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40"/>
  </p:notesMasterIdLst>
  <p:sldIdLst>
    <p:sldId id="1021" r:id="rId2"/>
    <p:sldId id="677" r:id="rId3"/>
    <p:sldId id="809" r:id="rId4"/>
    <p:sldId id="810" r:id="rId5"/>
    <p:sldId id="1015" r:id="rId6"/>
    <p:sldId id="1016" r:id="rId7"/>
    <p:sldId id="1017" r:id="rId8"/>
    <p:sldId id="811" r:id="rId9"/>
    <p:sldId id="812" r:id="rId10"/>
    <p:sldId id="1065" r:id="rId11"/>
    <p:sldId id="814" r:id="rId12"/>
    <p:sldId id="823" r:id="rId13"/>
    <p:sldId id="824" r:id="rId14"/>
    <p:sldId id="825" r:id="rId15"/>
    <p:sldId id="826" r:id="rId16"/>
    <p:sldId id="827" r:id="rId17"/>
    <p:sldId id="828" r:id="rId18"/>
    <p:sldId id="1023" r:id="rId19"/>
    <p:sldId id="1041" r:id="rId20"/>
    <p:sldId id="1042" r:id="rId21"/>
    <p:sldId id="829" r:id="rId22"/>
    <p:sldId id="1066" r:id="rId23"/>
    <p:sldId id="1067" r:id="rId24"/>
    <p:sldId id="831" r:id="rId25"/>
    <p:sldId id="832" r:id="rId26"/>
    <p:sldId id="921" r:id="rId27"/>
    <p:sldId id="1012" r:id="rId28"/>
    <p:sldId id="834" r:id="rId29"/>
    <p:sldId id="1024" r:id="rId30"/>
    <p:sldId id="836" r:id="rId31"/>
    <p:sldId id="837" r:id="rId32"/>
    <p:sldId id="838" r:id="rId33"/>
    <p:sldId id="839" r:id="rId34"/>
    <p:sldId id="840" r:id="rId35"/>
    <p:sldId id="841" r:id="rId36"/>
    <p:sldId id="842" r:id="rId37"/>
    <p:sldId id="925" r:id="rId38"/>
    <p:sldId id="929" r:id="rId39"/>
    <p:sldId id="1070" r:id="rId40"/>
    <p:sldId id="930" r:id="rId41"/>
    <p:sldId id="1049" r:id="rId42"/>
    <p:sldId id="1048" r:id="rId43"/>
    <p:sldId id="1050" r:id="rId44"/>
    <p:sldId id="1051" r:id="rId45"/>
    <p:sldId id="1068" r:id="rId46"/>
    <p:sldId id="1071" r:id="rId47"/>
    <p:sldId id="1069" r:id="rId48"/>
    <p:sldId id="1074" r:id="rId49"/>
    <p:sldId id="1073" r:id="rId50"/>
    <p:sldId id="931" r:id="rId51"/>
    <p:sldId id="932" r:id="rId52"/>
    <p:sldId id="933" r:id="rId53"/>
    <p:sldId id="934" r:id="rId54"/>
    <p:sldId id="1018" r:id="rId55"/>
    <p:sldId id="936" r:id="rId56"/>
    <p:sldId id="937" r:id="rId57"/>
    <p:sldId id="938" r:id="rId58"/>
    <p:sldId id="939" r:id="rId59"/>
    <p:sldId id="940" r:id="rId60"/>
    <p:sldId id="941" r:id="rId61"/>
    <p:sldId id="894" r:id="rId62"/>
    <p:sldId id="971" r:id="rId63"/>
    <p:sldId id="972" r:id="rId64"/>
    <p:sldId id="970" r:id="rId65"/>
    <p:sldId id="974" r:id="rId66"/>
    <p:sldId id="975" r:id="rId67"/>
    <p:sldId id="1075" r:id="rId68"/>
    <p:sldId id="854" r:id="rId69"/>
    <p:sldId id="949" r:id="rId70"/>
    <p:sldId id="856" r:id="rId71"/>
    <p:sldId id="976" r:id="rId72"/>
    <p:sldId id="977" r:id="rId73"/>
    <p:sldId id="978" r:id="rId74"/>
    <p:sldId id="979" r:id="rId75"/>
    <p:sldId id="980" r:id="rId76"/>
    <p:sldId id="981" r:id="rId77"/>
    <p:sldId id="982" r:id="rId78"/>
    <p:sldId id="983" r:id="rId79"/>
    <p:sldId id="984" r:id="rId80"/>
    <p:sldId id="985" r:id="rId81"/>
    <p:sldId id="986" r:id="rId82"/>
    <p:sldId id="988" r:id="rId83"/>
    <p:sldId id="987" r:id="rId84"/>
    <p:sldId id="1043" r:id="rId85"/>
    <p:sldId id="1078" r:id="rId86"/>
    <p:sldId id="1080" r:id="rId87"/>
    <p:sldId id="1081" r:id="rId88"/>
    <p:sldId id="1082" r:id="rId89"/>
    <p:sldId id="1083" r:id="rId90"/>
    <p:sldId id="1084" r:id="rId91"/>
    <p:sldId id="1079" r:id="rId92"/>
    <p:sldId id="950" r:id="rId93"/>
    <p:sldId id="951" r:id="rId94"/>
    <p:sldId id="952" r:id="rId95"/>
    <p:sldId id="953" r:id="rId96"/>
    <p:sldId id="955" r:id="rId97"/>
    <p:sldId id="1055" r:id="rId98"/>
    <p:sldId id="1056" r:id="rId99"/>
    <p:sldId id="1057" r:id="rId100"/>
    <p:sldId id="1032" r:id="rId101"/>
    <p:sldId id="1034" r:id="rId102"/>
    <p:sldId id="1035" r:id="rId103"/>
    <p:sldId id="1036" r:id="rId104"/>
    <p:sldId id="1037" r:id="rId105"/>
    <p:sldId id="1038" r:id="rId106"/>
    <p:sldId id="963" r:id="rId107"/>
    <p:sldId id="964" r:id="rId108"/>
    <p:sldId id="1044" r:id="rId109"/>
    <p:sldId id="966" r:id="rId110"/>
    <p:sldId id="1039" r:id="rId111"/>
    <p:sldId id="1045" r:id="rId112"/>
    <p:sldId id="1046" r:id="rId113"/>
    <p:sldId id="1059" r:id="rId114"/>
    <p:sldId id="1085" r:id="rId115"/>
    <p:sldId id="1088" r:id="rId116"/>
    <p:sldId id="1086" r:id="rId117"/>
    <p:sldId id="1087" r:id="rId118"/>
    <p:sldId id="990" r:id="rId119"/>
    <p:sldId id="991" r:id="rId120"/>
    <p:sldId id="992" r:id="rId121"/>
    <p:sldId id="998" r:id="rId122"/>
    <p:sldId id="999" r:id="rId123"/>
    <p:sldId id="1000" r:id="rId124"/>
    <p:sldId id="1001" r:id="rId125"/>
    <p:sldId id="1002" r:id="rId126"/>
    <p:sldId id="1003" r:id="rId127"/>
    <p:sldId id="1030" r:id="rId128"/>
    <p:sldId id="1004" r:id="rId129"/>
    <p:sldId id="1005" r:id="rId130"/>
    <p:sldId id="1006" r:id="rId131"/>
    <p:sldId id="1008" r:id="rId132"/>
    <p:sldId id="1010" r:id="rId133"/>
    <p:sldId id="1064" r:id="rId134"/>
    <p:sldId id="1062" r:id="rId135"/>
    <p:sldId id="1063" r:id="rId136"/>
    <p:sldId id="1060" r:id="rId137"/>
    <p:sldId id="1061" r:id="rId138"/>
    <p:sldId id="1076" r:id="rId139"/>
  </p:sldIdLst>
  <p:sldSz cx="9144000" cy="6858000" type="screen4x3"/>
  <p:notesSz cx="6735763" cy="9866313"/>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79" autoAdjust="0"/>
    <p:restoredTop sz="81650" autoAdjust="0"/>
  </p:normalViewPr>
  <p:slideViewPr>
    <p:cSldViewPr snapToGrid="0">
      <p:cViewPr varScale="1">
        <p:scale>
          <a:sx n="65" d="100"/>
          <a:sy n="65" d="100"/>
        </p:scale>
        <p:origin x="1386" y="66"/>
      </p:cViewPr>
      <p:guideLst>
        <p:guide orient="horz" pos="2160"/>
        <p:guide pos="2880"/>
      </p:guideLst>
    </p:cSldViewPr>
  </p:slideViewPr>
  <p:notesTextViewPr>
    <p:cViewPr>
      <p:scale>
        <a:sx n="1" d="1"/>
        <a:sy n="1" d="1"/>
      </p:scale>
      <p:origin x="0" y="0"/>
    </p:cViewPr>
  </p:notesTextViewPr>
  <p:sorterViewPr>
    <p:cViewPr>
      <p:scale>
        <a:sx n="100" d="100"/>
        <a:sy n="100" d="100"/>
      </p:scale>
      <p:origin x="0" y="-17286"/>
    </p:cViewPr>
  </p:sorterViewPr>
  <p:notesViewPr>
    <p:cSldViewPr snapToGrid="0">
      <p:cViewPr varScale="1">
        <p:scale>
          <a:sx n="79" d="100"/>
          <a:sy n="79" d="100"/>
        </p:scale>
        <p:origin x="3948"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9413" cy="4953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14763" y="0"/>
            <a:ext cx="2919412" cy="4953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43EF0EA6-3167-440B-BDCE-6CE687FFC800}" type="datetimeFigureOut">
              <a:rPr lang="zh-CN" altLang="en-US"/>
              <a:pPr>
                <a:defRPr/>
              </a:pPr>
              <a:t>2020/9/14</a:t>
            </a:fld>
            <a:endParaRPr lang="zh-CN" altLang="en-US"/>
          </a:p>
        </p:txBody>
      </p:sp>
      <p:sp>
        <p:nvSpPr>
          <p:cNvPr id="4" name="幻灯片图像占位符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3100" y="4748213"/>
            <a:ext cx="5389563" cy="3884612"/>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371013"/>
            <a:ext cx="2919413" cy="4953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14763" y="9371013"/>
            <a:ext cx="2919412" cy="4953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9399DEE-A0D8-4CAB-9DD6-BF3B77B6AFEE}" type="slidenum">
              <a:rPr lang="zh-CN" altLang="en-US"/>
              <a:pPr>
                <a:defRPr/>
              </a:pPr>
              <a:t>‹#›</a:t>
            </a:fld>
            <a:endParaRPr lang="zh-CN" altLang="en-US"/>
          </a:p>
        </p:txBody>
      </p:sp>
    </p:spTree>
    <p:extLst>
      <p:ext uri="{BB962C8B-B14F-4D97-AF65-F5344CB8AC3E}">
        <p14:creationId xmlns:p14="http://schemas.microsoft.com/office/powerpoint/2010/main" val="16931446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Calibri" panose="020F0502020204030204" pitchFamily="34" charset="0"/>
                <a:ea typeface="宋体" panose="02010600030101010101" pitchFamily="2" charset="-122"/>
              </a:defRPr>
            </a:lvl1pPr>
            <a:lvl2pPr marL="742950" indent="-285750" defTabSz="928688">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Calibri" panose="020F0502020204030204" pitchFamily="34" charset="0"/>
                <a:ea typeface="宋体" panose="02010600030101010101" pitchFamily="2" charset="-122"/>
              </a:defRPr>
            </a:lvl2pPr>
            <a:lvl3pPr marL="1143000" indent="-228600" defTabSz="928688">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Calibri" panose="020F0502020204030204" pitchFamily="34" charset="0"/>
                <a:ea typeface="宋体" panose="02010600030101010101" pitchFamily="2" charset="-122"/>
              </a:defRPr>
            </a:lvl3pPr>
            <a:lvl4pPr marL="1600200" indent="-228600" defTabSz="928688">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Calibri" panose="020F0502020204030204" pitchFamily="34" charset="0"/>
                <a:ea typeface="宋体" panose="02010600030101010101" pitchFamily="2" charset="-122"/>
              </a:defRPr>
            </a:lvl4pPr>
            <a:lvl5pPr marL="2057400" indent="-228600" defTabSz="928688">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Calibri" panose="020F0502020204030204" pitchFamily="34" charset="0"/>
                <a:ea typeface="宋体" panose="02010600030101010101" pitchFamily="2" charset="-122"/>
              </a:defRPr>
            </a:lvl5pPr>
            <a:lvl6pPr marL="2514600" indent="-228600" defTabSz="928688"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Calibri" panose="020F0502020204030204" pitchFamily="34" charset="0"/>
                <a:ea typeface="宋体" panose="02010600030101010101" pitchFamily="2" charset="-122"/>
              </a:defRPr>
            </a:lvl6pPr>
            <a:lvl7pPr marL="2971800" indent="-228600" defTabSz="928688"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Calibri" panose="020F0502020204030204" pitchFamily="34" charset="0"/>
                <a:ea typeface="宋体" panose="02010600030101010101" pitchFamily="2" charset="-122"/>
              </a:defRPr>
            </a:lvl7pPr>
            <a:lvl8pPr marL="3429000" indent="-228600" defTabSz="928688"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Calibri" panose="020F0502020204030204" pitchFamily="34" charset="0"/>
                <a:ea typeface="宋体" panose="02010600030101010101" pitchFamily="2" charset="-122"/>
              </a:defRPr>
            </a:lvl8pPr>
            <a:lvl9pPr marL="3886200" indent="-228600" defTabSz="928688"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Calibri" panose="020F0502020204030204" pitchFamily="34" charset="0"/>
                <a:ea typeface="宋体" panose="02010600030101010101" pitchFamily="2" charset="-122"/>
              </a:defRPr>
            </a:lvl9pPr>
          </a:lstStyle>
          <a:p>
            <a:pPr>
              <a:spcBef>
                <a:spcPct val="0"/>
              </a:spcBef>
            </a:pPr>
            <a:fld id="{BFAA499D-69F3-4B7F-BD63-14F2F1808BC7}" type="slidenum">
              <a:rPr lang="zh-CN" altLang="en-US" smtClean="0">
                <a:latin typeface="Times New Roman" panose="02020603050405020304" pitchFamily="18" charset="0"/>
              </a:rPr>
              <a:pPr>
                <a:spcBef>
                  <a:spcPct val="0"/>
                </a:spcBef>
              </a:pPr>
              <a:t>1</a:t>
            </a:fld>
            <a:endParaRPr lang="en-US" altLang="zh-CN" smtClean="0">
              <a:latin typeface="Times New Roman" panose="02020603050405020304" pitchFamily="18" charset="0"/>
            </a:endParaRPr>
          </a:p>
        </p:txBody>
      </p:sp>
      <p:sp>
        <p:nvSpPr>
          <p:cNvPr id="4099" name="Rectangle 2"/>
          <p:cNvSpPr>
            <a:spLocks noGrp="1" noRot="1" noChangeAspect="1" noChangeArrowheads="1" noTextEdit="1"/>
          </p:cNvSpPr>
          <p:nvPr>
            <p:ph type="sldImg"/>
          </p:nvPr>
        </p:nvSpPr>
        <p:spPr bwMode="auto">
          <a:xfrm>
            <a:off x="1182688" y="703263"/>
            <a:ext cx="4619625" cy="34655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smtClean="0"/>
          </a:p>
        </p:txBody>
      </p:sp>
      <p:sp>
        <p:nvSpPr>
          <p:cNvPr id="4101" name="日期占位符 1"/>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928688">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Calibri" panose="020F0502020204030204" pitchFamily="34" charset="0"/>
                <a:ea typeface="宋体" panose="02010600030101010101" pitchFamily="2" charset="-122"/>
              </a:defRPr>
            </a:lvl1pPr>
            <a:lvl2pPr marL="742950" indent="-285750" defTabSz="928688">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Calibri" panose="020F0502020204030204" pitchFamily="34" charset="0"/>
                <a:ea typeface="宋体" panose="02010600030101010101" pitchFamily="2" charset="-122"/>
              </a:defRPr>
            </a:lvl2pPr>
            <a:lvl3pPr marL="1143000" indent="-228600" defTabSz="928688">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Calibri" panose="020F0502020204030204" pitchFamily="34" charset="0"/>
                <a:ea typeface="宋体" panose="02010600030101010101" pitchFamily="2" charset="-122"/>
              </a:defRPr>
            </a:lvl3pPr>
            <a:lvl4pPr marL="1600200" indent="-228600" defTabSz="928688">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Calibri" panose="020F0502020204030204" pitchFamily="34" charset="0"/>
                <a:ea typeface="宋体" panose="02010600030101010101" pitchFamily="2" charset="-122"/>
              </a:defRPr>
            </a:lvl4pPr>
            <a:lvl5pPr marL="2057400" indent="-228600" defTabSz="928688">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Calibri" panose="020F0502020204030204" pitchFamily="34" charset="0"/>
                <a:ea typeface="宋体" panose="02010600030101010101" pitchFamily="2" charset="-122"/>
              </a:defRPr>
            </a:lvl5pPr>
            <a:lvl6pPr marL="2514600" indent="-228600" defTabSz="928688"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Calibri" panose="020F0502020204030204" pitchFamily="34" charset="0"/>
                <a:ea typeface="宋体" panose="02010600030101010101" pitchFamily="2" charset="-122"/>
              </a:defRPr>
            </a:lvl6pPr>
            <a:lvl7pPr marL="2971800" indent="-228600" defTabSz="928688"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Calibri" panose="020F0502020204030204" pitchFamily="34" charset="0"/>
                <a:ea typeface="宋体" panose="02010600030101010101" pitchFamily="2" charset="-122"/>
              </a:defRPr>
            </a:lvl7pPr>
            <a:lvl8pPr marL="3429000" indent="-228600" defTabSz="928688"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Calibri" panose="020F0502020204030204" pitchFamily="34" charset="0"/>
                <a:ea typeface="宋体" panose="02010600030101010101" pitchFamily="2" charset="-122"/>
              </a:defRPr>
            </a:lvl8pPr>
            <a:lvl9pPr marL="3886200" indent="-228600" defTabSz="928688"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ADB2DEC3-52E2-400D-82B9-4357ECE065A3}" type="datetime1">
              <a:rPr lang="zh-CN" altLang="en-US" smtClean="0">
                <a:latin typeface="Times New Roman" panose="02020603050405020304" pitchFamily="18" charset="0"/>
              </a:rPr>
              <a:pPr fontAlgn="base">
                <a:spcBef>
                  <a:spcPct val="0"/>
                </a:spcBef>
                <a:spcAft>
                  <a:spcPct val="0"/>
                </a:spcAft>
              </a:pPr>
              <a:t>2020/9/14</a:t>
            </a:fld>
            <a:endParaRPr lang="en-US" altLang="zh-CN" smtClean="0">
              <a:latin typeface="Times New Roman" panose="02020603050405020304" pitchFamily="18" charset="0"/>
            </a:endParaRPr>
          </a:p>
        </p:txBody>
      </p:sp>
      <p:sp>
        <p:nvSpPr>
          <p:cNvPr id="4102" name="页脚占位符 2"/>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defTabSz="9286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defTabSz="9286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defTabSz="9286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defTabSz="9286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9286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9286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9286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9286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buClrTx/>
              <a:buSzTx/>
              <a:buFontTx/>
              <a:buNone/>
              <a:defRPr/>
            </a:pPr>
            <a:endParaRPr lang="en-US" altLang="zh-CN" sz="1800" dirty="0">
              <a:solidFill>
                <a:schemeClr val="tx1"/>
              </a:solidFill>
            </a:endParaRPr>
          </a:p>
        </p:txBody>
      </p:sp>
    </p:spTree>
    <p:extLst>
      <p:ext uri="{BB962C8B-B14F-4D97-AF65-F5344CB8AC3E}">
        <p14:creationId xmlns:p14="http://schemas.microsoft.com/office/powerpoint/2010/main" val="1801815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5680864-67E7-4270-9410-74E8491D2F4C}" type="slidenum">
              <a:rPr lang="en-US" altLang="zh-CN" smtClean="0"/>
              <a:pPr/>
              <a:t>37</a:t>
            </a:fld>
            <a:endParaRPr lang="en-US" altLang="zh-CN" smtClean="0"/>
          </a:p>
        </p:txBody>
      </p:sp>
      <p:sp>
        <p:nvSpPr>
          <p:cNvPr id="55299" name="Rectangle 2"/>
          <p:cNvSpPr>
            <a:spLocks noGrp="1" noRot="1" noChangeAspect="1" noChangeArrowheads="1" noTextEdit="1"/>
          </p:cNvSpPr>
          <p:nvPr>
            <p:ph type="sldImg"/>
          </p:nvPr>
        </p:nvSpPr>
        <p:spPr bwMode="auto">
          <a:xfrm>
            <a:off x="1003300" y="776288"/>
            <a:ext cx="5178425" cy="3884612"/>
          </a:xfrm>
          <a:solidFill>
            <a:srgbClr val="FFFFFF"/>
          </a:solidFill>
          <a:ln>
            <a:solidFill>
              <a:srgbClr val="000000"/>
            </a:solidFill>
            <a:miter lim="800000"/>
            <a:headEnd/>
            <a:tailEnd/>
          </a:ln>
        </p:spPr>
      </p:sp>
      <p:sp>
        <p:nvSpPr>
          <p:cNvPr id="55300" name="Rectangle 3"/>
          <p:cNvSpPr>
            <a:spLocks noGrp="1" noChangeArrowheads="1"/>
          </p:cNvSpPr>
          <p:nvPr>
            <p:ph type="body" idx="1"/>
          </p:nvPr>
        </p:nvSpPr>
        <p:spPr bwMode="auto">
          <a:xfrm>
            <a:off x="960438" y="4921250"/>
            <a:ext cx="5264150" cy="4662488"/>
          </a:xfrm>
          <a:solidFill>
            <a:srgbClr val="FFFFFF"/>
          </a:solidFill>
          <a:ln>
            <a:solidFill>
              <a:srgbClr val="000000"/>
            </a:solidFill>
            <a:miter lim="800000"/>
            <a:headEnd/>
            <a:tailEnd/>
          </a:ln>
        </p:spPr>
        <p:txBody>
          <a:bodyPr wrap="square" lIns="91577" tIns="45789" rIns="91577" bIns="45789" numCol="1" anchor="t" anchorCtr="0" compatLnSpc="1">
            <a:prstTxWarp prst="textNoShape">
              <a:avLst/>
            </a:prstTxWarp>
          </a:bodyPr>
          <a:lstStyle/>
          <a:p>
            <a:pPr eaLnBrk="1" hangingPunct="1">
              <a:spcBef>
                <a:spcPct val="0"/>
              </a:spcBef>
            </a:pPr>
            <a:endParaRPr lang="en-US" altLang="zh-CN" smtClean="0"/>
          </a:p>
        </p:txBody>
      </p:sp>
    </p:spTree>
    <p:extLst>
      <p:ext uri="{BB962C8B-B14F-4D97-AF65-F5344CB8AC3E}">
        <p14:creationId xmlns:p14="http://schemas.microsoft.com/office/powerpoint/2010/main" val="3104958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73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1FE724-7C02-4CB8-900B-AFD0CF1E148B}" type="slidenum">
              <a:rPr lang="zh-CN" altLang="en-US" smtClean="0"/>
              <a:pPr/>
              <a:t>38</a:t>
            </a:fld>
            <a:endParaRPr lang="zh-CN" altLang="en-US" smtClean="0"/>
          </a:p>
        </p:txBody>
      </p:sp>
    </p:spTree>
    <p:extLst>
      <p:ext uri="{BB962C8B-B14F-4D97-AF65-F5344CB8AC3E}">
        <p14:creationId xmlns:p14="http://schemas.microsoft.com/office/powerpoint/2010/main" val="567749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12AB11A-6CCA-446E-AA30-B536E4D2FF0D}" type="slidenum">
              <a:rPr lang="zh-CN" altLang="en-US" smtClean="0"/>
              <a:pPr/>
              <a:t>40</a:t>
            </a:fld>
            <a:endParaRPr lang="zh-CN" altLang="en-US" smtClean="0"/>
          </a:p>
        </p:txBody>
      </p:sp>
    </p:spTree>
    <p:extLst>
      <p:ext uri="{BB962C8B-B14F-4D97-AF65-F5344CB8AC3E}">
        <p14:creationId xmlns:p14="http://schemas.microsoft.com/office/powerpoint/2010/main" val="2149819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Read miss = BusRd</a:t>
            </a:r>
          </a:p>
          <a:p>
            <a:pPr eaLnBrk="1" hangingPunct="1">
              <a:spcBef>
                <a:spcPct val="0"/>
              </a:spcBef>
            </a:pPr>
            <a:r>
              <a:rPr lang="en-US" altLang="zh-CN" smtClean="0"/>
              <a:t>Write miss </a:t>
            </a:r>
            <a:endParaRPr lang="zh-CN" altLang="en-US" smtClean="0"/>
          </a:p>
        </p:txBody>
      </p:sp>
      <p:sp>
        <p:nvSpPr>
          <p:cNvPr id="614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23386B1-18A9-42FF-9D52-C62D45F304F6}" type="slidenum">
              <a:rPr lang="zh-CN" altLang="en-US" smtClean="0"/>
              <a:pPr/>
              <a:t>41</a:t>
            </a:fld>
            <a:endParaRPr lang="zh-CN" altLang="en-US" smtClean="0"/>
          </a:p>
        </p:txBody>
      </p:sp>
    </p:spTree>
    <p:extLst>
      <p:ext uri="{BB962C8B-B14F-4D97-AF65-F5344CB8AC3E}">
        <p14:creationId xmlns:p14="http://schemas.microsoft.com/office/powerpoint/2010/main" val="1798611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Invalid</a:t>
            </a:r>
            <a:r>
              <a:rPr lang="zh-CN" altLang="en-US" smtClean="0"/>
              <a:t>  </a:t>
            </a:r>
            <a:r>
              <a:rPr lang="en-US" altLang="zh-CN" smtClean="0"/>
              <a:t>[ˈɪnvəlɪd</a:t>
            </a:r>
            <a:r>
              <a:rPr lang="zh-CN" altLang="en-US" smtClean="0"/>
              <a:t>；</a:t>
            </a:r>
            <a:r>
              <a:rPr lang="en-US" altLang="zh-CN" smtClean="0"/>
              <a:t>ɪnˈvælɪd]</a:t>
            </a:r>
          </a:p>
          <a:p>
            <a:endParaRPr lang="en-US" altLang="zh-CN" smtClean="0"/>
          </a:p>
          <a:p>
            <a:r>
              <a:rPr lang="zh-CN" altLang="en-US" smtClean="0"/>
              <a:t>某一处理器 访问其私有</a:t>
            </a:r>
            <a:r>
              <a:rPr lang="en-US" altLang="zh-CN" smtClean="0"/>
              <a:t>Cache</a:t>
            </a:r>
            <a:r>
              <a:rPr lang="zh-CN" altLang="en-US" smtClean="0"/>
              <a:t>块时，块的状态为</a:t>
            </a:r>
            <a:r>
              <a:rPr lang="en-US" altLang="zh-CN" smtClean="0"/>
              <a:t>Invalid </a:t>
            </a:r>
            <a:r>
              <a:rPr lang="zh-CN" altLang="en-US" smtClean="0"/>
              <a:t>。</a:t>
            </a:r>
            <a:endParaRPr lang="en-US" altLang="zh-CN" smtClean="0"/>
          </a:p>
          <a:p>
            <a:r>
              <a:rPr lang="zh-CN" altLang="en-US" smtClean="0"/>
              <a:t>       分两种情况：</a:t>
            </a:r>
            <a:endParaRPr lang="en-US" altLang="zh-CN" smtClean="0"/>
          </a:p>
          <a:p>
            <a:r>
              <a:rPr lang="zh-CN" altLang="en-US" smtClean="0"/>
              <a:t>       （</a:t>
            </a:r>
            <a:r>
              <a:rPr lang="en-US" altLang="zh-CN" smtClean="0"/>
              <a:t>1</a:t>
            </a:r>
            <a:r>
              <a:rPr lang="zh-CN" altLang="en-US" smtClean="0"/>
              <a:t>）最新的数据块不在其他核的私有</a:t>
            </a:r>
            <a:r>
              <a:rPr lang="en-US" altLang="zh-CN" smtClean="0"/>
              <a:t>Cache</a:t>
            </a:r>
            <a:r>
              <a:rPr lang="zh-CN" altLang="en-US" smtClean="0"/>
              <a:t>中。即 右图 处于</a:t>
            </a:r>
            <a:r>
              <a:rPr lang="en-US" altLang="zh-CN" smtClean="0"/>
              <a:t>Invalid</a:t>
            </a:r>
            <a:r>
              <a:rPr lang="zh-CN" altLang="en-US" smtClean="0"/>
              <a:t>。这时 数据的提供者为下一级存储器</a:t>
            </a:r>
            <a:endParaRPr lang="en-US" altLang="zh-CN" smtClean="0"/>
          </a:p>
          <a:p>
            <a:r>
              <a:rPr lang="en-US" altLang="zh-CN" smtClean="0"/>
              <a:t>       </a:t>
            </a:r>
            <a:r>
              <a:rPr lang="zh-CN" altLang="en-US" smtClean="0"/>
              <a:t>（</a:t>
            </a:r>
            <a:r>
              <a:rPr lang="en-US" altLang="zh-CN" smtClean="0"/>
              <a:t>2</a:t>
            </a:r>
            <a:r>
              <a:rPr lang="zh-CN" altLang="en-US" smtClean="0"/>
              <a:t>）最新的数据块在其他核的私有</a:t>
            </a:r>
            <a:r>
              <a:rPr lang="en-US" altLang="zh-CN" smtClean="0"/>
              <a:t>Cache </a:t>
            </a:r>
            <a:r>
              <a:rPr lang="zh-CN" altLang="en-US" smtClean="0"/>
              <a:t>中。 即右图处于</a:t>
            </a:r>
            <a:r>
              <a:rPr lang="en-US" altLang="zh-CN" smtClean="0"/>
              <a:t>S</a:t>
            </a:r>
            <a:r>
              <a:rPr lang="zh-CN" altLang="en-US" smtClean="0"/>
              <a:t>或</a:t>
            </a:r>
            <a:r>
              <a:rPr lang="en-US" altLang="zh-CN" smtClean="0"/>
              <a:t>M</a:t>
            </a:r>
            <a:r>
              <a:rPr lang="zh-CN" altLang="en-US" smtClean="0"/>
              <a:t>态。当处于</a:t>
            </a:r>
            <a:r>
              <a:rPr lang="en-US" altLang="zh-CN" smtClean="0"/>
              <a:t>S</a:t>
            </a:r>
            <a:r>
              <a:rPr lang="zh-CN" altLang="en-US" smtClean="0"/>
              <a:t>态时 如果是 </a:t>
            </a:r>
            <a:r>
              <a:rPr lang="en-US" altLang="zh-CN" smtClean="0"/>
              <a:t>Read miss , </a:t>
            </a:r>
            <a:r>
              <a:rPr lang="zh-CN" altLang="en-US" smtClean="0"/>
              <a:t>这数据块的提供者为下一级存储器，其他处理器的块的状态保持</a:t>
            </a:r>
            <a:r>
              <a:rPr lang="en-US" altLang="zh-CN" smtClean="0"/>
              <a:t>S</a:t>
            </a:r>
            <a:r>
              <a:rPr lang="zh-CN" altLang="en-US" smtClean="0"/>
              <a:t>态；如果是</a:t>
            </a:r>
            <a:r>
              <a:rPr lang="en-US" altLang="zh-CN" smtClean="0"/>
              <a:t>write miss , </a:t>
            </a:r>
            <a:r>
              <a:rPr lang="zh-CN" altLang="en-US" smtClean="0"/>
              <a:t>则该块状态改为</a:t>
            </a:r>
            <a:r>
              <a:rPr lang="en-US" altLang="zh-CN" smtClean="0"/>
              <a:t>Invalid</a:t>
            </a:r>
            <a:r>
              <a:rPr lang="zh-CN" altLang="en-US" smtClean="0"/>
              <a:t>；</a:t>
            </a:r>
            <a:endParaRPr lang="en-US" altLang="zh-CN" smtClean="0"/>
          </a:p>
          <a:p>
            <a:r>
              <a:rPr lang="en-US" altLang="zh-CN" smtClean="0"/>
              <a:t>                                                                                                             </a:t>
            </a:r>
            <a:r>
              <a:rPr lang="zh-CN" altLang="en-US" smtClean="0"/>
              <a:t>当处于</a:t>
            </a:r>
            <a:r>
              <a:rPr lang="en-US" altLang="zh-CN" smtClean="0"/>
              <a:t>M</a:t>
            </a:r>
            <a:r>
              <a:rPr lang="zh-CN" altLang="en-US" smtClean="0"/>
              <a:t>态时，如果是</a:t>
            </a:r>
            <a:r>
              <a:rPr lang="en-US" altLang="zh-CN" smtClean="0"/>
              <a:t>Read miss , </a:t>
            </a:r>
            <a:r>
              <a:rPr lang="zh-CN" altLang="en-US" smtClean="0"/>
              <a:t>表示这是该块的最新数据，其他处理器的请求的数据源。写回数据 </a:t>
            </a:r>
            <a:r>
              <a:rPr lang="en-US" altLang="zh-CN" smtClean="0"/>
              <a:t>M-&gt;S, </a:t>
            </a:r>
            <a:r>
              <a:rPr lang="zh-CN" altLang="en-US" smtClean="0"/>
              <a:t>如果是</a:t>
            </a:r>
            <a:r>
              <a:rPr lang="en-US" altLang="zh-CN" smtClean="0"/>
              <a:t>Write Miss</a:t>
            </a:r>
            <a:r>
              <a:rPr lang="zh-CN" altLang="en-US" smtClean="0"/>
              <a:t>，写回，并且</a:t>
            </a:r>
            <a:r>
              <a:rPr lang="en-US" altLang="zh-CN" smtClean="0"/>
              <a:t>M-》I</a:t>
            </a:r>
          </a:p>
          <a:p>
            <a:endParaRPr lang="en-US" altLang="zh-CN" smtClean="0"/>
          </a:p>
          <a:p>
            <a:endParaRPr lang="en-US" altLang="zh-CN" smtClean="0"/>
          </a:p>
          <a:p>
            <a:endParaRPr lang="zh-CN" altLang="en-US" smtClean="0"/>
          </a:p>
          <a:p>
            <a:endParaRPr lang="zh-CN" altLang="en-US" smtClean="0"/>
          </a:p>
        </p:txBody>
      </p:sp>
      <p:sp>
        <p:nvSpPr>
          <p:cNvPr id="634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642CDD8-696B-4449-B1DB-F54D475B01AF}" type="slidenum">
              <a:rPr lang="zh-CN" altLang="en-US" smtClean="0"/>
              <a:pPr/>
              <a:t>42</a:t>
            </a:fld>
            <a:endParaRPr lang="zh-CN" altLang="en-US" smtClean="0"/>
          </a:p>
        </p:txBody>
      </p:sp>
    </p:spTree>
    <p:extLst>
      <p:ext uri="{BB962C8B-B14F-4D97-AF65-F5344CB8AC3E}">
        <p14:creationId xmlns:p14="http://schemas.microsoft.com/office/powerpoint/2010/main" val="3346641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2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102A451-5CBD-4187-82AE-1E811552FB99}" type="slidenum">
              <a:rPr lang="zh-CN" altLang="en-US" smtClean="0"/>
              <a:pPr/>
              <a:t>45</a:t>
            </a:fld>
            <a:endParaRPr lang="zh-CN" altLang="en-US" smtClean="0"/>
          </a:p>
        </p:txBody>
      </p:sp>
    </p:spTree>
    <p:extLst>
      <p:ext uri="{BB962C8B-B14F-4D97-AF65-F5344CB8AC3E}">
        <p14:creationId xmlns:p14="http://schemas.microsoft.com/office/powerpoint/2010/main" val="2219392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12AB11A-6CCA-446E-AA30-B536E4D2FF0D}" type="slidenum">
              <a:rPr lang="zh-CN" altLang="en-US" smtClean="0"/>
              <a:pPr/>
              <a:t>47</a:t>
            </a:fld>
            <a:endParaRPr lang="zh-CN" altLang="en-US" smtClean="0"/>
          </a:p>
        </p:txBody>
      </p:sp>
    </p:spTree>
    <p:extLst>
      <p:ext uri="{BB962C8B-B14F-4D97-AF65-F5344CB8AC3E}">
        <p14:creationId xmlns:p14="http://schemas.microsoft.com/office/powerpoint/2010/main" val="2149819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针对本地私有</a:t>
            </a:r>
            <a:r>
              <a:rPr lang="en-US" altLang="zh-CN" dirty="0" smtClean="0"/>
              <a:t>Cache</a:t>
            </a:r>
          </a:p>
          <a:p>
            <a:r>
              <a:rPr lang="en-US" altLang="zh-CN" dirty="0" smtClean="0"/>
              <a:t>1,</a:t>
            </a:r>
            <a:r>
              <a:rPr lang="zh-CN" altLang="en-US" dirty="0" smtClean="0"/>
              <a:t>迁移到新的状态</a:t>
            </a:r>
            <a:endParaRPr lang="en-US" altLang="zh-CN" dirty="0" smtClean="0"/>
          </a:p>
          <a:p>
            <a:r>
              <a:rPr lang="en-US" altLang="zh-CN" dirty="0" smtClean="0"/>
              <a:t>2</a:t>
            </a:r>
            <a:r>
              <a:rPr lang="zh-CN" altLang="en-US" dirty="0" smtClean="0"/>
              <a:t>，产生新的总线事务</a:t>
            </a:r>
            <a:endParaRPr lang="en-US" altLang="zh-CN" dirty="0" smtClean="0"/>
          </a:p>
          <a:p>
            <a:r>
              <a:rPr lang="en-US" altLang="zh-CN" dirty="0" smtClean="0"/>
              <a:t>3</a:t>
            </a:r>
            <a:r>
              <a:rPr lang="zh-CN" altLang="en-US" dirty="0" smtClean="0"/>
              <a:t>，数据读、写、替换操作</a:t>
            </a:r>
            <a:endParaRPr lang="zh-CN" altLang="en-US" dirty="0"/>
          </a:p>
        </p:txBody>
      </p:sp>
      <p:sp>
        <p:nvSpPr>
          <p:cNvPr id="4" name="灯片编号占位符 3"/>
          <p:cNvSpPr>
            <a:spLocks noGrp="1"/>
          </p:cNvSpPr>
          <p:nvPr>
            <p:ph type="sldNum" sz="quarter" idx="10"/>
          </p:nvPr>
        </p:nvSpPr>
        <p:spPr/>
        <p:txBody>
          <a:bodyPr/>
          <a:lstStyle/>
          <a:p>
            <a:pPr>
              <a:defRPr/>
            </a:pPr>
            <a:fld id="{99399DEE-A0D8-4CAB-9DD6-BF3B77B6AFEE}" type="slidenum">
              <a:rPr lang="zh-CN" altLang="en-US" smtClean="0"/>
              <a:pPr>
                <a:defRPr/>
              </a:pPr>
              <a:t>48</a:t>
            </a:fld>
            <a:endParaRPr lang="zh-CN" altLang="en-US"/>
          </a:p>
        </p:txBody>
      </p:sp>
    </p:spTree>
    <p:extLst>
      <p:ext uri="{BB962C8B-B14F-4D97-AF65-F5344CB8AC3E}">
        <p14:creationId xmlns:p14="http://schemas.microsoft.com/office/powerpoint/2010/main" val="761242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其他远程处理器的私有</a:t>
            </a:r>
            <a:r>
              <a:rPr lang="en-US" altLang="zh-CN" dirty="0" smtClean="0"/>
              <a:t>Cache</a:t>
            </a:r>
            <a:r>
              <a:rPr lang="zh-CN" altLang="en-US" dirty="0" smtClean="0"/>
              <a:t>中的对应块</a:t>
            </a:r>
            <a:endParaRPr lang="en-US" altLang="zh-CN" dirty="0" smtClean="0"/>
          </a:p>
          <a:p>
            <a:r>
              <a:rPr lang="en-US" altLang="zh-CN" dirty="0" smtClean="0"/>
              <a:t>1</a:t>
            </a:r>
            <a:r>
              <a:rPr lang="zh-CN" altLang="en-US" dirty="0" smtClean="0"/>
              <a:t>、迁移到新的状态（作废该块）</a:t>
            </a:r>
            <a:endParaRPr lang="en-US" altLang="zh-CN" dirty="0" smtClean="0"/>
          </a:p>
          <a:p>
            <a:r>
              <a:rPr lang="en-US" altLang="zh-CN" dirty="0" smtClean="0"/>
              <a:t>2</a:t>
            </a:r>
            <a:r>
              <a:rPr lang="zh-CN" altLang="en-US" dirty="0" smtClean="0"/>
              <a:t>、将该块写回到共享存储器</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99399DEE-A0D8-4CAB-9DD6-BF3B77B6AFEE}" type="slidenum">
              <a:rPr lang="zh-CN" altLang="en-US" smtClean="0"/>
              <a:pPr>
                <a:defRPr/>
              </a:pPr>
              <a:t>49</a:t>
            </a:fld>
            <a:endParaRPr lang="zh-CN" altLang="en-US"/>
          </a:p>
        </p:txBody>
      </p:sp>
    </p:spTree>
    <p:extLst>
      <p:ext uri="{BB962C8B-B14F-4D97-AF65-F5344CB8AC3E}">
        <p14:creationId xmlns:p14="http://schemas.microsoft.com/office/powerpoint/2010/main" val="2039629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err="1" smtClean="0"/>
              <a:t>BusRd</a:t>
            </a:r>
            <a:endParaRPr lang="zh-CN" altLang="en-US" dirty="0" smtClean="0"/>
          </a:p>
        </p:txBody>
      </p:sp>
      <p:sp>
        <p:nvSpPr>
          <p:cNvPr id="675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0B507E1-CB85-420C-BE67-B03B9C2F72B4}" type="slidenum">
              <a:rPr lang="zh-CN" altLang="en-US" smtClean="0"/>
              <a:pPr/>
              <a:t>50</a:t>
            </a:fld>
            <a:endParaRPr lang="zh-CN" altLang="en-US" smtClean="0"/>
          </a:p>
        </p:txBody>
      </p:sp>
    </p:spTree>
    <p:extLst>
      <p:ext uri="{BB962C8B-B14F-4D97-AF65-F5344CB8AC3E}">
        <p14:creationId xmlns:p14="http://schemas.microsoft.com/office/powerpoint/2010/main" val="2656656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7E826A9-B9E1-4E49-8194-9DA2BAD31323}" type="slidenum">
              <a:rPr lang="zh-CN" altLang="en-US" smtClean="0"/>
              <a:pPr/>
              <a:t>2</a:t>
            </a:fld>
            <a:endParaRPr lang="zh-CN" altLang="en-US" smtClean="0"/>
          </a:p>
        </p:txBody>
      </p:sp>
    </p:spTree>
    <p:extLst>
      <p:ext uri="{BB962C8B-B14F-4D97-AF65-F5344CB8AC3E}">
        <p14:creationId xmlns:p14="http://schemas.microsoft.com/office/powerpoint/2010/main" val="10251340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Read miss = </a:t>
            </a:r>
            <a:r>
              <a:rPr lang="en-US" altLang="zh-CN" dirty="0" err="1" smtClean="0"/>
              <a:t>BusRd</a:t>
            </a:r>
            <a:endParaRPr lang="en-US" altLang="zh-CN" dirty="0" smtClean="0"/>
          </a:p>
          <a:p>
            <a:pPr eaLnBrk="1" hangingPunct="1">
              <a:spcBef>
                <a:spcPct val="0"/>
              </a:spcBef>
            </a:pPr>
            <a:r>
              <a:rPr lang="en-US" altLang="zh-CN" dirty="0" smtClean="0"/>
              <a:t>Write miss </a:t>
            </a:r>
            <a:endParaRPr lang="zh-CN" altLang="en-US" dirty="0" smtClean="0"/>
          </a:p>
        </p:txBody>
      </p:sp>
      <p:sp>
        <p:nvSpPr>
          <p:cNvPr id="696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785DAE5-63E5-40CF-8981-B5BE890B4EFB}" type="slidenum">
              <a:rPr lang="zh-CN" altLang="en-US" smtClean="0"/>
              <a:pPr/>
              <a:t>51</a:t>
            </a:fld>
            <a:endParaRPr lang="zh-CN" altLang="en-US" smtClean="0"/>
          </a:p>
        </p:txBody>
      </p:sp>
    </p:spTree>
    <p:extLst>
      <p:ext uri="{BB962C8B-B14F-4D97-AF65-F5344CB8AC3E}">
        <p14:creationId xmlns:p14="http://schemas.microsoft.com/office/powerpoint/2010/main" val="24548341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16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BCEE466-C512-4E6E-8C1D-DDF5DFE0A6AE}" type="slidenum">
              <a:rPr lang="zh-CN" altLang="en-US" smtClean="0"/>
              <a:pPr/>
              <a:t>52</a:t>
            </a:fld>
            <a:endParaRPr lang="zh-CN" altLang="en-US" smtClean="0"/>
          </a:p>
        </p:txBody>
      </p:sp>
    </p:spTree>
    <p:extLst>
      <p:ext uri="{BB962C8B-B14F-4D97-AF65-F5344CB8AC3E}">
        <p14:creationId xmlns:p14="http://schemas.microsoft.com/office/powerpoint/2010/main" val="593272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37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B54DC52-97FB-4FAF-81B9-27BF8F6E9E16}" type="slidenum">
              <a:rPr lang="zh-CN" altLang="en-US" smtClean="0"/>
              <a:pPr/>
              <a:t>53</a:t>
            </a:fld>
            <a:endParaRPr lang="zh-CN" altLang="en-US" smtClean="0"/>
          </a:p>
        </p:txBody>
      </p:sp>
    </p:spTree>
    <p:extLst>
      <p:ext uri="{BB962C8B-B14F-4D97-AF65-F5344CB8AC3E}">
        <p14:creationId xmlns:p14="http://schemas.microsoft.com/office/powerpoint/2010/main" val="744250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757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B24DA36-8D95-4E44-A8B5-868E97CCF408}" type="slidenum">
              <a:rPr lang="zh-CN" altLang="en-US" smtClean="0"/>
              <a:pPr/>
              <a:t>54</a:t>
            </a:fld>
            <a:endParaRPr lang="zh-CN" altLang="en-US" smtClean="0"/>
          </a:p>
        </p:txBody>
      </p:sp>
    </p:spTree>
    <p:extLst>
      <p:ext uri="{BB962C8B-B14F-4D97-AF65-F5344CB8AC3E}">
        <p14:creationId xmlns:p14="http://schemas.microsoft.com/office/powerpoint/2010/main" val="10592738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即使</a:t>
            </a:r>
          </a:p>
        </p:txBody>
      </p:sp>
      <p:sp>
        <p:nvSpPr>
          <p:cNvPr id="819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45B59BF-AEC8-4853-9BC0-71B8FE000D60}" type="slidenum">
              <a:rPr lang="zh-CN" altLang="en-US" smtClean="0"/>
              <a:pPr/>
              <a:t>55</a:t>
            </a:fld>
            <a:endParaRPr lang="zh-CN" altLang="en-US" smtClean="0"/>
          </a:p>
        </p:txBody>
      </p:sp>
    </p:spTree>
    <p:extLst>
      <p:ext uri="{BB962C8B-B14F-4D97-AF65-F5344CB8AC3E}">
        <p14:creationId xmlns:p14="http://schemas.microsoft.com/office/powerpoint/2010/main" val="11101319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49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4955D90-7311-41F7-A30A-AFD757A97A4A}" type="slidenum">
              <a:rPr lang="zh-CN" altLang="en-US" smtClean="0"/>
              <a:pPr/>
              <a:t>57</a:t>
            </a:fld>
            <a:endParaRPr lang="zh-CN" altLang="en-US" smtClean="0"/>
          </a:p>
        </p:txBody>
      </p:sp>
    </p:spTree>
    <p:extLst>
      <p:ext uri="{BB962C8B-B14F-4D97-AF65-F5344CB8AC3E}">
        <p14:creationId xmlns:p14="http://schemas.microsoft.com/office/powerpoint/2010/main" val="14517150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70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4FE4906-450D-494C-A3EA-A1A5E3613011}" type="slidenum">
              <a:rPr lang="zh-CN" altLang="en-US" smtClean="0"/>
              <a:pPr/>
              <a:t>58</a:t>
            </a:fld>
            <a:endParaRPr lang="zh-CN" altLang="en-US" smtClean="0"/>
          </a:p>
        </p:txBody>
      </p:sp>
    </p:spTree>
    <p:extLst>
      <p:ext uri="{BB962C8B-B14F-4D97-AF65-F5344CB8AC3E}">
        <p14:creationId xmlns:p14="http://schemas.microsoft.com/office/powerpoint/2010/main" val="12547087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90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DD19A08-10DC-468F-8EC6-02BDF7548FFF}" type="slidenum">
              <a:rPr lang="zh-CN" altLang="en-US" smtClean="0"/>
              <a:pPr/>
              <a:t>59</a:t>
            </a:fld>
            <a:endParaRPr lang="zh-CN" altLang="en-US" smtClean="0"/>
          </a:p>
        </p:txBody>
      </p:sp>
    </p:spTree>
    <p:extLst>
      <p:ext uri="{BB962C8B-B14F-4D97-AF65-F5344CB8AC3E}">
        <p14:creationId xmlns:p14="http://schemas.microsoft.com/office/powerpoint/2010/main" val="10058877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11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666B3FE-2591-4210-AFD2-27D8CF395C12}" type="slidenum">
              <a:rPr lang="zh-CN" altLang="en-US" smtClean="0"/>
              <a:pPr/>
              <a:t>60</a:t>
            </a:fld>
            <a:endParaRPr lang="zh-CN" altLang="en-US" smtClean="0"/>
          </a:p>
        </p:txBody>
      </p:sp>
    </p:spTree>
    <p:extLst>
      <p:ext uri="{BB962C8B-B14F-4D97-AF65-F5344CB8AC3E}">
        <p14:creationId xmlns:p14="http://schemas.microsoft.com/office/powerpoint/2010/main" val="32476602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2E116FB-63C2-47CB-BFF8-12068D1C0BD4}" type="slidenum">
              <a:rPr lang="en-US" altLang="zh-CN" smtClean="0"/>
              <a:pPr/>
              <a:t>62</a:t>
            </a:fld>
            <a:endParaRPr lang="en-US" altLang="zh-CN" smtClean="0"/>
          </a:p>
        </p:txBody>
      </p:sp>
      <p:sp>
        <p:nvSpPr>
          <p:cNvPr id="94211" name="Rectangle 2"/>
          <p:cNvSpPr>
            <a:spLocks noGrp="1" noRot="1" noChangeAspect="1" noChangeArrowheads="1" noTextEdit="1"/>
          </p:cNvSpPr>
          <p:nvPr>
            <p:ph type="sldImg"/>
          </p:nvPr>
        </p:nvSpPr>
        <p:spPr bwMode="auto">
          <a:xfrm>
            <a:off x="1527175" y="922338"/>
            <a:ext cx="4262438" cy="3197225"/>
          </a:xfrm>
          <a:solidFill>
            <a:srgbClr val="FFFFFF"/>
          </a:solidFill>
          <a:ln>
            <a:solidFill>
              <a:srgbClr val="000000"/>
            </a:solidFill>
            <a:miter lim="800000"/>
            <a:headEnd/>
            <a:tailEnd/>
          </a:ln>
        </p:spPr>
      </p:sp>
      <p:sp>
        <p:nvSpPr>
          <p:cNvPr id="94212" name="Rectangle 3"/>
          <p:cNvSpPr>
            <a:spLocks noGrp="1" noChangeArrowheads="1"/>
          </p:cNvSpPr>
          <p:nvPr>
            <p:ph type="body" idx="1"/>
          </p:nvPr>
        </p:nvSpPr>
        <p:spPr bwMode="auto">
          <a:xfrm>
            <a:off x="974725" y="4560888"/>
            <a:ext cx="5365750" cy="431958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latin typeface="Arial" panose="020B0604020202020204" pitchFamily="34" charset="0"/>
              <a:ea typeface="MS PGothic" pitchFamily="34" charset="-128"/>
            </a:endParaRPr>
          </a:p>
        </p:txBody>
      </p:sp>
    </p:spTree>
    <p:extLst>
      <p:ext uri="{BB962C8B-B14F-4D97-AF65-F5344CB8AC3E}">
        <p14:creationId xmlns:p14="http://schemas.microsoft.com/office/powerpoint/2010/main" val="4271288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7174D3C-7C66-46D8-A800-4BFE9EE4B416}" type="slidenum">
              <a:rPr lang="zh-CN" altLang="en-US" smtClean="0"/>
              <a:pPr/>
              <a:t>3</a:t>
            </a:fld>
            <a:endParaRPr lang="zh-CN" altLang="en-US" smtClean="0"/>
          </a:p>
        </p:txBody>
      </p:sp>
    </p:spTree>
    <p:extLst>
      <p:ext uri="{BB962C8B-B14F-4D97-AF65-F5344CB8AC3E}">
        <p14:creationId xmlns:p14="http://schemas.microsoft.com/office/powerpoint/2010/main" val="23820709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0771FD8-0E06-4226-8EA6-668666E4A618}" type="slidenum">
              <a:rPr lang="en-US" altLang="zh-CN" smtClean="0"/>
              <a:pPr/>
              <a:t>63</a:t>
            </a:fld>
            <a:endParaRPr lang="en-US" altLang="zh-CN" smtClean="0"/>
          </a:p>
        </p:txBody>
      </p:sp>
      <p:sp>
        <p:nvSpPr>
          <p:cNvPr id="96259" name="Rectangle 2"/>
          <p:cNvSpPr>
            <a:spLocks noGrp="1" noRot="1" noChangeAspect="1" noChangeArrowheads="1" noTextEdit="1"/>
          </p:cNvSpPr>
          <p:nvPr>
            <p:ph type="sldImg"/>
          </p:nvPr>
        </p:nvSpPr>
        <p:spPr bwMode="auto">
          <a:xfrm>
            <a:off x="1527175" y="922338"/>
            <a:ext cx="4262438" cy="3197225"/>
          </a:xfrm>
          <a:solidFill>
            <a:srgbClr val="FFFFFF"/>
          </a:solidFill>
          <a:ln>
            <a:solidFill>
              <a:srgbClr val="000000"/>
            </a:solidFill>
            <a:miter lim="800000"/>
            <a:headEnd/>
            <a:tailEnd/>
          </a:ln>
        </p:spPr>
      </p:sp>
      <p:sp>
        <p:nvSpPr>
          <p:cNvPr id="96260" name="Rectangle 3"/>
          <p:cNvSpPr>
            <a:spLocks noGrp="1" noChangeArrowheads="1"/>
          </p:cNvSpPr>
          <p:nvPr>
            <p:ph type="body" idx="1"/>
          </p:nvPr>
        </p:nvSpPr>
        <p:spPr bwMode="auto">
          <a:xfrm>
            <a:off x="974725" y="4560888"/>
            <a:ext cx="5365750" cy="431958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latin typeface="Arial" panose="020B0604020202020204" pitchFamily="34" charset="0"/>
              <a:ea typeface="MS PGothic" pitchFamily="34" charset="-128"/>
            </a:endParaRPr>
          </a:p>
        </p:txBody>
      </p:sp>
    </p:spTree>
    <p:extLst>
      <p:ext uri="{BB962C8B-B14F-4D97-AF65-F5344CB8AC3E}">
        <p14:creationId xmlns:p14="http://schemas.microsoft.com/office/powerpoint/2010/main" val="22970685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83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CB931D1-85C6-42D7-B39D-48A8D5370133}" type="slidenum">
              <a:rPr lang="zh-CN" altLang="en-US" smtClean="0"/>
              <a:pPr/>
              <a:t>64</a:t>
            </a:fld>
            <a:endParaRPr lang="zh-CN" altLang="en-US" smtClean="0"/>
          </a:p>
        </p:txBody>
      </p:sp>
    </p:spTree>
    <p:extLst>
      <p:ext uri="{BB962C8B-B14F-4D97-AF65-F5344CB8AC3E}">
        <p14:creationId xmlns:p14="http://schemas.microsoft.com/office/powerpoint/2010/main" val="19196151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EF0FBD4-DAAB-4390-B5CC-3B2AB496CB0C}" type="slidenum">
              <a:rPr lang="en-US" altLang="zh-CN" smtClean="0"/>
              <a:pPr/>
              <a:t>65</a:t>
            </a:fld>
            <a:endParaRPr lang="en-US" altLang="zh-CN" smtClean="0"/>
          </a:p>
        </p:txBody>
      </p:sp>
      <p:sp>
        <p:nvSpPr>
          <p:cNvPr id="100355" name="Rectangle 2"/>
          <p:cNvSpPr>
            <a:spLocks noGrp="1" noRot="1" noChangeAspect="1" noChangeArrowheads="1" noTextEdit="1"/>
          </p:cNvSpPr>
          <p:nvPr>
            <p:ph type="sldImg"/>
          </p:nvPr>
        </p:nvSpPr>
        <p:spPr bwMode="auto">
          <a:xfrm>
            <a:off x="1527175" y="922338"/>
            <a:ext cx="4262438" cy="3197225"/>
          </a:xfrm>
          <a:solidFill>
            <a:srgbClr val="FFFFFF"/>
          </a:solidFill>
          <a:ln>
            <a:solidFill>
              <a:srgbClr val="000000"/>
            </a:solidFill>
            <a:miter lim="800000"/>
            <a:headEnd/>
            <a:tailEnd/>
          </a:ln>
        </p:spPr>
      </p:sp>
      <p:sp>
        <p:nvSpPr>
          <p:cNvPr id="100356" name="Rectangle 3"/>
          <p:cNvSpPr>
            <a:spLocks noGrp="1" noChangeArrowheads="1"/>
          </p:cNvSpPr>
          <p:nvPr>
            <p:ph type="body" idx="1"/>
          </p:nvPr>
        </p:nvSpPr>
        <p:spPr bwMode="auto">
          <a:xfrm>
            <a:off x="974725" y="4560888"/>
            <a:ext cx="5365750" cy="431958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dirty="0" smtClean="0">
              <a:latin typeface="Arial" panose="020B0604020202020204" pitchFamily="34" charset="0"/>
              <a:ea typeface="MS PGothic" pitchFamily="34" charset="-128"/>
            </a:endParaRPr>
          </a:p>
        </p:txBody>
      </p:sp>
    </p:spTree>
    <p:extLst>
      <p:ext uri="{BB962C8B-B14F-4D97-AF65-F5344CB8AC3E}">
        <p14:creationId xmlns:p14="http://schemas.microsoft.com/office/powerpoint/2010/main" val="21763939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0701F52-2737-4F73-9D7B-8B799C11FCDC}" type="slidenum">
              <a:rPr lang="en-US" altLang="zh-CN" smtClean="0"/>
              <a:pPr/>
              <a:t>66</a:t>
            </a:fld>
            <a:endParaRPr lang="en-US" altLang="zh-CN" smtClean="0"/>
          </a:p>
        </p:txBody>
      </p:sp>
      <p:sp>
        <p:nvSpPr>
          <p:cNvPr id="102403" name="Rectangle 2"/>
          <p:cNvSpPr>
            <a:spLocks noGrp="1" noRot="1" noChangeAspect="1" noChangeArrowheads="1" noTextEdit="1"/>
          </p:cNvSpPr>
          <p:nvPr>
            <p:ph type="sldImg"/>
          </p:nvPr>
        </p:nvSpPr>
        <p:spPr bwMode="auto">
          <a:xfrm>
            <a:off x="1527175" y="922338"/>
            <a:ext cx="4262438" cy="3197225"/>
          </a:xfrm>
          <a:solidFill>
            <a:srgbClr val="FFFFFF"/>
          </a:solidFill>
          <a:ln>
            <a:solidFill>
              <a:srgbClr val="000000"/>
            </a:solidFill>
            <a:miter lim="800000"/>
            <a:headEnd/>
            <a:tailEnd/>
          </a:ln>
        </p:spPr>
      </p:sp>
      <p:sp>
        <p:nvSpPr>
          <p:cNvPr id="102404" name="Rectangle 3"/>
          <p:cNvSpPr>
            <a:spLocks noGrp="1" noChangeArrowheads="1"/>
          </p:cNvSpPr>
          <p:nvPr>
            <p:ph type="body" idx="1"/>
          </p:nvPr>
        </p:nvSpPr>
        <p:spPr bwMode="auto">
          <a:xfrm>
            <a:off x="974725" y="4560888"/>
            <a:ext cx="5365750" cy="431958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latin typeface="Arial" panose="020B0604020202020204" pitchFamily="34" charset="0"/>
              <a:ea typeface="MS PGothic" pitchFamily="34" charset="-128"/>
            </a:endParaRPr>
          </a:p>
        </p:txBody>
      </p:sp>
    </p:spTree>
    <p:extLst>
      <p:ext uri="{BB962C8B-B14F-4D97-AF65-F5344CB8AC3E}">
        <p14:creationId xmlns:p14="http://schemas.microsoft.com/office/powerpoint/2010/main" val="14949301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183D07B-1DD2-4C80-84F3-42E16AAD1DF8}" type="slidenum">
              <a:rPr lang="zh-CN" altLang="en-US" smtClean="0"/>
              <a:pPr/>
              <a:t>67</a:t>
            </a:fld>
            <a:endParaRPr lang="zh-CN" altLang="en-US" smtClean="0"/>
          </a:p>
        </p:txBody>
      </p:sp>
    </p:spTree>
    <p:extLst>
      <p:ext uri="{BB962C8B-B14F-4D97-AF65-F5344CB8AC3E}">
        <p14:creationId xmlns:p14="http://schemas.microsoft.com/office/powerpoint/2010/main" val="16990575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9399DEE-A0D8-4CAB-9DD6-BF3B77B6AFEE}" type="slidenum">
              <a:rPr lang="zh-CN" altLang="en-US" smtClean="0"/>
              <a:pPr>
                <a:defRPr/>
              </a:pPr>
              <a:t>69</a:t>
            </a:fld>
            <a:endParaRPr lang="zh-CN" altLang="en-US"/>
          </a:p>
        </p:txBody>
      </p:sp>
    </p:spTree>
    <p:extLst>
      <p:ext uri="{BB962C8B-B14F-4D97-AF65-F5344CB8AC3E}">
        <p14:creationId xmlns:p14="http://schemas.microsoft.com/office/powerpoint/2010/main" val="24832916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28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877E0C4-9273-4270-B2D1-FD821EC7F2CD}" type="slidenum">
              <a:rPr lang="zh-CN" altLang="en-US" smtClean="0"/>
              <a:pPr/>
              <a:t>83</a:t>
            </a:fld>
            <a:endParaRPr lang="zh-CN" altLang="en-US" smtClean="0"/>
          </a:p>
        </p:txBody>
      </p:sp>
    </p:spTree>
    <p:extLst>
      <p:ext uri="{BB962C8B-B14F-4D97-AF65-F5344CB8AC3E}">
        <p14:creationId xmlns:p14="http://schemas.microsoft.com/office/powerpoint/2010/main" val="141557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183D07B-1DD2-4C80-84F3-42E16AAD1DF8}" type="slidenum">
              <a:rPr lang="zh-CN" altLang="en-US" smtClean="0"/>
              <a:pPr/>
              <a:t>85</a:t>
            </a:fld>
            <a:endParaRPr lang="zh-CN" altLang="en-US" smtClean="0"/>
          </a:p>
        </p:txBody>
      </p:sp>
    </p:spTree>
    <p:extLst>
      <p:ext uri="{BB962C8B-B14F-4D97-AF65-F5344CB8AC3E}">
        <p14:creationId xmlns:p14="http://schemas.microsoft.com/office/powerpoint/2010/main" val="22960890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2E116FB-63C2-47CB-BFF8-12068D1C0BD4}" type="slidenum">
              <a:rPr lang="en-US" altLang="zh-CN" smtClean="0"/>
              <a:pPr/>
              <a:t>86</a:t>
            </a:fld>
            <a:endParaRPr lang="en-US" altLang="zh-CN" smtClean="0"/>
          </a:p>
        </p:txBody>
      </p:sp>
      <p:sp>
        <p:nvSpPr>
          <p:cNvPr id="94211" name="Rectangle 2"/>
          <p:cNvSpPr>
            <a:spLocks noGrp="1" noRot="1" noChangeAspect="1" noChangeArrowheads="1" noTextEdit="1"/>
          </p:cNvSpPr>
          <p:nvPr>
            <p:ph type="sldImg"/>
          </p:nvPr>
        </p:nvSpPr>
        <p:spPr bwMode="auto">
          <a:xfrm>
            <a:off x="1527175" y="922338"/>
            <a:ext cx="4262438" cy="3197225"/>
          </a:xfrm>
          <a:solidFill>
            <a:srgbClr val="FFFFFF"/>
          </a:solidFill>
          <a:ln>
            <a:solidFill>
              <a:srgbClr val="000000"/>
            </a:solidFill>
            <a:miter lim="800000"/>
            <a:headEnd/>
            <a:tailEnd/>
          </a:ln>
        </p:spPr>
      </p:sp>
      <p:sp>
        <p:nvSpPr>
          <p:cNvPr id="94212" name="Rectangle 3"/>
          <p:cNvSpPr>
            <a:spLocks noGrp="1" noChangeArrowheads="1"/>
          </p:cNvSpPr>
          <p:nvPr>
            <p:ph type="body" idx="1"/>
          </p:nvPr>
        </p:nvSpPr>
        <p:spPr bwMode="auto">
          <a:xfrm>
            <a:off x="974725" y="4560888"/>
            <a:ext cx="5365750" cy="431958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latin typeface="Arial" panose="020B0604020202020204" pitchFamily="34" charset="0"/>
              <a:ea typeface="MS PGothic" pitchFamily="34" charset="-128"/>
            </a:endParaRPr>
          </a:p>
        </p:txBody>
      </p:sp>
    </p:spTree>
    <p:extLst>
      <p:ext uri="{BB962C8B-B14F-4D97-AF65-F5344CB8AC3E}">
        <p14:creationId xmlns:p14="http://schemas.microsoft.com/office/powerpoint/2010/main" val="42368977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0771FD8-0E06-4226-8EA6-668666E4A618}" type="slidenum">
              <a:rPr lang="en-US" altLang="zh-CN" smtClean="0"/>
              <a:pPr/>
              <a:t>87</a:t>
            </a:fld>
            <a:endParaRPr lang="en-US" altLang="zh-CN" smtClean="0"/>
          </a:p>
        </p:txBody>
      </p:sp>
      <p:sp>
        <p:nvSpPr>
          <p:cNvPr id="96259" name="Rectangle 2"/>
          <p:cNvSpPr>
            <a:spLocks noGrp="1" noRot="1" noChangeAspect="1" noChangeArrowheads="1" noTextEdit="1"/>
          </p:cNvSpPr>
          <p:nvPr>
            <p:ph type="sldImg"/>
          </p:nvPr>
        </p:nvSpPr>
        <p:spPr bwMode="auto">
          <a:xfrm>
            <a:off x="1527175" y="922338"/>
            <a:ext cx="4262438" cy="3197225"/>
          </a:xfrm>
          <a:solidFill>
            <a:srgbClr val="FFFFFF"/>
          </a:solidFill>
          <a:ln>
            <a:solidFill>
              <a:srgbClr val="000000"/>
            </a:solidFill>
            <a:miter lim="800000"/>
            <a:headEnd/>
            <a:tailEnd/>
          </a:ln>
        </p:spPr>
      </p:sp>
      <p:sp>
        <p:nvSpPr>
          <p:cNvPr id="96260" name="Rectangle 3"/>
          <p:cNvSpPr>
            <a:spLocks noGrp="1" noChangeArrowheads="1"/>
          </p:cNvSpPr>
          <p:nvPr>
            <p:ph type="body" idx="1"/>
          </p:nvPr>
        </p:nvSpPr>
        <p:spPr bwMode="auto">
          <a:xfrm>
            <a:off x="974725" y="4560888"/>
            <a:ext cx="5365750" cy="431958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latin typeface="Arial" panose="020B0604020202020204" pitchFamily="34" charset="0"/>
              <a:ea typeface="MS PGothic" pitchFamily="34" charset="-128"/>
            </a:endParaRPr>
          </a:p>
        </p:txBody>
      </p:sp>
    </p:spTree>
    <p:extLst>
      <p:ext uri="{BB962C8B-B14F-4D97-AF65-F5344CB8AC3E}">
        <p14:creationId xmlns:p14="http://schemas.microsoft.com/office/powerpoint/2010/main" val="717091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9399DEE-A0D8-4CAB-9DD6-BF3B77B6AFEE}" type="slidenum">
              <a:rPr lang="zh-CN" altLang="en-US" smtClean="0"/>
              <a:pPr>
                <a:defRPr/>
              </a:pPr>
              <a:t>6</a:t>
            </a:fld>
            <a:endParaRPr lang="zh-CN" altLang="en-US"/>
          </a:p>
        </p:txBody>
      </p:sp>
    </p:spTree>
    <p:extLst>
      <p:ext uri="{BB962C8B-B14F-4D97-AF65-F5344CB8AC3E}">
        <p14:creationId xmlns:p14="http://schemas.microsoft.com/office/powerpoint/2010/main" val="38289272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83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CB931D1-85C6-42D7-B39D-48A8D5370133}" type="slidenum">
              <a:rPr lang="zh-CN" altLang="en-US" smtClean="0"/>
              <a:pPr/>
              <a:t>88</a:t>
            </a:fld>
            <a:endParaRPr lang="zh-CN" altLang="en-US" smtClean="0"/>
          </a:p>
        </p:txBody>
      </p:sp>
    </p:spTree>
    <p:extLst>
      <p:ext uri="{BB962C8B-B14F-4D97-AF65-F5344CB8AC3E}">
        <p14:creationId xmlns:p14="http://schemas.microsoft.com/office/powerpoint/2010/main" val="18989043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EF0FBD4-DAAB-4390-B5CC-3B2AB496CB0C}" type="slidenum">
              <a:rPr lang="en-US" altLang="zh-CN" smtClean="0"/>
              <a:pPr/>
              <a:t>89</a:t>
            </a:fld>
            <a:endParaRPr lang="en-US" altLang="zh-CN" smtClean="0"/>
          </a:p>
        </p:txBody>
      </p:sp>
      <p:sp>
        <p:nvSpPr>
          <p:cNvPr id="100355" name="Rectangle 2"/>
          <p:cNvSpPr>
            <a:spLocks noGrp="1" noRot="1" noChangeAspect="1" noChangeArrowheads="1" noTextEdit="1"/>
          </p:cNvSpPr>
          <p:nvPr>
            <p:ph type="sldImg"/>
          </p:nvPr>
        </p:nvSpPr>
        <p:spPr bwMode="auto">
          <a:xfrm>
            <a:off x="1527175" y="922338"/>
            <a:ext cx="4262438" cy="3197225"/>
          </a:xfrm>
          <a:solidFill>
            <a:srgbClr val="FFFFFF"/>
          </a:solidFill>
          <a:ln>
            <a:solidFill>
              <a:srgbClr val="000000"/>
            </a:solidFill>
            <a:miter lim="800000"/>
            <a:headEnd/>
            <a:tailEnd/>
          </a:ln>
        </p:spPr>
      </p:sp>
      <p:sp>
        <p:nvSpPr>
          <p:cNvPr id="100356" name="Rectangle 3"/>
          <p:cNvSpPr>
            <a:spLocks noGrp="1" noChangeArrowheads="1"/>
          </p:cNvSpPr>
          <p:nvPr>
            <p:ph type="body" idx="1"/>
          </p:nvPr>
        </p:nvSpPr>
        <p:spPr bwMode="auto">
          <a:xfrm>
            <a:off x="974725" y="4560888"/>
            <a:ext cx="5365750" cy="431958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dirty="0" smtClean="0">
              <a:latin typeface="Arial" panose="020B0604020202020204" pitchFamily="34" charset="0"/>
              <a:ea typeface="MS PGothic" pitchFamily="34" charset="-128"/>
            </a:endParaRPr>
          </a:p>
        </p:txBody>
      </p:sp>
    </p:spTree>
    <p:extLst>
      <p:ext uri="{BB962C8B-B14F-4D97-AF65-F5344CB8AC3E}">
        <p14:creationId xmlns:p14="http://schemas.microsoft.com/office/powerpoint/2010/main" val="610903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0701F52-2737-4F73-9D7B-8B799C11FCDC}" type="slidenum">
              <a:rPr lang="en-US" altLang="zh-CN" smtClean="0"/>
              <a:pPr/>
              <a:t>90</a:t>
            </a:fld>
            <a:endParaRPr lang="en-US" altLang="zh-CN" smtClean="0"/>
          </a:p>
        </p:txBody>
      </p:sp>
      <p:sp>
        <p:nvSpPr>
          <p:cNvPr id="102403" name="Rectangle 2"/>
          <p:cNvSpPr>
            <a:spLocks noGrp="1" noRot="1" noChangeAspect="1" noChangeArrowheads="1" noTextEdit="1"/>
          </p:cNvSpPr>
          <p:nvPr>
            <p:ph type="sldImg"/>
          </p:nvPr>
        </p:nvSpPr>
        <p:spPr bwMode="auto">
          <a:xfrm>
            <a:off x="1527175" y="922338"/>
            <a:ext cx="4262438" cy="3197225"/>
          </a:xfrm>
          <a:solidFill>
            <a:srgbClr val="FFFFFF"/>
          </a:solidFill>
          <a:ln>
            <a:solidFill>
              <a:srgbClr val="000000"/>
            </a:solidFill>
            <a:miter lim="800000"/>
            <a:headEnd/>
            <a:tailEnd/>
          </a:ln>
        </p:spPr>
      </p:sp>
      <p:sp>
        <p:nvSpPr>
          <p:cNvPr id="102404" name="Rectangle 3"/>
          <p:cNvSpPr>
            <a:spLocks noGrp="1" noChangeArrowheads="1"/>
          </p:cNvSpPr>
          <p:nvPr>
            <p:ph type="body" idx="1"/>
          </p:nvPr>
        </p:nvSpPr>
        <p:spPr bwMode="auto">
          <a:xfrm>
            <a:off x="974725" y="4560888"/>
            <a:ext cx="5365750" cy="431958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latin typeface="Arial" panose="020B0604020202020204" pitchFamily="34" charset="0"/>
              <a:ea typeface="MS PGothic" pitchFamily="34" charset="-128"/>
            </a:endParaRPr>
          </a:p>
        </p:txBody>
      </p:sp>
    </p:spTree>
    <p:extLst>
      <p:ext uri="{BB962C8B-B14F-4D97-AF65-F5344CB8AC3E}">
        <p14:creationId xmlns:p14="http://schemas.microsoft.com/office/powerpoint/2010/main" val="977986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269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DFC5AD9-D5DB-4F35-B33B-3CA4D6CCCB40}" type="slidenum">
              <a:rPr lang="zh-CN" altLang="en-US" smtClean="0"/>
              <a:pPr/>
              <a:t>93</a:t>
            </a:fld>
            <a:endParaRPr lang="zh-CN" altLang="en-US" smtClean="0"/>
          </a:p>
        </p:txBody>
      </p:sp>
    </p:spTree>
    <p:extLst>
      <p:ext uri="{BB962C8B-B14F-4D97-AF65-F5344CB8AC3E}">
        <p14:creationId xmlns:p14="http://schemas.microsoft.com/office/powerpoint/2010/main" val="11242715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90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AE53B08-13F1-4C33-9A53-959CB7ED2435}" type="slidenum">
              <a:rPr lang="zh-CN" altLang="en-US" smtClean="0"/>
              <a:pPr/>
              <a:t>94</a:t>
            </a:fld>
            <a:endParaRPr lang="zh-CN" altLang="en-US" smtClean="0"/>
          </a:p>
        </p:txBody>
      </p:sp>
    </p:spTree>
    <p:extLst>
      <p:ext uri="{BB962C8B-B14F-4D97-AF65-F5344CB8AC3E}">
        <p14:creationId xmlns:p14="http://schemas.microsoft.com/office/powerpoint/2010/main" val="35613673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310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D270D0C-8A63-49BE-9EFE-F2B8BD462645}" type="slidenum">
              <a:rPr lang="zh-CN" altLang="en-US" smtClean="0"/>
              <a:pPr/>
              <a:t>95</a:t>
            </a:fld>
            <a:endParaRPr lang="zh-CN" altLang="en-US" smtClean="0"/>
          </a:p>
        </p:txBody>
      </p:sp>
    </p:spTree>
    <p:extLst>
      <p:ext uri="{BB962C8B-B14F-4D97-AF65-F5344CB8AC3E}">
        <p14:creationId xmlns:p14="http://schemas.microsoft.com/office/powerpoint/2010/main" val="6839938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9399DEE-A0D8-4CAB-9DD6-BF3B77B6AFEE}" type="slidenum">
              <a:rPr lang="zh-CN" altLang="en-US" smtClean="0"/>
              <a:pPr>
                <a:defRPr/>
              </a:pPr>
              <a:t>97</a:t>
            </a:fld>
            <a:endParaRPr lang="zh-CN" altLang="en-US"/>
          </a:p>
        </p:txBody>
      </p:sp>
    </p:spTree>
    <p:extLst>
      <p:ext uri="{BB962C8B-B14F-4D97-AF65-F5344CB8AC3E}">
        <p14:creationId xmlns:p14="http://schemas.microsoft.com/office/powerpoint/2010/main" val="40788540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62AE01B-2DDC-4A09-989D-463551082ADD}" type="slidenum">
              <a:rPr lang="en-US" altLang="zh-CN" smtClean="0"/>
              <a:pPr/>
              <a:t>105</a:t>
            </a:fld>
            <a:endParaRPr lang="en-US" altLang="zh-CN" smtClean="0"/>
          </a:p>
        </p:txBody>
      </p:sp>
      <p:sp>
        <p:nvSpPr>
          <p:cNvPr id="142339" name="Rectangle 2"/>
          <p:cNvSpPr>
            <a:spLocks noGrp="1" noRot="1" noChangeAspect="1" noChangeArrowheads="1" noTextEdit="1"/>
          </p:cNvSpPr>
          <p:nvPr>
            <p:ph type="sldImg"/>
          </p:nvPr>
        </p:nvSpPr>
        <p:spPr bwMode="auto">
          <a:xfrm>
            <a:off x="1179513" y="949325"/>
            <a:ext cx="4376737" cy="3284538"/>
          </a:xfrm>
          <a:solidFill>
            <a:srgbClr val="FFFFFF"/>
          </a:solidFill>
          <a:ln>
            <a:solidFill>
              <a:srgbClr val="000000"/>
            </a:solidFill>
            <a:miter lim="800000"/>
            <a:headEnd/>
            <a:tailEnd/>
          </a:ln>
        </p:spPr>
      </p:sp>
      <p:sp>
        <p:nvSpPr>
          <p:cNvPr id="142340" name="Rectangle 3"/>
          <p:cNvSpPr>
            <a:spLocks noGrp="1" noChangeArrowheads="1"/>
          </p:cNvSpPr>
          <p:nvPr>
            <p:ph type="body" idx="1"/>
          </p:nvPr>
        </p:nvSpPr>
        <p:spPr bwMode="auto">
          <a:xfrm>
            <a:off x="896938" y="4684713"/>
            <a:ext cx="4941887" cy="444023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p>
        </p:txBody>
      </p:sp>
    </p:spTree>
    <p:extLst>
      <p:ext uri="{BB962C8B-B14F-4D97-AF65-F5344CB8AC3E}">
        <p14:creationId xmlns:p14="http://schemas.microsoft.com/office/powerpoint/2010/main" val="36627545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44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75AAADA-33BE-4E54-96F4-F6E1E59797F6}" type="slidenum">
              <a:rPr lang="zh-CN" altLang="en-US" smtClean="0"/>
              <a:pPr/>
              <a:t>106</a:t>
            </a:fld>
            <a:endParaRPr lang="zh-CN" altLang="en-US" smtClean="0"/>
          </a:p>
        </p:txBody>
      </p:sp>
    </p:spTree>
    <p:extLst>
      <p:ext uri="{BB962C8B-B14F-4D97-AF65-F5344CB8AC3E}">
        <p14:creationId xmlns:p14="http://schemas.microsoft.com/office/powerpoint/2010/main" val="11093752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9399DEE-A0D8-4CAB-9DD6-BF3B77B6AFEE}" type="slidenum">
              <a:rPr lang="zh-CN" altLang="en-US" smtClean="0"/>
              <a:pPr>
                <a:defRPr/>
              </a:pPr>
              <a:t>108</a:t>
            </a:fld>
            <a:endParaRPr lang="zh-CN" altLang="en-US"/>
          </a:p>
        </p:txBody>
      </p:sp>
    </p:spTree>
    <p:extLst>
      <p:ext uri="{BB962C8B-B14F-4D97-AF65-F5344CB8AC3E}">
        <p14:creationId xmlns:p14="http://schemas.microsoft.com/office/powerpoint/2010/main" val="3227207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12F942F-AABB-4421-B18F-063E311BA3D3}" type="slidenum">
              <a:rPr lang="zh-CN" altLang="en-US" smtClean="0"/>
              <a:pPr/>
              <a:t>21</a:t>
            </a:fld>
            <a:endParaRPr lang="zh-CN" altLang="en-US" smtClean="0"/>
          </a:p>
        </p:txBody>
      </p:sp>
    </p:spTree>
    <p:extLst>
      <p:ext uri="{BB962C8B-B14F-4D97-AF65-F5344CB8AC3E}">
        <p14:creationId xmlns:p14="http://schemas.microsoft.com/office/powerpoint/2010/main" val="32266841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48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A646100-006B-4572-999B-F767B867151F}" type="slidenum">
              <a:rPr lang="zh-CN" altLang="en-US" smtClean="0"/>
              <a:pPr/>
              <a:t>109</a:t>
            </a:fld>
            <a:endParaRPr lang="zh-CN" altLang="en-US" smtClean="0"/>
          </a:p>
        </p:txBody>
      </p:sp>
    </p:spTree>
    <p:extLst>
      <p:ext uri="{BB962C8B-B14F-4D97-AF65-F5344CB8AC3E}">
        <p14:creationId xmlns:p14="http://schemas.microsoft.com/office/powerpoint/2010/main" val="42592015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0978334-C5CA-4A98-A57C-075C774632C2}" type="slidenum">
              <a:rPr lang="en-US" altLang="zh-CN" smtClean="0"/>
              <a:pPr/>
              <a:t>110</a:t>
            </a:fld>
            <a:endParaRPr lang="en-US" altLang="zh-CN" smtClean="0"/>
          </a:p>
        </p:txBody>
      </p:sp>
      <p:sp>
        <p:nvSpPr>
          <p:cNvPr id="150531" name="Rectangle 2"/>
          <p:cNvSpPr>
            <a:spLocks noGrp="1" noRot="1" noChangeAspect="1" noChangeArrowheads="1" noTextEdit="1"/>
          </p:cNvSpPr>
          <p:nvPr>
            <p:ph type="sldImg"/>
          </p:nvPr>
        </p:nvSpPr>
        <p:spPr bwMode="auto">
          <a:xfrm>
            <a:off x="1179513" y="949325"/>
            <a:ext cx="4376737" cy="3284538"/>
          </a:xfrm>
          <a:solidFill>
            <a:srgbClr val="FFFFFF"/>
          </a:solidFill>
          <a:ln>
            <a:solidFill>
              <a:srgbClr val="000000"/>
            </a:solidFill>
            <a:miter lim="800000"/>
            <a:headEnd/>
            <a:tailEnd/>
          </a:ln>
        </p:spPr>
      </p:sp>
      <p:sp>
        <p:nvSpPr>
          <p:cNvPr id="150532" name="Rectangle 3"/>
          <p:cNvSpPr>
            <a:spLocks noGrp="1" noChangeArrowheads="1"/>
          </p:cNvSpPr>
          <p:nvPr>
            <p:ph type="body" idx="1"/>
          </p:nvPr>
        </p:nvSpPr>
        <p:spPr bwMode="auto">
          <a:xfrm>
            <a:off x="896938" y="4684713"/>
            <a:ext cx="4941887" cy="444023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p>
        </p:txBody>
      </p:sp>
    </p:spTree>
    <p:extLst>
      <p:ext uri="{BB962C8B-B14F-4D97-AF65-F5344CB8AC3E}">
        <p14:creationId xmlns:p14="http://schemas.microsoft.com/office/powerpoint/2010/main" val="567951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9399DEE-A0D8-4CAB-9DD6-BF3B77B6AFEE}" type="slidenum">
              <a:rPr lang="zh-CN" altLang="en-US" smtClean="0"/>
              <a:pPr>
                <a:defRPr/>
              </a:pPr>
              <a:t>111</a:t>
            </a:fld>
            <a:endParaRPr lang="zh-CN" altLang="en-US"/>
          </a:p>
        </p:txBody>
      </p:sp>
    </p:spTree>
    <p:extLst>
      <p:ext uri="{BB962C8B-B14F-4D97-AF65-F5344CB8AC3E}">
        <p14:creationId xmlns:p14="http://schemas.microsoft.com/office/powerpoint/2010/main" val="11664782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9399DEE-A0D8-4CAB-9DD6-BF3B77B6AFEE}" type="slidenum">
              <a:rPr lang="zh-CN" altLang="en-US" smtClean="0"/>
              <a:pPr>
                <a:defRPr/>
              </a:pPr>
              <a:t>114</a:t>
            </a:fld>
            <a:endParaRPr lang="zh-CN" altLang="en-US"/>
          </a:p>
        </p:txBody>
      </p:sp>
    </p:spTree>
    <p:extLst>
      <p:ext uri="{BB962C8B-B14F-4D97-AF65-F5344CB8AC3E}">
        <p14:creationId xmlns:p14="http://schemas.microsoft.com/office/powerpoint/2010/main" val="9982607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CD0F26C-3BB2-4CDF-8E6C-C7B1BCB05851}" type="slidenum">
              <a:rPr lang="en-US" altLang="zh-CN" smtClean="0"/>
              <a:pPr/>
              <a:t>115</a:t>
            </a:fld>
            <a:endParaRPr lang="en-US" altLang="zh-CN" smtClean="0"/>
          </a:p>
        </p:txBody>
      </p:sp>
      <p:sp>
        <p:nvSpPr>
          <p:cNvPr id="159747" name="Rectangle 2"/>
          <p:cNvSpPr>
            <a:spLocks noGrp="1" noRot="1" noChangeAspect="1" noChangeArrowheads="1" noTextEdit="1"/>
          </p:cNvSpPr>
          <p:nvPr>
            <p:ph type="sldImg"/>
          </p:nvPr>
        </p:nvSpPr>
        <p:spPr bwMode="auto">
          <a:xfrm>
            <a:off x="1179513" y="949325"/>
            <a:ext cx="4376737" cy="3284538"/>
          </a:xfrm>
          <a:solidFill>
            <a:srgbClr val="FFFFFF"/>
          </a:solidFill>
          <a:ln>
            <a:solidFill>
              <a:srgbClr val="000000"/>
            </a:solidFill>
            <a:miter lim="800000"/>
            <a:headEnd/>
            <a:tailEnd/>
          </a:ln>
        </p:spPr>
      </p:sp>
      <p:sp>
        <p:nvSpPr>
          <p:cNvPr id="159748" name="Rectangle 3"/>
          <p:cNvSpPr>
            <a:spLocks noGrp="1" noChangeArrowheads="1"/>
          </p:cNvSpPr>
          <p:nvPr>
            <p:ph type="body" idx="1"/>
          </p:nvPr>
        </p:nvSpPr>
        <p:spPr bwMode="auto">
          <a:xfrm>
            <a:off x="896938" y="4684713"/>
            <a:ext cx="4941887" cy="444023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p>
        </p:txBody>
      </p:sp>
    </p:spTree>
    <p:extLst>
      <p:ext uri="{BB962C8B-B14F-4D97-AF65-F5344CB8AC3E}">
        <p14:creationId xmlns:p14="http://schemas.microsoft.com/office/powerpoint/2010/main" val="24884267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The University of Adelaide, School of Computer Science</a:t>
            </a:r>
          </a:p>
        </p:txBody>
      </p:sp>
      <p:sp>
        <p:nvSpPr>
          <p:cNvPr id="155651" name="Rectangle 3"/>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78D35F02-B37F-49C0-8FA0-FAF4359216CD}" type="datetime3">
              <a:rPr lang="en-US" altLang="zh-CN" smtClean="0"/>
              <a:pPr fontAlgn="base">
                <a:spcBef>
                  <a:spcPct val="0"/>
                </a:spcBef>
                <a:spcAft>
                  <a:spcPct val="0"/>
                </a:spcAft>
                <a:defRPr/>
              </a:pPr>
              <a:t>14 September 2020</a:t>
            </a:fld>
            <a:endParaRPr lang="en-US" altLang="zh-CN" smtClean="0"/>
          </a:p>
        </p:txBody>
      </p:sp>
      <p:sp>
        <p:nvSpPr>
          <p:cNvPr id="155652"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Chapter 2 — Instructions: Language of the Computer</a:t>
            </a:r>
          </a:p>
        </p:txBody>
      </p:sp>
      <p:sp>
        <p:nvSpPr>
          <p:cNvPr id="15258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C6AD62D-F6AF-4659-BA5B-53B8148FD626}" type="slidenum">
              <a:rPr lang="en-US" altLang="zh-CN" smtClean="0"/>
              <a:pPr/>
              <a:t>117</a:t>
            </a:fld>
            <a:endParaRPr lang="en-US" altLang="zh-CN" smtClean="0"/>
          </a:p>
        </p:txBody>
      </p:sp>
      <p:sp>
        <p:nvSpPr>
          <p:cNvPr id="1525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zh-CN" smtClean="0"/>
          </a:p>
        </p:txBody>
      </p:sp>
    </p:spTree>
    <p:extLst>
      <p:ext uri="{BB962C8B-B14F-4D97-AF65-F5344CB8AC3E}">
        <p14:creationId xmlns:p14="http://schemas.microsoft.com/office/powerpoint/2010/main" val="31563347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9E8EF43-0D99-4EF4-8D4E-7BE28B79A719}" type="slidenum">
              <a:rPr lang="en-US" altLang="zh-CN" smtClean="0"/>
              <a:pPr/>
              <a:t>118</a:t>
            </a:fld>
            <a:endParaRPr lang="en-US" altLang="zh-CN" smtClean="0"/>
          </a:p>
        </p:txBody>
      </p:sp>
      <p:sp>
        <p:nvSpPr>
          <p:cNvPr id="162819" name="Rectangle 2"/>
          <p:cNvSpPr>
            <a:spLocks noGrp="1" noRot="1" noChangeAspect="1" noChangeArrowheads="1" noTextEdit="1"/>
          </p:cNvSpPr>
          <p:nvPr>
            <p:ph type="sldImg"/>
          </p:nvPr>
        </p:nvSpPr>
        <p:spPr bwMode="auto">
          <a:xfrm>
            <a:off x="1179513" y="949325"/>
            <a:ext cx="4376737" cy="3284538"/>
          </a:xfrm>
          <a:solidFill>
            <a:srgbClr val="FFFFFF"/>
          </a:solidFill>
          <a:ln>
            <a:solidFill>
              <a:srgbClr val="000000"/>
            </a:solidFill>
            <a:miter lim="800000"/>
            <a:headEnd/>
            <a:tailEnd/>
          </a:ln>
        </p:spPr>
      </p:sp>
      <p:sp>
        <p:nvSpPr>
          <p:cNvPr id="162820" name="Rectangle 3"/>
          <p:cNvSpPr>
            <a:spLocks noGrp="1" noChangeArrowheads="1"/>
          </p:cNvSpPr>
          <p:nvPr>
            <p:ph type="body" idx="1"/>
          </p:nvPr>
        </p:nvSpPr>
        <p:spPr bwMode="auto">
          <a:xfrm>
            <a:off x="896938" y="4684713"/>
            <a:ext cx="4941887" cy="444023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p>
        </p:txBody>
      </p:sp>
    </p:spTree>
    <p:extLst>
      <p:ext uri="{BB962C8B-B14F-4D97-AF65-F5344CB8AC3E}">
        <p14:creationId xmlns:p14="http://schemas.microsoft.com/office/powerpoint/2010/main" val="34302453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9AA6CA0-B760-4F34-83E1-7DE17FA0D5CF}" type="slidenum">
              <a:rPr lang="en-US" altLang="zh-CN" smtClean="0"/>
              <a:pPr/>
              <a:t>119</a:t>
            </a:fld>
            <a:endParaRPr lang="en-US" altLang="zh-CN" smtClean="0"/>
          </a:p>
        </p:txBody>
      </p:sp>
      <p:sp>
        <p:nvSpPr>
          <p:cNvPr id="164867" name="Rectangle 2"/>
          <p:cNvSpPr>
            <a:spLocks noGrp="1" noRot="1" noChangeAspect="1" noChangeArrowheads="1" noTextEdit="1"/>
          </p:cNvSpPr>
          <p:nvPr>
            <p:ph type="sldImg"/>
          </p:nvPr>
        </p:nvSpPr>
        <p:spPr bwMode="auto">
          <a:xfrm>
            <a:off x="1179513" y="949325"/>
            <a:ext cx="4376737" cy="3284538"/>
          </a:xfrm>
          <a:solidFill>
            <a:srgbClr val="FFFFFF"/>
          </a:solidFill>
          <a:ln>
            <a:solidFill>
              <a:srgbClr val="000000"/>
            </a:solidFill>
            <a:miter lim="800000"/>
            <a:headEnd/>
            <a:tailEnd/>
          </a:ln>
        </p:spPr>
      </p:sp>
      <p:sp>
        <p:nvSpPr>
          <p:cNvPr id="164868" name="Rectangle 3"/>
          <p:cNvSpPr>
            <a:spLocks noGrp="1" noChangeArrowheads="1"/>
          </p:cNvSpPr>
          <p:nvPr>
            <p:ph type="body" idx="1"/>
          </p:nvPr>
        </p:nvSpPr>
        <p:spPr bwMode="auto">
          <a:xfrm>
            <a:off x="896938" y="4684713"/>
            <a:ext cx="4941887" cy="444023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p>
        </p:txBody>
      </p:sp>
    </p:spTree>
    <p:extLst>
      <p:ext uri="{BB962C8B-B14F-4D97-AF65-F5344CB8AC3E}">
        <p14:creationId xmlns:p14="http://schemas.microsoft.com/office/powerpoint/2010/main" val="15814748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37F9487-8567-46E7-945A-C6DF8B2753E1}" type="slidenum">
              <a:rPr lang="en-US" altLang="zh-CN" smtClean="0"/>
              <a:pPr/>
              <a:t>120</a:t>
            </a:fld>
            <a:endParaRPr lang="en-US" altLang="zh-CN" smtClean="0"/>
          </a:p>
        </p:txBody>
      </p:sp>
      <p:sp>
        <p:nvSpPr>
          <p:cNvPr id="166915" name="Rectangle 2"/>
          <p:cNvSpPr>
            <a:spLocks noGrp="1" noRot="1" noChangeAspect="1" noChangeArrowheads="1" noTextEdit="1"/>
          </p:cNvSpPr>
          <p:nvPr>
            <p:ph type="sldImg"/>
          </p:nvPr>
        </p:nvSpPr>
        <p:spPr bwMode="auto">
          <a:xfrm>
            <a:off x="1179513" y="949325"/>
            <a:ext cx="4376737" cy="3284538"/>
          </a:xfrm>
          <a:solidFill>
            <a:srgbClr val="FFFFFF"/>
          </a:solidFill>
          <a:ln>
            <a:solidFill>
              <a:srgbClr val="000000"/>
            </a:solidFill>
            <a:miter lim="800000"/>
            <a:headEnd/>
            <a:tailEnd/>
          </a:ln>
        </p:spPr>
      </p:sp>
      <p:sp>
        <p:nvSpPr>
          <p:cNvPr id="166916" name="Rectangle 3"/>
          <p:cNvSpPr>
            <a:spLocks noGrp="1" noChangeArrowheads="1"/>
          </p:cNvSpPr>
          <p:nvPr>
            <p:ph type="body" idx="1"/>
          </p:nvPr>
        </p:nvSpPr>
        <p:spPr bwMode="auto">
          <a:xfrm>
            <a:off x="896938" y="4684713"/>
            <a:ext cx="4941887" cy="444023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p>
        </p:txBody>
      </p:sp>
    </p:spTree>
    <p:extLst>
      <p:ext uri="{BB962C8B-B14F-4D97-AF65-F5344CB8AC3E}">
        <p14:creationId xmlns:p14="http://schemas.microsoft.com/office/powerpoint/2010/main" val="11633070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C871766-0BA6-4F1F-AC5B-091FB471B9D2}" type="slidenum">
              <a:rPr lang="en-US" altLang="zh-CN" smtClean="0"/>
              <a:pPr/>
              <a:t>121</a:t>
            </a:fld>
            <a:endParaRPr lang="en-US" altLang="zh-CN" smtClean="0"/>
          </a:p>
        </p:txBody>
      </p:sp>
      <p:sp>
        <p:nvSpPr>
          <p:cNvPr id="168963" name="Rectangle 2"/>
          <p:cNvSpPr>
            <a:spLocks noGrp="1" noRot="1" noChangeAspect="1" noChangeArrowheads="1" noTextEdit="1"/>
          </p:cNvSpPr>
          <p:nvPr>
            <p:ph type="sldImg"/>
          </p:nvPr>
        </p:nvSpPr>
        <p:spPr bwMode="auto">
          <a:xfrm>
            <a:off x="1179513" y="949325"/>
            <a:ext cx="4376737" cy="3284538"/>
          </a:xfrm>
          <a:solidFill>
            <a:srgbClr val="FFFFFF"/>
          </a:solidFill>
          <a:ln>
            <a:solidFill>
              <a:srgbClr val="000000"/>
            </a:solidFill>
            <a:miter lim="800000"/>
            <a:headEnd/>
            <a:tailEnd/>
          </a:ln>
        </p:spPr>
      </p:sp>
      <p:sp>
        <p:nvSpPr>
          <p:cNvPr id="168964" name="Rectangle 3"/>
          <p:cNvSpPr>
            <a:spLocks noGrp="1" noChangeArrowheads="1"/>
          </p:cNvSpPr>
          <p:nvPr>
            <p:ph type="body" idx="1"/>
          </p:nvPr>
        </p:nvSpPr>
        <p:spPr bwMode="auto">
          <a:xfrm>
            <a:off x="896938" y="4684713"/>
            <a:ext cx="4941887" cy="444023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p>
        </p:txBody>
      </p:sp>
    </p:spTree>
    <p:extLst>
      <p:ext uri="{BB962C8B-B14F-4D97-AF65-F5344CB8AC3E}">
        <p14:creationId xmlns:p14="http://schemas.microsoft.com/office/powerpoint/2010/main" val="2883722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3A75911-832A-4691-A4A3-5BBE22EFC0B5}" type="slidenum">
              <a:rPr lang="en-US" altLang="zh-CN" smtClean="0"/>
              <a:pPr/>
              <a:t>26</a:t>
            </a:fld>
            <a:endParaRPr lang="en-US" altLang="zh-CN" smtClean="0"/>
          </a:p>
        </p:txBody>
      </p:sp>
      <p:sp>
        <p:nvSpPr>
          <p:cNvPr id="36867" name="Rectangle 2"/>
          <p:cNvSpPr>
            <a:spLocks noGrp="1" noRot="1" noChangeAspect="1" noChangeArrowheads="1" noTextEdit="1"/>
          </p:cNvSpPr>
          <p:nvPr>
            <p:ph type="sldImg"/>
          </p:nvPr>
        </p:nvSpPr>
        <p:spPr bwMode="auto">
          <a:xfrm>
            <a:off x="1003300" y="776288"/>
            <a:ext cx="5178425" cy="3884612"/>
          </a:xfrm>
          <a:solidFill>
            <a:srgbClr val="FFFFFF"/>
          </a:solidFill>
          <a:ln>
            <a:solidFill>
              <a:srgbClr val="000000"/>
            </a:solidFill>
            <a:miter lim="800000"/>
            <a:headEnd/>
            <a:tailEnd/>
          </a:ln>
        </p:spPr>
      </p:sp>
      <p:sp>
        <p:nvSpPr>
          <p:cNvPr id="36868" name="Rectangle 3"/>
          <p:cNvSpPr>
            <a:spLocks noGrp="1" noChangeArrowheads="1"/>
          </p:cNvSpPr>
          <p:nvPr>
            <p:ph type="body" idx="1"/>
          </p:nvPr>
        </p:nvSpPr>
        <p:spPr bwMode="auto">
          <a:xfrm>
            <a:off x="960438" y="4921250"/>
            <a:ext cx="5264150" cy="4662488"/>
          </a:xfrm>
          <a:solidFill>
            <a:srgbClr val="FFFFFF"/>
          </a:solidFill>
          <a:ln>
            <a:solidFill>
              <a:srgbClr val="000000"/>
            </a:solidFill>
            <a:miter lim="800000"/>
            <a:headEnd/>
            <a:tailEnd/>
          </a:ln>
        </p:spPr>
        <p:txBody>
          <a:bodyPr wrap="square" lIns="91577" tIns="45789" rIns="91577" bIns="45789" numCol="1" anchor="t" anchorCtr="0" compatLnSpc="1">
            <a:prstTxWarp prst="textNoShape">
              <a:avLst/>
            </a:prstTxWarp>
          </a:bodyPr>
          <a:lstStyle/>
          <a:p>
            <a:pPr eaLnBrk="1" hangingPunct="1">
              <a:spcBef>
                <a:spcPct val="0"/>
              </a:spcBef>
            </a:pPr>
            <a:endParaRPr lang="en-US" altLang="zh-CN" smtClean="0"/>
          </a:p>
        </p:txBody>
      </p:sp>
    </p:spTree>
    <p:extLst>
      <p:ext uri="{BB962C8B-B14F-4D97-AF65-F5344CB8AC3E}">
        <p14:creationId xmlns:p14="http://schemas.microsoft.com/office/powerpoint/2010/main" val="219470388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8EE49F3-4F9E-487A-B68F-86C67C4F2332}" type="slidenum">
              <a:rPr lang="en-US" altLang="zh-CN" smtClean="0"/>
              <a:pPr/>
              <a:t>122</a:t>
            </a:fld>
            <a:endParaRPr lang="en-US" altLang="zh-CN" smtClean="0"/>
          </a:p>
        </p:txBody>
      </p:sp>
      <p:sp>
        <p:nvSpPr>
          <p:cNvPr id="171011" name="Rectangle 2"/>
          <p:cNvSpPr>
            <a:spLocks noGrp="1" noRot="1" noChangeAspect="1" noChangeArrowheads="1" noTextEdit="1"/>
          </p:cNvSpPr>
          <p:nvPr>
            <p:ph type="sldImg"/>
          </p:nvPr>
        </p:nvSpPr>
        <p:spPr bwMode="auto">
          <a:xfrm>
            <a:off x="1179513" y="949325"/>
            <a:ext cx="4376737" cy="3284538"/>
          </a:xfrm>
          <a:solidFill>
            <a:srgbClr val="FFFFFF"/>
          </a:solidFill>
          <a:ln>
            <a:solidFill>
              <a:srgbClr val="000000"/>
            </a:solidFill>
            <a:miter lim="800000"/>
            <a:headEnd/>
            <a:tailEnd/>
          </a:ln>
        </p:spPr>
      </p:sp>
      <p:sp>
        <p:nvSpPr>
          <p:cNvPr id="171012" name="Rectangle 3"/>
          <p:cNvSpPr>
            <a:spLocks noGrp="1" noChangeArrowheads="1"/>
          </p:cNvSpPr>
          <p:nvPr>
            <p:ph type="body" idx="1"/>
          </p:nvPr>
        </p:nvSpPr>
        <p:spPr bwMode="auto">
          <a:xfrm>
            <a:off x="896938" y="4684713"/>
            <a:ext cx="4941887" cy="444023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p>
        </p:txBody>
      </p:sp>
    </p:spTree>
    <p:extLst>
      <p:ext uri="{BB962C8B-B14F-4D97-AF65-F5344CB8AC3E}">
        <p14:creationId xmlns:p14="http://schemas.microsoft.com/office/powerpoint/2010/main" val="60030587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33B5973-C509-4348-BA23-63F4EFCD2914}" type="slidenum">
              <a:rPr lang="en-US" altLang="zh-CN" smtClean="0"/>
              <a:pPr/>
              <a:t>123</a:t>
            </a:fld>
            <a:endParaRPr lang="en-US" altLang="zh-CN" smtClean="0"/>
          </a:p>
        </p:txBody>
      </p:sp>
      <p:sp>
        <p:nvSpPr>
          <p:cNvPr id="173059" name="Rectangle 2"/>
          <p:cNvSpPr>
            <a:spLocks noGrp="1" noRot="1" noChangeAspect="1" noChangeArrowheads="1" noTextEdit="1"/>
          </p:cNvSpPr>
          <p:nvPr>
            <p:ph type="sldImg"/>
          </p:nvPr>
        </p:nvSpPr>
        <p:spPr bwMode="auto">
          <a:xfrm>
            <a:off x="1179513" y="949325"/>
            <a:ext cx="4376737" cy="3284538"/>
          </a:xfrm>
          <a:solidFill>
            <a:srgbClr val="FFFFFF"/>
          </a:solidFill>
          <a:ln>
            <a:solidFill>
              <a:srgbClr val="000000"/>
            </a:solidFill>
            <a:miter lim="800000"/>
            <a:headEnd/>
            <a:tailEnd/>
          </a:ln>
        </p:spPr>
      </p:sp>
      <p:sp>
        <p:nvSpPr>
          <p:cNvPr id="173060" name="Rectangle 3"/>
          <p:cNvSpPr>
            <a:spLocks noGrp="1" noChangeArrowheads="1"/>
          </p:cNvSpPr>
          <p:nvPr>
            <p:ph type="body" idx="1"/>
          </p:nvPr>
        </p:nvSpPr>
        <p:spPr bwMode="auto">
          <a:xfrm>
            <a:off x="896938" y="4684713"/>
            <a:ext cx="4941887" cy="444023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r>
              <a:rPr lang="en-US" altLang="zh-CN" smtClean="0"/>
              <a:t>c1 = 1</a:t>
            </a:r>
          </a:p>
          <a:p>
            <a:pPr eaLnBrk="1" hangingPunct="1">
              <a:spcBef>
                <a:spcPct val="0"/>
              </a:spcBef>
            </a:pPr>
            <a:r>
              <a:rPr lang="en-US" altLang="zh-CN" smtClean="0"/>
              <a:t> c2 = 1 </a:t>
            </a:r>
          </a:p>
          <a:p>
            <a:pPr eaLnBrk="1" hangingPunct="1">
              <a:spcBef>
                <a:spcPct val="0"/>
              </a:spcBef>
            </a:pPr>
            <a:r>
              <a:rPr lang="en-US" altLang="zh-CN" smtClean="0"/>
              <a:t>……. Deadlock</a:t>
            </a:r>
          </a:p>
        </p:txBody>
      </p:sp>
    </p:spTree>
    <p:extLst>
      <p:ext uri="{BB962C8B-B14F-4D97-AF65-F5344CB8AC3E}">
        <p14:creationId xmlns:p14="http://schemas.microsoft.com/office/powerpoint/2010/main" val="17410025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3192196-694A-4513-BAD2-740318BC9C78}" type="slidenum">
              <a:rPr lang="en-US" altLang="zh-CN" smtClean="0"/>
              <a:pPr/>
              <a:t>124</a:t>
            </a:fld>
            <a:endParaRPr lang="en-US" altLang="zh-CN" smtClean="0"/>
          </a:p>
        </p:txBody>
      </p:sp>
      <p:sp>
        <p:nvSpPr>
          <p:cNvPr id="175107" name="Rectangle 2"/>
          <p:cNvSpPr>
            <a:spLocks noGrp="1" noRot="1" noChangeAspect="1" noChangeArrowheads="1" noTextEdit="1"/>
          </p:cNvSpPr>
          <p:nvPr>
            <p:ph type="sldImg"/>
          </p:nvPr>
        </p:nvSpPr>
        <p:spPr bwMode="auto">
          <a:xfrm>
            <a:off x="1179513" y="949325"/>
            <a:ext cx="4376737" cy="3284538"/>
          </a:xfrm>
          <a:solidFill>
            <a:srgbClr val="FFFFFF"/>
          </a:solidFill>
          <a:ln>
            <a:solidFill>
              <a:srgbClr val="000000"/>
            </a:solidFill>
            <a:miter lim="800000"/>
            <a:headEnd/>
            <a:tailEnd/>
          </a:ln>
        </p:spPr>
      </p:sp>
      <p:sp>
        <p:nvSpPr>
          <p:cNvPr id="175108" name="Rectangle 3"/>
          <p:cNvSpPr>
            <a:spLocks noGrp="1" noChangeArrowheads="1"/>
          </p:cNvSpPr>
          <p:nvPr>
            <p:ph type="body" idx="1"/>
          </p:nvPr>
        </p:nvSpPr>
        <p:spPr bwMode="auto">
          <a:xfrm>
            <a:off x="896938" y="4684713"/>
            <a:ext cx="4941887" cy="444023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r>
              <a:rPr lang="zh-CN" altLang="en-US" smtClean="0"/>
              <a:t>两个进程都在不断的改变状态，但是都无法进入</a:t>
            </a:r>
            <a:endParaRPr lang="en-US" altLang="zh-CN" smtClean="0"/>
          </a:p>
          <a:p>
            <a:pPr eaLnBrk="1" hangingPunct="1">
              <a:spcBef>
                <a:spcPct val="0"/>
              </a:spcBef>
            </a:pPr>
            <a:endParaRPr lang="en-US" altLang="zh-CN" smtClean="0"/>
          </a:p>
          <a:p>
            <a:pPr eaLnBrk="1" hangingPunct="1">
              <a:spcBef>
                <a:spcPct val="0"/>
              </a:spcBef>
            </a:pPr>
            <a:r>
              <a:rPr lang="zh-CN" altLang="en-US" smtClean="0"/>
              <a:t>另外一种情况，是某个进程始终无法得到服务</a:t>
            </a:r>
            <a:endParaRPr lang="en-US" altLang="zh-CN" smtClean="0"/>
          </a:p>
        </p:txBody>
      </p:sp>
    </p:spTree>
    <p:extLst>
      <p:ext uri="{BB962C8B-B14F-4D97-AF65-F5344CB8AC3E}">
        <p14:creationId xmlns:p14="http://schemas.microsoft.com/office/powerpoint/2010/main" val="34709168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5728EE4-7AB5-448E-BE9F-19BFCB6673BA}" type="slidenum">
              <a:rPr lang="en-US" altLang="zh-CN" smtClean="0"/>
              <a:pPr/>
              <a:t>125</a:t>
            </a:fld>
            <a:endParaRPr lang="en-US" altLang="zh-CN" smtClean="0"/>
          </a:p>
        </p:txBody>
      </p:sp>
      <p:sp>
        <p:nvSpPr>
          <p:cNvPr id="177155" name="Rectangle 2"/>
          <p:cNvSpPr>
            <a:spLocks noGrp="1" noRot="1" noChangeAspect="1" noChangeArrowheads="1" noTextEdit="1"/>
          </p:cNvSpPr>
          <p:nvPr>
            <p:ph type="sldImg"/>
          </p:nvPr>
        </p:nvSpPr>
        <p:spPr bwMode="auto">
          <a:xfrm>
            <a:off x="1179513" y="949325"/>
            <a:ext cx="4376737" cy="3284538"/>
          </a:xfrm>
          <a:solidFill>
            <a:srgbClr val="FFFFFF"/>
          </a:solidFill>
          <a:ln>
            <a:solidFill>
              <a:srgbClr val="000000"/>
            </a:solidFill>
            <a:miter lim="800000"/>
            <a:headEnd/>
            <a:tailEnd/>
          </a:ln>
        </p:spPr>
      </p:sp>
      <p:sp>
        <p:nvSpPr>
          <p:cNvPr id="177156" name="Rectangle 3"/>
          <p:cNvSpPr>
            <a:spLocks noGrp="1" noChangeArrowheads="1"/>
          </p:cNvSpPr>
          <p:nvPr>
            <p:ph type="body" idx="1"/>
          </p:nvPr>
        </p:nvSpPr>
        <p:spPr bwMode="auto">
          <a:xfrm>
            <a:off x="896938" y="4684713"/>
            <a:ext cx="4941887" cy="444023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r>
              <a:rPr lang="zh-CN" altLang="en-US" smtClean="0"/>
              <a:t>注意由于</a:t>
            </a:r>
            <a:r>
              <a:rPr lang="en-US" altLang="zh-CN" smtClean="0"/>
              <a:t>turn </a:t>
            </a:r>
            <a:r>
              <a:rPr lang="zh-CN" altLang="en-US" smtClean="0"/>
              <a:t>只有一个值，因此</a:t>
            </a:r>
            <a:r>
              <a:rPr lang="en-US" altLang="zh-CN" smtClean="0"/>
              <a:t>L:</a:t>
            </a:r>
            <a:r>
              <a:rPr lang="zh-CN" altLang="en-US" smtClean="0"/>
              <a:t>中的条件 两进程只能有一个条件满足。</a:t>
            </a:r>
            <a:endParaRPr lang="en-US" altLang="zh-CN" smtClean="0"/>
          </a:p>
        </p:txBody>
      </p:sp>
    </p:spTree>
    <p:extLst>
      <p:ext uri="{BB962C8B-B14F-4D97-AF65-F5344CB8AC3E}">
        <p14:creationId xmlns:p14="http://schemas.microsoft.com/office/powerpoint/2010/main" val="21229033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ED9BC4E-8CDC-4186-A4F3-9CA3102BEB70}" type="slidenum">
              <a:rPr lang="en-US" altLang="zh-CN" smtClean="0"/>
              <a:pPr/>
              <a:t>126</a:t>
            </a:fld>
            <a:endParaRPr lang="en-US" altLang="zh-CN" smtClean="0"/>
          </a:p>
        </p:txBody>
      </p:sp>
      <p:sp>
        <p:nvSpPr>
          <p:cNvPr id="179203" name="Rectangle 2"/>
          <p:cNvSpPr>
            <a:spLocks noGrp="1" noRot="1" noChangeAspect="1" noChangeArrowheads="1" noTextEdit="1"/>
          </p:cNvSpPr>
          <p:nvPr>
            <p:ph type="sldImg"/>
          </p:nvPr>
        </p:nvSpPr>
        <p:spPr bwMode="auto">
          <a:xfrm>
            <a:off x="1179513" y="949325"/>
            <a:ext cx="4376737" cy="3284538"/>
          </a:xfrm>
          <a:solidFill>
            <a:srgbClr val="FFFFFF"/>
          </a:solidFill>
          <a:ln>
            <a:solidFill>
              <a:srgbClr val="000000"/>
            </a:solidFill>
            <a:miter lim="800000"/>
            <a:headEnd/>
            <a:tailEnd/>
          </a:ln>
        </p:spPr>
      </p:sp>
      <p:sp>
        <p:nvSpPr>
          <p:cNvPr id="179204" name="Rectangle 3"/>
          <p:cNvSpPr>
            <a:spLocks noGrp="1" noChangeArrowheads="1"/>
          </p:cNvSpPr>
          <p:nvPr>
            <p:ph type="body" idx="1"/>
          </p:nvPr>
        </p:nvSpPr>
        <p:spPr bwMode="auto">
          <a:xfrm>
            <a:off x="896938" y="4684713"/>
            <a:ext cx="4941887" cy="444023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p>
        </p:txBody>
      </p:sp>
    </p:spTree>
    <p:extLst>
      <p:ext uri="{BB962C8B-B14F-4D97-AF65-F5344CB8AC3E}">
        <p14:creationId xmlns:p14="http://schemas.microsoft.com/office/powerpoint/2010/main" val="42488393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812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5235531-B658-41BA-BA2C-3E1F41FB1B3E}" type="slidenum">
              <a:rPr lang="zh-CN" altLang="en-US" smtClean="0"/>
              <a:pPr/>
              <a:t>127</a:t>
            </a:fld>
            <a:endParaRPr lang="zh-CN" altLang="en-US" smtClean="0"/>
          </a:p>
        </p:txBody>
      </p:sp>
    </p:spTree>
    <p:extLst>
      <p:ext uri="{BB962C8B-B14F-4D97-AF65-F5344CB8AC3E}">
        <p14:creationId xmlns:p14="http://schemas.microsoft.com/office/powerpoint/2010/main" val="350208226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CFBC295-57D0-455A-A425-B81DD2C87BB9}" type="slidenum">
              <a:rPr lang="en-US" altLang="zh-CN" smtClean="0"/>
              <a:pPr/>
              <a:t>128</a:t>
            </a:fld>
            <a:endParaRPr lang="en-US" altLang="zh-CN" smtClean="0"/>
          </a:p>
        </p:txBody>
      </p:sp>
      <p:sp>
        <p:nvSpPr>
          <p:cNvPr id="183299" name="Rectangle 2"/>
          <p:cNvSpPr>
            <a:spLocks noGrp="1" noRot="1" noChangeAspect="1" noChangeArrowheads="1" noTextEdit="1"/>
          </p:cNvSpPr>
          <p:nvPr>
            <p:ph type="sldImg"/>
          </p:nvPr>
        </p:nvSpPr>
        <p:spPr bwMode="auto">
          <a:xfrm>
            <a:off x="1179513" y="949325"/>
            <a:ext cx="4376737" cy="3284538"/>
          </a:xfrm>
          <a:solidFill>
            <a:srgbClr val="FFFFFF"/>
          </a:solidFill>
          <a:ln>
            <a:solidFill>
              <a:srgbClr val="000000"/>
            </a:solidFill>
            <a:miter lim="800000"/>
            <a:headEnd/>
            <a:tailEnd/>
          </a:ln>
        </p:spPr>
      </p:sp>
      <p:sp>
        <p:nvSpPr>
          <p:cNvPr id="183300" name="Rectangle 3"/>
          <p:cNvSpPr>
            <a:spLocks noGrp="1" noChangeArrowheads="1"/>
          </p:cNvSpPr>
          <p:nvPr>
            <p:ph type="body" idx="1"/>
          </p:nvPr>
        </p:nvSpPr>
        <p:spPr bwMode="auto">
          <a:xfrm>
            <a:off x="896938" y="4684713"/>
            <a:ext cx="4941887" cy="444023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p>
        </p:txBody>
      </p:sp>
    </p:spTree>
    <p:extLst>
      <p:ext uri="{BB962C8B-B14F-4D97-AF65-F5344CB8AC3E}">
        <p14:creationId xmlns:p14="http://schemas.microsoft.com/office/powerpoint/2010/main" val="132917074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69B8566-4D23-4C67-9E6B-0A25B7D3FAFE}" type="slidenum">
              <a:rPr lang="en-US" altLang="zh-CN" smtClean="0"/>
              <a:pPr/>
              <a:t>129</a:t>
            </a:fld>
            <a:endParaRPr lang="en-US" altLang="zh-CN" smtClean="0"/>
          </a:p>
        </p:txBody>
      </p:sp>
      <p:sp>
        <p:nvSpPr>
          <p:cNvPr id="185347" name="Rectangle 2"/>
          <p:cNvSpPr>
            <a:spLocks noGrp="1" noRot="1" noChangeAspect="1" noChangeArrowheads="1" noTextEdit="1"/>
          </p:cNvSpPr>
          <p:nvPr>
            <p:ph type="sldImg"/>
          </p:nvPr>
        </p:nvSpPr>
        <p:spPr bwMode="auto">
          <a:xfrm>
            <a:off x="1179513" y="949325"/>
            <a:ext cx="4376737" cy="3284538"/>
          </a:xfrm>
          <a:solidFill>
            <a:srgbClr val="FFFFFF"/>
          </a:solidFill>
          <a:ln>
            <a:solidFill>
              <a:srgbClr val="000000"/>
            </a:solidFill>
            <a:miter lim="800000"/>
            <a:headEnd/>
            <a:tailEnd/>
          </a:ln>
        </p:spPr>
      </p:sp>
      <p:sp>
        <p:nvSpPr>
          <p:cNvPr id="185348" name="Rectangle 3"/>
          <p:cNvSpPr>
            <a:spLocks noGrp="1" noChangeArrowheads="1"/>
          </p:cNvSpPr>
          <p:nvPr>
            <p:ph type="body" idx="1"/>
          </p:nvPr>
        </p:nvSpPr>
        <p:spPr bwMode="auto">
          <a:xfrm>
            <a:off x="896938" y="4684713"/>
            <a:ext cx="4941887" cy="444023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p>
        </p:txBody>
      </p:sp>
    </p:spTree>
    <p:extLst>
      <p:ext uri="{BB962C8B-B14F-4D97-AF65-F5344CB8AC3E}">
        <p14:creationId xmlns:p14="http://schemas.microsoft.com/office/powerpoint/2010/main" val="4929170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00C6CC6-FEED-444D-8FB4-1B296DBCC7EC}" type="slidenum">
              <a:rPr lang="en-US" altLang="zh-CN" smtClean="0"/>
              <a:pPr/>
              <a:t>130</a:t>
            </a:fld>
            <a:endParaRPr lang="en-US" altLang="zh-CN" smtClean="0"/>
          </a:p>
        </p:txBody>
      </p:sp>
      <p:sp>
        <p:nvSpPr>
          <p:cNvPr id="187395" name="Rectangle 2"/>
          <p:cNvSpPr>
            <a:spLocks noGrp="1" noRot="1" noChangeAspect="1" noChangeArrowheads="1" noTextEdit="1"/>
          </p:cNvSpPr>
          <p:nvPr>
            <p:ph type="sldImg"/>
          </p:nvPr>
        </p:nvSpPr>
        <p:spPr bwMode="auto">
          <a:xfrm>
            <a:off x="1179513" y="949325"/>
            <a:ext cx="4376737" cy="3284538"/>
          </a:xfrm>
          <a:solidFill>
            <a:srgbClr val="FFFFFF"/>
          </a:solidFill>
          <a:ln>
            <a:solidFill>
              <a:srgbClr val="000000"/>
            </a:solidFill>
            <a:miter lim="800000"/>
            <a:headEnd/>
            <a:tailEnd/>
          </a:ln>
        </p:spPr>
      </p:sp>
      <p:sp>
        <p:nvSpPr>
          <p:cNvPr id="187396" name="Rectangle 3"/>
          <p:cNvSpPr>
            <a:spLocks noGrp="1" noChangeArrowheads="1"/>
          </p:cNvSpPr>
          <p:nvPr>
            <p:ph type="body" idx="1"/>
          </p:nvPr>
        </p:nvSpPr>
        <p:spPr bwMode="auto">
          <a:xfrm>
            <a:off x="896938" y="4684713"/>
            <a:ext cx="4941887" cy="444023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p>
        </p:txBody>
      </p:sp>
    </p:spTree>
    <p:extLst>
      <p:ext uri="{BB962C8B-B14F-4D97-AF65-F5344CB8AC3E}">
        <p14:creationId xmlns:p14="http://schemas.microsoft.com/office/powerpoint/2010/main" val="81478260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220DC8A-E770-4D5B-85F4-122594A4BB60}" type="slidenum">
              <a:rPr lang="en-US" altLang="zh-CN" smtClean="0"/>
              <a:pPr/>
              <a:t>131</a:t>
            </a:fld>
            <a:endParaRPr lang="en-US" altLang="zh-CN" smtClean="0"/>
          </a:p>
        </p:txBody>
      </p:sp>
      <p:sp>
        <p:nvSpPr>
          <p:cNvPr id="189443" name="Rectangle 2"/>
          <p:cNvSpPr>
            <a:spLocks noGrp="1" noRot="1" noChangeAspect="1" noChangeArrowheads="1" noTextEdit="1"/>
          </p:cNvSpPr>
          <p:nvPr>
            <p:ph type="sldImg"/>
          </p:nvPr>
        </p:nvSpPr>
        <p:spPr bwMode="auto">
          <a:xfrm>
            <a:off x="1179513" y="949325"/>
            <a:ext cx="4376737" cy="3284538"/>
          </a:xfrm>
          <a:solidFill>
            <a:srgbClr val="FFFFFF"/>
          </a:solidFill>
          <a:ln>
            <a:solidFill>
              <a:srgbClr val="000000"/>
            </a:solidFill>
            <a:miter lim="800000"/>
            <a:headEnd/>
            <a:tailEnd/>
          </a:ln>
        </p:spPr>
      </p:sp>
      <p:sp>
        <p:nvSpPr>
          <p:cNvPr id="189444" name="Rectangle 3"/>
          <p:cNvSpPr>
            <a:spLocks noGrp="1" noChangeArrowheads="1"/>
          </p:cNvSpPr>
          <p:nvPr>
            <p:ph type="body" idx="1"/>
          </p:nvPr>
        </p:nvSpPr>
        <p:spPr bwMode="auto">
          <a:xfrm>
            <a:off x="896938" y="4684713"/>
            <a:ext cx="4941887" cy="444023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p>
        </p:txBody>
      </p:sp>
    </p:spTree>
    <p:extLst>
      <p:ext uri="{BB962C8B-B14F-4D97-AF65-F5344CB8AC3E}">
        <p14:creationId xmlns:p14="http://schemas.microsoft.com/office/powerpoint/2010/main" val="1521377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xfrm>
            <a:off x="1295400" y="995363"/>
            <a:ext cx="4598988" cy="34496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noChangeArrowheads="1"/>
          </p:cNvSpPr>
          <p:nvPr>
            <p:ph type="body" idx="1"/>
          </p:nvPr>
        </p:nvSpPr>
        <p:spPr bwMode="auto">
          <a:xfrm>
            <a:off x="958850" y="4919663"/>
            <a:ext cx="5267325" cy="4664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389048267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Calibri" panose="020F0502020204030204" pitchFamily="34" charset="0"/>
                <a:ea typeface="宋体" panose="02010600030101010101" pitchFamily="2" charset="-122"/>
              </a:defRPr>
            </a:lvl1pPr>
            <a:lvl2pPr marL="742950" indent="-285750" defTabSz="928688">
              <a:defRPr>
                <a:solidFill>
                  <a:schemeClr val="tx1"/>
                </a:solidFill>
                <a:latin typeface="Calibri" panose="020F0502020204030204" pitchFamily="34" charset="0"/>
                <a:ea typeface="宋体" panose="02010600030101010101" pitchFamily="2" charset="-122"/>
              </a:defRPr>
            </a:lvl2pPr>
            <a:lvl3pPr marL="1143000" indent="-228600" defTabSz="928688">
              <a:defRPr>
                <a:solidFill>
                  <a:schemeClr val="tx1"/>
                </a:solidFill>
                <a:latin typeface="Calibri" panose="020F0502020204030204" pitchFamily="34" charset="0"/>
                <a:ea typeface="宋体" panose="02010600030101010101" pitchFamily="2" charset="-122"/>
              </a:defRPr>
            </a:lvl3pPr>
            <a:lvl4pPr marL="1600200" indent="-228600" defTabSz="928688">
              <a:defRPr>
                <a:solidFill>
                  <a:schemeClr val="tx1"/>
                </a:solidFill>
                <a:latin typeface="Calibri" panose="020F0502020204030204" pitchFamily="34" charset="0"/>
                <a:ea typeface="宋体" panose="02010600030101010101" pitchFamily="2" charset="-122"/>
              </a:defRPr>
            </a:lvl4pPr>
            <a:lvl5pPr marL="2057400" indent="-228600" defTabSz="928688">
              <a:defRPr>
                <a:solidFill>
                  <a:schemeClr val="tx1"/>
                </a:solidFill>
                <a:latin typeface="Calibri" panose="020F0502020204030204" pitchFamily="34" charset="0"/>
                <a:ea typeface="宋体" panose="02010600030101010101" pitchFamily="2" charset="-122"/>
              </a:defRPr>
            </a:lvl5pPr>
            <a:lvl6pPr marL="2514600" indent="-228600" defTabSz="928688"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28688"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28688"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28688"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69009A9-15B1-4C95-BBB4-DFEF5F45DA98}" type="slidenum">
              <a:rPr lang="en-US" altLang="zh-CN" smtClean="0">
                <a:latin typeface="Times New Roman" panose="02020603050405020304" pitchFamily="18" charset="0"/>
              </a:rPr>
              <a:pPr/>
              <a:t>132</a:t>
            </a:fld>
            <a:endParaRPr lang="en-US" altLang="zh-CN" smtClean="0">
              <a:latin typeface="Times New Roman" panose="02020603050405020304" pitchFamily="18" charset="0"/>
            </a:endParaRPr>
          </a:p>
        </p:txBody>
      </p:sp>
      <p:sp>
        <p:nvSpPr>
          <p:cNvPr id="191491" name="Rectangle 2"/>
          <p:cNvSpPr>
            <a:spLocks noGrp="1" noRot="1" noChangeAspect="1" noChangeArrowheads="1" noTextEdit="1"/>
          </p:cNvSpPr>
          <p:nvPr>
            <p:ph type="sldImg"/>
          </p:nvPr>
        </p:nvSpPr>
        <p:spPr bwMode="auto">
          <a:xfrm>
            <a:off x="1527175" y="923925"/>
            <a:ext cx="4260850" cy="3195638"/>
          </a:xfrm>
          <a:solidFill>
            <a:srgbClr val="FFFFFF"/>
          </a:solidFill>
          <a:ln>
            <a:solidFill>
              <a:srgbClr val="000000"/>
            </a:solidFill>
            <a:miter lim="800000"/>
            <a:headEnd/>
            <a:tailEnd/>
          </a:ln>
        </p:spPr>
      </p:sp>
      <p:sp>
        <p:nvSpPr>
          <p:cNvPr id="191492" name="Rectangle 3"/>
          <p:cNvSpPr>
            <a:spLocks noGrp="1" noChangeArrowheads="1"/>
          </p:cNvSpPr>
          <p:nvPr>
            <p:ph type="body" idx="1"/>
          </p:nvPr>
        </p:nvSpPr>
        <p:spPr bwMode="auto">
          <a:xfrm>
            <a:off x="974725" y="4559300"/>
            <a:ext cx="5365750" cy="432117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latin typeface="Arial" panose="020B0604020202020204" pitchFamily="34" charset="0"/>
            </a:endParaRPr>
          </a:p>
        </p:txBody>
      </p:sp>
    </p:spTree>
    <p:extLst>
      <p:ext uri="{BB962C8B-B14F-4D97-AF65-F5344CB8AC3E}">
        <p14:creationId xmlns:p14="http://schemas.microsoft.com/office/powerpoint/2010/main" val="214341862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A6B74E7-2DC0-45E9-90C1-15CF49F9417C}" type="slidenum">
              <a:rPr lang="en-US" altLang="zh-CN" smtClean="0"/>
              <a:pPr/>
              <a:t>136</a:t>
            </a:fld>
            <a:endParaRPr lang="en-US" altLang="zh-CN" smtClean="0"/>
          </a:p>
        </p:txBody>
      </p:sp>
      <p:sp>
        <p:nvSpPr>
          <p:cNvPr id="193539" name="Rectangle 2"/>
          <p:cNvSpPr>
            <a:spLocks noGrp="1" noRot="1" noChangeAspect="1" noChangeArrowheads="1" noTextEdit="1"/>
          </p:cNvSpPr>
          <p:nvPr>
            <p:ph type="sldImg"/>
          </p:nvPr>
        </p:nvSpPr>
        <p:spPr bwMode="auto">
          <a:xfrm>
            <a:off x="1179513" y="949325"/>
            <a:ext cx="4376737" cy="3284538"/>
          </a:xfrm>
          <a:solidFill>
            <a:srgbClr val="FFFFFF"/>
          </a:solidFill>
          <a:ln>
            <a:solidFill>
              <a:srgbClr val="000000"/>
            </a:solidFill>
            <a:miter lim="800000"/>
            <a:headEnd/>
            <a:tailEnd/>
          </a:ln>
        </p:spPr>
      </p:sp>
      <p:sp>
        <p:nvSpPr>
          <p:cNvPr id="193540" name="Rectangle 3"/>
          <p:cNvSpPr>
            <a:spLocks noGrp="1" noChangeArrowheads="1"/>
          </p:cNvSpPr>
          <p:nvPr>
            <p:ph type="body" idx="1"/>
          </p:nvPr>
        </p:nvSpPr>
        <p:spPr bwMode="auto">
          <a:xfrm>
            <a:off x="896938" y="4684713"/>
            <a:ext cx="4941887" cy="444023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p>
        </p:txBody>
      </p:sp>
    </p:spTree>
    <p:extLst>
      <p:ext uri="{BB962C8B-B14F-4D97-AF65-F5344CB8AC3E}">
        <p14:creationId xmlns:p14="http://schemas.microsoft.com/office/powerpoint/2010/main" val="203146625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1438210-070D-46C9-8030-76ECFEDFDE96}" type="slidenum">
              <a:rPr lang="en-US" altLang="zh-CN" smtClean="0"/>
              <a:pPr/>
              <a:t>137</a:t>
            </a:fld>
            <a:endParaRPr lang="en-US" altLang="zh-CN" smtClean="0"/>
          </a:p>
        </p:txBody>
      </p:sp>
      <p:sp>
        <p:nvSpPr>
          <p:cNvPr id="195587" name="Rectangle 2"/>
          <p:cNvSpPr>
            <a:spLocks noGrp="1" noRot="1" noChangeAspect="1" noChangeArrowheads="1" noTextEdit="1"/>
          </p:cNvSpPr>
          <p:nvPr>
            <p:ph type="sldImg"/>
          </p:nvPr>
        </p:nvSpPr>
        <p:spPr bwMode="auto">
          <a:xfrm>
            <a:off x="1179513" y="949325"/>
            <a:ext cx="4376737" cy="3284538"/>
          </a:xfrm>
          <a:solidFill>
            <a:srgbClr val="FFFFFF"/>
          </a:solidFill>
          <a:ln>
            <a:solidFill>
              <a:srgbClr val="000000"/>
            </a:solidFill>
            <a:miter lim="800000"/>
            <a:headEnd/>
            <a:tailEnd/>
          </a:ln>
        </p:spPr>
      </p:sp>
      <p:sp>
        <p:nvSpPr>
          <p:cNvPr id="195588" name="Rectangle 3"/>
          <p:cNvSpPr>
            <a:spLocks noGrp="1" noChangeArrowheads="1"/>
          </p:cNvSpPr>
          <p:nvPr>
            <p:ph type="body" idx="1"/>
          </p:nvPr>
        </p:nvSpPr>
        <p:spPr bwMode="auto">
          <a:xfrm>
            <a:off x="896938" y="4684713"/>
            <a:ext cx="4941887" cy="444023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p>
        </p:txBody>
      </p:sp>
    </p:spTree>
    <p:extLst>
      <p:ext uri="{BB962C8B-B14F-4D97-AF65-F5344CB8AC3E}">
        <p14:creationId xmlns:p14="http://schemas.microsoft.com/office/powerpoint/2010/main" val="65077993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78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1B30FBE-5B55-40B4-A2D8-FE6A7E06EDD0}" type="slidenum">
              <a:rPr lang="zh-CN" altLang="en-US" smtClean="0"/>
              <a:pPr/>
              <a:t>138</a:t>
            </a:fld>
            <a:endParaRPr lang="zh-CN" altLang="en-US" smtClean="0"/>
          </a:p>
        </p:txBody>
      </p:sp>
    </p:spTree>
    <p:extLst>
      <p:ext uri="{BB962C8B-B14F-4D97-AF65-F5344CB8AC3E}">
        <p14:creationId xmlns:p14="http://schemas.microsoft.com/office/powerpoint/2010/main" val="3011620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60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1F00813-5D2D-4FC4-8959-2BEF76E219C0}" type="slidenum">
              <a:rPr lang="zh-CN" altLang="en-US" smtClean="0"/>
              <a:pPr/>
              <a:t>33</a:t>
            </a:fld>
            <a:endParaRPr lang="zh-CN" altLang="en-US" smtClean="0"/>
          </a:p>
        </p:txBody>
      </p:sp>
    </p:spTree>
    <p:extLst>
      <p:ext uri="{BB962C8B-B14F-4D97-AF65-F5344CB8AC3E}">
        <p14:creationId xmlns:p14="http://schemas.microsoft.com/office/powerpoint/2010/main" val="70735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C606BD4-EE33-4794-9D91-9281D51F1704}" type="slidenum">
              <a:rPr lang="zh-CN" altLang="en-US" smtClean="0"/>
              <a:pPr/>
              <a:t>34</a:t>
            </a:fld>
            <a:endParaRPr lang="zh-CN" altLang="en-US" smtClean="0"/>
          </a:p>
        </p:txBody>
      </p:sp>
    </p:spTree>
    <p:extLst>
      <p:ext uri="{BB962C8B-B14F-4D97-AF65-F5344CB8AC3E}">
        <p14:creationId xmlns:p14="http://schemas.microsoft.com/office/powerpoint/2010/main" val="197999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fld id="{49C92223-9D5B-47F2-8D3B-70BB54E4A9A9}" type="datetime1">
              <a:rPr lang="zh-CN" altLang="en-US"/>
              <a:pPr>
                <a:defRPr/>
              </a:pPr>
              <a:t>2020/9/14</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zh-CN" altLang="en-US"/>
              <a:t>计算机体系结构</a:t>
            </a:r>
          </a:p>
        </p:txBody>
      </p:sp>
      <p:sp>
        <p:nvSpPr>
          <p:cNvPr id="6" name="Slide Number Placeholder 5"/>
          <p:cNvSpPr>
            <a:spLocks noGrp="1"/>
          </p:cNvSpPr>
          <p:nvPr>
            <p:ph type="sldNum" sz="quarter" idx="12"/>
          </p:nvPr>
        </p:nvSpPr>
        <p:spPr/>
        <p:txBody>
          <a:bodyPr/>
          <a:lstStyle>
            <a:lvl1pPr>
              <a:defRPr/>
            </a:lvl1pPr>
          </a:lstStyle>
          <a:p>
            <a:pPr>
              <a:defRPr/>
            </a:pPr>
            <a:fld id="{C1CDE402-AC44-40F7-A736-0AC4B336FA32}" type="slidenum">
              <a:rPr lang="zh-CN" altLang="en-US"/>
              <a:pPr>
                <a:defRPr/>
              </a:pPr>
              <a:t>‹#›</a:t>
            </a:fld>
            <a:endParaRPr lang="zh-CN" altLang="en-US"/>
          </a:p>
        </p:txBody>
      </p:sp>
    </p:spTree>
    <p:extLst>
      <p:ext uri="{BB962C8B-B14F-4D97-AF65-F5344CB8AC3E}">
        <p14:creationId xmlns:p14="http://schemas.microsoft.com/office/powerpoint/2010/main" val="426711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4CED01AF-D4D8-4349-A96F-5F25F179F9E9}" type="datetime1">
              <a:rPr lang="zh-CN" altLang="en-US"/>
              <a:pPr>
                <a:defRPr/>
              </a:pPr>
              <a:t>2020/9/14</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zh-CN" altLang="en-US"/>
              <a:t>计算机体系结构</a:t>
            </a:r>
          </a:p>
        </p:txBody>
      </p:sp>
      <p:sp>
        <p:nvSpPr>
          <p:cNvPr id="6" name="Slide Number Placeholder 5"/>
          <p:cNvSpPr>
            <a:spLocks noGrp="1"/>
          </p:cNvSpPr>
          <p:nvPr>
            <p:ph type="sldNum" sz="quarter" idx="12"/>
          </p:nvPr>
        </p:nvSpPr>
        <p:spPr/>
        <p:txBody>
          <a:bodyPr/>
          <a:lstStyle>
            <a:lvl1pPr>
              <a:defRPr/>
            </a:lvl1pPr>
          </a:lstStyle>
          <a:p>
            <a:pPr>
              <a:defRPr/>
            </a:pPr>
            <a:fld id="{A123C791-587D-4689-8B55-14784E1A1830}" type="slidenum">
              <a:rPr lang="zh-CN" altLang="en-US"/>
              <a:pPr>
                <a:defRPr/>
              </a:pPr>
              <a:t>‹#›</a:t>
            </a:fld>
            <a:endParaRPr lang="zh-CN" altLang="en-US"/>
          </a:p>
        </p:txBody>
      </p:sp>
    </p:spTree>
    <p:extLst>
      <p:ext uri="{BB962C8B-B14F-4D97-AF65-F5344CB8AC3E}">
        <p14:creationId xmlns:p14="http://schemas.microsoft.com/office/powerpoint/2010/main" val="3871505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D8CAE04F-53CE-47C4-968F-A5260E51029F}" type="datetime1">
              <a:rPr lang="zh-CN" altLang="en-US"/>
              <a:pPr>
                <a:defRPr/>
              </a:pPr>
              <a:t>2020/9/14</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zh-CN" altLang="en-US"/>
              <a:t>计算机体系结构</a:t>
            </a:r>
          </a:p>
        </p:txBody>
      </p:sp>
      <p:sp>
        <p:nvSpPr>
          <p:cNvPr id="6" name="Slide Number Placeholder 5"/>
          <p:cNvSpPr>
            <a:spLocks noGrp="1"/>
          </p:cNvSpPr>
          <p:nvPr>
            <p:ph type="sldNum" sz="quarter" idx="12"/>
          </p:nvPr>
        </p:nvSpPr>
        <p:spPr/>
        <p:txBody>
          <a:bodyPr/>
          <a:lstStyle>
            <a:lvl1pPr>
              <a:defRPr/>
            </a:lvl1pPr>
          </a:lstStyle>
          <a:p>
            <a:pPr>
              <a:defRPr/>
            </a:pPr>
            <a:fld id="{4C1BA05C-16AD-48D6-A935-C1BC54308B68}" type="slidenum">
              <a:rPr lang="zh-CN" altLang="en-US"/>
              <a:pPr>
                <a:defRPr/>
              </a:pPr>
              <a:t>‹#›</a:t>
            </a:fld>
            <a:endParaRPr lang="zh-CN" altLang="en-US"/>
          </a:p>
        </p:txBody>
      </p:sp>
    </p:spTree>
    <p:extLst>
      <p:ext uri="{BB962C8B-B14F-4D97-AF65-F5344CB8AC3E}">
        <p14:creationId xmlns:p14="http://schemas.microsoft.com/office/powerpoint/2010/main" val="565210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F8A259DC-B5FF-4956-B338-7115867267E7}" type="datetime1">
              <a:rPr lang="zh-CN" altLang="en-US"/>
              <a:pPr>
                <a:defRPr/>
              </a:pPr>
              <a:t>2020/9/14</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zh-CN" altLang="en-US"/>
              <a:t>计算机体系结构</a:t>
            </a:r>
          </a:p>
        </p:txBody>
      </p:sp>
      <p:sp>
        <p:nvSpPr>
          <p:cNvPr id="6" name="Slide Number Placeholder 5"/>
          <p:cNvSpPr>
            <a:spLocks noGrp="1"/>
          </p:cNvSpPr>
          <p:nvPr>
            <p:ph type="sldNum" sz="quarter" idx="12"/>
          </p:nvPr>
        </p:nvSpPr>
        <p:spPr/>
        <p:txBody>
          <a:bodyPr/>
          <a:lstStyle>
            <a:lvl1pPr>
              <a:defRPr/>
            </a:lvl1pPr>
          </a:lstStyle>
          <a:p>
            <a:pPr>
              <a:defRPr/>
            </a:pPr>
            <a:fld id="{04E3C822-D2A7-492B-A34C-F3565C67AC73}" type="slidenum">
              <a:rPr lang="zh-CN" altLang="en-US"/>
              <a:pPr>
                <a:defRPr/>
              </a:pPr>
              <a:t>‹#›</a:t>
            </a:fld>
            <a:endParaRPr lang="zh-CN" altLang="en-US"/>
          </a:p>
        </p:txBody>
      </p:sp>
    </p:spTree>
    <p:extLst>
      <p:ext uri="{BB962C8B-B14F-4D97-AF65-F5344CB8AC3E}">
        <p14:creationId xmlns:p14="http://schemas.microsoft.com/office/powerpoint/2010/main" val="365032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E8C722B9-85FA-4A29-BF62-623784B34BD4}" type="datetime1">
              <a:rPr lang="zh-CN" altLang="en-US"/>
              <a:pPr>
                <a:defRPr/>
              </a:pPr>
              <a:t>2020/9/14</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zh-CN" altLang="en-US"/>
              <a:t>计算机体系结构</a:t>
            </a:r>
          </a:p>
        </p:txBody>
      </p:sp>
      <p:sp>
        <p:nvSpPr>
          <p:cNvPr id="6" name="Slide Number Placeholder 5"/>
          <p:cNvSpPr>
            <a:spLocks noGrp="1"/>
          </p:cNvSpPr>
          <p:nvPr>
            <p:ph type="sldNum" sz="quarter" idx="12"/>
          </p:nvPr>
        </p:nvSpPr>
        <p:spPr/>
        <p:txBody>
          <a:bodyPr/>
          <a:lstStyle>
            <a:lvl1pPr>
              <a:defRPr/>
            </a:lvl1pPr>
          </a:lstStyle>
          <a:p>
            <a:pPr>
              <a:defRPr/>
            </a:pPr>
            <a:fld id="{9C93EDA1-7EBF-49E3-A5C7-5C89DAD06ABB}" type="slidenum">
              <a:rPr lang="zh-CN" altLang="en-US"/>
              <a:pPr>
                <a:defRPr/>
              </a:pPr>
              <a:t>‹#›</a:t>
            </a:fld>
            <a:endParaRPr lang="zh-CN" altLang="en-US"/>
          </a:p>
        </p:txBody>
      </p:sp>
    </p:spTree>
    <p:extLst>
      <p:ext uri="{BB962C8B-B14F-4D97-AF65-F5344CB8AC3E}">
        <p14:creationId xmlns:p14="http://schemas.microsoft.com/office/powerpoint/2010/main" val="2931195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28D12DEC-DE1F-4510-B808-EA21FE37F6A8}" type="datetime1">
              <a:rPr lang="zh-CN" altLang="en-US"/>
              <a:pPr>
                <a:defRPr/>
              </a:pPr>
              <a:t>2020/9/14</a:t>
            </a:fld>
            <a:endParaRPr lang="zh-CN" altLang="en-US"/>
          </a:p>
        </p:txBody>
      </p:sp>
      <p:sp>
        <p:nvSpPr>
          <p:cNvPr id="6" name="Footer Placeholder 4"/>
          <p:cNvSpPr>
            <a:spLocks noGrp="1"/>
          </p:cNvSpPr>
          <p:nvPr>
            <p:ph type="ftr" sz="quarter" idx="11"/>
          </p:nvPr>
        </p:nvSpPr>
        <p:spPr/>
        <p:txBody>
          <a:bodyPr/>
          <a:lstStyle>
            <a:lvl1pPr>
              <a:defRPr/>
            </a:lvl1pPr>
          </a:lstStyle>
          <a:p>
            <a:pPr>
              <a:defRPr/>
            </a:pPr>
            <a:r>
              <a:rPr lang="zh-CN" altLang="en-US"/>
              <a:t>计算机体系结构</a:t>
            </a:r>
          </a:p>
        </p:txBody>
      </p:sp>
      <p:sp>
        <p:nvSpPr>
          <p:cNvPr id="7" name="Slide Number Placeholder 5"/>
          <p:cNvSpPr>
            <a:spLocks noGrp="1"/>
          </p:cNvSpPr>
          <p:nvPr>
            <p:ph type="sldNum" sz="quarter" idx="12"/>
          </p:nvPr>
        </p:nvSpPr>
        <p:spPr/>
        <p:txBody>
          <a:bodyPr/>
          <a:lstStyle>
            <a:lvl1pPr>
              <a:defRPr/>
            </a:lvl1pPr>
          </a:lstStyle>
          <a:p>
            <a:pPr>
              <a:defRPr/>
            </a:pPr>
            <a:fld id="{63EC6E97-424E-4A6A-83F3-6E9C05804C48}" type="slidenum">
              <a:rPr lang="zh-CN" altLang="en-US"/>
              <a:pPr>
                <a:defRPr/>
              </a:pPr>
              <a:t>‹#›</a:t>
            </a:fld>
            <a:endParaRPr lang="zh-CN" altLang="en-US"/>
          </a:p>
        </p:txBody>
      </p:sp>
    </p:spTree>
    <p:extLst>
      <p:ext uri="{BB962C8B-B14F-4D97-AF65-F5344CB8AC3E}">
        <p14:creationId xmlns:p14="http://schemas.microsoft.com/office/powerpoint/2010/main" val="759735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0D8A7FBD-41C8-4136-AD73-1E4C4B68F72D}" type="datetime1">
              <a:rPr lang="zh-CN" altLang="en-US"/>
              <a:pPr>
                <a:defRPr/>
              </a:pPr>
              <a:t>2020/9/14</a:t>
            </a:fld>
            <a:endParaRPr lang="zh-CN" altLang="en-US"/>
          </a:p>
        </p:txBody>
      </p:sp>
      <p:sp>
        <p:nvSpPr>
          <p:cNvPr id="8" name="Footer Placeholder 4"/>
          <p:cNvSpPr>
            <a:spLocks noGrp="1"/>
          </p:cNvSpPr>
          <p:nvPr>
            <p:ph type="ftr" sz="quarter" idx="11"/>
          </p:nvPr>
        </p:nvSpPr>
        <p:spPr/>
        <p:txBody>
          <a:bodyPr/>
          <a:lstStyle>
            <a:lvl1pPr>
              <a:defRPr/>
            </a:lvl1pPr>
          </a:lstStyle>
          <a:p>
            <a:pPr>
              <a:defRPr/>
            </a:pPr>
            <a:r>
              <a:rPr lang="zh-CN" altLang="en-US"/>
              <a:t>计算机体系结构</a:t>
            </a:r>
          </a:p>
        </p:txBody>
      </p:sp>
      <p:sp>
        <p:nvSpPr>
          <p:cNvPr id="9" name="Slide Number Placeholder 5"/>
          <p:cNvSpPr>
            <a:spLocks noGrp="1"/>
          </p:cNvSpPr>
          <p:nvPr>
            <p:ph type="sldNum" sz="quarter" idx="12"/>
          </p:nvPr>
        </p:nvSpPr>
        <p:spPr/>
        <p:txBody>
          <a:bodyPr/>
          <a:lstStyle>
            <a:lvl1pPr>
              <a:defRPr/>
            </a:lvl1pPr>
          </a:lstStyle>
          <a:p>
            <a:pPr>
              <a:defRPr/>
            </a:pPr>
            <a:fld id="{F67D7261-C9C3-459E-915C-D6783AB33BFC}" type="slidenum">
              <a:rPr lang="zh-CN" altLang="en-US"/>
              <a:pPr>
                <a:defRPr/>
              </a:pPr>
              <a:t>‹#›</a:t>
            </a:fld>
            <a:endParaRPr lang="zh-CN" altLang="en-US"/>
          </a:p>
        </p:txBody>
      </p:sp>
    </p:spTree>
    <p:extLst>
      <p:ext uri="{BB962C8B-B14F-4D97-AF65-F5344CB8AC3E}">
        <p14:creationId xmlns:p14="http://schemas.microsoft.com/office/powerpoint/2010/main" val="618751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C6D079D3-E5CA-4AC5-AF62-F03D96008A56}" type="datetime1">
              <a:rPr lang="zh-CN" altLang="en-US"/>
              <a:pPr>
                <a:defRPr/>
              </a:pPr>
              <a:t>2020/9/14</a:t>
            </a:fld>
            <a:endParaRPr lang="zh-CN" altLang="en-US"/>
          </a:p>
        </p:txBody>
      </p:sp>
      <p:sp>
        <p:nvSpPr>
          <p:cNvPr id="4" name="Footer Placeholder 4"/>
          <p:cNvSpPr>
            <a:spLocks noGrp="1"/>
          </p:cNvSpPr>
          <p:nvPr>
            <p:ph type="ftr" sz="quarter" idx="11"/>
          </p:nvPr>
        </p:nvSpPr>
        <p:spPr/>
        <p:txBody>
          <a:bodyPr/>
          <a:lstStyle>
            <a:lvl1pPr>
              <a:defRPr/>
            </a:lvl1pPr>
          </a:lstStyle>
          <a:p>
            <a:pPr>
              <a:defRPr/>
            </a:pPr>
            <a:r>
              <a:rPr lang="zh-CN" altLang="en-US"/>
              <a:t>计算机体系结构</a:t>
            </a:r>
          </a:p>
        </p:txBody>
      </p:sp>
      <p:sp>
        <p:nvSpPr>
          <p:cNvPr id="5" name="Slide Number Placeholder 5"/>
          <p:cNvSpPr>
            <a:spLocks noGrp="1"/>
          </p:cNvSpPr>
          <p:nvPr>
            <p:ph type="sldNum" sz="quarter" idx="12"/>
          </p:nvPr>
        </p:nvSpPr>
        <p:spPr/>
        <p:txBody>
          <a:bodyPr/>
          <a:lstStyle>
            <a:lvl1pPr>
              <a:defRPr/>
            </a:lvl1pPr>
          </a:lstStyle>
          <a:p>
            <a:pPr>
              <a:defRPr/>
            </a:pPr>
            <a:fld id="{A5108C70-62B8-43F4-92F5-DA9EAA668BB0}" type="slidenum">
              <a:rPr lang="zh-CN" altLang="en-US"/>
              <a:pPr>
                <a:defRPr/>
              </a:pPr>
              <a:t>‹#›</a:t>
            </a:fld>
            <a:endParaRPr lang="zh-CN" altLang="en-US"/>
          </a:p>
        </p:txBody>
      </p:sp>
    </p:spTree>
    <p:extLst>
      <p:ext uri="{BB962C8B-B14F-4D97-AF65-F5344CB8AC3E}">
        <p14:creationId xmlns:p14="http://schemas.microsoft.com/office/powerpoint/2010/main" val="3598189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0DA294A-AE16-49F7-A408-6990C468DEFE}" type="datetime1">
              <a:rPr lang="zh-CN" altLang="en-US"/>
              <a:pPr>
                <a:defRPr/>
              </a:pPr>
              <a:t>2020/9/14</a:t>
            </a:fld>
            <a:endParaRPr lang="zh-CN" altLang="en-US"/>
          </a:p>
        </p:txBody>
      </p:sp>
      <p:sp>
        <p:nvSpPr>
          <p:cNvPr id="3" name="Footer Placeholder 4"/>
          <p:cNvSpPr>
            <a:spLocks noGrp="1"/>
          </p:cNvSpPr>
          <p:nvPr>
            <p:ph type="ftr" sz="quarter" idx="11"/>
          </p:nvPr>
        </p:nvSpPr>
        <p:spPr/>
        <p:txBody>
          <a:bodyPr/>
          <a:lstStyle>
            <a:lvl1pPr>
              <a:defRPr/>
            </a:lvl1pPr>
          </a:lstStyle>
          <a:p>
            <a:pPr>
              <a:defRPr/>
            </a:pPr>
            <a:r>
              <a:rPr lang="zh-CN" altLang="en-US"/>
              <a:t>计算机体系结构</a:t>
            </a:r>
          </a:p>
        </p:txBody>
      </p:sp>
      <p:sp>
        <p:nvSpPr>
          <p:cNvPr id="4" name="Slide Number Placeholder 5"/>
          <p:cNvSpPr>
            <a:spLocks noGrp="1"/>
          </p:cNvSpPr>
          <p:nvPr>
            <p:ph type="sldNum" sz="quarter" idx="12"/>
          </p:nvPr>
        </p:nvSpPr>
        <p:spPr/>
        <p:txBody>
          <a:bodyPr/>
          <a:lstStyle>
            <a:lvl1pPr>
              <a:defRPr/>
            </a:lvl1pPr>
          </a:lstStyle>
          <a:p>
            <a:pPr>
              <a:defRPr/>
            </a:pPr>
            <a:fld id="{D1893053-30F3-4492-8575-59C7BF1B5BBE}" type="slidenum">
              <a:rPr lang="zh-CN" altLang="en-US"/>
              <a:pPr>
                <a:defRPr/>
              </a:pPr>
              <a:t>‹#›</a:t>
            </a:fld>
            <a:endParaRPr lang="zh-CN" altLang="en-US"/>
          </a:p>
        </p:txBody>
      </p:sp>
    </p:spTree>
    <p:extLst>
      <p:ext uri="{BB962C8B-B14F-4D97-AF65-F5344CB8AC3E}">
        <p14:creationId xmlns:p14="http://schemas.microsoft.com/office/powerpoint/2010/main" val="239433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D1185D26-54C2-4D2F-BE99-A987D81FC453}" type="datetime1">
              <a:rPr lang="zh-CN" altLang="en-US"/>
              <a:pPr>
                <a:defRPr/>
              </a:pPr>
              <a:t>2020/9/14</a:t>
            </a:fld>
            <a:endParaRPr lang="zh-CN" altLang="en-US"/>
          </a:p>
        </p:txBody>
      </p:sp>
      <p:sp>
        <p:nvSpPr>
          <p:cNvPr id="6" name="Footer Placeholder 4"/>
          <p:cNvSpPr>
            <a:spLocks noGrp="1"/>
          </p:cNvSpPr>
          <p:nvPr>
            <p:ph type="ftr" sz="quarter" idx="11"/>
          </p:nvPr>
        </p:nvSpPr>
        <p:spPr/>
        <p:txBody>
          <a:bodyPr/>
          <a:lstStyle>
            <a:lvl1pPr>
              <a:defRPr/>
            </a:lvl1pPr>
          </a:lstStyle>
          <a:p>
            <a:pPr>
              <a:defRPr/>
            </a:pPr>
            <a:r>
              <a:rPr lang="zh-CN" altLang="en-US"/>
              <a:t>计算机体系结构</a:t>
            </a:r>
          </a:p>
        </p:txBody>
      </p:sp>
      <p:sp>
        <p:nvSpPr>
          <p:cNvPr id="7" name="Slide Number Placeholder 5"/>
          <p:cNvSpPr>
            <a:spLocks noGrp="1"/>
          </p:cNvSpPr>
          <p:nvPr>
            <p:ph type="sldNum" sz="quarter" idx="12"/>
          </p:nvPr>
        </p:nvSpPr>
        <p:spPr/>
        <p:txBody>
          <a:bodyPr/>
          <a:lstStyle>
            <a:lvl1pPr>
              <a:defRPr/>
            </a:lvl1pPr>
          </a:lstStyle>
          <a:p>
            <a:pPr>
              <a:defRPr/>
            </a:pPr>
            <a:fld id="{464D4EA5-3FC9-4139-A17B-B23D8133D926}" type="slidenum">
              <a:rPr lang="zh-CN" altLang="en-US"/>
              <a:pPr>
                <a:defRPr/>
              </a:pPr>
              <a:t>‹#›</a:t>
            </a:fld>
            <a:endParaRPr lang="zh-CN" altLang="en-US"/>
          </a:p>
        </p:txBody>
      </p:sp>
    </p:spTree>
    <p:extLst>
      <p:ext uri="{BB962C8B-B14F-4D97-AF65-F5344CB8AC3E}">
        <p14:creationId xmlns:p14="http://schemas.microsoft.com/office/powerpoint/2010/main" val="208233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48BB59F0-007B-4EDD-A14B-DD59EE0B6CC8}" type="datetime1">
              <a:rPr lang="zh-CN" altLang="en-US"/>
              <a:pPr>
                <a:defRPr/>
              </a:pPr>
              <a:t>2020/9/14</a:t>
            </a:fld>
            <a:endParaRPr lang="zh-CN" altLang="en-US"/>
          </a:p>
        </p:txBody>
      </p:sp>
      <p:sp>
        <p:nvSpPr>
          <p:cNvPr id="6" name="Footer Placeholder 4"/>
          <p:cNvSpPr>
            <a:spLocks noGrp="1"/>
          </p:cNvSpPr>
          <p:nvPr>
            <p:ph type="ftr" sz="quarter" idx="11"/>
          </p:nvPr>
        </p:nvSpPr>
        <p:spPr/>
        <p:txBody>
          <a:bodyPr/>
          <a:lstStyle>
            <a:lvl1pPr>
              <a:defRPr/>
            </a:lvl1pPr>
          </a:lstStyle>
          <a:p>
            <a:pPr>
              <a:defRPr/>
            </a:pPr>
            <a:r>
              <a:rPr lang="zh-CN" altLang="en-US"/>
              <a:t>计算机体系结构</a:t>
            </a:r>
          </a:p>
        </p:txBody>
      </p:sp>
      <p:sp>
        <p:nvSpPr>
          <p:cNvPr id="7" name="Slide Number Placeholder 5"/>
          <p:cNvSpPr>
            <a:spLocks noGrp="1"/>
          </p:cNvSpPr>
          <p:nvPr>
            <p:ph type="sldNum" sz="quarter" idx="12"/>
          </p:nvPr>
        </p:nvSpPr>
        <p:spPr/>
        <p:txBody>
          <a:bodyPr/>
          <a:lstStyle>
            <a:lvl1pPr>
              <a:defRPr/>
            </a:lvl1pPr>
          </a:lstStyle>
          <a:p>
            <a:pPr>
              <a:defRPr/>
            </a:pPr>
            <a:fld id="{0176E7C4-A429-4A02-AEA5-12B5F708F180}" type="slidenum">
              <a:rPr lang="zh-CN" altLang="en-US"/>
              <a:pPr>
                <a:defRPr/>
              </a:pPr>
              <a:t>‹#›</a:t>
            </a:fld>
            <a:endParaRPr lang="zh-CN" altLang="en-US"/>
          </a:p>
        </p:txBody>
      </p:sp>
    </p:spTree>
    <p:extLst>
      <p:ext uri="{BB962C8B-B14F-4D97-AF65-F5344CB8AC3E}">
        <p14:creationId xmlns:p14="http://schemas.microsoft.com/office/powerpoint/2010/main" val="1194016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7" name="Text Placeholder 2"/>
          <p:cNvSpPr>
            <a:spLocks noGrp="1"/>
          </p:cNvSpPr>
          <p:nvPr>
            <p:ph type="body" idx="1"/>
          </p:nvPr>
        </p:nvSpPr>
        <p:spPr bwMode="auto">
          <a:xfrm>
            <a:off x="628650" y="1354138"/>
            <a:ext cx="78867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AD082AC8-F7E0-477D-A8BA-BA1C6072A456}" type="datetime1">
              <a:rPr lang="zh-CN" altLang="en-US"/>
              <a:pPr>
                <a:defRPr/>
              </a:pPr>
              <a:t>2020/9/14</a:t>
            </a:fld>
            <a:endParaRPr lang="zh-CN"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r>
              <a:rPr lang="zh-CN" altLang="en-US"/>
              <a:t>计算机体系结构</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979AB73F-55E8-43E6-8F7D-A2E53FB3725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rtl="0" eaLnBrk="0" fontAlgn="base" hangingPunct="0">
        <a:lnSpc>
          <a:spcPct val="90000"/>
        </a:lnSpc>
        <a:spcBef>
          <a:spcPct val="0"/>
        </a:spcBef>
        <a:spcAft>
          <a:spcPct val="0"/>
        </a:spcAft>
        <a:defRPr sz="3600" kern="1200">
          <a:solidFill>
            <a:srgbClr val="C00000"/>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3600">
          <a:solidFill>
            <a:srgbClr val="C00000"/>
          </a:solidFill>
          <a:latin typeface="微软雅黑" panose="020B0503020204020204" pitchFamily="34" charset="-122"/>
          <a:ea typeface="微软雅黑" panose="020B0503020204020204" pitchFamily="34" charset="-122"/>
        </a:defRPr>
      </a:lvl2pPr>
      <a:lvl3pPr algn="l" rtl="0" eaLnBrk="0" fontAlgn="base" hangingPunct="0">
        <a:lnSpc>
          <a:spcPct val="90000"/>
        </a:lnSpc>
        <a:spcBef>
          <a:spcPct val="0"/>
        </a:spcBef>
        <a:spcAft>
          <a:spcPct val="0"/>
        </a:spcAft>
        <a:defRPr sz="3600">
          <a:solidFill>
            <a:srgbClr val="C00000"/>
          </a:solidFill>
          <a:latin typeface="微软雅黑" panose="020B0503020204020204" pitchFamily="34" charset="-122"/>
          <a:ea typeface="微软雅黑" panose="020B0503020204020204" pitchFamily="34" charset="-122"/>
        </a:defRPr>
      </a:lvl3pPr>
      <a:lvl4pPr algn="l" rtl="0" eaLnBrk="0" fontAlgn="base" hangingPunct="0">
        <a:lnSpc>
          <a:spcPct val="90000"/>
        </a:lnSpc>
        <a:spcBef>
          <a:spcPct val="0"/>
        </a:spcBef>
        <a:spcAft>
          <a:spcPct val="0"/>
        </a:spcAft>
        <a:defRPr sz="3600">
          <a:solidFill>
            <a:srgbClr val="C00000"/>
          </a:solidFill>
          <a:latin typeface="微软雅黑" panose="020B0503020204020204" pitchFamily="34" charset="-122"/>
          <a:ea typeface="微软雅黑" panose="020B0503020204020204" pitchFamily="34" charset="-122"/>
        </a:defRPr>
      </a:lvl4pPr>
      <a:lvl5pPr algn="l" rtl="0" eaLnBrk="0" fontAlgn="base" hangingPunct="0">
        <a:lnSpc>
          <a:spcPct val="90000"/>
        </a:lnSpc>
        <a:spcBef>
          <a:spcPct val="0"/>
        </a:spcBef>
        <a:spcAft>
          <a:spcPct val="0"/>
        </a:spcAft>
        <a:defRPr sz="3600">
          <a:solidFill>
            <a:srgbClr val="C00000"/>
          </a:solidFill>
          <a:latin typeface="微软雅黑" panose="020B0503020204020204" pitchFamily="34" charset="-122"/>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rtl="0" eaLnBrk="0" fontAlgn="base" hangingPunct="0">
        <a:lnSpc>
          <a:spcPct val="90000"/>
        </a:lnSpc>
        <a:spcBef>
          <a:spcPts val="500"/>
        </a:spcBef>
        <a:spcAft>
          <a:spcPct val="0"/>
        </a:spcAft>
        <a:buFont typeface="微软雅黑" panose="020B0503020204020204" pitchFamily="34" charset="-122"/>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ct val="90000"/>
        </a:lnSpc>
        <a:spcBef>
          <a:spcPts val="500"/>
        </a:spcBef>
        <a:spcAft>
          <a:spcPct val="0"/>
        </a:spcAft>
        <a:buFont typeface="Wingdings" panose="05000000000000000000" pitchFamily="2" charset="2"/>
        <a:buChar char="ü"/>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xhzhou@ustc.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52.xml"/><Relationship Id="rId1" Type="http://schemas.openxmlformats.org/officeDocument/2006/relationships/slideLayout" Target="../slideLayouts/slideLayout6.xml"/><Relationship Id="rId4" Type="http://schemas.openxmlformats.org/officeDocument/2006/relationships/image" Target="../media/image30.emf"/></Relationships>
</file>

<file path=ppt/slides/_rels/slide11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1.emf"/><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oleObject" Target="../embeddings/oleObject1.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3.emf"/><Relationship Id="rId4" Type="http://schemas.openxmlformats.org/officeDocument/2006/relationships/oleObject" Target="../embeddings/oleObject2.bin"/></Relationships>
</file>

<file path=ppt/slides/_rels/slide6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2.e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3.emf"/><Relationship Id="rId4" Type="http://schemas.openxmlformats.org/officeDocument/2006/relationships/oleObject" Target="../embeddings/oleObject4.bin"/></Relationships>
</file>

<file path=ppt/slides/_rels/slide9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z="5400" smtClean="0"/>
              <a:t>计算机体系结构</a:t>
            </a:r>
          </a:p>
        </p:txBody>
      </p:sp>
      <p:sp>
        <p:nvSpPr>
          <p:cNvPr id="3075" name="Rectangle 3"/>
          <p:cNvSpPr>
            <a:spLocks noGrp="1" noChangeArrowheads="1"/>
          </p:cNvSpPr>
          <p:nvPr>
            <p:ph type="subTitle" idx="1"/>
          </p:nvPr>
        </p:nvSpPr>
        <p:spPr/>
        <p:txBody>
          <a:bodyPr/>
          <a:lstStyle/>
          <a:p>
            <a:pPr eaLnBrk="1" hangingPunct="1"/>
            <a:endParaRPr lang="zh-CN" altLang="en-US" dirty="0" smtClean="0">
              <a:ea typeface="隶书" panose="02010509060101010101" pitchFamily="49" charset="-122"/>
            </a:endParaRPr>
          </a:p>
          <a:p>
            <a:pPr eaLnBrk="1" hangingPunct="1"/>
            <a:r>
              <a:rPr lang="zh-CN" altLang="en-US" dirty="0" smtClean="0">
                <a:ea typeface="隶书" panose="02010509060101010101" pitchFamily="49" charset="-122"/>
                <a:hlinkClick r:id="rId3"/>
              </a:rPr>
              <a:t>余腊生</a:t>
            </a:r>
            <a:endParaRPr lang="en-US" altLang="zh-CN" dirty="0" smtClean="0">
              <a:ea typeface="隶书" panose="02010509060101010101" pitchFamily="49" charset="-122"/>
              <a:hlinkClick r:id="rId3"/>
            </a:endParaRPr>
          </a:p>
        </p:txBody>
      </p:sp>
      <p:sp>
        <p:nvSpPr>
          <p:cNvPr id="2" name="日期占位符 1"/>
          <p:cNvSpPr>
            <a:spLocks noGrp="1"/>
          </p:cNvSpPr>
          <p:nvPr>
            <p:ph type="dt" sz="quarter" idx="10"/>
          </p:nvPr>
        </p:nvSpPr>
        <p:spPr/>
        <p:txBody>
          <a:bodyPr/>
          <a:lstStyle/>
          <a:p>
            <a:pPr>
              <a:defRPr/>
            </a:pPr>
            <a:fld id="{5BA205AD-437F-489C-BFEB-04860D41463D}" type="datetime1">
              <a:rPr lang="zh-CN" altLang="en-US"/>
              <a:pPr>
                <a:defRPr/>
              </a:pPr>
              <a:t>2020/9/14</a:t>
            </a:fld>
            <a:endParaRPr lang="zh-CN" altLang="en-US"/>
          </a:p>
        </p:txBody>
      </p:sp>
      <p:sp>
        <p:nvSpPr>
          <p:cNvPr id="3" name="页脚占位符 2"/>
          <p:cNvSpPr>
            <a:spLocks noGrp="1"/>
          </p:cNvSpPr>
          <p:nvPr>
            <p:ph type="ftr" sz="quarter" idx="11"/>
          </p:nvPr>
        </p:nvSpPr>
        <p:spPr/>
        <p:txBody>
          <a:bodyPr/>
          <a:lstStyle/>
          <a:p>
            <a:pPr>
              <a:defRPr/>
            </a:pPr>
            <a:r>
              <a:rPr lang="zh-CN" altLang="en-US" smtClean="0"/>
              <a:t>计算机体系结构</a:t>
            </a:r>
            <a:endParaRPr lang="zh-CN" altLang="en-US"/>
          </a:p>
        </p:txBody>
      </p:sp>
      <p:sp>
        <p:nvSpPr>
          <p:cNvPr id="307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5F6B3F0B-AA2A-4E2D-AFCF-F4E50CF36045}"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分布式共享存储器结构</a:t>
            </a:r>
            <a:endParaRPr lang="zh-CN" altLang="en-US" dirty="0"/>
          </a:p>
        </p:txBody>
      </p:sp>
      <p:sp>
        <p:nvSpPr>
          <p:cNvPr id="3" name="内容占位符 2"/>
          <p:cNvSpPr>
            <a:spLocks noGrp="1"/>
          </p:cNvSpPr>
          <p:nvPr>
            <p:ph idx="1"/>
          </p:nvPr>
        </p:nvSpPr>
        <p:spPr/>
        <p:txBody>
          <a:bodyPr/>
          <a:lstStyle/>
          <a:p>
            <a:pPr>
              <a:defRPr/>
            </a:pPr>
            <a:r>
              <a:rPr lang="zh-CN" altLang="en-US" dirty="0" smtClean="0"/>
              <a:t>分布式共享存储器结构（</a:t>
            </a:r>
            <a:r>
              <a:rPr lang="en-US" altLang="zh-CN" dirty="0" smtClean="0">
                <a:solidFill>
                  <a:srgbClr val="FF0000"/>
                </a:solidFill>
              </a:rPr>
              <a:t>DSM</a:t>
            </a:r>
            <a:r>
              <a:rPr lang="zh-CN" altLang="en-US" dirty="0" smtClean="0"/>
              <a:t>）</a:t>
            </a:r>
            <a:r>
              <a:rPr lang="en-US" altLang="zh-CN" dirty="0" smtClean="0"/>
              <a:t>:</a:t>
            </a:r>
            <a:r>
              <a:rPr lang="zh-CN" altLang="en-US" dirty="0" smtClean="0"/>
              <a:t> </a:t>
            </a:r>
            <a:endParaRPr lang="en-US" altLang="zh-CN" dirty="0" smtClean="0"/>
          </a:p>
          <a:p>
            <a:pPr lvl="1">
              <a:defRPr/>
            </a:pPr>
            <a:r>
              <a:rPr lang="en-US" altLang="zh-CN" dirty="0" smtClean="0"/>
              <a:t>Distributed Shared Memory</a:t>
            </a:r>
            <a:r>
              <a:rPr lang="zh-CN" altLang="en-US" dirty="0" smtClean="0"/>
              <a:t> </a:t>
            </a:r>
            <a:endParaRPr lang="en-US" altLang="zh-CN" dirty="0" smtClean="0"/>
          </a:p>
          <a:p>
            <a:pPr lvl="1">
              <a:defRPr/>
            </a:pPr>
            <a:r>
              <a:rPr lang="zh-CN" altLang="en-US" dirty="0" smtClean="0"/>
              <a:t>这类机器的结构被称为分布式共享存储器或可缩放共享存储器体系结构。</a:t>
            </a:r>
            <a:endParaRPr lang="en-US" altLang="zh-CN" dirty="0" smtClean="0"/>
          </a:p>
          <a:p>
            <a:pPr lvl="1">
              <a:defRPr/>
            </a:pPr>
            <a:r>
              <a:rPr lang="en-US" altLang="zh-CN" dirty="0" smtClean="0"/>
              <a:t>DSM</a:t>
            </a:r>
            <a:r>
              <a:rPr lang="zh-CN" altLang="en-US" dirty="0" smtClean="0"/>
              <a:t>机器被称为</a:t>
            </a:r>
            <a:r>
              <a:rPr lang="en-US" altLang="zh-CN" b="1" dirty="0" smtClean="0">
                <a:solidFill>
                  <a:srgbClr val="0036A2"/>
                </a:solidFill>
              </a:rPr>
              <a:t>NUMA(non-uniform memory access)</a:t>
            </a:r>
            <a:r>
              <a:rPr lang="zh-CN" altLang="en-US" dirty="0" smtClean="0"/>
              <a:t>机器</a:t>
            </a:r>
            <a:endParaRPr lang="en-US" altLang="zh-CN" dirty="0" smtClean="0"/>
          </a:p>
          <a:p>
            <a:pPr lvl="1">
              <a:defRPr/>
            </a:pPr>
            <a:r>
              <a:rPr lang="zh-CN" altLang="en-US" dirty="0" smtClean="0"/>
              <a:t>特点：</a:t>
            </a:r>
            <a:endParaRPr lang="en-US" altLang="zh-CN" dirty="0" smtClean="0"/>
          </a:p>
          <a:p>
            <a:pPr lvl="2">
              <a:defRPr/>
            </a:pPr>
            <a:r>
              <a:rPr lang="zh-CN" altLang="en-US" dirty="0" smtClean="0"/>
              <a:t>每个结点包含：处理器、存储器、</a:t>
            </a:r>
            <a:r>
              <a:rPr lang="en-US" altLang="zh-CN" dirty="0" smtClean="0"/>
              <a:t>I/O</a:t>
            </a:r>
          </a:p>
          <a:p>
            <a:pPr lvl="2">
              <a:defRPr/>
            </a:pPr>
            <a:r>
              <a:rPr lang="zh-CN" altLang="en-US" dirty="0" smtClean="0"/>
              <a:t>处理器访问数据的延时，取决于数据所在的位置</a:t>
            </a:r>
            <a:r>
              <a:rPr lang="en-US" altLang="zh-CN" dirty="0" smtClean="0"/>
              <a:t>(</a:t>
            </a:r>
            <a:r>
              <a:rPr lang="zh-CN" altLang="en-US" dirty="0" smtClean="0"/>
              <a:t>不相等）</a:t>
            </a:r>
            <a:endParaRPr lang="en-US" altLang="zh-CN" dirty="0" smtClean="0"/>
          </a:p>
          <a:p>
            <a:pPr lvl="2">
              <a:defRPr/>
            </a:pPr>
            <a:r>
              <a:rPr lang="zh-CN" altLang="en-US" dirty="0" smtClean="0"/>
              <a:t>分布式存储器结构需要高带宽的互连</a:t>
            </a:r>
            <a:endParaRPr lang="en-US" altLang="zh-CN" dirty="0" smtClean="0"/>
          </a:p>
          <a:p>
            <a:pPr lvl="2">
              <a:defRPr/>
            </a:pPr>
            <a:r>
              <a:rPr lang="zh-CN" altLang="en-US" sz="2800" dirty="0" smtClean="0">
                <a:solidFill>
                  <a:srgbClr val="FF0000"/>
                </a:solidFill>
              </a:rPr>
              <a:t>所有处理器共享一个地址空间</a:t>
            </a:r>
          </a:p>
          <a:p>
            <a:pPr>
              <a:buNone/>
            </a:pPr>
            <a:endParaRPr lang="zh-CN" altLang="en-US" dirty="0"/>
          </a:p>
        </p:txBody>
      </p:sp>
      <p:sp>
        <p:nvSpPr>
          <p:cNvPr id="4" name="日期占位符 3"/>
          <p:cNvSpPr>
            <a:spLocks noGrp="1"/>
          </p:cNvSpPr>
          <p:nvPr>
            <p:ph type="dt" sz="half" idx="10"/>
          </p:nvPr>
        </p:nvSpPr>
        <p:spPr/>
        <p:txBody>
          <a:bodyPr/>
          <a:lstStyle/>
          <a:p>
            <a:pPr>
              <a:defRPr/>
            </a:pPr>
            <a:fld id="{F8A259DC-B5FF-4956-B338-7115867267E7}" type="datetime1">
              <a:rPr lang="zh-CN" altLang="en-US" smtClean="0"/>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pPr>
              <a:defRPr/>
            </a:pPr>
            <a:fld id="{04E3C822-D2A7-492B-A34C-F3565C67AC73}" type="slidenum">
              <a:rPr lang="zh-CN" altLang="en-US" smtClean="0"/>
              <a:pPr>
                <a:defRPr/>
              </a:pPr>
              <a:t>10</a:t>
            </a:fld>
            <a:endParaRPr lang="zh-CN"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1"/>
          <p:cNvSpPr>
            <a:spLocks noGrp="1"/>
          </p:cNvSpPr>
          <p:nvPr>
            <p:ph type="title"/>
          </p:nvPr>
        </p:nvSpPr>
        <p:spPr>
          <a:xfrm>
            <a:off x="628650" y="207963"/>
            <a:ext cx="7886700" cy="731837"/>
          </a:xfrm>
        </p:spPr>
        <p:txBody>
          <a:bodyPr/>
          <a:lstStyle/>
          <a:p>
            <a:r>
              <a:rPr lang="zh-CN" altLang="en-US" smtClean="0"/>
              <a:t>多处理器操作的困难</a:t>
            </a:r>
          </a:p>
        </p:txBody>
      </p:sp>
      <p:sp>
        <p:nvSpPr>
          <p:cNvPr id="136195" name="内容占位符 2"/>
          <p:cNvSpPr>
            <a:spLocks noGrp="1"/>
          </p:cNvSpPr>
          <p:nvPr>
            <p:ph idx="1"/>
          </p:nvPr>
        </p:nvSpPr>
        <p:spPr>
          <a:xfrm>
            <a:off x="561975" y="939800"/>
            <a:ext cx="8266113" cy="5303838"/>
          </a:xfrm>
        </p:spPr>
        <p:txBody>
          <a:bodyPr/>
          <a:lstStyle/>
          <a:p>
            <a:r>
              <a:rPr lang="zh-CN" altLang="en-US" smtClean="0"/>
              <a:t>大多数并行计算机体系结构研究有关：</a:t>
            </a:r>
            <a:endParaRPr lang="en-US" altLang="zh-CN" smtClean="0"/>
          </a:p>
          <a:p>
            <a:pPr lvl="1"/>
            <a:r>
              <a:rPr lang="zh-CN" altLang="en-US" smtClean="0"/>
              <a:t>如何克服顺序执行和并行执行的瓶颈，以得到更高的性能和效率</a:t>
            </a:r>
            <a:endParaRPr lang="en-US" altLang="zh-CN" smtClean="0"/>
          </a:p>
          <a:p>
            <a:pPr lvl="1"/>
            <a:r>
              <a:rPr lang="zh-CN" altLang="en-US" smtClean="0"/>
              <a:t>如何为用户提供良好的编程模型，以便编写正确而高性能的并行程序</a:t>
            </a:r>
            <a:endParaRPr lang="en-US" altLang="zh-CN" smtClean="0"/>
          </a:p>
          <a:p>
            <a:r>
              <a:rPr lang="zh-CN" altLang="en-US" smtClean="0"/>
              <a:t>操作的顺序问题</a:t>
            </a:r>
            <a:endParaRPr lang="en-US" altLang="zh-CN" smtClean="0"/>
          </a:p>
          <a:p>
            <a:pPr lvl="1"/>
            <a:r>
              <a:rPr lang="en-US" altLang="zh-CN" smtClean="0"/>
              <a:t>Operations: A, B, C, D</a:t>
            </a:r>
          </a:p>
          <a:p>
            <a:pPr lvl="2"/>
            <a:r>
              <a:rPr lang="zh-CN" altLang="en-US" smtClean="0"/>
              <a:t>硬件以何种顺序执行（和报告结果）这些操作？</a:t>
            </a:r>
            <a:endParaRPr lang="en-US" altLang="zh-CN" smtClean="0"/>
          </a:p>
          <a:p>
            <a:pPr lvl="1"/>
            <a:r>
              <a:rPr lang="zh-CN" altLang="en-US" smtClean="0"/>
              <a:t>程序员与微结构设计人员的协议由</a:t>
            </a:r>
            <a:r>
              <a:rPr lang="en-US" altLang="zh-CN" smtClean="0"/>
              <a:t>ISA</a:t>
            </a:r>
            <a:r>
              <a:rPr lang="zh-CN" altLang="en-US" smtClean="0"/>
              <a:t>来约定</a:t>
            </a:r>
            <a:endParaRPr lang="en-US" altLang="zh-CN" smtClean="0"/>
          </a:p>
          <a:p>
            <a:pPr lvl="1"/>
            <a:r>
              <a:rPr lang="zh-CN" altLang="en-US" smtClean="0"/>
              <a:t>保留程序员所希望的执行顺序</a:t>
            </a:r>
            <a:endParaRPr lang="en-US" altLang="zh-CN" smtClean="0"/>
          </a:p>
          <a:p>
            <a:pPr lvl="2"/>
            <a:r>
              <a:rPr lang="zh-CN" altLang="en-US" smtClean="0"/>
              <a:t>可降低编程的难度，如：易于</a:t>
            </a:r>
            <a:r>
              <a:rPr lang="en-US" altLang="zh-CN" smtClean="0"/>
              <a:t> debugging; </a:t>
            </a:r>
            <a:r>
              <a:rPr lang="zh-CN" altLang="en-US" smtClean="0"/>
              <a:t>易于状态恢复、异常处理等</a:t>
            </a:r>
          </a:p>
          <a:p>
            <a:pPr lvl="2"/>
            <a:r>
              <a:rPr lang="zh-CN" altLang="en-US" smtClean="0"/>
              <a:t>通常会使得硬件设计变得困难，特别是当我们的设计目标为高性能处理器时，乱序</a:t>
            </a:r>
            <a:r>
              <a:rPr lang="en-US" altLang="zh-CN" smtClean="0"/>
              <a:t>load-store</a:t>
            </a:r>
            <a:r>
              <a:rPr lang="zh-CN" altLang="en-US" smtClean="0"/>
              <a:t>的执行，使得问题变得复杂</a:t>
            </a:r>
          </a:p>
          <a:p>
            <a:endParaRPr lang="zh-CN" altLang="en-US" smtClean="0"/>
          </a:p>
        </p:txBody>
      </p:sp>
      <p:sp>
        <p:nvSpPr>
          <p:cNvPr id="4" name="日期占位符 3"/>
          <p:cNvSpPr>
            <a:spLocks noGrp="1"/>
          </p:cNvSpPr>
          <p:nvPr>
            <p:ph type="dt" sz="quarter" idx="10"/>
          </p:nvPr>
        </p:nvSpPr>
        <p:spPr/>
        <p:txBody>
          <a:bodyPr/>
          <a:lstStyle/>
          <a:p>
            <a:pPr>
              <a:defRPr/>
            </a:pPr>
            <a:fld id="{C37702AF-B63B-4720-946C-7750100890C9}"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3619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E1727F86-1E33-4FF8-B324-46C5BB59B197}"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100</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标题 1"/>
          <p:cNvSpPr>
            <a:spLocks noGrp="1"/>
          </p:cNvSpPr>
          <p:nvPr>
            <p:ph type="title"/>
          </p:nvPr>
        </p:nvSpPr>
        <p:spPr>
          <a:xfrm>
            <a:off x="628650" y="365125"/>
            <a:ext cx="7886700" cy="823913"/>
          </a:xfrm>
        </p:spPr>
        <p:txBody>
          <a:bodyPr/>
          <a:lstStyle/>
          <a:p>
            <a:r>
              <a:rPr lang="zh-CN" altLang="en-US" sz="4000" smtClean="0"/>
              <a:t>单个处理器存储器操作的序</a:t>
            </a:r>
          </a:p>
        </p:txBody>
      </p:sp>
      <p:sp>
        <p:nvSpPr>
          <p:cNvPr id="137219" name="内容占位符 2"/>
          <p:cNvSpPr>
            <a:spLocks noGrp="1"/>
          </p:cNvSpPr>
          <p:nvPr>
            <p:ph idx="1"/>
          </p:nvPr>
        </p:nvSpPr>
        <p:spPr>
          <a:xfrm>
            <a:off x="628650" y="1343025"/>
            <a:ext cx="7886700" cy="4351338"/>
          </a:xfrm>
        </p:spPr>
        <p:txBody>
          <a:bodyPr/>
          <a:lstStyle/>
          <a:p>
            <a:r>
              <a:rPr lang="zh-CN" altLang="en-US" smtClean="0"/>
              <a:t>操作顺序由</a:t>
            </a:r>
            <a:r>
              <a:rPr lang="en-US" altLang="zh-CN" smtClean="0"/>
              <a:t>von Neumann </a:t>
            </a:r>
            <a:r>
              <a:rPr lang="zh-CN" altLang="en-US" smtClean="0"/>
              <a:t>模型约定</a:t>
            </a:r>
            <a:endParaRPr lang="en-US" altLang="zh-CN" smtClean="0"/>
          </a:p>
          <a:p>
            <a:r>
              <a:rPr lang="zh-CN" altLang="en-US" smtClean="0"/>
              <a:t>顺序串行执行</a:t>
            </a:r>
            <a:endParaRPr lang="en-US" altLang="zh-CN" smtClean="0"/>
          </a:p>
          <a:p>
            <a:pPr lvl="1"/>
            <a:r>
              <a:rPr lang="zh-CN" altLang="en-US" smtClean="0"/>
              <a:t>硬件执行</a:t>
            </a:r>
            <a:r>
              <a:rPr lang="en-US" altLang="zh-CN" smtClean="0"/>
              <a:t>load</a:t>
            </a:r>
            <a:r>
              <a:rPr lang="zh-CN" altLang="en-US" smtClean="0"/>
              <a:t>和</a:t>
            </a:r>
            <a:r>
              <a:rPr lang="en-US" altLang="zh-CN" smtClean="0"/>
              <a:t>store</a:t>
            </a:r>
            <a:r>
              <a:rPr lang="zh-CN" altLang="en-US" smtClean="0"/>
              <a:t>操作以程序序顺序执行</a:t>
            </a:r>
            <a:endParaRPr lang="en-US" altLang="zh-CN" smtClean="0"/>
          </a:p>
          <a:p>
            <a:r>
              <a:rPr lang="zh-CN" altLang="en-US" smtClean="0"/>
              <a:t>乱序执行不改变程序语义</a:t>
            </a:r>
            <a:endParaRPr lang="en-US" altLang="zh-CN" smtClean="0"/>
          </a:p>
          <a:p>
            <a:pPr lvl="1"/>
            <a:r>
              <a:rPr lang="zh-CN" altLang="en-US" smtClean="0"/>
              <a:t>硬件以程序序报告</a:t>
            </a:r>
            <a:r>
              <a:rPr lang="en-US" altLang="zh-CN" smtClean="0"/>
              <a:t>load</a:t>
            </a:r>
            <a:r>
              <a:rPr lang="zh-CN" altLang="en-US" smtClean="0"/>
              <a:t>和</a:t>
            </a:r>
            <a:r>
              <a:rPr lang="en-US" altLang="zh-CN" smtClean="0"/>
              <a:t>store</a:t>
            </a:r>
            <a:r>
              <a:rPr lang="zh-CN" altLang="en-US" smtClean="0"/>
              <a:t>操作的结果</a:t>
            </a:r>
            <a:endParaRPr lang="en-US" altLang="zh-CN" smtClean="0"/>
          </a:p>
          <a:p>
            <a:r>
              <a:rPr lang="zh-CN" altLang="en-US" smtClean="0"/>
              <a:t>优点</a:t>
            </a:r>
            <a:r>
              <a:rPr lang="en-US" altLang="zh-CN" smtClean="0"/>
              <a:t> 1) </a:t>
            </a:r>
            <a:r>
              <a:rPr lang="zh-CN" altLang="en-US" smtClean="0"/>
              <a:t>在执行时机器状态是确定的。</a:t>
            </a:r>
            <a:r>
              <a:rPr lang="en-US" altLang="zh-CN" smtClean="0"/>
              <a:t>2)</a:t>
            </a:r>
            <a:r>
              <a:rPr lang="zh-CN" altLang="en-US" smtClean="0"/>
              <a:t>程序的不同次运行机器状态是一致的，有利于程序调试</a:t>
            </a:r>
            <a:endParaRPr lang="en-US" altLang="zh-CN" smtClean="0"/>
          </a:p>
          <a:p>
            <a:r>
              <a:rPr lang="zh-CN" altLang="en-US" smtClean="0"/>
              <a:t>缺点</a:t>
            </a:r>
            <a:r>
              <a:rPr lang="en-US" altLang="zh-CN" smtClean="0"/>
              <a:t>: </a:t>
            </a:r>
            <a:r>
              <a:rPr lang="zh-CN" altLang="en-US" smtClean="0"/>
              <a:t>维护这种序的额外开销</a:t>
            </a:r>
            <a:r>
              <a:rPr lang="en-US" altLang="zh-CN" smtClean="0"/>
              <a:t>, </a:t>
            </a:r>
            <a:r>
              <a:rPr lang="zh-CN" altLang="en-US" smtClean="0"/>
              <a:t>降低了性能</a:t>
            </a:r>
            <a:r>
              <a:rPr lang="en-US" altLang="zh-CN" smtClean="0"/>
              <a:t>,</a:t>
            </a:r>
            <a:r>
              <a:rPr lang="zh-CN" altLang="en-US" smtClean="0"/>
              <a:t>增加了复杂性</a:t>
            </a:r>
            <a:r>
              <a:rPr lang="en-US" altLang="zh-CN" smtClean="0"/>
              <a:t>, </a:t>
            </a:r>
            <a:r>
              <a:rPr lang="zh-CN" altLang="en-US" smtClean="0"/>
              <a:t>降低了可扩放性</a:t>
            </a:r>
            <a:endParaRPr lang="en-US" altLang="zh-CN" smtClean="0"/>
          </a:p>
          <a:p>
            <a:endParaRPr lang="zh-CN" altLang="en-US" smtClean="0"/>
          </a:p>
          <a:p>
            <a:endParaRPr lang="zh-CN" altLang="en-US" smtClean="0"/>
          </a:p>
        </p:txBody>
      </p:sp>
      <p:sp>
        <p:nvSpPr>
          <p:cNvPr id="4" name="日期占位符 3"/>
          <p:cNvSpPr>
            <a:spLocks noGrp="1"/>
          </p:cNvSpPr>
          <p:nvPr>
            <p:ph type="dt" sz="quarter" idx="10"/>
          </p:nvPr>
        </p:nvSpPr>
        <p:spPr/>
        <p:txBody>
          <a:bodyPr/>
          <a:lstStyle/>
          <a:p>
            <a:pPr>
              <a:defRPr/>
            </a:pPr>
            <a:fld id="{89E7DB36-DD32-4205-82CF-656F37FE7936}"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3722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E7D93AA8-FF3A-47DD-97BF-4BD2D8661825}"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101</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1"/>
          <p:cNvSpPr>
            <a:spLocks noGrp="1"/>
          </p:cNvSpPr>
          <p:nvPr>
            <p:ph type="title"/>
          </p:nvPr>
        </p:nvSpPr>
        <p:spPr>
          <a:xfrm>
            <a:off x="628650" y="273050"/>
            <a:ext cx="7886700" cy="758825"/>
          </a:xfrm>
        </p:spPr>
        <p:txBody>
          <a:bodyPr/>
          <a:lstStyle/>
          <a:p>
            <a:r>
              <a:rPr lang="zh-CN" altLang="en-US" sz="4000" smtClean="0"/>
              <a:t>数据流处理器的存储器操作的序</a:t>
            </a:r>
          </a:p>
        </p:txBody>
      </p:sp>
      <p:sp>
        <p:nvSpPr>
          <p:cNvPr id="138243" name="内容占位符 2"/>
          <p:cNvSpPr>
            <a:spLocks noGrp="1"/>
          </p:cNvSpPr>
          <p:nvPr>
            <p:ph idx="1"/>
          </p:nvPr>
        </p:nvSpPr>
        <p:spPr>
          <a:xfrm>
            <a:off x="628650" y="1660525"/>
            <a:ext cx="7886700" cy="4516438"/>
          </a:xfrm>
        </p:spPr>
        <p:txBody>
          <a:bodyPr/>
          <a:lstStyle/>
          <a:p>
            <a:r>
              <a:rPr lang="zh-CN" altLang="en-US" smtClean="0"/>
              <a:t>当操作数准备好就可以执行存储器操作</a:t>
            </a:r>
          </a:p>
          <a:p>
            <a:r>
              <a:rPr lang="zh-CN" altLang="en-US" smtClean="0"/>
              <a:t>操作的顺序仅仅由数据依赖性来确定</a:t>
            </a:r>
          </a:p>
          <a:p>
            <a:r>
              <a:rPr lang="zh-CN" altLang="en-US" smtClean="0"/>
              <a:t>相互独立的操作可以以任意序执行和提交结果</a:t>
            </a:r>
            <a:endParaRPr lang="en-US" altLang="zh-CN" smtClean="0"/>
          </a:p>
          <a:p>
            <a:endParaRPr lang="zh-CN" altLang="en-US" smtClean="0"/>
          </a:p>
          <a:p>
            <a:r>
              <a:rPr lang="zh-CN" altLang="en-US" smtClean="0"/>
              <a:t>优点</a:t>
            </a:r>
            <a:r>
              <a:rPr lang="en-US" altLang="zh-CN" smtClean="0"/>
              <a:t>: </a:t>
            </a:r>
            <a:r>
              <a:rPr lang="zh-CN" altLang="en-US" smtClean="0"/>
              <a:t>并行度高，性能高</a:t>
            </a:r>
            <a:endParaRPr lang="en-US" altLang="zh-CN" smtClean="0"/>
          </a:p>
          <a:p>
            <a:r>
              <a:rPr lang="zh-CN" altLang="en-US" smtClean="0"/>
              <a:t>缺点</a:t>
            </a:r>
            <a:r>
              <a:rPr lang="en-US" altLang="zh-CN" smtClean="0"/>
              <a:t>: </a:t>
            </a:r>
            <a:r>
              <a:rPr lang="zh-CN" altLang="en-US" smtClean="0"/>
              <a:t>相同程序的不同次运行次序可以不同，使得调试困难</a:t>
            </a:r>
            <a:endParaRPr lang="en-US" altLang="zh-CN" smtClean="0"/>
          </a:p>
          <a:p>
            <a:endParaRPr lang="zh-CN" altLang="en-US" smtClean="0"/>
          </a:p>
        </p:txBody>
      </p:sp>
      <p:sp>
        <p:nvSpPr>
          <p:cNvPr id="4" name="日期占位符 3"/>
          <p:cNvSpPr>
            <a:spLocks noGrp="1"/>
          </p:cNvSpPr>
          <p:nvPr>
            <p:ph type="dt" sz="quarter" idx="10"/>
          </p:nvPr>
        </p:nvSpPr>
        <p:spPr/>
        <p:txBody>
          <a:bodyPr/>
          <a:lstStyle/>
          <a:p>
            <a:pPr>
              <a:defRPr/>
            </a:pPr>
            <a:fld id="{81B97763-9AE2-4E1B-AB0D-B08DA4242901}"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3824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EBC53161-12D2-46A9-9BB3-313355358880}"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102</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6"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20875" y="3460750"/>
            <a:ext cx="5708650" cy="307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7" name="标题 1"/>
          <p:cNvSpPr>
            <a:spLocks noGrp="1"/>
          </p:cNvSpPr>
          <p:nvPr>
            <p:ph type="title"/>
          </p:nvPr>
        </p:nvSpPr>
        <p:spPr>
          <a:xfrm>
            <a:off x="628650" y="365125"/>
            <a:ext cx="7886700" cy="731838"/>
          </a:xfrm>
        </p:spPr>
        <p:txBody>
          <a:bodyPr/>
          <a:lstStyle/>
          <a:p>
            <a:r>
              <a:rPr lang="en-US" altLang="zh-CN" smtClean="0"/>
              <a:t>MIMD</a:t>
            </a:r>
            <a:r>
              <a:rPr lang="zh-CN" altLang="en-US" smtClean="0"/>
              <a:t>处理器中的存储器操作序</a:t>
            </a:r>
          </a:p>
        </p:txBody>
      </p:sp>
      <p:sp>
        <p:nvSpPr>
          <p:cNvPr id="139268" name="内容占位符 2"/>
          <p:cNvSpPr>
            <a:spLocks noGrp="1"/>
          </p:cNvSpPr>
          <p:nvPr>
            <p:ph idx="1"/>
          </p:nvPr>
        </p:nvSpPr>
        <p:spPr>
          <a:xfrm>
            <a:off x="628650" y="1319213"/>
            <a:ext cx="7886700" cy="2725737"/>
          </a:xfrm>
        </p:spPr>
        <p:txBody>
          <a:bodyPr/>
          <a:lstStyle/>
          <a:p>
            <a:r>
              <a:rPr lang="zh-CN" altLang="en-US" sz="2400" smtClean="0"/>
              <a:t>每个处理器的存储器操作以顺序序执行对应于运行在该处理器上的一个线程</a:t>
            </a:r>
            <a:r>
              <a:rPr lang="en-US" altLang="zh-CN" sz="2400" smtClean="0"/>
              <a:t> (</a:t>
            </a:r>
            <a:r>
              <a:rPr lang="zh-CN" altLang="en-US" sz="2400" smtClean="0"/>
              <a:t>假设每个处理器符合</a:t>
            </a:r>
            <a:r>
              <a:rPr lang="en-US" altLang="zh-CN" sz="2400" smtClean="0"/>
              <a:t>von Neumann</a:t>
            </a:r>
            <a:r>
              <a:rPr lang="zh-CN" altLang="en-US" sz="2400" smtClean="0"/>
              <a:t>模型</a:t>
            </a:r>
            <a:r>
              <a:rPr lang="en-US" altLang="zh-CN" sz="2400" smtClean="0"/>
              <a:t>)</a:t>
            </a:r>
          </a:p>
          <a:p>
            <a:r>
              <a:rPr lang="zh-CN" altLang="en-US" sz="2400" smtClean="0"/>
              <a:t>多个处理器并发地执行存储器操作</a:t>
            </a:r>
          </a:p>
          <a:p>
            <a:r>
              <a:rPr lang="zh-CN" altLang="en-US" sz="2400" smtClean="0"/>
              <a:t>存储器如何看来自所有处理器的存储器操作？</a:t>
            </a:r>
            <a:endParaRPr lang="en-US" altLang="zh-CN" sz="2400" smtClean="0"/>
          </a:p>
          <a:p>
            <a:pPr lvl="1"/>
            <a:r>
              <a:rPr lang="zh-CN" altLang="en-US" sz="2000" smtClean="0"/>
              <a:t>即不同处理器发出的存储器操作</a:t>
            </a:r>
            <a:r>
              <a:rPr lang="en-US" altLang="zh-CN" sz="2000" smtClean="0"/>
              <a:t>,</a:t>
            </a:r>
            <a:r>
              <a:rPr lang="zh-CN" altLang="en-US" sz="2000" smtClean="0"/>
              <a:t>在共享存储器端看到的应该是什么序？</a:t>
            </a:r>
            <a:endParaRPr lang="en-US" altLang="zh-CN" sz="2000" smtClean="0"/>
          </a:p>
          <a:p>
            <a:endParaRPr lang="zh-CN" altLang="en-US" sz="2400" smtClean="0"/>
          </a:p>
        </p:txBody>
      </p:sp>
      <p:sp>
        <p:nvSpPr>
          <p:cNvPr id="4" name="日期占位符 3"/>
          <p:cNvSpPr>
            <a:spLocks noGrp="1"/>
          </p:cNvSpPr>
          <p:nvPr>
            <p:ph type="dt" sz="quarter" idx="10"/>
          </p:nvPr>
        </p:nvSpPr>
        <p:spPr/>
        <p:txBody>
          <a:bodyPr/>
          <a:lstStyle/>
          <a:p>
            <a:pPr>
              <a:defRPr/>
            </a:pPr>
            <a:fld id="{714B66AA-DDEA-4F23-9E79-BD7E9D08C1E2}"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3927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79058B85-F1CB-44C8-9238-CF96FD9EBF65}"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103</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标题 1"/>
          <p:cNvSpPr>
            <a:spLocks noGrp="1"/>
          </p:cNvSpPr>
          <p:nvPr>
            <p:ph type="title"/>
          </p:nvPr>
        </p:nvSpPr>
        <p:spPr>
          <a:xfrm>
            <a:off x="628650" y="274638"/>
            <a:ext cx="7886700" cy="771525"/>
          </a:xfrm>
        </p:spPr>
        <p:txBody>
          <a:bodyPr/>
          <a:lstStyle/>
          <a:p>
            <a:r>
              <a:rPr lang="zh-CN" altLang="en-US" smtClean="0"/>
              <a:t>序的重要性</a:t>
            </a:r>
          </a:p>
        </p:txBody>
      </p:sp>
      <p:sp>
        <p:nvSpPr>
          <p:cNvPr id="138243" name="内容占位符 2"/>
          <p:cNvSpPr>
            <a:spLocks noGrp="1"/>
          </p:cNvSpPr>
          <p:nvPr>
            <p:ph idx="1"/>
          </p:nvPr>
        </p:nvSpPr>
        <p:spPr>
          <a:xfrm>
            <a:off x="628650" y="1136650"/>
            <a:ext cx="7886700" cy="5040313"/>
          </a:xfrm>
        </p:spPr>
        <p:txBody>
          <a:bodyPr/>
          <a:lstStyle/>
          <a:p>
            <a:pPr>
              <a:defRPr/>
            </a:pPr>
            <a:r>
              <a:rPr lang="zh-CN" altLang="en-US" dirty="0" smtClean="0"/>
              <a:t>易于调试</a:t>
            </a:r>
            <a:endParaRPr lang="en-US" altLang="zh-CN" dirty="0" smtClean="0"/>
          </a:p>
          <a:p>
            <a:pPr lvl="1">
              <a:defRPr/>
            </a:pPr>
            <a:r>
              <a:rPr lang="zh-CN" altLang="en-US" dirty="0" smtClean="0"/>
              <a:t>若程序的每次执行都是相同的序有利于程序的调试</a:t>
            </a:r>
            <a:endParaRPr lang="en-US" altLang="zh-CN" dirty="0" smtClean="0"/>
          </a:p>
          <a:p>
            <a:pPr>
              <a:defRPr/>
            </a:pPr>
            <a:r>
              <a:rPr lang="zh-CN" altLang="en-US" dirty="0" smtClean="0"/>
              <a:t>正确性</a:t>
            </a:r>
            <a:endParaRPr lang="en-US" altLang="zh-CN" dirty="0" smtClean="0"/>
          </a:p>
          <a:p>
            <a:pPr lvl="1">
              <a:defRPr/>
            </a:pPr>
            <a:r>
              <a:rPr lang="zh-CN" altLang="en-US" dirty="0" smtClean="0"/>
              <a:t>从不同处理器看到的存储器操作序可能会不同</a:t>
            </a:r>
            <a:endParaRPr lang="en-US" altLang="zh-CN" dirty="0" smtClean="0"/>
          </a:p>
          <a:p>
            <a:pPr>
              <a:defRPr/>
            </a:pPr>
            <a:r>
              <a:rPr lang="zh-CN" altLang="en-US" b="1" dirty="0" smtClean="0">
                <a:solidFill>
                  <a:srgbClr val="0036A2"/>
                </a:solidFill>
              </a:rPr>
              <a:t>性能和代价权衡</a:t>
            </a:r>
            <a:endParaRPr lang="en-US" altLang="zh-CN" b="1" dirty="0" smtClean="0">
              <a:solidFill>
                <a:srgbClr val="0036A2"/>
              </a:solidFill>
            </a:endParaRPr>
          </a:p>
          <a:p>
            <a:pPr lvl="1">
              <a:defRPr/>
            </a:pPr>
            <a:r>
              <a:rPr lang="zh-CN" altLang="en-US" dirty="0" smtClean="0"/>
              <a:t>强制符合严格</a:t>
            </a:r>
            <a:r>
              <a:rPr lang="en-US" altLang="zh-CN" dirty="0" smtClean="0"/>
              <a:t> “sequential ordering”</a:t>
            </a:r>
            <a:r>
              <a:rPr lang="zh-CN" altLang="en-US" dirty="0" smtClean="0"/>
              <a:t>使得硬件设计人员实现性能增强技术变得十分复杂</a:t>
            </a:r>
            <a:r>
              <a:rPr lang="en-US" altLang="zh-CN" dirty="0" smtClean="0"/>
              <a:t> (</a:t>
            </a:r>
            <a:r>
              <a:rPr lang="zh-CN" altLang="en-US" dirty="0" smtClean="0"/>
              <a:t>例如</a:t>
            </a:r>
            <a:r>
              <a:rPr lang="en-US" altLang="zh-CN" dirty="0" smtClean="0"/>
              <a:t>., </a:t>
            </a:r>
            <a:r>
              <a:rPr lang="en-US" altLang="zh-CN" dirty="0" err="1" smtClean="0"/>
              <a:t>OoO</a:t>
            </a:r>
            <a:r>
              <a:rPr lang="en-US" altLang="zh-CN" dirty="0" smtClean="0"/>
              <a:t> </a:t>
            </a:r>
            <a:r>
              <a:rPr lang="zh-CN" altLang="en-US" dirty="0" smtClean="0"/>
              <a:t>执行</a:t>
            </a:r>
            <a:r>
              <a:rPr lang="en-US" altLang="zh-CN" dirty="0" smtClean="0"/>
              <a:t>, caches)</a:t>
            </a:r>
          </a:p>
          <a:p>
            <a:pPr>
              <a:defRPr/>
            </a:pPr>
            <a:r>
              <a:rPr lang="en-US" altLang="zh-CN" dirty="0" smtClean="0"/>
              <a:t>&lt;p  :  </a:t>
            </a:r>
            <a:r>
              <a:rPr lang="zh-CN" altLang="en-US" dirty="0" smtClean="0"/>
              <a:t>程序序</a:t>
            </a:r>
            <a:r>
              <a:rPr lang="en-US" altLang="zh-CN" dirty="0" smtClean="0"/>
              <a:t>(program order)</a:t>
            </a:r>
          </a:p>
          <a:p>
            <a:pPr marL="0" indent="0">
              <a:buFont typeface="Arial" panose="020B0604020202020204" pitchFamily="34" charset="0"/>
              <a:buNone/>
              <a:defRPr/>
            </a:pPr>
            <a:r>
              <a:rPr lang="en-US" altLang="zh-CN" dirty="0"/>
              <a:t> </a:t>
            </a:r>
            <a:r>
              <a:rPr lang="en-US" altLang="zh-CN" dirty="0" smtClean="0"/>
              <a:t>  &lt;m :  </a:t>
            </a:r>
            <a:r>
              <a:rPr lang="zh-CN" altLang="en-US" dirty="0" smtClean="0"/>
              <a:t>存储器操作序</a:t>
            </a:r>
            <a:r>
              <a:rPr lang="en-US" altLang="zh-CN" dirty="0" smtClean="0"/>
              <a:t>(memory order)</a:t>
            </a:r>
          </a:p>
          <a:p>
            <a:pPr lvl="1">
              <a:defRPr/>
            </a:pPr>
            <a:endParaRPr lang="en-US" altLang="zh-CN" dirty="0" smtClean="0"/>
          </a:p>
          <a:p>
            <a:pPr>
              <a:defRPr/>
            </a:pPr>
            <a:endParaRPr lang="zh-CN" altLang="en-US" dirty="0" smtClean="0"/>
          </a:p>
        </p:txBody>
      </p:sp>
      <p:sp>
        <p:nvSpPr>
          <p:cNvPr id="4" name="日期占位符 3"/>
          <p:cNvSpPr>
            <a:spLocks noGrp="1"/>
          </p:cNvSpPr>
          <p:nvPr>
            <p:ph type="dt" sz="quarter" idx="10"/>
          </p:nvPr>
        </p:nvSpPr>
        <p:spPr/>
        <p:txBody>
          <a:bodyPr/>
          <a:lstStyle/>
          <a:p>
            <a:pPr>
              <a:defRPr/>
            </a:pPr>
            <a:fld id="{367B238C-5DD3-4790-94CC-DB986961EB28}"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4029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00D34C72-6B61-4417-8D05-D6304E3ED541}"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104</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685800" y="285750"/>
            <a:ext cx="7292975" cy="736600"/>
          </a:xfrm>
        </p:spPr>
        <p:txBody>
          <a:bodyPr lIns="90488" tIns="44450" rIns="90488" bIns="44450"/>
          <a:lstStyle/>
          <a:p>
            <a:pPr eaLnBrk="1" hangingPunct="1"/>
            <a:r>
              <a:rPr lang="zh-CN" altLang="en-US" smtClean="0"/>
              <a:t>顺序同一性的存储器模型</a:t>
            </a:r>
            <a:endParaRPr lang="en-US" altLang="zh-CN" sz="1600" i="1" smtClean="0"/>
          </a:p>
        </p:txBody>
      </p:sp>
      <p:sp>
        <p:nvSpPr>
          <p:cNvPr id="14131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6D450270-A10F-4A6D-9FE8-AB49CF36A958}" type="slidenum">
              <a:rPr lang="en-US" altLang="zh-CN"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105</a:t>
            </a:fld>
            <a:endParaRPr lang="en-US" altLang="zh-CN" sz="1200" smtClean="0">
              <a:solidFill>
                <a:srgbClr val="FBBA03"/>
              </a:solidFill>
              <a:latin typeface="Calibri" panose="020F0502020204030204" pitchFamily="34" charset="0"/>
              <a:ea typeface="宋体" panose="02010600030101010101" pitchFamily="2" charset="-122"/>
            </a:endParaRPr>
          </a:p>
        </p:txBody>
      </p:sp>
      <p:sp>
        <p:nvSpPr>
          <p:cNvPr id="141316" name="Rectangle 3"/>
          <p:cNvSpPr>
            <a:spLocks noChangeArrowheads="1"/>
          </p:cNvSpPr>
          <p:nvPr/>
        </p:nvSpPr>
        <p:spPr bwMode="auto">
          <a:xfrm>
            <a:off x="838200" y="2590800"/>
            <a:ext cx="7620000"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400">
                <a:solidFill>
                  <a:srgbClr val="56127A"/>
                </a:solidFill>
                <a:latin typeface="Calibri" panose="020F0502020204030204" pitchFamily="34" charset="0"/>
                <a:ea typeface="宋体" panose="02010600030101010101" pitchFamily="2" charset="-122"/>
              </a:rPr>
              <a:t>“ A system is </a:t>
            </a:r>
            <a:r>
              <a:rPr lang="en-US" altLang="zh-CN" sz="2400" i="1">
                <a:solidFill>
                  <a:srgbClr val="56127A"/>
                </a:solidFill>
                <a:latin typeface="Calibri" panose="020F0502020204030204" pitchFamily="34" charset="0"/>
                <a:ea typeface="宋体" panose="02010600030101010101" pitchFamily="2" charset="-122"/>
              </a:rPr>
              <a:t>sequentially consistent </a:t>
            </a:r>
            <a:r>
              <a:rPr lang="en-US" altLang="zh-CN" sz="2400">
                <a:solidFill>
                  <a:srgbClr val="56127A"/>
                </a:solidFill>
                <a:latin typeface="Calibri" panose="020F0502020204030204" pitchFamily="34" charset="0"/>
                <a:ea typeface="宋体" panose="02010600030101010101" pitchFamily="2" charset="-122"/>
              </a:rPr>
              <a:t>if the result of any execution is the same as if the operations of all the processors were executed in some sequential order, and the operations of each individual processor appear in the order specified by the program”</a:t>
            </a:r>
          </a:p>
          <a:p>
            <a:pPr eaLnBrk="1" hangingPunct="1">
              <a:lnSpc>
                <a:spcPct val="100000"/>
              </a:lnSpc>
              <a:spcBef>
                <a:spcPct val="0"/>
              </a:spcBef>
              <a:buFontTx/>
              <a:buNone/>
            </a:pPr>
            <a:r>
              <a:rPr lang="en-US" altLang="zh-CN" sz="2400">
                <a:solidFill>
                  <a:srgbClr val="56127A"/>
                </a:solidFill>
                <a:latin typeface="Calibri" panose="020F0502020204030204" pitchFamily="34" charset="0"/>
                <a:ea typeface="宋体" panose="02010600030101010101" pitchFamily="2" charset="-122"/>
              </a:rPr>
              <a:t>					 </a:t>
            </a:r>
            <a:r>
              <a:rPr lang="en-US" altLang="zh-CN" sz="2400" i="1">
                <a:solidFill>
                  <a:srgbClr val="56127A"/>
                </a:solidFill>
                <a:latin typeface="Calibri" panose="020F0502020204030204" pitchFamily="34" charset="0"/>
                <a:ea typeface="宋体" panose="02010600030101010101" pitchFamily="2" charset="-122"/>
              </a:rPr>
              <a:t>Leslie Lamport</a:t>
            </a:r>
            <a:endParaRPr lang="en-US" altLang="zh-CN" sz="2400">
              <a:solidFill>
                <a:srgbClr val="56127A"/>
              </a:solidFill>
              <a:latin typeface="Calibri" panose="020F0502020204030204" pitchFamily="34" charset="0"/>
              <a:ea typeface="宋体" panose="02010600030101010101" pitchFamily="2" charset="-122"/>
            </a:endParaRPr>
          </a:p>
          <a:p>
            <a:pPr eaLnBrk="1" hangingPunct="1">
              <a:lnSpc>
                <a:spcPct val="100000"/>
              </a:lnSpc>
              <a:spcBef>
                <a:spcPct val="0"/>
              </a:spcBef>
              <a:buFontTx/>
              <a:buNone/>
            </a:pPr>
            <a:endParaRPr lang="en-US" altLang="zh-CN" sz="2400">
              <a:solidFill>
                <a:srgbClr val="56127A"/>
              </a:solidFill>
              <a:latin typeface="Calibri" panose="020F0502020204030204" pitchFamily="34" charset="0"/>
              <a:ea typeface="宋体" panose="02010600030101010101" pitchFamily="2" charset="-122"/>
            </a:endParaRPr>
          </a:p>
          <a:p>
            <a:pPr eaLnBrk="1" hangingPunct="1">
              <a:lnSpc>
                <a:spcPct val="100000"/>
              </a:lnSpc>
              <a:spcBef>
                <a:spcPct val="0"/>
              </a:spcBef>
              <a:buFontTx/>
              <a:buNone/>
            </a:pPr>
            <a:r>
              <a:rPr lang="en-US" altLang="zh-CN" sz="2400">
                <a:latin typeface="Calibri" panose="020F0502020204030204" pitchFamily="34" charset="0"/>
                <a:ea typeface="宋体" panose="02010600030101010101" pitchFamily="2" charset="-122"/>
              </a:rPr>
              <a:t>Sequential Consistency = </a:t>
            </a:r>
          </a:p>
          <a:p>
            <a:pPr eaLnBrk="1" hangingPunct="1">
              <a:lnSpc>
                <a:spcPct val="100000"/>
              </a:lnSpc>
              <a:spcBef>
                <a:spcPct val="0"/>
              </a:spcBef>
              <a:buFontTx/>
              <a:buNone/>
            </a:pPr>
            <a:r>
              <a:rPr lang="en-US" altLang="zh-CN" sz="2400">
                <a:latin typeface="Calibri" panose="020F0502020204030204" pitchFamily="34" charset="0"/>
                <a:ea typeface="宋体" panose="02010600030101010101" pitchFamily="2" charset="-122"/>
              </a:rPr>
              <a:t>	</a:t>
            </a:r>
            <a:r>
              <a:rPr lang="zh-CN" altLang="en-US" sz="2400">
                <a:latin typeface="Calibri" panose="020F0502020204030204" pitchFamily="34" charset="0"/>
                <a:ea typeface="宋体" panose="02010600030101010101" pitchFamily="2" charset="-122"/>
              </a:rPr>
              <a:t>多个进程之间的存储器操作可以任意交叉</a:t>
            </a:r>
            <a:endParaRPr lang="en-US" altLang="zh-CN" sz="2400">
              <a:latin typeface="Calibri" panose="020F0502020204030204" pitchFamily="34" charset="0"/>
              <a:ea typeface="宋体" panose="02010600030101010101" pitchFamily="2" charset="-122"/>
            </a:endParaRPr>
          </a:p>
          <a:p>
            <a:pPr eaLnBrk="1" hangingPunct="1">
              <a:lnSpc>
                <a:spcPct val="100000"/>
              </a:lnSpc>
              <a:spcBef>
                <a:spcPct val="0"/>
              </a:spcBef>
              <a:buFontTx/>
              <a:buNone/>
            </a:pPr>
            <a:r>
              <a:rPr lang="en-US" altLang="zh-CN" sz="2400">
                <a:latin typeface="Calibri" panose="020F0502020204030204" pitchFamily="34" charset="0"/>
                <a:ea typeface="宋体" panose="02010600030101010101" pitchFamily="2" charset="-122"/>
              </a:rPr>
              <a:t>              </a:t>
            </a:r>
            <a:r>
              <a:rPr lang="zh-CN" altLang="en-US" sz="2400">
                <a:latin typeface="Calibri" panose="020F0502020204030204" pitchFamily="34" charset="0"/>
                <a:ea typeface="宋体" panose="02010600030101010101" pitchFamily="2" charset="-122"/>
              </a:rPr>
              <a:t>每个进程的存储器操作按照程序序</a:t>
            </a:r>
            <a:endParaRPr lang="en-US" altLang="zh-CN" sz="2400">
              <a:latin typeface="Calibri" panose="020F0502020204030204" pitchFamily="34" charset="0"/>
              <a:ea typeface="宋体" panose="02010600030101010101" pitchFamily="2" charset="-122"/>
            </a:endParaRPr>
          </a:p>
          <a:p>
            <a:pPr eaLnBrk="1" hangingPunct="1">
              <a:lnSpc>
                <a:spcPct val="100000"/>
              </a:lnSpc>
              <a:spcBef>
                <a:spcPct val="0"/>
              </a:spcBef>
              <a:buFontTx/>
              <a:buNone/>
            </a:pPr>
            <a:r>
              <a:rPr lang="en-US" altLang="zh-CN" sz="2400">
                <a:latin typeface="Calibri" panose="020F0502020204030204" pitchFamily="34" charset="0"/>
                <a:ea typeface="宋体" panose="02010600030101010101" pitchFamily="2" charset="-122"/>
              </a:rPr>
              <a:t>	</a:t>
            </a:r>
          </a:p>
        </p:txBody>
      </p:sp>
      <p:grpSp>
        <p:nvGrpSpPr>
          <p:cNvPr id="2" name="Group 4"/>
          <p:cNvGrpSpPr>
            <a:grpSpLocks/>
          </p:cNvGrpSpPr>
          <p:nvPr/>
        </p:nvGrpSpPr>
        <p:grpSpPr bwMode="auto">
          <a:xfrm>
            <a:off x="2955925" y="1206500"/>
            <a:ext cx="3074988" cy="1254125"/>
            <a:chOff x="1862" y="872"/>
            <a:chExt cx="1937" cy="790"/>
          </a:xfrm>
          <a:solidFill>
            <a:srgbClr val="FFFFFF"/>
          </a:solidFill>
        </p:grpSpPr>
        <p:sp>
          <p:nvSpPr>
            <p:cNvPr id="1475589" name="Rectangle 5"/>
            <p:cNvSpPr>
              <a:spLocks noChangeArrowheads="1"/>
            </p:cNvSpPr>
            <p:nvPr/>
          </p:nvSpPr>
          <p:spPr bwMode="auto">
            <a:xfrm>
              <a:off x="2664" y="1425"/>
              <a:ext cx="243" cy="237"/>
            </a:xfrm>
            <a:prstGeom prst="rect">
              <a:avLst/>
            </a:prstGeom>
            <a:grpFill/>
            <a:ln w="12700">
              <a:solidFill>
                <a:srgbClr val="000000"/>
              </a:solidFill>
              <a:miter lim="800000"/>
              <a:headEnd/>
              <a:tailEnd/>
            </a:ln>
            <a:effectLst/>
          </p:spPr>
          <p:txBody>
            <a:bodyPr wrap="none" lIns="90488" tIns="44450" rIns="90488" bIns="44450">
              <a:spAutoFit/>
            </a:bodyPr>
            <a:lstStyle/>
            <a:p>
              <a:pPr eaLnBrk="1" fontAlgn="auto" hangingPunct="1">
                <a:spcAft>
                  <a:spcPts val="0"/>
                </a:spcAft>
                <a:defRPr/>
              </a:pPr>
              <a:r>
                <a:rPr lang="en-US">
                  <a:latin typeface="Verdana" charset="0"/>
                  <a:ea typeface="+mn-ea"/>
                </a:rPr>
                <a:t>M</a:t>
              </a:r>
            </a:p>
          </p:txBody>
        </p:sp>
        <p:sp>
          <p:nvSpPr>
            <p:cNvPr id="1475590" name="Rectangle 6"/>
            <p:cNvSpPr>
              <a:spLocks noChangeArrowheads="1"/>
            </p:cNvSpPr>
            <p:nvPr/>
          </p:nvSpPr>
          <p:spPr bwMode="auto">
            <a:xfrm>
              <a:off x="1864" y="872"/>
              <a:ext cx="207" cy="235"/>
            </a:xfrm>
            <a:prstGeom prst="rect">
              <a:avLst/>
            </a:prstGeom>
            <a:grpFill/>
            <a:ln w="9525">
              <a:solidFill>
                <a:srgbClr val="000000"/>
              </a:solidFill>
              <a:miter lim="800000"/>
              <a:headEnd/>
              <a:tailEnd/>
            </a:ln>
            <a:effectLst/>
          </p:spPr>
          <p:txBody>
            <a:bodyPr wrap="none" lIns="90488" tIns="44450" rIns="90488" bIns="44450">
              <a:spAutoFit/>
            </a:bodyPr>
            <a:lstStyle/>
            <a:p>
              <a:pPr eaLnBrk="1" fontAlgn="auto" hangingPunct="1">
                <a:spcAft>
                  <a:spcPts val="0"/>
                </a:spcAft>
                <a:defRPr/>
              </a:pPr>
              <a:r>
                <a:rPr lang="en-US">
                  <a:solidFill>
                    <a:srgbClr val="56127A"/>
                  </a:solidFill>
                  <a:latin typeface="Verdana" charset="0"/>
                  <a:ea typeface="+mn-ea"/>
                </a:rPr>
                <a:t>P</a:t>
              </a:r>
            </a:p>
          </p:txBody>
        </p:sp>
        <p:grpSp>
          <p:nvGrpSpPr>
            <p:cNvPr id="3" name="Group 7"/>
            <p:cNvGrpSpPr>
              <a:grpSpLocks/>
            </p:cNvGrpSpPr>
            <p:nvPr/>
          </p:nvGrpSpPr>
          <p:grpSpPr bwMode="auto">
            <a:xfrm>
              <a:off x="1862" y="1097"/>
              <a:ext cx="1904" cy="330"/>
              <a:chOff x="1894" y="1041"/>
              <a:chExt cx="1840" cy="330"/>
            </a:xfrm>
            <a:grpFill/>
          </p:grpSpPr>
          <p:sp>
            <p:nvSpPr>
              <p:cNvPr id="1475592" name="Line 8"/>
              <p:cNvSpPr>
                <a:spLocks noChangeShapeType="1"/>
              </p:cNvSpPr>
              <p:nvPr/>
            </p:nvSpPr>
            <p:spPr bwMode="auto">
              <a:xfrm>
                <a:off x="1894" y="1206"/>
                <a:ext cx="1840" cy="0"/>
              </a:xfrm>
              <a:prstGeom prst="line">
                <a:avLst/>
              </a:prstGeom>
              <a:grpFill/>
              <a:ln w="50800">
                <a:solidFill>
                  <a:srgbClr val="000000"/>
                </a:solidFill>
                <a:round/>
                <a:headEnd/>
                <a:tailE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75593" name="Line 9"/>
              <p:cNvSpPr>
                <a:spLocks noChangeShapeType="1"/>
              </p:cNvSpPr>
              <p:nvPr/>
            </p:nvSpPr>
            <p:spPr bwMode="auto">
              <a:xfrm>
                <a:off x="2790" y="1214"/>
                <a:ext cx="0" cy="157"/>
              </a:xfrm>
              <a:prstGeom prst="line">
                <a:avLst/>
              </a:prstGeom>
              <a:grpFill/>
              <a:ln w="25400">
                <a:solidFill>
                  <a:srgbClr val="000000"/>
                </a:solidFill>
                <a:round/>
                <a:headEnd/>
                <a:tailE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75594" name="Line 10"/>
              <p:cNvSpPr>
                <a:spLocks noChangeShapeType="1"/>
              </p:cNvSpPr>
              <p:nvPr/>
            </p:nvSpPr>
            <p:spPr bwMode="auto">
              <a:xfrm>
                <a:off x="1974" y="1041"/>
                <a:ext cx="0" cy="157"/>
              </a:xfrm>
              <a:prstGeom prst="line">
                <a:avLst/>
              </a:prstGeom>
              <a:grpFill/>
              <a:ln w="25400">
                <a:solidFill>
                  <a:srgbClr val="000000"/>
                </a:solidFill>
                <a:round/>
                <a:headEnd/>
                <a:tailE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75595" name="Line 11"/>
              <p:cNvSpPr>
                <a:spLocks noChangeShapeType="1"/>
              </p:cNvSpPr>
              <p:nvPr/>
            </p:nvSpPr>
            <p:spPr bwMode="auto">
              <a:xfrm>
                <a:off x="3654" y="1041"/>
                <a:ext cx="0" cy="157"/>
              </a:xfrm>
              <a:prstGeom prst="line">
                <a:avLst/>
              </a:prstGeom>
              <a:grpFill/>
              <a:ln w="25400">
                <a:solidFill>
                  <a:srgbClr val="000000"/>
                </a:solidFill>
                <a:round/>
                <a:headEnd/>
                <a:tailE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75596" name="Line 12"/>
              <p:cNvSpPr>
                <a:spLocks noChangeShapeType="1"/>
              </p:cNvSpPr>
              <p:nvPr/>
            </p:nvSpPr>
            <p:spPr bwMode="auto">
              <a:xfrm>
                <a:off x="3318" y="1041"/>
                <a:ext cx="0" cy="157"/>
              </a:xfrm>
              <a:prstGeom prst="line">
                <a:avLst/>
              </a:prstGeom>
              <a:grpFill/>
              <a:ln w="25400">
                <a:solidFill>
                  <a:srgbClr val="000000"/>
                </a:solidFill>
                <a:round/>
                <a:headEnd/>
                <a:tailE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75597" name="Line 13"/>
              <p:cNvSpPr>
                <a:spLocks noChangeShapeType="1"/>
              </p:cNvSpPr>
              <p:nvPr/>
            </p:nvSpPr>
            <p:spPr bwMode="auto">
              <a:xfrm>
                <a:off x="2646" y="1041"/>
                <a:ext cx="0" cy="157"/>
              </a:xfrm>
              <a:prstGeom prst="line">
                <a:avLst/>
              </a:prstGeom>
              <a:grpFill/>
              <a:ln w="25400">
                <a:solidFill>
                  <a:srgbClr val="000000"/>
                </a:solidFill>
                <a:round/>
                <a:headEnd/>
                <a:tailE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75598" name="Line 14"/>
              <p:cNvSpPr>
                <a:spLocks noChangeShapeType="1"/>
              </p:cNvSpPr>
              <p:nvPr/>
            </p:nvSpPr>
            <p:spPr bwMode="auto">
              <a:xfrm>
                <a:off x="2982" y="1041"/>
                <a:ext cx="0" cy="157"/>
              </a:xfrm>
              <a:prstGeom prst="line">
                <a:avLst/>
              </a:prstGeom>
              <a:grpFill/>
              <a:ln w="25400">
                <a:solidFill>
                  <a:srgbClr val="000000"/>
                </a:solidFill>
                <a:round/>
                <a:headEnd/>
                <a:tailE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75599" name="Line 15"/>
              <p:cNvSpPr>
                <a:spLocks noChangeShapeType="1"/>
              </p:cNvSpPr>
              <p:nvPr/>
            </p:nvSpPr>
            <p:spPr bwMode="auto">
              <a:xfrm>
                <a:off x="2310" y="1041"/>
                <a:ext cx="0" cy="157"/>
              </a:xfrm>
              <a:prstGeom prst="line">
                <a:avLst/>
              </a:prstGeom>
              <a:grpFill/>
              <a:ln w="25400">
                <a:solidFill>
                  <a:srgbClr val="000000"/>
                </a:solidFill>
                <a:round/>
                <a:headEnd/>
                <a:tailEnd/>
              </a:ln>
              <a:effectLst/>
            </p:spPr>
            <p:txBody>
              <a:bodyPr wrap="none" anchor="ctr"/>
              <a:lstStyle/>
              <a:p>
                <a:pPr eaLnBrk="1" fontAlgn="auto" hangingPunct="1">
                  <a:spcBef>
                    <a:spcPts val="0"/>
                  </a:spcBef>
                  <a:spcAft>
                    <a:spcPts val="0"/>
                  </a:spcAft>
                  <a:defRPr/>
                </a:pPr>
                <a:endParaRPr lang="en-US">
                  <a:latin typeface="+mn-lt"/>
                  <a:ea typeface="+mn-ea"/>
                </a:endParaRPr>
              </a:p>
            </p:txBody>
          </p:sp>
        </p:grpSp>
        <p:sp>
          <p:nvSpPr>
            <p:cNvPr id="1475600" name="Rectangle 16"/>
            <p:cNvSpPr>
              <a:spLocks noChangeArrowheads="1"/>
            </p:cNvSpPr>
            <p:nvPr/>
          </p:nvSpPr>
          <p:spPr bwMode="auto">
            <a:xfrm>
              <a:off x="2209" y="872"/>
              <a:ext cx="207" cy="235"/>
            </a:xfrm>
            <a:prstGeom prst="rect">
              <a:avLst/>
            </a:prstGeom>
            <a:grpFill/>
            <a:ln w="9525">
              <a:solidFill>
                <a:srgbClr val="000000"/>
              </a:solidFill>
              <a:miter lim="800000"/>
              <a:headEnd/>
              <a:tailEnd/>
            </a:ln>
            <a:effectLst/>
          </p:spPr>
          <p:txBody>
            <a:bodyPr wrap="none" lIns="90488" tIns="44450" rIns="90488" bIns="44450">
              <a:spAutoFit/>
            </a:bodyPr>
            <a:lstStyle/>
            <a:p>
              <a:pPr eaLnBrk="1" fontAlgn="auto" hangingPunct="1">
                <a:spcAft>
                  <a:spcPts val="0"/>
                </a:spcAft>
                <a:defRPr/>
              </a:pPr>
              <a:r>
                <a:rPr lang="en-US">
                  <a:solidFill>
                    <a:srgbClr val="56127A"/>
                  </a:solidFill>
                  <a:latin typeface="Verdana" charset="0"/>
                  <a:ea typeface="+mn-ea"/>
                </a:rPr>
                <a:t>P</a:t>
              </a:r>
            </a:p>
          </p:txBody>
        </p:sp>
        <p:sp>
          <p:nvSpPr>
            <p:cNvPr id="1475601" name="Rectangle 17"/>
            <p:cNvSpPr>
              <a:spLocks noChangeArrowheads="1"/>
            </p:cNvSpPr>
            <p:nvPr/>
          </p:nvSpPr>
          <p:spPr bwMode="auto">
            <a:xfrm>
              <a:off x="2555" y="872"/>
              <a:ext cx="207" cy="235"/>
            </a:xfrm>
            <a:prstGeom prst="rect">
              <a:avLst/>
            </a:prstGeom>
            <a:grpFill/>
            <a:ln w="9525">
              <a:solidFill>
                <a:srgbClr val="000000"/>
              </a:solidFill>
              <a:miter lim="800000"/>
              <a:headEnd/>
              <a:tailEnd/>
            </a:ln>
            <a:effectLst/>
          </p:spPr>
          <p:txBody>
            <a:bodyPr wrap="none" lIns="90488" tIns="44450" rIns="90488" bIns="44450">
              <a:spAutoFit/>
            </a:bodyPr>
            <a:lstStyle/>
            <a:p>
              <a:pPr eaLnBrk="1" fontAlgn="auto" hangingPunct="1">
                <a:spcAft>
                  <a:spcPts val="0"/>
                </a:spcAft>
                <a:defRPr/>
              </a:pPr>
              <a:r>
                <a:rPr lang="en-US">
                  <a:solidFill>
                    <a:srgbClr val="56127A"/>
                  </a:solidFill>
                  <a:latin typeface="Verdana" charset="0"/>
                  <a:ea typeface="+mn-ea"/>
                </a:rPr>
                <a:t>P</a:t>
              </a:r>
            </a:p>
          </p:txBody>
        </p:sp>
        <p:sp>
          <p:nvSpPr>
            <p:cNvPr id="1475602" name="Rectangle 18"/>
            <p:cNvSpPr>
              <a:spLocks noChangeArrowheads="1"/>
            </p:cNvSpPr>
            <p:nvPr/>
          </p:nvSpPr>
          <p:spPr bwMode="auto">
            <a:xfrm>
              <a:off x="2900" y="872"/>
              <a:ext cx="207" cy="235"/>
            </a:xfrm>
            <a:prstGeom prst="rect">
              <a:avLst/>
            </a:prstGeom>
            <a:grpFill/>
            <a:ln w="9525">
              <a:solidFill>
                <a:srgbClr val="000000"/>
              </a:solidFill>
              <a:miter lim="800000"/>
              <a:headEnd/>
              <a:tailEnd/>
            </a:ln>
            <a:effectLst/>
          </p:spPr>
          <p:txBody>
            <a:bodyPr wrap="none" lIns="90488" tIns="44450" rIns="90488" bIns="44450">
              <a:spAutoFit/>
            </a:bodyPr>
            <a:lstStyle/>
            <a:p>
              <a:pPr eaLnBrk="1" fontAlgn="auto" hangingPunct="1">
                <a:spcAft>
                  <a:spcPts val="0"/>
                </a:spcAft>
                <a:defRPr/>
              </a:pPr>
              <a:r>
                <a:rPr lang="en-US">
                  <a:solidFill>
                    <a:srgbClr val="56127A"/>
                  </a:solidFill>
                  <a:latin typeface="Verdana" charset="0"/>
                  <a:ea typeface="+mn-ea"/>
                </a:rPr>
                <a:t>P</a:t>
              </a:r>
            </a:p>
          </p:txBody>
        </p:sp>
        <p:sp>
          <p:nvSpPr>
            <p:cNvPr id="1475603" name="Rectangle 19"/>
            <p:cNvSpPr>
              <a:spLocks noChangeArrowheads="1"/>
            </p:cNvSpPr>
            <p:nvPr/>
          </p:nvSpPr>
          <p:spPr bwMode="auto">
            <a:xfrm>
              <a:off x="3246" y="872"/>
              <a:ext cx="207" cy="235"/>
            </a:xfrm>
            <a:prstGeom prst="rect">
              <a:avLst/>
            </a:prstGeom>
            <a:grpFill/>
            <a:ln w="9525">
              <a:solidFill>
                <a:srgbClr val="000000"/>
              </a:solidFill>
              <a:miter lim="800000"/>
              <a:headEnd/>
              <a:tailEnd/>
            </a:ln>
            <a:effectLst/>
          </p:spPr>
          <p:txBody>
            <a:bodyPr wrap="none" lIns="90488" tIns="44450" rIns="90488" bIns="44450">
              <a:spAutoFit/>
            </a:bodyPr>
            <a:lstStyle/>
            <a:p>
              <a:pPr eaLnBrk="1" fontAlgn="auto" hangingPunct="1">
                <a:spcAft>
                  <a:spcPts val="0"/>
                </a:spcAft>
                <a:defRPr/>
              </a:pPr>
              <a:r>
                <a:rPr lang="en-US">
                  <a:solidFill>
                    <a:srgbClr val="56127A"/>
                  </a:solidFill>
                  <a:latin typeface="Verdana" charset="0"/>
                  <a:ea typeface="+mn-ea"/>
                </a:rPr>
                <a:t>P</a:t>
              </a:r>
            </a:p>
          </p:txBody>
        </p:sp>
        <p:sp>
          <p:nvSpPr>
            <p:cNvPr id="1475604" name="Rectangle 20"/>
            <p:cNvSpPr>
              <a:spLocks noChangeArrowheads="1"/>
            </p:cNvSpPr>
            <p:nvPr/>
          </p:nvSpPr>
          <p:spPr bwMode="auto">
            <a:xfrm>
              <a:off x="3592" y="872"/>
              <a:ext cx="207" cy="235"/>
            </a:xfrm>
            <a:prstGeom prst="rect">
              <a:avLst/>
            </a:prstGeom>
            <a:grpFill/>
            <a:ln w="9525">
              <a:solidFill>
                <a:srgbClr val="000000"/>
              </a:solidFill>
              <a:miter lim="800000"/>
              <a:headEnd/>
              <a:tailEnd/>
            </a:ln>
            <a:effectLst/>
          </p:spPr>
          <p:txBody>
            <a:bodyPr wrap="none" lIns="90488" tIns="44450" rIns="90488" bIns="44450">
              <a:spAutoFit/>
            </a:bodyPr>
            <a:lstStyle/>
            <a:p>
              <a:pPr eaLnBrk="1" fontAlgn="auto" hangingPunct="1">
                <a:spcAft>
                  <a:spcPts val="0"/>
                </a:spcAft>
                <a:defRPr/>
              </a:pPr>
              <a:r>
                <a:rPr lang="en-US">
                  <a:solidFill>
                    <a:srgbClr val="56127A"/>
                  </a:solidFill>
                  <a:latin typeface="Verdana" charset="0"/>
                  <a:ea typeface="+mn-ea"/>
                </a:rPr>
                <a:t>P</a:t>
              </a:r>
            </a:p>
          </p:txBody>
        </p:sp>
      </p:grpSp>
      <p:sp>
        <p:nvSpPr>
          <p:cNvPr id="23" name="日期占位符 22"/>
          <p:cNvSpPr>
            <a:spLocks noGrp="1"/>
          </p:cNvSpPr>
          <p:nvPr>
            <p:ph type="dt" sz="quarter" idx="10"/>
          </p:nvPr>
        </p:nvSpPr>
        <p:spPr/>
        <p:txBody>
          <a:bodyPr/>
          <a:lstStyle/>
          <a:p>
            <a:pPr>
              <a:defRPr/>
            </a:pPr>
            <a:fld id="{AADE5E70-E0B5-4311-BE95-4D3E3BBDDD75}" type="datetime1">
              <a:rPr lang="zh-CN" altLang="en-US"/>
              <a:pPr>
                <a:defRPr/>
              </a:pPr>
              <a:t>2020/9/14</a:t>
            </a:fld>
            <a:endParaRPr lang="zh-CN" altLang="en-US"/>
          </a:p>
        </p:txBody>
      </p:sp>
      <p:sp>
        <p:nvSpPr>
          <p:cNvPr id="24" name="页脚占位符 23"/>
          <p:cNvSpPr>
            <a:spLocks noGrp="1"/>
          </p:cNvSpPr>
          <p:nvPr>
            <p:ph type="ftr" sz="quarter" idx="11"/>
          </p:nvPr>
        </p:nvSpPr>
        <p:spPr/>
        <p:txBody>
          <a:bodyPr/>
          <a:lstStyle/>
          <a:p>
            <a:pPr>
              <a:defRPr/>
            </a:pPr>
            <a:r>
              <a:rPr lang="zh-CN" altLang="en-US" smtClean="0"/>
              <a:t>计算机体系结构</a:t>
            </a:r>
            <a:endParaRPr lang="zh-CN" altLang="en-US"/>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1026"/>
          <p:cNvSpPr>
            <a:spLocks noGrp="1" noChangeArrowheads="1"/>
          </p:cNvSpPr>
          <p:nvPr>
            <p:ph type="title"/>
          </p:nvPr>
        </p:nvSpPr>
        <p:spPr>
          <a:xfrm>
            <a:off x="628650" y="365125"/>
            <a:ext cx="8393113" cy="801688"/>
          </a:xfrm>
        </p:spPr>
        <p:txBody>
          <a:bodyPr/>
          <a:lstStyle/>
          <a:p>
            <a:pPr eaLnBrk="1" hangingPunct="1"/>
            <a:r>
              <a:rPr lang="zh-CN" altLang="en-US" smtClean="0"/>
              <a:t>顺序同一性的充分条件</a:t>
            </a:r>
            <a:endParaRPr lang="en-US" altLang="zh-CN" smtClean="0"/>
          </a:p>
        </p:txBody>
      </p:sp>
      <p:sp>
        <p:nvSpPr>
          <p:cNvPr id="1386499" name="Rectangle 1027"/>
          <p:cNvSpPr>
            <a:spLocks noGrp="1" noChangeArrowheads="1"/>
          </p:cNvSpPr>
          <p:nvPr>
            <p:ph type="body" idx="1"/>
          </p:nvPr>
        </p:nvSpPr>
        <p:spPr>
          <a:xfrm>
            <a:off x="628650" y="1581150"/>
            <a:ext cx="7886700" cy="4595813"/>
          </a:xfrm>
        </p:spPr>
        <p:txBody>
          <a:bodyPr rtlCol="0">
            <a:normAutofit/>
          </a:bodyPr>
          <a:lstStyle/>
          <a:p>
            <a:pPr eaLnBrk="1" fontAlgn="auto" hangingPunct="1">
              <a:spcBef>
                <a:spcPct val="20000"/>
              </a:spcBef>
              <a:spcAft>
                <a:spcPts val="0"/>
              </a:spcAft>
              <a:defRPr/>
            </a:pPr>
            <a:r>
              <a:rPr lang="zh-CN" altLang="en-US" dirty="0" smtClean="0"/>
              <a:t>多个进程可以交织执行，但顺序同一性模型没有定义具体的交织方式，满足每个进程程序序的总体执行序可能会很多。因此有下列定义：</a:t>
            </a:r>
            <a:endParaRPr lang="en-US" altLang="zh-CN" dirty="0" smtClean="0"/>
          </a:p>
          <a:p>
            <a:pPr lvl="1" eaLnBrk="1" fontAlgn="auto" hangingPunct="1">
              <a:spcBef>
                <a:spcPct val="20000"/>
              </a:spcBef>
              <a:spcAft>
                <a:spcPts val="0"/>
              </a:spcAft>
              <a:defRPr/>
            </a:pPr>
            <a:r>
              <a:rPr lang="zh-CN" altLang="en-US" dirty="0" smtClean="0"/>
              <a:t>顺序同一性的执行：如果程序的一次执行产生的结果与前面定义的任意一种可能的总体序产生的结果一致，那么程序的这次执行就称为是顺序同一的。</a:t>
            </a:r>
            <a:endParaRPr lang="en-US" altLang="zh-CN" dirty="0" smtClean="0"/>
          </a:p>
          <a:p>
            <a:pPr lvl="1" eaLnBrk="1" fontAlgn="auto" hangingPunct="1">
              <a:spcBef>
                <a:spcPct val="20000"/>
              </a:spcBef>
              <a:spcAft>
                <a:spcPts val="0"/>
              </a:spcAft>
              <a:defRPr/>
            </a:pPr>
            <a:r>
              <a:rPr lang="zh-CN" altLang="en-US" dirty="0" smtClean="0"/>
              <a:t>顺序同一性的系统：如果在一个系统上的任何可能的执行都是顺序同一的，那么这个系统就是顺序同一的</a:t>
            </a:r>
            <a:endParaRPr lang="en-US" altLang="zh-CN" dirty="0" smtClean="0"/>
          </a:p>
          <a:p>
            <a:pPr marL="0" indent="0" eaLnBrk="1" fontAlgn="auto" hangingPunct="1">
              <a:spcBef>
                <a:spcPct val="20000"/>
              </a:spcBef>
              <a:spcAft>
                <a:spcPts val="0"/>
              </a:spcAft>
              <a:buFont typeface="Arial" panose="020B0604020202020204" pitchFamily="34" charset="0"/>
              <a:buNone/>
              <a:defRPr/>
            </a:pPr>
            <a:endParaRPr lang="en-US" altLang="zh-CN" dirty="0"/>
          </a:p>
        </p:txBody>
      </p:sp>
      <p:sp>
        <p:nvSpPr>
          <p:cNvPr id="2" name="日期占位符 1"/>
          <p:cNvSpPr>
            <a:spLocks noGrp="1"/>
          </p:cNvSpPr>
          <p:nvPr>
            <p:ph type="dt" sz="quarter" idx="10"/>
          </p:nvPr>
        </p:nvSpPr>
        <p:spPr/>
        <p:txBody>
          <a:bodyPr/>
          <a:lstStyle/>
          <a:p>
            <a:pPr>
              <a:defRPr/>
            </a:pPr>
            <a:fld id="{39AA3DCC-7EC2-4B29-ABAB-053334EC6F7B}" type="datetime1">
              <a:rPr lang="zh-CN" altLang="en-US"/>
              <a:pPr>
                <a:defRPr/>
              </a:pPr>
              <a:t>2020/9/14</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4336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8663F467-791A-4827-A533-BE3EE08C99A3}"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106</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标题 1"/>
          <p:cNvSpPr>
            <a:spLocks noGrp="1"/>
          </p:cNvSpPr>
          <p:nvPr>
            <p:ph type="title"/>
          </p:nvPr>
        </p:nvSpPr>
        <p:spPr>
          <a:xfrm>
            <a:off x="628650" y="365125"/>
            <a:ext cx="7886700" cy="981075"/>
          </a:xfrm>
        </p:spPr>
        <p:txBody>
          <a:bodyPr/>
          <a:lstStyle/>
          <a:p>
            <a:pPr eaLnBrk="1" hangingPunct="1"/>
            <a:r>
              <a:rPr lang="zh-CN" altLang="en-US" smtClean="0"/>
              <a:t>顺序同一性的充分条件</a:t>
            </a:r>
          </a:p>
        </p:txBody>
      </p:sp>
      <p:sp>
        <p:nvSpPr>
          <p:cNvPr id="145411" name="内容占位符 2"/>
          <p:cNvSpPr>
            <a:spLocks noGrp="1"/>
          </p:cNvSpPr>
          <p:nvPr>
            <p:ph idx="1"/>
          </p:nvPr>
        </p:nvSpPr>
        <p:spPr>
          <a:xfrm>
            <a:off x="628650" y="1516063"/>
            <a:ext cx="7886700" cy="4660900"/>
          </a:xfrm>
        </p:spPr>
        <p:txBody>
          <a:bodyPr/>
          <a:lstStyle/>
          <a:p>
            <a:pPr eaLnBrk="1" hangingPunct="1"/>
            <a:r>
              <a:rPr lang="zh-CN" altLang="en-US" smtClean="0"/>
              <a:t>每个进程按照程序执行序发出存储操作</a:t>
            </a:r>
            <a:endParaRPr lang="en-US" altLang="zh-CN" smtClean="0"/>
          </a:p>
          <a:p>
            <a:pPr eaLnBrk="1" hangingPunct="1"/>
            <a:r>
              <a:rPr lang="zh-CN" altLang="en-US" smtClean="0"/>
              <a:t>发出写操作后，进程要等待写的完成，才能发出它的下一个操作</a:t>
            </a:r>
            <a:endParaRPr lang="en-US" altLang="zh-CN" smtClean="0"/>
          </a:p>
          <a:p>
            <a:pPr eaLnBrk="1" hangingPunct="1"/>
            <a:r>
              <a:rPr lang="zh-CN" altLang="en-US" smtClean="0"/>
              <a:t>发出读操作后，进程不仅要等待读的完成，还要等待产生所读数据的那个写操作完成，才能发出它的下个操作。即：如果该写操作对这个处理器来说完成了，那么这个处理器应该等待该写操作对所有处理器都完成了。</a:t>
            </a:r>
            <a:endParaRPr lang="en-US" altLang="zh-CN" smtClean="0"/>
          </a:p>
          <a:p>
            <a:pPr eaLnBrk="1" hangingPunct="1"/>
            <a:r>
              <a:rPr lang="zh-CN" altLang="en-US" smtClean="0"/>
              <a:t>第三个条件保证了写操作的原子性。即读操作必须等待逻辑上先前的写操作变得全局可见</a:t>
            </a:r>
          </a:p>
        </p:txBody>
      </p:sp>
      <p:sp>
        <p:nvSpPr>
          <p:cNvPr id="4" name="日期占位符 3"/>
          <p:cNvSpPr>
            <a:spLocks noGrp="1"/>
          </p:cNvSpPr>
          <p:nvPr>
            <p:ph type="dt" sz="quarter" idx="10"/>
          </p:nvPr>
        </p:nvSpPr>
        <p:spPr/>
        <p:txBody>
          <a:bodyPr/>
          <a:lstStyle/>
          <a:p>
            <a:pPr>
              <a:defRPr/>
            </a:pPr>
            <a:fld id="{078D1C19-A7C4-4A52-8888-5310D6FE0D78}"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4541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1D3DDAEA-51CD-4334-9D4E-0581189FB38F}"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107</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C9BA76A4-4493-4118-84FE-51A0636C7738}"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4643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C4E6CE6C-C0C5-48A5-A53B-682103204C3B}"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108</a:t>
            </a:fld>
            <a:endParaRPr lang="zh-CN" altLang="en-US" sz="1200" smtClean="0">
              <a:solidFill>
                <a:srgbClr val="898989"/>
              </a:solidFill>
              <a:latin typeface="Calibri" panose="020F0502020204030204" pitchFamily="34" charset="0"/>
              <a:ea typeface="宋体" panose="02010600030101010101" pitchFamily="2" charset="-122"/>
            </a:endParaRPr>
          </a:p>
        </p:txBody>
      </p:sp>
      <p:pic>
        <p:nvPicPr>
          <p:cNvPr id="146437"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3628" y="2687638"/>
            <a:ext cx="5708650" cy="307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6438" name="图片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2338" y="427038"/>
            <a:ext cx="7299325"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439" name="文本框 8"/>
          <p:cNvSpPr txBox="1">
            <a:spLocks noChangeArrowheads="1"/>
          </p:cNvSpPr>
          <p:nvPr/>
        </p:nvSpPr>
        <p:spPr bwMode="auto">
          <a:xfrm>
            <a:off x="5295567" y="2687638"/>
            <a:ext cx="3840163"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1400" b="1" dirty="0">
                <a:solidFill>
                  <a:srgbClr val="FF0000"/>
                </a:solidFill>
                <a:latin typeface="Calibri" panose="020F0502020204030204" pitchFamily="34" charset="0"/>
                <a:ea typeface="宋体" panose="02010600030101010101" pitchFamily="2" charset="-122"/>
              </a:rPr>
              <a:t>(1) </a:t>
            </a:r>
            <a:r>
              <a:rPr lang="zh-CN" altLang="en-US" sz="1400" b="1" dirty="0">
                <a:solidFill>
                  <a:srgbClr val="FF0000"/>
                </a:solidFill>
                <a:latin typeface="Calibri" panose="020F0502020204030204" pitchFamily="34" charset="0"/>
                <a:ea typeface="宋体" panose="02010600030101010101" pitchFamily="2" charset="-122"/>
              </a:rPr>
              <a:t>所有</a:t>
            </a:r>
            <a:r>
              <a:rPr lang="en-US" altLang="zh-CN" sz="1400" b="1" dirty="0">
                <a:solidFill>
                  <a:srgbClr val="FF0000"/>
                </a:solidFill>
                <a:latin typeface="Calibri" panose="020F0502020204030204" pitchFamily="34" charset="0"/>
                <a:ea typeface="宋体" panose="02010600030101010101" pitchFamily="2" charset="-122"/>
              </a:rPr>
              <a:t>core</a:t>
            </a:r>
            <a:r>
              <a:rPr lang="zh-CN" altLang="en-US" sz="1400" b="1" dirty="0">
                <a:solidFill>
                  <a:srgbClr val="FF0000"/>
                </a:solidFill>
                <a:latin typeface="Calibri" panose="020F0502020204030204" pitchFamily="34" charset="0"/>
                <a:ea typeface="宋体" panose="02010600030101010101" pitchFamily="2" charset="-122"/>
              </a:rPr>
              <a:t>执行的</a:t>
            </a:r>
            <a:r>
              <a:rPr lang="en-US" altLang="zh-CN" sz="1400" b="1" dirty="0">
                <a:solidFill>
                  <a:srgbClr val="FF0000"/>
                </a:solidFill>
                <a:latin typeface="Calibri" panose="020F0502020204030204" pitchFamily="34" charset="0"/>
                <a:ea typeface="宋体" panose="02010600030101010101" pitchFamily="2" charset="-122"/>
              </a:rPr>
              <a:t>Load/Store</a:t>
            </a:r>
            <a:r>
              <a:rPr lang="zh-CN" altLang="en-US" sz="1400" b="1" dirty="0">
                <a:solidFill>
                  <a:srgbClr val="FF0000"/>
                </a:solidFill>
                <a:latin typeface="Calibri" panose="020F0502020204030204" pitchFamily="34" charset="0"/>
                <a:ea typeface="宋体" panose="02010600030101010101" pitchFamily="2" charset="-122"/>
              </a:rPr>
              <a:t>满足程序序</a:t>
            </a:r>
            <a:endParaRPr lang="en-US" altLang="zh-CN" sz="1400" b="1" dirty="0">
              <a:solidFill>
                <a:srgbClr val="FF0000"/>
              </a:solidFill>
              <a:latin typeface="Calibri" panose="020F0502020204030204" pitchFamily="34" charset="0"/>
              <a:ea typeface="宋体" panose="02010600030101010101" pitchFamily="2" charset="-122"/>
            </a:endParaRPr>
          </a:p>
          <a:p>
            <a:pPr>
              <a:lnSpc>
                <a:spcPct val="100000"/>
              </a:lnSpc>
              <a:spcBef>
                <a:spcPct val="0"/>
              </a:spcBef>
              <a:buFontTx/>
              <a:buNone/>
            </a:pPr>
            <a:r>
              <a:rPr lang="en-US" altLang="zh-CN" sz="1600" dirty="0">
                <a:latin typeface="Calibri" panose="020F0502020204030204" pitchFamily="34" charset="0"/>
                <a:ea typeface="宋体" panose="02010600030101010101" pitchFamily="2" charset="-122"/>
              </a:rPr>
              <a:t>/* Load -&gt; Load */</a:t>
            </a:r>
          </a:p>
          <a:p>
            <a:pPr>
              <a:lnSpc>
                <a:spcPct val="100000"/>
              </a:lnSpc>
              <a:spcBef>
                <a:spcPct val="0"/>
              </a:spcBef>
              <a:buFontTx/>
              <a:buNone/>
            </a:pPr>
            <a:r>
              <a:rPr lang="en-US" altLang="zh-CN" sz="1600" dirty="0">
                <a:latin typeface="Calibri" panose="020F0502020204030204" pitchFamily="34" charset="0"/>
                <a:ea typeface="宋体" panose="02010600030101010101" pitchFamily="2" charset="-122"/>
              </a:rPr>
              <a:t>If L(a) &lt;p L(b) =&gt; L(a) &lt;m L(b)</a:t>
            </a:r>
          </a:p>
          <a:p>
            <a:pPr>
              <a:lnSpc>
                <a:spcPct val="100000"/>
              </a:lnSpc>
              <a:spcBef>
                <a:spcPct val="0"/>
              </a:spcBef>
              <a:buFontTx/>
              <a:buNone/>
            </a:pPr>
            <a:r>
              <a:rPr lang="en-US" altLang="zh-CN" sz="1600" dirty="0">
                <a:latin typeface="Calibri" panose="020F0502020204030204" pitchFamily="34" charset="0"/>
                <a:ea typeface="宋体" panose="02010600030101010101" pitchFamily="2" charset="-122"/>
              </a:rPr>
              <a:t>/*Load -&gt; Store */</a:t>
            </a:r>
          </a:p>
          <a:p>
            <a:pPr>
              <a:lnSpc>
                <a:spcPct val="100000"/>
              </a:lnSpc>
              <a:spcBef>
                <a:spcPct val="0"/>
              </a:spcBef>
              <a:buFontTx/>
              <a:buNone/>
            </a:pPr>
            <a:r>
              <a:rPr lang="en-US" altLang="zh-CN" sz="1600" dirty="0">
                <a:latin typeface="Calibri" panose="020F0502020204030204" pitchFamily="34" charset="0"/>
                <a:ea typeface="宋体" panose="02010600030101010101" pitchFamily="2" charset="-122"/>
              </a:rPr>
              <a:t>If L(a) &lt;p S(b) =&gt; L(a) &lt;m L(b)</a:t>
            </a:r>
          </a:p>
          <a:p>
            <a:pPr>
              <a:lnSpc>
                <a:spcPct val="100000"/>
              </a:lnSpc>
              <a:spcBef>
                <a:spcPct val="0"/>
              </a:spcBef>
              <a:buFontTx/>
              <a:buNone/>
            </a:pPr>
            <a:r>
              <a:rPr lang="en-US" altLang="zh-CN" sz="1600" dirty="0">
                <a:latin typeface="Calibri" panose="020F0502020204030204" pitchFamily="34" charset="0"/>
                <a:ea typeface="宋体" panose="02010600030101010101" pitchFamily="2" charset="-122"/>
              </a:rPr>
              <a:t>/* Store -&gt;Store */</a:t>
            </a:r>
          </a:p>
          <a:p>
            <a:pPr>
              <a:lnSpc>
                <a:spcPct val="100000"/>
              </a:lnSpc>
              <a:spcBef>
                <a:spcPct val="0"/>
              </a:spcBef>
              <a:buFontTx/>
              <a:buNone/>
            </a:pPr>
            <a:r>
              <a:rPr lang="en-US" altLang="zh-CN" sz="1600" dirty="0">
                <a:latin typeface="Calibri" panose="020F0502020204030204" pitchFamily="34" charset="0"/>
                <a:ea typeface="宋体" panose="02010600030101010101" pitchFamily="2" charset="-122"/>
              </a:rPr>
              <a:t>If S(a) &lt;p S(b) =&gt; S(a) &lt;m S(b)</a:t>
            </a:r>
          </a:p>
          <a:p>
            <a:pPr>
              <a:lnSpc>
                <a:spcPct val="100000"/>
              </a:lnSpc>
              <a:spcBef>
                <a:spcPct val="0"/>
              </a:spcBef>
              <a:buFontTx/>
              <a:buNone/>
            </a:pPr>
            <a:r>
              <a:rPr lang="en-US" altLang="zh-CN" sz="1600" dirty="0">
                <a:latin typeface="Calibri" panose="020F0502020204030204" pitchFamily="34" charset="0"/>
                <a:ea typeface="宋体" panose="02010600030101010101" pitchFamily="2" charset="-122"/>
              </a:rPr>
              <a:t>/* Store -&gt; Load */</a:t>
            </a:r>
          </a:p>
          <a:p>
            <a:pPr>
              <a:lnSpc>
                <a:spcPct val="100000"/>
              </a:lnSpc>
              <a:spcBef>
                <a:spcPct val="0"/>
              </a:spcBef>
              <a:buFontTx/>
              <a:buNone/>
            </a:pPr>
            <a:r>
              <a:rPr lang="en-US" altLang="zh-CN" sz="1600" dirty="0">
                <a:latin typeface="Calibri" panose="020F0502020204030204" pitchFamily="34" charset="0"/>
                <a:ea typeface="宋体" panose="02010600030101010101" pitchFamily="2" charset="-122"/>
              </a:rPr>
              <a:t>If S(a)  &lt;p L(b) =&gt; S(a) &lt;m L(b)</a:t>
            </a:r>
          </a:p>
          <a:p>
            <a:pPr>
              <a:lnSpc>
                <a:spcPct val="100000"/>
              </a:lnSpc>
              <a:spcBef>
                <a:spcPct val="0"/>
              </a:spcBef>
              <a:buFontTx/>
              <a:buNone/>
            </a:pPr>
            <a:r>
              <a:rPr lang="en-US" altLang="zh-CN" sz="1400" b="1" dirty="0">
                <a:solidFill>
                  <a:srgbClr val="FF0000"/>
                </a:solidFill>
                <a:latin typeface="Calibri" panose="020F0502020204030204" pitchFamily="34" charset="0"/>
                <a:ea typeface="宋体" panose="02010600030101010101" pitchFamily="2" charset="-122"/>
              </a:rPr>
              <a:t>(2) </a:t>
            </a:r>
            <a:r>
              <a:rPr lang="zh-CN" altLang="en-US" sz="1400" b="1" dirty="0">
                <a:solidFill>
                  <a:srgbClr val="FF0000"/>
                </a:solidFill>
                <a:latin typeface="Calibri" panose="020F0502020204030204" pitchFamily="34" charset="0"/>
                <a:ea typeface="宋体" panose="02010600030101010101" pitchFamily="2" charset="-122"/>
              </a:rPr>
              <a:t>对同一存储单元的</a:t>
            </a:r>
            <a:r>
              <a:rPr lang="en-US" altLang="zh-CN" sz="1400" b="1" dirty="0">
                <a:solidFill>
                  <a:srgbClr val="FF0000"/>
                </a:solidFill>
                <a:latin typeface="Calibri" panose="020F0502020204030204" pitchFamily="34" charset="0"/>
                <a:ea typeface="宋体" panose="02010600030101010101" pitchFamily="2" charset="-122"/>
              </a:rPr>
              <a:t>Load</a:t>
            </a:r>
            <a:r>
              <a:rPr lang="zh-CN" altLang="en-US" sz="1400" b="1" dirty="0">
                <a:solidFill>
                  <a:srgbClr val="FF0000"/>
                </a:solidFill>
                <a:latin typeface="Calibri" panose="020F0502020204030204" pitchFamily="34" charset="0"/>
                <a:ea typeface="宋体" panose="02010600030101010101" pitchFamily="2" charset="-122"/>
              </a:rPr>
              <a:t>操作的值来源于最近一次写操作</a:t>
            </a:r>
            <a:r>
              <a:rPr lang="en-US" altLang="zh-CN" sz="1400" b="1" dirty="0">
                <a:solidFill>
                  <a:srgbClr val="FF0000"/>
                </a:solidFill>
                <a:latin typeface="Calibri" panose="020F0502020204030204" pitchFamily="34" charset="0"/>
                <a:ea typeface="宋体" panose="02010600030101010101" pitchFamily="2" charset="-122"/>
              </a:rPr>
              <a:t>(global memory order)</a:t>
            </a:r>
          </a:p>
          <a:p>
            <a:pPr>
              <a:lnSpc>
                <a:spcPct val="100000"/>
              </a:lnSpc>
              <a:spcBef>
                <a:spcPct val="0"/>
              </a:spcBef>
              <a:buFontTx/>
              <a:buNone/>
            </a:pPr>
            <a:r>
              <a:rPr lang="en-US" altLang="zh-CN" sz="1600" dirty="0">
                <a:latin typeface="Calibri" panose="020F0502020204030204" pitchFamily="34" charset="0"/>
                <a:ea typeface="宋体" panose="02010600030101010101" pitchFamily="2" charset="-122"/>
              </a:rPr>
              <a:t>Value of L(a) = Value of Max</a:t>
            </a:r>
            <a:r>
              <a:rPr lang="en-US" altLang="zh-CN" sz="1600" baseline="-25000" dirty="0">
                <a:latin typeface="Calibri" panose="020F0502020204030204" pitchFamily="34" charset="0"/>
                <a:ea typeface="宋体" panose="02010600030101010101" pitchFamily="2" charset="-122"/>
              </a:rPr>
              <a:t>&lt;m</a:t>
            </a:r>
            <a:r>
              <a:rPr lang="en-US" altLang="zh-CN" sz="1600" dirty="0">
                <a:latin typeface="Calibri" panose="020F0502020204030204" pitchFamily="34" charset="0"/>
                <a:ea typeface="宋体" panose="02010600030101010101" pitchFamily="2" charset="-122"/>
              </a:rPr>
              <a:t>{S(a) &lt;m L(a)},</a:t>
            </a:r>
          </a:p>
          <a:p>
            <a:pPr>
              <a:lnSpc>
                <a:spcPct val="100000"/>
              </a:lnSpc>
              <a:spcBef>
                <a:spcPct val="0"/>
              </a:spcBef>
              <a:buFontTx/>
              <a:buNone/>
            </a:pPr>
            <a:r>
              <a:rPr lang="en-US" altLang="zh-CN" sz="1400" dirty="0">
                <a:solidFill>
                  <a:srgbClr val="7030A0"/>
                </a:solidFill>
                <a:latin typeface="Calibri" panose="020F0502020204030204" pitchFamily="34" charset="0"/>
                <a:ea typeface="宋体" panose="02010600030101010101" pitchFamily="2" charset="-122"/>
              </a:rPr>
              <a:t>Max</a:t>
            </a:r>
            <a:r>
              <a:rPr lang="en-US" altLang="zh-CN" sz="1400" baseline="-25000" dirty="0">
                <a:solidFill>
                  <a:srgbClr val="7030A0"/>
                </a:solidFill>
                <a:latin typeface="Calibri" panose="020F0502020204030204" pitchFamily="34" charset="0"/>
                <a:ea typeface="宋体" panose="02010600030101010101" pitchFamily="2" charset="-122"/>
              </a:rPr>
              <a:t>&lt;m</a:t>
            </a:r>
            <a:r>
              <a:rPr lang="zh-CN" altLang="en-US" sz="1400" dirty="0">
                <a:solidFill>
                  <a:srgbClr val="7030A0"/>
                </a:solidFill>
                <a:latin typeface="Calibri" panose="020F0502020204030204" pitchFamily="34" charset="0"/>
                <a:ea typeface="宋体" panose="02010600030101010101" pitchFamily="2" charset="-122"/>
              </a:rPr>
              <a:t>表示最近的</a:t>
            </a:r>
            <a:r>
              <a:rPr lang="en-US" altLang="zh-CN" sz="1400" dirty="0">
                <a:solidFill>
                  <a:srgbClr val="7030A0"/>
                </a:solidFill>
                <a:latin typeface="Calibri" panose="020F0502020204030204" pitchFamily="34" charset="0"/>
                <a:ea typeface="宋体" panose="02010600030101010101" pitchFamily="2" charset="-122"/>
              </a:rPr>
              <a:t>memory order </a:t>
            </a:r>
            <a:endParaRPr lang="zh-CN" altLang="en-US" sz="1400" dirty="0">
              <a:solidFill>
                <a:srgbClr val="7030A0"/>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628650" y="365125"/>
            <a:ext cx="7886700" cy="738188"/>
          </a:xfrm>
        </p:spPr>
        <p:txBody>
          <a:bodyPr/>
          <a:lstStyle/>
          <a:p>
            <a:pPr eaLnBrk="1" hangingPunct="1"/>
            <a:r>
              <a:rPr lang="en-US" altLang="zh-CN" smtClean="0"/>
              <a:t>Sequential Consistency</a:t>
            </a:r>
          </a:p>
        </p:txBody>
      </p:sp>
      <p:sp>
        <p:nvSpPr>
          <p:cNvPr id="147459" name="Rectangle 3"/>
          <p:cNvSpPr>
            <a:spLocks noGrp="1" noChangeArrowheads="1"/>
          </p:cNvSpPr>
          <p:nvPr>
            <p:ph type="body" idx="1"/>
          </p:nvPr>
        </p:nvSpPr>
        <p:spPr>
          <a:xfrm>
            <a:off x="628650" y="1103313"/>
            <a:ext cx="7886700" cy="5253037"/>
          </a:xfrm>
        </p:spPr>
        <p:txBody>
          <a:bodyPr/>
          <a:lstStyle/>
          <a:p>
            <a:pPr eaLnBrk="1" hangingPunct="1">
              <a:lnSpc>
                <a:spcPct val="110000"/>
              </a:lnSpc>
            </a:pPr>
            <a:r>
              <a:rPr lang="en-US" altLang="zh-CN" sz="2000" smtClean="0"/>
              <a:t>SC </a:t>
            </a:r>
            <a:r>
              <a:rPr lang="zh-CN" altLang="en-US" sz="2000" smtClean="0"/>
              <a:t>约束了所有的存储器操作的序</a:t>
            </a:r>
            <a:r>
              <a:rPr lang="en-US" altLang="zh-CN" sz="2000" smtClean="0"/>
              <a:t>:</a:t>
            </a:r>
          </a:p>
          <a:p>
            <a:pPr lvl="2" eaLnBrk="1" hangingPunct="1">
              <a:lnSpc>
                <a:spcPct val="110000"/>
              </a:lnSpc>
            </a:pPr>
            <a:r>
              <a:rPr lang="en-US" altLang="zh-CN" smtClean="0"/>
              <a:t>Write </a:t>
            </a:r>
            <a:r>
              <a:rPr lang="en-US" altLang="zh-CN" sz="1600" smtClean="0">
                <a:sym typeface="Symbol" panose="05050102010706020507" pitchFamily="18" charset="2"/>
              </a:rPr>
              <a:t> </a:t>
            </a:r>
            <a:r>
              <a:rPr lang="en-US" altLang="zh-CN" smtClean="0"/>
              <a:t>Read</a:t>
            </a:r>
          </a:p>
          <a:p>
            <a:pPr lvl="2" eaLnBrk="1" hangingPunct="1">
              <a:lnSpc>
                <a:spcPct val="110000"/>
              </a:lnSpc>
            </a:pPr>
            <a:r>
              <a:rPr lang="en-US" altLang="zh-CN" smtClean="0"/>
              <a:t>Write </a:t>
            </a:r>
            <a:r>
              <a:rPr lang="en-US" altLang="zh-CN" sz="1600" smtClean="0">
                <a:sym typeface="Symbol" panose="05050102010706020507" pitchFamily="18" charset="2"/>
              </a:rPr>
              <a:t> </a:t>
            </a:r>
            <a:r>
              <a:rPr lang="en-US" altLang="zh-CN" smtClean="0"/>
              <a:t>Write </a:t>
            </a:r>
          </a:p>
          <a:p>
            <a:pPr lvl="2" eaLnBrk="1" hangingPunct="1">
              <a:lnSpc>
                <a:spcPct val="110000"/>
              </a:lnSpc>
            </a:pPr>
            <a:r>
              <a:rPr lang="en-US" altLang="zh-CN" smtClean="0"/>
              <a:t>Read </a:t>
            </a:r>
            <a:r>
              <a:rPr lang="en-US" altLang="zh-CN" sz="1600" smtClean="0">
                <a:sym typeface="Symbol" panose="05050102010706020507" pitchFamily="18" charset="2"/>
              </a:rPr>
              <a:t> </a:t>
            </a:r>
            <a:r>
              <a:rPr lang="en-US" altLang="zh-CN" smtClean="0"/>
              <a:t>Read</a:t>
            </a:r>
          </a:p>
          <a:p>
            <a:pPr lvl="2" eaLnBrk="1" hangingPunct="1">
              <a:lnSpc>
                <a:spcPct val="110000"/>
              </a:lnSpc>
            </a:pPr>
            <a:r>
              <a:rPr lang="en-US" altLang="zh-CN" smtClean="0"/>
              <a:t>Read </a:t>
            </a:r>
            <a:r>
              <a:rPr lang="en-US" altLang="zh-CN" sz="1600" smtClean="0">
                <a:sym typeface="Symbol" panose="05050102010706020507" pitchFamily="18" charset="2"/>
              </a:rPr>
              <a:t> </a:t>
            </a:r>
            <a:r>
              <a:rPr lang="en-US" altLang="zh-CN" smtClean="0"/>
              <a:t>Write</a:t>
            </a:r>
          </a:p>
          <a:p>
            <a:pPr eaLnBrk="1" hangingPunct="1">
              <a:lnSpc>
                <a:spcPct val="110000"/>
              </a:lnSpc>
              <a:buFontTx/>
              <a:buChar char="-"/>
            </a:pPr>
            <a:r>
              <a:rPr lang="zh-CN" altLang="en-US" sz="2000" smtClean="0"/>
              <a:t>是有关并行程序执行的简单模型</a:t>
            </a:r>
            <a:endParaRPr lang="en-US" altLang="zh-CN" sz="2000" smtClean="0"/>
          </a:p>
          <a:p>
            <a:pPr eaLnBrk="1" hangingPunct="1">
              <a:lnSpc>
                <a:spcPct val="110000"/>
              </a:lnSpc>
              <a:buFontTx/>
              <a:buChar char="-"/>
            </a:pPr>
            <a:r>
              <a:rPr lang="zh-CN" altLang="en-US" sz="2000" smtClean="0"/>
              <a:t>但是</a:t>
            </a:r>
            <a:r>
              <a:rPr lang="en-US" altLang="zh-CN" sz="2000" smtClean="0"/>
              <a:t>, </a:t>
            </a:r>
            <a:r>
              <a:rPr lang="zh-CN" altLang="en-US" sz="2000" smtClean="0"/>
              <a:t>直觉上在单处理器上的合理的存储器操作的重排序违反</a:t>
            </a:r>
            <a:r>
              <a:rPr lang="en-US" altLang="zh-CN" sz="2000" smtClean="0"/>
              <a:t>SC</a:t>
            </a:r>
            <a:r>
              <a:rPr lang="zh-CN" altLang="en-US" sz="2000" smtClean="0"/>
              <a:t>模型</a:t>
            </a:r>
            <a:endParaRPr lang="en-US" altLang="zh-CN" sz="2000" smtClean="0"/>
          </a:p>
          <a:p>
            <a:pPr eaLnBrk="1" hangingPunct="1">
              <a:lnSpc>
                <a:spcPct val="110000"/>
              </a:lnSpc>
              <a:buFontTx/>
              <a:buChar char="-"/>
            </a:pPr>
            <a:r>
              <a:rPr lang="zh-CN" altLang="en-US" sz="2000" smtClean="0">
                <a:solidFill>
                  <a:srgbClr val="FF6600"/>
                </a:solidFill>
              </a:rPr>
              <a:t>现代微处理器设计中一直都在应用重排序操作来获得性能提升</a:t>
            </a:r>
            <a:r>
              <a:rPr lang="en-US" altLang="zh-CN" sz="2000" smtClean="0">
                <a:solidFill>
                  <a:srgbClr val="FF6600"/>
                </a:solidFill>
              </a:rPr>
              <a:t>(write buffers, overlapped writes, non-blocking reads…).</a:t>
            </a:r>
          </a:p>
          <a:p>
            <a:pPr eaLnBrk="1" hangingPunct="1">
              <a:lnSpc>
                <a:spcPct val="110000"/>
              </a:lnSpc>
            </a:pPr>
            <a:r>
              <a:rPr lang="en-US" altLang="zh-CN" sz="2000" smtClean="0">
                <a:solidFill>
                  <a:srgbClr val="FF6600"/>
                </a:solidFill>
              </a:rPr>
              <a:t>Question: </a:t>
            </a:r>
            <a:r>
              <a:rPr lang="zh-CN" altLang="en-US" sz="2000" smtClean="0">
                <a:solidFill>
                  <a:srgbClr val="FF6600"/>
                </a:solidFill>
              </a:rPr>
              <a:t>如何协调性能提升与</a:t>
            </a:r>
            <a:r>
              <a:rPr lang="en-US" altLang="zh-CN" sz="2000" smtClean="0">
                <a:solidFill>
                  <a:srgbClr val="FF6600"/>
                </a:solidFill>
              </a:rPr>
              <a:t>SC</a:t>
            </a:r>
            <a:r>
              <a:rPr lang="zh-CN" altLang="en-US" sz="2000" smtClean="0">
                <a:solidFill>
                  <a:srgbClr val="FF6600"/>
                </a:solidFill>
              </a:rPr>
              <a:t>的约束？</a:t>
            </a:r>
            <a:endParaRPr lang="en-US" altLang="zh-CN" sz="2000" smtClean="0">
              <a:solidFill>
                <a:srgbClr val="FF6600"/>
              </a:solidFill>
            </a:endParaRPr>
          </a:p>
        </p:txBody>
      </p:sp>
      <p:sp>
        <p:nvSpPr>
          <p:cNvPr id="2" name="日期占位符 1"/>
          <p:cNvSpPr>
            <a:spLocks noGrp="1"/>
          </p:cNvSpPr>
          <p:nvPr>
            <p:ph type="dt" sz="quarter" idx="10"/>
          </p:nvPr>
        </p:nvSpPr>
        <p:spPr/>
        <p:txBody>
          <a:bodyPr/>
          <a:lstStyle/>
          <a:p>
            <a:pPr>
              <a:defRPr/>
            </a:pPr>
            <a:fld id="{77288615-44DA-403B-BF43-99070746BD9E}" type="datetime1">
              <a:rPr lang="zh-CN" altLang="en-US"/>
              <a:pPr>
                <a:defRPr/>
              </a:pPr>
              <a:t>2020/9/14</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4746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C9E558C2-1E57-4480-976F-BC57A77A1C1B}"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109</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eaLnBrk="1" hangingPunct="1"/>
            <a:r>
              <a:rPr lang="zh-CN" altLang="en-US" dirty="0" smtClean="0"/>
              <a:t>分布式共享存储多处理器系统</a:t>
            </a:r>
          </a:p>
        </p:txBody>
      </p:sp>
      <p:sp>
        <p:nvSpPr>
          <p:cNvPr id="4" name="日期占位符 3"/>
          <p:cNvSpPr>
            <a:spLocks noGrp="1"/>
          </p:cNvSpPr>
          <p:nvPr>
            <p:ph type="dt" sz="quarter" idx="10"/>
          </p:nvPr>
        </p:nvSpPr>
        <p:spPr/>
        <p:txBody>
          <a:bodyPr/>
          <a:lstStyle/>
          <a:p>
            <a:pPr>
              <a:defRPr/>
            </a:pPr>
            <a:fld id="{08F5F598-7C3A-41EA-83C9-54D329BE9465}"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2150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FB213F03-B2C1-429C-83C6-CE0FD805926C}"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11</a:t>
            </a:fld>
            <a:endParaRPr lang="zh-CN" altLang="en-US" sz="1200" smtClean="0">
              <a:solidFill>
                <a:srgbClr val="898989"/>
              </a:solidFill>
              <a:latin typeface="Calibri" panose="020F0502020204030204" pitchFamily="34" charset="0"/>
              <a:ea typeface="宋体" panose="02010600030101010101" pitchFamily="2" charset="-122"/>
            </a:endParaRPr>
          </a:p>
        </p:txBody>
      </p:sp>
      <p:pic>
        <p:nvPicPr>
          <p:cNvPr id="177153" name="Picture 1"/>
          <p:cNvPicPr>
            <a:picLocks noChangeAspect="1" noChangeArrowheads="1"/>
          </p:cNvPicPr>
          <p:nvPr/>
        </p:nvPicPr>
        <p:blipFill>
          <a:blip r:embed="rId2"/>
          <a:srcRect/>
          <a:stretch>
            <a:fillRect/>
          </a:stretch>
        </p:blipFill>
        <p:spPr bwMode="auto">
          <a:xfrm>
            <a:off x="455160" y="1536927"/>
            <a:ext cx="8124825" cy="4829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381000" y="152400"/>
            <a:ext cx="8305800" cy="736600"/>
          </a:xfrm>
        </p:spPr>
        <p:txBody>
          <a:bodyPr/>
          <a:lstStyle/>
          <a:p>
            <a:pPr eaLnBrk="1" hangingPunct="1"/>
            <a:r>
              <a:rPr lang="en-US" altLang="zh-CN" sz="2800" smtClean="0"/>
              <a:t>Issues in Implementing Sequential Consistency</a:t>
            </a:r>
          </a:p>
        </p:txBody>
      </p:sp>
      <p:sp>
        <p:nvSpPr>
          <p:cNvPr id="14950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65C86701-17E1-479C-9CB6-5719DB027DCF}" type="slidenum">
              <a:rPr lang="en-US" altLang="zh-CN"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110</a:t>
            </a:fld>
            <a:endParaRPr lang="en-US" altLang="zh-CN" sz="1200" smtClean="0">
              <a:solidFill>
                <a:srgbClr val="898989"/>
              </a:solidFill>
              <a:latin typeface="Calibri" panose="020F0502020204030204" pitchFamily="34" charset="0"/>
              <a:ea typeface="宋体" panose="02010600030101010101" pitchFamily="2" charset="-122"/>
            </a:endParaRPr>
          </a:p>
        </p:txBody>
      </p:sp>
      <p:sp>
        <p:nvSpPr>
          <p:cNvPr id="149508" name="Text Box 3"/>
          <p:cNvSpPr txBox="1">
            <a:spLocks noChangeArrowheads="1"/>
          </p:cNvSpPr>
          <p:nvPr/>
        </p:nvSpPr>
        <p:spPr bwMode="auto">
          <a:xfrm>
            <a:off x="731838" y="2514600"/>
            <a:ext cx="8181975"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a:latin typeface="Verdana" panose="020B0604030504040204" pitchFamily="34" charset="0"/>
              </a:rPr>
              <a:t>现代计算机系统实现</a:t>
            </a:r>
            <a:r>
              <a:rPr lang="en-US" altLang="zh-CN" sz="2000">
                <a:latin typeface="Verdana" panose="020B0604030504040204" pitchFamily="34" charset="0"/>
              </a:rPr>
              <a:t>SC </a:t>
            </a:r>
            <a:r>
              <a:rPr lang="zh-CN" altLang="en-US" sz="2000">
                <a:latin typeface="Verdana" panose="020B0604030504040204" pitchFamily="34" charset="0"/>
              </a:rPr>
              <a:t>的两个问题</a:t>
            </a:r>
            <a:endParaRPr lang="en-US" altLang="zh-CN" sz="2000">
              <a:latin typeface="Verdana" panose="020B0604030504040204" pitchFamily="34" charset="0"/>
            </a:endParaRPr>
          </a:p>
          <a:p>
            <a:pPr eaLnBrk="1" hangingPunct="1"/>
            <a:endParaRPr lang="en-US" altLang="zh-CN" sz="1400">
              <a:latin typeface="Verdana" panose="020B0604030504040204" pitchFamily="34" charset="0"/>
            </a:endParaRPr>
          </a:p>
          <a:p>
            <a:pPr lvl="1" eaLnBrk="1" hangingPunct="1">
              <a:buFontTx/>
              <a:buChar char="•"/>
            </a:pPr>
            <a:r>
              <a:rPr lang="en-US" altLang="zh-CN" sz="2000">
                <a:latin typeface="Verdana" panose="020B0604030504040204" pitchFamily="34" charset="0"/>
              </a:rPr>
              <a:t> </a:t>
            </a:r>
            <a:r>
              <a:rPr lang="en-US" altLang="zh-CN" sz="2000" i="1">
                <a:latin typeface="Verdana" panose="020B0604030504040204" pitchFamily="34" charset="0"/>
              </a:rPr>
              <a:t>Out-of-order execution capability</a:t>
            </a:r>
            <a:endParaRPr lang="en-US" altLang="zh-CN" sz="2000">
              <a:latin typeface="Verdana" panose="020B0604030504040204" pitchFamily="34" charset="0"/>
            </a:endParaRPr>
          </a:p>
          <a:p>
            <a:pPr lvl="3" eaLnBrk="1" hangingPunct="1"/>
            <a:r>
              <a:rPr lang="en-US" altLang="zh-CN" sz="2000">
                <a:solidFill>
                  <a:srgbClr val="56127A"/>
                </a:solidFill>
                <a:latin typeface="Verdana" panose="020B0604030504040204" pitchFamily="34" charset="0"/>
              </a:rPr>
              <a:t>Load(a); Load(b)		</a:t>
            </a:r>
            <a:r>
              <a:rPr lang="en-US" altLang="zh-CN" sz="2000" i="1">
                <a:solidFill>
                  <a:srgbClr val="56127A"/>
                </a:solidFill>
                <a:latin typeface="Verdana" panose="020B0604030504040204" pitchFamily="34" charset="0"/>
              </a:rPr>
              <a:t>yes</a:t>
            </a:r>
            <a:endParaRPr lang="en-US" altLang="zh-CN" sz="2000">
              <a:solidFill>
                <a:srgbClr val="56127A"/>
              </a:solidFill>
              <a:latin typeface="Verdana" panose="020B0604030504040204" pitchFamily="34" charset="0"/>
            </a:endParaRPr>
          </a:p>
          <a:p>
            <a:pPr lvl="3" eaLnBrk="1" hangingPunct="1"/>
            <a:r>
              <a:rPr lang="en-US" altLang="zh-CN" sz="2000">
                <a:solidFill>
                  <a:srgbClr val="56127A"/>
                </a:solidFill>
                <a:latin typeface="Verdana" panose="020B0604030504040204" pitchFamily="34" charset="0"/>
              </a:rPr>
              <a:t>Load(a); Store(b)		</a:t>
            </a:r>
            <a:r>
              <a:rPr lang="en-US" altLang="zh-CN" sz="2000" i="1">
                <a:solidFill>
                  <a:srgbClr val="56127A"/>
                </a:solidFill>
                <a:latin typeface="Verdana" panose="020B0604030504040204" pitchFamily="34" charset="0"/>
              </a:rPr>
              <a:t>yes if</a:t>
            </a:r>
            <a:r>
              <a:rPr lang="en-US" altLang="zh-CN" sz="2000">
                <a:solidFill>
                  <a:srgbClr val="56127A"/>
                </a:solidFill>
                <a:latin typeface="Verdana" panose="020B0604030504040204" pitchFamily="34" charset="0"/>
              </a:rPr>
              <a:t> a </a:t>
            </a:r>
            <a:r>
              <a:rPr lang="en-US" altLang="zh-CN" sz="2000">
                <a:solidFill>
                  <a:srgbClr val="56127A"/>
                </a:solidFill>
                <a:latin typeface="Verdana" panose="020B0604030504040204" pitchFamily="34" charset="0"/>
                <a:sym typeface="Symbol" panose="05050102010706020507" pitchFamily="18" charset="2"/>
              </a:rPr>
              <a:t></a:t>
            </a:r>
            <a:r>
              <a:rPr lang="en-US" altLang="zh-CN" sz="2000">
                <a:solidFill>
                  <a:srgbClr val="56127A"/>
                </a:solidFill>
                <a:latin typeface="Verdana" panose="020B0604030504040204" pitchFamily="34" charset="0"/>
              </a:rPr>
              <a:t> b</a:t>
            </a:r>
          </a:p>
          <a:p>
            <a:pPr lvl="3" eaLnBrk="1" hangingPunct="1"/>
            <a:r>
              <a:rPr lang="en-US" altLang="zh-CN" sz="2000">
                <a:solidFill>
                  <a:srgbClr val="56127A"/>
                </a:solidFill>
                <a:latin typeface="Verdana" panose="020B0604030504040204" pitchFamily="34" charset="0"/>
              </a:rPr>
              <a:t>Store(a); Load(b)		</a:t>
            </a:r>
            <a:r>
              <a:rPr lang="en-US" altLang="zh-CN" sz="2000" i="1">
                <a:solidFill>
                  <a:srgbClr val="56127A"/>
                </a:solidFill>
                <a:latin typeface="Verdana" panose="020B0604030504040204" pitchFamily="34" charset="0"/>
              </a:rPr>
              <a:t>yes if</a:t>
            </a:r>
            <a:r>
              <a:rPr lang="en-US" altLang="zh-CN" sz="2000">
                <a:solidFill>
                  <a:srgbClr val="56127A"/>
                </a:solidFill>
                <a:latin typeface="Verdana" panose="020B0604030504040204" pitchFamily="34" charset="0"/>
              </a:rPr>
              <a:t> a </a:t>
            </a:r>
            <a:r>
              <a:rPr lang="en-US" altLang="zh-CN" sz="2000">
                <a:solidFill>
                  <a:srgbClr val="56127A"/>
                </a:solidFill>
                <a:latin typeface="Verdana" panose="020B0604030504040204" pitchFamily="34" charset="0"/>
                <a:sym typeface="Symbol" panose="05050102010706020507" pitchFamily="18" charset="2"/>
              </a:rPr>
              <a:t></a:t>
            </a:r>
            <a:r>
              <a:rPr lang="en-US" altLang="zh-CN" sz="2000">
                <a:solidFill>
                  <a:srgbClr val="56127A"/>
                </a:solidFill>
                <a:latin typeface="Verdana" panose="020B0604030504040204" pitchFamily="34" charset="0"/>
              </a:rPr>
              <a:t> b</a:t>
            </a:r>
          </a:p>
          <a:p>
            <a:pPr lvl="3" eaLnBrk="1" hangingPunct="1"/>
            <a:r>
              <a:rPr lang="en-US" altLang="zh-CN" sz="2000">
                <a:solidFill>
                  <a:srgbClr val="56127A"/>
                </a:solidFill>
                <a:latin typeface="Verdana" panose="020B0604030504040204" pitchFamily="34" charset="0"/>
              </a:rPr>
              <a:t>Store(a); Store(b)	</a:t>
            </a:r>
            <a:r>
              <a:rPr lang="en-US" altLang="zh-CN" sz="2000" i="1">
                <a:solidFill>
                  <a:srgbClr val="56127A"/>
                </a:solidFill>
                <a:latin typeface="Verdana" panose="020B0604030504040204" pitchFamily="34" charset="0"/>
              </a:rPr>
              <a:t>yes if</a:t>
            </a:r>
            <a:r>
              <a:rPr lang="en-US" altLang="zh-CN" sz="2000">
                <a:solidFill>
                  <a:srgbClr val="56127A"/>
                </a:solidFill>
                <a:latin typeface="Verdana" panose="020B0604030504040204" pitchFamily="34" charset="0"/>
              </a:rPr>
              <a:t> a </a:t>
            </a:r>
            <a:r>
              <a:rPr lang="en-US" altLang="zh-CN" sz="2000">
                <a:solidFill>
                  <a:srgbClr val="56127A"/>
                </a:solidFill>
                <a:latin typeface="Verdana" panose="020B0604030504040204" pitchFamily="34" charset="0"/>
                <a:sym typeface="Symbol" panose="05050102010706020507" pitchFamily="18" charset="2"/>
              </a:rPr>
              <a:t></a:t>
            </a:r>
            <a:r>
              <a:rPr lang="en-US" altLang="zh-CN" sz="2000">
                <a:solidFill>
                  <a:srgbClr val="56127A"/>
                </a:solidFill>
                <a:latin typeface="Verdana" panose="020B0604030504040204" pitchFamily="34" charset="0"/>
              </a:rPr>
              <a:t> b</a:t>
            </a:r>
          </a:p>
          <a:p>
            <a:pPr lvl="1" eaLnBrk="1" hangingPunct="1"/>
            <a:endParaRPr lang="en-US" altLang="zh-CN" sz="1400">
              <a:solidFill>
                <a:srgbClr val="56127A"/>
              </a:solidFill>
              <a:latin typeface="Verdana" panose="020B0604030504040204" pitchFamily="34" charset="0"/>
            </a:endParaRPr>
          </a:p>
          <a:p>
            <a:pPr lvl="1" eaLnBrk="1" hangingPunct="1">
              <a:buFontTx/>
              <a:buChar char="•"/>
            </a:pPr>
            <a:r>
              <a:rPr lang="en-US" altLang="zh-CN" sz="2000">
                <a:latin typeface="Verdana" panose="020B0604030504040204" pitchFamily="34" charset="0"/>
              </a:rPr>
              <a:t> </a:t>
            </a:r>
            <a:r>
              <a:rPr lang="en-US" altLang="zh-CN" sz="2000" i="1">
                <a:latin typeface="Verdana" panose="020B0604030504040204" pitchFamily="34" charset="0"/>
              </a:rPr>
              <a:t>Caches. Write buffer</a:t>
            </a:r>
          </a:p>
          <a:p>
            <a:pPr lvl="2" eaLnBrk="1" hangingPunct="1"/>
            <a:r>
              <a:rPr lang="en-US" altLang="zh-CN" sz="2000">
                <a:solidFill>
                  <a:srgbClr val="56127A"/>
                </a:solidFill>
                <a:latin typeface="Verdana" panose="020B0604030504040204" pitchFamily="34" charset="0"/>
              </a:rPr>
              <a:t>Cache</a:t>
            </a:r>
            <a:r>
              <a:rPr lang="zh-CN" altLang="en-US" sz="2000">
                <a:solidFill>
                  <a:srgbClr val="56127A"/>
                </a:solidFill>
                <a:latin typeface="Verdana" panose="020B0604030504040204" pitchFamily="34" charset="0"/>
              </a:rPr>
              <a:t>使得某一处理器的</a:t>
            </a:r>
            <a:r>
              <a:rPr lang="en-US" altLang="zh-CN" sz="2000">
                <a:solidFill>
                  <a:srgbClr val="56127A"/>
                </a:solidFill>
                <a:latin typeface="Verdana" panose="020B0604030504040204" pitchFamily="34" charset="0"/>
              </a:rPr>
              <a:t>store</a:t>
            </a:r>
            <a:r>
              <a:rPr lang="zh-CN" altLang="en-US" sz="2000">
                <a:solidFill>
                  <a:srgbClr val="56127A"/>
                </a:solidFill>
                <a:latin typeface="Verdana" panose="020B0604030504040204" pitchFamily="34" charset="0"/>
              </a:rPr>
              <a:t>操作不能被另一处理器即时看到</a:t>
            </a:r>
            <a:endParaRPr lang="en-US" altLang="zh-CN" sz="2000">
              <a:solidFill>
                <a:srgbClr val="56127A"/>
              </a:solidFill>
              <a:latin typeface="Verdana" panose="020B0604030504040204" pitchFamily="34" charset="0"/>
            </a:endParaRPr>
          </a:p>
        </p:txBody>
      </p:sp>
      <p:grpSp>
        <p:nvGrpSpPr>
          <p:cNvPr id="2" name="Group 4"/>
          <p:cNvGrpSpPr>
            <a:grpSpLocks/>
          </p:cNvGrpSpPr>
          <p:nvPr/>
        </p:nvGrpSpPr>
        <p:grpSpPr bwMode="auto">
          <a:xfrm>
            <a:off x="2667000" y="990600"/>
            <a:ext cx="3086100" cy="1223963"/>
            <a:chOff x="1862" y="872"/>
            <a:chExt cx="1944" cy="771"/>
          </a:xfrm>
          <a:solidFill>
            <a:srgbClr val="FFFFFF"/>
          </a:solidFill>
        </p:grpSpPr>
        <p:sp>
          <p:nvSpPr>
            <p:cNvPr id="1496069" name="Rectangle 5"/>
            <p:cNvSpPr>
              <a:spLocks noChangeArrowheads="1"/>
            </p:cNvSpPr>
            <p:nvPr/>
          </p:nvSpPr>
          <p:spPr bwMode="auto">
            <a:xfrm>
              <a:off x="2664" y="1425"/>
              <a:ext cx="243" cy="218"/>
            </a:xfrm>
            <a:prstGeom prst="rect">
              <a:avLst/>
            </a:prstGeom>
            <a:grpFill/>
            <a:ln w="12700">
              <a:solidFill>
                <a:srgbClr val="000000"/>
              </a:solidFill>
              <a:miter lim="800000"/>
              <a:headEnd/>
              <a:tailEnd/>
            </a:ln>
            <a:effectLst/>
          </p:spPr>
          <p:txBody>
            <a:bodyPr wrap="none" lIns="90488" tIns="44450" rIns="90488" bIns="44450">
              <a:spAutoFit/>
            </a:bodyPr>
            <a:lstStyle/>
            <a:p>
              <a:pPr eaLnBrk="1" fontAlgn="auto" hangingPunct="1">
                <a:spcAft>
                  <a:spcPts val="0"/>
                </a:spcAft>
                <a:defRPr/>
              </a:pPr>
              <a:r>
                <a:rPr lang="en-US" b="1">
                  <a:latin typeface="Verdana" charset="0"/>
                  <a:ea typeface="+mn-ea"/>
                </a:rPr>
                <a:t>M</a:t>
              </a:r>
            </a:p>
          </p:txBody>
        </p:sp>
        <p:sp>
          <p:nvSpPr>
            <p:cNvPr id="1496070" name="Rectangle 6"/>
            <p:cNvSpPr>
              <a:spLocks noChangeArrowheads="1"/>
            </p:cNvSpPr>
            <p:nvPr/>
          </p:nvSpPr>
          <p:spPr bwMode="auto">
            <a:xfrm>
              <a:off x="1864" y="872"/>
              <a:ext cx="214" cy="216"/>
            </a:xfrm>
            <a:prstGeom prst="rect">
              <a:avLst/>
            </a:prstGeom>
            <a:grpFill/>
            <a:ln w="9525">
              <a:solidFill>
                <a:srgbClr val="000000"/>
              </a:solidFill>
              <a:miter lim="800000"/>
              <a:headEnd/>
              <a:tailEnd/>
            </a:ln>
            <a:effectLst/>
          </p:spPr>
          <p:txBody>
            <a:bodyPr wrap="none" lIns="90488" tIns="44450" rIns="90488" bIns="44450">
              <a:spAutoFit/>
            </a:bodyPr>
            <a:lstStyle/>
            <a:p>
              <a:pPr eaLnBrk="1" fontAlgn="auto" hangingPunct="1">
                <a:spcAft>
                  <a:spcPts val="0"/>
                </a:spcAft>
                <a:defRPr/>
              </a:pPr>
              <a:r>
                <a:rPr lang="en-US" b="1">
                  <a:solidFill>
                    <a:srgbClr val="56127A"/>
                  </a:solidFill>
                  <a:latin typeface="Verdana" charset="0"/>
                  <a:ea typeface="+mn-ea"/>
                </a:rPr>
                <a:t>P</a:t>
              </a:r>
            </a:p>
          </p:txBody>
        </p:sp>
        <p:grpSp>
          <p:nvGrpSpPr>
            <p:cNvPr id="3" name="Group 7"/>
            <p:cNvGrpSpPr>
              <a:grpSpLocks/>
            </p:cNvGrpSpPr>
            <p:nvPr/>
          </p:nvGrpSpPr>
          <p:grpSpPr bwMode="auto">
            <a:xfrm>
              <a:off x="1862" y="1097"/>
              <a:ext cx="1904" cy="330"/>
              <a:chOff x="1894" y="1041"/>
              <a:chExt cx="1840" cy="330"/>
            </a:xfrm>
            <a:grpFill/>
          </p:grpSpPr>
          <p:sp>
            <p:nvSpPr>
              <p:cNvPr id="1496072" name="Line 8"/>
              <p:cNvSpPr>
                <a:spLocks noChangeShapeType="1"/>
              </p:cNvSpPr>
              <p:nvPr/>
            </p:nvSpPr>
            <p:spPr bwMode="auto">
              <a:xfrm>
                <a:off x="1894" y="1206"/>
                <a:ext cx="1840" cy="0"/>
              </a:xfrm>
              <a:prstGeom prst="line">
                <a:avLst/>
              </a:prstGeom>
              <a:grpFill/>
              <a:ln w="50800">
                <a:solidFill>
                  <a:srgbClr val="000000"/>
                </a:solidFill>
                <a:round/>
                <a:headEnd/>
                <a:tailE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96073" name="Line 9"/>
              <p:cNvSpPr>
                <a:spLocks noChangeShapeType="1"/>
              </p:cNvSpPr>
              <p:nvPr/>
            </p:nvSpPr>
            <p:spPr bwMode="auto">
              <a:xfrm>
                <a:off x="2790" y="1214"/>
                <a:ext cx="0" cy="157"/>
              </a:xfrm>
              <a:prstGeom prst="line">
                <a:avLst/>
              </a:prstGeom>
              <a:grpFill/>
              <a:ln w="25400">
                <a:solidFill>
                  <a:srgbClr val="000000"/>
                </a:solidFill>
                <a:round/>
                <a:headEnd/>
                <a:tailE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96074" name="Line 10"/>
              <p:cNvSpPr>
                <a:spLocks noChangeShapeType="1"/>
              </p:cNvSpPr>
              <p:nvPr/>
            </p:nvSpPr>
            <p:spPr bwMode="auto">
              <a:xfrm>
                <a:off x="1974" y="1041"/>
                <a:ext cx="0" cy="157"/>
              </a:xfrm>
              <a:prstGeom prst="line">
                <a:avLst/>
              </a:prstGeom>
              <a:grpFill/>
              <a:ln w="25400">
                <a:solidFill>
                  <a:srgbClr val="000000"/>
                </a:solidFill>
                <a:round/>
                <a:headEnd/>
                <a:tailE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96075" name="Line 11"/>
              <p:cNvSpPr>
                <a:spLocks noChangeShapeType="1"/>
              </p:cNvSpPr>
              <p:nvPr/>
            </p:nvSpPr>
            <p:spPr bwMode="auto">
              <a:xfrm>
                <a:off x="3654" y="1041"/>
                <a:ext cx="0" cy="157"/>
              </a:xfrm>
              <a:prstGeom prst="line">
                <a:avLst/>
              </a:prstGeom>
              <a:grpFill/>
              <a:ln w="25400">
                <a:solidFill>
                  <a:srgbClr val="000000"/>
                </a:solidFill>
                <a:round/>
                <a:headEnd/>
                <a:tailE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96076" name="Line 12"/>
              <p:cNvSpPr>
                <a:spLocks noChangeShapeType="1"/>
              </p:cNvSpPr>
              <p:nvPr/>
            </p:nvSpPr>
            <p:spPr bwMode="auto">
              <a:xfrm>
                <a:off x="3318" y="1041"/>
                <a:ext cx="0" cy="157"/>
              </a:xfrm>
              <a:prstGeom prst="line">
                <a:avLst/>
              </a:prstGeom>
              <a:grpFill/>
              <a:ln w="25400">
                <a:solidFill>
                  <a:srgbClr val="000000"/>
                </a:solidFill>
                <a:round/>
                <a:headEnd/>
                <a:tailE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96077" name="Line 13"/>
              <p:cNvSpPr>
                <a:spLocks noChangeShapeType="1"/>
              </p:cNvSpPr>
              <p:nvPr/>
            </p:nvSpPr>
            <p:spPr bwMode="auto">
              <a:xfrm>
                <a:off x="2646" y="1041"/>
                <a:ext cx="0" cy="157"/>
              </a:xfrm>
              <a:prstGeom prst="line">
                <a:avLst/>
              </a:prstGeom>
              <a:grpFill/>
              <a:ln w="25400">
                <a:solidFill>
                  <a:srgbClr val="000000"/>
                </a:solidFill>
                <a:round/>
                <a:headEnd/>
                <a:tailE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96078" name="Line 14"/>
              <p:cNvSpPr>
                <a:spLocks noChangeShapeType="1"/>
              </p:cNvSpPr>
              <p:nvPr/>
            </p:nvSpPr>
            <p:spPr bwMode="auto">
              <a:xfrm>
                <a:off x="2982" y="1041"/>
                <a:ext cx="0" cy="157"/>
              </a:xfrm>
              <a:prstGeom prst="line">
                <a:avLst/>
              </a:prstGeom>
              <a:grpFill/>
              <a:ln w="25400">
                <a:solidFill>
                  <a:srgbClr val="000000"/>
                </a:solidFill>
                <a:round/>
                <a:headEnd/>
                <a:tailE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96079" name="Line 15"/>
              <p:cNvSpPr>
                <a:spLocks noChangeShapeType="1"/>
              </p:cNvSpPr>
              <p:nvPr/>
            </p:nvSpPr>
            <p:spPr bwMode="auto">
              <a:xfrm>
                <a:off x="2310" y="1041"/>
                <a:ext cx="0" cy="157"/>
              </a:xfrm>
              <a:prstGeom prst="line">
                <a:avLst/>
              </a:prstGeom>
              <a:grpFill/>
              <a:ln w="25400">
                <a:solidFill>
                  <a:srgbClr val="000000"/>
                </a:solidFill>
                <a:round/>
                <a:headEnd/>
                <a:tailEnd/>
              </a:ln>
              <a:effectLst/>
            </p:spPr>
            <p:txBody>
              <a:bodyPr wrap="none" anchor="ctr"/>
              <a:lstStyle/>
              <a:p>
                <a:pPr eaLnBrk="1" fontAlgn="auto" hangingPunct="1">
                  <a:spcBef>
                    <a:spcPts val="0"/>
                  </a:spcBef>
                  <a:spcAft>
                    <a:spcPts val="0"/>
                  </a:spcAft>
                  <a:defRPr/>
                </a:pPr>
                <a:endParaRPr lang="en-US">
                  <a:latin typeface="+mn-lt"/>
                  <a:ea typeface="+mn-ea"/>
                </a:endParaRPr>
              </a:p>
            </p:txBody>
          </p:sp>
        </p:grpSp>
        <p:sp>
          <p:nvSpPr>
            <p:cNvPr id="1496080" name="Rectangle 16"/>
            <p:cNvSpPr>
              <a:spLocks noChangeArrowheads="1"/>
            </p:cNvSpPr>
            <p:nvPr/>
          </p:nvSpPr>
          <p:spPr bwMode="auto">
            <a:xfrm>
              <a:off x="2209" y="872"/>
              <a:ext cx="214" cy="216"/>
            </a:xfrm>
            <a:prstGeom prst="rect">
              <a:avLst/>
            </a:prstGeom>
            <a:grpFill/>
            <a:ln w="9525">
              <a:solidFill>
                <a:srgbClr val="000000"/>
              </a:solidFill>
              <a:miter lim="800000"/>
              <a:headEnd/>
              <a:tailEnd/>
            </a:ln>
            <a:effectLst/>
          </p:spPr>
          <p:txBody>
            <a:bodyPr wrap="none" lIns="90488" tIns="44450" rIns="90488" bIns="44450">
              <a:spAutoFit/>
            </a:bodyPr>
            <a:lstStyle/>
            <a:p>
              <a:pPr eaLnBrk="1" fontAlgn="auto" hangingPunct="1">
                <a:spcAft>
                  <a:spcPts val="0"/>
                </a:spcAft>
                <a:defRPr/>
              </a:pPr>
              <a:r>
                <a:rPr lang="en-US" b="1">
                  <a:solidFill>
                    <a:srgbClr val="56127A"/>
                  </a:solidFill>
                  <a:latin typeface="Verdana" charset="0"/>
                  <a:ea typeface="+mn-ea"/>
                </a:rPr>
                <a:t>P</a:t>
              </a:r>
            </a:p>
          </p:txBody>
        </p:sp>
        <p:sp>
          <p:nvSpPr>
            <p:cNvPr id="1496081" name="Rectangle 17"/>
            <p:cNvSpPr>
              <a:spLocks noChangeArrowheads="1"/>
            </p:cNvSpPr>
            <p:nvPr/>
          </p:nvSpPr>
          <p:spPr bwMode="auto">
            <a:xfrm>
              <a:off x="2555" y="872"/>
              <a:ext cx="214" cy="216"/>
            </a:xfrm>
            <a:prstGeom prst="rect">
              <a:avLst/>
            </a:prstGeom>
            <a:grpFill/>
            <a:ln w="9525">
              <a:solidFill>
                <a:srgbClr val="000000"/>
              </a:solidFill>
              <a:miter lim="800000"/>
              <a:headEnd/>
              <a:tailEnd/>
            </a:ln>
            <a:effectLst/>
          </p:spPr>
          <p:txBody>
            <a:bodyPr wrap="none" lIns="90488" tIns="44450" rIns="90488" bIns="44450">
              <a:spAutoFit/>
            </a:bodyPr>
            <a:lstStyle/>
            <a:p>
              <a:pPr eaLnBrk="1" fontAlgn="auto" hangingPunct="1">
                <a:spcAft>
                  <a:spcPts val="0"/>
                </a:spcAft>
                <a:defRPr/>
              </a:pPr>
              <a:r>
                <a:rPr lang="en-US" b="1">
                  <a:solidFill>
                    <a:srgbClr val="56127A"/>
                  </a:solidFill>
                  <a:latin typeface="Verdana" charset="0"/>
                  <a:ea typeface="+mn-ea"/>
                </a:rPr>
                <a:t>P</a:t>
              </a:r>
            </a:p>
          </p:txBody>
        </p:sp>
        <p:sp>
          <p:nvSpPr>
            <p:cNvPr id="1496082" name="Rectangle 18"/>
            <p:cNvSpPr>
              <a:spLocks noChangeArrowheads="1"/>
            </p:cNvSpPr>
            <p:nvPr/>
          </p:nvSpPr>
          <p:spPr bwMode="auto">
            <a:xfrm>
              <a:off x="2900" y="872"/>
              <a:ext cx="214" cy="216"/>
            </a:xfrm>
            <a:prstGeom prst="rect">
              <a:avLst/>
            </a:prstGeom>
            <a:grpFill/>
            <a:ln w="9525">
              <a:solidFill>
                <a:srgbClr val="000000"/>
              </a:solidFill>
              <a:miter lim="800000"/>
              <a:headEnd/>
              <a:tailEnd/>
            </a:ln>
            <a:effectLst/>
          </p:spPr>
          <p:txBody>
            <a:bodyPr wrap="none" lIns="90488" tIns="44450" rIns="90488" bIns="44450">
              <a:spAutoFit/>
            </a:bodyPr>
            <a:lstStyle/>
            <a:p>
              <a:pPr eaLnBrk="1" fontAlgn="auto" hangingPunct="1">
                <a:spcAft>
                  <a:spcPts val="0"/>
                </a:spcAft>
                <a:defRPr/>
              </a:pPr>
              <a:r>
                <a:rPr lang="en-US" b="1">
                  <a:solidFill>
                    <a:srgbClr val="56127A"/>
                  </a:solidFill>
                  <a:latin typeface="Verdana" charset="0"/>
                  <a:ea typeface="+mn-ea"/>
                </a:rPr>
                <a:t>P</a:t>
              </a:r>
            </a:p>
          </p:txBody>
        </p:sp>
        <p:sp>
          <p:nvSpPr>
            <p:cNvPr id="1496083" name="Rectangle 19"/>
            <p:cNvSpPr>
              <a:spLocks noChangeArrowheads="1"/>
            </p:cNvSpPr>
            <p:nvPr/>
          </p:nvSpPr>
          <p:spPr bwMode="auto">
            <a:xfrm>
              <a:off x="3246" y="872"/>
              <a:ext cx="214" cy="216"/>
            </a:xfrm>
            <a:prstGeom prst="rect">
              <a:avLst/>
            </a:prstGeom>
            <a:grpFill/>
            <a:ln w="9525">
              <a:solidFill>
                <a:srgbClr val="000000"/>
              </a:solidFill>
              <a:miter lim="800000"/>
              <a:headEnd/>
              <a:tailEnd/>
            </a:ln>
            <a:effectLst/>
          </p:spPr>
          <p:txBody>
            <a:bodyPr wrap="none" lIns="90488" tIns="44450" rIns="90488" bIns="44450">
              <a:spAutoFit/>
            </a:bodyPr>
            <a:lstStyle/>
            <a:p>
              <a:pPr eaLnBrk="1" fontAlgn="auto" hangingPunct="1">
                <a:spcAft>
                  <a:spcPts val="0"/>
                </a:spcAft>
                <a:defRPr/>
              </a:pPr>
              <a:r>
                <a:rPr lang="en-US" b="1">
                  <a:solidFill>
                    <a:srgbClr val="56127A"/>
                  </a:solidFill>
                  <a:latin typeface="Verdana" charset="0"/>
                  <a:ea typeface="+mn-ea"/>
                </a:rPr>
                <a:t>P</a:t>
              </a:r>
            </a:p>
          </p:txBody>
        </p:sp>
        <p:sp>
          <p:nvSpPr>
            <p:cNvPr id="1496084" name="Rectangle 20"/>
            <p:cNvSpPr>
              <a:spLocks noChangeArrowheads="1"/>
            </p:cNvSpPr>
            <p:nvPr/>
          </p:nvSpPr>
          <p:spPr bwMode="auto">
            <a:xfrm>
              <a:off x="3592" y="872"/>
              <a:ext cx="214" cy="216"/>
            </a:xfrm>
            <a:prstGeom prst="rect">
              <a:avLst/>
            </a:prstGeom>
            <a:grpFill/>
            <a:ln w="9525">
              <a:solidFill>
                <a:srgbClr val="000000"/>
              </a:solidFill>
              <a:miter lim="800000"/>
              <a:headEnd/>
              <a:tailEnd/>
            </a:ln>
            <a:effectLst/>
          </p:spPr>
          <p:txBody>
            <a:bodyPr wrap="none" lIns="90488" tIns="44450" rIns="90488" bIns="44450">
              <a:spAutoFit/>
            </a:bodyPr>
            <a:lstStyle/>
            <a:p>
              <a:pPr eaLnBrk="1" fontAlgn="auto" hangingPunct="1">
                <a:spcAft>
                  <a:spcPts val="0"/>
                </a:spcAft>
                <a:defRPr/>
              </a:pPr>
              <a:r>
                <a:rPr lang="en-US" b="1">
                  <a:solidFill>
                    <a:srgbClr val="56127A"/>
                  </a:solidFill>
                  <a:latin typeface="Verdana" charset="0"/>
                  <a:ea typeface="+mn-ea"/>
                </a:rPr>
                <a:t>P</a:t>
              </a:r>
            </a:p>
          </p:txBody>
        </p:sp>
      </p:grpSp>
      <p:sp>
        <p:nvSpPr>
          <p:cNvPr id="23" name="TextBox 22"/>
          <p:cNvSpPr txBox="1">
            <a:spLocks noChangeArrowheads="1"/>
          </p:cNvSpPr>
          <p:nvPr/>
        </p:nvSpPr>
        <p:spPr bwMode="auto">
          <a:xfrm>
            <a:off x="1273175" y="5648325"/>
            <a:ext cx="61071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b="1" i="1">
                <a:solidFill>
                  <a:srgbClr val="FF0000"/>
                </a:solidFill>
                <a:latin typeface="Calibri" panose="020F0502020204030204" pitchFamily="34" charset="0"/>
                <a:ea typeface="宋体" panose="02010600030101010101" pitchFamily="2" charset="-122"/>
              </a:rPr>
              <a:t>No common commercial architecture has a sequentially consistent memory model </a:t>
            </a:r>
            <a:r>
              <a:rPr lang="zh-CN" altLang="en-US" sz="2000" b="1" i="1">
                <a:solidFill>
                  <a:srgbClr val="FF0000"/>
                </a:solidFill>
                <a:latin typeface="Calibri" panose="020F0502020204030204" pitchFamily="34" charset="0"/>
                <a:ea typeface="宋体" panose="02010600030101010101" pitchFamily="2" charset="-122"/>
              </a:rPr>
              <a:t>！！！</a:t>
            </a:r>
            <a:endParaRPr lang="en-US" altLang="zh-CN" sz="2000" b="1" i="1">
              <a:solidFill>
                <a:srgbClr val="FF0000"/>
              </a:solidFill>
              <a:latin typeface="Calibri" panose="020F0502020204030204" pitchFamily="34" charset="0"/>
              <a:ea typeface="宋体" panose="02010600030101010101" pitchFamily="2" charset="-122"/>
            </a:endParaRPr>
          </a:p>
        </p:txBody>
      </p:sp>
      <p:sp>
        <p:nvSpPr>
          <p:cNvPr id="24" name="日期占位符 23"/>
          <p:cNvSpPr>
            <a:spLocks noGrp="1"/>
          </p:cNvSpPr>
          <p:nvPr>
            <p:ph type="dt" sz="quarter" idx="10"/>
          </p:nvPr>
        </p:nvSpPr>
        <p:spPr/>
        <p:txBody>
          <a:bodyPr/>
          <a:lstStyle/>
          <a:p>
            <a:pPr>
              <a:defRPr/>
            </a:pPr>
            <a:fld id="{F9D64F93-6979-461A-8306-67FED8A26734}" type="datetime1">
              <a:rPr lang="zh-CN" altLang="en-US"/>
              <a:pPr>
                <a:defRPr/>
              </a:pPr>
              <a:t>2020/9/14</a:t>
            </a:fld>
            <a:endParaRPr lang="zh-CN" altLang="en-US"/>
          </a:p>
        </p:txBody>
      </p:sp>
      <p:sp>
        <p:nvSpPr>
          <p:cNvPr id="25" name="页脚占位符 24"/>
          <p:cNvSpPr>
            <a:spLocks noGrp="1"/>
          </p:cNvSpPr>
          <p:nvPr>
            <p:ph type="ftr" sz="quarter" idx="11"/>
          </p:nvPr>
        </p:nvSpPr>
        <p:spPr/>
        <p:txBody>
          <a:bodyPr/>
          <a:lstStyle/>
          <a:p>
            <a:pPr>
              <a:defRPr/>
            </a:pPr>
            <a:r>
              <a:rPr lang="zh-CN" altLang="en-US" smtClean="0"/>
              <a:t>计算机体系结构</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标题 1"/>
          <p:cNvSpPr>
            <a:spLocks noGrp="1"/>
          </p:cNvSpPr>
          <p:nvPr>
            <p:ph type="title"/>
          </p:nvPr>
        </p:nvSpPr>
        <p:spPr/>
        <p:txBody>
          <a:bodyPr/>
          <a:lstStyle/>
          <a:p>
            <a:endParaRPr lang="zh-CN" altLang="en-US" smtClean="0"/>
          </a:p>
        </p:txBody>
      </p:sp>
      <p:sp>
        <p:nvSpPr>
          <p:cNvPr id="3" name="日期占位符 2"/>
          <p:cNvSpPr>
            <a:spLocks noGrp="1"/>
          </p:cNvSpPr>
          <p:nvPr>
            <p:ph type="dt" sz="quarter" idx="10"/>
          </p:nvPr>
        </p:nvSpPr>
        <p:spPr/>
        <p:txBody>
          <a:bodyPr/>
          <a:lstStyle/>
          <a:p>
            <a:pPr>
              <a:defRPr/>
            </a:pPr>
            <a:fld id="{EDD891C4-908B-4030-B471-44188673AD14}" type="datetime1">
              <a:rPr lang="zh-CN" altLang="en-US"/>
              <a:pPr>
                <a:defRPr/>
              </a:pPr>
              <a:t>2020/9/14</a:t>
            </a:fld>
            <a:endParaRPr lang="zh-CN" altLang="en-US"/>
          </a:p>
        </p:txBody>
      </p:sp>
      <p:sp>
        <p:nvSpPr>
          <p:cNvPr id="4" name="页脚占位符 3"/>
          <p:cNvSpPr>
            <a:spLocks noGrp="1"/>
          </p:cNvSpPr>
          <p:nvPr>
            <p:ph type="ftr" sz="quarter" idx="11"/>
          </p:nvPr>
        </p:nvSpPr>
        <p:spPr/>
        <p:txBody>
          <a:bodyPr/>
          <a:lstStyle/>
          <a:p>
            <a:pPr>
              <a:defRPr/>
            </a:pPr>
            <a:r>
              <a:rPr lang="zh-CN" altLang="en-US" smtClean="0"/>
              <a:t>计算机体系结构</a:t>
            </a:r>
            <a:endParaRPr lang="zh-CN" altLang="en-US"/>
          </a:p>
        </p:txBody>
      </p:sp>
      <p:sp>
        <p:nvSpPr>
          <p:cNvPr id="155653"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780BABF8-EF18-44AE-B0B4-52C377828F5D}"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111</a:t>
            </a:fld>
            <a:endParaRPr lang="zh-CN" altLang="en-US" sz="1200" smtClean="0">
              <a:solidFill>
                <a:srgbClr val="898989"/>
              </a:solidFill>
              <a:latin typeface="Calibri" panose="020F0502020204030204" pitchFamily="34" charset="0"/>
              <a:ea typeface="宋体" panose="02010600030101010101" pitchFamily="2" charset="-122"/>
            </a:endParaRPr>
          </a:p>
        </p:txBody>
      </p:sp>
      <p:pic>
        <p:nvPicPr>
          <p:cNvPr id="155654"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7425" y="2163763"/>
            <a:ext cx="6499225"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655" name="图片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8170" y="300038"/>
            <a:ext cx="7921625"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标题 1"/>
          <p:cNvSpPr>
            <a:spLocks noGrp="1"/>
          </p:cNvSpPr>
          <p:nvPr>
            <p:ph type="title"/>
          </p:nvPr>
        </p:nvSpPr>
        <p:spPr/>
        <p:txBody>
          <a:bodyPr/>
          <a:lstStyle/>
          <a:p>
            <a:endParaRPr lang="zh-CN" altLang="en-US" smtClean="0"/>
          </a:p>
        </p:txBody>
      </p:sp>
      <p:sp>
        <p:nvSpPr>
          <p:cNvPr id="3" name="日期占位符 2"/>
          <p:cNvSpPr>
            <a:spLocks noGrp="1"/>
          </p:cNvSpPr>
          <p:nvPr>
            <p:ph type="dt" sz="quarter" idx="10"/>
          </p:nvPr>
        </p:nvSpPr>
        <p:spPr/>
        <p:txBody>
          <a:bodyPr/>
          <a:lstStyle/>
          <a:p>
            <a:pPr>
              <a:defRPr/>
            </a:pPr>
            <a:fld id="{A5EB6311-C56F-46C4-934F-E17C257A0556}" type="datetime1">
              <a:rPr lang="zh-CN" altLang="en-US"/>
              <a:pPr>
                <a:defRPr/>
              </a:pPr>
              <a:t>2020/9/14</a:t>
            </a:fld>
            <a:endParaRPr lang="zh-CN" altLang="en-US"/>
          </a:p>
        </p:txBody>
      </p:sp>
      <p:sp>
        <p:nvSpPr>
          <p:cNvPr id="4" name="页脚占位符 3"/>
          <p:cNvSpPr>
            <a:spLocks noGrp="1"/>
          </p:cNvSpPr>
          <p:nvPr>
            <p:ph type="ftr" sz="quarter" idx="11"/>
          </p:nvPr>
        </p:nvSpPr>
        <p:spPr/>
        <p:txBody>
          <a:bodyPr/>
          <a:lstStyle/>
          <a:p>
            <a:pPr>
              <a:defRPr/>
            </a:pPr>
            <a:r>
              <a:rPr lang="zh-CN" altLang="en-US" smtClean="0"/>
              <a:t>计算机体系结构</a:t>
            </a:r>
            <a:endParaRPr lang="zh-CN" altLang="en-US"/>
          </a:p>
        </p:txBody>
      </p:sp>
      <p:sp>
        <p:nvSpPr>
          <p:cNvPr id="156677"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7E3A22ED-607A-43BE-A6FF-0C502668FAA0}"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112</a:t>
            </a:fld>
            <a:endParaRPr lang="zh-CN" altLang="en-US" sz="1200" smtClean="0">
              <a:solidFill>
                <a:srgbClr val="898989"/>
              </a:solidFill>
              <a:latin typeface="Calibri" panose="020F0502020204030204" pitchFamily="34" charset="0"/>
              <a:ea typeface="宋体" panose="02010600030101010101" pitchFamily="2" charset="-122"/>
            </a:endParaRPr>
          </a:p>
        </p:txBody>
      </p:sp>
      <p:pic>
        <p:nvPicPr>
          <p:cNvPr id="156678"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98588" y="1982788"/>
            <a:ext cx="6600825"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679"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3725" y="365125"/>
            <a:ext cx="7921625"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标题 10"/>
          <p:cNvSpPr>
            <a:spLocks noGrp="1"/>
          </p:cNvSpPr>
          <p:nvPr>
            <p:ph type="title"/>
          </p:nvPr>
        </p:nvSpPr>
        <p:spPr/>
        <p:txBody>
          <a:bodyPr/>
          <a:lstStyle/>
          <a:p>
            <a:endParaRPr lang="zh-CN" altLang="en-US" smtClean="0"/>
          </a:p>
        </p:txBody>
      </p:sp>
      <p:sp>
        <p:nvSpPr>
          <p:cNvPr id="157699" name="内容占位符 11"/>
          <p:cNvSpPr>
            <a:spLocks noGrp="1"/>
          </p:cNvSpPr>
          <p:nvPr>
            <p:ph idx="1"/>
          </p:nvPr>
        </p:nvSpPr>
        <p:spPr>
          <a:xfrm>
            <a:off x="165100" y="2481887"/>
            <a:ext cx="8724900" cy="402280"/>
          </a:xfrm>
        </p:spPr>
        <p:txBody>
          <a:bodyPr/>
          <a:lstStyle/>
          <a:p>
            <a:r>
              <a:rPr lang="zh-CN" altLang="en-US" sz="2400" dirty="0" smtClean="0"/>
              <a:t>当</a:t>
            </a:r>
            <a:r>
              <a:rPr lang="en-US" altLang="zh-CN" sz="2400" dirty="0" smtClean="0"/>
              <a:t>(r2, r4) = (0, 0) </a:t>
            </a:r>
            <a:r>
              <a:rPr lang="zh-CN" altLang="en-US" sz="2400" dirty="0" smtClean="0"/>
              <a:t>时，（</a:t>
            </a:r>
            <a:r>
              <a:rPr lang="en-US" altLang="zh-CN" sz="2400" dirty="0" smtClean="0"/>
              <a:t>r1, r3) </a:t>
            </a:r>
            <a:r>
              <a:rPr lang="zh-CN" altLang="en-US" sz="2400" dirty="0" smtClean="0"/>
              <a:t>一定为</a:t>
            </a:r>
            <a:r>
              <a:rPr lang="en-US" altLang="zh-CN" sz="2400" dirty="0" smtClean="0"/>
              <a:t> (0, 0</a:t>
            </a:r>
            <a:r>
              <a:rPr lang="zh-CN" altLang="en-US" sz="2400" dirty="0" smtClean="0"/>
              <a:t>）？</a:t>
            </a:r>
            <a:r>
              <a:rPr lang="en-US" altLang="zh-CN" sz="2400" dirty="0" smtClean="0"/>
              <a:t> </a:t>
            </a:r>
            <a:endParaRPr lang="zh-CN" altLang="en-US" sz="2400" dirty="0" smtClean="0"/>
          </a:p>
        </p:txBody>
      </p:sp>
      <p:sp>
        <p:nvSpPr>
          <p:cNvPr id="3" name="日期占位符 2"/>
          <p:cNvSpPr>
            <a:spLocks noGrp="1"/>
          </p:cNvSpPr>
          <p:nvPr>
            <p:ph type="dt" sz="quarter" idx="10"/>
          </p:nvPr>
        </p:nvSpPr>
        <p:spPr/>
        <p:txBody>
          <a:bodyPr/>
          <a:lstStyle/>
          <a:p>
            <a:pPr>
              <a:defRPr/>
            </a:pPr>
            <a:fld id="{70563164-88AD-4469-BB16-C5FBCE49D6F1}" type="datetime1">
              <a:rPr lang="zh-CN" altLang="en-US" smtClean="0"/>
              <a:pPr>
                <a:defRPr/>
              </a:pPr>
              <a:t>2020/9/14</a:t>
            </a:fld>
            <a:endParaRPr lang="zh-CN" altLang="en-US"/>
          </a:p>
        </p:txBody>
      </p:sp>
      <p:sp>
        <p:nvSpPr>
          <p:cNvPr id="4" name="页脚占位符 3"/>
          <p:cNvSpPr>
            <a:spLocks noGrp="1"/>
          </p:cNvSpPr>
          <p:nvPr>
            <p:ph type="ftr" sz="quarter" idx="11"/>
          </p:nvPr>
        </p:nvSpPr>
        <p:spPr/>
        <p:txBody>
          <a:bodyPr/>
          <a:lstStyle/>
          <a:p>
            <a:pPr>
              <a:defRPr/>
            </a:pPr>
            <a:r>
              <a:rPr lang="zh-CN" altLang="en-US" smtClean="0"/>
              <a:t>计算机体系结构</a:t>
            </a:r>
            <a:endParaRPr lang="zh-CN" altLang="en-US"/>
          </a:p>
        </p:txBody>
      </p:sp>
      <p:sp>
        <p:nvSpPr>
          <p:cNvPr id="157702"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40942FD7-E7E7-437C-A344-0796DBF07916}"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113</a:t>
            </a:fld>
            <a:endParaRPr lang="zh-CN" altLang="en-US" sz="1200" smtClean="0">
              <a:solidFill>
                <a:srgbClr val="898989"/>
              </a:solidFill>
              <a:latin typeface="Calibri" panose="020F0502020204030204" pitchFamily="34" charset="0"/>
              <a:ea typeface="宋体" panose="02010600030101010101" pitchFamily="2" charset="-122"/>
            </a:endParaRPr>
          </a:p>
        </p:txBody>
      </p:sp>
      <p:pic>
        <p:nvPicPr>
          <p:cNvPr id="157703"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100" y="365125"/>
            <a:ext cx="8813800" cy="203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stretch>
            <a:fillRect/>
          </a:stretch>
        </p:blipFill>
        <p:spPr>
          <a:xfrm>
            <a:off x="844195" y="3240376"/>
            <a:ext cx="7671155" cy="2994054"/>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608012"/>
            <a:ext cx="7886700" cy="744538"/>
          </a:xfrm>
        </p:spPr>
        <p:txBody>
          <a:bodyPr/>
          <a:lstStyle/>
          <a:p>
            <a:r>
              <a:rPr lang="en-US" altLang="zh-CN" dirty="0" smtClean="0"/>
              <a:t>Relaxed Consistency Models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F8A259DC-B5FF-4956-B338-7115867267E7}" type="datetime1">
              <a:rPr lang="zh-CN" altLang="en-US" smtClean="0"/>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pPr>
              <a:defRPr/>
            </a:pPr>
            <a:fld id="{04E3C822-D2A7-492B-A34C-F3565C67AC73}" type="slidenum">
              <a:rPr lang="zh-CN" altLang="en-US" smtClean="0"/>
              <a:pPr>
                <a:defRPr/>
              </a:pPr>
              <a:t>114</a:t>
            </a:fld>
            <a:endParaRPr lang="zh-CN" altLang="en-US"/>
          </a:p>
        </p:txBody>
      </p:sp>
      <p:pic>
        <p:nvPicPr>
          <p:cNvPr id="7" name="图片 6"/>
          <p:cNvPicPr>
            <a:picLocks noChangeAspect="1"/>
          </p:cNvPicPr>
          <p:nvPr/>
        </p:nvPicPr>
        <p:blipFill>
          <a:blip r:embed="rId3"/>
          <a:stretch>
            <a:fillRect/>
          </a:stretch>
        </p:blipFill>
        <p:spPr>
          <a:xfrm>
            <a:off x="628650" y="2113757"/>
            <a:ext cx="8096250" cy="4152900"/>
          </a:xfrm>
          <a:prstGeom prst="rect">
            <a:avLst/>
          </a:prstGeom>
        </p:spPr>
      </p:pic>
      <p:sp>
        <p:nvSpPr>
          <p:cNvPr id="8" name="Rectangle 3"/>
          <p:cNvSpPr txBox="1">
            <a:spLocks noChangeArrowheads="1"/>
          </p:cNvSpPr>
          <p:nvPr/>
        </p:nvSpPr>
        <p:spPr bwMode="auto">
          <a:xfrm>
            <a:off x="628650" y="1442243"/>
            <a:ext cx="8078788" cy="796925"/>
          </a:xfrm>
          <a:prstGeom prst="rect">
            <a:avLst/>
          </a:prstGeom>
          <a:noFill/>
          <a:ln w="158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rtl="0" eaLnBrk="0" fontAlgn="base" hangingPunct="0">
              <a:lnSpc>
                <a:spcPct val="90000"/>
              </a:lnSpc>
              <a:spcBef>
                <a:spcPts val="500"/>
              </a:spcBef>
              <a:spcAft>
                <a:spcPct val="0"/>
              </a:spcAft>
              <a:buFont typeface="微软雅黑" panose="020B0503020204020204" pitchFamily="34" charset="-122"/>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ct val="90000"/>
              </a:lnSpc>
              <a:spcBef>
                <a:spcPts val="500"/>
              </a:spcBef>
              <a:spcAft>
                <a:spcPct val="0"/>
              </a:spcAft>
              <a:buFont typeface="Wingdings" panose="05000000000000000000" pitchFamily="2" charset="2"/>
              <a:buChar char="ü"/>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sz="2400" smtClean="0"/>
              <a:t>Rules: </a:t>
            </a:r>
          </a:p>
          <a:p>
            <a:pPr lvl="1" eaLnBrk="1" hangingPunct="1"/>
            <a:r>
              <a:rPr lang="en-US" altLang="zh-CN" sz="2000" smtClean="0"/>
              <a:t>X → Y :</a:t>
            </a:r>
            <a:r>
              <a:rPr lang="en-US" altLang="zh-CN" sz="1800" smtClean="0"/>
              <a:t>Operation X must complete before operation Y is done</a:t>
            </a:r>
            <a:endParaRPr lang="en-US" altLang="zh-CN" sz="1800" dirty="0" smtClean="0"/>
          </a:p>
        </p:txBody>
      </p:sp>
    </p:spTree>
    <p:extLst>
      <p:ext uri="{BB962C8B-B14F-4D97-AF65-F5344CB8AC3E}">
        <p14:creationId xmlns:p14="http://schemas.microsoft.com/office/powerpoint/2010/main" val="353686095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p:cNvSpPr>
            <a:spLocks noGrp="1" noChangeArrowheads="1"/>
          </p:cNvSpPr>
          <p:nvPr>
            <p:ph type="title"/>
          </p:nvPr>
        </p:nvSpPr>
        <p:spPr>
          <a:xfrm>
            <a:off x="685800" y="352425"/>
            <a:ext cx="7292975" cy="736600"/>
          </a:xfrm>
        </p:spPr>
        <p:txBody>
          <a:bodyPr rtlCol="0">
            <a:normAutofit fontScale="90000"/>
          </a:bodyPr>
          <a:lstStyle/>
          <a:p>
            <a:pPr eaLnBrk="1" fontAlgn="auto" hangingPunct="1">
              <a:spcAft>
                <a:spcPts val="0"/>
              </a:spcAft>
              <a:defRPr/>
            </a:pPr>
            <a:r>
              <a:rPr lang="en-US" smtClean="0"/>
              <a:t>Memory Fences</a:t>
            </a:r>
            <a:br>
              <a:rPr lang="en-US" smtClean="0"/>
            </a:br>
            <a:r>
              <a:rPr lang="en-US" sz="2400" i="1" smtClean="0"/>
              <a:t>Instructions to sequentialize memory accesses</a:t>
            </a:r>
            <a:endParaRPr lang="en-US" i="1" dirty="0"/>
          </a:p>
        </p:txBody>
      </p:sp>
      <p:sp>
        <p:nvSpPr>
          <p:cNvPr id="15872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96C336BC-D284-4693-858F-C3DDAE8D438A}" type="slidenum">
              <a:rPr lang="en-US" altLang="zh-CN"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115</a:t>
            </a:fld>
            <a:endParaRPr lang="en-US" altLang="zh-CN" sz="1200" smtClean="0">
              <a:solidFill>
                <a:srgbClr val="FBBA03"/>
              </a:solidFill>
              <a:latin typeface="Calibri" panose="020F0502020204030204" pitchFamily="34" charset="0"/>
              <a:ea typeface="宋体" panose="02010600030101010101" pitchFamily="2" charset="-122"/>
            </a:endParaRPr>
          </a:p>
        </p:txBody>
      </p:sp>
      <p:sp>
        <p:nvSpPr>
          <p:cNvPr id="158724" name="Text Box 3"/>
          <p:cNvSpPr txBox="1">
            <a:spLocks noChangeArrowheads="1"/>
          </p:cNvSpPr>
          <p:nvPr/>
        </p:nvSpPr>
        <p:spPr bwMode="auto">
          <a:xfrm>
            <a:off x="684213" y="1317625"/>
            <a:ext cx="8078787"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zh-CN" altLang="en-US" sz="2000">
                <a:latin typeface="Verdana" panose="020B0604030504040204" pitchFamily="34" charset="0"/>
                <a:ea typeface="宋体" panose="02010600030101010101" pitchFamily="2" charset="-122"/>
              </a:rPr>
              <a:t>实现弱同一性或放松的存储器模型的处理器（允许针对不同地址的</a:t>
            </a:r>
            <a:endParaRPr lang="en-US" altLang="zh-CN" sz="2000">
              <a:latin typeface="Verdana" panose="020B0604030504040204" pitchFamily="34" charset="0"/>
              <a:ea typeface="宋体" panose="02010600030101010101" pitchFamily="2" charset="-122"/>
            </a:endParaRP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loads </a:t>
            </a:r>
            <a:r>
              <a:rPr lang="zh-CN" altLang="en-US" sz="2000">
                <a:latin typeface="Verdana" panose="020B0604030504040204" pitchFamily="34" charset="0"/>
                <a:ea typeface="宋体" panose="02010600030101010101" pitchFamily="2" charset="-122"/>
              </a:rPr>
              <a:t>和</a:t>
            </a:r>
            <a:r>
              <a:rPr lang="en-US" altLang="zh-CN" sz="2000">
                <a:latin typeface="Verdana" panose="020B0604030504040204" pitchFamily="34" charset="0"/>
                <a:ea typeface="宋体" panose="02010600030101010101" pitchFamily="2" charset="-122"/>
              </a:rPr>
              <a:t>stores</a:t>
            </a:r>
            <a:r>
              <a:rPr lang="zh-CN" altLang="en-US" sz="2000">
                <a:latin typeface="Verdana" panose="020B0604030504040204" pitchFamily="34" charset="0"/>
                <a:ea typeface="宋体" panose="02010600030101010101" pitchFamily="2" charset="-122"/>
              </a:rPr>
              <a:t>操作乱序）需要提供</a:t>
            </a:r>
            <a:r>
              <a:rPr lang="zh-CN" altLang="en-US" sz="2000">
                <a:solidFill>
                  <a:srgbClr val="FF0000"/>
                </a:solidFill>
                <a:latin typeface="Verdana" panose="020B0604030504040204" pitchFamily="34" charset="0"/>
                <a:ea typeface="宋体" panose="02010600030101010101" pitchFamily="2" charset="-122"/>
              </a:rPr>
              <a:t>存储器栅栏指令</a:t>
            </a:r>
            <a:r>
              <a:rPr lang="zh-CN" altLang="en-US" sz="2000">
                <a:latin typeface="Verdana" panose="020B0604030504040204" pitchFamily="34" charset="0"/>
                <a:ea typeface="宋体" panose="02010600030101010101" pitchFamily="2" charset="-122"/>
              </a:rPr>
              <a:t>来强制对某些存储器操作串行化</a:t>
            </a:r>
            <a:endParaRPr lang="en-US" altLang="zh-CN" sz="2000">
              <a:latin typeface="Verdana" panose="020B0604030504040204" pitchFamily="34" charset="0"/>
              <a:ea typeface="宋体" panose="02010600030101010101" pitchFamily="2" charset="-122"/>
            </a:endParaRPr>
          </a:p>
          <a:p>
            <a:pPr eaLnBrk="1" hangingPunct="1">
              <a:lnSpc>
                <a:spcPct val="100000"/>
              </a:lnSpc>
              <a:spcBef>
                <a:spcPct val="0"/>
              </a:spcBef>
              <a:buFontTx/>
              <a:buNone/>
            </a:pPr>
            <a:r>
              <a:rPr lang="en-US" altLang="zh-CN" sz="2000" i="1">
                <a:latin typeface="Verdana" panose="020B0604030504040204" pitchFamily="34" charset="0"/>
                <a:ea typeface="宋体" panose="02010600030101010101" pitchFamily="2" charset="-122"/>
              </a:rPr>
              <a:t>						</a:t>
            </a:r>
          </a:p>
          <a:p>
            <a:pPr eaLnBrk="1" hangingPunct="1">
              <a:lnSpc>
                <a:spcPct val="100000"/>
              </a:lnSpc>
              <a:spcBef>
                <a:spcPct val="0"/>
              </a:spcBef>
              <a:buFontTx/>
              <a:buNone/>
            </a:pPr>
            <a:r>
              <a:rPr lang="en-US" altLang="zh-CN" sz="2000" i="1">
                <a:latin typeface="Verdana" panose="020B0604030504040204" pitchFamily="34" charset="0"/>
                <a:ea typeface="宋体" panose="02010600030101010101" pitchFamily="2" charset="-122"/>
              </a:rPr>
              <a:t>Examples of processors with relaxed memory models:</a:t>
            </a: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Sparc V8 (TSO,PSO): Membar </a:t>
            </a: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Sparc V9 (RMO): </a:t>
            </a: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Membar #LoadLoad, Membar #LoadStore</a:t>
            </a: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Membar #StoreLoad, Membar #StoreStore</a:t>
            </a:r>
          </a:p>
          <a:p>
            <a:pPr eaLnBrk="1" hangingPunct="1">
              <a:lnSpc>
                <a:spcPct val="100000"/>
              </a:lnSpc>
              <a:spcBef>
                <a:spcPct val="0"/>
              </a:spcBef>
              <a:buFontTx/>
              <a:buNone/>
            </a:pPr>
            <a:endParaRPr lang="en-US" altLang="zh-CN" sz="1400">
              <a:solidFill>
                <a:srgbClr val="56127A"/>
              </a:solidFill>
              <a:latin typeface="Verdana" panose="020B0604030504040204" pitchFamily="34" charset="0"/>
              <a:ea typeface="宋体" panose="02010600030101010101" pitchFamily="2" charset="-122"/>
            </a:endParaRP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PowerPC (WO):  Sync, EIEIO</a:t>
            </a: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ARM: DMB (Data Memory Barrier)</a:t>
            </a: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X86/64: mfence (Global Memory Barrier)</a:t>
            </a:r>
          </a:p>
          <a:p>
            <a:pPr lvl="1" eaLnBrk="1" hangingPunct="1">
              <a:lnSpc>
                <a:spcPct val="100000"/>
              </a:lnSpc>
              <a:spcBef>
                <a:spcPct val="0"/>
              </a:spcBef>
              <a:buFontTx/>
              <a:buNone/>
            </a:pPr>
            <a:endParaRPr lang="en-US" altLang="zh-CN" sz="1400">
              <a:latin typeface="Verdana" panose="020B0604030504040204" pitchFamily="34" charset="0"/>
              <a:ea typeface="宋体" panose="02010600030101010101" pitchFamily="2" charset="-122"/>
            </a:endParaRPr>
          </a:p>
          <a:p>
            <a:pPr eaLnBrk="1" hangingPunct="1">
              <a:lnSpc>
                <a:spcPct val="100000"/>
              </a:lnSpc>
              <a:spcBef>
                <a:spcPct val="0"/>
              </a:spcBef>
              <a:buFontTx/>
              <a:buNone/>
            </a:pPr>
            <a:r>
              <a:rPr lang="zh-CN" altLang="en-US" sz="2000" i="1">
                <a:latin typeface="Verdana" panose="020B0604030504040204" pitchFamily="34" charset="0"/>
                <a:ea typeface="宋体" panose="02010600030101010101" pitchFamily="2" charset="-122"/>
              </a:rPr>
              <a:t>存储器栅栏是一种代价比较大的操作，仅仅在需要时，对存储器操作串行化</a:t>
            </a:r>
            <a:endParaRPr lang="en-US" altLang="zh-CN" sz="2000" i="1">
              <a:latin typeface="Verdana" panose="020B0604030504040204" pitchFamily="34" charset="0"/>
              <a:ea typeface="宋体" panose="02010600030101010101" pitchFamily="2" charset="-122"/>
            </a:endParaRPr>
          </a:p>
        </p:txBody>
      </p:sp>
      <p:sp>
        <p:nvSpPr>
          <p:cNvPr id="6" name="日期占位符 5"/>
          <p:cNvSpPr>
            <a:spLocks noGrp="1"/>
          </p:cNvSpPr>
          <p:nvPr>
            <p:ph type="dt" sz="quarter" idx="10"/>
          </p:nvPr>
        </p:nvSpPr>
        <p:spPr/>
        <p:txBody>
          <a:bodyPr/>
          <a:lstStyle/>
          <a:p>
            <a:pPr>
              <a:defRPr/>
            </a:pPr>
            <a:fld id="{1A2DBD96-A07F-4507-A829-400E46849C2A}" type="datetime1">
              <a:rPr lang="zh-CN" altLang="en-US" smtClean="0"/>
              <a:pPr>
                <a:defRPr/>
              </a:pPr>
              <a:t>2020/9/14</a:t>
            </a:fld>
            <a:endParaRPr lang="zh-CN" altLang="en-US"/>
          </a:p>
        </p:txBody>
      </p:sp>
      <p:sp>
        <p:nvSpPr>
          <p:cNvPr id="7" name="页脚占位符 6"/>
          <p:cNvSpPr>
            <a:spLocks noGrp="1"/>
          </p:cNvSpPr>
          <p:nvPr>
            <p:ph type="ftr" sz="quarter" idx="11"/>
          </p:nvPr>
        </p:nvSpPr>
        <p:spPr/>
        <p:txBody>
          <a:bodyPr/>
          <a:lstStyle/>
          <a:p>
            <a:pPr>
              <a:defRPr/>
            </a:pPr>
            <a:r>
              <a:rPr lang="zh-CN" altLang="en-US" smtClean="0"/>
              <a:t>计算机体系结构</a:t>
            </a:r>
            <a:endParaRPr lang="zh-CN" altLang="en-US"/>
          </a:p>
        </p:txBody>
      </p:sp>
    </p:spTree>
    <p:extLst>
      <p:ext uri="{BB962C8B-B14F-4D97-AF65-F5344CB8AC3E}">
        <p14:creationId xmlns:p14="http://schemas.microsoft.com/office/powerpoint/2010/main" val="221629478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F8A259DC-B5FF-4956-B338-7115867267E7}" type="datetime1">
              <a:rPr lang="zh-CN" altLang="en-US" smtClean="0"/>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pPr>
              <a:defRPr/>
            </a:pPr>
            <a:fld id="{04E3C822-D2A7-492B-A34C-F3565C67AC73}" type="slidenum">
              <a:rPr lang="zh-CN" altLang="en-US" smtClean="0"/>
              <a:pPr>
                <a:defRPr/>
              </a:pPr>
              <a:t>116</a:t>
            </a:fld>
            <a:endParaRPr lang="zh-CN" altLang="en-US"/>
          </a:p>
        </p:txBody>
      </p:sp>
      <p:pic>
        <p:nvPicPr>
          <p:cNvPr id="7" name="图片 6"/>
          <p:cNvPicPr>
            <a:picLocks noChangeAspect="1"/>
          </p:cNvPicPr>
          <p:nvPr/>
        </p:nvPicPr>
        <p:blipFill>
          <a:blip r:embed="rId2"/>
          <a:stretch>
            <a:fillRect/>
          </a:stretch>
        </p:blipFill>
        <p:spPr>
          <a:xfrm>
            <a:off x="279488" y="687229"/>
            <a:ext cx="8864512" cy="5579428"/>
          </a:xfrm>
          <a:prstGeom prst="rect">
            <a:avLst/>
          </a:prstGeom>
        </p:spPr>
      </p:pic>
    </p:spTree>
    <p:extLst>
      <p:ext uri="{BB962C8B-B14F-4D97-AF65-F5344CB8AC3E}">
        <p14:creationId xmlns:p14="http://schemas.microsoft.com/office/powerpoint/2010/main" val="21145898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520700" y="336550"/>
            <a:ext cx="7886700" cy="565150"/>
          </a:xfrm>
        </p:spPr>
        <p:txBody>
          <a:bodyPr rtlCol="0">
            <a:normAutofit fontScale="90000"/>
          </a:bodyPr>
          <a:lstStyle/>
          <a:p>
            <a:pPr eaLnBrk="1" fontAlgn="auto" hangingPunct="1">
              <a:spcAft>
                <a:spcPts val="0"/>
              </a:spcAft>
              <a:defRPr/>
            </a:pPr>
            <a:r>
              <a:rPr lang="en-AU" dirty="0" smtClean="0"/>
              <a:t>Relaxed Consistency Models</a:t>
            </a:r>
            <a:endParaRPr lang="en-AU" dirty="0"/>
          </a:p>
        </p:txBody>
      </p:sp>
      <p:sp>
        <p:nvSpPr>
          <p:cNvPr id="151555" name="Rectangle 3"/>
          <p:cNvSpPr>
            <a:spLocks noGrp="1" noChangeArrowheads="1"/>
          </p:cNvSpPr>
          <p:nvPr>
            <p:ph type="body" idx="1"/>
          </p:nvPr>
        </p:nvSpPr>
        <p:spPr>
          <a:xfrm>
            <a:off x="171450" y="971550"/>
            <a:ext cx="8078788" cy="796925"/>
          </a:xfrm>
          <a:ln w="15875">
            <a:solidFill>
              <a:srgbClr val="FF0000"/>
            </a:solidFill>
            <a:miter lim="800000"/>
            <a:headEnd/>
            <a:tailEnd/>
          </a:ln>
        </p:spPr>
        <p:txBody>
          <a:bodyPr/>
          <a:lstStyle/>
          <a:p>
            <a:pPr eaLnBrk="1" hangingPunct="1"/>
            <a:r>
              <a:rPr lang="en-US" altLang="zh-CN" sz="2400" dirty="0" smtClean="0"/>
              <a:t>Rules: </a:t>
            </a:r>
          </a:p>
          <a:p>
            <a:pPr lvl="1" eaLnBrk="1" hangingPunct="1"/>
            <a:r>
              <a:rPr lang="en-US" altLang="zh-CN" sz="2000" dirty="0" smtClean="0"/>
              <a:t>X → Y :</a:t>
            </a:r>
            <a:r>
              <a:rPr lang="en-US" altLang="zh-CN" sz="1800" dirty="0" smtClean="0"/>
              <a:t>Operation X must complete before operation Y is done</a:t>
            </a:r>
          </a:p>
        </p:txBody>
      </p:sp>
      <p:sp>
        <p:nvSpPr>
          <p:cNvPr id="2" name="日期占位符 1"/>
          <p:cNvSpPr>
            <a:spLocks noGrp="1"/>
          </p:cNvSpPr>
          <p:nvPr>
            <p:ph type="dt" sz="quarter" idx="10"/>
          </p:nvPr>
        </p:nvSpPr>
        <p:spPr/>
        <p:txBody>
          <a:bodyPr/>
          <a:lstStyle/>
          <a:p>
            <a:pPr>
              <a:defRPr/>
            </a:pPr>
            <a:fld id="{D7864C09-A972-4535-B834-E07E2A40EED8}" type="datetime1">
              <a:rPr lang="zh-CN" altLang="en-US"/>
              <a:pPr>
                <a:defRPr/>
              </a:pPr>
              <a:t>2020/9/14</a:t>
            </a:fld>
            <a:endParaRPr lang="zh-CN" altLang="en-US" dirty="0"/>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5155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21495E82-1E64-443F-82B9-1067F94C1D2D}"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117</a:t>
            </a:fld>
            <a:endParaRPr lang="zh-CN" altLang="en-US" sz="1200" smtClean="0">
              <a:solidFill>
                <a:srgbClr val="898989"/>
              </a:solidFill>
              <a:latin typeface="Calibri" panose="020F0502020204030204" pitchFamily="34" charset="0"/>
              <a:ea typeface="宋体" panose="02010600030101010101" pitchFamily="2" charset="-122"/>
            </a:endParaRPr>
          </a:p>
        </p:txBody>
      </p:sp>
      <p:pic>
        <p:nvPicPr>
          <p:cNvPr id="151559"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73525" y="2216150"/>
            <a:ext cx="4926013"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60" name="文本框 6"/>
          <p:cNvSpPr txBox="1">
            <a:spLocks noChangeArrowheads="1"/>
          </p:cNvSpPr>
          <p:nvPr/>
        </p:nvSpPr>
        <p:spPr bwMode="auto">
          <a:xfrm>
            <a:off x="106363" y="4414838"/>
            <a:ext cx="6516687"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lvl="1" eaLnBrk="1" hangingPunct="1">
              <a:lnSpc>
                <a:spcPct val="100000"/>
              </a:lnSpc>
              <a:spcBef>
                <a:spcPct val="0"/>
              </a:spcBef>
              <a:buFontTx/>
              <a:buNone/>
            </a:pPr>
            <a:r>
              <a:rPr lang="en-US" altLang="zh-CN" sz="2000" dirty="0">
                <a:latin typeface="Calibri" panose="020F0502020204030204" pitchFamily="34" charset="0"/>
                <a:ea typeface="宋体" panose="02010600030101010101" pitchFamily="2" charset="-122"/>
              </a:rPr>
              <a:t>Relax R → W and R → R</a:t>
            </a:r>
          </a:p>
          <a:p>
            <a:pPr lvl="2" eaLnBrk="1" hangingPunct="1">
              <a:lnSpc>
                <a:spcPct val="100000"/>
              </a:lnSpc>
              <a:spcBef>
                <a:spcPct val="0"/>
              </a:spcBef>
              <a:buFontTx/>
              <a:buNone/>
            </a:pPr>
            <a:r>
              <a:rPr lang="en-US" altLang="zh-CN" sz="1800" dirty="0">
                <a:latin typeface="Calibri" panose="020F0502020204030204" pitchFamily="34" charset="0"/>
                <a:ea typeface="宋体" panose="02010600030101010101" pitchFamily="2" charset="-122"/>
              </a:rPr>
              <a:t>“Weak ordering” and “release consistency” </a:t>
            </a:r>
          </a:p>
          <a:p>
            <a:pPr lvl="1" eaLnBrk="1" hangingPunct="1">
              <a:lnSpc>
                <a:spcPct val="100000"/>
              </a:lnSpc>
              <a:spcBef>
                <a:spcPct val="0"/>
              </a:spcBef>
              <a:buFontTx/>
              <a:buNone/>
            </a:pPr>
            <a:r>
              <a:rPr lang="en-US" altLang="zh-CN" sz="2000" dirty="0">
                <a:latin typeface="Calibri" panose="020F0502020204030204" pitchFamily="34" charset="0"/>
                <a:ea typeface="宋体" panose="02010600030101010101" pitchFamily="2" charset="-122"/>
              </a:rPr>
              <a:t>Relax R → R , R → W , W-R, W → W (RMO)</a:t>
            </a:r>
          </a:p>
          <a:p>
            <a:pPr lvl="2" eaLnBrk="1" hangingPunct="1">
              <a:lnSpc>
                <a:spcPct val="100000"/>
              </a:lnSpc>
              <a:spcBef>
                <a:spcPct val="0"/>
              </a:spcBef>
              <a:buFontTx/>
              <a:buNone/>
            </a:pPr>
            <a:r>
              <a:rPr lang="en-US" altLang="zh-CN" sz="1800" dirty="0">
                <a:latin typeface="Calibri" panose="020F0502020204030204" pitchFamily="34" charset="0"/>
                <a:ea typeface="宋体" panose="02010600030101010101" pitchFamily="2" charset="-122"/>
              </a:rPr>
              <a:t>“Release Memory Ordering” </a:t>
            </a:r>
          </a:p>
          <a:p>
            <a:pPr lvl="2" eaLnBrk="1" hangingPunct="1">
              <a:lnSpc>
                <a:spcPct val="100000"/>
              </a:lnSpc>
              <a:spcBef>
                <a:spcPct val="0"/>
              </a:spcBef>
              <a:buFontTx/>
              <a:buNone/>
            </a:pPr>
            <a:r>
              <a:rPr lang="en-US" altLang="zh-CN" sz="1800" dirty="0">
                <a:solidFill>
                  <a:srgbClr val="FF0000"/>
                </a:solidFill>
                <a:latin typeface="Calibri" panose="020F0502020204030204" pitchFamily="34" charset="0"/>
                <a:ea typeface="宋体" panose="02010600030101010101" pitchFamily="2" charset="-122"/>
              </a:rPr>
              <a:t>Maintains the program order to access the same location:</a:t>
            </a:r>
          </a:p>
          <a:p>
            <a:pPr lvl="2" eaLnBrk="1" hangingPunct="1">
              <a:lnSpc>
                <a:spcPct val="100000"/>
              </a:lnSpc>
              <a:spcBef>
                <a:spcPct val="0"/>
              </a:spcBef>
              <a:buFontTx/>
              <a:buNone/>
            </a:pPr>
            <a:r>
              <a:rPr lang="en-US" altLang="zh-CN" sz="1800" dirty="0">
                <a:solidFill>
                  <a:srgbClr val="FF0000"/>
                </a:solidFill>
                <a:latin typeface="Calibri" panose="020F0502020204030204" pitchFamily="34" charset="0"/>
                <a:ea typeface="宋体" panose="02010600030101010101" pitchFamily="2" charset="-122"/>
              </a:rPr>
              <a:t>W →R, W → W </a:t>
            </a:r>
          </a:p>
          <a:p>
            <a:pPr lvl="2" eaLnBrk="1" hangingPunct="1">
              <a:lnSpc>
                <a:spcPct val="100000"/>
              </a:lnSpc>
              <a:spcBef>
                <a:spcPct val="0"/>
              </a:spcBef>
              <a:buFontTx/>
              <a:buNone/>
            </a:pPr>
            <a:endParaRPr lang="en-US" altLang="zh-CN" sz="1800" dirty="0">
              <a:latin typeface="Calibri" panose="020F0502020204030204" pitchFamily="34" charset="0"/>
              <a:ea typeface="宋体" panose="02010600030101010101" pitchFamily="2" charset="-122"/>
            </a:endParaRPr>
          </a:p>
        </p:txBody>
      </p:sp>
      <p:sp>
        <p:nvSpPr>
          <p:cNvPr id="151561" name="文本框 7"/>
          <p:cNvSpPr txBox="1">
            <a:spLocks noChangeArrowheads="1"/>
          </p:cNvSpPr>
          <p:nvPr/>
        </p:nvSpPr>
        <p:spPr bwMode="auto">
          <a:xfrm>
            <a:off x="171450" y="2825750"/>
            <a:ext cx="3902075" cy="126206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lvl="1" eaLnBrk="1" hangingPunct="1">
              <a:lnSpc>
                <a:spcPct val="100000"/>
              </a:lnSpc>
              <a:spcBef>
                <a:spcPct val="0"/>
              </a:spcBef>
              <a:buFontTx/>
              <a:buNone/>
            </a:pPr>
            <a:r>
              <a:rPr lang="en-US" altLang="zh-CN" sz="2000">
                <a:latin typeface="Calibri" panose="020F0502020204030204" pitchFamily="34" charset="0"/>
                <a:ea typeface="宋体" panose="02010600030101010101" pitchFamily="2" charset="-122"/>
              </a:rPr>
              <a:t>Relax W → R  (TSO)</a:t>
            </a:r>
          </a:p>
          <a:p>
            <a:pPr lvl="2" eaLnBrk="1" hangingPunct="1">
              <a:lnSpc>
                <a:spcPct val="100000"/>
              </a:lnSpc>
              <a:spcBef>
                <a:spcPct val="0"/>
              </a:spcBef>
              <a:buFontTx/>
              <a:buNone/>
            </a:pPr>
            <a:r>
              <a:rPr lang="en-US" altLang="zh-CN" sz="1800">
                <a:latin typeface="Calibri" panose="020F0502020204030204" pitchFamily="34" charset="0"/>
                <a:ea typeface="宋体" panose="02010600030101010101" pitchFamily="2" charset="-122"/>
              </a:rPr>
              <a:t>“Total store ordering”  (X86)</a:t>
            </a:r>
          </a:p>
          <a:p>
            <a:pPr lvl="1" eaLnBrk="1" hangingPunct="1">
              <a:lnSpc>
                <a:spcPct val="100000"/>
              </a:lnSpc>
              <a:spcBef>
                <a:spcPct val="0"/>
              </a:spcBef>
              <a:buFontTx/>
              <a:buNone/>
            </a:pPr>
            <a:r>
              <a:rPr lang="en-US" altLang="zh-CN" sz="2000">
                <a:latin typeface="Calibri" panose="020F0502020204030204" pitchFamily="34" charset="0"/>
                <a:ea typeface="宋体" panose="02010600030101010101" pitchFamily="2" charset="-122"/>
              </a:rPr>
              <a:t>Relax W → W (PSO)</a:t>
            </a:r>
          </a:p>
          <a:p>
            <a:pPr lvl="2" eaLnBrk="1" hangingPunct="1">
              <a:lnSpc>
                <a:spcPct val="100000"/>
              </a:lnSpc>
              <a:spcBef>
                <a:spcPct val="0"/>
              </a:spcBef>
              <a:buFontTx/>
              <a:buNone/>
            </a:pPr>
            <a:r>
              <a:rPr lang="en-US" altLang="zh-CN" sz="1800">
                <a:latin typeface="Calibri" panose="020F0502020204030204" pitchFamily="34" charset="0"/>
                <a:ea typeface="宋体" panose="02010600030101010101" pitchFamily="2" charset="-122"/>
              </a:rPr>
              <a:t>“Partial store order”</a:t>
            </a:r>
          </a:p>
        </p:txBody>
      </p:sp>
      <p:sp>
        <p:nvSpPr>
          <p:cNvPr id="151562" name="文本框 8"/>
          <p:cNvSpPr txBox="1">
            <a:spLocks noChangeArrowheads="1"/>
          </p:cNvSpPr>
          <p:nvPr/>
        </p:nvSpPr>
        <p:spPr bwMode="auto">
          <a:xfrm>
            <a:off x="182563" y="1914525"/>
            <a:ext cx="6364287" cy="676275"/>
          </a:xfrm>
          <a:prstGeom prst="rect">
            <a:avLst/>
          </a:prstGeom>
          <a:noFill/>
          <a:ln w="158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lvl="1" eaLnBrk="1" hangingPunct="1">
              <a:lnSpc>
                <a:spcPct val="100000"/>
              </a:lnSpc>
              <a:spcBef>
                <a:spcPct val="0"/>
              </a:spcBef>
              <a:buFontTx/>
              <a:buNone/>
            </a:pPr>
            <a:r>
              <a:rPr lang="en-US" altLang="zh-CN" sz="2200">
                <a:latin typeface="Calibri" panose="020F0502020204030204" pitchFamily="34" charset="0"/>
                <a:ea typeface="宋体" panose="02010600030101010101" pitchFamily="2" charset="-122"/>
              </a:rPr>
              <a:t>Sequential consistency requires (SC) :</a:t>
            </a:r>
          </a:p>
          <a:p>
            <a:pPr lvl="2" eaLnBrk="1" hangingPunct="1">
              <a:lnSpc>
                <a:spcPct val="100000"/>
              </a:lnSpc>
              <a:spcBef>
                <a:spcPct val="0"/>
              </a:spcBef>
              <a:buFontTx/>
              <a:buNone/>
            </a:pPr>
            <a:r>
              <a:rPr lang="en-US" altLang="zh-CN" sz="1600">
                <a:latin typeface="Calibri" panose="020F0502020204030204" pitchFamily="34" charset="0"/>
                <a:ea typeface="宋体" panose="02010600030101010101" pitchFamily="2" charset="-122"/>
              </a:rPr>
              <a:t>R → W, R → R, W → R, W → W</a:t>
            </a:r>
            <a:endParaRPr lang="zh-CN" altLang="en-US" sz="18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89386192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303213" y="193675"/>
            <a:ext cx="7648575" cy="831850"/>
          </a:xfrm>
        </p:spPr>
        <p:txBody>
          <a:bodyPr lIns="90488" tIns="44450" rIns="90488" bIns="44450"/>
          <a:lstStyle/>
          <a:p>
            <a:pPr eaLnBrk="1" hangingPunct="1"/>
            <a:r>
              <a:rPr lang="en-US" altLang="zh-CN" smtClean="0"/>
              <a:t>Synchronization</a:t>
            </a:r>
          </a:p>
        </p:txBody>
      </p:sp>
      <p:sp>
        <p:nvSpPr>
          <p:cNvPr id="16179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AD54C74F-08B2-4CB4-AD04-BB545D5B1082}" type="slidenum">
              <a:rPr lang="en-US" altLang="zh-CN"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118</a:t>
            </a:fld>
            <a:endParaRPr lang="en-US" altLang="zh-CN" sz="1200" smtClean="0">
              <a:solidFill>
                <a:srgbClr val="FBBA03"/>
              </a:solidFill>
              <a:latin typeface="Calibri" panose="020F0502020204030204" pitchFamily="34" charset="0"/>
              <a:ea typeface="宋体" panose="02010600030101010101" pitchFamily="2" charset="-122"/>
            </a:endParaRPr>
          </a:p>
        </p:txBody>
      </p:sp>
      <p:sp>
        <p:nvSpPr>
          <p:cNvPr id="161796" name="Rectangle 3"/>
          <p:cNvSpPr>
            <a:spLocks noChangeArrowheads="1"/>
          </p:cNvSpPr>
          <p:nvPr/>
        </p:nvSpPr>
        <p:spPr bwMode="auto">
          <a:xfrm>
            <a:off x="228600" y="1143000"/>
            <a:ext cx="6019800"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zh-CN" altLang="en-US" sz="2400">
                <a:latin typeface="Calibri" panose="020F0502020204030204" pitchFamily="34" charset="0"/>
                <a:ea typeface="宋体" panose="02010600030101010101" pitchFamily="2" charset="-122"/>
              </a:rPr>
              <a:t>系统中只要存在并发进程，即使是单核系统都需要同步操作</a:t>
            </a:r>
            <a:endParaRPr lang="en-US" altLang="zh-CN" sz="2400">
              <a:latin typeface="Calibri" panose="020F0502020204030204" pitchFamily="34" charset="0"/>
              <a:ea typeface="宋体" panose="02010600030101010101" pitchFamily="2" charset="-122"/>
            </a:endParaRPr>
          </a:p>
          <a:p>
            <a:pPr eaLnBrk="1" hangingPunct="1">
              <a:lnSpc>
                <a:spcPct val="100000"/>
              </a:lnSpc>
              <a:spcBef>
                <a:spcPct val="0"/>
              </a:spcBef>
              <a:buFontTx/>
              <a:buNone/>
            </a:pPr>
            <a:endParaRPr lang="en-US" altLang="zh-CN" sz="2400">
              <a:latin typeface="Calibri" panose="020F0502020204030204" pitchFamily="34" charset="0"/>
              <a:ea typeface="宋体" panose="02010600030101010101" pitchFamily="2" charset="-122"/>
            </a:endParaRPr>
          </a:p>
          <a:p>
            <a:pPr eaLnBrk="1" hangingPunct="1">
              <a:lnSpc>
                <a:spcPct val="100000"/>
              </a:lnSpc>
              <a:spcBef>
                <a:spcPct val="0"/>
              </a:spcBef>
              <a:buFontTx/>
              <a:buNone/>
            </a:pPr>
            <a:r>
              <a:rPr lang="zh-CN" altLang="en-US" sz="2400">
                <a:solidFill>
                  <a:srgbClr val="56127A"/>
                </a:solidFill>
                <a:latin typeface="Calibri" panose="020F0502020204030204" pitchFamily="34" charset="0"/>
                <a:ea typeface="宋体" panose="02010600030101010101" pitchFamily="2" charset="-122"/>
              </a:rPr>
              <a:t>总体上存在两类同步操作问题</a:t>
            </a:r>
            <a:r>
              <a:rPr lang="en-US" altLang="zh-CN" sz="2400">
                <a:solidFill>
                  <a:srgbClr val="56127A"/>
                </a:solidFill>
                <a:latin typeface="Calibri" panose="020F0502020204030204" pitchFamily="34" charset="0"/>
                <a:ea typeface="宋体" panose="02010600030101010101" pitchFamily="2" charset="-122"/>
              </a:rPr>
              <a:t>:</a:t>
            </a:r>
          </a:p>
          <a:p>
            <a:pPr eaLnBrk="1" hangingPunct="1">
              <a:lnSpc>
                <a:spcPct val="100000"/>
              </a:lnSpc>
              <a:spcBef>
                <a:spcPct val="0"/>
              </a:spcBef>
              <a:buFontTx/>
              <a:buNone/>
            </a:pPr>
            <a:endParaRPr lang="en-US" altLang="zh-CN" sz="2400">
              <a:solidFill>
                <a:srgbClr val="56127A"/>
              </a:solidFill>
              <a:latin typeface="Calibri" panose="020F0502020204030204" pitchFamily="34" charset="0"/>
              <a:ea typeface="宋体" panose="02010600030101010101" pitchFamily="2" charset="-122"/>
            </a:endParaRPr>
          </a:p>
          <a:p>
            <a:pPr eaLnBrk="1" hangingPunct="1">
              <a:lnSpc>
                <a:spcPct val="100000"/>
              </a:lnSpc>
              <a:spcBef>
                <a:spcPct val="0"/>
              </a:spcBef>
              <a:buFontTx/>
              <a:buNone/>
            </a:pPr>
            <a:r>
              <a:rPr lang="zh-CN" altLang="en-US" sz="2400" i="1">
                <a:solidFill>
                  <a:srgbClr val="56127A"/>
                </a:solidFill>
                <a:latin typeface="Calibri" panose="020F0502020204030204" pitchFamily="34" charset="0"/>
                <a:ea typeface="宋体" panose="02010600030101010101" pitchFamily="2" charset="-122"/>
              </a:rPr>
              <a:t>生产者</a:t>
            </a:r>
            <a:r>
              <a:rPr lang="en-US" altLang="zh-CN" sz="2400" i="1">
                <a:solidFill>
                  <a:srgbClr val="56127A"/>
                </a:solidFill>
                <a:latin typeface="Calibri" panose="020F0502020204030204" pitchFamily="34" charset="0"/>
                <a:ea typeface="宋体" panose="02010600030101010101" pitchFamily="2" charset="-122"/>
              </a:rPr>
              <a:t>-</a:t>
            </a:r>
            <a:r>
              <a:rPr lang="zh-CN" altLang="en-US" sz="2400" i="1">
                <a:solidFill>
                  <a:srgbClr val="56127A"/>
                </a:solidFill>
                <a:latin typeface="Calibri" panose="020F0502020204030204" pitchFamily="34" charset="0"/>
                <a:ea typeface="宋体" panose="02010600030101010101" pitchFamily="2" charset="-122"/>
              </a:rPr>
              <a:t>消费者问题：</a:t>
            </a:r>
            <a:r>
              <a:rPr lang="zh-CN" altLang="en-US" sz="2400">
                <a:solidFill>
                  <a:srgbClr val="56127A"/>
                </a:solidFill>
                <a:latin typeface="Calibri" panose="020F0502020204030204" pitchFamily="34" charset="0"/>
                <a:ea typeface="宋体" panose="02010600030101010101" pitchFamily="2" charset="-122"/>
              </a:rPr>
              <a:t>一个</a:t>
            </a:r>
            <a:r>
              <a:rPr lang="en-US" altLang="zh-CN" sz="2400">
                <a:solidFill>
                  <a:srgbClr val="56127A"/>
                </a:solidFill>
                <a:latin typeface="Calibri" panose="020F0502020204030204" pitchFamily="34" charset="0"/>
                <a:ea typeface="宋体" panose="02010600030101010101" pitchFamily="2" charset="-122"/>
              </a:rPr>
              <a:t> </a:t>
            </a:r>
            <a:r>
              <a:rPr lang="zh-CN" altLang="en-US" sz="2400">
                <a:solidFill>
                  <a:srgbClr val="56127A"/>
                </a:solidFill>
                <a:latin typeface="Calibri" panose="020F0502020204030204" pitchFamily="34" charset="0"/>
                <a:ea typeface="宋体" panose="02010600030101010101" pitchFamily="2" charset="-122"/>
              </a:rPr>
              <a:t>消费者进程必须等待生产者进程产生数据</a:t>
            </a:r>
            <a:endParaRPr lang="en-US" altLang="zh-CN" sz="2400">
              <a:solidFill>
                <a:srgbClr val="56127A"/>
              </a:solidFill>
              <a:latin typeface="Calibri" panose="020F0502020204030204" pitchFamily="34" charset="0"/>
              <a:ea typeface="宋体" panose="02010600030101010101" pitchFamily="2" charset="-122"/>
            </a:endParaRPr>
          </a:p>
          <a:p>
            <a:pPr eaLnBrk="1" hangingPunct="1">
              <a:lnSpc>
                <a:spcPct val="100000"/>
              </a:lnSpc>
              <a:spcBef>
                <a:spcPct val="0"/>
              </a:spcBef>
              <a:buFontTx/>
              <a:buNone/>
            </a:pPr>
            <a:endParaRPr lang="en-US" altLang="zh-CN" sz="2400" i="1">
              <a:solidFill>
                <a:srgbClr val="56127A"/>
              </a:solidFill>
              <a:latin typeface="Calibri" panose="020F0502020204030204" pitchFamily="34" charset="0"/>
              <a:ea typeface="宋体" panose="02010600030101010101" pitchFamily="2" charset="-122"/>
            </a:endParaRPr>
          </a:p>
          <a:p>
            <a:pPr eaLnBrk="1" hangingPunct="1">
              <a:lnSpc>
                <a:spcPct val="100000"/>
              </a:lnSpc>
              <a:spcBef>
                <a:spcPct val="0"/>
              </a:spcBef>
              <a:buFontTx/>
              <a:buNone/>
            </a:pPr>
            <a:r>
              <a:rPr lang="zh-CN" altLang="en-US" sz="2400" i="1">
                <a:solidFill>
                  <a:srgbClr val="56127A"/>
                </a:solidFill>
                <a:latin typeface="Calibri" panose="020F0502020204030204" pitchFamily="34" charset="0"/>
                <a:ea typeface="宋体" panose="02010600030101010101" pitchFamily="2" charset="-122"/>
              </a:rPr>
              <a:t>互斥问题（</a:t>
            </a:r>
            <a:r>
              <a:rPr lang="en-US" altLang="zh-CN" sz="2400" i="1">
                <a:solidFill>
                  <a:srgbClr val="56127A"/>
                </a:solidFill>
                <a:latin typeface="Calibri" panose="020F0502020204030204" pitchFamily="34" charset="0"/>
                <a:ea typeface="宋体" panose="02010600030101010101" pitchFamily="2" charset="-122"/>
              </a:rPr>
              <a:t>Mutual Exclusion</a:t>
            </a:r>
            <a:r>
              <a:rPr lang="zh-CN" altLang="en-US" sz="2400" i="1">
                <a:solidFill>
                  <a:srgbClr val="56127A"/>
                </a:solidFill>
                <a:latin typeface="Calibri" panose="020F0502020204030204" pitchFamily="34" charset="0"/>
                <a:ea typeface="宋体" panose="02010600030101010101" pitchFamily="2" charset="-122"/>
              </a:rPr>
              <a:t>）</a:t>
            </a:r>
            <a:r>
              <a:rPr lang="en-US" altLang="zh-CN" sz="2400" i="1">
                <a:solidFill>
                  <a:srgbClr val="56127A"/>
                </a:solidFill>
                <a:latin typeface="Calibri" panose="020F0502020204030204" pitchFamily="34" charset="0"/>
                <a:ea typeface="宋体" panose="02010600030101010101" pitchFamily="2" charset="-122"/>
              </a:rPr>
              <a:t>: </a:t>
            </a:r>
            <a:r>
              <a:rPr lang="zh-CN" altLang="en-US" sz="2400">
                <a:solidFill>
                  <a:srgbClr val="56127A"/>
                </a:solidFill>
                <a:latin typeface="Calibri" panose="020F0502020204030204" pitchFamily="34" charset="0"/>
                <a:ea typeface="宋体" panose="02010600030101010101" pitchFamily="2" charset="-122"/>
              </a:rPr>
              <a:t>保证在一个给定的时间内只有一个进程使用共享资源（临界区）</a:t>
            </a:r>
            <a:endParaRPr lang="en-US" altLang="zh-CN" sz="2400">
              <a:solidFill>
                <a:srgbClr val="56127A"/>
              </a:solidFill>
              <a:latin typeface="Calibri" panose="020F0502020204030204" pitchFamily="34" charset="0"/>
              <a:ea typeface="宋体" panose="02010600030101010101" pitchFamily="2" charset="-122"/>
            </a:endParaRPr>
          </a:p>
        </p:txBody>
      </p:sp>
      <p:grpSp>
        <p:nvGrpSpPr>
          <p:cNvPr id="161797" name="Group 25"/>
          <p:cNvGrpSpPr>
            <a:grpSpLocks/>
          </p:cNvGrpSpPr>
          <p:nvPr/>
        </p:nvGrpSpPr>
        <p:grpSpPr bwMode="auto">
          <a:xfrm>
            <a:off x="6248400" y="1752600"/>
            <a:ext cx="2417763" cy="2351088"/>
            <a:chOff x="6400800" y="1676400"/>
            <a:chExt cx="2417274" cy="2351088"/>
          </a:xfrm>
        </p:grpSpPr>
        <p:sp>
          <p:nvSpPr>
            <p:cNvPr id="161807" name="Rectangle 5"/>
            <p:cNvSpPr>
              <a:spLocks noChangeArrowheads="1"/>
            </p:cNvSpPr>
            <p:nvPr/>
          </p:nvSpPr>
          <p:spPr bwMode="auto">
            <a:xfrm>
              <a:off x="6400800" y="2133600"/>
              <a:ext cx="1328039" cy="459100"/>
            </a:xfrm>
            <a:prstGeom prst="rect">
              <a:avLst/>
            </a:prstGeom>
            <a:solidFill>
              <a:srgbClr val="FFFFFF"/>
            </a:solidFill>
            <a:ln w="9525">
              <a:solidFill>
                <a:srgbClr val="000000"/>
              </a:solidFill>
              <a:miter lim="800000"/>
              <a:headEnd/>
              <a:tailEnd/>
            </a:ln>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400">
                  <a:latin typeface="Calibri" panose="020F0502020204030204" pitchFamily="34" charset="0"/>
                  <a:ea typeface="宋体" panose="02010600030101010101" pitchFamily="2" charset="-122"/>
                </a:rPr>
                <a:t>producer</a:t>
              </a:r>
            </a:p>
          </p:txBody>
        </p:sp>
        <p:sp>
          <p:nvSpPr>
            <p:cNvPr id="161808" name="Rectangle 6"/>
            <p:cNvSpPr>
              <a:spLocks noChangeArrowheads="1"/>
            </p:cNvSpPr>
            <p:nvPr/>
          </p:nvSpPr>
          <p:spPr bwMode="auto">
            <a:xfrm>
              <a:off x="7391400" y="3124200"/>
              <a:ext cx="1426674" cy="459100"/>
            </a:xfrm>
            <a:prstGeom prst="rect">
              <a:avLst/>
            </a:prstGeom>
            <a:solidFill>
              <a:srgbClr val="FFFFFF"/>
            </a:solidFill>
            <a:ln w="9525">
              <a:solidFill>
                <a:srgbClr val="000000"/>
              </a:solidFill>
              <a:miter lim="800000"/>
              <a:headEnd/>
              <a:tailEnd/>
            </a:ln>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400">
                  <a:latin typeface="Calibri" panose="020F0502020204030204" pitchFamily="34" charset="0"/>
                  <a:ea typeface="宋体" panose="02010600030101010101" pitchFamily="2" charset="-122"/>
                </a:rPr>
                <a:t>consumer</a:t>
              </a:r>
            </a:p>
          </p:txBody>
        </p:sp>
        <p:sp>
          <p:nvSpPr>
            <p:cNvPr id="161809" name="Line 7"/>
            <p:cNvSpPr>
              <a:spLocks noChangeShapeType="1"/>
            </p:cNvSpPr>
            <p:nvPr/>
          </p:nvSpPr>
          <p:spPr bwMode="auto">
            <a:xfrm>
              <a:off x="7086600" y="2590800"/>
              <a:ext cx="838200" cy="53340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1810" name="Line 8"/>
            <p:cNvSpPr>
              <a:spLocks noChangeShapeType="1"/>
            </p:cNvSpPr>
            <p:nvPr/>
          </p:nvSpPr>
          <p:spPr bwMode="auto">
            <a:xfrm>
              <a:off x="7010400" y="1676400"/>
              <a:ext cx="0" cy="43815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1811" name="Line 9"/>
            <p:cNvSpPr>
              <a:spLocks noChangeShapeType="1"/>
            </p:cNvSpPr>
            <p:nvPr/>
          </p:nvSpPr>
          <p:spPr bwMode="auto">
            <a:xfrm>
              <a:off x="8153400" y="3581400"/>
              <a:ext cx="0" cy="446088"/>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1798" name="Group 10"/>
          <p:cNvGrpSpPr>
            <a:grpSpLocks/>
          </p:cNvGrpSpPr>
          <p:nvPr/>
        </p:nvGrpSpPr>
        <p:grpSpPr bwMode="auto">
          <a:xfrm>
            <a:off x="6121400" y="4610100"/>
            <a:ext cx="1779588" cy="1752600"/>
            <a:chOff x="4370" y="1484"/>
            <a:chExt cx="1121" cy="1104"/>
          </a:xfrm>
        </p:grpSpPr>
        <p:sp>
          <p:nvSpPr>
            <p:cNvPr id="161801" name="Oval 13"/>
            <p:cNvSpPr>
              <a:spLocks noChangeArrowheads="1"/>
            </p:cNvSpPr>
            <p:nvPr/>
          </p:nvSpPr>
          <p:spPr bwMode="auto">
            <a:xfrm>
              <a:off x="4418" y="1986"/>
              <a:ext cx="1008" cy="602"/>
            </a:xfrm>
            <a:prstGeom prst="ellipse">
              <a:avLst/>
            </a:prstGeom>
            <a:solidFill>
              <a:schemeClr val="bg1"/>
            </a:solidFill>
            <a:ln w="254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2000">
                <a:latin typeface="Calibri" panose="020F0502020204030204" pitchFamily="34" charset="0"/>
                <a:ea typeface="宋体" panose="02010600030101010101" pitchFamily="2" charset="-122"/>
              </a:endParaRPr>
            </a:p>
          </p:txBody>
        </p:sp>
        <p:sp>
          <p:nvSpPr>
            <p:cNvPr id="161802" name="Rectangle 14"/>
            <p:cNvSpPr>
              <a:spLocks noChangeArrowheads="1"/>
            </p:cNvSpPr>
            <p:nvPr/>
          </p:nvSpPr>
          <p:spPr bwMode="auto">
            <a:xfrm>
              <a:off x="4527" y="2026"/>
              <a:ext cx="964"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400">
                  <a:latin typeface="Calibri" panose="020F0502020204030204" pitchFamily="34" charset="0"/>
                  <a:ea typeface="宋体" panose="02010600030101010101" pitchFamily="2" charset="-122"/>
                </a:rPr>
                <a:t>Shared Resource</a:t>
              </a:r>
            </a:p>
          </p:txBody>
        </p:sp>
        <p:sp>
          <p:nvSpPr>
            <p:cNvPr id="161803" name="Rectangle 15"/>
            <p:cNvSpPr>
              <a:spLocks noChangeArrowheads="1"/>
            </p:cNvSpPr>
            <p:nvPr/>
          </p:nvSpPr>
          <p:spPr bwMode="auto">
            <a:xfrm>
              <a:off x="4370" y="1484"/>
              <a:ext cx="314" cy="289"/>
            </a:xfrm>
            <a:prstGeom prst="rect">
              <a:avLst/>
            </a:prstGeom>
            <a:solidFill>
              <a:srgbClr val="FFFFFF"/>
            </a:solidFill>
            <a:ln w="12700">
              <a:solidFill>
                <a:srgbClr val="000000"/>
              </a:solidFill>
              <a:miter lim="800000"/>
              <a:headEnd/>
              <a:tailEnd/>
            </a:ln>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400">
                  <a:latin typeface="Calibri" panose="020F0502020204030204" pitchFamily="34" charset="0"/>
                  <a:ea typeface="宋体" panose="02010600030101010101" pitchFamily="2" charset="-122"/>
                </a:rPr>
                <a:t>P1</a:t>
              </a:r>
            </a:p>
          </p:txBody>
        </p:sp>
        <p:sp>
          <p:nvSpPr>
            <p:cNvPr id="161804" name="Rectangle 16"/>
            <p:cNvSpPr>
              <a:spLocks noChangeArrowheads="1"/>
            </p:cNvSpPr>
            <p:nvPr/>
          </p:nvSpPr>
          <p:spPr bwMode="auto">
            <a:xfrm>
              <a:off x="5042" y="1484"/>
              <a:ext cx="314" cy="289"/>
            </a:xfrm>
            <a:prstGeom prst="rect">
              <a:avLst/>
            </a:prstGeom>
            <a:solidFill>
              <a:srgbClr val="FFFFFF"/>
            </a:solidFill>
            <a:ln w="12700">
              <a:solidFill>
                <a:srgbClr val="000000"/>
              </a:solidFill>
              <a:miter lim="800000"/>
              <a:headEnd/>
              <a:tailEnd/>
            </a:ln>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400">
                  <a:latin typeface="Calibri" panose="020F0502020204030204" pitchFamily="34" charset="0"/>
                  <a:ea typeface="宋体" panose="02010600030101010101" pitchFamily="2" charset="-122"/>
                </a:rPr>
                <a:t>P2</a:t>
              </a:r>
            </a:p>
          </p:txBody>
        </p:sp>
        <p:sp>
          <p:nvSpPr>
            <p:cNvPr id="161805" name="Line 19"/>
            <p:cNvSpPr>
              <a:spLocks noChangeShapeType="1"/>
            </p:cNvSpPr>
            <p:nvPr/>
          </p:nvSpPr>
          <p:spPr bwMode="auto">
            <a:xfrm flipH="1">
              <a:off x="4976" y="1778"/>
              <a:ext cx="170" cy="226"/>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1806" name="Line 21"/>
            <p:cNvSpPr>
              <a:spLocks noChangeShapeType="1"/>
            </p:cNvSpPr>
            <p:nvPr/>
          </p:nvSpPr>
          <p:spPr bwMode="auto">
            <a:xfrm>
              <a:off x="4562" y="1772"/>
              <a:ext cx="186" cy="231"/>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8" name="日期占位符 17"/>
          <p:cNvSpPr>
            <a:spLocks noGrp="1"/>
          </p:cNvSpPr>
          <p:nvPr>
            <p:ph type="dt" sz="quarter" idx="10"/>
          </p:nvPr>
        </p:nvSpPr>
        <p:spPr/>
        <p:txBody>
          <a:bodyPr/>
          <a:lstStyle/>
          <a:p>
            <a:pPr>
              <a:defRPr/>
            </a:pPr>
            <a:fld id="{D72F1055-6E5B-4187-B201-16CE652E4FBB}" type="datetime1">
              <a:rPr lang="zh-CN" altLang="en-US"/>
              <a:pPr>
                <a:defRPr/>
              </a:pPr>
              <a:t>2020/9/14</a:t>
            </a:fld>
            <a:endParaRPr lang="zh-CN" altLang="en-US"/>
          </a:p>
        </p:txBody>
      </p:sp>
      <p:sp>
        <p:nvSpPr>
          <p:cNvPr id="19" name="页脚占位符 18"/>
          <p:cNvSpPr>
            <a:spLocks noGrp="1"/>
          </p:cNvSpPr>
          <p:nvPr>
            <p:ph type="ftr" sz="quarter" idx="11"/>
          </p:nvPr>
        </p:nvSpPr>
        <p:spPr/>
        <p:txBody>
          <a:bodyPr/>
          <a:lstStyle/>
          <a:p>
            <a:pPr>
              <a:defRPr/>
            </a:pPr>
            <a:r>
              <a:rPr lang="zh-CN" altLang="en-US" smtClean="0"/>
              <a:t>计算机体系结构</a:t>
            </a:r>
            <a:endParaRPr lang="zh-CN" altLang="en-US"/>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685800" y="354013"/>
            <a:ext cx="7292975" cy="736600"/>
          </a:xfrm>
        </p:spPr>
        <p:txBody>
          <a:bodyPr/>
          <a:lstStyle/>
          <a:p>
            <a:pPr eaLnBrk="1" hangingPunct="1"/>
            <a:r>
              <a:rPr lang="en-US" altLang="zh-CN" smtClean="0"/>
              <a:t>A Producer-Consumer Example</a:t>
            </a:r>
          </a:p>
        </p:txBody>
      </p:sp>
      <p:sp>
        <p:nvSpPr>
          <p:cNvPr id="16384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858BDB90-969F-4050-A0FB-FE89FA9BAC09}" type="slidenum">
              <a:rPr lang="en-US" altLang="zh-CN"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119</a:t>
            </a:fld>
            <a:endParaRPr lang="en-US" altLang="zh-CN" sz="1200" smtClean="0">
              <a:solidFill>
                <a:srgbClr val="FBBA03"/>
              </a:solidFill>
              <a:latin typeface="Calibri" panose="020F0502020204030204" pitchFamily="34" charset="0"/>
              <a:ea typeface="宋体" panose="02010600030101010101" pitchFamily="2" charset="-122"/>
            </a:endParaRPr>
          </a:p>
        </p:txBody>
      </p:sp>
      <p:sp>
        <p:nvSpPr>
          <p:cNvPr id="1471491" name="Text Box 3"/>
          <p:cNvSpPr txBox="1">
            <a:spLocks noChangeArrowheads="1"/>
          </p:cNvSpPr>
          <p:nvPr/>
        </p:nvSpPr>
        <p:spPr bwMode="auto">
          <a:xfrm>
            <a:off x="282575" y="5700713"/>
            <a:ext cx="46529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zh-CN" altLang="en-US" sz="2400">
                <a:solidFill>
                  <a:srgbClr val="56127A"/>
                </a:solidFill>
                <a:latin typeface="Calibri" panose="020F0502020204030204" pitchFamily="34" charset="0"/>
                <a:ea typeface="宋体" panose="02010600030101010101" pitchFamily="2" charset="-122"/>
              </a:rPr>
              <a:t>假设指令都是顺序执行的</a:t>
            </a:r>
            <a:endParaRPr lang="en-US" altLang="zh-CN" sz="2400" i="1">
              <a:solidFill>
                <a:srgbClr val="56127A"/>
              </a:solidFill>
              <a:latin typeface="Calibri" panose="020F0502020204030204" pitchFamily="34" charset="0"/>
              <a:ea typeface="宋体" panose="02010600030101010101" pitchFamily="2" charset="-122"/>
            </a:endParaRPr>
          </a:p>
        </p:txBody>
      </p:sp>
      <p:grpSp>
        <p:nvGrpSpPr>
          <p:cNvPr id="2" name="Group 4"/>
          <p:cNvGrpSpPr>
            <a:grpSpLocks/>
          </p:cNvGrpSpPr>
          <p:nvPr/>
        </p:nvGrpSpPr>
        <p:grpSpPr bwMode="auto">
          <a:xfrm>
            <a:off x="388938" y="3260725"/>
            <a:ext cx="3382962" cy="1616075"/>
            <a:chOff x="245" y="2214"/>
            <a:chExt cx="2131" cy="1018"/>
          </a:xfrm>
        </p:grpSpPr>
        <p:sp>
          <p:nvSpPr>
            <p:cNvPr id="163877" name="Rectangle 5"/>
            <p:cNvSpPr>
              <a:spLocks noChangeArrowheads="1"/>
            </p:cNvSpPr>
            <p:nvPr/>
          </p:nvSpPr>
          <p:spPr bwMode="auto">
            <a:xfrm>
              <a:off x="809" y="3027"/>
              <a:ext cx="1285" cy="186"/>
            </a:xfrm>
            <a:prstGeom prst="rect">
              <a:avLst/>
            </a:prstGeom>
            <a:solidFill>
              <a:srgbClr val="CFBDC8"/>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2000" i="1">
                <a:solidFill>
                  <a:schemeClr val="bg2"/>
                </a:solidFill>
                <a:latin typeface="Verdana" panose="020B0604030504040204" pitchFamily="34" charset="0"/>
                <a:ea typeface="宋体" panose="02010600030101010101" pitchFamily="2" charset="-122"/>
              </a:endParaRPr>
            </a:p>
          </p:txBody>
        </p:sp>
        <p:sp>
          <p:nvSpPr>
            <p:cNvPr id="163878" name="Rectangle 6"/>
            <p:cNvSpPr>
              <a:spLocks noChangeArrowheads="1"/>
            </p:cNvSpPr>
            <p:nvPr/>
          </p:nvSpPr>
          <p:spPr bwMode="auto">
            <a:xfrm>
              <a:off x="802" y="2645"/>
              <a:ext cx="1285" cy="186"/>
            </a:xfrm>
            <a:prstGeom prst="rect">
              <a:avLst/>
            </a:prstGeom>
            <a:solidFill>
              <a:srgbClr val="CFBDC8"/>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2000" i="1">
                <a:solidFill>
                  <a:schemeClr val="bg2"/>
                </a:solidFill>
                <a:latin typeface="Verdana" panose="020B0604030504040204" pitchFamily="34" charset="0"/>
                <a:ea typeface="宋体" panose="02010600030101010101" pitchFamily="2" charset="-122"/>
              </a:endParaRPr>
            </a:p>
          </p:txBody>
        </p:sp>
        <p:sp>
          <p:nvSpPr>
            <p:cNvPr id="163879" name="Text Box 7"/>
            <p:cNvSpPr txBox="1">
              <a:spLocks noChangeArrowheads="1"/>
            </p:cNvSpPr>
            <p:nvPr/>
          </p:nvSpPr>
          <p:spPr bwMode="auto">
            <a:xfrm>
              <a:off x="245" y="2214"/>
              <a:ext cx="2131"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Producer posting Item x:</a:t>
              </a: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Load R</a:t>
              </a:r>
              <a:r>
                <a:rPr lang="en-US" altLang="zh-CN" sz="2000" baseline="-25000">
                  <a:latin typeface="Verdana" panose="020B0604030504040204" pitchFamily="34" charset="0"/>
                  <a:ea typeface="宋体" panose="02010600030101010101" pitchFamily="2" charset="-122"/>
                </a:rPr>
                <a:t>tail</a:t>
              </a:r>
              <a:r>
                <a:rPr lang="en-US" altLang="zh-CN" sz="2000">
                  <a:latin typeface="Verdana" panose="020B0604030504040204" pitchFamily="34" charset="0"/>
                  <a:ea typeface="宋体" panose="02010600030101010101" pitchFamily="2" charset="-122"/>
                </a:rPr>
                <a:t>, (tail)</a:t>
              </a: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Store (R</a:t>
              </a:r>
              <a:r>
                <a:rPr lang="en-US" altLang="zh-CN" sz="2000" baseline="-25000">
                  <a:latin typeface="Verdana" panose="020B0604030504040204" pitchFamily="34" charset="0"/>
                  <a:ea typeface="宋体" panose="02010600030101010101" pitchFamily="2" charset="-122"/>
                </a:rPr>
                <a:t>tail</a:t>
              </a:r>
              <a:r>
                <a:rPr lang="en-US" altLang="zh-CN" sz="2000">
                  <a:latin typeface="Verdana" panose="020B0604030504040204" pitchFamily="34" charset="0"/>
                  <a:ea typeface="宋体" panose="02010600030101010101" pitchFamily="2" charset="-122"/>
                </a:rPr>
                <a:t>), x</a:t>
              </a: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R</a:t>
              </a:r>
              <a:r>
                <a:rPr lang="en-US" altLang="zh-CN" sz="2000" baseline="-25000">
                  <a:latin typeface="Verdana" panose="020B0604030504040204" pitchFamily="34" charset="0"/>
                  <a:ea typeface="宋体" panose="02010600030101010101" pitchFamily="2" charset="-122"/>
                </a:rPr>
                <a:t>tail</a:t>
              </a:r>
              <a:r>
                <a:rPr lang="en-US" altLang="zh-CN" sz="2000">
                  <a:latin typeface="Verdana" panose="020B0604030504040204" pitchFamily="34" charset="0"/>
                  <a:ea typeface="宋体" panose="02010600030101010101" pitchFamily="2" charset="-122"/>
                </a:rPr>
                <a:t>=R</a:t>
              </a:r>
              <a:r>
                <a:rPr lang="en-US" altLang="zh-CN" sz="2000" baseline="-25000">
                  <a:latin typeface="Verdana" panose="020B0604030504040204" pitchFamily="34" charset="0"/>
                  <a:ea typeface="宋体" panose="02010600030101010101" pitchFamily="2" charset="-122"/>
                </a:rPr>
                <a:t>tail</a:t>
              </a:r>
              <a:r>
                <a:rPr lang="en-US" altLang="zh-CN" sz="2000">
                  <a:latin typeface="Verdana" panose="020B0604030504040204" pitchFamily="34" charset="0"/>
                  <a:ea typeface="宋体" panose="02010600030101010101" pitchFamily="2" charset="-122"/>
                </a:rPr>
                <a:t>+1</a:t>
              </a: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Store (tail), R</a:t>
              </a:r>
              <a:r>
                <a:rPr lang="en-US" altLang="zh-CN" sz="2000" baseline="-25000">
                  <a:latin typeface="Verdana" panose="020B0604030504040204" pitchFamily="34" charset="0"/>
                  <a:ea typeface="宋体" panose="02010600030101010101" pitchFamily="2" charset="-122"/>
                </a:rPr>
                <a:t>tail</a:t>
              </a:r>
              <a:endParaRPr lang="en-US" altLang="zh-CN" sz="2000">
                <a:latin typeface="Verdana" panose="020B0604030504040204" pitchFamily="34" charset="0"/>
                <a:ea typeface="宋体" panose="02010600030101010101" pitchFamily="2" charset="-122"/>
              </a:endParaRPr>
            </a:p>
          </p:txBody>
        </p:sp>
      </p:grpSp>
      <p:grpSp>
        <p:nvGrpSpPr>
          <p:cNvPr id="3" name="Group 8"/>
          <p:cNvGrpSpPr>
            <a:grpSpLocks/>
          </p:cNvGrpSpPr>
          <p:nvPr/>
        </p:nvGrpSpPr>
        <p:grpSpPr bwMode="auto">
          <a:xfrm>
            <a:off x="4897438" y="3146425"/>
            <a:ext cx="4010025" cy="2530475"/>
            <a:chOff x="3269" y="2070"/>
            <a:chExt cx="2526" cy="1594"/>
          </a:xfrm>
        </p:grpSpPr>
        <p:sp>
          <p:nvSpPr>
            <p:cNvPr id="163874" name="Rectangle 9"/>
            <p:cNvSpPr>
              <a:spLocks noChangeArrowheads="1"/>
            </p:cNvSpPr>
            <p:nvPr/>
          </p:nvSpPr>
          <p:spPr bwMode="auto">
            <a:xfrm>
              <a:off x="3849" y="2875"/>
              <a:ext cx="1285" cy="186"/>
            </a:xfrm>
            <a:prstGeom prst="rect">
              <a:avLst/>
            </a:prstGeom>
            <a:solidFill>
              <a:srgbClr val="CFBDC8"/>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2000" i="1">
                <a:solidFill>
                  <a:schemeClr val="bg2"/>
                </a:solidFill>
                <a:latin typeface="Verdana" panose="020B0604030504040204" pitchFamily="34" charset="0"/>
                <a:ea typeface="宋体" panose="02010600030101010101" pitchFamily="2" charset="-122"/>
              </a:endParaRPr>
            </a:p>
          </p:txBody>
        </p:sp>
        <p:sp>
          <p:nvSpPr>
            <p:cNvPr id="163875" name="Rectangle 10"/>
            <p:cNvSpPr>
              <a:spLocks noChangeArrowheads="1"/>
            </p:cNvSpPr>
            <p:nvPr/>
          </p:nvSpPr>
          <p:spPr bwMode="auto">
            <a:xfrm>
              <a:off x="3842" y="2493"/>
              <a:ext cx="1285" cy="186"/>
            </a:xfrm>
            <a:prstGeom prst="rect">
              <a:avLst/>
            </a:prstGeom>
            <a:solidFill>
              <a:srgbClr val="CFBDC8"/>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2000" i="1">
                <a:solidFill>
                  <a:schemeClr val="bg2"/>
                </a:solidFill>
                <a:latin typeface="Verdana" panose="020B0604030504040204" pitchFamily="34" charset="0"/>
                <a:ea typeface="宋体" panose="02010600030101010101" pitchFamily="2" charset="-122"/>
              </a:endParaRPr>
            </a:p>
          </p:txBody>
        </p:sp>
        <p:sp>
          <p:nvSpPr>
            <p:cNvPr id="163876" name="Text Box 11"/>
            <p:cNvSpPr txBox="1">
              <a:spLocks noChangeArrowheads="1"/>
            </p:cNvSpPr>
            <p:nvPr/>
          </p:nvSpPr>
          <p:spPr bwMode="auto">
            <a:xfrm>
              <a:off x="3269" y="2070"/>
              <a:ext cx="2526" cy="1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Consumer:</a:t>
              </a: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Load R</a:t>
              </a:r>
              <a:r>
                <a:rPr lang="en-US" altLang="zh-CN" sz="2000" baseline="-25000">
                  <a:latin typeface="Verdana" panose="020B0604030504040204" pitchFamily="34" charset="0"/>
                  <a:ea typeface="宋体" panose="02010600030101010101" pitchFamily="2" charset="-122"/>
                </a:rPr>
                <a:t>head</a:t>
              </a:r>
              <a:r>
                <a:rPr lang="en-US" altLang="zh-CN" sz="2000">
                  <a:latin typeface="Verdana" panose="020B0604030504040204" pitchFamily="34" charset="0"/>
                  <a:ea typeface="宋体" panose="02010600030101010101" pitchFamily="2" charset="-122"/>
                </a:rPr>
                <a:t>, (head)</a:t>
              </a: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spin:	Load R</a:t>
              </a:r>
              <a:r>
                <a:rPr lang="en-US" altLang="zh-CN" sz="2000" baseline="-25000">
                  <a:latin typeface="Verdana" panose="020B0604030504040204" pitchFamily="34" charset="0"/>
                  <a:ea typeface="宋体" panose="02010600030101010101" pitchFamily="2" charset="-122"/>
                </a:rPr>
                <a:t>tail</a:t>
              </a:r>
              <a:r>
                <a:rPr lang="en-US" altLang="zh-CN" sz="2000">
                  <a:latin typeface="Verdana" panose="020B0604030504040204" pitchFamily="34" charset="0"/>
                  <a:ea typeface="宋体" panose="02010600030101010101" pitchFamily="2" charset="-122"/>
                </a:rPr>
                <a:t>, (tail)</a:t>
              </a: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if R</a:t>
              </a:r>
              <a:r>
                <a:rPr lang="en-US" altLang="zh-CN" sz="2000" baseline="-25000">
                  <a:latin typeface="Verdana" panose="020B0604030504040204" pitchFamily="34" charset="0"/>
                  <a:ea typeface="宋体" panose="02010600030101010101" pitchFamily="2" charset="-122"/>
                </a:rPr>
                <a:t>head</a:t>
              </a:r>
              <a:r>
                <a:rPr lang="en-US" altLang="zh-CN" sz="2000">
                  <a:latin typeface="Verdana" panose="020B0604030504040204" pitchFamily="34" charset="0"/>
                  <a:ea typeface="宋体" panose="02010600030101010101" pitchFamily="2" charset="-122"/>
                </a:rPr>
                <a:t>==R</a:t>
              </a:r>
              <a:r>
                <a:rPr lang="en-US" altLang="zh-CN" sz="2000" baseline="-25000">
                  <a:latin typeface="Verdana" panose="020B0604030504040204" pitchFamily="34" charset="0"/>
                  <a:ea typeface="宋体" panose="02010600030101010101" pitchFamily="2" charset="-122"/>
                </a:rPr>
                <a:t>tail </a:t>
              </a:r>
              <a:r>
                <a:rPr lang="en-US" altLang="zh-CN" sz="2000">
                  <a:latin typeface="Verdana" panose="020B0604030504040204" pitchFamily="34" charset="0"/>
                  <a:ea typeface="宋体" panose="02010600030101010101" pitchFamily="2" charset="-122"/>
                </a:rPr>
                <a:t>goto spin</a:t>
              </a: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Load R, (R</a:t>
              </a:r>
              <a:r>
                <a:rPr lang="en-US" altLang="zh-CN" sz="2000" baseline="-25000">
                  <a:latin typeface="Verdana" panose="020B0604030504040204" pitchFamily="34" charset="0"/>
                  <a:ea typeface="宋体" panose="02010600030101010101" pitchFamily="2" charset="-122"/>
                </a:rPr>
                <a:t>head</a:t>
              </a:r>
              <a:r>
                <a:rPr lang="en-US" altLang="zh-CN" sz="2000">
                  <a:latin typeface="Verdana" panose="020B0604030504040204" pitchFamily="34" charset="0"/>
                  <a:ea typeface="宋体" panose="02010600030101010101" pitchFamily="2" charset="-122"/>
                </a:rPr>
                <a:t>)</a:t>
              </a: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R</a:t>
              </a:r>
              <a:r>
                <a:rPr lang="en-US" altLang="zh-CN" sz="2000" baseline="-25000">
                  <a:latin typeface="Verdana" panose="020B0604030504040204" pitchFamily="34" charset="0"/>
                  <a:ea typeface="宋体" panose="02010600030101010101" pitchFamily="2" charset="-122"/>
                </a:rPr>
                <a:t>head</a:t>
              </a:r>
              <a:r>
                <a:rPr lang="en-US" altLang="zh-CN" sz="2000">
                  <a:latin typeface="Verdana" panose="020B0604030504040204" pitchFamily="34" charset="0"/>
                  <a:ea typeface="宋体" panose="02010600030101010101" pitchFamily="2" charset="-122"/>
                </a:rPr>
                <a:t>=R</a:t>
              </a:r>
              <a:r>
                <a:rPr lang="en-US" altLang="zh-CN" sz="2000" baseline="-25000">
                  <a:latin typeface="Verdana" panose="020B0604030504040204" pitchFamily="34" charset="0"/>
                  <a:ea typeface="宋体" panose="02010600030101010101" pitchFamily="2" charset="-122"/>
                </a:rPr>
                <a:t>head</a:t>
              </a:r>
              <a:r>
                <a:rPr lang="en-US" altLang="zh-CN" sz="2000">
                  <a:latin typeface="Verdana" panose="020B0604030504040204" pitchFamily="34" charset="0"/>
                  <a:ea typeface="宋体" panose="02010600030101010101" pitchFamily="2" charset="-122"/>
                </a:rPr>
                <a:t>+1</a:t>
              </a: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Store (head), R</a:t>
              </a:r>
              <a:r>
                <a:rPr lang="en-US" altLang="zh-CN" sz="2000" baseline="-25000">
                  <a:latin typeface="Verdana" panose="020B0604030504040204" pitchFamily="34" charset="0"/>
                  <a:ea typeface="宋体" panose="02010600030101010101" pitchFamily="2" charset="-122"/>
                </a:rPr>
                <a:t>head</a:t>
              </a:r>
              <a:endParaRPr lang="en-US" altLang="zh-CN" sz="2000">
                <a:latin typeface="Verdana" panose="020B0604030504040204" pitchFamily="34" charset="0"/>
                <a:ea typeface="宋体" panose="02010600030101010101" pitchFamily="2" charset="-122"/>
              </a:endParaRP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process(R)</a:t>
              </a:r>
            </a:p>
          </p:txBody>
        </p:sp>
      </p:grpSp>
      <p:grpSp>
        <p:nvGrpSpPr>
          <p:cNvPr id="163847" name="Group 12"/>
          <p:cNvGrpSpPr>
            <a:grpSpLocks/>
          </p:cNvGrpSpPr>
          <p:nvPr/>
        </p:nvGrpSpPr>
        <p:grpSpPr bwMode="auto">
          <a:xfrm>
            <a:off x="1316038" y="1082675"/>
            <a:ext cx="6511925" cy="1993900"/>
            <a:chOff x="1016" y="856"/>
            <a:chExt cx="4101" cy="1256"/>
          </a:xfrm>
        </p:grpSpPr>
        <p:sp>
          <p:nvSpPr>
            <p:cNvPr id="163851" name="Rectangle 13"/>
            <p:cNvSpPr>
              <a:spLocks noChangeArrowheads="1"/>
            </p:cNvSpPr>
            <p:nvPr/>
          </p:nvSpPr>
          <p:spPr bwMode="auto">
            <a:xfrm>
              <a:off x="1968" y="856"/>
              <a:ext cx="1488" cy="1256"/>
            </a:xfrm>
            <a:prstGeom prst="rect">
              <a:avLst/>
            </a:prstGeom>
            <a:solidFill>
              <a:schemeClr val="accent1"/>
            </a:solidFill>
            <a:ln w="3175">
              <a:solidFill>
                <a:srgbClr val="FF00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163852" name="Rectangle 14" descr="75%"/>
            <p:cNvSpPr>
              <a:spLocks noChangeArrowheads="1"/>
            </p:cNvSpPr>
            <p:nvPr/>
          </p:nvSpPr>
          <p:spPr bwMode="auto">
            <a:xfrm>
              <a:off x="2544" y="1488"/>
              <a:ext cx="480" cy="528"/>
            </a:xfrm>
            <a:prstGeom prst="rect">
              <a:avLst/>
            </a:prstGeom>
            <a:pattFill prst="pct75">
              <a:fgClr>
                <a:srgbClr val="FF0000"/>
              </a:fgClr>
              <a:bgClr>
                <a:srgbClr val="FFFFFF"/>
              </a:bgClr>
            </a:patt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163853" name="Oval 15"/>
            <p:cNvSpPr>
              <a:spLocks noChangeArrowheads="1"/>
            </p:cNvSpPr>
            <p:nvPr/>
          </p:nvSpPr>
          <p:spPr bwMode="auto">
            <a:xfrm>
              <a:off x="1016" y="862"/>
              <a:ext cx="736" cy="609"/>
            </a:xfrm>
            <a:prstGeom prst="ellipse">
              <a:avLst/>
            </a:prstGeom>
            <a:solidFill>
              <a:schemeClr val="bg1"/>
            </a:solidFill>
            <a:ln w="254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400">
                  <a:latin typeface="Verdana" panose="020B0604030504040204" pitchFamily="34" charset="0"/>
                  <a:ea typeface="宋体" panose="02010600030101010101" pitchFamily="2" charset="-122"/>
                </a:rPr>
                <a:t>Producer</a:t>
              </a:r>
            </a:p>
          </p:txBody>
        </p:sp>
        <p:sp>
          <p:nvSpPr>
            <p:cNvPr id="163854" name="Oval 16"/>
            <p:cNvSpPr>
              <a:spLocks noChangeArrowheads="1"/>
            </p:cNvSpPr>
            <p:nvPr/>
          </p:nvSpPr>
          <p:spPr bwMode="auto">
            <a:xfrm>
              <a:off x="3808" y="856"/>
              <a:ext cx="762" cy="629"/>
            </a:xfrm>
            <a:prstGeom prst="ellipse">
              <a:avLst/>
            </a:prstGeom>
            <a:solidFill>
              <a:schemeClr val="bg1"/>
            </a:solidFill>
            <a:ln w="254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400">
                  <a:latin typeface="Verdana" panose="020B0604030504040204" pitchFamily="34" charset="0"/>
                  <a:ea typeface="宋体" panose="02010600030101010101" pitchFamily="2" charset="-122"/>
                </a:rPr>
                <a:t>Consumer</a:t>
              </a:r>
            </a:p>
          </p:txBody>
        </p:sp>
        <p:sp>
          <p:nvSpPr>
            <p:cNvPr id="163855" name="Line 17"/>
            <p:cNvSpPr>
              <a:spLocks noChangeShapeType="1"/>
            </p:cNvSpPr>
            <p:nvPr/>
          </p:nvSpPr>
          <p:spPr bwMode="auto">
            <a:xfrm>
              <a:off x="2208" y="1488"/>
              <a:ext cx="105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856" name="Line 18"/>
            <p:cNvSpPr>
              <a:spLocks noChangeShapeType="1"/>
            </p:cNvSpPr>
            <p:nvPr/>
          </p:nvSpPr>
          <p:spPr bwMode="auto">
            <a:xfrm>
              <a:off x="2208" y="2016"/>
              <a:ext cx="105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857" name="Line 19"/>
            <p:cNvSpPr>
              <a:spLocks noChangeShapeType="1"/>
            </p:cNvSpPr>
            <p:nvPr/>
          </p:nvSpPr>
          <p:spPr bwMode="auto">
            <a:xfrm>
              <a:off x="2544" y="1488"/>
              <a:ext cx="0" cy="5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858" name="Line 20"/>
            <p:cNvSpPr>
              <a:spLocks noChangeShapeType="1"/>
            </p:cNvSpPr>
            <p:nvPr/>
          </p:nvSpPr>
          <p:spPr bwMode="auto">
            <a:xfrm>
              <a:off x="2640" y="1488"/>
              <a:ext cx="0" cy="5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859" name="Line 21"/>
            <p:cNvSpPr>
              <a:spLocks noChangeShapeType="1"/>
            </p:cNvSpPr>
            <p:nvPr/>
          </p:nvSpPr>
          <p:spPr bwMode="auto">
            <a:xfrm>
              <a:off x="2736" y="1488"/>
              <a:ext cx="0" cy="5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860" name="Line 22"/>
            <p:cNvSpPr>
              <a:spLocks noChangeShapeType="1"/>
            </p:cNvSpPr>
            <p:nvPr/>
          </p:nvSpPr>
          <p:spPr bwMode="auto">
            <a:xfrm>
              <a:off x="2832" y="1488"/>
              <a:ext cx="0" cy="5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861" name="Line 23"/>
            <p:cNvSpPr>
              <a:spLocks noChangeShapeType="1"/>
            </p:cNvSpPr>
            <p:nvPr/>
          </p:nvSpPr>
          <p:spPr bwMode="auto">
            <a:xfrm>
              <a:off x="2928" y="1488"/>
              <a:ext cx="0" cy="5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862" name="Line 24"/>
            <p:cNvSpPr>
              <a:spLocks noChangeShapeType="1"/>
            </p:cNvSpPr>
            <p:nvPr/>
          </p:nvSpPr>
          <p:spPr bwMode="auto">
            <a:xfrm>
              <a:off x="3024" y="1488"/>
              <a:ext cx="0" cy="5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863" name="Rectangle 25"/>
            <p:cNvSpPr>
              <a:spLocks noChangeArrowheads="1"/>
            </p:cNvSpPr>
            <p:nvPr/>
          </p:nvSpPr>
          <p:spPr bwMode="auto">
            <a:xfrm>
              <a:off x="2112" y="912"/>
              <a:ext cx="384" cy="240"/>
            </a:xfrm>
            <a:prstGeom prst="rect">
              <a:avLst/>
            </a:prstGeom>
            <a:solidFill>
              <a:schemeClr val="bg1"/>
            </a:solidFill>
            <a:ln w="254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tail</a:t>
              </a:r>
            </a:p>
          </p:txBody>
        </p:sp>
        <p:sp>
          <p:nvSpPr>
            <p:cNvPr id="163864" name="Line 26"/>
            <p:cNvSpPr>
              <a:spLocks noChangeShapeType="1"/>
            </p:cNvSpPr>
            <p:nvPr/>
          </p:nvSpPr>
          <p:spPr bwMode="auto">
            <a:xfrm>
              <a:off x="2304" y="1152"/>
              <a:ext cx="192" cy="33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865" name="Rectangle 27"/>
            <p:cNvSpPr>
              <a:spLocks noChangeArrowheads="1"/>
            </p:cNvSpPr>
            <p:nvPr/>
          </p:nvSpPr>
          <p:spPr bwMode="auto">
            <a:xfrm>
              <a:off x="2952" y="912"/>
              <a:ext cx="440" cy="240"/>
            </a:xfrm>
            <a:prstGeom prst="rect">
              <a:avLst/>
            </a:prstGeom>
            <a:solidFill>
              <a:schemeClr val="bg1"/>
            </a:solidFill>
            <a:ln w="254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head</a:t>
              </a:r>
            </a:p>
          </p:txBody>
        </p:sp>
        <p:sp>
          <p:nvSpPr>
            <p:cNvPr id="163866" name="Line 28"/>
            <p:cNvSpPr>
              <a:spLocks noChangeShapeType="1"/>
            </p:cNvSpPr>
            <p:nvPr/>
          </p:nvSpPr>
          <p:spPr bwMode="auto">
            <a:xfrm>
              <a:off x="2448" y="1488"/>
              <a:ext cx="0" cy="5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867" name="Line 29"/>
            <p:cNvSpPr>
              <a:spLocks noChangeShapeType="1"/>
            </p:cNvSpPr>
            <p:nvPr/>
          </p:nvSpPr>
          <p:spPr bwMode="auto">
            <a:xfrm flipH="1">
              <a:off x="2976" y="1152"/>
              <a:ext cx="192" cy="33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868" name="Rectangle 30"/>
            <p:cNvSpPr>
              <a:spLocks noChangeArrowheads="1"/>
            </p:cNvSpPr>
            <p:nvPr/>
          </p:nvSpPr>
          <p:spPr bwMode="auto">
            <a:xfrm>
              <a:off x="1098" y="1541"/>
              <a:ext cx="507" cy="24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a:latin typeface="Verdana" panose="020B0604030504040204" pitchFamily="34" charset="0"/>
                  <a:ea typeface="宋体" panose="02010600030101010101" pitchFamily="2" charset="-122"/>
                </a:rPr>
                <a:t>  R</a:t>
              </a:r>
              <a:r>
                <a:rPr lang="en-US" altLang="zh-CN" sz="1800" baseline="-25000">
                  <a:latin typeface="Verdana" panose="020B0604030504040204" pitchFamily="34" charset="0"/>
                  <a:ea typeface="宋体" panose="02010600030101010101" pitchFamily="2" charset="-122"/>
                </a:rPr>
                <a:t>tail</a:t>
              </a:r>
            </a:p>
          </p:txBody>
        </p:sp>
        <p:sp>
          <p:nvSpPr>
            <p:cNvPr id="163869" name="Rectangle 31"/>
            <p:cNvSpPr>
              <a:spLocks noChangeArrowheads="1"/>
            </p:cNvSpPr>
            <p:nvPr/>
          </p:nvSpPr>
          <p:spPr bwMode="auto">
            <a:xfrm>
              <a:off x="3558" y="1521"/>
              <a:ext cx="499" cy="249"/>
            </a:xfrm>
            <a:prstGeom prst="rect">
              <a:avLst/>
            </a:prstGeom>
            <a:solidFill>
              <a:schemeClr val="bg1"/>
            </a:solidFill>
            <a:ln w="254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163870" name="Rectangle 32"/>
            <p:cNvSpPr>
              <a:spLocks noChangeArrowheads="1"/>
            </p:cNvSpPr>
            <p:nvPr/>
          </p:nvSpPr>
          <p:spPr bwMode="auto">
            <a:xfrm>
              <a:off x="4618" y="1521"/>
              <a:ext cx="499" cy="244"/>
            </a:xfrm>
            <a:prstGeom prst="rect">
              <a:avLst/>
            </a:prstGeom>
            <a:solidFill>
              <a:schemeClr val="bg1"/>
            </a:solidFill>
            <a:ln w="254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163871" name="Rectangle 33"/>
            <p:cNvSpPr>
              <a:spLocks noChangeArrowheads="1"/>
            </p:cNvSpPr>
            <p:nvPr/>
          </p:nvSpPr>
          <p:spPr bwMode="auto">
            <a:xfrm>
              <a:off x="3664" y="1526"/>
              <a:ext cx="3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a:latin typeface="Verdana" panose="020B0604030504040204" pitchFamily="34" charset="0"/>
                  <a:ea typeface="宋体" panose="02010600030101010101" pitchFamily="2" charset="-122"/>
                </a:rPr>
                <a:t>R</a:t>
              </a:r>
              <a:r>
                <a:rPr lang="en-US" altLang="zh-CN" sz="1800" baseline="-25000">
                  <a:latin typeface="Verdana" panose="020B0604030504040204" pitchFamily="34" charset="0"/>
                  <a:ea typeface="宋体" panose="02010600030101010101" pitchFamily="2" charset="-122"/>
                </a:rPr>
                <a:t>tail</a:t>
              </a:r>
            </a:p>
          </p:txBody>
        </p:sp>
        <p:sp>
          <p:nvSpPr>
            <p:cNvPr id="163872" name="Rectangle 34"/>
            <p:cNvSpPr>
              <a:spLocks noChangeArrowheads="1"/>
            </p:cNvSpPr>
            <p:nvPr/>
          </p:nvSpPr>
          <p:spPr bwMode="auto">
            <a:xfrm>
              <a:off x="4079" y="1521"/>
              <a:ext cx="508" cy="24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a:latin typeface="Verdana" panose="020B0604030504040204" pitchFamily="34" charset="0"/>
                  <a:ea typeface="宋体" panose="02010600030101010101" pitchFamily="2" charset="-122"/>
                </a:rPr>
                <a:t>R</a:t>
              </a:r>
              <a:r>
                <a:rPr lang="en-US" altLang="zh-CN" sz="1800" baseline="-25000">
                  <a:latin typeface="Verdana" panose="020B0604030504040204" pitchFamily="34" charset="0"/>
                  <a:ea typeface="宋体" panose="02010600030101010101" pitchFamily="2" charset="-122"/>
                </a:rPr>
                <a:t>head</a:t>
              </a:r>
            </a:p>
          </p:txBody>
        </p:sp>
        <p:sp>
          <p:nvSpPr>
            <p:cNvPr id="163873" name="Rectangle 35"/>
            <p:cNvSpPr>
              <a:spLocks noChangeArrowheads="1"/>
            </p:cNvSpPr>
            <p:nvPr/>
          </p:nvSpPr>
          <p:spPr bwMode="auto">
            <a:xfrm>
              <a:off x="4706" y="1526"/>
              <a:ext cx="2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a:latin typeface="Verdana" panose="020B0604030504040204" pitchFamily="34" charset="0"/>
                  <a:ea typeface="宋体" panose="02010600030101010101" pitchFamily="2" charset="-122"/>
                </a:rPr>
                <a:t>R</a:t>
              </a:r>
              <a:endParaRPr lang="en-US" altLang="zh-CN" sz="1800" baseline="-25000">
                <a:latin typeface="Verdana" panose="020B0604030504040204" pitchFamily="34" charset="0"/>
                <a:ea typeface="宋体" panose="02010600030101010101" pitchFamily="2" charset="-122"/>
              </a:endParaRPr>
            </a:p>
          </p:txBody>
        </p:sp>
      </p:grpSp>
      <p:sp>
        <p:nvSpPr>
          <p:cNvPr id="1471524" name="Text Box 36"/>
          <p:cNvSpPr txBox="1">
            <a:spLocks noChangeArrowheads="1"/>
          </p:cNvSpPr>
          <p:nvPr/>
        </p:nvSpPr>
        <p:spPr bwMode="auto">
          <a:xfrm>
            <a:off x="5969000" y="5889625"/>
            <a:ext cx="1497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i="1">
                <a:latin typeface="Verdana" panose="020B0604030504040204" pitchFamily="34" charset="0"/>
                <a:ea typeface="宋体" panose="02010600030101010101" pitchFamily="2" charset="-122"/>
              </a:rPr>
              <a:t>Problems?</a:t>
            </a:r>
          </a:p>
        </p:txBody>
      </p:sp>
      <p:sp>
        <p:nvSpPr>
          <p:cNvPr id="39" name="日期占位符 38"/>
          <p:cNvSpPr>
            <a:spLocks noGrp="1"/>
          </p:cNvSpPr>
          <p:nvPr>
            <p:ph type="dt" sz="quarter" idx="10"/>
          </p:nvPr>
        </p:nvSpPr>
        <p:spPr/>
        <p:txBody>
          <a:bodyPr/>
          <a:lstStyle/>
          <a:p>
            <a:pPr>
              <a:defRPr/>
            </a:pPr>
            <a:fld id="{EBB110DB-1CA6-49D7-AE8E-4A9DF56E0A2D}" type="datetime1">
              <a:rPr lang="zh-CN" altLang="en-US"/>
              <a:pPr>
                <a:defRPr/>
              </a:pPr>
              <a:t>2020/9/14</a:t>
            </a:fld>
            <a:endParaRPr lang="zh-CN" altLang="en-US"/>
          </a:p>
        </p:txBody>
      </p:sp>
      <p:sp>
        <p:nvSpPr>
          <p:cNvPr id="40" name="页脚占位符 39"/>
          <p:cNvSpPr>
            <a:spLocks noGrp="1"/>
          </p:cNvSpPr>
          <p:nvPr>
            <p:ph type="ftr" sz="quarter" idx="11"/>
          </p:nvPr>
        </p:nvSpPr>
        <p:spPr/>
        <p:txBody>
          <a:bodyPr/>
          <a:lstStyle/>
          <a:p>
            <a:pPr>
              <a:defRPr/>
            </a:pPr>
            <a:r>
              <a:rPr lang="zh-CN" altLang="en-US" smtClean="0"/>
              <a:t>计算机体系结构</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7149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715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1491" grpId="0" autoUpdateAnimBg="0"/>
      <p:bldP spid="147152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dirty="0" smtClean="0"/>
              <a:t>并行处理面临的挑战</a:t>
            </a:r>
          </a:p>
        </p:txBody>
      </p:sp>
      <p:sp>
        <p:nvSpPr>
          <p:cNvPr id="18435" name="内容占位符 2"/>
          <p:cNvSpPr>
            <a:spLocks noGrp="1"/>
          </p:cNvSpPr>
          <p:nvPr>
            <p:ph idx="1"/>
          </p:nvPr>
        </p:nvSpPr>
        <p:spPr>
          <a:xfrm>
            <a:off x="628650" y="1354138"/>
            <a:ext cx="8186738" cy="4822825"/>
          </a:xfrm>
        </p:spPr>
        <p:txBody>
          <a:bodyPr/>
          <a:lstStyle/>
          <a:p>
            <a:pPr>
              <a:defRPr/>
            </a:pPr>
            <a:r>
              <a:rPr lang="zh-CN" altLang="en-US" dirty="0" smtClean="0"/>
              <a:t>并行处理面临的挑战性问题：</a:t>
            </a:r>
            <a:endParaRPr lang="en-US" altLang="zh-CN" dirty="0" smtClean="0"/>
          </a:p>
          <a:p>
            <a:pPr lvl="1">
              <a:defRPr/>
            </a:pPr>
            <a:r>
              <a:rPr lang="zh-CN" altLang="en-US" dirty="0" smtClean="0"/>
              <a:t>程序中有限的并行性</a:t>
            </a:r>
          </a:p>
          <a:p>
            <a:pPr lvl="1">
              <a:defRPr/>
            </a:pPr>
            <a:r>
              <a:rPr lang="zh-CN" altLang="en-US" dirty="0" smtClean="0"/>
              <a:t>相对较高的通信开销</a:t>
            </a:r>
            <a:endParaRPr lang="en-US" altLang="zh-CN" dirty="0" smtClean="0"/>
          </a:p>
          <a:p>
            <a:pPr lvl="1">
              <a:defRPr/>
            </a:pPr>
            <a:r>
              <a:rPr lang="zh-CN" altLang="en-US" dirty="0" smtClean="0"/>
              <a:t>共享存储的一个基本问题：存储器访问的序问题</a:t>
            </a:r>
            <a:endParaRPr lang="en-US" altLang="zh-CN" dirty="0" smtClean="0"/>
          </a:p>
          <a:p>
            <a:pPr>
              <a:defRPr/>
            </a:pPr>
            <a:r>
              <a:rPr lang="zh-CN" altLang="en-US" b="1" dirty="0" smtClean="0">
                <a:solidFill>
                  <a:srgbClr val="0036A2"/>
                </a:solidFill>
              </a:rPr>
              <a:t>挑战之一</a:t>
            </a:r>
            <a:r>
              <a:rPr lang="zh-CN" altLang="en-US" b="1" dirty="0">
                <a:solidFill>
                  <a:srgbClr val="0036A2"/>
                </a:solidFill>
              </a:rPr>
              <a:t>：</a:t>
            </a:r>
            <a:r>
              <a:rPr lang="zh-CN" altLang="en-US" dirty="0" smtClean="0"/>
              <a:t>有限的并行性使机器要达到好的加速比十分困难</a:t>
            </a:r>
            <a:endParaRPr lang="en-US" altLang="zh-CN" dirty="0" smtClean="0"/>
          </a:p>
          <a:p>
            <a:pPr marL="0" indent="0">
              <a:buFont typeface="Arial" panose="020B0604020202020204" pitchFamily="34" charset="0"/>
              <a:buNone/>
              <a:defRPr/>
            </a:pPr>
            <a:r>
              <a:rPr lang="zh-CN" altLang="en-US" dirty="0" smtClean="0"/>
              <a:t>      </a:t>
            </a:r>
          </a:p>
        </p:txBody>
      </p:sp>
      <p:sp>
        <p:nvSpPr>
          <p:cNvPr id="4" name="日期占位符 3"/>
          <p:cNvSpPr>
            <a:spLocks noGrp="1"/>
          </p:cNvSpPr>
          <p:nvPr>
            <p:ph type="dt" sz="quarter" idx="10"/>
          </p:nvPr>
        </p:nvSpPr>
        <p:spPr/>
        <p:txBody>
          <a:bodyPr/>
          <a:lstStyle/>
          <a:p>
            <a:pPr>
              <a:defRPr/>
            </a:pPr>
            <a:fld id="{188694F5-D98E-4483-AB93-E83E22EC8D4E}"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22534"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FEC78A3E-EDBD-4303-BB5F-C185B18CAB03}"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12</a:t>
            </a:fld>
            <a:endParaRPr lang="zh-CN" altLang="en-US" sz="1200" smtClean="0">
              <a:solidFill>
                <a:srgbClr val="898989"/>
              </a:solidFill>
              <a:latin typeface="Calibri" panose="020F0502020204030204" pitchFamily="34" charset="0"/>
              <a:ea typeface="宋体" panose="02010600030101010101" pitchFamily="2" charset="-122"/>
            </a:endParaRPr>
          </a:p>
        </p:txBody>
      </p:sp>
      <p:sp>
        <p:nvSpPr>
          <p:cNvPr id="7" name="矩形 6"/>
          <p:cNvSpPr/>
          <p:nvPr/>
        </p:nvSpPr>
        <p:spPr>
          <a:xfrm>
            <a:off x="762001" y="4615064"/>
            <a:ext cx="7924800" cy="1126462"/>
          </a:xfrm>
          <a:prstGeom prst="rect">
            <a:avLst/>
          </a:prstGeom>
        </p:spPr>
        <p:txBody>
          <a:bodyPr wrap="square">
            <a:spAutoFit/>
          </a:bodyPr>
          <a:lstStyle/>
          <a:p>
            <a:pPr marL="0" indent="0" algn="just" fontAlgn="auto">
              <a:lnSpc>
                <a:spcPct val="120000"/>
              </a:lnSpc>
              <a:spcBef>
                <a:spcPct val="50000"/>
              </a:spcBef>
              <a:spcAft>
                <a:spcPts val="0"/>
              </a:spcAft>
              <a:buNone/>
              <a:defRPr/>
            </a:pPr>
            <a:r>
              <a:rPr lang="zh-CN" altLang="en-US" sz="2800" dirty="0" smtClean="0"/>
              <a:t>例</a:t>
            </a:r>
            <a:r>
              <a:rPr lang="en-US" altLang="zh-CN" sz="2800" dirty="0" smtClean="0"/>
              <a:t>7.1 </a:t>
            </a:r>
            <a:r>
              <a:rPr lang="zh-CN" altLang="en-US" sz="2800" dirty="0" smtClean="0"/>
              <a:t>如果想用</a:t>
            </a:r>
            <a:r>
              <a:rPr lang="en-US" altLang="zh-CN" sz="2800" dirty="0" smtClean="0"/>
              <a:t>100</a:t>
            </a:r>
            <a:r>
              <a:rPr lang="zh-CN" altLang="en-US" sz="2800" dirty="0" smtClean="0"/>
              <a:t>个处理器达到</a:t>
            </a:r>
            <a:r>
              <a:rPr lang="en-US" altLang="zh-CN" sz="2800" dirty="0" smtClean="0"/>
              <a:t>80</a:t>
            </a:r>
            <a:r>
              <a:rPr lang="zh-CN" altLang="en-US" sz="2800" dirty="0" smtClean="0"/>
              <a:t>的加速比，</a:t>
            </a:r>
            <a:br>
              <a:rPr lang="zh-CN" altLang="en-US" sz="2800" dirty="0" smtClean="0"/>
            </a:br>
            <a:r>
              <a:rPr lang="zh-CN" altLang="en-US" sz="2800" dirty="0" smtClean="0"/>
              <a:t>求原计算程序中串行部分所占比例。</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655638" y="354013"/>
            <a:ext cx="7292975" cy="736600"/>
          </a:xfrm>
        </p:spPr>
        <p:txBody>
          <a:bodyPr/>
          <a:lstStyle/>
          <a:p>
            <a:pPr eaLnBrk="1" hangingPunct="1"/>
            <a:r>
              <a:rPr lang="en-US" altLang="zh-CN" sz="3200" smtClean="0"/>
              <a:t>A Producer-Consumer Example </a:t>
            </a:r>
            <a:r>
              <a:rPr lang="en-US" altLang="zh-CN" sz="1400" i="1" smtClean="0"/>
              <a:t>continued</a:t>
            </a:r>
            <a:endParaRPr lang="en-US" altLang="zh-CN" sz="3200" smtClean="0"/>
          </a:p>
        </p:txBody>
      </p:sp>
      <p:sp>
        <p:nvSpPr>
          <p:cNvPr id="16589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B239CB6F-D324-4B48-BBF1-EF4EF2D5B068}" type="slidenum">
              <a:rPr lang="en-US" altLang="zh-CN"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120</a:t>
            </a:fld>
            <a:endParaRPr lang="en-US" altLang="zh-CN" sz="1200" smtClean="0">
              <a:solidFill>
                <a:srgbClr val="FBBA03"/>
              </a:solidFill>
              <a:latin typeface="Calibri" panose="020F0502020204030204" pitchFamily="34" charset="0"/>
              <a:ea typeface="宋体" panose="02010600030101010101" pitchFamily="2" charset="-122"/>
            </a:endParaRPr>
          </a:p>
        </p:txBody>
      </p:sp>
      <p:grpSp>
        <p:nvGrpSpPr>
          <p:cNvPr id="165892" name="Group 3"/>
          <p:cNvGrpSpPr>
            <a:grpSpLocks/>
          </p:cNvGrpSpPr>
          <p:nvPr/>
        </p:nvGrpSpPr>
        <p:grpSpPr bwMode="auto">
          <a:xfrm>
            <a:off x="388938" y="1304925"/>
            <a:ext cx="3382962" cy="1616075"/>
            <a:chOff x="245" y="2214"/>
            <a:chExt cx="2131" cy="1018"/>
          </a:xfrm>
        </p:grpSpPr>
        <p:sp>
          <p:nvSpPr>
            <p:cNvPr id="165905" name="Rectangle 4"/>
            <p:cNvSpPr>
              <a:spLocks noChangeArrowheads="1"/>
            </p:cNvSpPr>
            <p:nvPr/>
          </p:nvSpPr>
          <p:spPr bwMode="auto">
            <a:xfrm>
              <a:off x="809" y="3027"/>
              <a:ext cx="1285" cy="186"/>
            </a:xfrm>
            <a:prstGeom prst="rect">
              <a:avLst/>
            </a:prstGeom>
            <a:solidFill>
              <a:srgbClr val="CFBDC8"/>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2000" i="1">
                <a:solidFill>
                  <a:schemeClr val="bg2"/>
                </a:solidFill>
                <a:latin typeface="Verdana" panose="020B0604030504040204" pitchFamily="34" charset="0"/>
                <a:ea typeface="宋体" panose="02010600030101010101" pitchFamily="2" charset="-122"/>
              </a:endParaRPr>
            </a:p>
          </p:txBody>
        </p:sp>
        <p:sp>
          <p:nvSpPr>
            <p:cNvPr id="165906" name="Rectangle 5"/>
            <p:cNvSpPr>
              <a:spLocks noChangeArrowheads="1"/>
            </p:cNvSpPr>
            <p:nvPr/>
          </p:nvSpPr>
          <p:spPr bwMode="auto">
            <a:xfrm>
              <a:off x="802" y="2645"/>
              <a:ext cx="1285" cy="186"/>
            </a:xfrm>
            <a:prstGeom prst="rect">
              <a:avLst/>
            </a:prstGeom>
            <a:solidFill>
              <a:srgbClr val="CFBDC8"/>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2000" i="1">
                <a:solidFill>
                  <a:schemeClr val="bg2"/>
                </a:solidFill>
                <a:latin typeface="Verdana" panose="020B0604030504040204" pitchFamily="34" charset="0"/>
                <a:ea typeface="宋体" panose="02010600030101010101" pitchFamily="2" charset="-122"/>
              </a:endParaRPr>
            </a:p>
          </p:txBody>
        </p:sp>
        <p:sp>
          <p:nvSpPr>
            <p:cNvPr id="165907" name="Text Box 6"/>
            <p:cNvSpPr txBox="1">
              <a:spLocks noChangeArrowheads="1"/>
            </p:cNvSpPr>
            <p:nvPr/>
          </p:nvSpPr>
          <p:spPr bwMode="auto">
            <a:xfrm>
              <a:off x="245" y="2214"/>
              <a:ext cx="2131"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Producer posting Item x:</a:t>
              </a: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Load R</a:t>
              </a:r>
              <a:r>
                <a:rPr lang="en-US" altLang="zh-CN" sz="2000" baseline="-25000">
                  <a:latin typeface="Verdana" panose="020B0604030504040204" pitchFamily="34" charset="0"/>
                  <a:ea typeface="宋体" panose="02010600030101010101" pitchFamily="2" charset="-122"/>
                </a:rPr>
                <a:t>tail</a:t>
              </a:r>
              <a:r>
                <a:rPr lang="en-US" altLang="zh-CN" sz="2000">
                  <a:latin typeface="Verdana" panose="020B0604030504040204" pitchFamily="34" charset="0"/>
                  <a:ea typeface="宋体" panose="02010600030101010101" pitchFamily="2" charset="-122"/>
                </a:rPr>
                <a:t>, (tail)</a:t>
              </a: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Store (R</a:t>
              </a:r>
              <a:r>
                <a:rPr lang="en-US" altLang="zh-CN" sz="2000" baseline="-25000">
                  <a:latin typeface="Verdana" panose="020B0604030504040204" pitchFamily="34" charset="0"/>
                  <a:ea typeface="宋体" panose="02010600030101010101" pitchFamily="2" charset="-122"/>
                </a:rPr>
                <a:t>tail</a:t>
              </a:r>
              <a:r>
                <a:rPr lang="en-US" altLang="zh-CN" sz="2000">
                  <a:latin typeface="Verdana" panose="020B0604030504040204" pitchFamily="34" charset="0"/>
                  <a:ea typeface="宋体" panose="02010600030101010101" pitchFamily="2" charset="-122"/>
                </a:rPr>
                <a:t>), x</a:t>
              </a: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R</a:t>
              </a:r>
              <a:r>
                <a:rPr lang="en-US" altLang="zh-CN" sz="2000" baseline="-25000">
                  <a:latin typeface="Verdana" panose="020B0604030504040204" pitchFamily="34" charset="0"/>
                  <a:ea typeface="宋体" panose="02010600030101010101" pitchFamily="2" charset="-122"/>
                </a:rPr>
                <a:t>tail</a:t>
              </a:r>
              <a:r>
                <a:rPr lang="en-US" altLang="zh-CN" sz="2000">
                  <a:latin typeface="Verdana" panose="020B0604030504040204" pitchFamily="34" charset="0"/>
                  <a:ea typeface="宋体" panose="02010600030101010101" pitchFamily="2" charset="-122"/>
                </a:rPr>
                <a:t>=R</a:t>
              </a:r>
              <a:r>
                <a:rPr lang="en-US" altLang="zh-CN" sz="2000" baseline="-25000">
                  <a:latin typeface="Verdana" panose="020B0604030504040204" pitchFamily="34" charset="0"/>
                  <a:ea typeface="宋体" panose="02010600030101010101" pitchFamily="2" charset="-122"/>
                </a:rPr>
                <a:t>tail</a:t>
              </a:r>
              <a:r>
                <a:rPr lang="en-US" altLang="zh-CN" sz="2000">
                  <a:latin typeface="Verdana" panose="020B0604030504040204" pitchFamily="34" charset="0"/>
                  <a:ea typeface="宋体" panose="02010600030101010101" pitchFamily="2" charset="-122"/>
                </a:rPr>
                <a:t>+1</a:t>
              </a: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Store (tail), R</a:t>
              </a:r>
              <a:r>
                <a:rPr lang="en-US" altLang="zh-CN" sz="2000" baseline="-25000">
                  <a:latin typeface="Verdana" panose="020B0604030504040204" pitchFamily="34" charset="0"/>
                  <a:ea typeface="宋体" panose="02010600030101010101" pitchFamily="2" charset="-122"/>
                </a:rPr>
                <a:t>tail</a:t>
              </a:r>
              <a:endParaRPr lang="en-US" altLang="zh-CN" sz="2000">
                <a:latin typeface="Verdana" panose="020B0604030504040204" pitchFamily="34" charset="0"/>
                <a:ea typeface="宋体" panose="02010600030101010101" pitchFamily="2" charset="-122"/>
              </a:endParaRPr>
            </a:p>
          </p:txBody>
        </p:sp>
      </p:grpSp>
      <p:grpSp>
        <p:nvGrpSpPr>
          <p:cNvPr id="165893" name="Group 7"/>
          <p:cNvGrpSpPr>
            <a:grpSpLocks/>
          </p:cNvGrpSpPr>
          <p:nvPr/>
        </p:nvGrpSpPr>
        <p:grpSpPr bwMode="auto">
          <a:xfrm>
            <a:off x="4897438" y="1304925"/>
            <a:ext cx="4010025" cy="2530475"/>
            <a:chOff x="3269" y="2070"/>
            <a:chExt cx="2526" cy="1594"/>
          </a:xfrm>
        </p:grpSpPr>
        <p:sp>
          <p:nvSpPr>
            <p:cNvPr id="165902" name="Rectangle 8"/>
            <p:cNvSpPr>
              <a:spLocks noChangeArrowheads="1"/>
            </p:cNvSpPr>
            <p:nvPr/>
          </p:nvSpPr>
          <p:spPr bwMode="auto">
            <a:xfrm>
              <a:off x="3849" y="2875"/>
              <a:ext cx="1285" cy="186"/>
            </a:xfrm>
            <a:prstGeom prst="rect">
              <a:avLst/>
            </a:prstGeom>
            <a:solidFill>
              <a:srgbClr val="CFBDC8"/>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2000" i="1">
                <a:solidFill>
                  <a:schemeClr val="bg2"/>
                </a:solidFill>
                <a:latin typeface="Verdana" panose="020B0604030504040204" pitchFamily="34" charset="0"/>
                <a:ea typeface="宋体" panose="02010600030101010101" pitchFamily="2" charset="-122"/>
              </a:endParaRPr>
            </a:p>
          </p:txBody>
        </p:sp>
        <p:sp>
          <p:nvSpPr>
            <p:cNvPr id="165903" name="Rectangle 9"/>
            <p:cNvSpPr>
              <a:spLocks noChangeArrowheads="1"/>
            </p:cNvSpPr>
            <p:nvPr/>
          </p:nvSpPr>
          <p:spPr bwMode="auto">
            <a:xfrm>
              <a:off x="3842" y="2493"/>
              <a:ext cx="1285" cy="186"/>
            </a:xfrm>
            <a:prstGeom prst="rect">
              <a:avLst/>
            </a:prstGeom>
            <a:solidFill>
              <a:srgbClr val="CFBDC8"/>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2000" i="1">
                <a:solidFill>
                  <a:schemeClr val="bg2"/>
                </a:solidFill>
                <a:latin typeface="Verdana" panose="020B0604030504040204" pitchFamily="34" charset="0"/>
                <a:ea typeface="宋体" panose="02010600030101010101" pitchFamily="2" charset="-122"/>
              </a:endParaRPr>
            </a:p>
          </p:txBody>
        </p:sp>
        <p:sp>
          <p:nvSpPr>
            <p:cNvPr id="165904" name="Text Box 10"/>
            <p:cNvSpPr txBox="1">
              <a:spLocks noChangeArrowheads="1"/>
            </p:cNvSpPr>
            <p:nvPr/>
          </p:nvSpPr>
          <p:spPr bwMode="auto">
            <a:xfrm>
              <a:off x="3269" y="2070"/>
              <a:ext cx="2526" cy="1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Consumer:</a:t>
              </a: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Load R</a:t>
              </a:r>
              <a:r>
                <a:rPr lang="en-US" altLang="zh-CN" sz="2000" baseline="-25000">
                  <a:latin typeface="Verdana" panose="020B0604030504040204" pitchFamily="34" charset="0"/>
                  <a:ea typeface="宋体" panose="02010600030101010101" pitchFamily="2" charset="-122"/>
                </a:rPr>
                <a:t>head</a:t>
              </a:r>
              <a:r>
                <a:rPr lang="en-US" altLang="zh-CN" sz="2000">
                  <a:latin typeface="Verdana" panose="020B0604030504040204" pitchFamily="34" charset="0"/>
                  <a:ea typeface="宋体" panose="02010600030101010101" pitchFamily="2" charset="-122"/>
                </a:rPr>
                <a:t>, (head)</a:t>
              </a: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spin:	Load R</a:t>
              </a:r>
              <a:r>
                <a:rPr lang="en-US" altLang="zh-CN" sz="2000" baseline="-25000">
                  <a:latin typeface="Verdana" panose="020B0604030504040204" pitchFamily="34" charset="0"/>
                  <a:ea typeface="宋体" panose="02010600030101010101" pitchFamily="2" charset="-122"/>
                </a:rPr>
                <a:t>tail</a:t>
              </a:r>
              <a:r>
                <a:rPr lang="en-US" altLang="zh-CN" sz="2000">
                  <a:latin typeface="Verdana" panose="020B0604030504040204" pitchFamily="34" charset="0"/>
                  <a:ea typeface="宋体" panose="02010600030101010101" pitchFamily="2" charset="-122"/>
                </a:rPr>
                <a:t>, (tail)</a:t>
              </a: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if R</a:t>
              </a:r>
              <a:r>
                <a:rPr lang="en-US" altLang="zh-CN" sz="2000" baseline="-25000">
                  <a:latin typeface="Verdana" panose="020B0604030504040204" pitchFamily="34" charset="0"/>
                  <a:ea typeface="宋体" panose="02010600030101010101" pitchFamily="2" charset="-122"/>
                </a:rPr>
                <a:t>head</a:t>
              </a:r>
              <a:r>
                <a:rPr lang="en-US" altLang="zh-CN" sz="2000">
                  <a:latin typeface="Verdana" panose="020B0604030504040204" pitchFamily="34" charset="0"/>
                  <a:ea typeface="宋体" panose="02010600030101010101" pitchFamily="2" charset="-122"/>
                </a:rPr>
                <a:t>==R</a:t>
              </a:r>
              <a:r>
                <a:rPr lang="en-US" altLang="zh-CN" sz="2000" baseline="-25000">
                  <a:latin typeface="Verdana" panose="020B0604030504040204" pitchFamily="34" charset="0"/>
                  <a:ea typeface="宋体" panose="02010600030101010101" pitchFamily="2" charset="-122"/>
                </a:rPr>
                <a:t>tail </a:t>
              </a:r>
              <a:r>
                <a:rPr lang="en-US" altLang="zh-CN" sz="2000">
                  <a:latin typeface="Verdana" panose="020B0604030504040204" pitchFamily="34" charset="0"/>
                  <a:ea typeface="宋体" panose="02010600030101010101" pitchFamily="2" charset="-122"/>
                </a:rPr>
                <a:t>goto spin</a:t>
              </a: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Load R, (R</a:t>
              </a:r>
              <a:r>
                <a:rPr lang="en-US" altLang="zh-CN" sz="2000" baseline="-25000">
                  <a:latin typeface="Verdana" panose="020B0604030504040204" pitchFamily="34" charset="0"/>
                  <a:ea typeface="宋体" panose="02010600030101010101" pitchFamily="2" charset="-122"/>
                </a:rPr>
                <a:t>head</a:t>
              </a:r>
              <a:r>
                <a:rPr lang="en-US" altLang="zh-CN" sz="2000">
                  <a:latin typeface="Verdana" panose="020B0604030504040204" pitchFamily="34" charset="0"/>
                  <a:ea typeface="宋体" panose="02010600030101010101" pitchFamily="2" charset="-122"/>
                </a:rPr>
                <a:t>)</a:t>
              </a: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R</a:t>
              </a:r>
              <a:r>
                <a:rPr lang="en-US" altLang="zh-CN" sz="2000" baseline="-25000">
                  <a:latin typeface="Verdana" panose="020B0604030504040204" pitchFamily="34" charset="0"/>
                  <a:ea typeface="宋体" panose="02010600030101010101" pitchFamily="2" charset="-122"/>
                </a:rPr>
                <a:t>head</a:t>
              </a:r>
              <a:r>
                <a:rPr lang="en-US" altLang="zh-CN" sz="2000">
                  <a:latin typeface="Verdana" panose="020B0604030504040204" pitchFamily="34" charset="0"/>
                  <a:ea typeface="宋体" panose="02010600030101010101" pitchFamily="2" charset="-122"/>
                </a:rPr>
                <a:t>=R</a:t>
              </a:r>
              <a:r>
                <a:rPr lang="en-US" altLang="zh-CN" sz="2000" baseline="-25000">
                  <a:latin typeface="Verdana" panose="020B0604030504040204" pitchFamily="34" charset="0"/>
                  <a:ea typeface="宋体" panose="02010600030101010101" pitchFamily="2" charset="-122"/>
                </a:rPr>
                <a:t>head</a:t>
              </a:r>
              <a:r>
                <a:rPr lang="en-US" altLang="zh-CN" sz="2000">
                  <a:latin typeface="Verdana" panose="020B0604030504040204" pitchFamily="34" charset="0"/>
                  <a:ea typeface="宋体" panose="02010600030101010101" pitchFamily="2" charset="-122"/>
                </a:rPr>
                <a:t>+1</a:t>
              </a: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Store (head), R</a:t>
              </a:r>
              <a:r>
                <a:rPr lang="en-US" altLang="zh-CN" sz="2000" baseline="-25000">
                  <a:latin typeface="Verdana" panose="020B0604030504040204" pitchFamily="34" charset="0"/>
                  <a:ea typeface="宋体" panose="02010600030101010101" pitchFamily="2" charset="-122"/>
                </a:rPr>
                <a:t>head</a:t>
              </a:r>
              <a:endParaRPr lang="en-US" altLang="zh-CN" sz="2000">
                <a:latin typeface="Verdana" panose="020B0604030504040204" pitchFamily="34" charset="0"/>
                <a:ea typeface="宋体" panose="02010600030101010101" pitchFamily="2" charset="-122"/>
              </a:endParaRP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process(R)</a:t>
              </a:r>
            </a:p>
          </p:txBody>
        </p:sp>
      </p:grpSp>
      <p:sp>
        <p:nvSpPr>
          <p:cNvPr id="165894" name="Text Box 11"/>
          <p:cNvSpPr txBox="1">
            <a:spLocks noChangeArrowheads="1"/>
          </p:cNvSpPr>
          <p:nvPr/>
        </p:nvSpPr>
        <p:spPr bwMode="auto">
          <a:xfrm>
            <a:off x="584200" y="3248025"/>
            <a:ext cx="4276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i="1">
                <a:solidFill>
                  <a:srgbClr val="56127A"/>
                </a:solidFill>
                <a:latin typeface="Verdana" panose="020B0604030504040204" pitchFamily="34" charset="0"/>
                <a:ea typeface="宋体" panose="02010600030101010101" pitchFamily="2" charset="-122"/>
              </a:rPr>
              <a:t>Can the tail pointer get updated</a:t>
            </a:r>
          </a:p>
          <a:p>
            <a:pPr eaLnBrk="1" hangingPunct="1">
              <a:lnSpc>
                <a:spcPct val="100000"/>
              </a:lnSpc>
              <a:spcBef>
                <a:spcPct val="0"/>
              </a:spcBef>
              <a:buFontTx/>
              <a:buNone/>
            </a:pPr>
            <a:r>
              <a:rPr lang="en-US" altLang="zh-CN" sz="2000" i="1">
                <a:solidFill>
                  <a:srgbClr val="56127A"/>
                </a:solidFill>
                <a:latin typeface="Verdana" panose="020B0604030504040204" pitchFamily="34" charset="0"/>
                <a:ea typeface="宋体" panose="02010600030101010101" pitchFamily="2" charset="-122"/>
              </a:rPr>
              <a:t>before the item x is stored?</a:t>
            </a:r>
          </a:p>
        </p:txBody>
      </p:sp>
      <p:sp>
        <p:nvSpPr>
          <p:cNvPr id="1473548" name="Text Box 12"/>
          <p:cNvSpPr txBox="1">
            <a:spLocks noChangeArrowheads="1"/>
          </p:cNvSpPr>
          <p:nvPr/>
        </p:nvSpPr>
        <p:spPr bwMode="auto">
          <a:xfrm>
            <a:off x="622300" y="4148138"/>
            <a:ext cx="790257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Programmer assumes that if </a:t>
            </a:r>
            <a:r>
              <a:rPr lang="en-US" altLang="zh-CN" sz="2000">
                <a:solidFill>
                  <a:srgbClr val="FF0000"/>
                </a:solidFill>
                <a:latin typeface="Verdana" panose="020B0604030504040204" pitchFamily="34" charset="0"/>
                <a:ea typeface="宋体" panose="02010600030101010101" pitchFamily="2" charset="-122"/>
              </a:rPr>
              <a:t>3 </a:t>
            </a:r>
            <a:r>
              <a:rPr lang="en-US" altLang="zh-CN" sz="2000">
                <a:latin typeface="Verdana" panose="020B0604030504040204" pitchFamily="34" charset="0"/>
                <a:ea typeface="宋体" panose="02010600030101010101" pitchFamily="2" charset="-122"/>
              </a:rPr>
              <a:t>happens after </a:t>
            </a:r>
            <a:r>
              <a:rPr lang="en-US" altLang="zh-CN" sz="2000">
                <a:solidFill>
                  <a:srgbClr val="FF0000"/>
                </a:solidFill>
                <a:latin typeface="Verdana" panose="020B0604030504040204" pitchFamily="34" charset="0"/>
                <a:ea typeface="宋体" panose="02010600030101010101" pitchFamily="2" charset="-122"/>
              </a:rPr>
              <a:t>2</a:t>
            </a:r>
            <a:r>
              <a:rPr lang="en-US" altLang="zh-CN" sz="2000">
                <a:latin typeface="Verdana" panose="020B0604030504040204" pitchFamily="34" charset="0"/>
                <a:ea typeface="宋体" panose="02010600030101010101" pitchFamily="2" charset="-122"/>
              </a:rPr>
              <a:t>, then </a:t>
            </a:r>
            <a:r>
              <a:rPr lang="en-US" altLang="zh-CN" sz="2000">
                <a:solidFill>
                  <a:srgbClr val="FF0000"/>
                </a:solidFill>
                <a:latin typeface="Verdana" panose="020B0604030504040204" pitchFamily="34" charset="0"/>
                <a:ea typeface="宋体" panose="02010600030101010101" pitchFamily="2" charset="-122"/>
              </a:rPr>
              <a:t>4</a:t>
            </a:r>
            <a:r>
              <a:rPr lang="en-US" altLang="zh-CN" sz="2000">
                <a:latin typeface="Verdana" panose="020B0604030504040204" pitchFamily="34" charset="0"/>
                <a:ea typeface="宋体" panose="02010600030101010101" pitchFamily="2" charset="-122"/>
              </a:rPr>
              <a:t> happens after </a:t>
            </a:r>
            <a:r>
              <a:rPr lang="en-US" altLang="zh-CN" sz="2000">
                <a:solidFill>
                  <a:srgbClr val="FF0000"/>
                </a:solidFill>
                <a:latin typeface="Verdana" panose="020B0604030504040204" pitchFamily="34" charset="0"/>
                <a:ea typeface="宋体" panose="02010600030101010101" pitchFamily="2" charset="-122"/>
              </a:rPr>
              <a:t>1</a:t>
            </a:r>
            <a:r>
              <a:rPr lang="en-US" altLang="zh-CN" sz="2000">
                <a:latin typeface="Verdana" panose="020B0604030504040204" pitchFamily="34" charset="0"/>
                <a:ea typeface="宋体" panose="02010600030101010101" pitchFamily="2" charset="-122"/>
              </a:rPr>
              <a:t>.</a:t>
            </a:r>
          </a:p>
          <a:p>
            <a:pPr eaLnBrk="1" hangingPunct="1">
              <a:lnSpc>
                <a:spcPct val="100000"/>
              </a:lnSpc>
              <a:spcBef>
                <a:spcPct val="0"/>
              </a:spcBef>
              <a:buFontTx/>
              <a:buNone/>
            </a:pPr>
            <a:endParaRPr lang="en-US" altLang="zh-CN" sz="2000">
              <a:latin typeface="Verdana" panose="020B0604030504040204" pitchFamily="34" charset="0"/>
              <a:ea typeface="宋体" panose="02010600030101010101" pitchFamily="2" charset="-122"/>
            </a:endParaRP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Problem sequences are:</a:t>
            </a:r>
          </a:p>
          <a:p>
            <a:pPr lvl="1"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a:t>
            </a:r>
            <a:r>
              <a:rPr lang="en-US" altLang="zh-CN" sz="2000">
                <a:solidFill>
                  <a:srgbClr val="FF0000"/>
                </a:solidFill>
                <a:latin typeface="Verdana" panose="020B0604030504040204" pitchFamily="34" charset="0"/>
                <a:ea typeface="宋体" panose="02010600030101010101" pitchFamily="2" charset="-122"/>
              </a:rPr>
              <a:t>2, 3, 4, 1</a:t>
            </a:r>
          </a:p>
          <a:p>
            <a:pPr lvl="1" eaLnBrk="1" hangingPunct="1">
              <a:lnSpc>
                <a:spcPct val="100000"/>
              </a:lnSpc>
              <a:spcBef>
                <a:spcPct val="0"/>
              </a:spcBef>
              <a:buFontTx/>
              <a:buNone/>
            </a:pPr>
            <a:r>
              <a:rPr lang="en-US" altLang="zh-CN" sz="2000">
                <a:solidFill>
                  <a:srgbClr val="FF0000"/>
                </a:solidFill>
                <a:latin typeface="Verdana" panose="020B0604030504040204" pitchFamily="34" charset="0"/>
                <a:ea typeface="宋体" panose="02010600030101010101" pitchFamily="2" charset="-122"/>
              </a:rPr>
              <a:t>		4, 1, 2, 3</a:t>
            </a:r>
          </a:p>
        </p:txBody>
      </p:sp>
      <p:sp>
        <p:nvSpPr>
          <p:cNvPr id="165896" name="Text Box 13"/>
          <p:cNvSpPr txBox="1">
            <a:spLocks noChangeArrowheads="1"/>
          </p:cNvSpPr>
          <p:nvPr/>
        </p:nvSpPr>
        <p:spPr bwMode="auto">
          <a:xfrm>
            <a:off x="720725" y="1898650"/>
            <a:ext cx="346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i="1">
                <a:solidFill>
                  <a:srgbClr val="FF0000"/>
                </a:solidFill>
                <a:latin typeface="Verdana" panose="020B0604030504040204" pitchFamily="34" charset="0"/>
                <a:ea typeface="宋体" panose="02010600030101010101" pitchFamily="2" charset="-122"/>
              </a:rPr>
              <a:t>1</a:t>
            </a:r>
          </a:p>
        </p:txBody>
      </p:sp>
      <p:sp>
        <p:nvSpPr>
          <p:cNvPr id="165897" name="Text Box 14"/>
          <p:cNvSpPr txBox="1">
            <a:spLocks noChangeArrowheads="1"/>
          </p:cNvSpPr>
          <p:nvPr/>
        </p:nvSpPr>
        <p:spPr bwMode="auto">
          <a:xfrm>
            <a:off x="720725" y="2533650"/>
            <a:ext cx="346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i="1">
                <a:solidFill>
                  <a:srgbClr val="FF0000"/>
                </a:solidFill>
                <a:latin typeface="Verdana" panose="020B0604030504040204" pitchFamily="34" charset="0"/>
                <a:ea typeface="宋体" panose="02010600030101010101" pitchFamily="2" charset="-122"/>
              </a:rPr>
              <a:t>2</a:t>
            </a:r>
          </a:p>
        </p:txBody>
      </p:sp>
      <p:sp>
        <p:nvSpPr>
          <p:cNvPr id="165898" name="Text Box 15"/>
          <p:cNvSpPr txBox="1">
            <a:spLocks noChangeArrowheads="1"/>
          </p:cNvSpPr>
          <p:nvPr/>
        </p:nvSpPr>
        <p:spPr bwMode="auto">
          <a:xfrm>
            <a:off x="8188325" y="1898650"/>
            <a:ext cx="346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i="1">
                <a:solidFill>
                  <a:srgbClr val="FF0000"/>
                </a:solidFill>
                <a:latin typeface="Verdana" panose="020B0604030504040204" pitchFamily="34" charset="0"/>
                <a:ea typeface="宋体" panose="02010600030101010101" pitchFamily="2" charset="-122"/>
              </a:rPr>
              <a:t>3</a:t>
            </a:r>
          </a:p>
        </p:txBody>
      </p:sp>
      <p:sp>
        <p:nvSpPr>
          <p:cNvPr id="165899" name="Text Box 16"/>
          <p:cNvSpPr txBox="1">
            <a:spLocks noChangeArrowheads="1"/>
          </p:cNvSpPr>
          <p:nvPr/>
        </p:nvSpPr>
        <p:spPr bwMode="auto">
          <a:xfrm>
            <a:off x="8188325" y="2533650"/>
            <a:ext cx="346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i="1">
                <a:solidFill>
                  <a:srgbClr val="FF0000"/>
                </a:solidFill>
                <a:latin typeface="Verdana" panose="020B0604030504040204" pitchFamily="34" charset="0"/>
                <a:ea typeface="宋体" panose="02010600030101010101" pitchFamily="2" charset="-122"/>
              </a:rPr>
              <a:t>4</a:t>
            </a:r>
          </a:p>
        </p:txBody>
      </p:sp>
      <p:sp>
        <p:nvSpPr>
          <p:cNvPr id="19" name="日期占位符 18"/>
          <p:cNvSpPr>
            <a:spLocks noGrp="1"/>
          </p:cNvSpPr>
          <p:nvPr>
            <p:ph type="dt" sz="quarter" idx="10"/>
          </p:nvPr>
        </p:nvSpPr>
        <p:spPr/>
        <p:txBody>
          <a:bodyPr/>
          <a:lstStyle/>
          <a:p>
            <a:pPr>
              <a:defRPr/>
            </a:pPr>
            <a:fld id="{6261193D-BB6F-4374-B6BC-52E5968A181C}" type="datetime1">
              <a:rPr lang="zh-CN" altLang="en-US"/>
              <a:pPr>
                <a:defRPr/>
              </a:pPr>
              <a:t>2020/9/14</a:t>
            </a:fld>
            <a:endParaRPr lang="zh-CN" altLang="en-US"/>
          </a:p>
        </p:txBody>
      </p:sp>
      <p:sp>
        <p:nvSpPr>
          <p:cNvPr id="20" name="页脚占位符 19"/>
          <p:cNvSpPr>
            <a:spLocks noGrp="1"/>
          </p:cNvSpPr>
          <p:nvPr>
            <p:ph type="ftr" sz="quarter" idx="11"/>
          </p:nvPr>
        </p:nvSpPr>
        <p:spPr/>
        <p:txBody>
          <a:bodyPr/>
          <a:lstStyle/>
          <a:p>
            <a:pPr>
              <a:defRPr/>
            </a:pPr>
            <a:r>
              <a:rPr lang="zh-CN" altLang="en-US" smtClean="0"/>
              <a:t>计算机体系结构</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354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7354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7354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7354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3548" grpId="0" build="p" bldLvl="2"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685800" y="76200"/>
            <a:ext cx="7292975" cy="736600"/>
          </a:xfrm>
        </p:spPr>
        <p:txBody>
          <a:bodyPr/>
          <a:lstStyle/>
          <a:p>
            <a:pPr eaLnBrk="1" hangingPunct="1"/>
            <a:r>
              <a:rPr lang="en-US" altLang="zh-CN" sz="4000" smtClean="0"/>
              <a:t>Using Memory Fences</a:t>
            </a:r>
          </a:p>
        </p:txBody>
      </p:sp>
      <p:sp>
        <p:nvSpPr>
          <p:cNvPr id="16793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648E7082-46C8-427B-8774-CB7EB4D0B812}" type="slidenum">
              <a:rPr lang="en-US" altLang="zh-CN"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121</a:t>
            </a:fld>
            <a:endParaRPr lang="en-US" altLang="zh-CN" sz="1200" smtClean="0">
              <a:solidFill>
                <a:srgbClr val="FBBA03"/>
              </a:solidFill>
              <a:latin typeface="Calibri" panose="020F0502020204030204" pitchFamily="34" charset="0"/>
              <a:ea typeface="宋体" panose="02010600030101010101" pitchFamily="2" charset="-122"/>
            </a:endParaRPr>
          </a:p>
        </p:txBody>
      </p:sp>
      <p:sp>
        <p:nvSpPr>
          <p:cNvPr id="167940" name="Rectangle 3"/>
          <p:cNvSpPr>
            <a:spLocks noChangeArrowheads="1"/>
          </p:cNvSpPr>
          <p:nvPr/>
        </p:nvSpPr>
        <p:spPr bwMode="auto">
          <a:xfrm>
            <a:off x="1284288" y="4246563"/>
            <a:ext cx="2039937" cy="295275"/>
          </a:xfrm>
          <a:prstGeom prst="rect">
            <a:avLst/>
          </a:prstGeom>
          <a:solidFill>
            <a:srgbClr val="CFBDC8"/>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2000" i="1">
              <a:solidFill>
                <a:schemeClr val="bg2"/>
              </a:solidFill>
              <a:latin typeface="Verdana" panose="020B0604030504040204" pitchFamily="34" charset="0"/>
              <a:ea typeface="宋体" panose="02010600030101010101" pitchFamily="2" charset="-122"/>
            </a:endParaRPr>
          </a:p>
        </p:txBody>
      </p:sp>
      <p:sp>
        <p:nvSpPr>
          <p:cNvPr id="167941" name="Text Box 4"/>
          <p:cNvSpPr txBox="1">
            <a:spLocks noChangeArrowheads="1"/>
          </p:cNvSpPr>
          <p:nvPr/>
        </p:nvSpPr>
        <p:spPr bwMode="auto">
          <a:xfrm>
            <a:off x="388938" y="3260725"/>
            <a:ext cx="3382962"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Producer posting Item x:</a:t>
            </a: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Load R</a:t>
            </a:r>
            <a:r>
              <a:rPr lang="en-US" altLang="zh-CN" sz="2000" baseline="-25000">
                <a:latin typeface="Verdana" panose="020B0604030504040204" pitchFamily="34" charset="0"/>
                <a:ea typeface="宋体" panose="02010600030101010101" pitchFamily="2" charset="-122"/>
              </a:rPr>
              <a:t>tail</a:t>
            </a:r>
            <a:r>
              <a:rPr lang="en-US" altLang="zh-CN" sz="2000">
                <a:latin typeface="Verdana" panose="020B0604030504040204" pitchFamily="34" charset="0"/>
                <a:ea typeface="宋体" panose="02010600030101010101" pitchFamily="2" charset="-122"/>
              </a:rPr>
              <a:t>, (tail)</a:t>
            </a: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Store (R</a:t>
            </a:r>
            <a:r>
              <a:rPr lang="en-US" altLang="zh-CN" sz="2000" baseline="-25000">
                <a:latin typeface="Verdana" panose="020B0604030504040204" pitchFamily="34" charset="0"/>
                <a:ea typeface="宋体" panose="02010600030101010101" pitchFamily="2" charset="-122"/>
              </a:rPr>
              <a:t>tail</a:t>
            </a:r>
            <a:r>
              <a:rPr lang="en-US" altLang="zh-CN" sz="2000">
                <a:latin typeface="Verdana" panose="020B0604030504040204" pitchFamily="34" charset="0"/>
                <a:ea typeface="宋体" panose="02010600030101010101" pitchFamily="2" charset="-122"/>
              </a:rPr>
              <a:t>), x</a:t>
            </a: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Membar</a:t>
            </a:r>
            <a:r>
              <a:rPr lang="en-US" altLang="zh-CN" sz="2000" baseline="-25000">
                <a:latin typeface="Verdana" panose="020B0604030504040204" pitchFamily="34" charset="0"/>
                <a:ea typeface="宋体" panose="02010600030101010101" pitchFamily="2" charset="-122"/>
              </a:rPr>
              <a:t>SS</a:t>
            </a:r>
            <a:endParaRPr lang="en-US" altLang="zh-CN" sz="2000">
              <a:latin typeface="Verdana" panose="020B0604030504040204" pitchFamily="34" charset="0"/>
              <a:ea typeface="宋体" panose="02010600030101010101" pitchFamily="2" charset="-122"/>
            </a:endParaRP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R</a:t>
            </a:r>
            <a:r>
              <a:rPr lang="en-US" altLang="zh-CN" sz="2000" baseline="-25000">
                <a:latin typeface="Verdana" panose="020B0604030504040204" pitchFamily="34" charset="0"/>
                <a:ea typeface="宋体" panose="02010600030101010101" pitchFamily="2" charset="-122"/>
              </a:rPr>
              <a:t>tail</a:t>
            </a:r>
            <a:r>
              <a:rPr lang="en-US" altLang="zh-CN" sz="2000">
                <a:latin typeface="Verdana" panose="020B0604030504040204" pitchFamily="34" charset="0"/>
                <a:ea typeface="宋体" panose="02010600030101010101" pitchFamily="2" charset="-122"/>
              </a:rPr>
              <a:t>=R</a:t>
            </a:r>
            <a:r>
              <a:rPr lang="en-US" altLang="zh-CN" sz="2000" baseline="-25000">
                <a:latin typeface="Verdana" panose="020B0604030504040204" pitchFamily="34" charset="0"/>
                <a:ea typeface="宋体" panose="02010600030101010101" pitchFamily="2" charset="-122"/>
              </a:rPr>
              <a:t>tail</a:t>
            </a:r>
            <a:r>
              <a:rPr lang="en-US" altLang="zh-CN" sz="2000">
                <a:latin typeface="Verdana" panose="020B0604030504040204" pitchFamily="34" charset="0"/>
                <a:ea typeface="宋体" panose="02010600030101010101" pitchFamily="2" charset="-122"/>
              </a:rPr>
              <a:t>+1</a:t>
            </a: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Store (tail), R</a:t>
            </a:r>
            <a:r>
              <a:rPr lang="en-US" altLang="zh-CN" sz="2000" baseline="-25000">
                <a:latin typeface="Verdana" panose="020B0604030504040204" pitchFamily="34" charset="0"/>
                <a:ea typeface="宋体" panose="02010600030101010101" pitchFamily="2" charset="-122"/>
              </a:rPr>
              <a:t>tail</a:t>
            </a:r>
            <a:endParaRPr lang="en-US" altLang="zh-CN" sz="2000">
              <a:latin typeface="Verdana" panose="020B0604030504040204" pitchFamily="34" charset="0"/>
              <a:ea typeface="宋体" panose="02010600030101010101" pitchFamily="2" charset="-122"/>
            </a:endParaRPr>
          </a:p>
        </p:txBody>
      </p:sp>
      <p:sp>
        <p:nvSpPr>
          <p:cNvPr id="167942" name="Rectangle 5"/>
          <p:cNvSpPr>
            <a:spLocks noChangeArrowheads="1"/>
          </p:cNvSpPr>
          <p:nvPr/>
        </p:nvSpPr>
        <p:spPr bwMode="auto">
          <a:xfrm>
            <a:off x="5818188" y="4424363"/>
            <a:ext cx="2039937" cy="295275"/>
          </a:xfrm>
          <a:prstGeom prst="rect">
            <a:avLst/>
          </a:prstGeom>
          <a:solidFill>
            <a:srgbClr val="CFBDC8"/>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2000" i="1">
              <a:solidFill>
                <a:schemeClr val="bg2"/>
              </a:solidFill>
              <a:latin typeface="Verdana" panose="020B0604030504040204" pitchFamily="34" charset="0"/>
              <a:ea typeface="宋体" panose="02010600030101010101" pitchFamily="2" charset="-122"/>
            </a:endParaRPr>
          </a:p>
        </p:txBody>
      </p:sp>
      <p:sp>
        <p:nvSpPr>
          <p:cNvPr id="167943" name="Text Box 6"/>
          <p:cNvSpPr txBox="1">
            <a:spLocks noChangeArrowheads="1"/>
          </p:cNvSpPr>
          <p:nvPr/>
        </p:nvSpPr>
        <p:spPr bwMode="auto">
          <a:xfrm>
            <a:off x="4897438" y="3146425"/>
            <a:ext cx="4010025"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Consumer:</a:t>
            </a: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Load R</a:t>
            </a:r>
            <a:r>
              <a:rPr lang="en-US" altLang="zh-CN" sz="2000" baseline="-25000">
                <a:latin typeface="Verdana" panose="020B0604030504040204" pitchFamily="34" charset="0"/>
                <a:ea typeface="宋体" panose="02010600030101010101" pitchFamily="2" charset="-122"/>
              </a:rPr>
              <a:t>head</a:t>
            </a:r>
            <a:r>
              <a:rPr lang="en-US" altLang="zh-CN" sz="2000">
                <a:latin typeface="Verdana" panose="020B0604030504040204" pitchFamily="34" charset="0"/>
                <a:ea typeface="宋体" panose="02010600030101010101" pitchFamily="2" charset="-122"/>
              </a:rPr>
              <a:t>, (head)</a:t>
            </a: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spin:	Load R</a:t>
            </a:r>
            <a:r>
              <a:rPr lang="en-US" altLang="zh-CN" sz="2000" baseline="-25000">
                <a:latin typeface="Verdana" panose="020B0604030504040204" pitchFamily="34" charset="0"/>
                <a:ea typeface="宋体" panose="02010600030101010101" pitchFamily="2" charset="-122"/>
              </a:rPr>
              <a:t>tail</a:t>
            </a:r>
            <a:r>
              <a:rPr lang="en-US" altLang="zh-CN" sz="2000">
                <a:latin typeface="Verdana" panose="020B0604030504040204" pitchFamily="34" charset="0"/>
                <a:ea typeface="宋体" panose="02010600030101010101" pitchFamily="2" charset="-122"/>
              </a:rPr>
              <a:t>, (tail)</a:t>
            </a: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if R</a:t>
            </a:r>
            <a:r>
              <a:rPr lang="en-US" altLang="zh-CN" sz="2000" baseline="-25000">
                <a:latin typeface="Verdana" panose="020B0604030504040204" pitchFamily="34" charset="0"/>
                <a:ea typeface="宋体" panose="02010600030101010101" pitchFamily="2" charset="-122"/>
              </a:rPr>
              <a:t>head</a:t>
            </a:r>
            <a:r>
              <a:rPr lang="en-US" altLang="zh-CN" sz="2000">
                <a:latin typeface="Verdana" panose="020B0604030504040204" pitchFamily="34" charset="0"/>
                <a:ea typeface="宋体" panose="02010600030101010101" pitchFamily="2" charset="-122"/>
              </a:rPr>
              <a:t>==R</a:t>
            </a:r>
            <a:r>
              <a:rPr lang="en-US" altLang="zh-CN" sz="2000" baseline="-25000">
                <a:latin typeface="Verdana" panose="020B0604030504040204" pitchFamily="34" charset="0"/>
                <a:ea typeface="宋体" panose="02010600030101010101" pitchFamily="2" charset="-122"/>
              </a:rPr>
              <a:t>tail </a:t>
            </a:r>
            <a:r>
              <a:rPr lang="en-US" altLang="zh-CN" sz="2000">
                <a:latin typeface="Verdana" panose="020B0604030504040204" pitchFamily="34" charset="0"/>
                <a:ea typeface="宋体" panose="02010600030101010101" pitchFamily="2" charset="-122"/>
              </a:rPr>
              <a:t>goto spin</a:t>
            </a: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Membar</a:t>
            </a:r>
            <a:r>
              <a:rPr lang="en-US" altLang="zh-CN" sz="2000" baseline="-25000">
                <a:latin typeface="Verdana" panose="020B0604030504040204" pitchFamily="34" charset="0"/>
                <a:ea typeface="宋体" panose="02010600030101010101" pitchFamily="2" charset="-122"/>
              </a:rPr>
              <a:t>LL</a:t>
            </a:r>
            <a:endParaRPr lang="en-US" altLang="zh-CN" sz="2000">
              <a:latin typeface="Verdana" panose="020B0604030504040204" pitchFamily="34" charset="0"/>
              <a:ea typeface="宋体" panose="02010600030101010101" pitchFamily="2" charset="-122"/>
            </a:endParaRP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Load R, (R</a:t>
            </a:r>
            <a:r>
              <a:rPr lang="en-US" altLang="zh-CN" sz="2000" baseline="-25000">
                <a:latin typeface="Verdana" panose="020B0604030504040204" pitchFamily="34" charset="0"/>
                <a:ea typeface="宋体" panose="02010600030101010101" pitchFamily="2" charset="-122"/>
              </a:rPr>
              <a:t>head</a:t>
            </a:r>
            <a:r>
              <a:rPr lang="en-US" altLang="zh-CN" sz="2000">
                <a:latin typeface="Verdana" panose="020B0604030504040204" pitchFamily="34" charset="0"/>
                <a:ea typeface="宋体" panose="02010600030101010101" pitchFamily="2" charset="-122"/>
              </a:rPr>
              <a:t>)</a:t>
            </a: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R</a:t>
            </a:r>
            <a:r>
              <a:rPr lang="en-US" altLang="zh-CN" sz="2000" baseline="-25000">
                <a:latin typeface="Verdana" panose="020B0604030504040204" pitchFamily="34" charset="0"/>
                <a:ea typeface="宋体" panose="02010600030101010101" pitchFamily="2" charset="-122"/>
              </a:rPr>
              <a:t>head</a:t>
            </a:r>
            <a:r>
              <a:rPr lang="en-US" altLang="zh-CN" sz="2000">
                <a:latin typeface="Verdana" panose="020B0604030504040204" pitchFamily="34" charset="0"/>
                <a:ea typeface="宋体" panose="02010600030101010101" pitchFamily="2" charset="-122"/>
              </a:rPr>
              <a:t>=R</a:t>
            </a:r>
            <a:r>
              <a:rPr lang="en-US" altLang="zh-CN" sz="2000" baseline="-25000">
                <a:latin typeface="Verdana" panose="020B0604030504040204" pitchFamily="34" charset="0"/>
                <a:ea typeface="宋体" panose="02010600030101010101" pitchFamily="2" charset="-122"/>
              </a:rPr>
              <a:t>head</a:t>
            </a:r>
            <a:r>
              <a:rPr lang="en-US" altLang="zh-CN" sz="2000">
                <a:latin typeface="Verdana" panose="020B0604030504040204" pitchFamily="34" charset="0"/>
                <a:ea typeface="宋体" panose="02010600030101010101" pitchFamily="2" charset="-122"/>
              </a:rPr>
              <a:t>+1</a:t>
            </a: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Store (head), R</a:t>
            </a:r>
            <a:r>
              <a:rPr lang="en-US" altLang="zh-CN" sz="2000" baseline="-25000">
                <a:latin typeface="Verdana" panose="020B0604030504040204" pitchFamily="34" charset="0"/>
                <a:ea typeface="宋体" panose="02010600030101010101" pitchFamily="2" charset="-122"/>
              </a:rPr>
              <a:t>head</a:t>
            </a:r>
            <a:endParaRPr lang="en-US" altLang="zh-CN" sz="2000">
              <a:latin typeface="Verdana" panose="020B0604030504040204" pitchFamily="34" charset="0"/>
              <a:ea typeface="宋体" panose="02010600030101010101" pitchFamily="2" charset="-122"/>
            </a:endParaRP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process(R)</a:t>
            </a:r>
          </a:p>
        </p:txBody>
      </p:sp>
      <p:grpSp>
        <p:nvGrpSpPr>
          <p:cNvPr id="167944" name="Group 7"/>
          <p:cNvGrpSpPr>
            <a:grpSpLocks/>
          </p:cNvGrpSpPr>
          <p:nvPr/>
        </p:nvGrpSpPr>
        <p:grpSpPr bwMode="auto">
          <a:xfrm>
            <a:off x="1727200" y="1104900"/>
            <a:ext cx="6396038" cy="1993900"/>
            <a:chOff x="1088" y="856"/>
            <a:chExt cx="4029" cy="1256"/>
          </a:xfrm>
        </p:grpSpPr>
        <p:sp>
          <p:nvSpPr>
            <p:cNvPr id="167953" name="Rectangle 8"/>
            <p:cNvSpPr>
              <a:spLocks noChangeArrowheads="1"/>
            </p:cNvSpPr>
            <p:nvPr/>
          </p:nvSpPr>
          <p:spPr bwMode="auto">
            <a:xfrm>
              <a:off x="1968" y="856"/>
              <a:ext cx="1488" cy="1256"/>
            </a:xfrm>
            <a:prstGeom prst="rect">
              <a:avLst/>
            </a:prstGeom>
            <a:solidFill>
              <a:schemeClr val="accent1"/>
            </a:solidFill>
            <a:ln w="3175">
              <a:solidFill>
                <a:srgbClr val="FF00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167954" name="Rectangle 9" descr="75%"/>
            <p:cNvSpPr>
              <a:spLocks noChangeArrowheads="1"/>
            </p:cNvSpPr>
            <p:nvPr/>
          </p:nvSpPr>
          <p:spPr bwMode="auto">
            <a:xfrm>
              <a:off x="2544" y="1488"/>
              <a:ext cx="480" cy="528"/>
            </a:xfrm>
            <a:prstGeom prst="rect">
              <a:avLst/>
            </a:prstGeom>
            <a:pattFill prst="pct75">
              <a:fgClr>
                <a:srgbClr val="FF0000"/>
              </a:fgClr>
              <a:bgClr>
                <a:srgbClr val="FFFFFF"/>
              </a:bgClr>
            </a:patt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167955" name="Oval 10"/>
            <p:cNvSpPr>
              <a:spLocks noChangeArrowheads="1"/>
            </p:cNvSpPr>
            <p:nvPr/>
          </p:nvSpPr>
          <p:spPr bwMode="auto">
            <a:xfrm>
              <a:off x="1088" y="864"/>
              <a:ext cx="736" cy="609"/>
            </a:xfrm>
            <a:prstGeom prst="ellipse">
              <a:avLst/>
            </a:prstGeom>
            <a:solidFill>
              <a:schemeClr val="bg1"/>
            </a:solidFill>
            <a:ln w="254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a:latin typeface="Verdana" panose="020B0604030504040204" pitchFamily="34" charset="0"/>
                  <a:ea typeface="宋体" panose="02010600030101010101" pitchFamily="2" charset="-122"/>
                </a:rPr>
                <a:t>Producer</a:t>
              </a:r>
            </a:p>
          </p:txBody>
        </p:sp>
        <p:sp>
          <p:nvSpPr>
            <p:cNvPr id="167956" name="Oval 11"/>
            <p:cNvSpPr>
              <a:spLocks noChangeArrowheads="1"/>
            </p:cNvSpPr>
            <p:nvPr/>
          </p:nvSpPr>
          <p:spPr bwMode="auto">
            <a:xfrm>
              <a:off x="3808" y="856"/>
              <a:ext cx="762" cy="629"/>
            </a:xfrm>
            <a:prstGeom prst="ellipse">
              <a:avLst/>
            </a:prstGeom>
            <a:solidFill>
              <a:schemeClr val="bg1"/>
            </a:solidFill>
            <a:ln w="254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a:latin typeface="Verdana" panose="020B0604030504040204" pitchFamily="34" charset="0"/>
                  <a:ea typeface="宋体" panose="02010600030101010101" pitchFamily="2" charset="-122"/>
                </a:rPr>
                <a:t>Consumer</a:t>
              </a:r>
            </a:p>
          </p:txBody>
        </p:sp>
        <p:sp>
          <p:nvSpPr>
            <p:cNvPr id="167957" name="Line 12"/>
            <p:cNvSpPr>
              <a:spLocks noChangeShapeType="1"/>
            </p:cNvSpPr>
            <p:nvPr/>
          </p:nvSpPr>
          <p:spPr bwMode="auto">
            <a:xfrm>
              <a:off x="2208" y="1488"/>
              <a:ext cx="105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7958" name="Line 13"/>
            <p:cNvSpPr>
              <a:spLocks noChangeShapeType="1"/>
            </p:cNvSpPr>
            <p:nvPr/>
          </p:nvSpPr>
          <p:spPr bwMode="auto">
            <a:xfrm>
              <a:off x="2208" y="2016"/>
              <a:ext cx="105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7959" name="Line 14"/>
            <p:cNvSpPr>
              <a:spLocks noChangeShapeType="1"/>
            </p:cNvSpPr>
            <p:nvPr/>
          </p:nvSpPr>
          <p:spPr bwMode="auto">
            <a:xfrm>
              <a:off x="2544" y="1488"/>
              <a:ext cx="0" cy="5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7960" name="Line 15"/>
            <p:cNvSpPr>
              <a:spLocks noChangeShapeType="1"/>
            </p:cNvSpPr>
            <p:nvPr/>
          </p:nvSpPr>
          <p:spPr bwMode="auto">
            <a:xfrm>
              <a:off x="2640" y="1488"/>
              <a:ext cx="0" cy="5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7961" name="Line 16"/>
            <p:cNvSpPr>
              <a:spLocks noChangeShapeType="1"/>
            </p:cNvSpPr>
            <p:nvPr/>
          </p:nvSpPr>
          <p:spPr bwMode="auto">
            <a:xfrm>
              <a:off x="2736" y="1488"/>
              <a:ext cx="0" cy="5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7962" name="Line 17"/>
            <p:cNvSpPr>
              <a:spLocks noChangeShapeType="1"/>
            </p:cNvSpPr>
            <p:nvPr/>
          </p:nvSpPr>
          <p:spPr bwMode="auto">
            <a:xfrm>
              <a:off x="2832" y="1488"/>
              <a:ext cx="0" cy="5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7963" name="Line 18"/>
            <p:cNvSpPr>
              <a:spLocks noChangeShapeType="1"/>
            </p:cNvSpPr>
            <p:nvPr/>
          </p:nvSpPr>
          <p:spPr bwMode="auto">
            <a:xfrm>
              <a:off x="2928" y="1488"/>
              <a:ext cx="0" cy="5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7964" name="Line 19"/>
            <p:cNvSpPr>
              <a:spLocks noChangeShapeType="1"/>
            </p:cNvSpPr>
            <p:nvPr/>
          </p:nvSpPr>
          <p:spPr bwMode="auto">
            <a:xfrm>
              <a:off x="3024" y="1488"/>
              <a:ext cx="0" cy="5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7965" name="Rectangle 20"/>
            <p:cNvSpPr>
              <a:spLocks noChangeArrowheads="1"/>
            </p:cNvSpPr>
            <p:nvPr/>
          </p:nvSpPr>
          <p:spPr bwMode="auto">
            <a:xfrm>
              <a:off x="2112" y="912"/>
              <a:ext cx="384" cy="240"/>
            </a:xfrm>
            <a:prstGeom prst="rect">
              <a:avLst/>
            </a:prstGeom>
            <a:solidFill>
              <a:schemeClr val="bg1"/>
            </a:solidFill>
            <a:ln w="254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tail</a:t>
              </a:r>
            </a:p>
          </p:txBody>
        </p:sp>
        <p:sp>
          <p:nvSpPr>
            <p:cNvPr id="167966" name="Line 21"/>
            <p:cNvSpPr>
              <a:spLocks noChangeShapeType="1"/>
            </p:cNvSpPr>
            <p:nvPr/>
          </p:nvSpPr>
          <p:spPr bwMode="auto">
            <a:xfrm>
              <a:off x="2304" y="1152"/>
              <a:ext cx="192" cy="33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7967" name="Rectangle 22"/>
            <p:cNvSpPr>
              <a:spLocks noChangeArrowheads="1"/>
            </p:cNvSpPr>
            <p:nvPr/>
          </p:nvSpPr>
          <p:spPr bwMode="auto">
            <a:xfrm>
              <a:off x="2952" y="912"/>
              <a:ext cx="440" cy="240"/>
            </a:xfrm>
            <a:prstGeom prst="rect">
              <a:avLst/>
            </a:prstGeom>
            <a:solidFill>
              <a:schemeClr val="bg1"/>
            </a:solidFill>
            <a:ln w="254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head</a:t>
              </a:r>
            </a:p>
          </p:txBody>
        </p:sp>
        <p:sp>
          <p:nvSpPr>
            <p:cNvPr id="167968" name="Line 23"/>
            <p:cNvSpPr>
              <a:spLocks noChangeShapeType="1"/>
            </p:cNvSpPr>
            <p:nvPr/>
          </p:nvSpPr>
          <p:spPr bwMode="auto">
            <a:xfrm>
              <a:off x="2448" y="1488"/>
              <a:ext cx="0" cy="5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7969" name="Line 24"/>
            <p:cNvSpPr>
              <a:spLocks noChangeShapeType="1"/>
            </p:cNvSpPr>
            <p:nvPr/>
          </p:nvSpPr>
          <p:spPr bwMode="auto">
            <a:xfrm flipH="1">
              <a:off x="2976" y="1152"/>
              <a:ext cx="192" cy="33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7970" name="Rectangle 25"/>
            <p:cNvSpPr>
              <a:spLocks noChangeArrowheads="1"/>
            </p:cNvSpPr>
            <p:nvPr/>
          </p:nvSpPr>
          <p:spPr bwMode="auto">
            <a:xfrm>
              <a:off x="1098" y="1541"/>
              <a:ext cx="507" cy="24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a:latin typeface="Verdana" panose="020B0604030504040204" pitchFamily="34" charset="0"/>
                  <a:ea typeface="宋体" panose="02010600030101010101" pitchFamily="2" charset="-122"/>
                </a:rPr>
                <a:t>  R</a:t>
              </a:r>
              <a:r>
                <a:rPr lang="en-US" altLang="zh-CN" sz="1800" baseline="-25000">
                  <a:latin typeface="Verdana" panose="020B0604030504040204" pitchFamily="34" charset="0"/>
                  <a:ea typeface="宋体" panose="02010600030101010101" pitchFamily="2" charset="-122"/>
                </a:rPr>
                <a:t>tail</a:t>
              </a:r>
            </a:p>
          </p:txBody>
        </p:sp>
        <p:sp>
          <p:nvSpPr>
            <p:cNvPr id="167971" name="Rectangle 26"/>
            <p:cNvSpPr>
              <a:spLocks noChangeArrowheads="1"/>
            </p:cNvSpPr>
            <p:nvPr/>
          </p:nvSpPr>
          <p:spPr bwMode="auto">
            <a:xfrm>
              <a:off x="3558" y="1521"/>
              <a:ext cx="499" cy="249"/>
            </a:xfrm>
            <a:prstGeom prst="rect">
              <a:avLst/>
            </a:prstGeom>
            <a:solidFill>
              <a:schemeClr val="bg1"/>
            </a:solidFill>
            <a:ln w="254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167972" name="Rectangle 27"/>
            <p:cNvSpPr>
              <a:spLocks noChangeArrowheads="1"/>
            </p:cNvSpPr>
            <p:nvPr/>
          </p:nvSpPr>
          <p:spPr bwMode="auto">
            <a:xfrm>
              <a:off x="4618" y="1521"/>
              <a:ext cx="499" cy="244"/>
            </a:xfrm>
            <a:prstGeom prst="rect">
              <a:avLst/>
            </a:prstGeom>
            <a:solidFill>
              <a:schemeClr val="bg1"/>
            </a:solidFill>
            <a:ln w="254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167973" name="Rectangle 28"/>
            <p:cNvSpPr>
              <a:spLocks noChangeArrowheads="1"/>
            </p:cNvSpPr>
            <p:nvPr/>
          </p:nvSpPr>
          <p:spPr bwMode="auto">
            <a:xfrm>
              <a:off x="3664" y="1526"/>
              <a:ext cx="3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a:latin typeface="Verdana" panose="020B0604030504040204" pitchFamily="34" charset="0"/>
                  <a:ea typeface="宋体" panose="02010600030101010101" pitchFamily="2" charset="-122"/>
                </a:rPr>
                <a:t>R</a:t>
              </a:r>
              <a:r>
                <a:rPr lang="en-US" altLang="zh-CN" sz="1800" baseline="-25000">
                  <a:latin typeface="Verdana" panose="020B0604030504040204" pitchFamily="34" charset="0"/>
                  <a:ea typeface="宋体" panose="02010600030101010101" pitchFamily="2" charset="-122"/>
                </a:rPr>
                <a:t>tail</a:t>
              </a:r>
            </a:p>
          </p:txBody>
        </p:sp>
        <p:sp>
          <p:nvSpPr>
            <p:cNvPr id="167974" name="Rectangle 29"/>
            <p:cNvSpPr>
              <a:spLocks noChangeArrowheads="1"/>
            </p:cNvSpPr>
            <p:nvPr/>
          </p:nvSpPr>
          <p:spPr bwMode="auto">
            <a:xfrm>
              <a:off x="4079" y="1521"/>
              <a:ext cx="508" cy="24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a:latin typeface="Verdana" panose="020B0604030504040204" pitchFamily="34" charset="0"/>
                  <a:ea typeface="宋体" panose="02010600030101010101" pitchFamily="2" charset="-122"/>
                </a:rPr>
                <a:t>R</a:t>
              </a:r>
              <a:r>
                <a:rPr lang="en-US" altLang="zh-CN" sz="1800" baseline="-25000">
                  <a:latin typeface="Verdana" panose="020B0604030504040204" pitchFamily="34" charset="0"/>
                  <a:ea typeface="宋体" panose="02010600030101010101" pitchFamily="2" charset="-122"/>
                </a:rPr>
                <a:t>head</a:t>
              </a:r>
            </a:p>
          </p:txBody>
        </p:sp>
        <p:sp>
          <p:nvSpPr>
            <p:cNvPr id="167975" name="Rectangle 30"/>
            <p:cNvSpPr>
              <a:spLocks noChangeArrowheads="1"/>
            </p:cNvSpPr>
            <p:nvPr/>
          </p:nvSpPr>
          <p:spPr bwMode="auto">
            <a:xfrm>
              <a:off x="4706" y="1526"/>
              <a:ext cx="2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a:latin typeface="Verdana" panose="020B0604030504040204" pitchFamily="34" charset="0"/>
                  <a:ea typeface="宋体" panose="02010600030101010101" pitchFamily="2" charset="-122"/>
                </a:rPr>
                <a:t>R</a:t>
              </a:r>
              <a:endParaRPr lang="en-US" altLang="zh-CN" sz="1800" baseline="-25000">
                <a:latin typeface="Verdana" panose="020B0604030504040204" pitchFamily="34" charset="0"/>
                <a:ea typeface="宋体" panose="02010600030101010101" pitchFamily="2" charset="-122"/>
              </a:endParaRPr>
            </a:p>
          </p:txBody>
        </p:sp>
      </p:grpSp>
      <p:grpSp>
        <p:nvGrpSpPr>
          <p:cNvPr id="3" name="Group 31"/>
          <p:cNvGrpSpPr>
            <a:grpSpLocks/>
          </p:cNvGrpSpPr>
          <p:nvPr/>
        </p:nvGrpSpPr>
        <p:grpSpPr bwMode="auto">
          <a:xfrm>
            <a:off x="160338" y="4454525"/>
            <a:ext cx="3009900" cy="1831975"/>
            <a:chOff x="101" y="2966"/>
            <a:chExt cx="1896" cy="1154"/>
          </a:xfrm>
        </p:grpSpPr>
        <p:sp>
          <p:nvSpPr>
            <p:cNvPr id="167951" name="Text Box 32"/>
            <p:cNvSpPr txBox="1">
              <a:spLocks noChangeArrowheads="1"/>
            </p:cNvSpPr>
            <p:nvPr/>
          </p:nvSpPr>
          <p:spPr bwMode="auto">
            <a:xfrm>
              <a:off x="101" y="3486"/>
              <a:ext cx="189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i="1">
                  <a:solidFill>
                    <a:srgbClr val="007D0C"/>
                  </a:solidFill>
                  <a:latin typeface="Verdana" panose="020B0604030504040204" pitchFamily="34" charset="0"/>
                  <a:ea typeface="宋体" panose="02010600030101010101" pitchFamily="2" charset="-122"/>
                </a:rPr>
                <a:t>ensures that tail ptr</a:t>
              </a:r>
            </a:p>
            <a:p>
              <a:pPr eaLnBrk="1" hangingPunct="1">
                <a:lnSpc>
                  <a:spcPct val="100000"/>
                </a:lnSpc>
                <a:spcBef>
                  <a:spcPct val="0"/>
                </a:spcBef>
                <a:buFontTx/>
                <a:buNone/>
              </a:pPr>
              <a:r>
                <a:rPr lang="en-US" altLang="zh-CN" sz="2000" i="1">
                  <a:solidFill>
                    <a:srgbClr val="007D0C"/>
                  </a:solidFill>
                  <a:latin typeface="Verdana" panose="020B0604030504040204" pitchFamily="34" charset="0"/>
                  <a:ea typeface="宋体" panose="02010600030101010101" pitchFamily="2" charset="-122"/>
                </a:rPr>
                <a:t>is not updated before </a:t>
              </a:r>
            </a:p>
            <a:p>
              <a:pPr eaLnBrk="1" hangingPunct="1">
                <a:lnSpc>
                  <a:spcPct val="100000"/>
                </a:lnSpc>
                <a:spcBef>
                  <a:spcPct val="0"/>
                </a:spcBef>
                <a:buFontTx/>
                <a:buNone/>
              </a:pPr>
              <a:r>
                <a:rPr lang="en-US" altLang="zh-CN" sz="2000" i="1">
                  <a:solidFill>
                    <a:srgbClr val="007D0C"/>
                  </a:solidFill>
                  <a:latin typeface="Verdana" panose="020B0604030504040204" pitchFamily="34" charset="0"/>
                  <a:ea typeface="宋体" panose="02010600030101010101" pitchFamily="2" charset="-122"/>
                </a:rPr>
                <a:t>x has been stored</a:t>
              </a:r>
              <a:endParaRPr lang="en-US" altLang="zh-CN" sz="2000" i="1">
                <a:solidFill>
                  <a:schemeClr val="bg2"/>
                </a:solidFill>
                <a:latin typeface="Verdana" panose="020B0604030504040204" pitchFamily="34" charset="0"/>
                <a:ea typeface="宋体" panose="02010600030101010101" pitchFamily="2" charset="-122"/>
              </a:endParaRPr>
            </a:p>
          </p:txBody>
        </p:sp>
        <p:sp>
          <p:nvSpPr>
            <p:cNvPr id="167952" name="Line 33"/>
            <p:cNvSpPr>
              <a:spLocks noChangeShapeType="1"/>
            </p:cNvSpPr>
            <p:nvPr/>
          </p:nvSpPr>
          <p:spPr bwMode="auto">
            <a:xfrm flipV="1">
              <a:off x="396" y="2966"/>
              <a:ext cx="393" cy="517"/>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34"/>
          <p:cNvGrpSpPr>
            <a:grpSpLocks/>
          </p:cNvGrpSpPr>
          <p:nvPr/>
        </p:nvGrpSpPr>
        <p:grpSpPr bwMode="auto">
          <a:xfrm>
            <a:off x="3381375" y="4565650"/>
            <a:ext cx="2524125" cy="1855788"/>
            <a:chOff x="2130" y="3036"/>
            <a:chExt cx="1590" cy="1169"/>
          </a:xfrm>
        </p:grpSpPr>
        <p:sp>
          <p:nvSpPr>
            <p:cNvPr id="167949" name="Text Box 35"/>
            <p:cNvSpPr txBox="1">
              <a:spLocks noChangeArrowheads="1"/>
            </p:cNvSpPr>
            <p:nvPr/>
          </p:nvSpPr>
          <p:spPr bwMode="auto">
            <a:xfrm>
              <a:off x="2130" y="3571"/>
              <a:ext cx="159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i="1">
                  <a:solidFill>
                    <a:srgbClr val="007D0C"/>
                  </a:solidFill>
                  <a:latin typeface="Verdana" panose="020B0604030504040204" pitchFamily="34" charset="0"/>
                  <a:ea typeface="宋体" panose="02010600030101010101" pitchFamily="2" charset="-122"/>
                </a:rPr>
                <a:t>ensures that R is</a:t>
              </a:r>
            </a:p>
            <a:p>
              <a:pPr eaLnBrk="1" hangingPunct="1">
                <a:lnSpc>
                  <a:spcPct val="100000"/>
                </a:lnSpc>
                <a:spcBef>
                  <a:spcPct val="0"/>
                </a:spcBef>
                <a:buFontTx/>
                <a:buNone/>
              </a:pPr>
              <a:r>
                <a:rPr lang="en-US" altLang="zh-CN" sz="2000" i="1">
                  <a:solidFill>
                    <a:srgbClr val="007D0C"/>
                  </a:solidFill>
                  <a:latin typeface="Verdana" panose="020B0604030504040204" pitchFamily="34" charset="0"/>
                  <a:ea typeface="宋体" panose="02010600030101010101" pitchFamily="2" charset="-122"/>
                </a:rPr>
                <a:t>not loaded before </a:t>
              </a:r>
            </a:p>
            <a:p>
              <a:pPr eaLnBrk="1" hangingPunct="1">
                <a:lnSpc>
                  <a:spcPct val="100000"/>
                </a:lnSpc>
                <a:spcBef>
                  <a:spcPct val="0"/>
                </a:spcBef>
                <a:buFontTx/>
                <a:buNone/>
              </a:pPr>
              <a:r>
                <a:rPr lang="en-US" altLang="zh-CN" sz="2000" i="1">
                  <a:solidFill>
                    <a:srgbClr val="007D0C"/>
                  </a:solidFill>
                  <a:latin typeface="Verdana" panose="020B0604030504040204" pitchFamily="34" charset="0"/>
                  <a:ea typeface="宋体" panose="02010600030101010101" pitchFamily="2" charset="-122"/>
                </a:rPr>
                <a:t>x has been stored</a:t>
              </a:r>
            </a:p>
          </p:txBody>
        </p:sp>
        <p:sp>
          <p:nvSpPr>
            <p:cNvPr id="167950" name="Line 36"/>
            <p:cNvSpPr>
              <a:spLocks noChangeShapeType="1"/>
            </p:cNvSpPr>
            <p:nvPr/>
          </p:nvSpPr>
          <p:spPr bwMode="auto">
            <a:xfrm flipV="1">
              <a:off x="3191" y="3036"/>
              <a:ext cx="489" cy="533"/>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9" name="日期占位符 38"/>
          <p:cNvSpPr>
            <a:spLocks noGrp="1"/>
          </p:cNvSpPr>
          <p:nvPr>
            <p:ph type="dt" sz="quarter" idx="10"/>
          </p:nvPr>
        </p:nvSpPr>
        <p:spPr/>
        <p:txBody>
          <a:bodyPr/>
          <a:lstStyle/>
          <a:p>
            <a:pPr>
              <a:defRPr/>
            </a:pPr>
            <a:fld id="{DB988F27-A9B3-4D11-922F-96F819D04D78}" type="datetime1">
              <a:rPr lang="zh-CN" altLang="en-US"/>
              <a:pPr>
                <a:defRPr/>
              </a:pPr>
              <a:t>2020/9/14</a:t>
            </a:fld>
            <a:endParaRPr lang="zh-CN" altLang="en-US"/>
          </a:p>
        </p:txBody>
      </p:sp>
      <p:sp>
        <p:nvSpPr>
          <p:cNvPr id="40" name="页脚占位符 39"/>
          <p:cNvSpPr>
            <a:spLocks noGrp="1"/>
          </p:cNvSpPr>
          <p:nvPr>
            <p:ph type="ftr" sz="quarter" idx="11"/>
          </p:nvPr>
        </p:nvSpPr>
        <p:spPr/>
        <p:txBody>
          <a:bodyPr/>
          <a:lstStyle/>
          <a:p>
            <a:pPr>
              <a:defRPr/>
            </a:pPr>
            <a:r>
              <a:rPr lang="zh-CN" altLang="en-US" smtClean="0"/>
              <a:t>计算机体系结构</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3"/>
          <p:cNvSpPr>
            <a:spLocks noGrp="1" noChangeArrowheads="1"/>
          </p:cNvSpPr>
          <p:nvPr>
            <p:ph type="title"/>
          </p:nvPr>
        </p:nvSpPr>
        <p:spPr>
          <a:xfrm>
            <a:off x="288925" y="306388"/>
            <a:ext cx="7648575" cy="487362"/>
          </a:xfrm>
        </p:spPr>
        <p:txBody>
          <a:bodyPr/>
          <a:lstStyle/>
          <a:p>
            <a:pPr eaLnBrk="1" hangingPunct="1"/>
            <a:r>
              <a:rPr lang="en-US" altLang="zh-CN" smtClean="0"/>
              <a:t>Multiple Consumer Example</a:t>
            </a:r>
          </a:p>
        </p:txBody>
      </p:sp>
      <p:sp>
        <p:nvSpPr>
          <p:cNvPr id="16998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73467886-0FC7-4202-B3AE-FE991ED2BDFF}" type="slidenum">
              <a:rPr lang="en-US" altLang="zh-CN"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122</a:t>
            </a:fld>
            <a:endParaRPr lang="en-US" altLang="zh-CN" sz="1200" smtClean="0">
              <a:solidFill>
                <a:srgbClr val="FBBA03"/>
              </a:solidFill>
              <a:latin typeface="Calibri" panose="020F0502020204030204" pitchFamily="34" charset="0"/>
              <a:ea typeface="宋体" panose="02010600030101010101" pitchFamily="2" charset="-122"/>
            </a:endParaRPr>
          </a:p>
        </p:txBody>
      </p:sp>
      <p:sp>
        <p:nvSpPr>
          <p:cNvPr id="1481730" name="Rectangle 2"/>
          <p:cNvSpPr>
            <a:spLocks noChangeArrowheads="1"/>
          </p:cNvSpPr>
          <p:nvPr/>
        </p:nvSpPr>
        <p:spPr bwMode="auto">
          <a:xfrm>
            <a:off x="5765800" y="3468688"/>
            <a:ext cx="3225800" cy="1892300"/>
          </a:xfrm>
          <a:prstGeom prst="rect">
            <a:avLst/>
          </a:prstGeom>
          <a:solidFill>
            <a:srgbClr val="CFBDC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169989" name="Text Box 4"/>
          <p:cNvSpPr txBox="1">
            <a:spLocks noChangeArrowheads="1"/>
          </p:cNvSpPr>
          <p:nvPr/>
        </p:nvSpPr>
        <p:spPr bwMode="auto">
          <a:xfrm>
            <a:off x="388938" y="3262313"/>
            <a:ext cx="3382962"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Producer posting Item x:</a:t>
            </a: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Load R</a:t>
            </a:r>
            <a:r>
              <a:rPr lang="en-US" altLang="zh-CN" sz="2000" baseline="-25000">
                <a:solidFill>
                  <a:srgbClr val="56127A"/>
                </a:solidFill>
                <a:latin typeface="Verdana" panose="020B0604030504040204" pitchFamily="34" charset="0"/>
                <a:ea typeface="宋体" panose="02010600030101010101" pitchFamily="2" charset="-122"/>
              </a:rPr>
              <a:t>tail</a:t>
            </a:r>
            <a:r>
              <a:rPr lang="en-US" altLang="zh-CN" sz="2000">
                <a:solidFill>
                  <a:srgbClr val="56127A"/>
                </a:solidFill>
                <a:latin typeface="Verdana" panose="020B0604030504040204" pitchFamily="34" charset="0"/>
                <a:ea typeface="宋体" panose="02010600030101010101" pitchFamily="2" charset="-122"/>
              </a:rPr>
              <a:t>, (tail)</a:t>
            </a: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Store (R</a:t>
            </a:r>
            <a:r>
              <a:rPr lang="en-US" altLang="zh-CN" sz="2000" baseline="-25000">
                <a:solidFill>
                  <a:srgbClr val="56127A"/>
                </a:solidFill>
                <a:latin typeface="Verdana" panose="020B0604030504040204" pitchFamily="34" charset="0"/>
                <a:ea typeface="宋体" panose="02010600030101010101" pitchFamily="2" charset="-122"/>
              </a:rPr>
              <a:t>tail</a:t>
            </a:r>
            <a:r>
              <a:rPr lang="en-US" altLang="zh-CN" sz="2000">
                <a:solidFill>
                  <a:srgbClr val="56127A"/>
                </a:solidFill>
                <a:latin typeface="Verdana" panose="020B0604030504040204" pitchFamily="34" charset="0"/>
                <a:ea typeface="宋体" panose="02010600030101010101" pitchFamily="2" charset="-122"/>
              </a:rPr>
              <a:t>), x</a:t>
            </a: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R</a:t>
            </a:r>
            <a:r>
              <a:rPr lang="en-US" altLang="zh-CN" sz="2000" baseline="-25000">
                <a:solidFill>
                  <a:srgbClr val="56127A"/>
                </a:solidFill>
                <a:latin typeface="Verdana" panose="020B0604030504040204" pitchFamily="34" charset="0"/>
                <a:ea typeface="宋体" panose="02010600030101010101" pitchFamily="2" charset="-122"/>
              </a:rPr>
              <a:t>tail</a:t>
            </a:r>
            <a:r>
              <a:rPr lang="en-US" altLang="zh-CN" sz="2000">
                <a:solidFill>
                  <a:srgbClr val="56127A"/>
                </a:solidFill>
                <a:latin typeface="Verdana" panose="020B0604030504040204" pitchFamily="34" charset="0"/>
                <a:ea typeface="宋体" panose="02010600030101010101" pitchFamily="2" charset="-122"/>
              </a:rPr>
              <a:t>=R</a:t>
            </a:r>
            <a:r>
              <a:rPr lang="en-US" altLang="zh-CN" sz="2000" baseline="-25000">
                <a:solidFill>
                  <a:srgbClr val="56127A"/>
                </a:solidFill>
                <a:latin typeface="Verdana" panose="020B0604030504040204" pitchFamily="34" charset="0"/>
                <a:ea typeface="宋体" panose="02010600030101010101" pitchFamily="2" charset="-122"/>
              </a:rPr>
              <a:t>tail</a:t>
            </a:r>
            <a:r>
              <a:rPr lang="en-US" altLang="zh-CN" sz="2000">
                <a:solidFill>
                  <a:srgbClr val="56127A"/>
                </a:solidFill>
                <a:latin typeface="Verdana" panose="020B0604030504040204" pitchFamily="34" charset="0"/>
                <a:ea typeface="宋体" panose="02010600030101010101" pitchFamily="2" charset="-122"/>
              </a:rPr>
              <a:t>+1</a:t>
            </a: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Store (tail), R</a:t>
            </a:r>
            <a:r>
              <a:rPr lang="en-US" altLang="zh-CN" sz="2000" baseline="-25000">
                <a:solidFill>
                  <a:srgbClr val="56127A"/>
                </a:solidFill>
                <a:latin typeface="Verdana" panose="020B0604030504040204" pitchFamily="34" charset="0"/>
                <a:ea typeface="宋体" panose="02010600030101010101" pitchFamily="2" charset="-122"/>
              </a:rPr>
              <a:t>tail</a:t>
            </a:r>
            <a:endParaRPr lang="en-US" altLang="zh-CN" sz="2000">
              <a:solidFill>
                <a:srgbClr val="56127A"/>
              </a:solidFill>
              <a:latin typeface="Verdana" panose="020B0604030504040204" pitchFamily="34" charset="0"/>
              <a:ea typeface="宋体" panose="02010600030101010101" pitchFamily="2" charset="-122"/>
            </a:endParaRPr>
          </a:p>
        </p:txBody>
      </p:sp>
      <p:sp>
        <p:nvSpPr>
          <p:cNvPr id="169990" name="Text Box 5"/>
          <p:cNvSpPr txBox="1">
            <a:spLocks noChangeArrowheads="1"/>
          </p:cNvSpPr>
          <p:nvPr/>
        </p:nvSpPr>
        <p:spPr bwMode="auto">
          <a:xfrm>
            <a:off x="4897438" y="3148013"/>
            <a:ext cx="4010025"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Consumer:</a:t>
            </a: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Load R</a:t>
            </a:r>
            <a:r>
              <a:rPr lang="en-US" altLang="zh-CN" sz="2000" baseline="-25000">
                <a:solidFill>
                  <a:srgbClr val="56127A"/>
                </a:solidFill>
                <a:latin typeface="Verdana" panose="020B0604030504040204" pitchFamily="34" charset="0"/>
                <a:ea typeface="宋体" panose="02010600030101010101" pitchFamily="2" charset="-122"/>
              </a:rPr>
              <a:t>head</a:t>
            </a:r>
            <a:r>
              <a:rPr lang="en-US" altLang="zh-CN" sz="2000">
                <a:solidFill>
                  <a:srgbClr val="56127A"/>
                </a:solidFill>
                <a:latin typeface="Verdana" panose="020B0604030504040204" pitchFamily="34" charset="0"/>
                <a:ea typeface="宋体" panose="02010600030101010101" pitchFamily="2" charset="-122"/>
              </a:rPr>
              <a:t>, (head)</a:t>
            </a: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spin:	Load R</a:t>
            </a:r>
            <a:r>
              <a:rPr lang="en-US" altLang="zh-CN" sz="2000" baseline="-25000">
                <a:solidFill>
                  <a:srgbClr val="56127A"/>
                </a:solidFill>
                <a:latin typeface="Verdana" panose="020B0604030504040204" pitchFamily="34" charset="0"/>
                <a:ea typeface="宋体" panose="02010600030101010101" pitchFamily="2" charset="-122"/>
              </a:rPr>
              <a:t>tail</a:t>
            </a:r>
            <a:r>
              <a:rPr lang="en-US" altLang="zh-CN" sz="2000">
                <a:solidFill>
                  <a:srgbClr val="56127A"/>
                </a:solidFill>
                <a:latin typeface="Verdana" panose="020B0604030504040204" pitchFamily="34" charset="0"/>
                <a:ea typeface="宋体" panose="02010600030101010101" pitchFamily="2" charset="-122"/>
              </a:rPr>
              <a:t>, (tail)</a:t>
            </a: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if R</a:t>
            </a:r>
            <a:r>
              <a:rPr lang="en-US" altLang="zh-CN" sz="2000" baseline="-25000">
                <a:solidFill>
                  <a:srgbClr val="56127A"/>
                </a:solidFill>
                <a:latin typeface="Verdana" panose="020B0604030504040204" pitchFamily="34" charset="0"/>
                <a:ea typeface="宋体" panose="02010600030101010101" pitchFamily="2" charset="-122"/>
              </a:rPr>
              <a:t>head</a:t>
            </a:r>
            <a:r>
              <a:rPr lang="en-US" altLang="zh-CN" sz="2000">
                <a:solidFill>
                  <a:srgbClr val="56127A"/>
                </a:solidFill>
                <a:latin typeface="Verdana" panose="020B0604030504040204" pitchFamily="34" charset="0"/>
                <a:ea typeface="宋体" panose="02010600030101010101" pitchFamily="2" charset="-122"/>
              </a:rPr>
              <a:t>==R</a:t>
            </a:r>
            <a:r>
              <a:rPr lang="en-US" altLang="zh-CN" sz="2000" baseline="-25000">
                <a:solidFill>
                  <a:srgbClr val="56127A"/>
                </a:solidFill>
                <a:latin typeface="Verdana" panose="020B0604030504040204" pitchFamily="34" charset="0"/>
                <a:ea typeface="宋体" panose="02010600030101010101" pitchFamily="2" charset="-122"/>
              </a:rPr>
              <a:t>tail </a:t>
            </a:r>
            <a:r>
              <a:rPr lang="en-US" altLang="zh-CN" sz="2000">
                <a:solidFill>
                  <a:srgbClr val="56127A"/>
                </a:solidFill>
                <a:latin typeface="Verdana" panose="020B0604030504040204" pitchFamily="34" charset="0"/>
                <a:ea typeface="宋体" panose="02010600030101010101" pitchFamily="2" charset="-122"/>
              </a:rPr>
              <a:t>goto spin</a:t>
            </a: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Load R, (R</a:t>
            </a:r>
            <a:r>
              <a:rPr lang="en-US" altLang="zh-CN" sz="2000" baseline="-25000">
                <a:solidFill>
                  <a:srgbClr val="56127A"/>
                </a:solidFill>
                <a:latin typeface="Verdana" panose="020B0604030504040204" pitchFamily="34" charset="0"/>
                <a:ea typeface="宋体" panose="02010600030101010101" pitchFamily="2" charset="-122"/>
              </a:rPr>
              <a:t>head</a:t>
            </a:r>
            <a:r>
              <a:rPr lang="en-US" altLang="zh-CN" sz="2000">
                <a:solidFill>
                  <a:srgbClr val="56127A"/>
                </a:solidFill>
                <a:latin typeface="Verdana" panose="020B0604030504040204" pitchFamily="34" charset="0"/>
                <a:ea typeface="宋体" panose="02010600030101010101" pitchFamily="2" charset="-122"/>
              </a:rPr>
              <a:t>)</a:t>
            </a: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R</a:t>
            </a:r>
            <a:r>
              <a:rPr lang="en-US" altLang="zh-CN" sz="2000" baseline="-25000">
                <a:solidFill>
                  <a:srgbClr val="56127A"/>
                </a:solidFill>
                <a:latin typeface="Verdana" panose="020B0604030504040204" pitchFamily="34" charset="0"/>
                <a:ea typeface="宋体" panose="02010600030101010101" pitchFamily="2" charset="-122"/>
              </a:rPr>
              <a:t>head</a:t>
            </a:r>
            <a:r>
              <a:rPr lang="en-US" altLang="zh-CN" sz="2000">
                <a:solidFill>
                  <a:srgbClr val="56127A"/>
                </a:solidFill>
                <a:latin typeface="Verdana" panose="020B0604030504040204" pitchFamily="34" charset="0"/>
                <a:ea typeface="宋体" panose="02010600030101010101" pitchFamily="2" charset="-122"/>
              </a:rPr>
              <a:t>=R</a:t>
            </a:r>
            <a:r>
              <a:rPr lang="en-US" altLang="zh-CN" sz="2000" baseline="-25000">
                <a:solidFill>
                  <a:srgbClr val="56127A"/>
                </a:solidFill>
                <a:latin typeface="Verdana" panose="020B0604030504040204" pitchFamily="34" charset="0"/>
                <a:ea typeface="宋体" panose="02010600030101010101" pitchFamily="2" charset="-122"/>
              </a:rPr>
              <a:t>head</a:t>
            </a:r>
            <a:r>
              <a:rPr lang="en-US" altLang="zh-CN" sz="2000">
                <a:solidFill>
                  <a:srgbClr val="56127A"/>
                </a:solidFill>
                <a:latin typeface="Verdana" panose="020B0604030504040204" pitchFamily="34" charset="0"/>
                <a:ea typeface="宋体" panose="02010600030101010101" pitchFamily="2" charset="-122"/>
              </a:rPr>
              <a:t>+1</a:t>
            </a: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Store (head), R</a:t>
            </a:r>
            <a:r>
              <a:rPr lang="en-US" altLang="zh-CN" sz="2000" baseline="-25000">
                <a:solidFill>
                  <a:srgbClr val="56127A"/>
                </a:solidFill>
                <a:latin typeface="Verdana" panose="020B0604030504040204" pitchFamily="34" charset="0"/>
                <a:ea typeface="宋体" panose="02010600030101010101" pitchFamily="2" charset="-122"/>
              </a:rPr>
              <a:t>head</a:t>
            </a:r>
            <a:endParaRPr lang="en-US" altLang="zh-CN" sz="2000">
              <a:solidFill>
                <a:srgbClr val="56127A"/>
              </a:solidFill>
              <a:latin typeface="Verdana" panose="020B0604030504040204" pitchFamily="34" charset="0"/>
              <a:ea typeface="宋体" panose="02010600030101010101" pitchFamily="2" charset="-122"/>
            </a:endParaRP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process(R)</a:t>
            </a:r>
          </a:p>
        </p:txBody>
      </p:sp>
      <p:sp>
        <p:nvSpPr>
          <p:cNvPr id="1481734" name="Text Box 6"/>
          <p:cNvSpPr txBox="1">
            <a:spLocks noChangeArrowheads="1"/>
          </p:cNvSpPr>
          <p:nvPr/>
        </p:nvSpPr>
        <p:spPr bwMode="auto">
          <a:xfrm>
            <a:off x="4889500" y="5827713"/>
            <a:ext cx="4022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i="1">
                <a:latin typeface="Verdana" panose="020B0604030504040204" pitchFamily="34" charset="0"/>
                <a:ea typeface="宋体" panose="02010600030101010101" pitchFamily="2" charset="-122"/>
              </a:rPr>
              <a:t>What is wrong with this code?</a:t>
            </a:r>
          </a:p>
        </p:txBody>
      </p:sp>
      <p:grpSp>
        <p:nvGrpSpPr>
          <p:cNvPr id="2" name="Group 7"/>
          <p:cNvGrpSpPr>
            <a:grpSpLocks/>
          </p:cNvGrpSpPr>
          <p:nvPr/>
        </p:nvGrpSpPr>
        <p:grpSpPr bwMode="auto">
          <a:xfrm>
            <a:off x="352425" y="4637088"/>
            <a:ext cx="5413375" cy="1530350"/>
            <a:chOff x="222" y="3080"/>
            <a:chExt cx="3410" cy="964"/>
          </a:xfrm>
        </p:grpSpPr>
        <p:sp>
          <p:nvSpPr>
            <p:cNvPr id="170029" name="Text Box 8"/>
            <p:cNvSpPr txBox="1">
              <a:spLocks noChangeArrowheads="1"/>
            </p:cNvSpPr>
            <p:nvPr/>
          </p:nvSpPr>
          <p:spPr bwMode="auto">
            <a:xfrm>
              <a:off x="222" y="3404"/>
              <a:ext cx="2800" cy="64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i="1">
                  <a:latin typeface="Verdana" panose="020B0604030504040204" pitchFamily="34" charset="0"/>
                  <a:ea typeface="宋体" panose="02010600030101010101" pitchFamily="2" charset="-122"/>
                </a:rPr>
                <a:t>Critical section:</a:t>
              </a:r>
            </a:p>
            <a:p>
              <a:pPr eaLnBrk="1" hangingPunct="1">
                <a:lnSpc>
                  <a:spcPct val="100000"/>
                </a:lnSpc>
                <a:spcBef>
                  <a:spcPct val="0"/>
                </a:spcBef>
                <a:buFontTx/>
                <a:buNone/>
              </a:pPr>
              <a:r>
                <a:rPr lang="en-US" altLang="zh-CN" sz="2000" i="1">
                  <a:latin typeface="Verdana" panose="020B0604030504040204" pitchFamily="34" charset="0"/>
                  <a:ea typeface="宋体" panose="02010600030101010101" pitchFamily="2" charset="-122"/>
                </a:rPr>
                <a:t>Needs to be executed atomically by one consumer</a:t>
              </a:r>
            </a:p>
          </p:txBody>
        </p:sp>
        <p:sp>
          <p:nvSpPr>
            <p:cNvPr id="170030" name="Line 9"/>
            <p:cNvSpPr>
              <a:spLocks noChangeShapeType="1"/>
            </p:cNvSpPr>
            <p:nvPr/>
          </p:nvSpPr>
          <p:spPr bwMode="auto">
            <a:xfrm flipV="1">
              <a:off x="3016" y="3080"/>
              <a:ext cx="616" cy="32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9993" name="Group 10"/>
          <p:cNvGrpSpPr>
            <a:grpSpLocks/>
          </p:cNvGrpSpPr>
          <p:nvPr/>
        </p:nvGrpSpPr>
        <p:grpSpPr bwMode="auto">
          <a:xfrm>
            <a:off x="1320800" y="1106488"/>
            <a:ext cx="7115175" cy="1993900"/>
            <a:chOff x="832" y="856"/>
            <a:chExt cx="4482" cy="1256"/>
          </a:xfrm>
        </p:grpSpPr>
        <p:grpSp>
          <p:nvGrpSpPr>
            <p:cNvPr id="169996" name="Group 11"/>
            <p:cNvGrpSpPr>
              <a:grpSpLocks/>
            </p:cNvGrpSpPr>
            <p:nvPr/>
          </p:nvGrpSpPr>
          <p:grpSpPr bwMode="auto">
            <a:xfrm>
              <a:off x="1752" y="856"/>
              <a:ext cx="1488" cy="1256"/>
              <a:chOff x="1752" y="856"/>
              <a:chExt cx="1488" cy="1256"/>
            </a:xfrm>
          </p:grpSpPr>
          <p:sp>
            <p:nvSpPr>
              <p:cNvPr id="170014" name="Rectangle 12"/>
              <p:cNvSpPr>
                <a:spLocks noChangeArrowheads="1"/>
              </p:cNvSpPr>
              <p:nvPr/>
            </p:nvSpPr>
            <p:spPr bwMode="auto">
              <a:xfrm>
                <a:off x="1752" y="856"/>
                <a:ext cx="1488" cy="1256"/>
              </a:xfrm>
              <a:prstGeom prst="rect">
                <a:avLst/>
              </a:prstGeom>
              <a:solidFill>
                <a:schemeClr val="accent1"/>
              </a:solidFill>
              <a:ln w="3175">
                <a:solidFill>
                  <a:srgbClr val="FF00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170015" name="Rectangle 13" descr="75%"/>
              <p:cNvSpPr>
                <a:spLocks noChangeArrowheads="1"/>
              </p:cNvSpPr>
              <p:nvPr/>
            </p:nvSpPr>
            <p:spPr bwMode="auto">
              <a:xfrm>
                <a:off x="2328" y="1488"/>
                <a:ext cx="480" cy="528"/>
              </a:xfrm>
              <a:prstGeom prst="rect">
                <a:avLst/>
              </a:prstGeom>
              <a:pattFill prst="pct75">
                <a:fgClr>
                  <a:srgbClr val="FF0000"/>
                </a:fgClr>
                <a:bgClr>
                  <a:srgbClr val="FFFFFF"/>
                </a:bgClr>
              </a:patt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170016" name="Line 14"/>
              <p:cNvSpPr>
                <a:spLocks noChangeShapeType="1"/>
              </p:cNvSpPr>
              <p:nvPr/>
            </p:nvSpPr>
            <p:spPr bwMode="auto">
              <a:xfrm>
                <a:off x="1992" y="1488"/>
                <a:ext cx="105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0017" name="Line 15"/>
              <p:cNvSpPr>
                <a:spLocks noChangeShapeType="1"/>
              </p:cNvSpPr>
              <p:nvPr/>
            </p:nvSpPr>
            <p:spPr bwMode="auto">
              <a:xfrm>
                <a:off x="1992" y="2016"/>
                <a:ext cx="105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0018" name="Line 16"/>
              <p:cNvSpPr>
                <a:spLocks noChangeShapeType="1"/>
              </p:cNvSpPr>
              <p:nvPr/>
            </p:nvSpPr>
            <p:spPr bwMode="auto">
              <a:xfrm>
                <a:off x="2328" y="1488"/>
                <a:ext cx="0" cy="5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0019" name="Line 17"/>
              <p:cNvSpPr>
                <a:spLocks noChangeShapeType="1"/>
              </p:cNvSpPr>
              <p:nvPr/>
            </p:nvSpPr>
            <p:spPr bwMode="auto">
              <a:xfrm>
                <a:off x="2424" y="1488"/>
                <a:ext cx="0" cy="5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0020" name="Line 18"/>
              <p:cNvSpPr>
                <a:spLocks noChangeShapeType="1"/>
              </p:cNvSpPr>
              <p:nvPr/>
            </p:nvSpPr>
            <p:spPr bwMode="auto">
              <a:xfrm>
                <a:off x="2520" y="1488"/>
                <a:ext cx="0" cy="5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0021" name="Line 19"/>
              <p:cNvSpPr>
                <a:spLocks noChangeShapeType="1"/>
              </p:cNvSpPr>
              <p:nvPr/>
            </p:nvSpPr>
            <p:spPr bwMode="auto">
              <a:xfrm>
                <a:off x="2616" y="1488"/>
                <a:ext cx="0" cy="5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0022" name="Line 20"/>
              <p:cNvSpPr>
                <a:spLocks noChangeShapeType="1"/>
              </p:cNvSpPr>
              <p:nvPr/>
            </p:nvSpPr>
            <p:spPr bwMode="auto">
              <a:xfrm>
                <a:off x="2712" y="1488"/>
                <a:ext cx="0" cy="5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0023" name="Line 21"/>
              <p:cNvSpPr>
                <a:spLocks noChangeShapeType="1"/>
              </p:cNvSpPr>
              <p:nvPr/>
            </p:nvSpPr>
            <p:spPr bwMode="auto">
              <a:xfrm>
                <a:off x="2808" y="1488"/>
                <a:ext cx="0" cy="5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0024" name="Rectangle 22"/>
              <p:cNvSpPr>
                <a:spLocks noChangeArrowheads="1"/>
              </p:cNvSpPr>
              <p:nvPr/>
            </p:nvSpPr>
            <p:spPr bwMode="auto">
              <a:xfrm>
                <a:off x="1896" y="912"/>
                <a:ext cx="384" cy="240"/>
              </a:xfrm>
              <a:prstGeom prst="rect">
                <a:avLst/>
              </a:prstGeom>
              <a:solidFill>
                <a:schemeClr val="bg1"/>
              </a:solidFill>
              <a:ln w="254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tail</a:t>
                </a:r>
              </a:p>
            </p:txBody>
          </p:sp>
          <p:sp>
            <p:nvSpPr>
              <p:cNvPr id="170025" name="Line 23"/>
              <p:cNvSpPr>
                <a:spLocks noChangeShapeType="1"/>
              </p:cNvSpPr>
              <p:nvPr/>
            </p:nvSpPr>
            <p:spPr bwMode="auto">
              <a:xfrm>
                <a:off x="2088" y="1152"/>
                <a:ext cx="192" cy="33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0026" name="Rectangle 24"/>
              <p:cNvSpPr>
                <a:spLocks noChangeArrowheads="1"/>
              </p:cNvSpPr>
              <p:nvPr/>
            </p:nvSpPr>
            <p:spPr bwMode="auto">
              <a:xfrm>
                <a:off x="2736" y="912"/>
                <a:ext cx="440" cy="240"/>
              </a:xfrm>
              <a:prstGeom prst="rect">
                <a:avLst/>
              </a:prstGeom>
              <a:solidFill>
                <a:schemeClr val="bg1"/>
              </a:solidFill>
              <a:ln w="254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head</a:t>
                </a:r>
              </a:p>
            </p:txBody>
          </p:sp>
          <p:sp>
            <p:nvSpPr>
              <p:cNvPr id="170027" name="Line 25"/>
              <p:cNvSpPr>
                <a:spLocks noChangeShapeType="1"/>
              </p:cNvSpPr>
              <p:nvPr/>
            </p:nvSpPr>
            <p:spPr bwMode="auto">
              <a:xfrm>
                <a:off x="2232" y="1488"/>
                <a:ext cx="0" cy="5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0028" name="Line 26"/>
              <p:cNvSpPr>
                <a:spLocks noChangeShapeType="1"/>
              </p:cNvSpPr>
              <p:nvPr/>
            </p:nvSpPr>
            <p:spPr bwMode="auto">
              <a:xfrm flipH="1">
                <a:off x="2760" y="1152"/>
                <a:ext cx="192" cy="33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9997" name="Group 27"/>
            <p:cNvGrpSpPr>
              <a:grpSpLocks/>
            </p:cNvGrpSpPr>
            <p:nvPr/>
          </p:nvGrpSpPr>
          <p:grpSpPr bwMode="auto">
            <a:xfrm>
              <a:off x="832" y="864"/>
              <a:ext cx="872" cy="924"/>
              <a:chOff x="832" y="864"/>
              <a:chExt cx="872" cy="924"/>
            </a:xfrm>
          </p:grpSpPr>
          <p:sp>
            <p:nvSpPr>
              <p:cNvPr id="170012" name="Oval 28"/>
              <p:cNvSpPr>
                <a:spLocks noChangeArrowheads="1"/>
              </p:cNvSpPr>
              <p:nvPr/>
            </p:nvSpPr>
            <p:spPr bwMode="auto">
              <a:xfrm>
                <a:off x="832" y="864"/>
                <a:ext cx="872" cy="609"/>
              </a:xfrm>
              <a:prstGeom prst="ellipse">
                <a:avLst/>
              </a:prstGeom>
              <a:solidFill>
                <a:schemeClr val="bg1"/>
              </a:solidFill>
              <a:ln w="254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600">
                    <a:latin typeface="Verdana" panose="020B0604030504040204" pitchFamily="34" charset="0"/>
                    <a:ea typeface="宋体" panose="02010600030101010101" pitchFamily="2" charset="-122"/>
                  </a:rPr>
                  <a:t>Producer</a:t>
                </a:r>
              </a:p>
            </p:txBody>
          </p:sp>
          <p:sp>
            <p:nvSpPr>
              <p:cNvPr id="170013" name="Rectangle 29"/>
              <p:cNvSpPr>
                <a:spLocks noChangeArrowheads="1"/>
              </p:cNvSpPr>
              <p:nvPr/>
            </p:nvSpPr>
            <p:spPr bwMode="auto">
              <a:xfrm>
                <a:off x="978" y="1541"/>
                <a:ext cx="507" cy="24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a:latin typeface="Verdana" panose="020B0604030504040204" pitchFamily="34" charset="0"/>
                    <a:ea typeface="宋体" panose="02010600030101010101" pitchFamily="2" charset="-122"/>
                  </a:rPr>
                  <a:t>  R</a:t>
                </a:r>
                <a:r>
                  <a:rPr lang="en-US" altLang="zh-CN" sz="1800" baseline="-25000">
                    <a:latin typeface="Verdana" panose="020B0604030504040204" pitchFamily="34" charset="0"/>
                    <a:ea typeface="宋体" panose="02010600030101010101" pitchFamily="2" charset="-122"/>
                  </a:rPr>
                  <a:t>tail</a:t>
                </a:r>
              </a:p>
            </p:txBody>
          </p:sp>
        </p:grpSp>
        <p:grpSp>
          <p:nvGrpSpPr>
            <p:cNvPr id="169998" name="Group 30"/>
            <p:cNvGrpSpPr>
              <a:grpSpLocks/>
            </p:cNvGrpSpPr>
            <p:nvPr/>
          </p:nvGrpSpPr>
          <p:grpSpPr bwMode="auto">
            <a:xfrm>
              <a:off x="3320" y="857"/>
              <a:ext cx="1994" cy="556"/>
              <a:chOff x="3296" y="857"/>
              <a:chExt cx="1994" cy="556"/>
            </a:xfrm>
          </p:grpSpPr>
          <p:sp>
            <p:nvSpPr>
              <p:cNvPr id="170006" name="Oval 31"/>
              <p:cNvSpPr>
                <a:spLocks noChangeArrowheads="1"/>
              </p:cNvSpPr>
              <p:nvPr/>
            </p:nvSpPr>
            <p:spPr bwMode="auto">
              <a:xfrm>
                <a:off x="3296" y="864"/>
                <a:ext cx="907" cy="549"/>
              </a:xfrm>
              <a:prstGeom prst="ellipse">
                <a:avLst/>
              </a:prstGeom>
              <a:solidFill>
                <a:schemeClr val="bg1"/>
              </a:solidFill>
              <a:ln w="254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600">
                  <a:latin typeface="Verdana" panose="020B0604030504040204" pitchFamily="34" charset="0"/>
                  <a:ea typeface="宋体" panose="02010600030101010101" pitchFamily="2" charset="-122"/>
                </a:endParaRPr>
              </a:p>
              <a:p>
                <a:pPr eaLnBrk="1" hangingPunct="1">
                  <a:lnSpc>
                    <a:spcPct val="100000"/>
                  </a:lnSpc>
                  <a:spcBef>
                    <a:spcPct val="0"/>
                  </a:spcBef>
                  <a:buFontTx/>
                  <a:buNone/>
                </a:pPr>
                <a:r>
                  <a:rPr lang="en-US" altLang="zh-CN" sz="1600">
                    <a:latin typeface="Verdana" panose="020B0604030504040204" pitchFamily="34" charset="0"/>
                    <a:ea typeface="宋体" panose="02010600030101010101" pitchFamily="2" charset="-122"/>
                  </a:rPr>
                  <a:t>Consumer</a:t>
                </a:r>
              </a:p>
              <a:p>
                <a:pPr eaLnBrk="1" hangingPunct="1">
                  <a:lnSpc>
                    <a:spcPct val="100000"/>
                  </a:lnSpc>
                  <a:spcBef>
                    <a:spcPct val="0"/>
                  </a:spcBef>
                  <a:buFontTx/>
                  <a:buNone/>
                </a:pPr>
                <a:r>
                  <a:rPr lang="en-US" altLang="zh-CN" sz="1600">
                    <a:latin typeface="Verdana" panose="020B0604030504040204" pitchFamily="34" charset="0"/>
                    <a:ea typeface="宋体" panose="02010600030101010101" pitchFamily="2" charset="-122"/>
                  </a:rPr>
                  <a:t>1</a:t>
                </a:r>
              </a:p>
            </p:txBody>
          </p:sp>
          <p:grpSp>
            <p:nvGrpSpPr>
              <p:cNvPr id="170007" name="Group 32"/>
              <p:cNvGrpSpPr>
                <a:grpSpLocks/>
              </p:cNvGrpSpPr>
              <p:nvPr/>
            </p:nvGrpSpPr>
            <p:grpSpPr bwMode="auto">
              <a:xfrm>
                <a:off x="4300" y="857"/>
                <a:ext cx="990" cy="527"/>
                <a:chOff x="4300" y="857"/>
                <a:chExt cx="990" cy="527"/>
              </a:xfrm>
            </p:grpSpPr>
            <p:sp>
              <p:nvSpPr>
                <p:cNvPr id="170008" name="Rectangle 33"/>
                <p:cNvSpPr>
                  <a:spLocks noChangeArrowheads="1"/>
                </p:cNvSpPr>
                <p:nvPr/>
              </p:nvSpPr>
              <p:spPr bwMode="auto">
                <a:xfrm>
                  <a:off x="4805" y="857"/>
                  <a:ext cx="485" cy="24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a:latin typeface="Verdana" panose="020B0604030504040204" pitchFamily="34" charset="0"/>
                      <a:ea typeface="宋体" panose="02010600030101010101" pitchFamily="2" charset="-122"/>
                    </a:rPr>
                    <a:t>  R   </a:t>
                  </a:r>
                  <a:endParaRPr lang="en-US" altLang="zh-CN" sz="1800" baseline="-25000">
                    <a:latin typeface="Verdana" panose="020B0604030504040204" pitchFamily="34" charset="0"/>
                    <a:ea typeface="宋体" panose="02010600030101010101" pitchFamily="2" charset="-122"/>
                  </a:endParaRPr>
                </a:p>
              </p:txBody>
            </p:sp>
            <p:grpSp>
              <p:nvGrpSpPr>
                <p:cNvPr id="170009" name="Group 34"/>
                <p:cNvGrpSpPr>
                  <a:grpSpLocks/>
                </p:cNvGrpSpPr>
                <p:nvPr/>
              </p:nvGrpSpPr>
              <p:grpSpPr bwMode="auto">
                <a:xfrm>
                  <a:off x="4300" y="857"/>
                  <a:ext cx="471" cy="527"/>
                  <a:chOff x="4300" y="857"/>
                  <a:chExt cx="471" cy="527"/>
                </a:xfrm>
              </p:grpSpPr>
              <p:sp>
                <p:nvSpPr>
                  <p:cNvPr id="170010" name="Rectangle 35"/>
                  <p:cNvSpPr>
                    <a:spLocks noChangeArrowheads="1"/>
                  </p:cNvSpPr>
                  <p:nvPr/>
                </p:nvSpPr>
                <p:spPr bwMode="auto">
                  <a:xfrm>
                    <a:off x="4300" y="857"/>
                    <a:ext cx="471" cy="24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a:latin typeface="Verdana" panose="020B0604030504040204" pitchFamily="34" charset="0"/>
                        <a:ea typeface="宋体" panose="02010600030101010101" pitchFamily="2" charset="-122"/>
                      </a:rPr>
                      <a:t>R</a:t>
                    </a:r>
                    <a:r>
                      <a:rPr lang="en-US" altLang="zh-CN" sz="1800" baseline="-25000">
                        <a:latin typeface="Verdana" panose="020B0604030504040204" pitchFamily="34" charset="0"/>
                        <a:ea typeface="宋体" panose="02010600030101010101" pitchFamily="2" charset="-122"/>
                      </a:rPr>
                      <a:t>head</a:t>
                    </a:r>
                  </a:p>
                </p:txBody>
              </p:sp>
              <p:sp>
                <p:nvSpPr>
                  <p:cNvPr id="170011" name="Rectangle 36"/>
                  <p:cNvSpPr>
                    <a:spLocks noChangeArrowheads="1"/>
                  </p:cNvSpPr>
                  <p:nvPr/>
                </p:nvSpPr>
                <p:spPr bwMode="auto">
                  <a:xfrm>
                    <a:off x="4300" y="1137"/>
                    <a:ext cx="471" cy="24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a:latin typeface="Verdana" panose="020B0604030504040204" pitchFamily="34" charset="0"/>
                        <a:ea typeface="宋体" panose="02010600030101010101" pitchFamily="2" charset="-122"/>
                      </a:rPr>
                      <a:t>R</a:t>
                    </a:r>
                    <a:r>
                      <a:rPr lang="en-US" altLang="zh-CN" sz="1800" baseline="-25000">
                        <a:latin typeface="Verdana" panose="020B0604030504040204" pitchFamily="34" charset="0"/>
                        <a:ea typeface="宋体" panose="02010600030101010101" pitchFamily="2" charset="-122"/>
                      </a:rPr>
                      <a:t>tail   </a:t>
                    </a:r>
                  </a:p>
                </p:txBody>
              </p:sp>
            </p:grpSp>
          </p:grpSp>
        </p:grpSp>
        <p:grpSp>
          <p:nvGrpSpPr>
            <p:cNvPr id="169999" name="Group 37"/>
            <p:cNvGrpSpPr>
              <a:grpSpLocks/>
            </p:cNvGrpSpPr>
            <p:nvPr/>
          </p:nvGrpSpPr>
          <p:grpSpPr bwMode="auto">
            <a:xfrm>
              <a:off x="3316" y="1505"/>
              <a:ext cx="1998" cy="556"/>
              <a:chOff x="3292" y="857"/>
              <a:chExt cx="1998" cy="556"/>
            </a:xfrm>
          </p:grpSpPr>
          <p:sp>
            <p:nvSpPr>
              <p:cNvPr id="170000" name="Oval 38"/>
              <p:cNvSpPr>
                <a:spLocks noChangeArrowheads="1"/>
              </p:cNvSpPr>
              <p:nvPr/>
            </p:nvSpPr>
            <p:spPr bwMode="auto">
              <a:xfrm>
                <a:off x="3292" y="864"/>
                <a:ext cx="911" cy="549"/>
              </a:xfrm>
              <a:prstGeom prst="ellipse">
                <a:avLst/>
              </a:prstGeom>
              <a:solidFill>
                <a:schemeClr val="bg1"/>
              </a:solidFill>
              <a:ln w="254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600">
                  <a:latin typeface="Verdana" panose="020B0604030504040204" pitchFamily="34" charset="0"/>
                  <a:ea typeface="宋体" panose="02010600030101010101" pitchFamily="2" charset="-122"/>
                </a:endParaRPr>
              </a:p>
              <a:p>
                <a:pPr eaLnBrk="1" hangingPunct="1">
                  <a:lnSpc>
                    <a:spcPct val="100000"/>
                  </a:lnSpc>
                  <a:spcBef>
                    <a:spcPct val="0"/>
                  </a:spcBef>
                  <a:buFontTx/>
                  <a:buNone/>
                </a:pPr>
                <a:r>
                  <a:rPr lang="en-US" altLang="zh-CN" sz="1600">
                    <a:latin typeface="Verdana" panose="020B0604030504040204" pitchFamily="34" charset="0"/>
                    <a:ea typeface="宋体" panose="02010600030101010101" pitchFamily="2" charset="-122"/>
                  </a:rPr>
                  <a:t>Consumer</a:t>
                </a:r>
              </a:p>
              <a:p>
                <a:pPr eaLnBrk="1" hangingPunct="1">
                  <a:lnSpc>
                    <a:spcPct val="100000"/>
                  </a:lnSpc>
                  <a:spcBef>
                    <a:spcPct val="0"/>
                  </a:spcBef>
                  <a:buFontTx/>
                  <a:buNone/>
                </a:pPr>
                <a:r>
                  <a:rPr lang="en-US" altLang="zh-CN" sz="1600">
                    <a:latin typeface="Verdana" panose="020B0604030504040204" pitchFamily="34" charset="0"/>
                    <a:ea typeface="宋体" panose="02010600030101010101" pitchFamily="2" charset="-122"/>
                  </a:rPr>
                  <a:t>2</a:t>
                </a:r>
              </a:p>
            </p:txBody>
          </p:sp>
          <p:grpSp>
            <p:nvGrpSpPr>
              <p:cNvPr id="170001" name="Group 39"/>
              <p:cNvGrpSpPr>
                <a:grpSpLocks/>
              </p:cNvGrpSpPr>
              <p:nvPr/>
            </p:nvGrpSpPr>
            <p:grpSpPr bwMode="auto">
              <a:xfrm>
                <a:off x="4300" y="857"/>
                <a:ext cx="990" cy="527"/>
                <a:chOff x="4300" y="857"/>
                <a:chExt cx="990" cy="527"/>
              </a:xfrm>
            </p:grpSpPr>
            <p:sp>
              <p:nvSpPr>
                <p:cNvPr id="170002" name="Rectangle 40"/>
                <p:cNvSpPr>
                  <a:spLocks noChangeArrowheads="1"/>
                </p:cNvSpPr>
                <p:nvPr/>
              </p:nvSpPr>
              <p:spPr bwMode="auto">
                <a:xfrm>
                  <a:off x="4805" y="857"/>
                  <a:ext cx="485" cy="24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a:latin typeface="Verdana" panose="020B0604030504040204" pitchFamily="34" charset="0"/>
                      <a:ea typeface="宋体" panose="02010600030101010101" pitchFamily="2" charset="-122"/>
                    </a:rPr>
                    <a:t>  R   </a:t>
                  </a:r>
                  <a:endParaRPr lang="en-US" altLang="zh-CN" sz="1800" baseline="-25000">
                    <a:latin typeface="Verdana" panose="020B0604030504040204" pitchFamily="34" charset="0"/>
                    <a:ea typeface="宋体" panose="02010600030101010101" pitchFamily="2" charset="-122"/>
                  </a:endParaRPr>
                </a:p>
              </p:txBody>
            </p:sp>
            <p:grpSp>
              <p:nvGrpSpPr>
                <p:cNvPr id="170003" name="Group 41"/>
                <p:cNvGrpSpPr>
                  <a:grpSpLocks/>
                </p:cNvGrpSpPr>
                <p:nvPr/>
              </p:nvGrpSpPr>
              <p:grpSpPr bwMode="auto">
                <a:xfrm>
                  <a:off x="4300" y="857"/>
                  <a:ext cx="471" cy="527"/>
                  <a:chOff x="4300" y="857"/>
                  <a:chExt cx="471" cy="527"/>
                </a:xfrm>
              </p:grpSpPr>
              <p:sp>
                <p:nvSpPr>
                  <p:cNvPr id="170004" name="Rectangle 42"/>
                  <p:cNvSpPr>
                    <a:spLocks noChangeArrowheads="1"/>
                  </p:cNvSpPr>
                  <p:nvPr/>
                </p:nvSpPr>
                <p:spPr bwMode="auto">
                  <a:xfrm>
                    <a:off x="4300" y="857"/>
                    <a:ext cx="471" cy="24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a:latin typeface="Verdana" panose="020B0604030504040204" pitchFamily="34" charset="0"/>
                        <a:ea typeface="宋体" panose="02010600030101010101" pitchFamily="2" charset="-122"/>
                      </a:rPr>
                      <a:t>R</a:t>
                    </a:r>
                    <a:r>
                      <a:rPr lang="en-US" altLang="zh-CN" sz="1800" baseline="-25000">
                        <a:latin typeface="Verdana" panose="020B0604030504040204" pitchFamily="34" charset="0"/>
                        <a:ea typeface="宋体" panose="02010600030101010101" pitchFamily="2" charset="-122"/>
                      </a:rPr>
                      <a:t>head</a:t>
                    </a:r>
                  </a:p>
                </p:txBody>
              </p:sp>
              <p:sp>
                <p:nvSpPr>
                  <p:cNvPr id="170005" name="Rectangle 43"/>
                  <p:cNvSpPr>
                    <a:spLocks noChangeArrowheads="1"/>
                  </p:cNvSpPr>
                  <p:nvPr/>
                </p:nvSpPr>
                <p:spPr bwMode="auto">
                  <a:xfrm>
                    <a:off x="4300" y="1137"/>
                    <a:ext cx="471" cy="24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a:latin typeface="Verdana" panose="020B0604030504040204" pitchFamily="34" charset="0"/>
                        <a:ea typeface="宋体" panose="02010600030101010101" pitchFamily="2" charset="-122"/>
                      </a:rPr>
                      <a:t>R</a:t>
                    </a:r>
                    <a:r>
                      <a:rPr lang="en-US" altLang="zh-CN" sz="1800" baseline="-25000">
                        <a:latin typeface="Verdana" panose="020B0604030504040204" pitchFamily="34" charset="0"/>
                        <a:ea typeface="宋体" panose="02010600030101010101" pitchFamily="2" charset="-122"/>
                      </a:rPr>
                      <a:t>tail   </a:t>
                    </a:r>
                  </a:p>
                </p:txBody>
              </p:sp>
            </p:grpSp>
          </p:grpSp>
        </p:grpSp>
      </p:grpSp>
      <p:sp>
        <p:nvSpPr>
          <p:cNvPr id="46" name="日期占位符 45"/>
          <p:cNvSpPr>
            <a:spLocks noGrp="1"/>
          </p:cNvSpPr>
          <p:nvPr>
            <p:ph type="dt" sz="quarter" idx="10"/>
          </p:nvPr>
        </p:nvSpPr>
        <p:spPr/>
        <p:txBody>
          <a:bodyPr/>
          <a:lstStyle/>
          <a:p>
            <a:pPr>
              <a:defRPr/>
            </a:pPr>
            <a:fld id="{04BBCF87-2A90-4D2E-B233-F7D28E211923}" type="datetime1">
              <a:rPr lang="zh-CN" altLang="en-US"/>
              <a:pPr>
                <a:defRPr/>
              </a:pPr>
              <a:t>2020/9/14</a:t>
            </a:fld>
            <a:endParaRPr lang="zh-CN" altLang="en-US"/>
          </a:p>
        </p:txBody>
      </p:sp>
      <p:sp>
        <p:nvSpPr>
          <p:cNvPr id="47" name="页脚占位符 46"/>
          <p:cNvSpPr>
            <a:spLocks noGrp="1"/>
          </p:cNvSpPr>
          <p:nvPr>
            <p:ph type="ftr" sz="quarter" idx="11"/>
          </p:nvPr>
        </p:nvSpPr>
        <p:spPr/>
        <p:txBody>
          <a:bodyPr/>
          <a:lstStyle/>
          <a:p>
            <a:pPr>
              <a:defRPr/>
            </a:pPr>
            <a:r>
              <a:rPr lang="zh-CN" altLang="en-US" smtClean="0"/>
              <a:t>计算机体系结构</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17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481730"/>
                                        </p:tgtEl>
                                        <p:attrNameLst>
                                          <p:attrName>style.visibility</p:attrName>
                                        </p:attrNameLst>
                                      </p:cBhvr>
                                      <p:to>
                                        <p:strVal val="visible"/>
                                      </p:to>
                                    </p:set>
                                    <p:animEffect transition="in" filter="dissolve">
                                      <p:cBhvr>
                                        <p:cTn id="11" dur="500"/>
                                        <p:tgtEl>
                                          <p:spTgt spid="148173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1730" grpId="0" animBg="1"/>
      <p:bldP spid="1481734" grpId="0"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117475" y="392113"/>
            <a:ext cx="8267700" cy="588962"/>
          </a:xfrm>
        </p:spPr>
        <p:txBody>
          <a:bodyPr lIns="90488" tIns="44450" rIns="90488" bIns="44450"/>
          <a:lstStyle/>
          <a:p>
            <a:pPr eaLnBrk="1" hangingPunct="1"/>
            <a:r>
              <a:rPr lang="en-US" altLang="zh-CN" smtClean="0"/>
              <a:t>Mutual Exclusion Using Load/Store </a:t>
            </a:r>
          </a:p>
        </p:txBody>
      </p:sp>
      <p:sp>
        <p:nvSpPr>
          <p:cNvPr id="17203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6F53A8BA-99B1-4155-8D98-9DF4423397CB}" type="slidenum">
              <a:rPr lang="en-US" altLang="zh-CN"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123</a:t>
            </a:fld>
            <a:endParaRPr lang="en-US" altLang="zh-CN" sz="1200" smtClean="0">
              <a:solidFill>
                <a:srgbClr val="FBBA03"/>
              </a:solidFill>
              <a:latin typeface="Calibri" panose="020F0502020204030204" pitchFamily="34" charset="0"/>
              <a:ea typeface="宋体" panose="02010600030101010101" pitchFamily="2" charset="-122"/>
            </a:endParaRPr>
          </a:p>
        </p:txBody>
      </p:sp>
      <p:sp>
        <p:nvSpPr>
          <p:cNvPr id="172036" name="Rectangle 3"/>
          <p:cNvSpPr>
            <a:spLocks noChangeArrowheads="1"/>
          </p:cNvSpPr>
          <p:nvPr/>
        </p:nvSpPr>
        <p:spPr bwMode="auto">
          <a:xfrm>
            <a:off x="698500" y="1398588"/>
            <a:ext cx="726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zh-CN" altLang="en-US" sz="2000">
                <a:latin typeface="Verdana" panose="020B0604030504040204" pitchFamily="34" charset="0"/>
                <a:ea typeface="宋体" panose="02010600030101010101" pitchFamily="2" charset="-122"/>
              </a:rPr>
              <a:t>基于两个共享变量</a:t>
            </a:r>
            <a:r>
              <a:rPr lang="en-US" altLang="zh-CN" sz="2000">
                <a:latin typeface="Verdana" panose="020B0604030504040204" pitchFamily="34" charset="0"/>
                <a:ea typeface="宋体" panose="02010600030101010101" pitchFamily="2" charset="-122"/>
              </a:rPr>
              <a:t>c1</a:t>
            </a:r>
            <a:r>
              <a:rPr lang="zh-CN" altLang="en-US" sz="2000">
                <a:latin typeface="Verdana" panose="020B0604030504040204" pitchFamily="34" charset="0"/>
                <a:ea typeface="宋体" panose="02010600030101010101" pitchFamily="2" charset="-122"/>
              </a:rPr>
              <a:t>和</a:t>
            </a:r>
            <a:r>
              <a:rPr lang="en-US" altLang="zh-CN" sz="2000">
                <a:latin typeface="Verdana" panose="020B0604030504040204" pitchFamily="34" charset="0"/>
                <a:ea typeface="宋体" panose="02010600030101010101" pitchFamily="2" charset="-122"/>
              </a:rPr>
              <a:t>c2</a:t>
            </a:r>
            <a:r>
              <a:rPr lang="zh-CN" altLang="en-US" sz="2000">
                <a:latin typeface="Verdana" panose="020B0604030504040204" pitchFamily="34" charset="0"/>
                <a:ea typeface="宋体" panose="02010600030101010101" pitchFamily="2" charset="-122"/>
              </a:rPr>
              <a:t>的同步协议。初始状态</a:t>
            </a:r>
            <a:r>
              <a:rPr lang="en-US" altLang="zh-CN" sz="2000">
                <a:latin typeface="Verdana" panose="020B0604030504040204" pitchFamily="34" charset="0"/>
                <a:ea typeface="宋体" panose="02010600030101010101" pitchFamily="2" charset="-122"/>
              </a:rPr>
              <a:t>c1</a:t>
            </a:r>
            <a:r>
              <a:rPr lang="zh-CN" altLang="en-US" sz="2000">
                <a:latin typeface="Verdana" panose="020B0604030504040204" pitchFamily="34" charset="0"/>
                <a:ea typeface="宋体" panose="02010600030101010101" pitchFamily="2" charset="-122"/>
              </a:rPr>
              <a:t>和</a:t>
            </a:r>
            <a:r>
              <a:rPr lang="en-US" altLang="zh-CN" sz="2000">
                <a:latin typeface="Verdana" panose="020B0604030504040204" pitchFamily="34" charset="0"/>
                <a:ea typeface="宋体" panose="02010600030101010101" pitchFamily="2" charset="-122"/>
              </a:rPr>
              <a:t>c2</a:t>
            </a:r>
            <a:r>
              <a:rPr lang="zh-CN" altLang="en-US" sz="2000">
                <a:latin typeface="Verdana" panose="020B0604030504040204" pitchFamily="34" charset="0"/>
                <a:ea typeface="宋体" panose="02010600030101010101" pitchFamily="2" charset="-122"/>
              </a:rPr>
              <a:t>均为</a:t>
            </a:r>
            <a:r>
              <a:rPr lang="en-US" altLang="zh-CN" sz="2000">
                <a:latin typeface="Verdana" panose="020B0604030504040204" pitchFamily="34" charset="0"/>
                <a:ea typeface="宋体" panose="02010600030101010101" pitchFamily="2" charset="-122"/>
              </a:rPr>
              <a:t>0 </a:t>
            </a:r>
          </a:p>
        </p:txBody>
      </p:sp>
      <p:sp>
        <p:nvSpPr>
          <p:cNvPr id="172037" name="Rectangle 4"/>
          <p:cNvSpPr>
            <a:spLocks noChangeArrowheads="1"/>
          </p:cNvSpPr>
          <p:nvPr/>
        </p:nvSpPr>
        <p:spPr bwMode="auto">
          <a:xfrm>
            <a:off x="776288" y="4937125"/>
            <a:ext cx="21542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What is wrong?</a:t>
            </a:r>
          </a:p>
        </p:txBody>
      </p:sp>
      <p:grpSp>
        <p:nvGrpSpPr>
          <p:cNvPr id="172038" name="Group 5"/>
          <p:cNvGrpSpPr>
            <a:grpSpLocks/>
          </p:cNvGrpSpPr>
          <p:nvPr/>
        </p:nvGrpSpPr>
        <p:grpSpPr bwMode="auto">
          <a:xfrm>
            <a:off x="952500" y="2344738"/>
            <a:ext cx="7432675" cy="2001837"/>
            <a:chOff x="600" y="1477"/>
            <a:chExt cx="4682" cy="1261"/>
          </a:xfrm>
        </p:grpSpPr>
        <p:sp>
          <p:nvSpPr>
            <p:cNvPr id="172042" name="Rectangle 6"/>
            <p:cNvSpPr>
              <a:spLocks noChangeArrowheads="1"/>
            </p:cNvSpPr>
            <p:nvPr/>
          </p:nvSpPr>
          <p:spPr bwMode="auto">
            <a:xfrm>
              <a:off x="654" y="1491"/>
              <a:ext cx="1994"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i="1">
                  <a:latin typeface="Verdana" panose="020B0604030504040204" pitchFamily="34" charset="0"/>
                  <a:ea typeface="宋体" panose="02010600030101010101" pitchFamily="2" charset="-122"/>
                </a:rPr>
                <a:t>Process 1</a:t>
              </a:r>
              <a:endParaRPr lang="en-US" altLang="zh-CN" sz="2000">
                <a:latin typeface="Verdana" panose="020B0604030504040204" pitchFamily="34" charset="0"/>
                <a:ea typeface="宋体" panose="02010600030101010101" pitchFamily="2" charset="-122"/>
              </a:endParaRPr>
            </a:p>
            <a:p>
              <a:pPr lvl="1"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a:t>
              </a:r>
              <a:r>
                <a:rPr lang="en-US" altLang="zh-CN" sz="2000">
                  <a:solidFill>
                    <a:srgbClr val="56127A"/>
                  </a:solidFill>
                  <a:latin typeface="Verdana" panose="020B0604030504040204" pitchFamily="34" charset="0"/>
                  <a:ea typeface="宋体" panose="02010600030101010101" pitchFamily="2" charset="-122"/>
                </a:rPr>
                <a:t>...</a:t>
              </a: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c1=1;</a:t>
              </a: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L:  </a:t>
              </a:r>
              <a:r>
                <a:rPr lang="en-US" altLang="zh-CN" sz="2000" i="1">
                  <a:solidFill>
                    <a:srgbClr val="56127A"/>
                  </a:solidFill>
                  <a:latin typeface="Verdana" panose="020B0604030504040204" pitchFamily="34" charset="0"/>
                  <a:ea typeface="宋体" panose="02010600030101010101" pitchFamily="2" charset="-122"/>
                </a:rPr>
                <a:t>if</a:t>
              </a:r>
              <a:r>
                <a:rPr lang="en-US" altLang="zh-CN" sz="2000">
                  <a:solidFill>
                    <a:srgbClr val="56127A"/>
                  </a:solidFill>
                  <a:latin typeface="Verdana" panose="020B0604030504040204" pitchFamily="34" charset="0"/>
                  <a:ea typeface="宋体" panose="02010600030101010101" pitchFamily="2" charset="-122"/>
                </a:rPr>
                <a:t> c2=1 </a:t>
              </a:r>
              <a:r>
                <a:rPr lang="en-US" altLang="zh-CN" sz="2000" i="1">
                  <a:solidFill>
                    <a:srgbClr val="56127A"/>
                  </a:solidFill>
                  <a:latin typeface="Verdana" panose="020B0604030504040204" pitchFamily="34" charset="0"/>
                  <a:ea typeface="宋体" panose="02010600030101010101" pitchFamily="2" charset="-122"/>
                </a:rPr>
                <a:t>then go to </a:t>
              </a:r>
              <a:r>
                <a:rPr lang="en-US" altLang="zh-CN" sz="2000">
                  <a:solidFill>
                    <a:srgbClr val="56127A"/>
                  </a:solidFill>
                  <a:latin typeface="Verdana" panose="020B0604030504040204" pitchFamily="34" charset="0"/>
                  <a:ea typeface="宋体" panose="02010600030101010101" pitchFamily="2" charset="-122"/>
                </a:rPr>
                <a:t>L</a:t>
              </a: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&lt; critical section&gt;</a:t>
              </a: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c1=0;</a:t>
              </a:r>
            </a:p>
          </p:txBody>
        </p:sp>
        <p:sp>
          <p:nvSpPr>
            <p:cNvPr id="172043" name="Rectangle 7"/>
            <p:cNvSpPr>
              <a:spLocks noChangeArrowheads="1"/>
            </p:cNvSpPr>
            <p:nvPr/>
          </p:nvSpPr>
          <p:spPr bwMode="auto">
            <a:xfrm>
              <a:off x="3118" y="1477"/>
              <a:ext cx="1994"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i="1">
                  <a:latin typeface="Verdana" panose="020B0604030504040204" pitchFamily="34" charset="0"/>
                  <a:ea typeface="宋体" panose="02010600030101010101" pitchFamily="2" charset="-122"/>
                </a:rPr>
                <a:t>Process 2</a:t>
              </a:r>
              <a:endParaRPr lang="en-US" altLang="zh-CN" sz="2000">
                <a:latin typeface="Verdana" panose="020B0604030504040204" pitchFamily="34" charset="0"/>
                <a:ea typeface="宋体" panose="02010600030101010101" pitchFamily="2" charset="-122"/>
              </a:endParaRPr>
            </a:p>
            <a:p>
              <a:pPr lvl="1"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a:t>
              </a: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c2=1;</a:t>
              </a: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L:  </a:t>
              </a:r>
              <a:r>
                <a:rPr lang="en-US" altLang="zh-CN" sz="2000" i="1">
                  <a:solidFill>
                    <a:srgbClr val="56127A"/>
                  </a:solidFill>
                  <a:latin typeface="Verdana" panose="020B0604030504040204" pitchFamily="34" charset="0"/>
                  <a:ea typeface="宋体" panose="02010600030101010101" pitchFamily="2" charset="-122"/>
                </a:rPr>
                <a:t>if</a:t>
              </a:r>
              <a:r>
                <a:rPr lang="en-US" altLang="zh-CN" sz="2000">
                  <a:solidFill>
                    <a:srgbClr val="56127A"/>
                  </a:solidFill>
                  <a:latin typeface="Verdana" panose="020B0604030504040204" pitchFamily="34" charset="0"/>
                  <a:ea typeface="宋体" panose="02010600030101010101" pitchFamily="2" charset="-122"/>
                </a:rPr>
                <a:t> c1=1 </a:t>
              </a:r>
              <a:r>
                <a:rPr lang="en-US" altLang="zh-CN" sz="2000" i="1">
                  <a:solidFill>
                    <a:srgbClr val="56127A"/>
                  </a:solidFill>
                  <a:latin typeface="Verdana" panose="020B0604030504040204" pitchFamily="34" charset="0"/>
                  <a:ea typeface="宋体" panose="02010600030101010101" pitchFamily="2" charset="-122"/>
                </a:rPr>
                <a:t>then go to </a:t>
              </a:r>
              <a:r>
                <a:rPr lang="en-US" altLang="zh-CN" sz="2000">
                  <a:solidFill>
                    <a:srgbClr val="56127A"/>
                  </a:solidFill>
                  <a:latin typeface="Verdana" panose="020B0604030504040204" pitchFamily="34" charset="0"/>
                  <a:ea typeface="宋体" panose="02010600030101010101" pitchFamily="2" charset="-122"/>
                </a:rPr>
                <a:t>L</a:t>
              </a: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&lt; critical section&gt;</a:t>
              </a: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c2=0;</a:t>
              </a:r>
            </a:p>
          </p:txBody>
        </p:sp>
        <p:sp>
          <p:nvSpPr>
            <p:cNvPr id="172044" name="Rectangle 8"/>
            <p:cNvSpPr>
              <a:spLocks noChangeArrowheads="1"/>
            </p:cNvSpPr>
            <p:nvPr/>
          </p:nvSpPr>
          <p:spPr bwMode="auto">
            <a:xfrm>
              <a:off x="600" y="1750"/>
              <a:ext cx="2194" cy="988"/>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172045" name="Rectangle 9"/>
            <p:cNvSpPr>
              <a:spLocks noChangeArrowheads="1"/>
            </p:cNvSpPr>
            <p:nvPr/>
          </p:nvSpPr>
          <p:spPr bwMode="auto">
            <a:xfrm>
              <a:off x="3088" y="1750"/>
              <a:ext cx="2194" cy="988"/>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sp>
        <p:nvSpPr>
          <p:cNvPr id="1506314" name="Text Box 10"/>
          <p:cNvSpPr txBox="1">
            <a:spLocks noChangeArrowheads="1"/>
          </p:cNvSpPr>
          <p:nvPr/>
        </p:nvSpPr>
        <p:spPr bwMode="auto">
          <a:xfrm>
            <a:off x="3505200" y="4953000"/>
            <a:ext cx="1446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i="1">
                <a:solidFill>
                  <a:schemeClr val="hlink"/>
                </a:solidFill>
                <a:latin typeface="Verdana" panose="020B0604030504040204" pitchFamily="34" charset="0"/>
                <a:ea typeface="宋体" panose="02010600030101010101" pitchFamily="2" charset="-122"/>
              </a:rPr>
              <a:t>Deadlock!</a:t>
            </a:r>
          </a:p>
        </p:txBody>
      </p:sp>
      <p:sp>
        <p:nvSpPr>
          <p:cNvPr id="13" name="日期占位符 12"/>
          <p:cNvSpPr>
            <a:spLocks noGrp="1"/>
          </p:cNvSpPr>
          <p:nvPr>
            <p:ph type="dt" sz="quarter" idx="10"/>
          </p:nvPr>
        </p:nvSpPr>
        <p:spPr/>
        <p:txBody>
          <a:bodyPr/>
          <a:lstStyle/>
          <a:p>
            <a:pPr>
              <a:defRPr/>
            </a:pPr>
            <a:fld id="{03445296-7FEC-4EF8-8A63-6B96C8C26E6F}" type="datetime1">
              <a:rPr lang="zh-CN" altLang="en-US"/>
              <a:pPr>
                <a:defRPr/>
              </a:pPr>
              <a:t>2020/9/14</a:t>
            </a:fld>
            <a:endParaRPr lang="zh-CN" altLang="en-US"/>
          </a:p>
        </p:txBody>
      </p:sp>
      <p:sp>
        <p:nvSpPr>
          <p:cNvPr id="14" name="页脚占位符 13"/>
          <p:cNvSpPr>
            <a:spLocks noGrp="1"/>
          </p:cNvSpPr>
          <p:nvPr>
            <p:ph type="ftr" sz="quarter" idx="11"/>
          </p:nvPr>
        </p:nvSpPr>
        <p:spPr/>
        <p:txBody>
          <a:bodyPr/>
          <a:lstStyle/>
          <a:p>
            <a:pPr>
              <a:defRPr/>
            </a:pPr>
            <a:r>
              <a:rPr lang="zh-CN" altLang="en-US" smtClean="0"/>
              <a:t>计算机体系结构</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06314"/>
                                        </p:tgtEl>
                                        <p:attrNameLst>
                                          <p:attrName>style.visibility</p:attrName>
                                        </p:attrNameLst>
                                      </p:cBhvr>
                                      <p:to>
                                        <p:strVal val="visible"/>
                                      </p:to>
                                    </p:set>
                                    <p:animEffect transition="in" filter="checkerboard(across)">
                                      <p:cBhvr>
                                        <p:cTn id="7" dur="500"/>
                                        <p:tgtEl>
                                          <p:spTgt spid="1506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6314"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628650" y="217488"/>
            <a:ext cx="7886700" cy="744537"/>
          </a:xfrm>
        </p:spPr>
        <p:txBody>
          <a:bodyPr/>
          <a:lstStyle/>
          <a:p>
            <a:r>
              <a:rPr lang="en-US" altLang="zh-CN" smtClean="0"/>
              <a:t>Mutual Exclusion: second attempt</a:t>
            </a:r>
          </a:p>
        </p:txBody>
      </p:sp>
      <p:sp>
        <p:nvSpPr>
          <p:cNvPr id="174083" name="内容占位符 5"/>
          <p:cNvSpPr>
            <a:spLocks noGrp="1"/>
          </p:cNvSpPr>
          <p:nvPr>
            <p:ph idx="1"/>
          </p:nvPr>
        </p:nvSpPr>
        <p:spPr>
          <a:xfrm>
            <a:off x="628650" y="3627438"/>
            <a:ext cx="7886700" cy="1643062"/>
          </a:xfrm>
        </p:spPr>
        <p:txBody>
          <a:bodyPr/>
          <a:lstStyle/>
          <a:p>
            <a:pPr eaLnBrk="1" hangingPunct="1">
              <a:lnSpc>
                <a:spcPct val="100000"/>
              </a:lnSpc>
              <a:spcBef>
                <a:spcPct val="0"/>
              </a:spcBef>
            </a:pPr>
            <a:r>
              <a:rPr lang="zh-CN" altLang="en-US" sz="2000" smtClean="0">
                <a:latin typeface="Verdana" panose="020B0604030504040204" pitchFamily="34" charset="0"/>
                <a:ea typeface="宋体" panose="02010600030101010101" pitchFamily="2" charset="-122"/>
              </a:rPr>
              <a:t>为避免死锁，我们让一进程等待时放弃</a:t>
            </a:r>
            <a:r>
              <a:rPr lang="en-US" altLang="zh-CN" sz="2000" smtClean="0">
                <a:latin typeface="Verdana" panose="020B0604030504040204" pitchFamily="34" charset="0"/>
                <a:ea typeface="宋体" panose="02010600030101010101" pitchFamily="2" charset="-122"/>
              </a:rPr>
              <a:t>reservation</a:t>
            </a:r>
            <a:r>
              <a:rPr lang="zh-CN" altLang="en-US" sz="2000" smtClean="0">
                <a:latin typeface="Verdana" panose="020B0604030504040204" pitchFamily="34" charset="0"/>
                <a:ea typeface="宋体" panose="02010600030101010101" pitchFamily="2" charset="-122"/>
              </a:rPr>
              <a:t>（预订）</a:t>
            </a:r>
            <a:endParaRPr lang="en-US" altLang="zh-CN" sz="2000" smtClean="0">
              <a:latin typeface="Verdana" panose="020B0604030504040204" pitchFamily="34" charset="0"/>
              <a:ea typeface="宋体" panose="02010600030101010101" pitchFamily="2" charset="-122"/>
            </a:endParaRPr>
          </a:p>
          <a:p>
            <a:pPr lvl="1" eaLnBrk="1" hangingPunct="1">
              <a:lnSpc>
                <a:spcPct val="100000"/>
              </a:lnSpc>
              <a:spcBef>
                <a:spcPct val="0"/>
              </a:spcBef>
            </a:pPr>
            <a:r>
              <a:rPr lang="en-US" altLang="zh-CN" sz="1600" smtClean="0">
                <a:latin typeface="Verdana" panose="020B0604030504040204" pitchFamily="34" charset="0"/>
                <a:ea typeface="宋体" panose="02010600030101010101" pitchFamily="2" charset="-122"/>
              </a:rPr>
              <a:t>Process 1 sets c1 to 0.</a:t>
            </a:r>
          </a:p>
          <a:p>
            <a:pPr eaLnBrk="1" hangingPunct="1">
              <a:lnSpc>
                <a:spcPct val="100000"/>
              </a:lnSpc>
              <a:spcBef>
                <a:spcPct val="0"/>
              </a:spcBef>
            </a:pPr>
            <a:r>
              <a:rPr lang="zh-CN" altLang="en-US" sz="2000" smtClean="0">
                <a:latin typeface="Verdana" panose="020B0604030504040204" pitchFamily="34" charset="0"/>
                <a:ea typeface="宋体" panose="02010600030101010101" pitchFamily="2" charset="-122"/>
              </a:rPr>
              <a:t>死锁显然是没有了，但有可能会发生 活锁</a:t>
            </a:r>
            <a:r>
              <a:rPr lang="en-US" altLang="zh-CN" sz="2000" i="1" smtClean="0">
                <a:solidFill>
                  <a:schemeClr val="accent1"/>
                </a:solidFill>
                <a:latin typeface="Verdana" panose="020B0604030504040204" pitchFamily="34" charset="0"/>
                <a:ea typeface="宋体" panose="02010600030101010101" pitchFamily="2" charset="-122"/>
              </a:rPr>
              <a:t>(livelock)</a:t>
            </a:r>
            <a:r>
              <a:rPr lang="zh-CN" altLang="en-US" sz="2000" i="1" smtClean="0">
                <a:solidFill>
                  <a:schemeClr val="accent1"/>
                </a:solidFill>
                <a:latin typeface="Verdana" panose="020B0604030504040204" pitchFamily="34" charset="0"/>
                <a:ea typeface="宋体" panose="02010600030101010101" pitchFamily="2" charset="-122"/>
              </a:rPr>
              <a:t> </a:t>
            </a:r>
            <a:r>
              <a:rPr lang="zh-CN" altLang="en-US" sz="2000" smtClean="0">
                <a:latin typeface="Verdana" panose="020B0604030504040204" pitchFamily="34" charset="0"/>
                <a:ea typeface="宋体" panose="02010600030101010101" pitchFamily="2" charset="-122"/>
              </a:rPr>
              <a:t>现象</a:t>
            </a:r>
            <a:endParaRPr lang="en-US" altLang="zh-CN" sz="2000" smtClean="0">
              <a:latin typeface="Verdana" panose="020B0604030504040204" pitchFamily="34" charset="0"/>
              <a:ea typeface="宋体" panose="02010600030101010101" pitchFamily="2" charset="-122"/>
            </a:endParaRPr>
          </a:p>
          <a:p>
            <a:pPr lvl="1" eaLnBrk="1" hangingPunct="1">
              <a:lnSpc>
                <a:spcPct val="100000"/>
              </a:lnSpc>
              <a:spcBef>
                <a:spcPct val="0"/>
              </a:spcBef>
            </a:pPr>
            <a:r>
              <a:rPr lang="en-US" altLang="zh-CN" sz="1200" smtClean="0">
                <a:latin typeface="Verdana" panose="020B0604030504040204" pitchFamily="34" charset="0"/>
                <a:ea typeface="宋体" panose="02010600030101010101" pitchFamily="2" charset="-122"/>
              </a:rPr>
              <a:t>C1 = 1, C2=1, Read C2, Read C1, C1 =0, C2 = 0, C1=1, C2=1, C1=0, C2=0</a:t>
            </a:r>
          </a:p>
          <a:p>
            <a:pPr eaLnBrk="1" hangingPunct="1">
              <a:lnSpc>
                <a:spcPct val="100000"/>
              </a:lnSpc>
              <a:spcBef>
                <a:spcPct val="0"/>
              </a:spcBef>
            </a:pPr>
            <a:r>
              <a:rPr lang="en-US" altLang="zh-CN" sz="2000" smtClean="0">
                <a:latin typeface="Verdana" panose="020B0604030504040204" pitchFamily="34" charset="0"/>
                <a:ea typeface="宋体" panose="02010600030101010101" pitchFamily="2" charset="-122"/>
              </a:rPr>
              <a:t> </a:t>
            </a:r>
            <a:r>
              <a:rPr lang="zh-CN" altLang="en-US" sz="2000" smtClean="0">
                <a:latin typeface="Verdana" panose="020B0604030504040204" pitchFamily="34" charset="0"/>
                <a:ea typeface="宋体" panose="02010600030101010101" pitchFamily="2" charset="-122"/>
              </a:rPr>
              <a:t>可能还会出现某个进程始终无法进入临界区</a:t>
            </a:r>
            <a:r>
              <a:rPr lang="en-US" altLang="zh-CN" sz="2000" smtClean="0">
                <a:latin typeface="Verdana" panose="020B0604030504040204" pitchFamily="34" charset="0"/>
                <a:ea typeface="宋体" panose="02010600030101010101" pitchFamily="2" charset="-122"/>
              </a:rPr>
              <a:t> </a:t>
            </a:r>
            <a:r>
              <a:rPr lang="en-US" altLang="zh-CN" sz="2000" smtClean="0">
                <a:latin typeface="Symbol" panose="05050102010706020507" pitchFamily="18" charset="2"/>
                <a:ea typeface="宋体" panose="02010600030101010101" pitchFamily="2" charset="-122"/>
              </a:rPr>
              <a:t></a:t>
            </a:r>
            <a:r>
              <a:rPr lang="en-US" altLang="zh-CN" sz="2000" i="1" smtClean="0">
                <a:solidFill>
                  <a:schemeClr val="accent1"/>
                </a:solidFill>
                <a:latin typeface="Verdana" panose="020B0604030504040204" pitchFamily="34" charset="0"/>
                <a:ea typeface="宋体" panose="02010600030101010101" pitchFamily="2" charset="-122"/>
              </a:rPr>
              <a:t>starvation</a:t>
            </a:r>
          </a:p>
          <a:p>
            <a:pPr lvl="1" eaLnBrk="1" hangingPunct="1">
              <a:lnSpc>
                <a:spcPct val="100000"/>
              </a:lnSpc>
              <a:spcBef>
                <a:spcPct val="0"/>
              </a:spcBef>
            </a:pPr>
            <a:r>
              <a:rPr lang="zh-CN" altLang="en-US" sz="1600" i="1" smtClean="0">
                <a:solidFill>
                  <a:schemeClr val="accent1"/>
                </a:solidFill>
                <a:latin typeface="Verdana" panose="020B0604030504040204" pitchFamily="34" charset="0"/>
                <a:ea typeface="宋体" panose="02010600030101010101" pitchFamily="2" charset="-122"/>
              </a:rPr>
              <a:t>例如： </a:t>
            </a:r>
            <a:r>
              <a:rPr lang="en-US" altLang="zh-CN" sz="1600" i="1" smtClean="0">
                <a:solidFill>
                  <a:schemeClr val="accent1"/>
                </a:solidFill>
                <a:latin typeface="Verdana" panose="020B0604030504040204" pitchFamily="34" charset="0"/>
                <a:ea typeface="宋体" panose="02010600030101010101" pitchFamily="2" charset="-122"/>
              </a:rPr>
              <a:t>C1=1</a:t>
            </a:r>
            <a:r>
              <a:rPr lang="zh-CN" altLang="en-US" sz="1600" i="1" smtClean="0">
                <a:solidFill>
                  <a:schemeClr val="accent1"/>
                </a:solidFill>
                <a:latin typeface="Verdana" panose="020B0604030504040204" pitchFamily="34" charset="0"/>
                <a:ea typeface="宋体" panose="02010600030101010101" pitchFamily="2" charset="-122"/>
              </a:rPr>
              <a:t>，</a:t>
            </a:r>
            <a:r>
              <a:rPr lang="en-US" altLang="zh-CN" sz="1600" i="1" smtClean="0">
                <a:solidFill>
                  <a:schemeClr val="accent1"/>
                </a:solidFill>
                <a:latin typeface="Verdana" panose="020B0604030504040204" pitchFamily="34" charset="0"/>
                <a:ea typeface="宋体" panose="02010600030101010101" pitchFamily="2" charset="-122"/>
              </a:rPr>
              <a:t>C2= 1</a:t>
            </a:r>
            <a:r>
              <a:rPr lang="zh-CN" altLang="en-US" sz="1600" i="1" smtClean="0">
                <a:solidFill>
                  <a:schemeClr val="accent1"/>
                </a:solidFill>
                <a:latin typeface="Verdana" panose="020B0604030504040204" pitchFamily="34" charset="0"/>
                <a:ea typeface="宋体" panose="02010600030101010101" pitchFamily="2" charset="-122"/>
              </a:rPr>
              <a:t>，</a:t>
            </a:r>
            <a:r>
              <a:rPr lang="en-US" altLang="zh-CN" sz="1600" i="1" smtClean="0">
                <a:solidFill>
                  <a:schemeClr val="accent1"/>
                </a:solidFill>
                <a:latin typeface="Verdana" panose="020B0604030504040204" pitchFamily="34" charset="0"/>
                <a:ea typeface="宋体" panose="02010600030101010101" pitchFamily="2" charset="-122"/>
              </a:rPr>
              <a:t>C1=0</a:t>
            </a:r>
            <a:r>
              <a:rPr lang="zh-CN" altLang="en-US" sz="1600" i="1" smtClean="0">
                <a:solidFill>
                  <a:schemeClr val="accent1"/>
                </a:solidFill>
                <a:latin typeface="Verdana" panose="020B0604030504040204" pitchFamily="34" charset="0"/>
                <a:ea typeface="宋体" panose="02010600030101010101" pitchFamily="2" charset="-122"/>
              </a:rPr>
              <a:t>，</a:t>
            </a:r>
            <a:r>
              <a:rPr lang="en-US" altLang="zh-CN" sz="1600" i="1" smtClean="0">
                <a:solidFill>
                  <a:schemeClr val="accent1"/>
                </a:solidFill>
                <a:latin typeface="Verdana" panose="020B0604030504040204" pitchFamily="34" charset="0"/>
                <a:ea typeface="宋体" panose="02010600030101010101" pitchFamily="2" charset="-122"/>
              </a:rPr>
              <a:t>Read C1 </a:t>
            </a:r>
            <a:r>
              <a:rPr lang="zh-CN" altLang="en-US" sz="1600" i="1" smtClean="0">
                <a:solidFill>
                  <a:schemeClr val="accent1"/>
                </a:solidFill>
                <a:latin typeface="Verdana" panose="020B0604030504040204" pitchFamily="34" charset="0"/>
                <a:ea typeface="宋体" panose="02010600030101010101" pitchFamily="2" charset="-122"/>
              </a:rPr>
              <a:t>进入临界区 ， </a:t>
            </a:r>
            <a:r>
              <a:rPr lang="en-US" altLang="zh-CN" sz="1600" i="1" smtClean="0">
                <a:solidFill>
                  <a:schemeClr val="accent1"/>
                </a:solidFill>
                <a:latin typeface="Verdana" panose="020B0604030504040204" pitchFamily="34" charset="0"/>
                <a:ea typeface="宋体" panose="02010600030101010101" pitchFamily="2" charset="-122"/>
              </a:rPr>
              <a:t>P1</a:t>
            </a:r>
            <a:r>
              <a:rPr lang="zh-CN" altLang="en-US" sz="1600" i="1" smtClean="0">
                <a:solidFill>
                  <a:schemeClr val="accent1"/>
                </a:solidFill>
                <a:latin typeface="Verdana" panose="020B0604030504040204" pitchFamily="34" charset="0"/>
                <a:ea typeface="宋体" panose="02010600030101010101" pitchFamily="2" charset="-122"/>
              </a:rPr>
              <a:t>和</a:t>
            </a:r>
            <a:r>
              <a:rPr lang="en-US" altLang="zh-CN" sz="1600" i="1" smtClean="0">
                <a:solidFill>
                  <a:schemeClr val="accent1"/>
                </a:solidFill>
                <a:latin typeface="Verdana" panose="020B0604030504040204" pitchFamily="34" charset="0"/>
                <a:ea typeface="宋体" panose="02010600030101010101" pitchFamily="2" charset="-122"/>
              </a:rPr>
              <a:t>P2</a:t>
            </a:r>
            <a:r>
              <a:rPr lang="zh-CN" altLang="en-US" sz="1600" i="1" smtClean="0">
                <a:solidFill>
                  <a:schemeClr val="accent1"/>
                </a:solidFill>
                <a:latin typeface="Verdana" panose="020B0604030504040204" pitchFamily="34" charset="0"/>
                <a:ea typeface="宋体" panose="02010600030101010101" pitchFamily="2" charset="-122"/>
              </a:rPr>
              <a:t>竞争 </a:t>
            </a:r>
            <a:r>
              <a:rPr lang="en-US" altLang="zh-CN" sz="1600" i="1" smtClean="0">
                <a:solidFill>
                  <a:schemeClr val="accent1"/>
                </a:solidFill>
                <a:latin typeface="Verdana" panose="020B0604030504040204" pitchFamily="34" charset="0"/>
                <a:ea typeface="宋体" panose="02010600030101010101" pitchFamily="2" charset="-122"/>
              </a:rPr>
              <a:t>P2</a:t>
            </a:r>
            <a:r>
              <a:rPr lang="zh-CN" altLang="en-US" sz="1600" i="1" smtClean="0">
                <a:solidFill>
                  <a:schemeClr val="accent1"/>
                </a:solidFill>
                <a:latin typeface="Verdana" panose="020B0604030504040204" pitchFamily="34" charset="0"/>
                <a:ea typeface="宋体" panose="02010600030101010101" pitchFamily="2" charset="-122"/>
              </a:rPr>
              <a:t>始终胜出</a:t>
            </a:r>
            <a:r>
              <a:rPr lang="en-US" altLang="zh-CN" sz="1600" i="1" smtClean="0">
                <a:solidFill>
                  <a:schemeClr val="accent1"/>
                </a:solidFill>
                <a:latin typeface="Verdana" panose="020B0604030504040204" pitchFamily="34" charset="0"/>
                <a:ea typeface="宋体" panose="02010600030101010101" pitchFamily="2" charset="-122"/>
              </a:rPr>
              <a:t> </a:t>
            </a:r>
          </a:p>
          <a:p>
            <a:pPr eaLnBrk="1" hangingPunct="1">
              <a:lnSpc>
                <a:spcPct val="100000"/>
              </a:lnSpc>
              <a:spcBef>
                <a:spcPct val="0"/>
              </a:spcBef>
              <a:buFontTx/>
              <a:buNone/>
            </a:pPr>
            <a:endParaRPr lang="en-US" altLang="zh-CN" sz="2000" smtClean="0">
              <a:latin typeface="Verdana" panose="020B0604030504040204" pitchFamily="34" charset="0"/>
              <a:ea typeface="宋体" panose="02010600030101010101" pitchFamily="2" charset="-122"/>
            </a:endParaRPr>
          </a:p>
          <a:p>
            <a:endParaRPr lang="zh-CN" altLang="en-US" sz="2000" smtClean="0"/>
          </a:p>
        </p:txBody>
      </p:sp>
      <p:sp>
        <p:nvSpPr>
          <p:cNvPr id="12" name="日期占位符 11"/>
          <p:cNvSpPr>
            <a:spLocks noGrp="1"/>
          </p:cNvSpPr>
          <p:nvPr>
            <p:ph type="dt" sz="quarter" idx="10"/>
          </p:nvPr>
        </p:nvSpPr>
        <p:spPr/>
        <p:txBody>
          <a:bodyPr/>
          <a:lstStyle/>
          <a:p>
            <a:pPr>
              <a:defRPr/>
            </a:pPr>
            <a:fld id="{4D545F37-0EDF-47AB-B411-96F1FD575D48}" type="datetime1">
              <a:rPr lang="zh-CN" altLang="en-US" smtClean="0"/>
              <a:pPr>
                <a:defRPr/>
              </a:pPr>
              <a:t>2020/9/14</a:t>
            </a:fld>
            <a:endParaRPr lang="zh-CN" altLang="en-US"/>
          </a:p>
        </p:txBody>
      </p:sp>
      <p:sp>
        <p:nvSpPr>
          <p:cNvPr id="13" name="页脚占位符 12"/>
          <p:cNvSpPr>
            <a:spLocks noGrp="1"/>
          </p:cNvSpPr>
          <p:nvPr>
            <p:ph type="ftr" sz="quarter" idx="11"/>
          </p:nvPr>
        </p:nvSpPr>
        <p:spPr/>
        <p:txBody>
          <a:bodyPr/>
          <a:lstStyle/>
          <a:p>
            <a:pPr>
              <a:defRPr/>
            </a:pPr>
            <a:r>
              <a:rPr lang="zh-CN" altLang="en-US" smtClean="0"/>
              <a:t>计算机体系结构</a:t>
            </a:r>
            <a:endParaRPr lang="zh-CN" altLang="en-US"/>
          </a:p>
        </p:txBody>
      </p:sp>
      <p:sp>
        <p:nvSpPr>
          <p:cNvPr id="17408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fld id="{FE7C752D-314C-4664-A63D-C871DF47D2B2}" type="slidenum">
              <a:rPr lang="en-US" altLang="zh-CN" smtClean="0"/>
              <a:pPr/>
              <a:t>124</a:t>
            </a:fld>
            <a:endParaRPr lang="en-US" altLang="zh-CN" smtClean="0"/>
          </a:p>
        </p:txBody>
      </p:sp>
      <p:grpSp>
        <p:nvGrpSpPr>
          <p:cNvPr id="174087" name="Group 5"/>
          <p:cNvGrpSpPr>
            <a:grpSpLocks/>
          </p:cNvGrpSpPr>
          <p:nvPr/>
        </p:nvGrpSpPr>
        <p:grpSpPr bwMode="auto">
          <a:xfrm>
            <a:off x="830263" y="955675"/>
            <a:ext cx="7483475" cy="2286000"/>
            <a:chOff x="720" y="1412"/>
            <a:chExt cx="4713" cy="1440"/>
          </a:xfrm>
        </p:grpSpPr>
        <p:sp>
          <p:nvSpPr>
            <p:cNvPr id="174088" name="Rectangle 6"/>
            <p:cNvSpPr>
              <a:spLocks noChangeArrowheads="1"/>
            </p:cNvSpPr>
            <p:nvPr/>
          </p:nvSpPr>
          <p:spPr bwMode="auto">
            <a:xfrm>
              <a:off x="720" y="1412"/>
              <a:ext cx="2054" cy="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i="1">
                  <a:latin typeface="Verdana" panose="020B0604030504040204" pitchFamily="34" charset="0"/>
                  <a:ea typeface="宋体" panose="02010600030101010101" pitchFamily="2" charset="-122"/>
                </a:rPr>
                <a:t>Process 1</a:t>
              </a:r>
              <a:endParaRPr lang="en-US" altLang="zh-CN" sz="2000">
                <a:latin typeface="Verdana" panose="020B0604030504040204" pitchFamily="34" charset="0"/>
                <a:ea typeface="宋体" panose="02010600030101010101" pitchFamily="2" charset="-122"/>
              </a:endParaRPr>
            </a:p>
            <a:p>
              <a:pPr lvl="1"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a:t>
              </a:r>
              <a:r>
                <a:rPr lang="en-US" altLang="zh-CN" sz="2000">
                  <a:solidFill>
                    <a:srgbClr val="56127A"/>
                  </a:solidFill>
                  <a:latin typeface="Verdana" panose="020B0604030504040204" pitchFamily="34" charset="0"/>
                  <a:ea typeface="宋体" panose="02010600030101010101" pitchFamily="2" charset="-122"/>
                </a:rPr>
                <a:t>...</a:t>
              </a: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L:  c1=1;</a:t>
              </a:r>
            </a:p>
            <a:p>
              <a:pPr lvl="1" eaLnBrk="1" hangingPunct="1">
                <a:lnSpc>
                  <a:spcPct val="100000"/>
                </a:lnSpc>
                <a:spcBef>
                  <a:spcPct val="0"/>
                </a:spcBef>
                <a:buFontTx/>
                <a:buNone/>
              </a:pPr>
              <a:r>
                <a:rPr lang="en-US" altLang="zh-CN" sz="2000" i="1">
                  <a:solidFill>
                    <a:srgbClr val="56127A"/>
                  </a:solidFill>
                  <a:latin typeface="Verdana" panose="020B0604030504040204" pitchFamily="34" charset="0"/>
                  <a:ea typeface="宋体" panose="02010600030101010101" pitchFamily="2" charset="-122"/>
                </a:rPr>
                <a:t>if</a:t>
              </a:r>
              <a:r>
                <a:rPr lang="en-US" altLang="zh-CN" sz="2000">
                  <a:solidFill>
                    <a:srgbClr val="56127A"/>
                  </a:solidFill>
                  <a:latin typeface="Verdana" panose="020B0604030504040204" pitchFamily="34" charset="0"/>
                  <a:ea typeface="宋体" panose="02010600030101010101" pitchFamily="2" charset="-122"/>
                </a:rPr>
                <a:t> c2=1 </a:t>
              </a:r>
              <a:r>
                <a:rPr lang="en-US" altLang="zh-CN" sz="2000" i="1">
                  <a:solidFill>
                    <a:srgbClr val="56127A"/>
                  </a:solidFill>
                  <a:latin typeface="Verdana" panose="020B0604030504040204" pitchFamily="34" charset="0"/>
                  <a:ea typeface="宋体" panose="02010600030101010101" pitchFamily="2" charset="-122"/>
                </a:rPr>
                <a:t>then </a:t>
              </a: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 c1=0; </a:t>
              </a:r>
              <a:r>
                <a:rPr lang="en-US" altLang="zh-CN" sz="2000" i="1">
                  <a:solidFill>
                    <a:srgbClr val="56127A"/>
                  </a:solidFill>
                  <a:latin typeface="Verdana" panose="020B0604030504040204" pitchFamily="34" charset="0"/>
                  <a:ea typeface="宋体" panose="02010600030101010101" pitchFamily="2" charset="-122"/>
                </a:rPr>
                <a:t>go to </a:t>
              </a:r>
              <a:r>
                <a:rPr lang="en-US" altLang="zh-CN" sz="2000">
                  <a:solidFill>
                    <a:srgbClr val="56127A"/>
                  </a:solidFill>
                  <a:latin typeface="Verdana" panose="020B0604030504040204" pitchFamily="34" charset="0"/>
                  <a:ea typeface="宋体" panose="02010600030101010101" pitchFamily="2" charset="-122"/>
                </a:rPr>
                <a:t>L}</a:t>
              </a: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&lt; critical section&gt;</a:t>
              </a: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c1=0</a:t>
              </a:r>
            </a:p>
          </p:txBody>
        </p:sp>
        <p:sp>
          <p:nvSpPr>
            <p:cNvPr id="174089" name="Rectangle 7"/>
            <p:cNvSpPr>
              <a:spLocks noChangeArrowheads="1"/>
            </p:cNvSpPr>
            <p:nvPr/>
          </p:nvSpPr>
          <p:spPr bwMode="auto">
            <a:xfrm>
              <a:off x="3224" y="1418"/>
              <a:ext cx="2054" cy="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i="1">
                  <a:latin typeface="Verdana" panose="020B0604030504040204" pitchFamily="34" charset="0"/>
                  <a:ea typeface="宋体" panose="02010600030101010101" pitchFamily="2" charset="-122"/>
                </a:rPr>
                <a:t>Process 2</a:t>
              </a:r>
              <a:endParaRPr lang="en-US" altLang="zh-CN" sz="2000">
                <a:latin typeface="Verdana" panose="020B0604030504040204" pitchFamily="34" charset="0"/>
                <a:ea typeface="宋体" panose="02010600030101010101" pitchFamily="2" charset="-122"/>
              </a:endParaRPr>
            </a:p>
            <a:p>
              <a:pPr lvl="1"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a:t>
              </a:r>
              <a:r>
                <a:rPr lang="en-US" altLang="zh-CN" sz="2000">
                  <a:solidFill>
                    <a:srgbClr val="56127A"/>
                  </a:solidFill>
                  <a:latin typeface="Verdana" panose="020B0604030504040204" pitchFamily="34" charset="0"/>
                  <a:ea typeface="宋体" panose="02010600030101010101" pitchFamily="2" charset="-122"/>
                </a:rPr>
                <a:t>...</a:t>
              </a: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L:  c2=1;</a:t>
              </a:r>
            </a:p>
            <a:p>
              <a:pPr lvl="1" eaLnBrk="1" hangingPunct="1">
                <a:lnSpc>
                  <a:spcPct val="100000"/>
                </a:lnSpc>
                <a:spcBef>
                  <a:spcPct val="0"/>
                </a:spcBef>
                <a:buFontTx/>
                <a:buNone/>
              </a:pPr>
              <a:r>
                <a:rPr lang="en-US" altLang="zh-CN" sz="2000" i="1">
                  <a:solidFill>
                    <a:srgbClr val="56127A"/>
                  </a:solidFill>
                  <a:latin typeface="Verdana" panose="020B0604030504040204" pitchFamily="34" charset="0"/>
                  <a:ea typeface="宋体" panose="02010600030101010101" pitchFamily="2" charset="-122"/>
                </a:rPr>
                <a:t>if</a:t>
              </a:r>
              <a:r>
                <a:rPr lang="en-US" altLang="zh-CN" sz="2000">
                  <a:solidFill>
                    <a:srgbClr val="56127A"/>
                  </a:solidFill>
                  <a:latin typeface="Verdana" panose="020B0604030504040204" pitchFamily="34" charset="0"/>
                  <a:ea typeface="宋体" panose="02010600030101010101" pitchFamily="2" charset="-122"/>
                </a:rPr>
                <a:t> c1=1 </a:t>
              </a:r>
              <a:r>
                <a:rPr lang="en-US" altLang="zh-CN" sz="2000" i="1">
                  <a:solidFill>
                    <a:srgbClr val="56127A"/>
                  </a:solidFill>
                  <a:latin typeface="Verdana" panose="020B0604030504040204" pitchFamily="34" charset="0"/>
                  <a:ea typeface="宋体" panose="02010600030101010101" pitchFamily="2" charset="-122"/>
                </a:rPr>
                <a:t>then </a:t>
              </a: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 c2=0; </a:t>
              </a:r>
              <a:r>
                <a:rPr lang="en-US" altLang="zh-CN" sz="2000" i="1">
                  <a:solidFill>
                    <a:srgbClr val="56127A"/>
                  </a:solidFill>
                  <a:latin typeface="Verdana" panose="020B0604030504040204" pitchFamily="34" charset="0"/>
                  <a:ea typeface="宋体" panose="02010600030101010101" pitchFamily="2" charset="-122"/>
                </a:rPr>
                <a:t>go to </a:t>
              </a:r>
              <a:r>
                <a:rPr lang="en-US" altLang="zh-CN" sz="2000">
                  <a:solidFill>
                    <a:srgbClr val="56127A"/>
                  </a:solidFill>
                  <a:latin typeface="Verdana" panose="020B0604030504040204" pitchFamily="34" charset="0"/>
                  <a:ea typeface="宋体" panose="02010600030101010101" pitchFamily="2" charset="-122"/>
                </a:rPr>
                <a:t>L}</a:t>
              </a: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&lt; critical section&gt;</a:t>
              </a: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c2=0</a:t>
              </a:r>
            </a:p>
          </p:txBody>
        </p:sp>
        <p:sp>
          <p:nvSpPr>
            <p:cNvPr id="174090" name="Rectangle 8"/>
            <p:cNvSpPr>
              <a:spLocks noChangeArrowheads="1"/>
            </p:cNvSpPr>
            <p:nvPr/>
          </p:nvSpPr>
          <p:spPr bwMode="auto">
            <a:xfrm>
              <a:off x="755" y="1699"/>
              <a:ext cx="2210" cy="1145"/>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174091" name="Rectangle 9"/>
            <p:cNvSpPr>
              <a:spLocks noChangeArrowheads="1"/>
            </p:cNvSpPr>
            <p:nvPr/>
          </p:nvSpPr>
          <p:spPr bwMode="auto">
            <a:xfrm>
              <a:off x="3219" y="1703"/>
              <a:ext cx="2214" cy="1149"/>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grpSp>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300038" y="76200"/>
            <a:ext cx="8118475" cy="944563"/>
          </a:xfrm>
        </p:spPr>
        <p:txBody>
          <a:bodyPr lIns="90488" tIns="44450" rIns="90488" bIns="44450"/>
          <a:lstStyle/>
          <a:p>
            <a:pPr eaLnBrk="1" hangingPunct="1"/>
            <a:r>
              <a:rPr lang="en-US" altLang="zh-CN" smtClean="0"/>
              <a:t>A Protocol for Mutual Exclusion</a:t>
            </a:r>
            <a:r>
              <a:rPr lang="en-US" altLang="zh-CN" sz="1600" smtClean="0"/>
              <a:t/>
            </a:r>
            <a:br>
              <a:rPr lang="en-US" altLang="zh-CN" sz="1600" smtClean="0"/>
            </a:br>
            <a:r>
              <a:rPr lang="en-US" altLang="zh-CN" sz="1600" i="1" smtClean="0"/>
              <a:t>T. Dekker, 1966</a:t>
            </a:r>
          </a:p>
        </p:txBody>
      </p:sp>
      <p:sp>
        <p:nvSpPr>
          <p:cNvPr id="17613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306B8987-7D93-4881-874F-5194B651464B}" type="slidenum">
              <a:rPr lang="en-US" altLang="zh-CN"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125</a:t>
            </a:fld>
            <a:endParaRPr lang="en-US" altLang="zh-CN" sz="1200" smtClean="0">
              <a:solidFill>
                <a:srgbClr val="FBBA03"/>
              </a:solidFill>
              <a:latin typeface="Calibri" panose="020F0502020204030204" pitchFamily="34" charset="0"/>
              <a:ea typeface="宋体" panose="02010600030101010101" pitchFamily="2" charset="-122"/>
            </a:endParaRPr>
          </a:p>
        </p:txBody>
      </p:sp>
      <p:sp>
        <p:nvSpPr>
          <p:cNvPr id="176132" name="Rectangle 3"/>
          <p:cNvSpPr>
            <a:spLocks noChangeArrowheads="1"/>
          </p:cNvSpPr>
          <p:nvPr/>
        </p:nvSpPr>
        <p:spPr bwMode="auto">
          <a:xfrm>
            <a:off x="1130300" y="1966913"/>
            <a:ext cx="3557588"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i="1">
                <a:latin typeface="Verdana" panose="020B0604030504040204" pitchFamily="34" charset="0"/>
                <a:ea typeface="宋体" panose="02010600030101010101" pitchFamily="2" charset="-122"/>
              </a:rPr>
              <a:t>Process 1</a:t>
            </a:r>
            <a:endParaRPr lang="en-US" altLang="zh-CN" sz="2000">
              <a:latin typeface="Verdana" panose="020B0604030504040204" pitchFamily="34" charset="0"/>
              <a:ea typeface="宋体" panose="02010600030101010101" pitchFamily="2" charset="-122"/>
            </a:endParaRP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a:t>
            </a: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c1=1;</a:t>
            </a: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turn = 1;</a:t>
            </a: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L: </a:t>
            </a:r>
            <a:r>
              <a:rPr lang="en-US" altLang="zh-CN" sz="2000" i="1">
                <a:solidFill>
                  <a:srgbClr val="56127A"/>
                </a:solidFill>
                <a:latin typeface="Verdana" panose="020B0604030504040204" pitchFamily="34" charset="0"/>
                <a:ea typeface="宋体" panose="02010600030101010101" pitchFamily="2" charset="-122"/>
              </a:rPr>
              <a:t>if</a:t>
            </a:r>
            <a:r>
              <a:rPr lang="en-US" altLang="zh-CN" sz="2000">
                <a:solidFill>
                  <a:srgbClr val="56127A"/>
                </a:solidFill>
                <a:latin typeface="Verdana" panose="020B0604030504040204" pitchFamily="34" charset="0"/>
                <a:ea typeface="宋体" panose="02010600030101010101" pitchFamily="2" charset="-122"/>
              </a:rPr>
              <a:t> c2=1 &amp; turn=1 </a:t>
            </a:r>
          </a:p>
          <a:p>
            <a:pPr lvl="2" eaLnBrk="1" hangingPunct="1">
              <a:lnSpc>
                <a:spcPct val="100000"/>
              </a:lnSpc>
              <a:spcBef>
                <a:spcPct val="0"/>
              </a:spcBef>
              <a:buFontTx/>
              <a:buNone/>
            </a:pPr>
            <a:r>
              <a:rPr lang="en-US" altLang="zh-CN" i="1">
                <a:solidFill>
                  <a:srgbClr val="56127A"/>
                </a:solidFill>
                <a:latin typeface="Verdana" panose="020B0604030504040204" pitchFamily="34" charset="0"/>
                <a:ea typeface="宋体" panose="02010600030101010101" pitchFamily="2" charset="-122"/>
              </a:rPr>
              <a:t>	then go to </a:t>
            </a:r>
            <a:r>
              <a:rPr lang="en-US" altLang="zh-CN">
                <a:solidFill>
                  <a:srgbClr val="56127A"/>
                </a:solidFill>
                <a:latin typeface="Verdana" panose="020B0604030504040204" pitchFamily="34" charset="0"/>
                <a:ea typeface="宋体" panose="02010600030101010101" pitchFamily="2" charset="-122"/>
              </a:rPr>
              <a:t>L</a:t>
            </a: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&lt; critical section&gt;</a:t>
            </a: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c1=0;</a:t>
            </a:r>
          </a:p>
        </p:txBody>
      </p:sp>
      <p:sp>
        <p:nvSpPr>
          <p:cNvPr id="176133" name="Rectangle 4"/>
          <p:cNvSpPr>
            <a:spLocks noChangeArrowheads="1"/>
          </p:cNvSpPr>
          <p:nvPr/>
        </p:nvSpPr>
        <p:spPr bwMode="auto">
          <a:xfrm>
            <a:off x="793750" y="1241425"/>
            <a:ext cx="824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zh-CN" altLang="en-US" sz="2000">
                <a:latin typeface="Verdana" panose="020B0604030504040204" pitchFamily="34" charset="0"/>
                <a:ea typeface="宋体" panose="02010600030101010101" pitchFamily="2" charset="-122"/>
              </a:rPr>
              <a:t>基于</a:t>
            </a:r>
            <a:r>
              <a:rPr lang="en-US" altLang="zh-CN" sz="2000">
                <a:latin typeface="Verdana" panose="020B0604030504040204" pitchFamily="34" charset="0"/>
                <a:ea typeface="宋体" panose="02010600030101010101" pitchFamily="2" charset="-122"/>
              </a:rPr>
              <a:t>3</a:t>
            </a:r>
            <a:r>
              <a:rPr lang="zh-CN" altLang="en-US" sz="2000">
                <a:latin typeface="Verdana" panose="020B0604030504040204" pitchFamily="34" charset="0"/>
                <a:ea typeface="宋体" panose="02010600030101010101" pitchFamily="2" charset="-122"/>
              </a:rPr>
              <a:t>个共享变量</a:t>
            </a:r>
            <a:r>
              <a:rPr lang="en-US" altLang="zh-CN" sz="2000">
                <a:latin typeface="Verdana" panose="020B0604030504040204" pitchFamily="34" charset="0"/>
                <a:ea typeface="宋体" panose="02010600030101010101" pitchFamily="2" charset="-122"/>
              </a:rPr>
              <a:t>c1, c2 </a:t>
            </a:r>
            <a:r>
              <a:rPr lang="zh-CN" altLang="en-US" sz="2000">
                <a:latin typeface="Verdana" panose="020B0604030504040204" pitchFamily="34" charset="0"/>
                <a:ea typeface="宋体" panose="02010600030101010101" pitchFamily="2" charset="-122"/>
              </a:rPr>
              <a:t>和</a:t>
            </a:r>
            <a:r>
              <a:rPr lang="en-US" altLang="zh-CN" sz="2000">
                <a:latin typeface="Verdana" panose="020B0604030504040204" pitchFamily="34" charset="0"/>
                <a:ea typeface="宋体" panose="02010600030101010101" pitchFamily="2" charset="-122"/>
              </a:rPr>
              <a:t>turn</a:t>
            </a:r>
            <a:r>
              <a:rPr lang="zh-CN" altLang="en-US" sz="2000">
                <a:latin typeface="Verdana" panose="020B0604030504040204" pitchFamily="34" charset="0"/>
                <a:ea typeface="宋体" panose="02010600030101010101" pitchFamily="2" charset="-122"/>
              </a:rPr>
              <a:t>的互斥协议，初始状态三个变量均为</a:t>
            </a:r>
            <a:r>
              <a:rPr lang="en-US" altLang="zh-CN" sz="2000">
                <a:latin typeface="Verdana" panose="020B0604030504040204" pitchFamily="34" charset="0"/>
                <a:ea typeface="宋体" panose="02010600030101010101" pitchFamily="2" charset="-122"/>
              </a:rPr>
              <a:t>0. </a:t>
            </a:r>
          </a:p>
        </p:txBody>
      </p:sp>
      <p:sp>
        <p:nvSpPr>
          <p:cNvPr id="176134" name="Rectangle 5"/>
          <p:cNvSpPr>
            <a:spLocks noChangeArrowheads="1"/>
          </p:cNvSpPr>
          <p:nvPr/>
        </p:nvSpPr>
        <p:spPr bwMode="auto">
          <a:xfrm>
            <a:off x="1089025" y="4751388"/>
            <a:ext cx="7637463"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Char char="•"/>
            </a:pPr>
            <a:r>
              <a:rPr lang="en-US" altLang="zh-CN" sz="2000">
                <a:latin typeface="Verdana" panose="020B0604030504040204" pitchFamily="34" charset="0"/>
                <a:ea typeface="宋体" panose="02010600030101010101" pitchFamily="2" charset="-122"/>
              </a:rPr>
              <a:t> turn =</a:t>
            </a:r>
            <a:r>
              <a:rPr lang="en-US" altLang="zh-CN" sz="2000" i="1">
                <a:latin typeface="Verdana" panose="020B0604030504040204" pitchFamily="34" charset="0"/>
                <a:ea typeface="宋体" panose="02010600030101010101" pitchFamily="2" charset="-122"/>
              </a:rPr>
              <a:t> i </a:t>
            </a:r>
            <a:r>
              <a:rPr lang="zh-CN" altLang="en-US" sz="2000" i="1">
                <a:latin typeface="Verdana" panose="020B0604030504040204" pitchFamily="34" charset="0"/>
                <a:ea typeface="宋体" panose="02010600030101010101" pitchFamily="2" charset="-122"/>
              </a:rPr>
              <a:t>保证仅仅进程  </a:t>
            </a:r>
            <a:r>
              <a:rPr lang="en-US" altLang="zh-CN" sz="2000" i="1">
                <a:latin typeface="Verdana" panose="020B0604030504040204" pitchFamily="34" charset="0"/>
                <a:ea typeface="宋体" panose="02010600030101010101" pitchFamily="2" charset="-122"/>
              </a:rPr>
              <a:t>i  </a:t>
            </a:r>
            <a:r>
              <a:rPr lang="zh-CN" altLang="en-US" sz="2000" i="1">
                <a:latin typeface="Verdana" panose="020B0604030504040204" pitchFamily="34" charset="0"/>
                <a:ea typeface="宋体" panose="02010600030101010101" pitchFamily="2" charset="-122"/>
              </a:rPr>
              <a:t>等待</a:t>
            </a:r>
            <a:r>
              <a:rPr lang="en-US" altLang="zh-CN" sz="2000">
                <a:latin typeface="Verdana" panose="020B0604030504040204" pitchFamily="34" charset="0"/>
                <a:ea typeface="宋体" panose="02010600030101010101" pitchFamily="2" charset="-122"/>
              </a:rPr>
              <a:t> </a:t>
            </a:r>
          </a:p>
          <a:p>
            <a:pPr eaLnBrk="1" hangingPunct="1">
              <a:lnSpc>
                <a:spcPct val="100000"/>
              </a:lnSpc>
              <a:spcBef>
                <a:spcPct val="0"/>
              </a:spcBef>
              <a:buFontTx/>
              <a:buChar char="•"/>
            </a:pPr>
            <a:r>
              <a:rPr lang="en-US" altLang="zh-CN" sz="2000">
                <a:latin typeface="Verdana" panose="020B0604030504040204" pitchFamily="34" charset="0"/>
                <a:ea typeface="宋体" panose="02010600030101010101" pitchFamily="2" charset="-122"/>
              </a:rPr>
              <a:t> </a:t>
            </a:r>
            <a:r>
              <a:rPr lang="zh-CN" altLang="en-US" sz="2000">
                <a:latin typeface="Verdana" panose="020B0604030504040204" pitchFamily="34" charset="0"/>
                <a:ea typeface="宋体" panose="02010600030101010101" pitchFamily="2" charset="-122"/>
              </a:rPr>
              <a:t>变量</a:t>
            </a:r>
            <a:r>
              <a:rPr lang="en-US" altLang="zh-CN" sz="2000">
                <a:latin typeface="Verdana" panose="020B0604030504040204" pitchFamily="34" charset="0"/>
                <a:ea typeface="宋体" panose="02010600030101010101" pitchFamily="2" charset="-122"/>
              </a:rPr>
              <a:t> c1 </a:t>
            </a:r>
            <a:r>
              <a:rPr lang="zh-CN" altLang="en-US" sz="2000">
                <a:latin typeface="Verdana" panose="020B0604030504040204" pitchFamily="34" charset="0"/>
                <a:ea typeface="宋体" panose="02010600030101010101" pitchFamily="2" charset="-122"/>
              </a:rPr>
              <a:t>和</a:t>
            </a:r>
            <a:r>
              <a:rPr lang="en-US" altLang="zh-CN" sz="2000">
                <a:latin typeface="Verdana" panose="020B0604030504040204" pitchFamily="34" charset="0"/>
                <a:ea typeface="宋体" panose="02010600030101010101" pitchFamily="2" charset="-122"/>
              </a:rPr>
              <a:t> c2 </a:t>
            </a:r>
            <a:r>
              <a:rPr lang="zh-CN" altLang="en-US" sz="2000">
                <a:latin typeface="Verdana" panose="020B0604030504040204" pitchFamily="34" charset="0"/>
                <a:ea typeface="宋体" panose="02010600030101010101" pitchFamily="2" charset="-122"/>
              </a:rPr>
              <a:t>保证</a:t>
            </a:r>
            <a:r>
              <a:rPr lang="en-US" altLang="zh-CN" sz="2000">
                <a:latin typeface="Verdana" panose="020B0604030504040204" pitchFamily="34" charset="0"/>
                <a:ea typeface="宋体" panose="02010600030101010101" pitchFamily="2" charset="-122"/>
              </a:rPr>
              <a:t>n</a:t>
            </a:r>
            <a:r>
              <a:rPr lang="zh-CN" altLang="en-US" sz="2000">
                <a:latin typeface="Verdana" panose="020B0604030504040204" pitchFamily="34" charset="0"/>
                <a:ea typeface="宋体" panose="02010600030101010101" pitchFamily="2" charset="-122"/>
              </a:rPr>
              <a:t>个进程互斥地访问临界区，该算法由</a:t>
            </a:r>
            <a:r>
              <a:rPr lang="en-US" altLang="zh-CN" sz="2000" i="1">
                <a:latin typeface="Verdana" panose="020B0604030504040204" pitchFamily="34" charset="0"/>
                <a:ea typeface="宋体" panose="02010600030101010101" pitchFamily="2" charset="-122"/>
              </a:rPr>
              <a:t> Dijkstra</a:t>
            </a:r>
            <a:r>
              <a:rPr lang="zh-CN" altLang="en-US" sz="2000" i="1">
                <a:latin typeface="Verdana" panose="020B0604030504040204" pitchFamily="34" charset="0"/>
                <a:ea typeface="宋体" panose="02010600030101010101" pitchFamily="2" charset="-122"/>
              </a:rPr>
              <a:t>给出，相当精巧</a:t>
            </a:r>
            <a:r>
              <a:rPr lang="en-US" altLang="zh-CN" sz="2000" i="1">
                <a:latin typeface="Verdana" panose="020B0604030504040204" pitchFamily="34" charset="0"/>
                <a:ea typeface="宋体" panose="02010600030101010101" pitchFamily="2" charset="-122"/>
              </a:rPr>
              <a:t> </a:t>
            </a:r>
          </a:p>
        </p:txBody>
      </p:sp>
      <p:sp>
        <p:nvSpPr>
          <p:cNvPr id="176135" name="Rectangle 6"/>
          <p:cNvSpPr>
            <a:spLocks noChangeArrowheads="1"/>
          </p:cNvSpPr>
          <p:nvPr/>
        </p:nvSpPr>
        <p:spPr bwMode="auto">
          <a:xfrm>
            <a:off x="5168900" y="1966913"/>
            <a:ext cx="3557588"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i="1">
                <a:latin typeface="Verdana" panose="020B0604030504040204" pitchFamily="34" charset="0"/>
                <a:ea typeface="宋体" panose="02010600030101010101" pitchFamily="2" charset="-122"/>
              </a:rPr>
              <a:t>Process 2</a:t>
            </a:r>
            <a:endParaRPr lang="en-US" altLang="zh-CN" sz="2000">
              <a:latin typeface="Verdana" panose="020B0604030504040204" pitchFamily="34" charset="0"/>
              <a:ea typeface="宋体" panose="02010600030101010101" pitchFamily="2" charset="-122"/>
            </a:endParaRP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a:t>
            </a: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c2=1;</a:t>
            </a: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turn = 2;</a:t>
            </a: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L: </a:t>
            </a:r>
            <a:r>
              <a:rPr lang="en-US" altLang="zh-CN" sz="2000" i="1">
                <a:solidFill>
                  <a:srgbClr val="56127A"/>
                </a:solidFill>
                <a:latin typeface="Verdana" panose="020B0604030504040204" pitchFamily="34" charset="0"/>
                <a:ea typeface="宋体" panose="02010600030101010101" pitchFamily="2" charset="-122"/>
              </a:rPr>
              <a:t>if</a:t>
            </a:r>
            <a:r>
              <a:rPr lang="en-US" altLang="zh-CN" sz="2000">
                <a:solidFill>
                  <a:srgbClr val="56127A"/>
                </a:solidFill>
                <a:latin typeface="Verdana" panose="020B0604030504040204" pitchFamily="34" charset="0"/>
                <a:ea typeface="宋体" panose="02010600030101010101" pitchFamily="2" charset="-122"/>
              </a:rPr>
              <a:t> c1=1 &amp; turn=2 </a:t>
            </a:r>
          </a:p>
          <a:p>
            <a:pPr eaLnBrk="1" hangingPunct="1">
              <a:lnSpc>
                <a:spcPct val="100000"/>
              </a:lnSpc>
              <a:spcBef>
                <a:spcPct val="0"/>
              </a:spcBef>
              <a:buFontTx/>
              <a:buNone/>
            </a:pPr>
            <a:r>
              <a:rPr lang="en-US" altLang="zh-CN" sz="2000" i="1">
                <a:solidFill>
                  <a:srgbClr val="56127A"/>
                </a:solidFill>
                <a:latin typeface="Verdana" panose="020B0604030504040204" pitchFamily="34" charset="0"/>
                <a:ea typeface="宋体" panose="02010600030101010101" pitchFamily="2" charset="-122"/>
              </a:rPr>
              <a:t>		then go to </a:t>
            </a:r>
            <a:r>
              <a:rPr lang="en-US" altLang="zh-CN" sz="2000">
                <a:solidFill>
                  <a:srgbClr val="56127A"/>
                </a:solidFill>
                <a:latin typeface="Verdana" panose="020B0604030504040204" pitchFamily="34" charset="0"/>
                <a:ea typeface="宋体" panose="02010600030101010101" pitchFamily="2" charset="-122"/>
              </a:rPr>
              <a:t>L</a:t>
            </a: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&lt; critical section&gt;</a:t>
            </a: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c2=0;</a:t>
            </a:r>
          </a:p>
        </p:txBody>
      </p:sp>
      <p:sp>
        <p:nvSpPr>
          <p:cNvPr id="176136" name="Rectangle 7"/>
          <p:cNvSpPr>
            <a:spLocks noChangeArrowheads="1"/>
          </p:cNvSpPr>
          <p:nvPr/>
        </p:nvSpPr>
        <p:spPr bwMode="auto">
          <a:xfrm>
            <a:off x="1095375" y="2420938"/>
            <a:ext cx="3822700" cy="2043112"/>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176137" name="Rectangle 8"/>
          <p:cNvSpPr>
            <a:spLocks noChangeArrowheads="1"/>
          </p:cNvSpPr>
          <p:nvPr/>
        </p:nvSpPr>
        <p:spPr bwMode="auto">
          <a:xfrm>
            <a:off x="5083175" y="2420938"/>
            <a:ext cx="3822700" cy="2043112"/>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11" name="日期占位符 10"/>
          <p:cNvSpPr>
            <a:spLocks noGrp="1"/>
          </p:cNvSpPr>
          <p:nvPr>
            <p:ph type="dt" sz="quarter" idx="10"/>
          </p:nvPr>
        </p:nvSpPr>
        <p:spPr/>
        <p:txBody>
          <a:bodyPr/>
          <a:lstStyle/>
          <a:p>
            <a:pPr>
              <a:defRPr/>
            </a:pPr>
            <a:fld id="{03B3A426-EA8B-4CB2-850C-DB33B4828C25}" type="datetime1">
              <a:rPr lang="zh-CN" altLang="en-US"/>
              <a:pPr>
                <a:defRPr/>
              </a:pPr>
              <a:t>2020/9/14</a:t>
            </a:fld>
            <a:endParaRPr lang="zh-CN" altLang="en-US"/>
          </a:p>
        </p:txBody>
      </p:sp>
      <p:sp>
        <p:nvSpPr>
          <p:cNvPr id="12" name="页脚占位符 11"/>
          <p:cNvSpPr>
            <a:spLocks noGrp="1"/>
          </p:cNvSpPr>
          <p:nvPr>
            <p:ph type="ftr" sz="quarter" idx="11"/>
          </p:nvPr>
        </p:nvSpPr>
        <p:spPr/>
        <p:txBody>
          <a:bodyPr/>
          <a:lstStyle/>
          <a:p>
            <a:pPr>
              <a:defRPr/>
            </a:pPr>
            <a:r>
              <a:rPr lang="zh-CN" altLang="en-US" smtClean="0"/>
              <a:t>计算机体系结构</a:t>
            </a:r>
            <a:endParaRPr lang="zh-CN" altLang="en-US"/>
          </a:p>
        </p:txBody>
      </p:sp>
    </p:spTree>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735013" y="220663"/>
            <a:ext cx="7162800" cy="889000"/>
          </a:xfrm>
        </p:spPr>
        <p:txBody>
          <a:bodyPr lIns="90488" tIns="44450" rIns="90488" bIns="44450"/>
          <a:lstStyle/>
          <a:p>
            <a:pPr eaLnBrk="1" hangingPunct="1"/>
            <a:r>
              <a:rPr lang="en-US" altLang="zh-CN" smtClean="0"/>
              <a:t>Locks or Semaphores</a:t>
            </a:r>
            <a:r>
              <a:rPr lang="en-US" altLang="zh-CN" sz="2000" smtClean="0"/>
              <a:t/>
            </a:r>
            <a:br>
              <a:rPr lang="en-US" altLang="zh-CN" sz="2000" smtClean="0"/>
            </a:br>
            <a:r>
              <a:rPr lang="en-US" altLang="zh-CN" sz="2000" i="1" smtClean="0"/>
              <a:t>E. W. Dijkstra, 1965</a:t>
            </a:r>
          </a:p>
        </p:txBody>
      </p:sp>
      <p:sp>
        <p:nvSpPr>
          <p:cNvPr id="17817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DA7DD73E-A13B-4167-8CE9-2A27F666D08E}" type="slidenum">
              <a:rPr lang="en-US" altLang="zh-CN"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126</a:t>
            </a:fld>
            <a:endParaRPr lang="en-US" altLang="zh-CN" sz="1200" smtClean="0">
              <a:solidFill>
                <a:srgbClr val="FBBA03"/>
              </a:solidFill>
              <a:latin typeface="Calibri" panose="020F0502020204030204" pitchFamily="34" charset="0"/>
              <a:ea typeface="宋体" panose="02010600030101010101" pitchFamily="2" charset="-122"/>
            </a:endParaRPr>
          </a:p>
        </p:txBody>
      </p:sp>
      <p:sp>
        <p:nvSpPr>
          <p:cNvPr id="178180" name="Rectangle 3"/>
          <p:cNvSpPr>
            <a:spLocks noChangeArrowheads="1"/>
          </p:cNvSpPr>
          <p:nvPr/>
        </p:nvSpPr>
        <p:spPr bwMode="auto">
          <a:xfrm>
            <a:off x="877888" y="1255713"/>
            <a:ext cx="7427912" cy="285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zh-CN" altLang="en-US" sz="2000">
                <a:latin typeface="Verdana" panose="020B0604030504040204" pitchFamily="34" charset="0"/>
                <a:ea typeface="宋体" panose="02010600030101010101" pitchFamily="2" charset="-122"/>
              </a:rPr>
              <a:t>信号量（</a:t>
            </a:r>
            <a:r>
              <a:rPr lang="en-US" altLang="zh-CN" sz="2000">
                <a:latin typeface="Verdana" panose="020B0604030504040204" pitchFamily="34" charset="0"/>
                <a:ea typeface="宋体" panose="02010600030101010101" pitchFamily="2" charset="-122"/>
              </a:rPr>
              <a:t>A </a:t>
            </a:r>
            <a:r>
              <a:rPr lang="en-US" altLang="zh-CN" sz="2000" i="1">
                <a:latin typeface="Verdana" panose="020B0604030504040204" pitchFamily="34" charset="0"/>
                <a:ea typeface="宋体" panose="02010600030101010101" pitchFamily="2" charset="-122"/>
              </a:rPr>
              <a:t>semaphore</a:t>
            </a:r>
            <a:r>
              <a:rPr lang="zh-CN" altLang="en-US" sz="2000" i="1">
                <a:latin typeface="Verdana" panose="020B0604030504040204" pitchFamily="34" charset="0"/>
                <a:ea typeface="宋体" panose="02010600030101010101" pitchFamily="2" charset="-122"/>
              </a:rPr>
              <a:t>）</a:t>
            </a:r>
            <a:r>
              <a:rPr lang="en-US" altLang="zh-CN" sz="2000">
                <a:latin typeface="Verdana" panose="020B0604030504040204" pitchFamily="34" charset="0"/>
                <a:ea typeface="宋体" panose="02010600030101010101" pitchFamily="2" charset="-122"/>
              </a:rPr>
              <a:t> </a:t>
            </a:r>
            <a:r>
              <a:rPr lang="zh-CN" altLang="en-US" sz="2000">
                <a:latin typeface="Verdana" panose="020B0604030504040204" pitchFamily="34" charset="0"/>
                <a:ea typeface="宋体" panose="02010600030101010101" pitchFamily="2" charset="-122"/>
              </a:rPr>
              <a:t>是一非负整数</a:t>
            </a:r>
            <a:r>
              <a:rPr lang="en-US" altLang="zh-CN" sz="2000">
                <a:latin typeface="Verdana" panose="020B0604030504040204" pitchFamily="34" charset="0"/>
                <a:ea typeface="宋体" panose="02010600030101010101" pitchFamily="2" charset="-122"/>
              </a:rPr>
              <a:t>, </a:t>
            </a:r>
            <a:r>
              <a:rPr lang="zh-CN" altLang="en-US" sz="2000">
                <a:latin typeface="Verdana" panose="020B0604030504040204" pitchFamily="34" charset="0"/>
                <a:ea typeface="宋体" panose="02010600030101010101" pitchFamily="2" charset="-122"/>
              </a:rPr>
              <a:t>具有如下操作</a:t>
            </a:r>
            <a:r>
              <a:rPr lang="en-US" altLang="zh-CN" sz="2000">
                <a:latin typeface="Verdana" panose="020B0604030504040204" pitchFamily="34" charset="0"/>
                <a:ea typeface="宋体" panose="02010600030101010101" pitchFamily="2" charset="-122"/>
              </a:rPr>
              <a:t>:</a:t>
            </a:r>
          </a:p>
          <a:p>
            <a:pPr eaLnBrk="1" hangingPunct="1">
              <a:lnSpc>
                <a:spcPct val="100000"/>
              </a:lnSpc>
              <a:spcBef>
                <a:spcPct val="0"/>
              </a:spcBef>
              <a:buFontTx/>
              <a:buNone/>
            </a:pPr>
            <a:endParaRPr lang="en-US" altLang="zh-CN" sz="2000" i="1">
              <a:latin typeface="Verdana" panose="020B0604030504040204" pitchFamily="34" charset="0"/>
              <a:ea typeface="宋体" panose="02010600030101010101" pitchFamily="2" charset="-122"/>
            </a:endParaRP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P(s): </a:t>
            </a:r>
            <a:r>
              <a:rPr lang="en-US" altLang="zh-CN" sz="2000" i="1">
                <a:solidFill>
                  <a:srgbClr val="56127A"/>
                </a:solidFill>
                <a:latin typeface="Verdana" panose="020B0604030504040204" pitchFamily="34" charset="0"/>
                <a:ea typeface="宋体" panose="02010600030101010101" pitchFamily="2" charset="-122"/>
              </a:rPr>
              <a:t>if s&gt;0, decrement s by 1, otherwise wait</a:t>
            </a:r>
          </a:p>
          <a:p>
            <a:pPr lvl="1" eaLnBrk="1" hangingPunct="1">
              <a:lnSpc>
                <a:spcPct val="100000"/>
              </a:lnSpc>
              <a:spcBef>
                <a:spcPct val="0"/>
              </a:spcBef>
              <a:buFontTx/>
              <a:buNone/>
            </a:pPr>
            <a:endParaRPr lang="en-US" altLang="zh-CN" sz="2000">
              <a:solidFill>
                <a:srgbClr val="56127A"/>
              </a:solidFill>
              <a:latin typeface="Verdana" panose="020B0604030504040204" pitchFamily="34" charset="0"/>
              <a:ea typeface="宋体" panose="02010600030101010101" pitchFamily="2" charset="-122"/>
            </a:endParaRP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V(s): </a:t>
            </a:r>
            <a:r>
              <a:rPr lang="en-US" altLang="zh-CN" sz="2000" i="1">
                <a:solidFill>
                  <a:srgbClr val="56127A"/>
                </a:solidFill>
                <a:latin typeface="Verdana" panose="020B0604030504040204" pitchFamily="34" charset="0"/>
                <a:ea typeface="宋体" panose="02010600030101010101" pitchFamily="2" charset="-122"/>
              </a:rPr>
              <a:t>increment s by 1 and wake up one of </a:t>
            </a:r>
          </a:p>
          <a:p>
            <a:pPr lvl="1" eaLnBrk="1" hangingPunct="1">
              <a:lnSpc>
                <a:spcPct val="100000"/>
              </a:lnSpc>
              <a:spcBef>
                <a:spcPct val="0"/>
              </a:spcBef>
              <a:buFontTx/>
              <a:buNone/>
            </a:pPr>
            <a:r>
              <a:rPr lang="en-US" altLang="zh-CN" sz="2000" i="1">
                <a:solidFill>
                  <a:srgbClr val="56127A"/>
                </a:solidFill>
                <a:latin typeface="Verdana" panose="020B0604030504040204" pitchFamily="34" charset="0"/>
                <a:ea typeface="宋体" panose="02010600030101010101" pitchFamily="2" charset="-122"/>
              </a:rPr>
              <a:t>	   the waiting processes</a:t>
            </a:r>
            <a:endParaRPr lang="en-US" altLang="zh-CN" sz="2000">
              <a:solidFill>
                <a:srgbClr val="56127A"/>
              </a:solidFill>
              <a:latin typeface="Verdana" panose="020B0604030504040204" pitchFamily="34" charset="0"/>
              <a:ea typeface="宋体" panose="02010600030101010101" pitchFamily="2" charset="-122"/>
            </a:endParaRPr>
          </a:p>
          <a:p>
            <a:pPr eaLnBrk="1" hangingPunct="1">
              <a:lnSpc>
                <a:spcPct val="100000"/>
              </a:lnSpc>
              <a:spcBef>
                <a:spcPct val="0"/>
              </a:spcBef>
              <a:buFontTx/>
              <a:buNone/>
            </a:pPr>
            <a:endParaRPr lang="en-US" altLang="zh-CN" sz="2000">
              <a:latin typeface="Verdana" panose="020B0604030504040204" pitchFamily="34" charset="0"/>
              <a:ea typeface="宋体" panose="02010600030101010101" pitchFamily="2" charset="-122"/>
            </a:endParaRP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P(s)</a:t>
            </a:r>
            <a:r>
              <a:rPr lang="zh-CN" altLang="en-US" sz="2000">
                <a:latin typeface="Verdana" panose="020B0604030504040204" pitchFamily="34" charset="0"/>
                <a:ea typeface="宋体" panose="02010600030101010101" pitchFamily="2" charset="-122"/>
              </a:rPr>
              <a:t>和</a:t>
            </a:r>
            <a:r>
              <a:rPr lang="en-US" altLang="zh-CN" sz="2000">
                <a:latin typeface="Verdana" panose="020B0604030504040204" pitchFamily="34" charset="0"/>
                <a:ea typeface="宋体" panose="02010600030101010101" pitchFamily="2" charset="-122"/>
              </a:rPr>
              <a:t>V(s) </a:t>
            </a:r>
            <a:r>
              <a:rPr lang="zh-CN" altLang="en-US" sz="2000">
                <a:latin typeface="Verdana" panose="020B0604030504040204" pitchFamily="34" charset="0"/>
                <a:ea typeface="宋体" panose="02010600030101010101" pitchFamily="2" charset="-122"/>
              </a:rPr>
              <a:t>必须是原子操作</a:t>
            </a:r>
            <a:r>
              <a:rPr lang="en-US" altLang="zh-CN" sz="2000">
                <a:latin typeface="Verdana" panose="020B0604030504040204" pitchFamily="34" charset="0"/>
                <a:ea typeface="宋体" panose="02010600030101010101" pitchFamily="2" charset="-122"/>
              </a:rPr>
              <a:t>, i.e., </a:t>
            </a:r>
            <a:r>
              <a:rPr lang="zh-CN" altLang="en-US" sz="2000">
                <a:latin typeface="Verdana" panose="020B0604030504040204" pitchFamily="34" charset="0"/>
                <a:ea typeface="宋体" panose="02010600030101010101" pitchFamily="2" charset="-122"/>
              </a:rPr>
              <a:t>不能被中断，不能由多个处理器交叉访问</a:t>
            </a:r>
            <a:r>
              <a:rPr lang="en-US" altLang="zh-CN" sz="2000">
                <a:latin typeface="Verdana" panose="020B0604030504040204" pitchFamily="34" charset="0"/>
                <a:ea typeface="宋体" panose="02010600030101010101" pitchFamily="2" charset="-122"/>
              </a:rPr>
              <a:t>s</a:t>
            </a:r>
          </a:p>
        </p:txBody>
      </p:sp>
      <p:sp>
        <p:nvSpPr>
          <p:cNvPr id="1483780" name="Text Box 4"/>
          <p:cNvSpPr txBox="1">
            <a:spLocks noChangeArrowheads="1"/>
          </p:cNvSpPr>
          <p:nvPr/>
        </p:nvSpPr>
        <p:spPr bwMode="auto">
          <a:xfrm>
            <a:off x="4629150" y="4995863"/>
            <a:ext cx="40576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i="1">
                <a:latin typeface="Verdana" panose="020B0604030504040204" pitchFamily="34" charset="0"/>
                <a:ea typeface="宋体" panose="02010600030101010101" pitchFamily="2" charset="-122"/>
              </a:rPr>
              <a:t>s</a:t>
            </a:r>
            <a:r>
              <a:rPr lang="zh-CN" altLang="en-US" sz="2000" i="1">
                <a:latin typeface="Verdana" panose="020B0604030504040204" pitchFamily="34" charset="0"/>
                <a:ea typeface="宋体" panose="02010600030101010101" pitchFamily="2" charset="-122"/>
              </a:rPr>
              <a:t>的初始值设置为可访问临界区的最大进程数</a:t>
            </a:r>
            <a:endParaRPr lang="en-US" altLang="zh-CN" sz="2000" i="1">
              <a:latin typeface="Verdana" panose="020B0604030504040204" pitchFamily="34" charset="0"/>
              <a:ea typeface="宋体" panose="02010600030101010101" pitchFamily="2" charset="-122"/>
            </a:endParaRPr>
          </a:p>
        </p:txBody>
      </p:sp>
      <p:sp>
        <p:nvSpPr>
          <p:cNvPr id="1483781" name="Text Box 5"/>
          <p:cNvSpPr txBox="1">
            <a:spLocks noChangeArrowheads="1"/>
          </p:cNvSpPr>
          <p:nvPr/>
        </p:nvSpPr>
        <p:spPr bwMode="auto">
          <a:xfrm>
            <a:off x="873125" y="4857750"/>
            <a:ext cx="3248025" cy="1320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i="1">
                <a:latin typeface="Verdana" panose="020B0604030504040204" pitchFamily="34" charset="0"/>
                <a:ea typeface="宋体" panose="02010600030101010101" pitchFamily="2" charset="-122"/>
              </a:rPr>
              <a:t>Process i	</a:t>
            </a:r>
          </a:p>
          <a:p>
            <a:pPr lvl="1"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P(s)</a:t>
            </a:r>
          </a:p>
          <a:p>
            <a:pPr lvl="1"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&lt;critical section&gt;</a:t>
            </a:r>
          </a:p>
          <a:p>
            <a:pPr lvl="1"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V(s)</a:t>
            </a:r>
          </a:p>
        </p:txBody>
      </p:sp>
      <p:sp>
        <p:nvSpPr>
          <p:cNvPr id="8" name="日期占位符 7"/>
          <p:cNvSpPr>
            <a:spLocks noGrp="1"/>
          </p:cNvSpPr>
          <p:nvPr>
            <p:ph type="dt" sz="quarter" idx="10"/>
          </p:nvPr>
        </p:nvSpPr>
        <p:spPr/>
        <p:txBody>
          <a:bodyPr/>
          <a:lstStyle/>
          <a:p>
            <a:pPr>
              <a:defRPr/>
            </a:pPr>
            <a:fld id="{E751BBF1-EFD2-49D8-B156-412393AC0760}" type="datetime1">
              <a:rPr lang="zh-CN" altLang="en-US"/>
              <a:pPr>
                <a:defRPr/>
              </a:pPr>
              <a:t>2020/9/14</a:t>
            </a:fld>
            <a:endParaRPr lang="zh-CN" altLang="en-US"/>
          </a:p>
        </p:txBody>
      </p:sp>
      <p:sp>
        <p:nvSpPr>
          <p:cNvPr id="9" name="页脚占位符 8"/>
          <p:cNvSpPr>
            <a:spLocks noGrp="1"/>
          </p:cNvSpPr>
          <p:nvPr>
            <p:ph type="ftr" sz="quarter" idx="11"/>
          </p:nvPr>
        </p:nvSpPr>
        <p:spPr/>
        <p:txBody>
          <a:bodyPr/>
          <a:lstStyle/>
          <a:p>
            <a:pPr>
              <a:defRPr/>
            </a:pPr>
            <a:r>
              <a:rPr lang="zh-CN" altLang="en-US" smtClean="0"/>
              <a:t>计算机体系结构</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37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837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3780" grpId="0" autoUpdateAnimBg="0"/>
      <p:bldP spid="1483781" grpId="0" animBg="1"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628650" y="365125"/>
            <a:ext cx="7886700" cy="760413"/>
          </a:xfrm>
        </p:spPr>
        <p:txBody>
          <a:bodyPr/>
          <a:lstStyle/>
          <a:p>
            <a:pPr eaLnBrk="1" hangingPunct="1"/>
            <a:r>
              <a:rPr lang="en-US" altLang="zh-CN" smtClean="0"/>
              <a:t>Atomic Operations</a:t>
            </a:r>
          </a:p>
        </p:txBody>
      </p:sp>
      <p:sp>
        <p:nvSpPr>
          <p:cNvPr id="1397763" name="Rectangle 3"/>
          <p:cNvSpPr>
            <a:spLocks noGrp="1" noChangeArrowheads="1"/>
          </p:cNvSpPr>
          <p:nvPr>
            <p:ph type="body" idx="1"/>
          </p:nvPr>
        </p:nvSpPr>
        <p:spPr>
          <a:xfrm>
            <a:off x="628650" y="1327150"/>
            <a:ext cx="8158163" cy="4849813"/>
          </a:xfrm>
        </p:spPr>
        <p:txBody>
          <a:bodyPr rtlCol="0">
            <a:normAutofit/>
          </a:bodyPr>
          <a:lstStyle/>
          <a:p>
            <a:pPr eaLnBrk="1" fontAlgn="auto" hangingPunct="1">
              <a:spcAft>
                <a:spcPts val="0"/>
              </a:spcAft>
              <a:buFontTx/>
              <a:buChar char="-"/>
              <a:defRPr/>
            </a:pPr>
            <a:r>
              <a:rPr lang="zh-CN" altLang="en-US" dirty="0" smtClean="0"/>
              <a:t>顺序一致性并不保证操作的原子性</a:t>
            </a:r>
            <a:endParaRPr lang="en-US" altLang="zh-CN" dirty="0"/>
          </a:p>
          <a:p>
            <a:pPr eaLnBrk="1" fontAlgn="auto" hangingPunct="1">
              <a:spcAft>
                <a:spcPts val="0"/>
              </a:spcAft>
              <a:buFontTx/>
              <a:buChar char="-"/>
              <a:defRPr/>
            </a:pPr>
            <a:r>
              <a:rPr lang="zh-CN" altLang="en-US" dirty="0" smtClean="0"/>
              <a:t>原子性：存储器操作使用原子性操作，操作序列一次全部</a:t>
            </a:r>
            <a:r>
              <a:rPr lang="zh-CN" altLang="en-US" dirty="0"/>
              <a:t>完成。例如</a:t>
            </a:r>
            <a:r>
              <a:rPr lang="en-US" altLang="zh-CN" dirty="0"/>
              <a:t>exchange</a:t>
            </a:r>
            <a:r>
              <a:rPr lang="zh-CN" altLang="en-US" dirty="0"/>
              <a:t>（交换操作）。</a:t>
            </a:r>
            <a:endParaRPr lang="en-US" altLang="zh-CN" dirty="0"/>
          </a:p>
          <a:p>
            <a:pPr lvl="1" eaLnBrk="1" fontAlgn="auto" hangingPunct="1">
              <a:spcAft>
                <a:spcPts val="0"/>
              </a:spcAft>
              <a:buFontTx/>
              <a:buChar char="-"/>
              <a:defRPr/>
            </a:pPr>
            <a:r>
              <a:rPr lang="en-US" altLang="zh-CN" dirty="0">
                <a:solidFill>
                  <a:srgbClr val="FF6600"/>
                </a:solidFill>
              </a:rPr>
              <a:t>exchange(</a:t>
            </a:r>
            <a:r>
              <a:rPr lang="en-US" altLang="zh-CN" dirty="0" err="1">
                <a:solidFill>
                  <a:srgbClr val="FF6600"/>
                </a:solidFill>
              </a:rPr>
              <a:t>r,M</a:t>
            </a:r>
            <a:r>
              <a:rPr lang="en-US" altLang="zh-CN" dirty="0">
                <a:solidFill>
                  <a:srgbClr val="FF6600"/>
                </a:solidFill>
              </a:rPr>
              <a:t>):</a:t>
            </a:r>
            <a:r>
              <a:rPr lang="en-US" altLang="zh-CN" dirty="0"/>
              <a:t> </a:t>
            </a:r>
            <a:r>
              <a:rPr lang="zh-CN" altLang="en-US" dirty="0" smtClean="0"/>
              <a:t>互换寄存器</a:t>
            </a:r>
            <a:r>
              <a:rPr lang="en-US" altLang="zh-CN" dirty="0" smtClean="0"/>
              <a:t>r</a:t>
            </a:r>
            <a:r>
              <a:rPr lang="zh-CN" altLang="en-US" dirty="0" smtClean="0"/>
              <a:t>与存储单元</a:t>
            </a:r>
            <a:r>
              <a:rPr lang="en-US" altLang="zh-CN" dirty="0" smtClean="0"/>
              <a:t>M</a:t>
            </a:r>
            <a:r>
              <a:rPr lang="zh-CN" altLang="en-US" dirty="0" smtClean="0"/>
              <a:t>的内容</a:t>
            </a:r>
            <a:endParaRPr lang="en-US" altLang="zh-CN" dirty="0"/>
          </a:p>
          <a:p>
            <a:pPr marL="457200" lvl="1" indent="0" eaLnBrk="1" fontAlgn="auto" hangingPunct="1">
              <a:spcAft>
                <a:spcPts val="0"/>
              </a:spcAft>
              <a:buFont typeface="Arial" panose="020B0604020202020204" pitchFamily="34" charset="0"/>
              <a:buNone/>
              <a:defRPr/>
            </a:pPr>
            <a:r>
              <a:rPr lang="en-US" altLang="zh-CN" dirty="0" smtClean="0"/>
              <a:t>       </a:t>
            </a:r>
            <a:r>
              <a:rPr lang="en-US" altLang="zh-CN" dirty="0">
                <a:solidFill>
                  <a:srgbClr val="6699FF"/>
                </a:solidFill>
              </a:rPr>
              <a:t>r0 = 1;</a:t>
            </a:r>
          </a:p>
          <a:p>
            <a:pPr marL="457200" lvl="1" indent="0" eaLnBrk="1" fontAlgn="auto" hangingPunct="1">
              <a:spcAft>
                <a:spcPts val="0"/>
              </a:spcAft>
              <a:buFont typeface="Arial" panose="020B0604020202020204" pitchFamily="34" charset="0"/>
              <a:buNone/>
              <a:defRPr/>
            </a:pPr>
            <a:r>
              <a:rPr lang="en-US" altLang="zh-CN" dirty="0" smtClean="0">
                <a:solidFill>
                  <a:srgbClr val="6699FF"/>
                </a:solidFill>
              </a:rPr>
              <a:t>       </a:t>
            </a:r>
            <a:r>
              <a:rPr lang="en-US" altLang="zh-CN" dirty="0">
                <a:solidFill>
                  <a:srgbClr val="6699FF"/>
                </a:solidFill>
              </a:rPr>
              <a:t>do exchange(r0,S) while (r0 != 0); </a:t>
            </a:r>
            <a:endParaRPr lang="en-US" altLang="zh-CN" dirty="0" smtClean="0">
              <a:solidFill>
                <a:srgbClr val="6699FF"/>
              </a:solidFill>
            </a:endParaRPr>
          </a:p>
          <a:p>
            <a:pPr marL="457200" lvl="1" indent="0" eaLnBrk="1" fontAlgn="auto" hangingPunct="1">
              <a:spcAft>
                <a:spcPts val="0"/>
              </a:spcAft>
              <a:buFont typeface="Arial" panose="020B0604020202020204" pitchFamily="34" charset="0"/>
              <a:buNone/>
              <a:defRPr/>
            </a:pPr>
            <a:r>
              <a:rPr lang="en-US" altLang="zh-CN" dirty="0">
                <a:solidFill>
                  <a:srgbClr val="6699FF"/>
                </a:solidFill>
              </a:rPr>
              <a:t> </a:t>
            </a:r>
            <a:r>
              <a:rPr lang="en-US" altLang="zh-CN" dirty="0" smtClean="0">
                <a:solidFill>
                  <a:srgbClr val="6699FF"/>
                </a:solidFill>
              </a:rPr>
              <a:t>                                            //</a:t>
            </a:r>
            <a:r>
              <a:rPr lang="en-US" altLang="zh-CN" dirty="0">
                <a:solidFill>
                  <a:srgbClr val="6699FF"/>
                </a:solidFill>
              </a:rPr>
              <a:t>S is memory location</a:t>
            </a:r>
          </a:p>
          <a:p>
            <a:pPr marL="457200" lvl="1" indent="0" eaLnBrk="1" fontAlgn="auto" hangingPunct="1">
              <a:spcAft>
                <a:spcPts val="0"/>
              </a:spcAft>
              <a:buFont typeface="Arial" panose="020B0604020202020204" pitchFamily="34" charset="0"/>
              <a:buNone/>
              <a:defRPr/>
            </a:pPr>
            <a:r>
              <a:rPr lang="en-US" altLang="zh-CN" dirty="0">
                <a:solidFill>
                  <a:srgbClr val="6699FF"/>
                </a:solidFill>
              </a:rPr>
              <a:t>         //enter critical section</a:t>
            </a:r>
          </a:p>
          <a:p>
            <a:pPr marL="457200" lvl="1" indent="0" eaLnBrk="1" fontAlgn="auto" hangingPunct="1">
              <a:spcAft>
                <a:spcPts val="0"/>
              </a:spcAft>
              <a:buFont typeface="Arial" panose="020B0604020202020204" pitchFamily="34" charset="0"/>
              <a:buNone/>
              <a:defRPr/>
            </a:pPr>
            <a:r>
              <a:rPr lang="en-US" altLang="zh-CN" dirty="0">
                <a:solidFill>
                  <a:srgbClr val="6699FF"/>
                </a:solidFill>
              </a:rPr>
              <a:t>         …..</a:t>
            </a:r>
          </a:p>
          <a:p>
            <a:pPr marL="457200" lvl="1" indent="0" eaLnBrk="1" fontAlgn="auto" hangingPunct="1">
              <a:spcAft>
                <a:spcPts val="0"/>
              </a:spcAft>
              <a:buFont typeface="Arial" panose="020B0604020202020204" pitchFamily="34" charset="0"/>
              <a:buNone/>
              <a:defRPr/>
            </a:pPr>
            <a:r>
              <a:rPr lang="en-US" altLang="zh-CN" dirty="0">
                <a:solidFill>
                  <a:srgbClr val="6699FF"/>
                </a:solidFill>
              </a:rPr>
              <a:t>         //exit critical section</a:t>
            </a:r>
          </a:p>
          <a:p>
            <a:pPr marL="457200" lvl="1" indent="0" eaLnBrk="1" fontAlgn="auto" hangingPunct="1">
              <a:spcAft>
                <a:spcPts val="0"/>
              </a:spcAft>
              <a:buFont typeface="Arial" panose="020B0604020202020204" pitchFamily="34" charset="0"/>
              <a:buNone/>
              <a:defRPr/>
            </a:pPr>
            <a:r>
              <a:rPr lang="en-US" altLang="zh-CN" dirty="0">
                <a:solidFill>
                  <a:srgbClr val="6699FF"/>
                </a:solidFill>
              </a:rPr>
              <a:t>         S = 0;</a:t>
            </a:r>
          </a:p>
          <a:p>
            <a:pPr eaLnBrk="1" fontAlgn="auto" hangingPunct="1">
              <a:spcAft>
                <a:spcPts val="0"/>
              </a:spcAft>
              <a:buFontTx/>
              <a:buChar char="-"/>
              <a:defRPr/>
            </a:pPr>
            <a:endParaRPr lang="en-US" altLang="zh-CN" dirty="0">
              <a:solidFill>
                <a:srgbClr val="6699FF"/>
              </a:solidFill>
            </a:endParaRPr>
          </a:p>
        </p:txBody>
      </p:sp>
      <p:sp>
        <p:nvSpPr>
          <p:cNvPr id="2" name="日期占位符 1"/>
          <p:cNvSpPr>
            <a:spLocks noGrp="1"/>
          </p:cNvSpPr>
          <p:nvPr>
            <p:ph type="dt" sz="quarter" idx="10"/>
          </p:nvPr>
        </p:nvSpPr>
        <p:spPr/>
        <p:txBody>
          <a:bodyPr/>
          <a:lstStyle/>
          <a:p>
            <a:pPr>
              <a:defRPr/>
            </a:pPr>
            <a:fld id="{734BB72E-E182-45B7-B953-95C40F723836}" type="datetime1">
              <a:rPr lang="zh-CN" altLang="en-US"/>
              <a:pPr>
                <a:defRPr/>
              </a:pPr>
              <a:t>2020/9/14</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8023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16976AE2-FC86-4BA0-A518-6DC0B85D0F4A}"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127</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358775" y="320675"/>
            <a:ext cx="7937500" cy="587375"/>
          </a:xfrm>
        </p:spPr>
        <p:txBody>
          <a:bodyPr lIns="90488" tIns="44450" rIns="90488" bIns="44450"/>
          <a:lstStyle/>
          <a:p>
            <a:pPr eaLnBrk="1" hangingPunct="1"/>
            <a:r>
              <a:rPr lang="en-US" altLang="zh-CN" smtClean="0"/>
              <a:t>Implementation of Semaphores</a:t>
            </a:r>
            <a:endParaRPr lang="en-US" altLang="zh-CN" sz="2000" i="1" smtClean="0"/>
          </a:p>
        </p:txBody>
      </p:sp>
      <p:sp>
        <p:nvSpPr>
          <p:cNvPr id="18227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724BFD7C-ADE5-45AB-B77C-ED94F7748A12}" type="slidenum">
              <a:rPr lang="en-US" altLang="zh-CN"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128</a:t>
            </a:fld>
            <a:endParaRPr lang="en-US" altLang="zh-CN" sz="1200" smtClean="0">
              <a:solidFill>
                <a:srgbClr val="FBBA03"/>
              </a:solidFill>
              <a:latin typeface="Calibri" panose="020F0502020204030204" pitchFamily="34" charset="0"/>
              <a:ea typeface="宋体" panose="02010600030101010101" pitchFamily="2" charset="-122"/>
            </a:endParaRPr>
          </a:p>
        </p:txBody>
      </p:sp>
      <p:sp>
        <p:nvSpPr>
          <p:cNvPr id="1485827" name="Rectangle 3"/>
          <p:cNvSpPr>
            <a:spLocks noChangeArrowheads="1"/>
          </p:cNvSpPr>
          <p:nvPr/>
        </p:nvSpPr>
        <p:spPr bwMode="auto">
          <a:xfrm>
            <a:off x="642938" y="1393825"/>
            <a:ext cx="7315200" cy="1566863"/>
          </a:xfrm>
          <a:prstGeom prst="rect">
            <a:avLst/>
          </a:prstGeom>
          <a:noFill/>
          <a:ln w="25400">
            <a:noFill/>
            <a:miter lim="800000"/>
            <a:headEnd/>
            <a:tailEnd/>
          </a:ln>
          <a:effectLst/>
        </p:spPr>
        <p:txBody>
          <a:bodyPr lIns="90488" tIns="44450" rIns="90488" bIns="44450">
            <a:spAutoFit/>
          </a:bodyPr>
          <a:lstStyle/>
          <a:p>
            <a:pPr eaLnBrk="1" fontAlgn="auto" hangingPunct="1">
              <a:spcAft>
                <a:spcPts val="0"/>
              </a:spcAft>
              <a:defRPr/>
            </a:pPr>
            <a:r>
              <a:rPr lang="zh-CN" altLang="en-US" sz="2400" dirty="0">
                <a:latin typeface="Calibri"/>
                <a:ea typeface="+mn-ea"/>
                <a:cs typeface="Calibri"/>
              </a:rPr>
              <a:t>在顺序同一性模型中，信号量</a:t>
            </a:r>
            <a:r>
              <a:rPr lang="en-US" sz="2400" dirty="0">
                <a:latin typeface="Calibri"/>
                <a:ea typeface="+mn-ea"/>
                <a:cs typeface="Calibri"/>
              </a:rPr>
              <a:t> (mutual exclusion) </a:t>
            </a:r>
            <a:r>
              <a:rPr lang="zh-CN" altLang="en-US" sz="2400" dirty="0">
                <a:latin typeface="Calibri"/>
                <a:ea typeface="+mn-ea"/>
                <a:cs typeface="Calibri"/>
              </a:rPr>
              <a:t>可以用常规的</a:t>
            </a:r>
            <a:r>
              <a:rPr lang="en-US" sz="2400" dirty="0">
                <a:latin typeface="Calibri"/>
                <a:ea typeface="+mn-ea"/>
                <a:cs typeface="Calibri"/>
              </a:rPr>
              <a:t> Load </a:t>
            </a:r>
            <a:r>
              <a:rPr lang="zh-CN" altLang="en-US" sz="2400" dirty="0">
                <a:latin typeface="Calibri"/>
                <a:ea typeface="+mn-ea"/>
                <a:cs typeface="Calibri"/>
              </a:rPr>
              <a:t>和</a:t>
            </a:r>
            <a:r>
              <a:rPr lang="en-US" sz="2400" dirty="0">
                <a:latin typeface="Calibri"/>
                <a:ea typeface="+mn-ea"/>
                <a:cs typeface="Calibri"/>
              </a:rPr>
              <a:t> Store </a:t>
            </a:r>
            <a:r>
              <a:rPr lang="zh-CN" altLang="en-US" sz="2400" dirty="0">
                <a:latin typeface="Calibri"/>
                <a:ea typeface="+mn-ea"/>
                <a:cs typeface="Calibri"/>
              </a:rPr>
              <a:t>指令实现，但是互斥的协议很难设计。一种简单的解决方案是提供</a:t>
            </a:r>
            <a:r>
              <a:rPr lang="en-US" sz="2400" dirty="0">
                <a:latin typeface="Calibri"/>
                <a:ea typeface="+mn-ea"/>
                <a:cs typeface="Calibri"/>
              </a:rPr>
              <a:t>:</a:t>
            </a:r>
          </a:p>
          <a:p>
            <a:pPr eaLnBrk="1" fontAlgn="auto" hangingPunct="1">
              <a:spcAft>
                <a:spcPts val="0"/>
              </a:spcAft>
              <a:defRPr/>
            </a:pPr>
            <a:r>
              <a:rPr lang="en-US" sz="2400" dirty="0">
                <a:latin typeface="Calibri"/>
                <a:ea typeface="+mn-ea"/>
                <a:cs typeface="Calibri"/>
              </a:rPr>
              <a:t>		</a:t>
            </a:r>
            <a:r>
              <a:rPr lang="en-US" sz="2400" i="1" dirty="0">
                <a:latin typeface="Calibri"/>
                <a:ea typeface="+mn-ea"/>
                <a:cs typeface="Calibri"/>
              </a:rPr>
              <a:t>atomic read-modify-write instructions</a:t>
            </a:r>
            <a:endParaRPr lang="en-US" sz="1050" dirty="0">
              <a:latin typeface="Calibri"/>
              <a:ea typeface="+mn-ea"/>
              <a:cs typeface="Calibri"/>
            </a:endParaRPr>
          </a:p>
        </p:txBody>
      </p:sp>
      <p:sp>
        <p:nvSpPr>
          <p:cNvPr id="1485828" name="Rectangle 4"/>
          <p:cNvSpPr>
            <a:spLocks noChangeArrowheads="1"/>
          </p:cNvSpPr>
          <p:nvPr/>
        </p:nvSpPr>
        <p:spPr bwMode="auto">
          <a:xfrm>
            <a:off x="255588" y="4383088"/>
            <a:ext cx="2582862" cy="1320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Test&amp;Set (m), R: </a:t>
            </a: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R </a:t>
            </a:r>
            <a:r>
              <a:rPr lang="en-US" altLang="zh-CN" sz="2000">
                <a:solidFill>
                  <a:srgbClr val="56127A"/>
                </a:solidFill>
                <a:latin typeface="Symbol" panose="05050102010706020507" pitchFamily="18" charset="2"/>
                <a:ea typeface="宋体" panose="02010600030101010101" pitchFamily="2" charset="-122"/>
              </a:rPr>
              <a:t></a:t>
            </a:r>
            <a:r>
              <a:rPr lang="en-US" altLang="zh-CN" sz="2000">
                <a:solidFill>
                  <a:srgbClr val="56127A"/>
                </a:solidFill>
                <a:latin typeface="Verdana" panose="020B0604030504040204" pitchFamily="34" charset="0"/>
                <a:ea typeface="宋体" panose="02010600030101010101" pitchFamily="2" charset="-122"/>
              </a:rPr>
              <a:t> M[m];</a:t>
            </a:r>
          </a:p>
          <a:p>
            <a:pPr lvl="1" eaLnBrk="1" hangingPunct="1">
              <a:lnSpc>
                <a:spcPct val="100000"/>
              </a:lnSpc>
              <a:spcBef>
                <a:spcPct val="0"/>
              </a:spcBef>
              <a:buFontTx/>
              <a:buNone/>
            </a:pPr>
            <a:r>
              <a:rPr lang="en-US" altLang="zh-CN" sz="2000" i="1">
                <a:solidFill>
                  <a:srgbClr val="56127A"/>
                </a:solidFill>
                <a:latin typeface="Verdana" panose="020B0604030504040204" pitchFamily="34" charset="0"/>
                <a:ea typeface="宋体" panose="02010600030101010101" pitchFamily="2" charset="-122"/>
              </a:rPr>
              <a:t>if</a:t>
            </a:r>
            <a:r>
              <a:rPr lang="en-US" altLang="zh-CN" sz="2000">
                <a:solidFill>
                  <a:srgbClr val="56127A"/>
                </a:solidFill>
                <a:latin typeface="Verdana" panose="020B0604030504040204" pitchFamily="34" charset="0"/>
                <a:ea typeface="宋体" panose="02010600030101010101" pitchFamily="2" charset="-122"/>
              </a:rPr>
              <a:t>  R==0 </a:t>
            </a:r>
            <a:r>
              <a:rPr lang="en-US" altLang="zh-CN" sz="2000" i="1">
                <a:solidFill>
                  <a:srgbClr val="56127A"/>
                </a:solidFill>
                <a:latin typeface="Verdana" panose="020B0604030504040204" pitchFamily="34" charset="0"/>
                <a:ea typeface="宋体" panose="02010600030101010101" pitchFamily="2" charset="-122"/>
              </a:rPr>
              <a:t>then</a:t>
            </a:r>
            <a:r>
              <a:rPr lang="en-US" altLang="zh-CN" sz="2000">
                <a:solidFill>
                  <a:srgbClr val="56127A"/>
                </a:solidFill>
                <a:latin typeface="Verdana" panose="020B0604030504040204" pitchFamily="34" charset="0"/>
                <a:ea typeface="宋体" panose="02010600030101010101" pitchFamily="2" charset="-122"/>
              </a:rPr>
              <a:t>  </a:t>
            </a: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M[m] </a:t>
            </a:r>
            <a:r>
              <a:rPr lang="en-US" altLang="zh-CN" sz="2000">
                <a:solidFill>
                  <a:srgbClr val="56127A"/>
                </a:solidFill>
                <a:latin typeface="Symbol" panose="05050102010706020507" pitchFamily="18" charset="2"/>
                <a:ea typeface="宋体" panose="02010600030101010101" pitchFamily="2" charset="-122"/>
              </a:rPr>
              <a:t></a:t>
            </a:r>
            <a:r>
              <a:rPr lang="en-US" altLang="zh-CN" sz="2000">
                <a:solidFill>
                  <a:srgbClr val="56127A"/>
                </a:solidFill>
                <a:latin typeface="Verdana" panose="020B0604030504040204" pitchFamily="34" charset="0"/>
                <a:ea typeface="宋体" panose="02010600030101010101" pitchFamily="2" charset="-122"/>
              </a:rPr>
              <a:t>1;</a:t>
            </a:r>
          </a:p>
        </p:txBody>
      </p:sp>
      <p:sp>
        <p:nvSpPr>
          <p:cNvPr id="1485829" name="Rectangle 5"/>
          <p:cNvSpPr>
            <a:spLocks noChangeArrowheads="1"/>
          </p:cNvSpPr>
          <p:nvPr/>
        </p:nvSpPr>
        <p:spPr bwMode="auto">
          <a:xfrm>
            <a:off x="6529388" y="4383088"/>
            <a:ext cx="2192337" cy="1320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Swap (m), R:	</a:t>
            </a: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R</a:t>
            </a:r>
            <a:r>
              <a:rPr lang="en-US" altLang="zh-CN" sz="2000" baseline="-25000">
                <a:solidFill>
                  <a:srgbClr val="56127A"/>
                </a:solidFill>
                <a:latin typeface="Verdana" panose="020B0604030504040204" pitchFamily="34" charset="0"/>
                <a:ea typeface="宋体" panose="02010600030101010101" pitchFamily="2" charset="-122"/>
              </a:rPr>
              <a:t>t</a:t>
            </a:r>
            <a:r>
              <a:rPr lang="en-US" altLang="zh-CN" sz="2000">
                <a:solidFill>
                  <a:srgbClr val="56127A"/>
                </a:solidFill>
                <a:latin typeface="Verdana" panose="020B0604030504040204" pitchFamily="34" charset="0"/>
                <a:ea typeface="宋体" panose="02010600030101010101" pitchFamily="2" charset="-122"/>
              </a:rPr>
              <a:t> </a:t>
            </a:r>
            <a:r>
              <a:rPr lang="en-US" altLang="zh-CN" sz="2000">
                <a:solidFill>
                  <a:srgbClr val="56127A"/>
                </a:solidFill>
                <a:latin typeface="Symbol" panose="05050102010706020507" pitchFamily="18" charset="2"/>
                <a:ea typeface="宋体" panose="02010600030101010101" pitchFamily="2" charset="-122"/>
              </a:rPr>
              <a:t></a:t>
            </a:r>
            <a:r>
              <a:rPr lang="en-US" altLang="zh-CN" sz="2000">
                <a:solidFill>
                  <a:srgbClr val="56127A"/>
                </a:solidFill>
                <a:latin typeface="Verdana" panose="020B0604030504040204" pitchFamily="34" charset="0"/>
                <a:ea typeface="宋体" panose="02010600030101010101" pitchFamily="2" charset="-122"/>
              </a:rPr>
              <a:t> M[m];</a:t>
            </a: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M[m] </a:t>
            </a:r>
            <a:r>
              <a:rPr lang="en-US" altLang="zh-CN" sz="2000">
                <a:solidFill>
                  <a:srgbClr val="56127A"/>
                </a:solidFill>
                <a:latin typeface="Symbol" panose="05050102010706020507" pitchFamily="18" charset="2"/>
                <a:ea typeface="宋体" panose="02010600030101010101" pitchFamily="2" charset="-122"/>
              </a:rPr>
              <a:t></a:t>
            </a:r>
            <a:r>
              <a:rPr lang="en-US" altLang="zh-CN" sz="2000">
                <a:solidFill>
                  <a:srgbClr val="56127A"/>
                </a:solidFill>
                <a:latin typeface="Verdana" panose="020B0604030504040204" pitchFamily="34" charset="0"/>
                <a:ea typeface="宋体" panose="02010600030101010101" pitchFamily="2" charset="-122"/>
              </a:rPr>
              <a:t>R;</a:t>
            </a: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R </a:t>
            </a:r>
            <a:r>
              <a:rPr lang="en-US" altLang="zh-CN" sz="2000">
                <a:solidFill>
                  <a:srgbClr val="56127A"/>
                </a:solidFill>
                <a:latin typeface="Symbol" panose="05050102010706020507" pitchFamily="18" charset="2"/>
                <a:ea typeface="宋体" panose="02010600030101010101" pitchFamily="2" charset="-122"/>
              </a:rPr>
              <a:t> </a:t>
            </a:r>
            <a:r>
              <a:rPr lang="en-US" altLang="zh-CN" sz="2000">
                <a:solidFill>
                  <a:srgbClr val="56127A"/>
                </a:solidFill>
                <a:latin typeface="Verdana" panose="020B0604030504040204" pitchFamily="34" charset="0"/>
                <a:ea typeface="宋体" panose="02010600030101010101" pitchFamily="2" charset="-122"/>
              </a:rPr>
              <a:t>R</a:t>
            </a:r>
            <a:r>
              <a:rPr lang="en-US" altLang="zh-CN" sz="2000" baseline="-25000">
                <a:solidFill>
                  <a:srgbClr val="56127A"/>
                </a:solidFill>
                <a:latin typeface="Verdana" panose="020B0604030504040204" pitchFamily="34" charset="0"/>
                <a:ea typeface="宋体" panose="02010600030101010101" pitchFamily="2" charset="-122"/>
              </a:rPr>
              <a:t>t</a:t>
            </a:r>
            <a:r>
              <a:rPr lang="en-US" altLang="zh-CN" sz="2000">
                <a:solidFill>
                  <a:srgbClr val="56127A"/>
                </a:solidFill>
                <a:latin typeface="Verdana" panose="020B0604030504040204" pitchFamily="34" charset="0"/>
                <a:ea typeface="宋体" panose="02010600030101010101" pitchFamily="2" charset="-122"/>
              </a:rPr>
              <a:t>;</a:t>
            </a:r>
          </a:p>
        </p:txBody>
      </p:sp>
      <p:sp>
        <p:nvSpPr>
          <p:cNvPr id="1485830" name="Rectangle 6"/>
          <p:cNvSpPr>
            <a:spLocks noChangeArrowheads="1"/>
          </p:cNvSpPr>
          <p:nvPr/>
        </p:nvSpPr>
        <p:spPr bwMode="auto">
          <a:xfrm>
            <a:off x="3184525" y="4383088"/>
            <a:ext cx="3070225" cy="1016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Fetch&amp;Add (m), R</a:t>
            </a:r>
            <a:r>
              <a:rPr lang="en-US" altLang="zh-CN" sz="2000" baseline="-25000">
                <a:solidFill>
                  <a:srgbClr val="56127A"/>
                </a:solidFill>
                <a:latin typeface="Verdana" panose="020B0604030504040204" pitchFamily="34" charset="0"/>
                <a:ea typeface="宋体" panose="02010600030101010101" pitchFamily="2" charset="-122"/>
              </a:rPr>
              <a:t>V</a:t>
            </a:r>
            <a:r>
              <a:rPr lang="en-US" altLang="zh-CN" sz="2000">
                <a:solidFill>
                  <a:srgbClr val="56127A"/>
                </a:solidFill>
                <a:latin typeface="Verdana" panose="020B0604030504040204" pitchFamily="34" charset="0"/>
                <a:ea typeface="宋体" panose="02010600030101010101" pitchFamily="2" charset="-122"/>
              </a:rPr>
              <a:t>, R:</a:t>
            </a: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R </a:t>
            </a:r>
            <a:r>
              <a:rPr lang="en-US" altLang="zh-CN" sz="2000">
                <a:solidFill>
                  <a:srgbClr val="56127A"/>
                </a:solidFill>
                <a:latin typeface="Symbol" panose="05050102010706020507" pitchFamily="18" charset="2"/>
                <a:ea typeface="宋体" panose="02010600030101010101" pitchFamily="2" charset="-122"/>
              </a:rPr>
              <a:t></a:t>
            </a:r>
            <a:r>
              <a:rPr lang="en-US" altLang="zh-CN" sz="2000">
                <a:solidFill>
                  <a:srgbClr val="56127A"/>
                </a:solidFill>
                <a:latin typeface="Verdana" panose="020B0604030504040204" pitchFamily="34" charset="0"/>
                <a:ea typeface="宋体" panose="02010600030101010101" pitchFamily="2" charset="-122"/>
              </a:rPr>
              <a:t> M[m];</a:t>
            </a: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M[m] </a:t>
            </a:r>
            <a:r>
              <a:rPr lang="en-US" altLang="zh-CN" sz="2000">
                <a:solidFill>
                  <a:srgbClr val="56127A"/>
                </a:solidFill>
                <a:latin typeface="Symbol" panose="05050102010706020507" pitchFamily="18" charset="2"/>
                <a:ea typeface="宋体" panose="02010600030101010101" pitchFamily="2" charset="-122"/>
              </a:rPr>
              <a:t></a:t>
            </a:r>
            <a:r>
              <a:rPr lang="en-US" altLang="zh-CN" sz="2000">
                <a:solidFill>
                  <a:srgbClr val="56127A"/>
                </a:solidFill>
                <a:latin typeface="Verdana" panose="020B0604030504040204" pitchFamily="34" charset="0"/>
                <a:ea typeface="宋体" panose="02010600030101010101" pitchFamily="2" charset="-122"/>
              </a:rPr>
              <a:t>R + R</a:t>
            </a:r>
            <a:r>
              <a:rPr lang="en-US" altLang="zh-CN" sz="2000" baseline="-25000">
                <a:solidFill>
                  <a:srgbClr val="56127A"/>
                </a:solidFill>
                <a:latin typeface="Verdana" panose="020B0604030504040204" pitchFamily="34" charset="0"/>
                <a:ea typeface="宋体" panose="02010600030101010101" pitchFamily="2" charset="-122"/>
              </a:rPr>
              <a:t>V</a:t>
            </a:r>
            <a:r>
              <a:rPr lang="en-US" altLang="zh-CN" sz="2000">
                <a:solidFill>
                  <a:srgbClr val="56127A"/>
                </a:solidFill>
                <a:latin typeface="Verdana" panose="020B0604030504040204" pitchFamily="34" charset="0"/>
                <a:ea typeface="宋体" panose="02010600030101010101" pitchFamily="2" charset="-122"/>
              </a:rPr>
              <a:t>;</a:t>
            </a:r>
          </a:p>
        </p:txBody>
      </p:sp>
      <p:sp>
        <p:nvSpPr>
          <p:cNvPr id="1485831" name="Text Box 7"/>
          <p:cNvSpPr txBox="1">
            <a:spLocks noChangeArrowheads="1"/>
          </p:cNvSpPr>
          <p:nvPr/>
        </p:nvSpPr>
        <p:spPr bwMode="auto">
          <a:xfrm>
            <a:off x="1066800" y="3733800"/>
            <a:ext cx="6262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400">
                <a:latin typeface="Calibri" panose="020F0502020204030204" pitchFamily="34" charset="0"/>
                <a:ea typeface="宋体" panose="02010600030101010101" pitchFamily="2" charset="-122"/>
              </a:rPr>
              <a:t>Examples: </a:t>
            </a:r>
            <a:r>
              <a:rPr lang="en-US" altLang="zh-CN" sz="2400" i="1">
                <a:latin typeface="Calibri" panose="020F0502020204030204" pitchFamily="34" charset="0"/>
                <a:ea typeface="宋体" panose="02010600030101010101" pitchFamily="2" charset="-122"/>
              </a:rPr>
              <a:t>m is a memory location, R is a register</a:t>
            </a:r>
            <a:endParaRPr lang="en-US" altLang="zh-CN" sz="2400" b="1">
              <a:latin typeface="Calibri" panose="020F0502020204030204" pitchFamily="34" charset="0"/>
              <a:ea typeface="宋体" panose="02010600030101010101" pitchFamily="2" charset="-122"/>
            </a:endParaRPr>
          </a:p>
        </p:txBody>
      </p:sp>
      <p:sp>
        <p:nvSpPr>
          <p:cNvPr id="10" name="日期占位符 9"/>
          <p:cNvSpPr>
            <a:spLocks noGrp="1"/>
          </p:cNvSpPr>
          <p:nvPr>
            <p:ph type="dt" sz="quarter" idx="10"/>
          </p:nvPr>
        </p:nvSpPr>
        <p:spPr/>
        <p:txBody>
          <a:bodyPr/>
          <a:lstStyle/>
          <a:p>
            <a:pPr>
              <a:defRPr/>
            </a:pPr>
            <a:fld id="{E3685D80-1EC7-44C1-9E59-400CF2BE6C23}" type="datetime1">
              <a:rPr lang="zh-CN" altLang="en-US"/>
              <a:pPr>
                <a:defRPr/>
              </a:pPr>
              <a:t>2020/9/14</a:t>
            </a:fld>
            <a:endParaRPr lang="zh-CN" altLang="en-US"/>
          </a:p>
        </p:txBody>
      </p:sp>
      <p:sp>
        <p:nvSpPr>
          <p:cNvPr id="11" name="页脚占位符 10"/>
          <p:cNvSpPr>
            <a:spLocks noGrp="1"/>
          </p:cNvSpPr>
          <p:nvPr>
            <p:ph type="ftr" sz="quarter" idx="11"/>
          </p:nvPr>
        </p:nvSpPr>
        <p:spPr/>
        <p:txBody>
          <a:bodyPr/>
          <a:lstStyle/>
          <a:p>
            <a:pPr>
              <a:defRPr/>
            </a:pPr>
            <a:r>
              <a:rPr lang="zh-CN" altLang="en-US" smtClean="0"/>
              <a:t>计算机体系结构</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58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485828"/>
                                        </p:tgtEl>
                                        <p:attrNameLst>
                                          <p:attrName>style.visibility</p:attrName>
                                        </p:attrNameLst>
                                      </p:cBhvr>
                                      <p:to>
                                        <p:strVal val="visible"/>
                                      </p:to>
                                    </p:set>
                                    <p:animEffect transition="in" filter="dissolve">
                                      <p:cBhvr>
                                        <p:cTn id="11" dur="500"/>
                                        <p:tgtEl>
                                          <p:spTgt spid="148582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485830"/>
                                        </p:tgtEl>
                                        <p:attrNameLst>
                                          <p:attrName>style.visibility</p:attrName>
                                        </p:attrNameLst>
                                      </p:cBhvr>
                                      <p:to>
                                        <p:strVal val="visible"/>
                                      </p:to>
                                    </p:set>
                                    <p:animEffect transition="in" filter="dissolve">
                                      <p:cBhvr>
                                        <p:cTn id="16" dur="500"/>
                                        <p:tgtEl>
                                          <p:spTgt spid="148583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485829"/>
                                        </p:tgtEl>
                                        <p:attrNameLst>
                                          <p:attrName>style.visibility</p:attrName>
                                        </p:attrNameLst>
                                      </p:cBhvr>
                                      <p:to>
                                        <p:strVal val="visible"/>
                                      </p:to>
                                    </p:set>
                                    <p:animEffect transition="in" filter="dissolve">
                                      <p:cBhvr>
                                        <p:cTn id="21" dur="500"/>
                                        <p:tgtEl>
                                          <p:spTgt spid="1485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828" grpId="0" animBg="1" autoUpdateAnimBg="0"/>
      <p:bldP spid="1485829" grpId="0" animBg="1" autoUpdateAnimBg="0"/>
      <p:bldP spid="1485830" grpId="0" animBg="1" autoUpdateAnimBg="0"/>
      <p:bldP spid="1485831" grpId="0"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8"/>
          <p:cNvSpPr>
            <a:spLocks noGrp="1" noChangeArrowheads="1"/>
          </p:cNvSpPr>
          <p:nvPr>
            <p:ph type="title"/>
          </p:nvPr>
        </p:nvSpPr>
        <p:spPr>
          <a:xfrm>
            <a:off x="414338" y="296863"/>
            <a:ext cx="7162800" cy="800100"/>
          </a:xfrm>
        </p:spPr>
        <p:txBody>
          <a:bodyPr lIns="90488" tIns="44450" rIns="90488" bIns="44450"/>
          <a:lstStyle/>
          <a:p>
            <a:pPr eaLnBrk="1" hangingPunct="1"/>
            <a:r>
              <a:rPr lang="en-US" altLang="zh-CN" smtClean="0"/>
              <a:t>Multiple Consumers Example</a:t>
            </a:r>
            <a:br>
              <a:rPr lang="en-US" altLang="zh-CN" smtClean="0"/>
            </a:br>
            <a:r>
              <a:rPr lang="en-US" altLang="zh-CN" sz="1600" i="1" smtClean="0"/>
              <a:t>using the Test&amp;Set Instruction</a:t>
            </a:r>
          </a:p>
        </p:txBody>
      </p:sp>
      <p:sp>
        <p:nvSpPr>
          <p:cNvPr id="18432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18DDC8BA-0EB9-4D59-B764-F62E545D03F5}" type="slidenum">
              <a:rPr lang="en-US" altLang="zh-CN"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129</a:t>
            </a:fld>
            <a:endParaRPr lang="en-US" altLang="zh-CN" sz="1200" smtClean="0">
              <a:solidFill>
                <a:srgbClr val="FBBA03"/>
              </a:solidFill>
              <a:latin typeface="Calibri" panose="020F0502020204030204" pitchFamily="34" charset="0"/>
              <a:ea typeface="宋体" panose="02010600030101010101" pitchFamily="2" charset="-122"/>
            </a:endParaRPr>
          </a:p>
        </p:txBody>
      </p:sp>
      <p:grpSp>
        <p:nvGrpSpPr>
          <p:cNvPr id="2" name="Group 2"/>
          <p:cNvGrpSpPr>
            <a:grpSpLocks/>
          </p:cNvGrpSpPr>
          <p:nvPr/>
        </p:nvGrpSpPr>
        <p:grpSpPr bwMode="auto">
          <a:xfrm>
            <a:off x="2728913" y="1889125"/>
            <a:ext cx="5108575" cy="1827213"/>
            <a:chOff x="1719" y="1342"/>
            <a:chExt cx="3218" cy="1151"/>
          </a:xfrm>
        </p:grpSpPr>
        <p:grpSp>
          <p:nvGrpSpPr>
            <p:cNvPr id="184329" name="Group 3"/>
            <p:cNvGrpSpPr>
              <a:grpSpLocks/>
            </p:cNvGrpSpPr>
            <p:nvPr/>
          </p:nvGrpSpPr>
          <p:grpSpPr bwMode="auto">
            <a:xfrm>
              <a:off x="1719" y="1342"/>
              <a:ext cx="3218" cy="1151"/>
              <a:chOff x="1719" y="1342"/>
              <a:chExt cx="3218" cy="1151"/>
            </a:xfrm>
          </p:grpSpPr>
          <p:sp>
            <p:nvSpPr>
              <p:cNvPr id="184331" name="Rectangle 4"/>
              <p:cNvSpPr>
                <a:spLocks noChangeArrowheads="1"/>
              </p:cNvSpPr>
              <p:nvPr/>
            </p:nvSpPr>
            <p:spPr bwMode="auto">
              <a:xfrm>
                <a:off x="1719" y="1342"/>
                <a:ext cx="2073" cy="1151"/>
              </a:xfrm>
              <a:prstGeom prst="rect">
                <a:avLst/>
              </a:prstGeom>
              <a:solidFill>
                <a:srgbClr val="CFBDC8"/>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184332" name="Text Box 5"/>
              <p:cNvSpPr txBox="1">
                <a:spLocks noChangeArrowheads="1"/>
              </p:cNvSpPr>
              <p:nvPr/>
            </p:nvSpPr>
            <p:spPr bwMode="auto">
              <a:xfrm>
                <a:off x="4287" y="1599"/>
                <a:ext cx="65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i="1">
                    <a:latin typeface="Verdana" panose="020B0604030504040204" pitchFamily="34" charset="0"/>
                    <a:ea typeface="宋体" panose="02010600030101010101" pitchFamily="2" charset="-122"/>
                  </a:rPr>
                  <a:t>Critical</a:t>
                </a:r>
              </a:p>
              <a:p>
                <a:pPr eaLnBrk="1" hangingPunct="1">
                  <a:lnSpc>
                    <a:spcPct val="100000"/>
                  </a:lnSpc>
                  <a:spcBef>
                    <a:spcPct val="0"/>
                  </a:spcBef>
                  <a:buFontTx/>
                  <a:buNone/>
                </a:pPr>
                <a:r>
                  <a:rPr lang="en-US" altLang="zh-CN" sz="1800" i="1">
                    <a:latin typeface="Verdana" panose="020B0604030504040204" pitchFamily="34" charset="0"/>
                    <a:ea typeface="宋体" panose="02010600030101010101" pitchFamily="2" charset="-122"/>
                  </a:rPr>
                  <a:t>Section</a:t>
                </a:r>
              </a:p>
            </p:txBody>
          </p:sp>
        </p:grpSp>
        <p:sp>
          <p:nvSpPr>
            <p:cNvPr id="184330" name="Line 6"/>
            <p:cNvSpPr>
              <a:spLocks noChangeShapeType="1"/>
            </p:cNvSpPr>
            <p:nvPr/>
          </p:nvSpPr>
          <p:spPr bwMode="auto">
            <a:xfrm flipH="1">
              <a:off x="3791" y="1781"/>
              <a:ext cx="450" cy="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84325" name="Rectangle 7"/>
          <p:cNvSpPr>
            <a:spLocks noChangeArrowheads="1"/>
          </p:cNvSpPr>
          <p:nvPr/>
        </p:nvSpPr>
        <p:spPr bwMode="auto">
          <a:xfrm>
            <a:off x="1968500" y="1206500"/>
            <a:ext cx="407352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P:  	Test&amp;Set (mutex),R</a:t>
            </a:r>
            <a:r>
              <a:rPr lang="en-US" altLang="zh-CN" sz="2000" baseline="-25000">
                <a:solidFill>
                  <a:srgbClr val="56127A"/>
                </a:solidFill>
                <a:latin typeface="Verdana" panose="020B0604030504040204" pitchFamily="34" charset="0"/>
                <a:ea typeface="宋体" panose="02010600030101010101" pitchFamily="2" charset="-122"/>
              </a:rPr>
              <a:t>temp</a:t>
            </a:r>
            <a:endParaRPr lang="en-US" altLang="zh-CN" sz="2000">
              <a:solidFill>
                <a:srgbClr val="56127A"/>
              </a:solidFill>
              <a:latin typeface="Verdana" panose="020B0604030504040204" pitchFamily="34" charset="0"/>
              <a:ea typeface="宋体" panose="02010600030101010101" pitchFamily="2" charset="-122"/>
            </a:endParaRP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if (R</a:t>
            </a:r>
            <a:r>
              <a:rPr lang="en-US" altLang="zh-CN" sz="2000" baseline="-25000">
                <a:solidFill>
                  <a:srgbClr val="56127A"/>
                </a:solidFill>
                <a:latin typeface="Verdana" panose="020B0604030504040204" pitchFamily="34" charset="0"/>
                <a:ea typeface="宋体" panose="02010600030101010101" pitchFamily="2" charset="-122"/>
              </a:rPr>
              <a:t>temp</a:t>
            </a:r>
            <a:r>
              <a:rPr lang="en-US" altLang="zh-CN" sz="2000">
                <a:solidFill>
                  <a:srgbClr val="56127A"/>
                </a:solidFill>
                <a:latin typeface="Verdana" panose="020B0604030504040204" pitchFamily="34" charset="0"/>
                <a:ea typeface="宋体" panose="02010600030101010101" pitchFamily="2" charset="-122"/>
              </a:rPr>
              <a:t>!=0) goto P</a:t>
            </a: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Load R</a:t>
            </a:r>
            <a:r>
              <a:rPr lang="en-US" altLang="zh-CN" sz="2000" baseline="-25000">
                <a:solidFill>
                  <a:srgbClr val="56127A"/>
                </a:solidFill>
                <a:latin typeface="Verdana" panose="020B0604030504040204" pitchFamily="34" charset="0"/>
                <a:ea typeface="宋体" panose="02010600030101010101" pitchFamily="2" charset="-122"/>
              </a:rPr>
              <a:t>head</a:t>
            </a:r>
            <a:r>
              <a:rPr lang="en-US" altLang="zh-CN" sz="2000">
                <a:solidFill>
                  <a:srgbClr val="56127A"/>
                </a:solidFill>
                <a:latin typeface="Verdana" panose="020B0604030504040204" pitchFamily="34" charset="0"/>
                <a:ea typeface="宋体" panose="02010600030101010101" pitchFamily="2" charset="-122"/>
              </a:rPr>
              <a:t>, (head)</a:t>
            </a: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spin:	Load R</a:t>
            </a:r>
            <a:r>
              <a:rPr lang="en-US" altLang="zh-CN" sz="2000" baseline="-25000">
                <a:solidFill>
                  <a:srgbClr val="56127A"/>
                </a:solidFill>
                <a:latin typeface="Verdana" panose="020B0604030504040204" pitchFamily="34" charset="0"/>
                <a:ea typeface="宋体" panose="02010600030101010101" pitchFamily="2" charset="-122"/>
              </a:rPr>
              <a:t>tail</a:t>
            </a:r>
            <a:r>
              <a:rPr lang="en-US" altLang="zh-CN" sz="2000">
                <a:solidFill>
                  <a:srgbClr val="56127A"/>
                </a:solidFill>
                <a:latin typeface="Verdana" panose="020B0604030504040204" pitchFamily="34" charset="0"/>
                <a:ea typeface="宋体" panose="02010600030101010101" pitchFamily="2" charset="-122"/>
              </a:rPr>
              <a:t>, (tail)</a:t>
            </a: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if R</a:t>
            </a:r>
            <a:r>
              <a:rPr lang="en-US" altLang="zh-CN" sz="2000" baseline="-25000">
                <a:solidFill>
                  <a:srgbClr val="56127A"/>
                </a:solidFill>
                <a:latin typeface="Verdana" panose="020B0604030504040204" pitchFamily="34" charset="0"/>
                <a:ea typeface="宋体" panose="02010600030101010101" pitchFamily="2" charset="-122"/>
              </a:rPr>
              <a:t>head</a:t>
            </a:r>
            <a:r>
              <a:rPr lang="en-US" altLang="zh-CN" sz="2000">
                <a:solidFill>
                  <a:srgbClr val="56127A"/>
                </a:solidFill>
                <a:latin typeface="Verdana" panose="020B0604030504040204" pitchFamily="34" charset="0"/>
                <a:ea typeface="宋体" panose="02010600030101010101" pitchFamily="2" charset="-122"/>
              </a:rPr>
              <a:t>==R</a:t>
            </a:r>
            <a:r>
              <a:rPr lang="en-US" altLang="zh-CN" sz="2000" baseline="-25000">
                <a:solidFill>
                  <a:srgbClr val="56127A"/>
                </a:solidFill>
                <a:latin typeface="Verdana" panose="020B0604030504040204" pitchFamily="34" charset="0"/>
                <a:ea typeface="宋体" panose="02010600030101010101" pitchFamily="2" charset="-122"/>
              </a:rPr>
              <a:t>tail </a:t>
            </a:r>
            <a:r>
              <a:rPr lang="en-US" altLang="zh-CN" sz="2000">
                <a:solidFill>
                  <a:srgbClr val="56127A"/>
                </a:solidFill>
                <a:latin typeface="Verdana" panose="020B0604030504040204" pitchFamily="34" charset="0"/>
                <a:ea typeface="宋体" panose="02010600030101010101" pitchFamily="2" charset="-122"/>
              </a:rPr>
              <a:t>goto spin</a:t>
            </a: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Load R, (R</a:t>
            </a:r>
            <a:r>
              <a:rPr lang="en-US" altLang="zh-CN" sz="2000" baseline="-25000">
                <a:solidFill>
                  <a:srgbClr val="56127A"/>
                </a:solidFill>
                <a:latin typeface="Verdana" panose="020B0604030504040204" pitchFamily="34" charset="0"/>
                <a:ea typeface="宋体" panose="02010600030101010101" pitchFamily="2" charset="-122"/>
              </a:rPr>
              <a:t>head</a:t>
            </a:r>
            <a:r>
              <a:rPr lang="en-US" altLang="zh-CN" sz="2000">
                <a:solidFill>
                  <a:srgbClr val="56127A"/>
                </a:solidFill>
                <a:latin typeface="Verdana" panose="020B0604030504040204" pitchFamily="34" charset="0"/>
                <a:ea typeface="宋体" panose="02010600030101010101" pitchFamily="2" charset="-122"/>
              </a:rPr>
              <a:t>)</a:t>
            </a: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R</a:t>
            </a:r>
            <a:r>
              <a:rPr lang="en-US" altLang="zh-CN" sz="2000" baseline="-25000">
                <a:solidFill>
                  <a:srgbClr val="56127A"/>
                </a:solidFill>
                <a:latin typeface="Verdana" panose="020B0604030504040204" pitchFamily="34" charset="0"/>
                <a:ea typeface="宋体" panose="02010600030101010101" pitchFamily="2" charset="-122"/>
              </a:rPr>
              <a:t>head</a:t>
            </a:r>
            <a:r>
              <a:rPr lang="en-US" altLang="zh-CN" sz="2000">
                <a:solidFill>
                  <a:srgbClr val="56127A"/>
                </a:solidFill>
                <a:latin typeface="Verdana" panose="020B0604030504040204" pitchFamily="34" charset="0"/>
                <a:ea typeface="宋体" panose="02010600030101010101" pitchFamily="2" charset="-122"/>
              </a:rPr>
              <a:t>=R</a:t>
            </a:r>
            <a:r>
              <a:rPr lang="en-US" altLang="zh-CN" sz="2000" baseline="-25000">
                <a:solidFill>
                  <a:srgbClr val="56127A"/>
                </a:solidFill>
                <a:latin typeface="Verdana" panose="020B0604030504040204" pitchFamily="34" charset="0"/>
                <a:ea typeface="宋体" panose="02010600030101010101" pitchFamily="2" charset="-122"/>
              </a:rPr>
              <a:t>head</a:t>
            </a:r>
            <a:r>
              <a:rPr lang="en-US" altLang="zh-CN" sz="2000">
                <a:solidFill>
                  <a:srgbClr val="56127A"/>
                </a:solidFill>
                <a:latin typeface="Verdana" panose="020B0604030504040204" pitchFamily="34" charset="0"/>
                <a:ea typeface="宋体" panose="02010600030101010101" pitchFamily="2" charset="-122"/>
              </a:rPr>
              <a:t>+1</a:t>
            </a: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Store (head), R</a:t>
            </a:r>
            <a:r>
              <a:rPr lang="en-US" altLang="zh-CN" sz="2000" baseline="-25000">
                <a:solidFill>
                  <a:srgbClr val="56127A"/>
                </a:solidFill>
                <a:latin typeface="Verdana" panose="020B0604030504040204" pitchFamily="34" charset="0"/>
                <a:ea typeface="宋体" panose="02010600030101010101" pitchFamily="2" charset="-122"/>
              </a:rPr>
              <a:t>head</a:t>
            </a:r>
            <a:r>
              <a:rPr lang="en-US" altLang="zh-CN" sz="2000">
                <a:solidFill>
                  <a:srgbClr val="56127A"/>
                </a:solidFill>
                <a:latin typeface="Verdana" panose="020B0604030504040204" pitchFamily="34" charset="0"/>
                <a:ea typeface="宋体" panose="02010600030101010101" pitchFamily="2" charset="-122"/>
              </a:rPr>
              <a:t> </a:t>
            </a: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V: 	Store (mutex),0</a:t>
            </a: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process(R)</a:t>
            </a:r>
            <a:endParaRPr lang="en-US" altLang="zh-CN" sz="1800">
              <a:solidFill>
                <a:srgbClr val="56127A"/>
              </a:solidFill>
              <a:latin typeface="Verdana" panose="020B0604030504040204" pitchFamily="34" charset="0"/>
              <a:ea typeface="宋体" panose="02010600030101010101" pitchFamily="2" charset="-122"/>
            </a:endParaRPr>
          </a:p>
        </p:txBody>
      </p:sp>
      <p:sp>
        <p:nvSpPr>
          <p:cNvPr id="1487881" name="Text Box 9"/>
          <p:cNvSpPr txBox="1">
            <a:spLocks noChangeArrowheads="1"/>
          </p:cNvSpPr>
          <p:nvPr/>
        </p:nvSpPr>
        <p:spPr bwMode="auto">
          <a:xfrm>
            <a:off x="933450" y="5018088"/>
            <a:ext cx="75819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zh-CN" altLang="en-US" sz="2400">
                <a:latin typeface="Verdana" panose="020B0604030504040204" pitchFamily="34" charset="0"/>
                <a:ea typeface="宋体" panose="02010600030101010101" pitchFamily="2" charset="-122"/>
              </a:rPr>
              <a:t>其他原子的</a:t>
            </a:r>
            <a:r>
              <a:rPr lang="en-US" altLang="zh-CN" sz="2400">
                <a:latin typeface="Verdana" panose="020B0604030504040204" pitchFamily="34" charset="0"/>
                <a:ea typeface="宋体" panose="02010600030101010101" pitchFamily="2" charset="-122"/>
              </a:rPr>
              <a:t>read-modify-write </a:t>
            </a:r>
            <a:r>
              <a:rPr lang="zh-CN" altLang="en-US" sz="2400">
                <a:latin typeface="Verdana" panose="020B0604030504040204" pitchFamily="34" charset="0"/>
                <a:ea typeface="宋体" panose="02010600030101010101" pitchFamily="2" charset="-122"/>
              </a:rPr>
              <a:t>指令</a:t>
            </a:r>
            <a:r>
              <a:rPr lang="en-US" altLang="zh-CN" sz="2400">
                <a:latin typeface="Verdana" panose="020B0604030504040204" pitchFamily="34" charset="0"/>
                <a:ea typeface="宋体" panose="02010600030101010101" pitchFamily="2" charset="-122"/>
              </a:rPr>
              <a:t> (Swap, Fetch&amp;Add,  etc.) </a:t>
            </a:r>
            <a:r>
              <a:rPr lang="zh-CN" altLang="en-US" sz="2400">
                <a:latin typeface="Verdana" panose="020B0604030504040204" pitchFamily="34" charset="0"/>
                <a:ea typeface="宋体" panose="02010600030101010101" pitchFamily="2" charset="-122"/>
              </a:rPr>
              <a:t>也能实现</a:t>
            </a:r>
            <a:r>
              <a:rPr lang="en-US" altLang="zh-CN" sz="2400">
                <a:latin typeface="Verdana" panose="020B0604030504040204" pitchFamily="34" charset="0"/>
                <a:ea typeface="宋体" panose="02010600030101010101" pitchFamily="2" charset="-122"/>
              </a:rPr>
              <a:t> P(s)</a:t>
            </a:r>
            <a:r>
              <a:rPr lang="zh-CN" altLang="en-US" sz="2400">
                <a:latin typeface="Verdana" panose="020B0604030504040204" pitchFamily="34" charset="0"/>
                <a:ea typeface="宋体" panose="02010600030101010101" pitchFamily="2" charset="-122"/>
              </a:rPr>
              <a:t>和</a:t>
            </a:r>
            <a:r>
              <a:rPr lang="en-US" altLang="zh-CN" sz="2400">
                <a:latin typeface="Verdana" panose="020B0604030504040204" pitchFamily="34" charset="0"/>
                <a:ea typeface="宋体" panose="02010600030101010101" pitchFamily="2" charset="-122"/>
              </a:rPr>
              <a:t> V(s)</a:t>
            </a:r>
            <a:r>
              <a:rPr lang="zh-CN" altLang="en-US" sz="2400">
                <a:latin typeface="Verdana" panose="020B0604030504040204" pitchFamily="34" charset="0"/>
                <a:ea typeface="宋体" panose="02010600030101010101" pitchFamily="2" charset="-122"/>
              </a:rPr>
              <a:t>操作</a:t>
            </a:r>
            <a:endParaRPr lang="en-US" altLang="zh-CN" sz="2400" b="1">
              <a:latin typeface="Courier New" panose="02070309020205020404" pitchFamily="49" charset="0"/>
              <a:ea typeface="宋体" panose="02010600030101010101" pitchFamily="2" charset="-122"/>
            </a:endParaRPr>
          </a:p>
        </p:txBody>
      </p:sp>
      <p:sp>
        <p:nvSpPr>
          <p:cNvPr id="11" name="日期占位符 10"/>
          <p:cNvSpPr>
            <a:spLocks noGrp="1"/>
          </p:cNvSpPr>
          <p:nvPr>
            <p:ph type="dt" sz="quarter" idx="10"/>
          </p:nvPr>
        </p:nvSpPr>
        <p:spPr/>
        <p:txBody>
          <a:bodyPr/>
          <a:lstStyle/>
          <a:p>
            <a:pPr>
              <a:defRPr/>
            </a:pPr>
            <a:fld id="{26B4C632-5745-4F67-9BB3-208281838D50}" type="datetime1">
              <a:rPr lang="zh-CN" altLang="en-US"/>
              <a:pPr>
                <a:defRPr/>
              </a:pPr>
              <a:t>2020/9/14</a:t>
            </a:fld>
            <a:endParaRPr lang="zh-CN" altLang="en-US"/>
          </a:p>
        </p:txBody>
      </p:sp>
      <p:sp>
        <p:nvSpPr>
          <p:cNvPr id="13" name="页脚占位符 12"/>
          <p:cNvSpPr>
            <a:spLocks noGrp="1"/>
          </p:cNvSpPr>
          <p:nvPr>
            <p:ph type="ftr" sz="quarter" idx="11"/>
          </p:nvPr>
        </p:nvSpPr>
        <p:spPr/>
        <p:txBody>
          <a:bodyPr/>
          <a:lstStyle/>
          <a:p>
            <a:pPr>
              <a:defRPr/>
            </a:pPr>
            <a:r>
              <a:rPr lang="zh-CN" altLang="en-US" smtClean="0"/>
              <a:t>计算机体系结构</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87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788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C99A81D8-2DC9-48C4-B1A7-0516ECA40C02}"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2355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8D2CF0BC-F821-459B-9D73-F24DFA8FA761}"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13</a:t>
            </a:fld>
            <a:endParaRPr lang="zh-CN" altLang="en-US" sz="1200" smtClean="0">
              <a:solidFill>
                <a:srgbClr val="898989"/>
              </a:solidFill>
              <a:latin typeface="Calibri" panose="020F0502020204030204" pitchFamily="34" charset="0"/>
              <a:ea typeface="宋体" panose="02010600030101010101" pitchFamily="2" charset="-122"/>
            </a:endParaRPr>
          </a:p>
        </p:txBody>
      </p:sp>
      <p:grpSp>
        <p:nvGrpSpPr>
          <p:cNvPr id="23558" name="组合 30"/>
          <p:cNvGrpSpPr>
            <a:grpSpLocks/>
          </p:cNvGrpSpPr>
          <p:nvPr/>
        </p:nvGrpSpPr>
        <p:grpSpPr bwMode="auto">
          <a:xfrm>
            <a:off x="2038350" y="3444875"/>
            <a:ext cx="4724400" cy="1066800"/>
            <a:chOff x="1981200" y="4038600"/>
            <a:chExt cx="4724400" cy="1066800"/>
          </a:xfrm>
        </p:grpSpPr>
        <p:sp>
          <p:nvSpPr>
            <p:cNvPr id="23569" name="Text Box 12"/>
            <p:cNvSpPr txBox="1">
              <a:spLocks noChangeArrowheads="1"/>
            </p:cNvSpPr>
            <p:nvPr/>
          </p:nvSpPr>
          <p:spPr bwMode="auto">
            <a:xfrm>
              <a:off x="1981200" y="41910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50000"/>
                </a:spcBef>
                <a:buFontTx/>
                <a:buNone/>
              </a:pPr>
              <a:r>
                <a:rPr lang="en-US" altLang="zh-CN" sz="2400">
                  <a:solidFill>
                    <a:schemeClr val="folHlink"/>
                  </a:solidFill>
                  <a:latin typeface="Calibri" panose="020F0502020204030204" pitchFamily="34" charset="0"/>
                  <a:ea typeface="宋体" panose="02010600030101010101" pitchFamily="2" charset="-122"/>
                </a:rPr>
                <a:t>80</a:t>
              </a:r>
              <a:r>
                <a:rPr lang="zh-CN" altLang="en-US" sz="2400">
                  <a:solidFill>
                    <a:schemeClr val="folHlink"/>
                  </a:solidFill>
                  <a:latin typeface="Calibri" panose="020F0502020204030204" pitchFamily="34" charset="0"/>
                  <a:ea typeface="宋体" panose="02010600030101010101" pitchFamily="2" charset="-122"/>
                </a:rPr>
                <a:t>＝</a:t>
              </a:r>
            </a:p>
          </p:txBody>
        </p:sp>
        <p:sp>
          <p:nvSpPr>
            <p:cNvPr id="23570" name="Line 13"/>
            <p:cNvSpPr>
              <a:spLocks noChangeShapeType="1"/>
            </p:cNvSpPr>
            <p:nvPr/>
          </p:nvSpPr>
          <p:spPr bwMode="auto">
            <a:xfrm>
              <a:off x="2819400" y="4419600"/>
              <a:ext cx="3505200"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1" name="Text Box 14"/>
            <p:cNvSpPr txBox="1">
              <a:spLocks noChangeArrowheads="1"/>
            </p:cNvSpPr>
            <p:nvPr/>
          </p:nvSpPr>
          <p:spPr bwMode="auto">
            <a:xfrm>
              <a:off x="4343400" y="4038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50000"/>
                </a:spcBef>
                <a:buFontTx/>
                <a:buNone/>
              </a:pPr>
              <a:r>
                <a:rPr lang="en-US" altLang="zh-CN" sz="2400">
                  <a:solidFill>
                    <a:schemeClr val="folHlink"/>
                  </a:solidFill>
                  <a:latin typeface="Calibri" panose="020F0502020204030204" pitchFamily="34" charset="0"/>
                  <a:ea typeface="宋体" panose="02010600030101010101" pitchFamily="2" charset="-122"/>
                </a:rPr>
                <a:t>1</a:t>
              </a:r>
            </a:p>
          </p:txBody>
        </p:sp>
        <p:sp>
          <p:nvSpPr>
            <p:cNvPr id="23572" name="Text Box 15"/>
            <p:cNvSpPr txBox="1">
              <a:spLocks noChangeArrowheads="1"/>
            </p:cNvSpPr>
            <p:nvPr/>
          </p:nvSpPr>
          <p:spPr bwMode="auto">
            <a:xfrm>
              <a:off x="2971800" y="44196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50000"/>
                </a:spcBef>
                <a:buFontTx/>
                <a:buNone/>
              </a:pPr>
              <a:r>
                <a:rPr lang="zh-CN" altLang="en-US" sz="1800">
                  <a:solidFill>
                    <a:schemeClr val="folHlink"/>
                  </a:solidFill>
                  <a:latin typeface="Calibri" panose="020F0502020204030204" pitchFamily="34" charset="0"/>
                  <a:ea typeface="宋体" panose="02010600030101010101" pitchFamily="2" charset="-122"/>
                </a:rPr>
                <a:t>并行比例</a:t>
              </a:r>
            </a:p>
          </p:txBody>
        </p:sp>
        <p:sp>
          <p:nvSpPr>
            <p:cNvPr id="23573" name="Text Box 17"/>
            <p:cNvSpPr txBox="1">
              <a:spLocks noChangeArrowheads="1"/>
            </p:cNvSpPr>
            <p:nvPr/>
          </p:nvSpPr>
          <p:spPr bwMode="auto">
            <a:xfrm>
              <a:off x="3276600" y="4738688"/>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50000"/>
                </a:spcBef>
                <a:buFontTx/>
                <a:buNone/>
              </a:pPr>
              <a:r>
                <a:rPr lang="en-US" altLang="zh-CN" sz="1800">
                  <a:solidFill>
                    <a:schemeClr val="folHlink"/>
                  </a:solidFill>
                  <a:latin typeface="Calibri" panose="020F0502020204030204" pitchFamily="34" charset="0"/>
                  <a:ea typeface="宋体" panose="02010600030101010101" pitchFamily="2" charset="-122"/>
                </a:rPr>
                <a:t>100</a:t>
              </a:r>
            </a:p>
          </p:txBody>
        </p:sp>
        <p:sp>
          <p:nvSpPr>
            <p:cNvPr id="23574" name="Text Box 18"/>
            <p:cNvSpPr txBox="1">
              <a:spLocks noChangeArrowheads="1"/>
            </p:cNvSpPr>
            <p:nvPr/>
          </p:nvSpPr>
          <p:spPr bwMode="auto">
            <a:xfrm>
              <a:off x="4114800" y="44958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50000"/>
                </a:spcBef>
                <a:buFontTx/>
                <a:buNone/>
              </a:pPr>
              <a:r>
                <a:rPr lang="zh-CN" altLang="en-US">
                  <a:solidFill>
                    <a:schemeClr val="folHlink"/>
                  </a:solidFill>
                  <a:latin typeface="Calibri" panose="020F0502020204030204" pitchFamily="34" charset="0"/>
                  <a:ea typeface="宋体" panose="02010600030101010101" pitchFamily="2" charset="-122"/>
                </a:rPr>
                <a:t>＋</a:t>
              </a:r>
              <a:endParaRPr lang="zh-CN" altLang="en-US" sz="1800">
                <a:latin typeface="Calibri" panose="020F0502020204030204" pitchFamily="34" charset="0"/>
                <a:ea typeface="宋体" panose="02010600030101010101" pitchFamily="2" charset="-122"/>
              </a:endParaRPr>
            </a:p>
          </p:txBody>
        </p:sp>
        <p:sp>
          <p:nvSpPr>
            <p:cNvPr id="23575" name="Text Box 19"/>
            <p:cNvSpPr txBox="1">
              <a:spLocks noChangeArrowheads="1"/>
            </p:cNvSpPr>
            <p:nvPr/>
          </p:nvSpPr>
          <p:spPr bwMode="auto">
            <a:xfrm>
              <a:off x="4495800" y="4572000"/>
              <a:ext cx="2209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50000"/>
                </a:spcBef>
                <a:buFontTx/>
                <a:buNone/>
              </a:pPr>
              <a:r>
                <a:rPr lang="zh-CN" altLang="en-US" sz="2000">
                  <a:solidFill>
                    <a:schemeClr val="folHlink"/>
                  </a:solidFill>
                  <a:latin typeface="Calibri" panose="020F0502020204030204" pitchFamily="34" charset="0"/>
                  <a:ea typeface="宋体" panose="02010600030101010101" pitchFamily="2" charset="-122"/>
                </a:rPr>
                <a:t>（</a:t>
              </a:r>
              <a:r>
                <a:rPr lang="en-US" altLang="zh-CN" sz="2000">
                  <a:solidFill>
                    <a:schemeClr val="folHlink"/>
                  </a:solidFill>
                  <a:latin typeface="Calibri" panose="020F0502020204030204" pitchFamily="34" charset="0"/>
                  <a:ea typeface="宋体" panose="02010600030101010101" pitchFamily="2" charset="-122"/>
                </a:rPr>
                <a:t>1</a:t>
              </a:r>
              <a:r>
                <a:rPr lang="zh-CN" altLang="en-US" sz="2000">
                  <a:solidFill>
                    <a:schemeClr val="folHlink"/>
                  </a:solidFill>
                  <a:latin typeface="Calibri" panose="020F0502020204030204" pitchFamily="34" charset="0"/>
                  <a:ea typeface="宋体" panose="02010600030101010101" pitchFamily="2" charset="-122"/>
                </a:rPr>
                <a:t>－并行比例）</a:t>
              </a:r>
            </a:p>
          </p:txBody>
        </p:sp>
      </p:grpSp>
      <p:sp>
        <p:nvSpPr>
          <p:cNvPr id="23559" name="Line 4"/>
          <p:cNvSpPr>
            <a:spLocks noChangeShapeType="1"/>
          </p:cNvSpPr>
          <p:nvPr/>
        </p:nvSpPr>
        <p:spPr bwMode="auto">
          <a:xfrm>
            <a:off x="2460625" y="2425700"/>
            <a:ext cx="5105400"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3560" name="组合 28"/>
          <p:cNvGrpSpPr>
            <a:grpSpLocks/>
          </p:cNvGrpSpPr>
          <p:nvPr/>
        </p:nvGrpSpPr>
        <p:grpSpPr bwMode="auto">
          <a:xfrm>
            <a:off x="2460625" y="1968500"/>
            <a:ext cx="5483225" cy="1204913"/>
            <a:chOff x="2939142" y="1066803"/>
            <a:chExt cx="4953000" cy="1204913"/>
          </a:xfrm>
        </p:grpSpPr>
        <p:sp>
          <p:nvSpPr>
            <p:cNvPr id="23563" name="Text Box 5"/>
            <p:cNvSpPr txBox="1">
              <a:spLocks noChangeArrowheads="1"/>
            </p:cNvSpPr>
            <p:nvPr/>
          </p:nvSpPr>
          <p:spPr bwMode="auto">
            <a:xfrm>
              <a:off x="5072742" y="1066803"/>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50000"/>
                </a:spcBef>
                <a:buFontTx/>
                <a:buNone/>
              </a:pPr>
              <a:r>
                <a:rPr lang="en-US" altLang="zh-CN" sz="2400">
                  <a:solidFill>
                    <a:schemeClr val="folHlink"/>
                  </a:solidFill>
                  <a:latin typeface="Calibri" panose="020F0502020204030204" pitchFamily="34" charset="0"/>
                  <a:ea typeface="宋体" panose="02010600030101010101" pitchFamily="2" charset="-122"/>
                </a:rPr>
                <a:t>1</a:t>
              </a:r>
            </a:p>
          </p:txBody>
        </p:sp>
        <p:sp>
          <p:nvSpPr>
            <p:cNvPr id="23564" name="Text Box 6"/>
            <p:cNvSpPr txBox="1">
              <a:spLocks noChangeArrowheads="1"/>
            </p:cNvSpPr>
            <p:nvPr/>
          </p:nvSpPr>
          <p:spPr bwMode="auto">
            <a:xfrm>
              <a:off x="2939142" y="1524003"/>
              <a:ext cx="182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50000"/>
                </a:spcBef>
                <a:buFontTx/>
                <a:buNone/>
              </a:pPr>
              <a:r>
                <a:rPr lang="zh-CN" altLang="en-US" sz="1800">
                  <a:solidFill>
                    <a:schemeClr val="folHlink"/>
                  </a:solidFill>
                  <a:latin typeface="Calibri" panose="020F0502020204030204" pitchFamily="34" charset="0"/>
                  <a:ea typeface="宋体" panose="02010600030101010101" pitchFamily="2" charset="-122"/>
                </a:rPr>
                <a:t>可加速部分比例</a:t>
              </a:r>
            </a:p>
          </p:txBody>
        </p:sp>
        <p:sp>
          <p:nvSpPr>
            <p:cNvPr id="23565" name="Line 7"/>
            <p:cNvSpPr>
              <a:spLocks noChangeShapeType="1"/>
            </p:cNvSpPr>
            <p:nvPr/>
          </p:nvSpPr>
          <p:spPr bwMode="auto">
            <a:xfrm>
              <a:off x="3015342" y="1872348"/>
              <a:ext cx="1676400"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6" name="Text Box 8"/>
            <p:cNvSpPr txBox="1">
              <a:spLocks noChangeArrowheads="1"/>
            </p:cNvSpPr>
            <p:nvPr/>
          </p:nvSpPr>
          <p:spPr bwMode="auto">
            <a:xfrm>
              <a:off x="3167742" y="1905003"/>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50000"/>
                </a:spcBef>
                <a:buFontTx/>
                <a:buNone/>
              </a:pPr>
              <a:r>
                <a:rPr lang="zh-CN" altLang="en-US" sz="1800">
                  <a:solidFill>
                    <a:schemeClr val="folHlink"/>
                  </a:solidFill>
                  <a:latin typeface="Calibri" panose="020F0502020204030204" pitchFamily="34" charset="0"/>
                  <a:ea typeface="宋体" panose="02010600030101010101" pitchFamily="2" charset="-122"/>
                </a:rPr>
                <a:t>理论加速比</a:t>
              </a:r>
            </a:p>
          </p:txBody>
        </p:sp>
        <p:sp>
          <p:nvSpPr>
            <p:cNvPr id="23567" name="Text Box 9"/>
            <p:cNvSpPr txBox="1">
              <a:spLocks noChangeArrowheads="1"/>
            </p:cNvSpPr>
            <p:nvPr/>
          </p:nvSpPr>
          <p:spPr bwMode="auto">
            <a:xfrm>
              <a:off x="4844142" y="1600203"/>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50000"/>
                </a:spcBef>
                <a:buFontTx/>
                <a:buNone/>
              </a:pPr>
              <a:r>
                <a:rPr lang="zh-CN" altLang="en-US">
                  <a:solidFill>
                    <a:schemeClr val="folHlink"/>
                  </a:solidFill>
                  <a:latin typeface="Calibri" panose="020F0502020204030204" pitchFamily="34" charset="0"/>
                  <a:ea typeface="宋体" panose="02010600030101010101" pitchFamily="2" charset="-122"/>
                </a:rPr>
                <a:t>＋</a:t>
              </a:r>
            </a:p>
          </p:txBody>
        </p:sp>
        <p:sp>
          <p:nvSpPr>
            <p:cNvPr id="23568" name="Text Box 11"/>
            <p:cNvSpPr txBox="1">
              <a:spLocks noChangeArrowheads="1"/>
            </p:cNvSpPr>
            <p:nvPr/>
          </p:nvSpPr>
          <p:spPr bwMode="auto">
            <a:xfrm>
              <a:off x="5148942" y="1690691"/>
              <a:ext cx="274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50000"/>
                </a:spcBef>
                <a:buFontTx/>
                <a:buNone/>
              </a:pPr>
              <a:r>
                <a:rPr lang="zh-CN" altLang="en-US" sz="2000">
                  <a:solidFill>
                    <a:schemeClr val="folHlink"/>
                  </a:solidFill>
                  <a:latin typeface="Calibri" panose="020F0502020204030204" pitchFamily="34" charset="0"/>
                  <a:ea typeface="宋体" panose="02010600030101010101" pitchFamily="2" charset="-122"/>
                </a:rPr>
                <a:t>（</a:t>
              </a:r>
              <a:r>
                <a:rPr lang="en-US" altLang="zh-CN" sz="2000">
                  <a:solidFill>
                    <a:schemeClr val="folHlink"/>
                  </a:solidFill>
                  <a:latin typeface="Calibri" panose="020F0502020204030204" pitchFamily="34" charset="0"/>
                  <a:ea typeface="宋体" panose="02010600030101010101" pitchFamily="2" charset="-122"/>
                </a:rPr>
                <a:t>1</a:t>
              </a:r>
              <a:r>
                <a:rPr lang="zh-CN" altLang="en-US" sz="2000">
                  <a:solidFill>
                    <a:schemeClr val="folHlink"/>
                  </a:solidFill>
                  <a:latin typeface="Calibri" panose="020F0502020204030204" pitchFamily="34" charset="0"/>
                  <a:ea typeface="宋体" panose="02010600030101010101" pitchFamily="2" charset="-122"/>
                </a:rPr>
                <a:t>－可加速部分比例）</a:t>
              </a:r>
            </a:p>
          </p:txBody>
        </p:sp>
      </p:grpSp>
      <p:sp>
        <p:nvSpPr>
          <p:cNvPr id="30" name="内容占位符 2"/>
          <p:cNvSpPr txBox="1">
            <a:spLocks/>
          </p:cNvSpPr>
          <p:nvPr/>
        </p:nvSpPr>
        <p:spPr>
          <a:xfrm>
            <a:off x="936171" y="642258"/>
            <a:ext cx="7734300" cy="532311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ct val="50000"/>
              </a:spcBef>
              <a:spcAft>
                <a:spcPts val="0"/>
              </a:spcAft>
              <a:buNone/>
              <a:defRPr/>
            </a:pPr>
            <a:r>
              <a:rPr lang="zh-CN" altLang="en-US" sz="2000" dirty="0" smtClean="0"/>
              <a:t>例</a:t>
            </a:r>
            <a:r>
              <a:rPr lang="en-US" altLang="zh-CN" sz="2000" dirty="0" smtClean="0"/>
              <a:t>7.1 </a:t>
            </a:r>
            <a:r>
              <a:rPr lang="zh-CN" altLang="en-US" sz="2000" dirty="0" smtClean="0"/>
              <a:t>如果想用</a:t>
            </a:r>
            <a:r>
              <a:rPr lang="en-US" altLang="zh-CN" sz="2000" dirty="0" smtClean="0"/>
              <a:t>100</a:t>
            </a:r>
            <a:r>
              <a:rPr lang="zh-CN" altLang="en-US" sz="2000" dirty="0" smtClean="0"/>
              <a:t>个处理器达到</a:t>
            </a:r>
            <a:r>
              <a:rPr lang="en-US" altLang="zh-CN" sz="2000" dirty="0" smtClean="0"/>
              <a:t>80</a:t>
            </a:r>
            <a:r>
              <a:rPr lang="zh-CN" altLang="en-US" sz="2000" dirty="0" smtClean="0"/>
              <a:t>的加速比，</a:t>
            </a:r>
            <a:br>
              <a:rPr lang="zh-CN" altLang="en-US" sz="2000" dirty="0" smtClean="0"/>
            </a:br>
            <a:r>
              <a:rPr lang="zh-CN" altLang="en-US" sz="2000" dirty="0" smtClean="0"/>
              <a:t>求原计算程序中串行部分所占比例。</a:t>
            </a:r>
          </a:p>
          <a:p>
            <a:pPr marL="0" indent="0" algn="just" fontAlgn="auto">
              <a:lnSpc>
                <a:spcPct val="120000"/>
              </a:lnSpc>
              <a:spcBef>
                <a:spcPct val="50000"/>
              </a:spcBef>
              <a:spcAft>
                <a:spcPts val="0"/>
              </a:spcAft>
              <a:buFont typeface="Arial" panose="020B0604020202020204" pitchFamily="34" charset="0"/>
              <a:buNone/>
              <a:defRPr/>
            </a:pPr>
            <a:r>
              <a:rPr lang="zh-CN" altLang="en-US" sz="2000" dirty="0" smtClean="0">
                <a:latin typeface="楷体_GB2312" pitchFamily="49" charset="-122"/>
                <a:ea typeface="楷体_GB2312" pitchFamily="49" charset="-122"/>
              </a:rPr>
              <a:t>解   根据</a:t>
            </a:r>
            <a:r>
              <a:rPr lang="en-US" altLang="zh-CN" sz="2000" dirty="0" smtClean="0">
                <a:latin typeface="楷体_GB2312" pitchFamily="49" charset="-122"/>
                <a:ea typeface="楷体_GB2312" pitchFamily="49" charset="-122"/>
              </a:rPr>
              <a:t>Amdahl</a:t>
            </a:r>
            <a:r>
              <a:rPr lang="zh-CN" altLang="en-US" sz="2000" dirty="0" smtClean="0">
                <a:latin typeface="楷体_GB2312" pitchFamily="49" charset="-122"/>
                <a:ea typeface="楷体_GB2312" pitchFamily="49" charset="-122"/>
              </a:rPr>
              <a:t>定律加速比为：</a:t>
            </a:r>
            <a:endParaRPr lang="en-US" altLang="zh-CN" sz="2000" dirty="0" smtClean="0">
              <a:latin typeface="楷体_GB2312" pitchFamily="49" charset="-122"/>
              <a:ea typeface="楷体_GB2312" pitchFamily="49" charset="-122"/>
            </a:endParaRPr>
          </a:p>
          <a:p>
            <a:pPr marL="0" indent="0" algn="just" fontAlgn="auto">
              <a:lnSpc>
                <a:spcPct val="120000"/>
              </a:lnSpc>
              <a:spcBef>
                <a:spcPct val="50000"/>
              </a:spcBef>
              <a:spcAft>
                <a:spcPts val="0"/>
              </a:spcAft>
              <a:buFont typeface="Arial" panose="020B0604020202020204" pitchFamily="34" charset="0"/>
              <a:buNone/>
              <a:defRPr/>
            </a:pPr>
            <a:endParaRPr lang="en-US" altLang="zh-CN" sz="2000" dirty="0" smtClean="0">
              <a:ea typeface="楷体_GB2312" pitchFamily="49" charset="-122"/>
            </a:endParaRPr>
          </a:p>
          <a:p>
            <a:pPr marL="0" indent="0" algn="just" fontAlgn="auto">
              <a:lnSpc>
                <a:spcPct val="120000"/>
              </a:lnSpc>
              <a:spcBef>
                <a:spcPct val="50000"/>
              </a:spcBef>
              <a:spcAft>
                <a:spcPts val="0"/>
              </a:spcAft>
              <a:buFont typeface="Arial" panose="020B0604020202020204" pitchFamily="34" charset="0"/>
              <a:buNone/>
              <a:defRPr/>
            </a:pPr>
            <a:endParaRPr lang="en-US" altLang="zh-CN" sz="2000" dirty="0">
              <a:ea typeface="楷体_GB2312" pitchFamily="49" charset="-122"/>
            </a:endParaRPr>
          </a:p>
          <a:p>
            <a:pPr marL="0" indent="0" algn="just" fontAlgn="auto">
              <a:lnSpc>
                <a:spcPct val="120000"/>
              </a:lnSpc>
              <a:spcBef>
                <a:spcPct val="50000"/>
              </a:spcBef>
              <a:spcAft>
                <a:spcPts val="0"/>
              </a:spcAft>
              <a:buFont typeface="Arial" panose="020B0604020202020204" pitchFamily="34" charset="0"/>
              <a:buNone/>
              <a:defRPr/>
            </a:pPr>
            <a:endParaRPr lang="en-US" altLang="zh-CN" sz="2000" dirty="0">
              <a:ea typeface="楷体_GB2312" pitchFamily="49" charset="-122"/>
            </a:endParaRPr>
          </a:p>
          <a:p>
            <a:pPr marL="0" indent="0" algn="just" fontAlgn="auto">
              <a:lnSpc>
                <a:spcPct val="120000"/>
              </a:lnSpc>
              <a:spcBef>
                <a:spcPct val="50000"/>
              </a:spcBef>
              <a:spcAft>
                <a:spcPts val="0"/>
              </a:spcAft>
              <a:buFont typeface="Arial" panose="020B0604020202020204" pitchFamily="34" charset="0"/>
              <a:buNone/>
              <a:defRPr/>
            </a:pPr>
            <a:endParaRPr lang="en-US" altLang="zh-CN" sz="2000" dirty="0" smtClean="0">
              <a:ea typeface="楷体_GB2312" pitchFamily="49" charset="-122"/>
            </a:endParaRPr>
          </a:p>
          <a:p>
            <a:pPr marL="0" indent="0" algn="just" fontAlgn="auto">
              <a:lnSpc>
                <a:spcPct val="120000"/>
              </a:lnSpc>
              <a:spcBef>
                <a:spcPct val="50000"/>
              </a:spcBef>
              <a:spcAft>
                <a:spcPts val="0"/>
              </a:spcAft>
              <a:buFont typeface="Arial" panose="020B0604020202020204" pitchFamily="34" charset="0"/>
              <a:buNone/>
              <a:defRPr/>
            </a:pPr>
            <a:r>
              <a:rPr lang="zh-CN" altLang="en-US" sz="2000" dirty="0" smtClean="0"/>
              <a:t>        </a:t>
            </a:r>
            <a:endParaRPr lang="en-US" altLang="zh-CN" sz="2000" dirty="0" smtClean="0"/>
          </a:p>
          <a:p>
            <a:pPr algn="just" fontAlgn="auto">
              <a:lnSpc>
                <a:spcPct val="120000"/>
              </a:lnSpc>
              <a:spcBef>
                <a:spcPct val="50000"/>
              </a:spcBef>
              <a:spcAft>
                <a:spcPts val="0"/>
              </a:spcAft>
              <a:buNone/>
              <a:defRPr/>
            </a:pPr>
            <a:r>
              <a:rPr lang="zh-CN" altLang="en-US" sz="2000" dirty="0" smtClean="0">
                <a:latin typeface="楷体_GB2312" pitchFamily="49" charset="-122"/>
                <a:ea typeface="楷体_GB2312" pitchFamily="49" charset="-122"/>
              </a:rPr>
              <a:t>得出：并行比例＝</a:t>
            </a:r>
            <a:r>
              <a:rPr lang="en-US" altLang="zh-CN" sz="2000" dirty="0" smtClean="0">
                <a:latin typeface="楷体_GB2312" pitchFamily="49" charset="-122"/>
                <a:ea typeface="楷体_GB2312" pitchFamily="49" charset="-122"/>
              </a:rPr>
              <a:t>0.9975</a:t>
            </a:r>
          </a:p>
          <a:p>
            <a:pPr fontAlgn="auto">
              <a:lnSpc>
                <a:spcPct val="120000"/>
              </a:lnSpc>
              <a:spcBef>
                <a:spcPct val="50000"/>
              </a:spcBef>
              <a:spcAft>
                <a:spcPts val="0"/>
              </a:spcAft>
              <a:buNone/>
              <a:defRPr/>
            </a:pPr>
            <a:r>
              <a:rPr lang="zh-CN" altLang="en-US" sz="2000" dirty="0" smtClean="0">
                <a:latin typeface="楷体_GB2312" pitchFamily="49" charset="-122"/>
                <a:ea typeface="楷体_GB2312" pitchFamily="49" charset="-122"/>
              </a:rPr>
              <a:t>可以看出要用</a:t>
            </a:r>
            <a:r>
              <a:rPr lang="en-US" altLang="zh-CN" sz="2000" dirty="0" smtClean="0">
                <a:latin typeface="楷体_GB2312" pitchFamily="49" charset="-122"/>
                <a:ea typeface="楷体_GB2312" pitchFamily="49" charset="-122"/>
              </a:rPr>
              <a:t>100</a:t>
            </a:r>
            <a:r>
              <a:rPr lang="zh-CN" altLang="en-US" sz="2000" dirty="0" smtClean="0">
                <a:latin typeface="楷体_GB2312" pitchFamily="49" charset="-122"/>
                <a:ea typeface="楷体_GB2312" pitchFamily="49" charset="-122"/>
              </a:rPr>
              <a:t>个处理器达到</a:t>
            </a:r>
            <a:r>
              <a:rPr lang="en-US" altLang="zh-CN" sz="2000" dirty="0" smtClean="0">
                <a:latin typeface="楷体_GB2312" pitchFamily="49" charset="-122"/>
                <a:ea typeface="楷体_GB2312" pitchFamily="49" charset="-122"/>
              </a:rPr>
              <a:t>80</a:t>
            </a:r>
            <a:r>
              <a:rPr lang="zh-CN" altLang="en-US" sz="2000" dirty="0" smtClean="0">
                <a:latin typeface="楷体_GB2312" pitchFamily="49" charset="-122"/>
                <a:ea typeface="楷体_GB2312" pitchFamily="49" charset="-122"/>
              </a:rPr>
              <a:t>的加速比，串行计算的部分只能占</a:t>
            </a:r>
            <a:r>
              <a:rPr lang="en-US" altLang="zh-CN" sz="2000" dirty="0" smtClean="0">
                <a:latin typeface="楷体_GB2312" pitchFamily="49" charset="-122"/>
                <a:ea typeface="楷体_GB2312" pitchFamily="49" charset="-122"/>
              </a:rPr>
              <a:t>0.25%</a:t>
            </a:r>
            <a:r>
              <a:rPr lang="zh-CN" altLang="en-US" sz="2000" dirty="0" smtClean="0">
                <a:latin typeface="楷体_GB2312" pitchFamily="49" charset="-122"/>
                <a:ea typeface="楷体_GB2312" pitchFamily="49" charset="-122"/>
              </a:rPr>
              <a:t>。</a:t>
            </a:r>
            <a:r>
              <a:rPr lang="zh-CN" altLang="en-US" sz="2000" dirty="0" smtClean="0"/>
              <a:t> </a:t>
            </a:r>
          </a:p>
          <a:p>
            <a:pPr marL="0" indent="0" fontAlgn="auto">
              <a:lnSpc>
                <a:spcPct val="120000"/>
              </a:lnSpc>
              <a:spcAft>
                <a:spcPts val="0"/>
              </a:spcAft>
              <a:buFont typeface="Arial" panose="020B0604020202020204" pitchFamily="34" charset="0"/>
              <a:buNone/>
              <a:defRPr/>
            </a:pPr>
            <a:endParaRPr lang="en-US" altLang="zh-CN" sz="2000" dirty="0"/>
          </a:p>
        </p:txBody>
      </p:sp>
      <p:sp>
        <p:nvSpPr>
          <p:cNvPr id="23562" name="Line 16"/>
          <p:cNvSpPr>
            <a:spLocks noChangeShapeType="1"/>
          </p:cNvSpPr>
          <p:nvPr/>
        </p:nvSpPr>
        <p:spPr bwMode="auto">
          <a:xfrm>
            <a:off x="3103563" y="4176713"/>
            <a:ext cx="990600"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3"/>
          <p:cNvSpPr>
            <a:spLocks noGrp="1" noChangeArrowheads="1"/>
          </p:cNvSpPr>
          <p:nvPr>
            <p:ph type="title"/>
          </p:nvPr>
        </p:nvSpPr>
        <p:spPr>
          <a:xfrm>
            <a:off x="254000" y="266700"/>
            <a:ext cx="8086725" cy="668338"/>
          </a:xfrm>
        </p:spPr>
        <p:txBody>
          <a:bodyPr lIns="90488" tIns="44450" rIns="90488" bIns="44450"/>
          <a:lstStyle/>
          <a:p>
            <a:pPr eaLnBrk="1" hangingPunct="1"/>
            <a:r>
              <a:rPr lang="en-US" altLang="zh-CN" smtClean="0"/>
              <a:t>Nonblocking Synchronization</a:t>
            </a:r>
          </a:p>
        </p:txBody>
      </p:sp>
      <p:sp>
        <p:nvSpPr>
          <p:cNvPr id="18637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C2DC8759-9E47-466A-ABF0-E24C5E240D07}" type="slidenum">
              <a:rPr lang="en-US" altLang="zh-CN"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130</a:t>
            </a:fld>
            <a:endParaRPr lang="en-US" altLang="zh-CN" sz="1200" smtClean="0">
              <a:solidFill>
                <a:srgbClr val="FBBA03"/>
              </a:solidFill>
              <a:latin typeface="Calibri" panose="020F0502020204030204" pitchFamily="34" charset="0"/>
              <a:ea typeface="宋体" panose="02010600030101010101" pitchFamily="2" charset="-122"/>
            </a:endParaRPr>
          </a:p>
        </p:txBody>
      </p:sp>
      <p:sp>
        <p:nvSpPr>
          <p:cNvPr id="1489922" name="Rectangle 2"/>
          <p:cNvSpPr>
            <a:spLocks noChangeArrowheads="1"/>
          </p:cNvSpPr>
          <p:nvPr/>
        </p:nvSpPr>
        <p:spPr bwMode="auto">
          <a:xfrm>
            <a:off x="2003425" y="3575050"/>
            <a:ext cx="5083175" cy="2173288"/>
          </a:xfrm>
          <a:prstGeom prst="rect">
            <a:avLst/>
          </a:prstGeom>
          <a:solidFill>
            <a:srgbClr val="CFBDC8"/>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186373" name="Rectangle 4"/>
          <p:cNvSpPr>
            <a:spLocks noChangeArrowheads="1"/>
          </p:cNvSpPr>
          <p:nvPr/>
        </p:nvSpPr>
        <p:spPr bwMode="auto">
          <a:xfrm>
            <a:off x="1428750" y="1038225"/>
            <a:ext cx="5199063" cy="19272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spAutoFit/>
          </a:bodyPr>
          <a:lstStyle>
            <a:lvl1pPr marL="174625" indent="-174625" defTabSz="627063">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627063">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defTabSz="627063">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defTabSz="627063">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defTabSz="627063">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defTabSz="627063"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defTabSz="627063"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defTabSz="627063"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defTabSz="627063"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Compare&amp;Swap(m), R</a:t>
            </a:r>
            <a:r>
              <a:rPr lang="en-US" altLang="zh-CN" sz="2000" baseline="-25000">
                <a:solidFill>
                  <a:srgbClr val="56127A"/>
                </a:solidFill>
                <a:latin typeface="Verdana" panose="020B0604030504040204" pitchFamily="34" charset="0"/>
                <a:ea typeface="宋体" panose="02010600030101010101" pitchFamily="2" charset="-122"/>
              </a:rPr>
              <a:t>t</a:t>
            </a:r>
            <a:r>
              <a:rPr lang="en-US" altLang="zh-CN" sz="2000">
                <a:solidFill>
                  <a:srgbClr val="56127A"/>
                </a:solidFill>
                <a:latin typeface="Verdana" panose="020B0604030504040204" pitchFamily="34" charset="0"/>
                <a:ea typeface="宋体" panose="02010600030101010101" pitchFamily="2" charset="-122"/>
              </a:rPr>
              <a:t>, R</a:t>
            </a:r>
            <a:r>
              <a:rPr lang="en-US" altLang="zh-CN" sz="2000" baseline="-25000">
                <a:solidFill>
                  <a:srgbClr val="56127A"/>
                </a:solidFill>
                <a:latin typeface="Verdana" panose="020B0604030504040204" pitchFamily="34" charset="0"/>
                <a:ea typeface="宋体" panose="02010600030101010101" pitchFamily="2" charset="-122"/>
              </a:rPr>
              <a:t>s</a:t>
            </a:r>
            <a:r>
              <a:rPr lang="en-US" altLang="zh-CN" sz="2000">
                <a:solidFill>
                  <a:srgbClr val="56127A"/>
                </a:solidFill>
                <a:latin typeface="Verdana" panose="020B0604030504040204" pitchFamily="34" charset="0"/>
                <a:ea typeface="宋体" panose="02010600030101010101" pitchFamily="2" charset="-122"/>
              </a:rPr>
              <a:t>:</a:t>
            </a: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if (R</a:t>
            </a:r>
            <a:r>
              <a:rPr lang="en-US" altLang="zh-CN" sz="2000" baseline="-25000">
                <a:solidFill>
                  <a:srgbClr val="56127A"/>
                </a:solidFill>
                <a:latin typeface="Verdana" panose="020B0604030504040204" pitchFamily="34" charset="0"/>
                <a:ea typeface="宋体" panose="02010600030101010101" pitchFamily="2" charset="-122"/>
              </a:rPr>
              <a:t>t</a:t>
            </a:r>
            <a:r>
              <a:rPr lang="en-US" altLang="zh-CN" sz="2000">
                <a:solidFill>
                  <a:srgbClr val="56127A"/>
                </a:solidFill>
                <a:latin typeface="Verdana" panose="020B0604030504040204" pitchFamily="34" charset="0"/>
                <a:ea typeface="宋体" panose="02010600030101010101" pitchFamily="2" charset="-122"/>
              </a:rPr>
              <a:t>==M[m])</a:t>
            </a: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then 	M[m]=R</a:t>
            </a:r>
            <a:r>
              <a:rPr lang="en-US" altLang="zh-CN" sz="2000" baseline="-25000">
                <a:solidFill>
                  <a:srgbClr val="56127A"/>
                </a:solidFill>
                <a:latin typeface="Verdana" panose="020B0604030504040204" pitchFamily="34" charset="0"/>
                <a:ea typeface="宋体" panose="02010600030101010101" pitchFamily="2" charset="-122"/>
              </a:rPr>
              <a:t>s</a:t>
            </a:r>
            <a:r>
              <a:rPr lang="en-US" altLang="zh-CN" sz="2000">
                <a:solidFill>
                  <a:srgbClr val="56127A"/>
                </a:solidFill>
                <a:latin typeface="Verdana" panose="020B0604030504040204" pitchFamily="34" charset="0"/>
                <a:ea typeface="宋体" panose="02010600030101010101" pitchFamily="2" charset="-122"/>
              </a:rPr>
              <a:t>;</a:t>
            </a:r>
            <a:endParaRPr lang="en-US" altLang="zh-CN" sz="2000" baseline="-25000">
              <a:solidFill>
                <a:srgbClr val="56127A"/>
              </a:solidFill>
              <a:latin typeface="Verdana" panose="020B0604030504040204" pitchFamily="34" charset="0"/>
              <a:ea typeface="宋体" panose="02010600030101010101" pitchFamily="2" charset="-122"/>
            </a:endParaRPr>
          </a:p>
          <a:p>
            <a:pPr eaLnBrk="1" hangingPunct="1">
              <a:lnSpc>
                <a:spcPct val="100000"/>
              </a:lnSpc>
              <a:spcBef>
                <a:spcPct val="0"/>
              </a:spcBef>
              <a:buFontTx/>
              <a:buNone/>
            </a:pPr>
            <a:r>
              <a:rPr lang="en-US" altLang="zh-CN" sz="2000" baseline="-25000">
                <a:solidFill>
                  <a:srgbClr val="56127A"/>
                </a:solidFill>
                <a:latin typeface="Verdana" panose="020B0604030504040204" pitchFamily="34" charset="0"/>
                <a:ea typeface="宋体" panose="02010600030101010101" pitchFamily="2" charset="-122"/>
              </a:rPr>
              <a:t>			</a:t>
            </a:r>
            <a:r>
              <a:rPr lang="en-US" altLang="zh-CN" sz="2000">
                <a:solidFill>
                  <a:srgbClr val="56127A"/>
                </a:solidFill>
                <a:latin typeface="Verdana" panose="020B0604030504040204" pitchFamily="34" charset="0"/>
                <a:ea typeface="宋体" panose="02010600030101010101" pitchFamily="2" charset="-122"/>
              </a:rPr>
              <a:t>R</a:t>
            </a:r>
            <a:r>
              <a:rPr lang="en-US" altLang="zh-CN" sz="2000" baseline="-25000">
                <a:solidFill>
                  <a:srgbClr val="56127A"/>
                </a:solidFill>
                <a:latin typeface="Verdana" panose="020B0604030504040204" pitchFamily="34" charset="0"/>
                <a:ea typeface="宋体" panose="02010600030101010101" pitchFamily="2" charset="-122"/>
              </a:rPr>
              <a:t>s</a:t>
            </a:r>
            <a:r>
              <a:rPr lang="en-US" altLang="zh-CN" sz="2000">
                <a:solidFill>
                  <a:srgbClr val="56127A"/>
                </a:solidFill>
                <a:latin typeface="Verdana" panose="020B0604030504040204" pitchFamily="34" charset="0"/>
                <a:ea typeface="宋体" panose="02010600030101010101" pitchFamily="2" charset="-122"/>
              </a:rPr>
              <a:t>=R</a:t>
            </a:r>
            <a:r>
              <a:rPr lang="en-US" altLang="zh-CN" sz="2000" baseline="-25000">
                <a:solidFill>
                  <a:srgbClr val="56127A"/>
                </a:solidFill>
                <a:latin typeface="Verdana" panose="020B0604030504040204" pitchFamily="34" charset="0"/>
                <a:ea typeface="宋体" panose="02010600030101010101" pitchFamily="2" charset="-122"/>
              </a:rPr>
              <a:t>t </a:t>
            </a:r>
            <a:r>
              <a:rPr lang="en-US" altLang="zh-CN" sz="2000">
                <a:solidFill>
                  <a:srgbClr val="56127A"/>
                </a:solidFill>
                <a:latin typeface="Verdana" panose="020B0604030504040204" pitchFamily="34" charset="0"/>
                <a:ea typeface="宋体" panose="02010600030101010101" pitchFamily="2" charset="-122"/>
              </a:rPr>
              <a:t>;</a:t>
            </a:r>
            <a:endParaRPr lang="en-US" altLang="zh-CN" sz="2000" baseline="-25000">
              <a:solidFill>
                <a:srgbClr val="56127A"/>
              </a:solidFill>
              <a:latin typeface="Verdana" panose="020B0604030504040204" pitchFamily="34" charset="0"/>
              <a:ea typeface="宋体" panose="02010600030101010101" pitchFamily="2" charset="-122"/>
            </a:endParaRPr>
          </a:p>
          <a:p>
            <a:pPr eaLnBrk="1" hangingPunct="1">
              <a:lnSpc>
                <a:spcPct val="100000"/>
              </a:lnSpc>
              <a:spcBef>
                <a:spcPct val="0"/>
              </a:spcBef>
              <a:buFontTx/>
              <a:buNone/>
            </a:pPr>
            <a:r>
              <a:rPr lang="en-US" altLang="zh-CN" sz="2000" baseline="-25000">
                <a:solidFill>
                  <a:srgbClr val="56127A"/>
                </a:solidFill>
                <a:latin typeface="Verdana" panose="020B0604030504040204" pitchFamily="34" charset="0"/>
                <a:ea typeface="宋体" panose="02010600030101010101" pitchFamily="2" charset="-122"/>
              </a:rPr>
              <a:t>			</a:t>
            </a:r>
            <a:r>
              <a:rPr lang="en-US" altLang="zh-CN" sz="2000">
                <a:solidFill>
                  <a:srgbClr val="56127A"/>
                </a:solidFill>
                <a:latin typeface="Verdana" panose="020B0604030504040204" pitchFamily="34" charset="0"/>
                <a:ea typeface="宋体" panose="02010600030101010101" pitchFamily="2" charset="-122"/>
              </a:rPr>
              <a:t>status </a:t>
            </a:r>
            <a:r>
              <a:rPr lang="en-US" altLang="zh-CN" sz="2000">
                <a:solidFill>
                  <a:srgbClr val="56127A"/>
                </a:solidFill>
                <a:latin typeface="Symbol" panose="05050102010706020507" pitchFamily="18" charset="2"/>
                <a:ea typeface="宋体" panose="02010600030101010101" pitchFamily="2" charset="-122"/>
              </a:rPr>
              <a:t></a:t>
            </a:r>
            <a:r>
              <a:rPr lang="en-US" altLang="zh-CN" sz="2000">
                <a:solidFill>
                  <a:srgbClr val="56127A"/>
                </a:solidFill>
                <a:latin typeface="Verdana" panose="020B0604030504040204" pitchFamily="34" charset="0"/>
                <a:ea typeface="宋体" panose="02010600030101010101" pitchFamily="2" charset="-122"/>
              </a:rPr>
              <a:t>success;</a:t>
            </a: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else	status </a:t>
            </a:r>
            <a:r>
              <a:rPr lang="en-US" altLang="zh-CN" sz="2000">
                <a:solidFill>
                  <a:srgbClr val="56127A"/>
                </a:solidFill>
                <a:latin typeface="Symbol" panose="05050102010706020507" pitchFamily="18" charset="2"/>
                <a:ea typeface="宋体" panose="02010600030101010101" pitchFamily="2" charset="-122"/>
              </a:rPr>
              <a:t></a:t>
            </a:r>
            <a:r>
              <a:rPr lang="en-US" altLang="zh-CN" sz="2000">
                <a:solidFill>
                  <a:srgbClr val="56127A"/>
                </a:solidFill>
                <a:latin typeface="Verdana" panose="020B0604030504040204" pitchFamily="34" charset="0"/>
                <a:ea typeface="宋体" panose="02010600030101010101" pitchFamily="2" charset="-122"/>
              </a:rPr>
              <a:t>fail;</a:t>
            </a:r>
          </a:p>
        </p:txBody>
      </p:sp>
      <p:sp>
        <p:nvSpPr>
          <p:cNvPr id="1489925" name="Rectangle 5"/>
          <p:cNvSpPr>
            <a:spLocks noChangeArrowheads="1"/>
          </p:cNvSpPr>
          <p:nvPr/>
        </p:nvSpPr>
        <p:spPr bwMode="auto">
          <a:xfrm>
            <a:off x="1174750" y="3540125"/>
            <a:ext cx="5838825"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try:  	Load R</a:t>
            </a:r>
            <a:r>
              <a:rPr lang="en-US" altLang="zh-CN" sz="2000" baseline="-25000">
                <a:solidFill>
                  <a:srgbClr val="56127A"/>
                </a:solidFill>
                <a:latin typeface="Verdana" panose="020B0604030504040204" pitchFamily="34" charset="0"/>
                <a:ea typeface="宋体" panose="02010600030101010101" pitchFamily="2" charset="-122"/>
              </a:rPr>
              <a:t>head</a:t>
            </a:r>
            <a:r>
              <a:rPr lang="en-US" altLang="zh-CN" sz="2000">
                <a:solidFill>
                  <a:srgbClr val="56127A"/>
                </a:solidFill>
                <a:latin typeface="Verdana" panose="020B0604030504040204" pitchFamily="34" charset="0"/>
                <a:ea typeface="宋体" panose="02010600030101010101" pitchFamily="2" charset="-122"/>
              </a:rPr>
              <a:t>, (head)</a:t>
            </a: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spin:	Load R</a:t>
            </a:r>
            <a:r>
              <a:rPr lang="en-US" altLang="zh-CN" sz="2000" baseline="-25000">
                <a:solidFill>
                  <a:srgbClr val="56127A"/>
                </a:solidFill>
                <a:latin typeface="Verdana" panose="020B0604030504040204" pitchFamily="34" charset="0"/>
                <a:ea typeface="宋体" panose="02010600030101010101" pitchFamily="2" charset="-122"/>
              </a:rPr>
              <a:t>tail</a:t>
            </a:r>
            <a:r>
              <a:rPr lang="en-US" altLang="zh-CN" sz="2000">
                <a:solidFill>
                  <a:srgbClr val="56127A"/>
                </a:solidFill>
                <a:latin typeface="Verdana" panose="020B0604030504040204" pitchFamily="34" charset="0"/>
                <a:ea typeface="宋体" panose="02010600030101010101" pitchFamily="2" charset="-122"/>
              </a:rPr>
              <a:t>, (tail)</a:t>
            </a: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if R</a:t>
            </a:r>
            <a:r>
              <a:rPr lang="en-US" altLang="zh-CN" sz="2000" baseline="-25000">
                <a:solidFill>
                  <a:srgbClr val="56127A"/>
                </a:solidFill>
                <a:latin typeface="Verdana" panose="020B0604030504040204" pitchFamily="34" charset="0"/>
                <a:ea typeface="宋体" panose="02010600030101010101" pitchFamily="2" charset="-122"/>
              </a:rPr>
              <a:t>head</a:t>
            </a:r>
            <a:r>
              <a:rPr lang="en-US" altLang="zh-CN" sz="2000">
                <a:solidFill>
                  <a:srgbClr val="56127A"/>
                </a:solidFill>
                <a:latin typeface="Verdana" panose="020B0604030504040204" pitchFamily="34" charset="0"/>
                <a:ea typeface="宋体" panose="02010600030101010101" pitchFamily="2" charset="-122"/>
              </a:rPr>
              <a:t>==R</a:t>
            </a:r>
            <a:r>
              <a:rPr lang="en-US" altLang="zh-CN" sz="2000" baseline="-25000">
                <a:solidFill>
                  <a:srgbClr val="56127A"/>
                </a:solidFill>
                <a:latin typeface="Verdana" panose="020B0604030504040204" pitchFamily="34" charset="0"/>
                <a:ea typeface="宋体" panose="02010600030101010101" pitchFamily="2" charset="-122"/>
              </a:rPr>
              <a:t>tail </a:t>
            </a:r>
            <a:r>
              <a:rPr lang="en-US" altLang="zh-CN" sz="2000">
                <a:solidFill>
                  <a:srgbClr val="56127A"/>
                </a:solidFill>
                <a:latin typeface="Verdana" panose="020B0604030504040204" pitchFamily="34" charset="0"/>
                <a:ea typeface="宋体" panose="02010600030101010101" pitchFamily="2" charset="-122"/>
              </a:rPr>
              <a:t>goto spin</a:t>
            </a: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Load R, (R</a:t>
            </a:r>
            <a:r>
              <a:rPr lang="en-US" altLang="zh-CN" sz="2000" baseline="-25000">
                <a:solidFill>
                  <a:srgbClr val="56127A"/>
                </a:solidFill>
                <a:latin typeface="Verdana" panose="020B0604030504040204" pitchFamily="34" charset="0"/>
                <a:ea typeface="宋体" panose="02010600030101010101" pitchFamily="2" charset="-122"/>
              </a:rPr>
              <a:t>head</a:t>
            </a:r>
            <a:r>
              <a:rPr lang="en-US" altLang="zh-CN" sz="2000">
                <a:solidFill>
                  <a:srgbClr val="56127A"/>
                </a:solidFill>
                <a:latin typeface="Verdana" panose="020B0604030504040204" pitchFamily="34" charset="0"/>
                <a:ea typeface="宋体" panose="02010600030101010101" pitchFamily="2" charset="-122"/>
              </a:rPr>
              <a:t>)</a:t>
            </a: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R</a:t>
            </a:r>
            <a:r>
              <a:rPr lang="en-US" altLang="zh-CN" sz="2000" baseline="-25000">
                <a:solidFill>
                  <a:srgbClr val="56127A"/>
                </a:solidFill>
                <a:latin typeface="Verdana" panose="020B0604030504040204" pitchFamily="34" charset="0"/>
                <a:ea typeface="宋体" panose="02010600030101010101" pitchFamily="2" charset="-122"/>
              </a:rPr>
              <a:t>newhead</a:t>
            </a:r>
            <a:r>
              <a:rPr lang="en-US" altLang="zh-CN" sz="2000">
                <a:solidFill>
                  <a:srgbClr val="56127A"/>
                </a:solidFill>
                <a:latin typeface="Verdana" panose="020B0604030504040204" pitchFamily="34" charset="0"/>
                <a:ea typeface="宋体" panose="02010600030101010101" pitchFamily="2" charset="-122"/>
              </a:rPr>
              <a:t> = R</a:t>
            </a:r>
            <a:r>
              <a:rPr lang="en-US" altLang="zh-CN" sz="2000" baseline="-25000">
                <a:solidFill>
                  <a:srgbClr val="56127A"/>
                </a:solidFill>
                <a:latin typeface="Verdana" panose="020B0604030504040204" pitchFamily="34" charset="0"/>
                <a:ea typeface="宋体" panose="02010600030101010101" pitchFamily="2" charset="-122"/>
              </a:rPr>
              <a:t>head</a:t>
            </a:r>
            <a:r>
              <a:rPr lang="en-US" altLang="zh-CN" sz="2000">
                <a:solidFill>
                  <a:srgbClr val="56127A"/>
                </a:solidFill>
                <a:latin typeface="Verdana" panose="020B0604030504040204" pitchFamily="34" charset="0"/>
                <a:ea typeface="宋体" panose="02010600030101010101" pitchFamily="2" charset="-122"/>
              </a:rPr>
              <a:t>+1</a:t>
            </a: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Compare&amp;Swap(head), R</a:t>
            </a:r>
            <a:r>
              <a:rPr lang="en-US" altLang="zh-CN" sz="2000" baseline="-25000">
                <a:solidFill>
                  <a:srgbClr val="56127A"/>
                </a:solidFill>
                <a:latin typeface="Verdana" panose="020B0604030504040204" pitchFamily="34" charset="0"/>
                <a:ea typeface="宋体" panose="02010600030101010101" pitchFamily="2" charset="-122"/>
              </a:rPr>
              <a:t>head</a:t>
            </a:r>
            <a:r>
              <a:rPr lang="en-US" altLang="zh-CN" sz="2000">
                <a:solidFill>
                  <a:srgbClr val="56127A"/>
                </a:solidFill>
                <a:latin typeface="Verdana" panose="020B0604030504040204" pitchFamily="34" charset="0"/>
                <a:ea typeface="宋体" panose="02010600030101010101" pitchFamily="2" charset="-122"/>
              </a:rPr>
              <a:t>, R</a:t>
            </a:r>
            <a:r>
              <a:rPr lang="en-US" altLang="zh-CN" sz="2000" baseline="-25000">
                <a:solidFill>
                  <a:srgbClr val="56127A"/>
                </a:solidFill>
                <a:latin typeface="Verdana" panose="020B0604030504040204" pitchFamily="34" charset="0"/>
                <a:ea typeface="宋体" panose="02010600030101010101" pitchFamily="2" charset="-122"/>
              </a:rPr>
              <a:t>newhead</a:t>
            </a:r>
            <a:endParaRPr lang="en-US" altLang="zh-CN" sz="2000">
              <a:solidFill>
                <a:srgbClr val="56127A"/>
              </a:solidFill>
              <a:latin typeface="Verdana" panose="020B0604030504040204" pitchFamily="34" charset="0"/>
              <a:ea typeface="宋体" panose="02010600030101010101" pitchFamily="2" charset="-122"/>
            </a:endParaRP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if (status==fail) goto try</a:t>
            </a: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process(R)</a:t>
            </a:r>
          </a:p>
        </p:txBody>
      </p:sp>
      <p:sp>
        <p:nvSpPr>
          <p:cNvPr id="186375" name="Text Box 6"/>
          <p:cNvSpPr txBox="1">
            <a:spLocks noChangeArrowheads="1"/>
          </p:cNvSpPr>
          <p:nvPr/>
        </p:nvSpPr>
        <p:spPr bwMode="auto">
          <a:xfrm>
            <a:off x="6715125" y="1428750"/>
            <a:ext cx="21050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dirty="0">
                <a:solidFill>
                  <a:srgbClr val="004B00"/>
                </a:solidFill>
                <a:latin typeface="Verdana" panose="020B0604030504040204" pitchFamily="34" charset="0"/>
                <a:ea typeface="宋体" panose="02010600030101010101" pitchFamily="2" charset="-122"/>
              </a:rPr>
              <a:t>status</a:t>
            </a:r>
            <a:r>
              <a:rPr lang="en-US" altLang="zh-CN" sz="2000" i="1" dirty="0">
                <a:solidFill>
                  <a:srgbClr val="004B00"/>
                </a:solidFill>
                <a:latin typeface="Verdana" panose="020B0604030504040204" pitchFamily="34" charset="0"/>
                <a:ea typeface="宋体" panose="02010600030101010101" pitchFamily="2" charset="-122"/>
              </a:rPr>
              <a:t> </a:t>
            </a:r>
            <a:r>
              <a:rPr lang="en-US" altLang="zh-CN" sz="2000" dirty="0">
                <a:solidFill>
                  <a:srgbClr val="004B00"/>
                </a:solidFill>
                <a:latin typeface="Verdana" panose="020B0604030504040204" pitchFamily="34" charset="0"/>
                <a:ea typeface="宋体" panose="02010600030101010101" pitchFamily="2" charset="-122"/>
              </a:rPr>
              <a:t>is an</a:t>
            </a:r>
            <a:r>
              <a:rPr lang="en-US" altLang="zh-CN" sz="2000" i="1" dirty="0">
                <a:solidFill>
                  <a:srgbClr val="004B00"/>
                </a:solidFill>
                <a:latin typeface="Verdana" panose="020B0604030504040204" pitchFamily="34" charset="0"/>
                <a:ea typeface="宋体" panose="02010600030101010101" pitchFamily="2" charset="-122"/>
              </a:rPr>
              <a:t> implicit argument </a:t>
            </a:r>
          </a:p>
        </p:txBody>
      </p:sp>
      <p:sp>
        <p:nvSpPr>
          <p:cNvPr id="9" name="日期占位符 8"/>
          <p:cNvSpPr>
            <a:spLocks noGrp="1"/>
          </p:cNvSpPr>
          <p:nvPr>
            <p:ph type="dt" sz="quarter" idx="10"/>
          </p:nvPr>
        </p:nvSpPr>
        <p:spPr/>
        <p:txBody>
          <a:bodyPr/>
          <a:lstStyle/>
          <a:p>
            <a:pPr>
              <a:defRPr/>
            </a:pPr>
            <a:fld id="{FB15B71B-5343-448F-B2C3-3D486C1F38FF}" type="datetime1">
              <a:rPr lang="zh-CN" altLang="en-US"/>
              <a:pPr>
                <a:defRPr/>
              </a:pPr>
              <a:t>2020/9/14</a:t>
            </a:fld>
            <a:endParaRPr lang="zh-CN" altLang="en-US"/>
          </a:p>
        </p:txBody>
      </p:sp>
      <p:sp>
        <p:nvSpPr>
          <p:cNvPr id="10" name="页脚占位符 9"/>
          <p:cNvSpPr>
            <a:spLocks noGrp="1"/>
          </p:cNvSpPr>
          <p:nvPr>
            <p:ph type="ftr" sz="quarter" idx="11"/>
          </p:nvPr>
        </p:nvSpPr>
        <p:spPr/>
        <p:txBody>
          <a:bodyPr/>
          <a:lstStyle/>
          <a:p>
            <a:pPr>
              <a:defRPr/>
            </a:pPr>
            <a:r>
              <a:rPr lang="zh-CN" altLang="en-US" smtClean="0"/>
              <a:t>计算机体系结构</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99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489922"/>
                                        </p:tgtEl>
                                        <p:attrNameLst>
                                          <p:attrName>style.visibility</p:attrName>
                                        </p:attrNameLst>
                                      </p:cBhvr>
                                      <p:to>
                                        <p:strVal val="visible"/>
                                      </p:to>
                                    </p:set>
                                    <p:animEffect transition="in" filter="dissolve">
                                      <p:cBhvr>
                                        <p:cTn id="11" dur="500"/>
                                        <p:tgtEl>
                                          <p:spTgt spid="1489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9922" grpId="0" animBg="1"/>
      <p:bldP spid="1489925" grpId="0"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288925" y="304800"/>
            <a:ext cx="7648575" cy="642938"/>
          </a:xfrm>
        </p:spPr>
        <p:txBody>
          <a:bodyPr/>
          <a:lstStyle/>
          <a:p>
            <a:pPr eaLnBrk="1" hangingPunct="1"/>
            <a:r>
              <a:rPr lang="en-US" altLang="zh-CN" smtClean="0"/>
              <a:t>Performance of Locks</a:t>
            </a:r>
          </a:p>
        </p:txBody>
      </p:sp>
      <p:sp>
        <p:nvSpPr>
          <p:cNvPr id="18841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376A1D9C-21DA-4A4D-AC93-F3296CE393AF}" type="slidenum">
              <a:rPr lang="en-US" altLang="zh-CN"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131</a:t>
            </a:fld>
            <a:endParaRPr lang="en-US" altLang="zh-CN" sz="1200" smtClean="0">
              <a:solidFill>
                <a:srgbClr val="FBBA03"/>
              </a:solidFill>
              <a:latin typeface="Calibri" panose="020F0502020204030204" pitchFamily="34" charset="0"/>
              <a:ea typeface="宋体" panose="02010600030101010101" pitchFamily="2" charset="-122"/>
            </a:endParaRPr>
          </a:p>
        </p:txBody>
      </p:sp>
      <p:sp>
        <p:nvSpPr>
          <p:cNvPr id="188420" name="Text Box 3"/>
          <p:cNvSpPr txBox="1">
            <a:spLocks noChangeArrowheads="1"/>
          </p:cNvSpPr>
          <p:nvPr/>
        </p:nvSpPr>
        <p:spPr bwMode="auto">
          <a:xfrm>
            <a:off x="835025" y="1114425"/>
            <a:ext cx="6888163"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dirty="0">
                <a:latin typeface="Verdana" panose="020B0604030504040204" pitchFamily="34" charset="0"/>
                <a:ea typeface="宋体" panose="02010600030101010101" pitchFamily="2" charset="-122"/>
              </a:rPr>
              <a:t>Blocking atomic read-modify-write instructions</a:t>
            </a:r>
          </a:p>
          <a:p>
            <a:pPr eaLnBrk="1" hangingPunct="1">
              <a:lnSpc>
                <a:spcPct val="100000"/>
              </a:lnSpc>
              <a:spcBef>
                <a:spcPct val="0"/>
              </a:spcBef>
              <a:buFontTx/>
              <a:buNone/>
            </a:pPr>
            <a:r>
              <a:rPr lang="en-US" altLang="zh-CN" sz="2000" dirty="0">
                <a:latin typeface="Verdana" panose="020B0604030504040204" pitchFamily="34" charset="0"/>
                <a:ea typeface="宋体" panose="02010600030101010101" pitchFamily="2" charset="-122"/>
              </a:rPr>
              <a:t>	</a:t>
            </a:r>
            <a:r>
              <a:rPr lang="en-US" altLang="zh-CN" sz="2000" i="1" dirty="0">
                <a:solidFill>
                  <a:srgbClr val="56127A"/>
                </a:solidFill>
                <a:latin typeface="Verdana" panose="020B0604030504040204" pitchFamily="34" charset="0"/>
                <a:ea typeface="宋体" panose="02010600030101010101" pitchFamily="2" charset="-122"/>
              </a:rPr>
              <a:t>e.g., </a:t>
            </a:r>
            <a:r>
              <a:rPr lang="en-US" altLang="zh-CN" sz="2000" i="1" dirty="0" err="1">
                <a:solidFill>
                  <a:srgbClr val="56127A"/>
                </a:solidFill>
                <a:latin typeface="Verdana" panose="020B0604030504040204" pitchFamily="34" charset="0"/>
                <a:ea typeface="宋体" panose="02010600030101010101" pitchFamily="2" charset="-122"/>
              </a:rPr>
              <a:t>Test&amp;Set</a:t>
            </a:r>
            <a:r>
              <a:rPr lang="en-US" altLang="zh-CN" sz="2000" i="1" dirty="0">
                <a:solidFill>
                  <a:srgbClr val="56127A"/>
                </a:solidFill>
                <a:latin typeface="Verdana" panose="020B0604030504040204" pitchFamily="34" charset="0"/>
                <a:ea typeface="宋体" panose="02010600030101010101" pitchFamily="2" charset="-122"/>
              </a:rPr>
              <a:t>, </a:t>
            </a:r>
            <a:r>
              <a:rPr lang="en-US" altLang="zh-CN" sz="2000" i="1" dirty="0" err="1">
                <a:solidFill>
                  <a:srgbClr val="56127A"/>
                </a:solidFill>
                <a:latin typeface="Verdana" panose="020B0604030504040204" pitchFamily="34" charset="0"/>
                <a:ea typeface="宋体" panose="02010600030101010101" pitchFamily="2" charset="-122"/>
              </a:rPr>
              <a:t>Fetch&amp;Add</a:t>
            </a:r>
            <a:r>
              <a:rPr lang="en-US" altLang="zh-CN" sz="2000" i="1" dirty="0">
                <a:solidFill>
                  <a:srgbClr val="56127A"/>
                </a:solidFill>
                <a:latin typeface="Verdana" panose="020B0604030504040204" pitchFamily="34" charset="0"/>
                <a:ea typeface="宋体" panose="02010600030101010101" pitchFamily="2" charset="-122"/>
              </a:rPr>
              <a:t>, Swap</a:t>
            </a:r>
            <a:r>
              <a:rPr lang="en-US" altLang="zh-CN" sz="2000" dirty="0">
                <a:solidFill>
                  <a:srgbClr val="56127A"/>
                </a:solidFill>
                <a:latin typeface="Verdana" panose="020B0604030504040204" pitchFamily="34" charset="0"/>
                <a:ea typeface="宋体" panose="02010600030101010101" pitchFamily="2" charset="-122"/>
              </a:rPr>
              <a:t> </a:t>
            </a:r>
          </a:p>
          <a:p>
            <a:pPr eaLnBrk="1" hangingPunct="1">
              <a:lnSpc>
                <a:spcPct val="100000"/>
              </a:lnSpc>
              <a:spcBef>
                <a:spcPct val="0"/>
              </a:spcBef>
              <a:buFontTx/>
              <a:buNone/>
            </a:pPr>
            <a:r>
              <a:rPr lang="en-US" altLang="zh-CN" sz="2000" dirty="0">
                <a:latin typeface="Verdana" panose="020B0604030504040204" pitchFamily="34" charset="0"/>
                <a:ea typeface="宋体" panose="02010600030101010101" pitchFamily="2" charset="-122"/>
              </a:rPr>
              <a:t>			vs</a:t>
            </a:r>
          </a:p>
          <a:p>
            <a:pPr eaLnBrk="1" hangingPunct="1">
              <a:lnSpc>
                <a:spcPct val="100000"/>
              </a:lnSpc>
              <a:spcBef>
                <a:spcPct val="0"/>
              </a:spcBef>
              <a:buFontTx/>
              <a:buNone/>
            </a:pPr>
            <a:r>
              <a:rPr lang="en-US" altLang="zh-CN" sz="2000" dirty="0">
                <a:latin typeface="Verdana" panose="020B0604030504040204" pitchFamily="34" charset="0"/>
                <a:ea typeface="宋体" panose="02010600030101010101" pitchFamily="2" charset="-122"/>
              </a:rPr>
              <a:t>Non-blocking atomic read-modify-write instructions</a:t>
            </a:r>
          </a:p>
          <a:p>
            <a:pPr eaLnBrk="1" hangingPunct="1">
              <a:lnSpc>
                <a:spcPct val="100000"/>
              </a:lnSpc>
              <a:spcBef>
                <a:spcPct val="0"/>
              </a:spcBef>
              <a:buFontTx/>
              <a:buNone/>
            </a:pPr>
            <a:r>
              <a:rPr lang="en-US" altLang="zh-CN" sz="2000" dirty="0">
                <a:latin typeface="Verdana" panose="020B0604030504040204" pitchFamily="34" charset="0"/>
                <a:ea typeface="宋体" panose="02010600030101010101" pitchFamily="2" charset="-122"/>
              </a:rPr>
              <a:t>	</a:t>
            </a:r>
            <a:r>
              <a:rPr lang="en-US" altLang="zh-CN" sz="2000" i="1" dirty="0">
                <a:solidFill>
                  <a:srgbClr val="56127A"/>
                </a:solidFill>
                <a:latin typeface="Verdana" panose="020B0604030504040204" pitchFamily="34" charset="0"/>
                <a:ea typeface="宋体" panose="02010600030101010101" pitchFamily="2" charset="-122"/>
              </a:rPr>
              <a:t>e.g., </a:t>
            </a:r>
            <a:r>
              <a:rPr lang="en-US" altLang="zh-CN" sz="2000" i="1" dirty="0" err="1">
                <a:solidFill>
                  <a:srgbClr val="56127A"/>
                </a:solidFill>
                <a:latin typeface="Verdana" panose="020B0604030504040204" pitchFamily="34" charset="0"/>
                <a:ea typeface="宋体" panose="02010600030101010101" pitchFamily="2" charset="-122"/>
              </a:rPr>
              <a:t>Compare&amp;Swap</a:t>
            </a:r>
            <a:r>
              <a:rPr lang="en-US" altLang="zh-CN" sz="2000" i="1" dirty="0">
                <a:solidFill>
                  <a:srgbClr val="56127A"/>
                </a:solidFill>
                <a:latin typeface="Verdana" panose="020B0604030504040204" pitchFamily="34" charset="0"/>
                <a:ea typeface="宋体" panose="02010600030101010101" pitchFamily="2" charset="-122"/>
              </a:rPr>
              <a:t>, </a:t>
            </a:r>
          </a:p>
          <a:p>
            <a:pPr eaLnBrk="1" hangingPunct="1">
              <a:lnSpc>
                <a:spcPct val="100000"/>
              </a:lnSpc>
              <a:spcBef>
                <a:spcPct val="0"/>
              </a:spcBef>
              <a:buFontTx/>
              <a:buNone/>
            </a:pPr>
            <a:r>
              <a:rPr lang="en-US" altLang="zh-CN" sz="2000" i="1" dirty="0">
                <a:solidFill>
                  <a:srgbClr val="56127A"/>
                </a:solidFill>
                <a:latin typeface="Verdana" panose="020B0604030504040204" pitchFamily="34" charset="0"/>
                <a:ea typeface="宋体" panose="02010600030101010101" pitchFamily="2" charset="-122"/>
              </a:rPr>
              <a:t>	        Load-reserve/Store-conditional</a:t>
            </a:r>
            <a:endParaRPr lang="en-US" altLang="zh-CN" sz="2000" dirty="0">
              <a:solidFill>
                <a:srgbClr val="56127A"/>
              </a:solidFill>
              <a:latin typeface="Verdana" panose="020B0604030504040204" pitchFamily="34" charset="0"/>
              <a:ea typeface="宋体" panose="02010600030101010101" pitchFamily="2" charset="-122"/>
            </a:endParaRPr>
          </a:p>
          <a:p>
            <a:pPr eaLnBrk="1" hangingPunct="1">
              <a:lnSpc>
                <a:spcPct val="100000"/>
              </a:lnSpc>
              <a:spcBef>
                <a:spcPct val="0"/>
              </a:spcBef>
              <a:buFontTx/>
              <a:buNone/>
            </a:pPr>
            <a:r>
              <a:rPr lang="en-US" altLang="zh-CN" sz="2000" dirty="0">
                <a:latin typeface="Verdana" panose="020B0604030504040204" pitchFamily="34" charset="0"/>
                <a:ea typeface="宋体" panose="02010600030101010101" pitchFamily="2" charset="-122"/>
              </a:rPr>
              <a:t>			vs</a:t>
            </a:r>
          </a:p>
          <a:p>
            <a:pPr eaLnBrk="1" hangingPunct="1">
              <a:lnSpc>
                <a:spcPct val="100000"/>
              </a:lnSpc>
              <a:spcBef>
                <a:spcPct val="0"/>
              </a:spcBef>
              <a:buFontTx/>
              <a:buNone/>
            </a:pPr>
            <a:r>
              <a:rPr lang="en-US" altLang="zh-CN" sz="2000" dirty="0">
                <a:latin typeface="Verdana" panose="020B0604030504040204" pitchFamily="34" charset="0"/>
                <a:ea typeface="宋体" panose="02010600030101010101" pitchFamily="2" charset="-122"/>
              </a:rPr>
              <a:t>Protocols based on ordinary Loads and Stores</a:t>
            </a:r>
          </a:p>
          <a:p>
            <a:pPr eaLnBrk="1" hangingPunct="1">
              <a:lnSpc>
                <a:spcPct val="100000"/>
              </a:lnSpc>
              <a:spcBef>
                <a:spcPct val="0"/>
              </a:spcBef>
              <a:buFontTx/>
              <a:buNone/>
            </a:pPr>
            <a:endParaRPr lang="en-US" altLang="zh-CN" sz="2000" dirty="0">
              <a:latin typeface="Verdana" panose="020B0604030504040204" pitchFamily="34" charset="0"/>
              <a:ea typeface="宋体" panose="02010600030101010101" pitchFamily="2" charset="-122"/>
            </a:endParaRPr>
          </a:p>
          <a:p>
            <a:pPr eaLnBrk="1" hangingPunct="1">
              <a:lnSpc>
                <a:spcPct val="100000"/>
              </a:lnSpc>
              <a:spcBef>
                <a:spcPct val="0"/>
              </a:spcBef>
              <a:buFontTx/>
              <a:buNone/>
            </a:pPr>
            <a:endParaRPr lang="en-US" altLang="zh-CN" sz="2000" dirty="0">
              <a:latin typeface="Verdana" panose="020B0604030504040204" pitchFamily="34" charset="0"/>
              <a:ea typeface="宋体" panose="02010600030101010101" pitchFamily="2" charset="-122"/>
            </a:endParaRPr>
          </a:p>
          <a:p>
            <a:pPr eaLnBrk="1" hangingPunct="1">
              <a:lnSpc>
                <a:spcPct val="100000"/>
              </a:lnSpc>
              <a:spcBef>
                <a:spcPct val="0"/>
              </a:spcBef>
              <a:buFontTx/>
              <a:buNone/>
            </a:pPr>
            <a:r>
              <a:rPr lang="en-US" altLang="zh-CN" sz="2000" i="1" dirty="0">
                <a:latin typeface="Verdana" panose="020B0604030504040204" pitchFamily="34" charset="0"/>
                <a:ea typeface="宋体" panose="02010600030101010101" pitchFamily="2" charset="-122"/>
              </a:rPr>
              <a:t>Performance depends on several interacting factors:</a:t>
            </a:r>
          </a:p>
          <a:p>
            <a:pPr eaLnBrk="1" hangingPunct="1">
              <a:lnSpc>
                <a:spcPct val="100000"/>
              </a:lnSpc>
              <a:spcBef>
                <a:spcPct val="0"/>
              </a:spcBef>
              <a:buFontTx/>
              <a:buNone/>
            </a:pPr>
            <a:r>
              <a:rPr lang="en-US" altLang="zh-CN" sz="2000" dirty="0">
                <a:latin typeface="Verdana" panose="020B0604030504040204" pitchFamily="34" charset="0"/>
                <a:ea typeface="宋体" panose="02010600030101010101" pitchFamily="2" charset="-122"/>
              </a:rPr>
              <a:t>	degree of contention, </a:t>
            </a:r>
          </a:p>
          <a:p>
            <a:pPr eaLnBrk="1" hangingPunct="1">
              <a:lnSpc>
                <a:spcPct val="100000"/>
              </a:lnSpc>
              <a:spcBef>
                <a:spcPct val="0"/>
              </a:spcBef>
              <a:buFontTx/>
              <a:buNone/>
            </a:pPr>
            <a:r>
              <a:rPr lang="en-US" altLang="zh-CN" sz="2000" dirty="0">
                <a:latin typeface="Verdana" panose="020B0604030504040204" pitchFamily="34" charset="0"/>
                <a:ea typeface="宋体" panose="02010600030101010101" pitchFamily="2" charset="-122"/>
              </a:rPr>
              <a:t>	caches, </a:t>
            </a:r>
          </a:p>
          <a:p>
            <a:pPr eaLnBrk="1" hangingPunct="1">
              <a:lnSpc>
                <a:spcPct val="100000"/>
              </a:lnSpc>
              <a:spcBef>
                <a:spcPct val="0"/>
              </a:spcBef>
              <a:buFontTx/>
              <a:buNone/>
            </a:pPr>
            <a:r>
              <a:rPr lang="en-US" altLang="zh-CN" sz="2000" dirty="0">
                <a:latin typeface="Verdana" panose="020B0604030504040204" pitchFamily="34" charset="0"/>
                <a:ea typeface="宋体" panose="02010600030101010101" pitchFamily="2" charset="-122"/>
              </a:rPr>
              <a:t>	out-of-order execution of Loads and Stores</a:t>
            </a:r>
          </a:p>
          <a:p>
            <a:pPr eaLnBrk="1" hangingPunct="1">
              <a:lnSpc>
                <a:spcPct val="100000"/>
              </a:lnSpc>
              <a:spcBef>
                <a:spcPct val="0"/>
              </a:spcBef>
              <a:buFontTx/>
              <a:buNone/>
            </a:pPr>
            <a:endParaRPr lang="en-US" altLang="zh-CN" sz="2000" dirty="0">
              <a:latin typeface="Verdana" panose="020B0604030504040204" pitchFamily="34" charset="0"/>
              <a:ea typeface="宋体" panose="02010600030101010101" pitchFamily="2" charset="-122"/>
            </a:endParaRPr>
          </a:p>
          <a:p>
            <a:pPr eaLnBrk="1" hangingPunct="1">
              <a:lnSpc>
                <a:spcPct val="100000"/>
              </a:lnSpc>
              <a:spcBef>
                <a:spcPct val="0"/>
              </a:spcBef>
              <a:buFontTx/>
              <a:buNone/>
            </a:pPr>
            <a:r>
              <a:rPr lang="en-US" altLang="zh-CN" sz="2000" dirty="0">
                <a:latin typeface="Verdana" panose="020B0604030504040204" pitchFamily="34" charset="0"/>
                <a:ea typeface="宋体" panose="02010600030101010101" pitchFamily="2" charset="-122"/>
              </a:rPr>
              <a:t>			</a:t>
            </a:r>
            <a:r>
              <a:rPr lang="en-US" altLang="zh-CN" sz="2000" i="1" dirty="0">
                <a:solidFill>
                  <a:schemeClr val="bg2"/>
                </a:solidFill>
                <a:latin typeface="Verdana" panose="020B0604030504040204" pitchFamily="34" charset="0"/>
                <a:ea typeface="宋体" panose="02010600030101010101" pitchFamily="2" charset="-122"/>
              </a:rPr>
              <a:t>later ...</a:t>
            </a:r>
          </a:p>
        </p:txBody>
      </p:sp>
      <p:sp>
        <p:nvSpPr>
          <p:cNvPr id="6" name="日期占位符 5"/>
          <p:cNvSpPr>
            <a:spLocks noGrp="1"/>
          </p:cNvSpPr>
          <p:nvPr>
            <p:ph type="dt" sz="quarter" idx="10"/>
          </p:nvPr>
        </p:nvSpPr>
        <p:spPr/>
        <p:txBody>
          <a:bodyPr/>
          <a:lstStyle/>
          <a:p>
            <a:pPr>
              <a:defRPr/>
            </a:pPr>
            <a:fld id="{CB9DB16E-5EE5-4840-A502-774DB0013514}" type="datetime1">
              <a:rPr lang="zh-CN" altLang="en-US"/>
              <a:pPr>
                <a:defRPr/>
              </a:pPr>
              <a:t>2020/9/14</a:t>
            </a:fld>
            <a:endParaRPr lang="zh-CN" altLang="en-US"/>
          </a:p>
        </p:txBody>
      </p:sp>
      <p:sp>
        <p:nvSpPr>
          <p:cNvPr id="7" name="页脚占位符 6"/>
          <p:cNvSpPr>
            <a:spLocks noGrp="1"/>
          </p:cNvSpPr>
          <p:nvPr>
            <p:ph type="ftr" sz="quarter" idx="11"/>
          </p:nvPr>
        </p:nvSpPr>
        <p:spPr/>
        <p:txBody>
          <a:bodyPr/>
          <a:lstStyle/>
          <a:p>
            <a:pPr>
              <a:defRPr/>
            </a:pPr>
            <a:r>
              <a:rPr lang="zh-CN" altLang="en-US" smtClean="0"/>
              <a:t>计算机体系结构</a:t>
            </a:r>
            <a:endParaRPr lang="zh-CN" altLang="en-US"/>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r>
              <a:rPr lang="en-US" altLang="zh-CN" smtClean="0"/>
              <a:t>Acknowledgements</a:t>
            </a:r>
          </a:p>
        </p:txBody>
      </p:sp>
      <p:sp>
        <p:nvSpPr>
          <p:cNvPr id="190467" name="Rectangle 3"/>
          <p:cNvSpPr>
            <a:spLocks noGrp="1" noChangeArrowheads="1"/>
          </p:cNvSpPr>
          <p:nvPr>
            <p:ph idx="1"/>
          </p:nvPr>
        </p:nvSpPr>
        <p:spPr>
          <a:xfrm>
            <a:off x="742950" y="1600200"/>
            <a:ext cx="7559675" cy="4576763"/>
          </a:xfrm>
        </p:spPr>
        <p:txBody>
          <a:bodyPr/>
          <a:lstStyle/>
          <a:p>
            <a:pPr eaLnBrk="1" hangingPunct="1"/>
            <a:r>
              <a:rPr lang="en-US" altLang="zh-CN" smtClean="0"/>
              <a:t>These slides contain material developed and copyright by:</a:t>
            </a:r>
          </a:p>
          <a:p>
            <a:pPr lvl="1" eaLnBrk="1" hangingPunct="1"/>
            <a:r>
              <a:rPr lang="en-US" altLang="zh-CN" smtClean="0"/>
              <a:t>John Kubiatowicz (UCB)</a:t>
            </a:r>
          </a:p>
          <a:p>
            <a:pPr lvl="1" eaLnBrk="1" hangingPunct="1"/>
            <a:r>
              <a:rPr lang="en-US" altLang="zh-CN" smtClean="0"/>
              <a:t>Krste Asanovic (UCB)</a:t>
            </a:r>
          </a:p>
          <a:p>
            <a:pPr lvl="1" eaLnBrk="1" hangingPunct="1"/>
            <a:r>
              <a:rPr lang="en-US" altLang="zh-CN" smtClean="0"/>
              <a:t>David Patterson (UCB)</a:t>
            </a:r>
          </a:p>
          <a:p>
            <a:pPr lvl="1" eaLnBrk="1" hangingPunct="1"/>
            <a:r>
              <a:rPr lang="en-US" altLang="zh-CN" smtClean="0"/>
              <a:t>Chenxi Zhang (Tongji)</a:t>
            </a:r>
          </a:p>
          <a:p>
            <a:pPr eaLnBrk="1" hangingPunct="1"/>
            <a:r>
              <a:rPr lang="en-US" altLang="zh-CN" smtClean="0"/>
              <a:t>UCB material derived from course CS152</a:t>
            </a:r>
            <a:r>
              <a:rPr lang="zh-CN" altLang="en-US" smtClean="0"/>
              <a:t>、</a:t>
            </a:r>
            <a:r>
              <a:rPr lang="en-US" altLang="zh-CN" smtClean="0"/>
              <a:t>CS252</a:t>
            </a:r>
            <a:r>
              <a:rPr lang="zh-CN" altLang="en-US" smtClean="0"/>
              <a:t>、</a:t>
            </a:r>
            <a:r>
              <a:rPr lang="en-US" altLang="zh-CN" smtClean="0"/>
              <a:t>CS61C</a:t>
            </a:r>
          </a:p>
          <a:p>
            <a:pPr eaLnBrk="1" hangingPunct="1"/>
            <a:r>
              <a:rPr lang="en-US" altLang="zh-CN" smtClean="0"/>
              <a:t>KFUPM material derived from course COE501</a:t>
            </a:r>
            <a:r>
              <a:rPr lang="zh-CN" altLang="en-US" smtClean="0"/>
              <a:t>、</a:t>
            </a:r>
            <a:r>
              <a:rPr lang="en-US" altLang="zh-CN" smtClean="0"/>
              <a:t>COE502</a:t>
            </a:r>
          </a:p>
          <a:p>
            <a:pPr eaLnBrk="1" hangingPunct="1"/>
            <a:endParaRPr lang="en-US" altLang="zh-CN" smtClean="0"/>
          </a:p>
        </p:txBody>
      </p:sp>
      <p:sp>
        <p:nvSpPr>
          <p:cNvPr id="19046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50185E66-5EBB-43CE-8667-8627CEB77E32}" type="slidenum">
              <a:rPr lang="en-US" altLang="zh-CN" sz="1200" smtClean="0">
                <a:latin typeface="Times New Roman" panose="02020603050405020304" pitchFamily="18" charset="0"/>
                <a:ea typeface="宋体" panose="02010600030101010101" pitchFamily="2" charset="-122"/>
              </a:rPr>
              <a:pPr>
                <a:lnSpc>
                  <a:spcPct val="100000"/>
                </a:lnSpc>
                <a:spcBef>
                  <a:spcPct val="0"/>
                </a:spcBef>
                <a:buFontTx/>
                <a:buNone/>
              </a:pPr>
              <a:t>132</a:t>
            </a:fld>
            <a:endParaRPr lang="en-US" altLang="zh-CN" sz="1200" smtClean="0">
              <a:latin typeface="Times New Roman" panose="02020603050405020304" pitchFamily="18" charset="0"/>
              <a:ea typeface="宋体" panose="02010600030101010101" pitchFamily="2" charset="-122"/>
            </a:endParaRPr>
          </a:p>
        </p:txBody>
      </p:sp>
      <p:sp>
        <p:nvSpPr>
          <p:cNvPr id="193541" name="日期占位符 1"/>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DC4197-531A-4680-BFFC-B4EE200F4B9B}" type="datetime1">
              <a:rPr lang="zh-CN" altLang="en-US">
                <a:solidFill>
                  <a:schemeClr val="tx1"/>
                </a:solidFill>
                <a:latin typeface="Times New Roman" pitchFamily="18" charset="0"/>
              </a:rPr>
              <a:pPr fontAlgn="base">
                <a:spcBef>
                  <a:spcPct val="0"/>
                </a:spcBef>
                <a:spcAft>
                  <a:spcPct val="0"/>
                </a:spcAft>
                <a:defRPr/>
              </a:pPr>
              <a:t>2020/9/14</a:t>
            </a:fld>
            <a:endParaRPr lang="en-US" altLang="zh-CN">
              <a:solidFill>
                <a:schemeClr val="tx1"/>
              </a:solidFill>
              <a:latin typeface="Times New Roman" pitchFamily="18" charset="0"/>
            </a:endParaRPr>
          </a:p>
        </p:txBody>
      </p:sp>
      <p:sp>
        <p:nvSpPr>
          <p:cNvPr id="193542" name="页脚占位符 2"/>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zh-CN" altLang="en-US" smtClean="0">
                <a:solidFill>
                  <a:schemeClr val="tx1"/>
                </a:solidFill>
                <a:latin typeface="Times New Roman" pitchFamily="18" charset="0"/>
              </a:rPr>
              <a:t>计算机体系结构</a:t>
            </a:r>
            <a:endParaRPr lang="en-US" altLang="zh-CN" smtClean="0">
              <a:solidFill>
                <a:schemeClr val="tx1"/>
              </a:solidFill>
              <a:latin typeface="Times New Roman" pitchFamily="18" charset="0"/>
            </a:endParaRPr>
          </a:p>
        </p:txBody>
      </p:sp>
    </p:spTree>
  </p:cSld>
  <p:clrMapOvr>
    <a:masterClrMapping/>
  </p:clrMapOvr>
  <p:transition spd="slow"/>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smtClean="0"/>
              <a:t>GPU-Review</a:t>
            </a:r>
            <a:endParaRPr lang="zh-CN" altLang="en-US" dirty="0" smtClean="0"/>
          </a:p>
        </p:txBody>
      </p:sp>
      <p:sp>
        <p:nvSpPr>
          <p:cNvPr id="8195" name="内容占位符 2"/>
          <p:cNvSpPr>
            <a:spLocks noGrp="1"/>
          </p:cNvSpPr>
          <p:nvPr>
            <p:ph idx="1"/>
          </p:nvPr>
        </p:nvSpPr>
        <p:spPr/>
        <p:txBody>
          <a:bodyPr/>
          <a:lstStyle/>
          <a:p>
            <a:r>
              <a:rPr lang="en-US" altLang="zh-CN" smtClean="0"/>
              <a:t>GPU</a:t>
            </a:r>
            <a:r>
              <a:rPr lang="zh-CN" altLang="en-US" b="1" smtClean="0"/>
              <a:t>本质上是</a:t>
            </a:r>
            <a:r>
              <a:rPr lang="en-US" altLang="zh-CN" b="1" smtClean="0"/>
              <a:t>SIMD</a:t>
            </a:r>
            <a:r>
              <a:rPr lang="zh-CN" altLang="en-US" b="1" smtClean="0"/>
              <a:t>处理模式</a:t>
            </a:r>
            <a:endParaRPr lang="en-US" altLang="zh-CN" b="1" smtClean="0"/>
          </a:p>
          <a:p>
            <a:pPr lvl="1"/>
            <a:r>
              <a:rPr lang="zh-CN" altLang="en-US" b="1" smtClean="0"/>
              <a:t>编程模型：</a:t>
            </a:r>
            <a:r>
              <a:rPr lang="en-US" altLang="zh-CN" b="1" smtClean="0"/>
              <a:t>SPMD </a:t>
            </a:r>
          </a:p>
          <a:p>
            <a:pPr lvl="1"/>
            <a:r>
              <a:rPr lang="zh-CN" altLang="en-US" b="1" smtClean="0"/>
              <a:t>执行模型：</a:t>
            </a:r>
            <a:r>
              <a:rPr lang="en-US" altLang="zh-CN" b="1" smtClean="0"/>
              <a:t>SIMD /  SIMT</a:t>
            </a:r>
            <a:endParaRPr lang="en-US" altLang="zh-CN" smtClean="0"/>
          </a:p>
          <a:p>
            <a:r>
              <a:rPr lang="en-US" altLang="zh-CN" b="1" smtClean="0"/>
              <a:t>SIMT  vs. SIMD</a:t>
            </a:r>
          </a:p>
          <a:p>
            <a:pPr lvl="1"/>
            <a:r>
              <a:rPr lang="zh-CN" altLang="en-US" b="1" smtClean="0"/>
              <a:t>多指令流 </a:t>
            </a:r>
            <a:r>
              <a:rPr lang="en-US" altLang="zh-CN" b="1" smtClean="0"/>
              <a:t>vs. </a:t>
            </a:r>
            <a:r>
              <a:rPr lang="zh-CN" altLang="en-US" b="1" smtClean="0"/>
              <a:t>单指令流</a:t>
            </a:r>
            <a:endParaRPr lang="en-US" altLang="zh-CN" b="1" smtClean="0"/>
          </a:p>
          <a:p>
            <a:r>
              <a:rPr lang="en-US" altLang="zh-CN" b="1" smtClean="0"/>
              <a:t>Warp </a:t>
            </a:r>
            <a:r>
              <a:rPr lang="zh-CN" altLang="en-US" b="1" smtClean="0"/>
              <a:t>：</a:t>
            </a:r>
            <a:r>
              <a:rPr lang="en-US" altLang="zh-CN" b="1" smtClean="0"/>
              <a:t>GPU</a:t>
            </a:r>
            <a:r>
              <a:rPr lang="zh-CN" altLang="en-US" b="1" smtClean="0"/>
              <a:t>调度的基本单位</a:t>
            </a:r>
            <a:endParaRPr lang="en-US" altLang="zh-CN" b="1" smtClean="0"/>
          </a:p>
          <a:p>
            <a:r>
              <a:rPr lang="en-US" altLang="zh-CN" b="1" smtClean="0"/>
              <a:t>Branch Divergence</a:t>
            </a:r>
          </a:p>
          <a:p>
            <a:r>
              <a:rPr lang="en-US" altLang="zh-CN" b="1" smtClean="0"/>
              <a:t>Memory </a:t>
            </a:r>
          </a:p>
          <a:p>
            <a:pPr lvl="1"/>
            <a:endParaRPr lang="en-US" altLang="zh-CN" b="1" smtClean="0"/>
          </a:p>
        </p:txBody>
      </p:sp>
      <p:sp>
        <p:nvSpPr>
          <p:cNvPr id="4" name="日期占位符 3"/>
          <p:cNvSpPr>
            <a:spLocks noGrp="1"/>
          </p:cNvSpPr>
          <p:nvPr>
            <p:ph type="dt" sz="quarter" idx="10"/>
          </p:nvPr>
        </p:nvSpPr>
        <p:spPr/>
        <p:txBody>
          <a:bodyPr/>
          <a:lstStyle/>
          <a:p>
            <a:pPr>
              <a:defRPr/>
            </a:pPr>
            <a:fld id="{CDCB8100-7F2C-4027-B2B7-A30355EC4D5A}"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819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8E346A8A-B55C-420D-B162-3CBBE38C7C4E}"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133</a:t>
            </a:fld>
            <a:endParaRPr lang="zh-CN" altLang="en-US" sz="1200" smtClean="0">
              <a:solidFill>
                <a:srgbClr val="898989"/>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48212936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smtClean="0"/>
              <a:t>共享存储结构</a:t>
            </a:r>
            <a:endParaRPr lang="en-US" altLang="en-US" smtClean="0"/>
          </a:p>
        </p:txBody>
      </p:sp>
      <p:sp>
        <p:nvSpPr>
          <p:cNvPr id="18435" name="Rectangle 3"/>
          <p:cNvSpPr>
            <a:spLocks noGrp="1" noChangeArrowheads="1"/>
          </p:cNvSpPr>
          <p:nvPr>
            <p:ph type="body" idx="1"/>
          </p:nvPr>
        </p:nvSpPr>
        <p:spPr>
          <a:xfrm>
            <a:off x="347663" y="1298575"/>
            <a:ext cx="7886700" cy="4822825"/>
          </a:xfrm>
        </p:spPr>
        <p:txBody>
          <a:bodyPr/>
          <a:lstStyle/>
          <a:p>
            <a:r>
              <a:rPr lang="zh-CN" altLang="en-US" smtClean="0"/>
              <a:t>处理器共享物理存储器</a:t>
            </a:r>
            <a:r>
              <a:rPr lang="en-US" altLang="zh-CN" smtClean="0"/>
              <a:t>,</a:t>
            </a:r>
            <a:r>
              <a:rPr lang="zh-CN" altLang="en-US" smtClean="0"/>
              <a:t> 直接对其访问</a:t>
            </a:r>
            <a:endParaRPr lang="en-US" altLang="en-US" smtClean="0"/>
          </a:p>
          <a:p>
            <a:r>
              <a:rPr lang="en-US" altLang="en-US" smtClean="0"/>
              <a:t>I/O </a:t>
            </a:r>
            <a:r>
              <a:rPr lang="zh-CN" altLang="en-US" smtClean="0"/>
              <a:t>控制器直接访问物理存储器</a:t>
            </a:r>
            <a:endParaRPr lang="en-US" altLang="en-US" smtClean="0"/>
          </a:p>
          <a:p>
            <a:r>
              <a:rPr lang="zh-CN" altLang="en-US" smtClean="0"/>
              <a:t>操作系统可以运行在任意处理器上</a:t>
            </a:r>
            <a:endParaRPr lang="en-US" altLang="en-US" smtClean="0"/>
          </a:p>
          <a:p>
            <a:pPr lvl="1"/>
            <a:r>
              <a:rPr lang="en-US" altLang="en-US" smtClean="0"/>
              <a:t>OS </a:t>
            </a:r>
            <a:r>
              <a:rPr lang="zh-CN" altLang="en-US" smtClean="0"/>
              <a:t>使用共享内存进行通信</a:t>
            </a:r>
            <a:endParaRPr lang="en-US" altLang="en-US" smtClean="0"/>
          </a:p>
          <a:p>
            <a:r>
              <a:rPr lang="zh-CN" altLang="en-US" smtClean="0"/>
              <a:t>通信过程由</a:t>
            </a:r>
            <a:r>
              <a:rPr lang="en-US" altLang="zh-CN" smtClean="0"/>
              <a:t>load</a:t>
            </a:r>
            <a:r>
              <a:rPr lang="zh-CN" altLang="en-US" smtClean="0"/>
              <a:t>和</a:t>
            </a:r>
            <a:r>
              <a:rPr lang="en-US" altLang="zh-CN" smtClean="0"/>
              <a:t>store</a:t>
            </a:r>
            <a:r>
              <a:rPr lang="zh-CN" altLang="en-US" smtClean="0"/>
              <a:t>操作来完成</a:t>
            </a:r>
            <a:endParaRPr lang="en-US" altLang="zh-CN" smtClean="0"/>
          </a:p>
          <a:p>
            <a:r>
              <a:rPr lang="zh-CN" altLang="en-US" smtClean="0"/>
              <a:t>处理器的规模数</a:t>
            </a:r>
            <a:endParaRPr lang="en-US" altLang="en-US" smtClean="0"/>
          </a:p>
          <a:p>
            <a:pPr lvl="1"/>
            <a:r>
              <a:rPr lang="zh-CN" altLang="en-US" smtClean="0"/>
              <a:t>几个到几百个</a:t>
            </a:r>
            <a:endParaRPr lang="en-US" altLang="en-US" smtClean="0"/>
          </a:p>
          <a:p>
            <a:pPr lvl="1"/>
            <a:r>
              <a:rPr lang="zh-CN" altLang="en-US" smtClean="0"/>
              <a:t>存储器可以分布式部署</a:t>
            </a:r>
            <a:endParaRPr lang="en-US" altLang="zh-CN" smtClean="0"/>
          </a:p>
          <a:p>
            <a:r>
              <a:rPr lang="zh-CN" altLang="en-US" smtClean="0"/>
              <a:t>这种结构可以追溯到</a:t>
            </a:r>
            <a:r>
              <a:rPr lang="en-US" altLang="zh-CN" smtClean="0"/>
              <a:t>60</a:t>
            </a:r>
            <a:r>
              <a:rPr lang="zh-CN" altLang="en-US" smtClean="0"/>
              <a:t>年代初</a:t>
            </a:r>
            <a:endParaRPr lang="en-US" altLang="zh-CN" smtClean="0"/>
          </a:p>
        </p:txBody>
      </p:sp>
      <p:sp>
        <p:nvSpPr>
          <p:cNvPr id="23" name="日期占位符 22"/>
          <p:cNvSpPr>
            <a:spLocks noGrp="1"/>
          </p:cNvSpPr>
          <p:nvPr>
            <p:ph type="dt" sz="quarter" idx="10"/>
          </p:nvPr>
        </p:nvSpPr>
        <p:spPr/>
        <p:txBody>
          <a:bodyPr/>
          <a:lstStyle/>
          <a:p>
            <a:pPr>
              <a:defRPr/>
            </a:pPr>
            <a:fld id="{0F3AA24B-940F-418C-96C3-B590738BF7EE}" type="datetime1">
              <a:rPr lang="zh-CN" altLang="en-US"/>
              <a:pPr>
                <a:defRPr/>
              </a:pPr>
              <a:t>2020/9/14</a:t>
            </a:fld>
            <a:endParaRPr lang="zh-CN" altLang="en-US" dirty="0"/>
          </a:p>
        </p:txBody>
      </p:sp>
      <p:sp>
        <p:nvSpPr>
          <p:cNvPr id="22" name="Footer Placeholder 3"/>
          <p:cNvSpPr>
            <a:spLocks noGrp="1"/>
          </p:cNvSpPr>
          <p:nvPr>
            <p:ph type="ftr" sz="quarter" idx="11"/>
          </p:nvPr>
        </p:nvSpPr>
        <p:spPr/>
        <p:txBody>
          <a:bodyPr/>
          <a:lstStyle/>
          <a:p>
            <a:pPr>
              <a:defRPr/>
            </a:pPr>
            <a:r>
              <a:rPr lang="zh-CN" altLang="en-US" smtClean="0"/>
              <a:t>计算机体系结构</a:t>
            </a:r>
            <a:endParaRPr lang="en-US" dirty="0"/>
          </a:p>
        </p:txBody>
      </p:sp>
      <p:grpSp>
        <p:nvGrpSpPr>
          <p:cNvPr id="18438" name="Group 4"/>
          <p:cNvGrpSpPr>
            <a:grpSpLocks/>
          </p:cNvGrpSpPr>
          <p:nvPr/>
        </p:nvGrpSpPr>
        <p:grpSpPr bwMode="auto">
          <a:xfrm>
            <a:off x="5181600" y="3302000"/>
            <a:ext cx="3709988" cy="2590800"/>
            <a:chOff x="2256" y="1728"/>
            <a:chExt cx="3300" cy="2112"/>
          </a:xfrm>
        </p:grpSpPr>
        <p:sp>
          <p:nvSpPr>
            <p:cNvPr id="18440" name="AutoShape 5"/>
            <p:cNvSpPr>
              <a:spLocks noChangeAspect="1" noChangeArrowheads="1"/>
            </p:cNvSpPr>
            <p:nvPr/>
          </p:nvSpPr>
          <p:spPr bwMode="auto">
            <a:xfrm>
              <a:off x="3091" y="2229"/>
              <a:ext cx="1838" cy="1157"/>
            </a:xfrm>
            <a:prstGeom prst="irregularSeal1">
              <a:avLst/>
            </a:prstGeom>
            <a:solidFill>
              <a:schemeClr val="accent1"/>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ctr">
                <a:lnSpc>
                  <a:spcPct val="100000"/>
                </a:lnSpc>
                <a:spcBef>
                  <a:spcPct val="0"/>
                </a:spcBef>
                <a:buFontTx/>
                <a:buNone/>
              </a:pPr>
              <a:r>
                <a:rPr lang="en-US" altLang="zh-CN" sz="1400">
                  <a:latin typeface="Calibri" panose="020F0502020204030204" pitchFamily="34" charset="0"/>
                  <a:ea typeface="宋体" panose="02010600030101010101" pitchFamily="2" charset="-122"/>
                </a:rPr>
                <a:t>Shared Physical</a:t>
              </a:r>
            </a:p>
            <a:p>
              <a:pPr algn="ctr">
                <a:lnSpc>
                  <a:spcPct val="100000"/>
                </a:lnSpc>
                <a:spcBef>
                  <a:spcPct val="0"/>
                </a:spcBef>
                <a:buFontTx/>
                <a:buNone/>
              </a:pPr>
              <a:r>
                <a:rPr lang="en-US" altLang="zh-CN" sz="1400">
                  <a:latin typeface="Calibri" panose="020F0502020204030204" pitchFamily="34" charset="0"/>
                  <a:ea typeface="宋体" panose="02010600030101010101" pitchFamily="2" charset="-122"/>
                </a:rPr>
                <a:t>Memory</a:t>
              </a:r>
            </a:p>
          </p:txBody>
        </p:sp>
        <p:sp>
          <p:nvSpPr>
            <p:cNvPr id="18441" name="Oval 6"/>
            <p:cNvSpPr>
              <a:spLocks noChangeAspect="1" noChangeArrowheads="1"/>
            </p:cNvSpPr>
            <p:nvPr/>
          </p:nvSpPr>
          <p:spPr bwMode="auto">
            <a:xfrm>
              <a:off x="2256" y="2191"/>
              <a:ext cx="501" cy="385"/>
            </a:xfrm>
            <a:prstGeom prst="ellipse">
              <a:avLst/>
            </a:prstGeom>
            <a:solidFill>
              <a:schemeClr val="bg1"/>
            </a:solidFill>
            <a:ln w="12700">
              <a:solidFill>
                <a:schemeClr val="tx1"/>
              </a:solidFill>
              <a:round/>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ctr">
                <a:lnSpc>
                  <a:spcPct val="100000"/>
                </a:lnSpc>
                <a:spcBef>
                  <a:spcPct val="0"/>
                </a:spcBef>
                <a:buFontTx/>
                <a:buNone/>
              </a:pPr>
              <a:r>
                <a:rPr lang="en-US" altLang="zh-CN" sz="1200">
                  <a:latin typeface="Calibri" panose="020F0502020204030204" pitchFamily="34" charset="0"/>
                  <a:ea typeface="宋体" panose="02010600030101010101" pitchFamily="2" charset="-122"/>
                </a:rPr>
                <a:t>Processor</a:t>
              </a:r>
            </a:p>
          </p:txBody>
        </p:sp>
        <p:sp>
          <p:nvSpPr>
            <p:cNvPr id="18442" name="Oval 7"/>
            <p:cNvSpPr>
              <a:spLocks noChangeAspect="1" noChangeArrowheads="1"/>
            </p:cNvSpPr>
            <p:nvPr/>
          </p:nvSpPr>
          <p:spPr bwMode="auto">
            <a:xfrm>
              <a:off x="2340" y="2846"/>
              <a:ext cx="501" cy="386"/>
            </a:xfrm>
            <a:prstGeom prst="ellipse">
              <a:avLst/>
            </a:prstGeom>
            <a:solidFill>
              <a:schemeClr val="bg1"/>
            </a:solidFill>
            <a:ln w="12700">
              <a:solidFill>
                <a:schemeClr val="tx1"/>
              </a:solidFill>
              <a:round/>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ctr">
                <a:lnSpc>
                  <a:spcPct val="100000"/>
                </a:lnSpc>
                <a:spcBef>
                  <a:spcPct val="0"/>
                </a:spcBef>
                <a:buFontTx/>
                <a:buNone/>
              </a:pPr>
              <a:r>
                <a:rPr lang="en-US" altLang="zh-CN" sz="1200">
                  <a:latin typeface="Calibri" panose="020F0502020204030204" pitchFamily="34" charset="0"/>
                  <a:ea typeface="宋体" panose="02010600030101010101" pitchFamily="2" charset="-122"/>
                </a:rPr>
                <a:t>Processor</a:t>
              </a:r>
            </a:p>
          </p:txBody>
        </p:sp>
        <p:sp>
          <p:nvSpPr>
            <p:cNvPr id="18443" name="Oval 8"/>
            <p:cNvSpPr>
              <a:spLocks noChangeAspect="1" noChangeArrowheads="1"/>
            </p:cNvSpPr>
            <p:nvPr/>
          </p:nvSpPr>
          <p:spPr bwMode="auto">
            <a:xfrm>
              <a:off x="3300" y="3424"/>
              <a:ext cx="502" cy="386"/>
            </a:xfrm>
            <a:prstGeom prst="ellipse">
              <a:avLst/>
            </a:prstGeom>
            <a:solidFill>
              <a:schemeClr val="bg1"/>
            </a:solidFill>
            <a:ln w="12700">
              <a:solidFill>
                <a:schemeClr val="tx1"/>
              </a:solidFill>
              <a:round/>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ctr">
                <a:lnSpc>
                  <a:spcPct val="100000"/>
                </a:lnSpc>
                <a:spcBef>
                  <a:spcPct val="0"/>
                </a:spcBef>
                <a:buFontTx/>
                <a:buNone/>
              </a:pPr>
              <a:r>
                <a:rPr lang="en-US" altLang="zh-CN" sz="1200">
                  <a:latin typeface="Calibri" panose="020F0502020204030204" pitchFamily="34" charset="0"/>
                  <a:ea typeface="宋体" panose="02010600030101010101" pitchFamily="2" charset="-122"/>
                </a:rPr>
                <a:t>I/O</a:t>
              </a:r>
            </a:p>
          </p:txBody>
        </p:sp>
        <p:sp>
          <p:nvSpPr>
            <p:cNvPr id="18444" name="Oval 9"/>
            <p:cNvSpPr>
              <a:spLocks noChangeAspect="1" noChangeArrowheads="1"/>
            </p:cNvSpPr>
            <p:nvPr/>
          </p:nvSpPr>
          <p:spPr bwMode="auto">
            <a:xfrm>
              <a:off x="4251" y="3454"/>
              <a:ext cx="501" cy="386"/>
            </a:xfrm>
            <a:prstGeom prst="ellipse">
              <a:avLst/>
            </a:prstGeom>
            <a:solidFill>
              <a:schemeClr val="bg1"/>
            </a:solidFill>
            <a:ln w="12700">
              <a:solidFill>
                <a:schemeClr val="tx1"/>
              </a:solidFill>
              <a:round/>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ctr">
                <a:lnSpc>
                  <a:spcPct val="100000"/>
                </a:lnSpc>
                <a:spcBef>
                  <a:spcPct val="0"/>
                </a:spcBef>
                <a:buFontTx/>
                <a:buNone/>
              </a:pPr>
              <a:r>
                <a:rPr lang="en-US" altLang="zh-CN" sz="1200">
                  <a:latin typeface="Calibri" panose="020F0502020204030204" pitchFamily="34" charset="0"/>
                  <a:ea typeface="宋体" panose="02010600030101010101" pitchFamily="2" charset="-122"/>
                </a:rPr>
                <a:t>I/O</a:t>
              </a:r>
            </a:p>
          </p:txBody>
        </p:sp>
        <p:sp>
          <p:nvSpPr>
            <p:cNvPr id="18445" name="Oval 10"/>
            <p:cNvSpPr>
              <a:spLocks noChangeAspect="1" noChangeArrowheads="1"/>
            </p:cNvSpPr>
            <p:nvPr/>
          </p:nvSpPr>
          <p:spPr bwMode="auto">
            <a:xfrm>
              <a:off x="5013" y="2923"/>
              <a:ext cx="501" cy="386"/>
            </a:xfrm>
            <a:prstGeom prst="ellipse">
              <a:avLst/>
            </a:prstGeom>
            <a:solidFill>
              <a:schemeClr val="bg1"/>
            </a:solidFill>
            <a:ln w="12700">
              <a:solidFill>
                <a:schemeClr val="tx1"/>
              </a:solidFill>
              <a:round/>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ctr">
                <a:lnSpc>
                  <a:spcPct val="100000"/>
                </a:lnSpc>
                <a:spcBef>
                  <a:spcPct val="0"/>
                </a:spcBef>
                <a:buFontTx/>
                <a:buNone/>
              </a:pPr>
              <a:r>
                <a:rPr lang="en-US" altLang="zh-CN" sz="1200">
                  <a:latin typeface="Calibri" panose="020F0502020204030204" pitchFamily="34" charset="0"/>
                  <a:ea typeface="宋体" panose="02010600030101010101" pitchFamily="2" charset="-122"/>
                </a:rPr>
                <a:t>I/O</a:t>
              </a:r>
            </a:p>
          </p:txBody>
        </p:sp>
        <p:sp>
          <p:nvSpPr>
            <p:cNvPr id="18446" name="Oval 11"/>
            <p:cNvSpPr>
              <a:spLocks noChangeAspect="1" noChangeArrowheads="1"/>
            </p:cNvSpPr>
            <p:nvPr/>
          </p:nvSpPr>
          <p:spPr bwMode="auto">
            <a:xfrm>
              <a:off x="5055" y="1959"/>
              <a:ext cx="501" cy="386"/>
            </a:xfrm>
            <a:prstGeom prst="ellipse">
              <a:avLst/>
            </a:prstGeom>
            <a:solidFill>
              <a:schemeClr val="bg1"/>
            </a:solidFill>
            <a:ln w="12700">
              <a:solidFill>
                <a:schemeClr val="tx1"/>
              </a:solidFill>
              <a:round/>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ctr">
                <a:lnSpc>
                  <a:spcPct val="100000"/>
                </a:lnSpc>
                <a:spcBef>
                  <a:spcPct val="0"/>
                </a:spcBef>
                <a:buFontTx/>
                <a:buNone/>
              </a:pPr>
              <a:r>
                <a:rPr lang="en-US" altLang="zh-CN" sz="1200">
                  <a:latin typeface="Calibri" panose="020F0502020204030204" pitchFamily="34" charset="0"/>
                  <a:ea typeface="宋体" panose="02010600030101010101" pitchFamily="2" charset="-122"/>
                </a:rPr>
                <a:t>Processor</a:t>
              </a:r>
            </a:p>
          </p:txBody>
        </p:sp>
        <p:sp>
          <p:nvSpPr>
            <p:cNvPr id="18447" name="Oval 12"/>
            <p:cNvSpPr>
              <a:spLocks noChangeAspect="1" noChangeArrowheads="1"/>
            </p:cNvSpPr>
            <p:nvPr/>
          </p:nvSpPr>
          <p:spPr bwMode="auto">
            <a:xfrm>
              <a:off x="4178" y="1728"/>
              <a:ext cx="501" cy="386"/>
            </a:xfrm>
            <a:prstGeom prst="ellipse">
              <a:avLst/>
            </a:prstGeom>
            <a:solidFill>
              <a:schemeClr val="bg1"/>
            </a:solidFill>
            <a:ln w="12700">
              <a:solidFill>
                <a:schemeClr val="tx1"/>
              </a:solidFill>
              <a:round/>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ctr">
                <a:lnSpc>
                  <a:spcPct val="100000"/>
                </a:lnSpc>
                <a:spcBef>
                  <a:spcPct val="0"/>
                </a:spcBef>
                <a:buFontTx/>
                <a:buNone/>
              </a:pPr>
              <a:r>
                <a:rPr lang="en-US" altLang="zh-CN" sz="1200">
                  <a:latin typeface="Calibri" panose="020F0502020204030204" pitchFamily="34" charset="0"/>
                  <a:ea typeface="宋体" panose="02010600030101010101" pitchFamily="2" charset="-122"/>
                </a:rPr>
                <a:t>Processor</a:t>
              </a:r>
            </a:p>
          </p:txBody>
        </p:sp>
        <p:sp>
          <p:nvSpPr>
            <p:cNvPr id="18448" name="Oval 13"/>
            <p:cNvSpPr>
              <a:spLocks noChangeAspect="1" noChangeArrowheads="1"/>
            </p:cNvSpPr>
            <p:nvPr/>
          </p:nvSpPr>
          <p:spPr bwMode="auto">
            <a:xfrm>
              <a:off x="3175" y="1805"/>
              <a:ext cx="501" cy="386"/>
            </a:xfrm>
            <a:prstGeom prst="ellipse">
              <a:avLst/>
            </a:prstGeom>
            <a:solidFill>
              <a:schemeClr val="bg1"/>
            </a:solidFill>
            <a:ln w="12700">
              <a:solidFill>
                <a:schemeClr val="tx1"/>
              </a:solidFill>
              <a:round/>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ctr">
                <a:lnSpc>
                  <a:spcPct val="100000"/>
                </a:lnSpc>
                <a:spcBef>
                  <a:spcPct val="0"/>
                </a:spcBef>
                <a:buFontTx/>
                <a:buNone/>
              </a:pPr>
              <a:r>
                <a:rPr lang="en-US" altLang="zh-CN" sz="1200">
                  <a:latin typeface="Calibri" panose="020F0502020204030204" pitchFamily="34" charset="0"/>
                  <a:ea typeface="宋体" panose="02010600030101010101" pitchFamily="2" charset="-122"/>
                </a:rPr>
                <a:t>Processor</a:t>
              </a:r>
            </a:p>
          </p:txBody>
        </p:sp>
        <p:sp>
          <p:nvSpPr>
            <p:cNvPr id="18449" name="AutoShape 14"/>
            <p:cNvSpPr>
              <a:spLocks noChangeAspect="1" noChangeArrowheads="1"/>
            </p:cNvSpPr>
            <p:nvPr/>
          </p:nvSpPr>
          <p:spPr bwMode="auto">
            <a:xfrm rot="1264691">
              <a:off x="2715" y="2461"/>
              <a:ext cx="502" cy="192"/>
            </a:xfrm>
            <a:prstGeom prst="leftRightArrow">
              <a:avLst>
                <a:gd name="adj1" fmla="val 50000"/>
                <a:gd name="adj2" fmla="val 52292"/>
              </a:avLst>
            </a:prstGeom>
            <a:solidFill>
              <a:schemeClr val="accent2"/>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endParaRPr lang="zh-CN" altLang="zh-CN" sz="1800">
                <a:latin typeface="Calibri" panose="020F0502020204030204" pitchFamily="34" charset="0"/>
                <a:ea typeface="宋体" panose="02010600030101010101" pitchFamily="2" charset="-122"/>
              </a:endParaRPr>
            </a:p>
          </p:txBody>
        </p:sp>
        <p:sp>
          <p:nvSpPr>
            <p:cNvPr id="18450" name="AutoShape 15"/>
            <p:cNvSpPr>
              <a:spLocks noChangeAspect="1" noChangeArrowheads="1"/>
            </p:cNvSpPr>
            <p:nvPr/>
          </p:nvSpPr>
          <p:spPr bwMode="auto">
            <a:xfrm rot="3398849">
              <a:off x="3424" y="2202"/>
              <a:ext cx="463" cy="209"/>
            </a:xfrm>
            <a:prstGeom prst="leftRightArrow">
              <a:avLst>
                <a:gd name="adj1" fmla="val 50000"/>
                <a:gd name="adj2" fmla="val 44306"/>
              </a:avLst>
            </a:prstGeom>
            <a:solidFill>
              <a:schemeClr val="accent2"/>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endParaRPr lang="zh-CN" altLang="zh-CN" sz="1800">
                <a:latin typeface="Calibri" panose="020F0502020204030204" pitchFamily="34" charset="0"/>
                <a:ea typeface="宋体" panose="02010600030101010101" pitchFamily="2" charset="-122"/>
              </a:endParaRPr>
            </a:p>
          </p:txBody>
        </p:sp>
        <p:sp>
          <p:nvSpPr>
            <p:cNvPr id="18451" name="AutoShape 16"/>
            <p:cNvSpPr>
              <a:spLocks noChangeAspect="1" noChangeArrowheads="1"/>
            </p:cNvSpPr>
            <p:nvPr/>
          </p:nvSpPr>
          <p:spPr bwMode="auto">
            <a:xfrm rot="-2116402">
              <a:off x="4637" y="2306"/>
              <a:ext cx="501" cy="193"/>
            </a:xfrm>
            <a:prstGeom prst="leftRightArrow">
              <a:avLst>
                <a:gd name="adj1" fmla="val 50000"/>
                <a:gd name="adj2" fmla="val 51917"/>
              </a:avLst>
            </a:prstGeom>
            <a:solidFill>
              <a:schemeClr val="accent2"/>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endParaRPr lang="zh-CN" altLang="zh-CN" sz="1800">
                <a:latin typeface="Calibri" panose="020F0502020204030204" pitchFamily="34" charset="0"/>
                <a:ea typeface="宋体" panose="02010600030101010101" pitchFamily="2" charset="-122"/>
              </a:endParaRPr>
            </a:p>
          </p:txBody>
        </p:sp>
        <p:sp>
          <p:nvSpPr>
            <p:cNvPr id="18452" name="AutoShape 17"/>
            <p:cNvSpPr>
              <a:spLocks noChangeAspect="1" noChangeArrowheads="1"/>
            </p:cNvSpPr>
            <p:nvPr/>
          </p:nvSpPr>
          <p:spPr bwMode="auto">
            <a:xfrm rot="-976154">
              <a:off x="2841" y="2846"/>
              <a:ext cx="501" cy="193"/>
            </a:xfrm>
            <a:prstGeom prst="leftRightArrow">
              <a:avLst>
                <a:gd name="adj1" fmla="val 50000"/>
                <a:gd name="adj2" fmla="val 51917"/>
              </a:avLst>
            </a:prstGeom>
            <a:solidFill>
              <a:schemeClr val="accent2"/>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endParaRPr lang="zh-CN" altLang="zh-CN" sz="1800">
                <a:latin typeface="Calibri" panose="020F0502020204030204" pitchFamily="34" charset="0"/>
                <a:ea typeface="宋体" panose="02010600030101010101" pitchFamily="2" charset="-122"/>
              </a:endParaRPr>
            </a:p>
          </p:txBody>
        </p:sp>
        <p:sp>
          <p:nvSpPr>
            <p:cNvPr id="18453" name="AutoShape 18"/>
            <p:cNvSpPr>
              <a:spLocks noChangeAspect="1" noChangeArrowheads="1"/>
            </p:cNvSpPr>
            <p:nvPr/>
          </p:nvSpPr>
          <p:spPr bwMode="auto">
            <a:xfrm rot="1553020">
              <a:off x="4553" y="2846"/>
              <a:ext cx="502" cy="193"/>
            </a:xfrm>
            <a:prstGeom prst="leftRightArrow">
              <a:avLst>
                <a:gd name="adj1" fmla="val 50000"/>
                <a:gd name="adj2" fmla="val 52021"/>
              </a:avLst>
            </a:prstGeom>
            <a:solidFill>
              <a:schemeClr val="accent2"/>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endParaRPr lang="zh-CN" altLang="zh-CN" sz="1800">
                <a:latin typeface="Calibri" panose="020F0502020204030204" pitchFamily="34" charset="0"/>
                <a:ea typeface="宋体" panose="02010600030101010101" pitchFamily="2" charset="-122"/>
              </a:endParaRPr>
            </a:p>
          </p:txBody>
        </p:sp>
        <p:sp>
          <p:nvSpPr>
            <p:cNvPr id="18454" name="AutoShape 19"/>
            <p:cNvSpPr>
              <a:spLocks noChangeAspect="1" noChangeArrowheads="1"/>
            </p:cNvSpPr>
            <p:nvPr/>
          </p:nvSpPr>
          <p:spPr bwMode="auto">
            <a:xfrm rot="6457662">
              <a:off x="4050" y="2164"/>
              <a:ext cx="463" cy="208"/>
            </a:xfrm>
            <a:prstGeom prst="leftRightArrow">
              <a:avLst>
                <a:gd name="adj1" fmla="val 50000"/>
                <a:gd name="adj2" fmla="val 44519"/>
              </a:avLst>
            </a:prstGeom>
            <a:solidFill>
              <a:schemeClr val="accent2"/>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endParaRPr lang="zh-CN" altLang="zh-CN" sz="1800">
                <a:latin typeface="Calibri" panose="020F0502020204030204" pitchFamily="34" charset="0"/>
                <a:ea typeface="宋体" panose="02010600030101010101" pitchFamily="2" charset="-122"/>
              </a:endParaRPr>
            </a:p>
          </p:txBody>
        </p:sp>
        <p:sp>
          <p:nvSpPr>
            <p:cNvPr id="18455" name="AutoShape 20"/>
            <p:cNvSpPr>
              <a:spLocks noChangeAspect="1" noChangeArrowheads="1"/>
            </p:cNvSpPr>
            <p:nvPr/>
          </p:nvSpPr>
          <p:spPr bwMode="auto">
            <a:xfrm rot="7042940">
              <a:off x="3507" y="3204"/>
              <a:ext cx="463" cy="209"/>
            </a:xfrm>
            <a:prstGeom prst="leftRightArrow">
              <a:avLst>
                <a:gd name="adj1" fmla="val 50000"/>
                <a:gd name="adj2" fmla="val 44306"/>
              </a:avLst>
            </a:prstGeom>
            <a:solidFill>
              <a:schemeClr val="accent2"/>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endParaRPr lang="zh-CN" altLang="zh-CN" sz="1800">
                <a:latin typeface="Calibri" panose="020F0502020204030204" pitchFamily="34" charset="0"/>
                <a:ea typeface="宋体" panose="02010600030101010101" pitchFamily="2" charset="-122"/>
              </a:endParaRPr>
            </a:p>
          </p:txBody>
        </p:sp>
        <p:sp>
          <p:nvSpPr>
            <p:cNvPr id="18456" name="AutoShape 21"/>
            <p:cNvSpPr>
              <a:spLocks noChangeAspect="1" noChangeArrowheads="1"/>
            </p:cNvSpPr>
            <p:nvPr/>
          </p:nvSpPr>
          <p:spPr bwMode="auto">
            <a:xfrm rot="3398849">
              <a:off x="4092" y="3243"/>
              <a:ext cx="463" cy="209"/>
            </a:xfrm>
            <a:prstGeom prst="leftRightArrow">
              <a:avLst>
                <a:gd name="adj1" fmla="val 50000"/>
                <a:gd name="adj2" fmla="val 44306"/>
              </a:avLst>
            </a:prstGeom>
            <a:solidFill>
              <a:schemeClr val="accent2"/>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endParaRPr lang="zh-CN" altLang="zh-CN" sz="1800">
                <a:latin typeface="Calibri" panose="020F0502020204030204" pitchFamily="34" charset="0"/>
                <a:ea typeface="宋体" panose="02010600030101010101" pitchFamily="2" charset="-122"/>
              </a:endParaRPr>
            </a:p>
          </p:txBody>
        </p:sp>
      </p:grpSp>
      <p:sp>
        <p:nvSpPr>
          <p:cNvPr id="18439"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DAC71312-10E9-457A-B242-C491352539CE}"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134</a:t>
            </a:fld>
            <a:endParaRPr lang="zh-CN" altLang="en-US" sz="1200" smtClean="0">
              <a:solidFill>
                <a:srgbClr val="898989"/>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207581031"/>
      </p:ext>
    </p:extLst>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smtClean="0"/>
              <a:t>典型共享存储并行处理机组织</a:t>
            </a:r>
            <a:endParaRPr lang="en-US" altLang="en-US" smtClean="0"/>
          </a:p>
        </p:txBody>
      </p:sp>
      <p:sp>
        <p:nvSpPr>
          <p:cNvPr id="146" name="日期占位符 145"/>
          <p:cNvSpPr>
            <a:spLocks noGrp="1"/>
          </p:cNvSpPr>
          <p:nvPr>
            <p:ph type="dt" sz="quarter" idx="10"/>
          </p:nvPr>
        </p:nvSpPr>
        <p:spPr/>
        <p:txBody>
          <a:bodyPr/>
          <a:lstStyle/>
          <a:p>
            <a:pPr>
              <a:defRPr/>
            </a:pPr>
            <a:fld id="{A8ED0656-F084-4C0D-AB63-5FC319899B81}" type="datetime1">
              <a:rPr lang="zh-CN" altLang="en-US"/>
              <a:pPr>
                <a:defRPr/>
              </a:pPr>
              <a:t>2020/9/14</a:t>
            </a:fld>
            <a:endParaRPr lang="zh-CN" altLang="en-US" dirty="0"/>
          </a:p>
        </p:txBody>
      </p:sp>
      <p:sp>
        <p:nvSpPr>
          <p:cNvPr id="145" name="Footer Placeholder 3"/>
          <p:cNvSpPr>
            <a:spLocks noGrp="1"/>
          </p:cNvSpPr>
          <p:nvPr>
            <p:ph type="ftr" sz="quarter" idx="11"/>
          </p:nvPr>
        </p:nvSpPr>
        <p:spPr/>
        <p:txBody>
          <a:bodyPr/>
          <a:lstStyle/>
          <a:p>
            <a:pPr>
              <a:defRPr/>
            </a:pPr>
            <a:r>
              <a:rPr lang="zh-CN" altLang="en-US" smtClean="0"/>
              <a:t>计算机体系结构</a:t>
            </a:r>
            <a:endParaRPr lang="en-US" dirty="0"/>
          </a:p>
        </p:txBody>
      </p:sp>
      <p:grpSp>
        <p:nvGrpSpPr>
          <p:cNvPr id="19461" name="Group 3"/>
          <p:cNvGrpSpPr>
            <a:grpSpLocks/>
          </p:cNvGrpSpPr>
          <p:nvPr/>
        </p:nvGrpSpPr>
        <p:grpSpPr bwMode="auto">
          <a:xfrm>
            <a:off x="4924425" y="1524000"/>
            <a:ext cx="2667000" cy="2319338"/>
            <a:chOff x="4004" y="864"/>
            <a:chExt cx="1820" cy="1461"/>
          </a:xfrm>
        </p:grpSpPr>
        <p:sp>
          <p:nvSpPr>
            <p:cNvPr id="19568" name="Line 4"/>
            <p:cNvSpPr>
              <a:spLocks noChangeShapeType="1"/>
            </p:cNvSpPr>
            <p:nvPr/>
          </p:nvSpPr>
          <p:spPr bwMode="auto">
            <a:xfrm>
              <a:off x="5415" y="1792"/>
              <a:ext cx="2" cy="7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69" name="Line 5"/>
            <p:cNvSpPr>
              <a:spLocks noChangeShapeType="1"/>
            </p:cNvSpPr>
            <p:nvPr/>
          </p:nvSpPr>
          <p:spPr bwMode="auto">
            <a:xfrm>
              <a:off x="5587" y="1468"/>
              <a:ext cx="2" cy="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70" name="Line 6"/>
            <p:cNvSpPr>
              <a:spLocks noChangeShapeType="1"/>
            </p:cNvSpPr>
            <p:nvPr/>
          </p:nvSpPr>
          <p:spPr bwMode="auto">
            <a:xfrm>
              <a:off x="4208" y="1460"/>
              <a:ext cx="3" cy="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71" name="Freeform 7"/>
            <p:cNvSpPr>
              <a:spLocks/>
            </p:cNvSpPr>
            <p:nvPr/>
          </p:nvSpPr>
          <p:spPr bwMode="auto">
            <a:xfrm>
              <a:off x="4004" y="1545"/>
              <a:ext cx="1807" cy="241"/>
            </a:xfrm>
            <a:custGeom>
              <a:avLst/>
              <a:gdLst>
                <a:gd name="T0" fmla="*/ 0 w 1668"/>
                <a:gd name="T1" fmla="*/ 0 h 241"/>
                <a:gd name="T2" fmla="*/ 41040 w 1668"/>
                <a:gd name="T3" fmla="*/ 3 h 241"/>
                <a:gd name="T4" fmla="*/ 41040 w 1668"/>
                <a:gd name="T5" fmla="*/ 241 h 241"/>
                <a:gd name="T6" fmla="*/ 3 w 1668"/>
                <a:gd name="T7" fmla="*/ 241 h 241"/>
                <a:gd name="T8" fmla="*/ 3 w 1668"/>
                <a:gd name="T9" fmla="*/ 3 h 241"/>
                <a:gd name="T10" fmla="*/ 0 w 1668"/>
                <a:gd name="T11" fmla="*/ 0 h 241"/>
                <a:gd name="T12" fmla="*/ 0 60000 65536"/>
                <a:gd name="T13" fmla="*/ 0 60000 65536"/>
                <a:gd name="T14" fmla="*/ 0 60000 65536"/>
                <a:gd name="T15" fmla="*/ 0 60000 65536"/>
                <a:gd name="T16" fmla="*/ 0 60000 65536"/>
                <a:gd name="T17" fmla="*/ 0 60000 65536"/>
                <a:gd name="T18" fmla="*/ 0 w 1668"/>
                <a:gd name="T19" fmla="*/ 0 h 241"/>
                <a:gd name="T20" fmla="*/ 1668 w 1668"/>
                <a:gd name="T21" fmla="*/ 241 h 241"/>
              </a:gdLst>
              <a:ahLst/>
              <a:cxnLst>
                <a:cxn ang="T12">
                  <a:pos x="T0" y="T1"/>
                </a:cxn>
                <a:cxn ang="T13">
                  <a:pos x="T2" y="T3"/>
                </a:cxn>
                <a:cxn ang="T14">
                  <a:pos x="T4" y="T5"/>
                </a:cxn>
                <a:cxn ang="T15">
                  <a:pos x="T6" y="T7"/>
                </a:cxn>
                <a:cxn ang="T16">
                  <a:pos x="T8" y="T9"/>
                </a:cxn>
                <a:cxn ang="T17">
                  <a:pos x="T10" y="T11"/>
                </a:cxn>
              </a:cxnLst>
              <a:rect l="T18" t="T19" r="T20" b="T21"/>
              <a:pathLst>
                <a:path w="1668" h="241">
                  <a:moveTo>
                    <a:pt x="0" y="0"/>
                  </a:moveTo>
                  <a:lnTo>
                    <a:pt x="1668" y="3"/>
                  </a:lnTo>
                  <a:lnTo>
                    <a:pt x="1668" y="241"/>
                  </a:lnTo>
                  <a:lnTo>
                    <a:pt x="3" y="241"/>
                  </a:lnTo>
                  <a:lnTo>
                    <a:pt x="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72" name="Freeform 8"/>
            <p:cNvSpPr>
              <a:spLocks/>
            </p:cNvSpPr>
            <p:nvPr/>
          </p:nvSpPr>
          <p:spPr bwMode="auto">
            <a:xfrm>
              <a:off x="4004" y="1545"/>
              <a:ext cx="1807" cy="241"/>
            </a:xfrm>
            <a:custGeom>
              <a:avLst/>
              <a:gdLst>
                <a:gd name="T0" fmla="*/ 0 w 1668"/>
                <a:gd name="T1" fmla="*/ 0 h 241"/>
                <a:gd name="T2" fmla="*/ 41040 w 1668"/>
                <a:gd name="T3" fmla="*/ 3 h 241"/>
                <a:gd name="T4" fmla="*/ 41040 w 1668"/>
                <a:gd name="T5" fmla="*/ 241 h 241"/>
                <a:gd name="T6" fmla="*/ 3 w 1668"/>
                <a:gd name="T7" fmla="*/ 241 h 241"/>
                <a:gd name="T8" fmla="*/ 3 w 1668"/>
                <a:gd name="T9" fmla="*/ 3 h 241"/>
                <a:gd name="T10" fmla="*/ 0 60000 65536"/>
                <a:gd name="T11" fmla="*/ 0 60000 65536"/>
                <a:gd name="T12" fmla="*/ 0 60000 65536"/>
                <a:gd name="T13" fmla="*/ 0 60000 65536"/>
                <a:gd name="T14" fmla="*/ 0 60000 65536"/>
                <a:gd name="T15" fmla="*/ 0 w 1668"/>
                <a:gd name="T16" fmla="*/ 0 h 241"/>
                <a:gd name="T17" fmla="*/ 1668 w 1668"/>
                <a:gd name="T18" fmla="*/ 241 h 241"/>
              </a:gdLst>
              <a:ahLst/>
              <a:cxnLst>
                <a:cxn ang="T10">
                  <a:pos x="T0" y="T1"/>
                </a:cxn>
                <a:cxn ang="T11">
                  <a:pos x="T2" y="T3"/>
                </a:cxn>
                <a:cxn ang="T12">
                  <a:pos x="T4" y="T5"/>
                </a:cxn>
                <a:cxn ang="T13">
                  <a:pos x="T6" y="T7"/>
                </a:cxn>
                <a:cxn ang="T14">
                  <a:pos x="T8" y="T9"/>
                </a:cxn>
              </a:cxnLst>
              <a:rect l="T15" t="T16" r="T17" b="T18"/>
              <a:pathLst>
                <a:path w="1668" h="241">
                  <a:moveTo>
                    <a:pt x="0" y="0"/>
                  </a:moveTo>
                  <a:lnTo>
                    <a:pt x="1668" y="3"/>
                  </a:lnTo>
                  <a:lnTo>
                    <a:pt x="1668" y="241"/>
                  </a:lnTo>
                  <a:lnTo>
                    <a:pt x="3" y="241"/>
                  </a:lnTo>
                  <a:lnTo>
                    <a:pt x="3" y="3"/>
                  </a:lnTo>
                </a:path>
              </a:pathLst>
            </a:custGeom>
            <a:solidFill>
              <a:srgbClr val="FFFF00"/>
            </a:solidFill>
            <a:ln w="7938">
              <a:solidFill>
                <a:srgbClr val="000000"/>
              </a:solidFill>
              <a:round/>
              <a:headEnd/>
              <a:tailEnd/>
            </a:ln>
          </p:spPr>
          <p:txBody>
            <a:bodyPr/>
            <a:lstStyle/>
            <a:p>
              <a:endParaRPr lang="zh-CN" altLang="en-US"/>
            </a:p>
          </p:txBody>
        </p:sp>
        <p:sp>
          <p:nvSpPr>
            <p:cNvPr id="19573" name="Line 9"/>
            <p:cNvSpPr>
              <a:spLocks noChangeShapeType="1"/>
            </p:cNvSpPr>
            <p:nvPr/>
          </p:nvSpPr>
          <p:spPr bwMode="auto">
            <a:xfrm>
              <a:off x="4206" y="1179"/>
              <a:ext cx="2" cy="8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74" name="Freeform 10"/>
            <p:cNvSpPr>
              <a:spLocks/>
            </p:cNvSpPr>
            <p:nvPr/>
          </p:nvSpPr>
          <p:spPr bwMode="auto">
            <a:xfrm>
              <a:off x="4035" y="864"/>
              <a:ext cx="345" cy="318"/>
            </a:xfrm>
            <a:custGeom>
              <a:avLst/>
              <a:gdLst>
                <a:gd name="T0" fmla="*/ 8225 w 318"/>
                <a:gd name="T1" fmla="*/ 156 h 318"/>
                <a:gd name="T2" fmla="*/ 8225 w 318"/>
                <a:gd name="T3" fmla="*/ 186 h 318"/>
                <a:gd name="T4" fmla="*/ 8111 w 318"/>
                <a:gd name="T5" fmla="*/ 209 h 318"/>
                <a:gd name="T6" fmla="*/ 7821 w 318"/>
                <a:gd name="T7" fmla="*/ 231 h 318"/>
                <a:gd name="T8" fmla="*/ 7476 w 318"/>
                <a:gd name="T9" fmla="*/ 252 h 318"/>
                <a:gd name="T10" fmla="*/ 7053 w 318"/>
                <a:gd name="T11" fmla="*/ 270 h 318"/>
                <a:gd name="T12" fmla="*/ 6553 w 318"/>
                <a:gd name="T13" fmla="*/ 286 h 318"/>
                <a:gd name="T14" fmla="*/ 6015 w 318"/>
                <a:gd name="T15" fmla="*/ 300 h 318"/>
                <a:gd name="T16" fmla="*/ 5472 w 318"/>
                <a:gd name="T17" fmla="*/ 310 h 318"/>
                <a:gd name="T18" fmla="*/ 4764 w 318"/>
                <a:gd name="T19" fmla="*/ 315 h 318"/>
                <a:gd name="T20" fmla="*/ 4154 w 318"/>
                <a:gd name="T21" fmla="*/ 318 h 318"/>
                <a:gd name="T22" fmla="*/ 3438 w 318"/>
                <a:gd name="T23" fmla="*/ 315 h 318"/>
                <a:gd name="T24" fmla="*/ 2846 w 318"/>
                <a:gd name="T25" fmla="*/ 310 h 318"/>
                <a:gd name="T26" fmla="*/ 2214 w 318"/>
                <a:gd name="T27" fmla="*/ 300 h 318"/>
                <a:gd name="T28" fmla="*/ 1640 w 318"/>
                <a:gd name="T29" fmla="*/ 286 h 318"/>
                <a:gd name="T30" fmla="*/ 1163 w 318"/>
                <a:gd name="T31" fmla="*/ 270 h 318"/>
                <a:gd name="T32" fmla="*/ 787 w 318"/>
                <a:gd name="T33" fmla="*/ 252 h 318"/>
                <a:gd name="T34" fmla="*/ 410 w 318"/>
                <a:gd name="T35" fmla="*/ 231 h 318"/>
                <a:gd name="T36" fmla="*/ 214 w 318"/>
                <a:gd name="T37" fmla="*/ 209 h 318"/>
                <a:gd name="T38" fmla="*/ 0 w 318"/>
                <a:gd name="T39" fmla="*/ 186 h 318"/>
                <a:gd name="T40" fmla="*/ 0 w 318"/>
                <a:gd name="T41" fmla="*/ 159 h 318"/>
                <a:gd name="T42" fmla="*/ 0 w 318"/>
                <a:gd name="T43" fmla="*/ 133 h 318"/>
                <a:gd name="T44" fmla="*/ 214 w 318"/>
                <a:gd name="T45" fmla="*/ 109 h 318"/>
                <a:gd name="T46" fmla="*/ 410 w 318"/>
                <a:gd name="T47" fmla="*/ 85 h 318"/>
                <a:gd name="T48" fmla="*/ 787 w 318"/>
                <a:gd name="T49" fmla="*/ 64 h 318"/>
                <a:gd name="T50" fmla="*/ 1163 w 318"/>
                <a:gd name="T51" fmla="*/ 45 h 318"/>
                <a:gd name="T52" fmla="*/ 1640 w 318"/>
                <a:gd name="T53" fmla="*/ 29 h 318"/>
                <a:gd name="T54" fmla="*/ 2214 w 318"/>
                <a:gd name="T55" fmla="*/ 19 h 318"/>
                <a:gd name="T56" fmla="*/ 2846 w 318"/>
                <a:gd name="T57" fmla="*/ 8 h 318"/>
                <a:gd name="T58" fmla="*/ 3438 w 318"/>
                <a:gd name="T59" fmla="*/ 3 h 318"/>
                <a:gd name="T60" fmla="*/ 4154 w 318"/>
                <a:gd name="T61" fmla="*/ 0 h 318"/>
                <a:gd name="T62" fmla="*/ 4764 w 318"/>
                <a:gd name="T63" fmla="*/ 3 h 318"/>
                <a:gd name="T64" fmla="*/ 5472 w 318"/>
                <a:gd name="T65" fmla="*/ 8 h 318"/>
                <a:gd name="T66" fmla="*/ 6015 w 318"/>
                <a:gd name="T67" fmla="*/ 19 h 318"/>
                <a:gd name="T68" fmla="*/ 6553 w 318"/>
                <a:gd name="T69" fmla="*/ 29 h 318"/>
                <a:gd name="T70" fmla="*/ 7053 w 318"/>
                <a:gd name="T71" fmla="*/ 45 h 318"/>
                <a:gd name="T72" fmla="*/ 7476 w 318"/>
                <a:gd name="T73" fmla="*/ 64 h 318"/>
                <a:gd name="T74" fmla="*/ 7821 w 318"/>
                <a:gd name="T75" fmla="*/ 85 h 318"/>
                <a:gd name="T76" fmla="*/ 8111 w 318"/>
                <a:gd name="T77" fmla="*/ 109 h 318"/>
                <a:gd name="T78" fmla="*/ 8225 w 318"/>
                <a:gd name="T79" fmla="*/ 133 h 318"/>
                <a:gd name="T80" fmla="*/ 8273 w 318"/>
                <a:gd name="T81" fmla="*/ 159 h 318"/>
                <a:gd name="T82" fmla="*/ 8225 w 318"/>
                <a:gd name="T83" fmla="*/ 156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8"/>
                <a:gd name="T127" fmla="*/ 0 h 318"/>
                <a:gd name="T128" fmla="*/ 318 w 318"/>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8" h="318">
                  <a:moveTo>
                    <a:pt x="316" y="156"/>
                  </a:moveTo>
                  <a:lnTo>
                    <a:pt x="316" y="186"/>
                  </a:lnTo>
                  <a:lnTo>
                    <a:pt x="311" y="209"/>
                  </a:lnTo>
                  <a:lnTo>
                    <a:pt x="300" y="231"/>
                  </a:lnTo>
                  <a:lnTo>
                    <a:pt x="287" y="252"/>
                  </a:lnTo>
                  <a:lnTo>
                    <a:pt x="271" y="270"/>
                  </a:lnTo>
                  <a:lnTo>
                    <a:pt x="252" y="286"/>
                  </a:lnTo>
                  <a:lnTo>
                    <a:pt x="231" y="300"/>
                  </a:lnTo>
                  <a:lnTo>
                    <a:pt x="210" y="310"/>
                  </a:lnTo>
                  <a:lnTo>
                    <a:pt x="183" y="315"/>
                  </a:lnTo>
                  <a:lnTo>
                    <a:pt x="159" y="318"/>
                  </a:lnTo>
                  <a:lnTo>
                    <a:pt x="133" y="315"/>
                  </a:lnTo>
                  <a:lnTo>
                    <a:pt x="109" y="310"/>
                  </a:lnTo>
                  <a:lnTo>
                    <a:pt x="85" y="300"/>
                  </a:lnTo>
                  <a:lnTo>
                    <a:pt x="64" y="286"/>
                  </a:lnTo>
                  <a:lnTo>
                    <a:pt x="45" y="270"/>
                  </a:lnTo>
                  <a:lnTo>
                    <a:pt x="30" y="252"/>
                  </a:lnTo>
                  <a:lnTo>
                    <a:pt x="16" y="231"/>
                  </a:lnTo>
                  <a:lnTo>
                    <a:pt x="8" y="209"/>
                  </a:lnTo>
                  <a:lnTo>
                    <a:pt x="0" y="186"/>
                  </a:lnTo>
                  <a:lnTo>
                    <a:pt x="0" y="159"/>
                  </a:lnTo>
                  <a:lnTo>
                    <a:pt x="0" y="133"/>
                  </a:lnTo>
                  <a:lnTo>
                    <a:pt x="8" y="109"/>
                  </a:lnTo>
                  <a:lnTo>
                    <a:pt x="16" y="85"/>
                  </a:lnTo>
                  <a:lnTo>
                    <a:pt x="30" y="64"/>
                  </a:lnTo>
                  <a:lnTo>
                    <a:pt x="45" y="45"/>
                  </a:lnTo>
                  <a:lnTo>
                    <a:pt x="64" y="29"/>
                  </a:lnTo>
                  <a:lnTo>
                    <a:pt x="85" y="19"/>
                  </a:lnTo>
                  <a:lnTo>
                    <a:pt x="109" y="8"/>
                  </a:lnTo>
                  <a:lnTo>
                    <a:pt x="133" y="3"/>
                  </a:lnTo>
                  <a:lnTo>
                    <a:pt x="159" y="0"/>
                  </a:lnTo>
                  <a:lnTo>
                    <a:pt x="183" y="3"/>
                  </a:lnTo>
                  <a:lnTo>
                    <a:pt x="210" y="8"/>
                  </a:lnTo>
                  <a:lnTo>
                    <a:pt x="231" y="19"/>
                  </a:lnTo>
                  <a:lnTo>
                    <a:pt x="252" y="29"/>
                  </a:lnTo>
                  <a:lnTo>
                    <a:pt x="271" y="45"/>
                  </a:lnTo>
                  <a:lnTo>
                    <a:pt x="287" y="64"/>
                  </a:lnTo>
                  <a:lnTo>
                    <a:pt x="300" y="85"/>
                  </a:lnTo>
                  <a:lnTo>
                    <a:pt x="311" y="109"/>
                  </a:lnTo>
                  <a:lnTo>
                    <a:pt x="316" y="133"/>
                  </a:lnTo>
                  <a:lnTo>
                    <a:pt x="318" y="159"/>
                  </a:lnTo>
                  <a:lnTo>
                    <a:pt x="316" y="1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75" name="Freeform 11"/>
            <p:cNvSpPr>
              <a:spLocks/>
            </p:cNvSpPr>
            <p:nvPr/>
          </p:nvSpPr>
          <p:spPr bwMode="auto">
            <a:xfrm>
              <a:off x="4035" y="864"/>
              <a:ext cx="345" cy="318"/>
            </a:xfrm>
            <a:custGeom>
              <a:avLst/>
              <a:gdLst>
                <a:gd name="T0" fmla="*/ 8225 w 318"/>
                <a:gd name="T1" fmla="*/ 156 h 318"/>
                <a:gd name="T2" fmla="*/ 8225 w 318"/>
                <a:gd name="T3" fmla="*/ 133 h 318"/>
                <a:gd name="T4" fmla="*/ 8111 w 318"/>
                <a:gd name="T5" fmla="*/ 109 h 318"/>
                <a:gd name="T6" fmla="*/ 7821 w 318"/>
                <a:gd name="T7" fmla="*/ 85 h 318"/>
                <a:gd name="T8" fmla="*/ 7476 w 318"/>
                <a:gd name="T9" fmla="*/ 64 h 318"/>
                <a:gd name="T10" fmla="*/ 7053 w 318"/>
                <a:gd name="T11" fmla="*/ 45 h 318"/>
                <a:gd name="T12" fmla="*/ 6553 w 318"/>
                <a:gd name="T13" fmla="*/ 29 h 318"/>
                <a:gd name="T14" fmla="*/ 6015 w 318"/>
                <a:gd name="T15" fmla="*/ 19 h 318"/>
                <a:gd name="T16" fmla="*/ 5472 w 318"/>
                <a:gd name="T17" fmla="*/ 8 h 318"/>
                <a:gd name="T18" fmla="*/ 4764 w 318"/>
                <a:gd name="T19" fmla="*/ 3 h 318"/>
                <a:gd name="T20" fmla="*/ 4154 w 318"/>
                <a:gd name="T21" fmla="*/ 0 h 318"/>
                <a:gd name="T22" fmla="*/ 3438 w 318"/>
                <a:gd name="T23" fmla="*/ 3 h 318"/>
                <a:gd name="T24" fmla="*/ 2846 w 318"/>
                <a:gd name="T25" fmla="*/ 8 h 318"/>
                <a:gd name="T26" fmla="*/ 2214 w 318"/>
                <a:gd name="T27" fmla="*/ 19 h 318"/>
                <a:gd name="T28" fmla="*/ 1640 w 318"/>
                <a:gd name="T29" fmla="*/ 29 h 318"/>
                <a:gd name="T30" fmla="*/ 1163 w 318"/>
                <a:gd name="T31" fmla="*/ 45 h 318"/>
                <a:gd name="T32" fmla="*/ 787 w 318"/>
                <a:gd name="T33" fmla="*/ 64 h 318"/>
                <a:gd name="T34" fmla="*/ 410 w 318"/>
                <a:gd name="T35" fmla="*/ 85 h 318"/>
                <a:gd name="T36" fmla="*/ 214 w 318"/>
                <a:gd name="T37" fmla="*/ 109 h 318"/>
                <a:gd name="T38" fmla="*/ 0 w 318"/>
                <a:gd name="T39" fmla="*/ 133 h 318"/>
                <a:gd name="T40" fmla="*/ 0 w 318"/>
                <a:gd name="T41" fmla="*/ 159 h 318"/>
                <a:gd name="T42" fmla="*/ 0 w 318"/>
                <a:gd name="T43" fmla="*/ 186 h 318"/>
                <a:gd name="T44" fmla="*/ 214 w 318"/>
                <a:gd name="T45" fmla="*/ 209 h 318"/>
                <a:gd name="T46" fmla="*/ 410 w 318"/>
                <a:gd name="T47" fmla="*/ 231 h 318"/>
                <a:gd name="T48" fmla="*/ 787 w 318"/>
                <a:gd name="T49" fmla="*/ 252 h 318"/>
                <a:gd name="T50" fmla="*/ 1163 w 318"/>
                <a:gd name="T51" fmla="*/ 270 h 318"/>
                <a:gd name="T52" fmla="*/ 1640 w 318"/>
                <a:gd name="T53" fmla="*/ 286 h 318"/>
                <a:gd name="T54" fmla="*/ 2214 w 318"/>
                <a:gd name="T55" fmla="*/ 300 h 318"/>
                <a:gd name="T56" fmla="*/ 2846 w 318"/>
                <a:gd name="T57" fmla="*/ 310 h 318"/>
                <a:gd name="T58" fmla="*/ 3438 w 318"/>
                <a:gd name="T59" fmla="*/ 315 h 318"/>
                <a:gd name="T60" fmla="*/ 4154 w 318"/>
                <a:gd name="T61" fmla="*/ 318 h 318"/>
                <a:gd name="T62" fmla="*/ 4764 w 318"/>
                <a:gd name="T63" fmla="*/ 315 h 318"/>
                <a:gd name="T64" fmla="*/ 5472 w 318"/>
                <a:gd name="T65" fmla="*/ 310 h 318"/>
                <a:gd name="T66" fmla="*/ 6015 w 318"/>
                <a:gd name="T67" fmla="*/ 300 h 318"/>
                <a:gd name="T68" fmla="*/ 6553 w 318"/>
                <a:gd name="T69" fmla="*/ 286 h 318"/>
                <a:gd name="T70" fmla="*/ 7053 w 318"/>
                <a:gd name="T71" fmla="*/ 270 h 318"/>
                <a:gd name="T72" fmla="*/ 7476 w 318"/>
                <a:gd name="T73" fmla="*/ 252 h 318"/>
                <a:gd name="T74" fmla="*/ 7821 w 318"/>
                <a:gd name="T75" fmla="*/ 231 h 318"/>
                <a:gd name="T76" fmla="*/ 8111 w 318"/>
                <a:gd name="T77" fmla="*/ 209 h 318"/>
                <a:gd name="T78" fmla="*/ 8225 w 318"/>
                <a:gd name="T79" fmla="*/ 186 h 318"/>
                <a:gd name="T80" fmla="*/ 8273 w 318"/>
                <a:gd name="T81" fmla="*/ 159 h 318"/>
                <a:gd name="T82" fmla="*/ 8273 w 318"/>
                <a:gd name="T83" fmla="*/ 159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8"/>
                <a:gd name="T127" fmla="*/ 0 h 318"/>
                <a:gd name="T128" fmla="*/ 318 w 318"/>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8" h="318">
                  <a:moveTo>
                    <a:pt x="316" y="156"/>
                  </a:moveTo>
                  <a:lnTo>
                    <a:pt x="316" y="133"/>
                  </a:lnTo>
                  <a:lnTo>
                    <a:pt x="311" y="109"/>
                  </a:lnTo>
                  <a:lnTo>
                    <a:pt x="300" y="85"/>
                  </a:lnTo>
                  <a:lnTo>
                    <a:pt x="287" y="64"/>
                  </a:lnTo>
                  <a:lnTo>
                    <a:pt x="271" y="45"/>
                  </a:lnTo>
                  <a:lnTo>
                    <a:pt x="252" y="29"/>
                  </a:lnTo>
                  <a:lnTo>
                    <a:pt x="231" y="19"/>
                  </a:lnTo>
                  <a:lnTo>
                    <a:pt x="210" y="8"/>
                  </a:lnTo>
                  <a:lnTo>
                    <a:pt x="183" y="3"/>
                  </a:lnTo>
                  <a:lnTo>
                    <a:pt x="159" y="0"/>
                  </a:lnTo>
                  <a:lnTo>
                    <a:pt x="133" y="3"/>
                  </a:lnTo>
                  <a:lnTo>
                    <a:pt x="109" y="8"/>
                  </a:lnTo>
                  <a:lnTo>
                    <a:pt x="85" y="19"/>
                  </a:lnTo>
                  <a:lnTo>
                    <a:pt x="64" y="29"/>
                  </a:lnTo>
                  <a:lnTo>
                    <a:pt x="45" y="45"/>
                  </a:lnTo>
                  <a:lnTo>
                    <a:pt x="30" y="64"/>
                  </a:lnTo>
                  <a:lnTo>
                    <a:pt x="16" y="85"/>
                  </a:lnTo>
                  <a:lnTo>
                    <a:pt x="8" y="109"/>
                  </a:lnTo>
                  <a:lnTo>
                    <a:pt x="0" y="133"/>
                  </a:lnTo>
                  <a:lnTo>
                    <a:pt x="0" y="159"/>
                  </a:lnTo>
                  <a:lnTo>
                    <a:pt x="0" y="186"/>
                  </a:lnTo>
                  <a:lnTo>
                    <a:pt x="8" y="209"/>
                  </a:lnTo>
                  <a:lnTo>
                    <a:pt x="16" y="231"/>
                  </a:lnTo>
                  <a:lnTo>
                    <a:pt x="30" y="252"/>
                  </a:lnTo>
                  <a:lnTo>
                    <a:pt x="45" y="270"/>
                  </a:lnTo>
                  <a:lnTo>
                    <a:pt x="64" y="286"/>
                  </a:lnTo>
                  <a:lnTo>
                    <a:pt x="85" y="300"/>
                  </a:lnTo>
                  <a:lnTo>
                    <a:pt x="109" y="310"/>
                  </a:lnTo>
                  <a:lnTo>
                    <a:pt x="133" y="315"/>
                  </a:lnTo>
                  <a:lnTo>
                    <a:pt x="159" y="318"/>
                  </a:lnTo>
                  <a:lnTo>
                    <a:pt x="183" y="315"/>
                  </a:lnTo>
                  <a:lnTo>
                    <a:pt x="210" y="310"/>
                  </a:lnTo>
                  <a:lnTo>
                    <a:pt x="231" y="300"/>
                  </a:lnTo>
                  <a:lnTo>
                    <a:pt x="252" y="286"/>
                  </a:lnTo>
                  <a:lnTo>
                    <a:pt x="271" y="270"/>
                  </a:lnTo>
                  <a:lnTo>
                    <a:pt x="287" y="252"/>
                  </a:lnTo>
                  <a:lnTo>
                    <a:pt x="300" y="231"/>
                  </a:lnTo>
                  <a:lnTo>
                    <a:pt x="311" y="209"/>
                  </a:lnTo>
                  <a:lnTo>
                    <a:pt x="316" y="186"/>
                  </a:lnTo>
                  <a:lnTo>
                    <a:pt x="318" y="159"/>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76" name="Freeform 12"/>
            <p:cNvSpPr>
              <a:spLocks/>
            </p:cNvSpPr>
            <p:nvPr/>
          </p:nvSpPr>
          <p:spPr bwMode="auto">
            <a:xfrm>
              <a:off x="4033" y="1259"/>
              <a:ext cx="347" cy="201"/>
            </a:xfrm>
            <a:custGeom>
              <a:avLst/>
              <a:gdLst>
                <a:gd name="T0" fmla="*/ 0 w 320"/>
                <a:gd name="T1" fmla="*/ 0 h 201"/>
                <a:gd name="T2" fmla="*/ 8175 w 320"/>
                <a:gd name="T3" fmla="*/ 3 h 201"/>
                <a:gd name="T4" fmla="*/ 8175 w 320"/>
                <a:gd name="T5" fmla="*/ 201 h 201"/>
                <a:gd name="T6" fmla="*/ 2 w 320"/>
                <a:gd name="T7" fmla="*/ 201 h 201"/>
                <a:gd name="T8" fmla="*/ 2 w 320"/>
                <a:gd name="T9" fmla="*/ 3 h 201"/>
                <a:gd name="T10" fmla="*/ 0 w 320"/>
                <a:gd name="T11" fmla="*/ 0 h 201"/>
                <a:gd name="T12" fmla="*/ 0 60000 65536"/>
                <a:gd name="T13" fmla="*/ 0 60000 65536"/>
                <a:gd name="T14" fmla="*/ 0 60000 65536"/>
                <a:gd name="T15" fmla="*/ 0 60000 65536"/>
                <a:gd name="T16" fmla="*/ 0 60000 65536"/>
                <a:gd name="T17" fmla="*/ 0 60000 65536"/>
                <a:gd name="T18" fmla="*/ 0 w 320"/>
                <a:gd name="T19" fmla="*/ 0 h 201"/>
                <a:gd name="T20" fmla="*/ 320 w 320"/>
                <a:gd name="T21" fmla="*/ 201 h 201"/>
              </a:gdLst>
              <a:ahLst/>
              <a:cxnLst>
                <a:cxn ang="T12">
                  <a:pos x="T0" y="T1"/>
                </a:cxn>
                <a:cxn ang="T13">
                  <a:pos x="T2" y="T3"/>
                </a:cxn>
                <a:cxn ang="T14">
                  <a:pos x="T4" y="T5"/>
                </a:cxn>
                <a:cxn ang="T15">
                  <a:pos x="T6" y="T7"/>
                </a:cxn>
                <a:cxn ang="T16">
                  <a:pos x="T8" y="T9"/>
                </a:cxn>
                <a:cxn ang="T17">
                  <a:pos x="T10" y="T11"/>
                </a:cxn>
              </a:cxnLst>
              <a:rect l="T18" t="T19" r="T20" b="T21"/>
              <a:pathLst>
                <a:path w="320" h="201">
                  <a:moveTo>
                    <a:pt x="0" y="0"/>
                  </a:moveTo>
                  <a:lnTo>
                    <a:pt x="320" y="3"/>
                  </a:lnTo>
                  <a:lnTo>
                    <a:pt x="320" y="201"/>
                  </a:lnTo>
                  <a:lnTo>
                    <a:pt x="2" y="201"/>
                  </a:lnTo>
                  <a:lnTo>
                    <a:pt x="2"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77" name="Freeform 13"/>
            <p:cNvSpPr>
              <a:spLocks/>
            </p:cNvSpPr>
            <p:nvPr/>
          </p:nvSpPr>
          <p:spPr bwMode="auto">
            <a:xfrm>
              <a:off x="4033" y="1259"/>
              <a:ext cx="347" cy="201"/>
            </a:xfrm>
            <a:custGeom>
              <a:avLst/>
              <a:gdLst>
                <a:gd name="T0" fmla="*/ 0 w 320"/>
                <a:gd name="T1" fmla="*/ 0 h 201"/>
                <a:gd name="T2" fmla="*/ 8175 w 320"/>
                <a:gd name="T3" fmla="*/ 3 h 201"/>
                <a:gd name="T4" fmla="*/ 8175 w 320"/>
                <a:gd name="T5" fmla="*/ 201 h 201"/>
                <a:gd name="T6" fmla="*/ 2 w 320"/>
                <a:gd name="T7" fmla="*/ 201 h 201"/>
                <a:gd name="T8" fmla="*/ 2 w 320"/>
                <a:gd name="T9" fmla="*/ 3 h 201"/>
                <a:gd name="T10" fmla="*/ 0 60000 65536"/>
                <a:gd name="T11" fmla="*/ 0 60000 65536"/>
                <a:gd name="T12" fmla="*/ 0 60000 65536"/>
                <a:gd name="T13" fmla="*/ 0 60000 65536"/>
                <a:gd name="T14" fmla="*/ 0 60000 65536"/>
                <a:gd name="T15" fmla="*/ 0 w 320"/>
                <a:gd name="T16" fmla="*/ 0 h 201"/>
                <a:gd name="T17" fmla="*/ 320 w 320"/>
                <a:gd name="T18" fmla="*/ 201 h 201"/>
              </a:gdLst>
              <a:ahLst/>
              <a:cxnLst>
                <a:cxn ang="T10">
                  <a:pos x="T0" y="T1"/>
                </a:cxn>
                <a:cxn ang="T11">
                  <a:pos x="T2" y="T3"/>
                </a:cxn>
                <a:cxn ang="T12">
                  <a:pos x="T4" y="T5"/>
                </a:cxn>
                <a:cxn ang="T13">
                  <a:pos x="T6" y="T7"/>
                </a:cxn>
                <a:cxn ang="T14">
                  <a:pos x="T8" y="T9"/>
                </a:cxn>
              </a:cxnLst>
              <a:rect l="T15" t="T16" r="T17" b="T18"/>
              <a:pathLst>
                <a:path w="320" h="201">
                  <a:moveTo>
                    <a:pt x="0" y="0"/>
                  </a:moveTo>
                  <a:lnTo>
                    <a:pt x="320" y="3"/>
                  </a:lnTo>
                  <a:lnTo>
                    <a:pt x="320" y="201"/>
                  </a:lnTo>
                  <a:lnTo>
                    <a:pt x="2" y="201"/>
                  </a:lnTo>
                  <a:lnTo>
                    <a:pt x="2" y="3"/>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78" name="Rectangle 14"/>
            <p:cNvSpPr>
              <a:spLocks noChangeArrowheads="1"/>
            </p:cNvSpPr>
            <p:nvPr/>
          </p:nvSpPr>
          <p:spPr bwMode="auto">
            <a:xfrm>
              <a:off x="4159" y="970"/>
              <a:ext cx="4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1100">
                  <a:solidFill>
                    <a:srgbClr val="000000"/>
                  </a:solidFill>
                  <a:latin typeface="Calibri" panose="020F0502020204030204" pitchFamily="34" charset="0"/>
                  <a:ea typeface="宋体" panose="02010600030101010101" pitchFamily="2" charset="-122"/>
                </a:rPr>
                <a:t>P</a:t>
              </a:r>
              <a:endParaRPr lang="en-US" altLang="zh-CN" sz="1400">
                <a:latin typeface="Calibri" panose="020F0502020204030204" pitchFamily="34" charset="0"/>
                <a:ea typeface="宋体" panose="02010600030101010101" pitchFamily="2" charset="-122"/>
              </a:endParaRPr>
            </a:p>
          </p:txBody>
        </p:sp>
        <p:sp>
          <p:nvSpPr>
            <p:cNvPr id="19579" name="Rectangle 15"/>
            <p:cNvSpPr>
              <a:spLocks noChangeArrowheads="1"/>
            </p:cNvSpPr>
            <p:nvPr/>
          </p:nvSpPr>
          <p:spPr bwMode="auto">
            <a:xfrm>
              <a:off x="4206" y="1004"/>
              <a:ext cx="3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900">
                  <a:solidFill>
                    <a:srgbClr val="000000"/>
                  </a:solidFill>
                  <a:latin typeface="Calibri" panose="020F0502020204030204" pitchFamily="34" charset="0"/>
                  <a:ea typeface="宋体" panose="02010600030101010101" pitchFamily="2" charset="-122"/>
                </a:rPr>
                <a:t>1</a:t>
              </a:r>
              <a:endParaRPr lang="en-US" altLang="zh-CN" sz="1400">
                <a:latin typeface="Calibri" panose="020F0502020204030204" pitchFamily="34" charset="0"/>
                <a:ea typeface="宋体" panose="02010600030101010101" pitchFamily="2" charset="-122"/>
              </a:endParaRPr>
            </a:p>
          </p:txBody>
        </p:sp>
        <p:sp>
          <p:nvSpPr>
            <p:cNvPr id="19580" name="Rectangle 16"/>
            <p:cNvSpPr>
              <a:spLocks noChangeArrowheads="1"/>
            </p:cNvSpPr>
            <p:nvPr/>
          </p:nvSpPr>
          <p:spPr bwMode="auto">
            <a:xfrm>
              <a:off x="4180" y="1309"/>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1100">
                  <a:solidFill>
                    <a:srgbClr val="000000"/>
                  </a:solidFill>
                  <a:latin typeface="Calibri" panose="020F0502020204030204" pitchFamily="34" charset="0"/>
                  <a:ea typeface="宋体" panose="02010600030101010101" pitchFamily="2" charset="-122"/>
                </a:rPr>
                <a:t>$</a:t>
              </a:r>
              <a:endParaRPr lang="en-US" altLang="zh-CN" sz="1400">
                <a:latin typeface="Calibri" panose="020F0502020204030204" pitchFamily="34" charset="0"/>
                <a:ea typeface="宋体" panose="02010600030101010101" pitchFamily="2" charset="-122"/>
              </a:endParaRPr>
            </a:p>
          </p:txBody>
        </p:sp>
        <p:sp>
          <p:nvSpPr>
            <p:cNvPr id="19581" name="Rectangle 17"/>
            <p:cNvSpPr>
              <a:spLocks noChangeArrowheads="1"/>
            </p:cNvSpPr>
            <p:nvPr/>
          </p:nvSpPr>
          <p:spPr bwMode="auto">
            <a:xfrm>
              <a:off x="4416" y="1601"/>
              <a:ext cx="97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1100">
                  <a:solidFill>
                    <a:srgbClr val="000000"/>
                  </a:solidFill>
                  <a:latin typeface="Calibri" panose="020F0502020204030204" pitchFamily="34" charset="0"/>
                  <a:ea typeface="宋体" panose="02010600030101010101" pitchFamily="2" charset="-122"/>
                </a:rPr>
                <a:t>Interconnection network</a:t>
              </a:r>
              <a:endParaRPr lang="en-US" altLang="zh-CN" sz="1400">
                <a:latin typeface="Calibri" panose="020F0502020204030204" pitchFamily="34" charset="0"/>
                <a:ea typeface="宋体" panose="02010600030101010101" pitchFamily="2" charset="-122"/>
              </a:endParaRPr>
            </a:p>
          </p:txBody>
        </p:sp>
        <p:sp>
          <p:nvSpPr>
            <p:cNvPr id="19582" name="Line 18"/>
            <p:cNvSpPr>
              <a:spLocks noChangeShapeType="1"/>
            </p:cNvSpPr>
            <p:nvPr/>
          </p:nvSpPr>
          <p:spPr bwMode="auto">
            <a:xfrm>
              <a:off x="5587" y="1190"/>
              <a:ext cx="2" cy="8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83" name="Freeform 19"/>
            <p:cNvSpPr>
              <a:spLocks/>
            </p:cNvSpPr>
            <p:nvPr/>
          </p:nvSpPr>
          <p:spPr bwMode="auto">
            <a:xfrm>
              <a:off x="5417" y="872"/>
              <a:ext cx="344" cy="318"/>
            </a:xfrm>
            <a:custGeom>
              <a:avLst/>
              <a:gdLst>
                <a:gd name="T0" fmla="*/ 7315 w 318"/>
                <a:gd name="T1" fmla="*/ 159 h 318"/>
                <a:gd name="T2" fmla="*/ 7315 w 318"/>
                <a:gd name="T3" fmla="*/ 186 h 318"/>
                <a:gd name="T4" fmla="*/ 7210 w 318"/>
                <a:gd name="T5" fmla="*/ 209 h 318"/>
                <a:gd name="T6" fmla="*/ 6962 w 318"/>
                <a:gd name="T7" fmla="*/ 233 h 318"/>
                <a:gd name="T8" fmla="*/ 6659 w 318"/>
                <a:gd name="T9" fmla="*/ 254 h 318"/>
                <a:gd name="T10" fmla="*/ 6253 w 318"/>
                <a:gd name="T11" fmla="*/ 273 h 318"/>
                <a:gd name="T12" fmla="*/ 5842 w 318"/>
                <a:gd name="T13" fmla="*/ 289 h 318"/>
                <a:gd name="T14" fmla="*/ 5342 w 318"/>
                <a:gd name="T15" fmla="*/ 302 h 318"/>
                <a:gd name="T16" fmla="*/ 4894 w 318"/>
                <a:gd name="T17" fmla="*/ 310 h 318"/>
                <a:gd name="T18" fmla="*/ 4220 w 318"/>
                <a:gd name="T19" fmla="*/ 318 h 318"/>
                <a:gd name="T20" fmla="*/ 3664 w 318"/>
                <a:gd name="T21" fmla="*/ 318 h 318"/>
                <a:gd name="T22" fmla="*/ 3081 w 318"/>
                <a:gd name="T23" fmla="*/ 318 h 318"/>
                <a:gd name="T24" fmla="*/ 2523 w 318"/>
                <a:gd name="T25" fmla="*/ 310 h 318"/>
                <a:gd name="T26" fmla="*/ 1980 w 318"/>
                <a:gd name="T27" fmla="*/ 302 h 318"/>
                <a:gd name="T28" fmla="*/ 1507 w 318"/>
                <a:gd name="T29" fmla="*/ 289 h 318"/>
                <a:gd name="T30" fmla="*/ 1036 w 318"/>
                <a:gd name="T31" fmla="*/ 273 h 318"/>
                <a:gd name="T32" fmla="*/ 692 w 318"/>
                <a:gd name="T33" fmla="*/ 254 h 318"/>
                <a:gd name="T34" fmla="*/ 367 w 318"/>
                <a:gd name="T35" fmla="*/ 233 h 318"/>
                <a:gd name="T36" fmla="*/ 195 w 318"/>
                <a:gd name="T37" fmla="*/ 209 h 318"/>
                <a:gd name="T38" fmla="*/ 0 w 318"/>
                <a:gd name="T39" fmla="*/ 186 h 318"/>
                <a:gd name="T40" fmla="*/ 0 w 318"/>
                <a:gd name="T41" fmla="*/ 159 h 318"/>
                <a:gd name="T42" fmla="*/ 0 w 318"/>
                <a:gd name="T43" fmla="*/ 135 h 318"/>
                <a:gd name="T44" fmla="*/ 195 w 318"/>
                <a:gd name="T45" fmla="*/ 109 h 318"/>
                <a:gd name="T46" fmla="*/ 367 w 318"/>
                <a:gd name="T47" fmla="*/ 87 h 318"/>
                <a:gd name="T48" fmla="*/ 692 w 318"/>
                <a:gd name="T49" fmla="*/ 66 h 318"/>
                <a:gd name="T50" fmla="*/ 1036 w 318"/>
                <a:gd name="T51" fmla="*/ 48 h 318"/>
                <a:gd name="T52" fmla="*/ 1507 w 318"/>
                <a:gd name="T53" fmla="*/ 32 h 318"/>
                <a:gd name="T54" fmla="*/ 1980 w 318"/>
                <a:gd name="T55" fmla="*/ 19 h 318"/>
                <a:gd name="T56" fmla="*/ 2523 w 318"/>
                <a:gd name="T57" fmla="*/ 8 h 318"/>
                <a:gd name="T58" fmla="*/ 3081 w 318"/>
                <a:gd name="T59" fmla="*/ 3 h 318"/>
                <a:gd name="T60" fmla="*/ 3664 w 318"/>
                <a:gd name="T61" fmla="*/ 0 h 318"/>
                <a:gd name="T62" fmla="*/ 4220 w 318"/>
                <a:gd name="T63" fmla="*/ 3 h 318"/>
                <a:gd name="T64" fmla="*/ 4894 w 318"/>
                <a:gd name="T65" fmla="*/ 8 h 318"/>
                <a:gd name="T66" fmla="*/ 5342 w 318"/>
                <a:gd name="T67" fmla="*/ 19 h 318"/>
                <a:gd name="T68" fmla="*/ 5842 w 318"/>
                <a:gd name="T69" fmla="*/ 32 h 318"/>
                <a:gd name="T70" fmla="*/ 6253 w 318"/>
                <a:gd name="T71" fmla="*/ 48 h 318"/>
                <a:gd name="T72" fmla="*/ 6659 w 318"/>
                <a:gd name="T73" fmla="*/ 66 h 318"/>
                <a:gd name="T74" fmla="*/ 6962 w 318"/>
                <a:gd name="T75" fmla="*/ 87 h 318"/>
                <a:gd name="T76" fmla="*/ 7210 w 318"/>
                <a:gd name="T77" fmla="*/ 109 h 318"/>
                <a:gd name="T78" fmla="*/ 7315 w 318"/>
                <a:gd name="T79" fmla="*/ 135 h 318"/>
                <a:gd name="T80" fmla="*/ 7386 w 318"/>
                <a:gd name="T81" fmla="*/ 159 h 318"/>
                <a:gd name="T82" fmla="*/ 7315 w 318"/>
                <a:gd name="T83" fmla="*/ 159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8"/>
                <a:gd name="T127" fmla="*/ 0 h 318"/>
                <a:gd name="T128" fmla="*/ 318 w 318"/>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8" h="318">
                  <a:moveTo>
                    <a:pt x="316" y="159"/>
                  </a:moveTo>
                  <a:lnTo>
                    <a:pt x="316" y="186"/>
                  </a:lnTo>
                  <a:lnTo>
                    <a:pt x="311" y="209"/>
                  </a:lnTo>
                  <a:lnTo>
                    <a:pt x="300" y="233"/>
                  </a:lnTo>
                  <a:lnTo>
                    <a:pt x="287" y="254"/>
                  </a:lnTo>
                  <a:lnTo>
                    <a:pt x="271" y="273"/>
                  </a:lnTo>
                  <a:lnTo>
                    <a:pt x="252" y="289"/>
                  </a:lnTo>
                  <a:lnTo>
                    <a:pt x="231" y="302"/>
                  </a:lnTo>
                  <a:lnTo>
                    <a:pt x="210" y="310"/>
                  </a:lnTo>
                  <a:lnTo>
                    <a:pt x="183" y="318"/>
                  </a:lnTo>
                  <a:lnTo>
                    <a:pt x="159" y="318"/>
                  </a:lnTo>
                  <a:lnTo>
                    <a:pt x="133" y="318"/>
                  </a:lnTo>
                  <a:lnTo>
                    <a:pt x="109" y="310"/>
                  </a:lnTo>
                  <a:lnTo>
                    <a:pt x="85" y="302"/>
                  </a:lnTo>
                  <a:lnTo>
                    <a:pt x="64" y="289"/>
                  </a:lnTo>
                  <a:lnTo>
                    <a:pt x="45" y="273"/>
                  </a:lnTo>
                  <a:lnTo>
                    <a:pt x="30" y="254"/>
                  </a:lnTo>
                  <a:lnTo>
                    <a:pt x="16" y="233"/>
                  </a:lnTo>
                  <a:lnTo>
                    <a:pt x="8" y="209"/>
                  </a:lnTo>
                  <a:lnTo>
                    <a:pt x="0" y="186"/>
                  </a:lnTo>
                  <a:lnTo>
                    <a:pt x="0" y="159"/>
                  </a:lnTo>
                  <a:lnTo>
                    <a:pt x="0" y="135"/>
                  </a:lnTo>
                  <a:lnTo>
                    <a:pt x="8" y="109"/>
                  </a:lnTo>
                  <a:lnTo>
                    <a:pt x="16" y="87"/>
                  </a:lnTo>
                  <a:lnTo>
                    <a:pt x="30" y="66"/>
                  </a:lnTo>
                  <a:lnTo>
                    <a:pt x="45" y="48"/>
                  </a:lnTo>
                  <a:lnTo>
                    <a:pt x="64" y="32"/>
                  </a:lnTo>
                  <a:lnTo>
                    <a:pt x="85" y="19"/>
                  </a:lnTo>
                  <a:lnTo>
                    <a:pt x="109" y="8"/>
                  </a:lnTo>
                  <a:lnTo>
                    <a:pt x="133" y="3"/>
                  </a:lnTo>
                  <a:lnTo>
                    <a:pt x="159" y="0"/>
                  </a:lnTo>
                  <a:lnTo>
                    <a:pt x="183" y="3"/>
                  </a:lnTo>
                  <a:lnTo>
                    <a:pt x="210" y="8"/>
                  </a:lnTo>
                  <a:lnTo>
                    <a:pt x="231" y="19"/>
                  </a:lnTo>
                  <a:lnTo>
                    <a:pt x="252" y="32"/>
                  </a:lnTo>
                  <a:lnTo>
                    <a:pt x="271" y="48"/>
                  </a:lnTo>
                  <a:lnTo>
                    <a:pt x="287" y="66"/>
                  </a:lnTo>
                  <a:lnTo>
                    <a:pt x="300" y="87"/>
                  </a:lnTo>
                  <a:lnTo>
                    <a:pt x="311" y="109"/>
                  </a:lnTo>
                  <a:lnTo>
                    <a:pt x="316" y="135"/>
                  </a:lnTo>
                  <a:lnTo>
                    <a:pt x="318" y="159"/>
                  </a:lnTo>
                  <a:lnTo>
                    <a:pt x="316" y="1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84" name="Freeform 20"/>
            <p:cNvSpPr>
              <a:spLocks/>
            </p:cNvSpPr>
            <p:nvPr/>
          </p:nvSpPr>
          <p:spPr bwMode="auto">
            <a:xfrm>
              <a:off x="5417" y="872"/>
              <a:ext cx="344" cy="318"/>
            </a:xfrm>
            <a:custGeom>
              <a:avLst/>
              <a:gdLst>
                <a:gd name="T0" fmla="*/ 7315 w 318"/>
                <a:gd name="T1" fmla="*/ 159 h 318"/>
                <a:gd name="T2" fmla="*/ 7315 w 318"/>
                <a:gd name="T3" fmla="*/ 135 h 318"/>
                <a:gd name="T4" fmla="*/ 7210 w 318"/>
                <a:gd name="T5" fmla="*/ 109 h 318"/>
                <a:gd name="T6" fmla="*/ 6962 w 318"/>
                <a:gd name="T7" fmla="*/ 87 h 318"/>
                <a:gd name="T8" fmla="*/ 6659 w 318"/>
                <a:gd name="T9" fmla="*/ 66 h 318"/>
                <a:gd name="T10" fmla="*/ 6253 w 318"/>
                <a:gd name="T11" fmla="*/ 48 h 318"/>
                <a:gd name="T12" fmla="*/ 5842 w 318"/>
                <a:gd name="T13" fmla="*/ 32 h 318"/>
                <a:gd name="T14" fmla="*/ 5342 w 318"/>
                <a:gd name="T15" fmla="*/ 19 h 318"/>
                <a:gd name="T16" fmla="*/ 4894 w 318"/>
                <a:gd name="T17" fmla="*/ 8 h 318"/>
                <a:gd name="T18" fmla="*/ 4220 w 318"/>
                <a:gd name="T19" fmla="*/ 3 h 318"/>
                <a:gd name="T20" fmla="*/ 3664 w 318"/>
                <a:gd name="T21" fmla="*/ 0 h 318"/>
                <a:gd name="T22" fmla="*/ 3081 w 318"/>
                <a:gd name="T23" fmla="*/ 3 h 318"/>
                <a:gd name="T24" fmla="*/ 2523 w 318"/>
                <a:gd name="T25" fmla="*/ 8 h 318"/>
                <a:gd name="T26" fmla="*/ 1980 w 318"/>
                <a:gd name="T27" fmla="*/ 19 h 318"/>
                <a:gd name="T28" fmla="*/ 1507 w 318"/>
                <a:gd name="T29" fmla="*/ 32 h 318"/>
                <a:gd name="T30" fmla="*/ 1036 w 318"/>
                <a:gd name="T31" fmla="*/ 48 h 318"/>
                <a:gd name="T32" fmla="*/ 692 w 318"/>
                <a:gd name="T33" fmla="*/ 66 h 318"/>
                <a:gd name="T34" fmla="*/ 367 w 318"/>
                <a:gd name="T35" fmla="*/ 87 h 318"/>
                <a:gd name="T36" fmla="*/ 195 w 318"/>
                <a:gd name="T37" fmla="*/ 109 h 318"/>
                <a:gd name="T38" fmla="*/ 0 w 318"/>
                <a:gd name="T39" fmla="*/ 135 h 318"/>
                <a:gd name="T40" fmla="*/ 0 w 318"/>
                <a:gd name="T41" fmla="*/ 159 h 318"/>
                <a:gd name="T42" fmla="*/ 0 w 318"/>
                <a:gd name="T43" fmla="*/ 186 h 318"/>
                <a:gd name="T44" fmla="*/ 195 w 318"/>
                <a:gd name="T45" fmla="*/ 209 h 318"/>
                <a:gd name="T46" fmla="*/ 367 w 318"/>
                <a:gd name="T47" fmla="*/ 233 h 318"/>
                <a:gd name="T48" fmla="*/ 692 w 318"/>
                <a:gd name="T49" fmla="*/ 254 h 318"/>
                <a:gd name="T50" fmla="*/ 1036 w 318"/>
                <a:gd name="T51" fmla="*/ 273 h 318"/>
                <a:gd name="T52" fmla="*/ 1507 w 318"/>
                <a:gd name="T53" fmla="*/ 289 h 318"/>
                <a:gd name="T54" fmla="*/ 1980 w 318"/>
                <a:gd name="T55" fmla="*/ 302 h 318"/>
                <a:gd name="T56" fmla="*/ 2523 w 318"/>
                <a:gd name="T57" fmla="*/ 310 h 318"/>
                <a:gd name="T58" fmla="*/ 3081 w 318"/>
                <a:gd name="T59" fmla="*/ 318 h 318"/>
                <a:gd name="T60" fmla="*/ 3664 w 318"/>
                <a:gd name="T61" fmla="*/ 318 h 318"/>
                <a:gd name="T62" fmla="*/ 4220 w 318"/>
                <a:gd name="T63" fmla="*/ 318 h 318"/>
                <a:gd name="T64" fmla="*/ 4894 w 318"/>
                <a:gd name="T65" fmla="*/ 310 h 318"/>
                <a:gd name="T66" fmla="*/ 5342 w 318"/>
                <a:gd name="T67" fmla="*/ 302 h 318"/>
                <a:gd name="T68" fmla="*/ 5842 w 318"/>
                <a:gd name="T69" fmla="*/ 289 h 318"/>
                <a:gd name="T70" fmla="*/ 6253 w 318"/>
                <a:gd name="T71" fmla="*/ 273 h 318"/>
                <a:gd name="T72" fmla="*/ 6659 w 318"/>
                <a:gd name="T73" fmla="*/ 254 h 318"/>
                <a:gd name="T74" fmla="*/ 6962 w 318"/>
                <a:gd name="T75" fmla="*/ 233 h 318"/>
                <a:gd name="T76" fmla="*/ 7210 w 318"/>
                <a:gd name="T77" fmla="*/ 209 h 318"/>
                <a:gd name="T78" fmla="*/ 7315 w 318"/>
                <a:gd name="T79" fmla="*/ 186 h 318"/>
                <a:gd name="T80" fmla="*/ 7386 w 318"/>
                <a:gd name="T81" fmla="*/ 159 h 318"/>
                <a:gd name="T82" fmla="*/ 7386 w 318"/>
                <a:gd name="T83" fmla="*/ 159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8"/>
                <a:gd name="T127" fmla="*/ 0 h 318"/>
                <a:gd name="T128" fmla="*/ 318 w 318"/>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8" h="318">
                  <a:moveTo>
                    <a:pt x="316" y="159"/>
                  </a:moveTo>
                  <a:lnTo>
                    <a:pt x="316" y="135"/>
                  </a:lnTo>
                  <a:lnTo>
                    <a:pt x="311" y="109"/>
                  </a:lnTo>
                  <a:lnTo>
                    <a:pt x="300" y="87"/>
                  </a:lnTo>
                  <a:lnTo>
                    <a:pt x="287" y="66"/>
                  </a:lnTo>
                  <a:lnTo>
                    <a:pt x="271" y="48"/>
                  </a:lnTo>
                  <a:lnTo>
                    <a:pt x="252" y="32"/>
                  </a:lnTo>
                  <a:lnTo>
                    <a:pt x="231" y="19"/>
                  </a:lnTo>
                  <a:lnTo>
                    <a:pt x="210" y="8"/>
                  </a:lnTo>
                  <a:lnTo>
                    <a:pt x="183" y="3"/>
                  </a:lnTo>
                  <a:lnTo>
                    <a:pt x="159" y="0"/>
                  </a:lnTo>
                  <a:lnTo>
                    <a:pt x="133" y="3"/>
                  </a:lnTo>
                  <a:lnTo>
                    <a:pt x="109" y="8"/>
                  </a:lnTo>
                  <a:lnTo>
                    <a:pt x="85" y="19"/>
                  </a:lnTo>
                  <a:lnTo>
                    <a:pt x="64" y="32"/>
                  </a:lnTo>
                  <a:lnTo>
                    <a:pt x="45" y="48"/>
                  </a:lnTo>
                  <a:lnTo>
                    <a:pt x="30" y="66"/>
                  </a:lnTo>
                  <a:lnTo>
                    <a:pt x="16" y="87"/>
                  </a:lnTo>
                  <a:lnTo>
                    <a:pt x="8" y="109"/>
                  </a:lnTo>
                  <a:lnTo>
                    <a:pt x="0" y="135"/>
                  </a:lnTo>
                  <a:lnTo>
                    <a:pt x="0" y="159"/>
                  </a:lnTo>
                  <a:lnTo>
                    <a:pt x="0" y="186"/>
                  </a:lnTo>
                  <a:lnTo>
                    <a:pt x="8" y="209"/>
                  </a:lnTo>
                  <a:lnTo>
                    <a:pt x="16" y="233"/>
                  </a:lnTo>
                  <a:lnTo>
                    <a:pt x="30" y="254"/>
                  </a:lnTo>
                  <a:lnTo>
                    <a:pt x="45" y="273"/>
                  </a:lnTo>
                  <a:lnTo>
                    <a:pt x="64" y="289"/>
                  </a:lnTo>
                  <a:lnTo>
                    <a:pt x="85" y="302"/>
                  </a:lnTo>
                  <a:lnTo>
                    <a:pt x="109" y="310"/>
                  </a:lnTo>
                  <a:lnTo>
                    <a:pt x="133" y="318"/>
                  </a:lnTo>
                  <a:lnTo>
                    <a:pt x="159" y="318"/>
                  </a:lnTo>
                  <a:lnTo>
                    <a:pt x="183" y="318"/>
                  </a:lnTo>
                  <a:lnTo>
                    <a:pt x="210" y="310"/>
                  </a:lnTo>
                  <a:lnTo>
                    <a:pt x="231" y="302"/>
                  </a:lnTo>
                  <a:lnTo>
                    <a:pt x="252" y="289"/>
                  </a:lnTo>
                  <a:lnTo>
                    <a:pt x="271" y="273"/>
                  </a:lnTo>
                  <a:lnTo>
                    <a:pt x="287" y="254"/>
                  </a:lnTo>
                  <a:lnTo>
                    <a:pt x="300" y="233"/>
                  </a:lnTo>
                  <a:lnTo>
                    <a:pt x="311" y="209"/>
                  </a:lnTo>
                  <a:lnTo>
                    <a:pt x="316" y="186"/>
                  </a:lnTo>
                  <a:lnTo>
                    <a:pt x="318" y="159"/>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85" name="Freeform 21"/>
            <p:cNvSpPr>
              <a:spLocks/>
            </p:cNvSpPr>
            <p:nvPr/>
          </p:nvSpPr>
          <p:spPr bwMode="auto">
            <a:xfrm>
              <a:off x="5415" y="1270"/>
              <a:ext cx="346" cy="201"/>
            </a:xfrm>
            <a:custGeom>
              <a:avLst/>
              <a:gdLst>
                <a:gd name="T0" fmla="*/ 0 w 320"/>
                <a:gd name="T1" fmla="*/ 0 h 201"/>
                <a:gd name="T2" fmla="*/ 7295 w 320"/>
                <a:gd name="T3" fmla="*/ 2 h 201"/>
                <a:gd name="T4" fmla="*/ 7295 w 320"/>
                <a:gd name="T5" fmla="*/ 201 h 201"/>
                <a:gd name="T6" fmla="*/ 2 w 320"/>
                <a:gd name="T7" fmla="*/ 201 h 201"/>
                <a:gd name="T8" fmla="*/ 2 w 320"/>
                <a:gd name="T9" fmla="*/ 2 h 201"/>
                <a:gd name="T10" fmla="*/ 0 w 320"/>
                <a:gd name="T11" fmla="*/ 0 h 201"/>
                <a:gd name="T12" fmla="*/ 0 60000 65536"/>
                <a:gd name="T13" fmla="*/ 0 60000 65536"/>
                <a:gd name="T14" fmla="*/ 0 60000 65536"/>
                <a:gd name="T15" fmla="*/ 0 60000 65536"/>
                <a:gd name="T16" fmla="*/ 0 60000 65536"/>
                <a:gd name="T17" fmla="*/ 0 60000 65536"/>
                <a:gd name="T18" fmla="*/ 0 w 320"/>
                <a:gd name="T19" fmla="*/ 0 h 201"/>
                <a:gd name="T20" fmla="*/ 320 w 320"/>
                <a:gd name="T21" fmla="*/ 201 h 201"/>
              </a:gdLst>
              <a:ahLst/>
              <a:cxnLst>
                <a:cxn ang="T12">
                  <a:pos x="T0" y="T1"/>
                </a:cxn>
                <a:cxn ang="T13">
                  <a:pos x="T2" y="T3"/>
                </a:cxn>
                <a:cxn ang="T14">
                  <a:pos x="T4" y="T5"/>
                </a:cxn>
                <a:cxn ang="T15">
                  <a:pos x="T6" y="T7"/>
                </a:cxn>
                <a:cxn ang="T16">
                  <a:pos x="T8" y="T9"/>
                </a:cxn>
                <a:cxn ang="T17">
                  <a:pos x="T10" y="T11"/>
                </a:cxn>
              </a:cxnLst>
              <a:rect l="T18" t="T19" r="T20" b="T21"/>
              <a:pathLst>
                <a:path w="320" h="201">
                  <a:moveTo>
                    <a:pt x="0" y="0"/>
                  </a:moveTo>
                  <a:lnTo>
                    <a:pt x="320" y="2"/>
                  </a:lnTo>
                  <a:lnTo>
                    <a:pt x="320" y="201"/>
                  </a:lnTo>
                  <a:lnTo>
                    <a:pt x="2" y="201"/>
                  </a:lnTo>
                  <a:lnTo>
                    <a:pt x="2"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86" name="Freeform 22"/>
            <p:cNvSpPr>
              <a:spLocks/>
            </p:cNvSpPr>
            <p:nvPr/>
          </p:nvSpPr>
          <p:spPr bwMode="auto">
            <a:xfrm>
              <a:off x="5415" y="1270"/>
              <a:ext cx="346" cy="201"/>
            </a:xfrm>
            <a:custGeom>
              <a:avLst/>
              <a:gdLst>
                <a:gd name="T0" fmla="*/ 0 w 320"/>
                <a:gd name="T1" fmla="*/ 0 h 201"/>
                <a:gd name="T2" fmla="*/ 7295 w 320"/>
                <a:gd name="T3" fmla="*/ 2 h 201"/>
                <a:gd name="T4" fmla="*/ 7295 w 320"/>
                <a:gd name="T5" fmla="*/ 201 h 201"/>
                <a:gd name="T6" fmla="*/ 2 w 320"/>
                <a:gd name="T7" fmla="*/ 201 h 201"/>
                <a:gd name="T8" fmla="*/ 2 w 320"/>
                <a:gd name="T9" fmla="*/ 2 h 201"/>
                <a:gd name="T10" fmla="*/ 0 60000 65536"/>
                <a:gd name="T11" fmla="*/ 0 60000 65536"/>
                <a:gd name="T12" fmla="*/ 0 60000 65536"/>
                <a:gd name="T13" fmla="*/ 0 60000 65536"/>
                <a:gd name="T14" fmla="*/ 0 60000 65536"/>
                <a:gd name="T15" fmla="*/ 0 w 320"/>
                <a:gd name="T16" fmla="*/ 0 h 201"/>
                <a:gd name="T17" fmla="*/ 320 w 320"/>
                <a:gd name="T18" fmla="*/ 201 h 201"/>
              </a:gdLst>
              <a:ahLst/>
              <a:cxnLst>
                <a:cxn ang="T10">
                  <a:pos x="T0" y="T1"/>
                </a:cxn>
                <a:cxn ang="T11">
                  <a:pos x="T2" y="T3"/>
                </a:cxn>
                <a:cxn ang="T12">
                  <a:pos x="T4" y="T5"/>
                </a:cxn>
                <a:cxn ang="T13">
                  <a:pos x="T6" y="T7"/>
                </a:cxn>
                <a:cxn ang="T14">
                  <a:pos x="T8" y="T9"/>
                </a:cxn>
              </a:cxnLst>
              <a:rect l="T15" t="T16" r="T17" b="T18"/>
              <a:pathLst>
                <a:path w="320" h="201">
                  <a:moveTo>
                    <a:pt x="0" y="0"/>
                  </a:moveTo>
                  <a:lnTo>
                    <a:pt x="320" y="2"/>
                  </a:lnTo>
                  <a:lnTo>
                    <a:pt x="320" y="201"/>
                  </a:lnTo>
                  <a:lnTo>
                    <a:pt x="2" y="201"/>
                  </a:lnTo>
                  <a:lnTo>
                    <a:pt x="2" y="2"/>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87" name="Rectangle 23"/>
            <p:cNvSpPr>
              <a:spLocks noChangeArrowheads="1"/>
            </p:cNvSpPr>
            <p:nvPr/>
          </p:nvSpPr>
          <p:spPr bwMode="auto">
            <a:xfrm>
              <a:off x="5561" y="1317"/>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1100">
                  <a:solidFill>
                    <a:srgbClr val="000000"/>
                  </a:solidFill>
                  <a:latin typeface="Calibri" panose="020F0502020204030204" pitchFamily="34" charset="0"/>
                  <a:ea typeface="宋体" panose="02010600030101010101" pitchFamily="2" charset="-122"/>
                </a:rPr>
                <a:t>$</a:t>
              </a:r>
              <a:endParaRPr lang="en-US" altLang="zh-CN" sz="1400">
                <a:latin typeface="Calibri" panose="020F0502020204030204" pitchFamily="34" charset="0"/>
                <a:ea typeface="宋体" panose="02010600030101010101" pitchFamily="2" charset="-122"/>
              </a:endParaRPr>
            </a:p>
          </p:txBody>
        </p:sp>
        <p:sp>
          <p:nvSpPr>
            <p:cNvPr id="19588" name="Rectangle 24"/>
            <p:cNvSpPr>
              <a:spLocks noChangeArrowheads="1"/>
            </p:cNvSpPr>
            <p:nvPr/>
          </p:nvSpPr>
          <p:spPr bwMode="auto">
            <a:xfrm>
              <a:off x="5540" y="965"/>
              <a:ext cx="4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1100">
                  <a:solidFill>
                    <a:srgbClr val="000000"/>
                  </a:solidFill>
                  <a:latin typeface="Calibri" panose="020F0502020204030204" pitchFamily="34" charset="0"/>
                  <a:ea typeface="宋体" panose="02010600030101010101" pitchFamily="2" charset="-122"/>
                </a:rPr>
                <a:t>P</a:t>
              </a:r>
              <a:endParaRPr lang="en-US" altLang="zh-CN" sz="1400">
                <a:latin typeface="Calibri" panose="020F0502020204030204" pitchFamily="34" charset="0"/>
                <a:ea typeface="宋体" panose="02010600030101010101" pitchFamily="2" charset="-122"/>
              </a:endParaRPr>
            </a:p>
          </p:txBody>
        </p:sp>
        <p:sp>
          <p:nvSpPr>
            <p:cNvPr id="19589" name="Rectangle 25"/>
            <p:cNvSpPr>
              <a:spLocks noChangeArrowheads="1"/>
            </p:cNvSpPr>
            <p:nvPr/>
          </p:nvSpPr>
          <p:spPr bwMode="auto">
            <a:xfrm>
              <a:off x="5589" y="999"/>
              <a:ext cx="4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900">
                  <a:solidFill>
                    <a:srgbClr val="000000"/>
                  </a:solidFill>
                  <a:latin typeface="Calibri" panose="020F0502020204030204" pitchFamily="34" charset="0"/>
                  <a:ea typeface="宋体" panose="02010600030101010101" pitchFamily="2" charset="-122"/>
                </a:rPr>
                <a:t>n</a:t>
              </a:r>
              <a:endParaRPr lang="en-US" altLang="zh-CN" sz="1400">
                <a:latin typeface="Calibri" panose="020F0502020204030204" pitchFamily="34" charset="0"/>
                <a:ea typeface="宋体" panose="02010600030101010101" pitchFamily="2" charset="-122"/>
              </a:endParaRPr>
            </a:p>
          </p:txBody>
        </p:sp>
        <p:sp>
          <p:nvSpPr>
            <p:cNvPr id="19590" name="Line 26"/>
            <p:cNvSpPr>
              <a:spLocks noChangeShapeType="1"/>
            </p:cNvSpPr>
            <p:nvPr/>
          </p:nvSpPr>
          <p:spPr bwMode="auto">
            <a:xfrm>
              <a:off x="4326" y="1805"/>
              <a:ext cx="1" cy="7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91" name="Freeform 27"/>
            <p:cNvSpPr>
              <a:spLocks/>
            </p:cNvSpPr>
            <p:nvPr/>
          </p:nvSpPr>
          <p:spPr bwMode="auto">
            <a:xfrm>
              <a:off x="4162" y="1892"/>
              <a:ext cx="353" cy="239"/>
            </a:xfrm>
            <a:custGeom>
              <a:avLst/>
              <a:gdLst>
                <a:gd name="T0" fmla="*/ 0 w 326"/>
                <a:gd name="T1" fmla="*/ 0 h 239"/>
                <a:gd name="T2" fmla="*/ 7844 w 326"/>
                <a:gd name="T3" fmla="*/ 0 h 239"/>
                <a:gd name="T4" fmla="*/ 7844 w 326"/>
                <a:gd name="T5" fmla="*/ 239 h 239"/>
                <a:gd name="T6" fmla="*/ 3 w 326"/>
                <a:gd name="T7" fmla="*/ 239 h 239"/>
                <a:gd name="T8" fmla="*/ 3 w 326"/>
                <a:gd name="T9" fmla="*/ 0 h 239"/>
                <a:gd name="T10" fmla="*/ 0 w 326"/>
                <a:gd name="T11" fmla="*/ 0 h 239"/>
                <a:gd name="T12" fmla="*/ 0 60000 65536"/>
                <a:gd name="T13" fmla="*/ 0 60000 65536"/>
                <a:gd name="T14" fmla="*/ 0 60000 65536"/>
                <a:gd name="T15" fmla="*/ 0 60000 65536"/>
                <a:gd name="T16" fmla="*/ 0 60000 65536"/>
                <a:gd name="T17" fmla="*/ 0 60000 65536"/>
                <a:gd name="T18" fmla="*/ 0 w 326"/>
                <a:gd name="T19" fmla="*/ 0 h 239"/>
                <a:gd name="T20" fmla="*/ 326 w 326"/>
                <a:gd name="T21" fmla="*/ 239 h 239"/>
              </a:gdLst>
              <a:ahLst/>
              <a:cxnLst>
                <a:cxn ang="T12">
                  <a:pos x="T0" y="T1"/>
                </a:cxn>
                <a:cxn ang="T13">
                  <a:pos x="T2" y="T3"/>
                </a:cxn>
                <a:cxn ang="T14">
                  <a:pos x="T4" y="T5"/>
                </a:cxn>
                <a:cxn ang="T15">
                  <a:pos x="T6" y="T7"/>
                </a:cxn>
                <a:cxn ang="T16">
                  <a:pos x="T8" y="T9"/>
                </a:cxn>
                <a:cxn ang="T17">
                  <a:pos x="T10" y="T11"/>
                </a:cxn>
              </a:cxnLst>
              <a:rect l="T18" t="T19" r="T20" b="T21"/>
              <a:pathLst>
                <a:path w="326" h="239">
                  <a:moveTo>
                    <a:pt x="0" y="0"/>
                  </a:moveTo>
                  <a:lnTo>
                    <a:pt x="326" y="0"/>
                  </a:lnTo>
                  <a:lnTo>
                    <a:pt x="326" y="239"/>
                  </a:lnTo>
                  <a:lnTo>
                    <a:pt x="3" y="239"/>
                  </a:lnTo>
                  <a:lnTo>
                    <a:pt x="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92" name="Freeform 28"/>
            <p:cNvSpPr>
              <a:spLocks/>
            </p:cNvSpPr>
            <p:nvPr/>
          </p:nvSpPr>
          <p:spPr bwMode="auto">
            <a:xfrm>
              <a:off x="4162" y="1892"/>
              <a:ext cx="353" cy="239"/>
            </a:xfrm>
            <a:custGeom>
              <a:avLst/>
              <a:gdLst>
                <a:gd name="T0" fmla="*/ 0 w 326"/>
                <a:gd name="T1" fmla="*/ 0 h 239"/>
                <a:gd name="T2" fmla="*/ 7844 w 326"/>
                <a:gd name="T3" fmla="*/ 0 h 239"/>
                <a:gd name="T4" fmla="*/ 7844 w 326"/>
                <a:gd name="T5" fmla="*/ 239 h 239"/>
                <a:gd name="T6" fmla="*/ 3 w 326"/>
                <a:gd name="T7" fmla="*/ 239 h 239"/>
                <a:gd name="T8" fmla="*/ 3 w 326"/>
                <a:gd name="T9" fmla="*/ 0 h 239"/>
                <a:gd name="T10" fmla="*/ 0 60000 65536"/>
                <a:gd name="T11" fmla="*/ 0 60000 65536"/>
                <a:gd name="T12" fmla="*/ 0 60000 65536"/>
                <a:gd name="T13" fmla="*/ 0 60000 65536"/>
                <a:gd name="T14" fmla="*/ 0 60000 65536"/>
                <a:gd name="T15" fmla="*/ 0 w 326"/>
                <a:gd name="T16" fmla="*/ 0 h 239"/>
                <a:gd name="T17" fmla="*/ 326 w 326"/>
                <a:gd name="T18" fmla="*/ 239 h 239"/>
              </a:gdLst>
              <a:ahLst/>
              <a:cxnLst>
                <a:cxn ang="T10">
                  <a:pos x="T0" y="T1"/>
                </a:cxn>
                <a:cxn ang="T11">
                  <a:pos x="T2" y="T3"/>
                </a:cxn>
                <a:cxn ang="T12">
                  <a:pos x="T4" y="T5"/>
                </a:cxn>
                <a:cxn ang="T13">
                  <a:pos x="T6" y="T7"/>
                </a:cxn>
                <a:cxn ang="T14">
                  <a:pos x="T8" y="T9"/>
                </a:cxn>
              </a:cxnLst>
              <a:rect l="T15" t="T16" r="T17" b="T18"/>
              <a:pathLst>
                <a:path w="326" h="239">
                  <a:moveTo>
                    <a:pt x="0" y="0"/>
                  </a:moveTo>
                  <a:lnTo>
                    <a:pt x="326" y="0"/>
                  </a:lnTo>
                  <a:lnTo>
                    <a:pt x="326" y="239"/>
                  </a:lnTo>
                  <a:lnTo>
                    <a:pt x="3" y="239"/>
                  </a:lnTo>
                  <a:lnTo>
                    <a:pt x="3"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93" name="Rectangle 29"/>
            <p:cNvSpPr>
              <a:spLocks noChangeArrowheads="1"/>
            </p:cNvSpPr>
            <p:nvPr/>
          </p:nvSpPr>
          <p:spPr bwMode="auto">
            <a:xfrm>
              <a:off x="4232" y="1959"/>
              <a:ext cx="20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1100">
                  <a:solidFill>
                    <a:srgbClr val="000000"/>
                  </a:solidFill>
                  <a:latin typeface="Calibri" panose="020F0502020204030204" pitchFamily="34" charset="0"/>
                  <a:ea typeface="宋体" panose="02010600030101010101" pitchFamily="2" charset="-122"/>
                </a:rPr>
                <a:t>Mem</a:t>
              </a:r>
              <a:endParaRPr lang="en-US" altLang="zh-CN" sz="1400">
                <a:latin typeface="Calibri" panose="020F0502020204030204" pitchFamily="34" charset="0"/>
                <a:ea typeface="宋体" panose="02010600030101010101" pitchFamily="2" charset="-122"/>
              </a:endParaRPr>
            </a:p>
          </p:txBody>
        </p:sp>
        <p:sp>
          <p:nvSpPr>
            <p:cNvPr id="19594" name="Rectangle 30"/>
            <p:cNvSpPr>
              <a:spLocks noChangeArrowheads="1"/>
            </p:cNvSpPr>
            <p:nvPr/>
          </p:nvSpPr>
          <p:spPr bwMode="auto">
            <a:xfrm>
              <a:off x="5253" y="1879"/>
              <a:ext cx="351" cy="2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endParaRPr lang="zh-CN" altLang="zh-CN" sz="1800">
                <a:latin typeface="Calibri" panose="020F0502020204030204" pitchFamily="34" charset="0"/>
                <a:ea typeface="宋体" panose="02010600030101010101" pitchFamily="2" charset="-122"/>
              </a:endParaRPr>
            </a:p>
          </p:txBody>
        </p:sp>
        <p:sp>
          <p:nvSpPr>
            <p:cNvPr id="19595" name="Rectangle 31"/>
            <p:cNvSpPr>
              <a:spLocks noChangeArrowheads="1"/>
            </p:cNvSpPr>
            <p:nvPr/>
          </p:nvSpPr>
          <p:spPr bwMode="auto">
            <a:xfrm>
              <a:off x="5253" y="1879"/>
              <a:ext cx="351" cy="239"/>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endParaRPr lang="zh-CN" altLang="zh-CN" sz="1800">
                <a:latin typeface="Calibri" panose="020F0502020204030204" pitchFamily="34" charset="0"/>
                <a:ea typeface="宋体" panose="02010600030101010101" pitchFamily="2" charset="-122"/>
              </a:endParaRPr>
            </a:p>
          </p:txBody>
        </p:sp>
        <p:sp>
          <p:nvSpPr>
            <p:cNvPr id="19596" name="Rectangle 32"/>
            <p:cNvSpPr>
              <a:spLocks noChangeArrowheads="1"/>
            </p:cNvSpPr>
            <p:nvPr/>
          </p:nvSpPr>
          <p:spPr bwMode="auto">
            <a:xfrm>
              <a:off x="5322" y="1946"/>
              <a:ext cx="20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1100">
                  <a:solidFill>
                    <a:srgbClr val="000000"/>
                  </a:solidFill>
                  <a:latin typeface="Calibri" panose="020F0502020204030204" pitchFamily="34" charset="0"/>
                  <a:ea typeface="宋体" panose="02010600030101010101" pitchFamily="2" charset="-122"/>
                </a:rPr>
                <a:t>Mem</a:t>
              </a:r>
              <a:endParaRPr lang="en-US" altLang="zh-CN" sz="1400">
                <a:latin typeface="Calibri" panose="020F0502020204030204" pitchFamily="34" charset="0"/>
                <a:ea typeface="宋体" panose="02010600030101010101" pitchFamily="2" charset="-122"/>
              </a:endParaRPr>
            </a:p>
          </p:txBody>
        </p:sp>
        <p:sp>
          <p:nvSpPr>
            <p:cNvPr id="19597" name="Freeform 33"/>
            <p:cNvSpPr>
              <a:spLocks/>
            </p:cNvSpPr>
            <p:nvPr/>
          </p:nvSpPr>
          <p:spPr bwMode="auto">
            <a:xfrm>
              <a:off x="4642" y="1341"/>
              <a:ext cx="49" cy="45"/>
            </a:xfrm>
            <a:custGeom>
              <a:avLst/>
              <a:gdLst>
                <a:gd name="T0" fmla="*/ 1259 w 45"/>
                <a:gd name="T1" fmla="*/ 21 h 45"/>
                <a:gd name="T2" fmla="*/ 1259 w 45"/>
                <a:gd name="T3" fmla="*/ 27 h 45"/>
                <a:gd name="T4" fmla="*/ 1259 w 45"/>
                <a:gd name="T5" fmla="*/ 29 h 45"/>
                <a:gd name="T6" fmla="*/ 1259 w 45"/>
                <a:gd name="T7" fmla="*/ 35 h 45"/>
                <a:gd name="T8" fmla="*/ 1156 w 45"/>
                <a:gd name="T9" fmla="*/ 37 h 45"/>
                <a:gd name="T10" fmla="*/ 1132 w 45"/>
                <a:gd name="T11" fmla="*/ 40 h 45"/>
                <a:gd name="T12" fmla="*/ 1040 w 45"/>
                <a:gd name="T13" fmla="*/ 40 h 45"/>
                <a:gd name="T14" fmla="*/ 955 w 45"/>
                <a:gd name="T15" fmla="*/ 43 h 45"/>
                <a:gd name="T16" fmla="*/ 884 w 45"/>
                <a:gd name="T17" fmla="*/ 45 h 45"/>
                <a:gd name="T18" fmla="*/ 755 w 45"/>
                <a:gd name="T19" fmla="*/ 45 h 45"/>
                <a:gd name="T20" fmla="*/ 629 w 45"/>
                <a:gd name="T21" fmla="*/ 45 h 45"/>
                <a:gd name="T22" fmla="*/ 536 w 45"/>
                <a:gd name="T23" fmla="*/ 45 h 45"/>
                <a:gd name="T24" fmla="*/ 377 w 45"/>
                <a:gd name="T25" fmla="*/ 45 h 45"/>
                <a:gd name="T26" fmla="*/ 292 w 45"/>
                <a:gd name="T27" fmla="*/ 43 h 45"/>
                <a:gd name="T28" fmla="*/ 246 w 45"/>
                <a:gd name="T29" fmla="*/ 40 h 45"/>
                <a:gd name="T30" fmla="*/ 5 w 45"/>
                <a:gd name="T31" fmla="*/ 40 h 45"/>
                <a:gd name="T32" fmla="*/ 2 w 45"/>
                <a:gd name="T33" fmla="*/ 37 h 45"/>
                <a:gd name="T34" fmla="*/ 2 w 45"/>
                <a:gd name="T35" fmla="*/ 35 h 45"/>
                <a:gd name="T36" fmla="*/ 0 w 45"/>
                <a:gd name="T37" fmla="*/ 29 h 45"/>
                <a:gd name="T38" fmla="*/ 0 w 45"/>
                <a:gd name="T39" fmla="*/ 27 h 45"/>
                <a:gd name="T40" fmla="*/ 0 w 45"/>
                <a:gd name="T41" fmla="*/ 24 h 45"/>
                <a:gd name="T42" fmla="*/ 0 w 45"/>
                <a:gd name="T43" fmla="*/ 19 h 45"/>
                <a:gd name="T44" fmla="*/ 0 w 45"/>
                <a:gd name="T45" fmla="*/ 16 h 45"/>
                <a:gd name="T46" fmla="*/ 2 w 45"/>
                <a:gd name="T47" fmla="*/ 13 h 45"/>
                <a:gd name="T48" fmla="*/ 2 w 45"/>
                <a:gd name="T49" fmla="*/ 11 h 45"/>
                <a:gd name="T50" fmla="*/ 5 w 45"/>
                <a:gd name="T51" fmla="*/ 8 h 45"/>
                <a:gd name="T52" fmla="*/ 246 w 45"/>
                <a:gd name="T53" fmla="*/ 5 h 45"/>
                <a:gd name="T54" fmla="*/ 292 w 45"/>
                <a:gd name="T55" fmla="*/ 3 h 45"/>
                <a:gd name="T56" fmla="*/ 377 w 45"/>
                <a:gd name="T57" fmla="*/ 3 h 45"/>
                <a:gd name="T58" fmla="*/ 536 w 45"/>
                <a:gd name="T59" fmla="*/ 0 h 45"/>
                <a:gd name="T60" fmla="*/ 629 w 45"/>
                <a:gd name="T61" fmla="*/ 0 h 45"/>
                <a:gd name="T62" fmla="*/ 755 w 45"/>
                <a:gd name="T63" fmla="*/ 0 h 45"/>
                <a:gd name="T64" fmla="*/ 884 w 45"/>
                <a:gd name="T65" fmla="*/ 3 h 45"/>
                <a:gd name="T66" fmla="*/ 955 w 45"/>
                <a:gd name="T67" fmla="*/ 3 h 45"/>
                <a:gd name="T68" fmla="*/ 1040 w 45"/>
                <a:gd name="T69" fmla="*/ 5 h 45"/>
                <a:gd name="T70" fmla="*/ 1132 w 45"/>
                <a:gd name="T71" fmla="*/ 8 h 45"/>
                <a:gd name="T72" fmla="*/ 1156 w 45"/>
                <a:gd name="T73" fmla="*/ 11 h 45"/>
                <a:gd name="T74" fmla="*/ 1259 w 45"/>
                <a:gd name="T75" fmla="*/ 13 h 45"/>
                <a:gd name="T76" fmla="*/ 1259 w 45"/>
                <a:gd name="T77" fmla="*/ 16 h 45"/>
                <a:gd name="T78" fmla="*/ 1259 w 45"/>
                <a:gd name="T79" fmla="*/ 19 h 45"/>
                <a:gd name="T80" fmla="*/ 1355 w 45"/>
                <a:gd name="T81" fmla="*/ 24 h 45"/>
                <a:gd name="T82" fmla="*/ 1259 w 45"/>
                <a:gd name="T83" fmla="*/ 21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45"/>
                <a:gd name="T128" fmla="*/ 45 w 45"/>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45">
                  <a:moveTo>
                    <a:pt x="42" y="21"/>
                  </a:moveTo>
                  <a:lnTo>
                    <a:pt x="42" y="27"/>
                  </a:lnTo>
                  <a:lnTo>
                    <a:pt x="42" y="29"/>
                  </a:lnTo>
                  <a:lnTo>
                    <a:pt x="42" y="35"/>
                  </a:lnTo>
                  <a:lnTo>
                    <a:pt x="39" y="37"/>
                  </a:lnTo>
                  <a:lnTo>
                    <a:pt x="37" y="40"/>
                  </a:lnTo>
                  <a:lnTo>
                    <a:pt x="34" y="40"/>
                  </a:lnTo>
                  <a:lnTo>
                    <a:pt x="31" y="43"/>
                  </a:lnTo>
                  <a:lnTo>
                    <a:pt x="29" y="45"/>
                  </a:lnTo>
                  <a:lnTo>
                    <a:pt x="26" y="45"/>
                  </a:lnTo>
                  <a:lnTo>
                    <a:pt x="21" y="45"/>
                  </a:lnTo>
                  <a:lnTo>
                    <a:pt x="18" y="45"/>
                  </a:lnTo>
                  <a:lnTo>
                    <a:pt x="13" y="45"/>
                  </a:lnTo>
                  <a:lnTo>
                    <a:pt x="10" y="43"/>
                  </a:lnTo>
                  <a:lnTo>
                    <a:pt x="8" y="40"/>
                  </a:lnTo>
                  <a:lnTo>
                    <a:pt x="5" y="40"/>
                  </a:lnTo>
                  <a:lnTo>
                    <a:pt x="2" y="37"/>
                  </a:lnTo>
                  <a:lnTo>
                    <a:pt x="2" y="35"/>
                  </a:lnTo>
                  <a:lnTo>
                    <a:pt x="0" y="29"/>
                  </a:lnTo>
                  <a:lnTo>
                    <a:pt x="0" y="27"/>
                  </a:lnTo>
                  <a:lnTo>
                    <a:pt x="0" y="24"/>
                  </a:lnTo>
                  <a:lnTo>
                    <a:pt x="0" y="19"/>
                  </a:lnTo>
                  <a:lnTo>
                    <a:pt x="0" y="16"/>
                  </a:lnTo>
                  <a:lnTo>
                    <a:pt x="2" y="13"/>
                  </a:lnTo>
                  <a:lnTo>
                    <a:pt x="2" y="11"/>
                  </a:lnTo>
                  <a:lnTo>
                    <a:pt x="5" y="8"/>
                  </a:lnTo>
                  <a:lnTo>
                    <a:pt x="8" y="5"/>
                  </a:lnTo>
                  <a:lnTo>
                    <a:pt x="10" y="3"/>
                  </a:lnTo>
                  <a:lnTo>
                    <a:pt x="13" y="3"/>
                  </a:lnTo>
                  <a:lnTo>
                    <a:pt x="18" y="0"/>
                  </a:lnTo>
                  <a:lnTo>
                    <a:pt x="21" y="0"/>
                  </a:lnTo>
                  <a:lnTo>
                    <a:pt x="26" y="0"/>
                  </a:lnTo>
                  <a:lnTo>
                    <a:pt x="29" y="3"/>
                  </a:lnTo>
                  <a:lnTo>
                    <a:pt x="31" y="3"/>
                  </a:lnTo>
                  <a:lnTo>
                    <a:pt x="34" y="5"/>
                  </a:lnTo>
                  <a:lnTo>
                    <a:pt x="37" y="8"/>
                  </a:lnTo>
                  <a:lnTo>
                    <a:pt x="39" y="11"/>
                  </a:lnTo>
                  <a:lnTo>
                    <a:pt x="42" y="13"/>
                  </a:lnTo>
                  <a:lnTo>
                    <a:pt x="42" y="16"/>
                  </a:lnTo>
                  <a:lnTo>
                    <a:pt x="42" y="19"/>
                  </a:lnTo>
                  <a:lnTo>
                    <a:pt x="45" y="24"/>
                  </a:lnTo>
                  <a:lnTo>
                    <a:pt x="42"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98" name="Freeform 34"/>
            <p:cNvSpPr>
              <a:spLocks/>
            </p:cNvSpPr>
            <p:nvPr/>
          </p:nvSpPr>
          <p:spPr bwMode="auto">
            <a:xfrm>
              <a:off x="4642" y="1341"/>
              <a:ext cx="49" cy="45"/>
            </a:xfrm>
            <a:custGeom>
              <a:avLst/>
              <a:gdLst>
                <a:gd name="T0" fmla="*/ 1259 w 45"/>
                <a:gd name="T1" fmla="*/ 21 h 45"/>
                <a:gd name="T2" fmla="*/ 1259 w 45"/>
                <a:gd name="T3" fmla="*/ 19 h 45"/>
                <a:gd name="T4" fmla="*/ 1259 w 45"/>
                <a:gd name="T5" fmla="*/ 16 h 45"/>
                <a:gd name="T6" fmla="*/ 1259 w 45"/>
                <a:gd name="T7" fmla="*/ 13 h 45"/>
                <a:gd name="T8" fmla="*/ 1156 w 45"/>
                <a:gd name="T9" fmla="*/ 11 h 45"/>
                <a:gd name="T10" fmla="*/ 1132 w 45"/>
                <a:gd name="T11" fmla="*/ 8 h 45"/>
                <a:gd name="T12" fmla="*/ 1040 w 45"/>
                <a:gd name="T13" fmla="*/ 5 h 45"/>
                <a:gd name="T14" fmla="*/ 955 w 45"/>
                <a:gd name="T15" fmla="*/ 3 h 45"/>
                <a:gd name="T16" fmla="*/ 884 w 45"/>
                <a:gd name="T17" fmla="*/ 3 h 45"/>
                <a:gd name="T18" fmla="*/ 755 w 45"/>
                <a:gd name="T19" fmla="*/ 0 h 45"/>
                <a:gd name="T20" fmla="*/ 629 w 45"/>
                <a:gd name="T21" fmla="*/ 0 h 45"/>
                <a:gd name="T22" fmla="*/ 536 w 45"/>
                <a:gd name="T23" fmla="*/ 0 h 45"/>
                <a:gd name="T24" fmla="*/ 377 w 45"/>
                <a:gd name="T25" fmla="*/ 3 h 45"/>
                <a:gd name="T26" fmla="*/ 292 w 45"/>
                <a:gd name="T27" fmla="*/ 3 h 45"/>
                <a:gd name="T28" fmla="*/ 246 w 45"/>
                <a:gd name="T29" fmla="*/ 5 h 45"/>
                <a:gd name="T30" fmla="*/ 5 w 45"/>
                <a:gd name="T31" fmla="*/ 8 h 45"/>
                <a:gd name="T32" fmla="*/ 2 w 45"/>
                <a:gd name="T33" fmla="*/ 11 h 45"/>
                <a:gd name="T34" fmla="*/ 2 w 45"/>
                <a:gd name="T35" fmla="*/ 13 h 45"/>
                <a:gd name="T36" fmla="*/ 0 w 45"/>
                <a:gd name="T37" fmla="*/ 16 h 45"/>
                <a:gd name="T38" fmla="*/ 0 w 45"/>
                <a:gd name="T39" fmla="*/ 19 h 45"/>
                <a:gd name="T40" fmla="*/ 0 w 45"/>
                <a:gd name="T41" fmla="*/ 24 h 45"/>
                <a:gd name="T42" fmla="*/ 0 w 45"/>
                <a:gd name="T43" fmla="*/ 27 h 45"/>
                <a:gd name="T44" fmla="*/ 0 w 45"/>
                <a:gd name="T45" fmla="*/ 29 h 45"/>
                <a:gd name="T46" fmla="*/ 2 w 45"/>
                <a:gd name="T47" fmla="*/ 35 h 45"/>
                <a:gd name="T48" fmla="*/ 2 w 45"/>
                <a:gd name="T49" fmla="*/ 37 h 45"/>
                <a:gd name="T50" fmla="*/ 5 w 45"/>
                <a:gd name="T51" fmla="*/ 40 h 45"/>
                <a:gd name="T52" fmla="*/ 246 w 45"/>
                <a:gd name="T53" fmla="*/ 40 h 45"/>
                <a:gd name="T54" fmla="*/ 292 w 45"/>
                <a:gd name="T55" fmla="*/ 43 h 45"/>
                <a:gd name="T56" fmla="*/ 377 w 45"/>
                <a:gd name="T57" fmla="*/ 45 h 45"/>
                <a:gd name="T58" fmla="*/ 536 w 45"/>
                <a:gd name="T59" fmla="*/ 45 h 45"/>
                <a:gd name="T60" fmla="*/ 629 w 45"/>
                <a:gd name="T61" fmla="*/ 45 h 45"/>
                <a:gd name="T62" fmla="*/ 755 w 45"/>
                <a:gd name="T63" fmla="*/ 45 h 45"/>
                <a:gd name="T64" fmla="*/ 884 w 45"/>
                <a:gd name="T65" fmla="*/ 45 h 45"/>
                <a:gd name="T66" fmla="*/ 955 w 45"/>
                <a:gd name="T67" fmla="*/ 43 h 45"/>
                <a:gd name="T68" fmla="*/ 1040 w 45"/>
                <a:gd name="T69" fmla="*/ 40 h 45"/>
                <a:gd name="T70" fmla="*/ 1132 w 45"/>
                <a:gd name="T71" fmla="*/ 40 h 45"/>
                <a:gd name="T72" fmla="*/ 1156 w 45"/>
                <a:gd name="T73" fmla="*/ 37 h 45"/>
                <a:gd name="T74" fmla="*/ 1259 w 45"/>
                <a:gd name="T75" fmla="*/ 35 h 45"/>
                <a:gd name="T76" fmla="*/ 1259 w 45"/>
                <a:gd name="T77" fmla="*/ 29 h 45"/>
                <a:gd name="T78" fmla="*/ 1259 w 45"/>
                <a:gd name="T79" fmla="*/ 27 h 45"/>
                <a:gd name="T80" fmla="*/ 1355 w 45"/>
                <a:gd name="T81" fmla="*/ 24 h 45"/>
                <a:gd name="T82" fmla="*/ 1355 w 45"/>
                <a:gd name="T83" fmla="*/ 24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45"/>
                <a:gd name="T128" fmla="*/ 45 w 45"/>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45">
                  <a:moveTo>
                    <a:pt x="42" y="21"/>
                  </a:moveTo>
                  <a:lnTo>
                    <a:pt x="42" y="19"/>
                  </a:lnTo>
                  <a:lnTo>
                    <a:pt x="42" y="16"/>
                  </a:lnTo>
                  <a:lnTo>
                    <a:pt x="42" y="13"/>
                  </a:lnTo>
                  <a:lnTo>
                    <a:pt x="39" y="11"/>
                  </a:lnTo>
                  <a:lnTo>
                    <a:pt x="37" y="8"/>
                  </a:lnTo>
                  <a:lnTo>
                    <a:pt x="34" y="5"/>
                  </a:lnTo>
                  <a:lnTo>
                    <a:pt x="31" y="3"/>
                  </a:lnTo>
                  <a:lnTo>
                    <a:pt x="29" y="3"/>
                  </a:lnTo>
                  <a:lnTo>
                    <a:pt x="26" y="0"/>
                  </a:lnTo>
                  <a:lnTo>
                    <a:pt x="21" y="0"/>
                  </a:lnTo>
                  <a:lnTo>
                    <a:pt x="18" y="0"/>
                  </a:lnTo>
                  <a:lnTo>
                    <a:pt x="13" y="3"/>
                  </a:lnTo>
                  <a:lnTo>
                    <a:pt x="10" y="3"/>
                  </a:lnTo>
                  <a:lnTo>
                    <a:pt x="8" y="5"/>
                  </a:lnTo>
                  <a:lnTo>
                    <a:pt x="5" y="8"/>
                  </a:lnTo>
                  <a:lnTo>
                    <a:pt x="2" y="11"/>
                  </a:lnTo>
                  <a:lnTo>
                    <a:pt x="2" y="13"/>
                  </a:lnTo>
                  <a:lnTo>
                    <a:pt x="0" y="16"/>
                  </a:lnTo>
                  <a:lnTo>
                    <a:pt x="0" y="19"/>
                  </a:lnTo>
                  <a:lnTo>
                    <a:pt x="0" y="24"/>
                  </a:lnTo>
                  <a:lnTo>
                    <a:pt x="0" y="27"/>
                  </a:lnTo>
                  <a:lnTo>
                    <a:pt x="0" y="29"/>
                  </a:lnTo>
                  <a:lnTo>
                    <a:pt x="2" y="35"/>
                  </a:lnTo>
                  <a:lnTo>
                    <a:pt x="2" y="37"/>
                  </a:lnTo>
                  <a:lnTo>
                    <a:pt x="5" y="40"/>
                  </a:lnTo>
                  <a:lnTo>
                    <a:pt x="8" y="40"/>
                  </a:lnTo>
                  <a:lnTo>
                    <a:pt x="10" y="43"/>
                  </a:lnTo>
                  <a:lnTo>
                    <a:pt x="13" y="45"/>
                  </a:lnTo>
                  <a:lnTo>
                    <a:pt x="18" y="45"/>
                  </a:lnTo>
                  <a:lnTo>
                    <a:pt x="21" y="45"/>
                  </a:lnTo>
                  <a:lnTo>
                    <a:pt x="26" y="45"/>
                  </a:lnTo>
                  <a:lnTo>
                    <a:pt x="29" y="45"/>
                  </a:lnTo>
                  <a:lnTo>
                    <a:pt x="31" y="43"/>
                  </a:lnTo>
                  <a:lnTo>
                    <a:pt x="34" y="40"/>
                  </a:lnTo>
                  <a:lnTo>
                    <a:pt x="37" y="40"/>
                  </a:lnTo>
                  <a:lnTo>
                    <a:pt x="39" y="37"/>
                  </a:lnTo>
                  <a:lnTo>
                    <a:pt x="42" y="35"/>
                  </a:lnTo>
                  <a:lnTo>
                    <a:pt x="42" y="29"/>
                  </a:lnTo>
                  <a:lnTo>
                    <a:pt x="42" y="27"/>
                  </a:lnTo>
                  <a:lnTo>
                    <a:pt x="45" y="24"/>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99" name="Freeform 35"/>
            <p:cNvSpPr>
              <a:spLocks/>
            </p:cNvSpPr>
            <p:nvPr/>
          </p:nvSpPr>
          <p:spPr bwMode="auto">
            <a:xfrm>
              <a:off x="4840" y="1341"/>
              <a:ext cx="49" cy="45"/>
            </a:xfrm>
            <a:custGeom>
              <a:avLst/>
              <a:gdLst>
                <a:gd name="T0" fmla="*/ 1259 w 45"/>
                <a:gd name="T1" fmla="*/ 21 h 45"/>
                <a:gd name="T2" fmla="*/ 1355 w 45"/>
                <a:gd name="T3" fmla="*/ 27 h 45"/>
                <a:gd name="T4" fmla="*/ 1259 w 45"/>
                <a:gd name="T5" fmla="*/ 29 h 45"/>
                <a:gd name="T6" fmla="*/ 1259 w 45"/>
                <a:gd name="T7" fmla="*/ 35 h 45"/>
                <a:gd name="T8" fmla="*/ 1156 w 45"/>
                <a:gd name="T9" fmla="*/ 37 h 45"/>
                <a:gd name="T10" fmla="*/ 1132 w 45"/>
                <a:gd name="T11" fmla="*/ 40 h 45"/>
                <a:gd name="T12" fmla="*/ 1040 w 45"/>
                <a:gd name="T13" fmla="*/ 40 h 45"/>
                <a:gd name="T14" fmla="*/ 955 w 45"/>
                <a:gd name="T15" fmla="*/ 43 h 45"/>
                <a:gd name="T16" fmla="*/ 884 w 45"/>
                <a:gd name="T17" fmla="*/ 45 h 45"/>
                <a:gd name="T18" fmla="*/ 755 w 45"/>
                <a:gd name="T19" fmla="*/ 45 h 45"/>
                <a:gd name="T20" fmla="*/ 629 w 45"/>
                <a:gd name="T21" fmla="*/ 45 h 45"/>
                <a:gd name="T22" fmla="*/ 536 w 45"/>
                <a:gd name="T23" fmla="*/ 45 h 45"/>
                <a:gd name="T24" fmla="*/ 448 w 45"/>
                <a:gd name="T25" fmla="*/ 45 h 45"/>
                <a:gd name="T26" fmla="*/ 377 w 45"/>
                <a:gd name="T27" fmla="*/ 43 h 45"/>
                <a:gd name="T28" fmla="*/ 246 w 45"/>
                <a:gd name="T29" fmla="*/ 40 h 45"/>
                <a:gd name="T30" fmla="*/ 5 w 45"/>
                <a:gd name="T31" fmla="*/ 40 h 45"/>
                <a:gd name="T32" fmla="*/ 5 w 45"/>
                <a:gd name="T33" fmla="*/ 37 h 45"/>
                <a:gd name="T34" fmla="*/ 2 w 45"/>
                <a:gd name="T35" fmla="*/ 35 h 45"/>
                <a:gd name="T36" fmla="*/ 0 w 45"/>
                <a:gd name="T37" fmla="*/ 29 h 45"/>
                <a:gd name="T38" fmla="*/ 0 w 45"/>
                <a:gd name="T39" fmla="*/ 27 h 45"/>
                <a:gd name="T40" fmla="*/ 0 w 45"/>
                <a:gd name="T41" fmla="*/ 24 h 45"/>
                <a:gd name="T42" fmla="*/ 0 w 45"/>
                <a:gd name="T43" fmla="*/ 19 h 45"/>
                <a:gd name="T44" fmla="*/ 0 w 45"/>
                <a:gd name="T45" fmla="*/ 16 h 45"/>
                <a:gd name="T46" fmla="*/ 2 w 45"/>
                <a:gd name="T47" fmla="*/ 13 h 45"/>
                <a:gd name="T48" fmla="*/ 5 w 45"/>
                <a:gd name="T49" fmla="*/ 11 h 45"/>
                <a:gd name="T50" fmla="*/ 5 w 45"/>
                <a:gd name="T51" fmla="*/ 8 h 45"/>
                <a:gd name="T52" fmla="*/ 246 w 45"/>
                <a:gd name="T53" fmla="*/ 5 h 45"/>
                <a:gd name="T54" fmla="*/ 377 w 45"/>
                <a:gd name="T55" fmla="*/ 3 h 45"/>
                <a:gd name="T56" fmla="*/ 448 w 45"/>
                <a:gd name="T57" fmla="*/ 3 h 45"/>
                <a:gd name="T58" fmla="*/ 536 w 45"/>
                <a:gd name="T59" fmla="*/ 0 h 45"/>
                <a:gd name="T60" fmla="*/ 629 w 45"/>
                <a:gd name="T61" fmla="*/ 0 h 45"/>
                <a:gd name="T62" fmla="*/ 755 w 45"/>
                <a:gd name="T63" fmla="*/ 0 h 45"/>
                <a:gd name="T64" fmla="*/ 884 w 45"/>
                <a:gd name="T65" fmla="*/ 3 h 45"/>
                <a:gd name="T66" fmla="*/ 955 w 45"/>
                <a:gd name="T67" fmla="*/ 3 h 45"/>
                <a:gd name="T68" fmla="*/ 1040 w 45"/>
                <a:gd name="T69" fmla="*/ 5 h 45"/>
                <a:gd name="T70" fmla="*/ 1132 w 45"/>
                <a:gd name="T71" fmla="*/ 8 h 45"/>
                <a:gd name="T72" fmla="*/ 1156 w 45"/>
                <a:gd name="T73" fmla="*/ 11 h 45"/>
                <a:gd name="T74" fmla="*/ 1259 w 45"/>
                <a:gd name="T75" fmla="*/ 13 h 45"/>
                <a:gd name="T76" fmla="*/ 1259 w 45"/>
                <a:gd name="T77" fmla="*/ 16 h 45"/>
                <a:gd name="T78" fmla="*/ 1355 w 45"/>
                <a:gd name="T79" fmla="*/ 19 h 45"/>
                <a:gd name="T80" fmla="*/ 1355 w 45"/>
                <a:gd name="T81" fmla="*/ 24 h 45"/>
                <a:gd name="T82" fmla="*/ 1259 w 45"/>
                <a:gd name="T83" fmla="*/ 21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45"/>
                <a:gd name="T128" fmla="*/ 45 w 45"/>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45">
                  <a:moveTo>
                    <a:pt x="42" y="21"/>
                  </a:moveTo>
                  <a:lnTo>
                    <a:pt x="45" y="27"/>
                  </a:lnTo>
                  <a:lnTo>
                    <a:pt x="42" y="29"/>
                  </a:lnTo>
                  <a:lnTo>
                    <a:pt x="42" y="35"/>
                  </a:lnTo>
                  <a:lnTo>
                    <a:pt x="39" y="37"/>
                  </a:lnTo>
                  <a:lnTo>
                    <a:pt x="37" y="40"/>
                  </a:lnTo>
                  <a:lnTo>
                    <a:pt x="34" y="40"/>
                  </a:lnTo>
                  <a:lnTo>
                    <a:pt x="31" y="43"/>
                  </a:lnTo>
                  <a:lnTo>
                    <a:pt x="29" y="45"/>
                  </a:lnTo>
                  <a:lnTo>
                    <a:pt x="26" y="45"/>
                  </a:lnTo>
                  <a:lnTo>
                    <a:pt x="21" y="45"/>
                  </a:lnTo>
                  <a:lnTo>
                    <a:pt x="18" y="45"/>
                  </a:lnTo>
                  <a:lnTo>
                    <a:pt x="15" y="45"/>
                  </a:lnTo>
                  <a:lnTo>
                    <a:pt x="13" y="43"/>
                  </a:lnTo>
                  <a:lnTo>
                    <a:pt x="8" y="40"/>
                  </a:lnTo>
                  <a:lnTo>
                    <a:pt x="5" y="40"/>
                  </a:lnTo>
                  <a:lnTo>
                    <a:pt x="5" y="37"/>
                  </a:lnTo>
                  <a:lnTo>
                    <a:pt x="2" y="35"/>
                  </a:lnTo>
                  <a:lnTo>
                    <a:pt x="0" y="29"/>
                  </a:lnTo>
                  <a:lnTo>
                    <a:pt x="0" y="27"/>
                  </a:lnTo>
                  <a:lnTo>
                    <a:pt x="0" y="24"/>
                  </a:lnTo>
                  <a:lnTo>
                    <a:pt x="0" y="19"/>
                  </a:lnTo>
                  <a:lnTo>
                    <a:pt x="0" y="16"/>
                  </a:lnTo>
                  <a:lnTo>
                    <a:pt x="2" y="13"/>
                  </a:lnTo>
                  <a:lnTo>
                    <a:pt x="5" y="11"/>
                  </a:lnTo>
                  <a:lnTo>
                    <a:pt x="5" y="8"/>
                  </a:lnTo>
                  <a:lnTo>
                    <a:pt x="8" y="5"/>
                  </a:lnTo>
                  <a:lnTo>
                    <a:pt x="13" y="3"/>
                  </a:lnTo>
                  <a:lnTo>
                    <a:pt x="15" y="3"/>
                  </a:lnTo>
                  <a:lnTo>
                    <a:pt x="18" y="0"/>
                  </a:lnTo>
                  <a:lnTo>
                    <a:pt x="21" y="0"/>
                  </a:lnTo>
                  <a:lnTo>
                    <a:pt x="26" y="0"/>
                  </a:lnTo>
                  <a:lnTo>
                    <a:pt x="29" y="3"/>
                  </a:lnTo>
                  <a:lnTo>
                    <a:pt x="31" y="3"/>
                  </a:lnTo>
                  <a:lnTo>
                    <a:pt x="34" y="5"/>
                  </a:lnTo>
                  <a:lnTo>
                    <a:pt x="37" y="8"/>
                  </a:lnTo>
                  <a:lnTo>
                    <a:pt x="39" y="11"/>
                  </a:lnTo>
                  <a:lnTo>
                    <a:pt x="42" y="13"/>
                  </a:lnTo>
                  <a:lnTo>
                    <a:pt x="42" y="16"/>
                  </a:lnTo>
                  <a:lnTo>
                    <a:pt x="45" y="19"/>
                  </a:lnTo>
                  <a:lnTo>
                    <a:pt x="45" y="24"/>
                  </a:lnTo>
                  <a:lnTo>
                    <a:pt x="42"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00" name="Freeform 36"/>
            <p:cNvSpPr>
              <a:spLocks/>
            </p:cNvSpPr>
            <p:nvPr/>
          </p:nvSpPr>
          <p:spPr bwMode="auto">
            <a:xfrm>
              <a:off x="4840" y="1341"/>
              <a:ext cx="49" cy="45"/>
            </a:xfrm>
            <a:custGeom>
              <a:avLst/>
              <a:gdLst>
                <a:gd name="T0" fmla="*/ 1259 w 45"/>
                <a:gd name="T1" fmla="*/ 21 h 45"/>
                <a:gd name="T2" fmla="*/ 1355 w 45"/>
                <a:gd name="T3" fmla="*/ 19 h 45"/>
                <a:gd name="T4" fmla="*/ 1259 w 45"/>
                <a:gd name="T5" fmla="*/ 16 h 45"/>
                <a:gd name="T6" fmla="*/ 1259 w 45"/>
                <a:gd name="T7" fmla="*/ 13 h 45"/>
                <a:gd name="T8" fmla="*/ 1156 w 45"/>
                <a:gd name="T9" fmla="*/ 11 h 45"/>
                <a:gd name="T10" fmla="*/ 1132 w 45"/>
                <a:gd name="T11" fmla="*/ 8 h 45"/>
                <a:gd name="T12" fmla="*/ 1040 w 45"/>
                <a:gd name="T13" fmla="*/ 5 h 45"/>
                <a:gd name="T14" fmla="*/ 955 w 45"/>
                <a:gd name="T15" fmla="*/ 3 h 45"/>
                <a:gd name="T16" fmla="*/ 884 w 45"/>
                <a:gd name="T17" fmla="*/ 3 h 45"/>
                <a:gd name="T18" fmla="*/ 755 w 45"/>
                <a:gd name="T19" fmla="*/ 0 h 45"/>
                <a:gd name="T20" fmla="*/ 629 w 45"/>
                <a:gd name="T21" fmla="*/ 0 h 45"/>
                <a:gd name="T22" fmla="*/ 536 w 45"/>
                <a:gd name="T23" fmla="*/ 0 h 45"/>
                <a:gd name="T24" fmla="*/ 448 w 45"/>
                <a:gd name="T25" fmla="*/ 3 h 45"/>
                <a:gd name="T26" fmla="*/ 377 w 45"/>
                <a:gd name="T27" fmla="*/ 3 h 45"/>
                <a:gd name="T28" fmla="*/ 246 w 45"/>
                <a:gd name="T29" fmla="*/ 5 h 45"/>
                <a:gd name="T30" fmla="*/ 5 w 45"/>
                <a:gd name="T31" fmla="*/ 8 h 45"/>
                <a:gd name="T32" fmla="*/ 5 w 45"/>
                <a:gd name="T33" fmla="*/ 11 h 45"/>
                <a:gd name="T34" fmla="*/ 2 w 45"/>
                <a:gd name="T35" fmla="*/ 13 h 45"/>
                <a:gd name="T36" fmla="*/ 0 w 45"/>
                <a:gd name="T37" fmla="*/ 16 h 45"/>
                <a:gd name="T38" fmla="*/ 0 w 45"/>
                <a:gd name="T39" fmla="*/ 19 h 45"/>
                <a:gd name="T40" fmla="*/ 0 w 45"/>
                <a:gd name="T41" fmla="*/ 24 h 45"/>
                <a:gd name="T42" fmla="*/ 0 w 45"/>
                <a:gd name="T43" fmla="*/ 27 h 45"/>
                <a:gd name="T44" fmla="*/ 0 w 45"/>
                <a:gd name="T45" fmla="*/ 29 h 45"/>
                <a:gd name="T46" fmla="*/ 2 w 45"/>
                <a:gd name="T47" fmla="*/ 35 h 45"/>
                <a:gd name="T48" fmla="*/ 5 w 45"/>
                <a:gd name="T49" fmla="*/ 37 h 45"/>
                <a:gd name="T50" fmla="*/ 5 w 45"/>
                <a:gd name="T51" fmla="*/ 40 h 45"/>
                <a:gd name="T52" fmla="*/ 246 w 45"/>
                <a:gd name="T53" fmla="*/ 40 h 45"/>
                <a:gd name="T54" fmla="*/ 377 w 45"/>
                <a:gd name="T55" fmla="*/ 43 h 45"/>
                <a:gd name="T56" fmla="*/ 448 w 45"/>
                <a:gd name="T57" fmla="*/ 45 h 45"/>
                <a:gd name="T58" fmla="*/ 536 w 45"/>
                <a:gd name="T59" fmla="*/ 45 h 45"/>
                <a:gd name="T60" fmla="*/ 629 w 45"/>
                <a:gd name="T61" fmla="*/ 45 h 45"/>
                <a:gd name="T62" fmla="*/ 755 w 45"/>
                <a:gd name="T63" fmla="*/ 45 h 45"/>
                <a:gd name="T64" fmla="*/ 884 w 45"/>
                <a:gd name="T65" fmla="*/ 45 h 45"/>
                <a:gd name="T66" fmla="*/ 955 w 45"/>
                <a:gd name="T67" fmla="*/ 43 h 45"/>
                <a:gd name="T68" fmla="*/ 1040 w 45"/>
                <a:gd name="T69" fmla="*/ 40 h 45"/>
                <a:gd name="T70" fmla="*/ 1132 w 45"/>
                <a:gd name="T71" fmla="*/ 40 h 45"/>
                <a:gd name="T72" fmla="*/ 1156 w 45"/>
                <a:gd name="T73" fmla="*/ 37 h 45"/>
                <a:gd name="T74" fmla="*/ 1259 w 45"/>
                <a:gd name="T75" fmla="*/ 35 h 45"/>
                <a:gd name="T76" fmla="*/ 1259 w 45"/>
                <a:gd name="T77" fmla="*/ 29 h 45"/>
                <a:gd name="T78" fmla="*/ 1355 w 45"/>
                <a:gd name="T79" fmla="*/ 27 h 45"/>
                <a:gd name="T80" fmla="*/ 1355 w 45"/>
                <a:gd name="T81" fmla="*/ 24 h 45"/>
                <a:gd name="T82" fmla="*/ 1355 w 45"/>
                <a:gd name="T83" fmla="*/ 24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45"/>
                <a:gd name="T128" fmla="*/ 45 w 45"/>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45">
                  <a:moveTo>
                    <a:pt x="42" y="21"/>
                  </a:moveTo>
                  <a:lnTo>
                    <a:pt x="45" y="19"/>
                  </a:lnTo>
                  <a:lnTo>
                    <a:pt x="42" y="16"/>
                  </a:lnTo>
                  <a:lnTo>
                    <a:pt x="42" y="13"/>
                  </a:lnTo>
                  <a:lnTo>
                    <a:pt x="39" y="11"/>
                  </a:lnTo>
                  <a:lnTo>
                    <a:pt x="37" y="8"/>
                  </a:lnTo>
                  <a:lnTo>
                    <a:pt x="34" y="5"/>
                  </a:lnTo>
                  <a:lnTo>
                    <a:pt x="31" y="3"/>
                  </a:lnTo>
                  <a:lnTo>
                    <a:pt x="29" y="3"/>
                  </a:lnTo>
                  <a:lnTo>
                    <a:pt x="26" y="0"/>
                  </a:lnTo>
                  <a:lnTo>
                    <a:pt x="21" y="0"/>
                  </a:lnTo>
                  <a:lnTo>
                    <a:pt x="18" y="0"/>
                  </a:lnTo>
                  <a:lnTo>
                    <a:pt x="15" y="3"/>
                  </a:lnTo>
                  <a:lnTo>
                    <a:pt x="13" y="3"/>
                  </a:lnTo>
                  <a:lnTo>
                    <a:pt x="8" y="5"/>
                  </a:lnTo>
                  <a:lnTo>
                    <a:pt x="5" y="8"/>
                  </a:lnTo>
                  <a:lnTo>
                    <a:pt x="5" y="11"/>
                  </a:lnTo>
                  <a:lnTo>
                    <a:pt x="2" y="13"/>
                  </a:lnTo>
                  <a:lnTo>
                    <a:pt x="0" y="16"/>
                  </a:lnTo>
                  <a:lnTo>
                    <a:pt x="0" y="19"/>
                  </a:lnTo>
                  <a:lnTo>
                    <a:pt x="0" y="24"/>
                  </a:lnTo>
                  <a:lnTo>
                    <a:pt x="0" y="27"/>
                  </a:lnTo>
                  <a:lnTo>
                    <a:pt x="0" y="29"/>
                  </a:lnTo>
                  <a:lnTo>
                    <a:pt x="2" y="35"/>
                  </a:lnTo>
                  <a:lnTo>
                    <a:pt x="5" y="37"/>
                  </a:lnTo>
                  <a:lnTo>
                    <a:pt x="5" y="40"/>
                  </a:lnTo>
                  <a:lnTo>
                    <a:pt x="8" y="40"/>
                  </a:lnTo>
                  <a:lnTo>
                    <a:pt x="13" y="43"/>
                  </a:lnTo>
                  <a:lnTo>
                    <a:pt x="15" y="45"/>
                  </a:lnTo>
                  <a:lnTo>
                    <a:pt x="18" y="45"/>
                  </a:lnTo>
                  <a:lnTo>
                    <a:pt x="21" y="45"/>
                  </a:lnTo>
                  <a:lnTo>
                    <a:pt x="26" y="45"/>
                  </a:lnTo>
                  <a:lnTo>
                    <a:pt x="29" y="45"/>
                  </a:lnTo>
                  <a:lnTo>
                    <a:pt x="31" y="43"/>
                  </a:lnTo>
                  <a:lnTo>
                    <a:pt x="34" y="40"/>
                  </a:lnTo>
                  <a:lnTo>
                    <a:pt x="37" y="40"/>
                  </a:lnTo>
                  <a:lnTo>
                    <a:pt x="39" y="37"/>
                  </a:lnTo>
                  <a:lnTo>
                    <a:pt x="42" y="35"/>
                  </a:lnTo>
                  <a:lnTo>
                    <a:pt x="42" y="29"/>
                  </a:lnTo>
                  <a:lnTo>
                    <a:pt x="45" y="27"/>
                  </a:lnTo>
                  <a:lnTo>
                    <a:pt x="45" y="24"/>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601" name="Freeform 37"/>
            <p:cNvSpPr>
              <a:spLocks/>
            </p:cNvSpPr>
            <p:nvPr/>
          </p:nvSpPr>
          <p:spPr bwMode="auto">
            <a:xfrm>
              <a:off x="5055" y="1341"/>
              <a:ext cx="49" cy="45"/>
            </a:xfrm>
            <a:custGeom>
              <a:avLst/>
              <a:gdLst>
                <a:gd name="T0" fmla="*/ 1355 w 45"/>
                <a:gd name="T1" fmla="*/ 21 h 45"/>
                <a:gd name="T2" fmla="*/ 1355 w 45"/>
                <a:gd name="T3" fmla="*/ 27 h 45"/>
                <a:gd name="T4" fmla="*/ 1355 w 45"/>
                <a:gd name="T5" fmla="*/ 29 h 45"/>
                <a:gd name="T6" fmla="*/ 1304 w 45"/>
                <a:gd name="T7" fmla="*/ 35 h 45"/>
                <a:gd name="T8" fmla="*/ 1233 w 45"/>
                <a:gd name="T9" fmla="*/ 37 h 45"/>
                <a:gd name="T10" fmla="*/ 1233 w 45"/>
                <a:gd name="T11" fmla="*/ 40 h 45"/>
                <a:gd name="T12" fmla="*/ 1142 w 45"/>
                <a:gd name="T13" fmla="*/ 40 h 45"/>
                <a:gd name="T14" fmla="*/ 1049 w 45"/>
                <a:gd name="T15" fmla="*/ 43 h 45"/>
                <a:gd name="T16" fmla="*/ 895 w 45"/>
                <a:gd name="T17" fmla="*/ 45 h 45"/>
                <a:gd name="T18" fmla="*/ 812 w 45"/>
                <a:gd name="T19" fmla="*/ 45 h 45"/>
                <a:gd name="T20" fmla="*/ 693 w 45"/>
                <a:gd name="T21" fmla="*/ 45 h 45"/>
                <a:gd name="T22" fmla="*/ 578 w 45"/>
                <a:gd name="T23" fmla="*/ 45 h 45"/>
                <a:gd name="T24" fmla="*/ 488 w 45"/>
                <a:gd name="T25" fmla="*/ 45 h 45"/>
                <a:gd name="T26" fmla="*/ 411 w 45"/>
                <a:gd name="T27" fmla="*/ 43 h 45"/>
                <a:gd name="T28" fmla="*/ 318 w 45"/>
                <a:gd name="T29" fmla="*/ 40 h 45"/>
                <a:gd name="T30" fmla="*/ 246 w 45"/>
                <a:gd name="T31" fmla="*/ 40 h 45"/>
                <a:gd name="T32" fmla="*/ 208 w 45"/>
                <a:gd name="T33" fmla="*/ 37 h 45"/>
                <a:gd name="T34" fmla="*/ 3 w 45"/>
                <a:gd name="T35" fmla="*/ 35 h 45"/>
                <a:gd name="T36" fmla="*/ 3 w 45"/>
                <a:gd name="T37" fmla="*/ 29 h 45"/>
                <a:gd name="T38" fmla="*/ 0 w 45"/>
                <a:gd name="T39" fmla="*/ 27 h 45"/>
                <a:gd name="T40" fmla="*/ 0 w 45"/>
                <a:gd name="T41" fmla="*/ 24 h 45"/>
                <a:gd name="T42" fmla="*/ 0 w 45"/>
                <a:gd name="T43" fmla="*/ 19 h 45"/>
                <a:gd name="T44" fmla="*/ 3 w 45"/>
                <a:gd name="T45" fmla="*/ 16 h 45"/>
                <a:gd name="T46" fmla="*/ 3 w 45"/>
                <a:gd name="T47" fmla="*/ 13 h 45"/>
                <a:gd name="T48" fmla="*/ 208 w 45"/>
                <a:gd name="T49" fmla="*/ 11 h 45"/>
                <a:gd name="T50" fmla="*/ 246 w 45"/>
                <a:gd name="T51" fmla="*/ 8 h 45"/>
                <a:gd name="T52" fmla="*/ 318 w 45"/>
                <a:gd name="T53" fmla="*/ 5 h 45"/>
                <a:gd name="T54" fmla="*/ 411 w 45"/>
                <a:gd name="T55" fmla="*/ 3 h 45"/>
                <a:gd name="T56" fmla="*/ 488 w 45"/>
                <a:gd name="T57" fmla="*/ 3 h 45"/>
                <a:gd name="T58" fmla="*/ 578 w 45"/>
                <a:gd name="T59" fmla="*/ 0 h 45"/>
                <a:gd name="T60" fmla="*/ 693 w 45"/>
                <a:gd name="T61" fmla="*/ 0 h 45"/>
                <a:gd name="T62" fmla="*/ 812 w 45"/>
                <a:gd name="T63" fmla="*/ 0 h 45"/>
                <a:gd name="T64" fmla="*/ 895 w 45"/>
                <a:gd name="T65" fmla="*/ 3 h 45"/>
                <a:gd name="T66" fmla="*/ 1049 w 45"/>
                <a:gd name="T67" fmla="*/ 3 h 45"/>
                <a:gd name="T68" fmla="*/ 1142 w 45"/>
                <a:gd name="T69" fmla="*/ 5 h 45"/>
                <a:gd name="T70" fmla="*/ 1233 w 45"/>
                <a:gd name="T71" fmla="*/ 8 h 45"/>
                <a:gd name="T72" fmla="*/ 1233 w 45"/>
                <a:gd name="T73" fmla="*/ 11 h 45"/>
                <a:gd name="T74" fmla="*/ 1304 w 45"/>
                <a:gd name="T75" fmla="*/ 13 h 45"/>
                <a:gd name="T76" fmla="*/ 1355 w 45"/>
                <a:gd name="T77" fmla="*/ 16 h 45"/>
                <a:gd name="T78" fmla="*/ 1355 w 45"/>
                <a:gd name="T79" fmla="*/ 19 h 45"/>
                <a:gd name="T80" fmla="*/ 1355 w 45"/>
                <a:gd name="T81" fmla="*/ 24 h 45"/>
                <a:gd name="T82" fmla="*/ 1355 w 45"/>
                <a:gd name="T83" fmla="*/ 21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45"/>
                <a:gd name="T128" fmla="*/ 45 w 45"/>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45">
                  <a:moveTo>
                    <a:pt x="45" y="21"/>
                  </a:moveTo>
                  <a:lnTo>
                    <a:pt x="45" y="27"/>
                  </a:lnTo>
                  <a:lnTo>
                    <a:pt x="45" y="29"/>
                  </a:lnTo>
                  <a:lnTo>
                    <a:pt x="43" y="35"/>
                  </a:lnTo>
                  <a:lnTo>
                    <a:pt x="40" y="37"/>
                  </a:lnTo>
                  <a:lnTo>
                    <a:pt x="40" y="40"/>
                  </a:lnTo>
                  <a:lnTo>
                    <a:pt x="38" y="40"/>
                  </a:lnTo>
                  <a:lnTo>
                    <a:pt x="35" y="43"/>
                  </a:lnTo>
                  <a:lnTo>
                    <a:pt x="30" y="45"/>
                  </a:lnTo>
                  <a:lnTo>
                    <a:pt x="27" y="45"/>
                  </a:lnTo>
                  <a:lnTo>
                    <a:pt x="24" y="45"/>
                  </a:lnTo>
                  <a:lnTo>
                    <a:pt x="19" y="45"/>
                  </a:lnTo>
                  <a:lnTo>
                    <a:pt x="16" y="45"/>
                  </a:lnTo>
                  <a:lnTo>
                    <a:pt x="14" y="43"/>
                  </a:lnTo>
                  <a:lnTo>
                    <a:pt x="11" y="40"/>
                  </a:lnTo>
                  <a:lnTo>
                    <a:pt x="8" y="40"/>
                  </a:lnTo>
                  <a:lnTo>
                    <a:pt x="6" y="37"/>
                  </a:lnTo>
                  <a:lnTo>
                    <a:pt x="3" y="35"/>
                  </a:lnTo>
                  <a:lnTo>
                    <a:pt x="3" y="29"/>
                  </a:lnTo>
                  <a:lnTo>
                    <a:pt x="0" y="27"/>
                  </a:lnTo>
                  <a:lnTo>
                    <a:pt x="0" y="24"/>
                  </a:lnTo>
                  <a:lnTo>
                    <a:pt x="0" y="19"/>
                  </a:lnTo>
                  <a:lnTo>
                    <a:pt x="3" y="16"/>
                  </a:lnTo>
                  <a:lnTo>
                    <a:pt x="3" y="13"/>
                  </a:lnTo>
                  <a:lnTo>
                    <a:pt x="6" y="11"/>
                  </a:lnTo>
                  <a:lnTo>
                    <a:pt x="8" y="8"/>
                  </a:lnTo>
                  <a:lnTo>
                    <a:pt x="11" y="5"/>
                  </a:lnTo>
                  <a:lnTo>
                    <a:pt x="14" y="3"/>
                  </a:lnTo>
                  <a:lnTo>
                    <a:pt x="16" y="3"/>
                  </a:lnTo>
                  <a:lnTo>
                    <a:pt x="19" y="0"/>
                  </a:lnTo>
                  <a:lnTo>
                    <a:pt x="24" y="0"/>
                  </a:lnTo>
                  <a:lnTo>
                    <a:pt x="27" y="0"/>
                  </a:lnTo>
                  <a:lnTo>
                    <a:pt x="30" y="3"/>
                  </a:lnTo>
                  <a:lnTo>
                    <a:pt x="35" y="3"/>
                  </a:lnTo>
                  <a:lnTo>
                    <a:pt x="38" y="5"/>
                  </a:lnTo>
                  <a:lnTo>
                    <a:pt x="40" y="8"/>
                  </a:lnTo>
                  <a:lnTo>
                    <a:pt x="40" y="11"/>
                  </a:lnTo>
                  <a:lnTo>
                    <a:pt x="43" y="13"/>
                  </a:lnTo>
                  <a:lnTo>
                    <a:pt x="45" y="16"/>
                  </a:lnTo>
                  <a:lnTo>
                    <a:pt x="45" y="19"/>
                  </a:lnTo>
                  <a:lnTo>
                    <a:pt x="45" y="24"/>
                  </a:lnTo>
                  <a:lnTo>
                    <a:pt x="45"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02" name="Freeform 38"/>
            <p:cNvSpPr>
              <a:spLocks/>
            </p:cNvSpPr>
            <p:nvPr/>
          </p:nvSpPr>
          <p:spPr bwMode="auto">
            <a:xfrm>
              <a:off x="5055" y="1341"/>
              <a:ext cx="49" cy="45"/>
            </a:xfrm>
            <a:custGeom>
              <a:avLst/>
              <a:gdLst>
                <a:gd name="T0" fmla="*/ 1355 w 45"/>
                <a:gd name="T1" fmla="*/ 21 h 45"/>
                <a:gd name="T2" fmla="*/ 1355 w 45"/>
                <a:gd name="T3" fmla="*/ 19 h 45"/>
                <a:gd name="T4" fmla="*/ 1355 w 45"/>
                <a:gd name="T5" fmla="*/ 16 h 45"/>
                <a:gd name="T6" fmla="*/ 1304 w 45"/>
                <a:gd name="T7" fmla="*/ 13 h 45"/>
                <a:gd name="T8" fmla="*/ 1233 w 45"/>
                <a:gd name="T9" fmla="*/ 11 h 45"/>
                <a:gd name="T10" fmla="*/ 1233 w 45"/>
                <a:gd name="T11" fmla="*/ 8 h 45"/>
                <a:gd name="T12" fmla="*/ 1142 w 45"/>
                <a:gd name="T13" fmla="*/ 5 h 45"/>
                <a:gd name="T14" fmla="*/ 1049 w 45"/>
                <a:gd name="T15" fmla="*/ 3 h 45"/>
                <a:gd name="T16" fmla="*/ 895 w 45"/>
                <a:gd name="T17" fmla="*/ 3 h 45"/>
                <a:gd name="T18" fmla="*/ 812 w 45"/>
                <a:gd name="T19" fmla="*/ 0 h 45"/>
                <a:gd name="T20" fmla="*/ 693 w 45"/>
                <a:gd name="T21" fmla="*/ 0 h 45"/>
                <a:gd name="T22" fmla="*/ 578 w 45"/>
                <a:gd name="T23" fmla="*/ 0 h 45"/>
                <a:gd name="T24" fmla="*/ 488 w 45"/>
                <a:gd name="T25" fmla="*/ 3 h 45"/>
                <a:gd name="T26" fmla="*/ 411 w 45"/>
                <a:gd name="T27" fmla="*/ 3 h 45"/>
                <a:gd name="T28" fmla="*/ 318 w 45"/>
                <a:gd name="T29" fmla="*/ 5 h 45"/>
                <a:gd name="T30" fmla="*/ 246 w 45"/>
                <a:gd name="T31" fmla="*/ 8 h 45"/>
                <a:gd name="T32" fmla="*/ 208 w 45"/>
                <a:gd name="T33" fmla="*/ 11 h 45"/>
                <a:gd name="T34" fmla="*/ 3 w 45"/>
                <a:gd name="T35" fmla="*/ 13 h 45"/>
                <a:gd name="T36" fmla="*/ 3 w 45"/>
                <a:gd name="T37" fmla="*/ 16 h 45"/>
                <a:gd name="T38" fmla="*/ 0 w 45"/>
                <a:gd name="T39" fmla="*/ 19 h 45"/>
                <a:gd name="T40" fmla="*/ 0 w 45"/>
                <a:gd name="T41" fmla="*/ 24 h 45"/>
                <a:gd name="T42" fmla="*/ 0 w 45"/>
                <a:gd name="T43" fmla="*/ 27 h 45"/>
                <a:gd name="T44" fmla="*/ 3 w 45"/>
                <a:gd name="T45" fmla="*/ 29 h 45"/>
                <a:gd name="T46" fmla="*/ 3 w 45"/>
                <a:gd name="T47" fmla="*/ 35 h 45"/>
                <a:gd name="T48" fmla="*/ 208 w 45"/>
                <a:gd name="T49" fmla="*/ 37 h 45"/>
                <a:gd name="T50" fmla="*/ 246 w 45"/>
                <a:gd name="T51" fmla="*/ 40 h 45"/>
                <a:gd name="T52" fmla="*/ 318 w 45"/>
                <a:gd name="T53" fmla="*/ 40 h 45"/>
                <a:gd name="T54" fmla="*/ 411 w 45"/>
                <a:gd name="T55" fmla="*/ 43 h 45"/>
                <a:gd name="T56" fmla="*/ 488 w 45"/>
                <a:gd name="T57" fmla="*/ 45 h 45"/>
                <a:gd name="T58" fmla="*/ 578 w 45"/>
                <a:gd name="T59" fmla="*/ 45 h 45"/>
                <a:gd name="T60" fmla="*/ 693 w 45"/>
                <a:gd name="T61" fmla="*/ 45 h 45"/>
                <a:gd name="T62" fmla="*/ 812 w 45"/>
                <a:gd name="T63" fmla="*/ 45 h 45"/>
                <a:gd name="T64" fmla="*/ 895 w 45"/>
                <a:gd name="T65" fmla="*/ 45 h 45"/>
                <a:gd name="T66" fmla="*/ 1049 w 45"/>
                <a:gd name="T67" fmla="*/ 43 h 45"/>
                <a:gd name="T68" fmla="*/ 1142 w 45"/>
                <a:gd name="T69" fmla="*/ 40 h 45"/>
                <a:gd name="T70" fmla="*/ 1233 w 45"/>
                <a:gd name="T71" fmla="*/ 40 h 45"/>
                <a:gd name="T72" fmla="*/ 1233 w 45"/>
                <a:gd name="T73" fmla="*/ 37 h 45"/>
                <a:gd name="T74" fmla="*/ 1304 w 45"/>
                <a:gd name="T75" fmla="*/ 35 h 45"/>
                <a:gd name="T76" fmla="*/ 1355 w 45"/>
                <a:gd name="T77" fmla="*/ 29 h 45"/>
                <a:gd name="T78" fmla="*/ 1355 w 45"/>
                <a:gd name="T79" fmla="*/ 27 h 45"/>
                <a:gd name="T80" fmla="*/ 1355 w 45"/>
                <a:gd name="T81" fmla="*/ 24 h 45"/>
                <a:gd name="T82" fmla="*/ 1355 w 45"/>
                <a:gd name="T83" fmla="*/ 24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45"/>
                <a:gd name="T128" fmla="*/ 45 w 45"/>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45">
                  <a:moveTo>
                    <a:pt x="45" y="21"/>
                  </a:moveTo>
                  <a:lnTo>
                    <a:pt x="45" y="19"/>
                  </a:lnTo>
                  <a:lnTo>
                    <a:pt x="45" y="16"/>
                  </a:lnTo>
                  <a:lnTo>
                    <a:pt x="43" y="13"/>
                  </a:lnTo>
                  <a:lnTo>
                    <a:pt x="40" y="11"/>
                  </a:lnTo>
                  <a:lnTo>
                    <a:pt x="40" y="8"/>
                  </a:lnTo>
                  <a:lnTo>
                    <a:pt x="38" y="5"/>
                  </a:lnTo>
                  <a:lnTo>
                    <a:pt x="35" y="3"/>
                  </a:lnTo>
                  <a:lnTo>
                    <a:pt x="30" y="3"/>
                  </a:lnTo>
                  <a:lnTo>
                    <a:pt x="27" y="0"/>
                  </a:lnTo>
                  <a:lnTo>
                    <a:pt x="24" y="0"/>
                  </a:lnTo>
                  <a:lnTo>
                    <a:pt x="19" y="0"/>
                  </a:lnTo>
                  <a:lnTo>
                    <a:pt x="16" y="3"/>
                  </a:lnTo>
                  <a:lnTo>
                    <a:pt x="14" y="3"/>
                  </a:lnTo>
                  <a:lnTo>
                    <a:pt x="11" y="5"/>
                  </a:lnTo>
                  <a:lnTo>
                    <a:pt x="8" y="8"/>
                  </a:lnTo>
                  <a:lnTo>
                    <a:pt x="6" y="11"/>
                  </a:lnTo>
                  <a:lnTo>
                    <a:pt x="3" y="13"/>
                  </a:lnTo>
                  <a:lnTo>
                    <a:pt x="3" y="16"/>
                  </a:lnTo>
                  <a:lnTo>
                    <a:pt x="0" y="19"/>
                  </a:lnTo>
                  <a:lnTo>
                    <a:pt x="0" y="24"/>
                  </a:lnTo>
                  <a:lnTo>
                    <a:pt x="0" y="27"/>
                  </a:lnTo>
                  <a:lnTo>
                    <a:pt x="3" y="29"/>
                  </a:lnTo>
                  <a:lnTo>
                    <a:pt x="3" y="35"/>
                  </a:lnTo>
                  <a:lnTo>
                    <a:pt x="6" y="37"/>
                  </a:lnTo>
                  <a:lnTo>
                    <a:pt x="8" y="40"/>
                  </a:lnTo>
                  <a:lnTo>
                    <a:pt x="11" y="40"/>
                  </a:lnTo>
                  <a:lnTo>
                    <a:pt x="14" y="43"/>
                  </a:lnTo>
                  <a:lnTo>
                    <a:pt x="16" y="45"/>
                  </a:lnTo>
                  <a:lnTo>
                    <a:pt x="19" y="45"/>
                  </a:lnTo>
                  <a:lnTo>
                    <a:pt x="24" y="45"/>
                  </a:lnTo>
                  <a:lnTo>
                    <a:pt x="27" y="45"/>
                  </a:lnTo>
                  <a:lnTo>
                    <a:pt x="30" y="45"/>
                  </a:lnTo>
                  <a:lnTo>
                    <a:pt x="35" y="43"/>
                  </a:lnTo>
                  <a:lnTo>
                    <a:pt x="38" y="40"/>
                  </a:lnTo>
                  <a:lnTo>
                    <a:pt x="40" y="40"/>
                  </a:lnTo>
                  <a:lnTo>
                    <a:pt x="40" y="37"/>
                  </a:lnTo>
                  <a:lnTo>
                    <a:pt x="43" y="35"/>
                  </a:lnTo>
                  <a:lnTo>
                    <a:pt x="45" y="29"/>
                  </a:lnTo>
                  <a:lnTo>
                    <a:pt x="45" y="27"/>
                  </a:lnTo>
                  <a:lnTo>
                    <a:pt x="45" y="24"/>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603" name="Text Box 39"/>
            <p:cNvSpPr txBox="1">
              <a:spLocks noChangeArrowheads="1"/>
            </p:cNvSpPr>
            <p:nvPr/>
          </p:nvSpPr>
          <p:spPr bwMode="auto">
            <a:xfrm>
              <a:off x="4004" y="2160"/>
              <a:ext cx="182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ctr">
                <a:lnSpc>
                  <a:spcPct val="100000"/>
                </a:lnSpc>
                <a:spcBef>
                  <a:spcPct val="0"/>
                </a:spcBef>
                <a:buFontTx/>
                <a:buNone/>
              </a:pPr>
              <a:r>
                <a:rPr lang="en-US" altLang="zh-CN" sz="1400">
                  <a:solidFill>
                    <a:schemeClr val="hlink"/>
                  </a:solidFill>
                  <a:latin typeface="Calibri" panose="020F0502020204030204" pitchFamily="34" charset="0"/>
                  <a:ea typeface="宋体" panose="02010600030101010101" pitchFamily="2" charset="-122"/>
                </a:rPr>
                <a:t>Dance Hall (UMA)</a:t>
              </a:r>
            </a:p>
          </p:txBody>
        </p:sp>
      </p:grpSp>
      <p:grpSp>
        <p:nvGrpSpPr>
          <p:cNvPr id="19462" name="Group 40"/>
          <p:cNvGrpSpPr>
            <a:grpSpLocks/>
          </p:cNvGrpSpPr>
          <p:nvPr/>
        </p:nvGrpSpPr>
        <p:grpSpPr bwMode="auto">
          <a:xfrm>
            <a:off x="4291013" y="4138613"/>
            <a:ext cx="3857625" cy="1960562"/>
            <a:chOff x="1760" y="2578"/>
            <a:chExt cx="2633" cy="1235"/>
          </a:xfrm>
        </p:grpSpPr>
        <p:sp>
          <p:nvSpPr>
            <p:cNvPr id="19534" name="Freeform 41"/>
            <p:cNvSpPr>
              <a:spLocks/>
            </p:cNvSpPr>
            <p:nvPr/>
          </p:nvSpPr>
          <p:spPr bwMode="auto">
            <a:xfrm>
              <a:off x="2176" y="2578"/>
              <a:ext cx="346" cy="318"/>
            </a:xfrm>
            <a:custGeom>
              <a:avLst/>
              <a:gdLst>
                <a:gd name="T0" fmla="*/ 8219 w 319"/>
                <a:gd name="T1" fmla="*/ 157 h 318"/>
                <a:gd name="T2" fmla="*/ 8142 w 319"/>
                <a:gd name="T3" fmla="*/ 133 h 318"/>
                <a:gd name="T4" fmla="*/ 8048 w 319"/>
                <a:gd name="T5" fmla="*/ 109 h 318"/>
                <a:gd name="T6" fmla="*/ 7739 w 319"/>
                <a:gd name="T7" fmla="*/ 85 h 318"/>
                <a:gd name="T8" fmla="*/ 7453 w 319"/>
                <a:gd name="T9" fmla="*/ 64 h 318"/>
                <a:gd name="T10" fmla="*/ 7036 w 319"/>
                <a:gd name="T11" fmla="*/ 45 h 318"/>
                <a:gd name="T12" fmla="*/ 6578 w 319"/>
                <a:gd name="T13" fmla="*/ 29 h 318"/>
                <a:gd name="T14" fmla="*/ 6024 w 319"/>
                <a:gd name="T15" fmla="*/ 19 h 318"/>
                <a:gd name="T16" fmla="*/ 5424 w 319"/>
                <a:gd name="T17" fmla="*/ 8 h 318"/>
                <a:gd name="T18" fmla="*/ 4824 w 319"/>
                <a:gd name="T19" fmla="*/ 3 h 318"/>
                <a:gd name="T20" fmla="*/ 4117 w 319"/>
                <a:gd name="T21" fmla="*/ 0 h 318"/>
                <a:gd name="T22" fmla="*/ 3397 w 319"/>
                <a:gd name="T23" fmla="*/ 3 h 318"/>
                <a:gd name="T24" fmla="*/ 2823 w 319"/>
                <a:gd name="T25" fmla="*/ 8 h 318"/>
                <a:gd name="T26" fmla="*/ 2250 w 319"/>
                <a:gd name="T27" fmla="*/ 19 h 318"/>
                <a:gd name="T28" fmla="*/ 1738 w 319"/>
                <a:gd name="T29" fmla="*/ 29 h 318"/>
                <a:gd name="T30" fmla="*/ 1247 w 319"/>
                <a:gd name="T31" fmla="*/ 45 h 318"/>
                <a:gd name="T32" fmla="*/ 831 w 319"/>
                <a:gd name="T33" fmla="*/ 64 h 318"/>
                <a:gd name="T34" fmla="*/ 507 w 319"/>
                <a:gd name="T35" fmla="*/ 85 h 318"/>
                <a:gd name="T36" fmla="*/ 213 w 319"/>
                <a:gd name="T37" fmla="*/ 109 h 318"/>
                <a:gd name="T38" fmla="*/ 3 w 319"/>
                <a:gd name="T39" fmla="*/ 133 h 318"/>
                <a:gd name="T40" fmla="*/ 0 w 319"/>
                <a:gd name="T41" fmla="*/ 159 h 318"/>
                <a:gd name="T42" fmla="*/ 3 w 319"/>
                <a:gd name="T43" fmla="*/ 186 h 318"/>
                <a:gd name="T44" fmla="*/ 213 w 319"/>
                <a:gd name="T45" fmla="*/ 210 h 318"/>
                <a:gd name="T46" fmla="*/ 507 w 319"/>
                <a:gd name="T47" fmla="*/ 231 h 318"/>
                <a:gd name="T48" fmla="*/ 831 w 319"/>
                <a:gd name="T49" fmla="*/ 252 h 318"/>
                <a:gd name="T50" fmla="*/ 1247 w 319"/>
                <a:gd name="T51" fmla="*/ 271 h 318"/>
                <a:gd name="T52" fmla="*/ 1738 w 319"/>
                <a:gd name="T53" fmla="*/ 287 h 318"/>
                <a:gd name="T54" fmla="*/ 2250 w 319"/>
                <a:gd name="T55" fmla="*/ 300 h 318"/>
                <a:gd name="T56" fmla="*/ 2823 w 319"/>
                <a:gd name="T57" fmla="*/ 310 h 318"/>
                <a:gd name="T58" fmla="*/ 3397 w 319"/>
                <a:gd name="T59" fmla="*/ 316 h 318"/>
                <a:gd name="T60" fmla="*/ 4117 w 319"/>
                <a:gd name="T61" fmla="*/ 318 h 318"/>
                <a:gd name="T62" fmla="*/ 4824 w 319"/>
                <a:gd name="T63" fmla="*/ 316 h 318"/>
                <a:gd name="T64" fmla="*/ 5424 w 319"/>
                <a:gd name="T65" fmla="*/ 310 h 318"/>
                <a:gd name="T66" fmla="*/ 6024 w 319"/>
                <a:gd name="T67" fmla="*/ 300 h 318"/>
                <a:gd name="T68" fmla="*/ 6578 w 319"/>
                <a:gd name="T69" fmla="*/ 287 h 318"/>
                <a:gd name="T70" fmla="*/ 7036 w 319"/>
                <a:gd name="T71" fmla="*/ 271 h 318"/>
                <a:gd name="T72" fmla="*/ 7453 w 319"/>
                <a:gd name="T73" fmla="*/ 252 h 318"/>
                <a:gd name="T74" fmla="*/ 7739 w 319"/>
                <a:gd name="T75" fmla="*/ 231 h 318"/>
                <a:gd name="T76" fmla="*/ 8048 w 319"/>
                <a:gd name="T77" fmla="*/ 210 h 318"/>
                <a:gd name="T78" fmla="*/ 8142 w 319"/>
                <a:gd name="T79" fmla="*/ 186 h 318"/>
                <a:gd name="T80" fmla="*/ 8219 w 319"/>
                <a:gd name="T81" fmla="*/ 159 h 318"/>
                <a:gd name="T82" fmla="*/ 8219 w 319"/>
                <a:gd name="T83" fmla="*/ 159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9"/>
                <a:gd name="T127" fmla="*/ 0 h 318"/>
                <a:gd name="T128" fmla="*/ 319 w 319"/>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9" h="318">
                  <a:moveTo>
                    <a:pt x="319" y="157"/>
                  </a:moveTo>
                  <a:lnTo>
                    <a:pt x="316" y="133"/>
                  </a:lnTo>
                  <a:lnTo>
                    <a:pt x="311" y="109"/>
                  </a:lnTo>
                  <a:lnTo>
                    <a:pt x="300" y="85"/>
                  </a:lnTo>
                  <a:lnTo>
                    <a:pt x="289" y="64"/>
                  </a:lnTo>
                  <a:lnTo>
                    <a:pt x="273" y="45"/>
                  </a:lnTo>
                  <a:lnTo>
                    <a:pt x="255" y="29"/>
                  </a:lnTo>
                  <a:lnTo>
                    <a:pt x="234" y="19"/>
                  </a:lnTo>
                  <a:lnTo>
                    <a:pt x="210" y="8"/>
                  </a:lnTo>
                  <a:lnTo>
                    <a:pt x="186" y="3"/>
                  </a:lnTo>
                  <a:lnTo>
                    <a:pt x="159" y="0"/>
                  </a:lnTo>
                  <a:lnTo>
                    <a:pt x="133" y="3"/>
                  </a:lnTo>
                  <a:lnTo>
                    <a:pt x="109" y="8"/>
                  </a:lnTo>
                  <a:lnTo>
                    <a:pt x="88" y="19"/>
                  </a:lnTo>
                  <a:lnTo>
                    <a:pt x="67" y="29"/>
                  </a:lnTo>
                  <a:lnTo>
                    <a:pt x="48" y="45"/>
                  </a:lnTo>
                  <a:lnTo>
                    <a:pt x="32" y="64"/>
                  </a:lnTo>
                  <a:lnTo>
                    <a:pt x="19" y="85"/>
                  </a:lnTo>
                  <a:lnTo>
                    <a:pt x="8" y="109"/>
                  </a:lnTo>
                  <a:lnTo>
                    <a:pt x="3" y="133"/>
                  </a:lnTo>
                  <a:lnTo>
                    <a:pt x="0" y="159"/>
                  </a:lnTo>
                  <a:lnTo>
                    <a:pt x="3" y="186"/>
                  </a:lnTo>
                  <a:lnTo>
                    <a:pt x="8" y="210"/>
                  </a:lnTo>
                  <a:lnTo>
                    <a:pt x="19" y="231"/>
                  </a:lnTo>
                  <a:lnTo>
                    <a:pt x="32" y="252"/>
                  </a:lnTo>
                  <a:lnTo>
                    <a:pt x="48" y="271"/>
                  </a:lnTo>
                  <a:lnTo>
                    <a:pt x="67" y="287"/>
                  </a:lnTo>
                  <a:lnTo>
                    <a:pt x="88" y="300"/>
                  </a:lnTo>
                  <a:lnTo>
                    <a:pt x="109" y="310"/>
                  </a:lnTo>
                  <a:lnTo>
                    <a:pt x="133" y="316"/>
                  </a:lnTo>
                  <a:lnTo>
                    <a:pt x="159" y="318"/>
                  </a:lnTo>
                  <a:lnTo>
                    <a:pt x="186" y="316"/>
                  </a:lnTo>
                  <a:lnTo>
                    <a:pt x="210" y="310"/>
                  </a:lnTo>
                  <a:lnTo>
                    <a:pt x="234" y="300"/>
                  </a:lnTo>
                  <a:lnTo>
                    <a:pt x="255" y="287"/>
                  </a:lnTo>
                  <a:lnTo>
                    <a:pt x="273" y="271"/>
                  </a:lnTo>
                  <a:lnTo>
                    <a:pt x="289" y="252"/>
                  </a:lnTo>
                  <a:lnTo>
                    <a:pt x="300" y="231"/>
                  </a:lnTo>
                  <a:lnTo>
                    <a:pt x="311" y="210"/>
                  </a:lnTo>
                  <a:lnTo>
                    <a:pt x="316" y="186"/>
                  </a:lnTo>
                  <a:lnTo>
                    <a:pt x="319" y="159"/>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35" name="Freeform 42"/>
            <p:cNvSpPr>
              <a:spLocks/>
            </p:cNvSpPr>
            <p:nvPr/>
          </p:nvSpPr>
          <p:spPr bwMode="auto">
            <a:xfrm>
              <a:off x="4048" y="2578"/>
              <a:ext cx="345" cy="318"/>
            </a:xfrm>
            <a:custGeom>
              <a:avLst/>
              <a:gdLst>
                <a:gd name="T0" fmla="*/ 8273 w 318"/>
                <a:gd name="T1" fmla="*/ 159 h 318"/>
                <a:gd name="T2" fmla="*/ 8225 w 318"/>
                <a:gd name="T3" fmla="*/ 135 h 318"/>
                <a:gd name="T4" fmla="*/ 8111 w 318"/>
                <a:gd name="T5" fmla="*/ 108 h 318"/>
                <a:gd name="T6" fmla="*/ 7821 w 318"/>
                <a:gd name="T7" fmla="*/ 87 h 318"/>
                <a:gd name="T8" fmla="*/ 7513 w 318"/>
                <a:gd name="T9" fmla="*/ 66 h 318"/>
                <a:gd name="T10" fmla="*/ 7109 w 318"/>
                <a:gd name="T11" fmla="*/ 47 h 318"/>
                <a:gd name="T12" fmla="*/ 6669 w 318"/>
                <a:gd name="T13" fmla="*/ 31 h 318"/>
                <a:gd name="T14" fmla="*/ 6083 w 318"/>
                <a:gd name="T15" fmla="*/ 18 h 318"/>
                <a:gd name="T16" fmla="*/ 5472 w 318"/>
                <a:gd name="T17" fmla="*/ 8 h 318"/>
                <a:gd name="T18" fmla="*/ 4861 w 318"/>
                <a:gd name="T19" fmla="*/ 2 h 318"/>
                <a:gd name="T20" fmla="*/ 4154 w 318"/>
                <a:gd name="T21" fmla="*/ 0 h 318"/>
                <a:gd name="T22" fmla="*/ 3438 w 318"/>
                <a:gd name="T23" fmla="*/ 2 h 318"/>
                <a:gd name="T24" fmla="*/ 2846 w 318"/>
                <a:gd name="T25" fmla="*/ 8 h 318"/>
                <a:gd name="T26" fmla="*/ 2272 w 318"/>
                <a:gd name="T27" fmla="*/ 18 h 318"/>
                <a:gd name="T28" fmla="*/ 1748 w 318"/>
                <a:gd name="T29" fmla="*/ 31 h 318"/>
                <a:gd name="T30" fmla="*/ 1252 w 318"/>
                <a:gd name="T31" fmla="*/ 47 h 318"/>
                <a:gd name="T32" fmla="*/ 833 w 318"/>
                <a:gd name="T33" fmla="*/ 66 h 318"/>
                <a:gd name="T34" fmla="*/ 509 w 318"/>
                <a:gd name="T35" fmla="*/ 87 h 318"/>
                <a:gd name="T36" fmla="*/ 214 w 318"/>
                <a:gd name="T37" fmla="*/ 108 h 318"/>
                <a:gd name="T38" fmla="*/ 3 w 318"/>
                <a:gd name="T39" fmla="*/ 135 h 318"/>
                <a:gd name="T40" fmla="*/ 0 w 318"/>
                <a:gd name="T41" fmla="*/ 159 h 318"/>
                <a:gd name="T42" fmla="*/ 3 w 318"/>
                <a:gd name="T43" fmla="*/ 185 h 318"/>
                <a:gd name="T44" fmla="*/ 214 w 318"/>
                <a:gd name="T45" fmla="*/ 209 h 318"/>
                <a:gd name="T46" fmla="*/ 509 w 318"/>
                <a:gd name="T47" fmla="*/ 233 h 318"/>
                <a:gd name="T48" fmla="*/ 833 w 318"/>
                <a:gd name="T49" fmla="*/ 254 h 318"/>
                <a:gd name="T50" fmla="*/ 1252 w 318"/>
                <a:gd name="T51" fmla="*/ 273 h 318"/>
                <a:gd name="T52" fmla="*/ 1748 w 318"/>
                <a:gd name="T53" fmla="*/ 289 h 318"/>
                <a:gd name="T54" fmla="*/ 2272 w 318"/>
                <a:gd name="T55" fmla="*/ 302 h 318"/>
                <a:gd name="T56" fmla="*/ 2846 w 318"/>
                <a:gd name="T57" fmla="*/ 310 h 318"/>
                <a:gd name="T58" fmla="*/ 3438 w 318"/>
                <a:gd name="T59" fmla="*/ 318 h 318"/>
                <a:gd name="T60" fmla="*/ 4154 w 318"/>
                <a:gd name="T61" fmla="*/ 318 h 318"/>
                <a:gd name="T62" fmla="*/ 4861 w 318"/>
                <a:gd name="T63" fmla="*/ 318 h 318"/>
                <a:gd name="T64" fmla="*/ 5472 w 318"/>
                <a:gd name="T65" fmla="*/ 310 h 318"/>
                <a:gd name="T66" fmla="*/ 6083 w 318"/>
                <a:gd name="T67" fmla="*/ 302 h 318"/>
                <a:gd name="T68" fmla="*/ 6669 w 318"/>
                <a:gd name="T69" fmla="*/ 289 h 318"/>
                <a:gd name="T70" fmla="*/ 7109 w 318"/>
                <a:gd name="T71" fmla="*/ 273 h 318"/>
                <a:gd name="T72" fmla="*/ 7513 w 318"/>
                <a:gd name="T73" fmla="*/ 254 h 318"/>
                <a:gd name="T74" fmla="*/ 7821 w 318"/>
                <a:gd name="T75" fmla="*/ 233 h 318"/>
                <a:gd name="T76" fmla="*/ 8111 w 318"/>
                <a:gd name="T77" fmla="*/ 209 h 318"/>
                <a:gd name="T78" fmla="*/ 8225 w 318"/>
                <a:gd name="T79" fmla="*/ 185 h 318"/>
                <a:gd name="T80" fmla="*/ 8273 w 318"/>
                <a:gd name="T81" fmla="*/ 159 h 318"/>
                <a:gd name="T82" fmla="*/ 8273 w 318"/>
                <a:gd name="T83" fmla="*/ 159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8"/>
                <a:gd name="T127" fmla="*/ 0 h 318"/>
                <a:gd name="T128" fmla="*/ 318 w 318"/>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8" h="318">
                  <a:moveTo>
                    <a:pt x="318" y="159"/>
                  </a:moveTo>
                  <a:lnTo>
                    <a:pt x="316" y="135"/>
                  </a:lnTo>
                  <a:lnTo>
                    <a:pt x="311" y="108"/>
                  </a:lnTo>
                  <a:lnTo>
                    <a:pt x="300" y="87"/>
                  </a:lnTo>
                  <a:lnTo>
                    <a:pt x="289" y="66"/>
                  </a:lnTo>
                  <a:lnTo>
                    <a:pt x="273" y="47"/>
                  </a:lnTo>
                  <a:lnTo>
                    <a:pt x="255" y="31"/>
                  </a:lnTo>
                  <a:lnTo>
                    <a:pt x="234" y="18"/>
                  </a:lnTo>
                  <a:lnTo>
                    <a:pt x="210" y="8"/>
                  </a:lnTo>
                  <a:lnTo>
                    <a:pt x="186" y="2"/>
                  </a:lnTo>
                  <a:lnTo>
                    <a:pt x="159" y="0"/>
                  </a:lnTo>
                  <a:lnTo>
                    <a:pt x="133" y="2"/>
                  </a:lnTo>
                  <a:lnTo>
                    <a:pt x="109" y="8"/>
                  </a:lnTo>
                  <a:lnTo>
                    <a:pt x="88" y="18"/>
                  </a:lnTo>
                  <a:lnTo>
                    <a:pt x="67" y="31"/>
                  </a:lnTo>
                  <a:lnTo>
                    <a:pt x="48" y="47"/>
                  </a:lnTo>
                  <a:lnTo>
                    <a:pt x="32" y="66"/>
                  </a:lnTo>
                  <a:lnTo>
                    <a:pt x="19" y="87"/>
                  </a:lnTo>
                  <a:lnTo>
                    <a:pt x="8" y="108"/>
                  </a:lnTo>
                  <a:lnTo>
                    <a:pt x="3" y="135"/>
                  </a:lnTo>
                  <a:lnTo>
                    <a:pt x="0" y="159"/>
                  </a:lnTo>
                  <a:lnTo>
                    <a:pt x="3" y="185"/>
                  </a:lnTo>
                  <a:lnTo>
                    <a:pt x="8" y="209"/>
                  </a:lnTo>
                  <a:lnTo>
                    <a:pt x="19" y="233"/>
                  </a:lnTo>
                  <a:lnTo>
                    <a:pt x="32" y="254"/>
                  </a:lnTo>
                  <a:lnTo>
                    <a:pt x="48" y="273"/>
                  </a:lnTo>
                  <a:lnTo>
                    <a:pt x="67" y="289"/>
                  </a:lnTo>
                  <a:lnTo>
                    <a:pt x="88" y="302"/>
                  </a:lnTo>
                  <a:lnTo>
                    <a:pt x="109" y="310"/>
                  </a:lnTo>
                  <a:lnTo>
                    <a:pt x="133" y="318"/>
                  </a:lnTo>
                  <a:lnTo>
                    <a:pt x="159" y="318"/>
                  </a:lnTo>
                  <a:lnTo>
                    <a:pt x="186" y="318"/>
                  </a:lnTo>
                  <a:lnTo>
                    <a:pt x="210" y="310"/>
                  </a:lnTo>
                  <a:lnTo>
                    <a:pt x="234" y="302"/>
                  </a:lnTo>
                  <a:lnTo>
                    <a:pt x="255" y="289"/>
                  </a:lnTo>
                  <a:lnTo>
                    <a:pt x="273" y="273"/>
                  </a:lnTo>
                  <a:lnTo>
                    <a:pt x="289" y="254"/>
                  </a:lnTo>
                  <a:lnTo>
                    <a:pt x="300" y="233"/>
                  </a:lnTo>
                  <a:lnTo>
                    <a:pt x="311" y="209"/>
                  </a:lnTo>
                  <a:lnTo>
                    <a:pt x="316" y="185"/>
                  </a:lnTo>
                  <a:lnTo>
                    <a:pt x="318" y="159"/>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36" name="Line 43"/>
            <p:cNvSpPr>
              <a:spLocks noChangeShapeType="1"/>
            </p:cNvSpPr>
            <p:nvPr/>
          </p:nvSpPr>
          <p:spPr bwMode="auto">
            <a:xfrm>
              <a:off x="4181" y="3180"/>
              <a:ext cx="1" cy="19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37" name="Line 44"/>
            <p:cNvSpPr>
              <a:spLocks noChangeShapeType="1"/>
            </p:cNvSpPr>
            <p:nvPr/>
          </p:nvSpPr>
          <p:spPr bwMode="auto">
            <a:xfrm>
              <a:off x="2362" y="3183"/>
              <a:ext cx="2" cy="19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38" name="Rectangle 45"/>
            <p:cNvSpPr>
              <a:spLocks noChangeArrowheads="1"/>
            </p:cNvSpPr>
            <p:nvPr/>
          </p:nvSpPr>
          <p:spPr bwMode="auto">
            <a:xfrm>
              <a:off x="1769" y="3379"/>
              <a:ext cx="2584" cy="2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endParaRPr lang="zh-CN" altLang="zh-CN" sz="1800">
                <a:latin typeface="Calibri" panose="020F0502020204030204" pitchFamily="34" charset="0"/>
                <a:ea typeface="宋体" panose="02010600030101010101" pitchFamily="2" charset="-122"/>
              </a:endParaRPr>
            </a:p>
          </p:txBody>
        </p:sp>
        <p:sp>
          <p:nvSpPr>
            <p:cNvPr id="19539" name="Rectangle 46"/>
            <p:cNvSpPr>
              <a:spLocks noChangeArrowheads="1"/>
            </p:cNvSpPr>
            <p:nvPr/>
          </p:nvSpPr>
          <p:spPr bwMode="auto">
            <a:xfrm>
              <a:off x="1769" y="3379"/>
              <a:ext cx="2584" cy="238"/>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endParaRPr lang="zh-CN" altLang="zh-CN" sz="1800">
                <a:latin typeface="Calibri" panose="020F0502020204030204" pitchFamily="34" charset="0"/>
                <a:ea typeface="宋体" panose="02010600030101010101" pitchFamily="2" charset="-122"/>
              </a:endParaRPr>
            </a:p>
          </p:txBody>
        </p:sp>
        <p:sp>
          <p:nvSpPr>
            <p:cNvPr id="19540" name="Line 47"/>
            <p:cNvSpPr>
              <a:spLocks noChangeShapeType="1"/>
            </p:cNvSpPr>
            <p:nvPr/>
          </p:nvSpPr>
          <p:spPr bwMode="auto">
            <a:xfrm>
              <a:off x="2105" y="3252"/>
              <a:ext cx="25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41" name="Line 48"/>
            <p:cNvSpPr>
              <a:spLocks noChangeShapeType="1"/>
            </p:cNvSpPr>
            <p:nvPr/>
          </p:nvSpPr>
          <p:spPr bwMode="auto">
            <a:xfrm>
              <a:off x="2362" y="2904"/>
              <a:ext cx="2" cy="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42" name="Rectangle 49"/>
            <p:cNvSpPr>
              <a:spLocks noChangeArrowheads="1"/>
            </p:cNvSpPr>
            <p:nvPr/>
          </p:nvSpPr>
          <p:spPr bwMode="auto">
            <a:xfrm>
              <a:off x="2190" y="2984"/>
              <a:ext cx="346" cy="1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endParaRPr lang="zh-CN" altLang="zh-CN" sz="1800">
                <a:latin typeface="Calibri" panose="020F0502020204030204" pitchFamily="34" charset="0"/>
                <a:ea typeface="宋体" panose="02010600030101010101" pitchFamily="2" charset="-122"/>
              </a:endParaRPr>
            </a:p>
          </p:txBody>
        </p:sp>
        <p:sp>
          <p:nvSpPr>
            <p:cNvPr id="19543" name="Rectangle 50"/>
            <p:cNvSpPr>
              <a:spLocks noChangeArrowheads="1"/>
            </p:cNvSpPr>
            <p:nvPr/>
          </p:nvSpPr>
          <p:spPr bwMode="auto">
            <a:xfrm>
              <a:off x="2190" y="2984"/>
              <a:ext cx="346" cy="199"/>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endParaRPr lang="zh-CN" altLang="zh-CN" sz="1800">
                <a:latin typeface="Calibri" panose="020F0502020204030204" pitchFamily="34" charset="0"/>
                <a:ea typeface="宋体" panose="02010600030101010101" pitchFamily="2" charset="-122"/>
              </a:endParaRPr>
            </a:p>
          </p:txBody>
        </p:sp>
        <p:sp>
          <p:nvSpPr>
            <p:cNvPr id="19544" name="Rectangle 51"/>
            <p:cNvSpPr>
              <a:spLocks noChangeArrowheads="1"/>
            </p:cNvSpPr>
            <p:nvPr/>
          </p:nvSpPr>
          <p:spPr bwMode="auto">
            <a:xfrm>
              <a:off x="2314" y="2693"/>
              <a:ext cx="4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1100">
                  <a:solidFill>
                    <a:srgbClr val="000000"/>
                  </a:solidFill>
                  <a:latin typeface="Calibri" panose="020F0502020204030204" pitchFamily="34" charset="0"/>
                  <a:ea typeface="宋体" panose="02010600030101010101" pitchFamily="2" charset="-122"/>
                </a:rPr>
                <a:t>P</a:t>
              </a:r>
              <a:endParaRPr lang="en-US" altLang="zh-CN" sz="1400">
                <a:latin typeface="Calibri" panose="020F0502020204030204" pitchFamily="34" charset="0"/>
                <a:ea typeface="宋体" panose="02010600030101010101" pitchFamily="2" charset="-122"/>
              </a:endParaRPr>
            </a:p>
          </p:txBody>
        </p:sp>
        <p:sp>
          <p:nvSpPr>
            <p:cNvPr id="19545" name="Rectangle 52"/>
            <p:cNvSpPr>
              <a:spLocks noChangeArrowheads="1"/>
            </p:cNvSpPr>
            <p:nvPr/>
          </p:nvSpPr>
          <p:spPr bwMode="auto">
            <a:xfrm>
              <a:off x="2362" y="2727"/>
              <a:ext cx="3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900">
                  <a:solidFill>
                    <a:srgbClr val="000000"/>
                  </a:solidFill>
                  <a:latin typeface="Calibri" panose="020F0502020204030204" pitchFamily="34" charset="0"/>
                  <a:ea typeface="宋体" panose="02010600030101010101" pitchFamily="2" charset="-122"/>
                </a:rPr>
                <a:t>1</a:t>
              </a:r>
              <a:endParaRPr lang="en-US" altLang="zh-CN" sz="1400">
                <a:latin typeface="Calibri" panose="020F0502020204030204" pitchFamily="34" charset="0"/>
                <a:ea typeface="宋体" panose="02010600030101010101" pitchFamily="2" charset="-122"/>
              </a:endParaRPr>
            </a:p>
          </p:txBody>
        </p:sp>
        <p:sp>
          <p:nvSpPr>
            <p:cNvPr id="19546" name="Rectangle 53"/>
            <p:cNvSpPr>
              <a:spLocks noChangeArrowheads="1"/>
            </p:cNvSpPr>
            <p:nvPr/>
          </p:nvSpPr>
          <p:spPr bwMode="auto">
            <a:xfrm>
              <a:off x="2331" y="3024"/>
              <a:ext cx="5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1300">
                  <a:solidFill>
                    <a:srgbClr val="000000"/>
                  </a:solidFill>
                  <a:latin typeface="Calibri" panose="020F0502020204030204" pitchFamily="34" charset="0"/>
                  <a:ea typeface="宋体" panose="02010600030101010101" pitchFamily="2" charset="-122"/>
                </a:rPr>
                <a:t>$</a:t>
              </a:r>
              <a:endParaRPr lang="en-US" altLang="zh-CN" sz="1400">
                <a:latin typeface="Calibri" panose="020F0502020204030204" pitchFamily="34" charset="0"/>
                <a:ea typeface="宋体" panose="02010600030101010101" pitchFamily="2" charset="-122"/>
              </a:endParaRPr>
            </a:p>
          </p:txBody>
        </p:sp>
        <p:sp>
          <p:nvSpPr>
            <p:cNvPr id="19547" name="Rectangle 54"/>
            <p:cNvSpPr>
              <a:spLocks noChangeArrowheads="1"/>
            </p:cNvSpPr>
            <p:nvPr/>
          </p:nvSpPr>
          <p:spPr bwMode="auto">
            <a:xfrm>
              <a:off x="1760" y="2984"/>
              <a:ext cx="345" cy="3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endParaRPr lang="zh-CN" altLang="zh-CN" sz="1800">
                <a:latin typeface="Calibri" panose="020F0502020204030204" pitchFamily="34" charset="0"/>
                <a:ea typeface="宋体" panose="02010600030101010101" pitchFamily="2" charset="-122"/>
              </a:endParaRPr>
            </a:p>
          </p:txBody>
        </p:sp>
        <p:sp>
          <p:nvSpPr>
            <p:cNvPr id="19548" name="Rectangle 55"/>
            <p:cNvSpPr>
              <a:spLocks noChangeArrowheads="1"/>
            </p:cNvSpPr>
            <p:nvPr/>
          </p:nvSpPr>
          <p:spPr bwMode="auto">
            <a:xfrm>
              <a:off x="1760" y="2984"/>
              <a:ext cx="345" cy="318"/>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endParaRPr lang="zh-CN" altLang="zh-CN" sz="1800">
                <a:latin typeface="Calibri" panose="020F0502020204030204" pitchFamily="34" charset="0"/>
                <a:ea typeface="宋体" panose="02010600030101010101" pitchFamily="2" charset="-122"/>
              </a:endParaRPr>
            </a:p>
          </p:txBody>
        </p:sp>
        <p:sp>
          <p:nvSpPr>
            <p:cNvPr id="19549" name="Rectangle 56"/>
            <p:cNvSpPr>
              <a:spLocks noChangeArrowheads="1"/>
            </p:cNvSpPr>
            <p:nvPr/>
          </p:nvSpPr>
          <p:spPr bwMode="auto">
            <a:xfrm>
              <a:off x="2544" y="3437"/>
              <a:ext cx="97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1100">
                  <a:solidFill>
                    <a:srgbClr val="000000"/>
                  </a:solidFill>
                  <a:latin typeface="Calibri" panose="020F0502020204030204" pitchFamily="34" charset="0"/>
                  <a:ea typeface="宋体" panose="02010600030101010101" pitchFamily="2" charset="-122"/>
                </a:rPr>
                <a:t>Interconnection network</a:t>
              </a:r>
              <a:endParaRPr lang="en-US" altLang="zh-CN" sz="1400">
                <a:latin typeface="Calibri" panose="020F0502020204030204" pitchFamily="34" charset="0"/>
                <a:ea typeface="宋体" panose="02010600030101010101" pitchFamily="2" charset="-122"/>
              </a:endParaRPr>
            </a:p>
          </p:txBody>
        </p:sp>
        <p:sp>
          <p:nvSpPr>
            <p:cNvPr id="19550" name="Line 57"/>
            <p:cNvSpPr>
              <a:spLocks noChangeShapeType="1"/>
            </p:cNvSpPr>
            <p:nvPr/>
          </p:nvSpPr>
          <p:spPr bwMode="auto">
            <a:xfrm>
              <a:off x="3923" y="3249"/>
              <a:ext cx="25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51" name="Line 58"/>
            <p:cNvSpPr>
              <a:spLocks noChangeShapeType="1"/>
            </p:cNvSpPr>
            <p:nvPr/>
          </p:nvSpPr>
          <p:spPr bwMode="auto">
            <a:xfrm>
              <a:off x="4181" y="2902"/>
              <a:ext cx="1" cy="7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52" name="Rectangle 59"/>
            <p:cNvSpPr>
              <a:spLocks noChangeArrowheads="1"/>
            </p:cNvSpPr>
            <p:nvPr/>
          </p:nvSpPr>
          <p:spPr bwMode="auto">
            <a:xfrm>
              <a:off x="4008" y="2981"/>
              <a:ext cx="345" cy="1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endParaRPr lang="zh-CN" altLang="zh-CN" sz="1800">
                <a:latin typeface="Calibri" panose="020F0502020204030204" pitchFamily="34" charset="0"/>
                <a:ea typeface="宋体" panose="02010600030101010101" pitchFamily="2" charset="-122"/>
              </a:endParaRPr>
            </a:p>
          </p:txBody>
        </p:sp>
        <p:sp>
          <p:nvSpPr>
            <p:cNvPr id="19553" name="Rectangle 60"/>
            <p:cNvSpPr>
              <a:spLocks noChangeArrowheads="1"/>
            </p:cNvSpPr>
            <p:nvPr/>
          </p:nvSpPr>
          <p:spPr bwMode="auto">
            <a:xfrm>
              <a:off x="4008" y="2981"/>
              <a:ext cx="345" cy="199"/>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endParaRPr lang="zh-CN" altLang="zh-CN" sz="1800">
                <a:latin typeface="Calibri" panose="020F0502020204030204" pitchFamily="34" charset="0"/>
                <a:ea typeface="宋体" panose="02010600030101010101" pitchFamily="2" charset="-122"/>
              </a:endParaRPr>
            </a:p>
          </p:txBody>
        </p:sp>
        <p:sp>
          <p:nvSpPr>
            <p:cNvPr id="19554" name="Rectangle 61"/>
            <p:cNvSpPr>
              <a:spLocks noChangeArrowheads="1"/>
            </p:cNvSpPr>
            <p:nvPr/>
          </p:nvSpPr>
          <p:spPr bwMode="auto">
            <a:xfrm>
              <a:off x="4153" y="3029"/>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1100">
                  <a:solidFill>
                    <a:srgbClr val="000000"/>
                  </a:solidFill>
                  <a:latin typeface="Calibri" panose="020F0502020204030204" pitchFamily="34" charset="0"/>
                  <a:ea typeface="宋体" panose="02010600030101010101" pitchFamily="2" charset="-122"/>
                </a:rPr>
                <a:t>$</a:t>
              </a:r>
              <a:endParaRPr lang="en-US" altLang="zh-CN" sz="1400">
                <a:latin typeface="Calibri" panose="020F0502020204030204" pitchFamily="34" charset="0"/>
                <a:ea typeface="宋体" panose="02010600030101010101" pitchFamily="2" charset="-122"/>
              </a:endParaRPr>
            </a:p>
          </p:txBody>
        </p:sp>
        <p:sp>
          <p:nvSpPr>
            <p:cNvPr id="19555" name="Rectangle 62"/>
            <p:cNvSpPr>
              <a:spLocks noChangeArrowheads="1"/>
            </p:cNvSpPr>
            <p:nvPr/>
          </p:nvSpPr>
          <p:spPr bwMode="auto">
            <a:xfrm>
              <a:off x="3578" y="2981"/>
              <a:ext cx="345" cy="3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endParaRPr lang="zh-CN" altLang="zh-CN" sz="1800">
                <a:latin typeface="Calibri" panose="020F0502020204030204" pitchFamily="34" charset="0"/>
                <a:ea typeface="宋体" panose="02010600030101010101" pitchFamily="2" charset="-122"/>
              </a:endParaRPr>
            </a:p>
          </p:txBody>
        </p:sp>
        <p:sp>
          <p:nvSpPr>
            <p:cNvPr id="19556" name="Rectangle 63"/>
            <p:cNvSpPr>
              <a:spLocks noChangeArrowheads="1"/>
            </p:cNvSpPr>
            <p:nvPr/>
          </p:nvSpPr>
          <p:spPr bwMode="auto">
            <a:xfrm>
              <a:off x="3578" y="2981"/>
              <a:ext cx="345" cy="318"/>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endParaRPr lang="zh-CN" altLang="zh-CN" sz="1800">
                <a:latin typeface="Calibri" panose="020F0502020204030204" pitchFamily="34" charset="0"/>
                <a:ea typeface="宋体" panose="02010600030101010101" pitchFamily="2" charset="-122"/>
              </a:endParaRPr>
            </a:p>
          </p:txBody>
        </p:sp>
        <p:sp>
          <p:nvSpPr>
            <p:cNvPr id="19557" name="Rectangle 64"/>
            <p:cNvSpPr>
              <a:spLocks noChangeArrowheads="1"/>
            </p:cNvSpPr>
            <p:nvPr/>
          </p:nvSpPr>
          <p:spPr bwMode="auto">
            <a:xfrm>
              <a:off x="4135" y="2674"/>
              <a:ext cx="4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1100">
                  <a:solidFill>
                    <a:srgbClr val="000000"/>
                  </a:solidFill>
                  <a:latin typeface="Calibri" panose="020F0502020204030204" pitchFamily="34" charset="0"/>
                  <a:ea typeface="宋体" panose="02010600030101010101" pitchFamily="2" charset="-122"/>
                </a:rPr>
                <a:t>P</a:t>
              </a:r>
              <a:endParaRPr lang="en-US" altLang="zh-CN" sz="1400">
                <a:latin typeface="Calibri" panose="020F0502020204030204" pitchFamily="34" charset="0"/>
                <a:ea typeface="宋体" panose="02010600030101010101" pitchFamily="2" charset="-122"/>
              </a:endParaRPr>
            </a:p>
          </p:txBody>
        </p:sp>
        <p:sp>
          <p:nvSpPr>
            <p:cNvPr id="19558" name="Rectangle 65"/>
            <p:cNvSpPr>
              <a:spLocks noChangeArrowheads="1"/>
            </p:cNvSpPr>
            <p:nvPr/>
          </p:nvSpPr>
          <p:spPr bwMode="auto">
            <a:xfrm>
              <a:off x="4181" y="2711"/>
              <a:ext cx="4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900">
                  <a:solidFill>
                    <a:srgbClr val="000000"/>
                  </a:solidFill>
                  <a:latin typeface="Calibri" panose="020F0502020204030204" pitchFamily="34" charset="0"/>
                  <a:ea typeface="宋体" panose="02010600030101010101" pitchFamily="2" charset="-122"/>
                </a:rPr>
                <a:t>n</a:t>
              </a:r>
              <a:endParaRPr lang="en-US" altLang="zh-CN" sz="1400">
                <a:latin typeface="Calibri" panose="020F0502020204030204" pitchFamily="34" charset="0"/>
                <a:ea typeface="宋体" panose="02010600030101010101" pitchFamily="2" charset="-122"/>
              </a:endParaRPr>
            </a:p>
          </p:txBody>
        </p:sp>
        <p:sp>
          <p:nvSpPr>
            <p:cNvPr id="19559" name="Rectangle 66"/>
            <p:cNvSpPr>
              <a:spLocks noChangeArrowheads="1"/>
            </p:cNvSpPr>
            <p:nvPr/>
          </p:nvSpPr>
          <p:spPr bwMode="auto">
            <a:xfrm>
              <a:off x="1826" y="3093"/>
              <a:ext cx="20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1100">
                  <a:solidFill>
                    <a:srgbClr val="000000"/>
                  </a:solidFill>
                  <a:latin typeface="Calibri" panose="020F0502020204030204" pitchFamily="34" charset="0"/>
                  <a:ea typeface="宋体" panose="02010600030101010101" pitchFamily="2" charset="-122"/>
                </a:rPr>
                <a:t>Mem</a:t>
              </a:r>
              <a:endParaRPr lang="en-US" altLang="zh-CN" sz="1400">
                <a:latin typeface="Calibri" panose="020F0502020204030204" pitchFamily="34" charset="0"/>
                <a:ea typeface="宋体" panose="02010600030101010101" pitchFamily="2" charset="-122"/>
              </a:endParaRPr>
            </a:p>
          </p:txBody>
        </p:sp>
        <p:sp>
          <p:nvSpPr>
            <p:cNvPr id="19560" name="Rectangle 67"/>
            <p:cNvSpPr>
              <a:spLocks noChangeArrowheads="1"/>
            </p:cNvSpPr>
            <p:nvPr/>
          </p:nvSpPr>
          <p:spPr bwMode="auto">
            <a:xfrm>
              <a:off x="3644" y="3098"/>
              <a:ext cx="20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1100">
                  <a:solidFill>
                    <a:srgbClr val="000000"/>
                  </a:solidFill>
                  <a:latin typeface="Calibri" panose="020F0502020204030204" pitchFamily="34" charset="0"/>
                  <a:ea typeface="宋体" panose="02010600030101010101" pitchFamily="2" charset="-122"/>
                </a:rPr>
                <a:t>Mem</a:t>
              </a:r>
              <a:endParaRPr lang="en-US" altLang="zh-CN" sz="1400">
                <a:latin typeface="Calibri" panose="020F0502020204030204" pitchFamily="34" charset="0"/>
                <a:ea typeface="宋体" panose="02010600030101010101" pitchFamily="2" charset="-122"/>
              </a:endParaRPr>
            </a:p>
          </p:txBody>
        </p:sp>
        <p:sp>
          <p:nvSpPr>
            <p:cNvPr id="19561" name="Freeform 68"/>
            <p:cNvSpPr>
              <a:spLocks/>
            </p:cNvSpPr>
            <p:nvPr/>
          </p:nvSpPr>
          <p:spPr bwMode="auto">
            <a:xfrm>
              <a:off x="2832" y="3093"/>
              <a:ext cx="48" cy="45"/>
            </a:xfrm>
            <a:custGeom>
              <a:avLst/>
              <a:gdLst>
                <a:gd name="T0" fmla="*/ 547 w 45"/>
                <a:gd name="T1" fmla="*/ 21 h 45"/>
                <a:gd name="T2" fmla="*/ 547 w 45"/>
                <a:gd name="T3" fmla="*/ 26 h 45"/>
                <a:gd name="T4" fmla="*/ 547 w 45"/>
                <a:gd name="T5" fmla="*/ 29 h 45"/>
                <a:gd name="T6" fmla="*/ 547 w 45"/>
                <a:gd name="T7" fmla="*/ 34 h 45"/>
                <a:gd name="T8" fmla="*/ 513 w 45"/>
                <a:gd name="T9" fmla="*/ 37 h 45"/>
                <a:gd name="T10" fmla="*/ 481 w 45"/>
                <a:gd name="T11" fmla="*/ 39 h 45"/>
                <a:gd name="T12" fmla="*/ 450 w 45"/>
                <a:gd name="T13" fmla="*/ 39 h 45"/>
                <a:gd name="T14" fmla="*/ 397 w 45"/>
                <a:gd name="T15" fmla="*/ 42 h 45"/>
                <a:gd name="T16" fmla="*/ 372 w 45"/>
                <a:gd name="T17" fmla="*/ 45 h 45"/>
                <a:gd name="T18" fmla="*/ 348 w 45"/>
                <a:gd name="T19" fmla="*/ 45 h 45"/>
                <a:gd name="T20" fmla="*/ 270 w 45"/>
                <a:gd name="T21" fmla="*/ 45 h 45"/>
                <a:gd name="T22" fmla="*/ 222 w 45"/>
                <a:gd name="T23" fmla="*/ 45 h 45"/>
                <a:gd name="T24" fmla="*/ 161 w 45"/>
                <a:gd name="T25" fmla="*/ 45 h 45"/>
                <a:gd name="T26" fmla="*/ 133 w 45"/>
                <a:gd name="T27" fmla="*/ 42 h 45"/>
                <a:gd name="T28" fmla="*/ 117 w 45"/>
                <a:gd name="T29" fmla="*/ 39 h 45"/>
                <a:gd name="T30" fmla="*/ 5 w 45"/>
                <a:gd name="T31" fmla="*/ 39 h 45"/>
                <a:gd name="T32" fmla="*/ 2 w 45"/>
                <a:gd name="T33" fmla="*/ 37 h 45"/>
                <a:gd name="T34" fmla="*/ 2 w 45"/>
                <a:gd name="T35" fmla="*/ 34 h 45"/>
                <a:gd name="T36" fmla="*/ 0 w 45"/>
                <a:gd name="T37" fmla="*/ 29 h 45"/>
                <a:gd name="T38" fmla="*/ 0 w 45"/>
                <a:gd name="T39" fmla="*/ 26 h 45"/>
                <a:gd name="T40" fmla="*/ 0 w 45"/>
                <a:gd name="T41" fmla="*/ 23 h 45"/>
                <a:gd name="T42" fmla="*/ 0 w 45"/>
                <a:gd name="T43" fmla="*/ 18 h 45"/>
                <a:gd name="T44" fmla="*/ 0 w 45"/>
                <a:gd name="T45" fmla="*/ 16 h 45"/>
                <a:gd name="T46" fmla="*/ 2 w 45"/>
                <a:gd name="T47" fmla="*/ 13 h 45"/>
                <a:gd name="T48" fmla="*/ 2 w 45"/>
                <a:gd name="T49" fmla="*/ 10 h 45"/>
                <a:gd name="T50" fmla="*/ 5 w 45"/>
                <a:gd name="T51" fmla="*/ 8 h 45"/>
                <a:gd name="T52" fmla="*/ 117 w 45"/>
                <a:gd name="T53" fmla="*/ 5 h 45"/>
                <a:gd name="T54" fmla="*/ 133 w 45"/>
                <a:gd name="T55" fmla="*/ 2 h 45"/>
                <a:gd name="T56" fmla="*/ 161 w 45"/>
                <a:gd name="T57" fmla="*/ 2 h 45"/>
                <a:gd name="T58" fmla="*/ 222 w 45"/>
                <a:gd name="T59" fmla="*/ 0 h 45"/>
                <a:gd name="T60" fmla="*/ 270 w 45"/>
                <a:gd name="T61" fmla="*/ 0 h 45"/>
                <a:gd name="T62" fmla="*/ 348 w 45"/>
                <a:gd name="T63" fmla="*/ 0 h 45"/>
                <a:gd name="T64" fmla="*/ 372 w 45"/>
                <a:gd name="T65" fmla="*/ 2 h 45"/>
                <a:gd name="T66" fmla="*/ 397 w 45"/>
                <a:gd name="T67" fmla="*/ 2 h 45"/>
                <a:gd name="T68" fmla="*/ 450 w 45"/>
                <a:gd name="T69" fmla="*/ 5 h 45"/>
                <a:gd name="T70" fmla="*/ 481 w 45"/>
                <a:gd name="T71" fmla="*/ 8 h 45"/>
                <a:gd name="T72" fmla="*/ 513 w 45"/>
                <a:gd name="T73" fmla="*/ 10 h 45"/>
                <a:gd name="T74" fmla="*/ 547 w 45"/>
                <a:gd name="T75" fmla="*/ 13 h 45"/>
                <a:gd name="T76" fmla="*/ 547 w 45"/>
                <a:gd name="T77" fmla="*/ 16 h 45"/>
                <a:gd name="T78" fmla="*/ 547 w 45"/>
                <a:gd name="T79" fmla="*/ 18 h 45"/>
                <a:gd name="T80" fmla="*/ 583 w 45"/>
                <a:gd name="T81" fmla="*/ 23 h 45"/>
                <a:gd name="T82" fmla="*/ 547 w 45"/>
                <a:gd name="T83" fmla="*/ 21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45"/>
                <a:gd name="T128" fmla="*/ 45 w 45"/>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45">
                  <a:moveTo>
                    <a:pt x="42" y="21"/>
                  </a:moveTo>
                  <a:lnTo>
                    <a:pt x="42" y="26"/>
                  </a:lnTo>
                  <a:lnTo>
                    <a:pt x="42" y="29"/>
                  </a:lnTo>
                  <a:lnTo>
                    <a:pt x="42" y="34"/>
                  </a:lnTo>
                  <a:lnTo>
                    <a:pt x="39" y="37"/>
                  </a:lnTo>
                  <a:lnTo>
                    <a:pt x="37" y="39"/>
                  </a:lnTo>
                  <a:lnTo>
                    <a:pt x="34" y="39"/>
                  </a:lnTo>
                  <a:lnTo>
                    <a:pt x="31" y="42"/>
                  </a:lnTo>
                  <a:lnTo>
                    <a:pt x="29" y="45"/>
                  </a:lnTo>
                  <a:lnTo>
                    <a:pt x="26" y="45"/>
                  </a:lnTo>
                  <a:lnTo>
                    <a:pt x="21" y="45"/>
                  </a:lnTo>
                  <a:lnTo>
                    <a:pt x="18" y="45"/>
                  </a:lnTo>
                  <a:lnTo>
                    <a:pt x="13" y="45"/>
                  </a:lnTo>
                  <a:lnTo>
                    <a:pt x="10" y="42"/>
                  </a:lnTo>
                  <a:lnTo>
                    <a:pt x="8" y="39"/>
                  </a:lnTo>
                  <a:lnTo>
                    <a:pt x="5" y="39"/>
                  </a:lnTo>
                  <a:lnTo>
                    <a:pt x="2" y="37"/>
                  </a:lnTo>
                  <a:lnTo>
                    <a:pt x="2" y="34"/>
                  </a:lnTo>
                  <a:lnTo>
                    <a:pt x="0" y="29"/>
                  </a:lnTo>
                  <a:lnTo>
                    <a:pt x="0" y="26"/>
                  </a:lnTo>
                  <a:lnTo>
                    <a:pt x="0" y="23"/>
                  </a:lnTo>
                  <a:lnTo>
                    <a:pt x="0" y="18"/>
                  </a:lnTo>
                  <a:lnTo>
                    <a:pt x="0" y="16"/>
                  </a:lnTo>
                  <a:lnTo>
                    <a:pt x="2" y="13"/>
                  </a:lnTo>
                  <a:lnTo>
                    <a:pt x="2" y="10"/>
                  </a:lnTo>
                  <a:lnTo>
                    <a:pt x="5" y="8"/>
                  </a:lnTo>
                  <a:lnTo>
                    <a:pt x="8" y="5"/>
                  </a:lnTo>
                  <a:lnTo>
                    <a:pt x="10" y="2"/>
                  </a:lnTo>
                  <a:lnTo>
                    <a:pt x="13" y="2"/>
                  </a:lnTo>
                  <a:lnTo>
                    <a:pt x="18" y="0"/>
                  </a:lnTo>
                  <a:lnTo>
                    <a:pt x="21" y="0"/>
                  </a:lnTo>
                  <a:lnTo>
                    <a:pt x="26" y="0"/>
                  </a:lnTo>
                  <a:lnTo>
                    <a:pt x="29" y="2"/>
                  </a:lnTo>
                  <a:lnTo>
                    <a:pt x="31" y="2"/>
                  </a:lnTo>
                  <a:lnTo>
                    <a:pt x="34" y="5"/>
                  </a:lnTo>
                  <a:lnTo>
                    <a:pt x="37" y="8"/>
                  </a:lnTo>
                  <a:lnTo>
                    <a:pt x="39" y="10"/>
                  </a:lnTo>
                  <a:lnTo>
                    <a:pt x="42" y="13"/>
                  </a:lnTo>
                  <a:lnTo>
                    <a:pt x="42" y="16"/>
                  </a:lnTo>
                  <a:lnTo>
                    <a:pt x="42" y="18"/>
                  </a:lnTo>
                  <a:lnTo>
                    <a:pt x="45" y="23"/>
                  </a:lnTo>
                  <a:lnTo>
                    <a:pt x="42"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62" name="Freeform 69"/>
            <p:cNvSpPr>
              <a:spLocks/>
            </p:cNvSpPr>
            <p:nvPr/>
          </p:nvSpPr>
          <p:spPr bwMode="auto">
            <a:xfrm>
              <a:off x="2832" y="3093"/>
              <a:ext cx="48" cy="45"/>
            </a:xfrm>
            <a:custGeom>
              <a:avLst/>
              <a:gdLst>
                <a:gd name="T0" fmla="*/ 547 w 45"/>
                <a:gd name="T1" fmla="*/ 21 h 45"/>
                <a:gd name="T2" fmla="*/ 547 w 45"/>
                <a:gd name="T3" fmla="*/ 18 h 45"/>
                <a:gd name="T4" fmla="*/ 547 w 45"/>
                <a:gd name="T5" fmla="*/ 16 h 45"/>
                <a:gd name="T6" fmla="*/ 547 w 45"/>
                <a:gd name="T7" fmla="*/ 13 h 45"/>
                <a:gd name="T8" fmla="*/ 513 w 45"/>
                <a:gd name="T9" fmla="*/ 10 h 45"/>
                <a:gd name="T10" fmla="*/ 481 w 45"/>
                <a:gd name="T11" fmla="*/ 8 h 45"/>
                <a:gd name="T12" fmla="*/ 450 w 45"/>
                <a:gd name="T13" fmla="*/ 5 h 45"/>
                <a:gd name="T14" fmla="*/ 397 w 45"/>
                <a:gd name="T15" fmla="*/ 2 h 45"/>
                <a:gd name="T16" fmla="*/ 372 w 45"/>
                <a:gd name="T17" fmla="*/ 2 h 45"/>
                <a:gd name="T18" fmla="*/ 348 w 45"/>
                <a:gd name="T19" fmla="*/ 0 h 45"/>
                <a:gd name="T20" fmla="*/ 270 w 45"/>
                <a:gd name="T21" fmla="*/ 0 h 45"/>
                <a:gd name="T22" fmla="*/ 222 w 45"/>
                <a:gd name="T23" fmla="*/ 0 h 45"/>
                <a:gd name="T24" fmla="*/ 161 w 45"/>
                <a:gd name="T25" fmla="*/ 2 h 45"/>
                <a:gd name="T26" fmla="*/ 133 w 45"/>
                <a:gd name="T27" fmla="*/ 2 h 45"/>
                <a:gd name="T28" fmla="*/ 117 w 45"/>
                <a:gd name="T29" fmla="*/ 5 h 45"/>
                <a:gd name="T30" fmla="*/ 5 w 45"/>
                <a:gd name="T31" fmla="*/ 8 h 45"/>
                <a:gd name="T32" fmla="*/ 2 w 45"/>
                <a:gd name="T33" fmla="*/ 10 h 45"/>
                <a:gd name="T34" fmla="*/ 2 w 45"/>
                <a:gd name="T35" fmla="*/ 13 h 45"/>
                <a:gd name="T36" fmla="*/ 0 w 45"/>
                <a:gd name="T37" fmla="*/ 16 h 45"/>
                <a:gd name="T38" fmla="*/ 0 w 45"/>
                <a:gd name="T39" fmla="*/ 18 h 45"/>
                <a:gd name="T40" fmla="*/ 0 w 45"/>
                <a:gd name="T41" fmla="*/ 23 h 45"/>
                <a:gd name="T42" fmla="*/ 0 w 45"/>
                <a:gd name="T43" fmla="*/ 26 h 45"/>
                <a:gd name="T44" fmla="*/ 0 w 45"/>
                <a:gd name="T45" fmla="*/ 29 h 45"/>
                <a:gd name="T46" fmla="*/ 2 w 45"/>
                <a:gd name="T47" fmla="*/ 34 h 45"/>
                <a:gd name="T48" fmla="*/ 2 w 45"/>
                <a:gd name="T49" fmla="*/ 37 h 45"/>
                <a:gd name="T50" fmla="*/ 5 w 45"/>
                <a:gd name="T51" fmla="*/ 39 h 45"/>
                <a:gd name="T52" fmla="*/ 117 w 45"/>
                <a:gd name="T53" fmla="*/ 39 h 45"/>
                <a:gd name="T54" fmla="*/ 133 w 45"/>
                <a:gd name="T55" fmla="*/ 42 h 45"/>
                <a:gd name="T56" fmla="*/ 161 w 45"/>
                <a:gd name="T57" fmla="*/ 45 h 45"/>
                <a:gd name="T58" fmla="*/ 222 w 45"/>
                <a:gd name="T59" fmla="*/ 45 h 45"/>
                <a:gd name="T60" fmla="*/ 270 w 45"/>
                <a:gd name="T61" fmla="*/ 45 h 45"/>
                <a:gd name="T62" fmla="*/ 348 w 45"/>
                <a:gd name="T63" fmla="*/ 45 h 45"/>
                <a:gd name="T64" fmla="*/ 372 w 45"/>
                <a:gd name="T65" fmla="*/ 45 h 45"/>
                <a:gd name="T66" fmla="*/ 397 w 45"/>
                <a:gd name="T67" fmla="*/ 42 h 45"/>
                <a:gd name="T68" fmla="*/ 450 w 45"/>
                <a:gd name="T69" fmla="*/ 39 h 45"/>
                <a:gd name="T70" fmla="*/ 481 w 45"/>
                <a:gd name="T71" fmla="*/ 39 h 45"/>
                <a:gd name="T72" fmla="*/ 513 w 45"/>
                <a:gd name="T73" fmla="*/ 37 h 45"/>
                <a:gd name="T74" fmla="*/ 547 w 45"/>
                <a:gd name="T75" fmla="*/ 34 h 45"/>
                <a:gd name="T76" fmla="*/ 547 w 45"/>
                <a:gd name="T77" fmla="*/ 29 h 45"/>
                <a:gd name="T78" fmla="*/ 547 w 45"/>
                <a:gd name="T79" fmla="*/ 26 h 45"/>
                <a:gd name="T80" fmla="*/ 583 w 45"/>
                <a:gd name="T81" fmla="*/ 23 h 45"/>
                <a:gd name="T82" fmla="*/ 583 w 45"/>
                <a:gd name="T83" fmla="*/ 23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45"/>
                <a:gd name="T128" fmla="*/ 45 w 45"/>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45">
                  <a:moveTo>
                    <a:pt x="42" y="21"/>
                  </a:moveTo>
                  <a:lnTo>
                    <a:pt x="42" y="18"/>
                  </a:lnTo>
                  <a:lnTo>
                    <a:pt x="42" y="16"/>
                  </a:lnTo>
                  <a:lnTo>
                    <a:pt x="42" y="13"/>
                  </a:lnTo>
                  <a:lnTo>
                    <a:pt x="39" y="10"/>
                  </a:lnTo>
                  <a:lnTo>
                    <a:pt x="37" y="8"/>
                  </a:lnTo>
                  <a:lnTo>
                    <a:pt x="34" y="5"/>
                  </a:lnTo>
                  <a:lnTo>
                    <a:pt x="31" y="2"/>
                  </a:lnTo>
                  <a:lnTo>
                    <a:pt x="29" y="2"/>
                  </a:lnTo>
                  <a:lnTo>
                    <a:pt x="26" y="0"/>
                  </a:lnTo>
                  <a:lnTo>
                    <a:pt x="21" y="0"/>
                  </a:lnTo>
                  <a:lnTo>
                    <a:pt x="18" y="0"/>
                  </a:lnTo>
                  <a:lnTo>
                    <a:pt x="13" y="2"/>
                  </a:lnTo>
                  <a:lnTo>
                    <a:pt x="10" y="2"/>
                  </a:lnTo>
                  <a:lnTo>
                    <a:pt x="8" y="5"/>
                  </a:lnTo>
                  <a:lnTo>
                    <a:pt x="5" y="8"/>
                  </a:lnTo>
                  <a:lnTo>
                    <a:pt x="2" y="10"/>
                  </a:lnTo>
                  <a:lnTo>
                    <a:pt x="2" y="13"/>
                  </a:lnTo>
                  <a:lnTo>
                    <a:pt x="0" y="16"/>
                  </a:lnTo>
                  <a:lnTo>
                    <a:pt x="0" y="18"/>
                  </a:lnTo>
                  <a:lnTo>
                    <a:pt x="0" y="23"/>
                  </a:lnTo>
                  <a:lnTo>
                    <a:pt x="0" y="26"/>
                  </a:lnTo>
                  <a:lnTo>
                    <a:pt x="0" y="29"/>
                  </a:lnTo>
                  <a:lnTo>
                    <a:pt x="2" y="34"/>
                  </a:lnTo>
                  <a:lnTo>
                    <a:pt x="2" y="37"/>
                  </a:lnTo>
                  <a:lnTo>
                    <a:pt x="5" y="39"/>
                  </a:lnTo>
                  <a:lnTo>
                    <a:pt x="8" y="39"/>
                  </a:lnTo>
                  <a:lnTo>
                    <a:pt x="10" y="42"/>
                  </a:lnTo>
                  <a:lnTo>
                    <a:pt x="13" y="45"/>
                  </a:lnTo>
                  <a:lnTo>
                    <a:pt x="18" y="45"/>
                  </a:lnTo>
                  <a:lnTo>
                    <a:pt x="21" y="45"/>
                  </a:lnTo>
                  <a:lnTo>
                    <a:pt x="26" y="45"/>
                  </a:lnTo>
                  <a:lnTo>
                    <a:pt x="29" y="45"/>
                  </a:lnTo>
                  <a:lnTo>
                    <a:pt x="31" y="42"/>
                  </a:lnTo>
                  <a:lnTo>
                    <a:pt x="34" y="39"/>
                  </a:lnTo>
                  <a:lnTo>
                    <a:pt x="37" y="39"/>
                  </a:lnTo>
                  <a:lnTo>
                    <a:pt x="39" y="37"/>
                  </a:lnTo>
                  <a:lnTo>
                    <a:pt x="42" y="34"/>
                  </a:lnTo>
                  <a:lnTo>
                    <a:pt x="42" y="29"/>
                  </a:lnTo>
                  <a:lnTo>
                    <a:pt x="42" y="26"/>
                  </a:lnTo>
                  <a:lnTo>
                    <a:pt x="45" y="23"/>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63" name="Freeform 70"/>
            <p:cNvSpPr>
              <a:spLocks/>
            </p:cNvSpPr>
            <p:nvPr/>
          </p:nvSpPr>
          <p:spPr bwMode="auto">
            <a:xfrm>
              <a:off x="3029" y="3093"/>
              <a:ext cx="50" cy="45"/>
            </a:xfrm>
            <a:custGeom>
              <a:avLst/>
              <a:gdLst>
                <a:gd name="T0" fmla="*/ 1197 w 46"/>
                <a:gd name="T1" fmla="*/ 21 h 45"/>
                <a:gd name="T2" fmla="*/ 1197 w 46"/>
                <a:gd name="T3" fmla="*/ 26 h 45"/>
                <a:gd name="T4" fmla="*/ 1197 w 46"/>
                <a:gd name="T5" fmla="*/ 29 h 45"/>
                <a:gd name="T6" fmla="*/ 1197 w 46"/>
                <a:gd name="T7" fmla="*/ 34 h 45"/>
                <a:gd name="T8" fmla="*/ 1101 w 46"/>
                <a:gd name="T9" fmla="*/ 37 h 45"/>
                <a:gd name="T10" fmla="*/ 1079 w 46"/>
                <a:gd name="T11" fmla="*/ 39 h 45"/>
                <a:gd name="T12" fmla="*/ 993 w 46"/>
                <a:gd name="T13" fmla="*/ 39 h 45"/>
                <a:gd name="T14" fmla="*/ 914 w 46"/>
                <a:gd name="T15" fmla="*/ 42 h 45"/>
                <a:gd name="T16" fmla="*/ 854 w 46"/>
                <a:gd name="T17" fmla="*/ 45 h 45"/>
                <a:gd name="T18" fmla="*/ 774 w 46"/>
                <a:gd name="T19" fmla="*/ 45 h 45"/>
                <a:gd name="T20" fmla="*/ 612 w 46"/>
                <a:gd name="T21" fmla="*/ 45 h 45"/>
                <a:gd name="T22" fmla="*/ 555 w 46"/>
                <a:gd name="T23" fmla="*/ 45 h 45"/>
                <a:gd name="T24" fmla="*/ 372 w 46"/>
                <a:gd name="T25" fmla="*/ 45 h 45"/>
                <a:gd name="T26" fmla="*/ 290 w 46"/>
                <a:gd name="T27" fmla="*/ 42 h 45"/>
                <a:gd name="T28" fmla="*/ 226 w 46"/>
                <a:gd name="T29" fmla="*/ 39 h 45"/>
                <a:gd name="T30" fmla="*/ 191 w 46"/>
                <a:gd name="T31" fmla="*/ 39 h 45"/>
                <a:gd name="T32" fmla="*/ 3 w 46"/>
                <a:gd name="T33" fmla="*/ 37 h 45"/>
                <a:gd name="T34" fmla="*/ 3 w 46"/>
                <a:gd name="T35" fmla="*/ 34 h 45"/>
                <a:gd name="T36" fmla="*/ 0 w 46"/>
                <a:gd name="T37" fmla="*/ 29 h 45"/>
                <a:gd name="T38" fmla="*/ 0 w 46"/>
                <a:gd name="T39" fmla="*/ 26 h 45"/>
                <a:gd name="T40" fmla="*/ 0 w 46"/>
                <a:gd name="T41" fmla="*/ 23 h 45"/>
                <a:gd name="T42" fmla="*/ 0 w 46"/>
                <a:gd name="T43" fmla="*/ 18 h 45"/>
                <a:gd name="T44" fmla="*/ 0 w 46"/>
                <a:gd name="T45" fmla="*/ 16 h 45"/>
                <a:gd name="T46" fmla="*/ 3 w 46"/>
                <a:gd name="T47" fmla="*/ 13 h 45"/>
                <a:gd name="T48" fmla="*/ 3 w 46"/>
                <a:gd name="T49" fmla="*/ 10 h 45"/>
                <a:gd name="T50" fmla="*/ 191 w 46"/>
                <a:gd name="T51" fmla="*/ 8 h 45"/>
                <a:gd name="T52" fmla="*/ 226 w 46"/>
                <a:gd name="T53" fmla="*/ 5 h 45"/>
                <a:gd name="T54" fmla="*/ 290 w 46"/>
                <a:gd name="T55" fmla="*/ 2 h 45"/>
                <a:gd name="T56" fmla="*/ 372 w 46"/>
                <a:gd name="T57" fmla="*/ 2 h 45"/>
                <a:gd name="T58" fmla="*/ 555 w 46"/>
                <a:gd name="T59" fmla="*/ 0 h 45"/>
                <a:gd name="T60" fmla="*/ 612 w 46"/>
                <a:gd name="T61" fmla="*/ 0 h 45"/>
                <a:gd name="T62" fmla="*/ 774 w 46"/>
                <a:gd name="T63" fmla="*/ 0 h 45"/>
                <a:gd name="T64" fmla="*/ 854 w 46"/>
                <a:gd name="T65" fmla="*/ 2 h 45"/>
                <a:gd name="T66" fmla="*/ 914 w 46"/>
                <a:gd name="T67" fmla="*/ 2 h 45"/>
                <a:gd name="T68" fmla="*/ 993 w 46"/>
                <a:gd name="T69" fmla="*/ 5 h 45"/>
                <a:gd name="T70" fmla="*/ 1079 w 46"/>
                <a:gd name="T71" fmla="*/ 8 h 45"/>
                <a:gd name="T72" fmla="*/ 1101 w 46"/>
                <a:gd name="T73" fmla="*/ 10 h 45"/>
                <a:gd name="T74" fmla="*/ 1197 w 46"/>
                <a:gd name="T75" fmla="*/ 13 h 45"/>
                <a:gd name="T76" fmla="*/ 1197 w 46"/>
                <a:gd name="T77" fmla="*/ 16 h 45"/>
                <a:gd name="T78" fmla="*/ 1197 w 46"/>
                <a:gd name="T79" fmla="*/ 18 h 45"/>
                <a:gd name="T80" fmla="*/ 1296 w 46"/>
                <a:gd name="T81" fmla="*/ 23 h 45"/>
                <a:gd name="T82" fmla="*/ 1197 w 46"/>
                <a:gd name="T83" fmla="*/ 21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
                <a:gd name="T127" fmla="*/ 0 h 45"/>
                <a:gd name="T128" fmla="*/ 46 w 46"/>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 h="45">
                  <a:moveTo>
                    <a:pt x="43" y="21"/>
                  </a:moveTo>
                  <a:lnTo>
                    <a:pt x="43" y="26"/>
                  </a:lnTo>
                  <a:lnTo>
                    <a:pt x="43" y="29"/>
                  </a:lnTo>
                  <a:lnTo>
                    <a:pt x="43" y="34"/>
                  </a:lnTo>
                  <a:lnTo>
                    <a:pt x="40" y="37"/>
                  </a:lnTo>
                  <a:lnTo>
                    <a:pt x="38" y="39"/>
                  </a:lnTo>
                  <a:lnTo>
                    <a:pt x="35" y="39"/>
                  </a:lnTo>
                  <a:lnTo>
                    <a:pt x="32" y="42"/>
                  </a:lnTo>
                  <a:lnTo>
                    <a:pt x="30" y="45"/>
                  </a:lnTo>
                  <a:lnTo>
                    <a:pt x="27" y="45"/>
                  </a:lnTo>
                  <a:lnTo>
                    <a:pt x="22" y="45"/>
                  </a:lnTo>
                  <a:lnTo>
                    <a:pt x="19" y="45"/>
                  </a:lnTo>
                  <a:lnTo>
                    <a:pt x="14" y="45"/>
                  </a:lnTo>
                  <a:lnTo>
                    <a:pt x="11" y="42"/>
                  </a:lnTo>
                  <a:lnTo>
                    <a:pt x="8" y="39"/>
                  </a:lnTo>
                  <a:lnTo>
                    <a:pt x="6" y="39"/>
                  </a:lnTo>
                  <a:lnTo>
                    <a:pt x="3" y="37"/>
                  </a:lnTo>
                  <a:lnTo>
                    <a:pt x="3" y="34"/>
                  </a:lnTo>
                  <a:lnTo>
                    <a:pt x="0" y="29"/>
                  </a:lnTo>
                  <a:lnTo>
                    <a:pt x="0" y="26"/>
                  </a:lnTo>
                  <a:lnTo>
                    <a:pt x="0" y="23"/>
                  </a:lnTo>
                  <a:lnTo>
                    <a:pt x="0" y="18"/>
                  </a:lnTo>
                  <a:lnTo>
                    <a:pt x="0" y="16"/>
                  </a:lnTo>
                  <a:lnTo>
                    <a:pt x="3" y="13"/>
                  </a:lnTo>
                  <a:lnTo>
                    <a:pt x="3" y="10"/>
                  </a:lnTo>
                  <a:lnTo>
                    <a:pt x="6" y="8"/>
                  </a:lnTo>
                  <a:lnTo>
                    <a:pt x="8" y="5"/>
                  </a:lnTo>
                  <a:lnTo>
                    <a:pt x="11" y="2"/>
                  </a:lnTo>
                  <a:lnTo>
                    <a:pt x="14" y="2"/>
                  </a:lnTo>
                  <a:lnTo>
                    <a:pt x="19" y="0"/>
                  </a:lnTo>
                  <a:lnTo>
                    <a:pt x="22" y="0"/>
                  </a:lnTo>
                  <a:lnTo>
                    <a:pt x="27" y="0"/>
                  </a:lnTo>
                  <a:lnTo>
                    <a:pt x="30" y="2"/>
                  </a:lnTo>
                  <a:lnTo>
                    <a:pt x="32" y="2"/>
                  </a:lnTo>
                  <a:lnTo>
                    <a:pt x="35" y="5"/>
                  </a:lnTo>
                  <a:lnTo>
                    <a:pt x="38" y="8"/>
                  </a:lnTo>
                  <a:lnTo>
                    <a:pt x="40" y="10"/>
                  </a:lnTo>
                  <a:lnTo>
                    <a:pt x="43" y="13"/>
                  </a:lnTo>
                  <a:lnTo>
                    <a:pt x="43" y="16"/>
                  </a:lnTo>
                  <a:lnTo>
                    <a:pt x="43" y="18"/>
                  </a:lnTo>
                  <a:lnTo>
                    <a:pt x="46" y="23"/>
                  </a:lnTo>
                  <a:lnTo>
                    <a:pt x="43"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64" name="Freeform 71"/>
            <p:cNvSpPr>
              <a:spLocks/>
            </p:cNvSpPr>
            <p:nvPr/>
          </p:nvSpPr>
          <p:spPr bwMode="auto">
            <a:xfrm>
              <a:off x="3029" y="3093"/>
              <a:ext cx="50" cy="45"/>
            </a:xfrm>
            <a:custGeom>
              <a:avLst/>
              <a:gdLst>
                <a:gd name="T0" fmla="*/ 1197 w 46"/>
                <a:gd name="T1" fmla="*/ 21 h 45"/>
                <a:gd name="T2" fmla="*/ 1197 w 46"/>
                <a:gd name="T3" fmla="*/ 18 h 45"/>
                <a:gd name="T4" fmla="*/ 1197 w 46"/>
                <a:gd name="T5" fmla="*/ 16 h 45"/>
                <a:gd name="T6" fmla="*/ 1197 w 46"/>
                <a:gd name="T7" fmla="*/ 13 h 45"/>
                <a:gd name="T8" fmla="*/ 1101 w 46"/>
                <a:gd name="T9" fmla="*/ 10 h 45"/>
                <a:gd name="T10" fmla="*/ 1079 w 46"/>
                <a:gd name="T11" fmla="*/ 8 h 45"/>
                <a:gd name="T12" fmla="*/ 993 w 46"/>
                <a:gd name="T13" fmla="*/ 5 h 45"/>
                <a:gd name="T14" fmla="*/ 914 w 46"/>
                <a:gd name="T15" fmla="*/ 2 h 45"/>
                <a:gd name="T16" fmla="*/ 854 w 46"/>
                <a:gd name="T17" fmla="*/ 2 h 45"/>
                <a:gd name="T18" fmla="*/ 774 w 46"/>
                <a:gd name="T19" fmla="*/ 0 h 45"/>
                <a:gd name="T20" fmla="*/ 612 w 46"/>
                <a:gd name="T21" fmla="*/ 0 h 45"/>
                <a:gd name="T22" fmla="*/ 555 w 46"/>
                <a:gd name="T23" fmla="*/ 0 h 45"/>
                <a:gd name="T24" fmla="*/ 372 w 46"/>
                <a:gd name="T25" fmla="*/ 2 h 45"/>
                <a:gd name="T26" fmla="*/ 290 w 46"/>
                <a:gd name="T27" fmla="*/ 2 h 45"/>
                <a:gd name="T28" fmla="*/ 226 w 46"/>
                <a:gd name="T29" fmla="*/ 5 h 45"/>
                <a:gd name="T30" fmla="*/ 191 w 46"/>
                <a:gd name="T31" fmla="*/ 8 h 45"/>
                <a:gd name="T32" fmla="*/ 3 w 46"/>
                <a:gd name="T33" fmla="*/ 10 h 45"/>
                <a:gd name="T34" fmla="*/ 3 w 46"/>
                <a:gd name="T35" fmla="*/ 13 h 45"/>
                <a:gd name="T36" fmla="*/ 0 w 46"/>
                <a:gd name="T37" fmla="*/ 16 h 45"/>
                <a:gd name="T38" fmla="*/ 0 w 46"/>
                <a:gd name="T39" fmla="*/ 18 h 45"/>
                <a:gd name="T40" fmla="*/ 0 w 46"/>
                <a:gd name="T41" fmla="*/ 23 h 45"/>
                <a:gd name="T42" fmla="*/ 0 w 46"/>
                <a:gd name="T43" fmla="*/ 26 h 45"/>
                <a:gd name="T44" fmla="*/ 0 w 46"/>
                <a:gd name="T45" fmla="*/ 29 h 45"/>
                <a:gd name="T46" fmla="*/ 3 w 46"/>
                <a:gd name="T47" fmla="*/ 34 h 45"/>
                <a:gd name="T48" fmla="*/ 3 w 46"/>
                <a:gd name="T49" fmla="*/ 37 h 45"/>
                <a:gd name="T50" fmla="*/ 191 w 46"/>
                <a:gd name="T51" fmla="*/ 39 h 45"/>
                <a:gd name="T52" fmla="*/ 226 w 46"/>
                <a:gd name="T53" fmla="*/ 39 h 45"/>
                <a:gd name="T54" fmla="*/ 290 w 46"/>
                <a:gd name="T55" fmla="*/ 42 h 45"/>
                <a:gd name="T56" fmla="*/ 372 w 46"/>
                <a:gd name="T57" fmla="*/ 45 h 45"/>
                <a:gd name="T58" fmla="*/ 555 w 46"/>
                <a:gd name="T59" fmla="*/ 45 h 45"/>
                <a:gd name="T60" fmla="*/ 612 w 46"/>
                <a:gd name="T61" fmla="*/ 45 h 45"/>
                <a:gd name="T62" fmla="*/ 774 w 46"/>
                <a:gd name="T63" fmla="*/ 45 h 45"/>
                <a:gd name="T64" fmla="*/ 854 w 46"/>
                <a:gd name="T65" fmla="*/ 45 h 45"/>
                <a:gd name="T66" fmla="*/ 914 w 46"/>
                <a:gd name="T67" fmla="*/ 42 h 45"/>
                <a:gd name="T68" fmla="*/ 993 w 46"/>
                <a:gd name="T69" fmla="*/ 39 h 45"/>
                <a:gd name="T70" fmla="*/ 1079 w 46"/>
                <a:gd name="T71" fmla="*/ 39 h 45"/>
                <a:gd name="T72" fmla="*/ 1101 w 46"/>
                <a:gd name="T73" fmla="*/ 37 h 45"/>
                <a:gd name="T74" fmla="*/ 1197 w 46"/>
                <a:gd name="T75" fmla="*/ 34 h 45"/>
                <a:gd name="T76" fmla="*/ 1197 w 46"/>
                <a:gd name="T77" fmla="*/ 29 h 45"/>
                <a:gd name="T78" fmla="*/ 1197 w 46"/>
                <a:gd name="T79" fmla="*/ 26 h 45"/>
                <a:gd name="T80" fmla="*/ 1296 w 46"/>
                <a:gd name="T81" fmla="*/ 23 h 45"/>
                <a:gd name="T82" fmla="*/ 1296 w 46"/>
                <a:gd name="T83" fmla="*/ 23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
                <a:gd name="T127" fmla="*/ 0 h 45"/>
                <a:gd name="T128" fmla="*/ 46 w 46"/>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 h="45">
                  <a:moveTo>
                    <a:pt x="43" y="21"/>
                  </a:moveTo>
                  <a:lnTo>
                    <a:pt x="43" y="18"/>
                  </a:lnTo>
                  <a:lnTo>
                    <a:pt x="43" y="16"/>
                  </a:lnTo>
                  <a:lnTo>
                    <a:pt x="43" y="13"/>
                  </a:lnTo>
                  <a:lnTo>
                    <a:pt x="40" y="10"/>
                  </a:lnTo>
                  <a:lnTo>
                    <a:pt x="38" y="8"/>
                  </a:lnTo>
                  <a:lnTo>
                    <a:pt x="35" y="5"/>
                  </a:lnTo>
                  <a:lnTo>
                    <a:pt x="32" y="2"/>
                  </a:lnTo>
                  <a:lnTo>
                    <a:pt x="30" y="2"/>
                  </a:lnTo>
                  <a:lnTo>
                    <a:pt x="27" y="0"/>
                  </a:lnTo>
                  <a:lnTo>
                    <a:pt x="22" y="0"/>
                  </a:lnTo>
                  <a:lnTo>
                    <a:pt x="19" y="0"/>
                  </a:lnTo>
                  <a:lnTo>
                    <a:pt x="14" y="2"/>
                  </a:lnTo>
                  <a:lnTo>
                    <a:pt x="11" y="2"/>
                  </a:lnTo>
                  <a:lnTo>
                    <a:pt x="8" y="5"/>
                  </a:lnTo>
                  <a:lnTo>
                    <a:pt x="6" y="8"/>
                  </a:lnTo>
                  <a:lnTo>
                    <a:pt x="3" y="10"/>
                  </a:lnTo>
                  <a:lnTo>
                    <a:pt x="3" y="13"/>
                  </a:lnTo>
                  <a:lnTo>
                    <a:pt x="0" y="16"/>
                  </a:lnTo>
                  <a:lnTo>
                    <a:pt x="0" y="18"/>
                  </a:lnTo>
                  <a:lnTo>
                    <a:pt x="0" y="23"/>
                  </a:lnTo>
                  <a:lnTo>
                    <a:pt x="0" y="26"/>
                  </a:lnTo>
                  <a:lnTo>
                    <a:pt x="0" y="29"/>
                  </a:lnTo>
                  <a:lnTo>
                    <a:pt x="3" y="34"/>
                  </a:lnTo>
                  <a:lnTo>
                    <a:pt x="3" y="37"/>
                  </a:lnTo>
                  <a:lnTo>
                    <a:pt x="6" y="39"/>
                  </a:lnTo>
                  <a:lnTo>
                    <a:pt x="8" y="39"/>
                  </a:lnTo>
                  <a:lnTo>
                    <a:pt x="11" y="42"/>
                  </a:lnTo>
                  <a:lnTo>
                    <a:pt x="14" y="45"/>
                  </a:lnTo>
                  <a:lnTo>
                    <a:pt x="19" y="45"/>
                  </a:lnTo>
                  <a:lnTo>
                    <a:pt x="22" y="45"/>
                  </a:lnTo>
                  <a:lnTo>
                    <a:pt x="27" y="45"/>
                  </a:lnTo>
                  <a:lnTo>
                    <a:pt x="30" y="45"/>
                  </a:lnTo>
                  <a:lnTo>
                    <a:pt x="32" y="42"/>
                  </a:lnTo>
                  <a:lnTo>
                    <a:pt x="35" y="39"/>
                  </a:lnTo>
                  <a:lnTo>
                    <a:pt x="38" y="39"/>
                  </a:lnTo>
                  <a:lnTo>
                    <a:pt x="40" y="37"/>
                  </a:lnTo>
                  <a:lnTo>
                    <a:pt x="43" y="34"/>
                  </a:lnTo>
                  <a:lnTo>
                    <a:pt x="43" y="29"/>
                  </a:lnTo>
                  <a:lnTo>
                    <a:pt x="43" y="26"/>
                  </a:lnTo>
                  <a:lnTo>
                    <a:pt x="46" y="23"/>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65" name="Freeform 72"/>
            <p:cNvSpPr>
              <a:spLocks/>
            </p:cNvSpPr>
            <p:nvPr/>
          </p:nvSpPr>
          <p:spPr bwMode="auto">
            <a:xfrm>
              <a:off x="3245" y="3093"/>
              <a:ext cx="48" cy="45"/>
            </a:xfrm>
            <a:custGeom>
              <a:avLst/>
              <a:gdLst>
                <a:gd name="T0" fmla="*/ 558 w 45"/>
                <a:gd name="T1" fmla="*/ 21 h 45"/>
                <a:gd name="T2" fmla="*/ 558 w 45"/>
                <a:gd name="T3" fmla="*/ 26 h 45"/>
                <a:gd name="T4" fmla="*/ 558 w 45"/>
                <a:gd name="T5" fmla="*/ 29 h 45"/>
                <a:gd name="T6" fmla="*/ 558 w 45"/>
                <a:gd name="T7" fmla="*/ 34 h 45"/>
                <a:gd name="T8" fmla="*/ 523 w 45"/>
                <a:gd name="T9" fmla="*/ 37 h 45"/>
                <a:gd name="T10" fmla="*/ 481 w 45"/>
                <a:gd name="T11" fmla="*/ 39 h 45"/>
                <a:gd name="T12" fmla="*/ 451 w 45"/>
                <a:gd name="T13" fmla="*/ 39 h 45"/>
                <a:gd name="T14" fmla="*/ 422 w 45"/>
                <a:gd name="T15" fmla="*/ 42 h 45"/>
                <a:gd name="T16" fmla="*/ 372 w 45"/>
                <a:gd name="T17" fmla="*/ 45 h 45"/>
                <a:gd name="T18" fmla="*/ 349 w 45"/>
                <a:gd name="T19" fmla="*/ 45 h 45"/>
                <a:gd name="T20" fmla="*/ 270 w 45"/>
                <a:gd name="T21" fmla="*/ 45 h 45"/>
                <a:gd name="T22" fmla="*/ 237 w 45"/>
                <a:gd name="T23" fmla="*/ 45 h 45"/>
                <a:gd name="T24" fmla="*/ 172 w 45"/>
                <a:gd name="T25" fmla="*/ 45 h 45"/>
                <a:gd name="T26" fmla="*/ 142 w 45"/>
                <a:gd name="T27" fmla="*/ 42 h 45"/>
                <a:gd name="T28" fmla="*/ 117 w 45"/>
                <a:gd name="T29" fmla="*/ 39 h 45"/>
                <a:gd name="T30" fmla="*/ 6 w 45"/>
                <a:gd name="T31" fmla="*/ 39 h 45"/>
                <a:gd name="T32" fmla="*/ 3 w 45"/>
                <a:gd name="T33" fmla="*/ 37 h 45"/>
                <a:gd name="T34" fmla="*/ 3 w 45"/>
                <a:gd name="T35" fmla="*/ 34 h 45"/>
                <a:gd name="T36" fmla="*/ 0 w 45"/>
                <a:gd name="T37" fmla="*/ 29 h 45"/>
                <a:gd name="T38" fmla="*/ 0 w 45"/>
                <a:gd name="T39" fmla="*/ 26 h 45"/>
                <a:gd name="T40" fmla="*/ 0 w 45"/>
                <a:gd name="T41" fmla="*/ 23 h 45"/>
                <a:gd name="T42" fmla="*/ 0 w 45"/>
                <a:gd name="T43" fmla="*/ 18 h 45"/>
                <a:gd name="T44" fmla="*/ 0 w 45"/>
                <a:gd name="T45" fmla="*/ 16 h 45"/>
                <a:gd name="T46" fmla="*/ 3 w 45"/>
                <a:gd name="T47" fmla="*/ 13 h 45"/>
                <a:gd name="T48" fmla="*/ 3 w 45"/>
                <a:gd name="T49" fmla="*/ 10 h 45"/>
                <a:gd name="T50" fmla="*/ 6 w 45"/>
                <a:gd name="T51" fmla="*/ 8 h 45"/>
                <a:gd name="T52" fmla="*/ 117 w 45"/>
                <a:gd name="T53" fmla="*/ 5 h 45"/>
                <a:gd name="T54" fmla="*/ 142 w 45"/>
                <a:gd name="T55" fmla="*/ 2 h 45"/>
                <a:gd name="T56" fmla="*/ 172 w 45"/>
                <a:gd name="T57" fmla="*/ 2 h 45"/>
                <a:gd name="T58" fmla="*/ 237 w 45"/>
                <a:gd name="T59" fmla="*/ 0 h 45"/>
                <a:gd name="T60" fmla="*/ 270 w 45"/>
                <a:gd name="T61" fmla="*/ 0 h 45"/>
                <a:gd name="T62" fmla="*/ 349 w 45"/>
                <a:gd name="T63" fmla="*/ 0 h 45"/>
                <a:gd name="T64" fmla="*/ 372 w 45"/>
                <a:gd name="T65" fmla="*/ 2 h 45"/>
                <a:gd name="T66" fmla="*/ 422 w 45"/>
                <a:gd name="T67" fmla="*/ 2 h 45"/>
                <a:gd name="T68" fmla="*/ 451 w 45"/>
                <a:gd name="T69" fmla="*/ 5 h 45"/>
                <a:gd name="T70" fmla="*/ 481 w 45"/>
                <a:gd name="T71" fmla="*/ 8 h 45"/>
                <a:gd name="T72" fmla="*/ 523 w 45"/>
                <a:gd name="T73" fmla="*/ 10 h 45"/>
                <a:gd name="T74" fmla="*/ 558 w 45"/>
                <a:gd name="T75" fmla="*/ 13 h 45"/>
                <a:gd name="T76" fmla="*/ 558 w 45"/>
                <a:gd name="T77" fmla="*/ 16 h 45"/>
                <a:gd name="T78" fmla="*/ 558 w 45"/>
                <a:gd name="T79" fmla="*/ 18 h 45"/>
                <a:gd name="T80" fmla="*/ 583 w 45"/>
                <a:gd name="T81" fmla="*/ 23 h 45"/>
                <a:gd name="T82" fmla="*/ 558 w 45"/>
                <a:gd name="T83" fmla="*/ 21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45"/>
                <a:gd name="T128" fmla="*/ 45 w 45"/>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45">
                  <a:moveTo>
                    <a:pt x="43" y="21"/>
                  </a:moveTo>
                  <a:lnTo>
                    <a:pt x="43" y="26"/>
                  </a:lnTo>
                  <a:lnTo>
                    <a:pt x="43" y="29"/>
                  </a:lnTo>
                  <a:lnTo>
                    <a:pt x="43" y="34"/>
                  </a:lnTo>
                  <a:lnTo>
                    <a:pt x="40" y="37"/>
                  </a:lnTo>
                  <a:lnTo>
                    <a:pt x="37" y="39"/>
                  </a:lnTo>
                  <a:lnTo>
                    <a:pt x="35" y="39"/>
                  </a:lnTo>
                  <a:lnTo>
                    <a:pt x="32" y="42"/>
                  </a:lnTo>
                  <a:lnTo>
                    <a:pt x="29" y="45"/>
                  </a:lnTo>
                  <a:lnTo>
                    <a:pt x="27" y="45"/>
                  </a:lnTo>
                  <a:lnTo>
                    <a:pt x="21" y="45"/>
                  </a:lnTo>
                  <a:lnTo>
                    <a:pt x="19" y="45"/>
                  </a:lnTo>
                  <a:lnTo>
                    <a:pt x="14" y="45"/>
                  </a:lnTo>
                  <a:lnTo>
                    <a:pt x="11" y="42"/>
                  </a:lnTo>
                  <a:lnTo>
                    <a:pt x="8" y="39"/>
                  </a:lnTo>
                  <a:lnTo>
                    <a:pt x="6" y="39"/>
                  </a:lnTo>
                  <a:lnTo>
                    <a:pt x="3" y="37"/>
                  </a:lnTo>
                  <a:lnTo>
                    <a:pt x="3" y="34"/>
                  </a:lnTo>
                  <a:lnTo>
                    <a:pt x="0" y="29"/>
                  </a:lnTo>
                  <a:lnTo>
                    <a:pt x="0" y="26"/>
                  </a:lnTo>
                  <a:lnTo>
                    <a:pt x="0" y="23"/>
                  </a:lnTo>
                  <a:lnTo>
                    <a:pt x="0" y="18"/>
                  </a:lnTo>
                  <a:lnTo>
                    <a:pt x="0" y="16"/>
                  </a:lnTo>
                  <a:lnTo>
                    <a:pt x="3" y="13"/>
                  </a:lnTo>
                  <a:lnTo>
                    <a:pt x="3" y="10"/>
                  </a:lnTo>
                  <a:lnTo>
                    <a:pt x="6" y="8"/>
                  </a:lnTo>
                  <a:lnTo>
                    <a:pt x="8" y="5"/>
                  </a:lnTo>
                  <a:lnTo>
                    <a:pt x="11" y="2"/>
                  </a:lnTo>
                  <a:lnTo>
                    <a:pt x="14" y="2"/>
                  </a:lnTo>
                  <a:lnTo>
                    <a:pt x="19" y="0"/>
                  </a:lnTo>
                  <a:lnTo>
                    <a:pt x="21" y="0"/>
                  </a:lnTo>
                  <a:lnTo>
                    <a:pt x="27" y="0"/>
                  </a:lnTo>
                  <a:lnTo>
                    <a:pt x="29" y="2"/>
                  </a:lnTo>
                  <a:lnTo>
                    <a:pt x="32" y="2"/>
                  </a:lnTo>
                  <a:lnTo>
                    <a:pt x="35" y="5"/>
                  </a:lnTo>
                  <a:lnTo>
                    <a:pt x="37" y="8"/>
                  </a:lnTo>
                  <a:lnTo>
                    <a:pt x="40" y="10"/>
                  </a:lnTo>
                  <a:lnTo>
                    <a:pt x="43" y="13"/>
                  </a:lnTo>
                  <a:lnTo>
                    <a:pt x="43" y="16"/>
                  </a:lnTo>
                  <a:lnTo>
                    <a:pt x="43" y="18"/>
                  </a:lnTo>
                  <a:lnTo>
                    <a:pt x="45" y="23"/>
                  </a:lnTo>
                  <a:lnTo>
                    <a:pt x="43"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66" name="Freeform 73"/>
            <p:cNvSpPr>
              <a:spLocks/>
            </p:cNvSpPr>
            <p:nvPr/>
          </p:nvSpPr>
          <p:spPr bwMode="auto">
            <a:xfrm>
              <a:off x="3245" y="3093"/>
              <a:ext cx="48" cy="45"/>
            </a:xfrm>
            <a:custGeom>
              <a:avLst/>
              <a:gdLst>
                <a:gd name="T0" fmla="*/ 558 w 45"/>
                <a:gd name="T1" fmla="*/ 21 h 45"/>
                <a:gd name="T2" fmla="*/ 558 w 45"/>
                <a:gd name="T3" fmla="*/ 18 h 45"/>
                <a:gd name="T4" fmla="*/ 558 w 45"/>
                <a:gd name="T5" fmla="*/ 16 h 45"/>
                <a:gd name="T6" fmla="*/ 558 w 45"/>
                <a:gd name="T7" fmla="*/ 13 h 45"/>
                <a:gd name="T8" fmla="*/ 523 w 45"/>
                <a:gd name="T9" fmla="*/ 10 h 45"/>
                <a:gd name="T10" fmla="*/ 481 w 45"/>
                <a:gd name="T11" fmla="*/ 8 h 45"/>
                <a:gd name="T12" fmla="*/ 451 w 45"/>
                <a:gd name="T13" fmla="*/ 5 h 45"/>
                <a:gd name="T14" fmla="*/ 422 w 45"/>
                <a:gd name="T15" fmla="*/ 2 h 45"/>
                <a:gd name="T16" fmla="*/ 372 w 45"/>
                <a:gd name="T17" fmla="*/ 2 h 45"/>
                <a:gd name="T18" fmla="*/ 349 w 45"/>
                <a:gd name="T19" fmla="*/ 0 h 45"/>
                <a:gd name="T20" fmla="*/ 270 w 45"/>
                <a:gd name="T21" fmla="*/ 0 h 45"/>
                <a:gd name="T22" fmla="*/ 237 w 45"/>
                <a:gd name="T23" fmla="*/ 0 h 45"/>
                <a:gd name="T24" fmla="*/ 172 w 45"/>
                <a:gd name="T25" fmla="*/ 2 h 45"/>
                <a:gd name="T26" fmla="*/ 142 w 45"/>
                <a:gd name="T27" fmla="*/ 2 h 45"/>
                <a:gd name="T28" fmla="*/ 117 w 45"/>
                <a:gd name="T29" fmla="*/ 5 h 45"/>
                <a:gd name="T30" fmla="*/ 6 w 45"/>
                <a:gd name="T31" fmla="*/ 8 h 45"/>
                <a:gd name="T32" fmla="*/ 3 w 45"/>
                <a:gd name="T33" fmla="*/ 10 h 45"/>
                <a:gd name="T34" fmla="*/ 3 w 45"/>
                <a:gd name="T35" fmla="*/ 13 h 45"/>
                <a:gd name="T36" fmla="*/ 0 w 45"/>
                <a:gd name="T37" fmla="*/ 16 h 45"/>
                <a:gd name="T38" fmla="*/ 0 w 45"/>
                <a:gd name="T39" fmla="*/ 18 h 45"/>
                <a:gd name="T40" fmla="*/ 0 w 45"/>
                <a:gd name="T41" fmla="*/ 23 h 45"/>
                <a:gd name="T42" fmla="*/ 0 w 45"/>
                <a:gd name="T43" fmla="*/ 26 h 45"/>
                <a:gd name="T44" fmla="*/ 0 w 45"/>
                <a:gd name="T45" fmla="*/ 29 h 45"/>
                <a:gd name="T46" fmla="*/ 3 w 45"/>
                <a:gd name="T47" fmla="*/ 34 h 45"/>
                <a:gd name="T48" fmla="*/ 3 w 45"/>
                <a:gd name="T49" fmla="*/ 37 h 45"/>
                <a:gd name="T50" fmla="*/ 6 w 45"/>
                <a:gd name="T51" fmla="*/ 39 h 45"/>
                <a:gd name="T52" fmla="*/ 117 w 45"/>
                <a:gd name="T53" fmla="*/ 39 h 45"/>
                <a:gd name="T54" fmla="*/ 142 w 45"/>
                <a:gd name="T55" fmla="*/ 42 h 45"/>
                <a:gd name="T56" fmla="*/ 172 w 45"/>
                <a:gd name="T57" fmla="*/ 45 h 45"/>
                <a:gd name="T58" fmla="*/ 237 w 45"/>
                <a:gd name="T59" fmla="*/ 45 h 45"/>
                <a:gd name="T60" fmla="*/ 270 w 45"/>
                <a:gd name="T61" fmla="*/ 45 h 45"/>
                <a:gd name="T62" fmla="*/ 349 w 45"/>
                <a:gd name="T63" fmla="*/ 45 h 45"/>
                <a:gd name="T64" fmla="*/ 372 w 45"/>
                <a:gd name="T65" fmla="*/ 45 h 45"/>
                <a:gd name="T66" fmla="*/ 422 w 45"/>
                <a:gd name="T67" fmla="*/ 42 h 45"/>
                <a:gd name="T68" fmla="*/ 451 w 45"/>
                <a:gd name="T69" fmla="*/ 39 h 45"/>
                <a:gd name="T70" fmla="*/ 481 w 45"/>
                <a:gd name="T71" fmla="*/ 39 h 45"/>
                <a:gd name="T72" fmla="*/ 523 w 45"/>
                <a:gd name="T73" fmla="*/ 37 h 45"/>
                <a:gd name="T74" fmla="*/ 558 w 45"/>
                <a:gd name="T75" fmla="*/ 34 h 45"/>
                <a:gd name="T76" fmla="*/ 558 w 45"/>
                <a:gd name="T77" fmla="*/ 29 h 45"/>
                <a:gd name="T78" fmla="*/ 558 w 45"/>
                <a:gd name="T79" fmla="*/ 26 h 45"/>
                <a:gd name="T80" fmla="*/ 583 w 45"/>
                <a:gd name="T81" fmla="*/ 23 h 45"/>
                <a:gd name="T82" fmla="*/ 583 w 45"/>
                <a:gd name="T83" fmla="*/ 23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45"/>
                <a:gd name="T128" fmla="*/ 45 w 45"/>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45">
                  <a:moveTo>
                    <a:pt x="43" y="21"/>
                  </a:moveTo>
                  <a:lnTo>
                    <a:pt x="43" y="18"/>
                  </a:lnTo>
                  <a:lnTo>
                    <a:pt x="43" y="16"/>
                  </a:lnTo>
                  <a:lnTo>
                    <a:pt x="43" y="13"/>
                  </a:lnTo>
                  <a:lnTo>
                    <a:pt x="40" y="10"/>
                  </a:lnTo>
                  <a:lnTo>
                    <a:pt x="37" y="8"/>
                  </a:lnTo>
                  <a:lnTo>
                    <a:pt x="35" y="5"/>
                  </a:lnTo>
                  <a:lnTo>
                    <a:pt x="32" y="2"/>
                  </a:lnTo>
                  <a:lnTo>
                    <a:pt x="29" y="2"/>
                  </a:lnTo>
                  <a:lnTo>
                    <a:pt x="27" y="0"/>
                  </a:lnTo>
                  <a:lnTo>
                    <a:pt x="21" y="0"/>
                  </a:lnTo>
                  <a:lnTo>
                    <a:pt x="19" y="0"/>
                  </a:lnTo>
                  <a:lnTo>
                    <a:pt x="14" y="2"/>
                  </a:lnTo>
                  <a:lnTo>
                    <a:pt x="11" y="2"/>
                  </a:lnTo>
                  <a:lnTo>
                    <a:pt x="8" y="5"/>
                  </a:lnTo>
                  <a:lnTo>
                    <a:pt x="6" y="8"/>
                  </a:lnTo>
                  <a:lnTo>
                    <a:pt x="3" y="10"/>
                  </a:lnTo>
                  <a:lnTo>
                    <a:pt x="3" y="13"/>
                  </a:lnTo>
                  <a:lnTo>
                    <a:pt x="0" y="16"/>
                  </a:lnTo>
                  <a:lnTo>
                    <a:pt x="0" y="18"/>
                  </a:lnTo>
                  <a:lnTo>
                    <a:pt x="0" y="23"/>
                  </a:lnTo>
                  <a:lnTo>
                    <a:pt x="0" y="26"/>
                  </a:lnTo>
                  <a:lnTo>
                    <a:pt x="0" y="29"/>
                  </a:lnTo>
                  <a:lnTo>
                    <a:pt x="3" y="34"/>
                  </a:lnTo>
                  <a:lnTo>
                    <a:pt x="3" y="37"/>
                  </a:lnTo>
                  <a:lnTo>
                    <a:pt x="6" y="39"/>
                  </a:lnTo>
                  <a:lnTo>
                    <a:pt x="8" y="39"/>
                  </a:lnTo>
                  <a:lnTo>
                    <a:pt x="11" y="42"/>
                  </a:lnTo>
                  <a:lnTo>
                    <a:pt x="14" y="45"/>
                  </a:lnTo>
                  <a:lnTo>
                    <a:pt x="19" y="45"/>
                  </a:lnTo>
                  <a:lnTo>
                    <a:pt x="21" y="45"/>
                  </a:lnTo>
                  <a:lnTo>
                    <a:pt x="27" y="45"/>
                  </a:lnTo>
                  <a:lnTo>
                    <a:pt x="29" y="45"/>
                  </a:lnTo>
                  <a:lnTo>
                    <a:pt x="32" y="42"/>
                  </a:lnTo>
                  <a:lnTo>
                    <a:pt x="35" y="39"/>
                  </a:lnTo>
                  <a:lnTo>
                    <a:pt x="37" y="39"/>
                  </a:lnTo>
                  <a:lnTo>
                    <a:pt x="40" y="37"/>
                  </a:lnTo>
                  <a:lnTo>
                    <a:pt x="43" y="34"/>
                  </a:lnTo>
                  <a:lnTo>
                    <a:pt x="43" y="29"/>
                  </a:lnTo>
                  <a:lnTo>
                    <a:pt x="43" y="26"/>
                  </a:lnTo>
                  <a:lnTo>
                    <a:pt x="45" y="23"/>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67" name="Text Box 74"/>
            <p:cNvSpPr txBox="1">
              <a:spLocks noChangeArrowheads="1"/>
            </p:cNvSpPr>
            <p:nvPr/>
          </p:nvSpPr>
          <p:spPr bwMode="auto">
            <a:xfrm>
              <a:off x="2184" y="3648"/>
              <a:ext cx="194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1400">
                  <a:solidFill>
                    <a:schemeClr val="hlink"/>
                  </a:solidFill>
                  <a:latin typeface="Calibri" panose="020F0502020204030204" pitchFamily="34" charset="0"/>
                  <a:ea typeface="宋体" panose="02010600030101010101" pitchFamily="2" charset="-122"/>
                </a:rPr>
                <a:t>Distributed Shared Memory (NUMA)</a:t>
              </a:r>
            </a:p>
          </p:txBody>
        </p:sp>
      </p:grpSp>
      <p:grpSp>
        <p:nvGrpSpPr>
          <p:cNvPr id="19463" name="Group 75"/>
          <p:cNvGrpSpPr>
            <a:grpSpLocks/>
          </p:cNvGrpSpPr>
          <p:nvPr/>
        </p:nvGrpSpPr>
        <p:grpSpPr bwMode="auto">
          <a:xfrm>
            <a:off x="1196975" y="4186238"/>
            <a:ext cx="2530475" cy="1912937"/>
            <a:chOff x="624" y="912"/>
            <a:chExt cx="1727" cy="1205"/>
          </a:xfrm>
        </p:grpSpPr>
        <p:sp>
          <p:nvSpPr>
            <p:cNvPr id="19502" name="Line 76"/>
            <p:cNvSpPr>
              <a:spLocks noChangeShapeType="1"/>
            </p:cNvSpPr>
            <p:nvPr/>
          </p:nvSpPr>
          <p:spPr bwMode="auto">
            <a:xfrm>
              <a:off x="2176" y="1516"/>
              <a:ext cx="3" cy="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3" name="Line 77"/>
            <p:cNvSpPr>
              <a:spLocks noChangeShapeType="1"/>
            </p:cNvSpPr>
            <p:nvPr/>
          </p:nvSpPr>
          <p:spPr bwMode="auto">
            <a:xfrm>
              <a:off x="798" y="1508"/>
              <a:ext cx="5" cy="7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4" name="Line 78"/>
            <p:cNvSpPr>
              <a:spLocks noChangeShapeType="1"/>
            </p:cNvSpPr>
            <p:nvPr/>
          </p:nvSpPr>
          <p:spPr bwMode="auto">
            <a:xfrm>
              <a:off x="796" y="1227"/>
              <a:ext cx="2" cy="8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5" name="Freeform 79"/>
            <p:cNvSpPr>
              <a:spLocks/>
            </p:cNvSpPr>
            <p:nvPr/>
          </p:nvSpPr>
          <p:spPr bwMode="auto">
            <a:xfrm>
              <a:off x="626" y="912"/>
              <a:ext cx="344" cy="318"/>
            </a:xfrm>
            <a:custGeom>
              <a:avLst/>
              <a:gdLst>
                <a:gd name="T0" fmla="*/ 7315 w 318"/>
                <a:gd name="T1" fmla="*/ 156 h 318"/>
                <a:gd name="T2" fmla="*/ 7315 w 318"/>
                <a:gd name="T3" fmla="*/ 186 h 318"/>
                <a:gd name="T4" fmla="*/ 7210 w 318"/>
                <a:gd name="T5" fmla="*/ 209 h 318"/>
                <a:gd name="T6" fmla="*/ 6962 w 318"/>
                <a:gd name="T7" fmla="*/ 231 h 318"/>
                <a:gd name="T8" fmla="*/ 6659 w 318"/>
                <a:gd name="T9" fmla="*/ 252 h 318"/>
                <a:gd name="T10" fmla="*/ 6253 w 318"/>
                <a:gd name="T11" fmla="*/ 270 h 318"/>
                <a:gd name="T12" fmla="*/ 5842 w 318"/>
                <a:gd name="T13" fmla="*/ 286 h 318"/>
                <a:gd name="T14" fmla="*/ 5342 w 318"/>
                <a:gd name="T15" fmla="*/ 300 h 318"/>
                <a:gd name="T16" fmla="*/ 4894 w 318"/>
                <a:gd name="T17" fmla="*/ 310 h 318"/>
                <a:gd name="T18" fmla="*/ 4220 w 318"/>
                <a:gd name="T19" fmla="*/ 315 h 318"/>
                <a:gd name="T20" fmla="*/ 3664 w 318"/>
                <a:gd name="T21" fmla="*/ 318 h 318"/>
                <a:gd name="T22" fmla="*/ 3081 w 318"/>
                <a:gd name="T23" fmla="*/ 315 h 318"/>
                <a:gd name="T24" fmla="*/ 2523 w 318"/>
                <a:gd name="T25" fmla="*/ 310 h 318"/>
                <a:gd name="T26" fmla="*/ 1980 w 318"/>
                <a:gd name="T27" fmla="*/ 300 h 318"/>
                <a:gd name="T28" fmla="*/ 1507 w 318"/>
                <a:gd name="T29" fmla="*/ 286 h 318"/>
                <a:gd name="T30" fmla="*/ 1036 w 318"/>
                <a:gd name="T31" fmla="*/ 270 h 318"/>
                <a:gd name="T32" fmla="*/ 692 w 318"/>
                <a:gd name="T33" fmla="*/ 252 h 318"/>
                <a:gd name="T34" fmla="*/ 367 w 318"/>
                <a:gd name="T35" fmla="*/ 231 h 318"/>
                <a:gd name="T36" fmla="*/ 195 w 318"/>
                <a:gd name="T37" fmla="*/ 209 h 318"/>
                <a:gd name="T38" fmla="*/ 0 w 318"/>
                <a:gd name="T39" fmla="*/ 186 h 318"/>
                <a:gd name="T40" fmla="*/ 0 w 318"/>
                <a:gd name="T41" fmla="*/ 159 h 318"/>
                <a:gd name="T42" fmla="*/ 0 w 318"/>
                <a:gd name="T43" fmla="*/ 133 h 318"/>
                <a:gd name="T44" fmla="*/ 195 w 318"/>
                <a:gd name="T45" fmla="*/ 109 h 318"/>
                <a:gd name="T46" fmla="*/ 367 w 318"/>
                <a:gd name="T47" fmla="*/ 85 h 318"/>
                <a:gd name="T48" fmla="*/ 692 w 318"/>
                <a:gd name="T49" fmla="*/ 64 h 318"/>
                <a:gd name="T50" fmla="*/ 1036 w 318"/>
                <a:gd name="T51" fmla="*/ 45 h 318"/>
                <a:gd name="T52" fmla="*/ 1507 w 318"/>
                <a:gd name="T53" fmla="*/ 29 h 318"/>
                <a:gd name="T54" fmla="*/ 1980 w 318"/>
                <a:gd name="T55" fmla="*/ 19 h 318"/>
                <a:gd name="T56" fmla="*/ 2523 w 318"/>
                <a:gd name="T57" fmla="*/ 8 h 318"/>
                <a:gd name="T58" fmla="*/ 3081 w 318"/>
                <a:gd name="T59" fmla="*/ 3 h 318"/>
                <a:gd name="T60" fmla="*/ 3664 w 318"/>
                <a:gd name="T61" fmla="*/ 0 h 318"/>
                <a:gd name="T62" fmla="*/ 4220 w 318"/>
                <a:gd name="T63" fmla="*/ 3 h 318"/>
                <a:gd name="T64" fmla="*/ 4894 w 318"/>
                <a:gd name="T65" fmla="*/ 8 h 318"/>
                <a:gd name="T66" fmla="*/ 5342 w 318"/>
                <a:gd name="T67" fmla="*/ 19 h 318"/>
                <a:gd name="T68" fmla="*/ 5842 w 318"/>
                <a:gd name="T69" fmla="*/ 29 h 318"/>
                <a:gd name="T70" fmla="*/ 6253 w 318"/>
                <a:gd name="T71" fmla="*/ 45 h 318"/>
                <a:gd name="T72" fmla="*/ 6659 w 318"/>
                <a:gd name="T73" fmla="*/ 64 h 318"/>
                <a:gd name="T74" fmla="*/ 6962 w 318"/>
                <a:gd name="T75" fmla="*/ 85 h 318"/>
                <a:gd name="T76" fmla="*/ 7210 w 318"/>
                <a:gd name="T77" fmla="*/ 109 h 318"/>
                <a:gd name="T78" fmla="*/ 7315 w 318"/>
                <a:gd name="T79" fmla="*/ 133 h 318"/>
                <a:gd name="T80" fmla="*/ 7386 w 318"/>
                <a:gd name="T81" fmla="*/ 159 h 318"/>
                <a:gd name="T82" fmla="*/ 7315 w 318"/>
                <a:gd name="T83" fmla="*/ 156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8"/>
                <a:gd name="T127" fmla="*/ 0 h 318"/>
                <a:gd name="T128" fmla="*/ 318 w 318"/>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8" h="318">
                  <a:moveTo>
                    <a:pt x="316" y="156"/>
                  </a:moveTo>
                  <a:lnTo>
                    <a:pt x="316" y="186"/>
                  </a:lnTo>
                  <a:lnTo>
                    <a:pt x="311" y="209"/>
                  </a:lnTo>
                  <a:lnTo>
                    <a:pt x="300" y="231"/>
                  </a:lnTo>
                  <a:lnTo>
                    <a:pt x="287" y="252"/>
                  </a:lnTo>
                  <a:lnTo>
                    <a:pt x="271" y="270"/>
                  </a:lnTo>
                  <a:lnTo>
                    <a:pt x="252" y="286"/>
                  </a:lnTo>
                  <a:lnTo>
                    <a:pt x="231" y="300"/>
                  </a:lnTo>
                  <a:lnTo>
                    <a:pt x="210" y="310"/>
                  </a:lnTo>
                  <a:lnTo>
                    <a:pt x="183" y="315"/>
                  </a:lnTo>
                  <a:lnTo>
                    <a:pt x="159" y="318"/>
                  </a:lnTo>
                  <a:lnTo>
                    <a:pt x="133" y="315"/>
                  </a:lnTo>
                  <a:lnTo>
                    <a:pt x="109" y="310"/>
                  </a:lnTo>
                  <a:lnTo>
                    <a:pt x="85" y="300"/>
                  </a:lnTo>
                  <a:lnTo>
                    <a:pt x="64" y="286"/>
                  </a:lnTo>
                  <a:lnTo>
                    <a:pt x="45" y="270"/>
                  </a:lnTo>
                  <a:lnTo>
                    <a:pt x="30" y="252"/>
                  </a:lnTo>
                  <a:lnTo>
                    <a:pt x="16" y="231"/>
                  </a:lnTo>
                  <a:lnTo>
                    <a:pt x="8" y="209"/>
                  </a:lnTo>
                  <a:lnTo>
                    <a:pt x="0" y="186"/>
                  </a:lnTo>
                  <a:lnTo>
                    <a:pt x="0" y="159"/>
                  </a:lnTo>
                  <a:lnTo>
                    <a:pt x="0" y="133"/>
                  </a:lnTo>
                  <a:lnTo>
                    <a:pt x="8" y="109"/>
                  </a:lnTo>
                  <a:lnTo>
                    <a:pt x="16" y="85"/>
                  </a:lnTo>
                  <a:lnTo>
                    <a:pt x="30" y="64"/>
                  </a:lnTo>
                  <a:lnTo>
                    <a:pt x="45" y="45"/>
                  </a:lnTo>
                  <a:lnTo>
                    <a:pt x="64" y="29"/>
                  </a:lnTo>
                  <a:lnTo>
                    <a:pt x="85" y="19"/>
                  </a:lnTo>
                  <a:lnTo>
                    <a:pt x="109" y="8"/>
                  </a:lnTo>
                  <a:lnTo>
                    <a:pt x="133" y="3"/>
                  </a:lnTo>
                  <a:lnTo>
                    <a:pt x="159" y="0"/>
                  </a:lnTo>
                  <a:lnTo>
                    <a:pt x="183" y="3"/>
                  </a:lnTo>
                  <a:lnTo>
                    <a:pt x="210" y="8"/>
                  </a:lnTo>
                  <a:lnTo>
                    <a:pt x="231" y="19"/>
                  </a:lnTo>
                  <a:lnTo>
                    <a:pt x="252" y="29"/>
                  </a:lnTo>
                  <a:lnTo>
                    <a:pt x="271" y="45"/>
                  </a:lnTo>
                  <a:lnTo>
                    <a:pt x="287" y="64"/>
                  </a:lnTo>
                  <a:lnTo>
                    <a:pt x="300" y="85"/>
                  </a:lnTo>
                  <a:lnTo>
                    <a:pt x="311" y="109"/>
                  </a:lnTo>
                  <a:lnTo>
                    <a:pt x="316" y="133"/>
                  </a:lnTo>
                  <a:lnTo>
                    <a:pt x="318" y="159"/>
                  </a:lnTo>
                  <a:lnTo>
                    <a:pt x="316" y="1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06" name="Freeform 80"/>
            <p:cNvSpPr>
              <a:spLocks/>
            </p:cNvSpPr>
            <p:nvPr/>
          </p:nvSpPr>
          <p:spPr bwMode="auto">
            <a:xfrm>
              <a:off x="626" y="912"/>
              <a:ext cx="344" cy="318"/>
            </a:xfrm>
            <a:custGeom>
              <a:avLst/>
              <a:gdLst>
                <a:gd name="T0" fmla="*/ 7315 w 318"/>
                <a:gd name="T1" fmla="*/ 156 h 318"/>
                <a:gd name="T2" fmla="*/ 7315 w 318"/>
                <a:gd name="T3" fmla="*/ 133 h 318"/>
                <a:gd name="T4" fmla="*/ 7210 w 318"/>
                <a:gd name="T5" fmla="*/ 109 h 318"/>
                <a:gd name="T6" fmla="*/ 6962 w 318"/>
                <a:gd name="T7" fmla="*/ 85 h 318"/>
                <a:gd name="T8" fmla="*/ 6659 w 318"/>
                <a:gd name="T9" fmla="*/ 64 h 318"/>
                <a:gd name="T10" fmla="*/ 6253 w 318"/>
                <a:gd name="T11" fmla="*/ 45 h 318"/>
                <a:gd name="T12" fmla="*/ 5842 w 318"/>
                <a:gd name="T13" fmla="*/ 29 h 318"/>
                <a:gd name="T14" fmla="*/ 5342 w 318"/>
                <a:gd name="T15" fmla="*/ 19 h 318"/>
                <a:gd name="T16" fmla="*/ 4894 w 318"/>
                <a:gd name="T17" fmla="*/ 8 h 318"/>
                <a:gd name="T18" fmla="*/ 4220 w 318"/>
                <a:gd name="T19" fmla="*/ 3 h 318"/>
                <a:gd name="T20" fmla="*/ 3664 w 318"/>
                <a:gd name="T21" fmla="*/ 0 h 318"/>
                <a:gd name="T22" fmla="*/ 3081 w 318"/>
                <a:gd name="T23" fmla="*/ 3 h 318"/>
                <a:gd name="T24" fmla="*/ 2523 w 318"/>
                <a:gd name="T25" fmla="*/ 8 h 318"/>
                <a:gd name="T26" fmla="*/ 1980 w 318"/>
                <a:gd name="T27" fmla="*/ 19 h 318"/>
                <a:gd name="T28" fmla="*/ 1507 w 318"/>
                <a:gd name="T29" fmla="*/ 29 h 318"/>
                <a:gd name="T30" fmla="*/ 1036 w 318"/>
                <a:gd name="T31" fmla="*/ 45 h 318"/>
                <a:gd name="T32" fmla="*/ 692 w 318"/>
                <a:gd name="T33" fmla="*/ 64 h 318"/>
                <a:gd name="T34" fmla="*/ 367 w 318"/>
                <a:gd name="T35" fmla="*/ 85 h 318"/>
                <a:gd name="T36" fmla="*/ 195 w 318"/>
                <a:gd name="T37" fmla="*/ 109 h 318"/>
                <a:gd name="T38" fmla="*/ 0 w 318"/>
                <a:gd name="T39" fmla="*/ 133 h 318"/>
                <a:gd name="T40" fmla="*/ 0 w 318"/>
                <a:gd name="T41" fmla="*/ 159 h 318"/>
                <a:gd name="T42" fmla="*/ 0 w 318"/>
                <a:gd name="T43" fmla="*/ 186 h 318"/>
                <a:gd name="T44" fmla="*/ 195 w 318"/>
                <a:gd name="T45" fmla="*/ 209 h 318"/>
                <a:gd name="T46" fmla="*/ 367 w 318"/>
                <a:gd name="T47" fmla="*/ 231 h 318"/>
                <a:gd name="T48" fmla="*/ 692 w 318"/>
                <a:gd name="T49" fmla="*/ 252 h 318"/>
                <a:gd name="T50" fmla="*/ 1036 w 318"/>
                <a:gd name="T51" fmla="*/ 270 h 318"/>
                <a:gd name="T52" fmla="*/ 1507 w 318"/>
                <a:gd name="T53" fmla="*/ 286 h 318"/>
                <a:gd name="T54" fmla="*/ 1980 w 318"/>
                <a:gd name="T55" fmla="*/ 300 h 318"/>
                <a:gd name="T56" fmla="*/ 2523 w 318"/>
                <a:gd name="T57" fmla="*/ 310 h 318"/>
                <a:gd name="T58" fmla="*/ 3081 w 318"/>
                <a:gd name="T59" fmla="*/ 315 h 318"/>
                <a:gd name="T60" fmla="*/ 3664 w 318"/>
                <a:gd name="T61" fmla="*/ 318 h 318"/>
                <a:gd name="T62" fmla="*/ 4220 w 318"/>
                <a:gd name="T63" fmla="*/ 315 h 318"/>
                <a:gd name="T64" fmla="*/ 4894 w 318"/>
                <a:gd name="T65" fmla="*/ 310 h 318"/>
                <a:gd name="T66" fmla="*/ 5342 w 318"/>
                <a:gd name="T67" fmla="*/ 300 h 318"/>
                <a:gd name="T68" fmla="*/ 5842 w 318"/>
                <a:gd name="T69" fmla="*/ 286 h 318"/>
                <a:gd name="T70" fmla="*/ 6253 w 318"/>
                <a:gd name="T71" fmla="*/ 270 h 318"/>
                <a:gd name="T72" fmla="*/ 6659 w 318"/>
                <a:gd name="T73" fmla="*/ 252 h 318"/>
                <a:gd name="T74" fmla="*/ 6962 w 318"/>
                <a:gd name="T75" fmla="*/ 231 h 318"/>
                <a:gd name="T76" fmla="*/ 7210 w 318"/>
                <a:gd name="T77" fmla="*/ 209 h 318"/>
                <a:gd name="T78" fmla="*/ 7315 w 318"/>
                <a:gd name="T79" fmla="*/ 186 h 318"/>
                <a:gd name="T80" fmla="*/ 7386 w 318"/>
                <a:gd name="T81" fmla="*/ 159 h 318"/>
                <a:gd name="T82" fmla="*/ 7386 w 318"/>
                <a:gd name="T83" fmla="*/ 159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8"/>
                <a:gd name="T127" fmla="*/ 0 h 318"/>
                <a:gd name="T128" fmla="*/ 318 w 318"/>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8" h="318">
                  <a:moveTo>
                    <a:pt x="316" y="156"/>
                  </a:moveTo>
                  <a:lnTo>
                    <a:pt x="316" y="133"/>
                  </a:lnTo>
                  <a:lnTo>
                    <a:pt x="311" y="109"/>
                  </a:lnTo>
                  <a:lnTo>
                    <a:pt x="300" y="85"/>
                  </a:lnTo>
                  <a:lnTo>
                    <a:pt x="287" y="64"/>
                  </a:lnTo>
                  <a:lnTo>
                    <a:pt x="271" y="45"/>
                  </a:lnTo>
                  <a:lnTo>
                    <a:pt x="252" y="29"/>
                  </a:lnTo>
                  <a:lnTo>
                    <a:pt x="231" y="19"/>
                  </a:lnTo>
                  <a:lnTo>
                    <a:pt x="210" y="8"/>
                  </a:lnTo>
                  <a:lnTo>
                    <a:pt x="183" y="3"/>
                  </a:lnTo>
                  <a:lnTo>
                    <a:pt x="159" y="0"/>
                  </a:lnTo>
                  <a:lnTo>
                    <a:pt x="133" y="3"/>
                  </a:lnTo>
                  <a:lnTo>
                    <a:pt x="109" y="8"/>
                  </a:lnTo>
                  <a:lnTo>
                    <a:pt x="85" y="19"/>
                  </a:lnTo>
                  <a:lnTo>
                    <a:pt x="64" y="29"/>
                  </a:lnTo>
                  <a:lnTo>
                    <a:pt x="45" y="45"/>
                  </a:lnTo>
                  <a:lnTo>
                    <a:pt x="30" y="64"/>
                  </a:lnTo>
                  <a:lnTo>
                    <a:pt x="16" y="85"/>
                  </a:lnTo>
                  <a:lnTo>
                    <a:pt x="8" y="109"/>
                  </a:lnTo>
                  <a:lnTo>
                    <a:pt x="0" y="133"/>
                  </a:lnTo>
                  <a:lnTo>
                    <a:pt x="0" y="159"/>
                  </a:lnTo>
                  <a:lnTo>
                    <a:pt x="0" y="186"/>
                  </a:lnTo>
                  <a:lnTo>
                    <a:pt x="8" y="209"/>
                  </a:lnTo>
                  <a:lnTo>
                    <a:pt x="16" y="231"/>
                  </a:lnTo>
                  <a:lnTo>
                    <a:pt x="30" y="252"/>
                  </a:lnTo>
                  <a:lnTo>
                    <a:pt x="45" y="270"/>
                  </a:lnTo>
                  <a:lnTo>
                    <a:pt x="64" y="286"/>
                  </a:lnTo>
                  <a:lnTo>
                    <a:pt x="85" y="300"/>
                  </a:lnTo>
                  <a:lnTo>
                    <a:pt x="109" y="310"/>
                  </a:lnTo>
                  <a:lnTo>
                    <a:pt x="133" y="315"/>
                  </a:lnTo>
                  <a:lnTo>
                    <a:pt x="159" y="318"/>
                  </a:lnTo>
                  <a:lnTo>
                    <a:pt x="183" y="315"/>
                  </a:lnTo>
                  <a:lnTo>
                    <a:pt x="210" y="310"/>
                  </a:lnTo>
                  <a:lnTo>
                    <a:pt x="231" y="300"/>
                  </a:lnTo>
                  <a:lnTo>
                    <a:pt x="252" y="286"/>
                  </a:lnTo>
                  <a:lnTo>
                    <a:pt x="271" y="270"/>
                  </a:lnTo>
                  <a:lnTo>
                    <a:pt x="287" y="252"/>
                  </a:lnTo>
                  <a:lnTo>
                    <a:pt x="300" y="231"/>
                  </a:lnTo>
                  <a:lnTo>
                    <a:pt x="311" y="209"/>
                  </a:lnTo>
                  <a:lnTo>
                    <a:pt x="316" y="186"/>
                  </a:lnTo>
                  <a:lnTo>
                    <a:pt x="318" y="159"/>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07" name="Freeform 81"/>
            <p:cNvSpPr>
              <a:spLocks/>
            </p:cNvSpPr>
            <p:nvPr/>
          </p:nvSpPr>
          <p:spPr bwMode="auto">
            <a:xfrm>
              <a:off x="624" y="1307"/>
              <a:ext cx="346" cy="201"/>
            </a:xfrm>
            <a:custGeom>
              <a:avLst/>
              <a:gdLst>
                <a:gd name="T0" fmla="*/ 0 w 320"/>
                <a:gd name="T1" fmla="*/ 0 h 201"/>
                <a:gd name="T2" fmla="*/ 7295 w 320"/>
                <a:gd name="T3" fmla="*/ 3 h 201"/>
                <a:gd name="T4" fmla="*/ 7295 w 320"/>
                <a:gd name="T5" fmla="*/ 201 h 201"/>
                <a:gd name="T6" fmla="*/ 2 w 320"/>
                <a:gd name="T7" fmla="*/ 201 h 201"/>
                <a:gd name="T8" fmla="*/ 2 w 320"/>
                <a:gd name="T9" fmla="*/ 3 h 201"/>
                <a:gd name="T10" fmla="*/ 0 w 320"/>
                <a:gd name="T11" fmla="*/ 0 h 201"/>
                <a:gd name="T12" fmla="*/ 0 60000 65536"/>
                <a:gd name="T13" fmla="*/ 0 60000 65536"/>
                <a:gd name="T14" fmla="*/ 0 60000 65536"/>
                <a:gd name="T15" fmla="*/ 0 60000 65536"/>
                <a:gd name="T16" fmla="*/ 0 60000 65536"/>
                <a:gd name="T17" fmla="*/ 0 60000 65536"/>
                <a:gd name="T18" fmla="*/ 0 w 320"/>
                <a:gd name="T19" fmla="*/ 0 h 201"/>
                <a:gd name="T20" fmla="*/ 320 w 320"/>
                <a:gd name="T21" fmla="*/ 201 h 201"/>
              </a:gdLst>
              <a:ahLst/>
              <a:cxnLst>
                <a:cxn ang="T12">
                  <a:pos x="T0" y="T1"/>
                </a:cxn>
                <a:cxn ang="T13">
                  <a:pos x="T2" y="T3"/>
                </a:cxn>
                <a:cxn ang="T14">
                  <a:pos x="T4" y="T5"/>
                </a:cxn>
                <a:cxn ang="T15">
                  <a:pos x="T6" y="T7"/>
                </a:cxn>
                <a:cxn ang="T16">
                  <a:pos x="T8" y="T9"/>
                </a:cxn>
                <a:cxn ang="T17">
                  <a:pos x="T10" y="T11"/>
                </a:cxn>
              </a:cxnLst>
              <a:rect l="T18" t="T19" r="T20" b="T21"/>
              <a:pathLst>
                <a:path w="320" h="201">
                  <a:moveTo>
                    <a:pt x="0" y="0"/>
                  </a:moveTo>
                  <a:lnTo>
                    <a:pt x="320" y="3"/>
                  </a:lnTo>
                  <a:lnTo>
                    <a:pt x="320" y="201"/>
                  </a:lnTo>
                  <a:lnTo>
                    <a:pt x="2" y="201"/>
                  </a:lnTo>
                  <a:lnTo>
                    <a:pt x="2"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08" name="Freeform 82"/>
            <p:cNvSpPr>
              <a:spLocks/>
            </p:cNvSpPr>
            <p:nvPr/>
          </p:nvSpPr>
          <p:spPr bwMode="auto">
            <a:xfrm>
              <a:off x="624" y="1307"/>
              <a:ext cx="346" cy="201"/>
            </a:xfrm>
            <a:custGeom>
              <a:avLst/>
              <a:gdLst>
                <a:gd name="T0" fmla="*/ 0 w 320"/>
                <a:gd name="T1" fmla="*/ 0 h 201"/>
                <a:gd name="T2" fmla="*/ 7295 w 320"/>
                <a:gd name="T3" fmla="*/ 3 h 201"/>
                <a:gd name="T4" fmla="*/ 7295 w 320"/>
                <a:gd name="T5" fmla="*/ 201 h 201"/>
                <a:gd name="T6" fmla="*/ 2 w 320"/>
                <a:gd name="T7" fmla="*/ 201 h 201"/>
                <a:gd name="T8" fmla="*/ 2 w 320"/>
                <a:gd name="T9" fmla="*/ 3 h 201"/>
                <a:gd name="T10" fmla="*/ 0 60000 65536"/>
                <a:gd name="T11" fmla="*/ 0 60000 65536"/>
                <a:gd name="T12" fmla="*/ 0 60000 65536"/>
                <a:gd name="T13" fmla="*/ 0 60000 65536"/>
                <a:gd name="T14" fmla="*/ 0 60000 65536"/>
                <a:gd name="T15" fmla="*/ 0 w 320"/>
                <a:gd name="T16" fmla="*/ 0 h 201"/>
                <a:gd name="T17" fmla="*/ 320 w 320"/>
                <a:gd name="T18" fmla="*/ 201 h 201"/>
              </a:gdLst>
              <a:ahLst/>
              <a:cxnLst>
                <a:cxn ang="T10">
                  <a:pos x="T0" y="T1"/>
                </a:cxn>
                <a:cxn ang="T11">
                  <a:pos x="T2" y="T3"/>
                </a:cxn>
                <a:cxn ang="T12">
                  <a:pos x="T4" y="T5"/>
                </a:cxn>
                <a:cxn ang="T13">
                  <a:pos x="T6" y="T7"/>
                </a:cxn>
                <a:cxn ang="T14">
                  <a:pos x="T8" y="T9"/>
                </a:cxn>
              </a:cxnLst>
              <a:rect l="T15" t="T16" r="T17" b="T18"/>
              <a:pathLst>
                <a:path w="320" h="201">
                  <a:moveTo>
                    <a:pt x="0" y="0"/>
                  </a:moveTo>
                  <a:lnTo>
                    <a:pt x="320" y="3"/>
                  </a:lnTo>
                  <a:lnTo>
                    <a:pt x="320" y="201"/>
                  </a:lnTo>
                  <a:lnTo>
                    <a:pt x="2" y="201"/>
                  </a:lnTo>
                  <a:lnTo>
                    <a:pt x="2" y="3"/>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09" name="Rectangle 83"/>
            <p:cNvSpPr>
              <a:spLocks noChangeArrowheads="1"/>
            </p:cNvSpPr>
            <p:nvPr/>
          </p:nvSpPr>
          <p:spPr bwMode="auto">
            <a:xfrm>
              <a:off x="750" y="1018"/>
              <a:ext cx="4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1100">
                  <a:solidFill>
                    <a:srgbClr val="000000"/>
                  </a:solidFill>
                  <a:latin typeface="Calibri" panose="020F0502020204030204" pitchFamily="34" charset="0"/>
                  <a:ea typeface="宋体" panose="02010600030101010101" pitchFamily="2" charset="-122"/>
                </a:rPr>
                <a:t>P</a:t>
              </a:r>
              <a:endParaRPr lang="en-US" altLang="zh-CN" sz="1400">
                <a:latin typeface="Calibri" panose="020F0502020204030204" pitchFamily="34" charset="0"/>
                <a:ea typeface="宋体" panose="02010600030101010101" pitchFamily="2" charset="-122"/>
              </a:endParaRPr>
            </a:p>
          </p:txBody>
        </p:sp>
        <p:sp>
          <p:nvSpPr>
            <p:cNvPr id="19510" name="Rectangle 84"/>
            <p:cNvSpPr>
              <a:spLocks noChangeArrowheads="1"/>
            </p:cNvSpPr>
            <p:nvPr/>
          </p:nvSpPr>
          <p:spPr bwMode="auto">
            <a:xfrm>
              <a:off x="796" y="1052"/>
              <a:ext cx="3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900">
                  <a:solidFill>
                    <a:srgbClr val="000000"/>
                  </a:solidFill>
                  <a:latin typeface="Calibri" panose="020F0502020204030204" pitchFamily="34" charset="0"/>
                  <a:ea typeface="宋体" panose="02010600030101010101" pitchFamily="2" charset="-122"/>
                </a:rPr>
                <a:t>1</a:t>
              </a:r>
              <a:endParaRPr lang="en-US" altLang="zh-CN" sz="1400">
                <a:latin typeface="Calibri" panose="020F0502020204030204" pitchFamily="34" charset="0"/>
                <a:ea typeface="宋体" panose="02010600030101010101" pitchFamily="2" charset="-122"/>
              </a:endParaRPr>
            </a:p>
          </p:txBody>
        </p:sp>
        <p:sp>
          <p:nvSpPr>
            <p:cNvPr id="19511" name="Rectangle 85"/>
            <p:cNvSpPr>
              <a:spLocks noChangeArrowheads="1"/>
            </p:cNvSpPr>
            <p:nvPr/>
          </p:nvSpPr>
          <p:spPr bwMode="auto">
            <a:xfrm>
              <a:off x="770" y="1357"/>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1100">
                  <a:solidFill>
                    <a:srgbClr val="000000"/>
                  </a:solidFill>
                  <a:latin typeface="Calibri" panose="020F0502020204030204" pitchFamily="34" charset="0"/>
                  <a:ea typeface="宋体" panose="02010600030101010101" pitchFamily="2" charset="-122"/>
                </a:rPr>
                <a:t>$</a:t>
              </a:r>
              <a:endParaRPr lang="en-US" altLang="zh-CN" sz="1400">
                <a:latin typeface="Calibri" panose="020F0502020204030204" pitchFamily="34" charset="0"/>
                <a:ea typeface="宋体" panose="02010600030101010101" pitchFamily="2" charset="-122"/>
              </a:endParaRPr>
            </a:p>
          </p:txBody>
        </p:sp>
        <p:sp>
          <p:nvSpPr>
            <p:cNvPr id="19512" name="Line 86"/>
            <p:cNvSpPr>
              <a:spLocks noChangeShapeType="1"/>
            </p:cNvSpPr>
            <p:nvPr/>
          </p:nvSpPr>
          <p:spPr bwMode="auto">
            <a:xfrm>
              <a:off x="2176" y="1238"/>
              <a:ext cx="3" cy="8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3" name="Freeform 87"/>
            <p:cNvSpPr>
              <a:spLocks/>
            </p:cNvSpPr>
            <p:nvPr/>
          </p:nvSpPr>
          <p:spPr bwMode="auto">
            <a:xfrm>
              <a:off x="2006" y="920"/>
              <a:ext cx="345" cy="318"/>
            </a:xfrm>
            <a:custGeom>
              <a:avLst/>
              <a:gdLst>
                <a:gd name="T0" fmla="*/ 8225 w 318"/>
                <a:gd name="T1" fmla="*/ 159 h 318"/>
                <a:gd name="T2" fmla="*/ 8225 w 318"/>
                <a:gd name="T3" fmla="*/ 186 h 318"/>
                <a:gd name="T4" fmla="*/ 8111 w 318"/>
                <a:gd name="T5" fmla="*/ 209 h 318"/>
                <a:gd name="T6" fmla="*/ 7821 w 318"/>
                <a:gd name="T7" fmla="*/ 233 h 318"/>
                <a:gd name="T8" fmla="*/ 7476 w 318"/>
                <a:gd name="T9" fmla="*/ 254 h 318"/>
                <a:gd name="T10" fmla="*/ 7053 w 318"/>
                <a:gd name="T11" fmla="*/ 273 h 318"/>
                <a:gd name="T12" fmla="*/ 6553 w 318"/>
                <a:gd name="T13" fmla="*/ 289 h 318"/>
                <a:gd name="T14" fmla="*/ 6015 w 318"/>
                <a:gd name="T15" fmla="*/ 302 h 318"/>
                <a:gd name="T16" fmla="*/ 5472 w 318"/>
                <a:gd name="T17" fmla="*/ 310 h 318"/>
                <a:gd name="T18" fmla="*/ 4764 w 318"/>
                <a:gd name="T19" fmla="*/ 318 h 318"/>
                <a:gd name="T20" fmla="*/ 4154 w 318"/>
                <a:gd name="T21" fmla="*/ 318 h 318"/>
                <a:gd name="T22" fmla="*/ 3438 w 318"/>
                <a:gd name="T23" fmla="*/ 318 h 318"/>
                <a:gd name="T24" fmla="*/ 2846 w 318"/>
                <a:gd name="T25" fmla="*/ 310 h 318"/>
                <a:gd name="T26" fmla="*/ 2214 w 318"/>
                <a:gd name="T27" fmla="*/ 302 h 318"/>
                <a:gd name="T28" fmla="*/ 1640 w 318"/>
                <a:gd name="T29" fmla="*/ 289 h 318"/>
                <a:gd name="T30" fmla="*/ 1163 w 318"/>
                <a:gd name="T31" fmla="*/ 273 h 318"/>
                <a:gd name="T32" fmla="*/ 787 w 318"/>
                <a:gd name="T33" fmla="*/ 254 h 318"/>
                <a:gd name="T34" fmla="*/ 410 w 318"/>
                <a:gd name="T35" fmla="*/ 233 h 318"/>
                <a:gd name="T36" fmla="*/ 214 w 318"/>
                <a:gd name="T37" fmla="*/ 209 h 318"/>
                <a:gd name="T38" fmla="*/ 0 w 318"/>
                <a:gd name="T39" fmla="*/ 186 h 318"/>
                <a:gd name="T40" fmla="*/ 0 w 318"/>
                <a:gd name="T41" fmla="*/ 159 h 318"/>
                <a:gd name="T42" fmla="*/ 0 w 318"/>
                <a:gd name="T43" fmla="*/ 135 h 318"/>
                <a:gd name="T44" fmla="*/ 214 w 318"/>
                <a:gd name="T45" fmla="*/ 109 h 318"/>
                <a:gd name="T46" fmla="*/ 410 w 318"/>
                <a:gd name="T47" fmla="*/ 87 h 318"/>
                <a:gd name="T48" fmla="*/ 787 w 318"/>
                <a:gd name="T49" fmla="*/ 66 h 318"/>
                <a:gd name="T50" fmla="*/ 1163 w 318"/>
                <a:gd name="T51" fmla="*/ 48 h 318"/>
                <a:gd name="T52" fmla="*/ 1640 w 318"/>
                <a:gd name="T53" fmla="*/ 32 h 318"/>
                <a:gd name="T54" fmla="*/ 2214 w 318"/>
                <a:gd name="T55" fmla="*/ 19 h 318"/>
                <a:gd name="T56" fmla="*/ 2846 w 318"/>
                <a:gd name="T57" fmla="*/ 8 h 318"/>
                <a:gd name="T58" fmla="*/ 3438 w 318"/>
                <a:gd name="T59" fmla="*/ 3 h 318"/>
                <a:gd name="T60" fmla="*/ 4154 w 318"/>
                <a:gd name="T61" fmla="*/ 0 h 318"/>
                <a:gd name="T62" fmla="*/ 4764 w 318"/>
                <a:gd name="T63" fmla="*/ 3 h 318"/>
                <a:gd name="T64" fmla="*/ 5472 w 318"/>
                <a:gd name="T65" fmla="*/ 8 h 318"/>
                <a:gd name="T66" fmla="*/ 6015 w 318"/>
                <a:gd name="T67" fmla="*/ 19 h 318"/>
                <a:gd name="T68" fmla="*/ 6553 w 318"/>
                <a:gd name="T69" fmla="*/ 32 h 318"/>
                <a:gd name="T70" fmla="*/ 7053 w 318"/>
                <a:gd name="T71" fmla="*/ 48 h 318"/>
                <a:gd name="T72" fmla="*/ 7476 w 318"/>
                <a:gd name="T73" fmla="*/ 66 h 318"/>
                <a:gd name="T74" fmla="*/ 7821 w 318"/>
                <a:gd name="T75" fmla="*/ 87 h 318"/>
                <a:gd name="T76" fmla="*/ 8111 w 318"/>
                <a:gd name="T77" fmla="*/ 109 h 318"/>
                <a:gd name="T78" fmla="*/ 8225 w 318"/>
                <a:gd name="T79" fmla="*/ 135 h 318"/>
                <a:gd name="T80" fmla="*/ 8273 w 318"/>
                <a:gd name="T81" fmla="*/ 159 h 318"/>
                <a:gd name="T82" fmla="*/ 8225 w 318"/>
                <a:gd name="T83" fmla="*/ 159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8"/>
                <a:gd name="T127" fmla="*/ 0 h 318"/>
                <a:gd name="T128" fmla="*/ 318 w 318"/>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8" h="318">
                  <a:moveTo>
                    <a:pt x="316" y="159"/>
                  </a:moveTo>
                  <a:lnTo>
                    <a:pt x="316" y="186"/>
                  </a:lnTo>
                  <a:lnTo>
                    <a:pt x="311" y="209"/>
                  </a:lnTo>
                  <a:lnTo>
                    <a:pt x="300" y="233"/>
                  </a:lnTo>
                  <a:lnTo>
                    <a:pt x="287" y="254"/>
                  </a:lnTo>
                  <a:lnTo>
                    <a:pt x="271" y="273"/>
                  </a:lnTo>
                  <a:lnTo>
                    <a:pt x="252" y="289"/>
                  </a:lnTo>
                  <a:lnTo>
                    <a:pt x="231" y="302"/>
                  </a:lnTo>
                  <a:lnTo>
                    <a:pt x="210" y="310"/>
                  </a:lnTo>
                  <a:lnTo>
                    <a:pt x="183" y="318"/>
                  </a:lnTo>
                  <a:lnTo>
                    <a:pt x="159" y="318"/>
                  </a:lnTo>
                  <a:lnTo>
                    <a:pt x="133" y="318"/>
                  </a:lnTo>
                  <a:lnTo>
                    <a:pt x="109" y="310"/>
                  </a:lnTo>
                  <a:lnTo>
                    <a:pt x="85" y="302"/>
                  </a:lnTo>
                  <a:lnTo>
                    <a:pt x="64" y="289"/>
                  </a:lnTo>
                  <a:lnTo>
                    <a:pt x="45" y="273"/>
                  </a:lnTo>
                  <a:lnTo>
                    <a:pt x="30" y="254"/>
                  </a:lnTo>
                  <a:lnTo>
                    <a:pt x="16" y="233"/>
                  </a:lnTo>
                  <a:lnTo>
                    <a:pt x="8" y="209"/>
                  </a:lnTo>
                  <a:lnTo>
                    <a:pt x="0" y="186"/>
                  </a:lnTo>
                  <a:lnTo>
                    <a:pt x="0" y="159"/>
                  </a:lnTo>
                  <a:lnTo>
                    <a:pt x="0" y="135"/>
                  </a:lnTo>
                  <a:lnTo>
                    <a:pt x="8" y="109"/>
                  </a:lnTo>
                  <a:lnTo>
                    <a:pt x="16" y="87"/>
                  </a:lnTo>
                  <a:lnTo>
                    <a:pt x="30" y="66"/>
                  </a:lnTo>
                  <a:lnTo>
                    <a:pt x="45" y="48"/>
                  </a:lnTo>
                  <a:lnTo>
                    <a:pt x="64" y="32"/>
                  </a:lnTo>
                  <a:lnTo>
                    <a:pt x="85" y="19"/>
                  </a:lnTo>
                  <a:lnTo>
                    <a:pt x="109" y="8"/>
                  </a:lnTo>
                  <a:lnTo>
                    <a:pt x="133" y="3"/>
                  </a:lnTo>
                  <a:lnTo>
                    <a:pt x="159" y="0"/>
                  </a:lnTo>
                  <a:lnTo>
                    <a:pt x="183" y="3"/>
                  </a:lnTo>
                  <a:lnTo>
                    <a:pt x="210" y="8"/>
                  </a:lnTo>
                  <a:lnTo>
                    <a:pt x="231" y="19"/>
                  </a:lnTo>
                  <a:lnTo>
                    <a:pt x="252" y="32"/>
                  </a:lnTo>
                  <a:lnTo>
                    <a:pt x="271" y="48"/>
                  </a:lnTo>
                  <a:lnTo>
                    <a:pt x="287" y="66"/>
                  </a:lnTo>
                  <a:lnTo>
                    <a:pt x="300" y="87"/>
                  </a:lnTo>
                  <a:lnTo>
                    <a:pt x="311" y="109"/>
                  </a:lnTo>
                  <a:lnTo>
                    <a:pt x="316" y="135"/>
                  </a:lnTo>
                  <a:lnTo>
                    <a:pt x="318" y="159"/>
                  </a:lnTo>
                  <a:lnTo>
                    <a:pt x="316" y="1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14" name="Freeform 88"/>
            <p:cNvSpPr>
              <a:spLocks/>
            </p:cNvSpPr>
            <p:nvPr/>
          </p:nvSpPr>
          <p:spPr bwMode="auto">
            <a:xfrm>
              <a:off x="2006" y="920"/>
              <a:ext cx="345" cy="318"/>
            </a:xfrm>
            <a:custGeom>
              <a:avLst/>
              <a:gdLst>
                <a:gd name="T0" fmla="*/ 8225 w 318"/>
                <a:gd name="T1" fmla="*/ 159 h 318"/>
                <a:gd name="T2" fmla="*/ 8225 w 318"/>
                <a:gd name="T3" fmla="*/ 135 h 318"/>
                <a:gd name="T4" fmla="*/ 8111 w 318"/>
                <a:gd name="T5" fmla="*/ 109 h 318"/>
                <a:gd name="T6" fmla="*/ 7821 w 318"/>
                <a:gd name="T7" fmla="*/ 87 h 318"/>
                <a:gd name="T8" fmla="*/ 7476 w 318"/>
                <a:gd name="T9" fmla="*/ 66 h 318"/>
                <a:gd name="T10" fmla="*/ 7053 w 318"/>
                <a:gd name="T11" fmla="*/ 48 h 318"/>
                <a:gd name="T12" fmla="*/ 6553 w 318"/>
                <a:gd name="T13" fmla="*/ 32 h 318"/>
                <a:gd name="T14" fmla="*/ 6015 w 318"/>
                <a:gd name="T15" fmla="*/ 19 h 318"/>
                <a:gd name="T16" fmla="*/ 5472 w 318"/>
                <a:gd name="T17" fmla="*/ 8 h 318"/>
                <a:gd name="T18" fmla="*/ 4764 w 318"/>
                <a:gd name="T19" fmla="*/ 3 h 318"/>
                <a:gd name="T20" fmla="*/ 4154 w 318"/>
                <a:gd name="T21" fmla="*/ 0 h 318"/>
                <a:gd name="T22" fmla="*/ 3438 w 318"/>
                <a:gd name="T23" fmla="*/ 3 h 318"/>
                <a:gd name="T24" fmla="*/ 2846 w 318"/>
                <a:gd name="T25" fmla="*/ 8 h 318"/>
                <a:gd name="T26" fmla="*/ 2214 w 318"/>
                <a:gd name="T27" fmla="*/ 19 h 318"/>
                <a:gd name="T28" fmla="*/ 1640 w 318"/>
                <a:gd name="T29" fmla="*/ 32 h 318"/>
                <a:gd name="T30" fmla="*/ 1163 w 318"/>
                <a:gd name="T31" fmla="*/ 48 h 318"/>
                <a:gd name="T32" fmla="*/ 787 w 318"/>
                <a:gd name="T33" fmla="*/ 66 h 318"/>
                <a:gd name="T34" fmla="*/ 410 w 318"/>
                <a:gd name="T35" fmla="*/ 87 h 318"/>
                <a:gd name="T36" fmla="*/ 214 w 318"/>
                <a:gd name="T37" fmla="*/ 109 h 318"/>
                <a:gd name="T38" fmla="*/ 0 w 318"/>
                <a:gd name="T39" fmla="*/ 135 h 318"/>
                <a:gd name="T40" fmla="*/ 0 w 318"/>
                <a:gd name="T41" fmla="*/ 159 h 318"/>
                <a:gd name="T42" fmla="*/ 0 w 318"/>
                <a:gd name="T43" fmla="*/ 186 h 318"/>
                <a:gd name="T44" fmla="*/ 214 w 318"/>
                <a:gd name="T45" fmla="*/ 209 h 318"/>
                <a:gd name="T46" fmla="*/ 410 w 318"/>
                <a:gd name="T47" fmla="*/ 233 h 318"/>
                <a:gd name="T48" fmla="*/ 787 w 318"/>
                <a:gd name="T49" fmla="*/ 254 h 318"/>
                <a:gd name="T50" fmla="*/ 1163 w 318"/>
                <a:gd name="T51" fmla="*/ 273 h 318"/>
                <a:gd name="T52" fmla="*/ 1640 w 318"/>
                <a:gd name="T53" fmla="*/ 289 h 318"/>
                <a:gd name="T54" fmla="*/ 2214 w 318"/>
                <a:gd name="T55" fmla="*/ 302 h 318"/>
                <a:gd name="T56" fmla="*/ 2846 w 318"/>
                <a:gd name="T57" fmla="*/ 310 h 318"/>
                <a:gd name="T58" fmla="*/ 3438 w 318"/>
                <a:gd name="T59" fmla="*/ 318 h 318"/>
                <a:gd name="T60" fmla="*/ 4154 w 318"/>
                <a:gd name="T61" fmla="*/ 318 h 318"/>
                <a:gd name="T62" fmla="*/ 4764 w 318"/>
                <a:gd name="T63" fmla="*/ 318 h 318"/>
                <a:gd name="T64" fmla="*/ 5472 w 318"/>
                <a:gd name="T65" fmla="*/ 310 h 318"/>
                <a:gd name="T66" fmla="*/ 6015 w 318"/>
                <a:gd name="T67" fmla="*/ 302 h 318"/>
                <a:gd name="T68" fmla="*/ 6553 w 318"/>
                <a:gd name="T69" fmla="*/ 289 h 318"/>
                <a:gd name="T70" fmla="*/ 7053 w 318"/>
                <a:gd name="T71" fmla="*/ 273 h 318"/>
                <a:gd name="T72" fmla="*/ 7476 w 318"/>
                <a:gd name="T73" fmla="*/ 254 h 318"/>
                <a:gd name="T74" fmla="*/ 7821 w 318"/>
                <a:gd name="T75" fmla="*/ 233 h 318"/>
                <a:gd name="T76" fmla="*/ 8111 w 318"/>
                <a:gd name="T77" fmla="*/ 209 h 318"/>
                <a:gd name="T78" fmla="*/ 8225 w 318"/>
                <a:gd name="T79" fmla="*/ 186 h 318"/>
                <a:gd name="T80" fmla="*/ 8273 w 318"/>
                <a:gd name="T81" fmla="*/ 159 h 318"/>
                <a:gd name="T82" fmla="*/ 8273 w 318"/>
                <a:gd name="T83" fmla="*/ 159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8"/>
                <a:gd name="T127" fmla="*/ 0 h 318"/>
                <a:gd name="T128" fmla="*/ 318 w 318"/>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8" h="318">
                  <a:moveTo>
                    <a:pt x="316" y="159"/>
                  </a:moveTo>
                  <a:lnTo>
                    <a:pt x="316" y="135"/>
                  </a:lnTo>
                  <a:lnTo>
                    <a:pt x="311" y="109"/>
                  </a:lnTo>
                  <a:lnTo>
                    <a:pt x="300" y="87"/>
                  </a:lnTo>
                  <a:lnTo>
                    <a:pt x="287" y="66"/>
                  </a:lnTo>
                  <a:lnTo>
                    <a:pt x="271" y="48"/>
                  </a:lnTo>
                  <a:lnTo>
                    <a:pt x="252" y="32"/>
                  </a:lnTo>
                  <a:lnTo>
                    <a:pt x="231" y="19"/>
                  </a:lnTo>
                  <a:lnTo>
                    <a:pt x="210" y="8"/>
                  </a:lnTo>
                  <a:lnTo>
                    <a:pt x="183" y="3"/>
                  </a:lnTo>
                  <a:lnTo>
                    <a:pt x="159" y="0"/>
                  </a:lnTo>
                  <a:lnTo>
                    <a:pt x="133" y="3"/>
                  </a:lnTo>
                  <a:lnTo>
                    <a:pt x="109" y="8"/>
                  </a:lnTo>
                  <a:lnTo>
                    <a:pt x="85" y="19"/>
                  </a:lnTo>
                  <a:lnTo>
                    <a:pt x="64" y="32"/>
                  </a:lnTo>
                  <a:lnTo>
                    <a:pt x="45" y="48"/>
                  </a:lnTo>
                  <a:lnTo>
                    <a:pt x="30" y="66"/>
                  </a:lnTo>
                  <a:lnTo>
                    <a:pt x="16" y="87"/>
                  </a:lnTo>
                  <a:lnTo>
                    <a:pt x="8" y="109"/>
                  </a:lnTo>
                  <a:lnTo>
                    <a:pt x="0" y="135"/>
                  </a:lnTo>
                  <a:lnTo>
                    <a:pt x="0" y="159"/>
                  </a:lnTo>
                  <a:lnTo>
                    <a:pt x="0" y="186"/>
                  </a:lnTo>
                  <a:lnTo>
                    <a:pt x="8" y="209"/>
                  </a:lnTo>
                  <a:lnTo>
                    <a:pt x="16" y="233"/>
                  </a:lnTo>
                  <a:lnTo>
                    <a:pt x="30" y="254"/>
                  </a:lnTo>
                  <a:lnTo>
                    <a:pt x="45" y="273"/>
                  </a:lnTo>
                  <a:lnTo>
                    <a:pt x="64" y="289"/>
                  </a:lnTo>
                  <a:lnTo>
                    <a:pt x="85" y="302"/>
                  </a:lnTo>
                  <a:lnTo>
                    <a:pt x="109" y="310"/>
                  </a:lnTo>
                  <a:lnTo>
                    <a:pt x="133" y="318"/>
                  </a:lnTo>
                  <a:lnTo>
                    <a:pt x="159" y="318"/>
                  </a:lnTo>
                  <a:lnTo>
                    <a:pt x="183" y="318"/>
                  </a:lnTo>
                  <a:lnTo>
                    <a:pt x="210" y="310"/>
                  </a:lnTo>
                  <a:lnTo>
                    <a:pt x="231" y="302"/>
                  </a:lnTo>
                  <a:lnTo>
                    <a:pt x="252" y="289"/>
                  </a:lnTo>
                  <a:lnTo>
                    <a:pt x="271" y="273"/>
                  </a:lnTo>
                  <a:lnTo>
                    <a:pt x="287" y="254"/>
                  </a:lnTo>
                  <a:lnTo>
                    <a:pt x="300" y="233"/>
                  </a:lnTo>
                  <a:lnTo>
                    <a:pt x="311" y="209"/>
                  </a:lnTo>
                  <a:lnTo>
                    <a:pt x="316" y="186"/>
                  </a:lnTo>
                  <a:lnTo>
                    <a:pt x="318" y="159"/>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15" name="Freeform 89"/>
            <p:cNvSpPr>
              <a:spLocks/>
            </p:cNvSpPr>
            <p:nvPr/>
          </p:nvSpPr>
          <p:spPr bwMode="auto">
            <a:xfrm>
              <a:off x="2004" y="1318"/>
              <a:ext cx="347" cy="201"/>
            </a:xfrm>
            <a:custGeom>
              <a:avLst/>
              <a:gdLst>
                <a:gd name="T0" fmla="*/ 0 w 320"/>
                <a:gd name="T1" fmla="*/ 0 h 201"/>
                <a:gd name="T2" fmla="*/ 8175 w 320"/>
                <a:gd name="T3" fmla="*/ 2 h 201"/>
                <a:gd name="T4" fmla="*/ 8175 w 320"/>
                <a:gd name="T5" fmla="*/ 201 h 201"/>
                <a:gd name="T6" fmla="*/ 2 w 320"/>
                <a:gd name="T7" fmla="*/ 201 h 201"/>
                <a:gd name="T8" fmla="*/ 2 w 320"/>
                <a:gd name="T9" fmla="*/ 2 h 201"/>
                <a:gd name="T10" fmla="*/ 0 w 320"/>
                <a:gd name="T11" fmla="*/ 0 h 201"/>
                <a:gd name="T12" fmla="*/ 0 60000 65536"/>
                <a:gd name="T13" fmla="*/ 0 60000 65536"/>
                <a:gd name="T14" fmla="*/ 0 60000 65536"/>
                <a:gd name="T15" fmla="*/ 0 60000 65536"/>
                <a:gd name="T16" fmla="*/ 0 60000 65536"/>
                <a:gd name="T17" fmla="*/ 0 60000 65536"/>
                <a:gd name="T18" fmla="*/ 0 w 320"/>
                <a:gd name="T19" fmla="*/ 0 h 201"/>
                <a:gd name="T20" fmla="*/ 320 w 320"/>
                <a:gd name="T21" fmla="*/ 201 h 201"/>
              </a:gdLst>
              <a:ahLst/>
              <a:cxnLst>
                <a:cxn ang="T12">
                  <a:pos x="T0" y="T1"/>
                </a:cxn>
                <a:cxn ang="T13">
                  <a:pos x="T2" y="T3"/>
                </a:cxn>
                <a:cxn ang="T14">
                  <a:pos x="T4" y="T5"/>
                </a:cxn>
                <a:cxn ang="T15">
                  <a:pos x="T6" y="T7"/>
                </a:cxn>
                <a:cxn ang="T16">
                  <a:pos x="T8" y="T9"/>
                </a:cxn>
                <a:cxn ang="T17">
                  <a:pos x="T10" y="T11"/>
                </a:cxn>
              </a:cxnLst>
              <a:rect l="T18" t="T19" r="T20" b="T21"/>
              <a:pathLst>
                <a:path w="320" h="201">
                  <a:moveTo>
                    <a:pt x="0" y="0"/>
                  </a:moveTo>
                  <a:lnTo>
                    <a:pt x="320" y="2"/>
                  </a:lnTo>
                  <a:lnTo>
                    <a:pt x="320" y="201"/>
                  </a:lnTo>
                  <a:lnTo>
                    <a:pt x="2" y="201"/>
                  </a:lnTo>
                  <a:lnTo>
                    <a:pt x="2"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16" name="Freeform 90"/>
            <p:cNvSpPr>
              <a:spLocks/>
            </p:cNvSpPr>
            <p:nvPr/>
          </p:nvSpPr>
          <p:spPr bwMode="auto">
            <a:xfrm>
              <a:off x="2004" y="1318"/>
              <a:ext cx="347" cy="201"/>
            </a:xfrm>
            <a:custGeom>
              <a:avLst/>
              <a:gdLst>
                <a:gd name="T0" fmla="*/ 0 w 320"/>
                <a:gd name="T1" fmla="*/ 0 h 201"/>
                <a:gd name="T2" fmla="*/ 8175 w 320"/>
                <a:gd name="T3" fmla="*/ 2 h 201"/>
                <a:gd name="T4" fmla="*/ 8175 w 320"/>
                <a:gd name="T5" fmla="*/ 201 h 201"/>
                <a:gd name="T6" fmla="*/ 2 w 320"/>
                <a:gd name="T7" fmla="*/ 201 h 201"/>
                <a:gd name="T8" fmla="*/ 2 w 320"/>
                <a:gd name="T9" fmla="*/ 2 h 201"/>
                <a:gd name="T10" fmla="*/ 0 60000 65536"/>
                <a:gd name="T11" fmla="*/ 0 60000 65536"/>
                <a:gd name="T12" fmla="*/ 0 60000 65536"/>
                <a:gd name="T13" fmla="*/ 0 60000 65536"/>
                <a:gd name="T14" fmla="*/ 0 60000 65536"/>
                <a:gd name="T15" fmla="*/ 0 w 320"/>
                <a:gd name="T16" fmla="*/ 0 h 201"/>
                <a:gd name="T17" fmla="*/ 320 w 320"/>
                <a:gd name="T18" fmla="*/ 201 h 201"/>
              </a:gdLst>
              <a:ahLst/>
              <a:cxnLst>
                <a:cxn ang="T10">
                  <a:pos x="T0" y="T1"/>
                </a:cxn>
                <a:cxn ang="T11">
                  <a:pos x="T2" y="T3"/>
                </a:cxn>
                <a:cxn ang="T12">
                  <a:pos x="T4" y="T5"/>
                </a:cxn>
                <a:cxn ang="T13">
                  <a:pos x="T6" y="T7"/>
                </a:cxn>
                <a:cxn ang="T14">
                  <a:pos x="T8" y="T9"/>
                </a:cxn>
              </a:cxnLst>
              <a:rect l="T15" t="T16" r="T17" b="T18"/>
              <a:pathLst>
                <a:path w="320" h="201">
                  <a:moveTo>
                    <a:pt x="0" y="0"/>
                  </a:moveTo>
                  <a:lnTo>
                    <a:pt x="320" y="2"/>
                  </a:lnTo>
                  <a:lnTo>
                    <a:pt x="320" y="201"/>
                  </a:lnTo>
                  <a:lnTo>
                    <a:pt x="2" y="201"/>
                  </a:lnTo>
                  <a:lnTo>
                    <a:pt x="2" y="2"/>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17" name="Rectangle 91"/>
            <p:cNvSpPr>
              <a:spLocks noChangeArrowheads="1"/>
            </p:cNvSpPr>
            <p:nvPr/>
          </p:nvSpPr>
          <p:spPr bwMode="auto">
            <a:xfrm>
              <a:off x="2150" y="1365"/>
              <a:ext cx="5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1100">
                  <a:solidFill>
                    <a:srgbClr val="000000"/>
                  </a:solidFill>
                  <a:latin typeface="Calibri" panose="020F0502020204030204" pitchFamily="34" charset="0"/>
                  <a:ea typeface="宋体" panose="02010600030101010101" pitchFamily="2" charset="-122"/>
                </a:rPr>
                <a:t>$</a:t>
              </a:r>
              <a:endParaRPr lang="en-US" altLang="zh-CN" sz="1400">
                <a:latin typeface="Calibri" panose="020F0502020204030204" pitchFamily="34" charset="0"/>
                <a:ea typeface="宋体" panose="02010600030101010101" pitchFamily="2" charset="-122"/>
              </a:endParaRPr>
            </a:p>
          </p:txBody>
        </p:sp>
        <p:sp>
          <p:nvSpPr>
            <p:cNvPr id="19518" name="Rectangle 92"/>
            <p:cNvSpPr>
              <a:spLocks noChangeArrowheads="1"/>
            </p:cNvSpPr>
            <p:nvPr/>
          </p:nvSpPr>
          <p:spPr bwMode="auto">
            <a:xfrm>
              <a:off x="2130" y="1013"/>
              <a:ext cx="4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1100">
                  <a:solidFill>
                    <a:srgbClr val="000000"/>
                  </a:solidFill>
                  <a:latin typeface="Calibri" panose="020F0502020204030204" pitchFamily="34" charset="0"/>
                  <a:ea typeface="宋体" panose="02010600030101010101" pitchFamily="2" charset="-122"/>
                </a:rPr>
                <a:t>P</a:t>
              </a:r>
              <a:endParaRPr lang="en-US" altLang="zh-CN" sz="1400">
                <a:latin typeface="Calibri" panose="020F0502020204030204" pitchFamily="34" charset="0"/>
                <a:ea typeface="宋体" panose="02010600030101010101" pitchFamily="2" charset="-122"/>
              </a:endParaRPr>
            </a:p>
          </p:txBody>
        </p:sp>
        <p:sp>
          <p:nvSpPr>
            <p:cNvPr id="19519" name="Rectangle 93"/>
            <p:cNvSpPr>
              <a:spLocks noChangeArrowheads="1"/>
            </p:cNvSpPr>
            <p:nvPr/>
          </p:nvSpPr>
          <p:spPr bwMode="auto">
            <a:xfrm>
              <a:off x="2179" y="1047"/>
              <a:ext cx="4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900">
                  <a:solidFill>
                    <a:srgbClr val="000000"/>
                  </a:solidFill>
                  <a:latin typeface="Calibri" panose="020F0502020204030204" pitchFamily="34" charset="0"/>
                  <a:ea typeface="宋体" panose="02010600030101010101" pitchFamily="2" charset="-122"/>
                </a:rPr>
                <a:t>n</a:t>
              </a:r>
              <a:endParaRPr lang="en-US" altLang="zh-CN" sz="1400">
                <a:latin typeface="Calibri" panose="020F0502020204030204" pitchFamily="34" charset="0"/>
                <a:ea typeface="宋体" panose="02010600030101010101" pitchFamily="2" charset="-122"/>
              </a:endParaRPr>
            </a:p>
          </p:txBody>
        </p:sp>
        <p:sp>
          <p:nvSpPr>
            <p:cNvPr id="19520" name="Freeform 94"/>
            <p:cNvSpPr>
              <a:spLocks/>
            </p:cNvSpPr>
            <p:nvPr/>
          </p:nvSpPr>
          <p:spPr bwMode="auto">
            <a:xfrm>
              <a:off x="1232" y="1389"/>
              <a:ext cx="49" cy="45"/>
            </a:xfrm>
            <a:custGeom>
              <a:avLst/>
              <a:gdLst>
                <a:gd name="T0" fmla="*/ 1259 w 45"/>
                <a:gd name="T1" fmla="*/ 21 h 45"/>
                <a:gd name="T2" fmla="*/ 1259 w 45"/>
                <a:gd name="T3" fmla="*/ 27 h 45"/>
                <a:gd name="T4" fmla="*/ 1259 w 45"/>
                <a:gd name="T5" fmla="*/ 29 h 45"/>
                <a:gd name="T6" fmla="*/ 1259 w 45"/>
                <a:gd name="T7" fmla="*/ 35 h 45"/>
                <a:gd name="T8" fmla="*/ 1156 w 45"/>
                <a:gd name="T9" fmla="*/ 37 h 45"/>
                <a:gd name="T10" fmla="*/ 1132 w 45"/>
                <a:gd name="T11" fmla="*/ 40 h 45"/>
                <a:gd name="T12" fmla="*/ 1040 w 45"/>
                <a:gd name="T13" fmla="*/ 40 h 45"/>
                <a:gd name="T14" fmla="*/ 955 w 45"/>
                <a:gd name="T15" fmla="*/ 43 h 45"/>
                <a:gd name="T16" fmla="*/ 884 w 45"/>
                <a:gd name="T17" fmla="*/ 45 h 45"/>
                <a:gd name="T18" fmla="*/ 755 w 45"/>
                <a:gd name="T19" fmla="*/ 45 h 45"/>
                <a:gd name="T20" fmla="*/ 629 w 45"/>
                <a:gd name="T21" fmla="*/ 45 h 45"/>
                <a:gd name="T22" fmla="*/ 536 w 45"/>
                <a:gd name="T23" fmla="*/ 45 h 45"/>
                <a:gd name="T24" fmla="*/ 377 w 45"/>
                <a:gd name="T25" fmla="*/ 45 h 45"/>
                <a:gd name="T26" fmla="*/ 292 w 45"/>
                <a:gd name="T27" fmla="*/ 43 h 45"/>
                <a:gd name="T28" fmla="*/ 246 w 45"/>
                <a:gd name="T29" fmla="*/ 40 h 45"/>
                <a:gd name="T30" fmla="*/ 5 w 45"/>
                <a:gd name="T31" fmla="*/ 40 h 45"/>
                <a:gd name="T32" fmla="*/ 2 w 45"/>
                <a:gd name="T33" fmla="*/ 37 h 45"/>
                <a:gd name="T34" fmla="*/ 2 w 45"/>
                <a:gd name="T35" fmla="*/ 35 h 45"/>
                <a:gd name="T36" fmla="*/ 0 w 45"/>
                <a:gd name="T37" fmla="*/ 29 h 45"/>
                <a:gd name="T38" fmla="*/ 0 w 45"/>
                <a:gd name="T39" fmla="*/ 27 h 45"/>
                <a:gd name="T40" fmla="*/ 0 w 45"/>
                <a:gd name="T41" fmla="*/ 24 h 45"/>
                <a:gd name="T42" fmla="*/ 0 w 45"/>
                <a:gd name="T43" fmla="*/ 19 h 45"/>
                <a:gd name="T44" fmla="*/ 0 w 45"/>
                <a:gd name="T45" fmla="*/ 16 h 45"/>
                <a:gd name="T46" fmla="*/ 2 w 45"/>
                <a:gd name="T47" fmla="*/ 13 h 45"/>
                <a:gd name="T48" fmla="*/ 2 w 45"/>
                <a:gd name="T49" fmla="*/ 11 h 45"/>
                <a:gd name="T50" fmla="*/ 5 w 45"/>
                <a:gd name="T51" fmla="*/ 8 h 45"/>
                <a:gd name="T52" fmla="*/ 246 w 45"/>
                <a:gd name="T53" fmla="*/ 5 h 45"/>
                <a:gd name="T54" fmla="*/ 292 w 45"/>
                <a:gd name="T55" fmla="*/ 3 h 45"/>
                <a:gd name="T56" fmla="*/ 377 w 45"/>
                <a:gd name="T57" fmla="*/ 3 h 45"/>
                <a:gd name="T58" fmla="*/ 536 w 45"/>
                <a:gd name="T59" fmla="*/ 0 h 45"/>
                <a:gd name="T60" fmla="*/ 629 w 45"/>
                <a:gd name="T61" fmla="*/ 0 h 45"/>
                <a:gd name="T62" fmla="*/ 755 w 45"/>
                <a:gd name="T63" fmla="*/ 0 h 45"/>
                <a:gd name="T64" fmla="*/ 884 w 45"/>
                <a:gd name="T65" fmla="*/ 3 h 45"/>
                <a:gd name="T66" fmla="*/ 955 w 45"/>
                <a:gd name="T67" fmla="*/ 3 h 45"/>
                <a:gd name="T68" fmla="*/ 1040 w 45"/>
                <a:gd name="T69" fmla="*/ 5 h 45"/>
                <a:gd name="T70" fmla="*/ 1132 w 45"/>
                <a:gd name="T71" fmla="*/ 8 h 45"/>
                <a:gd name="T72" fmla="*/ 1156 w 45"/>
                <a:gd name="T73" fmla="*/ 11 h 45"/>
                <a:gd name="T74" fmla="*/ 1259 w 45"/>
                <a:gd name="T75" fmla="*/ 13 h 45"/>
                <a:gd name="T76" fmla="*/ 1259 w 45"/>
                <a:gd name="T77" fmla="*/ 16 h 45"/>
                <a:gd name="T78" fmla="*/ 1259 w 45"/>
                <a:gd name="T79" fmla="*/ 19 h 45"/>
                <a:gd name="T80" fmla="*/ 1355 w 45"/>
                <a:gd name="T81" fmla="*/ 24 h 45"/>
                <a:gd name="T82" fmla="*/ 1259 w 45"/>
                <a:gd name="T83" fmla="*/ 21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45"/>
                <a:gd name="T128" fmla="*/ 45 w 45"/>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45">
                  <a:moveTo>
                    <a:pt x="42" y="21"/>
                  </a:moveTo>
                  <a:lnTo>
                    <a:pt x="42" y="27"/>
                  </a:lnTo>
                  <a:lnTo>
                    <a:pt x="42" y="29"/>
                  </a:lnTo>
                  <a:lnTo>
                    <a:pt x="42" y="35"/>
                  </a:lnTo>
                  <a:lnTo>
                    <a:pt x="39" y="37"/>
                  </a:lnTo>
                  <a:lnTo>
                    <a:pt x="37" y="40"/>
                  </a:lnTo>
                  <a:lnTo>
                    <a:pt x="34" y="40"/>
                  </a:lnTo>
                  <a:lnTo>
                    <a:pt x="31" y="43"/>
                  </a:lnTo>
                  <a:lnTo>
                    <a:pt x="29" y="45"/>
                  </a:lnTo>
                  <a:lnTo>
                    <a:pt x="26" y="45"/>
                  </a:lnTo>
                  <a:lnTo>
                    <a:pt x="21" y="45"/>
                  </a:lnTo>
                  <a:lnTo>
                    <a:pt x="18" y="45"/>
                  </a:lnTo>
                  <a:lnTo>
                    <a:pt x="13" y="45"/>
                  </a:lnTo>
                  <a:lnTo>
                    <a:pt x="10" y="43"/>
                  </a:lnTo>
                  <a:lnTo>
                    <a:pt x="8" y="40"/>
                  </a:lnTo>
                  <a:lnTo>
                    <a:pt x="5" y="40"/>
                  </a:lnTo>
                  <a:lnTo>
                    <a:pt x="2" y="37"/>
                  </a:lnTo>
                  <a:lnTo>
                    <a:pt x="2" y="35"/>
                  </a:lnTo>
                  <a:lnTo>
                    <a:pt x="0" y="29"/>
                  </a:lnTo>
                  <a:lnTo>
                    <a:pt x="0" y="27"/>
                  </a:lnTo>
                  <a:lnTo>
                    <a:pt x="0" y="24"/>
                  </a:lnTo>
                  <a:lnTo>
                    <a:pt x="0" y="19"/>
                  </a:lnTo>
                  <a:lnTo>
                    <a:pt x="0" y="16"/>
                  </a:lnTo>
                  <a:lnTo>
                    <a:pt x="2" y="13"/>
                  </a:lnTo>
                  <a:lnTo>
                    <a:pt x="2" y="11"/>
                  </a:lnTo>
                  <a:lnTo>
                    <a:pt x="5" y="8"/>
                  </a:lnTo>
                  <a:lnTo>
                    <a:pt x="8" y="5"/>
                  </a:lnTo>
                  <a:lnTo>
                    <a:pt x="10" y="3"/>
                  </a:lnTo>
                  <a:lnTo>
                    <a:pt x="13" y="3"/>
                  </a:lnTo>
                  <a:lnTo>
                    <a:pt x="18" y="0"/>
                  </a:lnTo>
                  <a:lnTo>
                    <a:pt x="21" y="0"/>
                  </a:lnTo>
                  <a:lnTo>
                    <a:pt x="26" y="0"/>
                  </a:lnTo>
                  <a:lnTo>
                    <a:pt x="29" y="3"/>
                  </a:lnTo>
                  <a:lnTo>
                    <a:pt x="31" y="3"/>
                  </a:lnTo>
                  <a:lnTo>
                    <a:pt x="34" y="5"/>
                  </a:lnTo>
                  <a:lnTo>
                    <a:pt x="37" y="8"/>
                  </a:lnTo>
                  <a:lnTo>
                    <a:pt x="39" y="11"/>
                  </a:lnTo>
                  <a:lnTo>
                    <a:pt x="42" y="13"/>
                  </a:lnTo>
                  <a:lnTo>
                    <a:pt x="42" y="16"/>
                  </a:lnTo>
                  <a:lnTo>
                    <a:pt x="42" y="19"/>
                  </a:lnTo>
                  <a:lnTo>
                    <a:pt x="45" y="24"/>
                  </a:lnTo>
                  <a:lnTo>
                    <a:pt x="42"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21" name="Freeform 95"/>
            <p:cNvSpPr>
              <a:spLocks/>
            </p:cNvSpPr>
            <p:nvPr/>
          </p:nvSpPr>
          <p:spPr bwMode="auto">
            <a:xfrm>
              <a:off x="1232" y="1389"/>
              <a:ext cx="49" cy="45"/>
            </a:xfrm>
            <a:custGeom>
              <a:avLst/>
              <a:gdLst>
                <a:gd name="T0" fmla="*/ 1259 w 45"/>
                <a:gd name="T1" fmla="*/ 21 h 45"/>
                <a:gd name="T2" fmla="*/ 1259 w 45"/>
                <a:gd name="T3" fmla="*/ 19 h 45"/>
                <a:gd name="T4" fmla="*/ 1259 w 45"/>
                <a:gd name="T5" fmla="*/ 16 h 45"/>
                <a:gd name="T6" fmla="*/ 1259 w 45"/>
                <a:gd name="T7" fmla="*/ 13 h 45"/>
                <a:gd name="T8" fmla="*/ 1156 w 45"/>
                <a:gd name="T9" fmla="*/ 11 h 45"/>
                <a:gd name="T10" fmla="*/ 1132 w 45"/>
                <a:gd name="T11" fmla="*/ 8 h 45"/>
                <a:gd name="T12" fmla="*/ 1040 w 45"/>
                <a:gd name="T13" fmla="*/ 5 h 45"/>
                <a:gd name="T14" fmla="*/ 955 w 45"/>
                <a:gd name="T15" fmla="*/ 3 h 45"/>
                <a:gd name="T16" fmla="*/ 884 w 45"/>
                <a:gd name="T17" fmla="*/ 3 h 45"/>
                <a:gd name="T18" fmla="*/ 755 w 45"/>
                <a:gd name="T19" fmla="*/ 0 h 45"/>
                <a:gd name="T20" fmla="*/ 629 w 45"/>
                <a:gd name="T21" fmla="*/ 0 h 45"/>
                <a:gd name="T22" fmla="*/ 536 w 45"/>
                <a:gd name="T23" fmla="*/ 0 h 45"/>
                <a:gd name="T24" fmla="*/ 377 w 45"/>
                <a:gd name="T25" fmla="*/ 3 h 45"/>
                <a:gd name="T26" fmla="*/ 292 w 45"/>
                <a:gd name="T27" fmla="*/ 3 h 45"/>
                <a:gd name="T28" fmla="*/ 246 w 45"/>
                <a:gd name="T29" fmla="*/ 5 h 45"/>
                <a:gd name="T30" fmla="*/ 5 w 45"/>
                <a:gd name="T31" fmla="*/ 8 h 45"/>
                <a:gd name="T32" fmla="*/ 2 w 45"/>
                <a:gd name="T33" fmla="*/ 11 h 45"/>
                <a:gd name="T34" fmla="*/ 2 w 45"/>
                <a:gd name="T35" fmla="*/ 13 h 45"/>
                <a:gd name="T36" fmla="*/ 0 w 45"/>
                <a:gd name="T37" fmla="*/ 16 h 45"/>
                <a:gd name="T38" fmla="*/ 0 w 45"/>
                <a:gd name="T39" fmla="*/ 19 h 45"/>
                <a:gd name="T40" fmla="*/ 0 w 45"/>
                <a:gd name="T41" fmla="*/ 24 h 45"/>
                <a:gd name="T42" fmla="*/ 0 w 45"/>
                <a:gd name="T43" fmla="*/ 27 h 45"/>
                <a:gd name="T44" fmla="*/ 0 w 45"/>
                <a:gd name="T45" fmla="*/ 29 h 45"/>
                <a:gd name="T46" fmla="*/ 2 w 45"/>
                <a:gd name="T47" fmla="*/ 35 h 45"/>
                <a:gd name="T48" fmla="*/ 2 w 45"/>
                <a:gd name="T49" fmla="*/ 37 h 45"/>
                <a:gd name="T50" fmla="*/ 5 w 45"/>
                <a:gd name="T51" fmla="*/ 40 h 45"/>
                <a:gd name="T52" fmla="*/ 246 w 45"/>
                <a:gd name="T53" fmla="*/ 40 h 45"/>
                <a:gd name="T54" fmla="*/ 292 w 45"/>
                <a:gd name="T55" fmla="*/ 43 h 45"/>
                <a:gd name="T56" fmla="*/ 377 w 45"/>
                <a:gd name="T57" fmla="*/ 45 h 45"/>
                <a:gd name="T58" fmla="*/ 536 w 45"/>
                <a:gd name="T59" fmla="*/ 45 h 45"/>
                <a:gd name="T60" fmla="*/ 629 w 45"/>
                <a:gd name="T61" fmla="*/ 45 h 45"/>
                <a:gd name="T62" fmla="*/ 755 w 45"/>
                <a:gd name="T63" fmla="*/ 45 h 45"/>
                <a:gd name="T64" fmla="*/ 884 w 45"/>
                <a:gd name="T65" fmla="*/ 45 h 45"/>
                <a:gd name="T66" fmla="*/ 955 w 45"/>
                <a:gd name="T67" fmla="*/ 43 h 45"/>
                <a:gd name="T68" fmla="*/ 1040 w 45"/>
                <a:gd name="T69" fmla="*/ 40 h 45"/>
                <a:gd name="T70" fmla="*/ 1132 w 45"/>
                <a:gd name="T71" fmla="*/ 40 h 45"/>
                <a:gd name="T72" fmla="*/ 1156 w 45"/>
                <a:gd name="T73" fmla="*/ 37 h 45"/>
                <a:gd name="T74" fmla="*/ 1259 w 45"/>
                <a:gd name="T75" fmla="*/ 35 h 45"/>
                <a:gd name="T76" fmla="*/ 1259 w 45"/>
                <a:gd name="T77" fmla="*/ 29 h 45"/>
                <a:gd name="T78" fmla="*/ 1259 w 45"/>
                <a:gd name="T79" fmla="*/ 27 h 45"/>
                <a:gd name="T80" fmla="*/ 1355 w 45"/>
                <a:gd name="T81" fmla="*/ 24 h 45"/>
                <a:gd name="T82" fmla="*/ 1355 w 45"/>
                <a:gd name="T83" fmla="*/ 24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45"/>
                <a:gd name="T128" fmla="*/ 45 w 45"/>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45">
                  <a:moveTo>
                    <a:pt x="42" y="21"/>
                  </a:moveTo>
                  <a:lnTo>
                    <a:pt x="42" y="19"/>
                  </a:lnTo>
                  <a:lnTo>
                    <a:pt x="42" y="16"/>
                  </a:lnTo>
                  <a:lnTo>
                    <a:pt x="42" y="13"/>
                  </a:lnTo>
                  <a:lnTo>
                    <a:pt x="39" y="11"/>
                  </a:lnTo>
                  <a:lnTo>
                    <a:pt x="37" y="8"/>
                  </a:lnTo>
                  <a:lnTo>
                    <a:pt x="34" y="5"/>
                  </a:lnTo>
                  <a:lnTo>
                    <a:pt x="31" y="3"/>
                  </a:lnTo>
                  <a:lnTo>
                    <a:pt x="29" y="3"/>
                  </a:lnTo>
                  <a:lnTo>
                    <a:pt x="26" y="0"/>
                  </a:lnTo>
                  <a:lnTo>
                    <a:pt x="21" y="0"/>
                  </a:lnTo>
                  <a:lnTo>
                    <a:pt x="18" y="0"/>
                  </a:lnTo>
                  <a:lnTo>
                    <a:pt x="13" y="3"/>
                  </a:lnTo>
                  <a:lnTo>
                    <a:pt x="10" y="3"/>
                  </a:lnTo>
                  <a:lnTo>
                    <a:pt x="8" y="5"/>
                  </a:lnTo>
                  <a:lnTo>
                    <a:pt x="5" y="8"/>
                  </a:lnTo>
                  <a:lnTo>
                    <a:pt x="2" y="11"/>
                  </a:lnTo>
                  <a:lnTo>
                    <a:pt x="2" y="13"/>
                  </a:lnTo>
                  <a:lnTo>
                    <a:pt x="0" y="16"/>
                  </a:lnTo>
                  <a:lnTo>
                    <a:pt x="0" y="19"/>
                  </a:lnTo>
                  <a:lnTo>
                    <a:pt x="0" y="24"/>
                  </a:lnTo>
                  <a:lnTo>
                    <a:pt x="0" y="27"/>
                  </a:lnTo>
                  <a:lnTo>
                    <a:pt x="0" y="29"/>
                  </a:lnTo>
                  <a:lnTo>
                    <a:pt x="2" y="35"/>
                  </a:lnTo>
                  <a:lnTo>
                    <a:pt x="2" y="37"/>
                  </a:lnTo>
                  <a:lnTo>
                    <a:pt x="5" y="40"/>
                  </a:lnTo>
                  <a:lnTo>
                    <a:pt x="8" y="40"/>
                  </a:lnTo>
                  <a:lnTo>
                    <a:pt x="10" y="43"/>
                  </a:lnTo>
                  <a:lnTo>
                    <a:pt x="13" y="45"/>
                  </a:lnTo>
                  <a:lnTo>
                    <a:pt x="18" y="45"/>
                  </a:lnTo>
                  <a:lnTo>
                    <a:pt x="21" y="45"/>
                  </a:lnTo>
                  <a:lnTo>
                    <a:pt x="26" y="45"/>
                  </a:lnTo>
                  <a:lnTo>
                    <a:pt x="29" y="45"/>
                  </a:lnTo>
                  <a:lnTo>
                    <a:pt x="31" y="43"/>
                  </a:lnTo>
                  <a:lnTo>
                    <a:pt x="34" y="40"/>
                  </a:lnTo>
                  <a:lnTo>
                    <a:pt x="37" y="40"/>
                  </a:lnTo>
                  <a:lnTo>
                    <a:pt x="39" y="37"/>
                  </a:lnTo>
                  <a:lnTo>
                    <a:pt x="42" y="35"/>
                  </a:lnTo>
                  <a:lnTo>
                    <a:pt x="42" y="29"/>
                  </a:lnTo>
                  <a:lnTo>
                    <a:pt x="42" y="27"/>
                  </a:lnTo>
                  <a:lnTo>
                    <a:pt x="45" y="24"/>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22" name="Freeform 96"/>
            <p:cNvSpPr>
              <a:spLocks/>
            </p:cNvSpPr>
            <p:nvPr/>
          </p:nvSpPr>
          <p:spPr bwMode="auto">
            <a:xfrm>
              <a:off x="1430" y="1389"/>
              <a:ext cx="49" cy="45"/>
            </a:xfrm>
            <a:custGeom>
              <a:avLst/>
              <a:gdLst>
                <a:gd name="T0" fmla="*/ 1259 w 45"/>
                <a:gd name="T1" fmla="*/ 21 h 45"/>
                <a:gd name="T2" fmla="*/ 1355 w 45"/>
                <a:gd name="T3" fmla="*/ 27 h 45"/>
                <a:gd name="T4" fmla="*/ 1259 w 45"/>
                <a:gd name="T5" fmla="*/ 29 h 45"/>
                <a:gd name="T6" fmla="*/ 1259 w 45"/>
                <a:gd name="T7" fmla="*/ 35 h 45"/>
                <a:gd name="T8" fmla="*/ 1156 w 45"/>
                <a:gd name="T9" fmla="*/ 37 h 45"/>
                <a:gd name="T10" fmla="*/ 1132 w 45"/>
                <a:gd name="T11" fmla="*/ 40 h 45"/>
                <a:gd name="T12" fmla="*/ 1040 w 45"/>
                <a:gd name="T13" fmla="*/ 40 h 45"/>
                <a:gd name="T14" fmla="*/ 955 w 45"/>
                <a:gd name="T15" fmla="*/ 43 h 45"/>
                <a:gd name="T16" fmla="*/ 884 w 45"/>
                <a:gd name="T17" fmla="*/ 45 h 45"/>
                <a:gd name="T18" fmla="*/ 755 w 45"/>
                <a:gd name="T19" fmla="*/ 45 h 45"/>
                <a:gd name="T20" fmla="*/ 629 w 45"/>
                <a:gd name="T21" fmla="*/ 45 h 45"/>
                <a:gd name="T22" fmla="*/ 536 w 45"/>
                <a:gd name="T23" fmla="*/ 45 h 45"/>
                <a:gd name="T24" fmla="*/ 448 w 45"/>
                <a:gd name="T25" fmla="*/ 45 h 45"/>
                <a:gd name="T26" fmla="*/ 377 w 45"/>
                <a:gd name="T27" fmla="*/ 43 h 45"/>
                <a:gd name="T28" fmla="*/ 246 w 45"/>
                <a:gd name="T29" fmla="*/ 40 h 45"/>
                <a:gd name="T30" fmla="*/ 5 w 45"/>
                <a:gd name="T31" fmla="*/ 40 h 45"/>
                <a:gd name="T32" fmla="*/ 5 w 45"/>
                <a:gd name="T33" fmla="*/ 37 h 45"/>
                <a:gd name="T34" fmla="*/ 2 w 45"/>
                <a:gd name="T35" fmla="*/ 35 h 45"/>
                <a:gd name="T36" fmla="*/ 0 w 45"/>
                <a:gd name="T37" fmla="*/ 29 h 45"/>
                <a:gd name="T38" fmla="*/ 0 w 45"/>
                <a:gd name="T39" fmla="*/ 27 h 45"/>
                <a:gd name="T40" fmla="*/ 0 w 45"/>
                <a:gd name="T41" fmla="*/ 24 h 45"/>
                <a:gd name="T42" fmla="*/ 0 w 45"/>
                <a:gd name="T43" fmla="*/ 19 h 45"/>
                <a:gd name="T44" fmla="*/ 0 w 45"/>
                <a:gd name="T45" fmla="*/ 16 h 45"/>
                <a:gd name="T46" fmla="*/ 2 w 45"/>
                <a:gd name="T47" fmla="*/ 13 h 45"/>
                <a:gd name="T48" fmla="*/ 5 w 45"/>
                <a:gd name="T49" fmla="*/ 11 h 45"/>
                <a:gd name="T50" fmla="*/ 5 w 45"/>
                <a:gd name="T51" fmla="*/ 8 h 45"/>
                <a:gd name="T52" fmla="*/ 246 w 45"/>
                <a:gd name="T53" fmla="*/ 5 h 45"/>
                <a:gd name="T54" fmla="*/ 377 w 45"/>
                <a:gd name="T55" fmla="*/ 3 h 45"/>
                <a:gd name="T56" fmla="*/ 448 w 45"/>
                <a:gd name="T57" fmla="*/ 3 h 45"/>
                <a:gd name="T58" fmla="*/ 536 w 45"/>
                <a:gd name="T59" fmla="*/ 0 h 45"/>
                <a:gd name="T60" fmla="*/ 629 w 45"/>
                <a:gd name="T61" fmla="*/ 0 h 45"/>
                <a:gd name="T62" fmla="*/ 755 w 45"/>
                <a:gd name="T63" fmla="*/ 0 h 45"/>
                <a:gd name="T64" fmla="*/ 884 w 45"/>
                <a:gd name="T65" fmla="*/ 3 h 45"/>
                <a:gd name="T66" fmla="*/ 955 w 45"/>
                <a:gd name="T67" fmla="*/ 3 h 45"/>
                <a:gd name="T68" fmla="*/ 1040 w 45"/>
                <a:gd name="T69" fmla="*/ 5 h 45"/>
                <a:gd name="T70" fmla="*/ 1132 w 45"/>
                <a:gd name="T71" fmla="*/ 8 h 45"/>
                <a:gd name="T72" fmla="*/ 1156 w 45"/>
                <a:gd name="T73" fmla="*/ 11 h 45"/>
                <a:gd name="T74" fmla="*/ 1259 w 45"/>
                <a:gd name="T75" fmla="*/ 13 h 45"/>
                <a:gd name="T76" fmla="*/ 1259 w 45"/>
                <a:gd name="T77" fmla="*/ 16 h 45"/>
                <a:gd name="T78" fmla="*/ 1355 w 45"/>
                <a:gd name="T79" fmla="*/ 19 h 45"/>
                <a:gd name="T80" fmla="*/ 1355 w 45"/>
                <a:gd name="T81" fmla="*/ 24 h 45"/>
                <a:gd name="T82" fmla="*/ 1259 w 45"/>
                <a:gd name="T83" fmla="*/ 21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45"/>
                <a:gd name="T128" fmla="*/ 45 w 45"/>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45">
                  <a:moveTo>
                    <a:pt x="42" y="21"/>
                  </a:moveTo>
                  <a:lnTo>
                    <a:pt x="45" y="27"/>
                  </a:lnTo>
                  <a:lnTo>
                    <a:pt x="42" y="29"/>
                  </a:lnTo>
                  <a:lnTo>
                    <a:pt x="42" y="35"/>
                  </a:lnTo>
                  <a:lnTo>
                    <a:pt x="39" y="37"/>
                  </a:lnTo>
                  <a:lnTo>
                    <a:pt x="37" y="40"/>
                  </a:lnTo>
                  <a:lnTo>
                    <a:pt x="34" y="40"/>
                  </a:lnTo>
                  <a:lnTo>
                    <a:pt x="31" y="43"/>
                  </a:lnTo>
                  <a:lnTo>
                    <a:pt x="29" y="45"/>
                  </a:lnTo>
                  <a:lnTo>
                    <a:pt x="26" y="45"/>
                  </a:lnTo>
                  <a:lnTo>
                    <a:pt x="21" y="45"/>
                  </a:lnTo>
                  <a:lnTo>
                    <a:pt x="18" y="45"/>
                  </a:lnTo>
                  <a:lnTo>
                    <a:pt x="15" y="45"/>
                  </a:lnTo>
                  <a:lnTo>
                    <a:pt x="13" y="43"/>
                  </a:lnTo>
                  <a:lnTo>
                    <a:pt x="8" y="40"/>
                  </a:lnTo>
                  <a:lnTo>
                    <a:pt x="5" y="40"/>
                  </a:lnTo>
                  <a:lnTo>
                    <a:pt x="5" y="37"/>
                  </a:lnTo>
                  <a:lnTo>
                    <a:pt x="2" y="35"/>
                  </a:lnTo>
                  <a:lnTo>
                    <a:pt x="0" y="29"/>
                  </a:lnTo>
                  <a:lnTo>
                    <a:pt x="0" y="27"/>
                  </a:lnTo>
                  <a:lnTo>
                    <a:pt x="0" y="24"/>
                  </a:lnTo>
                  <a:lnTo>
                    <a:pt x="0" y="19"/>
                  </a:lnTo>
                  <a:lnTo>
                    <a:pt x="0" y="16"/>
                  </a:lnTo>
                  <a:lnTo>
                    <a:pt x="2" y="13"/>
                  </a:lnTo>
                  <a:lnTo>
                    <a:pt x="5" y="11"/>
                  </a:lnTo>
                  <a:lnTo>
                    <a:pt x="5" y="8"/>
                  </a:lnTo>
                  <a:lnTo>
                    <a:pt x="8" y="5"/>
                  </a:lnTo>
                  <a:lnTo>
                    <a:pt x="13" y="3"/>
                  </a:lnTo>
                  <a:lnTo>
                    <a:pt x="15" y="3"/>
                  </a:lnTo>
                  <a:lnTo>
                    <a:pt x="18" y="0"/>
                  </a:lnTo>
                  <a:lnTo>
                    <a:pt x="21" y="0"/>
                  </a:lnTo>
                  <a:lnTo>
                    <a:pt x="26" y="0"/>
                  </a:lnTo>
                  <a:lnTo>
                    <a:pt x="29" y="3"/>
                  </a:lnTo>
                  <a:lnTo>
                    <a:pt x="31" y="3"/>
                  </a:lnTo>
                  <a:lnTo>
                    <a:pt x="34" y="5"/>
                  </a:lnTo>
                  <a:lnTo>
                    <a:pt x="37" y="8"/>
                  </a:lnTo>
                  <a:lnTo>
                    <a:pt x="39" y="11"/>
                  </a:lnTo>
                  <a:lnTo>
                    <a:pt x="42" y="13"/>
                  </a:lnTo>
                  <a:lnTo>
                    <a:pt x="42" y="16"/>
                  </a:lnTo>
                  <a:lnTo>
                    <a:pt x="45" y="19"/>
                  </a:lnTo>
                  <a:lnTo>
                    <a:pt x="45" y="24"/>
                  </a:lnTo>
                  <a:lnTo>
                    <a:pt x="42"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23" name="Freeform 97"/>
            <p:cNvSpPr>
              <a:spLocks/>
            </p:cNvSpPr>
            <p:nvPr/>
          </p:nvSpPr>
          <p:spPr bwMode="auto">
            <a:xfrm>
              <a:off x="1430" y="1389"/>
              <a:ext cx="49" cy="45"/>
            </a:xfrm>
            <a:custGeom>
              <a:avLst/>
              <a:gdLst>
                <a:gd name="T0" fmla="*/ 1259 w 45"/>
                <a:gd name="T1" fmla="*/ 21 h 45"/>
                <a:gd name="T2" fmla="*/ 1355 w 45"/>
                <a:gd name="T3" fmla="*/ 19 h 45"/>
                <a:gd name="T4" fmla="*/ 1259 w 45"/>
                <a:gd name="T5" fmla="*/ 16 h 45"/>
                <a:gd name="T6" fmla="*/ 1259 w 45"/>
                <a:gd name="T7" fmla="*/ 13 h 45"/>
                <a:gd name="T8" fmla="*/ 1156 w 45"/>
                <a:gd name="T9" fmla="*/ 11 h 45"/>
                <a:gd name="T10" fmla="*/ 1132 w 45"/>
                <a:gd name="T11" fmla="*/ 8 h 45"/>
                <a:gd name="T12" fmla="*/ 1040 w 45"/>
                <a:gd name="T13" fmla="*/ 5 h 45"/>
                <a:gd name="T14" fmla="*/ 955 w 45"/>
                <a:gd name="T15" fmla="*/ 3 h 45"/>
                <a:gd name="T16" fmla="*/ 884 w 45"/>
                <a:gd name="T17" fmla="*/ 3 h 45"/>
                <a:gd name="T18" fmla="*/ 755 w 45"/>
                <a:gd name="T19" fmla="*/ 0 h 45"/>
                <a:gd name="T20" fmla="*/ 629 w 45"/>
                <a:gd name="T21" fmla="*/ 0 h 45"/>
                <a:gd name="T22" fmla="*/ 536 w 45"/>
                <a:gd name="T23" fmla="*/ 0 h 45"/>
                <a:gd name="T24" fmla="*/ 448 w 45"/>
                <a:gd name="T25" fmla="*/ 3 h 45"/>
                <a:gd name="T26" fmla="*/ 377 w 45"/>
                <a:gd name="T27" fmla="*/ 3 h 45"/>
                <a:gd name="T28" fmla="*/ 246 w 45"/>
                <a:gd name="T29" fmla="*/ 5 h 45"/>
                <a:gd name="T30" fmla="*/ 5 w 45"/>
                <a:gd name="T31" fmla="*/ 8 h 45"/>
                <a:gd name="T32" fmla="*/ 5 w 45"/>
                <a:gd name="T33" fmla="*/ 11 h 45"/>
                <a:gd name="T34" fmla="*/ 2 w 45"/>
                <a:gd name="T35" fmla="*/ 13 h 45"/>
                <a:gd name="T36" fmla="*/ 0 w 45"/>
                <a:gd name="T37" fmla="*/ 16 h 45"/>
                <a:gd name="T38" fmla="*/ 0 w 45"/>
                <a:gd name="T39" fmla="*/ 19 h 45"/>
                <a:gd name="T40" fmla="*/ 0 w 45"/>
                <a:gd name="T41" fmla="*/ 24 h 45"/>
                <a:gd name="T42" fmla="*/ 0 w 45"/>
                <a:gd name="T43" fmla="*/ 27 h 45"/>
                <a:gd name="T44" fmla="*/ 0 w 45"/>
                <a:gd name="T45" fmla="*/ 29 h 45"/>
                <a:gd name="T46" fmla="*/ 2 w 45"/>
                <a:gd name="T47" fmla="*/ 35 h 45"/>
                <a:gd name="T48" fmla="*/ 5 w 45"/>
                <a:gd name="T49" fmla="*/ 37 h 45"/>
                <a:gd name="T50" fmla="*/ 5 w 45"/>
                <a:gd name="T51" fmla="*/ 40 h 45"/>
                <a:gd name="T52" fmla="*/ 246 w 45"/>
                <a:gd name="T53" fmla="*/ 40 h 45"/>
                <a:gd name="T54" fmla="*/ 377 w 45"/>
                <a:gd name="T55" fmla="*/ 43 h 45"/>
                <a:gd name="T56" fmla="*/ 448 w 45"/>
                <a:gd name="T57" fmla="*/ 45 h 45"/>
                <a:gd name="T58" fmla="*/ 536 w 45"/>
                <a:gd name="T59" fmla="*/ 45 h 45"/>
                <a:gd name="T60" fmla="*/ 629 w 45"/>
                <a:gd name="T61" fmla="*/ 45 h 45"/>
                <a:gd name="T62" fmla="*/ 755 w 45"/>
                <a:gd name="T63" fmla="*/ 45 h 45"/>
                <a:gd name="T64" fmla="*/ 884 w 45"/>
                <a:gd name="T65" fmla="*/ 45 h 45"/>
                <a:gd name="T66" fmla="*/ 955 w 45"/>
                <a:gd name="T67" fmla="*/ 43 h 45"/>
                <a:gd name="T68" fmla="*/ 1040 w 45"/>
                <a:gd name="T69" fmla="*/ 40 h 45"/>
                <a:gd name="T70" fmla="*/ 1132 w 45"/>
                <a:gd name="T71" fmla="*/ 40 h 45"/>
                <a:gd name="T72" fmla="*/ 1156 w 45"/>
                <a:gd name="T73" fmla="*/ 37 h 45"/>
                <a:gd name="T74" fmla="*/ 1259 w 45"/>
                <a:gd name="T75" fmla="*/ 35 h 45"/>
                <a:gd name="T76" fmla="*/ 1259 w 45"/>
                <a:gd name="T77" fmla="*/ 29 h 45"/>
                <a:gd name="T78" fmla="*/ 1355 w 45"/>
                <a:gd name="T79" fmla="*/ 27 h 45"/>
                <a:gd name="T80" fmla="*/ 1355 w 45"/>
                <a:gd name="T81" fmla="*/ 24 h 45"/>
                <a:gd name="T82" fmla="*/ 1355 w 45"/>
                <a:gd name="T83" fmla="*/ 24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45"/>
                <a:gd name="T128" fmla="*/ 45 w 45"/>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45">
                  <a:moveTo>
                    <a:pt x="42" y="21"/>
                  </a:moveTo>
                  <a:lnTo>
                    <a:pt x="45" y="19"/>
                  </a:lnTo>
                  <a:lnTo>
                    <a:pt x="42" y="16"/>
                  </a:lnTo>
                  <a:lnTo>
                    <a:pt x="42" y="13"/>
                  </a:lnTo>
                  <a:lnTo>
                    <a:pt x="39" y="11"/>
                  </a:lnTo>
                  <a:lnTo>
                    <a:pt x="37" y="8"/>
                  </a:lnTo>
                  <a:lnTo>
                    <a:pt x="34" y="5"/>
                  </a:lnTo>
                  <a:lnTo>
                    <a:pt x="31" y="3"/>
                  </a:lnTo>
                  <a:lnTo>
                    <a:pt x="29" y="3"/>
                  </a:lnTo>
                  <a:lnTo>
                    <a:pt x="26" y="0"/>
                  </a:lnTo>
                  <a:lnTo>
                    <a:pt x="21" y="0"/>
                  </a:lnTo>
                  <a:lnTo>
                    <a:pt x="18" y="0"/>
                  </a:lnTo>
                  <a:lnTo>
                    <a:pt x="15" y="3"/>
                  </a:lnTo>
                  <a:lnTo>
                    <a:pt x="13" y="3"/>
                  </a:lnTo>
                  <a:lnTo>
                    <a:pt x="8" y="5"/>
                  </a:lnTo>
                  <a:lnTo>
                    <a:pt x="5" y="8"/>
                  </a:lnTo>
                  <a:lnTo>
                    <a:pt x="5" y="11"/>
                  </a:lnTo>
                  <a:lnTo>
                    <a:pt x="2" y="13"/>
                  </a:lnTo>
                  <a:lnTo>
                    <a:pt x="0" y="16"/>
                  </a:lnTo>
                  <a:lnTo>
                    <a:pt x="0" y="19"/>
                  </a:lnTo>
                  <a:lnTo>
                    <a:pt x="0" y="24"/>
                  </a:lnTo>
                  <a:lnTo>
                    <a:pt x="0" y="27"/>
                  </a:lnTo>
                  <a:lnTo>
                    <a:pt x="0" y="29"/>
                  </a:lnTo>
                  <a:lnTo>
                    <a:pt x="2" y="35"/>
                  </a:lnTo>
                  <a:lnTo>
                    <a:pt x="5" y="37"/>
                  </a:lnTo>
                  <a:lnTo>
                    <a:pt x="5" y="40"/>
                  </a:lnTo>
                  <a:lnTo>
                    <a:pt x="8" y="40"/>
                  </a:lnTo>
                  <a:lnTo>
                    <a:pt x="13" y="43"/>
                  </a:lnTo>
                  <a:lnTo>
                    <a:pt x="15" y="45"/>
                  </a:lnTo>
                  <a:lnTo>
                    <a:pt x="18" y="45"/>
                  </a:lnTo>
                  <a:lnTo>
                    <a:pt x="21" y="45"/>
                  </a:lnTo>
                  <a:lnTo>
                    <a:pt x="26" y="45"/>
                  </a:lnTo>
                  <a:lnTo>
                    <a:pt x="29" y="45"/>
                  </a:lnTo>
                  <a:lnTo>
                    <a:pt x="31" y="43"/>
                  </a:lnTo>
                  <a:lnTo>
                    <a:pt x="34" y="40"/>
                  </a:lnTo>
                  <a:lnTo>
                    <a:pt x="37" y="40"/>
                  </a:lnTo>
                  <a:lnTo>
                    <a:pt x="39" y="37"/>
                  </a:lnTo>
                  <a:lnTo>
                    <a:pt x="42" y="35"/>
                  </a:lnTo>
                  <a:lnTo>
                    <a:pt x="42" y="29"/>
                  </a:lnTo>
                  <a:lnTo>
                    <a:pt x="45" y="27"/>
                  </a:lnTo>
                  <a:lnTo>
                    <a:pt x="45" y="24"/>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24" name="Freeform 98"/>
            <p:cNvSpPr>
              <a:spLocks/>
            </p:cNvSpPr>
            <p:nvPr/>
          </p:nvSpPr>
          <p:spPr bwMode="auto">
            <a:xfrm>
              <a:off x="1645" y="1389"/>
              <a:ext cx="49" cy="45"/>
            </a:xfrm>
            <a:custGeom>
              <a:avLst/>
              <a:gdLst>
                <a:gd name="T0" fmla="*/ 1355 w 45"/>
                <a:gd name="T1" fmla="*/ 21 h 45"/>
                <a:gd name="T2" fmla="*/ 1355 w 45"/>
                <a:gd name="T3" fmla="*/ 27 h 45"/>
                <a:gd name="T4" fmla="*/ 1355 w 45"/>
                <a:gd name="T5" fmla="*/ 29 h 45"/>
                <a:gd name="T6" fmla="*/ 1304 w 45"/>
                <a:gd name="T7" fmla="*/ 35 h 45"/>
                <a:gd name="T8" fmla="*/ 1233 w 45"/>
                <a:gd name="T9" fmla="*/ 37 h 45"/>
                <a:gd name="T10" fmla="*/ 1233 w 45"/>
                <a:gd name="T11" fmla="*/ 40 h 45"/>
                <a:gd name="T12" fmla="*/ 1142 w 45"/>
                <a:gd name="T13" fmla="*/ 40 h 45"/>
                <a:gd name="T14" fmla="*/ 1049 w 45"/>
                <a:gd name="T15" fmla="*/ 43 h 45"/>
                <a:gd name="T16" fmla="*/ 895 w 45"/>
                <a:gd name="T17" fmla="*/ 45 h 45"/>
                <a:gd name="T18" fmla="*/ 812 w 45"/>
                <a:gd name="T19" fmla="*/ 45 h 45"/>
                <a:gd name="T20" fmla="*/ 693 w 45"/>
                <a:gd name="T21" fmla="*/ 45 h 45"/>
                <a:gd name="T22" fmla="*/ 578 w 45"/>
                <a:gd name="T23" fmla="*/ 45 h 45"/>
                <a:gd name="T24" fmla="*/ 488 w 45"/>
                <a:gd name="T25" fmla="*/ 45 h 45"/>
                <a:gd name="T26" fmla="*/ 411 w 45"/>
                <a:gd name="T27" fmla="*/ 43 h 45"/>
                <a:gd name="T28" fmla="*/ 318 w 45"/>
                <a:gd name="T29" fmla="*/ 40 h 45"/>
                <a:gd name="T30" fmla="*/ 246 w 45"/>
                <a:gd name="T31" fmla="*/ 40 h 45"/>
                <a:gd name="T32" fmla="*/ 208 w 45"/>
                <a:gd name="T33" fmla="*/ 37 h 45"/>
                <a:gd name="T34" fmla="*/ 3 w 45"/>
                <a:gd name="T35" fmla="*/ 35 h 45"/>
                <a:gd name="T36" fmla="*/ 3 w 45"/>
                <a:gd name="T37" fmla="*/ 29 h 45"/>
                <a:gd name="T38" fmla="*/ 0 w 45"/>
                <a:gd name="T39" fmla="*/ 27 h 45"/>
                <a:gd name="T40" fmla="*/ 0 w 45"/>
                <a:gd name="T41" fmla="*/ 24 h 45"/>
                <a:gd name="T42" fmla="*/ 0 w 45"/>
                <a:gd name="T43" fmla="*/ 19 h 45"/>
                <a:gd name="T44" fmla="*/ 3 w 45"/>
                <a:gd name="T45" fmla="*/ 16 h 45"/>
                <a:gd name="T46" fmla="*/ 3 w 45"/>
                <a:gd name="T47" fmla="*/ 13 h 45"/>
                <a:gd name="T48" fmla="*/ 208 w 45"/>
                <a:gd name="T49" fmla="*/ 11 h 45"/>
                <a:gd name="T50" fmla="*/ 246 w 45"/>
                <a:gd name="T51" fmla="*/ 8 h 45"/>
                <a:gd name="T52" fmla="*/ 318 w 45"/>
                <a:gd name="T53" fmla="*/ 5 h 45"/>
                <a:gd name="T54" fmla="*/ 411 w 45"/>
                <a:gd name="T55" fmla="*/ 3 h 45"/>
                <a:gd name="T56" fmla="*/ 488 w 45"/>
                <a:gd name="T57" fmla="*/ 3 h 45"/>
                <a:gd name="T58" fmla="*/ 578 w 45"/>
                <a:gd name="T59" fmla="*/ 0 h 45"/>
                <a:gd name="T60" fmla="*/ 693 w 45"/>
                <a:gd name="T61" fmla="*/ 0 h 45"/>
                <a:gd name="T62" fmla="*/ 812 w 45"/>
                <a:gd name="T63" fmla="*/ 0 h 45"/>
                <a:gd name="T64" fmla="*/ 895 w 45"/>
                <a:gd name="T65" fmla="*/ 3 h 45"/>
                <a:gd name="T66" fmla="*/ 1049 w 45"/>
                <a:gd name="T67" fmla="*/ 3 h 45"/>
                <a:gd name="T68" fmla="*/ 1142 w 45"/>
                <a:gd name="T69" fmla="*/ 5 h 45"/>
                <a:gd name="T70" fmla="*/ 1233 w 45"/>
                <a:gd name="T71" fmla="*/ 8 h 45"/>
                <a:gd name="T72" fmla="*/ 1233 w 45"/>
                <a:gd name="T73" fmla="*/ 11 h 45"/>
                <a:gd name="T74" fmla="*/ 1304 w 45"/>
                <a:gd name="T75" fmla="*/ 13 h 45"/>
                <a:gd name="T76" fmla="*/ 1355 w 45"/>
                <a:gd name="T77" fmla="*/ 16 h 45"/>
                <a:gd name="T78" fmla="*/ 1355 w 45"/>
                <a:gd name="T79" fmla="*/ 19 h 45"/>
                <a:gd name="T80" fmla="*/ 1355 w 45"/>
                <a:gd name="T81" fmla="*/ 24 h 45"/>
                <a:gd name="T82" fmla="*/ 1355 w 45"/>
                <a:gd name="T83" fmla="*/ 21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45"/>
                <a:gd name="T128" fmla="*/ 45 w 45"/>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45">
                  <a:moveTo>
                    <a:pt x="45" y="21"/>
                  </a:moveTo>
                  <a:lnTo>
                    <a:pt x="45" y="27"/>
                  </a:lnTo>
                  <a:lnTo>
                    <a:pt x="45" y="29"/>
                  </a:lnTo>
                  <a:lnTo>
                    <a:pt x="43" y="35"/>
                  </a:lnTo>
                  <a:lnTo>
                    <a:pt x="40" y="37"/>
                  </a:lnTo>
                  <a:lnTo>
                    <a:pt x="40" y="40"/>
                  </a:lnTo>
                  <a:lnTo>
                    <a:pt x="38" y="40"/>
                  </a:lnTo>
                  <a:lnTo>
                    <a:pt x="35" y="43"/>
                  </a:lnTo>
                  <a:lnTo>
                    <a:pt x="30" y="45"/>
                  </a:lnTo>
                  <a:lnTo>
                    <a:pt x="27" y="45"/>
                  </a:lnTo>
                  <a:lnTo>
                    <a:pt x="24" y="45"/>
                  </a:lnTo>
                  <a:lnTo>
                    <a:pt x="19" y="45"/>
                  </a:lnTo>
                  <a:lnTo>
                    <a:pt x="16" y="45"/>
                  </a:lnTo>
                  <a:lnTo>
                    <a:pt x="14" y="43"/>
                  </a:lnTo>
                  <a:lnTo>
                    <a:pt x="11" y="40"/>
                  </a:lnTo>
                  <a:lnTo>
                    <a:pt x="8" y="40"/>
                  </a:lnTo>
                  <a:lnTo>
                    <a:pt x="6" y="37"/>
                  </a:lnTo>
                  <a:lnTo>
                    <a:pt x="3" y="35"/>
                  </a:lnTo>
                  <a:lnTo>
                    <a:pt x="3" y="29"/>
                  </a:lnTo>
                  <a:lnTo>
                    <a:pt x="0" y="27"/>
                  </a:lnTo>
                  <a:lnTo>
                    <a:pt x="0" y="24"/>
                  </a:lnTo>
                  <a:lnTo>
                    <a:pt x="0" y="19"/>
                  </a:lnTo>
                  <a:lnTo>
                    <a:pt x="3" y="16"/>
                  </a:lnTo>
                  <a:lnTo>
                    <a:pt x="3" y="13"/>
                  </a:lnTo>
                  <a:lnTo>
                    <a:pt x="6" y="11"/>
                  </a:lnTo>
                  <a:lnTo>
                    <a:pt x="8" y="8"/>
                  </a:lnTo>
                  <a:lnTo>
                    <a:pt x="11" y="5"/>
                  </a:lnTo>
                  <a:lnTo>
                    <a:pt x="14" y="3"/>
                  </a:lnTo>
                  <a:lnTo>
                    <a:pt x="16" y="3"/>
                  </a:lnTo>
                  <a:lnTo>
                    <a:pt x="19" y="0"/>
                  </a:lnTo>
                  <a:lnTo>
                    <a:pt x="24" y="0"/>
                  </a:lnTo>
                  <a:lnTo>
                    <a:pt x="27" y="0"/>
                  </a:lnTo>
                  <a:lnTo>
                    <a:pt x="30" y="3"/>
                  </a:lnTo>
                  <a:lnTo>
                    <a:pt x="35" y="3"/>
                  </a:lnTo>
                  <a:lnTo>
                    <a:pt x="38" y="5"/>
                  </a:lnTo>
                  <a:lnTo>
                    <a:pt x="40" y="8"/>
                  </a:lnTo>
                  <a:lnTo>
                    <a:pt x="40" y="11"/>
                  </a:lnTo>
                  <a:lnTo>
                    <a:pt x="43" y="13"/>
                  </a:lnTo>
                  <a:lnTo>
                    <a:pt x="45" y="16"/>
                  </a:lnTo>
                  <a:lnTo>
                    <a:pt x="45" y="19"/>
                  </a:lnTo>
                  <a:lnTo>
                    <a:pt x="45" y="24"/>
                  </a:lnTo>
                  <a:lnTo>
                    <a:pt x="45"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25" name="Freeform 99"/>
            <p:cNvSpPr>
              <a:spLocks/>
            </p:cNvSpPr>
            <p:nvPr/>
          </p:nvSpPr>
          <p:spPr bwMode="auto">
            <a:xfrm>
              <a:off x="1645" y="1389"/>
              <a:ext cx="49" cy="45"/>
            </a:xfrm>
            <a:custGeom>
              <a:avLst/>
              <a:gdLst>
                <a:gd name="T0" fmla="*/ 1355 w 45"/>
                <a:gd name="T1" fmla="*/ 21 h 45"/>
                <a:gd name="T2" fmla="*/ 1355 w 45"/>
                <a:gd name="T3" fmla="*/ 19 h 45"/>
                <a:gd name="T4" fmla="*/ 1355 w 45"/>
                <a:gd name="T5" fmla="*/ 16 h 45"/>
                <a:gd name="T6" fmla="*/ 1304 w 45"/>
                <a:gd name="T7" fmla="*/ 13 h 45"/>
                <a:gd name="T8" fmla="*/ 1233 w 45"/>
                <a:gd name="T9" fmla="*/ 11 h 45"/>
                <a:gd name="T10" fmla="*/ 1233 w 45"/>
                <a:gd name="T11" fmla="*/ 8 h 45"/>
                <a:gd name="T12" fmla="*/ 1142 w 45"/>
                <a:gd name="T13" fmla="*/ 5 h 45"/>
                <a:gd name="T14" fmla="*/ 1049 w 45"/>
                <a:gd name="T15" fmla="*/ 3 h 45"/>
                <a:gd name="T16" fmla="*/ 895 w 45"/>
                <a:gd name="T17" fmla="*/ 3 h 45"/>
                <a:gd name="T18" fmla="*/ 812 w 45"/>
                <a:gd name="T19" fmla="*/ 0 h 45"/>
                <a:gd name="T20" fmla="*/ 693 w 45"/>
                <a:gd name="T21" fmla="*/ 0 h 45"/>
                <a:gd name="T22" fmla="*/ 578 w 45"/>
                <a:gd name="T23" fmla="*/ 0 h 45"/>
                <a:gd name="T24" fmla="*/ 488 w 45"/>
                <a:gd name="T25" fmla="*/ 3 h 45"/>
                <a:gd name="T26" fmla="*/ 411 w 45"/>
                <a:gd name="T27" fmla="*/ 3 h 45"/>
                <a:gd name="T28" fmla="*/ 318 w 45"/>
                <a:gd name="T29" fmla="*/ 5 h 45"/>
                <a:gd name="T30" fmla="*/ 246 w 45"/>
                <a:gd name="T31" fmla="*/ 8 h 45"/>
                <a:gd name="T32" fmla="*/ 208 w 45"/>
                <a:gd name="T33" fmla="*/ 11 h 45"/>
                <a:gd name="T34" fmla="*/ 3 w 45"/>
                <a:gd name="T35" fmla="*/ 13 h 45"/>
                <a:gd name="T36" fmla="*/ 3 w 45"/>
                <a:gd name="T37" fmla="*/ 16 h 45"/>
                <a:gd name="T38" fmla="*/ 0 w 45"/>
                <a:gd name="T39" fmla="*/ 19 h 45"/>
                <a:gd name="T40" fmla="*/ 0 w 45"/>
                <a:gd name="T41" fmla="*/ 24 h 45"/>
                <a:gd name="T42" fmla="*/ 0 w 45"/>
                <a:gd name="T43" fmla="*/ 27 h 45"/>
                <a:gd name="T44" fmla="*/ 3 w 45"/>
                <a:gd name="T45" fmla="*/ 29 h 45"/>
                <a:gd name="T46" fmla="*/ 3 w 45"/>
                <a:gd name="T47" fmla="*/ 35 h 45"/>
                <a:gd name="T48" fmla="*/ 208 w 45"/>
                <a:gd name="T49" fmla="*/ 37 h 45"/>
                <a:gd name="T50" fmla="*/ 246 w 45"/>
                <a:gd name="T51" fmla="*/ 40 h 45"/>
                <a:gd name="T52" fmla="*/ 318 w 45"/>
                <a:gd name="T53" fmla="*/ 40 h 45"/>
                <a:gd name="T54" fmla="*/ 411 w 45"/>
                <a:gd name="T55" fmla="*/ 43 h 45"/>
                <a:gd name="T56" fmla="*/ 488 w 45"/>
                <a:gd name="T57" fmla="*/ 45 h 45"/>
                <a:gd name="T58" fmla="*/ 578 w 45"/>
                <a:gd name="T59" fmla="*/ 45 h 45"/>
                <a:gd name="T60" fmla="*/ 693 w 45"/>
                <a:gd name="T61" fmla="*/ 45 h 45"/>
                <a:gd name="T62" fmla="*/ 812 w 45"/>
                <a:gd name="T63" fmla="*/ 45 h 45"/>
                <a:gd name="T64" fmla="*/ 895 w 45"/>
                <a:gd name="T65" fmla="*/ 45 h 45"/>
                <a:gd name="T66" fmla="*/ 1049 w 45"/>
                <a:gd name="T67" fmla="*/ 43 h 45"/>
                <a:gd name="T68" fmla="*/ 1142 w 45"/>
                <a:gd name="T69" fmla="*/ 40 h 45"/>
                <a:gd name="T70" fmla="*/ 1233 w 45"/>
                <a:gd name="T71" fmla="*/ 40 h 45"/>
                <a:gd name="T72" fmla="*/ 1233 w 45"/>
                <a:gd name="T73" fmla="*/ 37 h 45"/>
                <a:gd name="T74" fmla="*/ 1304 w 45"/>
                <a:gd name="T75" fmla="*/ 35 h 45"/>
                <a:gd name="T76" fmla="*/ 1355 w 45"/>
                <a:gd name="T77" fmla="*/ 29 h 45"/>
                <a:gd name="T78" fmla="*/ 1355 w 45"/>
                <a:gd name="T79" fmla="*/ 27 h 45"/>
                <a:gd name="T80" fmla="*/ 1355 w 45"/>
                <a:gd name="T81" fmla="*/ 24 h 45"/>
                <a:gd name="T82" fmla="*/ 1355 w 45"/>
                <a:gd name="T83" fmla="*/ 24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45"/>
                <a:gd name="T128" fmla="*/ 45 w 45"/>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45">
                  <a:moveTo>
                    <a:pt x="45" y="21"/>
                  </a:moveTo>
                  <a:lnTo>
                    <a:pt x="45" y="19"/>
                  </a:lnTo>
                  <a:lnTo>
                    <a:pt x="45" y="16"/>
                  </a:lnTo>
                  <a:lnTo>
                    <a:pt x="43" y="13"/>
                  </a:lnTo>
                  <a:lnTo>
                    <a:pt x="40" y="11"/>
                  </a:lnTo>
                  <a:lnTo>
                    <a:pt x="40" y="8"/>
                  </a:lnTo>
                  <a:lnTo>
                    <a:pt x="38" y="5"/>
                  </a:lnTo>
                  <a:lnTo>
                    <a:pt x="35" y="3"/>
                  </a:lnTo>
                  <a:lnTo>
                    <a:pt x="30" y="3"/>
                  </a:lnTo>
                  <a:lnTo>
                    <a:pt x="27" y="0"/>
                  </a:lnTo>
                  <a:lnTo>
                    <a:pt x="24" y="0"/>
                  </a:lnTo>
                  <a:lnTo>
                    <a:pt x="19" y="0"/>
                  </a:lnTo>
                  <a:lnTo>
                    <a:pt x="16" y="3"/>
                  </a:lnTo>
                  <a:lnTo>
                    <a:pt x="14" y="3"/>
                  </a:lnTo>
                  <a:lnTo>
                    <a:pt x="11" y="5"/>
                  </a:lnTo>
                  <a:lnTo>
                    <a:pt x="8" y="8"/>
                  </a:lnTo>
                  <a:lnTo>
                    <a:pt x="6" y="11"/>
                  </a:lnTo>
                  <a:lnTo>
                    <a:pt x="3" y="13"/>
                  </a:lnTo>
                  <a:lnTo>
                    <a:pt x="3" y="16"/>
                  </a:lnTo>
                  <a:lnTo>
                    <a:pt x="0" y="19"/>
                  </a:lnTo>
                  <a:lnTo>
                    <a:pt x="0" y="24"/>
                  </a:lnTo>
                  <a:lnTo>
                    <a:pt x="0" y="27"/>
                  </a:lnTo>
                  <a:lnTo>
                    <a:pt x="3" y="29"/>
                  </a:lnTo>
                  <a:lnTo>
                    <a:pt x="3" y="35"/>
                  </a:lnTo>
                  <a:lnTo>
                    <a:pt x="6" y="37"/>
                  </a:lnTo>
                  <a:lnTo>
                    <a:pt x="8" y="40"/>
                  </a:lnTo>
                  <a:lnTo>
                    <a:pt x="11" y="40"/>
                  </a:lnTo>
                  <a:lnTo>
                    <a:pt x="14" y="43"/>
                  </a:lnTo>
                  <a:lnTo>
                    <a:pt x="16" y="45"/>
                  </a:lnTo>
                  <a:lnTo>
                    <a:pt x="19" y="45"/>
                  </a:lnTo>
                  <a:lnTo>
                    <a:pt x="24" y="45"/>
                  </a:lnTo>
                  <a:lnTo>
                    <a:pt x="27" y="45"/>
                  </a:lnTo>
                  <a:lnTo>
                    <a:pt x="30" y="45"/>
                  </a:lnTo>
                  <a:lnTo>
                    <a:pt x="35" y="43"/>
                  </a:lnTo>
                  <a:lnTo>
                    <a:pt x="38" y="40"/>
                  </a:lnTo>
                  <a:lnTo>
                    <a:pt x="40" y="40"/>
                  </a:lnTo>
                  <a:lnTo>
                    <a:pt x="40" y="37"/>
                  </a:lnTo>
                  <a:lnTo>
                    <a:pt x="43" y="35"/>
                  </a:lnTo>
                  <a:lnTo>
                    <a:pt x="45" y="29"/>
                  </a:lnTo>
                  <a:lnTo>
                    <a:pt x="45" y="27"/>
                  </a:lnTo>
                  <a:lnTo>
                    <a:pt x="45" y="24"/>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26" name="Line 100"/>
            <p:cNvSpPr>
              <a:spLocks noChangeShapeType="1"/>
            </p:cNvSpPr>
            <p:nvPr/>
          </p:nvSpPr>
          <p:spPr bwMode="auto">
            <a:xfrm>
              <a:off x="2002" y="1584"/>
              <a:ext cx="2" cy="7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27" name="Line 101"/>
            <p:cNvSpPr>
              <a:spLocks noChangeShapeType="1"/>
            </p:cNvSpPr>
            <p:nvPr/>
          </p:nvSpPr>
          <p:spPr bwMode="auto">
            <a:xfrm>
              <a:off x="914" y="1597"/>
              <a:ext cx="1" cy="7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28" name="Freeform 102"/>
            <p:cNvSpPr>
              <a:spLocks/>
            </p:cNvSpPr>
            <p:nvPr/>
          </p:nvSpPr>
          <p:spPr bwMode="auto">
            <a:xfrm>
              <a:off x="751" y="1684"/>
              <a:ext cx="353" cy="239"/>
            </a:xfrm>
            <a:custGeom>
              <a:avLst/>
              <a:gdLst>
                <a:gd name="T0" fmla="*/ 0 w 326"/>
                <a:gd name="T1" fmla="*/ 0 h 239"/>
                <a:gd name="T2" fmla="*/ 7844 w 326"/>
                <a:gd name="T3" fmla="*/ 0 h 239"/>
                <a:gd name="T4" fmla="*/ 7844 w 326"/>
                <a:gd name="T5" fmla="*/ 239 h 239"/>
                <a:gd name="T6" fmla="*/ 3 w 326"/>
                <a:gd name="T7" fmla="*/ 239 h 239"/>
                <a:gd name="T8" fmla="*/ 3 w 326"/>
                <a:gd name="T9" fmla="*/ 0 h 239"/>
                <a:gd name="T10" fmla="*/ 0 w 326"/>
                <a:gd name="T11" fmla="*/ 0 h 239"/>
                <a:gd name="T12" fmla="*/ 0 60000 65536"/>
                <a:gd name="T13" fmla="*/ 0 60000 65536"/>
                <a:gd name="T14" fmla="*/ 0 60000 65536"/>
                <a:gd name="T15" fmla="*/ 0 60000 65536"/>
                <a:gd name="T16" fmla="*/ 0 60000 65536"/>
                <a:gd name="T17" fmla="*/ 0 60000 65536"/>
                <a:gd name="T18" fmla="*/ 0 w 326"/>
                <a:gd name="T19" fmla="*/ 0 h 239"/>
                <a:gd name="T20" fmla="*/ 326 w 326"/>
                <a:gd name="T21" fmla="*/ 239 h 239"/>
              </a:gdLst>
              <a:ahLst/>
              <a:cxnLst>
                <a:cxn ang="T12">
                  <a:pos x="T0" y="T1"/>
                </a:cxn>
                <a:cxn ang="T13">
                  <a:pos x="T2" y="T3"/>
                </a:cxn>
                <a:cxn ang="T14">
                  <a:pos x="T4" y="T5"/>
                </a:cxn>
                <a:cxn ang="T15">
                  <a:pos x="T6" y="T7"/>
                </a:cxn>
                <a:cxn ang="T16">
                  <a:pos x="T8" y="T9"/>
                </a:cxn>
                <a:cxn ang="T17">
                  <a:pos x="T10" y="T11"/>
                </a:cxn>
              </a:cxnLst>
              <a:rect l="T18" t="T19" r="T20" b="T21"/>
              <a:pathLst>
                <a:path w="326" h="239">
                  <a:moveTo>
                    <a:pt x="0" y="0"/>
                  </a:moveTo>
                  <a:lnTo>
                    <a:pt x="326" y="0"/>
                  </a:lnTo>
                  <a:lnTo>
                    <a:pt x="326" y="239"/>
                  </a:lnTo>
                  <a:lnTo>
                    <a:pt x="3" y="239"/>
                  </a:lnTo>
                  <a:lnTo>
                    <a:pt x="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29" name="Freeform 103"/>
            <p:cNvSpPr>
              <a:spLocks/>
            </p:cNvSpPr>
            <p:nvPr/>
          </p:nvSpPr>
          <p:spPr bwMode="auto">
            <a:xfrm>
              <a:off x="647" y="1684"/>
              <a:ext cx="571" cy="239"/>
            </a:xfrm>
            <a:custGeom>
              <a:avLst/>
              <a:gdLst>
                <a:gd name="T0" fmla="*/ 0 w 326"/>
                <a:gd name="T1" fmla="*/ 0 h 239"/>
                <a:gd name="T2" fmla="*/ 2147483646 w 326"/>
                <a:gd name="T3" fmla="*/ 0 h 239"/>
                <a:gd name="T4" fmla="*/ 2147483646 w 326"/>
                <a:gd name="T5" fmla="*/ 239 h 239"/>
                <a:gd name="T6" fmla="*/ 2147483646 w 326"/>
                <a:gd name="T7" fmla="*/ 239 h 239"/>
                <a:gd name="T8" fmla="*/ 2147483646 w 326"/>
                <a:gd name="T9" fmla="*/ 0 h 239"/>
                <a:gd name="T10" fmla="*/ 0 60000 65536"/>
                <a:gd name="T11" fmla="*/ 0 60000 65536"/>
                <a:gd name="T12" fmla="*/ 0 60000 65536"/>
                <a:gd name="T13" fmla="*/ 0 60000 65536"/>
                <a:gd name="T14" fmla="*/ 0 60000 65536"/>
                <a:gd name="T15" fmla="*/ 0 w 326"/>
                <a:gd name="T16" fmla="*/ 0 h 239"/>
                <a:gd name="T17" fmla="*/ 326 w 326"/>
                <a:gd name="T18" fmla="*/ 239 h 239"/>
              </a:gdLst>
              <a:ahLst/>
              <a:cxnLst>
                <a:cxn ang="T10">
                  <a:pos x="T0" y="T1"/>
                </a:cxn>
                <a:cxn ang="T11">
                  <a:pos x="T2" y="T3"/>
                </a:cxn>
                <a:cxn ang="T12">
                  <a:pos x="T4" y="T5"/>
                </a:cxn>
                <a:cxn ang="T13">
                  <a:pos x="T6" y="T7"/>
                </a:cxn>
                <a:cxn ang="T14">
                  <a:pos x="T8" y="T9"/>
                </a:cxn>
              </a:cxnLst>
              <a:rect l="T15" t="T16" r="T17" b="T18"/>
              <a:pathLst>
                <a:path w="326" h="239">
                  <a:moveTo>
                    <a:pt x="0" y="0"/>
                  </a:moveTo>
                  <a:lnTo>
                    <a:pt x="326" y="0"/>
                  </a:lnTo>
                  <a:lnTo>
                    <a:pt x="326" y="239"/>
                  </a:lnTo>
                  <a:lnTo>
                    <a:pt x="3" y="239"/>
                  </a:lnTo>
                  <a:lnTo>
                    <a:pt x="3"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30" name="Rectangle 104"/>
            <p:cNvSpPr>
              <a:spLocks noChangeArrowheads="1"/>
            </p:cNvSpPr>
            <p:nvPr/>
          </p:nvSpPr>
          <p:spPr bwMode="auto">
            <a:xfrm>
              <a:off x="820" y="1751"/>
              <a:ext cx="20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1100">
                  <a:solidFill>
                    <a:srgbClr val="000000"/>
                  </a:solidFill>
                  <a:latin typeface="Calibri" panose="020F0502020204030204" pitchFamily="34" charset="0"/>
                  <a:ea typeface="宋体" panose="02010600030101010101" pitchFamily="2" charset="-122"/>
                </a:rPr>
                <a:t>Mem</a:t>
              </a:r>
              <a:endParaRPr lang="en-US" altLang="zh-CN" sz="1400">
                <a:latin typeface="Calibri" panose="020F0502020204030204" pitchFamily="34" charset="0"/>
                <a:ea typeface="宋体" panose="02010600030101010101" pitchFamily="2" charset="-122"/>
              </a:endParaRPr>
            </a:p>
          </p:txBody>
        </p:sp>
        <p:sp>
          <p:nvSpPr>
            <p:cNvPr id="19531" name="Rectangle 105"/>
            <p:cNvSpPr>
              <a:spLocks noChangeArrowheads="1"/>
            </p:cNvSpPr>
            <p:nvPr/>
          </p:nvSpPr>
          <p:spPr bwMode="auto">
            <a:xfrm>
              <a:off x="1790" y="1728"/>
              <a:ext cx="43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1100">
                  <a:solidFill>
                    <a:srgbClr val="000000"/>
                  </a:solidFill>
                  <a:latin typeface="Calibri" panose="020F0502020204030204" pitchFamily="34" charset="0"/>
                  <a:ea typeface="宋体" panose="02010600030101010101" pitchFamily="2" charset="-122"/>
                </a:rPr>
                <a:t>I/O devices</a:t>
              </a:r>
              <a:endParaRPr lang="en-US" altLang="zh-CN" sz="1400">
                <a:latin typeface="Calibri" panose="020F0502020204030204" pitchFamily="34" charset="0"/>
                <a:ea typeface="宋体" panose="02010600030101010101" pitchFamily="2" charset="-122"/>
              </a:endParaRPr>
            </a:p>
          </p:txBody>
        </p:sp>
        <p:sp>
          <p:nvSpPr>
            <p:cNvPr id="19532" name="Text Box 106"/>
            <p:cNvSpPr txBox="1">
              <a:spLocks noChangeArrowheads="1"/>
            </p:cNvSpPr>
            <p:nvPr/>
          </p:nvSpPr>
          <p:spPr bwMode="auto">
            <a:xfrm>
              <a:off x="672" y="1952"/>
              <a:ext cx="146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1400">
                  <a:solidFill>
                    <a:schemeClr val="hlink"/>
                  </a:solidFill>
                  <a:latin typeface="Calibri" panose="020F0502020204030204" pitchFamily="34" charset="0"/>
                  <a:ea typeface="宋体" panose="02010600030101010101" pitchFamily="2" charset="-122"/>
                </a:rPr>
                <a:t>Bus-based Shared Memory</a:t>
              </a:r>
            </a:p>
          </p:txBody>
        </p:sp>
        <p:sp>
          <p:nvSpPr>
            <p:cNvPr id="19533" name="Line 107"/>
            <p:cNvSpPr>
              <a:spLocks noChangeShapeType="1"/>
            </p:cNvSpPr>
            <p:nvPr/>
          </p:nvSpPr>
          <p:spPr bwMode="auto">
            <a:xfrm>
              <a:off x="647" y="1584"/>
              <a:ext cx="16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bIns="0" anchor="ctr"/>
            <a:lstStyle/>
            <a:p>
              <a:endParaRPr lang="zh-CN" altLang="en-US"/>
            </a:p>
          </p:txBody>
        </p:sp>
      </p:grpSp>
      <p:grpSp>
        <p:nvGrpSpPr>
          <p:cNvPr id="19464" name="Group 108"/>
          <p:cNvGrpSpPr>
            <a:grpSpLocks/>
          </p:cNvGrpSpPr>
          <p:nvPr/>
        </p:nvGrpSpPr>
        <p:grpSpPr bwMode="auto">
          <a:xfrm>
            <a:off x="1508125" y="1430338"/>
            <a:ext cx="1868488" cy="2611437"/>
            <a:chOff x="912" y="805"/>
            <a:chExt cx="1275" cy="1645"/>
          </a:xfrm>
        </p:grpSpPr>
        <p:sp>
          <p:nvSpPr>
            <p:cNvPr id="19466" name="Line 109"/>
            <p:cNvSpPr>
              <a:spLocks noChangeShapeType="1"/>
            </p:cNvSpPr>
            <p:nvPr/>
          </p:nvSpPr>
          <p:spPr bwMode="auto">
            <a:xfrm>
              <a:off x="1071" y="1280"/>
              <a:ext cx="3" cy="8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7" name="Line 110"/>
            <p:cNvSpPr>
              <a:spLocks noChangeShapeType="1"/>
            </p:cNvSpPr>
            <p:nvPr/>
          </p:nvSpPr>
          <p:spPr bwMode="auto">
            <a:xfrm>
              <a:off x="1392" y="1282"/>
              <a:ext cx="1" cy="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8" name="Line 111"/>
            <p:cNvSpPr>
              <a:spLocks noChangeShapeType="1"/>
            </p:cNvSpPr>
            <p:nvPr/>
          </p:nvSpPr>
          <p:spPr bwMode="auto">
            <a:xfrm>
              <a:off x="1710" y="1282"/>
              <a:ext cx="1" cy="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9" name="Line 112"/>
            <p:cNvSpPr>
              <a:spLocks noChangeShapeType="1"/>
            </p:cNvSpPr>
            <p:nvPr/>
          </p:nvSpPr>
          <p:spPr bwMode="auto">
            <a:xfrm>
              <a:off x="2028" y="1282"/>
              <a:ext cx="1" cy="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0" name="Line 113"/>
            <p:cNvSpPr>
              <a:spLocks noChangeShapeType="1"/>
            </p:cNvSpPr>
            <p:nvPr/>
          </p:nvSpPr>
          <p:spPr bwMode="auto">
            <a:xfrm>
              <a:off x="1074" y="1600"/>
              <a:ext cx="1" cy="13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1" name="Line 114"/>
            <p:cNvSpPr>
              <a:spLocks noChangeShapeType="1"/>
            </p:cNvSpPr>
            <p:nvPr/>
          </p:nvSpPr>
          <p:spPr bwMode="auto">
            <a:xfrm>
              <a:off x="1392" y="1600"/>
              <a:ext cx="1" cy="13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2" name="Line 115"/>
            <p:cNvSpPr>
              <a:spLocks noChangeShapeType="1"/>
            </p:cNvSpPr>
            <p:nvPr/>
          </p:nvSpPr>
          <p:spPr bwMode="auto">
            <a:xfrm>
              <a:off x="1710" y="1600"/>
              <a:ext cx="1" cy="13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3" name="Line 116"/>
            <p:cNvSpPr>
              <a:spLocks noChangeShapeType="1"/>
            </p:cNvSpPr>
            <p:nvPr/>
          </p:nvSpPr>
          <p:spPr bwMode="auto">
            <a:xfrm>
              <a:off x="2028" y="1600"/>
              <a:ext cx="1" cy="13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4" name="Freeform 117"/>
            <p:cNvSpPr>
              <a:spLocks/>
            </p:cNvSpPr>
            <p:nvPr/>
          </p:nvSpPr>
          <p:spPr bwMode="auto">
            <a:xfrm>
              <a:off x="912" y="1359"/>
              <a:ext cx="1275" cy="241"/>
            </a:xfrm>
            <a:custGeom>
              <a:avLst/>
              <a:gdLst>
                <a:gd name="T0" fmla="*/ 0 w 1275"/>
                <a:gd name="T1" fmla="*/ 0 h 241"/>
                <a:gd name="T2" fmla="*/ 1275 w 1275"/>
                <a:gd name="T3" fmla="*/ 3 h 241"/>
                <a:gd name="T4" fmla="*/ 1275 w 1275"/>
                <a:gd name="T5" fmla="*/ 241 h 241"/>
                <a:gd name="T6" fmla="*/ 3 w 1275"/>
                <a:gd name="T7" fmla="*/ 241 h 241"/>
                <a:gd name="T8" fmla="*/ 3 w 1275"/>
                <a:gd name="T9" fmla="*/ 3 h 241"/>
                <a:gd name="T10" fmla="*/ 0 w 1275"/>
                <a:gd name="T11" fmla="*/ 0 h 241"/>
                <a:gd name="T12" fmla="*/ 0 60000 65536"/>
                <a:gd name="T13" fmla="*/ 0 60000 65536"/>
                <a:gd name="T14" fmla="*/ 0 60000 65536"/>
                <a:gd name="T15" fmla="*/ 0 60000 65536"/>
                <a:gd name="T16" fmla="*/ 0 60000 65536"/>
                <a:gd name="T17" fmla="*/ 0 60000 65536"/>
                <a:gd name="T18" fmla="*/ 0 w 1275"/>
                <a:gd name="T19" fmla="*/ 0 h 241"/>
                <a:gd name="T20" fmla="*/ 1275 w 1275"/>
                <a:gd name="T21" fmla="*/ 241 h 241"/>
              </a:gdLst>
              <a:ahLst/>
              <a:cxnLst>
                <a:cxn ang="T12">
                  <a:pos x="T0" y="T1"/>
                </a:cxn>
                <a:cxn ang="T13">
                  <a:pos x="T2" y="T3"/>
                </a:cxn>
                <a:cxn ang="T14">
                  <a:pos x="T4" y="T5"/>
                </a:cxn>
                <a:cxn ang="T15">
                  <a:pos x="T6" y="T7"/>
                </a:cxn>
                <a:cxn ang="T16">
                  <a:pos x="T8" y="T9"/>
                </a:cxn>
                <a:cxn ang="T17">
                  <a:pos x="T10" y="T11"/>
                </a:cxn>
              </a:cxnLst>
              <a:rect l="T18" t="T19" r="T20" b="T21"/>
              <a:pathLst>
                <a:path w="1275" h="241">
                  <a:moveTo>
                    <a:pt x="0" y="0"/>
                  </a:moveTo>
                  <a:lnTo>
                    <a:pt x="1275" y="3"/>
                  </a:lnTo>
                  <a:lnTo>
                    <a:pt x="1275" y="241"/>
                  </a:lnTo>
                  <a:lnTo>
                    <a:pt x="3" y="241"/>
                  </a:lnTo>
                  <a:lnTo>
                    <a:pt x="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75" name="Freeform 118"/>
            <p:cNvSpPr>
              <a:spLocks/>
            </p:cNvSpPr>
            <p:nvPr/>
          </p:nvSpPr>
          <p:spPr bwMode="auto">
            <a:xfrm>
              <a:off x="912" y="1359"/>
              <a:ext cx="1275" cy="241"/>
            </a:xfrm>
            <a:custGeom>
              <a:avLst/>
              <a:gdLst>
                <a:gd name="T0" fmla="*/ 0 w 1275"/>
                <a:gd name="T1" fmla="*/ 0 h 241"/>
                <a:gd name="T2" fmla="*/ 1275 w 1275"/>
                <a:gd name="T3" fmla="*/ 3 h 241"/>
                <a:gd name="T4" fmla="*/ 1275 w 1275"/>
                <a:gd name="T5" fmla="*/ 241 h 241"/>
                <a:gd name="T6" fmla="*/ 3 w 1275"/>
                <a:gd name="T7" fmla="*/ 241 h 241"/>
                <a:gd name="T8" fmla="*/ 3 w 1275"/>
                <a:gd name="T9" fmla="*/ 3 h 241"/>
                <a:gd name="T10" fmla="*/ 0 60000 65536"/>
                <a:gd name="T11" fmla="*/ 0 60000 65536"/>
                <a:gd name="T12" fmla="*/ 0 60000 65536"/>
                <a:gd name="T13" fmla="*/ 0 60000 65536"/>
                <a:gd name="T14" fmla="*/ 0 60000 65536"/>
                <a:gd name="T15" fmla="*/ 0 w 1275"/>
                <a:gd name="T16" fmla="*/ 0 h 241"/>
                <a:gd name="T17" fmla="*/ 1275 w 1275"/>
                <a:gd name="T18" fmla="*/ 241 h 241"/>
              </a:gdLst>
              <a:ahLst/>
              <a:cxnLst>
                <a:cxn ang="T10">
                  <a:pos x="T0" y="T1"/>
                </a:cxn>
                <a:cxn ang="T11">
                  <a:pos x="T2" y="T3"/>
                </a:cxn>
                <a:cxn ang="T12">
                  <a:pos x="T4" y="T5"/>
                </a:cxn>
                <a:cxn ang="T13">
                  <a:pos x="T6" y="T7"/>
                </a:cxn>
                <a:cxn ang="T14">
                  <a:pos x="T8" y="T9"/>
                </a:cxn>
              </a:cxnLst>
              <a:rect l="T15" t="T16" r="T17" b="T18"/>
              <a:pathLst>
                <a:path w="1275" h="241">
                  <a:moveTo>
                    <a:pt x="0" y="0"/>
                  </a:moveTo>
                  <a:lnTo>
                    <a:pt x="1275" y="3"/>
                  </a:lnTo>
                  <a:lnTo>
                    <a:pt x="1275" y="241"/>
                  </a:lnTo>
                  <a:lnTo>
                    <a:pt x="3" y="241"/>
                  </a:lnTo>
                  <a:lnTo>
                    <a:pt x="3" y="3"/>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76" name="Freeform 119"/>
            <p:cNvSpPr>
              <a:spLocks/>
            </p:cNvSpPr>
            <p:nvPr/>
          </p:nvSpPr>
          <p:spPr bwMode="auto">
            <a:xfrm>
              <a:off x="912" y="1730"/>
              <a:ext cx="1275" cy="522"/>
            </a:xfrm>
            <a:custGeom>
              <a:avLst/>
              <a:gdLst>
                <a:gd name="T0" fmla="*/ 0 w 1275"/>
                <a:gd name="T1" fmla="*/ 0 h 522"/>
                <a:gd name="T2" fmla="*/ 1275 w 1275"/>
                <a:gd name="T3" fmla="*/ 0 h 522"/>
                <a:gd name="T4" fmla="*/ 1275 w 1275"/>
                <a:gd name="T5" fmla="*/ 522 h 522"/>
                <a:gd name="T6" fmla="*/ 3 w 1275"/>
                <a:gd name="T7" fmla="*/ 522 h 522"/>
                <a:gd name="T8" fmla="*/ 3 w 1275"/>
                <a:gd name="T9" fmla="*/ 0 h 522"/>
                <a:gd name="T10" fmla="*/ 0 w 1275"/>
                <a:gd name="T11" fmla="*/ 0 h 522"/>
                <a:gd name="T12" fmla="*/ 0 60000 65536"/>
                <a:gd name="T13" fmla="*/ 0 60000 65536"/>
                <a:gd name="T14" fmla="*/ 0 60000 65536"/>
                <a:gd name="T15" fmla="*/ 0 60000 65536"/>
                <a:gd name="T16" fmla="*/ 0 60000 65536"/>
                <a:gd name="T17" fmla="*/ 0 60000 65536"/>
                <a:gd name="T18" fmla="*/ 0 w 1275"/>
                <a:gd name="T19" fmla="*/ 0 h 522"/>
                <a:gd name="T20" fmla="*/ 1275 w 1275"/>
                <a:gd name="T21" fmla="*/ 522 h 522"/>
              </a:gdLst>
              <a:ahLst/>
              <a:cxnLst>
                <a:cxn ang="T12">
                  <a:pos x="T0" y="T1"/>
                </a:cxn>
                <a:cxn ang="T13">
                  <a:pos x="T2" y="T3"/>
                </a:cxn>
                <a:cxn ang="T14">
                  <a:pos x="T4" y="T5"/>
                </a:cxn>
                <a:cxn ang="T15">
                  <a:pos x="T6" y="T7"/>
                </a:cxn>
                <a:cxn ang="T16">
                  <a:pos x="T8" y="T9"/>
                </a:cxn>
                <a:cxn ang="T17">
                  <a:pos x="T10" y="T11"/>
                </a:cxn>
              </a:cxnLst>
              <a:rect l="T18" t="T19" r="T20" b="T21"/>
              <a:pathLst>
                <a:path w="1275" h="522">
                  <a:moveTo>
                    <a:pt x="0" y="0"/>
                  </a:moveTo>
                  <a:lnTo>
                    <a:pt x="1275" y="0"/>
                  </a:lnTo>
                  <a:lnTo>
                    <a:pt x="1275" y="522"/>
                  </a:lnTo>
                  <a:lnTo>
                    <a:pt x="3" y="522"/>
                  </a:lnTo>
                  <a:lnTo>
                    <a:pt x="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77" name="Freeform 120"/>
            <p:cNvSpPr>
              <a:spLocks/>
            </p:cNvSpPr>
            <p:nvPr/>
          </p:nvSpPr>
          <p:spPr bwMode="auto">
            <a:xfrm>
              <a:off x="912" y="1730"/>
              <a:ext cx="1275" cy="522"/>
            </a:xfrm>
            <a:custGeom>
              <a:avLst/>
              <a:gdLst>
                <a:gd name="T0" fmla="*/ 0 w 1275"/>
                <a:gd name="T1" fmla="*/ 0 h 522"/>
                <a:gd name="T2" fmla="*/ 1275 w 1275"/>
                <a:gd name="T3" fmla="*/ 0 h 522"/>
                <a:gd name="T4" fmla="*/ 1275 w 1275"/>
                <a:gd name="T5" fmla="*/ 522 h 522"/>
                <a:gd name="T6" fmla="*/ 3 w 1275"/>
                <a:gd name="T7" fmla="*/ 522 h 522"/>
                <a:gd name="T8" fmla="*/ 3 w 1275"/>
                <a:gd name="T9" fmla="*/ 0 h 522"/>
                <a:gd name="T10" fmla="*/ 0 60000 65536"/>
                <a:gd name="T11" fmla="*/ 0 60000 65536"/>
                <a:gd name="T12" fmla="*/ 0 60000 65536"/>
                <a:gd name="T13" fmla="*/ 0 60000 65536"/>
                <a:gd name="T14" fmla="*/ 0 60000 65536"/>
                <a:gd name="T15" fmla="*/ 0 w 1275"/>
                <a:gd name="T16" fmla="*/ 0 h 522"/>
                <a:gd name="T17" fmla="*/ 1275 w 1275"/>
                <a:gd name="T18" fmla="*/ 522 h 522"/>
              </a:gdLst>
              <a:ahLst/>
              <a:cxnLst>
                <a:cxn ang="T10">
                  <a:pos x="T0" y="T1"/>
                </a:cxn>
                <a:cxn ang="T11">
                  <a:pos x="T2" y="T3"/>
                </a:cxn>
                <a:cxn ang="T12">
                  <a:pos x="T4" y="T5"/>
                </a:cxn>
                <a:cxn ang="T13">
                  <a:pos x="T6" y="T7"/>
                </a:cxn>
                <a:cxn ang="T14">
                  <a:pos x="T8" y="T9"/>
                </a:cxn>
              </a:cxnLst>
              <a:rect l="T15" t="T16" r="T17" b="T18"/>
              <a:pathLst>
                <a:path w="1275" h="522">
                  <a:moveTo>
                    <a:pt x="0" y="0"/>
                  </a:moveTo>
                  <a:lnTo>
                    <a:pt x="1275" y="0"/>
                  </a:lnTo>
                  <a:lnTo>
                    <a:pt x="1275" y="522"/>
                  </a:lnTo>
                  <a:lnTo>
                    <a:pt x="3" y="522"/>
                  </a:lnTo>
                  <a:lnTo>
                    <a:pt x="3"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78" name="Line 121"/>
            <p:cNvSpPr>
              <a:spLocks noChangeShapeType="1"/>
            </p:cNvSpPr>
            <p:nvPr/>
          </p:nvSpPr>
          <p:spPr bwMode="auto">
            <a:xfrm>
              <a:off x="1071" y="1120"/>
              <a:ext cx="3" cy="8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9" name="Line 122"/>
            <p:cNvSpPr>
              <a:spLocks noChangeShapeType="1"/>
            </p:cNvSpPr>
            <p:nvPr/>
          </p:nvSpPr>
          <p:spPr bwMode="auto">
            <a:xfrm>
              <a:off x="2028" y="1123"/>
              <a:ext cx="1" cy="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0" name="Freeform 123"/>
            <p:cNvSpPr>
              <a:spLocks/>
            </p:cNvSpPr>
            <p:nvPr/>
          </p:nvSpPr>
          <p:spPr bwMode="auto">
            <a:xfrm>
              <a:off x="912" y="1200"/>
              <a:ext cx="1275" cy="82"/>
            </a:xfrm>
            <a:custGeom>
              <a:avLst/>
              <a:gdLst>
                <a:gd name="T0" fmla="*/ 0 w 1275"/>
                <a:gd name="T1" fmla="*/ 0 h 82"/>
                <a:gd name="T2" fmla="*/ 1275 w 1275"/>
                <a:gd name="T3" fmla="*/ 3 h 82"/>
                <a:gd name="T4" fmla="*/ 1275 w 1275"/>
                <a:gd name="T5" fmla="*/ 82 h 82"/>
                <a:gd name="T6" fmla="*/ 3 w 1275"/>
                <a:gd name="T7" fmla="*/ 82 h 82"/>
                <a:gd name="T8" fmla="*/ 3 w 1275"/>
                <a:gd name="T9" fmla="*/ 3 h 82"/>
                <a:gd name="T10" fmla="*/ 0 w 1275"/>
                <a:gd name="T11" fmla="*/ 0 h 82"/>
                <a:gd name="T12" fmla="*/ 0 60000 65536"/>
                <a:gd name="T13" fmla="*/ 0 60000 65536"/>
                <a:gd name="T14" fmla="*/ 0 60000 65536"/>
                <a:gd name="T15" fmla="*/ 0 60000 65536"/>
                <a:gd name="T16" fmla="*/ 0 60000 65536"/>
                <a:gd name="T17" fmla="*/ 0 60000 65536"/>
                <a:gd name="T18" fmla="*/ 0 w 1275"/>
                <a:gd name="T19" fmla="*/ 0 h 82"/>
                <a:gd name="T20" fmla="*/ 1275 w 1275"/>
                <a:gd name="T21" fmla="*/ 82 h 82"/>
              </a:gdLst>
              <a:ahLst/>
              <a:cxnLst>
                <a:cxn ang="T12">
                  <a:pos x="T0" y="T1"/>
                </a:cxn>
                <a:cxn ang="T13">
                  <a:pos x="T2" y="T3"/>
                </a:cxn>
                <a:cxn ang="T14">
                  <a:pos x="T4" y="T5"/>
                </a:cxn>
                <a:cxn ang="T15">
                  <a:pos x="T6" y="T7"/>
                </a:cxn>
                <a:cxn ang="T16">
                  <a:pos x="T8" y="T9"/>
                </a:cxn>
                <a:cxn ang="T17">
                  <a:pos x="T10" y="T11"/>
                </a:cxn>
              </a:cxnLst>
              <a:rect l="T18" t="T19" r="T20" b="T21"/>
              <a:pathLst>
                <a:path w="1275" h="82">
                  <a:moveTo>
                    <a:pt x="0" y="0"/>
                  </a:moveTo>
                  <a:lnTo>
                    <a:pt x="1275" y="3"/>
                  </a:lnTo>
                  <a:lnTo>
                    <a:pt x="1275" y="82"/>
                  </a:lnTo>
                  <a:lnTo>
                    <a:pt x="3" y="82"/>
                  </a:lnTo>
                  <a:lnTo>
                    <a:pt x="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81" name="Freeform 124"/>
            <p:cNvSpPr>
              <a:spLocks/>
            </p:cNvSpPr>
            <p:nvPr/>
          </p:nvSpPr>
          <p:spPr bwMode="auto">
            <a:xfrm>
              <a:off x="912" y="1200"/>
              <a:ext cx="1275" cy="82"/>
            </a:xfrm>
            <a:custGeom>
              <a:avLst/>
              <a:gdLst>
                <a:gd name="T0" fmla="*/ 0 w 1275"/>
                <a:gd name="T1" fmla="*/ 0 h 82"/>
                <a:gd name="T2" fmla="*/ 1275 w 1275"/>
                <a:gd name="T3" fmla="*/ 3 h 82"/>
                <a:gd name="T4" fmla="*/ 1275 w 1275"/>
                <a:gd name="T5" fmla="*/ 82 h 82"/>
                <a:gd name="T6" fmla="*/ 3 w 1275"/>
                <a:gd name="T7" fmla="*/ 82 h 82"/>
                <a:gd name="T8" fmla="*/ 3 w 1275"/>
                <a:gd name="T9" fmla="*/ 3 h 82"/>
                <a:gd name="T10" fmla="*/ 0 60000 65536"/>
                <a:gd name="T11" fmla="*/ 0 60000 65536"/>
                <a:gd name="T12" fmla="*/ 0 60000 65536"/>
                <a:gd name="T13" fmla="*/ 0 60000 65536"/>
                <a:gd name="T14" fmla="*/ 0 60000 65536"/>
                <a:gd name="T15" fmla="*/ 0 w 1275"/>
                <a:gd name="T16" fmla="*/ 0 h 82"/>
                <a:gd name="T17" fmla="*/ 1275 w 1275"/>
                <a:gd name="T18" fmla="*/ 82 h 82"/>
              </a:gdLst>
              <a:ahLst/>
              <a:cxnLst>
                <a:cxn ang="T10">
                  <a:pos x="T0" y="T1"/>
                </a:cxn>
                <a:cxn ang="T11">
                  <a:pos x="T2" y="T3"/>
                </a:cxn>
                <a:cxn ang="T12">
                  <a:pos x="T4" y="T5"/>
                </a:cxn>
                <a:cxn ang="T13">
                  <a:pos x="T6" y="T7"/>
                </a:cxn>
                <a:cxn ang="T14">
                  <a:pos x="T8" y="T9"/>
                </a:cxn>
              </a:cxnLst>
              <a:rect l="T15" t="T16" r="T17" b="T18"/>
              <a:pathLst>
                <a:path w="1275" h="82">
                  <a:moveTo>
                    <a:pt x="0" y="0"/>
                  </a:moveTo>
                  <a:lnTo>
                    <a:pt x="1275" y="3"/>
                  </a:lnTo>
                  <a:lnTo>
                    <a:pt x="1275" y="82"/>
                  </a:lnTo>
                  <a:lnTo>
                    <a:pt x="3" y="82"/>
                  </a:lnTo>
                  <a:lnTo>
                    <a:pt x="3" y="3"/>
                  </a:lnTo>
                </a:path>
              </a:pathLst>
            </a:custGeom>
            <a:solidFill>
              <a:srgbClr val="FFFF00"/>
            </a:solidFill>
            <a:ln w="7938">
              <a:solidFill>
                <a:srgbClr val="000000"/>
              </a:solidFill>
              <a:round/>
              <a:headEnd/>
              <a:tailEnd/>
            </a:ln>
          </p:spPr>
          <p:txBody>
            <a:bodyPr/>
            <a:lstStyle/>
            <a:p>
              <a:endParaRPr lang="zh-CN" altLang="en-US"/>
            </a:p>
          </p:txBody>
        </p:sp>
        <p:sp>
          <p:nvSpPr>
            <p:cNvPr id="19482" name="Freeform 125"/>
            <p:cNvSpPr>
              <a:spLocks/>
            </p:cNvSpPr>
            <p:nvPr/>
          </p:nvSpPr>
          <p:spPr bwMode="auto">
            <a:xfrm>
              <a:off x="915" y="805"/>
              <a:ext cx="318" cy="318"/>
            </a:xfrm>
            <a:custGeom>
              <a:avLst/>
              <a:gdLst>
                <a:gd name="T0" fmla="*/ 316 w 318"/>
                <a:gd name="T1" fmla="*/ 159 h 318"/>
                <a:gd name="T2" fmla="*/ 316 w 318"/>
                <a:gd name="T3" fmla="*/ 186 h 318"/>
                <a:gd name="T4" fmla="*/ 310 w 318"/>
                <a:gd name="T5" fmla="*/ 209 h 318"/>
                <a:gd name="T6" fmla="*/ 300 w 318"/>
                <a:gd name="T7" fmla="*/ 231 h 318"/>
                <a:gd name="T8" fmla="*/ 286 w 318"/>
                <a:gd name="T9" fmla="*/ 252 h 318"/>
                <a:gd name="T10" fmla="*/ 270 w 318"/>
                <a:gd name="T11" fmla="*/ 270 h 318"/>
                <a:gd name="T12" fmla="*/ 252 w 318"/>
                <a:gd name="T13" fmla="*/ 286 h 318"/>
                <a:gd name="T14" fmla="*/ 231 w 318"/>
                <a:gd name="T15" fmla="*/ 300 h 318"/>
                <a:gd name="T16" fmla="*/ 209 w 318"/>
                <a:gd name="T17" fmla="*/ 310 h 318"/>
                <a:gd name="T18" fmla="*/ 183 w 318"/>
                <a:gd name="T19" fmla="*/ 315 h 318"/>
                <a:gd name="T20" fmla="*/ 159 w 318"/>
                <a:gd name="T21" fmla="*/ 318 h 318"/>
                <a:gd name="T22" fmla="*/ 133 w 318"/>
                <a:gd name="T23" fmla="*/ 315 h 318"/>
                <a:gd name="T24" fmla="*/ 109 w 318"/>
                <a:gd name="T25" fmla="*/ 310 h 318"/>
                <a:gd name="T26" fmla="*/ 85 w 318"/>
                <a:gd name="T27" fmla="*/ 300 h 318"/>
                <a:gd name="T28" fmla="*/ 64 w 318"/>
                <a:gd name="T29" fmla="*/ 286 h 318"/>
                <a:gd name="T30" fmla="*/ 45 w 318"/>
                <a:gd name="T31" fmla="*/ 270 h 318"/>
                <a:gd name="T32" fmla="*/ 29 w 318"/>
                <a:gd name="T33" fmla="*/ 252 h 318"/>
                <a:gd name="T34" fmla="*/ 16 w 318"/>
                <a:gd name="T35" fmla="*/ 231 h 318"/>
                <a:gd name="T36" fmla="*/ 8 w 318"/>
                <a:gd name="T37" fmla="*/ 209 h 318"/>
                <a:gd name="T38" fmla="*/ 0 w 318"/>
                <a:gd name="T39" fmla="*/ 186 h 318"/>
                <a:gd name="T40" fmla="*/ 0 w 318"/>
                <a:gd name="T41" fmla="*/ 159 h 318"/>
                <a:gd name="T42" fmla="*/ 0 w 318"/>
                <a:gd name="T43" fmla="*/ 133 h 318"/>
                <a:gd name="T44" fmla="*/ 8 w 318"/>
                <a:gd name="T45" fmla="*/ 109 h 318"/>
                <a:gd name="T46" fmla="*/ 16 w 318"/>
                <a:gd name="T47" fmla="*/ 85 h 318"/>
                <a:gd name="T48" fmla="*/ 29 w 318"/>
                <a:gd name="T49" fmla="*/ 64 h 318"/>
                <a:gd name="T50" fmla="*/ 45 w 318"/>
                <a:gd name="T51" fmla="*/ 45 h 318"/>
                <a:gd name="T52" fmla="*/ 64 w 318"/>
                <a:gd name="T53" fmla="*/ 29 h 318"/>
                <a:gd name="T54" fmla="*/ 85 w 318"/>
                <a:gd name="T55" fmla="*/ 19 h 318"/>
                <a:gd name="T56" fmla="*/ 109 w 318"/>
                <a:gd name="T57" fmla="*/ 8 h 318"/>
                <a:gd name="T58" fmla="*/ 133 w 318"/>
                <a:gd name="T59" fmla="*/ 3 h 318"/>
                <a:gd name="T60" fmla="*/ 159 w 318"/>
                <a:gd name="T61" fmla="*/ 0 h 318"/>
                <a:gd name="T62" fmla="*/ 183 w 318"/>
                <a:gd name="T63" fmla="*/ 3 h 318"/>
                <a:gd name="T64" fmla="*/ 209 w 318"/>
                <a:gd name="T65" fmla="*/ 8 h 318"/>
                <a:gd name="T66" fmla="*/ 231 w 318"/>
                <a:gd name="T67" fmla="*/ 19 h 318"/>
                <a:gd name="T68" fmla="*/ 252 w 318"/>
                <a:gd name="T69" fmla="*/ 29 h 318"/>
                <a:gd name="T70" fmla="*/ 270 w 318"/>
                <a:gd name="T71" fmla="*/ 45 h 318"/>
                <a:gd name="T72" fmla="*/ 286 w 318"/>
                <a:gd name="T73" fmla="*/ 64 h 318"/>
                <a:gd name="T74" fmla="*/ 300 w 318"/>
                <a:gd name="T75" fmla="*/ 85 h 318"/>
                <a:gd name="T76" fmla="*/ 310 w 318"/>
                <a:gd name="T77" fmla="*/ 109 h 318"/>
                <a:gd name="T78" fmla="*/ 316 w 318"/>
                <a:gd name="T79" fmla="*/ 133 h 318"/>
                <a:gd name="T80" fmla="*/ 318 w 318"/>
                <a:gd name="T81" fmla="*/ 159 h 318"/>
                <a:gd name="T82" fmla="*/ 316 w 318"/>
                <a:gd name="T83" fmla="*/ 159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8"/>
                <a:gd name="T127" fmla="*/ 0 h 318"/>
                <a:gd name="T128" fmla="*/ 318 w 318"/>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8" h="318">
                  <a:moveTo>
                    <a:pt x="316" y="159"/>
                  </a:moveTo>
                  <a:lnTo>
                    <a:pt x="316" y="186"/>
                  </a:lnTo>
                  <a:lnTo>
                    <a:pt x="310" y="209"/>
                  </a:lnTo>
                  <a:lnTo>
                    <a:pt x="300" y="231"/>
                  </a:lnTo>
                  <a:lnTo>
                    <a:pt x="286" y="252"/>
                  </a:lnTo>
                  <a:lnTo>
                    <a:pt x="270" y="270"/>
                  </a:lnTo>
                  <a:lnTo>
                    <a:pt x="252" y="286"/>
                  </a:lnTo>
                  <a:lnTo>
                    <a:pt x="231" y="300"/>
                  </a:lnTo>
                  <a:lnTo>
                    <a:pt x="209" y="310"/>
                  </a:lnTo>
                  <a:lnTo>
                    <a:pt x="183" y="315"/>
                  </a:lnTo>
                  <a:lnTo>
                    <a:pt x="159" y="318"/>
                  </a:lnTo>
                  <a:lnTo>
                    <a:pt x="133" y="315"/>
                  </a:lnTo>
                  <a:lnTo>
                    <a:pt x="109" y="310"/>
                  </a:lnTo>
                  <a:lnTo>
                    <a:pt x="85" y="300"/>
                  </a:lnTo>
                  <a:lnTo>
                    <a:pt x="64" y="286"/>
                  </a:lnTo>
                  <a:lnTo>
                    <a:pt x="45" y="270"/>
                  </a:lnTo>
                  <a:lnTo>
                    <a:pt x="29" y="252"/>
                  </a:lnTo>
                  <a:lnTo>
                    <a:pt x="16" y="231"/>
                  </a:lnTo>
                  <a:lnTo>
                    <a:pt x="8" y="209"/>
                  </a:lnTo>
                  <a:lnTo>
                    <a:pt x="0" y="186"/>
                  </a:lnTo>
                  <a:lnTo>
                    <a:pt x="0" y="159"/>
                  </a:lnTo>
                  <a:lnTo>
                    <a:pt x="0" y="133"/>
                  </a:lnTo>
                  <a:lnTo>
                    <a:pt x="8" y="109"/>
                  </a:lnTo>
                  <a:lnTo>
                    <a:pt x="16" y="85"/>
                  </a:lnTo>
                  <a:lnTo>
                    <a:pt x="29" y="64"/>
                  </a:lnTo>
                  <a:lnTo>
                    <a:pt x="45" y="45"/>
                  </a:lnTo>
                  <a:lnTo>
                    <a:pt x="64" y="29"/>
                  </a:lnTo>
                  <a:lnTo>
                    <a:pt x="85" y="19"/>
                  </a:lnTo>
                  <a:lnTo>
                    <a:pt x="109" y="8"/>
                  </a:lnTo>
                  <a:lnTo>
                    <a:pt x="133" y="3"/>
                  </a:lnTo>
                  <a:lnTo>
                    <a:pt x="159" y="0"/>
                  </a:lnTo>
                  <a:lnTo>
                    <a:pt x="183" y="3"/>
                  </a:lnTo>
                  <a:lnTo>
                    <a:pt x="209" y="8"/>
                  </a:lnTo>
                  <a:lnTo>
                    <a:pt x="231" y="19"/>
                  </a:lnTo>
                  <a:lnTo>
                    <a:pt x="252" y="29"/>
                  </a:lnTo>
                  <a:lnTo>
                    <a:pt x="270" y="45"/>
                  </a:lnTo>
                  <a:lnTo>
                    <a:pt x="286" y="64"/>
                  </a:lnTo>
                  <a:lnTo>
                    <a:pt x="300" y="85"/>
                  </a:lnTo>
                  <a:lnTo>
                    <a:pt x="310" y="109"/>
                  </a:lnTo>
                  <a:lnTo>
                    <a:pt x="316" y="133"/>
                  </a:lnTo>
                  <a:lnTo>
                    <a:pt x="318" y="159"/>
                  </a:lnTo>
                  <a:lnTo>
                    <a:pt x="316" y="1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83" name="Freeform 126"/>
            <p:cNvSpPr>
              <a:spLocks/>
            </p:cNvSpPr>
            <p:nvPr/>
          </p:nvSpPr>
          <p:spPr bwMode="auto">
            <a:xfrm>
              <a:off x="915" y="805"/>
              <a:ext cx="318" cy="318"/>
            </a:xfrm>
            <a:custGeom>
              <a:avLst/>
              <a:gdLst>
                <a:gd name="T0" fmla="*/ 316 w 318"/>
                <a:gd name="T1" fmla="*/ 159 h 318"/>
                <a:gd name="T2" fmla="*/ 316 w 318"/>
                <a:gd name="T3" fmla="*/ 133 h 318"/>
                <a:gd name="T4" fmla="*/ 310 w 318"/>
                <a:gd name="T5" fmla="*/ 109 h 318"/>
                <a:gd name="T6" fmla="*/ 300 w 318"/>
                <a:gd name="T7" fmla="*/ 85 h 318"/>
                <a:gd name="T8" fmla="*/ 286 w 318"/>
                <a:gd name="T9" fmla="*/ 64 h 318"/>
                <a:gd name="T10" fmla="*/ 270 w 318"/>
                <a:gd name="T11" fmla="*/ 45 h 318"/>
                <a:gd name="T12" fmla="*/ 252 w 318"/>
                <a:gd name="T13" fmla="*/ 29 h 318"/>
                <a:gd name="T14" fmla="*/ 231 w 318"/>
                <a:gd name="T15" fmla="*/ 19 h 318"/>
                <a:gd name="T16" fmla="*/ 209 w 318"/>
                <a:gd name="T17" fmla="*/ 8 h 318"/>
                <a:gd name="T18" fmla="*/ 183 w 318"/>
                <a:gd name="T19" fmla="*/ 3 h 318"/>
                <a:gd name="T20" fmla="*/ 159 w 318"/>
                <a:gd name="T21" fmla="*/ 0 h 318"/>
                <a:gd name="T22" fmla="*/ 133 w 318"/>
                <a:gd name="T23" fmla="*/ 3 h 318"/>
                <a:gd name="T24" fmla="*/ 109 w 318"/>
                <a:gd name="T25" fmla="*/ 8 h 318"/>
                <a:gd name="T26" fmla="*/ 85 w 318"/>
                <a:gd name="T27" fmla="*/ 19 h 318"/>
                <a:gd name="T28" fmla="*/ 64 w 318"/>
                <a:gd name="T29" fmla="*/ 29 h 318"/>
                <a:gd name="T30" fmla="*/ 45 w 318"/>
                <a:gd name="T31" fmla="*/ 45 h 318"/>
                <a:gd name="T32" fmla="*/ 29 w 318"/>
                <a:gd name="T33" fmla="*/ 64 h 318"/>
                <a:gd name="T34" fmla="*/ 16 w 318"/>
                <a:gd name="T35" fmla="*/ 85 h 318"/>
                <a:gd name="T36" fmla="*/ 8 w 318"/>
                <a:gd name="T37" fmla="*/ 109 h 318"/>
                <a:gd name="T38" fmla="*/ 0 w 318"/>
                <a:gd name="T39" fmla="*/ 133 h 318"/>
                <a:gd name="T40" fmla="*/ 0 w 318"/>
                <a:gd name="T41" fmla="*/ 159 h 318"/>
                <a:gd name="T42" fmla="*/ 0 w 318"/>
                <a:gd name="T43" fmla="*/ 186 h 318"/>
                <a:gd name="T44" fmla="*/ 8 w 318"/>
                <a:gd name="T45" fmla="*/ 209 h 318"/>
                <a:gd name="T46" fmla="*/ 16 w 318"/>
                <a:gd name="T47" fmla="*/ 231 h 318"/>
                <a:gd name="T48" fmla="*/ 29 w 318"/>
                <a:gd name="T49" fmla="*/ 252 h 318"/>
                <a:gd name="T50" fmla="*/ 45 w 318"/>
                <a:gd name="T51" fmla="*/ 270 h 318"/>
                <a:gd name="T52" fmla="*/ 64 w 318"/>
                <a:gd name="T53" fmla="*/ 286 h 318"/>
                <a:gd name="T54" fmla="*/ 85 w 318"/>
                <a:gd name="T55" fmla="*/ 300 h 318"/>
                <a:gd name="T56" fmla="*/ 109 w 318"/>
                <a:gd name="T57" fmla="*/ 310 h 318"/>
                <a:gd name="T58" fmla="*/ 133 w 318"/>
                <a:gd name="T59" fmla="*/ 315 h 318"/>
                <a:gd name="T60" fmla="*/ 159 w 318"/>
                <a:gd name="T61" fmla="*/ 318 h 318"/>
                <a:gd name="T62" fmla="*/ 183 w 318"/>
                <a:gd name="T63" fmla="*/ 315 h 318"/>
                <a:gd name="T64" fmla="*/ 209 w 318"/>
                <a:gd name="T65" fmla="*/ 310 h 318"/>
                <a:gd name="T66" fmla="*/ 231 w 318"/>
                <a:gd name="T67" fmla="*/ 300 h 318"/>
                <a:gd name="T68" fmla="*/ 252 w 318"/>
                <a:gd name="T69" fmla="*/ 286 h 318"/>
                <a:gd name="T70" fmla="*/ 270 w 318"/>
                <a:gd name="T71" fmla="*/ 270 h 318"/>
                <a:gd name="T72" fmla="*/ 286 w 318"/>
                <a:gd name="T73" fmla="*/ 252 h 318"/>
                <a:gd name="T74" fmla="*/ 300 w 318"/>
                <a:gd name="T75" fmla="*/ 231 h 318"/>
                <a:gd name="T76" fmla="*/ 310 w 318"/>
                <a:gd name="T77" fmla="*/ 209 h 318"/>
                <a:gd name="T78" fmla="*/ 316 w 318"/>
                <a:gd name="T79" fmla="*/ 186 h 318"/>
                <a:gd name="T80" fmla="*/ 318 w 318"/>
                <a:gd name="T81" fmla="*/ 159 h 318"/>
                <a:gd name="T82" fmla="*/ 318 w 318"/>
                <a:gd name="T83" fmla="*/ 159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8"/>
                <a:gd name="T127" fmla="*/ 0 h 318"/>
                <a:gd name="T128" fmla="*/ 318 w 318"/>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8" h="318">
                  <a:moveTo>
                    <a:pt x="316" y="159"/>
                  </a:moveTo>
                  <a:lnTo>
                    <a:pt x="316" y="133"/>
                  </a:lnTo>
                  <a:lnTo>
                    <a:pt x="310" y="109"/>
                  </a:lnTo>
                  <a:lnTo>
                    <a:pt x="300" y="85"/>
                  </a:lnTo>
                  <a:lnTo>
                    <a:pt x="286" y="64"/>
                  </a:lnTo>
                  <a:lnTo>
                    <a:pt x="270" y="45"/>
                  </a:lnTo>
                  <a:lnTo>
                    <a:pt x="252" y="29"/>
                  </a:lnTo>
                  <a:lnTo>
                    <a:pt x="231" y="19"/>
                  </a:lnTo>
                  <a:lnTo>
                    <a:pt x="209" y="8"/>
                  </a:lnTo>
                  <a:lnTo>
                    <a:pt x="183" y="3"/>
                  </a:lnTo>
                  <a:lnTo>
                    <a:pt x="159" y="0"/>
                  </a:lnTo>
                  <a:lnTo>
                    <a:pt x="133" y="3"/>
                  </a:lnTo>
                  <a:lnTo>
                    <a:pt x="109" y="8"/>
                  </a:lnTo>
                  <a:lnTo>
                    <a:pt x="85" y="19"/>
                  </a:lnTo>
                  <a:lnTo>
                    <a:pt x="64" y="29"/>
                  </a:lnTo>
                  <a:lnTo>
                    <a:pt x="45" y="45"/>
                  </a:lnTo>
                  <a:lnTo>
                    <a:pt x="29" y="64"/>
                  </a:lnTo>
                  <a:lnTo>
                    <a:pt x="16" y="85"/>
                  </a:lnTo>
                  <a:lnTo>
                    <a:pt x="8" y="109"/>
                  </a:lnTo>
                  <a:lnTo>
                    <a:pt x="0" y="133"/>
                  </a:lnTo>
                  <a:lnTo>
                    <a:pt x="0" y="159"/>
                  </a:lnTo>
                  <a:lnTo>
                    <a:pt x="0" y="186"/>
                  </a:lnTo>
                  <a:lnTo>
                    <a:pt x="8" y="209"/>
                  </a:lnTo>
                  <a:lnTo>
                    <a:pt x="16" y="231"/>
                  </a:lnTo>
                  <a:lnTo>
                    <a:pt x="29" y="252"/>
                  </a:lnTo>
                  <a:lnTo>
                    <a:pt x="45" y="270"/>
                  </a:lnTo>
                  <a:lnTo>
                    <a:pt x="64" y="286"/>
                  </a:lnTo>
                  <a:lnTo>
                    <a:pt x="85" y="300"/>
                  </a:lnTo>
                  <a:lnTo>
                    <a:pt x="109" y="310"/>
                  </a:lnTo>
                  <a:lnTo>
                    <a:pt x="133" y="315"/>
                  </a:lnTo>
                  <a:lnTo>
                    <a:pt x="159" y="318"/>
                  </a:lnTo>
                  <a:lnTo>
                    <a:pt x="183" y="315"/>
                  </a:lnTo>
                  <a:lnTo>
                    <a:pt x="209" y="310"/>
                  </a:lnTo>
                  <a:lnTo>
                    <a:pt x="231" y="300"/>
                  </a:lnTo>
                  <a:lnTo>
                    <a:pt x="252" y="286"/>
                  </a:lnTo>
                  <a:lnTo>
                    <a:pt x="270" y="270"/>
                  </a:lnTo>
                  <a:lnTo>
                    <a:pt x="286" y="252"/>
                  </a:lnTo>
                  <a:lnTo>
                    <a:pt x="300" y="231"/>
                  </a:lnTo>
                  <a:lnTo>
                    <a:pt x="310" y="209"/>
                  </a:lnTo>
                  <a:lnTo>
                    <a:pt x="316" y="186"/>
                  </a:lnTo>
                  <a:lnTo>
                    <a:pt x="318" y="159"/>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84" name="Freeform 127"/>
            <p:cNvSpPr>
              <a:spLocks/>
            </p:cNvSpPr>
            <p:nvPr/>
          </p:nvSpPr>
          <p:spPr bwMode="auto">
            <a:xfrm>
              <a:off x="1869" y="805"/>
              <a:ext cx="318" cy="318"/>
            </a:xfrm>
            <a:custGeom>
              <a:avLst/>
              <a:gdLst>
                <a:gd name="T0" fmla="*/ 316 w 318"/>
                <a:gd name="T1" fmla="*/ 159 h 318"/>
                <a:gd name="T2" fmla="*/ 316 w 318"/>
                <a:gd name="T3" fmla="*/ 186 h 318"/>
                <a:gd name="T4" fmla="*/ 310 w 318"/>
                <a:gd name="T5" fmla="*/ 209 h 318"/>
                <a:gd name="T6" fmla="*/ 300 w 318"/>
                <a:gd name="T7" fmla="*/ 231 h 318"/>
                <a:gd name="T8" fmla="*/ 287 w 318"/>
                <a:gd name="T9" fmla="*/ 252 h 318"/>
                <a:gd name="T10" fmla="*/ 271 w 318"/>
                <a:gd name="T11" fmla="*/ 270 h 318"/>
                <a:gd name="T12" fmla="*/ 252 w 318"/>
                <a:gd name="T13" fmla="*/ 286 h 318"/>
                <a:gd name="T14" fmla="*/ 231 w 318"/>
                <a:gd name="T15" fmla="*/ 300 h 318"/>
                <a:gd name="T16" fmla="*/ 210 w 318"/>
                <a:gd name="T17" fmla="*/ 310 h 318"/>
                <a:gd name="T18" fmla="*/ 183 w 318"/>
                <a:gd name="T19" fmla="*/ 315 h 318"/>
                <a:gd name="T20" fmla="*/ 159 w 318"/>
                <a:gd name="T21" fmla="*/ 318 h 318"/>
                <a:gd name="T22" fmla="*/ 133 w 318"/>
                <a:gd name="T23" fmla="*/ 315 h 318"/>
                <a:gd name="T24" fmla="*/ 109 w 318"/>
                <a:gd name="T25" fmla="*/ 310 h 318"/>
                <a:gd name="T26" fmla="*/ 85 w 318"/>
                <a:gd name="T27" fmla="*/ 300 h 318"/>
                <a:gd name="T28" fmla="*/ 64 w 318"/>
                <a:gd name="T29" fmla="*/ 286 h 318"/>
                <a:gd name="T30" fmla="*/ 45 w 318"/>
                <a:gd name="T31" fmla="*/ 270 h 318"/>
                <a:gd name="T32" fmla="*/ 30 w 318"/>
                <a:gd name="T33" fmla="*/ 252 h 318"/>
                <a:gd name="T34" fmla="*/ 16 w 318"/>
                <a:gd name="T35" fmla="*/ 231 h 318"/>
                <a:gd name="T36" fmla="*/ 8 w 318"/>
                <a:gd name="T37" fmla="*/ 209 h 318"/>
                <a:gd name="T38" fmla="*/ 0 w 318"/>
                <a:gd name="T39" fmla="*/ 186 h 318"/>
                <a:gd name="T40" fmla="*/ 0 w 318"/>
                <a:gd name="T41" fmla="*/ 159 h 318"/>
                <a:gd name="T42" fmla="*/ 0 w 318"/>
                <a:gd name="T43" fmla="*/ 133 h 318"/>
                <a:gd name="T44" fmla="*/ 8 w 318"/>
                <a:gd name="T45" fmla="*/ 109 h 318"/>
                <a:gd name="T46" fmla="*/ 16 w 318"/>
                <a:gd name="T47" fmla="*/ 85 h 318"/>
                <a:gd name="T48" fmla="*/ 30 w 318"/>
                <a:gd name="T49" fmla="*/ 64 h 318"/>
                <a:gd name="T50" fmla="*/ 45 w 318"/>
                <a:gd name="T51" fmla="*/ 45 h 318"/>
                <a:gd name="T52" fmla="*/ 64 w 318"/>
                <a:gd name="T53" fmla="*/ 29 h 318"/>
                <a:gd name="T54" fmla="*/ 85 w 318"/>
                <a:gd name="T55" fmla="*/ 19 h 318"/>
                <a:gd name="T56" fmla="*/ 109 w 318"/>
                <a:gd name="T57" fmla="*/ 8 h 318"/>
                <a:gd name="T58" fmla="*/ 133 w 318"/>
                <a:gd name="T59" fmla="*/ 3 h 318"/>
                <a:gd name="T60" fmla="*/ 159 w 318"/>
                <a:gd name="T61" fmla="*/ 0 h 318"/>
                <a:gd name="T62" fmla="*/ 183 w 318"/>
                <a:gd name="T63" fmla="*/ 3 h 318"/>
                <a:gd name="T64" fmla="*/ 210 w 318"/>
                <a:gd name="T65" fmla="*/ 8 h 318"/>
                <a:gd name="T66" fmla="*/ 231 w 318"/>
                <a:gd name="T67" fmla="*/ 19 h 318"/>
                <a:gd name="T68" fmla="*/ 252 w 318"/>
                <a:gd name="T69" fmla="*/ 29 h 318"/>
                <a:gd name="T70" fmla="*/ 271 w 318"/>
                <a:gd name="T71" fmla="*/ 45 h 318"/>
                <a:gd name="T72" fmla="*/ 287 w 318"/>
                <a:gd name="T73" fmla="*/ 64 h 318"/>
                <a:gd name="T74" fmla="*/ 300 w 318"/>
                <a:gd name="T75" fmla="*/ 85 h 318"/>
                <a:gd name="T76" fmla="*/ 310 w 318"/>
                <a:gd name="T77" fmla="*/ 109 h 318"/>
                <a:gd name="T78" fmla="*/ 316 w 318"/>
                <a:gd name="T79" fmla="*/ 133 h 318"/>
                <a:gd name="T80" fmla="*/ 318 w 318"/>
                <a:gd name="T81" fmla="*/ 159 h 318"/>
                <a:gd name="T82" fmla="*/ 316 w 318"/>
                <a:gd name="T83" fmla="*/ 159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8"/>
                <a:gd name="T127" fmla="*/ 0 h 318"/>
                <a:gd name="T128" fmla="*/ 318 w 318"/>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8" h="318">
                  <a:moveTo>
                    <a:pt x="316" y="159"/>
                  </a:moveTo>
                  <a:lnTo>
                    <a:pt x="316" y="186"/>
                  </a:lnTo>
                  <a:lnTo>
                    <a:pt x="310" y="209"/>
                  </a:lnTo>
                  <a:lnTo>
                    <a:pt x="300" y="231"/>
                  </a:lnTo>
                  <a:lnTo>
                    <a:pt x="287" y="252"/>
                  </a:lnTo>
                  <a:lnTo>
                    <a:pt x="271" y="270"/>
                  </a:lnTo>
                  <a:lnTo>
                    <a:pt x="252" y="286"/>
                  </a:lnTo>
                  <a:lnTo>
                    <a:pt x="231" y="300"/>
                  </a:lnTo>
                  <a:lnTo>
                    <a:pt x="210" y="310"/>
                  </a:lnTo>
                  <a:lnTo>
                    <a:pt x="183" y="315"/>
                  </a:lnTo>
                  <a:lnTo>
                    <a:pt x="159" y="318"/>
                  </a:lnTo>
                  <a:lnTo>
                    <a:pt x="133" y="315"/>
                  </a:lnTo>
                  <a:lnTo>
                    <a:pt x="109" y="310"/>
                  </a:lnTo>
                  <a:lnTo>
                    <a:pt x="85" y="300"/>
                  </a:lnTo>
                  <a:lnTo>
                    <a:pt x="64" y="286"/>
                  </a:lnTo>
                  <a:lnTo>
                    <a:pt x="45" y="270"/>
                  </a:lnTo>
                  <a:lnTo>
                    <a:pt x="30" y="252"/>
                  </a:lnTo>
                  <a:lnTo>
                    <a:pt x="16" y="231"/>
                  </a:lnTo>
                  <a:lnTo>
                    <a:pt x="8" y="209"/>
                  </a:lnTo>
                  <a:lnTo>
                    <a:pt x="0" y="186"/>
                  </a:lnTo>
                  <a:lnTo>
                    <a:pt x="0" y="159"/>
                  </a:lnTo>
                  <a:lnTo>
                    <a:pt x="0" y="133"/>
                  </a:lnTo>
                  <a:lnTo>
                    <a:pt x="8" y="109"/>
                  </a:lnTo>
                  <a:lnTo>
                    <a:pt x="16" y="85"/>
                  </a:lnTo>
                  <a:lnTo>
                    <a:pt x="30" y="64"/>
                  </a:lnTo>
                  <a:lnTo>
                    <a:pt x="45" y="45"/>
                  </a:lnTo>
                  <a:lnTo>
                    <a:pt x="64" y="29"/>
                  </a:lnTo>
                  <a:lnTo>
                    <a:pt x="85" y="19"/>
                  </a:lnTo>
                  <a:lnTo>
                    <a:pt x="109" y="8"/>
                  </a:lnTo>
                  <a:lnTo>
                    <a:pt x="133" y="3"/>
                  </a:lnTo>
                  <a:lnTo>
                    <a:pt x="159" y="0"/>
                  </a:lnTo>
                  <a:lnTo>
                    <a:pt x="183" y="3"/>
                  </a:lnTo>
                  <a:lnTo>
                    <a:pt x="210" y="8"/>
                  </a:lnTo>
                  <a:lnTo>
                    <a:pt x="231" y="19"/>
                  </a:lnTo>
                  <a:lnTo>
                    <a:pt x="252" y="29"/>
                  </a:lnTo>
                  <a:lnTo>
                    <a:pt x="271" y="45"/>
                  </a:lnTo>
                  <a:lnTo>
                    <a:pt x="287" y="64"/>
                  </a:lnTo>
                  <a:lnTo>
                    <a:pt x="300" y="85"/>
                  </a:lnTo>
                  <a:lnTo>
                    <a:pt x="310" y="109"/>
                  </a:lnTo>
                  <a:lnTo>
                    <a:pt x="316" y="133"/>
                  </a:lnTo>
                  <a:lnTo>
                    <a:pt x="318" y="159"/>
                  </a:lnTo>
                  <a:lnTo>
                    <a:pt x="316" y="1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85" name="Freeform 128"/>
            <p:cNvSpPr>
              <a:spLocks/>
            </p:cNvSpPr>
            <p:nvPr/>
          </p:nvSpPr>
          <p:spPr bwMode="auto">
            <a:xfrm>
              <a:off x="1869" y="805"/>
              <a:ext cx="318" cy="318"/>
            </a:xfrm>
            <a:custGeom>
              <a:avLst/>
              <a:gdLst>
                <a:gd name="T0" fmla="*/ 316 w 318"/>
                <a:gd name="T1" fmla="*/ 159 h 318"/>
                <a:gd name="T2" fmla="*/ 316 w 318"/>
                <a:gd name="T3" fmla="*/ 133 h 318"/>
                <a:gd name="T4" fmla="*/ 310 w 318"/>
                <a:gd name="T5" fmla="*/ 109 h 318"/>
                <a:gd name="T6" fmla="*/ 300 w 318"/>
                <a:gd name="T7" fmla="*/ 85 h 318"/>
                <a:gd name="T8" fmla="*/ 287 w 318"/>
                <a:gd name="T9" fmla="*/ 64 h 318"/>
                <a:gd name="T10" fmla="*/ 271 w 318"/>
                <a:gd name="T11" fmla="*/ 45 h 318"/>
                <a:gd name="T12" fmla="*/ 252 w 318"/>
                <a:gd name="T13" fmla="*/ 29 h 318"/>
                <a:gd name="T14" fmla="*/ 231 w 318"/>
                <a:gd name="T15" fmla="*/ 19 h 318"/>
                <a:gd name="T16" fmla="*/ 210 w 318"/>
                <a:gd name="T17" fmla="*/ 8 h 318"/>
                <a:gd name="T18" fmla="*/ 183 w 318"/>
                <a:gd name="T19" fmla="*/ 3 h 318"/>
                <a:gd name="T20" fmla="*/ 159 w 318"/>
                <a:gd name="T21" fmla="*/ 0 h 318"/>
                <a:gd name="T22" fmla="*/ 133 w 318"/>
                <a:gd name="T23" fmla="*/ 3 h 318"/>
                <a:gd name="T24" fmla="*/ 109 w 318"/>
                <a:gd name="T25" fmla="*/ 8 h 318"/>
                <a:gd name="T26" fmla="*/ 85 w 318"/>
                <a:gd name="T27" fmla="*/ 19 h 318"/>
                <a:gd name="T28" fmla="*/ 64 w 318"/>
                <a:gd name="T29" fmla="*/ 29 h 318"/>
                <a:gd name="T30" fmla="*/ 45 w 318"/>
                <a:gd name="T31" fmla="*/ 45 h 318"/>
                <a:gd name="T32" fmla="*/ 30 w 318"/>
                <a:gd name="T33" fmla="*/ 64 h 318"/>
                <a:gd name="T34" fmla="*/ 16 w 318"/>
                <a:gd name="T35" fmla="*/ 85 h 318"/>
                <a:gd name="T36" fmla="*/ 8 w 318"/>
                <a:gd name="T37" fmla="*/ 109 h 318"/>
                <a:gd name="T38" fmla="*/ 0 w 318"/>
                <a:gd name="T39" fmla="*/ 133 h 318"/>
                <a:gd name="T40" fmla="*/ 0 w 318"/>
                <a:gd name="T41" fmla="*/ 159 h 318"/>
                <a:gd name="T42" fmla="*/ 0 w 318"/>
                <a:gd name="T43" fmla="*/ 186 h 318"/>
                <a:gd name="T44" fmla="*/ 8 w 318"/>
                <a:gd name="T45" fmla="*/ 209 h 318"/>
                <a:gd name="T46" fmla="*/ 16 w 318"/>
                <a:gd name="T47" fmla="*/ 231 h 318"/>
                <a:gd name="T48" fmla="*/ 30 w 318"/>
                <a:gd name="T49" fmla="*/ 252 h 318"/>
                <a:gd name="T50" fmla="*/ 45 w 318"/>
                <a:gd name="T51" fmla="*/ 270 h 318"/>
                <a:gd name="T52" fmla="*/ 64 w 318"/>
                <a:gd name="T53" fmla="*/ 286 h 318"/>
                <a:gd name="T54" fmla="*/ 85 w 318"/>
                <a:gd name="T55" fmla="*/ 300 h 318"/>
                <a:gd name="T56" fmla="*/ 109 w 318"/>
                <a:gd name="T57" fmla="*/ 310 h 318"/>
                <a:gd name="T58" fmla="*/ 133 w 318"/>
                <a:gd name="T59" fmla="*/ 315 h 318"/>
                <a:gd name="T60" fmla="*/ 159 w 318"/>
                <a:gd name="T61" fmla="*/ 318 h 318"/>
                <a:gd name="T62" fmla="*/ 183 w 318"/>
                <a:gd name="T63" fmla="*/ 315 h 318"/>
                <a:gd name="T64" fmla="*/ 210 w 318"/>
                <a:gd name="T65" fmla="*/ 310 h 318"/>
                <a:gd name="T66" fmla="*/ 231 w 318"/>
                <a:gd name="T67" fmla="*/ 300 h 318"/>
                <a:gd name="T68" fmla="*/ 252 w 318"/>
                <a:gd name="T69" fmla="*/ 286 h 318"/>
                <a:gd name="T70" fmla="*/ 271 w 318"/>
                <a:gd name="T71" fmla="*/ 270 h 318"/>
                <a:gd name="T72" fmla="*/ 287 w 318"/>
                <a:gd name="T73" fmla="*/ 252 h 318"/>
                <a:gd name="T74" fmla="*/ 300 w 318"/>
                <a:gd name="T75" fmla="*/ 231 h 318"/>
                <a:gd name="T76" fmla="*/ 310 w 318"/>
                <a:gd name="T77" fmla="*/ 209 h 318"/>
                <a:gd name="T78" fmla="*/ 316 w 318"/>
                <a:gd name="T79" fmla="*/ 186 h 318"/>
                <a:gd name="T80" fmla="*/ 318 w 318"/>
                <a:gd name="T81" fmla="*/ 159 h 318"/>
                <a:gd name="T82" fmla="*/ 318 w 318"/>
                <a:gd name="T83" fmla="*/ 159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8"/>
                <a:gd name="T127" fmla="*/ 0 h 318"/>
                <a:gd name="T128" fmla="*/ 318 w 318"/>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8" h="318">
                  <a:moveTo>
                    <a:pt x="316" y="159"/>
                  </a:moveTo>
                  <a:lnTo>
                    <a:pt x="316" y="133"/>
                  </a:lnTo>
                  <a:lnTo>
                    <a:pt x="310" y="109"/>
                  </a:lnTo>
                  <a:lnTo>
                    <a:pt x="300" y="85"/>
                  </a:lnTo>
                  <a:lnTo>
                    <a:pt x="287" y="64"/>
                  </a:lnTo>
                  <a:lnTo>
                    <a:pt x="271" y="45"/>
                  </a:lnTo>
                  <a:lnTo>
                    <a:pt x="252" y="29"/>
                  </a:lnTo>
                  <a:lnTo>
                    <a:pt x="231" y="19"/>
                  </a:lnTo>
                  <a:lnTo>
                    <a:pt x="210" y="8"/>
                  </a:lnTo>
                  <a:lnTo>
                    <a:pt x="183" y="3"/>
                  </a:lnTo>
                  <a:lnTo>
                    <a:pt x="159" y="0"/>
                  </a:lnTo>
                  <a:lnTo>
                    <a:pt x="133" y="3"/>
                  </a:lnTo>
                  <a:lnTo>
                    <a:pt x="109" y="8"/>
                  </a:lnTo>
                  <a:lnTo>
                    <a:pt x="85" y="19"/>
                  </a:lnTo>
                  <a:lnTo>
                    <a:pt x="64" y="29"/>
                  </a:lnTo>
                  <a:lnTo>
                    <a:pt x="45" y="45"/>
                  </a:lnTo>
                  <a:lnTo>
                    <a:pt x="30" y="64"/>
                  </a:lnTo>
                  <a:lnTo>
                    <a:pt x="16" y="85"/>
                  </a:lnTo>
                  <a:lnTo>
                    <a:pt x="8" y="109"/>
                  </a:lnTo>
                  <a:lnTo>
                    <a:pt x="0" y="133"/>
                  </a:lnTo>
                  <a:lnTo>
                    <a:pt x="0" y="159"/>
                  </a:lnTo>
                  <a:lnTo>
                    <a:pt x="0" y="186"/>
                  </a:lnTo>
                  <a:lnTo>
                    <a:pt x="8" y="209"/>
                  </a:lnTo>
                  <a:lnTo>
                    <a:pt x="16" y="231"/>
                  </a:lnTo>
                  <a:lnTo>
                    <a:pt x="30" y="252"/>
                  </a:lnTo>
                  <a:lnTo>
                    <a:pt x="45" y="270"/>
                  </a:lnTo>
                  <a:lnTo>
                    <a:pt x="64" y="286"/>
                  </a:lnTo>
                  <a:lnTo>
                    <a:pt x="85" y="300"/>
                  </a:lnTo>
                  <a:lnTo>
                    <a:pt x="109" y="310"/>
                  </a:lnTo>
                  <a:lnTo>
                    <a:pt x="133" y="315"/>
                  </a:lnTo>
                  <a:lnTo>
                    <a:pt x="159" y="318"/>
                  </a:lnTo>
                  <a:lnTo>
                    <a:pt x="183" y="315"/>
                  </a:lnTo>
                  <a:lnTo>
                    <a:pt x="210" y="310"/>
                  </a:lnTo>
                  <a:lnTo>
                    <a:pt x="231" y="300"/>
                  </a:lnTo>
                  <a:lnTo>
                    <a:pt x="252" y="286"/>
                  </a:lnTo>
                  <a:lnTo>
                    <a:pt x="271" y="270"/>
                  </a:lnTo>
                  <a:lnTo>
                    <a:pt x="287" y="252"/>
                  </a:lnTo>
                  <a:lnTo>
                    <a:pt x="300" y="231"/>
                  </a:lnTo>
                  <a:lnTo>
                    <a:pt x="310" y="209"/>
                  </a:lnTo>
                  <a:lnTo>
                    <a:pt x="316" y="186"/>
                  </a:lnTo>
                  <a:lnTo>
                    <a:pt x="318" y="159"/>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86" name="Rectangle 129"/>
            <p:cNvSpPr>
              <a:spLocks noChangeArrowheads="1"/>
            </p:cNvSpPr>
            <p:nvPr/>
          </p:nvSpPr>
          <p:spPr bwMode="auto">
            <a:xfrm>
              <a:off x="1021" y="917"/>
              <a:ext cx="4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1100">
                  <a:solidFill>
                    <a:srgbClr val="000000"/>
                  </a:solidFill>
                  <a:latin typeface="Calibri" panose="020F0502020204030204" pitchFamily="34" charset="0"/>
                  <a:ea typeface="宋体" panose="02010600030101010101" pitchFamily="2" charset="-122"/>
                </a:rPr>
                <a:t>P</a:t>
              </a:r>
              <a:endParaRPr lang="en-US" altLang="zh-CN" sz="1400">
                <a:latin typeface="Calibri" panose="020F0502020204030204" pitchFamily="34" charset="0"/>
                <a:ea typeface="宋体" panose="02010600030101010101" pitchFamily="2" charset="-122"/>
              </a:endParaRPr>
            </a:p>
          </p:txBody>
        </p:sp>
        <p:sp>
          <p:nvSpPr>
            <p:cNvPr id="19487" name="Rectangle 130"/>
            <p:cNvSpPr>
              <a:spLocks noChangeArrowheads="1"/>
            </p:cNvSpPr>
            <p:nvPr/>
          </p:nvSpPr>
          <p:spPr bwMode="auto">
            <a:xfrm>
              <a:off x="1066" y="951"/>
              <a:ext cx="3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900">
                  <a:solidFill>
                    <a:srgbClr val="000000"/>
                  </a:solidFill>
                  <a:latin typeface="Calibri" panose="020F0502020204030204" pitchFamily="34" charset="0"/>
                  <a:ea typeface="宋体" panose="02010600030101010101" pitchFamily="2" charset="-122"/>
                </a:rPr>
                <a:t>1</a:t>
              </a:r>
              <a:endParaRPr lang="en-US" altLang="zh-CN" sz="1400">
                <a:latin typeface="Calibri" panose="020F0502020204030204" pitchFamily="34" charset="0"/>
                <a:ea typeface="宋体" panose="02010600030101010101" pitchFamily="2" charset="-122"/>
              </a:endParaRPr>
            </a:p>
          </p:txBody>
        </p:sp>
        <p:sp>
          <p:nvSpPr>
            <p:cNvPr id="19488" name="Rectangle 131"/>
            <p:cNvSpPr>
              <a:spLocks noChangeArrowheads="1"/>
            </p:cNvSpPr>
            <p:nvPr/>
          </p:nvSpPr>
          <p:spPr bwMode="auto">
            <a:xfrm>
              <a:off x="1445" y="1081"/>
              <a:ext cx="26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1100">
                  <a:solidFill>
                    <a:srgbClr val="000000"/>
                  </a:solidFill>
                  <a:latin typeface="Calibri" panose="020F0502020204030204" pitchFamily="34" charset="0"/>
                  <a:ea typeface="宋体" panose="02010600030101010101" pitchFamily="2" charset="-122"/>
                </a:rPr>
                <a:t>Switch</a:t>
              </a:r>
              <a:endParaRPr lang="en-US" altLang="zh-CN" sz="1400">
                <a:latin typeface="Calibri" panose="020F0502020204030204" pitchFamily="34" charset="0"/>
                <a:ea typeface="宋体" panose="02010600030101010101" pitchFamily="2" charset="-122"/>
              </a:endParaRPr>
            </a:p>
          </p:txBody>
        </p:sp>
        <p:sp>
          <p:nvSpPr>
            <p:cNvPr id="19489" name="Rectangle 132"/>
            <p:cNvSpPr>
              <a:spLocks noChangeArrowheads="1"/>
            </p:cNvSpPr>
            <p:nvPr/>
          </p:nvSpPr>
          <p:spPr bwMode="auto">
            <a:xfrm>
              <a:off x="1299" y="2006"/>
              <a:ext cx="55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1100">
                  <a:solidFill>
                    <a:srgbClr val="000000"/>
                  </a:solidFill>
                  <a:latin typeface="Calibri" panose="020F0502020204030204" pitchFamily="34" charset="0"/>
                  <a:ea typeface="宋体" panose="02010600030101010101" pitchFamily="2" charset="-122"/>
                </a:rPr>
                <a:t>Main memory</a:t>
              </a:r>
              <a:endParaRPr lang="en-US" altLang="zh-CN" sz="1400">
                <a:latin typeface="Calibri" panose="020F0502020204030204" pitchFamily="34" charset="0"/>
                <a:ea typeface="宋体" panose="02010600030101010101" pitchFamily="2" charset="-122"/>
              </a:endParaRPr>
            </a:p>
          </p:txBody>
        </p:sp>
        <p:sp>
          <p:nvSpPr>
            <p:cNvPr id="19490" name="Rectangle 133"/>
            <p:cNvSpPr>
              <a:spLocks noChangeArrowheads="1"/>
            </p:cNvSpPr>
            <p:nvPr/>
          </p:nvSpPr>
          <p:spPr bwMode="auto">
            <a:xfrm>
              <a:off x="1981" y="917"/>
              <a:ext cx="4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1100">
                  <a:solidFill>
                    <a:srgbClr val="000000"/>
                  </a:solidFill>
                  <a:latin typeface="Calibri" panose="020F0502020204030204" pitchFamily="34" charset="0"/>
                  <a:ea typeface="宋体" panose="02010600030101010101" pitchFamily="2" charset="-122"/>
                </a:rPr>
                <a:t>P</a:t>
              </a:r>
              <a:endParaRPr lang="en-US" altLang="zh-CN" sz="1400">
                <a:latin typeface="Calibri" panose="020F0502020204030204" pitchFamily="34" charset="0"/>
                <a:ea typeface="宋体" panose="02010600030101010101" pitchFamily="2" charset="-122"/>
              </a:endParaRPr>
            </a:p>
          </p:txBody>
        </p:sp>
        <p:sp>
          <p:nvSpPr>
            <p:cNvPr id="19491" name="Rectangle 134"/>
            <p:cNvSpPr>
              <a:spLocks noChangeArrowheads="1"/>
            </p:cNvSpPr>
            <p:nvPr/>
          </p:nvSpPr>
          <p:spPr bwMode="auto">
            <a:xfrm>
              <a:off x="2023" y="953"/>
              <a:ext cx="4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900">
                  <a:solidFill>
                    <a:srgbClr val="000000"/>
                  </a:solidFill>
                  <a:latin typeface="Calibri" panose="020F0502020204030204" pitchFamily="34" charset="0"/>
                  <a:ea typeface="宋体" panose="02010600030101010101" pitchFamily="2" charset="-122"/>
                </a:rPr>
                <a:t>n</a:t>
              </a:r>
              <a:endParaRPr lang="en-US" altLang="zh-CN" sz="1400">
                <a:latin typeface="Calibri" panose="020F0502020204030204" pitchFamily="34" charset="0"/>
                <a:ea typeface="宋体" panose="02010600030101010101" pitchFamily="2" charset="-122"/>
              </a:endParaRPr>
            </a:p>
          </p:txBody>
        </p:sp>
        <p:sp>
          <p:nvSpPr>
            <p:cNvPr id="19492" name="Rectangle 135"/>
            <p:cNvSpPr>
              <a:spLocks noChangeArrowheads="1"/>
            </p:cNvSpPr>
            <p:nvPr/>
          </p:nvSpPr>
          <p:spPr bwMode="auto">
            <a:xfrm>
              <a:off x="1341" y="1375"/>
              <a:ext cx="44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1100">
                  <a:solidFill>
                    <a:srgbClr val="000000"/>
                  </a:solidFill>
                  <a:latin typeface="Calibri" panose="020F0502020204030204" pitchFamily="34" charset="0"/>
                  <a:ea typeface="宋体" panose="02010600030101010101" pitchFamily="2" charset="-122"/>
                </a:rPr>
                <a:t>Interleaved</a:t>
              </a:r>
              <a:endParaRPr lang="en-US" altLang="zh-CN" sz="1400">
                <a:latin typeface="Calibri" panose="020F0502020204030204" pitchFamily="34" charset="0"/>
                <a:ea typeface="宋体" panose="02010600030101010101" pitchFamily="2" charset="-122"/>
              </a:endParaRPr>
            </a:p>
          </p:txBody>
        </p:sp>
        <p:sp>
          <p:nvSpPr>
            <p:cNvPr id="19493" name="Rectangle 136"/>
            <p:cNvSpPr>
              <a:spLocks noChangeArrowheads="1"/>
            </p:cNvSpPr>
            <p:nvPr/>
          </p:nvSpPr>
          <p:spPr bwMode="auto">
            <a:xfrm>
              <a:off x="1341" y="1824"/>
              <a:ext cx="44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1100">
                  <a:solidFill>
                    <a:srgbClr val="000000"/>
                  </a:solidFill>
                  <a:latin typeface="Calibri" panose="020F0502020204030204" pitchFamily="34" charset="0"/>
                  <a:ea typeface="宋体" panose="02010600030101010101" pitchFamily="2" charset="-122"/>
                </a:rPr>
                <a:t>Interleaved</a:t>
              </a:r>
              <a:endParaRPr lang="en-US" altLang="zh-CN" sz="1400">
                <a:latin typeface="Calibri" panose="020F0502020204030204" pitchFamily="34" charset="0"/>
                <a:ea typeface="宋体" panose="02010600030101010101" pitchFamily="2" charset="-122"/>
              </a:endParaRPr>
            </a:p>
          </p:txBody>
        </p:sp>
        <p:sp>
          <p:nvSpPr>
            <p:cNvPr id="19494" name="Rectangle 137"/>
            <p:cNvSpPr>
              <a:spLocks noChangeArrowheads="1"/>
            </p:cNvSpPr>
            <p:nvPr/>
          </p:nvSpPr>
          <p:spPr bwMode="auto">
            <a:xfrm>
              <a:off x="1425" y="1478"/>
              <a:ext cx="23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ctr">
                <a:lnSpc>
                  <a:spcPct val="100000"/>
                </a:lnSpc>
                <a:spcBef>
                  <a:spcPct val="0"/>
                </a:spcBef>
                <a:buFontTx/>
                <a:buNone/>
              </a:pPr>
              <a:r>
                <a:rPr lang="en-US" altLang="zh-CN" sz="1100">
                  <a:solidFill>
                    <a:srgbClr val="000000"/>
                  </a:solidFill>
                  <a:latin typeface="Calibri" panose="020F0502020204030204" pitchFamily="34" charset="0"/>
                  <a:ea typeface="宋体" panose="02010600030101010101" pitchFamily="2" charset="-122"/>
                </a:rPr>
                <a:t>Cache</a:t>
              </a:r>
              <a:endParaRPr lang="en-US" altLang="zh-CN" sz="1400">
                <a:latin typeface="Calibri" panose="020F0502020204030204" pitchFamily="34" charset="0"/>
                <a:ea typeface="宋体" panose="02010600030101010101" pitchFamily="2" charset="-122"/>
              </a:endParaRPr>
            </a:p>
          </p:txBody>
        </p:sp>
        <p:sp>
          <p:nvSpPr>
            <p:cNvPr id="19495" name="Freeform 138"/>
            <p:cNvSpPr>
              <a:spLocks/>
            </p:cNvSpPr>
            <p:nvPr/>
          </p:nvSpPr>
          <p:spPr bwMode="auto">
            <a:xfrm>
              <a:off x="1337" y="946"/>
              <a:ext cx="45" cy="45"/>
            </a:xfrm>
            <a:custGeom>
              <a:avLst/>
              <a:gdLst>
                <a:gd name="T0" fmla="*/ 45 w 45"/>
                <a:gd name="T1" fmla="*/ 21 h 45"/>
                <a:gd name="T2" fmla="*/ 45 w 45"/>
                <a:gd name="T3" fmla="*/ 26 h 45"/>
                <a:gd name="T4" fmla="*/ 45 w 45"/>
                <a:gd name="T5" fmla="*/ 29 h 45"/>
                <a:gd name="T6" fmla="*/ 42 w 45"/>
                <a:gd name="T7" fmla="*/ 31 h 45"/>
                <a:gd name="T8" fmla="*/ 39 w 45"/>
                <a:gd name="T9" fmla="*/ 34 h 45"/>
                <a:gd name="T10" fmla="*/ 39 w 45"/>
                <a:gd name="T11" fmla="*/ 37 h 45"/>
                <a:gd name="T12" fmla="*/ 37 w 45"/>
                <a:gd name="T13" fmla="*/ 39 h 45"/>
                <a:gd name="T14" fmla="*/ 34 w 45"/>
                <a:gd name="T15" fmla="*/ 42 h 45"/>
                <a:gd name="T16" fmla="*/ 29 w 45"/>
                <a:gd name="T17" fmla="*/ 42 h 45"/>
                <a:gd name="T18" fmla="*/ 26 w 45"/>
                <a:gd name="T19" fmla="*/ 45 h 45"/>
                <a:gd name="T20" fmla="*/ 23 w 45"/>
                <a:gd name="T21" fmla="*/ 45 h 45"/>
                <a:gd name="T22" fmla="*/ 18 w 45"/>
                <a:gd name="T23" fmla="*/ 45 h 45"/>
                <a:gd name="T24" fmla="*/ 15 w 45"/>
                <a:gd name="T25" fmla="*/ 42 h 45"/>
                <a:gd name="T26" fmla="*/ 13 w 45"/>
                <a:gd name="T27" fmla="*/ 42 h 45"/>
                <a:gd name="T28" fmla="*/ 10 w 45"/>
                <a:gd name="T29" fmla="*/ 39 h 45"/>
                <a:gd name="T30" fmla="*/ 7 w 45"/>
                <a:gd name="T31" fmla="*/ 37 h 45"/>
                <a:gd name="T32" fmla="*/ 5 w 45"/>
                <a:gd name="T33" fmla="*/ 34 h 45"/>
                <a:gd name="T34" fmla="*/ 2 w 45"/>
                <a:gd name="T35" fmla="*/ 31 h 45"/>
                <a:gd name="T36" fmla="*/ 2 w 45"/>
                <a:gd name="T37" fmla="*/ 29 h 45"/>
                <a:gd name="T38" fmla="*/ 0 w 45"/>
                <a:gd name="T39" fmla="*/ 26 h 45"/>
                <a:gd name="T40" fmla="*/ 0 w 45"/>
                <a:gd name="T41" fmla="*/ 21 h 45"/>
                <a:gd name="T42" fmla="*/ 0 w 45"/>
                <a:gd name="T43" fmla="*/ 18 h 45"/>
                <a:gd name="T44" fmla="*/ 2 w 45"/>
                <a:gd name="T45" fmla="*/ 15 h 45"/>
                <a:gd name="T46" fmla="*/ 2 w 45"/>
                <a:gd name="T47" fmla="*/ 13 h 45"/>
                <a:gd name="T48" fmla="*/ 5 w 45"/>
                <a:gd name="T49" fmla="*/ 8 h 45"/>
                <a:gd name="T50" fmla="*/ 7 w 45"/>
                <a:gd name="T51" fmla="*/ 5 h 45"/>
                <a:gd name="T52" fmla="*/ 10 w 45"/>
                <a:gd name="T53" fmla="*/ 5 h 45"/>
                <a:gd name="T54" fmla="*/ 13 w 45"/>
                <a:gd name="T55" fmla="*/ 2 h 45"/>
                <a:gd name="T56" fmla="*/ 15 w 45"/>
                <a:gd name="T57" fmla="*/ 0 h 45"/>
                <a:gd name="T58" fmla="*/ 18 w 45"/>
                <a:gd name="T59" fmla="*/ 0 h 45"/>
                <a:gd name="T60" fmla="*/ 23 w 45"/>
                <a:gd name="T61" fmla="*/ 0 h 45"/>
                <a:gd name="T62" fmla="*/ 26 w 45"/>
                <a:gd name="T63" fmla="*/ 0 h 45"/>
                <a:gd name="T64" fmla="*/ 29 w 45"/>
                <a:gd name="T65" fmla="*/ 0 h 45"/>
                <a:gd name="T66" fmla="*/ 34 w 45"/>
                <a:gd name="T67" fmla="*/ 2 h 45"/>
                <a:gd name="T68" fmla="*/ 37 w 45"/>
                <a:gd name="T69" fmla="*/ 5 h 45"/>
                <a:gd name="T70" fmla="*/ 39 w 45"/>
                <a:gd name="T71" fmla="*/ 5 h 45"/>
                <a:gd name="T72" fmla="*/ 39 w 45"/>
                <a:gd name="T73" fmla="*/ 8 h 45"/>
                <a:gd name="T74" fmla="*/ 42 w 45"/>
                <a:gd name="T75" fmla="*/ 13 h 45"/>
                <a:gd name="T76" fmla="*/ 45 w 45"/>
                <a:gd name="T77" fmla="*/ 15 h 45"/>
                <a:gd name="T78" fmla="*/ 45 w 45"/>
                <a:gd name="T79" fmla="*/ 18 h 45"/>
                <a:gd name="T80" fmla="*/ 45 w 45"/>
                <a:gd name="T81" fmla="*/ 21 h 4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5"/>
                <a:gd name="T124" fmla="*/ 0 h 45"/>
                <a:gd name="T125" fmla="*/ 45 w 45"/>
                <a:gd name="T126" fmla="*/ 45 h 4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5" h="45">
                  <a:moveTo>
                    <a:pt x="45" y="21"/>
                  </a:moveTo>
                  <a:lnTo>
                    <a:pt x="45" y="26"/>
                  </a:lnTo>
                  <a:lnTo>
                    <a:pt x="45" y="29"/>
                  </a:lnTo>
                  <a:lnTo>
                    <a:pt x="42" y="31"/>
                  </a:lnTo>
                  <a:lnTo>
                    <a:pt x="39" y="34"/>
                  </a:lnTo>
                  <a:lnTo>
                    <a:pt x="39" y="37"/>
                  </a:lnTo>
                  <a:lnTo>
                    <a:pt x="37" y="39"/>
                  </a:lnTo>
                  <a:lnTo>
                    <a:pt x="34" y="42"/>
                  </a:lnTo>
                  <a:lnTo>
                    <a:pt x="29" y="42"/>
                  </a:lnTo>
                  <a:lnTo>
                    <a:pt x="26" y="45"/>
                  </a:lnTo>
                  <a:lnTo>
                    <a:pt x="23" y="45"/>
                  </a:lnTo>
                  <a:lnTo>
                    <a:pt x="18" y="45"/>
                  </a:lnTo>
                  <a:lnTo>
                    <a:pt x="15" y="42"/>
                  </a:lnTo>
                  <a:lnTo>
                    <a:pt x="13" y="42"/>
                  </a:lnTo>
                  <a:lnTo>
                    <a:pt x="10" y="39"/>
                  </a:lnTo>
                  <a:lnTo>
                    <a:pt x="7" y="37"/>
                  </a:lnTo>
                  <a:lnTo>
                    <a:pt x="5" y="34"/>
                  </a:lnTo>
                  <a:lnTo>
                    <a:pt x="2" y="31"/>
                  </a:lnTo>
                  <a:lnTo>
                    <a:pt x="2" y="29"/>
                  </a:lnTo>
                  <a:lnTo>
                    <a:pt x="0" y="26"/>
                  </a:lnTo>
                  <a:lnTo>
                    <a:pt x="0" y="21"/>
                  </a:lnTo>
                  <a:lnTo>
                    <a:pt x="0" y="18"/>
                  </a:lnTo>
                  <a:lnTo>
                    <a:pt x="2" y="15"/>
                  </a:lnTo>
                  <a:lnTo>
                    <a:pt x="2" y="13"/>
                  </a:lnTo>
                  <a:lnTo>
                    <a:pt x="5" y="8"/>
                  </a:lnTo>
                  <a:lnTo>
                    <a:pt x="7" y="5"/>
                  </a:lnTo>
                  <a:lnTo>
                    <a:pt x="10" y="5"/>
                  </a:lnTo>
                  <a:lnTo>
                    <a:pt x="13" y="2"/>
                  </a:lnTo>
                  <a:lnTo>
                    <a:pt x="15" y="0"/>
                  </a:lnTo>
                  <a:lnTo>
                    <a:pt x="18" y="0"/>
                  </a:lnTo>
                  <a:lnTo>
                    <a:pt x="23" y="0"/>
                  </a:lnTo>
                  <a:lnTo>
                    <a:pt x="26" y="0"/>
                  </a:lnTo>
                  <a:lnTo>
                    <a:pt x="29" y="0"/>
                  </a:lnTo>
                  <a:lnTo>
                    <a:pt x="34" y="2"/>
                  </a:lnTo>
                  <a:lnTo>
                    <a:pt x="37" y="5"/>
                  </a:lnTo>
                  <a:lnTo>
                    <a:pt x="39" y="5"/>
                  </a:lnTo>
                  <a:lnTo>
                    <a:pt x="39" y="8"/>
                  </a:lnTo>
                  <a:lnTo>
                    <a:pt x="42" y="13"/>
                  </a:lnTo>
                  <a:lnTo>
                    <a:pt x="45" y="15"/>
                  </a:lnTo>
                  <a:lnTo>
                    <a:pt x="45" y="18"/>
                  </a:lnTo>
                  <a:lnTo>
                    <a:pt x="45"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96" name="Freeform 139"/>
            <p:cNvSpPr>
              <a:spLocks/>
            </p:cNvSpPr>
            <p:nvPr/>
          </p:nvSpPr>
          <p:spPr bwMode="auto">
            <a:xfrm>
              <a:off x="1337" y="946"/>
              <a:ext cx="45" cy="45"/>
            </a:xfrm>
            <a:custGeom>
              <a:avLst/>
              <a:gdLst>
                <a:gd name="T0" fmla="*/ 45 w 45"/>
                <a:gd name="T1" fmla="*/ 21 h 45"/>
                <a:gd name="T2" fmla="*/ 45 w 45"/>
                <a:gd name="T3" fmla="*/ 18 h 45"/>
                <a:gd name="T4" fmla="*/ 45 w 45"/>
                <a:gd name="T5" fmla="*/ 15 h 45"/>
                <a:gd name="T6" fmla="*/ 42 w 45"/>
                <a:gd name="T7" fmla="*/ 13 h 45"/>
                <a:gd name="T8" fmla="*/ 39 w 45"/>
                <a:gd name="T9" fmla="*/ 8 h 45"/>
                <a:gd name="T10" fmla="*/ 39 w 45"/>
                <a:gd name="T11" fmla="*/ 5 h 45"/>
                <a:gd name="T12" fmla="*/ 37 w 45"/>
                <a:gd name="T13" fmla="*/ 5 h 45"/>
                <a:gd name="T14" fmla="*/ 34 w 45"/>
                <a:gd name="T15" fmla="*/ 2 h 45"/>
                <a:gd name="T16" fmla="*/ 29 w 45"/>
                <a:gd name="T17" fmla="*/ 0 h 45"/>
                <a:gd name="T18" fmla="*/ 26 w 45"/>
                <a:gd name="T19" fmla="*/ 0 h 45"/>
                <a:gd name="T20" fmla="*/ 23 w 45"/>
                <a:gd name="T21" fmla="*/ 0 h 45"/>
                <a:gd name="T22" fmla="*/ 18 w 45"/>
                <a:gd name="T23" fmla="*/ 0 h 45"/>
                <a:gd name="T24" fmla="*/ 15 w 45"/>
                <a:gd name="T25" fmla="*/ 0 h 45"/>
                <a:gd name="T26" fmla="*/ 13 w 45"/>
                <a:gd name="T27" fmla="*/ 2 h 45"/>
                <a:gd name="T28" fmla="*/ 10 w 45"/>
                <a:gd name="T29" fmla="*/ 5 h 45"/>
                <a:gd name="T30" fmla="*/ 7 w 45"/>
                <a:gd name="T31" fmla="*/ 5 h 45"/>
                <a:gd name="T32" fmla="*/ 5 w 45"/>
                <a:gd name="T33" fmla="*/ 8 h 45"/>
                <a:gd name="T34" fmla="*/ 2 w 45"/>
                <a:gd name="T35" fmla="*/ 13 h 45"/>
                <a:gd name="T36" fmla="*/ 2 w 45"/>
                <a:gd name="T37" fmla="*/ 15 h 45"/>
                <a:gd name="T38" fmla="*/ 0 w 45"/>
                <a:gd name="T39" fmla="*/ 18 h 45"/>
                <a:gd name="T40" fmla="*/ 0 w 45"/>
                <a:gd name="T41" fmla="*/ 21 h 45"/>
                <a:gd name="T42" fmla="*/ 0 w 45"/>
                <a:gd name="T43" fmla="*/ 26 h 45"/>
                <a:gd name="T44" fmla="*/ 2 w 45"/>
                <a:gd name="T45" fmla="*/ 29 h 45"/>
                <a:gd name="T46" fmla="*/ 2 w 45"/>
                <a:gd name="T47" fmla="*/ 31 h 45"/>
                <a:gd name="T48" fmla="*/ 5 w 45"/>
                <a:gd name="T49" fmla="*/ 34 h 45"/>
                <a:gd name="T50" fmla="*/ 7 w 45"/>
                <a:gd name="T51" fmla="*/ 37 h 45"/>
                <a:gd name="T52" fmla="*/ 10 w 45"/>
                <a:gd name="T53" fmla="*/ 39 h 45"/>
                <a:gd name="T54" fmla="*/ 13 w 45"/>
                <a:gd name="T55" fmla="*/ 42 h 45"/>
                <a:gd name="T56" fmla="*/ 15 w 45"/>
                <a:gd name="T57" fmla="*/ 42 h 45"/>
                <a:gd name="T58" fmla="*/ 18 w 45"/>
                <a:gd name="T59" fmla="*/ 45 h 45"/>
                <a:gd name="T60" fmla="*/ 23 w 45"/>
                <a:gd name="T61" fmla="*/ 45 h 45"/>
                <a:gd name="T62" fmla="*/ 26 w 45"/>
                <a:gd name="T63" fmla="*/ 45 h 45"/>
                <a:gd name="T64" fmla="*/ 29 w 45"/>
                <a:gd name="T65" fmla="*/ 42 h 45"/>
                <a:gd name="T66" fmla="*/ 34 w 45"/>
                <a:gd name="T67" fmla="*/ 42 h 45"/>
                <a:gd name="T68" fmla="*/ 37 w 45"/>
                <a:gd name="T69" fmla="*/ 39 h 45"/>
                <a:gd name="T70" fmla="*/ 39 w 45"/>
                <a:gd name="T71" fmla="*/ 37 h 45"/>
                <a:gd name="T72" fmla="*/ 39 w 45"/>
                <a:gd name="T73" fmla="*/ 34 h 45"/>
                <a:gd name="T74" fmla="*/ 42 w 45"/>
                <a:gd name="T75" fmla="*/ 31 h 45"/>
                <a:gd name="T76" fmla="*/ 45 w 45"/>
                <a:gd name="T77" fmla="*/ 29 h 45"/>
                <a:gd name="T78" fmla="*/ 45 w 45"/>
                <a:gd name="T79" fmla="*/ 26 h 45"/>
                <a:gd name="T80" fmla="*/ 45 w 45"/>
                <a:gd name="T81" fmla="*/ 21 h 45"/>
                <a:gd name="T82" fmla="*/ 45 w 45"/>
                <a:gd name="T83" fmla="*/ 21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45"/>
                <a:gd name="T128" fmla="*/ 45 w 45"/>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45">
                  <a:moveTo>
                    <a:pt x="45" y="21"/>
                  </a:moveTo>
                  <a:lnTo>
                    <a:pt x="45" y="18"/>
                  </a:lnTo>
                  <a:lnTo>
                    <a:pt x="45" y="15"/>
                  </a:lnTo>
                  <a:lnTo>
                    <a:pt x="42" y="13"/>
                  </a:lnTo>
                  <a:lnTo>
                    <a:pt x="39" y="8"/>
                  </a:lnTo>
                  <a:lnTo>
                    <a:pt x="39" y="5"/>
                  </a:lnTo>
                  <a:lnTo>
                    <a:pt x="37" y="5"/>
                  </a:lnTo>
                  <a:lnTo>
                    <a:pt x="34" y="2"/>
                  </a:lnTo>
                  <a:lnTo>
                    <a:pt x="29" y="0"/>
                  </a:lnTo>
                  <a:lnTo>
                    <a:pt x="26" y="0"/>
                  </a:lnTo>
                  <a:lnTo>
                    <a:pt x="23" y="0"/>
                  </a:lnTo>
                  <a:lnTo>
                    <a:pt x="18" y="0"/>
                  </a:lnTo>
                  <a:lnTo>
                    <a:pt x="15" y="0"/>
                  </a:lnTo>
                  <a:lnTo>
                    <a:pt x="13" y="2"/>
                  </a:lnTo>
                  <a:lnTo>
                    <a:pt x="10" y="5"/>
                  </a:lnTo>
                  <a:lnTo>
                    <a:pt x="7" y="5"/>
                  </a:lnTo>
                  <a:lnTo>
                    <a:pt x="5" y="8"/>
                  </a:lnTo>
                  <a:lnTo>
                    <a:pt x="2" y="13"/>
                  </a:lnTo>
                  <a:lnTo>
                    <a:pt x="2" y="15"/>
                  </a:lnTo>
                  <a:lnTo>
                    <a:pt x="0" y="18"/>
                  </a:lnTo>
                  <a:lnTo>
                    <a:pt x="0" y="21"/>
                  </a:lnTo>
                  <a:lnTo>
                    <a:pt x="0" y="26"/>
                  </a:lnTo>
                  <a:lnTo>
                    <a:pt x="2" y="29"/>
                  </a:lnTo>
                  <a:lnTo>
                    <a:pt x="2" y="31"/>
                  </a:lnTo>
                  <a:lnTo>
                    <a:pt x="5" y="34"/>
                  </a:lnTo>
                  <a:lnTo>
                    <a:pt x="7" y="37"/>
                  </a:lnTo>
                  <a:lnTo>
                    <a:pt x="10" y="39"/>
                  </a:lnTo>
                  <a:lnTo>
                    <a:pt x="13" y="42"/>
                  </a:lnTo>
                  <a:lnTo>
                    <a:pt x="15" y="42"/>
                  </a:lnTo>
                  <a:lnTo>
                    <a:pt x="18" y="45"/>
                  </a:lnTo>
                  <a:lnTo>
                    <a:pt x="23" y="45"/>
                  </a:lnTo>
                  <a:lnTo>
                    <a:pt x="26" y="45"/>
                  </a:lnTo>
                  <a:lnTo>
                    <a:pt x="29" y="42"/>
                  </a:lnTo>
                  <a:lnTo>
                    <a:pt x="34" y="42"/>
                  </a:lnTo>
                  <a:lnTo>
                    <a:pt x="37" y="39"/>
                  </a:lnTo>
                  <a:lnTo>
                    <a:pt x="39" y="37"/>
                  </a:lnTo>
                  <a:lnTo>
                    <a:pt x="39" y="34"/>
                  </a:lnTo>
                  <a:lnTo>
                    <a:pt x="42" y="31"/>
                  </a:lnTo>
                  <a:lnTo>
                    <a:pt x="45" y="29"/>
                  </a:lnTo>
                  <a:lnTo>
                    <a:pt x="45" y="26"/>
                  </a:lnTo>
                  <a:lnTo>
                    <a:pt x="45" y="21"/>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97" name="Freeform 140"/>
            <p:cNvSpPr>
              <a:spLocks/>
            </p:cNvSpPr>
            <p:nvPr/>
          </p:nvSpPr>
          <p:spPr bwMode="auto">
            <a:xfrm>
              <a:off x="1519" y="946"/>
              <a:ext cx="46" cy="45"/>
            </a:xfrm>
            <a:custGeom>
              <a:avLst/>
              <a:gdLst>
                <a:gd name="T0" fmla="*/ 46 w 46"/>
                <a:gd name="T1" fmla="*/ 21 h 45"/>
                <a:gd name="T2" fmla="*/ 46 w 46"/>
                <a:gd name="T3" fmla="*/ 26 h 45"/>
                <a:gd name="T4" fmla="*/ 46 w 46"/>
                <a:gd name="T5" fmla="*/ 29 h 45"/>
                <a:gd name="T6" fmla="*/ 43 w 46"/>
                <a:gd name="T7" fmla="*/ 31 h 45"/>
                <a:gd name="T8" fmla="*/ 40 w 46"/>
                <a:gd name="T9" fmla="*/ 34 h 45"/>
                <a:gd name="T10" fmla="*/ 40 w 46"/>
                <a:gd name="T11" fmla="*/ 37 h 45"/>
                <a:gd name="T12" fmla="*/ 38 w 46"/>
                <a:gd name="T13" fmla="*/ 39 h 45"/>
                <a:gd name="T14" fmla="*/ 35 w 46"/>
                <a:gd name="T15" fmla="*/ 42 h 45"/>
                <a:gd name="T16" fmla="*/ 30 w 46"/>
                <a:gd name="T17" fmla="*/ 42 h 45"/>
                <a:gd name="T18" fmla="*/ 27 w 46"/>
                <a:gd name="T19" fmla="*/ 45 h 45"/>
                <a:gd name="T20" fmla="*/ 24 w 46"/>
                <a:gd name="T21" fmla="*/ 45 h 45"/>
                <a:gd name="T22" fmla="*/ 19 w 46"/>
                <a:gd name="T23" fmla="*/ 45 h 45"/>
                <a:gd name="T24" fmla="*/ 16 w 46"/>
                <a:gd name="T25" fmla="*/ 42 h 45"/>
                <a:gd name="T26" fmla="*/ 14 w 46"/>
                <a:gd name="T27" fmla="*/ 42 h 45"/>
                <a:gd name="T28" fmla="*/ 11 w 46"/>
                <a:gd name="T29" fmla="*/ 39 h 45"/>
                <a:gd name="T30" fmla="*/ 8 w 46"/>
                <a:gd name="T31" fmla="*/ 37 h 45"/>
                <a:gd name="T32" fmla="*/ 6 w 46"/>
                <a:gd name="T33" fmla="*/ 34 h 45"/>
                <a:gd name="T34" fmla="*/ 3 w 46"/>
                <a:gd name="T35" fmla="*/ 31 h 45"/>
                <a:gd name="T36" fmla="*/ 3 w 46"/>
                <a:gd name="T37" fmla="*/ 29 h 45"/>
                <a:gd name="T38" fmla="*/ 0 w 46"/>
                <a:gd name="T39" fmla="*/ 26 h 45"/>
                <a:gd name="T40" fmla="*/ 0 w 46"/>
                <a:gd name="T41" fmla="*/ 21 h 45"/>
                <a:gd name="T42" fmla="*/ 0 w 46"/>
                <a:gd name="T43" fmla="*/ 18 h 45"/>
                <a:gd name="T44" fmla="*/ 3 w 46"/>
                <a:gd name="T45" fmla="*/ 15 h 45"/>
                <a:gd name="T46" fmla="*/ 3 w 46"/>
                <a:gd name="T47" fmla="*/ 13 h 45"/>
                <a:gd name="T48" fmla="*/ 6 w 46"/>
                <a:gd name="T49" fmla="*/ 8 h 45"/>
                <a:gd name="T50" fmla="*/ 8 w 46"/>
                <a:gd name="T51" fmla="*/ 5 h 45"/>
                <a:gd name="T52" fmla="*/ 11 w 46"/>
                <a:gd name="T53" fmla="*/ 5 h 45"/>
                <a:gd name="T54" fmla="*/ 14 w 46"/>
                <a:gd name="T55" fmla="*/ 2 h 45"/>
                <a:gd name="T56" fmla="*/ 16 w 46"/>
                <a:gd name="T57" fmla="*/ 0 h 45"/>
                <a:gd name="T58" fmla="*/ 19 w 46"/>
                <a:gd name="T59" fmla="*/ 0 h 45"/>
                <a:gd name="T60" fmla="*/ 24 w 46"/>
                <a:gd name="T61" fmla="*/ 0 h 45"/>
                <a:gd name="T62" fmla="*/ 27 w 46"/>
                <a:gd name="T63" fmla="*/ 0 h 45"/>
                <a:gd name="T64" fmla="*/ 30 w 46"/>
                <a:gd name="T65" fmla="*/ 0 h 45"/>
                <a:gd name="T66" fmla="*/ 35 w 46"/>
                <a:gd name="T67" fmla="*/ 2 h 45"/>
                <a:gd name="T68" fmla="*/ 38 w 46"/>
                <a:gd name="T69" fmla="*/ 5 h 45"/>
                <a:gd name="T70" fmla="*/ 40 w 46"/>
                <a:gd name="T71" fmla="*/ 5 h 45"/>
                <a:gd name="T72" fmla="*/ 40 w 46"/>
                <a:gd name="T73" fmla="*/ 8 h 45"/>
                <a:gd name="T74" fmla="*/ 43 w 46"/>
                <a:gd name="T75" fmla="*/ 13 h 45"/>
                <a:gd name="T76" fmla="*/ 46 w 46"/>
                <a:gd name="T77" fmla="*/ 15 h 45"/>
                <a:gd name="T78" fmla="*/ 46 w 46"/>
                <a:gd name="T79" fmla="*/ 18 h 45"/>
                <a:gd name="T80" fmla="*/ 46 w 46"/>
                <a:gd name="T81" fmla="*/ 21 h 4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6"/>
                <a:gd name="T124" fmla="*/ 0 h 45"/>
                <a:gd name="T125" fmla="*/ 46 w 46"/>
                <a:gd name="T126" fmla="*/ 45 h 4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6" h="45">
                  <a:moveTo>
                    <a:pt x="46" y="21"/>
                  </a:moveTo>
                  <a:lnTo>
                    <a:pt x="46" y="26"/>
                  </a:lnTo>
                  <a:lnTo>
                    <a:pt x="46" y="29"/>
                  </a:lnTo>
                  <a:lnTo>
                    <a:pt x="43" y="31"/>
                  </a:lnTo>
                  <a:lnTo>
                    <a:pt x="40" y="34"/>
                  </a:lnTo>
                  <a:lnTo>
                    <a:pt x="40" y="37"/>
                  </a:lnTo>
                  <a:lnTo>
                    <a:pt x="38" y="39"/>
                  </a:lnTo>
                  <a:lnTo>
                    <a:pt x="35" y="42"/>
                  </a:lnTo>
                  <a:lnTo>
                    <a:pt x="30" y="42"/>
                  </a:lnTo>
                  <a:lnTo>
                    <a:pt x="27" y="45"/>
                  </a:lnTo>
                  <a:lnTo>
                    <a:pt x="24" y="45"/>
                  </a:lnTo>
                  <a:lnTo>
                    <a:pt x="19" y="45"/>
                  </a:lnTo>
                  <a:lnTo>
                    <a:pt x="16" y="42"/>
                  </a:lnTo>
                  <a:lnTo>
                    <a:pt x="14" y="42"/>
                  </a:lnTo>
                  <a:lnTo>
                    <a:pt x="11" y="39"/>
                  </a:lnTo>
                  <a:lnTo>
                    <a:pt x="8" y="37"/>
                  </a:lnTo>
                  <a:lnTo>
                    <a:pt x="6" y="34"/>
                  </a:lnTo>
                  <a:lnTo>
                    <a:pt x="3" y="31"/>
                  </a:lnTo>
                  <a:lnTo>
                    <a:pt x="3" y="29"/>
                  </a:lnTo>
                  <a:lnTo>
                    <a:pt x="0" y="26"/>
                  </a:lnTo>
                  <a:lnTo>
                    <a:pt x="0" y="21"/>
                  </a:lnTo>
                  <a:lnTo>
                    <a:pt x="0" y="18"/>
                  </a:lnTo>
                  <a:lnTo>
                    <a:pt x="3" y="15"/>
                  </a:lnTo>
                  <a:lnTo>
                    <a:pt x="3" y="13"/>
                  </a:lnTo>
                  <a:lnTo>
                    <a:pt x="6" y="8"/>
                  </a:lnTo>
                  <a:lnTo>
                    <a:pt x="8" y="5"/>
                  </a:lnTo>
                  <a:lnTo>
                    <a:pt x="11" y="5"/>
                  </a:lnTo>
                  <a:lnTo>
                    <a:pt x="14" y="2"/>
                  </a:lnTo>
                  <a:lnTo>
                    <a:pt x="16" y="0"/>
                  </a:lnTo>
                  <a:lnTo>
                    <a:pt x="19" y="0"/>
                  </a:lnTo>
                  <a:lnTo>
                    <a:pt x="24" y="0"/>
                  </a:lnTo>
                  <a:lnTo>
                    <a:pt x="27" y="0"/>
                  </a:lnTo>
                  <a:lnTo>
                    <a:pt x="30" y="0"/>
                  </a:lnTo>
                  <a:lnTo>
                    <a:pt x="35" y="2"/>
                  </a:lnTo>
                  <a:lnTo>
                    <a:pt x="38" y="5"/>
                  </a:lnTo>
                  <a:lnTo>
                    <a:pt x="40" y="5"/>
                  </a:lnTo>
                  <a:lnTo>
                    <a:pt x="40" y="8"/>
                  </a:lnTo>
                  <a:lnTo>
                    <a:pt x="43" y="13"/>
                  </a:lnTo>
                  <a:lnTo>
                    <a:pt x="46" y="15"/>
                  </a:lnTo>
                  <a:lnTo>
                    <a:pt x="46" y="18"/>
                  </a:lnTo>
                  <a:lnTo>
                    <a:pt x="46"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98" name="Freeform 141"/>
            <p:cNvSpPr>
              <a:spLocks/>
            </p:cNvSpPr>
            <p:nvPr/>
          </p:nvSpPr>
          <p:spPr bwMode="auto">
            <a:xfrm>
              <a:off x="1519" y="946"/>
              <a:ext cx="46" cy="45"/>
            </a:xfrm>
            <a:custGeom>
              <a:avLst/>
              <a:gdLst>
                <a:gd name="T0" fmla="*/ 46 w 46"/>
                <a:gd name="T1" fmla="*/ 21 h 45"/>
                <a:gd name="T2" fmla="*/ 46 w 46"/>
                <a:gd name="T3" fmla="*/ 18 h 45"/>
                <a:gd name="T4" fmla="*/ 46 w 46"/>
                <a:gd name="T5" fmla="*/ 15 h 45"/>
                <a:gd name="T6" fmla="*/ 43 w 46"/>
                <a:gd name="T7" fmla="*/ 13 h 45"/>
                <a:gd name="T8" fmla="*/ 40 w 46"/>
                <a:gd name="T9" fmla="*/ 8 h 45"/>
                <a:gd name="T10" fmla="*/ 40 w 46"/>
                <a:gd name="T11" fmla="*/ 5 h 45"/>
                <a:gd name="T12" fmla="*/ 38 w 46"/>
                <a:gd name="T13" fmla="*/ 5 h 45"/>
                <a:gd name="T14" fmla="*/ 35 w 46"/>
                <a:gd name="T15" fmla="*/ 2 h 45"/>
                <a:gd name="T16" fmla="*/ 30 w 46"/>
                <a:gd name="T17" fmla="*/ 0 h 45"/>
                <a:gd name="T18" fmla="*/ 27 w 46"/>
                <a:gd name="T19" fmla="*/ 0 h 45"/>
                <a:gd name="T20" fmla="*/ 24 w 46"/>
                <a:gd name="T21" fmla="*/ 0 h 45"/>
                <a:gd name="T22" fmla="*/ 19 w 46"/>
                <a:gd name="T23" fmla="*/ 0 h 45"/>
                <a:gd name="T24" fmla="*/ 16 w 46"/>
                <a:gd name="T25" fmla="*/ 0 h 45"/>
                <a:gd name="T26" fmla="*/ 14 w 46"/>
                <a:gd name="T27" fmla="*/ 2 h 45"/>
                <a:gd name="T28" fmla="*/ 11 w 46"/>
                <a:gd name="T29" fmla="*/ 5 h 45"/>
                <a:gd name="T30" fmla="*/ 8 w 46"/>
                <a:gd name="T31" fmla="*/ 5 h 45"/>
                <a:gd name="T32" fmla="*/ 6 w 46"/>
                <a:gd name="T33" fmla="*/ 8 h 45"/>
                <a:gd name="T34" fmla="*/ 3 w 46"/>
                <a:gd name="T35" fmla="*/ 13 h 45"/>
                <a:gd name="T36" fmla="*/ 3 w 46"/>
                <a:gd name="T37" fmla="*/ 15 h 45"/>
                <a:gd name="T38" fmla="*/ 0 w 46"/>
                <a:gd name="T39" fmla="*/ 18 h 45"/>
                <a:gd name="T40" fmla="*/ 0 w 46"/>
                <a:gd name="T41" fmla="*/ 21 h 45"/>
                <a:gd name="T42" fmla="*/ 0 w 46"/>
                <a:gd name="T43" fmla="*/ 26 h 45"/>
                <a:gd name="T44" fmla="*/ 3 w 46"/>
                <a:gd name="T45" fmla="*/ 29 h 45"/>
                <a:gd name="T46" fmla="*/ 3 w 46"/>
                <a:gd name="T47" fmla="*/ 31 h 45"/>
                <a:gd name="T48" fmla="*/ 6 w 46"/>
                <a:gd name="T49" fmla="*/ 34 h 45"/>
                <a:gd name="T50" fmla="*/ 8 w 46"/>
                <a:gd name="T51" fmla="*/ 37 h 45"/>
                <a:gd name="T52" fmla="*/ 11 w 46"/>
                <a:gd name="T53" fmla="*/ 39 h 45"/>
                <a:gd name="T54" fmla="*/ 14 w 46"/>
                <a:gd name="T55" fmla="*/ 42 h 45"/>
                <a:gd name="T56" fmla="*/ 16 w 46"/>
                <a:gd name="T57" fmla="*/ 42 h 45"/>
                <a:gd name="T58" fmla="*/ 19 w 46"/>
                <a:gd name="T59" fmla="*/ 45 h 45"/>
                <a:gd name="T60" fmla="*/ 24 w 46"/>
                <a:gd name="T61" fmla="*/ 45 h 45"/>
                <a:gd name="T62" fmla="*/ 27 w 46"/>
                <a:gd name="T63" fmla="*/ 45 h 45"/>
                <a:gd name="T64" fmla="*/ 30 w 46"/>
                <a:gd name="T65" fmla="*/ 42 h 45"/>
                <a:gd name="T66" fmla="*/ 35 w 46"/>
                <a:gd name="T67" fmla="*/ 42 h 45"/>
                <a:gd name="T68" fmla="*/ 38 w 46"/>
                <a:gd name="T69" fmla="*/ 39 h 45"/>
                <a:gd name="T70" fmla="*/ 40 w 46"/>
                <a:gd name="T71" fmla="*/ 37 h 45"/>
                <a:gd name="T72" fmla="*/ 40 w 46"/>
                <a:gd name="T73" fmla="*/ 34 h 45"/>
                <a:gd name="T74" fmla="*/ 43 w 46"/>
                <a:gd name="T75" fmla="*/ 31 h 45"/>
                <a:gd name="T76" fmla="*/ 46 w 46"/>
                <a:gd name="T77" fmla="*/ 29 h 45"/>
                <a:gd name="T78" fmla="*/ 46 w 46"/>
                <a:gd name="T79" fmla="*/ 26 h 45"/>
                <a:gd name="T80" fmla="*/ 46 w 46"/>
                <a:gd name="T81" fmla="*/ 21 h 45"/>
                <a:gd name="T82" fmla="*/ 46 w 46"/>
                <a:gd name="T83" fmla="*/ 21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
                <a:gd name="T127" fmla="*/ 0 h 45"/>
                <a:gd name="T128" fmla="*/ 46 w 46"/>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 h="45">
                  <a:moveTo>
                    <a:pt x="46" y="21"/>
                  </a:moveTo>
                  <a:lnTo>
                    <a:pt x="46" y="18"/>
                  </a:lnTo>
                  <a:lnTo>
                    <a:pt x="46" y="15"/>
                  </a:lnTo>
                  <a:lnTo>
                    <a:pt x="43" y="13"/>
                  </a:lnTo>
                  <a:lnTo>
                    <a:pt x="40" y="8"/>
                  </a:lnTo>
                  <a:lnTo>
                    <a:pt x="40" y="5"/>
                  </a:lnTo>
                  <a:lnTo>
                    <a:pt x="38" y="5"/>
                  </a:lnTo>
                  <a:lnTo>
                    <a:pt x="35" y="2"/>
                  </a:lnTo>
                  <a:lnTo>
                    <a:pt x="30" y="0"/>
                  </a:lnTo>
                  <a:lnTo>
                    <a:pt x="27" y="0"/>
                  </a:lnTo>
                  <a:lnTo>
                    <a:pt x="24" y="0"/>
                  </a:lnTo>
                  <a:lnTo>
                    <a:pt x="19" y="0"/>
                  </a:lnTo>
                  <a:lnTo>
                    <a:pt x="16" y="0"/>
                  </a:lnTo>
                  <a:lnTo>
                    <a:pt x="14" y="2"/>
                  </a:lnTo>
                  <a:lnTo>
                    <a:pt x="11" y="5"/>
                  </a:lnTo>
                  <a:lnTo>
                    <a:pt x="8" y="5"/>
                  </a:lnTo>
                  <a:lnTo>
                    <a:pt x="6" y="8"/>
                  </a:lnTo>
                  <a:lnTo>
                    <a:pt x="3" y="13"/>
                  </a:lnTo>
                  <a:lnTo>
                    <a:pt x="3" y="15"/>
                  </a:lnTo>
                  <a:lnTo>
                    <a:pt x="0" y="18"/>
                  </a:lnTo>
                  <a:lnTo>
                    <a:pt x="0" y="21"/>
                  </a:lnTo>
                  <a:lnTo>
                    <a:pt x="0" y="26"/>
                  </a:lnTo>
                  <a:lnTo>
                    <a:pt x="3" y="29"/>
                  </a:lnTo>
                  <a:lnTo>
                    <a:pt x="3" y="31"/>
                  </a:lnTo>
                  <a:lnTo>
                    <a:pt x="6" y="34"/>
                  </a:lnTo>
                  <a:lnTo>
                    <a:pt x="8" y="37"/>
                  </a:lnTo>
                  <a:lnTo>
                    <a:pt x="11" y="39"/>
                  </a:lnTo>
                  <a:lnTo>
                    <a:pt x="14" y="42"/>
                  </a:lnTo>
                  <a:lnTo>
                    <a:pt x="16" y="42"/>
                  </a:lnTo>
                  <a:lnTo>
                    <a:pt x="19" y="45"/>
                  </a:lnTo>
                  <a:lnTo>
                    <a:pt x="24" y="45"/>
                  </a:lnTo>
                  <a:lnTo>
                    <a:pt x="27" y="45"/>
                  </a:lnTo>
                  <a:lnTo>
                    <a:pt x="30" y="42"/>
                  </a:lnTo>
                  <a:lnTo>
                    <a:pt x="35" y="42"/>
                  </a:lnTo>
                  <a:lnTo>
                    <a:pt x="38" y="39"/>
                  </a:lnTo>
                  <a:lnTo>
                    <a:pt x="40" y="37"/>
                  </a:lnTo>
                  <a:lnTo>
                    <a:pt x="40" y="34"/>
                  </a:lnTo>
                  <a:lnTo>
                    <a:pt x="43" y="31"/>
                  </a:lnTo>
                  <a:lnTo>
                    <a:pt x="46" y="29"/>
                  </a:lnTo>
                  <a:lnTo>
                    <a:pt x="46" y="26"/>
                  </a:lnTo>
                  <a:lnTo>
                    <a:pt x="46" y="21"/>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99" name="Freeform 142"/>
            <p:cNvSpPr>
              <a:spLocks/>
            </p:cNvSpPr>
            <p:nvPr/>
          </p:nvSpPr>
          <p:spPr bwMode="auto">
            <a:xfrm>
              <a:off x="1718" y="946"/>
              <a:ext cx="45" cy="45"/>
            </a:xfrm>
            <a:custGeom>
              <a:avLst/>
              <a:gdLst>
                <a:gd name="T0" fmla="*/ 45 w 45"/>
                <a:gd name="T1" fmla="*/ 21 h 45"/>
                <a:gd name="T2" fmla="*/ 45 w 45"/>
                <a:gd name="T3" fmla="*/ 26 h 45"/>
                <a:gd name="T4" fmla="*/ 45 w 45"/>
                <a:gd name="T5" fmla="*/ 29 h 45"/>
                <a:gd name="T6" fmla="*/ 43 w 45"/>
                <a:gd name="T7" fmla="*/ 31 h 45"/>
                <a:gd name="T8" fmla="*/ 43 w 45"/>
                <a:gd name="T9" fmla="*/ 34 h 45"/>
                <a:gd name="T10" fmla="*/ 40 w 45"/>
                <a:gd name="T11" fmla="*/ 37 h 45"/>
                <a:gd name="T12" fmla="*/ 37 w 45"/>
                <a:gd name="T13" fmla="*/ 39 h 45"/>
                <a:gd name="T14" fmla="*/ 35 w 45"/>
                <a:gd name="T15" fmla="*/ 42 h 45"/>
                <a:gd name="T16" fmla="*/ 32 w 45"/>
                <a:gd name="T17" fmla="*/ 42 h 45"/>
                <a:gd name="T18" fmla="*/ 27 w 45"/>
                <a:gd name="T19" fmla="*/ 45 h 45"/>
                <a:gd name="T20" fmla="*/ 24 w 45"/>
                <a:gd name="T21" fmla="*/ 45 h 45"/>
                <a:gd name="T22" fmla="*/ 21 w 45"/>
                <a:gd name="T23" fmla="*/ 45 h 45"/>
                <a:gd name="T24" fmla="*/ 16 w 45"/>
                <a:gd name="T25" fmla="*/ 42 h 45"/>
                <a:gd name="T26" fmla="*/ 14 w 45"/>
                <a:gd name="T27" fmla="*/ 42 h 45"/>
                <a:gd name="T28" fmla="*/ 11 w 45"/>
                <a:gd name="T29" fmla="*/ 39 h 45"/>
                <a:gd name="T30" fmla="*/ 8 w 45"/>
                <a:gd name="T31" fmla="*/ 37 h 45"/>
                <a:gd name="T32" fmla="*/ 6 w 45"/>
                <a:gd name="T33" fmla="*/ 34 h 45"/>
                <a:gd name="T34" fmla="*/ 3 w 45"/>
                <a:gd name="T35" fmla="*/ 31 h 45"/>
                <a:gd name="T36" fmla="*/ 3 w 45"/>
                <a:gd name="T37" fmla="*/ 29 h 45"/>
                <a:gd name="T38" fmla="*/ 3 w 45"/>
                <a:gd name="T39" fmla="*/ 26 h 45"/>
                <a:gd name="T40" fmla="*/ 0 w 45"/>
                <a:gd name="T41" fmla="*/ 21 h 45"/>
                <a:gd name="T42" fmla="*/ 3 w 45"/>
                <a:gd name="T43" fmla="*/ 18 h 45"/>
                <a:gd name="T44" fmla="*/ 3 w 45"/>
                <a:gd name="T45" fmla="*/ 15 h 45"/>
                <a:gd name="T46" fmla="*/ 3 w 45"/>
                <a:gd name="T47" fmla="*/ 13 h 45"/>
                <a:gd name="T48" fmla="*/ 6 w 45"/>
                <a:gd name="T49" fmla="*/ 8 h 45"/>
                <a:gd name="T50" fmla="*/ 8 w 45"/>
                <a:gd name="T51" fmla="*/ 5 h 45"/>
                <a:gd name="T52" fmla="*/ 11 w 45"/>
                <a:gd name="T53" fmla="*/ 5 h 45"/>
                <a:gd name="T54" fmla="*/ 14 w 45"/>
                <a:gd name="T55" fmla="*/ 2 h 45"/>
                <a:gd name="T56" fmla="*/ 16 w 45"/>
                <a:gd name="T57" fmla="*/ 0 h 45"/>
                <a:gd name="T58" fmla="*/ 21 w 45"/>
                <a:gd name="T59" fmla="*/ 0 h 45"/>
                <a:gd name="T60" fmla="*/ 24 w 45"/>
                <a:gd name="T61" fmla="*/ 0 h 45"/>
                <a:gd name="T62" fmla="*/ 27 w 45"/>
                <a:gd name="T63" fmla="*/ 0 h 45"/>
                <a:gd name="T64" fmla="*/ 32 w 45"/>
                <a:gd name="T65" fmla="*/ 0 h 45"/>
                <a:gd name="T66" fmla="*/ 35 w 45"/>
                <a:gd name="T67" fmla="*/ 2 h 45"/>
                <a:gd name="T68" fmla="*/ 37 w 45"/>
                <a:gd name="T69" fmla="*/ 5 h 45"/>
                <a:gd name="T70" fmla="*/ 40 w 45"/>
                <a:gd name="T71" fmla="*/ 5 h 45"/>
                <a:gd name="T72" fmla="*/ 43 w 45"/>
                <a:gd name="T73" fmla="*/ 8 h 45"/>
                <a:gd name="T74" fmla="*/ 43 w 45"/>
                <a:gd name="T75" fmla="*/ 13 h 45"/>
                <a:gd name="T76" fmla="*/ 45 w 45"/>
                <a:gd name="T77" fmla="*/ 15 h 45"/>
                <a:gd name="T78" fmla="*/ 45 w 45"/>
                <a:gd name="T79" fmla="*/ 18 h 45"/>
                <a:gd name="T80" fmla="*/ 45 w 45"/>
                <a:gd name="T81" fmla="*/ 21 h 4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5"/>
                <a:gd name="T124" fmla="*/ 0 h 45"/>
                <a:gd name="T125" fmla="*/ 45 w 45"/>
                <a:gd name="T126" fmla="*/ 45 h 4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5" h="45">
                  <a:moveTo>
                    <a:pt x="45" y="21"/>
                  </a:moveTo>
                  <a:lnTo>
                    <a:pt x="45" y="26"/>
                  </a:lnTo>
                  <a:lnTo>
                    <a:pt x="45" y="29"/>
                  </a:lnTo>
                  <a:lnTo>
                    <a:pt x="43" y="31"/>
                  </a:lnTo>
                  <a:lnTo>
                    <a:pt x="43" y="34"/>
                  </a:lnTo>
                  <a:lnTo>
                    <a:pt x="40" y="37"/>
                  </a:lnTo>
                  <a:lnTo>
                    <a:pt x="37" y="39"/>
                  </a:lnTo>
                  <a:lnTo>
                    <a:pt x="35" y="42"/>
                  </a:lnTo>
                  <a:lnTo>
                    <a:pt x="32" y="42"/>
                  </a:lnTo>
                  <a:lnTo>
                    <a:pt x="27" y="45"/>
                  </a:lnTo>
                  <a:lnTo>
                    <a:pt x="24" y="45"/>
                  </a:lnTo>
                  <a:lnTo>
                    <a:pt x="21" y="45"/>
                  </a:lnTo>
                  <a:lnTo>
                    <a:pt x="16" y="42"/>
                  </a:lnTo>
                  <a:lnTo>
                    <a:pt x="14" y="42"/>
                  </a:lnTo>
                  <a:lnTo>
                    <a:pt x="11" y="39"/>
                  </a:lnTo>
                  <a:lnTo>
                    <a:pt x="8" y="37"/>
                  </a:lnTo>
                  <a:lnTo>
                    <a:pt x="6" y="34"/>
                  </a:lnTo>
                  <a:lnTo>
                    <a:pt x="3" y="31"/>
                  </a:lnTo>
                  <a:lnTo>
                    <a:pt x="3" y="29"/>
                  </a:lnTo>
                  <a:lnTo>
                    <a:pt x="3" y="26"/>
                  </a:lnTo>
                  <a:lnTo>
                    <a:pt x="0" y="21"/>
                  </a:lnTo>
                  <a:lnTo>
                    <a:pt x="3" y="18"/>
                  </a:lnTo>
                  <a:lnTo>
                    <a:pt x="3" y="15"/>
                  </a:lnTo>
                  <a:lnTo>
                    <a:pt x="3" y="13"/>
                  </a:lnTo>
                  <a:lnTo>
                    <a:pt x="6" y="8"/>
                  </a:lnTo>
                  <a:lnTo>
                    <a:pt x="8" y="5"/>
                  </a:lnTo>
                  <a:lnTo>
                    <a:pt x="11" y="5"/>
                  </a:lnTo>
                  <a:lnTo>
                    <a:pt x="14" y="2"/>
                  </a:lnTo>
                  <a:lnTo>
                    <a:pt x="16" y="0"/>
                  </a:lnTo>
                  <a:lnTo>
                    <a:pt x="21" y="0"/>
                  </a:lnTo>
                  <a:lnTo>
                    <a:pt x="24" y="0"/>
                  </a:lnTo>
                  <a:lnTo>
                    <a:pt x="27" y="0"/>
                  </a:lnTo>
                  <a:lnTo>
                    <a:pt x="32" y="0"/>
                  </a:lnTo>
                  <a:lnTo>
                    <a:pt x="35" y="2"/>
                  </a:lnTo>
                  <a:lnTo>
                    <a:pt x="37" y="5"/>
                  </a:lnTo>
                  <a:lnTo>
                    <a:pt x="40" y="5"/>
                  </a:lnTo>
                  <a:lnTo>
                    <a:pt x="43" y="8"/>
                  </a:lnTo>
                  <a:lnTo>
                    <a:pt x="43" y="13"/>
                  </a:lnTo>
                  <a:lnTo>
                    <a:pt x="45" y="15"/>
                  </a:lnTo>
                  <a:lnTo>
                    <a:pt x="45" y="18"/>
                  </a:lnTo>
                  <a:lnTo>
                    <a:pt x="45"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00" name="Freeform 143"/>
            <p:cNvSpPr>
              <a:spLocks/>
            </p:cNvSpPr>
            <p:nvPr/>
          </p:nvSpPr>
          <p:spPr bwMode="auto">
            <a:xfrm>
              <a:off x="1718" y="946"/>
              <a:ext cx="45" cy="45"/>
            </a:xfrm>
            <a:custGeom>
              <a:avLst/>
              <a:gdLst>
                <a:gd name="T0" fmla="*/ 45 w 45"/>
                <a:gd name="T1" fmla="*/ 21 h 45"/>
                <a:gd name="T2" fmla="*/ 45 w 45"/>
                <a:gd name="T3" fmla="*/ 18 h 45"/>
                <a:gd name="T4" fmla="*/ 45 w 45"/>
                <a:gd name="T5" fmla="*/ 15 h 45"/>
                <a:gd name="T6" fmla="*/ 43 w 45"/>
                <a:gd name="T7" fmla="*/ 13 h 45"/>
                <a:gd name="T8" fmla="*/ 43 w 45"/>
                <a:gd name="T9" fmla="*/ 8 h 45"/>
                <a:gd name="T10" fmla="*/ 40 w 45"/>
                <a:gd name="T11" fmla="*/ 5 h 45"/>
                <a:gd name="T12" fmla="*/ 37 w 45"/>
                <a:gd name="T13" fmla="*/ 5 h 45"/>
                <a:gd name="T14" fmla="*/ 35 w 45"/>
                <a:gd name="T15" fmla="*/ 2 h 45"/>
                <a:gd name="T16" fmla="*/ 32 w 45"/>
                <a:gd name="T17" fmla="*/ 0 h 45"/>
                <a:gd name="T18" fmla="*/ 27 w 45"/>
                <a:gd name="T19" fmla="*/ 0 h 45"/>
                <a:gd name="T20" fmla="*/ 24 w 45"/>
                <a:gd name="T21" fmla="*/ 0 h 45"/>
                <a:gd name="T22" fmla="*/ 21 w 45"/>
                <a:gd name="T23" fmla="*/ 0 h 45"/>
                <a:gd name="T24" fmla="*/ 16 w 45"/>
                <a:gd name="T25" fmla="*/ 0 h 45"/>
                <a:gd name="T26" fmla="*/ 14 w 45"/>
                <a:gd name="T27" fmla="*/ 2 h 45"/>
                <a:gd name="T28" fmla="*/ 11 w 45"/>
                <a:gd name="T29" fmla="*/ 5 h 45"/>
                <a:gd name="T30" fmla="*/ 8 w 45"/>
                <a:gd name="T31" fmla="*/ 5 h 45"/>
                <a:gd name="T32" fmla="*/ 6 w 45"/>
                <a:gd name="T33" fmla="*/ 8 h 45"/>
                <a:gd name="T34" fmla="*/ 3 w 45"/>
                <a:gd name="T35" fmla="*/ 13 h 45"/>
                <a:gd name="T36" fmla="*/ 3 w 45"/>
                <a:gd name="T37" fmla="*/ 15 h 45"/>
                <a:gd name="T38" fmla="*/ 3 w 45"/>
                <a:gd name="T39" fmla="*/ 18 h 45"/>
                <a:gd name="T40" fmla="*/ 0 w 45"/>
                <a:gd name="T41" fmla="*/ 21 h 45"/>
                <a:gd name="T42" fmla="*/ 3 w 45"/>
                <a:gd name="T43" fmla="*/ 26 h 45"/>
                <a:gd name="T44" fmla="*/ 3 w 45"/>
                <a:gd name="T45" fmla="*/ 29 h 45"/>
                <a:gd name="T46" fmla="*/ 3 w 45"/>
                <a:gd name="T47" fmla="*/ 31 h 45"/>
                <a:gd name="T48" fmla="*/ 6 w 45"/>
                <a:gd name="T49" fmla="*/ 34 h 45"/>
                <a:gd name="T50" fmla="*/ 8 w 45"/>
                <a:gd name="T51" fmla="*/ 37 h 45"/>
                <a:gd name="T52" fmla="*/ 11 w 45"/>
                <a:gd name="T53" fmla="*/ 39 h 45"/>
                <a:gd name="T54" fmla="*/ 14 w 45"/>
                <a:gd name="T55" fmla="*/ 42 h 45"/>
                <a:gd name="T56" fmla="*/ 16 w 45"/>
                <a:gd name="T57" fmla="*/ 42 h 45"/>
                <a:gd name="T58" fmla="*/ 21 w 45"/>
                <a:gd name="T59" fmla="*/ 45 h 45"/>
                <a:gd name="T60" fmla="*/ 24 w 45"/>
                <a:gd name="T61" fmla="*/ 45 h 45"/>
                <a:gd name="T62" fmla="*/ 27 w 45"/>
                <a:gd name="T63" fmla="*/ 45 h 45"/>
                <a:gd name="T64" fmla="*/ 32 w 45"/>
                <a:gd name="T65" fmla="*/ 42 h 45"/>
                <a:gd name="T66" fmla="*/ 35 w 45"/>
                <a:gd name="T67" fmla="*/ 42 h 45"/>
                <a:gd name="T68" fmla="*/ 37 w 45"/>
                <a:gd name="T69" fmla="*/ 39 h 45"/>
                <a:gd name="T70" fmla="*/ 40 w 45"/>
                <a:gd name="T71" fmla="*/ 37 h 45"/>
                <a:gd name="T72" fmla="*/ 43 w 45"/>
                <a:gd name="T73" fmla="*/ 34 h 45"/>
                <a:gd name="T74" fmla="*/ 43 w 45"/>
                <a:gd name="T75" fmla="*/ 31 h 45"/>
                <a:gd name="T76" fmla="*/ 45 w 45"/>
                <a:gd name="T77" fmla="*/ 29 h 45"/>
                <a:gd name="T78" fmla="*/ 45 w 45"/>
                <a:gd name="T79" fmla="*/ 26 h 45"/>
                <a:gd name="T80" fmla="*/ 45 w 45"/>
                <a:gd name="T81" fmla="*/ 21 h 45"/>
                <a:gd name="T82" fmla="*/ 45 w 45"/>
                <a:gd name="T83" fmla="*/ 21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45"/>
                <a:gd name="T128" fmla="*/ 45 w 45"/>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45">
                  <a:moveTo>
                    <a:pt x="45" y="21"/>
                  </a:moveTo>
                  <a:lnTo>
                    <a:pt x="45" y="18"/>
                  </a:lnTo>
                  <a:lnTo>
                    <a:pt x="45" y="15"/>
                  </a:lnTo>
                  <a:lnTo>
                    <a:pt x="43" y="13"/>
                  </a:lnTo>
                  <a:lnTo>
                    <a:pt x="43" y="8"/>
                  </a:lnTo>
                  <a:lnTo>
                    <a:pt x="40" y="5"/>
                  </a:lnTo>
                  <a:lnTo>
                    <a:pt x="37" y="5"/>
                  </a:lnTo>
                  <a:lnTo>
                    <a:pt x="35" y="2"/>
                  </a:lnTo>
                  <a:lnTo>
                    <a:pt x="32" y="0"/>
                  </a:lnTo>
                  <a:lnTo>
                    <a:pt x="27" y="0"/>
                  </a:lnTo>
                  <a:lnTo>
                    <a:pt x="24" y="0"/>
                  </a:lnTo>
                  <a:lnTo>
                    <a:pt x="21" y="0"/>
                  </a:lnTo>
                  <a:lnTo>
                    <a:pt x="16" y="0"/>
                  </a:lnTo>
                  <a:lnTo>
                    <a:pt x="14" y="2"/>
                  </a:lnTo>
                  <a:lnTo>
                    <a:pt x="11" y="5"/>
                  </a:lnTo>
                  <a:lnTo>
                    <a:pt x="8" y="5"/>
                  </a:lnTo>
                  <a:lnTo>
                    <a:pt x="6" y="8"/>
                  </a:lnTo>
                  <a:lnTo>
                    <a:pt x="3" y="13"/>
                  </a:lnTo>
                  <a:lnTo>
                    <a:pt x="3" y="15"/>
                  </a:lnTo>
                  <a:lnTo>
                    <a:pt x="3" y="18"/>
                  </a:lnTo>
                  <a:lnTo>
                    <a:pt x="0" y="21"/>
                  </a:lnTo>
                  <a:lnTo>
                    <a:pt x="3" y="26"/>
                  </a:lnTo>
                  <a:lnTo>
                    <a:pt x="3" y="29"/>
                  </a:lnTo>
                  <a:lnTo>
                    <a:pt x="3" y="31"/>
                  </a:lnTo>
                  <a:lnTo>
                    <a:pt x="6" y="34"/>
                  </a:lnTo>
                  <a:lnTo>
                    <a:pt x="8" y="37"/>
                  </a:lnTo>
                  <a:lnTo>
                    <a:pt x="11" y="39"/>
                  </a:lnTo>
                  <a:lnTo>
                    <a:pt x="14" y="42"/>
                  </a:lnTo>
                  <a:lnTo>
                    <a:pt x="16" y="42"/>
                  </a:lnTo>
                  <a:lnTo>
                    <a:pt x="21" y="45"/>
                  </a:lnTo>
                  <a:lnTo>
                    <a:pt x="24" y="45"/>
                  </a:lnTo>
                  <a:lnTo>
                    <a:pt x="27" y="45"/>
                  </a:lnTo>
                  <a:lnTo>
                    <a:pt x="32" y="42"/>
                  </a:lnTo>
                  <a:lnTo>
                    <a:pt x="35" y="42"/>
                  </a:lnTo>
                  <a:lnTo>
                    <a:pt x="37" y="39"/>
                  </a:lnTo>
                  <a:lnTo>
                    <a:pt x="40" y="37"/>
                  </a:lnTo>
                  <a:lnTo>
                    <a:pt x="43" y="34"/>
                  </a:lnTo>
                  <a:lnTo>
                    <a:pt x="43" y="31"/>
                  </a:lnTo>
                  <a:lnTo>
                    <a:pt x="45" y="29"/>
                  </a:lnTo>
                  <a:lnTo>
                    <a:pt x="45" y="26"/>
                  </a:lnTo>
                  <a:lnTo>
                    <a:pt x="45" y="21"/>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01" name="Text Box 144"/>
            <p:cNvSpPr txBox="1">
              <a:spLocks noChangeArrowheads="1"/>
            </p:cNvSpPr>
            <p:nvPr/>
          </p:nvSpPr>
          <p:spPr bwMode="auto">
            <a:xfrm>
              <a:off x="1155" y="2285"/>
              <a:ext cx="80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1400">
                  <a:solidFill>
                    <a:schemeClr val="hlink"/>
                  </a:solidFill>
                  <a:latin typeface="Calibri" panose="020F0502020204030204" pitchFamily="34" charset="0"/>
                  <a:ea typeface="宋体" panose="02010600030101010101" pitchFamily="2" charset="-122"/>
                </a:rPr>
                <a:t>Shared Cache</a:t>
              </a:r>
            </a:p>
          </p:txBody>
        </p:sp>
      </p:grpSp>
      <p:sp>
        <p:nvSpPr>
          <p:cNvPr id="19465"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EEC29FBA-A63F-491F-8205-3634C6D8E866}"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135</a:t>
            </a:fld>
            <a:endParaRPr lang="zh-CN" altLang="en-US" sz="1200" smtClean="0">
              <a:solidFill>
                <a:srgbClr val="898989"/>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97401126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7634" name="Rectangle 2"/>
          <p:cNvSpPr>
            <a:spLocks noGrp="1" noChangeArrowheads="1"/>
          </p:cNvSpPr>
          <p:nvPr>
            <p:ph type="title"/>
          </p:nvPr>
        </p:nvSpPr>
        <p:spPr>
          <a:xfrm>
            <a:off x="628650" y="365125"/>
            <a:ext cx="7886700" cy="495300"/>
          </a:xfrm>
        </p:spPr>
        <p:txBody>
          <a:bodyPr rtlCol="0">
            <a:normAutofit fontScale="90000"/>
          </a:bodyPr>
          <a:lstStyle/>
          <a:p>
            <a:pPr eaLnBrk="1" fontAlgn="auto" hangingPunct="1">
              <a:spcAft>
                <a:spcPts val="0"/>
              </a:spcAft>
              <a:defRPr/>
            </a:pPr>
            <a:r>
              <a:rPr lang="en-US" dirty="0" smtClean="0"/>
              <a:t>Sequential Consistency</a:t>
            </a:r>
            <a:endParaRPr lang="en-US" dirty="0"/>
          </a:p>
        </p:txBody>
      </p:sp>
      <p:sp>
        <p:nvSpPr>
          <p:cNvPr id="19251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95D084D2-4A95-451E-AC3C-71F0A4EE221D}" type="slidenum">
              <a:rPr lang="en-US" altLang="zh-CN"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136</a:t>
            </a:fld>
            <a:endParaRPr lang="en-US" altLang="zh-CN" sz="1200" smtClean="0">
              <a:solidFill>
                <a:srgbClr val="898989"/>
              </a:solidFill>
              <a:latin typeface="Calibri" panose="020F0502020204030204" pitchFamily="34" charset="0"/>
              <a:ea typeface="宋体" panose="02010600030101010101" pitchFamily="2" charset="-122"/>
            </a:endParaRPr>
          </a:p>
        </p:txBody>
      </p:sp>
      <p:sp>
        <p:nvSpPr>
          <p:cNvPr id="192516" name="Rectangle 3"/>
          <p:cNvSpPr>
            <a:spLocks noChangeArrowheads="1"/>
          </p:cNvSpPr>
          <p:nvPr/>
        </p:nvSpPr>
        <p:spPr bwMode="auto">
          <a:xfrm>
            <a:off x="1047750" y="1169988"/>
            <a:ext cx="7121525"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Sequential concurrent tasks:	T1, T2</a:t>
            </a: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Shared variables:	X, Y 	(initially X = 0, Y = 10)</a:t>
            </a:r>
          </a:p>
          <a:p>
            <a:pPr eaLnBrk="1" hangingPunct="1">
              <a:lnSpc>
                <a:spcPct val="100000"/>
              </a:lnSpc>
              <a:spcBef>
                <a:spcPct val="0"/>
              </a:spcBef>
              <a:buFontTx/>
              <a:buNone/>
            </a:pPr>
            <a:endParaRPr lang="en-US" altLang="zh-CN" sz="2000">
              <a:latin typeface="Verdana" panose="020B0604030504040204" pitchFamily="34" charset="0"/>
              <a:ea typeface="宋体" panose="02010600030101010101" pitchFamily="2" charset="-122"/>
            </a:endParaRPr>
          </a:p>
          <a:p>
            <a:pPr eaLnBrk="1" hangingPunct="1">
              <a:lnSpc>
                <a:spcPct val="100000"/>
              </a:lnSpc>
              <a:spcBef>
                <a:spcPct val="0"/>
              </a:spcBef>
              <a:buFontTx/>
              <a:buNone/>
            </a:pPr>
            <a:endParaRPr lang="en-US" altLang="zh-CN" sz="2000">
              <a:latin typeface="Verdana" panose="020B0604030504040204" pitchFamily="34" charset="0"/>
              <a:ea typeface="宋体" panose="02010600030101010101" pitchFamily="2" charset="-122"/>
            </a:endParaRP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T1:				T2:</a:t>
            </a: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Store (X), 1   </a:t>
            </a:r>
            <a:r>
              <a:rPr lang="en-US" altLang="zh-CN" sz="2000" i="1">
                <a:solidFill>
                  <a:srgbClr val="56127A"/>
                </a:solidFill>
                <a:latin typeface="Verdana" panose="020B0604030504040204" pitchFamily="34" charset="0"/>
                <a:ea typeface="宋体" panose="02010600030101010101" pitchFamily="2" charset="-122"/>
              </a:rPr>
              <a:t>(X =  1)</a:t>
            </a:r>
            <a:r>
              <a:rPr lang="en-US" altLang="zh-CN" sz="2000">
                <a:solidFill>
                  <a:srgbClr val="56127A"/>
                </a:solidFill>
                <a:latin typeface="Verdana" panose="020B0604030504040204" pitchFamily="34" charset="0"/>
                <a:ea typeface="宋体" panose="02010600030101010101" pitchFamily="2" charset="-122"/>
              </a:rPr>
              <a:t>	      Load R</a:t>
            </a:r>
            <a:r>
              <a:rPr lang="en-US" altLang="zh-CN" sz="2000" baseline="-25000">
                <a:solidFill>
                  <a:srgbClr val="56127A"/>
                </a:solidFill>
                <a:latin typeface="Verdana" panose="020B0604030504040204" pitchFamily="34" charset="0"/>
                <a:ea typeface="宋体" panose="02010600030101010101" pitchFamily="2" charset="-122"/>
              </a:rPr>
              <a:t>1</a:t>
            </a:r>
            <a:r>
              <a:rPr lang="en-US" altLang="zh-CN" sz="2000">
                <a:solidFill>
                  <a:srgbClr val="56127A"/>
                </a:solidFill>
                <a:latin typeface="Verdana" panose="020B0604030504040204" pitchFamily="34" charset="0"/>
                <a:ea typeface="宋体" panose="02010600030101010101" pitchFamily="2" charset="-122"/>
              </a:rPr>
              <a:t>, (Y) 	</a:t>
            </a: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Store (Y), 11 </a:t>
            </a:r>
            <a:r>
              <a:rPr lang="en-US" altLang="zh-CN" sz="2000" i="1">
                <a:solidFill>
                  <a:srgbClr val="56127A"/>
                </a:solidFill>
                <a:latin typeface="Verdana" panose="020B0604030504040204" pitchFamily="34" charset="0"/>
                <a:ea typeface="宋体" panose="02010600030101010101" pitchFamily="2" charset="-122"/>
              </a:rPr>
              <a:t>(Y = 11)</a:t>
            </a:r>
            <a:r>
              <a:rPr lang="en-US" altLang="zh-CN" sz="2000">
                <a:solidFill>
                  <a:srgbClr val="56127A"/>
                </a:solidFill>
                <a:latin typeface="Verdana" panose="020B0604030504040204" pitchFamily="34" charset="0"/>
                <a:ea typeface="宋体" panose="02010600030101010101" pitchFamily="2" charset="-122"/>
              </a:rPr>
              <a:t>	      Store (Y’), R</a:t>
            </a:r>
            <a:r>
              <a:rPr lang="en-US" altLang="zh-CN" sz="2000" baseline="-25000">
                <a:solidFill>
                  <a:srgbClr val="56127A"/>
                </a:solidFill>
                <a:latin typeface="Verdana" panose="020B0604030504040204" pitchFamily="34" charset="0"/>
                <a:ea typeface="宋体" panose="02010600030101010101" pitchFamily="2" charset="-122"/>
              </a:rPr>
              <a:t>1</a:t>
            </a:r>
            <a:r>
              <a:rPr lang="en-US" altLang="zh-CN" sz="2000">
                <a:solidFill>
                  <a:srgbClr val="56127A"/>
                </a:solidFill>
                <a:latin typeface="Verdana" panose="020B0604030504040204" pitchFamily="34" charset="0"/>
                <a:ea typeface="宋体" panose="02010600030101010101" pitchFamily="2" charset="-122"/>
              </a:rPr>
              <a:t> </a:t>
            </a:r>
            <a:r>
              <a:rPr lang="en-US" altLang="zh-CN" sz="2000" i="1">
                <a:solidFill>
                  <a:srgbClr val="56127A"/>
                </a:solidFill>
                <a:latin typeface="Verdana" panose="020B0604030504040204" pitchFamily="34" charset="0"/>
                <a:ea typeface="宋体" panose="02010600030101010101" pitchFamily="2" charset="-122"/>
              </a:rPr>
              <a:t>(Y’= Y)</a:t>
            </a:r>
            <a:endParaRPr lang="en-US" altLang="zh-CN" sz="2000">
              <a:solidFill>
                <a:srgbClr val="56127A"/>
              </a:solidFill>
              <a:latin typeface="Verdana" panose="020B0604030504040204" pitchFamily="34" charset="0"/>
              <a:ea typeface="宋体" panose="02010600030101010101" pitchFamily="2" charset="-122"/>
            </a:endParaRP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Load R</a:t>
            </a:r>
            <a:r>
              <a:rPr lang="en-US" altLang="zh-CN" sz="2000" baseline="-25000">
                <a:solidFill>
                  <a:srgbClr val="56127A"/>
                </a:solidFill>
                <a:latin typeface="Verdana" panose="020B0604030504040204" pitchFamily="34" charset="0"/>
                <a:ea typeface="宋体" panose="02010600030101010101" pitchFamily="2" charset="-122"/>
              </a:rPr>
              <a:t>2</a:t>
            </a:r>
            <a:r>
              <a:rPr lang="en-US" altLang="zh-CN" sz="2000">
                <a:solidFill>
                  <a:srgbClr val="56127A"/>
                </a:solidFill>
                <a:latin typeface="Verdana" panose="020B0604030504040204" pitchFamily="34" charset="0"/>
                <a:ea typeface="宋体" panose="02010600030101010101" pitchFamily="2" charset="-122"/>
              </a:rPr>
              <a:t>, (X) </a:t>
            </a: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Store (X’), R</a:t>
            </a:r>
            <a:r>
              <a:rPr lang="en-US" altLang="zh-CN" sz="2000" baseline="-25000">
                <a:solidFill>
                  <a:srgbClr val="56127A"/>
                </a:solidFill>
                <a:latin typeface="Verdana" panose="020B0604030504040204" pitchFamily="34" charset="0"/>
                <a:ea typeface="宋体" panose="02010600030101010101" pitchFamily="2" charset="-122"/>
              </a:rPr>
              <a:t>2</a:t>
            </a:r>
            <a:r>
              <a:rPr lang="en-US" altLang="zh-CN" sz="2000">
                <a:solidFill>
                  <a:srgbClr val="56127A"/>
                </a:solidFill>
                <a:latin typeface="Verdana" panose="020B0604030504040204" pitchFamily="34" charset="0"/>
                <a:ea typeface="宋体" panose="02010600030101010101" pitchFamily="2" charset="-122"/>
              </a:rPr>
              <a:t> </a:t>
            </a:r>
            <a:r>
              <a:rPr lang="en-US" altLang="zh-CN" sz="2000" i="1">
                <a:solidFill>
                  <a:srgbClr val="56127A"/>
                </a:solidFill>
                <a:latin typeface="Verdana" panose="020B0604030504040204" pitchFamily="34" charset="0"/>
                <a:ea typeface="宋体" panose="02010600030101010101" pitchFamily="2" charset="-122"/>
              </a:rPr>
              <a:t>(X’= X)</a:t>
            </a:r>
          </a:p>
          <a:p>
            <a:pPr lvl="1" eaLnBrk="1" hangingPunct="1">
              <a:lnSpc>
                <a:spcPct val="100000"/>
              </a:lnSpc>
              <a:spcBef>
                <a:spcPct val="0"/>
              </a:spcBef>
              <a:buFontTx/>
              <a:buNone/>
            </a:pPr>
            <a:endParaRPr lang="en-US" altLang="zh-CN" sz="2000" i="1">
              <a:solidFill>
                <a:srgbClr val="56127A"/>
              </a:solidFill>
              <a:latin typeface="Verdana" panose="020B0604030504040204" pitchFamily="34" charset="0"/>
              <a:ea typeface="宋体" panose="02010600030101010101" pitchFamily="2" charset="-122"/>
            </a:endParaRPr>
          </a:p>
          <a:p>
            <a:pPr lvl="1" eaLnBrk="1" hangingPunct="1">
              <a:lnSpc>
                <a:spcPct val="100000"/>
              </a:lnSpc>
              <a:spcBef>
                <a:spcPct val="0"/>
              </a:spcBef>
              <a:buFontTx/>
              <a:buNone/>
            </a:pPr>
            <a:endParaRPr lang="en-US" altLang="zh-CN" sz="2000">
              <a:solidFill>
                <a:srgbClr val="56127A"/>
              </a:solidFill>
              <a:latin typeface="Verdana" panose="020B0604030504040204" pitchFamily="34" charset="0"/>
              <a:ea typeface="宋体" panose="02010600030101010101" pitchFamily="2" charset="-122"/>
            </a:endParaRP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what are the legitimate answers for X’ and Y’ ?</a:t>
            </a:r>
          </a:p>
          <a:p>
            <a:pPr eaLnBrk="1" hangingPunct="1">
              <a:lnSpc>
                <a:spcPct val="100000"/>
              </a:lnSpc>
              <a:spcBef>
                <a:spcPct val="0"/>
              </a:spcBef>
              <a:buFontTx/>
              <a:buNone/>
            </a:pPr>
            <a:endParaRPr lang="en-US" altLang="zh-CN" sz="2000">
              <a:latin typeface="Verdana" panose="020B0604030504040204" pitchFamily="34" charset="0"/>
              <a:ea typeface="宋体" panose="02010600030101010101" pitchFamily="2" charset="-122"/>
            </a:endParaRP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(X’,Y’) </a:t>
            </a:r>
            <a:r>
              <a:rPr lang="en-US" altLang="zh-CN" sz="2000">
                <a:latin typeface="Verdana" panose="020B0604030504040204" pitchFamily="34" charset="0"/>
                <a:ea typeface="宋体" panose="02010600030101010101" pitchFamily="2" charset="-122"/>
                <a:sym typeface="Symbol" panose="05050102010706020507" pitchFamily="18" charset="2"/>
              </a:rPr>
              <a:t> {(</a:t>
            </a:r>
            <a:r>
              <a:rPr lang="en-US" altLang="zh-CN" sz="2000">
                <a:latin typeface="Verdana" panose="020B0604030504040204" pitchFamily="34" charset="0"/>
                <a:ea typeface="宋体" panose="02010600030101010101" pitchFamily="2" charset="-122"/>
              </a:rPr>
              <a:t>1,11), (0,10), (1,10), (0,11)}  ?</a:t>
            </a:r>
          </a:p>
          <a:p>
            <a:pPr eaLnBrk="1" hangingPunct="1">
              <a:lnSpc>
                <a:spcPct val="100000"/>
              </a:lnSpc>
              <a:spcBef>
                <a:spcPct val="0"/>
              </a:spcBef>
              <a:buFontTx/>
              <a:buNone/>
            </a:pPr>
            <a:endParaRPr lang="en-US" altLang="zh-CN" sz="1800">
              <a:latin typeface="Verdana" panose="020B0604030504040204" pitchFamily="34" charset="0"/>
              <a:ea typeface="宋体" panose="02010600030101010101" pitchFamily="2" charset="-122"/>
            </a:endParaRPr>
          </a:p>
        </p:txBody>
      </p:sp>
      <p:grpSp>
        <p:nvGrpSpPr>
          <p:cNvPr id="2" name="Group 4"/>
          <p:cNvGrpSpPr>
            <a:grpSpLocks/>
          </p:cNvGrpSpPr>
          <p:nvPr/>
        </p:nvGrpSpPr>
        <p:grpSpPr bwMode="auto">
          <a:xfrm>
            <a:off x="6184900" y="5041900"/>
            <a:ext cx="965200" cy="660400"/>
            <a:chOff x="3896" y="3344"/>
            <a:chExt cx="608" cy="416"/>
          </a:xfrm>
        </p:grpSpPr>
        <p:sp>
          <p:nvSpPr>
            <p:cNvPr id="192521" name="Line 5"/>
            <p:cNvSpPr>
              <a:spLocks noChangeShapeType="1"/>
            </p:cNvSpPr>
            <p:nvPr/>
          </p:nvSpPr>
          <p:spPr bwMode="auto">
            <a:xfrm>
              <a:off x="3896" y="3344"/>
              <a:ext cx="608" cy="4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2522" name="Line 6"/>
            <p:cNvSpPr>
              <a:spLocks noChangeShapeType="1"/>
            </p:cNvSpPr>
            <p:nvPr/>
          </p:nvSpPr>
          <p:spPr bwMode="auto">
            <a:xfrm flipH="1">
              <a:off x="3896" y="3344"/>
              <a:ext cx="608" cy="4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77639" name="Text Box 7"/>
          <p:cNvSpPr txBox="1">
            <a:spLocks noChangeArrowheads="1"/>
          </p:cNvSpPr>
          <p:nvPr/>
        </p:nvSpPr>
        <p:spPr bwMode="auto">
          <a:xfrm>
            <a:off x="4403725" y="5835650"/>
            <a:ext cx="3824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i="1">
                <a:solidFill>
                  <a:srgbClr val="FF0000"/>
                </a:solidFill>
                <a:latin typeface="Verdana" panose="020B0604030504040204" pitchFamily="34" charset="0"/>
                <a:ea typeface="宋体" panose="02010600030101010101" pitchFamily="2" charset="-122"/>
              </a:rPr>
              <a:t>If y is 11 then x cannot be 0</a:t>
            </a:r>
          </a:p>
        </p:txBody>
      </p:sp>
      <p:sp>
        <p:nvSpPr>
          <p:cNvPr id="10" name="日期占位符 9"/>
          <p:cNvSpPr>
            <a:spLocks noGrp="1"/>
          </p:cNvSpPr>
          <p:nvPr>
            <p:ph type="dt" sz="quarter" idx="10"/>
          </p:nvPr>
        </p:nvSpPr>
        <p:spPr/>
        <p:txBody>
          <a:bodyPr/>
          <a:lstStyle/>
          <a:p>
            <a:pPr>
              <a:defRPr/>
            </a:pPr>
            <a:fld id="{6E694405-387F-4FEC-9C86-D91AC095EC13}" type="datetime1">
              <a:rPr lang="zh-CN" altLang="en-US"/>
              <a:pPr>
                <a:defRPr/>
              </a:pPr>
              <a:t>2020/9/14</a:t>
            </a:fld>
            <a:endParaRPr lang="zh-CN" altLang="en-US"/>
          </a:p>
        </p:txBody>
      </p:sp>
      <p:sp>
        <p:nvSpPr>
          <p:cNvPr id="11" name="页脚占位符 10"/>
          <p:cNvSpPr>
            <a:spLocks noGrp="1"/>
          </p:cNvSpPr>
          <p:nvPr>
            <p:ph type="ftr" sz="quarter" idx="11"/>
          </p:nvPr>
        </p:nvSpPr>
        <p:spPr/>
        <p:txBody>
          <a:bodyPr/>
          <a:lstStyle/>
          <a:p>
            <a:pPr>
              <a:defRPr/>
            </a:pPr>
            <a:r>
              <a:rPr lang="zh-CN" altLang="en-US" smtClean="0"/>
              <a:t>计算机体系结构</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1477639"/>
                                        </p:tgtEl>
                                        <p:attrNameLst>
                                          <p:attrName>style.visibility</p:attrName>
                                        </p:attrNameLst>
                                      </p:cBhvr>
                                      <p:to>
                                        <p:strVal val="visible"/>
                                      </p:to>
                                    </p:set>
                                    <p:animEffect transition="in" filter="checkerboard(across)">
                                      <p:cBhvr>
                                        <p:cTn id="11" dur="500"/>
                                        <p:tgtEl>
                                          <p:spTgt spid="1477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7639"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628650" y="365125"/>
            <a:ext cx="7886700" cy="714375"/>
          </a:xfrm>
        </p:spPr>
        <p:txBody>
          <a:bodyPr/>
          <a:lstStyle/>
          <a:p>
            <a:pPr eaLnBrk="1" hangingPunct="1"/>
            <a:r>
              <a:rPr lang="en-US" altLang="zh-CN" smtClean="0"/>
              <a:t>Sequential Consistency</a:t>
            </a:r>
          </a:p>
        </p:txBody>
      </p:sp>
      <p:sp>
        <p:nvSpPr>
          <p:cNvPr id="19456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C67884CE-5148-490D-BF56-2BF072909AF5}" type="slidenum">
              <a:rPr lang="en-US" altLang="zh-CN"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137</a:t>
            </a:fld>
            <a:endParaRPr lang="en-US" altLang="zh-CN" sz="1200" smtClean="0">
              <a:solidFill>
                <a:srgbClr val="898989"/>
              </a:solidFill>
              <a:latin typeface="Calibri" panose="020F0502020204030204" pitchFamily="34" charset="0"/>
              <a:ea typeface="宋体" panose="02010600030101010101" pitchFamily="2" charset="-122"/>
            </a:endParaRPr>
          </a:p>
        </p:txBody>
      </p:sp>
      <p:sp>
        <p:nvSpPr>
          <p:cNvPr id="194564" name="Rectangle 3"/>
          <p:cNvSpPr>
            <a:spLocks noChangeArrowheads="1"/>
          </p:cNvSpPr>
          <p:nvPr/>
        </p:nvSpPr>
        <p:spPr bwMode="auto">
          <a:xfrm>
            <a:off x="1047750" y="1169988"/>
            <a:ext cx="7345363"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zh-CN" altLang="en-US">
                <a:latin typeface="Verdana" panose="020B0604030504040204" pitchFamily="34" charset="0"/>
                <a:ea typeface="宋体" panose="02010600030101010101" pitchFamily="2" charset="-122"/>
              </a:rPr>
              <a:t>存储同一性模型比单处理器上运行的程序的数据相关约束施加了更多的存储器操作约束</a:t>
            </a:r>
            <a:endParaRPr lang="en-US" altLang="zh-CN">
              <a:latin typeface="Verdana" panose="020B0604030504040204" pitchFamily="34" charset="0"/>
              <a:ea typeface="宋体" panose="02010600030101010101" pitchFamily="2" charset="-122"/>
            </a:endParaRPr>
          </a:p>
          <a:p>
            <a:pPr eaLnBrk="1" hangingPunct="1">
              <a:lnSpc>
                <a:spcPct val="100000"/>
              </a:lnSpc>
              <a:spcBef>
                <a:spcPct val="0"/>
              </a:spcBef>
              <a:buFontTx/>
              <a:buNone/>
            </a:pPr>
            <a:r>
              <a:rPr lang="en-US" altLang="zh-CN" i="1">
                <a:latin typeface="Verdana" panose="020B0604030504040204" pitchFamily="34" charset="0"/>
                <a:ea typeface="宋体" panose="02010600030101010101" pitchFamily="2" charset="-122"/>
              </a:rPr>
              <a:t>      </a:t>
            </a:r>
            <a:endParaRPr lang="en-US" altLang="zh-CN" i="1">
              <a:solidFill>
                <a:schemeClr val="hlink"/>
              </a:solidFill>
              <a:latin typeface="Verdana" panose="020B0604030504040204" pitchFamily="34" charset="0"/>
              <a:ea typeface="宋体" panose="02010600030101010101" pitchFamily="2" charset="-122"/>
            </a:endParaRPr>
          </a:p>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T1:				T2:</a:t>
            </a: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Store (X), 1   </a:t>
            </a:r>
            <a:r>
              <a:rPr lang="en-US" altLang="zh-CN" sz="2000" i="1">
                <a:solidFill>
                  <a:srgbClr val="56127A"/>
                </a:solidFill>
                <a:latin typeface="Verdana" panose="020B0604030504040204" pitchFamily="34" charset="0"/>
                <a:ea typeface="宋体" panose="02010600030101010101" pitchFamily="2" charset="-122"/>
              </a:rPr>
              <a:t>(X =  1)</a:t>
            </a:r>
            <a:r>
              <a:rPr lang="en-US" altLang="zh-CN" sz="2000">
                <a:solidFill>
                  <a:srgbClr val="56127A"/>
                </a:solidFill>
                <a:latin typeface="Verdana" panose="020B0604030504040204" pitchFamily="34" charset="0"/>
                <a:ea typeface="宋体" panose="02010600030101010101" pitchFamily="2" charset="-122"/>
              </a:rPr>
              <a:t>	      Load R</a:t>
            </a:r>
            <a:r>
              <a:rPr lang="en-US" altLang="zh-CN" sz="2000" baseline="-25000">
                <a:solidFill>
                  <a:srgbClr val="56127A"/>
                </a:solidFill>
                <a:latin typeface="Verdana" panose="020B0604030504040204" pitchFamily="34" charset="0"/>
                <a:ea typeface="宋体" panose="02010600030101010101" pitchFamily="2" charset="-122"/>
              </a:rPr>
              <a:t>1</a:t>
            </a:r>
            <a:r>
              <a:rPr lang="en-US" altLang="zh-CN" sz="2000">
                <a:solidFill>
                  <a:srgbClr val="56127A"/>
                </a:solidFill>
                <a:latin typeface="Verdana" panose="020B0604030504040204" pitchFamily="34" charset="0"/>
                <a:ea typeface="宋体" panose="02010600030101010101" pitchFamily="2" charset="-122"/>
              </a:rPr>
              <a:t>, (Y) 	</a:t>
            </a: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Store (Y), 11 </a:t>
            </a:r>
            <a:r>
              <a:rPr lang="en-US" altLang="zh-CN" sz="2000" i="1">
                <a:solidFill>
                  <a:srgbClr val="56127A"/>
                </a:solidFill>
                <a:latin typeface="Verdana" panose="020B0604030504040204" pitchFamily="34" charset="0"/>
                <a:ea typeface="宋体" panose="02010600030101010101" pitchFamily="2" charset="-122"/>
              </a:rPr>
              <a:t>(Y = 11)</a:t>
            </a:r>
            <a:r>
              <a:rPr lang="en-US" altLang="zh-CN" sz="2000">
                <a:solidFill>
                  <a:srgbClr val="56127A"/>
                </a:solidFill>
                <a:latin typeface="Verdana" panose="020B0604030504040204" pitchFamily="34" charset="0"/>
                <a:ea typeface="宋体" panose="02010600030101010101" pitchFamily="2" charset="-122"/>
              </a:rPr>
              <a:t>	      Store (Y’), R</a:t>
            </a:r>
            <a:r>
              <a:rPr lang="en-US" altLang="zh-CN" sz="2000" baseline="-25000">
                <a:solidFill>
                  <a:srgbClr val="56127A"/>
                </a:solidFill>
                <a:latin typeface="Verdana" panose="020B0604030504040204" pitchFamily="34" charset="0"/>
                <a:ea typeface="宋体" panose="02010600030101010101" pitchFamily="2" charset="-122"/>
              </a:rPr>
              <a:t>1</a:t>
            </a:r>
            <a:r>
              <a:rPr lang="en-US" altLang="zh-CN" sz="2000">
                <a:solidFill>
                  <a:srgbClr val="56127A"/>
                </a:solidFill>
                <a:latin typeface="Verdana" panose="020B0604030504040204" pitchFamily="34" charset="0"/>
                <a:ea typeface="宋体" panose="02010600030101010101" pitchFamily="2" charset="-122"/>
              </a:rPr>
              <a:t> </a:t>
            </a:r>
            <a:r>
              <a:rPr lang="en-US" altLang="zh-CN" sz="2000" i="1">
                <a:solidFill>
                  <a:srgbClr val="56127A"/>
                </a:solidFill>
                <a:latin typeface="Verdana" panose="020B0604030504040204" pitchFamily="34" charset="0"/>
                <a:ea typeface="宋体" panose="02010600030101010101" pitchFamily="2" charset="-122"/>
              </a:rPr>
              <a:t>(Y’= Y)</a:t>
            </a:r>
            <a:endParaRPr lang="en-US" altLang="zh-CN" sz="2000">
              <a:solidFill>
                <a:srgbClr val="56127A"/>
              </a:solidFill>
              <a:latin typeface="Verdana" panose="020B0604030504040204" pitchFamily="34" charset="0"/>
              <a:ea typeface="宋体" panose="02010600030101010101" pitchFamily="2" charset="-122"/>
            </a:endParaRP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Load R</a:t>
            </a:r>
            <a:r>
              <a:rPr lang="en-US" altLang="zh-CN" sz="2000" baseline="-25000">
                <a:solidFill>
                  <a:srgbClr val="56127A"/>
                </a:solidFill>
                <a:latin typeface="Verdana" panose="020B0604030504040204" pitchFamily="34" charset="0"/>
                <a:ea typeface="宋体" panose="02010600030101010101" pitchFamily="2" charset="-122"/>
              </a:rPr>
              <a:t>2</a:t>
            </a:r>
            <a:r>
              <a:rPr lang="en-US" altLang="zh-CN" sz="2000">
                <a:solidFill>
                  <a:srgbClr val="56127A"/>
                </a:solidFill>
                <a:latin typeface="Verdana" panose="020B0604030504040204" pitchFamily="34" charset="0"/>
                <a:ea typeface="宋体" panose="02010600030101010101" pitchFamily="2" charset="-122"/>
              </a:rPr>
              <a:t>, (X) </a:t>
            </a:r>
          </a:p>
          <a:p>
            <a:pPr lvl="1"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Store (X’), R</a:t>
            </a:r>
            <a:r>
              <a:rPr lang="en-US" altLang="zh-CN" sz="2000" baseline="-25000">
                <a:solidFill>
                  <a:srgbClr val="56127A"/>
                </a:solidFill>
                <a:latin typeface="Verdana" panose="020B0604030504040204" pitchFamily="34" charset="0"/>
                <a:ea typeface="宋体" panose="02010600030101010101" pitchFamily="2" charset="-122"/>
              </a:rPr>
              <a:t>2</a:t>
            </a:r>
            <a:r>
              <a:rPr lang="en-US" altLang="zh-CN" sz="2000">
                <a:solidFill>
                  <a:srgbClr val="56127A"/>
                </a:solidFill>
                <a:latin typeface="Verdana" panose="020B0604030504040204" pitchFamily="34" charset="0"/>
                <a:ea typeface="宋体" panose="02010600030101010101" pitchFamily="2" charset="-122"/>
              </a:rPr>
              <a:t> </a:t>
            </a:r>
            <a:r>
              <a:rPr lang="en-US" altLang="zh-CN" sz="2000" i="1">
                <a:solidFill>
                  <a:srgbClr val="56127A"/>
                </a:solidFill>
                <a:latin typeface="Verdana" panose="020B0604030504040204" pitchFamily="34" charset="0"/>
                <a:ea typeface="宋体" panose="02010600030101010101" pitchFamily="2" charset="-122"/>
              </a:rPr>
              <a:t>(X’= X)</a:t>
            </a:r>
            <a:endParaRPr lang="en-US" altLang="zh-CN" sz="2000" i="1">
              <a:solidFill>
                <a:schemeClr val="bg2"/>
              </a:solidFill>
              <a:latin typeface="Verdana" panose="020B0604030504040204" pitchFamily="34" charset="0"/>
              <a:ea typeface="宋体" panose="02010600030101010101" pitchFamily="2" charset="-122"/>
            </a:endParaRPr>
          </a:p>
        </p:txBody>
      </p:sp>
      <p:sp>
        <p:nvSpPr>
          <p:cNvPr id="1479684" name="Freeform 4"/>
          <p:cNvSpPr>
            <a:spLocks/>
          </p:cNvSpPr>
          <p:nvPr/>
        </p:nvSpPr>
        <p:spPr bwMode="auto">
          <a:xfrm>
            <a:off x="5097463" y="2933700"/>
            <a:ext cx="185737" cy="342900"/>
          </a:xfrm>
          <a:custGeom>
            <a:avLst/>
            <a:gdLst>
              <a:gd name="T0" fmla="*/ 2147483646 w 117"/>
              <a:gd name="T1" fmla="*/ 0 h 216"/>
              <a:gd name="T2" fmla="*/ 2147483646 w 117"/>
              <a:gd name="T3" fmla="*/ 2147483646 h 216"/>
              <a:gd name="T4" fmla="*/ 2147483646 w 117"/>
              <a:gd name="T5" fmla="*/ 2147483646 h 216"/>
              <a:gd name="T6" fmla="*/ 0 60000 65536"/>
              <a:gd name="T7" fmla="*/ 0 60000 65536"/>
              <a:gd name="T8" fmla="*/ 0 60000 65536"/>
              <a:gd name="T9" fmla="*/ 0 w 117"/>
              <a:gd name="T10" fmla="*/ 0 h 216"/>
              <a:gd name="T11" fmla="*/ 117 w 117"/>
              <a:gd name="T12" fmla="*/ 216 h 216"/>
            </a:gdLst>
            <a:ahLst/>
            <a:cxnLst>
              <a:cxn ang="T6">
                <a:pos x="T0" y="T1"/>
              </a:cxn>
              <a:cxn ang="T7">
                <a:pos x="T2" y="T3"/>
              </a:cxn>
              <a:cxn ang="T8">
                <a:pos x="T4" y="T5"/>
              </a:cxn>
            </a:cxnLst>
            <a:rect l="T9" t="T10" r="T11" b="T12"/>
            <a:pathLst>
              <a:path w="117" h="216">
                <a:moveTo>
                  <a:pt x="85" y="0"/>
                </a:moveTo>
                <a:cubicBezTo>
                  <a:pt x="42" y="34"/>
                  <a:pt x="0" y="68"/>
                  <a:pt x="5" y="104"/>
                </a:cubicBezTo>
                <a:cubicBezTo>
                  <a:pt x="10" y="140"/>
                  <a:pt x="63" y="178"/>
                  <a:pt x="117" y="216"/>
                </a:cubicBezTo>
              </a:path>
            </a:pathLst>
          </a:custGeom>
          <a:noFill/>
          <a:ln w="28575">
            <a:solidFill>
              <a:srgbClr val="008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79685" name="Freeform 5"/>
          <p:cNvSpPr>
            <a:spLocks/>
          </p:cNvSpPr>
          <p:nvPr/>
        </p:nvSpPr>
        <p:spPr bwMode="auto">
          <a:xfrm>
            <a:off x="5097463" y="3505200"/>
            <a:ext cx="185737" cy="342900"/>
          </a:xfrm>
          <a:custGeom>
            <a:avLst/>
            <a:gdLst>
              <a:gd name="T0" fmla="*/ 2147483646 w 117"/>
              <a:gd name="T1" fmla="*/ 0 h 216"/>
              <a:gd name="T2" fmla="*/ 2147483646 w 117"/>
              <a:gd name="T3" fmla="*/ 2147483646 h 216"/>
              <a:gd name="T4" fmla="*/ 2147483646 w 117"/>
              <a:gd name="T5" fmla="*/ 2147483646 h 216"/>
              <a:gd name="T6" fmla="*/ 0 60000 65536"/>
              <a:gd name="T7" fmla="*/ 0 60000 65536"/>
              <a:gd name="T8" fmla="*/ 0 60000 65536"/>
              <a:gd name="T9" fmla="*/ 0 w 117"/>
              <a:gd name="T10" fmla="*/ 0 h 216"/>
              <a:gd name="T11" fmla="*/ 117 w 117"/>
              <a:gd name="T12" fmla="*/ 216 h 216"/>
            </a:gdLst>
            <a:ahLst/>
            <a:cxnLst>
              <a:cxn ang="T6">
                <a:pos x="T0" y="T1"/>
              </a:cxn>
              <a:cxn ang="T7">
                <a:pos x="T2" y="T3"/>
              </a:cxn>
              <a:cxn ang="T8">
                <a:pos x="T4" y="T5"/>
              </a:cxn>
            </a:cxnLst>
            <a:rect l="T9" t="T10" r="T11" b="T12"/>
            <a:pathLst>
              <a:path w="117" h="216">
                <a:moveTo>
                  <a:pt x="85" y="0"/>
                </a:moveTo>
                <a:cubicBezTo>
                  <a:pt x="42" y="34"/>
                  <a:pt x="0" y="68"/>
                  <a:pt x="5" y="104"/>
                </a:cubicBezTo>
                <a:cubicBezTo>
                  <a:pt x="10" y="140"/>
                  <a:pt x="63" y="178"/>
                  <a:pt x="117" y="216"/>
                </a:cubicBezTo>
              </a:path>
            </a:pathLst>
          </a:custGeom>
          <a:noFill/>
          <a:ln w="28575">
            <a:solidFill>
              <a:srgbClr val="008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79686" name="Freeform 6"/>
          <p:cNvSpPr>
            <a:spLocks/>
          </p:cNvSpPr>
          <p:nvPr/>
        </p:nvSpPr>
        <p:spPr bwMode="auto">
          <a:xfrm>
            <a:off x="4957763" y="3200400"/>
            <a:ext cx="185737" cy="342900"/>
          </a:xfrm>
          <a:custGeom>
            <a:avLst/>
            <a:gdLst>
              <a:gd name="T0" fmla="*/ 2147483646 w 117"/>
              <a:gd name="T1" fmla="*/ 0 h 216"/>
              <a:gd name="T2" fmla="*/ 2147483646 w 117"/>
              <a:gd name="T3" fmla="*/ 2147483646 h 216"/>
              <a:gd name="T4" fmla="*/ 2147483646 w 117"/>
              <a:gd name="T5" fmla="*/ 2147483646 h 216"/>
              <a:gd name="T6" fmla="*/ 0 60000 65536"/>
              <a:gd name="T7" fmla="*/ 0 60000 65536"/>
              <a:gd name="T8" fmla="*/ 0 60000 65536"/>
              <a:gd name="T9" fmla="*/ 0 w 117"/>
              <a:gd name="T10" fmla="*/ 0 h 216"/>
              <a:gd name="T11" fmla="*/ 117 w 117"/>
              <a:gd name="T12" fmla="*/ 216 h 216"/>
            </a:gdLst>
            <a:ahLst/>
            <a:cxnLst>
              <a:cxn ang="T6">
                <a:pos x="T0" y="T1"/>
              </a:cxn>
              <a:cxn ang="T7">
                <a:pos x="T2" y="T3"/>
              </a:cxn>
              <a:cxn ang="T8">
                <a:pos x="T4" y="T5"/>
              </a:cxn>
            </a:cxnLst>
            <a:rect l="T9" t="T10" r="T11" b="T12"/>
            <a:pathLst>
              <a:path w="117" h="216">
                <a:moveTo>
                  <a:pt x="85" y="0"/>
                </a:moveTo>
                <a:cubicBezTo>
                  <a:pt x="42" y="34"/>
                  <a:pt x="0" y="68"/>
                  <a:pt x="5" y="104"/>
                </a:cubicBezTo>
                <a:cubicBezTo>
                  <a:pt x="10" y="140"/>
                  <a:pt x="63" y="178"/>
                  <a:pt x="117" y="216"/>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79687" name="Freeform 7"/>
          <p:cNvSpPr>
            <a:spLocks/>
          </p:cNvSpPr>
          <p:nvPr/>
        </p:nvSpPr>
        <p:spPr bwMode="auto">
          <a:xfrm>
            <a:off x="1371600" y="2971800"/>
            <a:ext cx="185738" cy="342900"/>
          </a:xfrm>
          <a:custGeom>
            <a:avLst/>
            <a:gdLst>
              <a:gd name="T0" fmla="*/ 2147483646 w 117"/>
              <a:gd name="T1" fmla="*/ 0 h 216"/>
              <a:gd name="T2" fmla="*/ 2147483646 w 117"/>
              <a:gd name="T3" fmla="*/ 2147483646 h 216"/>
              <a:gd name="T4" fmla="*/ 2147483646 w 117"/>
              <a:gd name="T5" fmla="*/ 2147483646 h 216"/>
              <a:gd name="T6" fmla="*/ 0 60000 65536"/>
              <a:gd name="T7" fmla="*/ 0 60000 65536"/>
              <a:gd name="T8" fmla="*/ 0 60000 65536"/>
              <a:gd name="T9" fmla="*/ 0 w 117"/>
              <a:gd name="T10" fmla="*/ 0 h 216"/>
              <a:gd name="T11" fmla="*/ 117 w 117"/>
              <a:gd name="T12" fmla="*/ 216 h 216"/>
            </a:gdLst>
            <a:ahLst/>
            <a:cxnLst>
              <a:cxn ang="T6">
                <a:pos x="T0" y="T1"/>
              </a:cxn>
              <a:cxn ang="T7">
                <a:pos x="T2" y="T3"/>
              </a:cxn>
              <a:cxn ang="T8">
                <a:pos x="T4" y="T5"/>
              </a:cxn>
            </a:cxnLst>
            <a:rect l="T9" t="T10" r="T11" b="T12"/>
            <a:pathLst>
              <a:path w="117" h="216">
                <a:moveTo>
                  <a:pt x="85" y="0"/>
                </a:moveTo>
                <a:cubicBezTo>
                  <a:pt x="42" y="34"/>
                  <a:pt x="0" y="68"/>
                  <a:pt x="5" y="104"/>
                </a:cubicBezTo>
                <a:cubicBezTo>
                  <a:pt x="10" y="140"/>
                  <a:pt x="63" y="178"/>
                  <a:pt x="117" y="216"/>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569" name="Line 8"/>
          <p:cNvSpPr>
            <a:spLocks noChangeShapeType="1"/>
          </p:cNvSpPr>
          <p:nvPr/>
        </p:nvSpPr>
        <p:spPr bwMode="auto">
          <a:xfrm>
            <a:off x="747713" y="4946650"/>
            <a:ext cx="444500" cy="0"/>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 name="Group 9"/>
          <p:cNvGrpSpPr>
            <a:grpSpLocks/>
          </p:cNvGrpSpPr>
          <p:nvPr/>
        </p:nvGrpSpPr>
        <p:grpSpPr bwMode="auto">
          <a:xfrm>
            <a:off x="519113" y="4337050"/>
            <a:ext cx="4430712" cy="396875"/>
            <a:chOff x="264" y="4030"/>
            <a:chExt cx="2791" cy="250"/>
          </a:xfrm>
        </p:grpSpPr>
        <p:sp>
          <p:nvSpPr>
            <p:cNvPr id="194575" name="Line 10"/>
            <p:cNvSpPr>
              <a:spLocks noChangeShapeType="1"/>
            </p:cNvSpPr>
            <p:nvPr/>
          </p:nvSpPr>
          <p:spPr bwMode="auto">
            <a:xfrm>
              <a:off x="264" y="4184"/>
              <a:ext cx="424"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576" name="Text Box 11"/>
            <p:cNvSpPr txBox="1">
              <a:spLocks noChangeArrowheads="1"/>
            </p:cNvSpPr>
            <p:nvPr/>
          </p:nvSpPr>
          <p:spPr bwMode="auto">
            <a:xfrm>
              <a:off x="750" y="4030"/>
              <a:ext cx="23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solidFill>
                    <a:srgbClr val="FF0000"/>
                  </a:solidFill>
                  <a:latin typeface="Verdana" panose="020B0604030504040204" pitchFamily="34" charset="0"/>
                  <a:ea typeface="宋体" panose="02010600030101010101" pitchFamily="2" charset="-122"/>
                </a:rPr>
                <a:t>additional SC requirements</a:t>
              </a:r>
            </a:p>
          </p:txBody>
        </p:sp>
      </p:grpSp>
      <p:sp>
        <p:nvSpPr>
          <p:cNvPr id="1479692" name="Rectangle 12"/>
          <p:cNvSpPr>
            <a:spLocks noChangeArrowheads="1"/>
          </p:cNvSpPr>
          <p:nvPr/>
        </p:nvSpPr>
        <p:spPr bwMode="auto">
          <a:xfrm>
            <a:off x="969963" y="5226050"/>
            <a:ext cx="7345362"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zh-CN" altLang="en-US" sz="2400">
                <a:latin typeface="Verdana" panose="020B0604030504040204" pitchFamily="34" charset="0"/>
                <a:ea typeface="宋体" panose="02010600030101010101" pitchFamily="2" charset="-122"/>
              </a:rPr>
              <a:t>带有</a:t>
            </a:r>
            <a:r>
              <a:rPr lang="en-US" altLang="zh-CN" sz="2400">
                <a:latin typeface="Verdana" panose="020B0604030504040204" pitchFamily="34" charset="0"/>
                <a:ea typeface="宋体" panose="02010600030101010101" pitchFamily="2" charset="-122"/>
              </a:rPr>
              <a:t>Cache </a:t>
            </a:r>
            <a:r>
              <a:rPr lang="zh-CN" altLang="en-US" sz="2400">
                <a:latin typeface="Verdana" panose="020B0604030504040204" pitchFamily="34" charset="0"/>
                <a:ea typeface="宋体" panose="02010600030101010101" pitchFamily="2" charset="-122"/>
              </a:rPr>
              <a:t>或 具有</a:t>
            </a:r>
            <a:r>
              <a:rPr lang="en-US" altLang="zh-CN" sz="2400">
                <a:latin typeface="Verdana" panose="020B0604030504040204" pitchFamily="34" charset="0"/>
                <a:ea typeface="宋体" panose="02010600030101010101" pitchFamily="2" charset="-122"/>
              </a:rPr>
              <a:t>out-of-order</a:t>
            </a:r>
            <a:r>
              <a:rPr lang="zh-CN" altLang="en-US" sz="2400">
                <a:latin typeface="Verdana" panose="020B0604030504040204" pitchFamily="34" charset="0"/>
                <a:ea typeface="宋体" panose="02010600030101010101" pitchFamily="2" charset="-122"/>
              </a:rPr>
              <a:t>执行能力的系统可以提供</a:t>
            </a:r>
            <a:r>
              <a:rPr lang="en-US" altLang="zh-CN" sz="2400">
                <a:latin typeface="Verdana" panose="020B0604030504040204" pitchFamily="34" charset="0"/>
                <a:ea typeface="宋体" panose="02010600030101010101" pitchFamily="2" charset="-122"/>
              </a:rPr>
              <a:t>SC</a:t>
            </a:r>
            <a:r>
              <a:rPr lang="zh-CN" altLang="en-US" sz="2400">
                <a:latin typeface="Verdana" panose="020B0604030504040204" pitchFamily="34" charset="0"/>
                <a:ea typeface="宋体" panose="02010600030101010101" pitchFamily="2" charset="-122"/>
              </a:rPr>
              <a:t>的存储器视图吗</a:t>
            </a:r>
            <a:r>
              <a:rPr lang="en-US" altLang="zh-CN" sz="2400">
                <a:latin typeface="Verdana" panose="020B0604030504040204" pitchFamily="34" charset="0"/>
                <a:ea typeface="宋体" panose="02010600030101010101" pitchFamily="2" charset="-122"/>
              </a:rPr>
              <a:t>? 	</a:t>
            </a:r>
            <a:r>
              <a:rPr lang="en-US" altLang="zh-CN" sz="2000">
                <a:latin typeface="Verdana" panose="020B0604030504040204" pitchFamily="34" charset="0"/>
                <a:ea typeface="宋体" panose="02010600030101010101" pitchFamily="2" charset="-122"/>
              </a:rPr>
              <a:t>		</a:t>
            </a:r>
            <a:endParaRPr lang="en-US" altLang="zh-CN" sz="2000" i="1">
              <a:solidFill>
                <a:schemeClr val="bg2"/>
              </a:solidFill>
              <a:latin typeface="Verdana" panose="020B0604030504040204" pitchFamily="34" charset="0"/>
              <a:ea typeface="宋体" panose="02010600030101010101" pitchFamily="2" charset="-122"/>
            </a:endParaRPr>
          </a:p>
        </p:txBody>
      </p:sp>
      <p:sp>
        <p:nvSpPr>
          <p:cNvPr id="194572" name="文本框 1"/>
          <p:cNvSpPr txBox="1">
            <a:spLocks noChangeArrowheads="1"/>
          </p:cNvSpPr>
          <p:nvPr/>
        </p:nvSpPr>
        <p:spPr bwMode="auto">
          <a:xfrm>
            <a:off x="1249363" y="4733925"/>
            <a:ext cx="406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solidFill>
                  <a:srgbClr val="FF0000"/>
                </a:solidFill>
                <a:latin typeface="Verdana" panose="020B0604030504040204" pitchFamily="34" charset="0"/>
                <a:ea typeface="宋体" panose="02010600030101010101" pitchFamily="2" charset="-122"/>
              </a:rPr>
              <a:t>Dependencies requirements</a:t>
            </a:r>
            <a:endParaRPr lang="zh-CN" altLang="en-US" sz="2000">
              <a:solidFill>
                <a:srgbClr val="FF0000"/>
              </a:solidFill>
              <a:latin typeface="Verdana" panose="020B0604030504040204" pitchFamily="34" charset="0"/>
              <a:ea typeface="宋体" panose="02010600030101010101" pitchFamily="2" charset="-122"/>
            </a:endParaRPr>
          </a:p>
        </p:txBody>
      </p:sp>
      <p:sp>
        <p:nvSpPr>
          <p:cNvPr id="15" name="日期占位符 14"/>
          <p:cNvSpPr>
            <a:spLocks noGrp="1"/>
          </p:cNvSpPr>
          <p:nvPr>
            <p:ph type="dt" sz="quarter" idx="10"/>
          </p:nvPr>
        </p:nvSpPr>
        <p:spPr/>
        <p:txBody>
          <a:bodyPr/>
          <a:lstStyle/>
          <a:p>
            <a:pPr>
              <a:defRPr/>
            </a:pPr>
            <a:fld id="{3D6B92AD-E960-40C7-AC36-46D108363348}" type="datetime1">
              <a:rPr lang="zh-CN" altLang="en-US"/>
              <a:pPr>
                <a:defRPr/>
              </a:pPr>
              <a:t>2020/9/14</a:t>
            </a:fld>
            <a:endParaRPr lang="zh-CN" altLang="en-US"/>
          </a:p>
        </p:txBody>
      </p:sp>
      <p:sp>
        <p:nvSpPr>
          <p:cNvPr id="16" name="页脚占位符 15"/>
          <p:cNvSpPr>
            <a:spLocks noGrp="1"/>
          </p:cNvSpPr>
          <p:nvPr>
            <p:ph type="ftr" sz="quarter" idx="11"/>
          </p:nvPr>
        </p:nvSpPr>
        <p:spPr/>
        <p:txBody>
          <a:bodyPr/>
          <a:lstStyle/>
          <a:p>
            <a:pPr>
              <a:defRPr/>
            </a:pPr>
            <a:r>
              <a:rPr lang="zh-CN" altLang="en-US" smtClean="0"/>
              <a:t>计算机体系结构</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79684"/>
                                        </p:tgtEl>
                                        <p:attrNameLst>
                                          <p:attrName>style.visibility</p:attrName>
                                        </p:attrNameLst>
                                      </p:cBhvr>
                                      <p:to>
                                        <p:strVal val="visible"/>
                                      </p:to>
                                    </p:set>
                                    <p:animEffect transition="in" filter="wipe(up)">
                                      <p:cBhvr>
                                        <p:cTn id="7" dur="1000"/>
                                        <p:tgtEl>
                                          <p:spTgt spid="14796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79685"/>
                                        </p:tgtEl>
                                        <p:attrNameLst>
                                          <p:attrName>style.visibility</p:attrName>
                                        </p:attrNameLst>
                                      </p:cBhvr>
                                      <p:to>
                                        <p:strVal val="visible"/>
                                      </p:to>
                                    </p:set>
                                    <p:animEffect transition="in" filter="wipe(up)">
                                      <p:cBhvr>
                                        <p:cTn id="12" dur="1000"/>
                                        <p:tgtEl>
                                          <p:spTgt spid="14796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10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79687"/>
                                        </p:tgtEl>
                                        <p:attrNameLst>
                                          <p:attrName>style.visibility</p:attrName>
                                        </p:attrNameLst>
                                      </p:cBhvr>
                                      <p:to>
                                        <p:strVal val="visible"/>
                                      </p:to>
                                    </p:set>
                                    <p:animEffect transition="in" filter="wipe(up)">
                                      <p:cBhvr>
                                        <p:cTn id="22" dur="1000"/>
                                        <p:tgtEl>
                                          <p:spTgt spid="147968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479686"/>
                                        </p:tgtEl>
                                        <p:attrNameLst>
                                          <p:attrName>style.visibility</p:attrName>
                                        </p:attrNameLst>
                                      </p:cBhvr>
                                      <p:to>
                                        <p:strVal val="visible"/>
                                      </p:to>
                                    </p:set>
                                    <p:animEffect transition="in" filter="wipe(up)">
                                      <p:cBhvr>
                                        <p:cTn id="27" dur="1000"/>
                                        <p:tgtEl>
                                          <p:spTgt spid="147968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796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9684" grpId="0" animBg="1"/>
      <p:bldP spid="1479685" grpId="0" animBg="1"/>
      <p:bldP spid="1479686" grpId="0" animBg="1"/>
      <p:bldP spid="1479687" grpId="0" animBg="1"/>
      <p:bldP spid="1479692"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0"/>
          <p:cNvGrpSpPr>
            <a:grpSpLocks/>
          </p:cNvGrpSpPr>
          <p:nvPr/>
        </p:nvGrpSpPr>
        <p:grpSpPr bwMode="auto">
          <a:xfrm>
            <a:off x="6681357" y="1376651"/>
            <a:ext cx="2358736" cy="3496685"/>
            <a:chOff x="3553" y="960"/>
            <a:chExt cx="2399" cy="2832"/>
          </a:xfrm>
        </p:grpSpPr>
        <p:grpSp>
          <p:nvGrpSpPr>
            <p:cNvPr id="5" name="Group 31"/>
            <p:cNvGrpSpPr>
              <a:grpSpLocks/>
            </p:cNvGrpSpPr>
            <p:nvPr/>
          </p:nvGrpSpPr>
          <p:grpSpPr bwMode="auto">
            <a:xfrm>
              <a:off x="4559" y="1488"/>
              <a:ext cx="392" cy="391"/>
              <a:chOff x="4512" y="1008"/>
              <a:chExt cx="391" cy="391"/>
            </a:xfrm>
          </p:grpSpPr>
          <p:sp>
            <p:nvSpPr>
              <p:cNvPr id="31" name="Oval 32"/>
              <p:cNvSpPr>
                <a:spLocks noChangeArrowheads="1"/>
              </p:cNvSpPr>
              <p:nvPr/>
            </p:nvSpPr>
            <p:spPr bwMode="auto">
              <a:xfrm>
                <a:off x="4512" y="1008"/>
                <a:ext cx="391" cy="391"/>
              </a:xfrm>
              <a:prstGeom prst="ellipse">
                <a:avLst/>
              </a:prstGeom>
              <a:noFill/>
              <a:ln w="19050">
                <a:solidFill>
                  <a:schemeClr val="tx1"/>
                </a:solidFill>
                <a:round/>
                <a:headEnd/>
                <a:tailEnd/>
              </a:ln>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900">
                  <a:ea typeface="+mn-ea"/>
                </a:endParaRPr>
              </a:p>
            </p:txBody>
          </p:sp>
          <p:sp>
            <p:nvSpPr>
              <p:cNvPr id="76832" name="Text Box 33"/>
              <p:cNvSpPr txBox="1">
                <a:spLocks noChangeArrowheads="1"/>
              </p:cNvSpPr>
              <p:nvPr/>
            </p:nvSpPr>
            <p:spPr bwMode="auto">
              <a:xfrm>
                <a:off x="4535" y="1104"/>
                <a:ext cx="33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spcBef>
                    <a:spcPct val="50000"/>
                  </a:spcBef>
                  <a:buFontTx/>
                  <a:buNone/>
                </a:pPr>
                <a:r>
                  <a:rPr lang="en-US" altLang="zh-CN" sz="700" b="1">
                    <a:latin typeface="Arial" panose="020B0604020202020204" pitchFamily="34" charset="0"/>
                    <a:ea typeface="宋体" panose="02010600030101010101" pitchFamily="2" charset="-122"/>
                    <a:cs typeface="Times New Roman" panose="02020603050405020304" pitchFamily="18" charset="0"/>
                  </a:rPr>
                  <a:t>M</a:t>
                </a:r>
              </a:p>
            </p:txBody>
          </p:sp>
        </p:grpSp>
        <p:grpSp>
          <p:nvGrpSpPr>
            <p:cNvPr id="6" name="Group 34"/>
            <p:cNvGrpSpPr>
              <a:grpSpLocks/>
            </p:cNvGrpSpPr>
            <p:nvPr/>
          </p:nvGrpSpPr>
          <p:grpSpPr bwMode="auto">
            <a:xfrm>
              <a:off x="4559" y="3408"/>
              <a:ext cx="392" cy="384"/>
              <a:chOff x="4512" y="1008"/>
              <a:chExt cx="391" cy="384"/>
            </a:xfrm>
          </p:grpSpPr>
          <p:sp>
            <p:nvSpPr>
              <p:cNvPr id="29" name="Oval 35"/>
              <p:cNvSpPr>
                <a:spLocks noChangeArrowheads="1"/>
              </p:cNvSpPr>
              <p:nvPr/>
            </p:nvSpPr>
            <p:spPr bwMode="auto">
              <a:xfrm>
                <a:off x="4512" y="1008"/>
                <a:ext cx="391" cy="384"/>
              </a:xfrm>
              <a:prstGeom prst="ellipse">
                <a:avLst/>
              </a:prstGeom>
              <a:noFill/>
              <a:ln w="19050">
                <a:solidFill>
                  <a:schemeClr val="tx1"/>
                </a:solidFill>
                <a:round/>
                <a:headEnd/>
                <a:tailEnd/>
              </a:ln>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900">
                  <a:ea typeface="+mn-ea"/>
                </a:endParaRPr>
              </a:p>
            </p:txBody>
          </p:sp>
          <p:sp>
            <p:nvSpPr>
              <p:cNvPr id="76830" name="Text Box 36"/>
              <p:cNvSpPr txBox="1">
                <a:spLocks noChangeArrowheads="1"/>
              </p:cNvSpPr>
              <p:nvPr/>
            </p:nvSpPr>
            <p:spPr bwMode="auto">
              <a:xfrm>
                <a:off x="4535" y="1105"/>
                <a:ext cx="33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spcBef>
                    <a:spcPct val="50000"/>
                  </a:spcBef>
                  <a:buFontTx/>
                  <a:buNone/>
                </a:pPr>
                <a:r>
                  <a:rPr lang="en-US" altLang="zh-CN" sz="700" b="1">
                    <a:latin typeface="Arial" panose="020B0604020202020204" pitchFamily="34" charset="0"/>
                    <a:ea typeface="宋体" panose="02010600030101010101" pitchFamily="2" charset="-122"/>
                    <a:cs typeface="Times New Roman" panose="02020603050405020304" pitchFamily="18" charset="0"/>
                  </a:rPr>
                  <a:t>I</a:t>
                </a:r>
              </a:p>
            </p:txBody>
          </p:sp>
        </p:grpSp>
        <p:grpSp>
          <p:nvGrpSpPr>
            <p:cNvPr id="7" name="Group 37"/>
            <p:cNvGrpSpPr>
              <a:grpSpLocks/>
            </p:cNvGrpSpPr>
            <p:nvPr/>
          </p:nvGrpSpPr>
          <p:grpSpPr bwMode="auto">
            <a:xfrm>
              <a:off x="4559" y="2448"/>
              <a:ext cx="392" cy="391"/>
              <a:chOff x="4512" y="1008"/>
              <a:chExt cx="391" cy="391"/>
            </a:xfrm>
          </p:grpSpPr>
          <p:sp>
            <p:nvSpPr>
              <p:cNvPr id="27" name="Oval 38"/>
              <p:cNvSpPr>
                <a:spLocks noChangeArrowheads="1"/>
              </p:cNvSpPr>
              <p:nvPr/>
            </p:nvSpPr>
            <p:spPr bwMode="auto">
              <a:xfrm>
                <a:off x="4512" y="1008"/>
                <a:ext cx="391" cy="391"/>
              </a:xfrm>
              <a:prstGeom prst="ellipse">
                <a:avLst/>
              </a:prstGeom>
              <a:noFill/>
              <a:ln w="19050">
                <a:solidFill>
                  <a:schemeClr val="tx1"/>
                </a:solidFill>
                <a:round/>
                <a:headEnd/>
                <a:tailEnd/>
              </a:ln>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900">
                  <a:ea typeface="+mn-ea"/>
                </a:endParaRPr>
              </a:p>
            </p:txBody>
          </p:sp>
          <p:sp>
            <p:nvSpPr>
              <p:cNvPr id="76828" name="Text Box 39"/>
              <p:cNvSpPr txBox="1">
                <a:spLocks noChangeArrowheads="1"/>
              </p:cNvSpPr>
              <p:nvPr/>
            </p:nvSpPr>
            <p:spPr bwMode="auto">
              <a:xfrm>
                <a:off x="4535" y="1104"/>
                <a:ext cx="33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spcBef>
                    <a:spcPct val="50000"/>
                  </a:spcBef>
                  <a:buFontTx/>
                  <a:buNone/>
                </a:pPr>
                <a:r>
                  <a:rPr lang="en-US" altLang="zh-CN" sz="700" b="1" dirty="0">
                    <a:latin typeface="Arial" panose="020B0604020202020204" pitchFamily="34" charset="0"/>
                    <a:ea typeface="宋体" panose="02010600030101010101" pitchFamily="2" charset="-122"/>
                    <a:cs typeface="Times New Roman" panose="02020603050405020304" pitchFamily="18" charset="0"/>
                  </a:rPr>
                  <a:t>S</a:t>
                </a:r>
              </a:p>
            </p:txBody>
          </p:sp>
        </p:grpSp>
        <p:cxnSp>
          <p:nvCxnSpPr>
            <p:cNvPr id="76811" name="AutoShape 40"/>
            <p:cNvCxnSpPr>
              <a:cxnSpLocks noChangeShapeType="1"/>
              <a:stCxn id="29" idx="2"/>
              <a:endCxn id="31" idx="2"/>
            </p:cNvCxnSpPr>
            <p:nvPr/>
          </p:nvCxnSpPr>
          <p:spPr bwMode="auto">
            <a:xfrm rot="10800000" flipH="1">
              <a:off x="4553" y="1680"/>
              <a:ext cx="1" cy="1920"/>
            </a:xfrm>
            <a:prstGeom prst="curvedConnector3">
              <a:avLst>
                <a:gd name="adj1" fmla="val -79000032"/>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76812" name="AutoShape 41"/>
            <p:cNvCxnSpPr>
              <a:cxnSpLocks noChangeShapeType="1"/>
              <a:stCxn id="31" idx="6"/>
              <a:endCxn id="29" idx="6"/>
            </p:cNvCxnSpPr>
            <p:nvPr/>
          </p:nvCxnSpPr>
          <p:spPr bwMode="auto">
            <a:xfrm>
              <a:off x="4950" y="1680"/>
              <a:ext cx="1" cy="1920"/>
            </a:xfrm>
            <a:prstGeom prst="curvedConnector3">
              <a:avLst>
                <a:gd name="adj1" fmla="val 74900000"/>
              </a:avLst>
            </a:prstGeom>
            <a:noFill/>
            <a:ln w="9525">
              <a:solidFill>
                <a:schemeClr val="tx1"/>
              </a:solidFill>
              <a:prstDash val="dash"/>
              <a:round/>
              <a:headEnd/>
              <a:tailEnd type="triangle" w="lg" len="lg"/>
            </a:ln>
            <a:extLst>
              <a:ext uri="{909E8E84-426E-40DD-AFC4-6F175D3DCCD1}">
                <a14:hiddenFill xmlns:a14="http://schemas.microsoft.com/office/drawing/2010/main">
                  <a:noFill/>
                </a14:hiddenFill>
              </a:ext>
            </a:extLst>
          </p:spPr>
        </p:cxnSp>
        <p:sp>
          <p:nvSpPr>
            <p:cNvPr id="13" name="Arc 42"/>
            <p:cNvSpPr>
              <a:spLocks/>
            </p:cNvSpPr>
            <p:nvPr/>
          </p:nvSpPr>
          <p:spPr bwMode="auto">
            <a:xfrm>
              <a:off x="4561" y="2756"/>
              <a:ext cx="391" cy="268"/>
            </a:xfrm>
            <a:custGeom>
              <a:avLst/>
              <a:gdLst>
                <a:gd name="T0" fmla="*/ 3 w 43200"/>
                <a:gd name="T1" fmla="*/ 0 h 35635"/>
                <a:gd name="T2" fmla="*/ 0 w 43200"/>
                <a:gd name="T3" fmla="*/ 0 h 35635"/>
                <a:gd name="T4" fmla="*/ 2 w 43200"/>
                <a:gd name="T5" fmla="*/ 1 h 35635"/>
                <a:gd name="T6" fmla="*/ 0 60000 65536"/>
                <a:gd name="T7" fmla="*/ 0 60000 65536"/>
                <a:gd name="T8" fmla="*/ 0 60000 65536"/>
                <a:gd name="T9" fmla="*/ 0 w 43200"/>
                <a:gd name="T10" fmla="*/ 0 h 35635"/>
                <a:gd name="T11" fmla="*/ 43200 w 43200"/>
                <a:gd name="T12" fmla="*/ 35635 h 35635"/>
              </a:gdLst>
              <a:ahLst/>
              <a:cxnLst>
                <a:cxn ang="T6">
                  <a:pos x="T0" y="T1"/>
                </a:cxn>
                <a:cxn ang="T7">
                  <a:pos x="T2" y="T3"/>
                </a:cxn>
                <a:cxn ang="T8">
                  <a:pos x="T4" y="T5"/>
                </a:cxn>
              </a:cxnLst>
              <a:rect l="T9" t="T10" r="T11" b="T12"/>
              <a:pathLst>
                <a:path w="43200" h="35635" fill="none"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path>
                <a:path w="43200" h="35635" stroke="0"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lnTo>
                    <a:pt x="21600" y="14035"/>
                  </a:lnTo>
                  <a:close/>
                </a:path>
              </a:pathLst>
            </a:custGeom>
            <a:noFill/>
            <a:ln w="9525">
              <a:solidFill>
                <a:schemeClr val="tx1"/>
              </a:solidFill>
              <a:round/>
              <a:headEnd/>
              <a:tailEnd type="triangle" w="lg" len="lg"/>
            </a:ln>
            <a:extLst/>
          </p:spPr>
          <p:txBody>
            <a:bodyPr wrap="none" bIns="0" anchor="ctr"/>
            <a:lstStyle/>
            <a:p>
              <a:pPr eaLnBrk="1" fontAlgn="auto" hangingPunct="1">
                <a:spcBef>
                  <a:spcPts val="0"/>
                </a:spcBef>
                <a:spcAft>
                  <a:spcPts val="0"/>
                </a:spcAft>
                <a:defRPr/>
              </a:pPr>
              <a:endParaRPr lang="zh-CN" altLang="en-US" sz="1000">
                <a:latin typeface="+mn-lt"/>
                <a:ea typeface="+mn-ea"/>
              </a:endParaRPr>
            </a:p>
          </p:txBody>
        </p:sp>
        <p:sp>
          <p:nvSpPr>
            <p:cNvPr id="14" name="Arc 43"/>
            <p:cNvSpPr>
              <a:spLocks/>
            </p:cNvSpPr>
            <p:nvPr/>
          </p:nvSpPr>
          <p:spPr bwMode="auto">
            <a:xfrm flipV="1">
              <a:off x="4559" y="1248"/>
              <a:ext cx="391" cy="316"/>
            </a:xfrm>
            <a:custGeom>
              <a:avLst/>
              <a:gdLst>
                <a:gd name="T0" fmla="*/ 3 w 43200"/>
                <a:gd name="T1" fmla="*/ 0 h 35635"/>
                <a:gd name="T2" fmla="*/ 0 w 43200"/>
                <a:gd name="T3" fmla="*/ 0 h 35635"/>
                <a:gd name="T4" fmla="*/ 2 w 43200"/>
                <a:gd name="T5" fmla="*/ 1 h 35635"/>
                <a:gd name="T6" fmla="*/ 0 60000 65536"/>
                <a:gd name="T7" fmla="*/ 0 60000 65536"/>
                <a:gd name="T8" fmla="*/ 0 60000 65536"/>
                <a:gd name="T9" fmla="*/ 0 w 43200"/>
                <a:gd name="T10" fmla="*/ 0 h 35635"/>
                <a:gd name="T11" fmla="*/ 43200 w 43200"/>
                <a:gd name="T12" fmla="*/ 35635 h 35635"/>
              </a:gdLst>
              <a:ahLst/>
              <a:cxnLst>
                <a:cxn ang="T6">
                  <a:pos x="T0" y="T1"/>
                </a:cxn>
                <a:cxn ang="T7">
                  <a:pos x="T2" y="T3"/>
                </a:cxn>
                <a:cxn ang="T8">
                  <a:pos x="T4" y="T5"/>
                </a:cxn>
              </a:cxnLst>
              <a:rect l="T9" t="T10" r="T11" b="T12"/>
              <a:pathLst>
                <a:path w="43200" h="35635" fill="none"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path>
                <a:path w="43200" h="35635" stroke="0"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lnTo>
                    <a:pt x="21600" y="14035"/>
                  </a:lnTo>
                  <a:close/>
                </a:path>
              </a:pathLst>
            </a:custGeom>
            <a:noFill/>
            <a:ln w="9525">
              <a:solidFill>
                <a:schemeClr val="tx1"/>
              </a:solidFill>
              <a:round/>
              <a:headEnd type="triangle" w="lg" len="lg"/>
              <a:tailEnd type="none" w="lg" len="lg"/>
            </a:ln>
            <a:extLst/>
          </p:spPr>
          <p:txBody>
            <a:bodyPr wrap="none" bIns="0" anchor="ctr"/>
            <a:lstStyle/>
            <a:p>
              <a:pPr eaLnBrk="1" fontAlgn="auto" hangingPunct="1">
                <a:spcBef>
                  <a:spcPts val="0"/>
                </a:spcBef>
                <a:spcAft>
                  <a:spcPts val="0"/>
                </a:spcAft>
                <a:defRPr/>
              </a:pPr>
              <a:endParaRPr lang="zh-CN" altLang="en-US" sz="1000">
                <a:latin typeface="+mn-lt"/>
                <a:ea typeface="+mn-ea"/>
              </a:endParaRPr>
            </a:p>
          </p:txBody>
        </p:sp>
        <p:sp>
          <p:nvSpPr>
            <p:cNvPr id="15" name="Arc 44"/>
            <p:cNvSpPr>
              <a:spLocks/>
            </p:cNvSpPr>
            <p:nvPr/>
          </p:nvSpPr>
          <p:spPr bwMode="auto">
            <a:xfrm>
              <a:off x="4848" y="2633"/>
              <a:ext cx="432" cy="872"/>
            </a:xfrm>
            <a:custGeom>
              <a:avLst/>
              <a:gdLst>
                <a:gd name="T0" fmla="*/ 2 w 21600"/>
                <a:gd name="T1" fmla="*/ 0 h 42255"/>
                <a:gd name="T2" fmla="*/ 2 w 21600"/>
                <a:gd name="T3" fmla="*/ 18 h 42255"/>
                <a:gd name="T4" fmla="*/ 0 w 21600"/>
                <a:gd name="T5" fmla="*/ 9 h 42255"/>
                <a:gd name="T6" fmla="*/ 0 60000 65536"/>
                <a:gd name="T7" fmla="*/ 0 60000 65536"/>
                <a:gd name="T8" fmla="*/ 0 60000 65536"/>
                <a:gd name="T9" fmla="*/ 0 w 21600"/>
                <a:gd name="T10" fmla="*/ 0 h 42255"/>
                <a:gd name="T11" fmla="*/ 21600 w 21600"/>
                <a:gd name="T12" fmla="*/ 42255 h 42255"/>
              </a:gdLst>
              <a:ahLst/>
              <a:cxnLst>
                <a:cxn ang="T6">
                  <a:pos x="T0" y="T1"/>
                </a:cxn>
                <a:cxn ang="T7">
                  <a:pos x="T2" y="T3"/>
                </a:cxn>
                <a:cxn ang="T8">
                  <a:pos x="T4" y="T5"/>
                </a:cxn>
              </a:cxnLst>
              <a:rect l="T9" t="T10" r="T11" b="T12"/>
              <a:pathLst>
                <a:path w="21600" h="42255" fill="none" extrusionOk="0">
                  <a:moveTo>
                    <a:pt x="5051" y="-1"/>
                  </a:moveTo>
                  <a:cubicBezTo>
                    <a:pt x="14757" y="2334"/>
                    <a:pt x="21600" y="11017"/>
                    <a:pt x="21600" y="21001"/>
                  </a:cubicBezTo>
                  <a:cubicBezTo>
                    <a:pt x="21600" y="31445"/>
                    <a:pt x="14126" y="40394"/>
                    <a:pt x="3849" y="42255"/>
                  </a:cubicBezTo>
                </a:path>
                <a:path w="21600" h="42255" stroke="0" extrusionOk="0">
                  <a:moveTo>
                    <a:pt x="5051" y="-1"/>
                  </a:moveTo>
                  <a:cubicBezTo>
                    <a:pt x="14757" y="2334"/>
                    <a:pt x="21600" y="11017"/>
                    <a:pt x="21600" y="21001"/>
                  </a:cubicBezTo>
                  <a:cubicBezTo>
                    <a:pt x="21600" y="31445"/>
                    <a:pt x="14126" y="40394"/>
                    <a:pt x="3849" y="42255"/>
                  </a:cubicBezTo>
                  <a:lnTo>
                    <a:pt x="0" y="21001"/>
                  </a:lnTo>
                  <a:close/>
                </a:path>
              </a:pathLst>
            </a:custGeom>
            <a:noFill/>
            <a:ln w="9525">
              <a:solidFill>
                <a:schemeClr val="tx1"/>
              </a:solidFill>
              <a:prstDash val="dash"/>
              <a:round/>
              <a:headEnd/>
              <a:tailEnd type="triangle" w="lg" len="lg"/>
            </a:ln>
            <a:extLst/>
          </p:spPr>
          <p:txBody>
            <a:bodyPr wrap="none" bIns="0" anchor="ctr"/>
            <a:lstStyle/>
            <a:p>
              <a:pPr eaLnBrk="1" fontAlgn="auto" hangingPunct="1">
                <a:spcBef>
                  <a:spcPts val="0"/>
                </a:spcBef>
                <a:spcAft>
                  <a:spcPts val="0"/>
                </a:spcAft>
                <a:defRPr/>
              </a:pPr>
              <a:endParaRPr lang="zh-CN" altLang="en-US" sz="1000">
                <a:latin typeface="+mn-lt"/>
                <a:ea typeface="+mn-ea"/>
              </a:endParaRPr>
            </a:p>
          </p:txBody>
        </p:sp>
        <p:sp>
          <p:nvSpPr>
            <p:cNvPr id="16" name="Arc 45"/>
            <p:cNvSpPr>
              <a:spLocks/>
            </p:cNvSpPr>
            <p:nvPr/>
          </p:nvSpPr>
          <p:spPr bwMode="auto">
            <a:xfrm>
              <a:off x="4848" y="1728"/>
              <a:ext cx="288" cy="849"/>
            </a:xfrm>
            <a:custGeom>
              <a:avLst/>
              <a:gdLst>
                <a:gd name="T0" fmla="*/ 1 w 21600"/>
                <a:gd name="T1" fmla="*/ 0 h 41248"/>
                <a:gd name="T2" fmla="*/ 1 w 21600"/>
                <a:gd name="T3" fmla="*/ 18 h 41248"/>
                <a:gd name="T4" fmla="*/ 0 w 21600"/>
                <a:gd name="T5" fmla="*/ 9 h 41248"/>
                <a:gd name="T6" fmla="*/ 0 60000 65536"/>
                <a:gd name="T7" fmla="*/ 0 60000 65536"/>
                <a:gd name="T8" fmla="*/ 0 60000 65536"/>
                <a:gd name="T9" fmla="*/ 0 w 21600"/>
                <a:gd name="T10" fmla="*/ 0 h 41248"/>
                <a:gd name="T11" fmla="*/ 21600 w 21600"/>
                <a:gd name="T12" fmla="*/ 41248 h 41248"/>
              </a:gdLst>
              <a:ahLst/>
              <a:cxnLst>
                <a:cxn ang="T6">
                  <a:pos x="T0" y="T1"/>
                </a:cxn>
                <a:cxn ang="T7">
                  <a:pos x="T2" y="T3"/>
                </a:cxn>
                <a:cxn ang="T8">
                  <a:pos x="T4" y="T5"/>
                </a:cxn>
              </a:cxnLst>
              <a:rect l="T9" t="T10" r="T11" b="T12"/>
              <a:pathLst>
                <a:path w="21600" h="41248" fill="none" extrusionOk="0">
                  <a:moveTo>
                    <a:pt x="7179" y="-1"/>
                  </a:moveTo>
                  <a:cubicBezTo>
                    <a:pt x="15820" y="3044"/>
                    <a:pt x="21600" y="11210"/>
                    <a:pt x="21600" y="20372"/>
                  </a:cubicBezTo>
                  <a:cubicBezTo>
                    <a:pt x="21600" y="30165"/>
                    <a:pt x="15010" y="38733"/>
                    <a:pt x="5545" y="41248"/>
                  </a:cubicBezTo>
                </a:path>
                <a:path w="21600" h="41248" stroke="0" extrusionOk="0">
                  <a:moveTo>
                    <a:pt x="7179" y="-1"/>
                  </a:moveTo>
                  <a:cubicBezTo>
                    <a:pt x="15820" y="3044"/>
                    <a:pt x="21600" y="11210"/>
                    <a:pt x="21600" y="20372"/>
                  </a:cubicBezTo>
                  <a:cubicBezTo>
                    <a:pt x="21600" y="30165"/>
                    <a:pt x="15010" y="38733"/>
                    <a:pt x="5545" y="41248"/>
                  </a:cubicBezTo>
                  <a:lnTo>
                    <a:pt x="0" y="20372"/>
                  </a:lnTo>
                  <a:close/>
                </a:path>
              </a:pathLst>
            </a:custGeom>
            <a:noFill/>
            <a:ln w="9525">
              <a:solidFill>
                <a:schemeClr val="tx1"/>
              </a:solidFill>
              <a:prstDash val="dash"/>
              <a:round/>
              <a:headEnd/>
              <a:tailEnd type="triangle" w="lg" len="lg"/>
            </a:ln>
            <a:extLst/>
          </p:spPr>
          <p:txBody>
            <a:bodyPr wrap="none" bIns="0" anchor="ctr"/>
            <a:lstStyle/>
            <a:p>
              <a:pPr eaLnBrk="1" fontAlgn="auto" hangingPunct="1">
                <a:spcBef>
                  <a:spcPts val="0"/>
                </a:spcBef>
                <a:spcAft>
                  <a:spcPts val="0"/>
                </a:spcAft>
                <a:defRPr/>
              </a:pPr>
              <a:endParaRPr lang="zh-CN" altLang="en-US" sz="1000">
                <a:latin typeface="+mn-lt"/>
                <a:ea typeface="+mn-ea"/>
              </a:endParaRPr>
            </a:p>
          </p:txBody>
        </p:sp>
        <p:sp>
          <p:nvSpPr>
            <p:cNvPr id="17" name="Arc 46"/>
            <p:cNvSpPr>
              <a:spLocks/>
            </p:cNvSpPr>
            <p:nvPr/>
          </p:nvSpPr>
          <p:spPr bwMode="auto">
            <a:xfrm flipH="1" flipV="1">
              <a:off x="4367" y="1728"/>
              <a:ext cx="288" cy="849"/>
            </a:xfrm>
            <a:custGeom>
              <a:avLst/>
              <a:gdLst>
                <a:gd name="T0" fmla="*/ 1 w 21600"/>
                <a:gd name="T1" fmla="*/ 0 h 41248"/>
                <a:gd name="T2" fmla="*/ 1 w 21600"/>
                <a:gd name="T3" fmla="*/ 18 h 41248"/>
                <a:gd name="T4" fmla="*/ 0 w 21600"/>
                <a:gd name="T5" fmla="*/ 9 h 41248"/>
                <a:gd name="T6" fmla="*/ 0 60000 65536"/>
                <a:gd name="T7" fmla="*/ 0 60000 65536"/>
                <a:gd name="T8" fmla="*/ 0 60000 65536"/>
                <a:gd name="T9" fmla="*/ 0 w 21600"/>
                <a:gd name="T10" fmla="*/ 0 h 41248"/>
                <a:gd name="T11" fmla="*/ 21600 w 21600"/>
                <a:gd name="T12" fmla="*/ 41248 h 41248"/>
              </a:gdLst>
              <a:ahLst/>
              <a:cxnLst>
                <a:cxn ang="T6">
                  <a:pos x="T0" y="T1"/>
                </a:cxn>
                <a:cxn ang="T7">
                  <a:pos x="T2" y="T3"/>
                </a:cxn>
                <a:cxn ang="T8">
                  <a:pos x="T4" y="T5"/>
                </a:cxn>
              </a:cxnLst>
              <a:rect l="T9" t="T10" r="T11" b="T12"/>
              <a:pathLst>
                <a:path w="21600" h="41248" fill="none" extrusionOk="0">
                  <a:moveTo>
                    <a:pt x="7179" y="-1"/>
                  </a:moveTo>
                  <a:cubicBezTo>
                    <a:pt x="15820" y="3044"/>
                    <a:pt x="21600" y="11210"/>
                    <a:pt x="21600" y="20372"/>
                  </a:cubicBezTo>
                  <a:cubicBezTo>
                    <a:pt x="21600" y="30165"/>
                    <a:pt x="15010" y="38733"/>
                    <a:pt x="5545" y="41248"/>
                  </a:cubicBezTo>
                </a:path>
                <a:path w="21600" h="41248" stroke="0" extrusionOk="0">
                  <a:moveTo>
                    <a:pt x="7179" y="-1"/>
                  </a:moveTo>
                  <a:cubicBezTo>
                    <a:pt x="15820" y="3044"/>
                    <a:pt x="21600" y="11210"/>
                    <a:pt x="21600" y="20372"/>
                  </a:cubicBezTo>
                  <a:cubicBezTo>
                    <a:pt x="21600" y="30165"/>
                    <a:pt x="15010" y="38733"/>
                    <a:pt x="5545" y="41248"/>
                  </a:cubicBezTo>
                  <a:lnTo>
                    <a:pt x="0" y="20372"/>
                  </a:lnTo>
                  <a:close/>
                </a:path>
              </a:pathLst>
            </a:custGeom>
            <a:noFill/>
            <a:ln w="9525">
              <a:solidFill>
                <a:schemeClr val="tx1"/>
              </a:solidFill>
              <a:round/>
              <a:headEnd/>
              <a:tailEnd type="triangle" w="lg" len="lg"/>
            </a:ln>
            <a:extLst/>
          </p:spPr>
          <p:txBody>
            <a:bodyPr wrap="none" bIns="0" anchor="ctr"/>
            <a:lstStyle/>
            <a:p>
              <a:pPr eaLnBrk="1" fontAlgn="auto" hangingPunct="1">
                <a:spcBef>
                  <a:spcPts val="0"/>
                </a:spcBef>
                <a:spcAft>
                  <a:spcPts val="0"/>
                </a:spcAft>
                <a:defRPr/>
              </a:pPr>
              <a:endParaRPr lang="zh-CN" altLang="en-US" sz="1000">
                <a:latin typeface="+mn-lt"/>
                <a:ea typeface="+mn-ea"/>
              </a:endParaRPr>
            </a:p>
          </p:txBody>
        </p:sp>
        <p:sp>
          <p:nvSpPr>
            <p:cNvPr id="18" name="Arc 47"/>
            <p:cNvSpPr>
              <a:spLocks/>
            </p:cNvSpPr>
            <p:nvPr/>
          </p:nvSpPr>
          <p:spPr bwMode="auto">
            <a:xfrm flipH="1" flipV="1">
              <a:off x="4224" y="2641"/>
              <a:ext cx="431" cy="858"/>
            </a:xfrm>
            <a:custGeom>
              <a:avLst/>
              <a:gdLst>
                <a:gd name="T0" fmla="*/ 2 w 21600"/>
                <a:gd name="T1" fmla="*/ 0 h 41793"/>
                <a:gd name="T2" fmla="*/ 2 w 21600"/>
                <a:gd name="T3" fmla="*/ 18 h 41793"/>
                <a:gd name="T4" fmla="*/ 0 w 21600"/>
                <a:gd name="T5" fmla="*/ 9 h 41793"/>
                <a:gd name="T6" fmla="*/ 0 60000 65536"/>
                <a:gd name="T7" fmla="*/ 0 60000 65536"/>
                <a:gd name="T8" fmla="*/ 0 60000 65536"/>
                <a:gd name="T9" fmla="*/ 0 w 21600"/>
                <a:gd name="T10" fmla="*/ 0 h 41793"/>
                <a:gd name="T11" fmla="*/ 21600 w 21600"/>
                <a:gd name="T12" fmla="*/ 41793 h 41793"/>
              </a:gdLst>
              <a:ahLst/>
              <a:cxnLst>
                <a:cxn ang="T6">
                  <a:pos x="T0" y="T1"/>
                </a:cxn>
                <a:cxn ang="T7">
                  <a:pos x="T2" y="T3"/>
                </a:cxn>
                <a:cxn ang="T8">
                  <a:pos x="T4" y="T5"/>
                </a:cxn>
              </a:cxnLst>
              <a:rect l="T9" t="T10" r="T11" b="T12"/>
              <a:pathLst>
                <a:path w="21600" h="41793" fill="none" extrusionOk="0">
                  <a:moveTo>
                    <a:pt x="5364" y="-1"/>
                  </a:moveTo>
                  <a:cubicBezTo>
                    <a:pt x="14918" y="2449"/>
                    <a:pt x="21600" y="11059"/>
                    <a:pt x="21600" y="20923"/>
                  </a:cubicBezTo>
                  <a:cubicBezTo>
                    <a:pt x="21600" y="30707"/>
                    <a:pt x="15022" y="39270"/>
                    <a:pt x="5568" y="41793"/>
                  </a:cubicBezTo>
                </a:path>
                <a:path w="21600" h="41793" stroke="0" extrusionOk="0">
                  <a:moveTo>
                    <a:pt x="5364" y="-1"/>
                  </a:moveTo>
                  <a:cubicBezTo>
                    <a:pt x="14918" y="2449"/>
                    <a:pt x="21600" y="11059"/>
                    <a:pt x="21600" y="20923"/>
                  </a:cubicBezTo>
                  <a:cubicBezTo>
                    <a:pt x="21600" y="30707"/>
                    <a:pt x="15022" y="39270"/>
                    <a:pt x="5568" y="41793"/>
                  </a:cubicBezTo>
                  <a:lnTo>
                    <a:pt x="0" y="20923"/>
                  </a:lnTo>
                  <a:close/>
                </a:path>
              </a:pathLst>
            </a:custGeom>
            <a:noFill/>
            <a:ln w="9525">
              <a:solidFill>
                <a:schemeClr val="tx1"/>
              </a:solidFill>
              <a:round/>
              <a:headEnd/>
              <a:tailEnd type="triangle" w="lg" len="lg"/>
            </a:ln>
            <a:extLst/>
          </p:spPr>
          <p:txBody>
            <a:bodyPr wrap="none" bIns="0" anchor="ctr"/>
            <a:lstStyle/>
            <a:p>
              <a:pPr eaLnBrk="1" fontAlgn="auto" hangingPunct="1">
                <a:spcBef>
                  <a:spcPts val="0"/>
                </a:spcBef>
                <a:spcAft>
                  <a:spcPts val="0"/>
                </a:spcAft>
                <a:defRPr/>
              </a:pPr>
              <a:endParaRPr lang="zh-CN" altLang="en-US" sz="1000">
                <a:latin typeface="+mn-lt"/>
                <a:ea typeface="+mn-ea"/>
              </a:endParaRPr>
            </a:p>
          </p:txBody>
        </p:sp>
        <p:sp>
          <p:nvSpPr>
            <p:cNvPr id="19" name="Text Box 48"/>
            <p:cNvSpPr txBox="1">
              <a:spLocks noChangeArrowheads="1"/>
            </p:cNvSpPr>
            <p:nvPr/>
          </p:nvSpPr>
          <p:spPr bwMode="auto">
            <a:xfrm>
              <a:off x="4559" y="960"/>
              <a:ext cx="389" cy="212"/>
            </a:xfrm>
            <a:prstGeom prst="rect">
              <a:avLst/>
            </a:prstGeom>
            <a:no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700" b="0" dirty="0" err="1"/>
                <a:t>PrRd</a:t>
              </a:r>
              <a:r>
                <a:rPr lang="en-US" altLang="zh-CN" sz="700" b="0" dirty="0"/>
                <a:t>/—</a:t>
              </a:r>
            </a:p>
            <a:p>
              <a:pPr eaLnBrk="1" fontAlgn="auto" hangingPunct="1">
                <a:spcBef>
                  <a:spcPts val="0"/>
                </a:spcBef>
                <a:spcAft>
                  <a:spcPts val="0"/>
                </a:spcAft>
                <a:defRPr/>
              </a:pPr>
              <a:r>
                <a:rPr lang="en-US" altLang="zh-CN" sz="700" b="0" dirty="0" err="1"/>
                <a:t>PrWr</a:t>
              </a:r>
              <a:r>
                <a:rPr lang="en-US" altLang="zh-CN" sz="700" b="0" dirty="0"/>
                <a:t>/—</a:t>
              </a:r>
            </a:p>
          </p:txBody>
        </p:sp>
        <p:sp>
          <p:nvSpPr>
            <p:cNvPr id="20" name="Text Box 49"/>
            <p:cNvSpPr txBox="1">
              <a:spLocks noChangeArrowheads="1"/>
            </p:cNvSpPr>
            <p:nvPr/>
          </p:nvSpPr>
          <p:spPr bwMode="auto">
            <a:xfrm>
              <a:off x="3983" y="2929"/>
              <a:ext cx="574" cy="125"/>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700" b="0"/>
                <a:t>PrRd/</a:t>
              </a:r>
              <a:r>
                <a:rPr lang="en-US" altLang="zh-CN" sz="700" b="0">
                  <a:solidFill>
                    <a:schemeClr val="hlink"/>
                  </a:solidFill>
                </a:rPr>
                <a:t>BusRd</a:t>
              </a:r>
            </a:p>
          </p:txBody>
        </p:sp>
        <p:sp>
          <p:nvSpPr>
            <p:cNvPr id="21" name="Text Box 50"/>
            <p:cNvSpPr txBox="1">
              <a:spLocks noChangeArrowheads="1"/>
            </p:cNvSpPr>
            <p:nvPr/>
          </p:nvSpPr>
          <p:spPr bwMode="auto">
            <a:xfrm>
              <a:off x="4127" y="2112"/>
              <a:ext cx="625" cy="125"/>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700" b="0" dirty="0" err="1"/>
                <a:t>PrWr</a:t>
              </a:r>
              <a:r>
                <a:rPr lang="en-US" altLang="zh-CN" sz="700" b="0" dirty="0"/>
                <a:t>/</a:t>
              </a:r>
              <a:r>
                <a:rPr lang="en-US" altLang="zh-CN" sz="700" b="0" dirty="0" err="1">
                  <a:solidFill>
                    <a:schemeClr val="hlink"/>
                  </a:solidFill>
                </a:rPr>
                <a:t>BusRdX</a:t>
              </a:r>
              <a:endParaRPr lang="en-US" altLang="zh-CN" sz="700" b="0" dirty="0">
                <a:solidFill>
                  <a:schemeClr val="hlink"/>
                </a:solidFill>
              </a:endParaRPr>
            </a:p>
          </p:txBody>
        </p:sp>
        <p:sp>
          <p:nvSpPr>
            <p:cNvPr id="22" name="Text Box 51"/>
            <p:cNvSpPr txBox="1">
              <a:spLocks noChangeArrowheads="1"/>
            </p:cNvSpPr>
            <p:nvPr/>
          </p:nvSpPr>
          <p:spPr bwMode="auto">
            <a:xfrm>
              <a:off x="3553" y="2400"/>
              <a:ext cx="671" cy="125"/>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700" b="0"/>
                <a:t>PrWr/</a:t>
              </a:r>
              <a:r>
                <a:rPr lang="en-US" altLang="zh-CN" sz="700" b="0">
                  <a:solidFill>
                    <a:schemeClr val="hlink"/>
                  </a:solidFill>
                </a:rPr>
                <a:t>BusRdX</a:t>
              </a:r>
            </a:p>
          </p:txBody>
        </p:sp>
        <p:sp>
          <p:nvSpPr>
            <p:cNvPr id="23" name="Text Box 52"/>
            <p:cNvSpPr txBox="1">
              <a:spLocks noChangeArrowheads="1"/>
            </p:cNvSpPr>
            <p:nvPr/>
          </p:nvSpPr>
          <p:spPr bwMode="auto">
            <a:xfrm>
              <a:off x="4607" y="3053"/>
              <a:ext cx="481" cy="212"/>
            </a:xfrm>
            <a:prstGeom prst="rect">
              <a:avLst/>
            </a:prstGeom>
            <a:no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700" b="0"/>
                <a:t>PrRd/—</a:t>
              </a:r>
            </a:p>
            <a:p>
              <a:pPr eaLnBrk="1" fontAlgn="auto" hangingPunct="1">
                <a:spcBef>
                  <a:spcPts val="0"/>
                </a:spcBef>
                <a:spcAft>
                  <a:spcPts val="0"/>
                </a:spcAft>
                <a:defRPr/>
              </a:pPr>
              <a:r>
                <a:rPr lang="en-US" altLang="zh-CN" sz="700" b="0">
                  <a:solidFill>
                    <a:schemeClr val="hlink"/>
                  </a:solidFill>
                </a:rPr>
                <a:t>BusRd</a:t>
              </a:r>
              <a:r>
                <a:rPr lang="en-US" altLang="zh-CN" sz="700" b="0"/>
                <a:t>/—</a:t>
              </a:r>
            </a:p>
          </p:txBody>
        </p:sp>
        <p:sp>
          <p:nvSpPr>
            <p:cNvPr id="24" name="Text Box 53"/>
            <p:cNvSpPr txBox="1">
              <a:spLocks noChangeArrowheads="1"/>
            </p:cNvSpPr>
            <p:nvPr/>
          </p:nvSpPr>
          <p:spPr bwMode="auto">
            <a:xfrm>
              <a:off x="4848" y="2112"/>
              <a:ext cx="624" cy="125"/>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700" b="0" dirty="0" err="1">
                  <a:solidFill>
                    <a:schemeClr val="hlink"/>
                  </a:solidFill>
                </a:rPr>
                <a:t>BusRd</a:t>
              </a:r>
              <a:r>
                <a:rPr lang="en-US" altLang="zh-CN" sz="700" b="0" dirty="0">
                  <a:solidFill>
                    <a:schemeClr val="hlink"/>
                  </a:solidFill>
                </a:rPr>
                <a:t>/</a:t>
              </a:r>
              <a:r>
                <a:rPr lang="en-US" altLang="zh-CN" sz="700" dirty="0">
                  <a:solidFill>
                    <a:schemeClr val="hlink"/>
                  </a:solidFill>
                </a:rPr>
                <a:t>Flush</a:t>
              </a:r>
            </a:p>
          </p:txBody>
        </p:sp>
        <p:sp>
          <p:nvSpPr>
            <p:cNvPr id="25" name="Text Box 54"/>
            <p:cNvSpPr txBox="1">
              <a:spLocks noChangeArrowheads="1"/>
            </p:cNvSpPr>
            <p:nvPr/>
          </p:nvSpPr>
          <p:spPr bwMode="auto">
            <a:xfrm>
              <a:off x="5233" y="2400"/>
              <a:ext cx="719" cy="212"/>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700" b="0">
                  <a:solidFill>
                    <a:schemeClr val="hlink"/>
                  </a:solidFill>
                </a:rPr>
                <a:t>BusRdX/</a:t>
              </a:r>
              <a:r>
                <a:rPr lang="en-US" altLang="zh-CN" sz="700">
                  <a:solidFill>
                    <a:schemeClr val="hlink"/>
                  </a:solidFill>
                </a:rPr>
                <a:t>Flush</a:t>
              </a:r>
            </a:p>
            <a:p>
              <a:pPr eaLnBrk="1" fontAlgn="auto" hangingPunct="1">
                <a:spcBef>
                  <a:spcPts val="0"/>
                </a:spcBef>
                <a:spcAft>
                  <a:spcPts val="0"/>
                </a:spcAft>
                <a:defRPr/>
              </a:pPr>
              <a:r>
                <a:rPr lang="en-US" altLang="zh-CN" sz="700" b="0"/>
                <a:t>Replace/</a:t>
              </a:r>
              <a:r>
                <a:rPr lang="en-US" altLang="zh-CN" sz="700" b="0">
                  <a:solidFill>
                    <a:schemeClr val="hlink"/>
                  </a:solidFill>
                </a:rPr>
                <a:t>BusWB</a:t>
              </a:r>
            </a:p>
          </p:txBody>
        </p:sp>
        <p:sp>
          <p:nvSpPr>
            <p:cNvPr id="26" name="Text Box 55"/>
            <p:cNvSpPr txBox="1">
              <a:spLocks noChangeArrowheads="1"/>
            </p:cNvSpPr>
            <p:nvPr/>
          </p:nvSpPr>
          <p:spPr bwMode="auto">
            <a:xfrm>
              <a:off x="4992" y="2880"/>
              <a:ext cx="528" cy="212"/>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700" b="0" dirty="0" err="1">
                  <a:solidFill>
                    <a:schemeClr val="hlink"/>
                  </a:solidFill>
                </a:rPr>
                <a:t>BusRdX</a:t>
              </a:r>
              <a:r>
                <a:rPr lang="en-US" altLang="zh-CN" sz="700" b="0" dirty="0"/>
                <a:t>/—</a:t>
              </a:r>
            </a:p>
            <a:p>
              <a:pPr eaLnBrk="1" fontAlgn="auto" hangingPunct="1">
                <a:spcBef>
                  <a:spcPts val="0"/>
                </a:spcBef>
                <a:spcAft>
                  <a:spcPts val="0"/>
                </a:spcAft>
                <a:defRPr/>
              </a:pPr>
              <a:r>
                <a:rPr lang="en-US" altLang="zh-CN" sz="700" b="0" dirty="0"/>
                <a:t>Replace/—</a:t>
              </a:r>
            </a:p>
          </p:txBody>
        </p:sp>
      </p:grpSp>
      <p:sp>
        <p:nvSpPr>
          <p:cNvPr id="76802" name="Rectangle 2"/>
          <p:cNvSpPr>
            <a:spLocks noGrp="1" noChangeArrowheads="1"/>
          </p:cNvSpPr>
          <p:nvPr>
            <p:ph type="title"/>
          </p:nvPr>
        </p:nvSpPr>
        <p:spPr>
          <a:xfrm>
            <a:off x="273050" y="11113"/>
            <a:ext cx="7886700" cy="731837"/>
          </a:xfrm>
        </p:spPr>
        <p:txBody>
          <a:bodyPr/>
          <a:lstStyle/>
          <a:p>
            <a:pPr eaLnBrk="1" hangingPunct="1"/>
            <a:r>
              <a:rPr lang="en-US" altLang="en-US" dirty="0" smtClean="0">
                <a:ea typeface="宋体" panose="02010600030101010101" pitchFamily="2" charset="-122"/>
              </a:rPr>
              <a:t>Satisfying Coherence</a:t>
            </a:r>
          </a:p>
        </p:txBody>
      </p:sp>
      <p:sp>
        <p:nvSpPr>
          <p:cNvPr id="76803" name="Rectangle 3"/>
          <p:cNvSpPr>
            <a:spLocks noGrp="1" noChangeArrowheads="1"/>
          </p:cNvSpPr>
          <p:nvPr>
            <p:ph type="body" idx="1"/>
          </p:nvPr>
        </p:nvSpPr>
        <p:spPr>
          <a:xfrm>
            <a:off x="33337" y="730249"/>
            <a:ext cx="6523327" cy="5660159"/>
          </a:xfrm>
        </p:spPr>
        <p:txBody>
          <a:bodyPr/>
          <a:lstStyle/>
          <a:p>
            <a:pPr eaLnBrk="1" hangingPunct="1">
              <a:lnSpc>
                <a:spcPct val="100000"/>
              </a:lnSpc>
              <a:spcBef>
                <a:spcPct val="10000"/>
              </a:spcBef>
            </a:pPr>
            <a:r>
              <a:rPr lang="zh-CN" altLang="en-US" sz="2400" dirty="0" smtClean="0"/>
              <a:t>写传播</a:t>
            </a:r>
            <a:r>
              <a:rPr lang="en-US" altLang="zh-CN" sz="2400" dirty="0" smtClean="0"/>
              <a:t>(</a:t>
            </a:r>
            <a:r>
              <a:rPr lang="en-US" altLang="en-US" sz="2400" dirty="0" smtClean="0">
                <a:ea typeface="宋体" panose="02010600030101010101" pitchFamily="2" charset="-122"/>
              </a:rPr>
              <a:t>Write propagation)</a:t>
            </a:r>
          </a:p>
          <a:p>
            <a:pPr lvl="1" eaLnBrk="1" hangingPunct="1">
              <a:lnSpc>
                <a:spcPct val="100000"/>
              </a:lnSpc>
              <a:spcBef>
                <a:spcPct val="10000"/>
              </a:spcBef>
            </a:pPr>
            <a:r>
              <a:rPr lang="zh-CN" altLang="en-US" sz="1800" dirty="0" smtClean="0"/>
              <a:t>对一个</a:t>
            </a:r>
            <a:r>
              <a:rPr lang="en-US" altLang="zh-CN" sz="1800" dirty="0" smtClean="0"/>
              <a:t>shared </a:t>
            </a:r>
            <a:r>
              <a:rPr lang="zh-CN" altLang="en-US" sz="1800" dirty="0" smtClean="0"/>
              <a:t>或</a:t>
            </a:r>
            <a:r>
              <a:rPr lang="en-US" altLang="zh-CN" sz="1800" dirty="0" smtClean="0"/>
              <a:t>invalid</a:t>
            </a:r>
            <a:r>
              <a:rPr lang="zh-CN" altLang="en-US" sz="1800" dirty="0" smtClean="0"/>
              <a:t>块的写，其他</a:t>
            </a:r>
            <a:r>
              <a:rPr lang="en-US" altLang="zh-CN" sz="1800" dirty="0" smtClean="0"/>
              <a:t>cache</a:t>
            </a:r>
            <a:r>
              <a:rPr lang="zh-CN" altLang="en-US" sz="1800" dirty="0" smtClean="0"/>
              <a:t>都可见</a:t>
            </a:r>
            <a:endParaRPr lang="en-US" altLang="en-US" sz="1800" dirty="0" smtClean="0">
              <a:ea typeface="宋体" panose="02010600030101010101" pitchFamily="2" charset="-122"/>
            </a:endParaRPr>
          </a:p>
          <a:p>
            <a:pPr marL="1004888" lvl="2" indent="-215900" eaLnBrk="1" hangingPunct="1">
              <a:lnSpc>
                <a:spcPct val="100000"/>
              </a:lnSpc>
              <a:spcBef>
                <a:spcPct val="10000"/>
              </a:spcBef>
            </a:pPr>
            <a:r>
              <a:rPr lang="zh-CN" altLang="en-US" sz="1600" dirty="0" smtClean="0"/>
              <a:t>使用</a:t>
            </a:r>
            <a:r>
              <a:rPr lang="en-US" altLang="en-US" sz="1600" dirty="0" smtClean="0">
                <a:ea typeface="宋体" panose="02010600030101010101" pitchFamily="2" charset="-122"/>
              </a:rPr>
              <a:t>Bus Read-exclusive (</a:t>
            </a:r>
            <a:r>
              <a:rPr lang="en-US" altLang="en-US" sz="1600" dirty="0" err="1" smtClean="0">
                <a:ea typeface="宋体" panose="02010600030101010101" pitchFamily="2" charset="-122"/>
              </a:rPr>
              <a:t>BusRdX</a:t>
            </a:r>
            <a:r>
              <a:rPr lang="en-US" altLang="en-US" sz="1600" dirty="0" smtClean="0">
                <a:ea typeface="宋体" panose="02010600030101010101" pitchFamily="2" charset="-122"/>
              </a:rPr>
              <a:t>) </a:t>
            </a:r>
            <a:r>
              <a:rPr lang="zh-CN" altLang="en-US" sz="1600" dirty="0" smtClean="0"/>
              <a:t>事务，</a:t>
            </a:r>
            <a:r>
              <a:rPr lang="en-US" altLang="en-US" sz="1600" dirty="0" smtClean="0">
                <a:ea typeface="宋体" panose="02010600030101010101" pitchFamily="2" charset="-122"/>
              </a:rPr>
              <a:t>Bus Read-exclusive </a:t>
            </a:r>
            <a:r>
              <a:rPr lang="zh-CN" altLang="en-US" sz="1600" dirty="0" smtClean="0"/>
              <a:t>事务作废其他</a:t>
            </a:r>
            <a:r>
              <a:rPr lang="en-US" altLang="zh-CN" sz="1600" dirty="0" smtClean="0"/>
              <a:t>Cache</a:t>
            </a:r>
            <a:r>
              <a:rPr lang="zh-CN" altLang="en-US" sz="1600" dirty="0" smtClean="0"/>
              <a:t>中的块</a:t>
            </a:r>
            <a:endParaRPr lang="en-US" altLang="en-US" sz="1600" dirty="0" smtClean="0">
              <a:ea typeface="宋体" panose="02010600030101010101" pitchFamily="2" charset="-122"/>
            </a:endParaRPr>
          </a:p>
          <a:p>
            <a:pPr marL="1004888" lvl="2" indent="-215900" eaLnBrk="1" hangingPunct="1">
              <a:lnSpc>
                <a:spcPct val="100000"/>
              </a:lnSpc>
              <a:spcBef>
                <a:spcPct val="10000"/>
              </a:spcBef>
            </a:pPr>
            <a:r>
              <a:rPr lang="zh-CN" altLang="en-US" sz="1600" dirty="0" smtClean="0"/>
              <a:t>其他处理器在未看到该写操作的效果前体验到的是</a:t>
            </a:r>
            <a:r>
              <a:rPr lang="en-US" altLang="zh-CN" sz="1600" dirty="0" smtClean="0"/>
              <a:t>Cache Miss</a:t>
            </a:r>
            <a:endParaRPr lang="en-US" altLang="en-US" sz="1600" dirty="0" smtClean="0">
              <a:ea typeface="宋体" panose="02010600030101010101" pitchFamily="2" charset="-122"/>
            </a:endParaRPr>
          </a:p>
          <a:p>
            <a:pPr eaLnBrk="1" hangingPunct="1">
              <a:lnSpc>
                <a:spcPct val="100000"/>
              </a:lnSpc>
              <a:spcBef>
                <a:spcPct val="10000"/>
              </a:spcBef>
            </a:pPr>
            <a:r>
              <a:rPr lang="zh-CN" altLang="en-US" sz="2400" dirty="0" smtClean="0"/>
              <a:t>写串行</a:t>
            </a:r>
            <a:r>
              <a:rPr lang="en-US" altLang="zh-CN" sz="2400" dirty="0" smtClean="0"/>
              <a:t>(</a:t>
            </a:r>
            <a:r>
              <a:rPr lang="en-US" altLang="en-US" sz="2400" dirty="0" smtClean="0">
                <a:ea typeface="宋体" panose="02010600030101010101" pitchFamily="2" charset="-122"/>
              </a:rPr>
              <a:t>Write serialization)</a:t>
            </a:r>
          </a:p>
          <a:p>
            <a:pPr lvl="1" eaLnBrk="1" hangingPunct="1">
              <a:lnSpc>
                <a:spcPct val="100000"/>
              </a:lnSpc>
              <a:spcBef>
                <a:spcPct val="10000"/>
              </a:spcBef>
            </a:pPr>
            <a:r>
              <a:rPr lang="zh-CN" altLang="en-US" sz="1800" dirty="0" smtClean="0"/>
              <a:t>所有出现在</a:t>
            </a:r>
            <a:r>
              <a:rPr lang="en-US" altLang="zh-CN" sz="1800" dirty="0" smtClean="0"/>
              <a:t>bus</a:t>
            </a:r>
            <a:r>
              <a:rPr lang="zh-CN" altLang="en-US" sz="1800" dirty="0" smtClean="0"/>
              <a:t>上的写操作</a:t>
            </a:r>
            <a:r>
              <a:rPr lang="en-US" altLang="zh-CN" sz="1800" dirty="0" smtClean="0"/>
              <a:t>(</a:t>
            </a:r>
            <a:r>
              <a:rPr lang="en-US" altLang="zh-CN" sz="1800" dirty="0" err="1" smtClean="0"/>
              <a:t>BusRdX</a:t>
            </a:r>
            <a:r>
              <a:rPr lang="en-US" altLang="zh-CN" sz="1800" dirty="0" smtClean="0"/>
              <a:t>)</a:t>
            </a:r>
            <a:r>
              <a:rPr lang="zh-CN" altLang="en-US" sz="1800" dirty="0" smtClean="0"/>
              <a:t>被总线串行化</a:t>
            </a:r>
            <a:endParaRPr lang="en-US" altLang="en-US" sz="1800" dirty="0" smtClean="0">
              <a:ea typeface="宋体" panose="02010600030101010101" pitchFamily="2" charset="-122"/>
            </a:endParaRPr>
          </a:p>
          <a:p>
            <a:pPr marL="1004888" lvl="2" indent="-215900" eaLnBrk="1" hangingPunct="1">
              <a:lnSpc>
                <a:spcPct val="100000"/>
              </a:lnSpc>
              <a:spcBef>
                <a:spcPct val="10000"/>
              </a:spcBef>
            </a:pPr>
            <a:r>
              <a:rPr lang="zh-CN" altLang="en-US" sz="1600" dirty="0" smtClean="0"/>
              <a:t>所有处理器（包括发出写操作的处理器）以同样的方式排序</a:t>
            </a:r>
            <a:endParaRPr lang="en-US" altLang="zh-CN" sz="1600" dirty="0" smtClean="0"/>
          </a:p>
          <a:p>
            <a:pPr marL="1004888" lvl="2" indent="-215900" eaLnBrk="1" hangingPunct="1">
              <a:lnSpc>
                <a:spcPct val="100000"/>
              </a:lnSpc>
              <a:spcBef>
                <a:spcPct val="10000"/>
              </a:spcBef>
            </a:pPr>
            <a:r>
              <a:rPr lang="zh-CN" altLang="en-US" sz="1600" dirty="0" smtClean="0"/>
              <a:t>首先更新发出写操作的处理器的本地</a:t>
            </a:r>
            <a:r>
              <a:rPr lang="en-US" altLang="zh-CN" sz="1600" dirty="0" smtClean="0"/>
              <a:t>cache</a:t>
            </a:r>
            <a:r>
              <a:rPr lang="zh-CN" altLang="en-US" sz="1600" dirty="0" smtClean="0"/>
              <a:t>，然后处理其他事务</a:t>
            </a:r>
            <a:endParaRPr lang="en-US" altLang="en-US" sz="1600" dirty="0" smtClean="0">
              <a:ea typeface="宋体" panose="02010600030101010101" pitchFamily="2" charset="-122"/>
            </a:endParaRPr>
          </a:p>
          <a:p>
            <a:pPr lvl="1" eaLnBrk="1" hangingPunct="1">
              <a:lnSpc>
                <a:spcPct val="100000"/>
              </a:lnSpc>
              <a:spcBef>
                <a:spcPct val="10000"/>
              </a:spcBef>
            </a:pPr>
            <a:r>
              <a:rPr lang="zh-CN" altLang="en-US" sz="1800" dirty="0" smtClean="0"/>
              <a:t>并不是所有的写操作都会出现在总线上</a:t>
            </a:r>
            <a:endParaRPr lang="en-US" altLang="en-US" sz="1800" dirty="0" smtClean="0">
              <a:ea typeface="宋体" panose="02010600030101010101" pitchFamily="2" charset="-122"/>
            </a:endParaRPr>
          </a:p>
          <a:p>
            <a:pPr marL="1004888" lvl="2" indent="-215900" eaLnBrk="1" hangingPunct="1">
              <a:lnSpc>
                <a:spcPct val="100000"/>
              </a:lnSpc>
              <a:spcBef>
                <a:spcPct val="10000"/>
              </a:spcBef>
            </a:pPr>
            <a:r>
              <a:rPr lang="zh-CN" altLang="en-US" sz="1600" dirty="0" smtClean="0"/>
              <a:t>对</a:t>
            </a:r>
            <a:r>
              <a:rPr lang="en-US" altLang="zh-CN" sz="1600" dirty="0" smtClean="0"/>
              <a:t>modified </a:t>
            </a:r>
            <a:r>
              <a:rPr lang="zh-CN" altLang="en-US" sz="1600" dirty="0" smtClean="0"/>
              <a:t>块的写序列来自同一个处理器（</a:t>
            </a:r>
            <a:r>
              <a:rPr lang="en-US" altLang="zh-CN" sz="1600" dirty="0" smtClean="0"/>
              <a:t>P）</a:t>
            </a:r>
            <a:r>
              <a:rPr lang="zh-CN" altLang="en-US" sz="1600" dirty="0" smtClean="0"/>
              <a:t>将不会产生总线事务</a:t>
            </a:r>
            <a:endParaRPr lang="en-US" altLang="en-US" sz="1600" i="1" dirty="0" smtClean="0">
              <a:ea typeface="宋体" panose="02010600030101010101" pitchFamily="2" charset="-122"/>
            </a:endParaRPr>
          </a:p>
          <a:p>
            <a:pPr marL="1004888" lvl="2" indent="-215900" eaLnBrk="1" hangingPunct="1">
              <a:lnSpc>
                <a:spcPct val="100000"/>
              </a:lnSpc>
              <a:spcBef>
                <a:spcPct val="10000"/>
              </a:spcBef>
            </a:pPr>
            <a:r>
              <a:rPr lang="zh-CN" altLang="en-US" sz="1600" dirty="0" smtClean="0"/>
              <a:t>同一处理器是串行化的写：由</a:t>
            </a:r>
            <a:r>
              <a:rPr lang="en-US" altLang="zh-CN" sz="1600" dirty="0" smtClean="0"/>
              <a:t>P</a:t>
            </a:r>
            <a:r>
              <a:rPr lang="zh-CN" altLang="en-US" sz="1600" dirty="0" smtClean="0"/>
              <a:t>进行读操作将会看到串行序的写序列</a:t>
            </a:r>
            <a:endParaRPr lang="en-US" altLang="zh-CN" sz="1600" dirty="0" smtClean="0"/>
          </a:p>
          <a:p>
            <a:pPr marL="1004888" lvl="2" indent="-215900" eaLnBrk="1" hangingPunct="1">
              <a:lnSpc>
                <a:spcPct val="100000"/>
              </a:lnSpc>
              <a:spcBef>
                <a:spcPct val="10000"/>
              </a:spcBef>
            </a:pPr>
            <a:r>
              <a:rPr lang="zh-CN" altLang="en-US" sz="1600" dirty="0" smtClean="0"/>
              <a:t>其他处理器对该块的读操作：会导致一个总线事务，这保证了写操作的顺序对其他处理器而言也是串行化的。</a:t>
            </a:r>
            <a:endParaRPr lang="en-US" altLang="en-US" sz="1600" dirty="0" smtClean="0">
              <a:ea typeface="宋体" panose="02010600030101010101" pitchFamily="2" charset="-122"/>
            </a:endParaRPr>
          </a:p>
        </p:txBody>
      </p:sp>
      <p:sp>
        <p:nvSpPr>
          <p:cNvPr id="2" name="日期占位符 1"/>
          <p:cNvSpPr>
            <a:spLocks noGrp="1"/>
          </p:cNvSpPr>
          <p:nvPr>
            <p:ph type="dt" sz="quarter" idx="10"/>
          </p:nvPr>
        </p:nvSpPr>
        <p:spPr/>
        <p:txBody>
          <a:bodyPr/>
          <a:lstStyle/>
          <a:p>
            <a:pPr>
              <a:defRPr/>
            </a:pPr>
            <a:fld id="{649425AB-C3DA-44F7-9123-F553BD31F0FC}" type="datetime1">
              <a:rPr lang="zh-CN" altLang="en-US"/>
              <a:pPr>
                <a:defRPr/>
              </a:pPr>
              <a:t>2020/9/14</a:t>
            </a:fld>
            <a:endParaRPr lang="zh-CN" altLang="en-US" dirty="0"/>
          </a:p>
        </p:txBody>
      </p:sp>
      <p:sp>
        <p:nvSpPr>
          <p:cNvPr id="3" name="页脚占位符 2"/>
          <p:cNvSpPr>
            <a:spLocks noGrp="1"/>
          </p:cNvSpPr>
          <p:nvPr>
            <p:ph type="ftr" sz="quarter" idx="11"/>
          </p:nvPr>
        </p:nvSpPr>
        <p:spPr/>
        <p:txBody>
          <a:bodyPr/>
          <a:lstStyle/>
          <a:p>
            <a:pPr>
              <a:defRPr/>
            </a:pPr>
            <a:r>
              <a:rPr lang="zh-CN" altLang="en-US" dirty="0"/>
              <a:t>计算机体系结构</a:t>
            </a:r>
          </a:p>
        </p:txBody>
      </p:sp>
      <p:sp>
        <p:nvSpPr>
          <p:cNvPr id="7680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21FEB8F3-16F5-4FF2-8116-A60DCA3BEAAF}"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138</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7"/>
          <p:cNvSpPr>
            <a:spLocks noGrp="1"/>
          </p:cNvSpPr>
          <p:nvPr>
            <p:ph type="title"/>
          </p:nvPr>
        </p:nvSpPr>
        <p:spPr/>
        <p:txBody>
          <a:bodyPr/>
          <a:lstStyle/>
          <a:p>
            <a:endParaRPr lang="zh-CN" altLang="en-US" smtClean="0"/>
          </a:p>
        </p:txBody>
      </p:sp>
      <p:sp>
        <p:nvSpPr>
          <p:cNvPr id="3" name="内容占位符 2"/>
          <p:cNvSpPr>
            <a:spLocks noGrp="1"/>
          </p:cNvSpPr>
          <p:nvPr>
            <p:ph idx="1"/>
          </p:nvPr>
        </p:nvSpPr>
        <p:spPr/>
        <p:txBody>
          <a:bodyPr/>
          <a:lstStyle/>
          <a:p>
            <a:pPr>
              <a:lnSpc>
                <a:spcPct val="150000"/>
              </a:lnSpc>
              <a:defRPr/>
            </a:pPr>
            <a:r>
              <a:rPr lang="zh-CN" altLang="en-US" b="1" dirty="0" smtClean="0">
                <a:solidFill>
                  <a:srgbClr val="0036A2"/>
                </a:solidFill>
              </a:rPr>
              <a:t>挑战之二：</a:t>
            </a:r>
            <a:r>
              <a:rPr lang="zh-CN" altLang="en-US" dirty="0" smtClean="0"/>
              <a:t>多处理机中远程访问的较大延迟。</a:t>
            </a:r>
            <a:endParaRPr lang="en-US" altLang="zh-CN" dirty="0" smtClean="0"/>
          </a:p>
          <a:p>
            <a:pPr marL="0" indent="0">
              <a:lnSpc>
                <a:spcPct val="150000"/>
              </a:lnSpc>
              <a:buFont typeface="Arial" panose="020B0604020202020204" pitchFamily="34" charset="0"/>
              <a:buNone/>
              <a:defRPr/>
            </a:pPr>
            <a:r>
              <a:rPr lang="en-US" altLang="zh-CN" dirty="0" smtClean="0"/>
              <a:t>      </a:t>
            </a:r>
            <a:r>
              <a:rPr lang="zh-CN" altLang="en-US" dirty="0" smtClean="0"/>
              <a:t>在现有的机器中，处理器之间的数据通信大约需要</a:t>
            </a:r>
            <a:r>
              <a:rPr lang="en-US" altLang="zh-CN" dirty="0" smtClean="0"/>
              <a:t>35</a:t>
            </a:r>
            <a:r>
              <a:rPr lang="zh-CN" altLang="en-US" dirty="0" smtClean="0"/>
              <a:t>～</a:t>
            </a:r>
            <a:r>
              <a:rPr lang="en-US" altLang="zh-CN" dirty="0" smtClean="0"/>
              <a:t>&gt;500</a:t>
            </a:r>
            <a:r>
              <a:rPr lang="zh-CN" altLang="en-US" dirty="0" smtClean="0"/>
              <a:t>个时钟周期。 </a:t>
            </a:r>
            <a:endParaRPr lang="en-US" altLang="zh-CN" dirty="0" smtClean="0"/>
          </a:p>
          <a:p>
            <a:pPr lvl="1">
              <a:lnSpc>
                <a:spcPct val="150000"/>
              </a:lnSpc>
              <a:defRPr/>
            </a:pPr>
            <a:r>
              <a:rPr lang="zh-CN" altLang="en-US" dirty="0" smtClean="0"/>
              <a:t>同一芯片中</a:t>
            </a:r>
            <a:r>
              <a:rPr lang="en-US" altLang="zh-CN" dirty="0" smtClean="0"/>
              <a:t>core</a:t>
            </a:r>
            <a:r>
              <a:rPr lang="zh-CN" altLang="en-US" dirty="0" smtClean="0"/>
              <a:t>之间的延迟</a:t>
            </a:r>
            <a:r>
              <a:rPr lang="en-US" altLang="zh-CN" dirty="0" smtClean="0"/>
              <a:t>35~50cycles</a:t>
            </a:r>
          </a:p>
          <a:p>
            <a:pPr lvl="1">
              <a:lnSpc>
                <a:spcPct val="150000"/>
              </a:lnSpc>
              <a:defRPr/>
            </a:pPr>
            <a:r>
              <a:rPr lang="zh-CN" altLang="en-US" dirty="0" smtClean="0"/>
              <a:t>不同芯片间</a:t>
            </a:r>
            <a:r>
              <a:rPr lang="en-US" altLang="zh-CN" dirty="0" smtClean="0"/>
              <a:t>core</a:t>
            </a:r>
            <a:r>
              <a:rPr lang="zh-CN" altLang="en-US" dirty="0" smtClean="0"/>
              <a:t>之间的延迟</a:t>
            </a:r>
            <a:r>
              <a:rPr lang="en-US" altLang="zh-CN" dirty="0" smtClean="0"/>
              <a:t>100~&gt;500 cycles</a:t>
            </a:r>
          </a:p>
          <a:p>
            <a:pPr lvl="1">
              <a:lnSpc>
                <a:spcPct val="150000"/>
              </a:lnSpc>
              <a:defRPr/>
            </a:pPr>
            <a:r>
              <a:rPr lang="zh-CN" altLang="en-US" dirty="0" smtClean="0"/>
              <a:t>相关因素：处理器数量、通信机制、互连网络等</a:t>
            </a:r>
          </a:p>
          <a:p>
            <a:pPr>
              <a:lnSpc>
                <a:spcPct val="150000"/>
              </a:lnSpc>
              <a:defRPr/>
            </a:pPr>
            <a:endParaRPr lang="zh-CN" altLang="en-US" dirty="0"/>
          </a:p>
        </p:txBody>
      </p:sp>
      <p:sp>
        <p:nvSpPr>
          <p:cNvPr id="19460" name="日期占位符 3"/>
          <p:cNvSpPr>
            <a:spLocks noGrp="1"/>
          </p:cNvSpPr>
          <p:nvPr>
            <p:ph type="dt" sz="quarter" idx="10"/>
          </p:nvPr>
        </p:nvSpPr>
        <p:spPr/>
        <p:txBody>
          <a:bodyPr/>
          <a:lstStyle/>
          <a:p>
            <a:pPr>
              <a:defRPr/>
            </a:pPr>
            <a:fld id="{B71BD57B-20C7-44ED-A7EF-C934F83BB1B0}" type="datetime1">
              <a:rPr lang="zh-CN" altLang="en-US"/>
              <a:pPr>
                <a:defRPr/>
              </a:pPr>
              <a:t>2020/9/14</a:t>
            </a:fld>
            <a:endParaRPr lang="zh-CN" altLang="en-US"/>
          </a:p>
        </p:txBody>
      </p:sp>
      <p:sp>
        <p:nvSpPr>
          <p:cNvPr id="19461" name="页脚占位符 4"/>
          <p:cNvSpPr>
            <a:spLocks noGrp="1"/>
          </p:cNvSpPr>
          <p:nvPr>
            <p:ph type="ftr" sz="quarter" idx="11"/>
          </p:nvPr>
        </p:nvSpPr>
        <p:spPr/>
        <p:txBody>
          <a:bodyPr/>
          <a:lstStyle/>
          <a:p>
            <a:pPr>
              <a:defRPr/>
            </a:pPr>
            <a:r>
              <a:rPr lang="zh-CN" altLang="en-US" smtClean="0"/>
              <a:t>计算机体系结构</a:t>
            </a:r>
          </a:p>
        </p:txBody>
      </p:sp>
      <p:sp>
        <p:nvSpPr>
          <p:cNvPr id="24582"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E8AC4BF5-4790-4849-9E88-3F7CBCFCDED3}"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14</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628650" y="138113"/>
            <a:ext cx="7886700" cy="755650"/>
          </a:xfrm>
        </p:spPr>
        <p:txBody>
          <a:bodyPr/>
          <a:lstStyle/>
          <a:p>
            <a:pPr eaLnBrk="1" hangingPunct="1"/>
            <a:r>
              <a:rPr lang="zh-CN" altLang="en-US" smtClean="0">
                <a:solidFill>
                  <a:srgbClr val="0033CC"/>
                </a:solidFill>
              </a:rPr>
              <a:t>远程访问一个字的延迟时间</a:t>
            </a:r>
            <a:endParaRPr lang="zh-CN" altLang="en-US" smtClean="0"/>
          </a:p>
        </p:txBody>
      </p:sp>
      <p:sp>
        <p:nvSpPr>
          <p:cNvPr id="4" name="日期占位符 3"/>
          <p:cNvSpPr>
            <a:spLocks noGrp="1"/>
          </p:cNvSpPr>
          <p:nvPr>
            <p:ph type="dt" sz="quarter" idx="10"/>
          </p:nvPr>
        </p:nvSpPr>
        <p:spPr/>
        <p:txBody>
          <a:bodyPr/>
          <a:lstStyle/>
          <a:p>
            <a:pPr>
              <a:defRPr/>
            </a:pPr>
            <a:fld id="{022669F3-4915-4F44-9D9A-BD71E0E5CD14}"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2560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C1D9DE53-B8BE-41E6-BAFB-72B6D5C77DC1}"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15</a:t>
            </a:fld>
            <a:endParaRPr lang="zh-CN" altLang="en-US" sz="1200" smtClean="0">
              <a:solidFill>
                <a:srgbClr val="898989"/>
              </a:solidFill>
              <a:latin typeface="Calibri" panose="020F0502020204030204" pitchFamily="34" charset="0"/>
              <a:ea typeface="宋体" panose="02010600030101010101" pitchFamily="2" charset="-122"/>
            </a:endParaRPr>
          </a:p>
        </p:txBody>
      </p:sp>
      <p:grpSp>
        <p:nvGrpSpPr>
          <p:cNvPr id="25606" name="Group 139"/>
          <p:cNvGrpSpPr>
            <a:grpSpLocks/>
          </p:cNvGrpSpPr>
          <p:nvPr/>
        </p:nvGrpSpPr>
        <p:grpSpPr bwMode="auto">
          <a:xfrm>
            <a:off x="617538" y="871538"/>
            <a:ext cx="7908925" cy="5567362"/>
            <a:chOff x="-3" y="-3"/>
            <a:chExt cx="3647" cy="3558"/>
          </a:xfrm>
        </p:grpSpPr>
        <p:grpSp>
          <p:nvGrpSpPr>
            <p:cNvPr id="25607" name="Group 137"/>
            <p:cNvGrpSpPr>
              <a:grpSpLocks/>
            </p:cNvGrpSpPr>
            <p:nvPr/>
          </p:nvGrpSpPr>
          <p:grpSpPr bwMode="auto">
            <a:xfrm>
              <a:off x="0" y="0"/>
              <a:ext cx="3641" cy="3552"/>
              <a:chOff x="0" y="0"/>
              <a:chExt cx="3641" cy="3552"/>
            </a:xfrm>
          </p:grpSpPr>
          <p:grpSp>
            <p:nvGrpSpPr>
              <p:cNvPr id="25609" name="Group 48"/>
              <p:cNvGrpSpPr>
                <a:grpSpLocks/>
              </p:cNvGrpSpPr>
              <p:nvPr/>
            </p:nvGrpSpPr>
            <p:grpSpPr bwMode="auto">
              <a:xfrm>
                <a:off x="0" y="0"/>
                <a:ext cx="849" cy="480"/>
                <a:chOff x="0" y="0"/>
                <a:chExt cx="849" cy="480"/>
              </a:xfrm>
            </p:grpSpPr>
            <p:sp>
              <p:nvSpPr>
                <p:cNvPr id="25742" name="Rectangle 2"/>
                <p:cNvSpPr>
                  <a:spLocks noChangeArrowheads="1"/>
                </p:cNvSpPr>
                <p:nvPr/>
              </p:nvSpPr>
              <p:spPr bwMode="auto">
                <a:xfrm>
                  <a:off x="43" y="0"/>
                  <a:ext cx="76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zh-CN" altLang="en-US" sz="2400" baseline="-25000">
                      <a:latin typeface="Calibri" panose="020F0502020204030204" pitchFamily="34" charset="0"/>
                      <a:ea typeface="楷体_GB2312"/>
                      <a:cs typeface="楷体_GB2312"/>
                    </a:rPr>
                    <a:t>机      器</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743" name="Rectangle 47"/>
                <p:cNvSpPr>
                  <a:spLocks noChangeArrowheads="1"/>
                </p:cNvSpPr>
                <p:nvPr/>
              </p:nvSpPr>
              <p:spPr bwMode="auto">
                <a:xfrm>
                  <a:off x="0" y="0"/>
                  <a:ext cx="849"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10" name="Group 50"/>
              <p:cNvGrpSpPr>
                <a:grpSpLocks/>
              </p:cNvGrpSpPr>
              <p:nvPr/>
            </p:nvGrpSpPr>
            <p:grpSpPr bwMode="auto">
              <a:xfrm>
                <a:off x="849" y="0"/>
                <a:ext cx="662" cy="480"/>
                <a:chOff x="849" y="0"/>
                <a:chExt cx="662" cy="480"/>
              </a:xfrm>
            </p:grpSpPr>
            <p:sp>
              <p:nvSpPr>
                <p:cNvPr id="25740" name="Rectangle 3"/>
                <p:cNvSpPr>
                  <a:spLocks noChangeArrowheads="1"/>
                </p:cNvSpPr>
                <p:nvPr/>
              </p:nvSpPr>
              <p:spPr bwMode="auto">
                <a:xfrm>
                  <a:off x="892" y="0"/>
                  <a:ext cx="57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zh-CN" altLang="en-US" sz="2400" baseline="-25000">
                      <a:latin typeface="Calibri" panose="020F0502020204030204" pitchFamily="34" charset="0"/>
                      <a:ea typeface="楷体_GB2312"/>
                      <a:cs typeface="楷体_GB2312"/>
                    </a:rPr>
                    <a:t>通信机制</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741" name="Rectangle 49"/>
                <p:cNvSpPr>
                  <a:spLocks noChangeArrowheads="1"/>
                </p:cNvSpPr>
                <p:nvPr/>
              </p:nvSpPr>
              <p:spPr bwMode="auto">
                <a:xfrm>
                  <a:off x="849" y="0"/>
                  <a:ext cx="662"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11" name="Group 52"/>
              <p:cNvGrpSpPr>
                <a:grpSpLocks/>
              </p:cNvGrpSpPr>
              <p:nvPr/>
            </p:nvGrpSpPr>
            <p:grpSpPr bwMode="auto">
              <a:xfrm>
                <a:off x="1511" y="0"/>
                <a:ext cx="734" cy="480"/>
                <a:chOff x="1511" y="0"/>
                <a:chExt cx="734" cy="480"/>
              </a:xfrm>
            </p:grpSpPr>
            <p:sp>
              <p:nvSpPr>
                <p:cNvPr id="25738" name="Rectangle 4"/>
                <p:cNvSpPr>
                  <a:spLocks noChangeArrowheads="1"/>
                </p:cNvSpPr>
                <p:nvPr/>
              </p:nvSpPr>
              <p:spPr bwMode="auto">
                <a:xfrm>
                  <a:off x="1554" y="0"/>
                  <a:ext cx="64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zh-CN" altLang="en-US" sz="2400" baseline="-25000">
                      <a:latin typeface="Calibri" panose="020F0502020204030204" pitchFamily="34" charset="0"/>
                      <a:ea typeface="楷体_GB2312"/>
                      <a:cs typeface="楷体_GB2312"/>
                    </a:rPr>
                    <a:t>互连网络</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739" name="Rectangle 51"/>
                <p:cNvSpPr>
                  <a:spLocks noChangeArrowheads="1"/>
                </p:cNvSpPr>
                <p:nvPr/>
              </p:nvSpPr>
              <p:spPr bwMode="auto">
                <a:xfrm>
                  <a:off x="1511" y="0"/>
                  <a:ext cx="734"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12" name="Group 54"/>
              <p:cNvGrpSpPr>
                <a:grpSpLocks/>
              </p:cNvGrpSpPr>
              <p:nvPr/>
            </p:nvGrpSpPr>
            <p:grpSpPr bwMode="auto">
              <a:xfrm>
                <a:off x="2245" y="0"/>
                <a:ext cx="662" cy="480"/>
                <a:chOff x="2245" y="0"/>
                <a:chExt cx="662" cy="480"/>
              </a:xfrm>
            </p:grpSpPr>
            <p:sp>
              <p:nvSpPr>
                <p:cNvPr id="25736" name="Rectangle 5"/>
                <p:cNvSpPr>
                  <a:spLocks noChangeArrowheads="1"/>
                </p:cNvSpPr>
                <p:nvPr/>
              </p:nvSpPr>
              <p:spPr bwMode="auto">
                <a:xfrm>
                  <a:off x="2288" y="0"/>
                  <a:ext cx="57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zh-CN" altLang="en-US" sz="2400" baseline="-25000">
                      <a:latin typeface="Calibri" panose="020F0502020204030204" pitchFamily="34" charset="0"/>
                      <a:ea typeface="楷体_GB2312"/>
                      <a:cs typeface="楷体_GB2312"/>
                    </a:rPr>
                    <a:t>处理机数量</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737" name="Rectangle 53"/>
                <p:cNvSpPr>
                  <a:spLocks noChangeArrowheads="1"/>
                </p:cNvSpPr>
                <p:nvPr/>
              </p:nvSpPr>
              <p:spPr bwMode="auto">
                <a:xfrm>
                  <a:off x="2245" y="0"/>
                  <a:ext cx="662"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13" name="Group 56"/>
              <p:cNvGrpSpPr>
                <a:grpSpLocks/>
              </p:cNvGrpSpPr>
              <p:nvPr/>
            </p:nvGrpSpPr>
            <p:grpSpPr bwMode="auto">
              <a:xfrm>
                <a:off x="2907" y="0"/>
                <a:ext cx="734" cy="480"/>
                <a:chOff x="2907" y="0"/>
                <a:chExt cx="734" cy="480"/>
              </a:xfrm>
            </p:grpSpPr>
            <p:sp>
              <p:nvSpPr>
                <p:cNvPr id="25734" name="Rectangle 6"/>
                <p:cNvSpPr>
                  <a:spLocks noChangeArrowheads="1"/>
                </p:cNvSpPr>
                <p:nvPr/>
              </p:nvSpPr>
              <p:spPr bwMode="auto">
                <a:xfrm>
                  <a:off x="2950" y="0"/>
                  <a:ext cx="64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zh-CN" altLang="en-US" sz="2400" baseline="-25000">
                      <a:latin typeface="Calibri" panose="020F0502020204030204" pitchFamily="34" charset="0"/>
                      <a:ea typeface="楷体_GB2312"/>
                      <a:cs typeface="楷体_GB2312"/>
                    </a:rPr>
                    <a:t>典型远程存储器访问时间</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735" name="Rectangle 55"/>
                <p:cNvSpPr>
                  <a:spLocks noChangeArrowheads="1"/>
                </p:cNvSpPr>
                <p:nvPr/>
              </p:nvSpPr>
              <p:spPr bwMode="auto">
                <a:xfrm>
                  <a:off x="2907" y="0"/>
                  <a:ext cx="734"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14" name="Group 58"/>
              <p:cNvGrpSpPr>
                <a:grpSpLocks/>
              </p:cNvGrpSpPr>
              <p:nvPr/>
            </p:nvGrpSpPr>
            <p:grpSpPr bwMode="auto">
              <a:xfrm>
                <a:off x="0" y="480"/>
                <a:ext cx="849" cy="384"/>
                <a:chOff x="0" y="480"/>
                <a:chExt cx="849" cy="384"/>
              </a:xfrm>
            </p:grpSpPr>
            <p:sp>
              <p:nvSpPr>
                <p:cNvPr id="25732" name="Rectangle 7"/>
                <p:cNvSpPr>
                  <a:spLocks noChangeArrowheads="1"/>
                </p:cNvSpPr>
                <p:nvPr/>
              </p:nvSpPr>
              <p:spPr bwMode="auto">
                <a:xfrm>
                  <a:off x="43" y="480"/>
                  <a:ext cx="76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400" baseline="-25000">
                      <a:latin typeface="Calibri" panose="020F0502020204030204" pitchFamily="34" charset="0"/>
                      <a:ea typeface="楷体_GB2312"/>
                      <a:cs typeface="楷体_GB2312"/>
                    </a:rPr>
                    <a:t>SPARC Center</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733" name="Rectangle 57"/>
                <p:cNvSpPr>
                  <a:spLocks noChangeArrowheads="1"/>
                </p:cNvSpPr>
                <p:nvPr/>
              </p:nvSpPr>
              <p:spPr bwMode="auto">
                <a:xfrm>
                  <a:off x="0" y="480"/>
                  <a:ext cx="84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15" name="Group 60"/>
              <p:cNvGrpSpPr>
                <a:grpSpLocks/>
              </p:cNvGrpSpPr>
              <p:nvPr/>
            </p:nvGrpSpPr>
            <p:grpSpPr bwMode="auto">
              <a:xfrm>
                <a:off x="849" y="480"/>
                <a:ext cx="662" cy="384"/>
                <a:chOff x="849" y="480"/>
                <a:chExt cx="662" cy="384"/>
              </a:xfrm>
            </p:grpSpPr>
            <p:sp>
              <p:nvSpPr>
                <p:cNvPr id="25730" name="Rectangle 8"/>
                <p:cNvSpPr>
                  <a:spLocks noChangeArrowheads="1"/>
                </p:cNvSpPr>
                <p:nvPr/>
              </p:nvSpPr>
              <p:spPr bwMode="auto">
                <a:xfrm>
                  <a:off x="892" y="480"/>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zh-CN" altLang="en-US" sz="2400" baseline="-25000">
                      <a:latin typeface="Calibri" panose="020F0502020204030204" pitchFamily="34" charset="0"/>
                      <a:ea typeface="楷体_GB2312"/>
                      <a:cs typeface="楷体_GB2312"/>
                    </a:rPr>
                    <a:t>共享存储器</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731" name="Rectangle 59"/>
                <p:cNvSpPr>
                  <a:spLocks noChangeArrowheads="1"/>
                </p:cNvSpPr>
                <p:nvPr/>
              </p:nvSpPr>
              <p:spPr bwMode="auto">
                <a:xfrm>
                  <a:off x="849" y="480"/>
                  <a:ext cx="6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16" name="Group 62"/>
              <p:cNvGrpSpPr>
                <a:grpSpLocks/>
              </p:cNvGrpSpPr>
              <p:nvPr/>
            </p:nvGrpSpPr>
            <p:grpSpPr bwMode="auto">
              <a:xfrm>
                <a:off x="1511" y="480"/>
                <a:ext cx="734" cy="384"/>
                <a:chOff x="1511" y="480"/>
                <a:chExt cx="734" cy="384"/>
              </a:xfrm>
            </p:grpSpPr>
            <p:sp>
              <p:nvSpPr>
                <p:cNvPr id="25728" name="Rectangle 9"/>
                <p:cNvSpPr>
                  <a:spLocks noChangeArrowheads="1"/>
                </p:cNvSpPr>
                <p:nvPr/>
              </p:nvSpPr>
              <p:spPr bwMode="auto">
                <a:xfrm>
                  <a:off x="1554" y="480"/>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zh-CN" altLang="en-US" sz="2400" baseline="-25000">
                      <a:latin typeface="Calibri" panose="020F0502020204030204" pitchFamily="34" charset="0"/>
                      <a:ea typeface="楷体_GB2312"/>
                      <a:cs typeface="楷体_GB2312"/>
                    </a:rPr>
                    <a:t>总线</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729" name="Rectangle 61"/>
                <p:cNvSpPr>
                  <a:spLocks noChangeArrowheads="1"/>
                </p:cNvSpPr>
                <p:nvPr/>
              </p:nvSpPr>
              <p:spPr bwMode="auto">
                <a:xfrm>
                  <a:off x="1511" y="480"/>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17" name="Group 64"/>
              <p:cNvGrpSpPr>
                <a:grpSpLocks/>
              </p:cNvGrpSpPr>
              <p:nvPr/>
            </p:nvGrpSpPr>
            <p:grpSpPr bwMode="auto">
              <a:xfrm>
                <a:off x="2245" y="480"/>
                <a:ext cx="662" cy="384"/>
                <a:chOff x="2245" y="480"/>
                <a:chExt cx="662" cy="384"/>
              </a:xfrm>
            </p:grpSpPr>
            <p:sp>
              <p:nvSpPr>
                <p:cNvPr id="25726" name="Rectangle 10"/>
                <p:cNvSpPr>
                  <a:spLocks noChangeArrowheads="1"/>
                </p:cNvSpPr>
                <p:nvPr/>
              </p:nvSpPr>
              <p:spPr bwMode="auto">
                <a:xfrm>
                  <a:off x="2288" y="480"/>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400" baseline="-25000">
                      <a:latin typeface="Calibri" panose="020F0502020204030204" pitchFamily="34" charset="0"/>
                      <a:ea typeface="楷体_GB2312"/>
                      <a:cs typeface="楷体_GB2312"/>
                    </a:rPr>
                    <a:t>  ≤20</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727" name="Rectangle 63"/>
                <p:cNvSpPr>
                  <a:spLocks noChangeArrowheads="1"/>
                </p:cNvSpPr>
                <p:nvPr/>
              </p:nvSpPr>
              <p:spPr bwMode="auto">
                <a:xfrm>
                  <a:off x="2245" y="480"/>
                  <a:ext cx="6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18" name="Group 66"/>
              <p:cNvGrpSpPr>
                <a:grpSpLocks/>
              </p:cNvGrpSpPr>
              <p:nvPr/>
            </p:nvGrpSpPr>
            <p:grpSpPr bwMode="auto">
              <a:xfrm>
                <a:off x="2907" y="480"/>
                <a:ext cx="734" cy="384"/>
                <a:chOff x="2907" y="480"/>
                <a:chExt cx="734" cy="384"/>
              </a:xfrm>
            </p:grpSpPr>
            <p:sp>
              <p:nvSpPr>
                <p:cNvPr id="25724" name="Rectangle 11"/>
                <p:cNvSpPr>
                  <a:spLocks noChangeArrowheads="1"/>
                </p:cNvSpPr>
                <p:nvPr/>
              </p:nvSpPr>
              <p:spPr bwMode="auto">
                <a:xfrm>
                  <a:off x="2950" y="480"/>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400" baseline="-25000">
                      <a:latin typeface="Calibri" panose="020F0502020204030204" pitchFamily="34" charset="0"/>
                      <a:ea typeface="楷体_GB2312"/>
                      <a:cs typeface="楷体_GB2312"/>
                    </a:rPr>
                    <a:t>   1μs</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725" name="Rectangle 65"/>
                <p:cNvSpPr>
                  <a:spLocks noChangeArrowheads="1"/>
                </p:cNvSpPr>
                <p:nvPr/>
              </p:nvSpPr>
              <p:spPr bwMode="auto">
                <a:xfrm>
                  <a:off x="2907" y="480"/>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19" name="Group 68"/>
              <p:cNvGrpSpPr>
                <a:grpSpLocks/>
              </p:cNvGrpSpPr>
              <p:nvPr/>
            </p:nvGrpSpPr>
            <p:grpSpPr bwMode="auto">
              <a:xfrm>
                <a:off x="0" y="864"/>
                <a:ext cx="849" cy="384"/>
                <a:chOff x="0" y="864"/>
                <a:chExt cx="849" cy="384"/>
              </a:xfrm>
            </p:grpSpPr>
            <p:sp>
              <p:nvSpPr>
                <p:cNvPr id="25722" name="Rectangle 12"/>
                <p:cNvSpPr>
                  <a:spLocks noChangeArrowheads="1"/>
                </p:cNvSpPr>
                <p:nvPr/>
              </p:nvSpPr>
              <p:spPr bwMode="auto">
                <a:xfrm>
                  <a:off x="43" y="864"/>
                  <a:ext cx="76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400" baseline="-25000">
                      <a:latin typeface="Calibri" panose="020F0502020204030204" pitchFamily="34" charset="0"/>
                      <a:ea typeface="楷体_GB2312"/>
                      <a:cs typeface="楷体_GB2312"/>
                    </a:rPr>
                    <a:t>SGI Challenge</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723" name="Rectangle 67"/>
                <p:cNvSpPr>
                  <a:spLocks noChangeArrowheads="1"/>
                </p:cNvSpPr>
                <p:nvPr/>
              </p:nvSpPr>
              <p:spPr bwMode="auto">
                <a:xfrm>
                  <a:off x="0" y="864"/>
                  <a:ext cx="84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20" name="Group 70"/>
              <p:cNvGrpSpPr>
                <a:grpSpLocks/>
              </p:cNvGrpSpPr>
              <p:nvPr/>
            </p:nvGrpSpPr>
            <p:grpSpPr bwMode="auto">
              <a:xfrm>
                <a:off x="849" y="864"/>
                <a:ext cx="662" cy="384"/>
                <a:chOff x="849" y="864"/>
                <a:chExt cx="662" cy="384"/>
              </a:xfrm>
            </p:grpSpPr>
            <p:sp>
              <p:nvSpPr>
                <p:cNvPr id="25720" name="Rectangle 13"/>
                <p:cNvSpPr>
                  <a:spLocks noChangeArrowheads="1"/>
                </p:cNvSpPr>
                <p:nvPr/>
              </p:nvSpPr>
              <p:spPr bwMode="auto">
                <a:xfrm>
                  <a:off x="892" y="864"/>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zh-CN" altLang="en-US" sz="2400" baseline="-25000">
                      <a:latin typeface="Calibri" panose="020F0502020204030204" pitchFamily="34" charset="0"/>
                      <a:ea typeface="楷体_GB2312"/>
                      <a:cs typeface="楷体_GB2312"/>
                    </a:rPr>
                    <a:t>共享存储器</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721" name="Rectangle 69"/>
                <p:cNvSpPr>
                  <a:spLocks noChangeArrowheads="1"/>
                </p:cNvSpPr>
                <p:nvPr/>
              </p:nvSpPr>
              <p:spPr bwMode="auto">
                <a:xfrm>
                  <a:off x="849" y="864"/>
                  <a:ext cx="6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21" name="Group 72"/>
              <p:cNvGrpSpPr>
                <a:grpSpLocks/>
              </p:cNvGrpSpPr>
              <p:nvPr/>
            </p:nvGrpSpPr>
            <p:grpSpPr bwMode="auto">
              <a:xfrm>
                <a:off x="1511" y="864"/>
                <a:ext cx="734" cy="384"/>
                <a:chOff x="1511" y="864"/>
                <a:chExt cx="734" cy="384"/>
              </a:xfrm>
            </p:grpSpPr>
            <p:sp>
              <p:nvSpPr>
                <p:cNvPr id="25718" name="Rectangle 14"/>
                <p:cNvSpPr>
                  <a:spLocks noChangeArrowheads="1"/>
                </p:cNvSpPr>
                <p:nvPr/>
              </p:nvSpPr>
              <p:spPr bwMode="auto">
                <a:xfrm>
                  <a:off x="1554" y="864"/>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zh-CN" altLang="en-US" sz="2400" baseline="-25000">
                      <a:latin typeface="Calibri" panose="020F0502020204030204" pitchFamily="34" charset="0"/>
                      <a:ea typeface="楷体_GB2312"/>
                      <a:cs typeface="楷体_GB2312"/>
                    </a:rPr>
                    <a:t>总线</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719" name="Rectangle 71"/>
                <p:cNvSpPr>
                  <a:spLocks noChangeArrowheads="1"/>
                </p:cNvSpPr>
                <p:nvPr/>
              </p:nvSpPr>
              <p:spPr bwMode="auto">
                <a:xfrm>
                  <a:off x="1511" y="864"/>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22" name="Group 74"/>
              <p:cNvGrpSpPr>
                <a:grpSpLocks/>
              </p:cNvGrpSpPr>
              <p:nvPr/>
            </p:nvGrpSpPr>
            <p:grpSpPr bwMode="auto">
              <a:xfrm>
                <a:off x="2245" y="864"/>
                <a:ext cx="662" cy="384"/>
                <a:chOff x="2245" y="864"/>
                <a:chExt cx="662" cy="384"/>
              </a:xfrm>
            </p:grpSpPr>
            <p:sp>
              <p:nvSpPr>
                <p:cNvPr id="25716" name="Rectangle 15"/>
                <p:cNvSpPr>
                  <a:spLocks noChangeArrowheads="1"/>
                </p:cNvSpPr>
                <p:nvPr/>
              </p:nvSpPr>
              <p:spPr bwMode="auto">
                <a:xfrm>
                  <a:off x="2288" y="864"/>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400" baseline="-25000">
                      <a:latin typeface="Calibri" panose="020F0502020204030204" pitchFamily="34" charset="0"/>
                      <a:ea typeface="楷体_GB2312"/>
                      <a:cs typeface="楷体_GB2312"/>
                    </a:rPr>
                    <a:t>  ≤36</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717" name="Rectangle 73"/>
                <p:cNvSpPr>
                  <a:spLocks noChangeArrowheads="1"/>
                </p:cNvSpPr>
                <p:nvPr/>
              </p:nvSpPr>
              <p:spPr bwMode="auto">
                <a:xfrm>
                  <a:off x="2245" y="864"/>
                  <a:ext cx="6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23" name="Group 76"/>
              <p:cNvGrpSpPr>
                <a:grpSpLocks/>
              </p:cNvGrpSpPr>
              <p:nvPr/>
            </p:nvGrpSpPr>
            <p:grpSpPr bwMode="auto">
              <a:xfrm>
                <a:off x="2907" y="864"/>
                <a:ext cx="734" cy="384"/>
                <a:chOff x="2907" y="864"/>
                <a:chExt cx="734" cy="384"/>
              </a:xfrm>
            </p:grpSpPr>
            <p:sp>
              <p:nvSpPr>
                <p:cNvPr id="25714" name="Rectangle 16"/>
                <p:cNvSpPr>
                  <a:spLocks noChangeArrowheads="1"/>
                </p:cNvSpPr>
                <p:nvPr/>
              </p:nvSpPr>
              <p:spPr bwMode="auto">
                <a:xfrm>
                  <a:off x="2950" y="864"/>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400" baseline="-25000">
                      <a:latin typeface="Calibri" panose="020F0502020204030204" pitchFamily="34" charset="0"/>
                      <a:ea typeface="楷体_GB2312"/>
                      <a:cs typeface="楷体_GB2312"/>
                    </a:rPr>
                    <a:t>   1μs</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715" name="Rectangle 75"/>
                <p:cNvSpPr>
                  <a:spLocks noChangeArrowheads="1"/>
                </p:cNvSpPr>
                <p:nvPr/>
              </p:nvSpPr>
              <p:spPr bwMode="auto">
                <a:xfrm>
                  <a:off x="2907" y="864"/>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24" name="Group 78"/>
              <p:cNvGrpSpPr>
                <a:grpSpLocks/>
              </p:cNvGrpSpPr>
              <p:nvPr/>
            </p:nvGrpSpPr>
            <p:grpSpPr bwMode="auto">
              <a:xfrm>
                <a:off x="0" y="1248"/>
                <a:ext cx="849" cy="384"/>
                <a:chOff x="0" y="1248"/>
                <a:chExt cx="849" cy="384"/>
              </a:xfrm>
            </p:grpSpPr>
            <p:sp>
              <p:nvSpPr>
                <p:cNvPr id="25712" name="Rectangle 17"/>
                <p:cNvSpPr>
                  <a:spLocks noChangeArrowheads="1"/>
                </p:cNvSpPr>
                <p:nvPr/>
              </p:nvSpPr>
              <p:spPr bwMode="auto">
                <a:xfrm>
                  <a:off x="43" y="1248"/>
                  <a:ext cx="76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400" baseline="-25000">
                      <a:latin typeface="Calibri" panose="020F0502020204030204" pitchFamily="34" charset="0"/>
                      <a:ea typeface="楷体_GB2312"/>
                      <a:cs typeface="楷体_GB2312"/>
                    </a:rPr>
                    <a:t>Cray T3D</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713" name="Rectangle 77"/>
                <p:cNvSpPr>
                  <a:spLocks noChangeArrowheads="1"/>
                </p:cNvSpPr>
                <p:nvPr/>
              </p:nvSpPr>
              <p:spPr bwMode="auto">
                <a:xfrm>
                  <a:off x="0" y="1248"/>
                  <a:ext cx="84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25" name="Group 80"/>
              <p:cNvGrpSpPr>
                <a:grpSpLocks/>
              </p:cNvGrpSpPr>
              <p:nvPr/>
            </p:nvGrpSpPr>
            <p:grpSpPr bwMode="auto">
              <a:xfrm>
                <a:off x="849" y="1248"/>
                <a:ext cx="662" cy="384"/>
                <a:chOff x="849" y="1248"/>
                <a:chExt cx="662" cy="384"/>
              </a:xfrm>
            </p:grpSpPr>
            <p:sp>
              <p:nvSpPr>
                <p:cNvPr id="25710" name="Rectangle 18"/>
                <p:cNvSpPr>
                  <a:spLocks noChangeArrowheads="1"/>
                </p:cNvSpPr>
                <p:nvPr/>
              </p:nvSpPr>
              <p:spPr bwMode="auto">
                <a:xfrm>
                  <a:off x="892" y="1248"/>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zh-CN" altLang="en-US" sz="2400" baseline="-25000">
                      <a:latin typeface="Calibri" panose="020F0502020204030204" pitchFamily="34" charset="0"/>
                      <a:ea typeface="楷体_GB2312"/>
                      <a:cs typeface="楷体_GB2312"/>
                    </a:rPr>
                    <a:t>共享存储器</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711" name="Rectangle 79"/>
                <p:cNvSpPr>
                  <a:spLocks noChangeArrowheads="1"/>
                </p:cNvSpPr>
                <p:nvPr/>
              </p:nvSpPr>
              <p:spPr bwMode="auto">
                <a:xfrm>
                  <a:off x="849" y="1248"/>
                  <a:ext cx="6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26" name="Group 82"/>
              <p:cNvGrpSpPr>
                <a:grpSpLocks/>
              </p:cNvGrpSpPr>
              <p:nvPr/>
            </p:nvGrpSpPr>
            <p:grpSpPr bwMode="auto">
              <a:xfrm>
                <a:off x="1511" y="1248"/>
                <a:ext cx="734" cy="384"/>
                <a:chOff x="1511" y="1248"/>
                <a:chExt cx="734" cy="384"/>
              </a:xfrm>
            </p:grpSpPr>
            <p:sp>
              <p:nvSpPr>
                <p:cNvPr id="25708" name="Rectangle 19"/>
                <p:cNvSpPr>
                  <a:spLocks noChangeArrowheads="1"/>
                </p:cNvSpPr>
                <p:nvPr/>
              </p:nvSpPr>
              <p:spPr bwMode="auto">
                <a:xfrm>
                  <a:off x="1554" y="1248"/>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400" baseline="-25000">
                      <a:latin typeface="Calibri" panose="020F0502020204030204" pitchFamily="34" charset="0"/>
                      <a:ea typeface="楷体_GB2312"/>
                      <a:cs typeface="楷体_GB2312"/>
                    </a:rPr>
                    <a:t>3</a:t>
                  </a:r>
                  <a:r>
                    <a:rPr lang="zh-CN" altLang="en-US" sz="2400" baseline="-25000">
                      <a:latin typeface="Calibri" panose="020F0502020204030204" pitchFamily="34" charset="0"/>
                      <a:ea typeface="楷体_GB2312"/>
                      <a:cs typeface="楷体_GB2312"/>
                    </a:rPr>
                    <a:t>维环网</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709" name="Rectangle 81"/>
                <p:cNvSpPr>
                  <a:spLocks noChangeArrowheads="1"/>
                </p:cNvSpPr>
                <p:nvPr/>
              </p:nvSpPr>
              <p:spPr bwMode="auto">
                <a:xfrm>
                  <a:off x="1511" y="1248"/>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27" name="Group 84"/>
              <p:cNvGrpSpPr>
                <a:grpSpLocks/>
              </p:cNvGrpSpPr>
              <p:nvPr/>
            </p:nvGrpSpPr>
            <p:grpSpPr bwMode="auto">
              <a:xfrm>
                <a:off x="2245" y="1248"/>
                <a:ext cx="662" cy="384"/>
                <a:chOff x="2245" y="1248"/>
                <a:chExt cx="662" cy="384"/>
              </a:xfrm>
            </p:grpSpPr>
            <p:sp>
              <p:nvSpPr>
                <p:cNvPr id="25706" name="Rectangle 20"/>
                <p:cNvSpPr>
                  <a:spLocks noChangeArrowheads="1"/>
                </p:cNvSpPr>
                <p:nvPr/>
              </p:nvSpPr>
              <p:spPr bwMode="auto">
                <a:xfrm>
                  <a:off x="2288" y="1248"/>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400" baseline="-25000">
                      <a:latin typeface="Calibri" panose="020F0502020204030204" pitchFamily="34" charset="0"/>
                      <a:ea typeface="楷体_GB2312"/>
                      <a:cs typeface="楷体_GB2312"/>
                    </a:rPr>
                    <a:t>  32</a:t>
                  </a:r>
                  <a:r>
                    <a:rPr lang="zh-CN" altLang="en-US" sz="2400" baseline="-25000">
                      <a:latin typeface="Calibri" panose="020F0502020204030204" pitchFamily="34" charset="0"/>
                      <a:ea typeface="楷体_GB2312"/>
                      <a:cs typeface="楷体_GB2312"/>
                    </a:rPr>
                    <a:t>－</a:t>
                  </a:r>
                  <a:r>
                    <a:rPr lang="en-US" altLang="zh-CN" sz="2400" baseline="-25000">
                      <a:latin typeface="Calibri" panose="020F0502020204030204" pitchFamily="34" charset="0"/>
                      <a:ea typeface="楷体_GB2312"/>
                      <a:cs typeface="楷体_GB2312"/>
                    </a:rPr>
                    <a:t>2048</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707" name="Rectangle 83"/>
                <p:cNvSpPr>
                  <a:spLocks noChangeArrowheads="1"/>
                </p:cNvSpPr>
                <p:nvPr/>
              </p:nvSpPr>
              <p:spPr bwMode="auto">
                <a:xfrm>
                  <a:off x="2245" y="1248"/>
                  <a:ext cx="6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28" name="Group 86"/>
              <p:cNvGrpSpPr>
                <a:grpSpLocks/>
              </p:cNvGrpSpPr>
              <p:nvPr/>
            </p:nvGrpSpPr>
            <p:grpSpPr bwMode="auto">
              <a:xfrm>
                <a:off x="2907" y="1248"/>
                <a:ext cx="734" cy="384"/>
                <a:chOff x="2907" y="1248"/>
                <a:chExt cx="734" cy="384"/>
              </a:xfrm>
            </p:grpSpPr>
            <p:sp>
              <p:nvSpPr>
                <p:cNvPr id="25704" name="Rectangle 21"/>
                <p:cNvSpPr>
                  <a:spLocks noChangeArrowheads="1"/>
                </p:cNvSpPr>
                <p:nvPr/>
              </p:nvSpPr>
              <p:spPr bwMode="auto">
                <a:xfrm>
                  <a:off x="2950" y="1248"/>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400" baseline="-25000">
                      <a:latin typeface="Calibri" panose="020F0502020204030204" pitchFamily="34" charset="0"/>
                      <a:ea typeface="楷体_GB2312"/>
                      <a:cs typeface="楷体_GB2312"/>
                    </a:rPr>
                    <a:t>   1μs</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705" name="Rectangle 85"/>
                <p:cNvSpPr>
                  <a:spLocks noChangeArrowheads="1"/>
                </p:cNvSpPr>
                <p:nvPr/>
              </p:nvSpPr>
              <p:spPr bwMode="auto">
                <a:xfrm>
                  <a:off x="2907" y="1248"/>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29" name="Group 88"/>
              <p:cNvGrpSpPr>
                <a:grpSpLocks/>
              </p:cNvGrpSpPr>
              <p:nvPr/>
            </p:nvGrpSpPr>
            <p:grpSpPr bwMode="auto">
              <a:xfrm>
                <a:off x="0" y="1632"/>
                <a:ext cx="849" cy="384"/>
                <a:chOff x="0" y="1632"/>
                <a:chExt cx="849" cy="384"/>
              </a:xfrm>
            </p:grpSpPr>
            <p:sp>
              <p:nvSpPr>
                <p:cNvPr id="25702" name="Rectangle 22"/>
                <p:cNvSpPr>
                  <a:spLocks noChangeArrowheads="1"/>
                </p:cNvSpPr>
                <p:nvPr/>
              </p:nvSpPr>
              <p:spPr bwMode="auto">
                <a:xfrm>
                  <a:off x="43" y="1632"/>
                  <a:ext cx="76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400" baseline="-25000">
                      <a:latin typeface="Calibri" panose="020F0502020204030204" pitchFamily="34" charset="0"/>
                      <a:ea typeface="楷体_GB2312"/>
                      <a:cs typeface="楷体_GB2312"/>
                    </a:rPr>
                    <a:t>Convex Exemplar</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703" name="Rectangle 87"/>
                <p:cNvSpPr>
                  <a:spLocks noChangeArrowheads="1"/>
                </p:cNvSpPr>
                <p:nvPr/>
              </p:nvSpPr>
              <p:spPr bwMode="auto">
                <a:xfrm>
                  <a:off x="0" y="1632"/>
                  <a:ext cx="84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30" name="Group 90"/>
              <p:cNvGrpSpPr>
                <a:grpSpLocks/>
              </p:cNvGrpSpPr>
              <p:nvPr/>
            </p:nvGrpSpPr>
            <p:grpSpPr bwMode="auto">
              <a:xfrm>
                <a:off x="849" y="1632"/>
                <a:ext cx="662" cy="384"/>
                <a:chOff x="849" y="1632"/>
                <a:chExt cx="662" cy="384"/>
              </a:xfrm>
            </p:grpSpPr>
            <p:sp>
              <p:nvSpPr>
                <p:cNvPr id="25700" name="Rectangle 23"/>
                <p:cNvSpPr>
                  <a:spLocks noChangeArrowheads="1"/>
                </p:cNvSpPr>
                <p:nvPr/>
              </p:nvSpPr>
              <p:spPr bwMode="auto">
                <a:xfrm>
                  <a:off x="892" y="1632"/>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zh-CN" altLang="en-US" sz="2400" baseline="-25000">
                      <a:latin typeface="Calibri" panose="020F0502020204030204" pitchFamily="34" charset="0"/>
                      <a:ea typeface="楷体_GB2312"/>
                      <a:cs typeface="楷体_GB2312"/>
                    </a:rPr>
                    <a:t>共享存储器</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701" name="Rectangle 89"/>
                <p:cNvSpPr>
                  <a:spLocks noChangeArrowheads="1"/>
                </p:cNvSpPr>
                <p:nvPr/>
              </p:nvSpPr>
              <p:spPr bwMode="auto">
                <a:xfrm>
                  <a:off x="849" y="1632"/>
                  <a:ext cx="6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31" name="Group 92"/>
              <p:cNvGrpSpPr>
                <a:grpSpLocks/>
              </p:cNvGrpSpPr>
              <p:nvPr/>
            </p:nvGrpSpPr>
            <p:grpSpPr bwMode="auto">
              <a:xfrm>
                <a:off x="1511" y="1632"/>
                <a:ext cx="734" cy="384"/>
                <a:chOff x="1511" y="1632"/>
                <a:chExt cx="734" cy="384"/>
              </a:xfrm>
            </p:grpSpPr>
            <p:sp>
              <p:nvSpPr>
                <p:cNvPr id="25698" name="Rectangle 24"/>
                <p:cNvSpPr>
                  <a:spLocks noChangeArrowheads="1"/>
                </p:cNvSpPr>
                <p:nvPr/>
              </p:nvSpPr>
              <p:spPr bwMode="auto">
                <a:xfrm>
                  <a:off x="1554" y="1632"/>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zh-CN" altLang="en-US" sz="2400" baseline="-25000">
                      <a:latin typeface="Calibri" panose="020F0502020204030204" pitchFamily="34" charset="0"/>
                      <a:ea typeface="楷体_GB2312"/>
                      <a:cs typeface="楷体_GB2312"/>
                    </a:rPr>
                    <a:t>交叉开关＋环</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699" name="Rectangle 91"/>
                <p:cNvSpPr>
                  <a:spLocks noChangeArrowheads="1"/>
                </p:cNvSpPr>
                <p:nvPr/>
              </p:nvSpPr>
              <p:spPr bwMode="auto">
                <a:xfrm>
                  <a:off x="1511" y="1632"/>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32" name="Group 94"/>
              <p:cNvGrpSpPr>
                <a:grpSpLocks/>
              </p:cNvGrpSpPr>
              <p:nvPr/>
            </p:nvGrpSpPr>
            <p:grpSpPr bwMode="auto">
              <a:xfrm>
                <a:off x="2245" y="1632"/>
                <a:ext cx="662" cy="384"/>
                <a:chOff x="2245" y="1632"/>
                <a:chExt cx="662" cy="384"/>
              </a:xfrm>
            </p:grpSpPr>
            <p:sp>
              <p:nvSpPr>
                <p:cNvPr id="25696" name="Rectangle 25"/>
                <p:cNvSpPr>
                  <a:spLocks noChangeArrowheads="1"/>
                </p:cNvSpPr>
                <p:nvPr/>
              </p:nvSpPr>
              <p:spPr bwMode="auto">
                <a:xfrm>
                  <a:off x="2288" y="1632"/>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400" baseline="-25000">
                      <a:latin typeface="Calibri" panose="020F0502020204030204" pitchFamily="34" charset="0"/>
                      <a:ea typeface="楷体_GB2312"/>
                      <a:cs typeface="楷体_GB2312"/>
                    </a:rPr>
                    <a:t>  8</a:t>
                  </a:r>
                  <a:r>
                    <a:rPr lang="zh-CN" altLang="en-US" sz="2400" baseline="-25000">
                      <a:latin typeface="Calibri" panose="020F0502020204030204" pitchFamily="34" charset="0"/>
                      <a:ea typeface="楷体_GB2312"/>
                      <a:cs typeface="楷体_GB2312"/>
                    </a:rPr>
                    <a:t>－</a:t>
                  </a:r>
                  <a:r>
                    <a:rPr lang="en-US" altLang="zh-CN" sz="2400" baseline="-25000">
                      <a:latin typeface="Calibri" panose="020F0502020204030204" pitchFamily="34" charset="0"/>
                      <a:ea typeface="楷体_GB2312"/>
                      <a:cs typeface="楷体_GB2312"/>
                    </a:rPr>
                    <a:t>64</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697" name="Rectangle 93"/>
                <p:cNvSpPr>
                  <a:spLocks noChangeArrowheads="1"/>
                </p:cNvSpPr>
                <p:nvPr/>
              </p:nvSpPr>
              <p:spPr bwMode="auto">
                <a:xfrm>
                  <a:off x="2245" y="1632"/>
                  <a:ext cx="6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33" name="Group 96"/>
              <p:cNvGrpSpPr>
                <a:grpSpLocks/>
              </p:cNvGrpSpPr>
              <p:nvPr/>
            </p:nvGrpSpPr>
            <p:grpSpPr bwMode="auto">
              <a:xfrm>
                <a:off x="2907" y="1632"/>
                <a:ext cx="734" cy="384"/>
                <a:chOff x="2907" y="1632"/>
                <a:chExt cx="734" cy="384"/>
              </a:xfrm>
            </p:grpSpPr>
            <p:sp>
              <p:nvSpPr>
                <p:cNvPr id="25694" name="Rectangle 26"/>
                <p:cNvSpPr>
                  <a:spLocks noChangeArrowheads="1"/>
                </p:cNvSpPr>
                <p:nvPr/>
              </p:nvSpPr>
              <p:spPr bwMode="auto">
                <a:xfrm>
                  <a:off x="2950" y="1632"/>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400" baseline="-25000">
                      <a:latin typeface="Calibri" panose="020F0502020204030204" pitchFamily="34" charset="0"/>
                      <a:ea typeface="楷体_GB2312"/>
                      <a:cs typeface="楷体_GB2312"/>
                    </a:rPr>
                    <a:t>   2μs</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695" name="Rectangle 95"/>
                <p:cNvSpPr>
                  <a:spLocks noChangeArrowheads="1"/>
                </p:cNvSpPr>
                <p:nvPr/>
              </p:nvSpPr>
              <p:spPr bwMode="auto">
                <a:xfrm>
                  <a:off x="2907" y="1632"/>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34" name="Group 98"/>
              <p:cNvGrpSpPr>
                <a:grpSpLocks/>
              </p:cNvGrpSpPr>
              <p:nvPr/>
            </p:nvGrpSpPr>
            <p:grpSpPr bwMode="auto">
              <a:xfrm>
                <a:off x="0" y="2016"/>
                <a:ext cx="849" cy="384"/>
                <a:chOff x="0" y="2016"/>
                <a:chExt cx="849" cy="384"/>
              </a:xfrm>
            </p:grpSpPr>
            <p:sp>
              <p:nvSpPr>
                <p:cNvPr id="25692" name="Rectangle 27"/>
                <p:cNvSpPr>
                  <a:spLocks noChangeArrowheads="1"/>
                </p:cNvSpPr>
                <p:nvPr/>
              </p:nvSpPr>
              <p:spPr bwMode="auto">
                <a:xfrm>
                  <a:off x="43" y="2016"/>
                  <a:ext cx="76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400" baseline="-25000">
                      <a:latin typeface="Calibri" panose="020F0502020204030204" pitchFamily="34" charset="0"/>
                      <a:ea typeface="楷体_GB2312"/>
                      <a:cs typeface="楷体_GB2312"/>
                    </a:rPr>
                    <a:t>KSR-1</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693" name="Rectangle 97"/>
                <p:cNvSpPr>
                  <a:spLocks noChangeArrowheads="1"/>
                </p:cNvSpPr>
                <p:nvPr/>
              </p:nvSpPr>
              <p:spPr bwMode="auto">
                <a:xfrm>
                  <a:off x="0" y="2016"/>
                  <a:ext cx="84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35" name="Group 100"/>
              <p:cNvGrpSpPr>
                <a:grpSpLocks/>
              </p:cNvGrpSpPr>
              <p:nvPr/>
            </p:nvGrpSpPr>
            <p:grpSpPr bwMode="auto">
              <a:xfrm>
                <a:off x="849" y="2016"/>
                <a:ext cx="662" cy="384"/>
                <a:chOff x="849" y="2016"/>
                <a:chExt cx="662" cy="384"/>
              </a:xfrm>
            </p:grpSpPr>
            <p:sp>
              <p:nvSpPr>
                <p:cNvPr id="25690" name="Rectangle 28"/>
                <p:cNvSpPr>
                  <a:spLocks noChangeArrowheads="1"/>
                </p:cNvSpPr>
                <p:nvPr/>
              </p:nvSpPr>
              <p:spPr bwMode="auto">
                <a:xfrm>
                  <a:off x="892" y="2016"/>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zh-CN" altLang="en-US" sz="2400" baseline="-25000">
                      <a:latin typeface="Calibri" panose="020F0502020204030204" pitchFamily="34" charset="0"/>
                      <a:ea typeface="楷体_GB2312"/>
                      <a:cs typeface="楷体_GB2312"/>
                    </a:rPr>
                    <a:t>共享存储器</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691" name="Rectangle 99"/>
                <p:cNvSpPr>
                  <a:spLocks noChangeArrowheads="1"/>
                </p:cNvSpPr>
                <p:nvPr/>
              </p:nvSpPr>
              <p:spPr bwMode="auto">
                <a:xfrm>
                  <a:off x="849" y="2016"/>
                  <a:ext cx="6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36" name="Group 102"/>
              <p:cNvGrpSpPr>
                <a:grpSpLocks/>
              </p:cNvGrpSpPr>
              <p:nvPr/>
            </p:nvGrpSpPr>
            <p:grpSpPr bwMode="auto">
              <a:xfrm>
                <a:off x="1511" y="2016"/>
                <a:ext cx="734" cy="384"/>
                <a:chOff x="1511" y="2016"/>
                <a:chExt cx="734" cy="384"/>
              </a:xfrm>
            </p:grpSpPr>
            <p:sp>
              <p:nvSpPr>
                <p:cNvPr id="25688" name="Rectangle 29"/>
                <p:cNvSpPr>
                  <a:spLocks noChangeArrowheads="1"/>
                </p:cNvSpPr>
                <p:nvPr/>
              </p:nvSpPr>
              <p:spPr bwMode="auto">
                <a:xfrm>
                  <a:off x="1554" y="2016"/>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zh-CN" altLang="en-US" sz="2400" baseline="-25000">
                      <a:latin typeface="Calibri" panose="020F0502020204030204" pitchFamily="34" charset="0"/>
                      <a:ea typeface="楷体_GB2312"/>
                      <a:cs typeface="楷体_GB2312"/>
                    </a:rPr>
                    <a:t>多层次环</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689" name="Rectangle 101"/>
                <p:cNvSpPr>
                  <a:spLocks noChangeArrowheads="1"/>
                </p:cNvSpPr>
                <p:nvPr/>
              </p:nvSpPr>
              <p:spPr bwMode="auto">
                <a:xfrm>
                  <a:off x="1511" y="2016"/>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37" name="Group 104"/>
              <p:cNvGrpSpPr>
                <a:grpSpLocks/>
              </p:cNvGrpSpPr>
              <p:nvPr/>
            </p:nvGrpSpPr>
            <p:grpSpPr bwMode="auto">
              <a:xfrm>
                <a:off x="2245" y="2016"/>
                <a:ext cx="662" cy="384"/>
                <a:chOff x="2245" y="2016"/>
                <a:chExt cx="662" cy="384"/>
              </a:xfrm>
            </p:grpSpPr>
            <p:sp>
              <p:nvSpPr>
                <p:cNvPr id="25686" name="Rectangle 30"/>
                <p:cNvSpPr>
                  <a:spLocks noChangeArrowheads="1"/>
                </p:cNvSpPr>
                <p:nvPr/>
              </p:nvSpPr>
              <p:spPr bwMode="auto">
                <a:xfrm>
                  <a:off x="2288" y="2016"/>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400" baseline="-25000">
                      <a:latin typeface="Calibri" panose="020F0502020204030204" pitchFamily="34" charset="0"/>
                      <a:ea typeface="楷体_GB2312"/>
                      <a:cs typeface="楷体_GB2312"/>
                    </a:rPr>
                    <a:t>  32</a:t>
                  </a:r>
                  <a:r>
                    <a:rPr lang="zh-CN" altLang="en-US" sz="2400" baseline="-25000">
                      <a:latin typeface="Calibri" panose="020F0502020204030204" pitchFamily="34" charset="0"/>
                      <a:ea typeface="楷体_GB2312"/>
                      <a:cs typeface="楷体_GB2312"/>
                    </a:rPr>
                    <a:t>－</a:t>
                  </a:r>
                  <a:r>
                    <a:rPr lang="en-US" altLang="zh-CN" sz="2400" baseline="-25000">
                      <a:latin typeface="Calibri" panose="020F0502020204030204" pitchFamily="34" charset="0"/>
                      <a:ea typeface="楷体_GB2312"/>
                      <a:cs typeface="楷体_GB2312"/>
                    </a:rPr>
                    <a:t>256</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687" name="Rectangle 103"/>
                <p:cNvSpPr>
                  <a:spLocks noChangeArrowheads="1"/>
                </p:cNvSpPr>
                <p:nvPr/>
              </p:nvSpPr>
              <p:spPr bwMode="auto">
                <a:xfrm>
                  <a:off x="2245" y="2016"/>
                  <a:ext cx="6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38" name="Group 106"/>
              <p:cNvGrpSpPr>
                <a:grpSpLocks/>
              </p:cNvGrpSpPr>
              <p:nvPr/>
            </p:nvGrpSpPr>
            <p:grpSpPr bwMode="auto">
              <a:xfrm>
                <a:off x="2907" y="2016"/>
                <a:ext cx="734" cy="384"/>
                <a:chOff x="2907" y="2016"/>
                <a:chExt cx="734" cy="384"/>
              </a:xfrm>
            </p:grpSpPr>
            <p:sp>
              <p:nvSpPr>
                <p:cNvPr id="25684" name="Rectangle 31"/>
                <p:cNvSpPr>
                  <a:spLocks noChangeArrowheads="1"/>
                </p:cNvSpPr>
                <p:nvPr/>
              </p:nvSpPr>
              <p:spPr bwMode="auto">
                <a:xfrm>
                  <a:off x="2950" y="2016"/>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400" baseline="-25000">
                      <a:latin typeface="Calibri" panose="020F0502020204030204" pitchFamily="34" charset="0"/>
                      <a:ea typeface="楷体_GB2312"/>
                      <a:cs typeface="楷体_GB2312"/>
                    </a:rPr>
                    <a:t>  2-6μs</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685" name="Rectangle 105"/>
                <p:cNvSpPr>
                  <a:spLocks noChangeArrowheads="1"/>
                </p:cNvSpPr>
                <p:nvPr/>
              </p:nvSpPr>
              <p:spPr bwMode="auto">
                <a:xfrm>
                  <a:off x="2907" y="2016"/>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39" name="Group 108"/>
              <p:cNvGrpSpPr>
                <a:grpSpLocks/>
              </p:cNvGrpSpPr>
              <p:nvPr/>
            </p:nvGrpSpPr>
            <p:grpSpPr bwMode="auto">
              <a:xfrm>
                <a:off x="0" y="2400"/>
                <a:ext cx="849" cy="384"/>
                <a:chOff x="0" y="2400"/>
                <a:chExt cx="849" cy="384"/>
              </a:xfrm>
            </p:grpSpPr>
            <p:sp>
              <p:nvSpPr>
                <p:cNvPr id="25682" name="Rectangle 32"/>
                <p:cNvSpPr>
                  <a:spLocks noChangeArrowheads="1"/>
                </p:cNvSpPr>
                <p:nvPr/>
              </p:nvSpPr>
              <p:spPr bwMode="auto">
                <a:xfrm>
                  <a:off x="43" y="2400"/>
                  <a:ext cx="76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400" baseline="-25000">
                      <a:latin typeface="Calibri" panose="020F0502020204030204" pitchFamily="34" charset="0"/>
                      <a:ea typeface="楷体_GB2312"/>
                      <a:cs typeface="楷体_GB2312"/>
                    </a:rPr>
                    <a:t>CM-5</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683" name="Rectangle 107"/>
                <p:cNvSpPr>
                  <a:spLocks noChangeArrowheads="1"/>
                </p:cNvSpPr>
                <p:nvPr/>
              </p:nvSpPr>
              <p:spPr bwMode="auto">
                <a:xfrm>
                  <a:off x="0" y="2400"/>
                  <a:ext cx="84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40" name="Group 110"/>
              <p:cNvGrpSpPr>
                <a:grpSpLocks/>
              </p:cNvGrpSpPr>
              <p:nvPr/>
            </p:nvGrpSpPr>
            <p:grpSpPr bwMode="auto">
              <a:xfrm>
                <a:off x="849" y="2400"/>
                <a:ext cx="662" cy="384"/>
                <a:chOff x="849" y="2400"/>
                <a:chExt cx="662" cy="384"/>
              </a:xfrm>
            </p:grpSpPr>
            <p:sp>
              <p:nvSpPr>
                <p:cNvPr id="25680" name="Rectangle 33"/>
                <p:cNvSpPr>
                  <a:spLocks noChangeArrowheads="1"/>
                </p:cNvSpPr>
                <p:nvPr/>
              </p:nvSpPr>
              <p:spPr bwMode="auto">
                <a:xfrm>
                  <a:off x="892" y="2400"/>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zh-CN" altLang="en-US" sz="2400" baseline="-25000">
                      <a:latin typeface="Calibri" panose="020F0502020204030204" pitchFamily="34" charset="0"/>
                      <a:ea typeface="楷体_GB2312"/>
                      <a:cs typeface="楷体_GB2312"/>
                    </a:rPr>
                    <a:t>消息传递</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681" name="Rectangle 109"/>
                <p:cNvSpPr>
                  <a:spLocks noChangeArrowheads="1"/>
                </p:cNvSpPr>
                <p:nvPr/>
              </p:nvSpPr>
              <p:spPr bwMode="auto">
                <a:xfrm>
                  <a:off x="849" y="2400"/>
                  <a:ext cx="6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41" name="Group 112"/>
              <p:cNvGrpSpPr>
                <a:grpSpLocks/>
              </p:cNvGrpSpPr>
              <p:nvPr/>
            </p:nvGrpSpPr>
            <p:grpSpPr bwMode="auto">
              <a:xfrm>
                <a:off x="1511" y="2400"/>
                <a:ext cx="734" cy="384"/>
                <a:chOff x="1511" y="2400"/>
                <a:chExt cx="734" cy="384"/>
              </a:xfrm>
            </p:grpSpPr>
            <p:sp>
              <p:nvSpPr>
                <p:cNvPr id="25678" name="Rectangle 34"/>
                <p:cNvSpPr>
                  <a:spLocks noChangeArrowheads="1"/>
                </p:cNvSpPr>
                <p:nvPr/>
              </p:nvSpPr>
              <p:spPr bwMode="auto">
                <a:xfrm>
                  <a:off x="1554" y="2400"/>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zh-CN" altLang="en-US" sz="2400" baseline="-25000">
                      <a:latin typeface="Calibri" panose="020F0502020204030204" pitchFamily="34" charset="0"/>
                      <a:ea typeface="楷体_GB2312"/>
                      <a:cs typeface="楷体_GB2312"/>
                    </a:rPr>
                    <a:t>胖树</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679" name="Rectangle 111"/>
                <p:cNvSpPr>
                  <a:spLocks noChangeArrowheads="1"/>
                </p:cNvSpPr>
                <p:nvPr/>
              </p:nvSpPr>
              <p:spPr bwMode="auto">
                <a:xfrm>
                  <a:off x="1511" y="2400"/>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42" name="Group 114"/>
              <p:cNvGrpSpPr>
                <a:grpSpLocks/>
              </p:cNvGrpSpPr>
              <p:nvPr/>
            </p:nvGrpSpPr>
            <p:grpSpPr bwMode="auto">
              <a:xfrm>
                <a:off x="2245" y="2400"/>
                <a:ext cx="662" cy="384"/>
                <a:chOff x="2245" y="2400"/>
                <a:chExt cx="662" cy="384"/>
              </a:xfrm>
            </p:grpSpPr>
            <p:sp>
              <p:nvSpPr>
                <p:cNvPr id="25676" name="Rectangle 35"/>
                <p:cNvSpPr>
                  <a:spLocks noChangeArrowheads="1"/>
                </p:cNvSpPr>
                <p:nvPr/>
              </p:nvSpPr>
              <p:spPr bwMode="auto">
                <a:xfrm>
                  <a:off x="2288" y="2400"/>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400" baseline="-25000">
                      <a:latin typeface="Calibri" panose="020F0502020204030204" pitchFamily="34" charset="0"/>
                      <a:ea typeface="楷体_GB2312"/>
                      <a:cs typeface="楷体_GB2312"/>
                    </a:rPr>
                    <a:t>  32</a:t>
                  </a:r>
                  <a:r>
                    <a:rPr lang="zh-CN" altLang="en-US" sz="2400" baseline="-25000">
                      <a:latin typeface="Calibri" panose="020F0502020204030204" pitchFamily="34" charset="0"/>
                      <a:ea typeface="楷体_GB2312"/>
                      <a:cs typeface="楷体_GB2312"/>
                    </a:rPr>
                    <a:t>－</a:t>
                  </a:r>
                  <a:r>
                    <a:rPr lang="en-US" altLang="zh-CN" sz="2400" baseline="-25000">
                      <a:latin typeface="Calibri" panose="020F0502020204030204" pitchFamily="34" charset="0"/>
                      <a:ea typeface="楷体_GB2312"/>
                      <a:cs typeface="楷体_GB2312"/>
                    </a:rPr>
                    <a:t>1024</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677" name="Rectangle 113"/>
                <p:cNvSpPr>
                  <a:spLocks noChangeArrowheads="1"/>
                </p:cNvSpPr>
                <p:nvPr/>
              </p:nvSpPr>
              <p:spPr bwMode="auto">
                <a:xfrm>
                  <a:off x="2245" y="2400"/>
                  <a:ext cx="6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43" name="Group 116"/>
              <p:cNvGrpSpPr>
                <a:grpSpLocks/>
              </p:cNvGrpSpPr>
              <p:nvPr/>
            </p:nvGrpSpPr>
            <p:grpSpPr bwMode="auto">
              <a:xfrm>
                <a:off x="2907" y="2400"/>
                <a:ext cx="734" cy="384"/>
                <a:chOff x="2907" y="2400"/>
                <a:chExt cx="734" cy="384"/>
              </a:xfrm>
            </p:grpSpPr>
            <p:sp>
              <p:nvSpPr>
                <p:cNvPr id="25674" name="Rectangle 36"/>
                <p:cNvSpPr>
                  <a:spLocks noChangeArrowheads="1"/>
                </p:cNvSpPr>
                <p:nvPr/>
              </p:nvSpPr>
              <p:spPr bwMode="auto">
                <a:xfrm>
                  <a:off x="2950" y="2400"/>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400" baseline="-25000">
                      <a:latin typeface="Calibri" panose="020F0502020204030204" pitchFamily="34" charset="0"/>
                      <a:ea typeface="楷体_GB2312"/>
                      <a:cs typeface="楷体_GB2312"/>
                    </a:rPr>
                    <a:t>   10μs</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675" name="Rectangle 115"/>
                <p:cNvSpPr>
                  <a:spLocks noChangeArrowheads="1"/>
                </p:cNvSpPr>
                <p:nvPr/>
              </p:nvSpPr>
              <p:spPr bwMode="auto">
                <a:xfrm>
                  <a:off x="2907" y="2400"/>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44" name="Group 118"/>
              <p:cNvGrpSpPr>
                <a:grpSpLocks/>
              </p:cNvGrpSpPr>
              <p:nvPr/>
            </p:nvGrpSpPr>
            <p:grpSpPr bwMode="auto">
              <a:xfrm>
                <a:off x="0" y="2784"/>
                <a:ext cx="849" cy="384"/>
                <a:chOff x="0" y="2784"/>
                <a:chExt cx="849" cy="384"/>
              </a:xfrm>
            </p:grpSpPr>
            <p:sp>
              <p:nvSpPr>
                <p:cNvPr id="25672" name="Rectangle 37"/>
                <p:cNvSpPr>
                  <a:spLocks noChangeArrowheads="1"/>
                </p:cNvSpPr>
                <p:nvPr/>
              </p:nvSpPr>
              <p:spPr bwMode="auto">
                <a:xfrm>
                  <a:off x="43" y="2784"/>
                  <a:ext cx="76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400" baseline="-25000">
                      <a:latin typeface="Calibri" panose="020F0502020204030204" pitchFamily="34" charset="0"/>
                      <a:ea typeface="楷体_GB2312"/>
                      <a:cs typeface="楷体_GB2312"/>
                    </a:rPr>
                    <a:t>Intel Paragon</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673" name="Rectangle 117"/>
                <p:cNvSpPr>
                  <a:spLocks noChangeArrowheads="1"/>
                </p:cNvSpPr>
                <p:nvPr/>
              </p:nvSpPr>
              <p:spPr bwMode="auto">
                <a:xfrm>
                  <a:off x="0" y="2784"/>
                  <a:ext cx="84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45" name="Group 120"/>
              <p:cNvGrpSpPr>
                <a:grpSpLocks/>
              </p:cNvGrpSpPr>
              <p:nvPr/>
            </p:nvGrpSpPr>
            <p:grpSpPr bwMode="auto">
              <a:xfrm>
                <a:off x="849" y="2784"/>
                <a:ext cx="662" cy="384"/>
                <a:chOff x="849" y="2784"/>
                <a:chExt cx="662" cy="384"/>
              </a:xfrm>
            </p:grpSpPr>
            <p:sp>
              <p:nvSpPr>
                <p:cNvPr id="25670" name="Rectangle 38"/>
                <p:cNvSpPr>
                  <a:spLocks noChangeArrowheads="1"/>
                </p:cNvSpPr>
                <p:nvPr/>
              </p:nvSpPr>
              <p:spPr bwMode="auto">
                <a:xfrm>
                  <a:off x="892" y="2784"/>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zh-CN" altLang="en-US" sz="2400" baseline="-25000">
                      <a:latin typeface="Calibri" panose="020F0502020204030204" pitchFamily="34" charset="0"/>
                      <a:ea typeface="楷体_GB2312"/>
                      <a:cs typeface="楷体_GB2312"/>
                    </a:rPr>
                    <a:t>消息传递</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671" name="Rectangle 119"/>
                <p:cNvSpPr>
                  <a:spLocks noChangeArrowheads="1"/>
                </p:cNvSpPr>
                <p:nvPr/>
              </p:nvSpPr>
              <p:spPr bwMode="auto">
                <a:xfrm>
                  <a:off x="849" y="2784"/>
                  <a:ext cx="6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46" name="Group 122"/>
              <p:cNvGrpSpPr>
                <a:grpSpLocks/>
              </p:cNvGrpSpPr>
              <p:nvPr/>
            </p:nvGrpSpPr>
            <p:grpSpPr bwMode="auto">
              <a:xfrm>
                <a:off x="1511" y="2784"/>
                <a:ext cx="734" cy="384"/>
                <a:chOff x="1511" y="2784"/>
                <a:chExt cx="734" cy="384"/>
              </a:xfrm>
            </p:grpSpPr>
            <p:sp>
              <p:nvSpPr>
                <p:cNvPr id="25668" name="Rectangle 39"/>
                <p:cNvSpPr>
                  <a:spLocks noChangeArrowheads="1"/>
                </p:cNvSpPr>
                <p:nvPr/>
              </p:nvSpPr>
              <p:spPr bwMode="auto">
                <a:xfrm>
                  <a:off x="1554" y="2784"/>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400" baseline="-25000">
                      <a:latin typeface="Calibri" panose="020F0502020204030204" pitchFamily="34" charset="0"/>
                      <a:ea typeface="楷体_GB2312"/>
                      <a:cs typeface="楷体_GB2312"/>
                    </a:rPr>
                    <a:t>2</a:t>
                  </a:r>
                  <a:r>
                    <a:rPr lang="zh-CN" altLang="en-US" sz="2400" baseline="-25000">
                      <a:latin typeface="Calibri" panose="020F0502020204030204" pitchFamily="34" charset="0"/>
                      <a:ea typeface="楷体_GB2312"/>
                      <a:cs typeface="楷体_GB2312"/>
                    </a:rPr>
                    <a:t>维网格</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669" name="Rectangle 121"/>
                <p:cNvSpPr>
                  <a:spLocks noChangeArrowheads="1"/>
                </p:cNvSpPr>
                <p:nvPr/>
              </p:nvSpPr>
              <p:spPr bwMode="auto">
                <a:xfrm>
                  <a:off x="1511" y="2784"/>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47" name="Group 124"/>
              <p:cNvGrpSpPr>
                <a:grpSpLocks/>
              </p:cNvGrpSpPr>
              <p:nvPr/>
            </p:nvGrpSpPr>
            <p:grpSpPr bwMode="auto">
              <a:xfrm>
                <a:off x="2245" y="2784"/>
                <a:ext cx="662" cy="384"/>
                <a:chOff x="2245" y="2784"/>
                <a:chExt cx="662" cy="384"/>
              </a:xfrm>
            </p:grpSpPr>
            <p:sp>
              <p:nvSpPr>
                <p:cNvPr id="25666" name="Rectangle 40"/>
                <p:cNvSpPr>
                  <a:spLocks noChangeArrowheads="1"/>
                </p:cNvSpPr>
                <p:nvPr/>
              </p:nvSpPr>
              <p:spPr bwMode="auto">
                <a:xfrm>
                  <a:off x="2288" y="2784"/>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400" baseline="-25000">
                      <a:latin typeface="Calibri" panose="020F0502020204030204" pitchFamily="34" charset="0"/>
                      <a:ea typeface="楷体_GB2312"/>
                      <a:cs typeface="楷体_GB2312"/>
                    </a:rPr>
                    <a:t>  32</a:t>
                  </a:r>
                  <a:r>
                    <a:rPr lang="zh-CN" altLang="en-US" sz="2400" baseline="-25000">
                      <a:latin typeface="Calibri" panose="020F0502020204030204" pitchFamily="34" charset="0"/>
                      <a:ea typeface="楷体_GB2312"/>
                      <a:cs typeface="楷体_GB2312"/>
                    </a:rPr>
                    <a:t>－</a:t>
                  </a:r>
                  <a:r>
                    <a:rPr lang="en-US" altLang="zh-CN" sz="2400" baseline="-25000">
                      <a:latin typeface="Calibri" panose="020F0502020204030204" pitchFamily="34" charset="0"/>
                      <a:ea typeface="楷体_GB2312"/>
                      <a:cs typeface="楷体_GB2312"/>
                    </a:rPr>
                    <a:t>2048</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667" name="Rectangle 123"/>
                <p:cNvSpPr>
                  <a:spLocks noChangeArrowheads="1"/>
                </p:cNvSpPr>
                <p:nvPr/>
              </p:nvSpPr>
              <p:spPr bwMode="auto">
                <a:xfrm>
                  <a:off x="2245" y="2784"/>
                  <a:ext cx="6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48" name="Group 126"/>
              <p:cNvGrpSpPr>
                <a:grpSpLocks/>
              </p:cNvGrpSpPr>
              <p:nvPr/>
            </p:nvGrpSpPr>
            <p:grpSpPr bwMode="auto">
              <a:xfrm>
                <a:off x="2907" y="2784"/>
                <a:ext cx="734" cy="384"/>
                <a:chOff x="2907" y="2784"/>
                <a:chExt cx="734" cy="384"/>
              </a:xfrm>
            </p:grpSpPr>
            <p:sp>
              <p:nvSpPr>
                <p:cNvPr id="25664" name="Rectangle 41"/>
                <p:cNvSpPr>
                  <a:spLocks noChangeArrowheads="1"/>
                </p:cNvSpPr>
                <p:nvPr/>
              </p:nvSpPr>
              <p:spPr bwMode="auto">
                <a:xfrm>
                  <a:off x="2950" y="2784"/>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400" baseline="-25000">
                      <a:latin typeface="Calibri" panose="020F0502020204030204" pitchFamily="34" charset="0"/>
                      <a:ea typeface="楷体_GB2312"/>
                      <a:cs typeface="楷体_GB2312"/>
                    </a:rPr>
                    <a:t> 10-30μs</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665" name="Rectangle 125"/>
                <p:cNvSpPr>
                  <a:spLocks noChangeArrowheads="1"/>
                </p:cNvSpPr>
                <p:nvPr/>
              </p:nvSpPr>
              <p:spPr bwMode="auto">
                <a:xfrm>
                  <a:off x="2907" y="2784"/>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49" name="Group 128"/>
              <p:cNvGrpSpPr>
                <a:grpSpLocks/>
              </p:cNvGrpSpPr>
              <p:nvPr/>
            </p:nvGrpSpPr>
            <p:grpSpPr bwMode="auto">
              <a:xfrm>
                <a:off x="0" y="3168"/>
                <a:ext cx="849" cy="384"/>
                <a:chOff x="0" y="3168"/>
                <a:chExt cx="849" cy="384"/>
              </a:xfrm>
            </p:grpSpPr>
            <p:sp>
              <p:nvSpPr>
                <p:cNvPr id="25662" name="Rectangle 42"/>
                <p:cNvSpPr>
                  <a:spLocks noChangeArrowheads="1"/>
                </p:cNvSpPr>
                <p:nvPr/>
              </p:nvSpPr>
              <p:spPr bwMode="auto">
                <a:xfrm>
                  <a:off x="43" y="3168"/>
                  <a:ext cx="76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400" baseline="-25000">
                      <a:latin typeface="Calibri" panose="020F0502020204030204" pitchFamily="34" charset="0"/>
                      <a:ea typeface="楷体_GB2312"/>
                      <a:cs typeface="楷体_GB2312"/>
                    </a:rPr>
                    <a:t>IBM SP-2</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663" name="Rectangle 127"/>
                <p:cNvSpPr>
                  <a:spLocks noChangeArrowheads="1"/>
                </p:cNvSpPr>
                <p:nvPr/>
              </p:nvSpPr>
              <p:spPr bwMode="auto">
                <a:xfrm>
                  <a:off x="0" y="3168"/>
                  <a:ext cx="84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50" name="Group 130"/>
              <p:cNvGrpSpPr>
                <a:grpSpLocks/>
              </p:cNvGrpSpPr>
              <p:nvPr/>
            </p:nvGrpSpPr>
            <p:grpSpPr bwMode="auto">
              <a:xfrm>
                <a:off x="849" y="3168"/>
                <a:ext cx="662" cy="384"/>
                <a:chOff x="849" y="3168"/>
                <a:chExt cx="662" cy="384"/>
              </a:xfrm>
            </p:grpSpPr>
            <p:sp>
              <p:nvSpPr>
                <p:cNvPr id="25660" name="Rectangle 43"/>
                <p:cNvSpPr>
                  <a:spLocks noChangeArrowheads="1"/>
                </p:cNvSpPr>
                <p:nvPr/>
              </p:nvSpPr>
              <p:spPr bwMode="auto">
                <a:xfrm>
                  <a:off x="892" y="3168"/>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zh-CN" altLang="en-US" sz="2400" baseline="-25000">
                      <a:latin typeface="Calibri" panose="020F0502020204030204" pitchFamily="34" charset="0"/>
                      <a:ea typeface="楷体_GB2312"/>
                      <a:cs typeface="楷体_GB2312"/>
                    </a:rPr>
                    <a:t>消息传递</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661" name="Rectangle 129"/>
                <p:cNvSpPr>
                  <a:spLocks noChangeArrowheads="1"/>
                </p:cNvSpPr>
                <p:nvPr/>
              </p:nvSpPr>
              <p:spPr bwMode="auto">
                <a:xfrm>
                  <a:off x="849" y="3168"/>
                  <a:ext cx="6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51" name="Group 132"/>
              <p:cNvGrpSpPr>
                <a:grpSpLocks/>
              </p:cNvGrpSpPr>
              <p:nvPr/>
            </p:nvGrpSpPr>
            <p:grpSpPr bwMode="auto">
              <a:xfrm>
                <a:off x="1511" y="3168"/>
                <a:ext cx="734" cy="384"/>
                <a:chOff x="1511" y="3168"/>
                <a:chExt cx="734" cy="384"/>
              </a:xfrm>
            </p:grpSpPr>
            <p:sp>
              <p:nvSpPr>
                <p:cNvPr id="25658" name="Rectangle 44"/>
                <p:cNvSpPr>
                  <a:spLocks noChangeArrowheads="1"/>
                </p:cNvSpPr>
                <p:nvPr/>
              </p:nvSpPr>
              <p:spPr bwMode="auto">
                <a:xfrm>
                  <a:off x="1554" y="3168"/>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zh-CN" altLang="en-US" sz="2400" baseline="-25000">
                      <a:latin typeface="Calibri" panose="020F0502020204030204" pitchFamily="34" charset="0"/>
                      <a:ea typeface="楷体_GB2312"/>
                      <a:cs typeface="楷体_GB2312"/>
                    </a:rPr>
                    <a:t>多级开关</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659" name="Rectangle 131"/>
                <p:cNvSpPr>
                  <a:spLocks noChangeArrowheads="1"/>
                </p:cNvSpPr>
                <p:nvPr/>
              </p:nvSpPr>
              <p:spPr bwMode="auto">
                <a:xfrm>
                  <a:off x="1511" y="3168"/>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52" name="Group 134"/>
              <p:cNvGrpSpPr>
                <a:grpSpLocks/>
              </p:cNvGrpSpPr>
              <p:nvPr/>
            </p:nvGrpSpPr>
            <p:grpSpPr bwMode="auto">
              <a:xfrm>
                <a:off x="2245" y="3168"/>
                <a:ext cx="662" cy="384"/>
                <a:chOff x="2245" y="3168"/>
                <a:chExt cx="662" cy="384"/>
              </a:xfrm>
            </p:grpSpPr>
            <p:sp>
              <p:nvSpPr>
                <p:cNvPr id="25656" name="Rectangle 45"/>
                <p:cNvSpPr>
                  <a:spLocks noChangeArrowheads="1"/>
                </p:cNvSpPr>
                <p:nvPr/>
              </p:nvSpPr>
              <p:spPr bwMode="auto">
                <a:xfrm>
                  <a:off x="2288" y="3168"/>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400" baseline="-25000">
                      <a:latin typeface="Calibri" panose="020F0502020204030204" pitchFamily="34" charset="0"/>
                      <a:ea typeface="楷体_GB2312"/>
                      <a:cs typeface="楷体_GB2312"/>
                    </a:rPr>
                    <a:t>  2</a:t>
                  </a:r>
                  <a:r>
                    <a:rPr lang="zh-CN" altLang="en-US" sz="2400" baseline="-25000">
                      <a:latin typeface="Calibri" panose="020F0502020204030204" pitchFamily="34" charset="0"/>
                      <a:ea typeface="楷体_GB2312"/>
                      <a:cs typeface="楷体_GB2312"/>
                    </a:rPr>
                    <a:t>－</a:t>
                  </a:r>
                  <a:r>
                    <a:rPr lang="en-US" altLang="zh-CN" sz="2400" baseline="-25000">
                      <a:latin typeface="Calibri" panose="020F0502020204030204" pitchFamily="34" charset="0"/>
                      <a:ea typeface="楷体_GB2312"/>
                      <a:cs typeface="楷体_GB2312"/>
                    </a:rPr>
                    <a:t>512</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657" name="Rectangle 133"/>
                <p:cNvSpPr>
                  <a:spLocks noChangeArrowheads="1"/>
                </p:cNvSpPr>
                <p:nvPr/>
              </p:nvSpPr>
              <p:spPr bwMode="auto">
                <a:xfrm>
                  <a:off x="2245" y="3168"/>
                  <a:ext cx="6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nvGrpSpPr>
              <p:cNvPr id="25653" name="Group 136"/>
              <p:cNvGrpSpPr>
                <a:grpSpLocks/>
              </p:cNvGrpSpPr>
              <p:nvPr/>
            </p:nvGrpSpPr>
            <p:grpSpPr bwMode="auto">
              <a:xfrm>
                <a:off x="2907" y="3168"/>
                <a:ext cx="734" cy="384"/>
                <a:chOff x="2907" y="3168"/>
                <a:chExt cx="734" cy="384"/>
              </a:xfrm>
            </p:grpSpPr>
            <p:sp>
              <p:nvSpPr>
                <p:cNvPr id="25654" name="Rectangle 46"/>
                <p:cNvSpPr>
                  <a:spLocks noChangeArrowheads="1"/>
                </p:cNvSpPr>
                <p:nvPr/>
              </p:nvSpPr>
              <p:spPr bwMode="auto">
                <a:xfrm>
                  <a:off x="2950" y="3168"/>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400" baseline="-25000">
                      <a:latin typeface="Calibri" panose="020F0502020204030204" pitchFamily="34" charset="0"/>
                      <a:ea typeface="楷体_GB2312"/>
                      <a:cs typeface="楷体_GB2312"/>
                    </a:rPr>
                    <a:t> 30-100μs</a:t>
                  </a:r>
                </a:p>
                <a:p>
                  <a:pPr algn="just">
                    <a:lnSpc>
                      <a:spcPct val="100000"/>
                    </a:lnSpc>
                    <a:spcBef>
                      <a:spcPct val="0"/>
                    </a:spcBef>
                    <a:buFontTx/>
                    <a:buNone/>
                  </a:pPr>
                  <a:endParaRPr lang="en-US" altLang="zh-CN" sz="2400" baseline="-25000">
                    <a:latin typeface="Calibri" panose="020F0502020204030204" pitchFamily="34" charset="0"/>
                    <a:ea typeface="楷体_GB2312"/>
                    <a:cs typeface="楷体_GB2312"/>
                  </a:endParaRPr>
                </a:p>
              </p:txBody>
            </p:sp>
            <p:sp>
              <p:nvSpPr>
                <p:cNvPr id="25655" name="Rectangle 135"/>
                <p:cNvSpPr>
                  <a:spLocks noChangeArrowheads="1"/>
                </p:cNvSpPr>
                <p:nvPr/>
              </p:nvSpPr>
              <p:spPr bwMode="auto">
                <a:xfrm>
                  <a:off x="2907" y="3168"/>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grpSp>
        <p:sp>
          <p:nvSpPr>
            <p:cNvPr id="25608" name="Rectangle 138"/>
            <p:cNvSpPr>
              <a:spLocks noChangeArrowheads="1"/>
            </p:cNvSpPr>
            <p:nvPr/>
          </p:nvSpPr>
          <p:spPr bwMode="auto">
            <a:xfrm>
              <a:off x="-3" y="-3"/>
              <a:ext cx="3647" cy="3558"/>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400">
                <a:latin typeface="Calibri" panose="020F0502020204030204" pitchFamily="34"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5"/>
          <p:cNvSpPr>
            <a:spLocks noGrp="1"/>
          </p:cNvSpPr>
          <p:nvPr>
            <p:ph type="title"/>
          </p:nvPr>
        </p:nvSpPr>
        <p:spPr/>
        <p:txBody>
          <a:bodyPr/>
          <a:lstStyle/>
          <a:p>
            <a:endParaRPr lang="zh-CN" altLang="en-US" smtClean="0"/>
          </a:p>
        </p:txBody>
      </p:sp>
      <p:sp>
        <p:nvSpPr>
          <p:cNvPr id="26627" name="内容占位符 2"/>
          <p:cNvSpPr>
            <a:spLocks noGrp="1"/>
          </p:cNvSpPr>
          <p:nvPr>
            <p:ph idx="1"/>
          </p:nvPr>
        </p:nvSpPr>
        <p:spPr/>
        <p:txBody>
          <a:bodyPr/>
          <a:lstStyle/>
          <a:p>
            <a:pPr marL="0" indent="0">
              <a:buFont typeface="Arial" panose="020B0604020202020204" pitchFamily="34" charset="0"/>
              <a:buNone/>
            </a:pPr>
            <a:r>
              <a:rPr lang="zh-CN" altLang="en-US" dirty="0" smtClean="0"/>
              <a:t>例</a:t>
            </a:r>
            <a:r>
              <a:rPr lang="en-US" altLang="zh-CN" dirty="0" smtClean="0"/>
              <a:t>7.2   </a:t>
            </a:r>
            <a:r>
              <a:rPr lang="zh-CN" altLang="en-US" dirty="0" smtClean="0"/>
              <a:t>一台</a:t>
            </a:r>
            <a:r>
              <a:rPr lang="en-US" altLang="zh-CN" dirty="0" smtClean="0"/>
              <a:t>32</a:t>
            </a:r>
            <a:r>
              <a:rPr lang="zh-CN" altLang="en-US" dirty="0" smtClean="0"/>
              <a:t>个处理器的计算机，对远程存储器访问时间为</a:t>
            </a:r>
            <a:r>
              <a:rPr lang="en-US" altLang="zh-CN" dirty="0" smtClean="0"/>
              <a:t>100ns</a:t>
            </a:r>
            <a:r>
              <a:rPr lang="zh-CN" altLang="en-US" dirty="0" smtClean="0"/>
              <a:t>。除了通信以外，假设计算中的访问均命中局部存储器。当发出一个远程请求时，本处理器挂起。处理器时钟周期为</a:t>
            </a:r>
            <a:r>
              <a:rPr lang="en-US" altLang="zh-CN" dirty="0" smtClean="0"/>
              <a:t>0.25ns</a:t>
            </a:r>
            <a:r>
              <a:rPr lang="zh-CN" altLang="en-US" dirty="0" smtClean="0"/>
              <a:t>，如果指令基本的</a:t>
            </a:r>
            <a:r>
              <a:rPr lang="en-US" altLang="zh-CN" dirty="0" smtClean="0"/>
              <a:t>CPI</a:t>
            </a:r>
            <a:r>
              <a:rPr lang="zh-CN" altLang="en-US" dirty="0" smtClean="0"/>
              <a:t>为</a:t>
            </a:r>
            <a:r>
              <a:rPr lang="en-US" altLang="zh-CN" dirty="0" smtClean="0"/>
              <a:t>0.5(</a:t>
            </a:r>
            <a:r>
              <a:rPr lang="zh-CN" altLang="en-US" dirty="0" smtClean="0"/>
              <a:t>设所有访存均命中</a:t>
            </a:r>
            <a:r>
              <a:rPr lang="en-US" altLang="zh-CN" dirty="0" smtClean="0"/>
              <a:t>Cache)</a:t>
            </a:r>
            <a:r>
              <a:rPr lang="zh-CN" altLang="en-US" dirty="0" smtClean="0"/>
              <a:t>，求在没有远程访问的状态下与有</a:t>
            </a:r>
            <a:r>
              <a:rPr lang="en-US" altLang="zh-CN" dirty="0" smtClean="0"/>
              <a:t>0.2%</a:t>
            </a:r>
            <a:r>
              <a:rPr lang="zh-CN" altLang="en-US" dirty="0" smtClean="0"/>
              <a:t>的指令需要远程访问的状态下，前者比后者快多少</a:t>
            </a:r>
            <a:r>
              <a:rPr lang="en-US" altLang="zh-CN" dirty="0" smtClean="0"/>
              <a:t>?</a:t>
            </a:r>
          </a:p>
        </p:txBody>
      </p:sp>
      <p:sp>
        <p:nvSpPr>
          <p:cNvPr id="21508" name="日期占位符 3"/>
          <p:cNvSpPr>
            <a:spLocks noGrp="1"/>
          </p:cNvSpPr>
          <p:nvPr>
            <p:ph type="dt" sz="quarter" idx="10"/>
          </p:nvPr>
        </p:nvSpPr>
        <p:spPr/>
        <p:txBody>
          <a:bodyPr/>
          <a:lstStyle/>
          <a:p>
            <a:pPr>
              <a:defRPr/>
            </a:pPr>
            <a:fld id="{74052C28-E19A-4682-8525-41F43C7F57DE}" type="datetime1">
              <a:rPr lang="zh-CN" altLang="en-US"/>
              <a:pPr>
                <a:defRPr/>
              </a:pPr>
              <a:t>2020/9/14</a:t>
            </a:fld>
            <a:endParaRPr lang="zh-CN" altLang="en-US"/>
          </a:p>
        </p:txBody>
      </p:sp>
      <p:sp>
        <p:nvSpPr>
          <p:cNvPr id="21509" name="页脚占位符 4"/>
          <p:cNvSpPr>
            <a:spLocks noGrp="1"/>
          </p:cNvSpPr>
          <p:nvPr>
            <p:ph type="ftr" sz="quarter" idx="11"/>
          </p:nvPr>
        </p:nvSpPr>
        <p:spPr/>
        <p:txBody>
          <a:bodyPr/>
          <a:lstStyle/>
          <a:p>
            <a:pPr>
              <a:defRPr/>
            </a:pPr>
            <a:r>
              <a:rPr lang="zh-CN" altLang="en-US" smtClean="0"/>
              <a:t>计算机体系结构</a:t>
            </a:r>
          </a:p>
        </p:txBody>
      </p:sp>
      <p:sp>
        <p:nvSpPr>
          <p:cNvPr id="26630"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EB08EE32-6E76-49AE-8453-8A4D35A54192}"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16</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8"/>
          <p:cNvSpPr>
            <a:spLocks noGrp="1"/>
          </p:cNvSpPr>
          <p:nvPr>
            <p:ph type="title"/>
          </p:nvPr>
        </p:nvSpPr>
        <p:spPr/>
        <p:txBody>
          <a:bodyPr/>
          <a:lstStyle/>
          <a:p>
            <a:endParaRPr lang="zh-CN" altLang="en-US" smtClean="0"/>
          </a:p>
        </p:txBody>
      </p:sp>
      <p:sp>
        <p:nvSpPr>
          <p:cNvPr id="27651" name="内容占位符 2"/>
          <p:cNvSpPr>
            <a:spLocks noGrp="1"/>
          </p:cNvSpPr>
          <p:nvPr>
            <p:ph idx="1"/>
          </p:nvPr>
        </p:nvSpPr>
        <p:spPr/>
        <p:txBody>
          <a:bodyPr/>
          <a:lstStyle/>
          <a:p>
            <a:pPr marL="0" indent="0">
              <a:buFont typeface="Arial" panose="020B0604020202020204" pitchFamily="34" charset="0"/>
              <a:buNone/>
            </a:pPr>
            <a:r>
              <a:rPr lang="zh-CN" altLang="en-US" dirty="0" smtClean="0"/>
              <a:t>解  有</a:t>
            </a:r>
            <a:r>
              <a:rPr lang="en-US" altLang="zh-CN" dirty="0" smtClean="0"/>
              <a:t>0.2%</a:t>
            </a:r>
            <a:r>
              <a:rPr lang="zh-CN" altLang="en-US" dirty="0" smtClean="0"/>
              <a:t>远程访问的机器的实际</a:t>
            </a:r>
            <a:r>
              <a:rPr lang="en-US" altLang="zh-CN" dirty="0" smtClean="0"/>
              <a:t>CPI</a:t>
            </a:r>
            <a:r>
              <a:rPr lang="zh-CN" altLang="en-US" dirty="0" smtClean="0"/>
              <a:t>为：</a:t>
            </a:r>
            <a:endParaRPr lang="en-US" altLang="zh-CN" dirty="0" smtClean="0"/>
          </a:p>
          <a:p>
            <a:pPr marL="0" indent="0">
              <a:buFont typeface="Arial" panose="020B0604020202020204" pitchFamily="34" charset="0"/>
              <a:buNone/>
            </a:pPr>
            <a:r>
              <a:rPr lang="en-US" altLang="zh-CN" dirty="0" smtClean="0"/>
              <a:t>CPI</a:t>
            </a:r>
            <a:r>
              <a:rPr lang="zh-CN" altLang="en-US" dirty="0" smtClean="0"/>
              <a:t>＝基本</a:t>
            </a:r>
            <a:r>
              <a:rPr lang="en-US" altLang="zh-CN" dirty="0" smtClean="0"/>
              <a:t>CPI</a:t>
            </a:r>
            <a:r>
              <a:rPr lang="zh-CN" altLang="en-US" dirty="0" smtClean="0"/>
              <a:t>＋远程访问率</a:t>
            </a:r>
            <a:r>
              <a:rPr lang="en-US" altLang="zh-CN" dirty="0" smtClean="0"/>
              <a:t>×</a:t>
            </a:r>
            <a:r>
              <a:rPr lang="zh-CN" altLang="en-US" dirty="0" smtClean="0"/>
              <a:t>远程访问开销</a:t>
            </a:r>
          </a:p>
          <a:p>
            <a:pPr marL="0" indent="0">
              <a:buFont typeface="Arial" panose="020B0604020202020204" pitchFamily="34" charset="0"/>
              <a:buNone/>
            </a:pPr>
            <a:r>
              <a:rPr lang="zh-CN" altLang="en-US" dirty="0" smtClean="0"/>
              <a:t>   ＝</a:t>
            </a:r>
            <a:r>
              <a:rPr lang="en-US" altLang="zh-CN" dirty="0" smtClean="0"/>
              <a:t>0.5</a:t>
            </a:r>
            <a:r>
              <a:rPr lang="zh-CN" altLang="en-US" dirty="0" smtClean="0"/>
              <a:t>＋</a:t>
            </a:r>
            <a:r>
              <a:rPr lang="en-US" altLang="zh-CN" dirty="0" smtClean="0"/>
              <a:t>0.2%×</a:t>
            </a:r>
            <a:r>
              <a:rPr lang="zh-CN" altLang="en-US" dirty="0" smtClean="0"/>
              <a:t>远程访问开销</a:t>
            </a:r>
            <a:endParaRPr lang="en-US" altLang="zh-CN" dirty="0" smtClean="0"/>
          </a:p>
          <a:p>
            <a:pPr marL="0" indent="0">
              <a:buFont typeface="Arial" panose="020B0604020202020204" pitchFamily="34" charset="0"/>
              <a:buNone/>
            </a:pPr>
            <a:r>
              <a:rPr lang="zh-CN" altLang="en-US" dirty="0" smtClean="0"/>
              <a:t>远程访问开销＝远程访问时间</a:t>
            </a:r>
            <a:r>
              <a:rPr lang="en-US" altLang="zh-CN" dirty="0" smtClean="0"/>
              <a:t>/</a:t>
            </a:r>
            <a:r>
              <a:rPr lang="zh-CN" altLang="en-US" dirty="0" smtClean="0"/>
              <a:t>时钟时间            </a:t>
            </a:r>
            <a:endParaRPr lang="en-US" altLang="zh-CN" dirty="0" smtClean="0"/>
          </a:p>
          <a:p>
            <a:pPr marL="0" indent="0">
              <a:buFont typeface="Arial" panose="020B0604020202020204" pitchFamily="34" charset="0"/>
              <a:buNone/>
            </a:pPr>
            <a:r>
              <a:rPr lang="en-US" altLang="zh-CN" dirty="0" smtClean="0"/>
              <a:t>                    </a:t>
            </a:r>
            <a:r>
              <a:rPr lang="zh-CN" altLang="en-US" dirty="0" smtClean="0"/>
              <a:t>＝</a:t>
            </a:r>
            <a:r>
              <a:rPr lang="en-US" altLang="zh-CN" dirty="0" smtClean="0"/>
              <a:t>100ns/0.25ns</a:t>
            </a:r>
            <a:r>
              <a:rPr lang="zh-CN" altLang="en-US" dirty="0" smtClean="0"/>
              <a:t>＝</a:t>
            </a:r>
            <a:r>
              <a:rPr lang="en-US" altLang="zh-CN" dirty="0" smtClean="0"/>
              <a:t>400</a:t>
            </a:r>
            <a:r>
              <a:rPr lang="zh-CN" altLang="en-US" dirty="0" smtClean="0"/>
              <a:t>个时钟周期</a:t>
            </a:r>
          </a:p>
          <a:p>
            <a:pPr marL="0" indent="0">
              <a:buFont typeface="Arial" panose="020B0604020202020204" pitchFamily="34" charset="0"/>
              <a:buNone/>
            </a:pPr>
            <a:r>
              <a:rPr lang="zh-CN" altLang="en-US" dirty="0" smtClean="0"/>
              <a:t>      ∴      </a:t>
            </a:r>
            <a:r>
              <a:rPr lang="en-US" altLang="zh-CN" dirty="0" smtClean="0"/>
              <a:t>CPI</a:t>
            </a:r>
            <a:r>
              <a:rPr lang="zh-CN" altLang="en-US" dirty="0" smtClean="0"/>
              <a:t>＝</a:t>
            </a:r>
            <a:r>
              <a:rPr lang="en-US" altLang="zh-CN" dirty="0" smtClean="0"/>
              <a:t>0.5</a:t>
            </a:r>
            <a:r>
              <a:rPr lang="zh-CN" altLang="en-US" dirty="0" smtClean="0"/>
              <a:t>＋</a:t>
            </a:r>
            <a:r>
              <a:rPr lang="en-US" altLang="zh-CN" dirty="0" smtClean="0"/>
              <a:t>0.2%×400</a:t>
            </a:r>
            <a:r>
              <a:rPr lang="zh-CN" altLang="en-US" dirty="0" smtClean="0"/>
              <a:t>＝</a:t>
            </a:r>
            <a:r>
              <a:rPr lang="en-US" altLang="zh-CN" dirty="0" smtClean="0"/>
              <a:t>1.3</a:t>
            </a:r>
          </a:p>
          <a:p>
            <a:pPr marL="0" indent="0">
              <a:buFont typeface="Arial" panose="020B0604020202020204" pitchFamily="34" charset="0"/>
              <a:buNone/>
            </a:pPr>
            <a:r>
              <a:rPr lang="zh-CN" altLang="en-US" dirty="0" smtClean="0"/>
              <a:t>它为只有局部访问的机器的</a:t>
            </a:r>
            <a:r>
              <a:rPr lang="en-US" altLang="zh-CN" dirty="0" smtClean="0"/>
              <a:t>1.3</a:t>
            </a:r>
            <a:r>
              <a:rPr lang="zh-CN" altLang="en-US" dirty="0" smtClean="0"/>
              <a:t>／</a:t>
            </a:r>
            <a:r>
              <a:rPr lang="en-US" altLang="zh-CN" dirty="0" smtClean="0"/>
              <a:t>0.5</a:t>
            </a:r>
            <a:r>
              <a:rPr lang="zh-CN" altLang="en-US" dirty="0" smtClean="0"/>
              <a:t>＝</a:t>
            </a:r>
            <a:r>
              <a:rPr lang="en-US" altLang="zh-CN" dirty="0" smtClean="0"/>
              <a:t>2.6</a:t>
            </a:r>
            <a:r>
              <a:rPr lang="zh-CN" altLang="en-US" dirty="0" smtClean="0"/>
              <a:t>倍， </a:t>
            </a:r>
          </a:p>
          <a:p>
            <a:pPr marL="0" indent="0">
              <a:buFont typeface="Arial" panose="020B0604020202020204" pitchFamily="34" charset="0"/>
              <a:buNone/>
            </a:pPr>
            <a:r>
              <a:rPr lang="zh-CN" altLang="en-US" dirty="0" smtClean="0"/>
              <a:t>因此在没有远程访问的状态下的机器速度是有</a:t>
            </a:r>
            <a:r>
              <a:rPr lang="en-US" altLang="zh-CN" dirty="0" smtClean="0"/>
              <a:t>0.2%</a:t>
            </a:r>
            <a:r>
              <a:rPr lang="zh-CN" altLang="en-US" dirty="0" smtClean="0"/>
              <a:t>远程访问的机器速度的</a:t>
            </a:r>
            <a:r>
              <a:rPr lang="en-US" altLang="zh-CN" dirty="0" smtClean="0"/>
              <a:t>2.6</a:t>
            </a:r>
            <a:r>
              <a:rPr lang="zh-CN" altLang="en-US" dirty="0" smtClean="0"/>
              <a:t>倍。</a:t>
            </a:r>
          </a:p>
        </p:txBody>
      </p:sp>
      <p:sp>
        <p:nvSpPr>
          <p:cNvPr id="4" name="日期占位符 3"/>
          <p:cNvSpPr>
            <a:spLocks noGrp="1"/>
          </p:cNvSpPr>
          <p:nvPr>
            <p:ph type="dt" sz="quarter" idx="10"/>
          </p:nvPr>
        </p:nvSpPr>
        <p:spPr/>
        <p:txBody>
          <a:bodyPr/>
          <a:lstStyle/>
          <a:p>
            <a:pPr>
              <a:defRPr/>
            </a:pPr>
            <a:fld id="{953A6BDD-BF58-4D10-92B9-302FD7B5931A}"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27654"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DD2DEB38-1F01-4F15-B6F5-35566A855064}"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17</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存储器访问的序问题</a:t>
            </a:r>
          </a:p>
        </p:txBody>
      </p:sp>
      <p:sp>
        <p:nvSpPr>
          <p:cNvPr id="28675" name="内容占位符 2"/>
          <p:cNvSpPr>
            <a:spLocks noGrp="1"/>
          </p:cNvSpPr>
          <p:nvPr>
            <p:ph idx="1"/>
          </p:nvPr>
        </p:nvSpPr>
        <p:spPr>
          <a:xfrm>
            <a:off x="628650" y="1354138"/>
            <a:ext cx="7886700" cy="3071947"/>
          </a:xfrm>
        </p:spPr>
        <p:txBody>
          <a:bodyPr/>
          <a:lstStyle/>
          <a:p>
            <a:r>
              <a:rPr lang="zh-CN" altLang="en-US" dirty="0" smtClean="0"/>
              <a:t>存储同一性（</a:t>
            </a:r>
            <a:r>
              <a:rPr lang="en-US" altLang="zh-CN" dirty="0" smtClean="0"/>
              <a:t>Consistency</a:t>
            </a:r>
            <a:r>
              <a:rPr lang="zh-CN" altLang="en-US" dirty="0" smtClean="0"/>
              <a:t>）：</a:t>
            </a:r>
            <a:endParaRPr lang="en-US" altLang="zh-CN" dirty="0" smtClean="0"/>
          </a:p>
          <a:p>
            <a:pPr lvl="1"/>
            <a:r>
              <a:rPr lang="zh-CN" altLang="en-US" dirty="0" smtClean="0"/>
              <a:t>不同处理器发出的</a:t>
            </a:r>
            <a:r>
              <a:rPr lang="zh-CN" altLang="en-US" b="1" dirty="0" smtClean="0">
                <a:solidFill>
                  <a:srgbClr val="0036A2"/>
                </a:solidFill>
              </a:rPr>
              <a:t>所有存储器操作</a:t>
            </a:r>
            <a:r>
              <a:rPr lang="zh-CN" altLang="en-US" dirty="0" smtClean="0"/>
              <a:t>的顺序问题（即针对不同存储单元或相同存储单元）</a:t>
            </a:r>
            <a:endParaRPr lang="en-US" altLang="zh-CN" dirty="0" smtClean="0"/>
          </a:p>
          <a:p>
            <a:pPr lvl="1"/>
            <a:r>
              <a:rPr lang="zh-CN" altLang="en-US" dirty="0" smtClean="0"/>
              <a:t>访问所有存储单元的</a:t>
            </a:r>
            <a:r>
              <a:rPr lang="zh-CN" altLang="en-US" b="1" dirty="0" smtClean="0">
                <a:solidFill>
                  <a:srgbClr val="0036A2"/>
                </a:solidFill>
              </a:rPr>
              <a:t>全序问题</a:t>
            </a:r>
          </a:p>
          <a:p>
            <a:r>
              <a:rPr lang="zh-CN" altLang="en-US" dirty="0" smtClean="0"/>
              <a:t>存储一致性（</a:t>
            </a:r>
            <a:r>
              <a:rPr lang="en-US" altLang="zh-CN" dirty="0" smtClean="0"/>
              <a:t>Coherence</a:t>
            </a:r>
            <a:r>
              <a:rPr lang="zh-CN" altLang="en-US" dirty="0" smtClean="0"/>
              <a:t>）：</a:t>
            </a:r>
            <a:endParaRPr lang="en-US" altLang="zh-CN" dirty="0" smtClean="0"/>
          </a:p>
          <a:p>
            <a:pPr lvl="1"/>
            <a:r>
              <a:rPr lang="zh-CN" altLang="en-US" dirty="0" smtClean="0"/>
              <a:t>不同处理器访问</a:t>
            </a:r>
            <a:r>
              <a:rPr lang="zh-CN" altLang="en-US" b="1" dirty="0" smtClean="0">
                <a:solidFill>
                  <a:srgbClr val="0036A2"/>
                </a:solidFill>
              </a:rPr>
              <a:t>相同存储单元</a:t>
            </a:r>
            <a:r>
              <a:rPr lang="zh-CN" altLang="en-US" dirty="0" smtClean="0"/>
              <a:t>时的访问顺序问题</a:t>
            </a:r>
            <a:endParaRPr lang="en-US" altLang="zh-CN" dirty="0" smtClean="0"/>
          </a:p>
          <a:p>
            <a:pPr lvl="1"/>
            <a:r>
              <a:rPr lang="zh-CN" altLang="en-US" dirty="0" smtClean="0"/>
              <a:t>访问每个</a:t>
            </a:r>
            <a:r>
              <a:rPr lang="en-US" altLang="zh-CN" dirty="0" smtClean="0"/>
              <a:t>Cache</a:t>
            </a:r>
            <a:r>
              <a:rPr lang="zh-CN" altLang="en-US" dirty="0" smtClean="0"/>
              <a:t>块的</a:t>
            </a:r>
            <a:r>
              <a:rPr lang="zh-CN" altLang="en-US" b="1" dirty="0" smtClean="0">
                <a:solidFill>
                  <a:srgbClr val="0036A2"/>
                </a:solidFill>
              </a:rPr>
              <a:t>局部序问题</a:t>
            </a:r>
            <a:endParaRPr lang="en-US" altLang="zh-CN" b="1" dirty="0" smtClean="0">
              <a:solidFill>
                <a:srgbClr val="0036A2"/>
              </a:solidFill>
            </a:endParaRPr>
          </a:p>
          <a:p>
            <a:r>
              <a:rPr lang="zh-CN" altLang="en-US" dirty="0" smtClean="0"/>
              <a:t>其他参考文献：</a:t>
            </a:r>
          </a:p>
        </p:txBody>
      </p:sp>
      <p:sp>
        <p:nvSpPr>
          <p:cNvPr id="4" name="日期占位符 3"/>
          <p:cNvSpPr>
            <a:spLocks noGrp="1"/>
          </p:cNvSpPr>
          <p:nvPr>
            <p:ph type="dt" sz="quarter" idx="10"/>
          </p:nvPr>
        </p:nvSpPr>
        <p:spPr/>
        <p:txBody>
          <a:bodyPr/>
          <a:lstStyle/>
          <a:p>
            <a:pPr>
              <a:defRPr/>
            </a:pPr>
            <a:fld id="{C7317212-AD90-4622-845E-0B1F3A642890}"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28678"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334E6BB4-343C-4B12-B4ED-7CD4EBA880D7}"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18</a:t>
            </a:fld>
            <a:endParaRPr lang="zh-CN" altLang="en-US" sz="1200" smtClean="0">
              <a:solidFill>
                <a:srgbClr val="898989"/>
              </a:solidFill>
              <a:latin typeface="Calibri" panose="020F0502020204030204" pitchFamily="34" charset="0"/>
              <a:ea typeface="宋体" panose="02010600030101010101" pitchFamily="2" charset="-122"/>
            </a:endParaRPr>
          </a:p>
        </p:txBody>
      </p:sp>
      <p:sp>
        <p:nvSpPr>
          <p:cNvPr id="2" name="矩形 1"/>
          <p:cNvSpPr/>
          <p:nvPr/>
        </p:nvSpPr>
        <p:spPr>
          <a:xfrm>
            <a:off x="1215437" y="4841530"/>
            <a:ext cx="6932173" cy="830997"/>
          </a:xfrm>
          <a:prstGeom prst="rect">
            <a:avLst/>
          </a:prstGeom>
        </p:spPr>
        <p:txBody>
          <a:bodyPr wrap="square">
            <a:spAutoFit/>
          </a:bodyPr>
          <a:lstStyle/>
          <a:p>
            <a:r>
              <a:rPr lang="en-US" altLang="zh-CN" sz="2400" dirty="0" err="1" smtClean="0"/>
              <a:t>Sorin</a:t>
            </a:r>
            <a:r>
              <a:rPr lang="en-US" altLang="zh-CN" sz="2400" dirty="0" smtClean="0"/>
              <a:t> D, Hill M, Wood D. </a:t>
            </a:r>
            <a:r>
              <a:rPr lang="en-US" altLang="zh-CN" sz="2400" dirty="0" smtClean="0">
                <a:solidFill>
                  <a:srgbClr val="FF0000"/>
                </a:solidFill>
              </a:rPr>
              <a:t>A Primer on Memory Consistency and Cache Coherence[J]. </a:t>
            </a:r>
            <a:r>
              <a:rPr lang="en-US" altLang="zh-CN" sz="2400" dirty="0" smtClean="0"/>
              <a:t>2011, 6(3):212.</a:t>
            </a:r>
            <a:endParaRPr lang="en-US" altLang="zh-CN"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存储同一性（</a:t>
            </a:r>
            <a:r>
              <a:rPr lang="en-US" altLang="zh-CN" smtClean="0"/>
              <a:t>Memory Consistency)</a:t>
            </a:r>
            <a:endParaRPr lang="zh-CN" altLang="en-US" smtClean="0"/>
          </a:p>
        </p:txBody>
      </p:sp>
      <p:sp>
        <p:nvSpPr>
          <p:cNvPr id="29699" name="内容占位符 2"/>
          <p:cNvSpPr>
            <a:spLocks noGrp="1"/>
          </p:cNvSpPr>
          <p:nvPr>
            <p:ph idx="1"/>
          </p:nvPr>
        </p:nvSpPr>
        <p:spPr>
          <a:xfrm>
            <a:off x="344488" y="3306763"/>
            <a:ext cx="8507682" cy="3232150"/>
          </a:xfrm>
        </p:spPr>
        <p:txBody>
          <a:bodyPr/>
          <a:lstStyle/>
          <a:p>
            <a:pPr marL="0" indent="0">
              <a:buFont typeface="Arial" panose="020B0604020202020204" pitchFamily="34" charset="0"/>
              <a:buNone/>
            </a:pPr>
            <a:r>
              <a:rPr lang="zh-CN" altLang="en-US" sz="1600" dirty="0" smtClean="0"/>
              <a:t>可能的执行顺序（假设可全乱序</a:t>
            </a:r>
            <a:r>
              <a:rPr lang="en-US" altLang="zh-CN" sz="1600" dirty="0" smtClean="0"/>
              <a:t>|</a:t>
            </a:r>
            <a:r>
              <a:rPr lang="zh-CN" altLang="en-US" sz="1600" dirty="0" smtClean="0">
                <a:solidFill>
                  <a:srgbClr val="FF0000"/>
                </a:solidFill>
              </a:rPr>
              <a:t>假设遵循</a:t>
            </a:r>
            <a:r>
              <a:rPr lang="en-US" altLang="zh-CN" sz="1600" dirty="0" smtClean="0">
                <a:solidFill>
                  <a:srgbClr val="FF0000"/>
                </a:solidFill>
              </a:rPr>
              <a:t>SC Model</a:t>
            </a:r>
            <a:r>
              <a:rPr lang="zh-CN" altLang="en-US" sz="1600" dirty="0" smtClean="0"/>
              <a:t>）：</a:t>
            </a:r>
            <a:endParaRPr lang="en-US" altLang="zh-CN" sz="1600" dirty="0" smtClean="0"/>
          </a:p>
          <a:p>
            <a:pPr marL="0" indent="0">
              <a:buFont typeface="Arial" panose="020B0604020202020204" pitchFamily="34" charset="0"/>
              <a:buNone/>
            </a:pPr>
            <a:r>
              <a:rPr lang="en-US" altLang="zh-CN" sz="1600" dirty="0" smtClean="0">
                <a:solidFill>
                  <a:srgbClr val="FF0000"/>
                </a:solidFill>
              </a:rPr>
              <a:t>S1L1S2L2 (0,NEW)         S2S1L1L2 (NEW, NEW) </a:t>
            </a:r>
            <a:r>
              <a:rPr lang="en-US" altLang="zh-CN" sz="1600" dirty="0" smtClean="0"/>
              <a:t>L1S1S2L2 (0, NEW) L2S1L1S2(0,0)                </a:t>
            </a:r>
          </a:p>
          <a:p>
            <a:pPr marL="0" indent="0">
              <a:buFont typeface="Arial" panose="020B0604020202020204" pitchFamily="34" charset="0"/>
              <a:buNone/>
            </a:pPr>
            <a:r>
              <a:rPr lang="en-US" altLang="zh-CN" sz="1600" dirty="0" smtClean="0"/>
              <a:t>S1L1L2S2 (0,NEW)         </a:t>
            </a:r>
            <a:r>
              <a:rPr lang="en-US" altLang="zh-CN" sz="1600" dirty="0" smtClean="0">
                <a:solidFill>
                  <a:srgbClr val="FF0000"/>
                </a:solidFill>
              </a:rPr>
              <a:t>S2S1L2L1(NEW,NEW)</a:t>
            </a:r>
            <a:r>
              <a:rPr lang="en-US" altLang="zh-CN" sz="1600" dirty="0" smtClean="0"/>
              <a:t>   L1S1L2S2(0,NEW)   L2S1S2L1 (NEW,0)</a:t>
            </a:r>
          </a:p>
          <a:p>
            <a:pPr marL="0" indent="0">
              <a:buFont typeface="Arial" panose="020B0604020202020204" pitchFamily="34" charset="0"/>
              <a:buNone/>
            </a:pPr>
            <a:r>
              <a:rPr lang="en-US" altLang="zh-CN" sz="1600" dirty="0" smtClean="0">
                <a:solidFill>
                  <a:srgbClr val="FF0000"/>
                </a:solidFill>
              </a:rPr>
              <a:t>S1S2L1L2(NEW,NEW) </a:t>
            </a:r>
            <a:r>
              <a:rPr lang="en-US" altLang="zh-CN" sz="1600" dirty="0" smtClean="0"/>
              <a:t>   S2L1S1L2(NEW,NEW)   L1S2S1L2(0,NEW)   L2L1S1S2(0,0)</a:t>
            </a:r>
          </a:p>
          <a:p>
            <a:pPr marL="0" indent="0">
              <a:buFont typeface="Arial" panose="020B0604020202020204" pitchFamily="34" charset="0"/>
              <a:buNone/>
            </a:pPr>
            <a:r>
              <a:rPr lang="en-US" altLang="zh-CN" sz="1600" dirty="0" smtClean="0">
                <a:solidFill>
                  <a:srgbClr val="FF0000"/>
                </a:solidFill>
              </a:rPr>
              <a:t>S1S2L2L1(NEW,NEW)</a:t>
            </a:r>
            <a:r>
              <a:rPr lang="en-US" altLang="zh-CN" sz="1600" dirty="0" smtClean="0"/>
              <a:t>    S2L1L2S1(NEW,0)          L1S2L2S1(0,0)         L2L1S2S1(0,0)</a:t>
            </a:r>
          </a:p>
          <a:p>
            <a:pPr marL="0" indent="0">
              <a:buFont typeface="Arial" panose="020B0604020202020204" pitchFamily="34" charset="0"/>
              <a:buNone/>
            </a:pPr>
            <a:r>
              <a:rPr lang="en-US" altLang="zh-CN" sz="1600" dirty="0" smtClean="0"/>
              <a:t>S1L2L1S2(0,NEW)           </a:t>
            </a:r>
            <a:r>
              <a:rPr lang="en-US" altLang="zh-CN" sz="1600" dirty="0" smtClean="0">
                <a:solidFill>
                  <a:srgbClr val="FF0000"/>
                </a:solidFill>
              </a:rPr>
              <a:t>S2L2S1L1(NEW,0)         </a:t>
            </a:r>
            <a:r>
              <a:rPr lang="en-US" altLang="zh-CN" sz="1600" dirty="0" smtClean="0"/>
              <a:t>L1L2S1S2(0,0)          L2S2S1L1(NEW,0)</a:t>
            </a:r>
          </a:p>
          <a:p>
            <a:pPr marL="0" indent="0">
              <a:buFont typeface="Arial" panose="020B0604020202020204" pitchFamily="34" charset="0"/>
              <a:buNone/>
            </a:pPr>
            <a:r>
              <a:rPr lang="en-US" altLang="zh-CN" sz="1600" dirty="0" smtClean="0"/>
              <a:t>S1L2S2L1(NEW,NEW)     S2L2L1S1(NEW,0)         L1L2S2S1(0,0)          L2S2L1S1(0,0)</a:t>
            </a:r>
            <a:endParaRPr lang="zh-CN" altLang="en-US" sz="1600" dirty="0" smtClean="0"/>
          </a:p>
        </p:txBody>
      </p:sp>
      <p:sp>
        <p:nvSpPr>
          <p:cNvPr id="4" name="日期占位符 3"/>
          <p:cNvSpPr>
            <a:spLocks noGrp="1"/>
          </p:cNvSpPr>
          <p:nvPr>
            <p:ph type="dt" sz="quarter" idx="10"/>
          </p:nvPr>
        </p:nvSpPr>
        <p:spPr/>
        <p:txBody>
          <a:bodyPr/>
          <a:lstStyle/>
          <a:p>
            <a:pPr>
              <a:defRPr/>
            </a:pPr>
            <a:fld id="{E227EFB6-AFE8-4C1E-9727-768DA2706D04}"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2970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BFC3EF75-47F3-4F34-B712-A2F1F77E95B9}"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19</a:t>
            </a:fld>
            <a:endParaRPr lang="zh-CN" altLang="en-US" sz="1200" smtClean="0">
              <a:solidFill>
                <a:srgbClr val="898989"/>
              </a:solidFill>
              <a:latin typeface="Calibri" panose="020F0502020204030204" pitchFamily="34" charset="0"/>
              <a:ea typeface="宋体" panose="02010600030101010101" pitchFamily="2" charset="-122"/>
            </a:endParaRPr>
          </a:p>
        </p:txBody>
      </p:sp>
      <p:pic>
        <p:nvPicPr>
          <p:cNvPr id="29703"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0575" y="1504950"/>
            <a:ext cx="7354888" cy="145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第</a:t>
            </a:r>
            <a:r>
              <a:rPr lang="en-US" altLang="zh-CN" smtClean="0"/>
              <a:t>7</a:t>
            </a:r>
            <a:r>
              <a:rPr lang="zh-CN" altLang="en-US" smtClean="0"/>
              <a:t>章     多处理器及线程级并行</a:t>
            </a:r>
          </a:p>
        </p:txBody>
      </p:sp>
      <p:sp>
        <p:nvSpPr>
          <p:cNvPr id="9219" name="内容占位符 2"/>
          <p:cNvSpPr>
            <a:spLocks noGrp="1"/>
          </p:cNvSpPr>
          <p:nvPr>
            <p:ph idx="1"/>
          </p:nvPr>
        </p:nvSpPr>
        <p:spPr/>
        <p:txBody>
          <a:bodyPr/>
          <a:lstStyle/>
          <a:p>
            <a:pPr marL="0" indent="0">
              <a:buFont typeface="Arial" panose="020B0604020202020204" pitchFamily="34" charset="0"/>
              <a:buNone/>
            </a:pPr>
            <a:r>
              <a:rPr lang="en-US" altLang="zh-CN" smtClean="0"/>
              <a:t>7.1 </a:t>
            </a:r>
            <a:r>
              <a:rPr lang="zh-CN" altLang="en-US" smtClean="0"/>
              <a:t>引言</a:t>
            </a:r>
            <a:endParaRPr lang="en-US" altLang="zh-CN" smtClean="0"/>
          </a:p>
          <a:p>
            <a:pPr marL="0" indent="0">
              <a:buFont typeface="Arial" panose="020B0604020202020204" pitchFamily="34" charset="0"/>
              <a:buNone/>
            </a:pPr>
            <a:r>
              <a:rPr lang="en-US" altLang="zh-CN" smtClean="0"/>
              <a:t>7.2 </a:t>
            </a:r>
            <a:r>
              <a:rPr lang="zh-CN" altLang="en-US" smtClean="0"/>
              <a:t>集中式共享存储器体系结构</a:t>
            </a:r>
            <a:endParaRPr lang="en-US" altLang="zh-CN" smtClean="0"/>
          </a:p>
          <a:p>
            <a:pPr marL="0" indent="0">
              <a:buFont typeface="Arial" panose="020B0604020202020204" pitchFamily="34" charset="0"/>
              <a:buNone/>
            </a:pPr>
            <a:r>
              <a:rPr lang="en-US" altLang="zh-CN" smtClean="0"/>
              <a:t>7.3 </a:t>
            </a:r>
            <a:r>
              <a:rPr lang="zh-CN" altLang="en-US" smtClean="0"/>
              <a:t>分布式共享存储器体系结构</a:t>
            </a:r>
            <a:endParaRPr lang="en-US" altLang="zh-CN" smtClean="0"/>
          </a:p>
          <a:p>
            <a:pPr marL="0" indent="0">
              <a:buFont typeface="Arial" panose="020B0604020202020204" pitchFamily="34" charset="0"/>
              <a:buNone/>
            </a:pPr>
            <a:r>
              <a:rPr lang="en-US" altLang="zh-CN" smtClean="0"/>
              <a:t>7.4 </a:t>
            </a:r>
            <a:r>
              <a:rPr lang="zh-CN" altLang="en-US" smtClean="0"/>
              <a:t>存储同一性</a:t>
            </a:r>
            <a:endParaRPr lang="en-US" altLang="zh-CN" smtClean="0"/>
          </a:p>
          <a:p>
            <a:pPr marL="0" indent="0">
              <a:buFont typeface="Arial" panose="020B0604020202020204" pitchFamily="34" charset="0"/>
              <a:buNone/>
            </a:pPr>
            <a:r>
              <a:rPr lang="en-US" altLang="zh-CN" smtClean="0"/>
              <a:t>7.5 </a:t>
            </a:r>
            <a:r>
              <a:rPr lang="zh-CN" altLang="en-US" smtClean="0"/>
              <a:t>同步与通信</a:t>
            </a:r>
            <a:endParaRPr lang="en-US" altLang="zh-CN" smtClean="0"/>
          </a:p>
          <a:p>
            <a:pPr marL="0" indent="0">
              <a:buFont typeface="Arial" panose="020B0604020202020204" pitchFamily="34" charset="0"/>
              <a:buNone/>
            </a:pPr>
            <a:endParaRPr lang="en-US" altLang="zh-CN" smtClean="0"/>
          </a:p>
          <a:p>
            <a:pPr marL="0" indent="0">
              <a:buFont typeface="Arial" panose="020B0604020202020204" pitchFamily="34" charset="0"/>
              <a:buNone/>
            </a:pPr>
            <a:endParaRPr lang="en-US" altLang="zh-CN" smtClean="0"/>
          </a:p>
          <a:p>
            <a:pPr marL="0" indent="0">
              <a:buFont typeface="Arial" panose="020B0604020202020204" pitchFamily="34" charset="0"/>
              <a:buNone/>
            </a:pPr>
            <a:endParaRPr lang="zh-CN" altLang="en-US" smtClean="0"/>
          </a:p>
        </p:txBody>
      </p:sp>
      <p:sp>
        <p:nvSpPr>
          <p:cNvPr id="4" name="日期占位符 3"/>
          <p:cNvSpPr>
            <a:spLocks noGrp="1"/>
          </p:cNvSpPr>
          <p:nvPr>
            <p:ph type="dt" sz="quarter" idx="10"/>
          </p:nvPr>
        </p:nvSpPr>
        <p:spPr/>
        <p:txBody>
          <a:bodyPr/>
          <a:lstStyle/>
          <a:p>
            <a:pPr>
              <a:defRPr/>
            </a:pPr>
            <a:fld id="{C85C5DC3-C2CA-4B79-B7E4-61B75D2601FF}"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9222"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71010842-A4A5-446C-BAEB-CC16B292FB32}"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2</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1087438"/>
            <a:ext cx="5818187" cy="517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标题 1"/>
          <p:cNvSpPr>
            <a:spLocks noGrp="1"/>
          </p:cNvSpPr>
          <p:nvPr>
            <p:ph type="title"/>
          </p:nvPr>
        </p:nvSpPr>
        <p:spPr>
          <a:xfrm>
            <a:off x="628650" y="365125"/>
            <a:ext cx="7886700" cy="936625"/>
          </a:xfrm>
        </p:spPr>
        <p:txBody>
          <a:bodyPr/>
          <a:lstStyle/>
          <a:p>
            <a:r>
              <a:rPr lang="zh-CN" altLang="en-US" sz="4000" smtClean="0"/>
              <a:t>存储一致性</a:t>
            </a:r>
            <a:r>
              <a:rPr lang="en-US" altLang="zh-CN" sz="4000" smtClean="0"/>
              <a:t>(Coherence)</a:t>
            </a:r>
            <a:endParaRPr lang="zh-CN" altLang="en-US" sz="4000" smtClean="0"/>
          </a:p>
        </p:txBody>
      </p:sp>
      <p:sp>
        <p:nvSpPr>
          <p:cNvPr id="30724" name="内容占位符 2"/>
          <p:cNvSpPr>
            <a:spLocks noGrp="1"/>
          </p:cNvSpPr>
          <p:nvPr>
            <p:ph idx="1"/>
          </p:nvPr>
        </p:nvSpPr>
        <p:spPr>
          <a:xfrm>
            <a:off x="5630863" y="5900738"/>
            <a:ext cx="2668587" cy="365125"/>
          </a:xfrm>
        </p:spPr>
        <p:txBody>
          <a:bodyPr/>
          <a:lstStyle/>
          <a:p>
            <a:pPr marL="0" indent="0">
              <a:buFont typeface="Arial" panose="020B0604020202020204" pitchFamily="34" charset="0"/>
              <a:buNone/>
            </a:pPr>
            <a:r>
              <a:rPr lang="en-US" altLang="zh-CN" sz="1600" smtClean="0"/>
              <a:t>Example of incoherence</a:t>
            </a:r>
            <a:endParaRPr lang="zh-CN" altLang="en-US" sz="1600" smtClean="0"/>
          </a:p>
        </p:txBody>
      </p:sp>
      <p:sp>
        <p:nvSpPr>
          <p:cNvPr id="4" name="日期占位符 3"/>
          <p:cNvSpPr>
            <a:spLocks noGrp="1"/>
          </p:cNvSpPr>
          <p:nvPr>
            <p:ph type="dt" sz="quarter" idx="10"/>
          </p:nvPr>
        </p:nvSpPr>
        <p:spPr/>
        <p:txBody>
          <a:bodyPr/>
          <a:lstStyle/>
          <a:p>
            <a:pPr>
              <a:defRPr/>
            </a:pPr>
            <a:fld id="{D91F27FC-279F-45E2-967E-822E6E1105DA}"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3072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D2C3AE15-BD26-4A0C-8A40-2BB545C0791C}"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20</a:t>
            </a:fld>
            <a:endParaRPr lang="zh-CN" altLang="en-US" sz="1200" smtClean="0">
              <a:solidFill>
                <a:srgbClr val="898989"/>
              </a:solidFill>
              <a:latin typeface="Calibri" panose="020F0502020204030204" pitchFamily="34" charset="0"/>
              <a:ea typeface="宋体" panose="02010600030101010101" pitchFamily="2" charset="-122"/>
            </a:endParaRPr>
          </a:p>
        </p:txBody>
      </p:sp>
      <p:sp>
        <p:nvSpPr>
          <p:cNvPr id="2" name="椭圆 1"/>
          <p:cNvSpPr/>
          <p:nvPr/>
        </p:nvSpPr>
        <p:spPr>
          <a:xfrm>
            <a:off x="2841625" y="5746750"/>
            <a:ext cx="617538" cy="27622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问题的解决</a:t>
            </a:r>
          </a:p>
        </p:txBody>
      </p:sp>
      <p:sp>
        <p:nvSpPr>
          <p:cNvPr id="31747" name="内容占位符 2"/>
          <p:cNvSpPr>
            <a:spLocks noGrp="1"/>
          </p:cNvSpPr>
          <p:nvPr>
            <p:ph idx="1"/>
          </p:nvPr>
        </p:nvSpPr>
        <p:spPr/>
        <p:txBody>
          <a:bodyPr/>
          <a:lstStyle/>
          <a:p>
            <a:r>
              <a:rPr lang="zh-CN" altLang="en-US" dirty="0" smtClean="0"/>
              <a:t>并行性不足：</a:t>
            </a:r>
            <a:endParaRPr lang="en-US" altLang="zh-CN" dirty="0" smtClean="0"/>
          </a:p>
          <a:p>
            <a:pPr lvl="1"/>
            <a:r>
              <a:rPr lang="zh-CN" altLang="en-US" dirty="0" smtClean="0"/>
              <a:t>通过采用并行性更好的算法来解决</a:t>
            </a:r>
          </a:p>
          <a:p>
            <a:r>
              <a:rPr lang="zh-CN" altLang="en-US" dirty="0" smtClean="0"/>
              <a:t>远程访问延迟的降低： </a:t>
            </a:r>
            <a:endParaRPr lang="en-US" altLang="zh-CN" dirty="0" smtClean="0"/>
          </a:p>
          <a:p>
            <a:pPr lvl="1"/>
            <a:r>
              <a:rPr lang="zh-CN" altLang="en-US" dirty="0" smtClean="0"/>
              <a:t>靠体系结构支持和编程技术</a:t>
            </a:r>
            <a:endParaRPr lang="en-US" altLang="zh-CN" dirty="0" smtClean="0"/>
          </a:p>
          <a:p>
            <a:r>
              <a:rPr lang="zh-CN" altLang="en-US" dirty="0" smtClean="0"/>
              <a:t>共享存储器访问</a:t>
            </a:r>
            <a:endParaRPr lang="en-US" altLang="zh-CN" dirty="0" smtClean="0"/>
          </a:p>
          <a:p>
            <a:pPr lvl="1"/>
            <a:r>
              <a:rPr lang="en-US" altLang="zh-CN" dirty="0" smtClean="0"/>
              <a:t>Cache</a:t>
            </a:r>
            <a:r>
              <a:rPr lang="zh-CN" altLang="en-US" dirty="0" smtClean="0"/>
              <a:t>一致性协议</a:t>
            </a:r>
            <a:endParaRPr lang="en-US" altLang="zh-CN" dirty="0" smtClean="0"/>
          </a:p>
          <a:p>
            <a:pPr lvl="1"/>
            <a:r>
              <a:rPr lang="zh-CN" altLang="en-US" dirty="0" smtClean="0"/>
              <a:t>存储同一性模型</a:t>
            </a:r>
            <a:endParaRPr lang="en-US" altLang="zh-CN" dirty="0" smtClean="0"/>
          </a:p>
          <a:p>
            <a:endParaRPr lang="zh-CN" altLang="en-US" dirty="0" smtClean="0"/>
          </a:p>
          <a:p>
            <a:endParaRPr lang="zh-CN" altLang="en-US" dirty="0" smtClean="0"/>
          </a:p>
        </p:txBody>
      </p:sp>
      <p:sp>
        <p:nvSpPr>
          <p:cNvPr id="4" name="日期占位符 3"/>
          <p:cNvSpPr>
            <a:spLocks noGrp="1"/>
          </p:cNvSpPr>
          <p:nvPr>
            <p:ph type="dt" sz="quarter" idx="10"/>
          </p:nvPr>
        </p:nvSpPr>
        <p:spPr/>
        <p:txBody>
          <a:bodyPr/>
          <a:lstStyle/>
          <a:p>
            <a:pPr>
              <a:defRPr/>
            </a:pPr>
            <a:fld id="{A6D55139-923D-4773-AD3A-73B7E434FECB}" type="datetime1">
              <a:rPr lang="zh-CN" altLang="en-US" smtClean="0"/>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31750" name="灯片编号占位符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7D814A15-16F2-44DE-A1FD-BEA1044E1FA0}"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21</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en-US" altLang="zh-CN" dirty="0" smtClean="0"/>
              <a:t>05/25-review</a:t>
            </a:r>
            <a:r>
              <a:rPr lang="zh-CN" altLang="en-US" dirty="0" smtClean="0"/>
              <a:t>：</a:t>
            </a:r>
            <a:r>
              <a:rPr lang="en-US" altLang="zh-CN" dirty="0" smtClean="0"/>
              <a:t>GPU</a:t>
            </a:r>
            <a:r>
              <a:rPr lang="zh-CN" altLang="en-US" dirty="0" smtClean="0"/>
              <a:t>分支处理</a:t>
            </a:r>
            <a:r>
              <a:rPr lang="en-US" altLang="zh-CN" dirty="0" smtClean="0"/>
              <a:t>                 </a:t>
            </a:r>
            <a:endParaRPr lang="zh-CN" altLang="en-US" dirty="0" smtClean="0"/>
          </a:p>
        </p:txBody>
      </p:sp>
      <p:sp>
        <p:nvSpPr>
          <p:cNvPr id="50179" name="内容占位符 2"/>
          <p:cNvSpPr>
            <a:spLocks noGrp="1"/>
          </p:cNvSpPr>
          <p:nvPr>
            <p:ph idx="1"/>
          </p:nvPr>
        </p:nvSpPr>
        <p:spPr>
          <a:xfrm>
            <a:off x="595599" y="1321089"/>
            <a:ext cx="7886700" cy="4892426"/>
          </a:xfrm>
        </p:spPr>
        <p:txBody>
          <a:bodyPr/>
          <a:lstStyle/>
          <a:p>
            <a:pPr eaLnBrk="1" fontAlgn="auto" hangingPunct="1">
              <a:spcAft>
                <a:spcPts val="0"/>
              </a:spcAft>
              <a:defRPr/>
            </a:pPr>
            <a:r>
              <a:rPr lang="zh-CN" altLang="en-US" dirty="0" smtClean="0"/>
              <a:t>与向量结构类似</a:t>
            </a:r>
            <a:r>
              <a:rPr lang="en-US" dirty="0" smtClean="0"/>
              <a:t>, </a:t>
            </a:r>
            <a:r>
              <a:rPr lang="zh-CN" altLang="en-US" dirty="0" smtClean="0"/>
              <a:t>但</a:t>
            </a:r>
            <a:r>
              <a:rPr lang="en-US" dirty="0" smtClean="0"/>
              <a:t>GPU </a:t>
            </a:r>
            <a:r>
              <a:rPr lang="zh-CN" altLang="en-US" dirty="0" smtClean="0"/>
              <a:t>使用内部的屏蔽字</a:t>
            </a:r>
            <a:r>
              <a:rPr lang="en-US" altLang="zh-CN" dirty="0" smtClean="0"/>
              <a:t>(masks)</a:t>
            </a:r>
            <a:endParaRPr lang="en-US" dirty="0" smtClean="0"/>
          </a:p>
          <a:p>
            <a:pPr eaLnBrk="1" fontAlgn="auto" hangingPunct="1">
              <a:spcAft>
                <a:spcPts val="0"/>
              </a:spcAft>
              <a:defRPr/>
            </a:pPr>
            <a:r>
              <a:rPr lang="zh-CN" altLang="en-US" dirty="0" smtClean="0"/>
              <a:t>分支同步堆栈</a:t>
            </a:r>
            <a:endParaRPr lang="en-US" dirty="0" smtClean="0"/>
          </a:p>
          <a:p>
            <a:pPr lvl="1" eaLnBrk="1" fontAlgn="auto" hangingPunct="1">
              <a:spcAft>
                <a:spcPts val="0"/>
              </a:spcAft>
              <a:defRPr/>
            </a:pPr>
            <a:r>
              <a:rPr lang="zh-CN" altLang="en-US" dirty="0" smtClean="0"/>
              <a:t>保存分支的路径地址</a:t>
            </a:r>
            <a:endParaRPr lang="en-US" altLang="zh-CN" dirty="0" smtClean="0"/>
          </a:p>
          <a:p>
            <a:pPr lvl="1" eaLnBrk="1" fontAlgn="auto" hangingPunct="1">
              <a:spcAft>
                <a:spcPts val="0"/>
              </a:spcAft>
              <a:defRPr/>
            </a:pPr>
            <a:r>
              <a:rPr lang="zh-CN" altLang="en-US" dirty="0" smtClean="0"/>
              <a:t>保存该路径的</a:t>
            </a:r>
            <a:r>
              <a:rPr lang="en-US" altLang="zh-CN" dirty="0" smtClean="0"/>
              <a:t>SIMD lane </a:t>
            </a:r>
            <a:r>
              <a:rPr lang="zh-CN" altLang="en-US" dirty="0" smtClean="0"/>
              <a:t>屏蔽字</a:t>
            </a:r>
            <a:r>
              <a:rPr lang="en-US" altLang="zh-CN" dirty="0" smtClean="0"/>
              <a:t>(mask)</a:t>
            </a:r>
            <a:endParaRPr lang="en-US" dirty="0" smtClean="0"/>
          </a:p>
          <a:p>
            <a:pPr lvl="2" eaLnBrk="1" fontAlgn="auto" hangingPunct="1">
              <a:spcAft>
                <a:spcPts val="0"/>
              </a:spcAft>
              <a:defRPr/>
            </a:pPr>
            <a:r>
              <a:rPr lang="zh-CN" altLang="en-US" sz="1600" dirty="0" smtClean="0"/>
              <a:t>即指示哪些车道可以提交结果</a:t>
            </a:r>
            <a:endParaRPr lang="en-US" sz="1600" dirty="0" smtClean="0"/>
          </a:p>
          <a:p>
            <a:pPr eaLnBrk="1" fontAlgn="auto" hangingPunct="1">
              <a:spcAft>
                <a:spcPts val="0"/>
              </a:spcAft>
              <a:defRPr/>
            </a:pPr>
            <a:r>
              <a:rPr lang="zh-CN" altLang="en-US" dirty="0" smtClean="0"/>
              <a:t>指令标记</a:t>
            </a:r>
            <a:r>
              <a:rPr lang="en-US" altLang="zh-CN" dirty="0" smtClean="0"/>
              <a:t>(instruction markers</a:t>
            </a:r>
            <a:r>
              <a:rPr lang="zh-CN" altLang="en-US" dirty="0" smtClean="0"/>
              <a:t>）</a:t>
            </a:r>
            <a:endParaRPr lang="en-US" altLang="zh-CN" dirty="0" smtClean="0"/>
          </a:p>
          <a:p>
            <a:pPr lvl="1" eaLnBrk="1" fontAlgn="auto" hangingPunct="1">
              <a:spcAft>
                <a:spcPts val="0"/>
              </a:spcAft>
              <a:defRPr/>
            </a:pPr>
            <a:r>
              <a:rPr lang="zh-CN" altLang="en-US" sz="2000" dirty="0" smtClean="0"/>
              <a:t>管理何时分支（</a:t>
            </a:r>
            <a:r>
              <a:rPr lang="en-US" altLang="zh-CN" sz="2000" dirty="0" smtClean="0"/>
              <a:t>divergence</a:t>
            </a:r>
            <a:r>
              <a:rPr lang="zh-CN" altLang="en-US" sz="2000" dirty="0" smtClean="0"/>
              <a:t>）到多个执行路径，何时路径汇合</a:t>
            </a:r>
            <a:r>
              <a:rPr lang="en-US" altLang="zh-CN" sz="2000" dirty="0" smtClean="0"/>
              <a:t>(converge)</a:t>
            </a:r>
            <a:endParaRPr lang="en-US" sz="2000" dirty="0" smtClean="0"/>
          </a:p>
          <a:p>
            <a:endParaRPr lang="en-US" altLang="zh-CN" dirty="0" smtClean="0"/>
          </a:p>
          <a:p>
            <a:pPr lvl="1"/>
            <a:endParaRPr lang="zh-CN" altLang="en-US" sz="2000" dirty="0" smtClean="0"/>
          </a:p>
        </p:txBody>
      </p:sp>
      <p:sp>
        <p:nvSpPr>
          <p:cNvPr id="4" name="日期占位符 3"/>
          <p:cNvSpPr>
            <a:spLocks noGrp="1"/>
          </p:cNvSpPr>
          <p:nvPr>
            <p:ph type="dt" sz="quarter" idx="10"/>
          </p:nvPr>
        </p:nvSpPr>
        <p:spPr/>
        <p:txBody>
          <a:bodyPr/>
          <a:lstStyle/>
          <a:p>
            <a:pPr>
              <a:defRPr/>
            </a:pPr>
            <a:fld id="{BCB2CB46-BD15-4256-AFDA-6E71CBD36F69}"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50182"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D3FCE884-E754-467E-A6FE-E672F46DD54C}"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22</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05/25-review</a:t>
            </a:r>
            <a:r>
              <a:rPr lang="zh-CN" altLang="en-US" dirty="0" smtClean="0"/>
              <a:t>：</a:t>
            </a:r>
            <a:r>
              <a:rPr lang="en-US" altLang="zh-CN" dirty="0" smtClean="0"/>
              <a:t>TLP </a:t>
            </a:r>
            <a:r>
              <a:rPr lang="zh-CN" altLang="en-US" dirty="0" smtClean="0"/>
              <a:t>简介</a:t>
            </a:r>
            <a:endParaRPr lang="zh-CN" altLang="en-US" dirty="0"/>
          </a:p>
        </p:txBody>
      </p:sp>
      <p:sp>
        <p:nvSpPr>
          <p:cNvPr id="3" name="内容占位符 2"/>
          <p:cNvSpPr>
            <a:spLocks noGrp="1"/>
          </p:cNvSpPr>
          <p:nvPr>
            <p:ph idx="1"/>
          </p:nvPr>
        </p:nvSpPr>
        <p:spPr/>
        <p:txBody>
          <a:bodyPr/>
          <a:lstStyle/>
          <a:p>
            <a:r>
              <a:rPr lang="zh-CN" altLang="en-US" sz="2400" dirty="0" smtClean="0"/>
              <a:t>并行计算机体系结构：</a:t>
            </a:r>
            <a:r>
              <a:rPr lang="en-US" altLang="zh-CN" sz="2400" dirty="0" smtClean="0"/>
              <a:t>SISD,</a:t>
            </a:r>
            <a:r>
              <a:rPr lang="zh-CN" altLang="en-US" sz="2400" dirty="0" smtClean="0"/>
              <a:t> </a:t>
            </a:r>
            <a:r>
              <a:rPr lang="en-US" altLang="zh-CN" sz="2400" dirty="0" smtClean="0"/>
              <a:t>SIMD,</a:t>
            </a:r>
            <a:r>
              <a:rPr lang="zh-CN" altLang="en-US" sz="2400" dirty="0" smtClean="0"/>
              <a:t> </a:t>
            </a:r>
            <a:r>
              <a:rPr lang="en-US" altLang="zh-CN" sz="2400" dirty="0" smtClean="0"/>
              <a:t>MISD,</a:t>
            </a:r>
            <a:r>
              <a:rPr lang="zh-CN" altLang="en-US" sz="2400" dirty="0" smtClean="0"/>
              <a:t> </a:t>
            </a:r>
            <a:r>
              <a:rPr lang="en-US" altLang="zh-CN" sz="2400" dirty="0" smtClean="0"/>
              <a:t>MIMD</a:t>
            </a:r>
          </a:p>
          <a:p>
            <a:r>
              <a:rPr lang="en-US" altLang="zh-CN" sz="2400" dirty="0" smtClean="0"/>
              <a:t>MIMD</a:t>
            </a:r>
            <a:r>
              <a:rPr lang="zh-CN" altLang="en-US" sz="2400" dirty="0" smtClean="0"/>
              <a:t> 的通信模型及存储器结构</a:t>
            </a:r>
            <a:endParaRPr lang="en-US" altLang="zh-CN" sz="2400" dirty="0" smtClean="0"/>
          </a:p>
          <a:p>
            <a:pPr lvl="1"/>
            <a:r>
              <a:rPr lang="zh-CN" altLang="en-US" sz="2000" dirty="0" smtClean="0"/>
              <a:t>地址空间的组织模式：共享存储</a:t>
            </a:r>
            <a:r>
              <a:rPr lang="en-US" altLang="zh-CN" sz="2000" dirty="0" smtClean="0"/>
              <a:t>(</a:t>
            </a:r>
            <a:r>
              <a:rPr lang="zh-CN" altLang="en-US" sz="2000" dirty="0" smtClean="0"/>
              <a:t>多处理机</a:t>
            </a:r>
            <a:r>
              <a:rPr lang="en-US" altLang="zh-CN" sz="2000" dirty="0" smtClean="0"/>
              <a:t>)</a:t>
            </a:r>
            <a:r>
              <a:rPr lang="zh-CN" altLang="en-US" sz="2000" dirty="0" smtClean="0"/>
              <a:t> </a:t>
            </a:r>
            <a:r>
              <a:rPr lang="en-US" altLang="zh-CN" sz="2000" dirty="0" smtClean="0"/>
              <a:t>vs.</a:t>
            </a:r>
            <a:r>
              <a:rPr lang="zh-CN" altLang="en-US" sz="2000" dirty="0" smtClean="0"/>
              <a:t> 非共享存储</a:t>
            </a:r>
            <a:r>
              <a:rPr lang="en-US" altLang="zh-CN" sz="2000" dirty="0" smtClean="0"/>
              <a:t>(</a:t>
            </a:r>
            <a:r>
              <a:rPr lang="zh-CN" altLang="en-US" sz="2000" dirty="0" smtClean="0"/>
              <a:t>多计算机</a:t>
            </a:r>
            <a:r>
              <a:rPr lang="en-US" altLang="zh-CN" sz="2000" dirty="0" smtClean="0"/>
              <a:t>)</a:t>
            </a:r>
          </a:p>
          <a:p>
            <a:pPr lvl="1"/>
            <a:r>
              <a:rPr lang="zh-CN" altLang="en-US" sz="2000" dirty="0" smtClean="0"/>
              <a:t>通信模型：</a:t>
            </a:r>
            <a:r>
              <a:rPr lang="en-US" altLang="zh-CN" sz="2000" dirty="0" smtClean="0"/>
              <a:t>LOAD /STORE</a:t>
            </a:r>
            <a:r>
              <a:rPr lang="zh-CN" altLang="en-US" sz="2000" dirty="0" smtClean="0"/>
              <a:t>指令 </a:t>
            </a:r>
            <a:r>
              <a:rPr lang="en-US" altLang="zh-CN" sz="2000" dirty="0" smtClean="0"/>
              <a:t>vs.  </a:t>
            </a:r>
            <a:r>
              <a:rPr lang="zh-CN" altLang="en-US" sz="2000" dirty="0" smtClean="0"/>
              <a:t>消息传递</a:t>
            </a:r>
            <a:endParaRPr lang="en-US" altLang="zh-CN" sz="2000" dirty="0" smtClean="0"/>
          </a:p>
          <a:p>
            <a:r>
              <a:rPr lang="zh-CN" altLang="en-US" sz="2400" dirty="0" smtClean="0"/>
              <a:t>共享存储的</a:t>
            </a:r>
            <a:r>
              <a:rPr lang="en-US" altLang="zh-CN" sz="2400" dirty="0" smtClean="0"/>
              <a:t>MIMD</a:t>
            </a:r>
            <a:r>
              <a:rPr lang="zh-CN" altLang="en-US" sz="2400" dirty="0" smtClean="0"/>
              <a:t>结构</a:t>
            </a:r>
            <a:endParaRPr lang="en-US" altLang="zh-CN" sz="2400" dirty="0" smtClean="0"/>
          </a:p>
          <a:p>
            <a:pPr lvl="1"/>
            <a:r>
              <a:rPr lang="zh-CN" altLang="en-US" sz="2000" dirty="0" smtClean="0"/>
              <a:t>集中式共享存储（</a:t>
            </a:r>
            <a:r>
              <a:rPr lang="en-US" altLang="zh-CN" sz="2000" dirty="0" smtClean="0"/>
              <a:t>SMP</a:t>
            </a:r>
            <a:r>
              <a:rPr lang="zh-CN" altLang="en-US" sz="2000" dirty="0" smtClean="0"/>
              <a:t>）</a:t>
            </a:r>
            <a:r>
              <a:rPr lang="en-US" altLang="zh-CN" sz="2000" dirty="0" smtClean="0"/>
              <a:t>vs. </a:t>
            </a:r>
            <a:r>
              <a:rPr lang="zh-CN" altLang="en-US" sz="2000" dirty="0" smtClean="0"/>
              <a:t>分布式共享存储（</a:t>
            </a:r>
            <a:r>
              <a:rPr lang="en-US" altLang="zh-CN" sz="2000" dirty="0" smtClean="0"/>
              <a:t>DSM</a:t>
            </a:r>
            <a:r>
              <a:rPr lang="zh-CN" altLang="en-US" sz="2000" dirty="0" smtClean="0"/>
              <a:t>）</a:t>
            </a:r>
            <a:endParaRPr lang="en-US" altLang="zh-CN" sz="2000" dirty="0" smtClean="0"/>
          </a:p>
          <a:p>
            <a:r>
              <a:rPr lang="zh-CN" altLang="en-US" sz="2400" dirty="0" smtClean="0"/>
              <a:t>共享存储器结构的存储器行为</a:t>
            </a:r>
            <a:endParaRPr lang="en-US" altLang="zh-CN" sz="2400" dirty="0" smtClean="0"/>
          </a:p>
          <a:p>
            <a:pPr lvl="1"/>
            <a:r>
              <a:rPr lang="en-US" altLang="zh-CN" sz="2000" dirty="0" smtClean="0"/>
              <a:t>Cache</a:t>
            </a:r>
            <a:r>
              <a:rPr lang="zh-CN" altLang="en-US" sz="2000" dirty="0" smtClean="0"/>
              <a:t>一致性问题 </a:t>
            </a:r>
            <a:r>
              <a:rPr lang="en-US" altLang="zh-CN" sz="2000" dirty="0" smtClean="0"/>
              <a:t>(Coherence)</a:t>
            </a:r>
            <a:r>
              <a:rPr lang="zh-CN" altLang="en-US" sz="2000" dirty="0" smtClean="0"/>
              <a:t>：使得多处理机系统的</a:t>
            </a:r>
            <a:r>
              <a:rPr lang="en-US" altLang="zh-CN" sz="2000" dirty="0" smtClean="0"/>
              <a:t>Cache</a:t>
            </a:r>
            <a:r>
              <a:rPr lang="zh-CN" altLang="en-US" sz="2000" dirty="0" smtClean="0"/>
              <a:t>像单处理机的</a:t>
            </a:r>
            <a:r>
              <a:rPr lang="en-US" altLang="zh-CN" sz="2000" dirty="0" smtClean="0"/>
              <a:t>Cache</a:t>
            </a:r>
            <a:r>
              <a:rPr lang="zh-CN" altLang="en-US" sz="2000" dirty="0" smtClean="0"/>
              <a:t>一样对程序员而言是透明的</a:t>
            </a:r>
            <a:endParaRPr lang="en-US" altLang="zh-CN" sz="2000" dirty="0" smtClean="0"/>
          </a:p>
          <a:p>
            <a:pPr lvl="1"/>
            <a:r>
              <a:rPr lang="zh-CN" altLang="en-US" sz="2000" dirty="0" smtClean="0"/>
              <a:t>存储器同一性问题</a:t>
            </a:r>
            <a:r>
              <a:rPr lang="en-US" altLang="zh-CN" sz="2000" dirty="0" smtClean="0"/>
              <a:t>(Consistency)</a:t>
            </a:r>
            <a:r>
              <a:rPr lang="zh-CN" altLang="en-US" sz="2000" dirty="0" smtClean="0"/>
              <a:t>：在多线程并发执行的情况下，提供一些规则来定义正确的共享存储器行为。通常允许有多种运行顺序</a:t>
            </a:r>
            <a:endParaRPr lang="en-US" altLang="zh-CN" sz="2000" dirty="0" smtClean="0"/>
          </a:p>
          <a:p>
            <a:endParaRPr lang="zh-CN" altLang="en-US" sz="4000" dirty="0"/>
          </a:p>
        </p:txBody>
      </p:sp>
      <p:sp>
        <p:nvSpPr>
          <p:cNvPr id="4" name="日期占位符 3"/>
          <p:cNvSpPr>
            <a:spLocks noGrp="1"/>
          </p:cNvSpPr>
          <p:nvPr>
            <p:ph type="dt" sz="half" idx="10"/>
          </p:nvPr>
        </p:nvSpPr>
        <p:spPr/>
        <p:txBody>
          <a:bodyPr/>
          <a:lstStyle/>
          <a:p>
            <a:pPr>
              <a:defRPr/>
            </a:pPr>
            <a:fld id="{F8A259DC-B5FF-4956-B338-7115867267E7}" type="datetime1">
              <a:rPr lang="zh-CN" altLang="en-US" smtClean="0"/>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pPr>
              <a:defRPr/>
            </a:pPr>
            <a:fld id="{04E3C822-D2A7-492B-A34C-F3565C67AC73}" type="slidenum">
              <a:rPr lang="zh-CN" altLang="en-US" smtClean="0"/>
              <a:pPr>
                <a:defRPr/>
              </a:pPr>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en-US" altLang="zh-CN" smtClean="0"/>
              <a:t>7.2 </a:t>
            </a:r>
            <a:r>
              <a:rPr lang="zh-CN" altLang="en-US" smtClean="0"/>
              <a:t>集中式共享存储器体系结构</a:t>
            </a:r>
          </a:p>
        </p:txBody>
      </p:sp>
      <p:sp>
        <p:nvSpPr>
          <p:cNvPr id="3" name="内容占位符 2"/>
          <p:cNvSpPr>
            <a:spLocks noGrp="1"/>
          </p:cNvSpPr>
          <p:nvPr>
            <p:ph idx="1"/>
          </p:nvPr>
        </p:nvSpPr>
        <p:spPr/>
        <p:txBody>
          <a:bodyPr/>
          <a:lstStyle/>
          <a:p>
            <a:pPr>
              <a:defRPr/>
            </a:pPr>
            <a:r>
              <a:rPr lang="zh-CN" altLang="en-US" dirty="0" smtClean="0"/>
              <a:t>多个处理器共享一个存储器。</a:t>
            </a:r>
          </a:p>
          <a:p>
            <a:pPr>
              <a:defRPr/>
            </a:pPr>
            <a:r>
              <a:rPr lang="zh-CN" altLang="en-US" dirty="0" smtClean="0"/>
              <a:t>当处理器规模较小时，这种机器十分经济。</a:t>
            </a:r>
          </a:p>
          <a:p>
            <a:pPr>
              <a:defRPr/>
            </a:pPr>
            <a:r>
              <a:rPr lang="zh-CN" altLang="en-US" dirty="0" smtClean="0"/>
              <a:t>支持对共享数据和私有数据的</a:t>
            </a:r>
            <a:r>
              <a:rPr lang="en-US" altLang="zh-CN" dirty="0" smtClean="0"/>
              <a:t>Cache</a:t>
            </a:r>
            <a:r>
              <a:rPr lang="zh-CN" altLang="en-US" dirty="0" smtClean="0"/>
              <a:t>缓存。</a:t>
            </a:r>
            <a:endParaRPr lang="en-US" altLang="zh-CN" dirty="0" smtClean="0"/>
          </a:p>
          <a:p>
            <a:pPr lvl="1">
              <a:defRPr/>
            </a:pPr>
            <a:r>
              <a:rPr lang="zh-CN" altLang="en-US" dirty="0" smtClean="0"/>
              <a:t>私有数据供一个单独的处理器使用，而共享数据供多个处理器使用。</a:t>
            </a:r>
          </a:p>
          <a:p>
            <a:pPr>
              <a:defRPr/>
            </a:pPr>
            <a:r>
              <a:rPr lang="zh-CN" altLang="en-US" dirty="0" smtClean="0"/>
              <a:t>共享数据进入</a:t>
            </a:r>
            <a:r>
              <a:rPr lang="en-US" altLang="zh-CN" dirty="0" smtClean="0"/>
              <a:t>Cache</a:t>
            </a:r>
            <a:r>
              <a:rPr lang="zh-CN" altLang="en-US" dirty="0" smtClean="0"/>
              <a:t>产生了一个新的问题：</a:t>
            </a:r>
            <a:endParaRPr lang="en-US" altLang="zh-CN" dirty="0" smtClean="0"/>
          </a:p>
          <a:p>
            <a:pPr marL="0" indent="0">
              <a:buFont typeface="Arial" panose="020B0604020202020204" pitchFamily="34" charset="0"/>
              <a:buNone/>
              <a:defRPr/>
            </a:pPr>
            <a:r>
              <a:rPr lang="zh-CN" altLang="en-US" dirty="0" smtClean="0"/>
              <a:t> </a:t>
            </a:r>
            <a:endParaRPr lang="en-US" altLang="zh-CN" dirty="0" smtClean="0"/>
          </a:p>
          <a:p>
            <a:pPr marL="0" indent="0">
              <a:buFont typeface="Arial" panose="020B0604020202020204" pitchFamily="34" charset="0"/>
              <a:buNone/>
              <a:defRPr/>
            </a:pPr>
            <a:r>
              <a:rPr lang="en-US" altLang="zh-CN" sz="3600" dirty="0">
                <a:solidFill>
                  <a:srgbClr val="C00000"/>
                </a:solidFill>
              </a:rPr>
              <a:t> </a:t>
            </a:r>
            <a:r>
              <a:rPr lang="en-US" altLang="zh-CN" sz="3600" dirty="0" smtClean="0">
                <a:solidFill>
                  <a:srgbClr val="C00000"/>
                </a:solidFill>
              </a:rPr>
              <a:t>            Cache</a:t>
            </a:r>
            <a:r>
              <a:rPr lang="zh-CN" altLang="en-US" sz="3600" dirty="0" smtClean="0">
                <a:solidFill>
                  <a:srgbClr val="C00000"/>
                </a:solidFill>
              </a:rPr>
              <a:t>的一致性问题</a:t>
            </a:r>
            <a:endParaRPr lang="zh-CN" altLang="en-US" sz="3600" dirty="0">
              <a:solidFill>
                <a:srgbClr val="C00000"/>
              </a:solidFill>
            </a:endParaRPr>
          </a:p>
        </p:txBody>
      </p:sp>
      <p:sp>
        <p:nvSpPr>
          <p:cNvPr id="4" name="日期占位符 3"/>
          <p:cNvSpPr>
            <a:spLocks noGrp="1"/>
          </p:cNvSpPr>
          <p:nvPr>
            <p:ph type="dt" sz="quarter" idx="10"/>
          </p:nvPr>
        </p:nvSpPr>
        <p:spPr/>
        <p:txBody>
          <a:bodyPr/>
          <a:lstStyle/>
          <a:p>
            <a:pPr>
              <a:defRPr/>
            </a:pPr>
            <a:fld id="{0CA6E6AC-DB86-4B74-98A6-0035E5BD899D}"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33798"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B37C2DE6-3B2E-44EC-947F-1BFBBAFDB8A0}"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24</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altLang="zh-CN" smtClean="0"/>
              <a:t>1、</a:t>
            </a:r>
            <a:r>
              <a:rPr lang="zh-CN" altLang="en-US" smtClean="0"/>
              <a:t>多处理机的一致性</a:t>
            </a:r>
          </a:p>
        </p:txBody>
      </p:sp>
      <p:sp>
        <p:nvSpPr>
          <p:cNvPr id="3" name="内容占位符 2"/>
          <p:cNvSpPr>
            <a:spLocks noGrp="1"/>
          </p:cNvSpPr>
          <p:nvPr>
            <p:ph idx="1"/>
          </p:nvPr>
        </p:nvSpPr>
        <p:spPr/>
        <p:txBody>
          <a:bodyPr/>
          <a:lstStyle/>
          <a:p>
            <a:pPr marL="0" indent="0">
              <a:buFont typeface="Arial" panose="020B0604020202020204" pitchFamily="34" charset="0"/>
              <a:buNone/>
              <a:defRPr/>
            </a:pPr>
            <a:r>
              <a:rPr lang="zh-CN" altLang="en-US" dirty="0" smtClean="0"/>
              <a:t>不一致产生的原因（</a:t>
            </a:r>
            <a:r>
              <a:rPr lang="en-US" altLang="zh-CN" dirty="0" smtClean="0"/>
              <a:t>Cache</a:t>
            </a:r>
            <a:r>
              <a:rPr lang="zh-CN" altLang="en-US" dirty="0" smtClean="0"/>
              <a:t>一致性问题）</a:t>
            </a:r>
            <a:endParaRPr lang="en-US" altLang="zh-CN" dirty="0" smtClean="0"/>
          </a:p>
          <a:p>
            <a:pPr>
              <a:defRPr/>
            </a:pPr>
            <a:r>
              <a:rPr lang="en-US" altLang="zh-CN" dirty="0" smtClean="0"/>
              <a:t>I</a:t>
            </a:r>
            <a:r>
              <a:rPr lang="zh-CN" altLang="en-US" dirty="0" smtClean="0"/>
              <a:t>／</a:t>
            </a:r>
            <a:r>
              <a:rPr lang="en-US" altLang="zh-CN" dirty="0" smtClean="0"/>
              <a:t>O</a:t>
            </a:r>
            <a:r>
              <a:rPr lang="zh-CN" altLang="en-US" dirty="0" smtClean="0"/>
              <a:t>操作</a:t>
            </a:r>
            <a:endParaRPr lang="en-US" altLang="zh-CN" dirty="0" smtClean="0"/>
          </a:p>
          <a:p>
            <a:pPr lvl="1">
              <a:defRPr/>
            </a:pPr>
            <a:r>
              <a:rPr lang="en-US" altLang="zh-CN" dirty="0" smtClean="0"/>
              <a:t>Cache</a:t>
            </a:r>
            <a:r>
              <a:rPr lang="zh-CN" altLang="en-US" dirty="0" smtClean="0"/>
              <a:t>中的内容可能与由</a:t>
            </a:r>
            <a:r>
              <a:rPr lang="en-US" altLang="zh-CN" dirty="0" smtClean="0"/>
              <a:t>I</a:t>
            </a:r>
            <a:r>
              <a:rPr lang="zh-CN" altLang="en-US" dirty="0" smtClean="0"/>
              <a:t>／</a:t>
            </a:r>
            <a:r>
              <a:rPr lang="en-US" altLang="zh-CN" dirty="0" smtClean="0"/>
              <a:t>O</a:t>
            </a:r>
            <a:r>
              <a:rPr lang="zh-CN" altLang="en-US" dirty="0" smtClean="0"/>
              <a:t>子系统输入输出形成的存储器对应部分的内容不同。</a:t>
            </a:r>
            <a:endParaRPr lang="en-US" altLang="zh-CN" dirty="0" smtClean="0"/>
          </a:p>
          <a:p>
            <a:pPr>
              <a:defRPr/>
            </a:pPr>
            <a:r>
              <a:rPr lang="zh-CN" altLang="en-US" dirty="0" smtClean="0"/>
              <a:t>共享数据</a:t>
            </a:r>
            <a:endParaRPr lang="en-US" altLang="zh-CN" dirty="0" smtClean="0"/>
          </a:p>
          <a:p>
            <a:pPr lvl="1">
              <a:defRPr/>
            </a:pPr>
            <a:r>
              <a:rPr lang="zh-CN" altLang="en-US" dirty="0" smtClean="0"/>
              <a:t>不同处理器的</a:t>
            </a:r>
            <a:r>
              <a:rPr lang="en-US" altLang="zh-CN" dirty="0" smtClean="0"/>
              <a:t>Cache</a:t>
            </a:r>
            <a:r>
              <a:rPr lang="zh-CN" altLang="en-US" dirty="0" smtClean="0"/>
              <a:t>都保存有对应存储器单元的内容</a:t>
            </a:r>
          </a:p>
        </p:txBody>
      </p:sp>
      <p:sp>
        <p:nvSpPr>
          <p:cNvPr id="4" name="日期占位符 3"/>
          <p:cNvSpPr>
            <a:spLocks noGrp="1"/>
          </p:cNvSpPr>
          <p:nvPr>
            <p:ph type="dt" sz="quarter" idx="10"/>
          </p:nvPr>
        </p:nvSpPr>
        <p:spPr/>
        <p:txBody>
          <a:bodyPr/>
          <a:lstStyle/>
          <a:p>
            <a:pPr>
              <a:defRPr/>
            </a:pPr>
            <a:fld id="{6CC7213F-B1F6-470F-9A5E-A416F1176CF8}"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34822"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CDB59D56-1318-4A7D-8719-5EFCF4505222}"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25</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smtClean="0"/>
              <a:t>Problems with Parallel I/O</a:t>
            </a:r>
          </a:p>
        </p:txBody>
      </p:sp>
      <p:sp>
        <p:nvSpPr>
          <p:cNvPr id="35843" name="内容占位符 16"/>
          <p:cNvSpPr>
            <a:spLocks noGrp="1"/>
          </p:cNvSpPr>
          <p:nvPr>
            <p:ph idx="1"/>
          </p:nvPr>
        </p:nvSpPr>
        <p:spPr>
          <a:xfrm>
            <a:off x="635000" y="4748270"/>
            <a:ext cx="7886700" cy="1838268"/>
          </a:xfrm>
        </p:spPr>
        <p:txBody>
          <a:bodyPr/>
          <a:lstStyle/>
          <a:p>
            <a:pPr eaLnBrk="1" hangingPunct="1">
              <a:lnSpc>
                <a:spcPct val="100000"/>
              </a:lnSpc>
              <a:spcBef>
                <a:spcPct val="0"/>
              </a:spcBef>
              <a:buFontTx/>
              <a:buNone/>
            </a:pPr>
            <a:r>
              <a:rPr lang="en-US" altLang="zh-CN" sz="2400" dirty="0" smtClean="0">
                <a:solidFill>
                  <a:srgbClr val="56127A"/>
                </a:solidFill>
                <a:latin typeface="Verdana" panose="020B0604030504040204" pitchFamily="34" charset="0"/>
                <a:ea typeface="宋体" panose="02010600030101010101" pitchFamily="2" charset="-122"/>
              </a:rPr>
              <a:t>Memory      Disk: </a:t>
            </a:r>
            <a:r>
              <a:rPr lang="zh-CN" altLang="en-US" sz="2400" dirty="0" smtClean="0">
                <a:solidFill>
                  <a:srgbClr val="56127A"/>
                </a:solidFill>
                <a:latin typeface="Verdana" panose="020B0604030504040204" pitchFamily="34" charset="0"/>
                <a:ea typeface="宋体" panose="02010600030101010101" pitchFamily="2" charset="-122"/>
              </a:rPr>
              <a:t>如果</a:t>
            </a:r>
            <a:r>
              <a:rPr lang="en-US" altLang="zh-CN" sz="2400" dirty="0" smtClean="0">
                <a:solidFill>
                  <a:srgbClr val="56127A"/>
                </a:solidFill>
                <a:latin typeface="Verdana" panose="020B0604030504040204" pitchFamily="34" charset="0"/>
                <a:ea typeface="宋体" panose="02010600030101010101" pitchFamily="2" charset="-122"/>
              </a:rPr>
              <a:t>cache</a:t>
            </a:r>
            <a:r>
              <a:rPr lang="zh-CN" altLang="en-US" sz="2400" dirty="0" smtClean="0">
                <a:solidFill>
                  <a:srgbClr val="56127A"/>
                </a:solidFill>
                <a:latin typeface="Verdana" panose="020B0604030504040204" pitchFamily="34" charset="0"/>
                <a:ea typeface="宋体" panose="02010600030101010101" pitchFamily="2" charset="-122"/>
              </a:rPr>
              <a:t>的数据被修改过，而没有写回，存储器是陈旧数据</a:t>
            </a:r>
            <a:endParaRPr lang="en-US" altLang="zh-CN" sz="2400" dirty="0" smtClean="0">
              <a:solidFill>
                <a:srgbClr val="56127A"/>
              </a:solidFill>
              <a:latin typeface="Verdana" panose="020B0604030504040204" pitchFamily="34" charset="0"/>
              <a:ea typeface="宋体" panose="02010600030101010101" pitchFamily="2" charset="-122"/>
            </a:endParaRPr>
          </a:p>
          <a:p>
            <a:pPr eaLnBrk="1" hangingPunct="1">
              <a:lnSpc>
                <a:spcPct val="100000"/>
              </a:lnSpc>
              <a:spcBef>
                <a:spcPct val="0"/>
              </a:spcBef>
              <a:buFontTx/>
              <a:buNone/>
            </a:pPr>
            <a:r>
              <a:rPr lang="en-US" altLang="zh-CN" sz="2400" dirty="0" smtClean="0">
                <a:solidFill>
                  <a:srgbClr val="56127A"/>
                </a:solidFill>
                <a:latin typeface="Verdana" panose="020B0604030504040204" pitchFamily="34" charset="0"/>
                <a:ea typeface="宋体" panose="02010600030101010101" pitchFamily="2" charset="-122"/>
              </a:rPr>
              <a:t>Disk     Memory:  Cache</a:t>
            </a:r>
            <a:r>
              <a:rPr lang="zh-CN" altLang="en-US" sz="2400" dirty="0" smtClean="0">
                <a:solidFill>
                  <a:srgbClr val="56127A"/>
                </a:solidFill>
                <a:latin typeface="Verdana" panose="020B0604030504040204" pitchFamily="34" charset="0"/>
                <a:ea typeface="宋体" panose="02010600030101010101" pitchFamily="2" charset="-122"/>
              </a:rPr>
              <a:t>中的数据是陈旧数据，它并不知道这次存储器写操作</a:t>
            </a:r>
            <a:endParaRPr lang="en-US" altLang="zh-CN" sz="2400" u="sng" dirty="0" smtClean="0">
              <a:solidFill>
                <a:srgbClr val="56127A"/>
              </a:solidFill>
              <a:latin typeface="Verdana" panose="020B0604030504040204" pitchFamily="34" charset="0"/>
              <a:ea typeface="宋体" panose="02010600030101010101" pitchFamily="2" charset="-122"/>
            </a:endParaRPr>
          </a:p>
          <a:p>
            <a:endParaRPr lang="zh-CN" altLang="en-US" sz="2400" dirty="0" smtClean="0"/>
          </a:p>
        </p:txBody>
      </p:sp>
      <p:sp>
        <p:nvSpPr>
          <p:cNvPr id="2" name="日期占位符 1"/>
          <p:cNvSpPr>
            <a:spLocks noGrp="1"/>
          </p:cNvSpPr>
          <p:nvPr>
            <p:ph type="dt" sz="quarter" idx="10"/>
          </p:nvPr>
        </p:nvSpPr>
        <p:spPr/>
        <p:txBody>
          <a:bodyPr/>
          <a:lstStyle/>
          <a:p>
            <a:pPr>
              <a:defRPr/>
            </a:pPr>
            <a:fld id="{E6D5A7AC-36AA-4B72-B63C-A95120C8470B}" type="datetime1">
              <a:rPr lang="zh-CN" altLang="en-US"/>
              <a:pPr>
                <a:defRPr/>
              </a:pPr>
              <a:t>2020/9/14</a:t>
            </a:fld>
            <a:endParaRPr lang="zh-CN" altLang="en-US"/>
          </a:p>
        </p:txBody>
      </p:sp>
      <p:sp>
        <p:nvSpPr>
          <p:cNvPr id="3" name="页脚占位符 2"/>
          <p:cNvSpPr>
            <a:spLocks noGrp="1"/>
          </p:cNvSpPr>
          <p:nvPr>
            <p:ph type="ftr" sz="quarter" idx="11"/>
          </p:nvPr>
        </p:nvSpPr>
        <p:spPr/>
        <p:txBody>
          <a:bodyPr/>
          <a:lstStyle/>
          <a:p>
            <a:pPr>
              <a:defRPr/>
            </a:pPr>
            <a:r>
              <a:rPr lang="zh-CN" altLang="en-US" smtClean="0"/>
              <a:t>计算机体系结构</a:t>
            </a:r>
            <a:endParaRPr lang="zh-CN" altLang="en-US"/>
          </a:p>
        </p:txBody>
      </p:sp>
      <p:grpSp>
        <p:nvGrpSpPr>
          <p:cNvPr id="35846" name="Group 4"/>
          <p:cNvGrpSpPr>
            <a:grpSpLocks/>
          </p:cNvGrpSpPr>
          <p:nvPr/>
        </p:nvGrpSpPr>
        <p:grpSpPr bwMode="auto">
          <a:xfrm>
            <a:off x="1555750" y="1136650"/>
            <a:ext cx="6769100" cy="3494088"/>
            <a:chOff x="680" y="911"/>
            <a:chExt cx="4264" cy="2201"/>
          </a:xfrm>
        </p:grpSpPr>
        <p:sp>
          <p:nvSpPr>
            <p:cNvPr id="35850" name="Rectangle 5"/>
            <p:cNvSpPr>
              <a:spLocks noChangeArrowheads="1"/>
            </p:cNvSpPr>
            <p:nvPr/>
          </p:nvSpPr>
          <p:spPr bwMode="auto">
            <a:xfrm>
              <a:off x="4350" y="2699"/>
              <a:ext cx="5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 DISK</a:t>
              </a:r>
            </a:p>
          </p:txBody>
        </p:sp>
        <p:sp>
          <p:nvSpPr>
            <p:cNvPr id="35851" name="Rectangle 6"/>
            <p:cNvSpPr>
              <a:spLocks noChangeArrowheads="1"/>
            </p:cNvSpPr>
            <p:nvPr/>
          </p:nvSpPr>
          <p:spPr bwMode="auto">
            <a:xfrm>
              <a:off x="2830" y="2366"/>
              <a:ext cx="5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400">
                  <a:latin typeface="Verdana" panose="020B0604030504040204" pitchFamily="34" charset="0"/>
                  <a:ea typeface="宋体" panose="02010600030101010101" pitchFamily="2" charset="-122"/>
                </a:rPr>
                <a:t> </a:t>
              </a:r>
              <a:r>
                <a:rPr lang="en-US" altLang="zh-CN" sz="2000">
                  <a:latin typeface="Verdana" panose="020B0604030504040204" pitchFamily="34" charset="0"/>
                  <a:ea typeface="宋体" panose="02010600030101010101" pitchFamily="2" charset="-122"/>
                </a:rPr>
                <a:t>DMA</a:t>
              </a:r>
            </a:p>
          </p:txBody>
        </p:sp>
        <p:sp>
          <p:nvSpPr>
            <p:cNvPr id="35852" name="Rectangle 7"/>
            <p:cNvSpPr>
              <a:spLocks noChangeArrowheads="1"/>
            </p:cNvSpPr>
            <p:nvPr/>
          </p:nvSpPr>
          <p:spPr bwMode="auto">
            <a:xfrm>
              <a:off x="3630" y="1067"/>
              <a:ext cx="76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Physical</a:t>
              </a:r>
            </a:p>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Memory</a:t>
              </a:r>
            </a:p>
          </p:txBody>
        </p:sp>
        <p:sp>
          <p:nvSpPr>
            <p:cNvPr id="35853" name="Rectangle 8"/>
            <p:cNvSpPr>
              <a:spLocks noChangeArrowheads="1"/>
            </p:cNvSpPr>
            <p:nvPr/>
          </p:nvSpPr>
          <p:spPr bwMode="auto">
            <a:xfrm>
              <a:off x="680" y="1400"/>
              <a:ext cx="560"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35854" name="Rectangle 9"/>
            <p:cNvSpPr>
              <a:spLocks noChangeArrowheads="1"/>
            </p:cNvSpPr>
            <p:nvPr/>
          </p:nvSpPr>
          <p:spPr bwMode="auto">
            <a:xfrm>
              <a:off x="702" y="1596"/>
              <a:ext cx="5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Proc.</a:t>
              </a:r>
              <a:endParaRPr lang="en-US" altLang="zh-CN" sz="2400">
                <a:latin typeface="Verdana" panose="020B0604030504040204" pitchFamily="34" charset="0"/>
                <a:ea typeface="宋体" panose="02010600030101010101" pitchFamily="2" charset="-122"/>
              </a:endParaRPr>
            </a:p>
          </p:txBody>
        </p:sp>
        <p:sp>
          <p:nvSpPr>
            <p:cNvPr id="35855" name="Oval 10"/>
            <p:cNvSpPr>
              <a:spLocks noChangeArrowheads="1"/>
            </p:cNvSpPr>
            <p:nvPr/>
          </p:nvSpPr>
          <p:spPr bwMode="auto">
            <a:xfrm>
              <a:off x="4376" y="2936"/>
              <a:ext cx="560" cy="176"/>
            </a:xfrm>
            <a:prstGeom prst="ellipse">
              <a:avLst/>
            </a:prstGeom>
            <a:solidFill>
              <a:schemeClr val="bg1"/>
            </a:solidFill>
            <a:ln w="254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35856" name="Oval 11"/>
            <p:cNvSpPr>
              <a:spLocks noChangeArrowheads="1"/>
            </p:cNvSpPr>
            <p:nvPr/>
          </p:nvSpPr>
          <p:spPr bwMode="auto">
            <a:xfrm>
              <a:off x="4376" y="2120"/>
              <a:ext cx="560" cy="176"/>
            </a:xfrm>
            <a:prstGeom prst="ellipse">
              <a:avLst/>
            </a:prstGeom>
            <a:solidFill>
              <a:schemeClr val="bg1"/>
            </a:solidFill>
            <a:ln w="254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35857" name="Line 12"/>
            <p:cNvSpPr>
              <a:spLocks noChangeShapeType="1"/>
            </p:cNvSpPr>
            <p:nvPr/>
          </p:nvSpPr>
          <p:spPr bwMode="auto">
            <a:xfrm>
              <a:off x="4368" y="2208"/>
              <a:ext cx="0" cy="81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8" name="Line 13"/>
            <p:cNvSpPr>
              <a:spLocks noChangeShapeType="1"/>
            </p:cNvSpPr>
            <p:nvPr/>
          </p:nvSpPr>
          <p:spPr bwMode="auto">
            <a:xfrm>
              <a:off x="4944" y="2208"/>
              <a:ext cx="0" cy="81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9" name="Rectangle 14"/>
            <p:cNvSpPr>
              <a:spLocks noChangeArrowheads="1"/>
            </p:cNvSpPr>
            <p:nvPr/>
          </p:nvSpPr>
          <p:spPr bwMode="auto">
            <a:xfrm>
              <a:off x="3656" y="1016"/>
              <a:ext cx="752" cy="9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35860" name="Rectangle 15"/>
            <p:cNvSpPr>
              <a:spLocks noChangeArrowheads="1"/>
            </p:cNvSpPr>
            <p:nvPr/>
          </p:nvSpPr>
          <p:spPr bwMode="auto">
            <a:xfrm>
              <a:off x="2840" y="2312"/>
              <a:ext cx="608" cy="41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35861" name="Rectangle 16"/>
            <p:cNvSpPr>
              <a:spLocks noChangeArrowheads="1"/>
            </p:cNvSpPr>
            <p:nvPr/>
          </p:nvSpPr>
          <p:spPr bwMode="auto">
            <a:xfrm>
              <a:off x="1784" y="1304"/>
              <a:ext cx="656" cy="75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35862" name="Line 17"/>
            <p:cNvSpPr>
              <a:spLocks noChangeShapeType="1"/>
            </p:cNvSpPr>
            <p:nvPr/>
          </p:nvSpPr>
          <p:spPr bwMode="auto">
            <a:xfrm>
              <a:off x="3456" y="2496"/>
              <a:ext cx="912" cy="0"/>
            </a:xfrm>
            <a:prstGeom prst="line">
              <a:avLst/>
            </a:prstGeom>
            <a:noFill/>
            <a:ln w="38100" cmpd="dbl">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3" name="Rectangle 18"/>
            <p:cNvSpPr>
              <a:spLocks noChangeArrowheads="1"/>
            </p:cNvSpPr>
            <p:nvPr/>
          </p:nvSpPr>
          <p:spPr bwMode="auto">
            <a:xfrm>
              <a:off x="1810" y="1750"/>
              <a:ext cx="6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latin typeface="Verdana" panose="020B0604030504040204" pitchFamily="34" charset="0"/>
                  <a:ea typeface="宋体" panose="02010600030101010101" pitchFamily="2" charset="-122"/>
                </a:rPr>
                <a:t>Cache</a:t>
              </a:r>
            </a:p>
          </p:txBody>
        </p:sp>
        <p:sp>
          <p:nvSpPr>
            <p:cNvPr id="35864" name="Arc 19"/>
            <p:cNvSpPr>
              <a:spLocks/>
            </p:cNvSpPr>
            <p:nvPr/>
          </p:nvSpPr>
          <p:spPr bwMode="auto">
            <a:xfrm>
              <a:off x="3397" y="2064"/>
              <a:ext cx="1200" cy="384"/>
            </a:xfrm>
            <a:custGeom>
              <a:avLst/>
              <a:gdLst>
                <a:gd name="T0" fmla="*/ 0 w 18899"/>
                <a:gd name="T1" fmla="*/ 0 h 21600"/>
                <a:gd name="T2" fmla="*/ 0 w 18899"/>
                <a:gd name="T3" fmla="*/ 0 h 21600"/>
                <a:gd name="T4" fmla="*/ 0 w 18899"/>
                <a:gd name="T5" fmla="*/ 0 h 21600"/>
                <a:gd name="T6" fmla="*/ 0 60000 65536"/>
                <a:gd name="T7" fmla="*/ 0 60000 65536"/>
                <a:gd name="T8" fmla="*/ 0 60000 65536"/>
                <a:gd name="T9" fmla="*/ 0 w 18899"/>
                <a:gd name="T10" fmla="*/ 0 h 21600"/>
                <a:gd name="T11" fmla="*/ 18899 w 18899"/>
                <a:gd name="T12" fmla="*/ 21600 h 21600"/>
              </a:gdLst>
              <a:ahLst/>
              <a:cxnLst>
                <a:cxn ang="T6">
                  <a:pos x="T0" y="T1"/>
                </a:cxn>
                <a:cxn ang="T7">
                  <a:pos x="T2" y="T3"/>
                </a:cxn>
                <a:cxn ang="T8">
                  <a:pos x="T4" y="T5"/>
                </a:cxn>
              </a:cxnLst>
              <a:rect l="T9" t="T10" r="T11" b="T12"/>
              <a:pathLst>
                <a:path w="18899" h="21600" fill="none" extrusionOk="0">
                  <a:moveTo>
                    <a:pt x="18899" y="21599"/>
                  </a:moveTo>
                  <a:cubicBezTo>
                    <a:pt x="11041" y="21599"/>
                    <a:pt x="3804" y="17333"/>
                    <a:pt x="0" y="10458"/>
                  </a:cubicBezTo>
                </a:path>
                <a:path w="18899" h="21600" stroke="0" extrusionOk="0">
                  <a:moveTo>
                    <a:pt x="18899" y="21599"/>
                  </a:moveTo>
                  <a:cubicBezTo>
                    <a:pt x="11041" y="21599"/>
                    <a:pt x="3804" y="17333"/>
                    <a:pt x="0" y="10458"/>
                  </a:cubicBezTo>
                  <a:lnTo>
                    <a:pt x="18899" y="0"/>
                  </a:lnTo>
                  <a:lnTo>
                    <a:pt x="18899" y="21599"/>
                  </a:lnTo>
                  <a:close/>
                </a:path>
              </a:pathLst>
            </a:custGeom>
            <a:noFill/>
            <a:ln w="50800" cap="rnd">
              <a:solidFill>
                <a:srgbClr val="FF0000"/>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865" name="Arc 20"/>
            <p:cNvSpPr>
              <a:spLocks/>
            </p:cNvSpPr>
            <p:nvPr/>
          </p:nvSpPr>
          <p:spPr bwMode="auto">
            <a:xfrm>
              <a:off x="3361" y="1777"/>
              <a:ext cx="576" cy="288"/>
            </a:xfrm>
            <a:custGeom>
              <a:avLst/>
              <a:gdLst>
                <a:gd name="T0" fmla="*/ 0 w 17114"/>
                <a:gd name="T1" fmla="*/ 0 h 21600"/>
                <a:gd name="T2" fmla="*/ 0 w 17114"/>
                <a:gd name="T3" fmla="*/ 0 h 21600"/>
                <a:gd name="T4" fmla="*/ 0 w 17114"/>
                <a:gd name="T5" fmla="*/ 0 h 21600"/>
                <a:gd name="T6" fmla="*/ 0 60000 65536"/>
                <a:gd name="T7" fmla="*/ 0 60000 65536"/>
                <a:gd name="T8" fmla="*/ 0 60000 65536"/>
                <a:gd name="T9" fmla="*/ 0 w 17114"/>
                <a:gd name="T10" fmla="*/ 0 h 21600"/>
                <a:gd name="T11" fmla="*/ 17114 w 17114"/>
                <a:gd name="T12" fmla="*/ 21600 h 21600"/>
              </a:gdLst>
              <a:ahLst/>
              <a:cxnLst>
                <a:cxn ang="T6">
                  <a:pos x="T0" y="T1"/>
                </a:cxn>
                <a:cxn ang="T7">
                  <a:pos x="T2" y="T3"/>
                </a:cxn>
                <a:cxn ang="T8">
                  <a:pos x="T4" y="T5"/>
                </a:cxn>
              </a:cxnLst>
              <a:rect l="T9" t="T10" r="T11" b="T12"/>
              <a:pathLst>
                <a:path w="17114" h="21600" fill="none" extrusionOk="0">
                  <a:moveTo>
                    <a:pt x="-1" y="8421"/>
                  </a:moveTo>
                  <a:cubicBezTo>
                    <a:pt x="4082" y="3119"/>
                    <a:pt x="10392" y="9"/>
                    <a:pt x="17084" y="0"/>
                  </a:cubicBezTo>
                </a:path>
                <a:path w="17114" h="21600" stroke="0" extrusionOk="0">
                  <a:moveTo>
                    <a:pt x="-1" y="8421"/>
                  </a:moveTo>
                  <a:cubicBezTo>
                    <a:pt x="4082" y="3119"/>
                    <a:pt x="10392" y="9"/>
                    <a:pt x="17084" y="0"/>
                  </a:cubicBezTo>
                  <a:lnTo>
                    <a:pt x="17114" y="21600"/>
                  </a:lnTo>
                  <a:lnTo>
                    <a:pt x="-1" y="8421"/>
                  </a:lnTo>
                  <a:close/>
                </a:path>
              </a:pathLst>
            </a:custGeom>
            <a:noFill/>
            <a:ln w="50800" cap="rnd">
              <a:solidFill>
                <a:srgbClr val="FF0000"/>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866" name="Rectangle 21"/>
            <p:cNvSpPr>
              <a:spLocks noChangeArrowheads="1"/>
            </p:cNvSpPr>
            <p:nvPr/>
          </p:nvSpPr>
          <p:spPr bwMode="auto">
            <a:xfrm>
              <a:off x="3892" y="1544"/>
              <a:ext cx="276" cy="368"/>
            </a:xfrm>
            <a:prstGeom prst="rect">
              <a:avLst/>
            </a:prstGeom>
            <a:solidFill>
              <a:schemeClr val="bg1"/>
            </a:solidFill>
            <a:ln w="25400">
              <a:solidFill>
                <a:schemeClr val="accent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35867" name="Rectangle 22"/>
            <p:cNvSpPr>
              <a:spLocks noChangeArrowheads="1"/>
            </p:cNvSpPr>
            <p:nvPr/>
          </p:nvSpPr>
          <p:spPr bwMode="auto">
            <a:xfrm>
              <a:off x="2778" y="1299"/>
              <a:ext cx="697"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80000"/>
                </a:lnSpc>
                <a:spcBef>
                  <a:spcPct val="0"/>
                </a:spcBef>
                <a:buFontTx/>
                <a:buNone/>
              </a:pPr>
              <a:r>
                <a:rPr lang="en-US" altLang="zh-CN" sz="1800">
                  <a:latin typeface="Verdana" panose="020B0604030504040204" pitchFamily="34" charset="0"/>
                  <a:ea typeface="宋体" panose="02010600030101010101" pitchFamily="2" charset="-122"/>
                </a:rPr>
                <a:t>Memory</a:t>
              </a:r>
            </a:p>
            <a:p>
              <a:pPr eaLnBrk="1" hangingPunct="1">
                <a:lnSpc>
                  <a:spcPct val="80000"/>
                </a:lnSpc>
                <a:spcBef>
                  <a:spcPct val="0"/>
                </a:spcBef>
                <a:buFontTx/>
                <a:buNone/>
              </a:pPr>
              <a:r>
                <a:rPr lang="en-US" altLang="zh-CN" sz="1800">
                  <a:latin typeface="Verdana" panose="020B0604030504040204" pitchFamily="34" charset="0"/>
                  <a:ea typeface="宋体" panose="02010600030101010101" pitchFamily="2" charset="-122"/>
                </a:rPr>
                <a:t>   Bus</a:t>
              </a:r>
            </a:p>
          </p:txBody>
        </p:sp>
        <p:sp>
          <p:nvSpPr>
            <p:cNvPr id="35868" name="Line 23"/>
            <p:cNvSpPr>
              <a:spLocks noChangeShapeType="1"/>
            </p:cNvSpPr>
            <p:nvPr/>
          </p:nvSpPr>
          <p:spPr bwMode="auto">
            <a:xfrm>
              <a:off x="1248" y="1728"/>
              <a:ext cx="528" cy="0"/>
            </a:xfrm>
            <a:prstGeom prst="line">
              <a:avLst/>
            </a:prstGeom>
            <a:noFill/>
            <a:ln w="38100" cmpd="dbl">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9" name="Rectangle 24" descr="Light vertical"/>
            <p:cNvSpPr>
              <a:spLocks noChangeArrowheads="1"/>
            </p:cNvSpPr>
            <p:nvPr/>
          </p:nvSpPr>
          <p:spPr bwMode="auto">
            <a:xfrm>
              <a:off x="3896" y="1592"/>
              <a:ext cx="272" cy="80"/>
            </a:xfrm>
            <a:prstGeom prst="rect">
              <a:avLst/>
            </a:prstGeom>
            <a:pattFill prst="ltVert">
              <a:fgClr>
                <a:schemeClr val="accent1"/>
              </a:fgClr>
              <a:bgClr>
                <a:schemeClr val="bg1"/>
              </a:bgClr>
            </a:pattFill>
            <a:ln w="25400">
              <a:solidFill>
                <a:schemeClr val="accent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35870" name="Rectangle 25" descr="Light vertical"/>
            <p:cNvSpPr>
              <a:spLocks noChangeArrowheads="1"/>
            </p:cNvSpPr>
            <p:nvPr/>
          </p:nvSpPr>
          <p:spPr bwMode="auto">
            <a:xfrm>
              <a:off x="3896" y="1784"/>
              <a:ext cx="272" cy="80"/>
            </a:xfrm>
            <a:prstGeom prst="rect">
              <a:avLst/>
            </a:prstGeom>
            <a:pattFill prst="ltVert">
              <a:fgClr>
                <a:schemeClr val="accent1"/>
              </a:fgClr>
              <a:bgClr>
                <a:schemeClr val="bg1"/>
              </a:bgClr>
            </a:pattFill>
            <a:ln w="25400">
              <a:solidFill>
                <a:schemeClr val="accent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35871" name="Rectangle 26" descr="Light vertical"/>
            <p:cNvSpPr>
              <a:spLocks noChangeArrowheads="1"/>
            </p:cNvSpPr>
            <p:nvPr/>
          </p:nvSpPr>
          <p:spPr bwMode="auto">
            <a:xfrm>
              <a:off x="1976" y="1400"/>
              <a:ext cx="272" cy="80"/>
            </a:xfrm>
            <a:prstGeom prst="rect">
              <a:avLst/>
            </a:prstGeom>
            <a:pattFill prst="ltVert">
              <a:fgClr>
                <a:schemeClr val="accent1"/>
              </a:fgClr>
              <a:bgClr>
                <a:schemeClr val="bg1"/>
              </a:bgClr>
            </a:pattFill>
            <a:ln w="25400">
              <a:solidFill>
                <a:schemeClr val="accent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35872" name="Rectangle 27" descr="Light vertical"/>
            <p:cNvSpPr>
              <a:spLocks noChangeArrowheads="1"/>
            </p:cNvSpPr>
            <p:nvPr/>
          </p:nvSpPr>
          <p:spPr bwMode="auto">
            <a:xfrm>
              <a:off x="1976" y="1592"/>
              <a:ext cx="272" cy="80"/>
            </a:xfrm>
            <a:prstGeom prst="rect">
              <a:avLst/>
            </a:prstGeom>
            <a:pattFill prst="ltVert">
              <a:fgClr>
                <a:schemeClr val="accent1"/>
              </a:fgClr>
              <a:bgClr>
                <a:schemeClr val="bg1"/>
              </a:bgClr>
            </a:pattFill>
            <a:ln w="25400">
              <a:solidFill>
                <a:schemeClr val="accent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35873" name="Line 28"/>
            <p:cNvSpPr>
              <a:spLocks noChangeShapeType="1"/>
            </p:cNvSpPr>
            <p:nvPr/>
          </p:nvSpPr>
          <p:spPr bwMode="auto">
            <a:xfrm>
              <a:off x="2448" y="1680"/>
              <a:ext cx="1200" cy="0"/>
            </a:xfrm>
            <a:prstGeom prst="line">
              <a:avLst/>
            </a:prstGeom>
            <a:noFill/>
            <a:ln w="38100" cmpd="dbl">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74" name="Rectangle 29"/>
            <p:cNvSpPr>
              <a:spLocks noChangeArrowheads="1"/>
            </p:cNvSpPr>
            <p:nvPr/>
          </p:nvSpPr>
          <p:spPr bwMode="auto">
            <a:xfrm>
              <a:off x="4564" y="2360"/>
              <a:ext cx="276" cy="320"/>
            </a:xfrm>
            <a:prstGeom prst="rect">
              <a:avLst/>
            </a:prstGeom>
            <a:solidFill>
              <a:schemeClr val="bg1"/>
            </a:solidFill>
            <a:ln w="25400">
              <a:solidFill>
                <a:schemeClr val="accent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35875" name="Line 30"/>
            <p:cNvSpPr>
              <a:spLocks noChangeShapeType="1"/>
            </p:cNvSpPr>
            <p:nvPr/>
          </p:nvSpPr>
          <p:spPr bwMode="auto">
            <a:xfrm>
              <a:off x="3072" y="1680"/>
              <a:ext cx="0" cy="624"/>
            </a:xfrm>
            <a:prstGeom prst="line">
              <a:avLst/>
            </a:prstGeom>
            <a:noFill/>
            <a:ln w="38100" cmpd="dbl">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76" name="Arc 31"/>
            <p:cNvSpPr>
              <a:spLocks/>
            </p:cNvSpPr>
            <p:nvPr/>
          </p:nvSpPr>
          <p:spPr bwMode="auto">
            <a:xfrm>
              <a:off x="3313" y="1897"/>
              <a:ext cx="96" cy="360"/>
            </a:xfrm>
            <a:custGeom>
              <a:avLst/>
              <a:gdLst>
                <a:gd name="T0" fmla="*/ 0 w 21600"/>
                <a:gd name="T1" fmla="*/ 0 h 40477"/>
                <a:gd name="T2" fmla="*/ 0 w 21600"/>
                <a:gd name="T3" fmla="*/ 0 h 40477"/>
                <a:gd name="T4" fmla="*/ 0 w 21600"/>
                <a:gd name="T5" fmla="*/ 0 h 40477"/>
                <a:gd name="T6" fmla="*/ 0 60000 65536"/>
                <a:gd name="T7" fmla="*/ 0 60000 65536"/>
                <a:gd name="T8" fmla="*/ 0 60000 65536"/>
                <a:gd name="T9" fmla="*/ 0 w 21600"/>
                <a:gd name="T10" fmla="*/ 0 h 40477"/>
                <a:gd name="T11" fmla="*/ 21600 w 21600"/>
                <a:gd name="T12" fmla="*/ 40477 h 40477"/>
              </a:gdLst>
              <a:ahLst/>
              <a:cxnLst>
                <a:cxn ang="T6">
                  <a:pos x="T0" y="T1"/>
                </a:cxn>
                <a:cxn ang="T7">
                  <a:pos x="T2" y="T3"/>
                </a:cxn>
                <a:cxn ang="T8">
                  <a:pos x="T4" y="T5"/>
                </a:cxn>
              </a:cxnLst>
              <a:rect l="T9" t="T10" r="T11" b="T12"/>
              <a:pathLst>
                <a:path w="21600" h="40477" fill="none" extrusionOk="0">
                  <a:moveTo>
                    <a:pt x="21600" y="40476"/>
                  </a:moveTo>
                  <a:cubicBezTo>
                    <a:pt x="9670" y="40477"/>
                    <a:pt x="0" y="30806"/>
                    <a:pt x="0" y="18877"/>
                  </a:cubicBezTo>
                  <a:cubicBezTo>
                    <a:pt x="0" y="11036"/>
                    <a:pt x="4248" y="3811"/>
                    <a:pt x="11101" y="0"/>
                  </a:cubicBezTo>
                </a:path>
                <a:path w="21600" h="40477" stroke="0" extrusionOk="0">
                  <a:moveTo>
                    <a:pt x="21600" y="40476"/>
                  </a:moveTo>
                  <a:cubicBezTo>
                    <a:pt x="9670" y="40477"/>
                    <a:pt x="0" y="30806"/>
                    <a:pt x="0" y="18877"/>
                  </a:cubicBezTo>
                  <a:cubicBezTo>
                    <a:pt x="0" y="11036"/>
                    <a:pt x="4248" y="3811"/>
                    <a:pt x="11101" y="0"/>
                  </a:cubicBezTo>
                  <a:lnTo>
                    <a:pt x="21600" y="18877"/>
                  </a:lnTo>
                  <a:lnTo>
                    <a:pt x="21600" y="40476"/>
                  </a:lnTo>
                  <a:close/>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877" name="Rectangle 32"/>
            <p:cNvSpPr>
              <a:spLocks noChangeArrowheads="1"/>
            </p:cNvSpPr>
            <p:nvPr/>
          </p:nvSpPr>
          <p:spPr bwMode="auto">
            <a:xfrm>
              <a:off x="1910" y="911"/>
              <a:ext cx="115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a:solidFill>
                    <a:srgbClr val="56127A"/>
                  </a:solidFill>
                  <a:latin typeface="Verdana" panose="020B0604030504040204" pitchFamily="34" charset="0"/>
                  <a:ea typeface="宋体" panose="02010600030101010101" pitchFamily="2" charset="-122"/>
                </a:rPr>
                <a:t>Cached portions</a:t>
              </a:r>
            </a:p>
            <a:p>
              <a:pPr eaLnBrk="1" hangingPunct="1">
                <a:lnSpc>
                  <a:spcPct val="100000"/>
                </a:lnSpc>
                <a:spcBef>
                  <a:spcPct val="0"/>
                </a:spcBef>
                <a:buFontTx/>
                <a:buNone/>
              </a:pPr>
              <a:r>
                <a:rPr lang="en-US" altLang="zh-CN" sz="1800">
                  <a:solidFill>
                    <a:srgbClr val="56127A"/>
                  </a:solidFill>
                  <a:latin typeface="Verdana" panose="020B0604030504040204" pitchFamily="34" charset="0"/>
                  <a:ea typeface="宋体" panose="02010600030101010101" pitchFamily="2" charset="-122"/>
                </a:rPr>
                <a:t>       of page</a:t>
              </a:r>
            </a:p>
          </p:txBody>
        </p:sp>
        <p:sp>
          <p:nvSpPr>
            <p:cNvPr id="35878" name="Arc 33"/>
            <p:cNvSpPr>
              <a:spLocks/>
            </p:cNvSpPr>
            <p:nvPr/>
          </p:nvSpPr>
          <p:spPr bwMode="auto">
            <a:xfrm>
              <a:off x="1681" y="1009"/>
              <a:ext cx="240" cy="624"/>
            </a:xfrm>
            <a:custGeom>
              <a:avLst/>
              <a:gdLst>
                <a:gd name="T0" fmla="*/ 0 w 21967"/>
                <a:gd name="T1" fmla="*/ 0 h 43200"/>
                <a:gd name="T2" fmla="*/ 0 w 21967"/>
                <a:gd name="T3" fmla="*/ 0 h 43200"/>
                <a:gd name="T4" fmla="*/ 0 w 21967"/>
                <a:gd name="T5" fmla="*/ 0 h 43200"/>
                <a:gd name="T6" fmla="*/ 0 60000 65536"/>
                <a:gd name="T7" fmla="*/ 0 60000 65536"/>
                <a:gd name="T8" fmla="*/ 0 60000 65536"/>
                <a:gd name="T9" fmla="*/ 0 w 21967"/>
                <a:gd name="T10" fmla="*/ 0 h 43200"/>
                <a:gd name="T11" fmla="*/ 21967 w 21967"/>
                <a:gd name="T12" fmla="*/ 43200 h 43200"/>
              </a:gdLst>
              <a:ahLst/>
              <a:cxnLst>
                <a:cxn ang="T6">
                  <a:pos x="T0" y="T1"/>
                </a:cxn>
                <a:cxn ang="T7">
                  <a:pos x="T2" y="T3"/>
                </a:cxn>
                <a:cxn ang="T8">
                  <a:pos x="T4" y="T5"/>
                </a:cxn>
              </a:cxnLst>
              <a:rect l="T9" t="T10" r="T11" b="T12"/>
              <a:pathLst>
                <a:path w="21967" h="43200" fill="none" extrusionOk="0">
                  <a:moveTo>
                    <a:pt x="21966" y="43196"/>
                  </a:moveTo>
                  <a:cubicBezTo>
                    <a:pt x="21844" y="43198"/>
                    <a:pt x="21722" y="43199"/>
                    <a:pt x="21600" y="43199"/>
                  </a:cubicBezTo>
                  <a:cubicBezTo>
                    <a:pt x="9670" y="43200"/>
                    <a:pt x="0" y="33529"/>
                    <a:pt x="0" y="21600"/>
                  </a:cubicBezTo>
                  <a:cubicBezTo>
                    <a:pt x="0" y="9706"/>
                    <a:pt x="9614" y="50"/>
                    <a:pt x="21508" y="0"/>
                  </a:cubicBezTo>
                </a:path>
                <a:path w="21967" h="43200" stroke="0" extrusionOk="0">
                  <a:moveTo>
                    <a:pt x="21966" y="43196"/>
                  </a:moveTo>
                  <a:cubicBezTo>
                    <a:pt x="21844" y="43198"/>
                    <a:pt x="21722" y="43199"/>
                    <a:pt x="21600" y="43199"/>
                  </a:cubicBezTo>
                  <a:cubicBezTo>
                    <a:pt x="9670" y="43200"/>
                    <a:pt x="0" y="33529"/>
                    <a:pt x="0" y="21600"/>
                  </a:cubicBezTo>
                  <a:cubicBezTo>
                    <a:pt x="0" y="9706"/>
                    <a:pt x="9614" y="50"/>
                    <a:pt x="21508" y="0"/>
                  </a:cubicBezTo>
                  <a:lnTo>
                    <a:pt x="21600" y="21600"/>
                  </a:lnTo>
                  <a:lnTo>
                    <a:pt x="21966" y="43196"/>
                  </a:lnTo>
                  <a:close/>
                </a:path>
              </a:pathLst>
            </a:custGeom>
            <a:noFill/>
            <a:ln w="25400" cap="rnd">
              <a:solidFill>
                <a:schemeClr val="hlink"/>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879" name="Arc 34"/>
            <p:cNvSpPr>
              <a:spLocks/>
            </p:cNvSpPr>
            <p:nvPr/>
          </p:nvSpPr>
          <p:spPr bwMode="auto">
            <a:xfrm>
              <a:off x="1681" y="1344"/>
              <a:ext cx="240"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lnTo>
                    <a:pt x="21600" y="21599"/>
                  </a:lnTo>
                  <a:close/>
                </a:path>
              </a:pathLst>
            </a:custGeom>
            <a:noFill/>
            <a:ln w="25400" cap="rnd">
              <a:solidFill>
                <a:schemeClr val="hlink"/>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880" name="Rectangle 35"/>
            <p:cNvSpPr>
              <a:spLocks noChangeArrowheads="1"/>
            </p:cNvSpPr>
            <p:nvPr/>
          </p:nvSpPr>
          <p:spPr bwMode="auto">
            <a:xfrm>
              <a:off x="3350" y="2015"/>
              <a:ext cx="10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a:solidFill>
                    <a:srgbClr val="56127A"/>
                  </a:solidFill>
                  <a:latin typeface="Verdana" panose="020B0604030504040204" pitchFamily="34" charset="0"/>
                  <a:ea typeface="宋体" panose="02010600030101010101" pitchFamily="2" charset="-122"/>
                </a:rPr>
                <a:t> DMA transfers</a:t>
              </a:r>
            </a:p>
          </p:txBody>
        </p:sp>
      </p:grpSp>
      <p:sp>
        <p:nvSpPr>
          <p:cNvPr id="35847" name="Line 37"/>
          <p:cNvSpPr>
            <a:spLocks noChangeShapeType="1"/>
          </p:cNvSpPr>
          <p:nvPr/>
        </p:nvSpPr>
        <p:spPr bwMode="auto">
          <a:xfrm>
            <a:off x="1571661" y="5718211"/>
            <a:ext cx="228600" cy="0"/>
          </a:xfrm>
          <a:prstGeom prst="line">
            <a:avLst/>
          </a:prstGeom>
          <a:noFill/>
          <a:ln w="25400">
            <a:solidFill>
              <a:schemeClr val="hlink"/>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8" name="Line 37"/>
          <p:cNvSpPr>
            <a:spLocks noChangeShapeType="1"/>
          </p:cNvSpPr>
          <p:nvPr/>
        </p:nvSpPr>
        <p:spPr bwMode="auto">
          <a:xfrm>
            <a:off x="2198688" y="5000876"/>
            <a:ext cx="228600" cy="0"/>
          </a:xfrm>
          <a:prstGeom prst="line">
            <a:avLst/>
          </a:prstGeom>
          <a:noFill/>
          <a:ln w="25400">
            <a:solidFill>
              <a:schemeClr val="hlink"/>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35162C17-8653-4663-8998-6A5C4E1B29C6}"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26</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sz="3200" smtClean="0"/>
              <a:t>Example on Cache Coherence Problem</a:t>
            </a:r>
          </a:p>
        </p:txBody>
      </p:sp>
      <p:sp>
        <p:nvSpPr>
          <p:cNvPr id="37891" name="Rectangle 3"/>
          <p:cNvSpPr>
            <a:spLocks noGrp="1" noChangeArrowheads="1"/>
          </p:cNvSpPr>
          <p:nvPr>
            <p:ph idx="1"/>
          </p:nvPr>
        </p:nvSpPr>
        <p:spPr>
          <a:xfrm>
            <a:off x="603250" y="1508125"/>
            <a:ext cx="7886700" cy="4822825"/>
          </a:xfrm>
        </p:spPr>
        <p:txBody>
          <a:bodyPr/>
          <a:lstStyle/>
          <a:p>
            <a:endParaRPr lang="en-US" altLang="zh-CN" sz="2000" smtClean="0"/>
          </a:p>
          <a:p>
            <a:endParaRPr lang="en-US" altLang="zh-CN" sz="2000" smtClean="0"/>
          </a:p>
          <a:p>
            <a:endParaRPr lang="en-US" altLang="zh-CN" sz="2000" smtClean="0"/>
          </a:p>
          <a:p>
            <a:endParaRPr lang="en-US" altLang="zh-CN" sz="2000" smtClean="0"/>
          </a:p>
          <a:p>
            <a:endParaRPr lang="en-US" altLang="zh-CN" sz="2000" smtClean="0"/>
          </a:p>
          <a:p>
            <a:endParaRPr lang="en-US" altLang="zh-CN" sz="2000" smtClean="0"/>
          </a:p>
          <a:p>
            <a:endParaRPr lang="en-US" altLang="zh-CN" sz="2000" smtClean="0"/>
          </a:p>
          <a:p>
            <a:r>
              <a:rPr lang="en-US" altLang="zh-CN" sz="2000" smtClean="0"/>
              <a:t>P3</a:t>
            </a:r>
            <a:r>
              <a:rPr lang="zh-CN" altLang="en-US" sz="2000" smtClean="0"/>
              <a:t>执行了写操作后，处理器看到了</a:t>
            </a:r>
            <a:r>
              <a:rPr lang="en-US" altLang="zh-CN" sz="2000" smtClean="0"/>
              <a:t>u</a:t>
            </a:r>
            <a:r>
              <a:rPr lang="zh-CN" altLang="en-US" sz="2000" smtClean="0"/>
              <a:t>的不同值</a:t>
            </a:r>
            <a:endParaRPr lang="en-US" altLang="en-US" sz="2000" smtClean="0"/>
          </a:p>
          <a:p>
            <a:r>
              <a:rPr lang="zh-CN" altLang="en-US" sz="2000" smtClean="0"/>
              <a:t>针对</a:t>
            </a:r>
            <a:r>
              <a:rPr lang="en-US" altLang="zh-CN" sz="2000" smtClean="0"/>
              <a:t>w</a:t>
            </a:r>
            <a:r>
              <a:rPr lang="en-US" altLang="en-US" sz="2000" smtClean="0"/>
              <a:t>rite back caches …</a:t>
            </a:r>
          </a:p>
          <a:p>
            <a:pPr lvl="1"/>
            <a:r>
              <a:rPr lang="zh-CN" altLang="en-US" sz="1800" smtClean="0"/>
              <a:t>处理器访问主存可能看到一个陈旧的（不正确）值</a:t>
            </a:r>
            <a:endParaRPr lang="en-US" altLang="en-US" sz="1800" smtClean="0"/>
          </a:p>
          <a:p>
            <a:pPr lvl="1"/>
            <a:r>
              <a:rPr lang="zh-CN" altLang="en-US" sz="1800" smtClean="0"/>
              <a:t>结果写依赖于</a:t>
            </a:r>
            <a:r>
              <a:rPr lang="en-US" altLang="zh-CN" sz="1800" smtClean="0"/>
              <a:t>cache</a:t>
            </a:r>
            <a:r>
              <a:rPr lang="zh-CN" altLang="en-US" sz="1800" smtClean="0"/>
              <a:t> 写回的顺序</a:t>
            </a:r>
            <a:endParaRPr lang="en-US" altLang="en-US" sz="1800" smtClean="0"/>
          </a:p>
          <a:p>
            <a:r>
              <a:rPr lang="zh-CN" altLang="en-US" sz="2000" smtClean="0"/>
              <a:t>显然，这样会影响程序执行的结果</a:t>
            </a:r>
            <a:endParaRPr lang="en-US" altLang="en-US" sz="2000" smtClean="0"/>
          </a:p>
        </p:txBody>
      </p:sp>
      <p:sp>
        <p:nvSpPr>
          <p:cNvPr id="4" name="日期占位符 3"/>
          <p:cNvSpPr>
            <a:spLocks noGrp="1"/>
          </p:cNvSpPr>
          <p:nvPr>
            <p:ph type="dt" sz="quarter" idx="10"/>
          </p:nvPr>
        </p:nvSpPr>
        <p:spPr/>
        <p:txBody>
          <a:bodyPr/>
          <a:lstStyle/>
          <a:p>
            <a:pPr>
              <a:defRPr/>
            </a:pPr>
            <a:fld id="{077C16DA-BD0F-45C3-B465-267F3BB93199}" type="datetime1">
              <a:rPr lang="zh-CN" altLang="en-US"/>
              <a:pPr>
                <a:defRPr/>
              </a:pPr>
              <a:t>2020/9/14</a:t>
            </a:fld>
            <a:endParaRPr lang="zh-CN" altLang="en-US"/>
          </a:p>
        </p:txBody>
      </p:sp>
      <p:sp>
        <p:nvSpPr>
          <p:cNvPr id="6" name="页脚占位符 5"/>
          <p:cNvSpPr>
            <a:spLocks noGrp="1"/>
          </p:cNvSpPr>
          <p:nvPr>
            <p:ph type="ftr" sz="quarter" idx="11"/>
          </p:nvPr>
        </p:nvSpPr>
        <p:spPr/>
        <p:txBody>
          <a:bodyPr/>
          <a:lstStyle/>
          <a:p>
            <a:pPr>
              <a:defRPr/>
            </a:pPr>
            <a:r>
              <a:rPr lang="zh-CN" altLang="en-US" smtClean="0"/>
              <a:t>计算机体系结构</a:t>
            </a:r>
            <a:endParaRPr lang="zh-CN" altLang="en-US"/>
          </a:p>
        </p:txBody>
      </p:sp>
      <p:sp>
        <p:nvSpPr>
          <p:cNvPr id="8197" name="Line 4"/>
          <p:cNvSpPr>
            <a:spLocks noChangeShapeType="1"/>
          </p:cNvSpPr>
          <p:nvPr/>
        </p:nvSpPr>
        <p:spPr bwMode="auto">
          <a:xfrm>
            <a:off x="1763713" y="3163888"/>
            <a:ext cx="5380037" cy="1587"/>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198" name="Line 5"/>
          <p:cNvSpPr>
            <a:spLocks noChangeShapeType="1"/>
          </p:cNvSpPr>
          <p:nvPr/>
        </p:nvSpPr>
        <p:spPr bwMode="auto">
          <a:xfrm>
            <a:off x="3286125" y="3163888"/>
            <a:ext cx="0" cy="309562"/>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199" name="Rectangle 6"/>
          <p:cNvSpPr>
            <a:spLocks noChangeArrowheads="1"/>
          </p:cNvSpPr>
          <p:nvPr/>
        </p:nvSpPr>
        <p:spPr bwMode="auto">
          <a:xfrm>
            <a:off x="2438400" y="3449638"/>
            <a:ext cx="1681163" cy="612775"/>
          </a:xfrm>
          <a:prstGeom prst="rect">
            <a:avLst/>
          </a:prstGeom>
          <a:solidFill>
            <a:srgbClr val="FFFFFF"/>
          </a:solidFill>
          <a:ln>
            <a:noFill/>
          </a:ln>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8200" name="Rectangle 7"/>
          <p:cNvSpPr>
            <a:spLocks noChangeArrowheads="1"/>
          </p:cNvSpPr>
          <p:nvPr/>
        </p:nvSpPr>
        <p:spPr bwMode="auto">
          <a:xfrm>
            <a:off x="2438400" y="3473450"/>
            <a:ext cx="1681163" cy="588963"/>
          </a:xfrm>
          <a:prstGeom prst="rect">
            <a:avLst/>
          </a:prstGeom>
          <a:noFill/>
          <a:ln w="9525">
            <a:solidFill>
              <a:srgbClr val="000000"/>
            </a:solidFill>
            <a:miter lim="800000"/>
            <a:headEnd/>
            <a:tailEnd/>
          </a:ln>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8201" name="Rectangle 8"/>
          <p:cNvSpPr>
            <a:spLocks noChangeArrowheads="1"/>
          </p:cNvSpPr>
          <p:nvPr/>
        </p:nvSpPr>
        <p:spPr bwMode="auto">
          <a:xfrm>
            <a:off x="5794375" y="3544888"/>
            <a:ext cx="711200" cy="169862"/>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I/O devices</a:t>
            </a:r>
            <a:endParaRPr lang="en-US" altLang="zh-CN" sz="1292" dirty="0"/>
          </a:p>
        </p:txBody>
      </p:sp>
      <p:sp>
        <p:nvSpPr>
          <p:cNvPr id="8202" name="Rectangle 9"/>
          <p:cNvSpPr>
            <a:spLocks noChangeArrowheads="1"/>
          </p:cNvSpPr>
          <p:nvPr/>
        </p:nvSpPr>
        <p:spPr bwMode="auto">
          <a:xfrm>
            <a:off x="3232150" y="3570288"/>
            <a:ext cx="512763" cy="169862"/>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Memory</a:t>
            </a:r>
            <a:endParaRPr lang="en-US" altLang="zh-CN" sz="1292" dirty="0"/>
          </a:p>
        </p:txBody>
      </p:sp>
      <p:sp>
        <p:nvSpPr>
          <p:cNvPr id="8203" name="Line 10"/>
          <p:cNvSpPr>
            <a:spLocks noChangeShapeType="1"/>
          </p:cNvSpPr>
          <p:nvPr/>
        </p:nvSpPr>
        <p:spPr bwMode="auto">
          <a:xfrm>
            <a:off x="2271713" y="2852738"/>
            <a:ext cx="1587" cy="311150"/>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04" name="Line 11"/>
          <p:cNvSpPr>
            <a:spLocks noChangeShapeType="1"/>
          </p:cNvSpPr>
          <p:nvPr/>
        </p:nvSpPr>
        <p:spPr bwMode="auto">
          <a:xfrm>
            <a:off x="2271713" y="2079625"/>
            <a:ext cx="1587" cy="153988"/>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05" name="Freeform 12"/>
          <p:cNvSpPr>
            <a:spLocks/>
          </p:cNvSpPr>
          <p:nvPr/>
        </p:nvSpPr>
        <p:spPr bwMode="auto">
          <a:xfrm>
            <a:off x="1935163" y="1458913"/>
            <a:ext cx="673100" cy="620712"/>
          </a:xfrm>
          <a:custGeom>
            <a:avLst/>
            <a:gdLst>
              <a:gd name="T0" fmla="*/ 723494 w 423"/>
              <a:gd name="T1" fmla="*/ 331788 h 423"/>
              <a:gd name="T2" fmla="*/ 723494 w 423"/>
              <a:gd name="T3" fmla="*/ 388938 h 423"/>
              <a:gd name="T4" fmla="*/ 709713 w 423"/>
              <a:gd name="T5" fmla="*/ 438150 h 423"/>
              <a:gd name="T6" fmla="*/ 685597 w 423"/>
              <a:gd name="T7" fmla="*/ 487363 h 423"/>
              <a:gd name="T8" fmla="*/ 656313 w 423"/>
              <a:gd name="T9" fmla="*/ 533400 h 423"/>
              <a:gd name="T10" fmla="*/ 621861 w 423"/>
              <a:gd name="T11" fmla="*/ 573088 h 423"/>
              <a:gd name="T12" fmla="*/ 578795 w 423"/>
              <a:gd name="T13" fmla="*/ 604838 h 423"/>
              <a:gd name="T14" fmla="*/ 528840 w 423"/>
              <a:gd name="T15" fmla="*/ 631825 h 423"/>
              <a:gd name="T16" fmla="*/ 480607 w 423"/>
              <a:gd name="T17" fmla="*/ 654050 h 423"/>
              <a:gd name="T18" fmla="*/ 422038 w 423"/>
              <a:gd name="T19" fmla="*/ 666750 h 423"/>
              <a:gd name="T20" fmla="*/ 363470 w 423"/>
              <a:gd name="T21" fmla="*/ 671513 h 423"/>
              <a:gd name="T22" fmla="*/ 306624 w 423"/>
              <a:gd name="T23" fmla="*/ 666750 h 423"/>
              <a:gd name="T24" fmla="*/ 248055 w 423"/>
              <a:gd name="T25" fmla="*/ 654050 h 423"/>
              <a:gd name="T26" fmla="*/ 194654 w 423"/>
              <a:gd name="T27" fmla="*/ 631825 h 423"/>
              <a:gd name="T28" fmla="*/ 149867 w 423"/>
              <a:gd name="T29" fmla="*/ 604838 h 423"/>
              <a:gd name="T30" fmla="*/ 106802 w 423"/>
              <a:gd name="T31" fmla="*/ 573088 h 423"/>
              <a:gd name="T32" fmla="*/ 67182 w 423"/>
              <a:gd name="T33" fmla="*/ 533400 h 423"/>
              <a:gd name="T34" fmla="*/ 37897 w 423"/>
              <a:gd name="T35" fmla="*/ 487363 h 423"/>
              <a:gd name="T36" fmla="*/ 18949 w 423"/>
              <a:gd name="T37" fmla="*/ 438150 h 423"/>
              <a:gd name="T38" fmla="*/ 5168 w 423"/>
              <a:gd name="T39" fmla="*/ 388938 h 423"/>
              <a:gd name="T40" fmla="*/ 0 w 423"/>
              <a:gd name="T41" fmla="*/ 336550 h 423"/>
              <a:gd name="T42" fmla="*/ 5168 w 423"/>
              <a:gd name="T43" fmla="*/ 282575 h 423"/>
              <a:gd name="T44" fmla="*/ 18949 w 423"/>
              <a:gd name="T45" fmla="*/ 228600 h 423"/>
              <a:gd name="T46" fmla="*/ 37897 w 423"/>
              <a:gd name="T47" fmla="*/ 179388 h 423"/>
              <a:gd name="T48" fmla="*/ 67182 w 423"/>
              <a:gd name="T49" fmla="*/ 134938 h 423"/>
              <a:gd name="T50" fmla="*/ 106802 w 423"/>
              <a:gd name="T51" fmla="*/ 98425 h 423"/>
              <a:gd name="T52" fmla="*/ 149867 w 423"/>
              <a:gd name="T53" fmla="*/ 61913 h 423"/>
              <a:gd name="T54" fmla="*/ 194654 w 423"/>
              <a:gd name="T55" fmla="*/ 34925 h 423"/>
              <a:gd name="T56" fmla="*/ 248055 w 423"/>
              <a:gd name="T57" fmla="*/ 17463 h 423"/>
              <a:gd name="T58" fmla="*/ 306624 w 423"/>
              <a:gd name="T59" fmla="*/ 4763 h 423"/>
              <a:gd name="T60" fmla="*/ 363470 w 423"/>
              <a:gd name="T61" fmla="*/ 0 h 423"/>
              <a:gd name="T62" fmla="*/ 422038 w 423"/>
              <a:gd name="T63" fmla="*/ 4763 h 423"/>
              <a:gd name="T64" fmla="*/ 480607 w 423"/>
              <a:gd name="T65" fmla="*/ 17463 h 423"/>
              <a:gd name="T66" fmla="*/ 528840 w 423"/>
              <a:gd name="T67" fmla="*/ 34925 h 423"/>
              <a:gd name="T68" fmla="*/ 578795 w 423"/>
              <a:gd name="T69" fmla="*/ 61913 h 423"/>
              <a:gd name="T70" fmla="*/ 621861 w 423"/>
              <a:gd name="T71" fmla="*/ 98425 h 423"/>
              <a:gd name="T72" fmla="*/ 656313 w 423"/>
              <a:gd name="T73" fmla="*/ 134938 h 423"/>
              <a:gd name="T74" fmla="*/ 685597 w 423"/>
              <a:gd name="T75" fmla="*/ 179388 h 423"/>
              <a:gd name="T76" fmla="*/ 709713 w 423"/>
              <a:gd name="T77" fmla="*/ 228600 h 423"/>
              <a:gd name="T78" fmla="*/ 723494 w 423"/>
              <a:gd name="T79" fmla="*/ 282575 h 423"/>
              <a:gd name="T80" fmla="*/ 728662 w 423"/>
              <a:gd name="T81" fmla="*/ 336550 h 423"/>
              <a:gd name="T82" fmla="*/ 723494 w 423"/>
              <a:gd name="T83" fmla="*/ 331788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3"/>
              <a:gd name="T127" fmla="*/ 0 h 423"/>
              <a:gd name="T128" fmla="*/ 423 w 423"/>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3" h="423">
                <a:moveTo>
                  <a:pt x="420" y="209"/>
                </a:moveTo>
                <a:lnTo>
                  <a:pt x="420" y="245"/>
                </a:lnTo>
                <a:lnTo>
                  <a:pt x="412" y="276"/>
                </a:lnTo>
                <a:lnTo>
                  <a:pt x="398" y="307"/>
                </a:lnTo>
                <a:lnTo>
                  <a:pt x="381" y="336"/>
                </a:lnTo>
                <a:lnTo>
                  <a:pt x="361" y="361"/>
                </a:lnTo>
                <a:lnTo>
                  <a:pt x="336" y="381"/>
                </a:lnTo>
                <a:lnTo>
                  <a:pt x="307" y="398"/>
                </a:lnTo>
                <a:lnTo>
                  <a:pt x="279" y="412"/>
                </a:lnTo>
                <a:lnTo>
                  <a:pt x="245" y="420"/>
                </a:lnTo>
                <a:lnTo>
                  <a:pt x="211" y="423"/>
                </a:lnTo>
                <a:lnTo>
                  <a:pt x="178" y="420"/>
                </a:lnTo>
                <a:lnTo>
                  <a:pt x="144" y="412"/>
                </a:lnTo>
                <a:lnTo>
                  <a:pt x="113" y="398"/>
                </a:lnTo>
                <a:lnTo>
                  <a:pt x="87" y="381"/>
                </a:lnTo>
                <a:lnTo>
                  <a:pt x="62" y="361"/>
                </a:lnTo>
                <a:lnTo>
                  <a:pt x="39" y="336"/>
                </a:lnTo>
                <a:lnTo>
                  <a:pt x="22" y="307"/>
                </a:lnTo>
                <a:lnTo>
                  <a:pt x="11" y="276"/>
                </a:lnTo>
                <a:lnTo>
                  <a:pt x="3" y="245"/>
                </a:lnTo>
                <a:lnTo>
                  <a:pt x="0" y="212"/>
                </a:lnTo>
                <a:lnTo>
                  <a:pt x="3" y="178"/>
                </a:lnTo>
                <a:lnTo>
                  <a:pt x="11" y="144"/>
                </a:lnTo>
                <a:lnTo>
                  <a:pt x="22" y="113"/>
                </a:lnTo>
                <a:lnTo>
                  <a:pt x="39" y="85"/>
                </a:lnTo>
                <a:lnTo>
                  <a:pt x="62" y="62"/>
                </a:lnTo>
                <a:lnTo>
                  <a:pt x="87" y="39"/>
                </a:lnTo>
                <a:lnTo>
                  <a:pt x="113" y="22"/>
                </a:lnTo>
                <a:lnTo>
                  <a:pt x="144" y="11"/>
                </a:lnTo>
                <a:lnTo>
                  <a:pt x="178" y="3"/>
                </a:lnTo>
                <a:lnTo>
                  <a:pt x="211" y="0"/>
                </a:lnTo>
                <a:lnTo>
                  <a:pt x="245" y="3"/>
                </a:lnTo>
                <a:lnTo>
                  <a:pt x="279" y="11"/>
                </a:lnTo>
                <a:lnTo>
                  <a:pt x="307" y="22"/>
                </a:lnTo>
                <a:lnTo>
                  <a:pt x="336" y="39"/>
                </a:lnTo>
                <a:lnTo>
                  <a:pt x="361" y="62"/>
                </a:lnTo>
                <a:lnTo>
                  <a:pt x="381" y="85"/>
                </a:lnTo>
                <a:lnTo>
                  <a:pt x="398" y="113"/>
                </a:lnTo>
                <a:lnTo>
                  <a:pt x="412" y="144"/>
                </a:lnTo>
                <a:lnTo>
                  <a:pt x="420" y="178"/>
                </a:lnTo>
                <a:lnTo>
                  <a:pt x="423" y="212"/>
                </a:lnTo>
                <a:lnTo>
                  <a:pt x="420" y="209"/>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06" name="Freeform 13"/>
          <p:cNvSpPr>
            <a:spLocks/>
          </p:cNvSpPr>
          <p:nvPr/>
        </p:nvSpPr>
        <p:spPr bwMode="auto">
          <a:xfrm>
            <a:off x="1935163" y="1458913"/>
            <a:ext cx="673100" cy="620712"/>
          </a:xfrm>
          <a:custGeom>
            <a:avLst/>
            <a:gdLst>
              <a:gd name="T0" fmla="*/ 723494 w 423"/>
              <a:gd name="T1" fmla="*/ 331788 h 423"/>
              <a:gd name="T2" fmla="*/ 723494 w 423"/>
              <a:gd name="T3" fmla="*/ 282575 h 423"/>
              <a:gd name="T4" fmla="*/ 709713 w 423"/>
              <a:gd name="T5" fmla="*/ 228600 h 423"/>
              <a:gd name="T6" fmla="*/ 685597 w 423"/>
              <a:gd name="T7" fmla="*/ 179388 h 423"/>
              <a:gd name="T8" fmla="*/ 656313 w 423"/>
              <a:gd name="T9" fmla="*/ 134938 h 423"/>
              <a:gd name="T10" fmla="*/ 621861 w 423"/>
              <a:gd name="T11" fmla="*/ 98425 h 423"/>
              <a:gd name="T12" fmla="*/ 578795 w 423"/>
              <a:gd name="T13" fmla="*/ 61913 h 423"/>
              <a:gd name="T14" fmla="*/ 528840 w 423"/>
              <a:gd name="T15" fmla="*/ 34925 h 423"/>
              <a:gd name="T16" fmla="*/ 480607 w 423"/>
              <a:gd name="T17" fmla="*/ 17463 h 423"/>
              <a:gd name="T18" fmla="*/ 422038 w 423"/>
              <a:gd name="T19" fmla="*/ 4763 h 423"/>
              <a:gd name="T20" fmla="*/ 363470 w 423"/>
              <a:gd name="T21" fmla="*/ 0 h 423"/>
              <a:gd name="T22" fmla="*/ 306624 w 423"/>
              <a:gd name="T23" fmla="*/ 4763 h 423"/>
              <a:gd name="T24" fmla="*/ 248055 w 423"/>
              <a:gd name="T25" fmla="*/ 17463 h 423"/>
              <a:gd name="T26" fmla="*/ 194654 w 423"/>
              <a:gd name="T27" fmla="*/ 34925 h 423"/>
              <a:gd name="T28" fmla="*/ 149867 w 423"/>
              <a:gd name="T29" fmla="*/ 61913 h 423"/>
              <a:gd name="T30" fmla="*/ 106802 w 423"/>
              <a:gd name="T31" fmla="*/ 98425 h 423"/>
              <a:gd name="T32" fmla="*/ 67182 w 423"/>
              <a:gd name="T33" fmla="*/ 134938 h 423"/>
              <a:gd name="T34" fmla="*/ 37897 w 423"/>
              <a:gd name="T35" fmla="*/ 179388 h 423"/>
              <a:gd name="T36" fmla="*/ 18949 w 423"/>
              <a:gd name="T37" fmla="*/ 228600 h 423"/>
              <a:gd name="T38" fmla="*/ 5168 w 423"/>
              <a:gd name="T39" fmla="*/ 282575 h 423"/>
              <a:gd name="T40" fmla="*/ 0 w 423"/>
              <a:gd name="T41" fmla="*/ 336550 h 423"/>
              <a:gd name="T42" fmla="*/ 5168 w 423"/>
              <a:gd name="T43" fmla="*/ 388938 h 423"/>
              <a:gd name="T44" fmla="*/ 18949 w 423"/>
              <a:gd name="T45" fmla="*/ 438150 h 423"/>
              <a:gd name="T46" fmla="*/ 37897 w 423"/>
              <a:gd name="T47" fmla="*/ 487363 h 423"/>
              <a:gd name="T48" fmla="*/ 67182 w 423"/>
              <a:gd name="T49" fmla="*/ 533400 h 423"/>
              <a:gd name="T50" fmla="*/ 106802 w 423"/>
              <a:gd name="T51" fmla="*/ 573088 h 423"/>
              <a:gd name="T52" fmla="*/ 149867 w 423"/>
              <a:gd name="T53" fmla="*/ 604838 h 423"/>
              <a:gd name="T54" fmla="*/ 194654 w 423"/>
              <a:gd name="T55" fmla="*/ 631825 h 423"/>
              <a:gd name="T56" fmla="*/ 248055 w 423"/>
              <a:gd name="T57" fmla="*/ 654050 h 423"/>
              <a:gd name="T58" fmla="*/ 306624 w 423"/>
              <a:gd name="T59" fmla="*/ 666750 h 423"/>
              <a:gd name="T60" fmla="*/ 363470 w 423"/>
              <a:gd name="T61" fmla="*/ 671513 h 423"/>
              <a:gd name="T62" fmla="*/ 422038 w 423"/>
              <a:gd name="T63" fmla="*/ 666750 h 423"/>
              <a:gd name="T64" fmla="*/ 480607 w 423"/>
              <a:gd name="T65" fmla="*/ 654050 h 423"/>
              <a:gd name="T66" fmla="*/ 528840 w 423"/>
              <a:gd name="T67" fmla="*/ 631825 h 423"/>
              <a:gd name="T68" fmla="*/ 578795 w 423"/>
              <a:gd name="T69" fmla="*/ 604838 h 423"/>
              <a:gd name="T70" fmla="*/ 621861 w 423"/>
              <a:gd name="T71" fmla="*/ 573088 h 423"/>
              <a:gd name="T72" fmla="*/ 656313 w 423"/>
              <a:gd name="T73" fmla="*/ 533400 h 423"/>
              <a:gd name="T74" fmla="*/ 685597 w 423"/>
              <a:gd name="T75" fmla="*/ 487363 h 423"/>
              <a:gd name="T76" fmla="*/ 709713 w 423"/>
              <a:gd name="T77" fmla="*/ 438150 h 423"/>
              <a:gd name="T78" fmla="*/ 723494 w 423"/>
              <a:gd name="T79" fmla="*/ 388938 h 423"/>
              <a:gd name="T80" fmla="*/ 728662 w 423"/>
              <a:gd name="T81" fmla="*/ 336550 h 423"/>
              <a:gd name="T82" fmla="*/ 728662 w 423"/>
              <a:gd name="T83" fmla="*/ 336550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3"/>
              <a:gd name="T127" fmla="*/ 0 h 423"/>
              <a:gd name="T128" fmla="*/ 423 w 423"/>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3" h="423">
                <a:moveTo>
                  <a:pt x="420" y="209"/>
                </a:moveTo>
                <a:lnTo>
                  <a:pt x="420" y="178"/>
                </a:lnTo>
                <a:lnTo>
                  <a:pt x="412" y="144"/>
                </a:lnTo>
                <a:lnTo>
                  <a:pt x="398" y="113"/>
                </a:lnTo>
                <a:lnTo>
                  <a:pt x="381" y="85"/>
                </a:lnTo>
                <a:lnTo>
                  <a:pt x="361" y="62"/>
                </a:lnTo>
                <a:lnTo>
                  <a:pt x="336" y="39"/>
                </a:lnTo>
                <a:lnTo>
                  <a:pt x="307" y="22"/>
                </a:lnTo>
                <a:lnTo>
                  <a:pt x="279" y="11"/>
                </a:lnTo>
                <a:lnTo>
                  <a:pt x="245" y="3"/>
                </a:lnTo>
                <a:lnTo>
                  <a:pt x="211" y="0"/>
                </a:lnTo>
                <a:lnTo>
                  <a:pt x="178" y="3"/>
                </a:lnTo>
                <a:lnTo>
                  <a:pt x="144" y="11"/>
                </a:lnTo>
                <a:lnTo>
                  <a:pt x="113" y="22"/>
                </a:lnTo>
                <a:lnTo>
                  <a:pt x="87" y="39"/>
                </a:lnTo>
                <a:lnTo>
                  <a:pt x="62" y="62"/>
                </a:lnTo>
                <a:lnTo>
                  <a:pt x="39" y="85"/>
                </a:lnTo>
                <a:lnTo>
                  <a:pt x="22" y="113"/>
                </a:lnTo>
                <a:lnTo>
                  <a:pt x="11" y="144"/>
                </a:lnTo>
                <a:lnTo>
                  <a:pt x="3" y="178"/>
                </a:lnTo>
                <a:lnTo>
                  <a:pt x="0" y="212"/>
                </a:lnTo>
                <a:lnTo>
                  <a:pt x="3" y="245"/>
                </a:lnTo>
                <a:lnTo>
                  <a:pt x="11" y="276"/>
                </a:lnTo>
                <a:lnTo>
                  <a:pt x="22" y="307"/>
                </a:lnTo>
                <a:lnTo>
                  <a:pt x="39" y="336"/>
                </a:lnTo>
                <a:lnTo>
                  <a:pt x="62" y="361"/>
                </a:lnTo>
                <a:lnTo>
                  <a:pt x="87" y="381"/>
                </a:lnTo>
                <a:lnTo>
                  <a:pt x="113" y="398"/>
                </a:lnTo>
                <a:lnTo>
                  <a:pt x="144" y="412"/>
                </a:lnTo>
                <a:lnTo>
                  <a:pt x="178" y="420"/>
                </a:lnTo>
                <a:lnTo>
                  <a:pt x="211" y="423"/>
                </a:lnTo>
                <a:lnTo>
                  <a:pt x="245" y="420"/>
                </a:lnTo>
                <a:lnTo>
                  <a:pt x="279" y="412"/>
                </a:lnTo>
                <a:lnTo>
                  <a:pt x="307" y="398"/>
                </a:lnTo>
                <a:lnTo>
                  <a:pt x="336" y="381"/>
                </a:lnTo>
                <a:lnTo>
                  <a:pt x="361" y="361"/>
                </a:lnTo>
                <a:lnTo>
                  <a:pt x="381" y="336"/>
                </a:lnTo>
                <a:lnTo>
                  <a:pt x="398" y="307"/>
                </a:lnTo>
                <a:lnTo>
                  <a:pt x="412" y="276"/>
                </a:lnTo>
                <a:lnTo>
                  <a:pt x="420" y="245"/>
                </a:lnTo>
                <a:lnTo>
                  <a:pt x="423" y="212"/>
                </a:lnTo>
              </a:path>
            </a:pathLst>
          </a:custGeom>
          <a:noFill/>
          <a:ln w="2698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07" name="Rectangle 14"/>
          <p:cNvSpPr>
            <a:spLocks noChangeArrowheads="1"/>
          </p:cNvSpPr>
          <p:nvPr/>
        </p:nvSpPr>
        <p:spPr bwMode="auto">
          <a:xfrm>
            <a:off x="1763713" y="2233613"/>
            <a:ext cx="1011237" cy="619125"/>
          </a:xfrm>
          <a:prstGeom prst="rect">
            <a:avLst/>
          </a:prstGeom>
          <a:solidFill>
            <a:srgbClr val="FFFFFF"/>
          </a:solidFill>
          <a:ln>
            <a:noFill/>
          </a:ln>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8208" name="Rectangle 15"/>
          <p:cNvSpPr>
            <a:spLocks noChangeArrowheads="1"/>
          </p:cNvSpPr>
          <p:nvPr/>
        </p:nvSpPr>
        <p:spPr bwMode="auto">
          <a:xfrm>
            <a:off x="1763713" y="2233613"/>
            <a:ext cx="1011237" cy="619125"/>
          </a:xfrm>
          <a:prstGeom prst="rect">
            <a:avLst/>
          </a:prstGeom>
          <a:noFill/>
          <a:ln w="9525">
            <a:solidFill>
              <a:srgbClr val="000000"/>
            </a:solidFill>
            <a:miter lim="800000"/>
            <a:headEnd/>
            <a:tailEnd/>
          </a:ln>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8209" name="Rectangle 16"/>
          <p:cNvSpPr>
            <a:spLocks noChangeArrowheads="1"/>
          </p:cNvSpPr>
          <p:nvPr/>
        </p:nvSpPr>
        <p:spPr bwMode="auto">
          <a:xfrm>
            <a:off x="2176463" y="1687513"/>
            <a:ext cx="173037" cy="171450"/>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P1</a:t>
            </a:r>
            <a:endParaRPr lang="en-US" altLang="zh-CN" sz="1292" dirty="0"/>
          </a:p>
        </p:txBody>
      </p:sp>
      <p:sp>
        <p:nvSpPr>
          <p:cNvPr id="8210" name="Rectangle 17"/>
          <p:cNvSpPr>
            <a:spLocks noChangeArrowheads="1"/>
          </p:cNvSpPr>
          <p:nvPr/>
        </p:nvSpPr>
        <p:spPr bwMode="auto">
          <a:xfrm>
            <a:off x="1827213" y="2316163"/>
            <a:ext cx="376237" cy="171450"/>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cache</a:t>
            </a:r>
            <a:endParaRPr lang="en-US" altLang="zh-CN" sz="1292" dirty="0"/>
          </a:p>
        </p:txBody>
      </p:sp>
      <p:sp>
        <p:nvSpPr>
          <p:cNvPr id="8211" name="Line 18"/>
          <p:cNvSpPr>
            <a:spLocks noChangeShapeType="1"/>
          </p:cNvSpPr>
          <p:nvPr/>
        </p:nvSpPr>
        <p:spPr bwMode="auto">
          <a:xfrm>
            <a:off x="6135688" y="3163888"/>
            <a:ext cx="1587" cy="309562"/>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12" name="Line 19"/>
          <p:cNvSpPr>
            <a:spLocks noChangeShapeType="1"/>
          </p:cNvSpPr>
          <p:nvPr/>
        </p:nvSpPr>
        <p:spPr bwMode="auto">
          <a:xfrm>
            <a:off x="4454525" y="2852738"/>
            <a:ext cx="1588" cy="311150"/>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13" name="Line 20"/>
          <p:cNvSpPr>
            <a:spLocks noChangeShapeType="1"/>
          </p:cNvSpPr>
          <p:nvPr/>
        </p:nvSpPr>
        <p:spPr bwMode="auto">
          <a:xfrm>
            <a:off x="4454525" y="2079625"/>
            <a:ext cx="1588" cy="153988"/>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14" name="Freeform 21"/>
          <p:cNvSpPr>
            <a:spLocks/>
          </p:cNvSpPr>
          <p:nvPr/>
        </p:nvSpPr>
        <p:spPr bwMode="auto">
          <a:xfrm>
            <a:off x="4119563" y="1458913"/>
            <a:ext cx="671512" cy="620712"/>
          </a:xfrm>
          <a:custGeom>
            <a:avLst/>
            <a:gdLst>
              <a:gd name="T0" fmla="*/ 727075 w 423"/>
              <a:gd name="T1" fmla="*/ 331788 h 423"/>
              <a:gd name="T2" fmla="*/ 721918 w 423"/>
              <a:gd name="T3" fmla="*/ 388938 h 423"/>
              <a:gd name="T4" fmla="*/ 708168 w 423"/>
              <a:gd name="T5" fmla="*/ 438150 h 423"/>
              <a:gd name="T6" fmla="*/ 687541 w 423"/>
              <a:gd name="T7" fmla="*/ 487363 h 423"/>
              <a:gd name="T8" fmla="*/ 660040 w 423"/>
              <a:gd name="T9" fmla="*/ 533400 h 423"/>
              <a:gd name="T10" fmla="*/ 620506 w 423"/>
              <a:gd name="T11" fmla="*/ 573088 h 423"/>
              <a:gd name="T12" fmla="*/ 580973 w 423"/>
              <a:gd name="T13" fmla="*/ 604838 h 423"/>
              <a:gd name="T14" fmla="*/ 532845 w 423"/>
              <a:gd name="T15" fmla="*/ 631825 h 423"/>
              <a:gd name="T16" fmla="*/ 479560 w 423"/>
              <a:gd name="T17" fmla="*/ 654050 h 423"/>
              <a:gd name="T18" fmla="*/ 421119 w 423"/>
              <a:gd name="T19" fmla="*/ 666750 h 423"/>
              <a:gd name="T20" fmla="*/ 362678 w 423"/>
              <a:gd name="T21" fmla="*/ 671513 h 423"/>
              <a:gd name="T22" fmla="*/ 304237 w 423"/>
              <a:gd name="T23" fmla="*/ 666750 h 423"/>
              <a:gd name="T24" fmla="*/ 250953 w 423"/>
              <a:gd name="T25" fmla="*/ 654050 h 423"/>
              <a:gd name="T26" fmla="*/ 197668 w 423"/>
              <a:gd name="T27" fmla="*/ 631825 h 423"/>
              <a:gd name="T28" fmla="*/ 149540 w 423"/>
              <a:gd name="T29" fmla="*/ 604838 h 423"/>
              <a:gd name="T30" fmla="*/ 106569 w 423"/>
              <a:gd name="T31" fmla="*/ 573088 h 423"/>
              <a:gd name="T32" fmla="*/ 72192 w 423"/>
              <a:gd name="T33" fmla="*/ 533400 h 423"/>
              <a:gd name="T34" fmla="*/ 42971 w 423"/>
              <a:gd name="T35" fmla="*/ 487363 h 423"/>
              <a:gd name="T36" fmla="*/ 18907 w 423"/>
              <a:gd name="T37" fmla="*/ 438150 h 423"/>
              <a:gd name="T38" fmla="*/ 3438 w 423"/>
              <a:gd name="T39" fmla="*/ 388938 h 423"/>
              <a:gd name="T40" fmla="*/ 0 w 423"/>
              <a:gd name="T41" fmla="*/ 336550 h 423"/>
              <a:gd name="T42" fmla="*/ 3438 w 423"/>
              <a:gd name="T43" fmla="*/ 282575 h 423"/>
              <a:gd name="T44" fmla="*/ 18907 w 423"/>
              <a:gd name="T45" fmla="*/ 228600 h 423"/>
              <a:gd name="T46" fmla="*/ 42971 w 423"/>
              <a:gd name="T47" fmla="*/ 179388 h 423"/>
              <a:gd name="T48" fmla="*/ 72192 w 423"/>
              <a:gd name="T49" fmla="*/ 134938 h 423"/>
              <a:gd name="T50" fmla="*/ 106569 w 423"/>
              <a:gd name="T51" fmla="*/ 98425 h 423"/>
              <a:gd name="T52" fmla="*/ 149540 w 423"/>
              <a:gd name="T53" fmla="*/ 61913 h 423"/>
              <a:gd name="T54" fmla="*/ 197668 w 423"/>
              <a:gd name="T55" fmla="*/ 34925 h 423"/>
              <a:gd name="T56" fmla="*/ 250953 w 423"/>
              <a:gd name="T57" fmla="*/ 17463 h 423"/>
              <a:gd name="T58" fmla="*/ 304237 w 423"/>
              <a:gd name="T59" fmla="*/ 4763 h 423"/>
              <a:gd name="T60" fmla="*/ 362678 w 423"/>
              <a:gd name="T61" fmla="*/ 0 h 423"/>
              <a:gd name="T62" fmla="*/ 421119 w 423"/>
              <a:gd name="T63" fmla="*/ 4763 h 423"/>
              <a:gd name="T64" fmla="*/ 479560 w 423"/>
              <a:gd name="T65" fmla="*/ 17463 h 423"/>
              <a:gd name="T66" fmla="*/ 532845 w 423"/>
              <a:gd name="T67" fmla="*/ 34925 h 423"/>
              <a:gd name="T68" fmla="*/ 580973 w 423"/>
              <a:gd name="T69" fmla="*/ 61913 h 423"/>
              <a:gd name="T70" fmla="*/ 620506 w 423"/>
              <a:gd name="T71" fmla="*/ 98425 h 423"/>
              <a:gd name="T72" fmla="*/ 660040 w 423"/>
              <a:gd name="T73" fmla="*/ 134938 h 423"/>
              <a:gd name="T74" fmla="*/ 687541 w 423"/>
              <a:gd name="T75" fmla="*/ 179388 h 423"/>
              <a:gd name="T76" fmla="*/ 708168 w 423"/>
              <a:gd name="T77" fmla="*/ 228600 h 423"/>
              <a:gd name="T78" fmla="*/ 721918 w 423"/>
              <a:gd name="T79" fmla="*/ 282575 h 423"/>
              <a:gd name="T80" fmla="*/ 727075 w 423"/>
              <a:gd name="T81" fmla="*/ 336550 h 423"/>
              <a:gd name="T82" fmla="*/ 727075 w 423"/>
              <a:gd name="T83" fmla="*/ 331788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3"/>
              <a:gd name="T127" fmla="*/ 0 h 423"/>
              <a:gd name="T128" fmla="*/ 423 w 423"/>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3" h="423">
                <a:moveTo>
                  <a:pt x="423" y="209"/>
                </a:moveTo>
                <a:lnTo>
                  <a:pt x="420" y="245"/>
                </a:lnTo>
                <a:lnTo>
                  <a:pt x="412" y="276"/>
                </a:lnTo>
                <a:lnTo>
                  <a:pt x="400" y="307"/>
                </a:lnTo>
                <a:lnTo>
                  <a:pt x="384" y="336"/>
                </a:lnTo>
                <a:lnTo>
                  <a:pt x="361" y="361"/>
                </a:lnTo>
                <a:lnTo>
                  <a:pt x="338" y="381"/>
                </a:lnTo>
                <a:lnTo>
                  <a:pt x="310" y="398"/>
                </a:lnTo>
                <a:lnTo>
                  <a:pt x="279" y="412"/>
                </a:lnTo>
                <a:lnTo>
                  <a:pt x="245" y="420"/>
                </a:lnTo>
                <a:lnTo>
                  <a:pt x="211" y="423"/>
                </a:lnTo>
                <a:lnTo>
                  <a:pt x="177" y="420"/>
                </a:lnTo>
                <a:lnTo>
                  <a:pt x="146" y="412"/>
                </a:lnTo>
                <a:lnTo>
                  <a:pt x="115" y="398"/>
                </a:lnTo>
                <a:lnTo>
                  <a:pt x="87" y="381"/>
                </a:lnTo>
                <a:lnTo>
                  <a:pt x="62" y="361"/>
                </a:lnTo>
                <a:lnTo>
                  <a:pt x="42" y="336"/>
                </a:lnTo>
                <a:lnTo>
                  <a:pt x="25" y="307"/>
                </a:lnTo>
                <a:lnTo>
                  <a:pt x="11" y="276"/>
                </a:lnTo>
                <a:lnTo>
                  <a:pt x="2" y="245"/>
                </a:lnTo>
                <a:lnTo>
                  <a:pt x="0" y="212"/>
                </a:lnTo>
                <a:lnTo>
                  <a:pt x="2" y="178"/>
                </a:lnTo>
                <a:lnTo>
                  <a:pt x="11" y="144"/>
                </a:lnTo>
                <a:lnTo>
                  <a:pt x="25" y="113"/>
                </a:lnTo>
                <a:lnTo>
                  <a:pt x="42" y="85"/>
                </a:lnTo>
                <a:lnTo>
                  <a:pt x="62" y="62"/>
                </a:lnTo>
                <a:lnTo>
                  <a:pt x="87" y="39"/>
                </a:lnTo>
                <a:lnTo>
                  <a:pt x="115" y="22"/>
                </a:lnTo>
                <a:lnTo>
                  <a:pt x="146" y="11"/>
                </a:lnTo>
                <a:lnTo>
                  <a:pt x="177" y="3"/>
                </a:lnTo>
                <a:lnTo>
                  <a:pt x="211" y="0"/>
                </a:lnTo>
                <a:lnTo>
                  <a:pt x="245" y="3"/>
                </a:lnTo>
                <a:lnTo>
                  <a:pt x="279" y="11"/>
                </a:lnTo>
                <a:lnTo>
                  <a:pt x="310" y="22"/>
                </a:lnTo>
                <a:lnTo>
                  <a:pt x="338" y="39"/>
                </a:lnTo>
                <a:lnTo>
                  <a:pt x="361" y="62"/>
                </a:lnTo>
                <a:lnTo>
                  <a:pt x="384" y="85"/>
                </a:lnTo>
                <a:lnTo>
                  <a:pt x="400" y="113"/>
                </a:lnTo>
                <a:lnTo>
                  <a:pt x="412" y="144"/>
                </a:lnTo>
                <a:lnTo>
                  <a:pt x="420" y="178"/>
                </a:lnTo>
                <a:lnTo>
                  <a:pt x="423" y="212"/>
                </a:lnTo>
                <a:lnTo>
                  <a:pt x="423" y="209"/>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15" name="Freeform 22"/>
          <p:cNvSpPr>
            <a:spLocks/>
          </p:cNvSpPr>
          <p:nvPr/>
        </p:nvSpPr>
        <p:spPr bwMode="auto">
          <a:xfrm>
            <a:off x="4119563" y="1458913"/>
            <a:ext cx="671512" cy="620712"/>
          </a:xfrm>
          <a:custGeom>
            <a:avLst/>
            <a:gdLst>
              <a:gd name="T0" fmla="*/ 727075 w 423"/>
              <a:gd name="T1" fmla="*/ 331788 h 423"/>
              <a:gd name="T2" fmla="*/ 721918 w 423"/>
              <a:gd name="T3" fmla="*/ 282575 h 423"/>
              <a:gd name="T4" fmla="*/ 708168 w 423"/>
              <a:gd name="T5" fmla="*/ 228600 h 423"/>
              <a:gd name="T6" fmla="*/ 687541 w 423"/>
              <a:gd name="T7" fmla="*/ 179388 h 423"/>
              <a:gd name="T8" fmla="*/ 660040 w 423"/>
              <a:gd name="T9" fmla="*/ 134938 h 423"/>
              <a:gd name="T10" fmla="*/ 620506 w 423"/>
              <a:gd name="T11" fmla="*/ 98425 h 423"/>
              <a:gd name="T12" fmla="*/ 580973 w 423"/>
              <a:gd name="T13" fmla="*/ 61913 h 423"/>
              <a:gd name="T14" fmla="*/ 532845 w 423"/>
              <a:gd name="T15" fmla="*/ 34925 h 423"/>
              <a:gd name="T16" fmla="*/ 479560 w 423"/>
              <a:gd name="T17" fmla="*/ 17463 h 423"/>
              <a:gd name="T18" fmla="*/ 421119 w 423"/>
              <a:gd name="T19" fmla="*/ 4763 h 423"/>
              <a:gd name="T20" fmla="*/ 362678 w 423"/>
              <a:gd name="T21" fmla="*/ 0 h 423"/>
              <a:gd name="T22" fmla="*/ 304237 w 423"/>
              <a:gd name="T23" fmla="*/ 4763 h 423"/>
              <a:gd name="T24" fmla="*/ 250953 w 423"/>
              <a:gd name="T25" fmla="*/ 17463 h 423"/>
              <a:gd name="T26" fmla="*/ 197668 w 423"/>
              <a:gd name="T27" fmla="*/ 34925 h 423"/>
              <a:gd name="T28" fmla="*/ 149540 w 423"/>
              <a:gd name="T29" fmla="*/ 61913 h 423"/>
              <a:gd name="T30" fmla="*/ 106569 w 423"/>
              <a:gd name="T31" fmla="*/ 98425 h 423"/>
              <a:gd name="T32" fmla="*/ 72192 w 423"/>
              <a:gd name="T33" fmla="*/ 134938 h 423"/>
              <a:gd name="T34" fmla="*/ 42971 w 423"/>
              <a:gd name="T35" fmla="*/ 179388 h 423"/>
              <a:gd name="T36" fmla="*/ 18907 w 423"/>
              <a:gd name="T37" fmla="*/ 228600 h 423"/>
              <a:gd name="T38" fmla="*/ 3438 w 423"/>
              <a:gd name="T39" fmla="*/ 282575 h 423"/>
              <a:gd name="T40" fmla="*/ 0 w 423"/>
              <a:gd name="T41" fmla="*/ 336550 h 423"/>
              <a:gd name="T42" fmla="*/ 3438 w 423"/>
              <a:gd name="T43" fmla="*/ 388938 h 423"/>
              <a:gd name="T44" fmla="*/ 18907 w 423"/>
              <a:gd name="T45" fmla="*/ 438150 h 423"/>
              <a:gd name="T46" fmla="*/ 42971 w 423"/>
              <a:gd name="T47" fmla="*/ 487363 h 423"/>
              <a:gd name="T48" fmla="*/ 72192 w 423"/>
              <a:gd name="T49" fmla="*/ 533400 h 423"/>
              <a:gd name="T50" fmla="*/ 106569 w 423"/>
              <a:gd name="T51" fmla="*/ 573088 h 423"/>
              <a:gd name="T52" fmla="*/ 149540 w 423"/>
              <a:gd name="T53" fmla="*/ 604838 h 423"/>
              <a:gd name="T54" fmla="*/ 197668 w 423"/>
              <a:gd name="T55" fmla="*/ 631825 h 423"/>
              <a:gd name="T56" fmla="*/ 250953 w 423"/>
              <a:gd name="T57" fmla="*/ 654050 h 423"/>
              <a:gd name="T58" fmla="*/ 304237 w 423"/>
              <a:gd name="T59" fmla="*/ 666750 h 423"/>
              <a:gd name="T60" fmla="*/ 362678 w 423"/>
              <a:gd name="T61" fmla="*/ 671513 h 423"/>
              <a:gd name="T62" fmla="*/ 421119 w 423"/>
              <a:gd name="T63" fmla="*/ 666750 h 423"/>
              <a:gd name="T64" fmla="*/ 479560 w 423"/>
              <a:gd name="T65" fmla="*/ 654050 h 423"/>
              <a:gd name="T66" fmla="*/ 532845 w 423"/>
              <a:gd name="T67" fmla="*/ 631825 h 423"/>
              <a:gd name="T68" fmla="*/ 580973 w 423"/>
              <a:gd name="T69" fmla="*/ 604838 h 423"/>
              <a:gd name="T70" fmla="*/ 620506 w 423"/>
              <a:gd name="T71" fmla="*/ 573088 h 423"/>
              <a:gd name="T72" fmla="*/ 660040 w 423"/>
              <a:gd name="T73" fmla="*/ 533400 h 423"/>
              <a:gd name="T74" fmla="*/ 687541 w 423"/>
              <a:gd name="T75" fmla="*/ 487363 h 423"/>
              <a:gd name="T76" fmla="*/ 708168 w 423"/>
              <a:gd name="T77" fmla="*/ 438150 h 423"/>
              <a:gd name="T78" fmla="*/ 721918 w 423"/>
              <a:gd name="T79" fmla="*/ 388938 h 423"/>
              <a:gd name="T80" fmla="*/ 727075 w 423"/>
              <a:gd name="T81" fmla="*/ 336550 h 423"/>
              <a:gd name="T82" fmla="*/ 727075 w 423"/>
              <a:gd name="T83" fmla="*/ 336550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3"/>
              <a:gd name="T127" fmla="*/ 0 h 423"/>
              <a:gd name="T128" fmla="*/ 423 w 423"/>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3" h="423">
                <a:moveTo>
                  <a:pt x="423" y="209"/>
                </a:moveTo>
                <a:lnTo>
                  <a:pt x="420" y="178"/>
                </a:lnTo>
                <a:lnTo>
                  <a:pt x="412" y="144"/>
                </a:lnTo>
                <a:lnTo>
                  <a:pt x="400" y="113"/>
                </a:lnTo>
                <a:lnTo>
                  <a:pt x="384" y="85"/>
                </a:lnTo>
                <a:lnTo>
                  <a:pt x="361" y="62"/>
                </a:lnTo>
                <a:lnTo>
                  <a:pt x="338" y="39"/>
                </a:lnTo>
                <a:lnTo>
                  <a:pt x="310" y="22"/>
                </a:lnTo>
                <a:lnTo>
                  <a:pt x="279" y="11"/>
                </a:lnTo>
                <a:lnTo>
                  <a:pt x="245" y="3"/>
                </a:lnTo>
                <a:lnTo>
                  <a:pt x="211" y="0"/>
                </a:lnTo>
                <a:lnTo>
                  <a:pt x="177" y="3"/>
                </a:lnTo>
                <a:lnTo>
                  <a:pt x="146" y="11"/>
                </a:lnTo>
                <a:lnTo>
                  <a:pt x="115" y="22"/>
                </a:lnTo>
                <a:lnTo>
                  <a:pt x="87" y="39"/>
                </a:lnTo>
                <a:lnTo>
                  <a:pt x="62" y="62"/>
                </a:lnTo>
                <a:lnTo>
                  <a:pt x="42" y="85"/>
                </a:lnTo>
                <a:lnTo>
                  <a:pt x="25" y="113"/>
                </a:lnTo>
                <a:lnTo>
                  <a:pt x="11" y="144"/>
                </a:lnTo>
                <a:lnTo>
                  <a:pt x="2" y="178"/>
                </a:lnTo>
                <a:lnTo>
                  <a:pt x="0" y="212"/>
                </a:lnTo>
                <a:lnTo>
                  <a:pt x="2" y="245"/>
                </a:lnTo>
                <a:lnTo>
                  <a:pt x="11" y="276"/>
                </a:lnTo>
                <a:lnTo>
                  <a:pt x="25" y="307"/>
                </a:lnTo>
                <a:lnTo>
                  <a:pt x="42" y="336"/>
                </a:lnTo>
                <a:lnTo>
                  <a:pt x="62" y="361"/>
                </a:lnTo>
                <a:lnTo>
                  <a:pt x="87" y="381"/>
                </a:lnTo>
                <a:lnTo>
                  <a:pt x="115" y="398"/>
                </a:lnTo>
                <a:lnTo>
                  <a:pt x="146" y="412"/>
                </a:lnTo>
                <a:lnTo>
                  <a:pt x="177" y="420"/>
                </a:lnTo>
                <a:lnTo>
                  <a:pt x="211" y="423"/>
                </a:lnTo>
                <a:lnTo>
                  <a:pt x="245" y="420"/>
                </a:lnTo>
                <a:lnTo>
                  <a:pt x="279" y="412"/>
                </a:lnTo>
                <a:lnTo>
                  <a:pt x="310" y="398"/>
                </a:lnTo>
                <a:lnTo>
                  <a:pt x="338" y="381"/>
                </a:lnTo>
                <a:lnTo>
                  <a:pt x="361" y="361"/>
                </a:lnTo>
                <a:lnTo>
                  <a:pt x="384" y="336"/>
                </a:lnTo>
                <a:lnTo>
                  <a:pt x="400" y="307"/>
                </a:lnTo>
                <a:lnTo>
                  <a:pt x="412" y="276"/>
                </a:lnTo>
                <a:lnTo>
                  <a:pt x="420" y="245"/>
                </a:lnTo>
                <a:lnTo>
                  <a:pt x="423" y="212"/>
                </a:lnTo>
              </a:path>
            </a:pathLst>
          </a:custGeom>
          <a:noFill/>
          <a:ln w="2698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16" name="Rectangle 23"/>
          <p:cNvSpPr>
            <a:spLocks noChangeArrowheads="1"/>
          </p:cNvSpPr>
          <p:nvPr/>
        </p:nvSpPr>
        <p:spPr bwMode="auto">
          <a:xfrm>
            <a:off x="3952875" y="2233613"/>
            <a:ext cx="1008063" cy="619125"/>
          </a:xfrm>
          <a:prstGeom prst="rect">
            <a:avLst/>
          </a:prstGeom>
          <a:solidFill>
            <a:srgbClr val="FFFFFF"/>
          </a:solidFill>
          <a:ln>
            <a:noFill/>
          </a:ln>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8217" name="Rectangle 24"/>
          <p:cNvSpPr>
            <a:spLocks noChangeArrowheads="1"/>
          </p:cNvSpPr>
          <p:nvPr/>
        </p:nvSpPr>
        <p:spPr bwMode="auto">
          <a:xfrm>
            <a:off x="3952875" y="2233613"/>
            <a:ext cx="1008063" cy="619125"/>
          </a:xfrm>
          <a:prstGeom prst="rect">
            <a:avLst/>
          </a:prstGeom>
          <a:noFill/>
          <a:ln w="9525">
            <a:solidFill>
              <a:srgbClr val="000000"/>
            </a:solidFill>
            <a:miter lim="800000"/>
            <a:headEnd/>
            <a:tailEnd/>
          </a:ln>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8218" name="Line 25"/>
          <p:cNvSpPr>
            <a:spLocks noChangeShapeType="1"/>
          </p:cNvSpPr>
          <p:nvPr/>
        </p:nvSpPr>
        <p:spPr bwMode="auto">
          <a:xfrm>
            <a:off x="6640513" y="2852738"/>
            <a:ext cx="1587" cy="311150"/>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19" name="Line 26"/>
          <p:cNvSpPr>
            <a:spLocks noChangeShapeType="1"/>
          </p:cNvSpPr>
          <p:nvPr/>
        </p:nvSpPr>
        <p:spPr bwMode="auto">
          <a:xfrm>
            <a:off x="6640513" y="2079625"/>
            <a:ext cx="1587" cy="153988"/>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20" name="Freeform 27"/>
          <p:cNvSpPr>
            <a:spLocks/>
          </p:cNvSpPr>
          <p:nvPr/>
        </p:nvSpPr>
        <p:spPr bwMode="auto">
          <a:xfrm>
            <a:off x="6305550" y="1458913"/>
            <a:ext cx="674688" cy="620712"/>
          </a:xfrm>
          <a:custGeom>
            <a:avLst/>
            <a:gdLst>
              <a:gd name="T0" fmla="*/ 725083 w 424"/>
              <a:gd name="T1" fmla="*/ 331788 h 423"/>
              <a:gd name="T2" fmla="*/ 725083 w 424"/>
              <a:gd name="T3" fmla="*/ 388938 h 423"/>
              <a:gd name="T4" fmla="*/ 709583 w 424"/>
              <a:gd name="T5" fmla="*/ 438150 h 423"/>
              <a:gd name="T6" fmla="*/ 685471 w 424"/>
              <a:gd name="T7" fmla="*/ 487363 h 423"/>
              <a:gd name="T8" fmla="*/ 656192 w 424"/>
              <a:gd name="T9" fmla="*/ 533400 h 423"/>
              <a:gd name="T10" fmla="*/ 623468 w 424"/>
              <a:gd name="T11" fmla="*/ 573088 h 423"/>
              <a:gd name="T12" fmla="*/ 578689 w 424"/>
              <a:gd name="T13" fmla="*/ 604838 h 423"/>
              <a:gd name="T14" fmla="*/ 530465 w 424"/>
              <a:gd name="T15" fmla="*/ 631825 h 423"/>
              <a:gd name="T16" fmla="*/ 482241 w 424"/>
              <a:gd name="T17" fmla="*/ 654050 h 423"/>
              <a:gd name="T18" fmla="*/ 423683 w 424"/>
              <a:gd name="T19" fmla="*/ 666750 h 423"/>
              <a:gd name="T20" fmla="*/ 365125 w 424"/>
              <a:gd name="T21" fmla="*/ 671513 h 423"/>
              <a:gd name="T22" fmla="*/ 306567 w 424"/>
              <a:gd name="T23" fmla="*/ 666750 h 423"/>
              <a:gd name="T24" fmla="*/ 248009 w 424"/>
              <a:gd name="T25" fmla="*/ 654050 h 423"/>
              <a:gd name="T26" fmla="*/ 194619 w 424"/>
              <a:gd name="T27" fmla="*/ 631825 h 423"/>
              <a:gd name="T28" fmla="*/ 151561 w 424"/>
              <a:gd name="T29" fmla="*/ 604838 h 423"/>
              <a:gd name="T30" fmla="*/ 106782 w 424"/>
              <a:gd name="T31" fmla="*/ 573088 h 423"/>
              <a:gd name="T32" fmla="*/ 68892 w 424"/>
              <a:gd name="T33" fmla="*/ 533400 h 423"/>
              <a:gd name="T34" fmla="*/ 39613 w 424"/>
              <a:gd name="T35" fmla="*/ 487363 h 423"/>
              <a:gd name="T36" fmla="*/ 20667 w 424"/>
              <a:gd name="T37" fmla="*/ 438150 h 423"/>
              <a:gd name="T38" fmla="*/ 5167 w 424"/>
              <a:gd name="T39" fmla="*/ 388938 h 423"/>
              <a:gd name="T40" fmla="*/ 0 w 424"/>
              <a:gd name="T41" fmla="*/ 336550 h 423"/>
              <a:gd name="T42" fmla="*/ 5167 w 424"/>
              <a:gd name="T43" fmla="*/ 282575 h 423"/>
              <a:gd name="T44" fmla="*/ 20667 w 424"/>
              <a:gd name="T45" fmla="*/ 228600 h 423"/>
              <a:gd name="T46" fmla="*/ 39613 w 424"/>
              <a:gd name="T47" fmla="*/ 179388 h 423"/>
              <a:gd name="T48" fmla="*/ 68892 w 424"/>
              <a:gd name="T49" fmla="*/ 134938 h 423"/>
              <a:gd name="T50" fmla="*/ 106782 w 424"/>
              <a:gd name="T51" fmla="*/ 98425 h 423"/>
              <a:gd name="T52" fmla="*/ 151561 w 424"/>
              <a:gd name="T53" fmla="*/ 61913 h 423"/>
              <a:gd name="T54" fmla="*/ 194619 w 424"/>
              <a:gd name="T55" fmla="*/ 34925 h 423"/>
              <a:gd name="T56" fmla="*/ 248009 w 424"/>
              <a:gd name="T57" fmla="*/ 17463 h 423"/>
              <a:gd name="T58" fmla="*/ 306567 w 424"/>
              <a:gd name="T59" fmla="*/ 4763 h 423"/>
              <a:gd name="T60" fmla="*/ 365125 w 424"/>
              <a:gd name="T61" fmla="*/ 0 h 423"/>
              <a:gd name="T62" fmla="*/ 423683 w 424"/>
              <a:gd name="T63" fmla="*/ 4763 h 423"/>
              <a:gd name="T64" fmla="*/ 482241 w 424"/>
              <a:gd name="T65" fmla="*/ 17463 h 423"/>
              <a:gd name="T66" fmla="*/ 530465 w 424"/>
              <a:gd name="T67" fmla="*/ 34925 h 423"/>
              <a:gd name="T68" fmla="*/ 578689 w 424"/>
              <a:gd name="T69" fmla="*/ 61913 h 423"/>
              <a:gd name="T70" fmla="*/ 623468 w 424"/>
              <a:gd name="T71" fmla="*/ 98425 h 423"/>
              <a:gd name="T72" fmla="*/ 656192 w 424"/>
              <a:gd name="T73" fmla="*/ 134938 h 423"/>
              <a:gd name="T74" fmla="*/ 685471 w 424"/>
              <a:gd name="T75" fmla="*/ 179388 h 423"/>
              <a:gd name="T76" fmla="*/ 709583 w 424"/>
              <a:gd name="T77" fmla="*/ 228600 h 423"/>
              <a:gd name="T78" fmla="*/ 725083 w 424"/>
              <a:gd name="T79" fmla="*/ 282575 h 423"/>
              <a:gd name="T80" fmla="*/ 730250 w 424"/>
              <a:gd name="T81" fmla="*/ 336550 h 423"/>
              <a:gd name="T82" fmla="*/ 725083 w 424"/>
              <a:gd name="T83" fmla="*/ 331788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4"/>
              <a:gd name="T127" fmla="*/ 0 h 423"/>
              <a:gd name="T128" fmla="*/ 424 w 424"/>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4" h="423">
                <a:moveTo>
                  <a:pt x="421" y="209"/>
                </a:moveTo>
                <a:lnTo>
                  <a:pt x="421" y="245"/>
                </a:lnTo>
                <a:lnTo>
                  <a:pt x="412" y="276"/>
                </a:lnTo>
                <a:lnTo>
                  <a:pt x="398" y="307"/>
                </a:lnTo>
                <a:lnTo>
                  <a:pt x="381" y="336"/>
                </a:lnTo>
                <a:lnTo>
                  <a:pt x="362" y="361"/>
                </a:lnTo>
                <a:lnTo>
                  <a:pt x="336" y="381"/>
                </a:lnTo>
                <a:lnTo>
                  <a:pt x="308" y="398"/>
                </a:lnTo>
                <a:lnTo>
                  <a:pt x="280" y="412"/>
                </a:lnTo>
                <a:lnTo>
                  <a:pt x="246" y="420"/>
                </a:lnTo>
                <a:lnTo>
                  <a:pt x="212" y="423"/>
                </a:lnTo>
                <a:lnTo>
                  <a:pt x="178" y="420"/>
                </a:lnTo>
                <a:lnTo>
                  <a:pt x="144" y="412"/>
                </a:lnTo>
                <a:lnTo>
                  <a:pt x="113" y="398"/>
                </a:lnTo>
                <a:lnTo>
                  <a:pt x="88" y="381"/>
                </a:lnTo>
                <a:lnTo>
                  <a:pt x="62" y="361"/>
                </a:lnTo>
                <a:lnTo>
                  <a:pt x="40" y="336"/>
                </a:lnTo>
                <a:lnTo>
                  <a:pt x="23" y="307"/>
                </a:lnTo>
                <a:lnTo>
                  <a:pt x="12" y="276"/>
                </a:lnTo>
                <a:lnTo>
                  <a:pt x="3" y="245"/>
                </a:lnTo>
                <a:lnTo>
                  <a:pt x="0" y="212"/>
                </a:lnTo>
                <a:lnTo>
                  <a:pt x="3" y="178"/>
                </a:lnTo>
                <a:lnTo>
                  <a:pt x="12" y="144"/>
                </a:lnTo>
                <a:lnTo>
                  <a:pt x="23" y="113"/>
                </a:lnTo>
                <a:lnTo>
                  <a:pt x="40" y="85"/>
                </a:lnTo>
                <a:lnTo>
                  <a:pt x="62" y="62"/>
                </a:lnTo>
                <a:lnTo>
                  <a:pt x="88" y="39"/>
                </a:lnTo>
                <a:lnTo>
                  <a:pt x="113" y="22"/>
                </a:lnTo>
                <a:lnTo>
                  <a:pt x="144" y="11"/>
                </a:lnTo>
                <a:lnTo>
                  <a:pt x="178" y="3"/>
                </a:lnTo>
                <a:lnTo>
                  <a:pt x="212" y="0"/>
                </a:lnTo>
                <a:lnTo>
                  <a:pt x="246" y="3"/>
                </a:lnTo>
                <a:lnTo>
                  <a:pt x="280" y="11"/>
                </a:lnTo>
                <a:lnTo>
                  <a:pt x="308" y="22"/>
                </a:lnTo>
                <a:lnTo>
                  <a:pt x="336" y="39"/>
                </a:lnTo>
                <a:lnTo>
                  <a:pt x="362" y="62"/>
                </a:lnTo>
                <a:lnTo>
                  <a:pt x="381" y="85"/>
                </a:lnTo>
                <a:lnTo>
                  <a:pt x="398" y="113"/>
                </a:lnTo>
                <a:lnTo>
                  <a:pt x="412" y="144"/>
                </a:lnTo>
                <a:lnTo>
                  <a:pt x="421" y="178"/>
                </a:lnTo>
                <a:lnTo>
                  <a:pt x="424" y="212"/>
                </a:lnTo>
                <a:lnTo>
                  <a:pt x="421" y="209"/>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21" name="Freeform 28"/>
          <p:cNvSpPr>
            <a:spLocks/>
          </p:cNvSpPr>
          <p:nvPr/>
        </p:nvSpPr>
        <p:spPr bwMode="auto">
          <a:xfrm>
            <a:off x="6305550" y="1458913"/>
            <a:ext cx="674688" cy="620712"/>
          </a:xfrm>
          <a:custGeom>
            <a:avLst/>
            <a:gdLst>
              <a:gd name="T0" fmla="*/ 725083 w 424"/>
              <a:gd name="T1" fmla="*/ 331788 h 423"/>
              <a:gd name="T2" fmla="*/ 725083 w 424"/>
              <a:gd name="T3" fmla="*/ 282575 h 423"/>
              <a:gd name="T4" fmla="*/ 709583 w 424"/>
              <a:gd name="T5" fmla="*/ 228600 h 423"/>
              <a:gd name="T6" fmla="*/ 685471 w 424"/>
              <a:gd name="T7" fmla="*/ 179388 h 423"/>
              <a:gd name="T8" fmla="*/ 656192 w 424"/>
              <a:gd name="T9" fmla="*/ 134938 h 423"/>
              <a:gd name="T10" fmla="*/ 623468 w 424"/>
              <a:gd name="T11" fmla="*/ 98425 h 423"/>
              <a:gd name="T12" fmla="*/ 578689 w 424"/>
              <a:gd name="T13" fmla="*/ 61913 h 423"/>
              <a:gd name="T14" fmla="*/ 530465 w 424"/>
              <a:gd name="T15" fmla="*/ 34925 h 423"/>
              <a:gd name="T16" fmla="*/ 482241 w 424"/>
              <a:gd name="T17" fmla="*/ 17463 h 423"/>
              <a:gd name="T18" fmla="*/ 423683 w 424"/>
              <a:gd name="T19" fmla="*/ 4763 h 423"/>
              <a:gd name="T20" fmla="*/ 365125 w 424"/>
              <a:gd name="T21" fmla="*/ 0 h 423"/>
              <a:gd name="T22" fmla="*/ 306567 w 424"/>
              <a:gd name="T23" fmla="*/ 4763 h 423"/>
              <a:gd name="T24" fmla="*/ 248009 w 424"/>
              <a:gd name="T25" fmla="*/ 17463 h 423"/>
              <a:gd name="T26" fmla="*/ 194619 w 424"/>
              <a:gd name="T27" fmla="*/ 34925 h 423"/>
              <a:gd name="T28" fmla="*/ 151561 w 424"/>
              <a:gd name="T29" fmla="*/ 61913 h 423"/>
              <a:gd name="T30" fmla="*/ 106782 w 424"/>
              <a:gd name="T31" fmla="*/ 98425 h 423"/>
              <a:gd name="T32" fmla="*/ 68892 w 424"/>
              <a:gd name="T33" fmla="*/ 134938 h 423"/>
              <a:gd name="T34" fmla="*/ 39613 w 424"/>
              <a:gd name="T35" fmla="*/ 179388 h 423"/>
              <a:gd name="T36" fmla="*/ 20667 w 424"/>
              <a:gd name="T37" fmla="*/ 228600 h 423"/>
              <a:gd name="T38" fmla="*/ 5167 w 424"/>
              <a:gd name="T39" fmla="*/ 282575 h 423"/>
              <a:gd name="T40" fmla="*/ 0 w 424"/>
              <a:gd name="T41" fmla="*/ 336550 h 423"/>
              <a:gd name="T42" fmla="*/ 5167 w 424"/>
              <a:gd name="T43" fmla="*/ 388938 h 423"/>
              <a:gd name="T44" fmla="*/ 20667 w 424"/>
              <a:gd name="T45" fmla="*/ 438150 h 423"/>
              <a:gd name="T46" fmla="*/ 39613 w 424"/>
              <a:gd name="T47" fmla="*/ 487363 h 423"/>
              <a:gd name="T48" fmla="*/ 68892 w 424"/>
              <a:gd name="T49" fmla="*/ 533400 h 423"/>
              <a:gd name="T50" fmla="*/ 106782 w 424"/>
              <a:gd name="T51" fmla="*/ 573088 h 423"/>
              <a:gd name="T52" fmla="*/ 151561 w 424"/>
              <a:gd name="T53" fmla="*/ 604838 h 423"/>
              <a:gd name="T54" fmla="*/ 194619 w 424"/>
              <a:gd name="T55" fmla="*/ 631825 h 423"/>
              <a:gd name="T56" fmla="*/ 248009 w 424"/>
              <a:gd name="T57" fmla="*/ 654050 h 423"/>
              <a:gd name="T58" fmla="*/ 306567 w 424"/>
              <a:gd name="T59" fmla="*/ 666750 h 423"/>
              <a:gd name="T60" fmla="*/ 365125 w 424"/>
              <a:gd name="T61" fmla="*/ 671513 h 423"/>
              <a:gd name="T62" fmla="*/ 423683 w 424"/>
              <a:gd name="T63" fmla="*/ 666750 h 423"/>
              <a:gd name="T64" fmla="*/ 482241 w 424"/>
              <a:gd name="T65" fmla="*/ 654050 h 423"/>
              <a:gd name="T66" fmla="*/ 530465 w 424"/>
              <a:gd name="T67" fmla="*/ 631825 h 423"/>
              <a:gd name="T68" fmla="*/ 578689 w 424"/>
              <a:gd name="T69" fmla="*/ 604838 h 423"/>
              <a:gd name="T70" fmla="*/ 623468 w 424"/>
              <a:gd name="T71" fmla="*/ 573088 h 423"/>
              <a:gd name="T72" fmla="*/ 656192 w 424"/>
              <a:gd name="T73" fmla="*/ 533400 h 423"/>
              <a:gd name="T74" fmla="*/ 685471 w 424"/>
              <a:gd name="T75" fmla="*/ 487363 h 423"/>
              <a:gd name="T76" fmla="*/ 709583 w 424"/>
              <a:gd name="T77" fmla="*/ 438150 h 423"/>
              <a:gd name="T78" fmla="*/ 725083 w 424"/>
              <a:gd name="T79" fmla="*/ 388938 h 423"/>
              <a:gd name="T80" fmla="*/ 730250 w 424"/>
              <a:gd name="T81" fmla="*/ 336550 h 423"/>
              <a:gd name="T82" fmla="*/ 730250 w 424"/>
              <a:gd name="T83" fmla="*/ 336550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4"/>
              <a:gd name="T127" fmla="*/ 0 h 423"/>
              <a:gd name="T128" fmla="*/ 424 w 424"/>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4" h="423">
                <a:moveTo>
                  <a:pt x="421" y="209"/>
                </a:moveTo>
                <a:lnTo>
                  <a:pt x="421" y="178"/>
                </a:lnTo>
                <a:lnTo>
                  <a:pt x="412" y="144"/>
                </a:lnTo>
                <a:lnTo>
                  <a:pt x="398" y="113"/>
                </a:lnTo>
                <a:lnTo>
                  <a:pt x="381" y="85"/>
                </a:lnTo>
                <a:lnTo>
                  <a:pt x="362" y="62"/>
                </a:lnTo>
                <a:lnTo>
                  <a:pt x="336" y="39"/>
                </a:lnTo>
                <a:lnTo>
                  <a:pt x="308" y="22"/>
                </a:lnTo>
                <a:lnTo>
                  <a:pt x="280" y="11"/>
                </a:lnTo>
                <a:lnTo>
                  <a:pt x="246" y="3"/>
                </a:lnTo>
                <a:lnTo>
                  <a:pt x="212" y="0"/>
                </a:lnTo>
                <a:lnTo>
                  <a:pt x="178" y="3"/>
                </a:lnTo>
                <a:lnTo>
                  <a:pt x="144" y="11"/>
                </a:lnTo>
                <a:lnTo>
                  <a:pt x="113" y="22"/>
                </a:lnTo>
                <a:lnTo>
                  <a:pt x="88" y="39"/>
                </a:lnTo>
                <a:lnTo>
                  <a:pt x="62" y="62"/>
                </a:lnTo>
                <a:lnTo>
                  <a:pt x="40" y="85"/>
                </a:lnTo>
                <a:lnTo>
                  <a:pt x="23" y="113"/>
                </a:lnTo>
                <a:lnTo>
                  <a:pt x="12" y="144"/>
                </a:lnTo>
                <a:lnTo>
                  <a:pt x="3" y="178"/>
                </a:lnTo>
                <a:lnTo>
                  <a:pt x="0" y="212"/>
                </a:lnTo>
                <a:lnTo>
                  <a:pt x="3" y="245"/>
                </a:lnTo>
                <a:lnTo>
                  <a:pt x="12" y="276"/>
                </a:lnTo>
                <a:lnTo>
                  <a:pt x="23" y="307"/>
                </a:lnTo>
                <a:lnTo>
                  <a:pt x="40" y="336"/>
                </a:lnTo>
                <a:lnTo>
                  <a:pt x="62" y="361"/>
                </a:lnTo>
                <a:lnTo>
                  <a:pt x="88" y="381"/>
                </a:lnTo>
                <a:lnTo>
                  <a:pt x="113" y="398"/>
                </a:lnTo>
                <a:lnTo>
                  <a:pt x="144" y="412"/>
                </a:lnTo>
                <a:lnTo>
                  <a:pt x="178" y="420"/>
                </a:lnTo>
                <a:lnTo>
                  <a:pt x="212" y="423"/>
                </a:lnTo>
                <a:lnTo>
                  <a:pt x="246" y="420"/>
                </a:lnTo>
                <a:lnTo>
                  <a:pt x="280" y="412"/>
                </a:lnTo>
                <a:lnTo>
                  <a:pt x="308" y="398"/>
                </a:lnTo>
                <a:lnTo>
                  <a:pt x="336" y="381"/>
                </a:lnTo>
                <a:lnTo>
                  <a:pt x="362" y="361"/>
                </a:lnTo>
                <a:lnTo>
                  <a:pt x="381" y="336"/>
                </a:lnTo>
                <a:lnTo>
                  <a:pt x="398" y="307"/>
                </a:lnTo>
                <a:lnTo>
                  <a:pt x="412" y="276"/>
                </a:lnTo>
                <a:lnTo>
                  <a:pt x="421" y="245"/>
                </a:lnTo>
                <a:lnTo>
                  <a:pt x="424" y="212"/>
                </a:lnTo>
              </a:path>
            </a:pathLst>
          </a:custGeom>
          <a:noFill/>
          <a:ln w="2698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22" name="Rectangle 29"/>
          <p:cNvSpPr>
            <a:spLocks noChangeArrowheads="1"/>
          </p:cNvSpPr>
          <p:nvPr/>
        </p:nvSpPr>
        <p:spPr bwMode="auto">
          <a:xfrm>
            <a:off x="6172200" y="2254250"/>
            <a:ext cx="1008063" cy="619125"/>
          </a:xfrm>
          <a:prstGeom prst="rect">
            <a:avLst/>
          </a:prstGeom>
          <a:solidFill>
            <a:srgbClr val="FFFFFF"/>
          </a:solidFill>
          <a:ln>
            <a:noFill/>
          </a:ln>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8223" name="Rectangle 30"/>
          <p:cNvSpPr>
            <a:spLocks noChangeArrowheads="1"/>
          </p:cNvSpPr>
          <p:nvPr/>
        </p:nvSpPr>
        <p:spPr bwMode="auto">
          <a:xfrm>
            <a:off x="6096000" y="2254250"/>
            <a:ext cx="1103313" cy="619125"/>
          </a:xfrm>
          <a:prstGeom prst="rect">
            <a:avLst/>
          </a:prstGeom>
          <a:noFill/>
          <a:ln w="9525">
            <a:solidFill>
              <a:srgbClr val="000000"/>
            </a:solidFill>
            <a:miter lim="800000"/>
            <a:headEnd/>
            <a:tailEnd/>
          </a:ln>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8224" name="Rectangle 31"/>
          <p:cNvSpPr>
            <a:spLocks noChangeArrowheads="1"/>
          </p:cNvSpPr>
          <p:nvPr/>
        </p:nvSpPr>
        <p:spPr bwMode="auto">
          <a:xfrm>
            <a:off x="4373563" y="1674813"/>
            <a:ext cx="173037" cy="169862"/>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P2</a:t>
            </a:r>
            <a:endParaRPr lang="en-US" altLang="zh-CN" sz="1292" dirty="0"/>
          </a:p>
        </p:txBody>
      </p:sp>
      <p:sp>
        <p:nvSpPr>
          <p:cNvPr id="8225" name="Rectangle 32"/>
          <p:cNvSpPr>
            <a:spLocks noChangeArrowheads="1"/>
          </p:cNvSpPr>
          <p:nvPr/>
        </p:nvSpPr>
        <p:spPr bwMode="auto">
          <a:xfrm>
            <a:off x="6532563" y="1687513"/>
            <a:ext cx="174625" cy="171450"/>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P3</a:t>
            </a:r>
            <a:endParaRPr lang="en-US" altLang="zh-CN" sz="1292" dirty="0"/>
          </a:p>
        </p:txBody>
      </p:sp>
      <p:grpSp>
        <p:nvGrpSpPr>
          <p:cNvPr id="2" name="Group 33"/>
          <p:cNvGrpSpPr>
            <a:grpSpLocks/>
          </p:cNvGrpSpPr>
          <p:nvPr/>
        </p:nvGrpSpPr>
        <p:grpSpPr bwMode="auto">
          <a:xfrm>
            <a:off x="4572000" y="1901825"/>
            <a:ext cx="509588" cy="1149350"/>
            <a:chOff x="2888" y="1155"/>
            <a:chExt cx="321" cy="784"/>
          </a:xfrm>
        </p:grpSpPr>
        <p:sp>
          <p:nvSpPr>
            <p:cNvPr id="8263" name="Freeform 34"/>
            <p:cNvSpPr>
              <a:spLocks/>
            </p:cNvSpPr>
            <p:nvPr/>
          </p:nvSpPr>
          <p:spPr bwMode="auto">
            <a:xfrm>
              <a:off x="2993" y="1361"/>
              <a:ext cx="211" cy="211"/>
            </a:xfrm>
            <a:custGeom>
              <a:avLst/>
              <a:gdLst>
                <a:gd name="T0" fmla="*/ 211 w 211"/>
                <a:gd name="T1" fmla="*/ 104 h 211"/>
                <a:gd name="T2" fmla="*/ 211 w 211"/>
                <a:gd name="T3" fmla="*/ 124 h 211"/>
                <a:gd name="T4" fmla="*/ 206 w 211"/>
                <a:gd name="T5" fmla="*/ 141 h 211"/>
                <a:gd name="T6" fmla="*/ 200 w 211"/>
                <a:gd name="T7" fmla="*/ 155 h 211"/>
                <a:gd name="T8" fmla="*/ 192 w 211"/>
                <a:gd name="T9" fmla="*/ 169 h 211"/>
                <a:gd name="T10" fmla="*/ 180 w 211"/>
                <a:gd name="T11" fmla="*/ 180 h 211"/>
                <a:gd name="T12" fmla="*/ 169 w 211"/>
                <a:gd name="T13" fmla="*/ 192 h 211"/>
                <a:gd name="T14" fmla="*/ 155 w 211"/>
                <a:gd name="T15" fmla="*/ 200 h 211"/>
                <a:gd name="T16" fmla="*/ 141 w 211"/>
                <a:gd name="T17" fmla="*/ 206 h 211"/>
                <a:gd name="T18" fmla="*/ 124 w 211"/>
                <a:gd name="T19" fmla="*/ 211 h 211"/>
                <a:gd name="T20" fmla="*/ 107 w 211"/>
                <a:gd name="T21" fmla="*/ 211 h 211"/>
                <a:gd name="T22" fmla="*/ 90 w 211"/>
                <a:gd name="T23" fmla="*/ 211 h 211"/>
                <a:gd name="T24" fmla="*/ 73 w 211"/>
                <a:gd name="T25" fmla="*/ 206 h 211"/>
                <a:gd name="T26" fmla="*/ 59 w 211"/>
                <a:gd name="T27" fmla="*/ 200 h 211"/>
                <a:gd name="T28" fmla="*/ 45 w 211"/>
                <a:gd name="T29" fmla="*/ 192 h 211"/>
                <a:gd name="T30" fmla="*/ 31 w 211"/>
                <a:gd name="T31" fmla="*/ 180 h 211"/>
                <a:gd name="T32" fmla="*/ 22 w 211"/>
                <a:gd name="T33" fmla="*/ 169 h 211"/>
                <a:gd name="T34" fmla="*/ 14 w 211"/>
                <a:gd name="T35" fmla="*/ 155 h 211"/>
                <a:gd name="T36" fmla="*/ 5 w 211"/>
                <a:gd name="T37" fmla="*/ 141 h 211"/>
                <a:gd name="T38" fmla="*/ 2 w 211"/>
                <a:gd name="T39" fmla="*/ 124 h 211"/>
                <a:gd name="T40" fmla="*/ 0 w 211"/>
                <a:gd name="T41" fmla="*/ 107 h 211"/>
                <a:gd name="T42" fmla="*/ 2 w 211"/>
                <a:gd name="T43" fmla="*/ 90 h 211"/>
                <a:gd name="T44" fmla="*/ 5 w 211"/>
                <a:gd name="T45" fmla="*/ 73 h 211"/>
                <a:gd name="T46" fmla="*/ 14 w 211"/>
                <a:gd name="T47" fmla="*/ 59 h 211"/>
                <a:gd name="T48" fmla="*/ 22 w 211"/>
                <a:gd name="T49" fmla="*/ 45 h 211"/>
                <a:gd name="T50" fmla="*/ 31 w 211"/>
                <a:gd name="T51" fmla="*/ 31 h 211"/>
                <a:gd name="T52" fmla="*/ 45 w 211"/>
                <a:gd name="T53" fmla="*/ 19 h 211"/>
                <a:gd name="T54" fmla="*/ 59 w 211"/>
                <a:gd name="T55" fmla="*/ 11 h 211"/>
                <a:gd name="T56" fmla="*/ 73 w 211"/>
                <a:gd name="T57" fmla="*/ 5 h 211"/>
                <a:gd name="T58" fmla="*/ 90 w 211"/>
                <a:gd name="T59" fmla="*/ 3 h 211"/>
                <a:gd name="T60" fmla="*/ 107 w 211"/>
                <a:gd name="T61" fmla="*/ 0 h 211"/>
                <a:gd name="T62" fmla="*/ 124 w 211"/>
                <a:gd name="T63" fmla="*/ 3 h 211"/>
                <a:gd name="T64" fmla="*/ 141 w 211"/>
                <a:gd name="T65" fmla="*/ 5 h 211"/>
                <a:gd name="T66" fmla="*/ 155 w 211"/>
                <a:gd name="T67" fmla="*/ 11 h 211"/>
                <a:gd name="T68" fmla="*/ 169 w 211"/>
                <a:gd name="T69" fmla="*/ 19 h 211"/>
                <a:gd name="T70" fmla="*/ 180 w 211"/>
                <a:gd name="T71" fmla="*/ 31 h 211"/>
                <a:gd name="T72" fmla="*/ 192 w 211"/>
                <a:gd name="T73" fmla="*/ 45 h 211"/>
                <a:gd name="T74" fmla="*/ 200 w 211"/>
                <a:gd name="T75" fmla="*/ 59 h 211"/>
                <a:gd name="T76" fmla="*/ 206 w 211"/>
                <a:gd name="T77" fmla="*/ 73 h 211"/>
                <a:gd name="T78" fmla="*/ 211 w 211"/>
                <a:gd name="T79" fmla="*/ 90 h 211"/>
                <a:gd name="T80" fmla="*/ 211 w 211"/>
                <a:gd name="T81" fmla="*/ 107 h 211"/>
                <a:gd name="T82" fmla="*/ 211 w 211"/>
                <a:gd name="T83" fmla="*/ 104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1"/>
                <a:gd name="T127" fmla="*/ 0 h 211"/>
                <a:gd name="T128" fmla="*/ 211 w 211"/>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1" h="211">
                  <a:moveTo>
                    <a:pt x="211" y="104"/>
                  </a:moveTo>
                  <a:lnTo>
                    <a:pt x="211" y="124"/>
                  </a:lnTo>
                  <a:lnTo>
                    <a:pt x="206" y="141"/>
                  </a:lnTo>
                  <a:lnTo>
                    <a:pt x="200" y="155"/>
                  </a:lnTo>
                  <a:lnTo>
                    <a:pt x="192" y="169"/>
                  </a:lnTo>
                  <a:lnTo>
                    <a:pt x="180" y="180"/>
                  </a:lnTo>
                  <a:lnTo>
                    <a:pt x="169" y="192"/>
                  </a:lnTo>
                  <a:lnTo>
                    <a:pt x="155" y="200"/>
                  </a:lnTo>
                  <a:lnTo>
                    <a:pt x="141" y="206"/>
                  </a:lnTo>
                  <a:lnTo>
                    <a:pt x="124" y="211"/>
                  </a:lnTo>
                  <a:lnTo>
                    <a:pt x="107" y="211"/>
                  </a:lnTo>
                  <a:lnTo>
                    <a:pt x="90" y="211"/>
                  </a:lnTo>
                  <a:lnTo>
                    <a:pt x="73" y="206"/>
                  </a:lnTo>
                  <a:lnTo>
                    <a:pt x="59" y="200"/>
                  </a:lnTo>
                  <a:lnTo>
                    <a:pt x="45" y="192"/>
                  </a:lnTo>
                  <a:lnTo>
                    <a:pt x="31" y="180"/>
                  </a:lnTo>
                  <a:lnTo>
                    <a:pt x="22" y="169"/>
                  </a:lnTo>
                  <a:lnTo>
                    <a:pt x="14" y="155"/>
                  </a:lnTo>
                  <a:lnTo>
                    <a:pt x="5" y="141"/>
                  </a:lnTo>
                  <a:lnTo>
                    <a:pt x="2" y="124"/>
                  </a:lnTo>
                  <a:lnTo>
                    <a:pt x="0" y="107"/>
                  </a:lnTo>
                  <a:lnTo>
                    <a:pt x="2" y="90"/>
                  </a:lnTo>
                  <a:lnTo>
                    <a:pt x="5" y="73"/>
                  </a:lnTo>
                  <a:lnTo>
                    <a:pt x="14" y="59"/>
                  </a:lnTo>
                  <a:lnTo>
                    <a:pt x="22" y="45"/>
                  </a:lnTo>
                  <a:lnTo>
                    <a:pt x="31" y="31"/>
                  </a:lnTo>
                  <a:lnTo>
                    <a:pt x="45" y="19"/>
                  </a:lnTo>
                  <a:lnTo>
                    <a:pt x="59" y="11"/>
                  </a:lnTo>
                  <a:lnTo>
                    <a:pt x="73" y="5"/>
                  </a:lnTo>
                  <a:lnTo>
                    <a:pt x="90" y="3"/>
                  </a:lnTo>
                  <a:lnTo>
                    <a:pt x="107" y="0"/>
                  </a:lnTo>
                  <a:lnTo>
                    <a:pt x="124" y="3"/>
                  </a:lnTo>
                  <a:lnTo>
                    <a:pt x="141" y="5"/>
                  </a:lnTo>
                  <a:lnTo>
                    <a:pt x="155" y="11"/>
                  </a:lnTo>
                  <a:lnTo>
                    <a:pt x="169" y="19"/>
                  </a:lnTo>
                  <a:lnTo>
                    <a:pt x="180" y="31"/>
                  </a:lnTo>
                  <a:lnTo>
                    <a:pt x="192" y="45"/>
                  </a:lnTo>
                  <a:lnTo>
                    <a:pt x="200" y="59"/>
                  </a:lnTo>
                  <a:lnTo>
                    <a:pt x="206" y="73"/>
                  </a:lnTo>
                  <a:lnTo>
                    <a:pt x="211" y="90"/>
                  </a:lnTo>
                  <a:lnTo>
                    <a:pt x="211" y="107"/>
                  </a:lnTo>
                  <a:lnTo>
                    <a:pt x="211" y="104"/>
                  </a:lnTo>
                  <a:close/>
                </a:path>
              </a:pathLst>
            </a:custGeom>
            <a:solidFill>
              <a:srgbClr val="FFFF00"/>
            </a:solidFill>
            <a:ln>
              <a:noFill/>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64" name="Freeform 35"/>
            <p:cNvSpPr>
              <a:spLocks/>
            </p:cNvSpPr>
            <p:nvPr/>
          </p:nvSpPr>
          <p:spPr bwMode="auto">
            <a:xfrm>
              <a:off x="2993" y="1361"/>
              <a:ext cx="211" cy="211"/>
            </a:xfrm>
            <a:custGeom>
              <a:avLst/>
              <a:gdLst>
                <a:gd name="T0" fmla="*/ 211 w 211"/>
                <a:gd name="T1" fmla="*/ 104 h 211"/>
                <a:gd name="T2" fmla="*/ 211 w 211"/>
                <a:gd name="T3" fmla="*/ 90 h 211"/>
                <a:gd name="T4" fmla="*/ 206 w 211"/>
                <a:gd name="T5" fmla="*/ 73 h 211"/>
                <a:gd name="T6" fmla="*/ 200 w 211"/>
                <a:gd name="T7" fmla="*/ 59 h 211"/>
                <a:gd name="T8" fmla="*/ 192 w 211"/>
                <a:gd name="T9" fmla="*/ 45 h 211"/>
                <a:gd name="T10" fmla="*/ 180 w 211"/>
                <a:gd name="T11" fmla="*/ 31 h 211"/>
                <a:gd name="T12" fmla="*/ 169 w 211"/>
                <a:gd name="T13" fmla="*/ 19 h 211"/>
                <a:gd name="T14" fmla="*/ 155 w 211"/>
                <a:gd name="T15" fmla="*/ 11 h 211"/>
                <a:gd name="T16" fmla="*/ 141 w 211"/>
                <a:gd name="T17" fmla="*/ 5 h 211"/>
                <a:gd name="T18" fmla="*/ 124 w 211"/>
                <a:gd name="T19" fmla="*/ 3 h 211"/>
                <a:gd name="T20" fmla="*/ 107 w 211"/>
                <a:gd name="T21" fmla="*/ 0 h 211"/>
                <a:gd name="T22" fmla="*/ 90 w 211"/>
                <a:gd name="T23" fmla="*/ 3 h 211"/>
                <a:gd name="T24" fmla="*/ 73 w 211"/>
                <a:gd name="T25" fmla="*/ 5 h 211"/>
                <a:gd name="T26" fmla="*/ 59 w 211"/>
                <a:gd name="T27" fmla="*/ 11 h 211"/>
                <a:gd name="T28" fmla="*/ 45 w 211"/>
                <a:gd name="T29" fmla="*/ 19 h 211"/>
                <a:gd name="T30" fmla="*/ 31 w 211"/>
                <a:gd name="T31" fmla="*/ 31 h 211"/>
                <a:gd name="T32" fmla="*/ 22 w 211"/>
                <a:gd name="T33" fmla="*/ 45 h 211"/>
                <a:gd name="T34" fmla="*/ 14 w 211"/>
                <a:gd name="T35" fmla="*/ 59 h 211"/>
                <a:gd name="T36" fmla="*/ 5 w 211"/>
                <a:gd name="T37" fmla="*/ 73 h 211"/>
                <a:gd name="T38" fmla="*/ 2 w 211"/>
                <a:gd name="T39" fmla="*/ 90 h 211"/>
                <a:gd name="T40" fmla="*/ 0 w 211"/>
                <a:gd name="T41" fmla="*/ 107 h 211"/>
                <a:gd name="T42" fmla="*/ 2 w 211"/>
                <a:gd name="T43" fmla="*/ 124 h 211"/>
                <a:gd name="T44" fmla="*/ 5 w 211"/>
                <a:gd name="T45" fmla="*/ 141 h 211"/>
                <a:gd name="T46" fmla="*/ 14 w 211"/>
                <a:gd name="T47" fmla="*/ 155 h 211"/>
                <a:gd name="T48" fmla="*/ 22 w 211"/>
                <a:gd name="T49" fmla="*/ 169 h 211"/>
                <a:gd name="T50" fmla="*/ 31 w 211"/>
                <a:gd name="T51" fmla="*/ 180 h 211"/>
                <a:gd name="T52" fmla="*/ 45 w 211"/>
                <a:gd name="T53" fmla="*/ 192 h 211"/>
                <a:gd name="T54" fmla="*/ 59 w 211"/>
                <a:gd name="T55" fmla="*/ 200 h 211"/>
                <a:gd name="T56" fmla="*/ 73 w 211"/>
                <a:gd name="T57" fmla="*/ 206 h 211"/>
                <a:gd name="T58" fmla="*/ 90 w 211"/>
                <a:gd name="T59" fmla="*/ 211 h 211"/>
                <a:gd name="T60" fmla="*/ 107 w 211"/>
                <a:gd name="T61" fmla="*/ 211 h 211"/>
                <a:gd name="T62" fmla="*/ 124 w 211"/>
                <a:gd name="T63" fmla="*/ 211 h 211"/>
                <a:gd name="T64" fmla="*/ 141 w 211"/>
                <a:gd name="T65" fmla="*/ 206 h 211"/>
                <a:gd name="T66" fmla="*/ 155 w 211"/>
                <a:gd name="T67" fmla="*/ 200 h 211"/>
                <a:gd name="T68" fmla="*/ 169 w 211"/>
                <a:gd name="T69" fmla="*/ 192 h 211"/>
                <a:gd name="T70" fmla="*/ 180 w 211"/>
                <a:gd name="T71" fmla="*/ 180 h 211"/>
                <a:gd name="T72" fmla="*/ 192 w 211"/>
                <a:gd name="T73" fmla="*/ 169 h 211"/>
                <a:gd name="T74" fmla="*/ 200 w 211"/>
                <a:gd name="T75" fmla="*/ 155 h 211"/>
                <a:gd name="T76" fmla="*/ 206 w 211"/>
                <a:gd name="T77" fmla="*/ 141 h 211"/>
                <a:gd name="T78" fmla="*/ 211 w 211"/>
                <a:gd name="T79" fmla="*/ 124 h 211"/>
                <a:gd name="T80" fmla="*/ 211 w 211"/>
                <a:gd name="T81" fmla="*/ 107 h 211"/>
                <a:gd name="T82" fmla="*/ 211 w 211"/>
                <a:gd name="T83" fmla="*/ 107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1"/>
                <a:gd name="T127" fmla="*/ 0 h 211"/>
                <a:gd name="T128" fmla="*/ 211 w 211"/>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1" h="211">
                  <a:moveTo>
                    <a:pt x="211" y="104"/>
                  </a:moveTo>
                  <a:lnTo>
                    <a:pt x="211" y="90"/>
                  </a:lnTo>
                  <a:lnTo>
                    <a:pt x="206" y="73"/>
                  </a:lnTo>
                  <a:lnTo>
                    <a:pt x="200" y="59"/>
                  </a:lnTo>
                  <a:lnTo>
                    <a:pt x="192" y="45"/>
                  </a:lnTo>
                  <a:lnTo>
                    <a:pt x="180" y="31"/>
                  </a:lnTo>
                  <a:lnTo>
                    <a:pt x="169" y="19"/>
                  </a:lnTo>
                  <a:lnTo>
                    <a:pt x="155" y="11"/>
                  </a:lnTo>
                  <a:lnTo>
                    <a:pt x="141" y="5"/>
                  </a:lnTo>
                  <a:lnTo>
                    <a:pt x="124" y="3"/>
                  </a:lnTo>
                  <a:lnTo>
                    <a:pt x="107" y="0"/>
                  </a:lnTo>
                  <a:lnTo>
                    <a:pt x="90" y="3"/>
                  </a:lnTo>
                  <a:lnTo>
                    <a:pt x="73" y="5"/>
                  </a:lnTo>
                  <a:lnTo>
                    <a:pt x="59" y="11"/>
                  </a:lnTo>
                  <a:lnTo>
                    <a:pt x="45" y="19"/>
                  </a:lnTo>
                  <a:lnTo>
                    <a:pt x="31" y="31"/>
                  </a:lnTo>
                  <a:lnTo>
                    <a:pt x="22" y="45"/>
                  </a:lnTo>
                  <a:lnTo>
                    <a:pt x="14" y="59"/>
                  </a:lnTo>
                  <a:lnTo>
                    <a:pt x="5" y="73"/>
                  </a:lnTo>
                  <a:lnTo>
                    <a:pt x="2" y="90"/>
                  </a:lnTo>
                  <a:lnTo>
                    <a:pt x="0" y="107"/>
                  </a:lnTo>
                  <a:lnTo>
                    <a:pt x="2" y="124"/>
                  </a:lnTo>
                  <a:lnTo>
                    <a:pt x="5" y="141"/>
                  </a:lnTo>
                  <a:lnTo>
                    <a:pt x="14" y="155"/>
                  </a:lnTo>
                  <a:lnTo>
                    <a:pt x="22" y="169"/>
                  </a:lnTo>
                  <a:lnTo>
                    <a:pt x="31" y="180"/>
                  </a:lnTo>
                  <a:lnTo>
                    <a:pt x="45" y="192"/>
                  </a:lnTo>
                  <a:lnTo>
                    <a:pt x="59" y="200"/>
                  </a:lnTo>
                  <a:lnTo>
                    <a:pt x="73" y="206"/>
                  </a:lnTo>
                  <a:lnTo>
                    <a:pt x="90" y="211"/>
                  </a:lnTo>
                  <a:lnTo>
                    <a:pt x="107" y="211"/>
                  </a:lnTo>
                  <a:lnTo>
                    <a:pt x="124" y="211"/>
                  </a:lnTo>
                  <a:lnTo>
                    <a:pt x="141" y="206"/>
                  </a:lnTo>
                  <a:lnTo>
                    <a:pt x="155" y="200"/>
                  </a:lnTo>
                  <a:lnTo>
                    <a:pt x="169" y="192"/>
                  </a:lnTo>
                  <a:lnTo>
                    <a:pt x="180" y="180"/>
                  </a:lnTo>
                  <a:lnTo>
                    <a:pt x="192" y="169"/>
                  </a:lnTo>
                  <a:lnTo>
                    <a:pt x="200" y="155"/>
                  </a:lnTo>
                  <a:lnTo>
                    <a:pt x="206" y="141"/>
                  </a:lnTo>
                  <a:lnTo>
                    <a:pt x="211" y="124"/>
                  </a:lnTo>
                  <a:lnTo>
                    <a:pt x="211" y="107"/>
                  </a:lnTo>
                </a:path>
              </a:pathLst>
            </a:custGeom>
            <a:solidFill>
              <a:srgbClr val="FFFF00"/>
            </a:solidFill>
            <a:ln w="9525">
              <a:solidFill>
                <a:srgbClr val="000000"/>
              </a:solidFill>
              <a:prstDash val="solid"/>
              <a:round/>
              <a:headEnd/>
              <a:tailEnd/>
            </a:ln>
          </p:spPr>
          <p:txBody>
            <a:bodyPr/>
            <a:lstStyle/>
            <a:p>
              <a:pPr eaLnBrk="1" fontAlgn="auto" hangingPunct="1">
                <a:spcBef>
                  <a:spcPts val="0"/>
                </a:spcBef>
                <a:spcAft>
                  <a:spcPts val="0"/>
                </a:spcAft>
                <a:defRPr/>
              </a:pPr>
              <a:endParaRPr lang="zh-CN" altLang="en-US" sz="1477">
                <a:latin typeface="+mn-lt"/>
                <a:ea typeface="+mn-ea"/>
              </a:endParaRPr>
            </a:p>
          </p:txBody>
        </p:sp>
        <p:sp>
          <p:nvSpPr>
            <p:cNvPr id="8265" name="Rectangle 36"/>
            <p:cNvSpPr>
              <a:spLocks noChangeArrowheads="1"/>
            </p:cNvSpPr>
            <p:nvPr/>
          </p:nvSpPr>
          <p:spPr bwMode="auto">
            <a:xfrm>
              <a:off x="3066" y="1420"/>
              <a:ext cx="49" cy="116"/>
            </a:xfrm>
            <a:prstGeom prst="rect">
              <a:avLst/>
            </a:prstGeom>
            <a:solidFill>
              <a:srgbClr val="FFFF00"/>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5</a:t>
              </a:r>
              <a:endParaRPr lang="en-US" altLang="zh-CN" sz="1292" dirty="0"/>
            </a:p>
          </p:txBody>
        </p:sp>
        <p:sp>
          <p:nvSpPr>
            <p:cNvPr id="8266" name="Freeform 37"/>
            <p:cNvSpPr>
              <a:spLocks/>
            </p:cNvSpPr>
            <p:nvPr/>
          </p:nvSpPr>
          <p:spPr bwMode="auto">
            <a:xfrm>
              <a:off x="2888" y="1155"/>
              <a:ext cx="51" cy="90"/>
            </a:xfrm>
            <a:custGeom>
              <a:avLst/>
              <a:gdLst>
                <a:gd name="T0" fmla="*/ 26 w 51"/>
                <a:gd name="T1" fmla="*/ 82 h 90"/>
                <a:gd name="T2" fmla="*/ 3 w 51"/>
                <a:gd name="T3" fmla="*/ 90 h 90"/>
                <a:gd name="T4" fmla="*/ 0 w 51"/>
                <a:gd name="T5" fmla="*/ 0 h 90"/>
                <a:gd name="T6" fmla="*/ 51 w 51"/>
                <a:gd name="T7" fmla="*/ 73 h 90"/>
                <a:gd name="T8" fmla="*/ 28 w 51"/>
                <a:gd name="T9" fmla="*/ 82 h 90"/>
                <a:gd name="T10" fmla="*/ 0 60000 65536"/>
                <a:gd name="T11" fmla="*/ 0 60000 65536"/>
                <a:gd name="T12" fmla="*/ 0 60000 65536"/>
                <a:gd name="T13" fmla="*/ 0 60000 65536"/>
                <a:gd name="T14" fmla="*/ 0 60000 65536"/>
                <a:gd name="T15" fmla="*/ 0 w 51"/>
                <a:gd name="T16" fmla="*/ 0 h 90"/>
                <a:gd name="T17" fmla="*/ 51 w 51"/>
                <a:gd name="T18" fmla="*/ 90 h 90"/>
              </a:gdLst>
              <a:ahLst/>
              <a:cxnLst>
                <a:cxn ang="T10">
                  <a:pos x="T0" y="T1"/>
                </a:cxn>
                <a:cxn ang="T11">
                  <a:pos x="T2" y="T3"/>
                </a:cxn>
                <a:cxn ang="T12">
                  <a:pos x="T4" y="T5"/>
                </a:cxn>
                <a:cxn ang="T13">
                  <a:pos x="T6" y="T7"/>
                </a:cxn>
                <a:cxn ang="T14">
                  <a:pos x="T8" y="T9"/>
                </a:cxn>
              </a:cxnLst>
              <a:rect l="T15" t="T16" r="T17" b="T18"/>
              <a:pathLst>
                <a:path w="51" h="90">
                  <a:moveTo>
                    <a:pt x="26" y="82"/>
                  </a:moveTo>
                  <a:lnTo>
                    <a:pt x="3" y="90"/>
                  </a:lnTo>
                  <a:lnTo>
                    <a:pt x="0" y="0"/>
                  </a:lnTo>
                  <a:lnTo>
                    <a:pt x="51" y="73"/>
                  </a:lnTo>
                  <a:lnTo>
                    <a:pt x="28" y="82"/>
                  </a:lnTo>
                </a:path>
              </a:pathLst>
            </a:custGeom>
            <a:solidFill>
              <a:srgbClr val="FFFF00"/>
            </a:solidFill>
            <a:ln w="9525">
              <a:solidFill>
                <a:srgbClr val="000000"/>
              </a:solidFill>
              <a:prstDash val="solid"/>
              <a:round/>
              <a:headEnd/>
              <a:tailEnd/>
            </a:ln>
          </p:spPr>
          <p:txBody>
            <a:bodyPr/>
            <a:lstStyle/>
            <a:p>
              <a:pPr eaLnBrk="1" fontAlgn="auto" hangingPunct="1">
                <a:spcBef>
                  <a:spcPts val="0"/>
                </a:spcBef>
                <a:spcAft>
                  <a:spcPts val="0"/>
                </a:spcAft>
                <a:defRPr/>
              </a:pPr>
              <a:endParaRPr lang="zh-CN" altLang="en-US" sz="1477">
                <a:latin typeface="+mn-lt"/>
                <a:ea typeface="+mn-ea"/>
              </a:endParaRPr>
            </a:p>
          </p:txBody>
        </p:sp>
        <p:sp>
          <p:nvSpPr>
            <p:cNvPr id="8267" name="Freeform 38"/>
            <p:cNvSpPr>
              <a:spLocks/>
            </p:cNvSpPr>
            <p:nvPr/>
          </p:nvSpPr>
          <p:spPr bwMode="auto">
            <a:xfrm>
              <a:off x="2888" y="1155"/>
              <a:ext cx="51" cy="90"/>
            </a:xfrm>
            <a:custGeom>
              <a:avLst/>
              <a:gdLst>
                <a:gd name="T0" fmla="*/ 26 w 51"/>
                <a:gd name="T1" fmla="*/ 82 h 90"/>
                <a:gd name="T2" fmla="*/ 3 w 51"/>
                <a:gd name="T3" fmla="*/ 90 h 90"/>
                <a:gd name="T4" fmla="*/ 0 w 51"/>
                <a:gd name="T5" fmla="*/ 0 h 90"/>
                <a:gd name="T6" fmla="*/ 51 w 51"/>
                <a:gd name="T7" fmla="*/ 73 h 90"/>
                <a:gd name="T8" fmla="*/ 26 w 51"/>
                <a:gd name="T9" fmla="*/ 82 h 90"/>
                <a:gd name="T10" fmla="*/ 0 60000 65536"/>
                <a:gd name="T11" fmla="*/ 0 60000 65536"/>
                <a:gd name="T12" fmla="*/ 0 60000 65536"/>
                <a:gd name="T13" fmla="*/ 0 60000 65536"/>
                <a:gd name="T14" fmla="*/ 0 60000 65536"/>
                <a:gd name="T15" fmla="*/ 0 w 51"/>
                <a:gd name="T16" fmla="*/ 0 h 90"/>
                <a:gd name="T17" fmla="*/ 51 w 51"/>
                <a:gd name="T18" fmla="*/ 90 h 90"/>
              </a:gdLst>
              <a:ahLst/>
              <a:cxnLst>
                <a:cxn ang="T10">
                  <a:pos x="T0" y="T1"/>
                </a:cxn>
                <a:cxn ang="T11">
                  <a:pos x="T2" y="T3"/>
                </a:cxn>
                <a:cxn ang="T12">
                  <a:pos x="T4" y="T5"/>
                </a:cxn>
                <a:cxn ang="T13">
                  <a:pos x="T6" y="T7"/>
                </a:cxn>
                <a:cxn ang="T14">
                  <a:pos x="T8" y="T9"/>
                </a:cxn>
              </a:cxnLst>
              <a:rect l="T15" t="T16" r="T17" b="T18"/>
              <a:pathLst>
                <a:path w="51" h="90">
                  <a:moveTo>
                    <a:pt x="26" y="82"/>
                  </a:moveTo>
                  <a:lnTo>
                    <a:pt x="3" y="90"/>
                  </a:lnTo>
                  <a:lnTo>
                    <a:pt x="0" y="0"/>
                  </a:lnTo>
                  <a:lnTo>
                    <a:pt x="51" y="73"/>
                  </a:lnTo>
                  <a:lnTo>
                    <a:pt x="26" y="82"/>
                  </a:lnTo>
                  <a:close/>
                </a:path>
              </a:pathLst>
            </a:custGeom>
            <a:solidFill>
              <a:srgbClr val="FFFF00"/>
            </a:solidFill>
            <a:ln>
              <a:noFill/>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68" name="Freeform 39"/>
            <p:cNvSpPr>
              <a:spLocks/>
            </p:cNvSpPr>
            <p:nvPr/>
          </p:nvSpPr>
          <p:spPr bwMode="auto">
            <a:xfrm>
              <a:off x="2916" y="1239"/>
              <a:ext cx="48" cy="700"/>
            </a:xfrm>
            <a:custGeom>
              <a:avLst/>
              <a:gdLst>
                <a:gd name="T0" fmla="*/ 34 w 48"/>
                <a:gd name="T1" fmla="*/ 700 h 700"/>
                <a:gd name="T2" fmla="*/ 40 w 48"/>
                <a:gd name="T3" fmla="*/ 633 h 700"/>
                <a:gd name="T4" fmla="*/ 43 w 48"/>
                <a:gd name="T5" fmla="*/ 562 h 700"/>
                <a:gd name="T6" fmla="*/ 46 w 48"/>
                <a:gd name="T7" fmla="*/ 491 h 700"/>
                <a:gd name="T8" fmla="*/ 48 w 48"/>
                <a:gd name="T9" fmla="*/ 421 h 700"/>
                <a:gd name="T10" fmla="*/ 48 w 48"/>
                <a:gd name="T11" fmla="*/ 348 h 700"/>
                <a:gd name="T12" fmla="*/ 46 w 48"/>
                <a:gd name="T13" fmla="*/ 277 h 700"/>
                <a:gd name="T14" fmla="*/ 40 w 48"/>
                <a:gd name="T15" fmla="*/ 206 h 700"/>
                <a:gd name="T16" fmla="*/ 31 w 48"/>
                <a:gd name="T17" fmla="*/ 136 h 700"/>
                <a:gd name="T18" fmla="*/ 17 w 48"/>
                <a:gd name="T19" fmla="*/ 68 h 700"/>
                <a:gd name="T20" fmla="*/ 0 w 48"/>
                <a:gd name="T21" fmla="*/ 0 h 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
                <a:gd name="T34" fmla="*/ 0 h 700"/>
                <a:gd name="T35" fmla="*/ 48 w 48"/>
                <a:gd name="T36" fmla="*/ 700 h 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8" h="700">
                  <a:moveTo>
                    <a:pt x="34" y="700"/>
                  </a:moveTo>
                  <a:lnTo>
                    <a:pt x="40" y="633"/>
                  </a:lnTo>
                  <a:lnTo>
                    <a:pt x="43" y="562"/>
                  </a:lnTo>
                  <a:lnTo>
                    <a:pt x="46" y="491"/>
                  </a:lnTo>
                  <a:lnTo>
                    <a:pt x="48" y="421"/>
                  </a:lnTo>
                  <a:lnTo>
                    <a:pt x="48" y="348"/>
                  </a:lnTo>
                  <a:lnTo>
                    <a:pt x="46" y="277"/>
                  </a:lnTo>
                  <a:lnTo>
                    <a:pt x="40" y="206"/>
                  </a:lnTo>
                  <a:lnTo>
                    <a:pt x="31" y="136"/>
                  </a:lnTo>
                  <a:lnTo>
                    <a:pt x="17" y="68"/>
                  </a:lnTo>
                  <a:lnTo>
                    <a:pt x="0" y="0"/>
                  </a:lnTo>
                </a:path>
              </a:pathLst>
            </a:custGeom>
            <a:solidFill>
              <a:srgbClr val="FFFF00"/>
            </a:solidFill>
            <a:ln w="9525">
              <a:solidFill>
                <a:srgbClr val="000000"/>
              </a:solidFill>
              <a:prstDash val="solid"/>
              <a:round/>
              <a:headEnd/>
              <a:tailEnd/>
            </a:ln>
          </p:spPr>
          <p:txBody>
            <a:bodyPr/>
            <a:lstStyle/>
            <a:p>
              <a:pPr eaLnBrk="1" fontAlgn="auto" hangingPunct="1">
                <a:spcBef>
                  <a:spcPts val="0"/>
                </a:spcBef>
                <a:spcAft>
                  <a:spcPts val="0"/>
                </a:spcAft>
                <a:defRPr/>
              </a:pPr>
              <a:endParaRPr lang="zh-CN" altLang="en-US" sz="1477">
                <a:latin typeface="+mn-lt"/>
                <a:ea typeface="+mn-ea"/>
              </a:endParaRPr>
            </a:p>
          </p:txBody>
        </p:sp>
        <p:sp>
          <p:nvSpPr>
            <p:cNvPr id="8269" name="Rectangle 40"/>
            <p:cNvSpPr>
              <a:spLocks noChangeArrowheads="1"/>
            </p:cNvSpPr>
            <p:nvPr/>
          </p:nvSpPr>
          <p:spPr bwMode="auto">
            <a:xfrm>
              <a:off x="3007" y="1226"/>
              <a:ext cx="49" cy="116"/>
            </a:xfrm>
            <a:prstGeom prst="rect">
              <a:avLst/>
            </a:prstGeom>
            <a:solidFill>
              <a:srgbClr val="FFFF00"/>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u</a:t>
              </a:r>
              <a:endParaRPr lang="en-US" altLang="zh-CN" sz="1292" dirty="0"/>
            </a:p>
          </p:txBody>
        </p:sp>
        <p:sp>
          <p:nvSpPr>
            <p:cNvPr id="8270" name="Rectangle 41"/>
            <p:cNvSpPr>
              <a:spLocks noChangeArrowheads="1"/>
            </p:cNvSpPr>
            <p:nvPr/>
          </p:nvSpPr>
          <p:spPr bwMode="auto">
            <a:xfrm>
              <a:off x="3057" y="1226"/>
              <a:ext cx="152" cy="116"/>
            </a:xfrm>
            <a:prstGeom prst="rect">
              <a:avLst/>
            </a:prstGeom>
            <a:solidFill>
              <a:srgbClr val="FFFF00"/>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 = ?</a:t>
              </a:r>
              <a:endParaRPr lang="en-US" altLang="zh-CN" sz="1292" dirty="0"/>
            </a:p>
          </p:txBody>
        </p:sp>
      </p:grpSp>
      <p:grpSp>
        <p:nvGrpSpPr>
          <p:cNvPr id="3" name="Group 42"/>
          <p:cNvGrpSpPr>
            <a:grpSpLocks/>
          </p:cNvGrpSpPr>
          <p:nvPr/>
        </p:nvGrpSpPr>
        <p:grpSpPr bwMode="auto">
          <a:xfrm>
            <a:off x="2287588" y="1901825"/>
            <a:ext cx="566737" cy="592138"/>
            <a:chOff x="1496" y="1160"/>
            <a:chExt cx="358" cy="452"/>
          </a:xfrm>
        </p:grpSpPr>
        <p:sp>
          <p:nvSpPr>
            <p:cNvPr id="8255" name="Freeform 43"/>
            <p:cNvSpPr>
              <a:spLocks/>
            </p:cNvSpPr>
            <p:nvPr/>
          </p:nvSpPr>
          <p:spPr bwMode="auto">
            <a:xfrm>
              <a:off x="1496" y="1160"/>
              <a:ext cx="71" cy="88"/>
            </a:xfrm>
            <a:custGeom>
              <a:avLst/>
              <a:gdLst>
                <a:gd name="T0" fmla="*/ 51 w 71"/>
                <a:gd name="T1" fmla="*/ 71 h 88"/>
                <a:gd name="T2" fmla="*/ 31 w 71"/>
                <a:gd name="T3" fmla="*/ 88 h 88"/>
                <a:gd name="T4" fmla="*/ 0 w 71"/>
                <a:gd name="T5" fmla="*/ 0 h 88"/>
                <a:gd name="T6" fmla="*/ 71 w 71"/>
                <a:gd name="T7" fmla="*/ 57 h 88"/>
                <a:gd name="T8" fmla="*/ 51 w 71"/>
                <a:gd name="T9" fmla="*/ 71 h 88"/>
                <a:gd name="T10" fmla="*/ 0 60000 65536"/>
                <a:gd name="T11" fmla="*/ 0 60000 65536"/>
                <a:gd name="T12" fmla="*/ 0 60000 65536"/>
                <a:gd name="T13" fmla="*/ 0 60000 65536"/>
                <a:gd name="T14" fmla="*/ 0 60000 65536"/>
                <a:gd name="T15" fmla="*/ 0 w 71"/>
                <a:gd name="T16" fmla="*/ 0 h 88"/>
                <a:gd name="T17" fmla="*/ 71 w 71"/>
                <a:gd name="T18" fmla="*/ 88 h 88"/>
              </a:gdLst>
              <a:ahLst/>
              <a:cxnLst>
                <a:cxn ang="T10">
                  <a:pos x="T0" y="T1"/>
                </a:cxn>
                <a:cxn ang="T11">
                  <a:pos x="T2" y="T3"/>
                </a:cxn>
                <a:cxn ang="T12">
                  <a:pos x="T4" y="T5"/>
                </a:cxn>
                <a:cxn ang="T13">
                  <a:pos x="T6" y="T7"/>
                </a:cxn>
                <a:cxn ang="T14">
                  <a:pos x="T8" y="T9"/>
                </a:cxn>
              </a:cxnLst>
              <a:rect l="T15" t="T16" r="T17" b="T18"/>
              <a:pathLst>
                <a:path w="71" h="88">
                  <a:moveTo>
                    <a:pt x="51" y="71"/>
                  </a:moveTo>
                  <a:lnTo>
                    <a:pt x="31" y="88"/>
                  </a:lnTo>
                  <a:lnTo>
                    <a:pt x="0" y="0"/>
                  </a:lnTo>
                  <a:lnTo>
                    <a:pt x="71" y="57"/>
                  </a:lnTo>
                  <a:lnTo>
                    <a:pt x="51" y="71"/>
                  </a:lnTo>
                </a:path>
              </a:pathLst>
            </a:custGeom>
            <a:solidFill>
              <a:srgbClr val="FFFF00"/>
            </a:solidFill>
            <a:ln w="9525">
              <a:solidFill>
                <a:srgbClr val="000000"/>
              </a:solidFill>
              <a:prstDash val="solid"/>
              <a:round/>
              <a:headEnd/>
              <a:tailEnd/>
            </a:ln>
          </p:spPr>
          <p:txBody>
            <a:bodyPr/>
            <a:lstStyle/>
            <a:p>
              <a:pPr eaLnBrk="1" fontAlgn="auto" hangingPunct="1">
                <a:spcBef>
                  <a:spcPts val="0"/>
                </a:spcBef>
                <a:spcAft>
                  <a:spcPts val="0"/>
                </a:spcAft>
                <a:defRPr/>
              </a:pPr>
              <a:endParaRPr lang="zh-CN" altLang="en-US" sz="1477">
                <a:latin typeface="+mn-lt"/>
                <a:ea typeface="+mn-ea"/>
              </a:endParaRPr>
            </a:p>
          </p:txBody>
        </p:sp>
        <p:sp>
          <p:nvSpPr>
            <p:cNvPr id="8256" name="Freeform 44"/>
            <p:cNvSpPr>
              <a:spLocks/>
            </p:cNvSpPr>
            <p:nvPr/>
          </p:nvSpPr>
          <p:spPr bwMode="auto">
            <a:xfrm>
              <a:off x="1496" y="1160"/>
              <a:ext cx="71" cy="88"/>
            </a:xfrm>
            <a:custGeom>
              <a:avLst/>
              <a:gdLst>
                <a:gd name="T0" fmla="*/ 51 w 71"/>
                <a:gd name="T1" fmla="*/ 71 h 88"/>
                <a:gd name="T2" fmla="*/ 31 w 71"/>
                <a:gd name="T3" fmla="*/ 88 h 88"/>
                <a:gd name="T4" fmla="*/ 0 w 71"/>
                <a:gd name="T5" fmla="*/ 0 h 88"/>
                <a:gd name="T6" fmla="*/ 71 w 71"/>
                <a:gd name="T7" fmla="*/ 57 h 88"/>
                <a:gd name="T8" fmla="*/ 51 w 71"/>
                <a:gd name="T9" fmla="*/ 71 h 88"/>
                <a:gd name="T10" fmla="*/ 0 60000 65536"/>
                <a:gd name="T11" fmla="*/ 0 60000 65536"/>
                <a:gd name="T12" fmla="*/ 0 60000 65536"/>
                <a:gd name="T13" fmla="*/ 0 60000 65536"/>
                <a:gd name="T14" fmla="*/ 0 60000 65536"/>
                <a:gd name="T15" fmla="*/ 0 w 71"/>
                <a:gd name="T16" fmla="*/ 0 h 88"/>
                <a:gd name="T17" fmla="*/ 71 w 71"/>
                <a:gd name="T18" fmla="*/ 88 h 88"/>
              </a:gdLst>
              <a:ahLst/>
              <a:cxnLst>
                <a:cxn ang="T10">
                  <a:pos x="T0" y="T1"/>
                </a:cxn>
                <a:cxn ang="T11">
                  <a:pos x="T2" y="T3"/>
                </a:cxn>
                <a:cxn ang="T12">
                  <a:pos x="T4" y="T5"/>
                </a:cxn>
                <a:cxn ang="T13">
                  <a:pos x="T6" y="T7"/>
                </a:cxn>
                <a:cxn ang="T14">
                  <a:pos x="T8" y="T9"/>
                </a:cxn>
              </a:cxnLst>
              <a:rect l="T15" t="T16" r="T17" b="T18"/>
              <a:pathLst>
                <a:path w="71" h="88">
                  <a:moveTo>
                    <a:pt x="51" y="71"/>
                  </a:moveTo>
                  <a:lnTo>
                    <a:pt x="31" y="88"/>
                  </a:lnTo>
                  <a:lnTo>
                    <a:pt x="0" y="0"/>
                  </a:lnTo>
                  <a:lnTo>
                    <a:pt x="71" y="57"/>
                  </a:lnTo>
                  <a:lnTo>
                    <a:pt x="51" y="71"/>
                  </a:lnTo>
                  <a:close/>
                </a:path>
              </a:pathLst>
            </a:custGeom>
            <a:solidFill>
              <a:srgbClr val="FFFF00"/>
            </a:solidFill>
            <a:ln>
              <a:noFill/>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57" name="Freeform 45"/>
            <p:cNvSpPr>
              <a:spLocks/>
            </p:cNvSpPr>
            <p:nvPr/>
          </p:nvSpPr>
          <p:spPr bwMode="auto">
            <a:xfrm>
              <a:off x="1550" y="1234"/>
              <a:ext cx="40" cy="378"/>
            </a:xfrm>
            <a:custGeom>
              <a:avLst/>
              <a:gdLst>
                <a:gd name="T0" fmla="*/ 14 w 40"/>
                <a:gd name="T1" fmla="*/ 378 h 378"/>
                <a:gd name="T2" fmla="*/ 20 w 40"/>
                <a:gd name="T3" fmla="*/ 344 h 378"/>
                <a:gd name="T4" fmla="*/ 25 w 40"/>
                <a:gd name="T5" fmla="*/ 305 h 378"/>
                <a:gd name="T6" fmla="*/ 28 w 40"/>
                <a:gd name="T7" fmla="*/ 265 h 378"/>
                <a:gd name="T8" fmla="*/ 34 w 40"/>
                <a:gd name="T9" fmla="*/ 226 h 378"/>
                <a:gd name="T10" fmla="*/ 37 w 40"/>
                <a:gd name="T11" fmla="*/ 183 h 378"/>
                <a:gd name="T12" fmla="*/ 40 w 40"/>
                <a:gd name="T13" fmla="*/ 144 h 378"/>
                <a:gd name="T14" fmla="*/ 37 w 40"/>
                <a:gd name="T15" fmla="*/ 104 h 378"/>
                <a:gd name="T16" fmla="*/ 28 w 40"/>
                <a:gd name="T17" fmla="*/ 67 h 378"/>
                <a:gd name="T18" fmla="*/ 17 w 40"/>
                <a:gd name="T19" fmla="*/ 34 h 378"/>
                <a:gd name="T20" fmla="*/ 0 w 40"/>
                <a:gd name="T21" fmla="*/ 0 h 3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378"/>
                <a:gd name="T35" fmla="*/ 40 w 40"/>
                <a:gd name="T36" fmla="*/ 378 h 3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378">
                  <a:moveTo>
                    <a:pt x="14" y="378"/>
                  </a:moveTo>
                  <a:lnTo>
                    <a:pt x="20" y="344"/>
                  </a:lnTo>
                  <a:lnTo>
                    <a:pt x="25" y="305"/>
                  </a:lnTo>
                  <a:lnTo>
                    <a:pt x="28" y="265"/>
                  </a:lnTo>
                  <a:lnTo>
                    <a:pt x="34" y="226"/>
                  </a:lnTo>
                  <a:lnTo>
                    <a:pt x="37" y="183"/>
                  </a:lnTo>
                  <a:lnTo>
                    <a:pt x="40" y="144"/>
                  </a:lnTo>
                  <a:lnTo>
                    <a:pt x="37" y="104"/>
                  </a:lnTo>
                  <a:lnTo>
                    <a:pt x="28" y="67"/>
                  </a:lnTo>
                  <a:lnTo>
                    <a:pt x="17" y="34"/>
                  </a:lnTo>
                  <a:lnTo>
                    <a:pt x="0" y="0"/>
                  </a:lnTo>
                </a:path>
              </a:pathLst>
            </a:custGeom>
            <a:solidFill>
              <a:srgbClr val="FFFF00"/>
            </a:solidFill>
            <a:ln w="9525">
              <a:solidFill>
                <a:srgbClr val="000000"/>
              </a:solidFill>
              <a:prstDash val="solid"/>
              <a:round/>
              <a:headEnd/>
              <a:tailEnd/>
            </a:ln>
          </p:spPr>
          <p:txBody>
            <a:bodyPr/>
            <a:lstStyle/>
            <a:p>
              <a:pPr eaLnBrk="1" fontAlgn="auto" hangingPunct="1">
                <a:spcBef>
                  <a:spcPts val="0"/>
                </a:spcBef>
                <a:spcAft>
                  <a:spcPts val="0"/>
                </a:spcAft>
                <a:defRPr/>
              </a:pPr>
              <a:endParaRPr lang="zh-CN" altLang="en-US" sz="1477">
                <a:latin typeface="+mn-lt"/>
                <a:ea typeface="+mn-ea"/>
              </a:endParaRPr>
            </a:p>
          </p:txBody>
        </p:sp>
        <p:sp>
          <p:nvSpPr>
            <p:cNvPr id="8258" name="Freeform 46"/>
            <p:cNvSpPr>
              <a:spLocks/>
            </p:cNvSpPr>
            <p:nvPr/>
          </p:nvSpPr>
          <p:spPr bwMode="auto">
            <a:xfrm>
              <a:off x="1609" y="1368"/>
              <a:ext cx="212" cy="212"/>
            </a:xfrm>
            <a:custGeom>
              <a:avLst/>
              <a:gdLst>
                <a:gd name="T0" fmla="*/ 209 w 212"/>
                <a:gd name="T1" fmla="*/ 105 h 212"/>
                <a:gd name="T2" fmla="*/ 209 w 212"/>
                <a:gd name="T3" fmla="*/ 124 h 212"/>
                <a:gd name="T4" fmla="*/ 206 w 212"/>
                <a:gd name="T5" fmla="*/ 141 h 212"/>
                <a:gd name="T6" fmla="*/ 201 w 212"/>
                <a:gd name="T7" fmla="*/ 155 h 212"/>
                <a:gd name="T8" fmla="*/ 192 w 212"/>
                <a:gd name="T9" fmla="*/ 170 h 212"/>
                <a:gd name="T10" fmla="*/ 181 w 212"/>
                <a:gd name="T11" fmla="*/ 181 h 212"/>
                <a:gd name="T12" fmla="*/ 167 w 212"/>
                <a:gd name="T13" fmla="*/ 192 h 212"/>
                <a:gd name="T14" fmla="*/ 156 w 212"/>
                <a:gd name="T15" fmla="*/ 201 h 212"/>
                <a:gd name="T16" fmla="*/ 139 w 212"/>
                <a:gd name="T17" fmla="*/ 206 h 212"/>
                <a:gd name="T18" fmla="*/ 122 w 212"/>
                <a:gd name="T19" fmla="*/ 212 h 212"/>
                <a:gd name="T20" fmla="*/ 105 w 212"/>
                <a:gd name="T21" fmla="*/ 212 h 212"/>
                <a:gd name="T22" fmla="*/ 88 w 212"/>
                <a:gd name="T23" fmla="*/ 212 h 212"/>
                <a:gd name="T24" fmla="*/ 71 w 212"/>
                <a:gd name="T25" fmla="*/ 206 h 212"/>
                <a:gd name="T26" fmla="*/ 57 w 212"/>
                <a:gd name="T27" fmla="*/ 201 h 212"/>
                <a:gd name="T28" fmla="*/ 43 w 212"/>
                <a:gd name="T29" fmla="*/ 192 h 212"/>
                <a:gd name="T30" fmla="*/ 31 w 212"/>
                <a:gd name="T31" fmla="*/ 181 h 212"/>
                <a:gd name="T32" fmla="*/ 20 w 212"/>
                <a:gd name="T33" fmla="*/ 170 h 212"/>
                <a:gd name="T34" fmla="*/ 12 w 212"/>
                <a:gd name="T35" fmla="*/ 155 h 212"/>
                <a:gd name="T36" fmla="*/ 6 w 212"/>
                <a:gd name="T37" fmla="*/ 141 h 212"/>
                <a:gd name="T38" fmla="*/ 0 w 212"/>
                <a:gd name="T39" fmla="*/ 124 h 212"/>
                <a:gd name="T40" fmla="*/ 0 w 212"/>
                <a:gd name="T41" fmla="*/ 107 h 212"/>
                <a:gd name="T42" fmla="*/ 0 w 212"/>
                <a:gd name="T43" fmla="*/ 91 h 212"/>
                <a:gd name="T44" fmla="*/ 6 w 212"/>
                <a:gd name="T45" fmla="*/ 74 h 212"/>
                <a:gd name="T46" fmla="*/ 12 w 212"/>
                <a:gd name="T47" fmla="*/ 59 h 212"/>
                <a:gd name="T48" fmla="*/ 20 w 212"/>
                <a:gd name="T49" fmla="*/ 45 h 212"/>
                <a:gd name="T50" fmla="*/ 31 w 212"/>
                <a:gd name="T51" fmla="*/ 31 h 212"/>
                <a:gd name="T52" fmla="*/ 43 w 212"/>
                <a:gd name="T53" fmla="*/ 20 h 212"/>
                <a:gd name="T54" fmla="*/ 57 w 212"/>
                <a:gd name="T55" fmla="*/ 11 h 212"/>
                <a:gd name="T56" fmla="*/ 71 w 212"/>
                <a:gd name="T57" fmla="*/ 6 h 212"/>
                <a:gd name="T58" fmla="*/ 88 w 212"/>
                <a:gd name="T59" fmla="*/ 3 h 212"/>
                <a:gd name="T60" fmla="*/ 105 w 212"/>
                <a:gd name="T61" fmla="*/ 0 h 212"/>
                <a:gd name="T62" fmla="*/ 122 w 212"/>
                <a:gd name="T63" fmla="*/ 3 h 212"/>
                <a:gd name="T64" fmla="*/ 139 w 212"/>
                <a:gd name="T65" fmla="*/ 6 h 212"/>
                <a:gd name="T66" fmla="*/ 156 w 212"/>
                <a:gd name="T67" fmla="*/ 11 h 212"/>
                <a:gd name="T68" fmla="*/ 167 w 212"/>
                <a:gd name="T69" fmla="*/ 20 h 212"/>
                <a:gd name="T70" fmla="*/ 181 w 212"/>
                <a:gd name="T71" fmla="*/ 31 h 212"/>
                <a:gd name="T72" fmla="*/ 192 w 212"/>
                <a:gd name="T73" fmla="*/ 45 h 212"/>
                <a:gd name="T74" fmla="*/ 201 w 212"/>
                <a:gd name="T75" fmla="*/ 59 h 212"/>
                <a:gd name="T76" fmla="*/ 206 w 212"/>
                <a:gd name="T77" fmla="*/ 74 h 212"/>
                <a:gd name="T78" fmla="*/ 209 w 212"/>
                <a:gd name="T79" fmla="*/ 91 h 212"/>
                <a:gd name="T80" fmla="*/ 212 w 212"/>
                <a:gd name="T81" fmla="*/ 107 h 212"/>
                <a:gd name="T82" fmla="*/ 209 w 212"/>
                <a:gd name="T83" fmla="*/ 105 h 2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2"/>
                <a:gd name="T128" fmla="*/ 212 w 212"/>
                <a:gd name="T129" fmla="*/ 212 h 2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2">
                  <a:moveTo>
                    <a:pt x="209" y="105"/>
                  </a:moveTo>
                  <a:lnTo>
                    <a:pt x="209" y="124"/>
                  </a:lnTo>
                  <a:lnTo>
                    <a:pt x="206" y="141"/>
                  </a:lnTo>
                  <a:lnTo>
                    <a:pt x="201" y="155"/>
                  </a:lnTo>
                  <a:lnTo>
                    <a:pt x="192" y="170"/>
                  </a:lnTo>
                  <a:lnTo>
                    <a:pt x="181" y="181"/>
                  </a:lnTo>
                  <a:lnTo>
                    <a:pt x="167" y="192"/>
                  </a:lnTo>
                  <a:lnTo>
                    <a:pt x="156" y="201"/>
                  </a:lnTo>
                  <a:lnTo>
                    <a:pt x="139" y="206"/>
                  </a:lnTo>
                  <a:lnTo>
                    <a:pt x="122" y="212"/>
                  </a:lnTo>
                  <a:lnTo>
                    <a:pt x="105" y="212"/>
                  </a:lnTo>
                  <a:lnTo>
                    <a:pt x="88" y="212"/>
                  </a:lnTo>
                  <a:lnTo>
                    <a:pt x="71" y="206"/>
                  </a:lnTo>
                  <a:lnTo>
                    <a:pt x="57" y="201"/>
                  </a:lnTo>
                  <a:lnTo>
                    <a:pt x="43" y="192"/>
                  </a:lnTo>
                  <a:lnTo>
                    <a:pt x="31" y="181"/>
                  </a:lnTo>
                  <a:lnTo>
                    <a:pt x="20" y="170"/>
                  </a:lnTo>
                  <a:lnTo>
                    <a:pt x="12" y="155"/>
                  </a:lnTo>
                  <a:lnTo>
                    <a:pt x="6" y="141"/>
                  </a:lnTo>
                  <a:lnTo>
                    <a:pt x="0" y="124"/>
                  </a:lnTo>
                  <a:lnTo>
                    <a:pt x="0" y="107"/>
                  </a:lnTo>
                  <a:lnTo>
                    <a:pt x="0" y="91"/>
                  </a:lnTo>
                  <a:lnTo>
                    <a:pt x="6" y="74"/>
                  </a:lnTo>
                  <a:lnTo>
                    <a:pt x="12" y="59"/>
                  </a:lnTo>
                  <a:lnTo>
                    <a:pt x="20" y="45"/>
                  </a:lnTo>
                  <a:lnTo>
                    <a:pt x="31" y="31"/>
                  </a:lnTo>
                  <a:lnTo>
                    <a:pt x="43" y="20"/>
                  </a:lnTo>
                  <a:lnTo>
                    <a:pt x="57" y="11"/>
                  </a:lnTo>
                  <a:lnTo>
                    <a:pt x="71" y="6"/>
                  </a:lnTo>
                  <a:lnTo>
                    <a:pt x="88" y="3"/>
                  </a:lnTo>
                  <a:lnTo>
                    <a:pt x="105" y="0"/>
                  </a:lnTo>
                  <a:lnTo>
                    <a:pt x="122" y="3"/>
                  </a:lnTo>
                  <a:lnTo>
                    <a:pt x="139" y="6"/>
                  </a:lnTo>
                  <a:lnTo>
                    <a:pt x="156" y="11"/>
                  </a:lnTo>
                  <a:lnTo>
                    <a:pt x="167" y="20"/>
                  </a:lnTo>
                  <a:lnTo>
                    <a:pt x="181" y="31"/>
                  </a:lnTo>
                  <a:lnTo>
                    <a:pt x="192" y="45"/>
                  </a:lnTo>
                  <a:lnTo>
                    <a:pt x="201" y="59"/>
                  </a:lnTo>
                  <a:lnTo>
                    <a:pt x="206" y="74"/>
                  </a:lnTo>
                  <a:lnTo>
                    <a:pt x="209" y="91"/>
                  </a:lnTo>
                  <a:lnTo>
                    <a:pt x="212" y="107"/>
                  </a:lnTo>
                  <a:lnTo>
                    <a:pt x="209" y="105"/>
                  </a:lnTo>
                  <a:close/>
                </a:path>
              </a:pathLst>
            </a:custGeom>
            <a:solidFill>
              <a:srgbClr val="FFFF00"/>
            </a:solidFill>
            <a:ln>
              <a:noFill/>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59" name="Freeform 47"/>
            <p:cNvSpPr>
              <a:spLocks/>
            </p:cNvSpPr>
            <p:nvPr/>
          </p:nvSpPr>
          <p:spPr bwMode="auto">
            <a:xfrm>
              <a:off x="1609" y="1368"/>
              <a:ext cx="212" cy="212"/>
            </a:xfrm>
            <a:custGeom>
              <a:avLst/>
              <a:gdLst>
                <a:gd name="T0" fmla="*/ 209 w 212"/>
                <a:gd name="T1" fmla="*/ 105 h 212"/>
                <a:gd name="T2" fmla="*/ 209 w 212"/>
                <a:gd name="T3" fmla="*/ 91 h 212"/>
                <a:gd name="T4" fmla="*/ 206 w 212"/>
                <a:gd name="T5" fmla="*/ 74 h 212"/>
                <a:gd name="T6" fmla="*/ 201 w 212"/>
                <a:gd name="T7" fmla="*/ 59 h 212"/>
                <a:gd name="T8" fmla="*/ 192 w 212"/>
                <a:gd name="T9" fmla="*/ 45 h 212"/>
                <a:gd name="T10" fmla="*/ 181 w 212"/>
                <a:gd name="T11" fmla="*/ 31 h 212"/>
                <a:gd name="T12" fmla="*/ 167 w 212"/>
                <a:gd name="T13" fmla="*/ 20 h 212"/>
                <a:gd name="T14" fmla="*/ 156 w 212"/>
                <a:gd name="T15" fmla="*/ 11 h 212"/>
                <a:gd name="T16" fmla="*/ 139 w 212"/>
                <a:gd name="T17" fmla="*/ 6 h 212"/>
                <a:gd name="T18" fmla="*/ 122 w 212"/>
                <a:gd name="T19" fmla="*/ 3 h 212"/>
                <a:gd name="T20" fmla="*/ 105 w 212"/>
                <a:gd name="T21" fmla="*/ 0 h 212"/>
                <a:gd name="T22" fmla="*/ 88 w 212"/>
                <a:gd name="T23" fmla="*/ 3 h 212"/>
                <a:gd name="T24" fmla="*/ 71 w 212"/>
                <a:gd name="T25" fmla="*/ 6 h 212"/>
                <a:gd name="T26" fmla="*/ 57 w 212"/>
                <a:gd name="T27" fmla="*/ 11 h 212"/>
                <a:gd name="T28" fmla="*/ 43 w 212"/>
                <a:gd name="T29" fmla="*/ 20 h 212"/>
                <a:gd name="T30" fmla="*/ 31 w 212"/>
                <a:gd name="T31" fmla="*/ 31 h 212"/>
                <a:gd name="T32" fmla="*/ 20 w 212"/>
                <a:gd name="T33" fmla="*/ 45 h 212"/>
                <a:gd name="T34" fmla="*/ 12 w 212"/>
                <a:gd name="T35" fmla="*/ 59 h 212"/>
                <a:gd name="T36" fmla="*/ 6 w 212"/>
                <a:gd name="T37" fmla="*/ 74 h 212"/>
                <a:gd name="T38" fmla="*/ 0 w 212"/>
                <a:gd name="T39" fmla="*/ 91 h 212"/>
                <a:gd name="T40" fmla="*/ 0 w 212"/>
                <a:gd name="T41" fmla="*/ 107 h 212"/>
                <a:gd name="T42" fmla="*/ 0 w 212"/>
                <a:gd name="T43" fmla="*/ 124 h 212"/>
                <a:gd name="T44" fmla="*/ 6 w 212"/>
                <a:gd name="T45" fmla="*/ 141 h 212"/>
                <a:gd name="T46" fmla="*/ 12 w 212"/>
                <a:gd name="T47" fmla="*/ 155 h 212"/>
                <a:gd name="T48" fmla="*/ 20 w 212"/>
                <a:gd name="T49" fmla="*/ 170 h 212"/>
                <a:gd name="T50" fmla="*/ 31 w 212"/>
                <a:gd name="T51" fmla="*/ 181 h 212"/>
                <a:gd name="T52" fmla="*/ 43 w 212"/>
                <a:gd name="T53" fmla="*/ 192 h 212"/>
                <a:gd name="T54" fmla="*/ 57 w 212"/>
                <a:gd name="T55" fmla="*/ 201 h 212"/>
                <a:gd name="T56" fmla="*/ 71 w 212"/>
                <a:gd name="T57" fmla="*/ 206 h 212"/>
                <a:gd name="T58" fmla="*/ 88 w 212"/>
                <a:gd name="T59" fmla="*/ 212 h 212"/>
                <a:gd name="T60" fmla="*/ 105 w 212"/>
                <a:gd name="T61" fmla="*/ 212 h 212"/>
                <a:gd name="T62" fmla="*/ 122 w 212"/>
                <a:gd name="T63" fmla="*/ 212 h 212"/>
                <a:gd name="T64" fmla="*/ 139 w 212"/>
                <a:gd name="T65" fmla="*/ 206 h 212"/>
                <a:gd name="T66" fmla="*/ 156 w 212"/>
                <a:gd name="T67" fmla="*/ 201 h 212"/>
                <a:gd name="T68" fmla="*/ 167 w 212"/>
                <a:gd name="T69" fmla="*/ 192 h 212"/>
                <a:gd name="T70" fmla="*/ 181 w 212"/>
                <a:gd name="T71" fmla="*/ 181 h 212"/>
                <a:gd name="T72" fmla="*/ 192 w 212"/>
                <a:gd name="T73" fmla="*/ 170 h 212"/>
                <a:gd name="T74" fmla="*/ 201 w 212"/>
                <a:gd name="T75" fmla="*/ 155 h 212"/>
                <a:gd name="T76" fmla="*/ 206 w 212"/>
                <a:gd name="T77" fmla="*/ 141 h 212"/>
                <a:gd name="T78" fmla="*/ 209 w 212"/>
                <a:gd name="T79" fmla="*/ 124 h 212"/>
                <a:gd name="T80" fmla="*/ 212 w 212"/>
                <a:gd name="T81" fmla="*/ 107 h 212"/>
                <a:gd name="T82" fmla="*/ 212 w 212"/>
                <a:gd name="T83" fmla="*/ 107 h 2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2"/>
                <a:gd name="T128" fmla="*/ 212 w 212"/>
                <a:gd name="T129" fmla="*/ 212 h 2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2">
                  <a:moveTo>
                    <a:pt x="209" y="105"/>
                  </a:moveTo>
                  <a:lnTo>
                    <a:pt x="209" y="91"/>
                  </a:lnTo>
                  <a:lnTo>
                    <a:pt x="206" y="74"/>
                  </a:lnTo>
                  <a:lnTo>
                    <a:pt x="201" y="59"/>
                  </a:lnTo>
                  <a:lnTo>
                    <a:pt x="192" y="45"/>
                  </a:lnTo>
                  <a:lnTo>
                    <a:pt x="181" y="31"/>
                  </a:lnTo>
                  <a:lnTo>
                    <a:pt x="167" y="20"/>
                  </a:lnTo>
                  <a:lnTo>
                    <a:pt x="156" y="11"/>
                  </a:lnTo>
                  <a:lnTo>
                    <a:pt x="139" y="6"/>
                  </a:lnTo>
                  <a:lnTo>
                    <a:pt x="122" y="3"/>
                  </a:lnTo>
                  <a:lnTo>
                    <a:pt x="105" y="0"/>
                  </a:lnTo>
                  <a:lnTo>
                    <a:pt x="88" y="3"/>
                  </a:lnTo>
                  <a:lnTo>
                    <a:pt x="71" y="6"/>
                  </a:lnTo>
                  <a:lnTo>
                    <a:pt x="57" y="11"/>
                  </a:lnTo>
                  <a:lnTo>
                    <a:pt x="43" y="20"/>
                  </a:lnTo>
                  <a:lnTo>
                    <a:pt x="31" y="31"/>
                  </a:lnTo>
                  <a:lnTo>
                    <a:pt x="20" y="45"/>
                  </a:lnTo>
                  <a:lnTo>
                    <a:pt x="12" y="59"/>
                  </a:lnTo>
                  <a:lnTo>
                    <a:pt x="6" y="74"/>
                  </a:lnTo>
                  <a:lnTo>
                    <a:pt x="0" y="91"/>
                  </a:lnTo>
                  <a:lnTo>
                    <a:pt x="0" y="107"/>
                  </a:lnTo>
                  <a:lnTo>
                    <a:pt x="0" y="124"/>
                  </a:lnTo>
                  <a:lnTo>
                    <a:pt x="6" y="141"/>
                  </a:lnTo>
                  <a:lnTo>
                    <a:pt x="12" y="155"/>
                  </a:lnTo>
                  <a:lnTo>
                    <a:pt x="20" y="170"/>
                  </a:lnTo>
                  <a:lnTo>
                    <a:pt x="31" y="181"/>
                  </a:lnTo>
                  <a:lnTo>
                    <a:pt x="43" y="192"/>
                  </a:lnTo>
                  <a:lnTo>
                    <a:pt x="57" y="201"/>
                  </a:lnTo>
                  <a:lnTo>
                    <a:pt x="71" y="206"/>
                  </a:lnTo>
                  <a:lnTo>
                    <a:pt x="88" y="212"/>
                  </a:lnTo>
                  <a:lnTo>
                    <a:pt x="105" y="212"/>
                  </a:lnTo>
                  <a:lnTo>
                    <a:pt x="122" y="212"/>
                  </a:lnTo>
                  <a:lnTo>
                    <a:pt x="139" y="206"/>
                  </a:lnTo>
                  <a:lnTo>
                    <a:pt x="156" y="201"/>
                  </a:lnTo>
                  <a:lnTo>
                    <a:pt x="167" y="192"/>
                  </a:lnTo>
                  <a:lnTo>
                    <a:pt x="181" y="181"/>
                  </a:lnTo>
                  <a:lnTo>
                    <a:pt x="192" y="170"/>
                  </a:lnTo>
                  <a:lnTo>
                    <a:pt x="201" y="155"/>
                  </a:lnTo>
                  <a:lnTo>
                    <a:pt x="206" y="141"/>
                  </a:lnTo>
                  <a:lnTo>
                    <a:pt x="209" y="124"/>
                  </a:lnTo>
                  <a:lnTo>
                    <a:pt x="212" y="107"/>
                  </a:lnTo>
                </a:path>
              </a:pathLst>
            </a:custGeom>
            <a:solidFill>
              <a:srgbClr val="FFFF00"/>
            </a:solidFill>
            <a:ln w="9525">
              <a:solidFill>
                <a:srgbClr val="000000"/>
              </a:solidFill>
              <a:prstDash val="solid"/>
              <a:round/>
              <a:headEnd/>
              <a:tailEnd/>
            </a:ln>
          </p:spPr>
          <p:txBody>
            <a:bodyPr/>
            <a:lstStyle/>
            <a:p>
              <a:pPr eaLnBrk="1" fontAlgn="auto" hangingPunct="1">
                <a:spcBef>
                  <a:spcPts val="0"/>
                </a:spcBef>
                <a:spcAft>
                  <a:spcPts val="0"/>
                </a:spcAft>
                <a:defRPr/>
              </a:pPr>
              <a:endParaRPr lang="zh-CN" altLang="en-US" sz="1477">
                <a:latin typeface="+mn-lt"/>
                <a:ea typeface="+mn-ea"/>
              </a:endParaRPr>
            </a:p>
          </p:txBody>
        </p:sp>
        <p:sp>
          <p:nvSpPr>
            <p:cNvPr id="8260" name="Rectangle 48"/>
            <p:cNvSpPr>
              <a:spLocks noChangeArrowheads="1"/>
            </p:cNvSpPr>
            <p:nvPr/>
          </p:nvSpPr>
          <p:spPr bwMode="auto">
            <a:xfrm>
              <a:off x="1680" y="1429"/>
              <a:ext cx="50" cy="130"/>
            </a:xfrm>
            <a:prstGeom prst="rect">
              <a:avLst/>
            </a:prstGeom>
            <a:solidFill>
              <a:srgbClr val="FFFF00"/>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4</a:t>
              </a:r>
              <a:endParaRPr lang="en-US" altLang="zh-CN" sz="1292" dirty="0"/>
            </a:p>
          </p:txBody>
        </p:sp>
        <p:sp>
          <p:nvSpPr>
            <p:cNvPr id="8261" name="Rectangle 49"/>
            <p:cNvSpPr>
              <a:spLocks noChangeArrowheads="1"/>
            </p:cNvSpPr>
            <p:nvPr/>
          </p:nvSpPr>
          <p:spPr bwMode="auto">
            <a:xfrm>
              <a:off x="1649" y="1208"/>
              <a:ext cx="26" cy="131"/>
            </a:xfrm>
            <a:prstGeom prst="rect">
              <a:avLst/>
            </a:prstGeom>
            <a:solidFill>
              <a:srgbClr val="FFFF00"/>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u</a:t>
              </a:r>
              <a:endParaRPr lang="en-US" altLang="zh-CN" sz="1292" dirty="0"/>
            </a:p>
          </p:txBody>
        </p:sp>
        <p:sp>
          <p:nvSpPr>
            <p:cNvPr id="8262" name="Rectangle 50"/>
            <p:cNvSpPr>
              <a:spLocks noChangeArrowheads="1"/>
            </p:cNvSpPr>
            <p:nvPr/>
          </p:nvSpPr>
          <p:spPr bwMode="auto">
            <a:xfrm>
              <a:off x="1701" y="1208"/>
              <a:ext cx="153" cy="131"/>
            </a:xfrm>
            <a:prstGeom prst="rect">
              <a:avLst/>
            </a:prstGeom>
            <a:solidFill>
              <a:srgbClr val="FFFF00"/>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 = ?</a:t>
              </a:r>
              <a:endParaRPr lang="en-US" altLang="zh-CN" sz="1292" dirty="0"/>
            </a:p>
          </p:txBody>
        </p:sp>
      </p:grpSp>
      <p:grpSp>
        <p:nvGrpSpPr>
          <p:cNvPr id="37925" name="Group 51"/>
          <p:cNvGrpSpPr>
            <a:grpSpLocks/>
          </p:cNvGrpSpPr>
          <p:nvPr/>
        </p:nvGrpSpPr>
        <p:grpSpPr bwMode="auto">
          <a:xfrm>
            <a:off x="2895600" y="3800475"/>
            <a:ext cx="320675" cy="257175"/>
            <a:chOff x="1784" y="2425"/>
            <a:chExt cx="202" cy="175"/>
          </a:xfrm>
        </p:grpSpPr>
        <p:sp>
          <p:nvSpPr>
            <p:cNvPr id="8253" name="Rectangle 52"/>
            <p:cNvSpPr>
              <a:spLocks noChangeArrowheads="1"/>
            </p:cNvSpPr>
            <p:nvPr/>
          </p:nvSpPr>
          <p:spPr bwMode="auto">
            <a:xfrm>
              <a:off x="1784" y="2425"/>
              <a:ext cx="75" cy="17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b="0" dirty="0">
                  <a:solidFill>
                    <a:schemeClr val="hlink"/>
                  </a:solidFill>
                </a:rPr>
                <a:t>u</a:t>
              </a:r>
              <a:endParaRPr lang="en-US" altLang="zh-CN" sz="1846" dirty="0">
                <a:solidFill>
                  <a:schemeClr val="hlink"/>
                </a:solidFill>
              </a:endParaRPr>
            </a:p>
          </p:txBody>
        </p:sp>
        <p:sp>
          <p:nvSpPr>
            <p:cNvPr id="8254" name="Rectangle 53"/>
            <p:cNvSpPr>
              <a:spLocks noChangeArrowheads="1"/>
            </p:cNvSpPr>
            <p:nvPr/>
          </p:nvSpPr>
          <p:spPr bwMode="auto">
            <a:xfrm>
              <a:off x="1837" y="2425"/>
              <a:ext cx="149" cy="17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b="0" dirty="0">
                  <a:solidFill>
                    <a:schemeClr val="hlink"/>
                  </a:solidFill>
                </a:rPr>
                <a:t> :5</a:t>
              </a:r>
              <a:endParaRPr lang="en-US" altLang="zh-CN" sz="1846" dirty="0">
                <a:solidFill>
                  <a:schemeClr val="hlink"/>
                </a:solidFill>
              </a:endParaRPr>
            </a:p>
          </p:txBody>
        </p:sp>
      </p:grpSp>
      <p:grpSp>
        <p:nvGrpSpPr>
          <p:cNvPr id="7" name="Group 54"/>
          <p:cNvGrpSpPr>
            <a:grpSpLocks/>
          </p:cNvGrpSpPr>
          <p:nvPr/>
        </p:nvGrpSpPr>
        <p:grpSpPr bwMode="auto">
          <a:xfrm>
            <a:off x="3352800" y="2535238"/>
            <a:ext cx="3221038" cy="1504950"/>
            <a:chOff x="2112" y="1584"/>
            <a:chExt cx="2029" cy="1027"/>
          </a:xfrm>
        </p:grpSpPr>
        <p:sp>
          <p:nvSpPr>
            <p:cNvPr id="8247" name="Freeform 55"/>
            <p:cNvSpPr>
              <a:spLocks/>
            </p:cNvSpPr>
            <p:nvPr/>
          </p:nvSpPr>
          <p:spPr bwMode="auto">
            <a:xfrm>
              <a:off x="2112" y="1776"/>
              <a:ext cx="1776" cy="768"/>
            </a:xfrm>
            <a:custGeom>
              <a:avLst/>
              <a:gdLst>
                <a:gd name="T0" fmla="*/ 0 w 1900"/>
                <a:gd name="T1" fmla="*/ 768 h 728"/>
                <a:gd name="T2" fmla="*/ 139 w 1900"/>
                <a:gd name="T3" fmla="*/ 741 h 728"/>
                <a:gd name="T4" fmla="*/ 279 w 1900"/>
                <a:gd name="T5" fmla="*/ 723 h 728"/>
                <a:gd name="T6" fmla="*/ 422 w 1900"/>
                <a:gd name="T7" fmla="*/ 706 h 728"/>
                <a:gd name="T8" fmla="*/ 567 w 1900"/>
                <a:gd name="T9" fmla="*/ 690 h 728"/>
                <a:gd name="T10" fmla="*/ 709 w 1900"/>
                <a:gd name="T11" fmla="*/ 673 h 728"/>
                <a:gd name="T12" fmla="*/ 852 w 1900"/>
                <a:gd name="T13" fmla="*/ 649 h 728"/>
                <a:gd name="T14" fmla="*/ 992 w 1900"/>
                <a:gd name="T15" fmla="*/ 613 h 728"/>
                <a:gd name="T16" fmla="*/ 1124 w 1900"/>
                <a:gd name="T17" fmla="*/ 565 h 728"/>
                <a:gd name="T18" fmla="*/ 1253 w 1900"/>
                <a:gd name="T19" fmla="*/ 503 h 728"/>
                <a:gd name="T20" fmla="*/ 1375 w 1900"/>
                <a:gd name="T21" fmla="*/ 420 h 728"/>
                <a:gd name="T22" fmla="*/ 1420 w 1900"/>
                <a:gd name="T23" fmla="*/ 381 h 728"/>
                <a:gd name="T24" fmla="*/ 1462 w 1900"/>
                <a:gd name="T25" fmla="*/ 342 h 728"/>
                <a:gd name="T26" fmla="*/ 1501 w 1900"/>
                <a:gd name="T27" fmla="*/ 301 h 728"/>
                <a:gd name="T28" fmla="*/ 1540 w 1900"/>
                <a:gd name="T29" fmla="*/ 258 h 728"/>
                <a:gd name="T30" fmla="*/ 1581 w 1900"/>
                <a:gd name="T31" fmla="*/ 214 h 728"/>
                <a:gd name="T32" fmla="*/ 1620 w 1900"/>
                <a:gd name="T33" fmla="*/ 170 h 728"/>
                <a:gd name="T34" fmla="*/ 1657 w 1900"/>
                <a:gd name="T35" fmla="*/ 128 h 728"/>
                <a:gd name="T36" fmla="*/ 1697 w 1900"/>
                <a:gd name="T37" fmla="*/ 83 h 728"/>
                <a:gd name="T38" fmla="*/ 1736 w 1900"/>
                <a:gd name="T39" fmla="*/ 41 h 728"/>
                <a:gd name="T40" fmla="*/ 1776 w 1900"/>
                <a:gd name="T41" fmla="*/ 0 h 7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00"/>
                <a:gd name="T64" fmla="*/ 0 h 728"/>
                <a:gd name="T65" fmla="*/ 1900 w 1900"/>
                <a:gd name="T66" fmla="*/ 728 h 7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00" h="728">
                  <a:moveTo>
                    <a:pt x="0" y="728"/>
                  </a:moveTo>
                  <a:lnTo>
                    <a:pt x="149" y="702"/>
                  </a:lnTo>
                  <a:lnTo>
                    <a:pt x="299" y="685"/>
                  </a:lnTo>
                  <a:lnTo>
                    <a:pt x="451" y="669"/>
                  </a:lnTo>
                  <a:lnTo>
                    <a:pt x="607" y="654"/>
                  </a:lnTo>
                  <a:lnTo>
                    <a:pt x="759" y="638"/>
                  </a:lnTo>
                  <a:lnTo>
                    <a:pt x="912" y="615"/>
                  </a:lnTo>
                  <a:lnTo>
                    <a:pt x="1061" y="581"/>
                  </a:lnTo>
                  <a:lnTo>
                    <a:pt x="1202" y="536"/>
                  </a:lnTo>
                  <a:lnTo>
                    <a:pt x="1341" y="477"/>
                  </a:lnTo>
                  <a:lnTo>
                    <a:pt x="1471" y="398"/>
                  </a:lnTo>
                  <a:lnTo>
                    <a:pt x="1519" y="361"/>
                  </a:lnTo>
                  <a:lnTo>
                    <a:pt x="1564" y="324"/>
                  </a:lnTo>
                  <a:lnTo>
                    <a:pt x="1606" y="285"/>
                  </a:lnTo>
                  <a:lnTo>
                    <a:pt x="1648" y="245"/>
                  </a:lnTo>
                  <a:lnTo>
                    <a:pt x="1691" y="203"/>
                  </a:lnTo>
                  <a:lnTo>
                    <a:pt x="1733" y="161"/>
                  </a:lnTo>
                  <a:lnTo>
                    <a:pt x="1773" y="121"/>
                  </a:lnTo>
                  <a:lnTo>
                    <a:pt x="1815" y="79"/>
                  </a:lnTo>
                  <a:lnTo>
                    <a:pt x="1857" y="39"/>
                  </a:lnTo>
                  <a:lnTo>
                    <a:pt x="1900" y="0"/>
                  </a:lnTo>
                </a:path>
              </a:pathLst>
            </a:custGeom>
            <a:noFill/>
            <a:ln w="9525">
              <a:solidFill>
                <a:srgbClr val="000000"/>
              </a:solidFill>
              <a:prstDash val="solid"/>
              <a:round/>
              <a:headEnd type="none" w="med" len="med"/>
              <a:tailEnd type="triangle" w="lg" len="lg"/>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48" name="Freeform 56"/>
            <p:cNvSpPr>
              <a:spLocks/>
            </p:cNvSpPr>
            <p:nvPr/>
          </p:nvSpPr>
          <p:spPr bwMode="auto">
            <a:xfrm>
              <a:off x="3216" y="2400"/>
              <a:ext cx="194" cy="211"/>
            </a:xfrm>
            <a:custGeom>
              <a:avLst/>
              <a:gdLst>
                <a:gd name="T0" fmla="*/ 194 w 212"/>
                <a:gd name="T1" fmla="*/ 104 h 211"/>
                <a:gd name="T2" fmla="*/ 191 w 212"/>
                <a:gd name="T3" fmla="*/ 87 h 211"/>
                <a:gd name="T4" fmla="*/ 189 w 212"/>
                <a:gd name="T5" fmla="*/ 70 h 211"/>
                <a:gd name="T6" fmla="*/ 184 w 212"/>
                <a:gd name="T7" fmla="*/ 56 h 211"/>
                <a:gd name="T8" fmla="*/ 176 w 212"/>
                <a:gd name="T9" fmla="*/ 42 h 211"/>
                <a:gd name="T10" fmla="*/ 166 w 212"/>
                <a:gd name="T11" fmla="*/ 31 h 211"/>
                <a:gd name="T12" fmla="*/ 153 w 212"/>
                <a:gd name="T13" fmla="*/ 19 h 211"/>
                <a:gd name="T14" fmla="*/ 143 w 212"/>
                <a:gd name="T15" fmla="*/ 11 h 211"/>
                <a:gd name="T16" fmla="*/ 127 w 212"/>
                <a:gd name="T17" fmla="*/ 5 h 211"/>
                <a:gd name="T18" fmla="*/ 112 w 212"/>
                <a:gd name="T19" fmla="*/ 0 h 211"/>
                <a:gd name="T20" fmla="*/ 96 w 212"/>
                <a:gd name="T21" fmla="*/ 0 h 211"/>
                <a:gd name="T22" fmla="*/ 81 w 212"/>
                <a:gd name="T23" fmla="*/ 0 h 211"/>
                <a:gd name="T24" fmla="*/ 65 w 212"/>
                <a:gd name="T25" fmla="*/ 5 h 211"/>
                <a:gd name="T26" fmla="*/ 52 w 212"/>
                <a:gd name="T27" fmla="*/ 11 h 211"/>
                <a:gd name="T28" fmla="*/ 39 w 212"/>
                <a:gd name="T29" fmla="*/ 19 h 211"/>
                <a:gd name="T30" fmla="*/ 28 w 212"/>
                <a:gd name="T31" fmla="*/ 31 h 211"/>
                <a:gd name="T32" fmla="*/ 18 w 212"/>
                <a:gd name="T33" fmla="*/ 42 h 211"/>
                <a:gd name="T34" fmla="*/ 11 w 212"/>
                <a:gd name="T35" fmla="*/ 56 h 211"/>
                <a:gd name="T36" fmla="*/ 5 w 212"/>
                <a:gd name="T37" fmla="*/ 70 h 211"/>
                <a:gd name="T38" fmla="*/ 0 w 212"/>
                <a:gd name="T39" fmla="*/ 87 h 211"/>
                <a:gd name="T40" fmla="*/ 0 w 212"/>
                <a:gd name="T41" fmla="*/ 104 h 211"/>
                <a:gd name="T42" fmla="*/ 0 w 212"/>
                <a:gd name="T43" fmla="*/ 121 h 211"/>
                <a:gd name="T44" fmla="*/ 5 w 212"/>
                <a:gd name="T45" fmla="*/ 138 h 211"/>
                <a:gd name="T46" fmla="*/ 11 w 212"/>
                <a:gd name="T47" fmla="*/ 152 h 211"/>
                <a:gd name="T48" fmla="*/ 18 w 212"/>
                <a:gd name="T49" fmla="*/ 166 h 211"/>
                <a:gd name="T50" fmla="*/ 28 w 212"/>
                <a:gd name="T51" fmla="*/ 180 h 211"/>
                <a:gd name="T52" fmla="*/ 39 w 212"/>
                <a:gd name="T53" fmla="*/ 189 h 211"/>
                <a:gd name="T54" fmla="*/ 52 w 212"/>
                <a:gd name="T55" fmla="*/ 200 h 211"/>
                <a:gd name="T56" fmla="*/ 65 w 212"/>
                <a:gd name="T57" fmla="*/ 206 h 211"/>
                <a:gd name="T58" fmla="*/ 81 w 212"/>
                <a:gd name="T59" fmla="*/ 209 h 211"/>
                <a:gd name="T60" fmla="*/ 96 w 212"/>
                <a:gd name="T61" fmla="*/ 211 h 211"/>
                <a:gd name="T62" fmla="*/ 112 w 212"/>
                <a:gd name="T63" fmla="*/ 209 h 211"/>
                <a:gd name="T64" fmla="*/ 127 w 212"/>
                <a:gd name="T65" fmla="*/ 206 h 211"/>
                <a:gd name="T66" fmla="*/ 143 w 212"/>
                <a:gd name="T67" fmla="*/ 200 h 211"/>
                <a:gd name="T68" fmla="*/ 153 w 212"/>
                <a:gd name="T69" fmla="*/ 189 h 211"/>
                <a:gd name="T70" fmla="*/ 166 w 212"/>
                <a:gd name="T71" fmla="*/ 180 h 211"/>
                <a:gd name="T72" fmla="*/ 176 w 212"/>
                <a:gd name="T73" fmla="*/ 166 h 211"/>
                <a:gd name="T74" fmla="*/ 184 w 212"/>
                <a:gd name="T75" fmla="*/ 152 h 211"/>
                <a:gd name="T76" fmla="*/ 189 w 212"/>
                <a:gd name="T77" fmla="*/ 138 h 211"/>
                <a:gd name="T78" fmla="*/ 191 w 212"/>
                <a:gd name="T79" fmla="*/ 121 h 211"/>
                <a:gd name="T80" fmla="*/ 194 w 212"/>
                <a:gd name="T81" fmla="*/ 104 h 211"/>
                <a:gd name="T82" fmla="*/ 194 w 212"/>
                <a:gd name="T83" fmla="*/ 104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1"/>
                <a:gd name="T128" fmla="*/ 212 w 212"/>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1">
                  <a:moveTo>
                    <a:pt x="212" y="104"/>
                  </a:moveTo>
                  <a:lnTo>
                    <a:pt x="209" y="87"/>
                  </a:lnTo>
                  <a:lnTo>
                    <a:pt x="206" y="70"/>
                  </a:lnTo>
                  <a:lnTo>
                    <a:pt x="201" y="56"/>
                  </a:lnTo>
                  <a:lnTo>
                    <a:pt x="192" y="42"/>
                  </a:lnTo>
                  <a:lnTo>
                    <a:pt x="181" y="31"/>
                  </a:lnTo>
                  <a:lnTo>
                    <a:pt x="167" y="19"/>
                  </a:lnTo>
                  <a:lnTo>
                    <a:pt x="156" y="11"/>
                  </a:lnTo>
                  <a:lnTo>
                    <a:pt x="139" y="5"/>
                  </a:lnTo>
                  <a:lnTo>
                    <a:pt x="122" y="0"/>
                  </a:lnTo>
                  <a:lnTo>
                    <a:pt x="105" y="0"/>
                  </a:lnTo>
                  <a:lnTo>
                    <a:pt x="88" y="0"/>
                  </a:lnTo>
                  <a:lnTo>
                    <a:pt x="71" y="5"/>
                  </a:lnTo>
                  <a:lnTo>
                    <a:pt x="57" y="11"/>
                  </a:lnTo>
                  <a:lnTo>
                    <a:pt x="43" y="19"/>
                  </a:lnTo>
                  <a:lnTo>
                    <a:pt x="31" y="31"/>
                  </a:lnTo>
                  <a:lnTo>
                    <a:pt x="20" y="42"/>
                  </a:lnTo>
                  <a:lnTo>
                    <a:pt x="12" y="56"/>
                  </a:lnTo>
                  <a:lnTo>
                    <a:pt x="6" y="70"/>
                  </a:lnTo>
                  <a:lnTo>
                    <a:pt x="0" y="87"/>
                  </a:lnTo>
                  <a:lnTo>
                    <a:pt x="0" y="104"/>
                  </a:lnTo>
                  <a:lnTo>
                    <a:pt x="0" y="121"/>
                  </a:lnTo>
                  <a:lnTo>
                    <a:pt x="6" y="138"/>
                  </a:lnTo>
                  <a:lnTo>
                    <a:pt x="12" y="152"/>
                  </a:lnTo>
                  <a:lnTo>
                    <a:pt x="20" y="166"/>
                  </a:lnTo>
                  <a:lnTo>
                    <a:pt x="31" y="180"/>
                  </a:lnTo>
                  <a:lnTo>
                    <a:pt x="43" y="189"/>
                  </a:lnTo>
                  <a:lnTo>
                    <a:pt x="57" y="200"/>
                  </a:lnTo>
                  <a:lnTo>
                    <a:pt x="71" y="206"/>
                  </a:lnTo>
                  <a:lnTo>
                    <a:pt x="88" y="209"/>
                  </a:lnTo>
                  <a:lnTo>
                    <a:pt x="105" y="211"/>
                  </a:lnTo>
                  <a:lnTo>
                    <a:pt x="122" y="209"/>
                  </a:lnTo>
                  <a:lnTo>
                    <a:pt x="139" y="206"/>
                  </a:lnTo>
                  <a:lnTo>
                    <a:pt x="156" y="200"/>
                  </a:lnTo>
                  <a:lnTo>
                    <a:pt x="167" y="189"/>
                  </a:lnTo>
                  <a:lnTo>
                    <a:pt x="181" y="180"/>
                  </a:lnTo>
                  <a:lnTo>
                    <a:pt x="192" y="166"/>
                  </a:lnTo>
                  <a:lnTo>
                    <a:pt x="201" y="152"/>
                  </a:lnTo>
                  <a:lnTo>
                    <a:pt x="206" y="138"/>
                  </a:lnTo>
                  <a:lnTo>
                    <a:pt x="209" y="121"/>
                  </a:lnTo>
                  <a:lnTo>
                    <a:pt x="212" y="104"/>
                  </a:lnTo>
                </a:path>
              </a:pathLst>
            </a:custGeom>
            <a:noFill/>
            <a:ln w="9525">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49" name="Rectangle 57"/>
            <p:cNvSpPr>
              <a:spLocks noChangeArrowheads="1"/>
            </p:cNvSpPr>
            <p:nvPr/>
          </p:nvSpPr>
          <p:spPr bwMode="auto">
            <a:xfrm>
              <a:off x="3271" y="2454"/>
              <a:ext cx="49" cy="11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2</a:t>
              </a:r>
              <a:endParaRPr lang="en-US" altLang="zh-CN" sz="1292" dirty="0"/>
            </a:p>
          </p:txBody>
        </p:sp>
        <p:grpSp>
          <p:nvGrpSpPr>
            <p:cNvPr id="37948" name="Group 58"/>
            <p:cNvGrpSpPr>
              <a:grpSpLocks/>
            </p:cNvGrpSpPr>
            <p:nvPr/>
          </p:nvGrpSpPr>
          <p:grpSpPr bwMode="auto">
            <a:xfrm>
              <a:off x="3916" y="1584"/>
              <a:ext cx="225" cy="175"/>
              <a:chOff x="1784" y="2425"/>
              <a:chExt cx="162" cy="175"/>
            </a:xfrm>
          </p:grpSpPr>
          <p:sp>
            <p:nvSpPr>
              <p:cNvPr id="8251" name="Rectangle 59"/>
              <p:cNvSpPr>
                <a:spLocks noChangeArrowheads="1"/>
              </p:cNvSpPr>
              <p:nvPr/>
            </p:nvSpPr>
            <p:spPr bwMode="auto">
              <a:xfrm>
                <a:off x="1784" y="2425"/>
                <a:ext cx="54" cy="182"/>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b="0" dirty="0">
                    <a:solidFill>
                      <a:schemeClr val="hlink"/>
                    </a:solidFill>
                  </a:rPr>
                  <a:t>u</a:t>
                </a:r>
                <a:endParaRPr lang="en-US" altLang="zh-CN" sz="1846" dirty="0">
                  <a:solidFill>
                    <a:schemeClr val="hlink"/>
                  </a:solidFill>
                </a:endParaRPr>
              </a:p>
            </p:txBody>
          </p:sp>
          <p:sp>
            <p:nvSpPr>
              <p:cNvPr id="8252" name="Rectangle 60"/>
              <p:cNvSpPr>
                <a:spLocks noChangeArrowheads="1"/>
              </p:cNvSpPr>
              <p:nvPr/>
            </p:nvSpPr>
            <p:spPr bwMode="auto">
              <a:xfrm>
                <a:off x="1838" y="2425"/>
                <a:ext cx="108" cy="182"/>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b="0" dirty="0">
                    <a:solidFill>
                      <a:schemeClr val="hlink"/>
                    </a:solidFill>
                  </a:rPr>
                  <a:t> :5</a:t>
                </a:r>
                <a:endParaRPr lang="en-US" altLang="zh-CN" sz="1846" dirty="0">
                  <a:solidFill>
                    <a:schemeClr val="hlink"/>
                  </a:solidFill>
                </a:endParaRPr>
              </a:p>
            </p:txBody>
          </p:sp>
        </p:grpSp>
      </p:grpSp>
      <p:grpSp>
        <p:nvGrpSpPr>
          <p:cNvPr id="9" name="Group 61"/>
          <p:cNvGrpSpPr>
            <a:grpSpLocks/>
          </p:cNvGrpSpPr>
          <p:nvPr/>
        </p:nvGrpSpPr>
        <p:grpSpPr bwMode="auto">
          <a:xfrm>
            <a:off x="6629400" y="1831975"/>
            <a:ext cx="676275" cy="958850"/>
            <a:chOff x="4896" y="1104"/>
            <a:chExt cx="426" cy="655"/>
          </a:xfrm>
        </p:grpSpPr>
        <p:sp>
          <p:nvSpPr>
            <p:cNvPr id="8241" name="Freeform 62"/>
            <p:cNvSpPr>
              <a:spLocks/>
            </p:cNvSpPr>
            <p:nvPr/>
          </p:nvSpPr>
          <p:spPr bwMode="auto">
            <a:xfrm>
              <a:off x="4975" y="1104"/>
              <a:ext cx="112" cy="421"/>
            </a:xfrm>
            <a:custGeom>
              <a:avLst/>
              <a:gdLst>
                <a:gd name="T0" fmla="*/ 0 w 112"/>
                <a:gd name="T1" fmla="*/ 0 h 421"/>
                <a:gd name="T2" fmla="*/ 22 w 112"/>
                <a:gd name="T3" fmla="*/ 37 h 421"/>
                <a:gd name="T4" fmla="*/ 45 w 112"/>
                <a:gd name="T5" fmla="*/ 79 h 421"/>
                <a:gd name="T6" fmla="*/ 67 w 112"/>
                <a:gd name="T7" fmla="*/ 124 h 421"/>
                <a:gd name="T8" fmla="*/ 84 w 112"/>
                <a:gd name="T9" fmla="*/ 169 h 421"/>
                <a:gd name="T10" fmla="*/ 101 w 112"/>
                <a:gd name="T11" fmla="*/ 217 h 421"/>
                <a:gd name="T12" fmla="*/ 110 w 112"/>
                <a:gd name="T13" fmla="*/ 262 h 421"/>
                <a:gd name="T14" fmla="*/ 112 w 112"/>
                <a:gd name="T15" fmla="*/ 308 h 421"/>
                <a:gd name="T16" fmla="*/ 107 w 112"/>
                <a:gd name="T17" fmla="*/ 350 h 421"/>
                <a:gd name="T18" fmla="*/ 93 w 112"/>
                <a:gd name="T19" fmla="*/ 387 h 421"/>
                <a:gd name="T20" fmla="*/ 67 w 112"/>
                <a:gd name="T21" fmla="*/ 421 h 4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2"/>
                <a:gd name="T34" fmla="*/ 0 h 421"/>
                <a:gd name="T35" fmla="*/ 112 w 112"/>
                <a:gd name="T36" fmla="*/ 421 h 4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2" h="421">
                  <a:moveTo>
                    <a:pt x="0" y="0"/>
                  </a:moveTo>
                  <a:lnTo>
                    <a:pt x="22" y="37"/>
                  </a:lnTo>
                  <a:lnTo>
                    <a:pt x="45" y="79"/>
                  </a:lnTo>
                  <a:lnTo>
                    <a:pt x="67" y="124"/>
                  </a:lnTo>
                  <a:lnTo>
                    <a:pt x="84" y="169"/>
                  </a:lnTo>
                  <a:lnTo>
                    <a:pt x="101" y="217"/>
                  </a:lnTo>
                  <a:lnTo>
                    <a:pt x="110" y="262"/>
                  </a:lnTo>
                  <a:lnTo>
                    <a:pt x="112" y="308"/>
                  </a:lnTo>
                  <a:lnTo>
                    <a:pt x="107" y="350"/>
                  </a:lnTo>
                  <a:lnTo>
                    <a:pt x="93" y="387"/>
                  </a:lnTo>
                  <a:lnTo>
                    <a:pt x="67" y="421"/>
                  </a:lnTo>
                </a:path>
              </a:pathLst>
            </a:custGeom>
            <a:noFill/>
            <a:ln w="9525">
              <a:solidFill>
                <a:srgbClr val="114FFB"/>
              </a:solidFill>
              <a:prstDash val="solid"/>
              <a:round/>
              <a:headEnd type="none" w="med" len="med"/>
              <a:tailEnd type="triangle" w="lg" len="lg"/>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42" name="Freeform 63"/>
            <p:cNvSpPr>
              <a:spLocks/>
            </p:cNvSpPr>
            <p:nvPr/>
          </p:nvSpPr>
          <p:spPr bwMode="auto">
            <a:xfrm>
              <a:off x="5110" y="1138"/>
              <a:ext cx="212" cy="211"/>
            </a:xfrm>
            <a:custGeom>
              <a:avLst/>
              <a:gdLst>
                <a:gd name="T0" fmla="*/ 209 w 212"/>
                <a:gd name="T1" fmla="*/ 104 h 211"/>
                <a:gd name="T2" fmla="*/ 209 w 212"/>
                <a:gd name="T3" fmla="*/ 124 h 211"/>
                <a:gd name="T4" fmla="*/ 206 w 212"/>
                <a:gd name="T5" fmla="*/ 141 h 211"/>
                <a:gd name="T6" fmla="*/ 201 w 212"/>
                <a:gd name="T7" fmla="*/ 155 h 211"/>
                <a:gd name="T8" fmla="*/ 192 w 212"/>
                <a:gd name="T9" fmla="*/ 169 h 211"/>
                <a:gd name="T10" fmla="*/ 181 w 212"/>
                <a:gd name="T11" fmla="*/ 180 h 211"/>
                <a:gd name="T12" fmla="*/ 167 w 212"/>
                <a:gd name="T13" fmla="*/ 192 h 211"/>
                <a:gd name="T14" fmla="*/ 155 w 212"/>
                <a:gd name="T15" fmla="*/ 200 h 211"/>
                <a:gd name="T16" fmla="*/ 138 w 212"/>
                <a:gd name="T17" fmla="*/ 206 h 211"/>
                <a:gd name="T18" fmla="*/ 122 w 212"/>
                <a:gd name="T19" fmla="*/ 211 h 211"/>
                <a:gd name="T20" fmla="*/ 105 w 212"/>
                <a:gd name="T21" fmla="*/ 211 h 211"/>
                <a:gd name="T22" fmla="*/ 88 w 212"/>
                <a:gd name="T23" fmla="*/ 211 h 211"/>
                <a:gd name="T24" fmla="*/ 71 w 212"/>
                <a:gd name="T25" fmla="*/ 206 h 211"/>
                <a:gd name="T26" fmla="*/ 57 w 212"/>
                <a:gd name="T27" fmla="*/ 200 h 211"/>
                <a:gd name="T28" fmla="*/ 42 w 212"/>
                <a:gd name="T29" fmla="*/ 192 h 211"/>
                <a:gd name="T30" fmla="*/ 31 w 212"/>
                <a:gd name="T31" fmla="*/ 180 h 211"/>
                <a:gd name="T32" fmla="*/ 20 w 212"/>
                <a:gd name="T33" fmla="*/ 169 h 211"/>
                <a:gd name="T34" fmla="*/ 11 w 212"/>
                <a:gd name="T35" fmla="*/ 155 h 211"/>
                <a:gd name="T36" fmla="*/ 6 w 212"/>
                <a:gd name="T37" fmla="*/ 141 h 211"/>
                <a:gd name="T38" fmla="*/ 0 w 212"/>
                <a:gd name="T39" fmla="*/ 124 h 211"/>
                <a:gd name="T40" fmla="*/ 0 w 212"/>
                <a:gd name="T41" fmla="*/ 107 h 211"/>
                <a:gd name="T42" fmla="*/ 0 w 212"/>
                <a:gd name="T43" fmla="*/ 90 h 211"/>
                <a:gd name="T44" fmla="*/ 6 w 212"/>
                <a:gd name="T45" fmla="*/ 73 h 211"/>
                <a:gd name="T46" fmla="*/ 11 w 212"/>
                <a:gd name="T47" fmla="*/ 59 h 211"/>
                <a:gd name="T48" fmla="*/ 20 w 212"/>
                <a:gd name="T49" fmla="*/ 45 h 211"/>
                <a:gd name="T50" fmla="*/ 31 w 212"/>
                <a:gd name="T51" fmla="*/ 31 h 211"/>
                <a:gd name="T52" fmla="*/ 42 w 212"/>
                <a:gd name="T53" fmla="*/ 19 h 211"/>
                <a:gd name="T54" fmla="*/ 57 w 212"/>
                <a:gd name="T55" fmla="*/ 11 h 211"/>
                <a:gd name="T56" fmla="*/ 71 w 212"/>
                <a:gd name="T57" fmla="*/ 5 h 211"/>
                <a:gd name="T58" fmla="*/ 88 w 212"/>
                <a:gd name="T59" fmla="*/ 3 h 211"/>
                <a:gd name="T60" fmla="*/ 105 w 212"/>
                <a:gd name="T61" fmla="*/ 0 h 211"/>
                <a:gd name="T62" fmla="*/ 122 w 212"/>
                <a:gd name="T63" fmla="*/ 3 h 211"/>
                <a:gd name="T64" fmla="*/ 138 w 212"/>
                <a:gd name="T65" fmla="*/ 5 h 211"/>
                <a:gd name="T66" fmla="*/ 155 w 212"/>
                <a:gd name="T67" fmla="*/ 11 h 211"/>
                <a:gd name="T68" fmla="*/ 167 w 212"/>
                <a:gd name="T69" fmla="*/ 19 h 211"/>
                <a:gd name="T70" fmla="*/ 181 w 212"/>
                <a:gd name="T71" fmla="*/ 31 h 211"/>
                <a:gd name="T72" fmla="*/ 192 w 212"/>
                <a:gd name="T73" fmla="*/ 45 h 211"/>
                <a:gd name="T74" fmla="*/ 201 w 212"/>
                <a:gd name="T75" fmla="*/ 59 h 211"/>
                <a:gd name="T76" fmla="*/ 206 w 212"/>
                <a:gd name="T77" fmla="*/ 73 h 211"/>
                <a:gd name="T78" fmla="*/ 209 w 212"/>
                <a:gd name="T79" fmla="*/ 90 h 211"/>
                <a:gd name="T80" fmla="*/ 212 w 212"/>
                <a:gd name="T81" fmla="*/ 107 h 211"/>
                <a:gd name="T82" fmla="*/ 209 w 212"/>
                <a:gd name="T83" fmla="*/ 104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1"/>
                <a:gd name="T128" fmla="*/ 212 w 212"/>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1">
                  <a:moveTo>
                    <a:pt x="209" y="104"/>
                  </a:moveTo>
                  <a:lnTo>
                    <a:pt x="209" y="124"/>
                  </a:lnTo>
                  <a:lnTo>
                    <a:pt x="206" y="141"/>
                  </a:lnTo>
                  <a:lnTo>
                    <a:pt x="201" y="155"/>
                  </a:lnTo>
                  <a:lnTo>
                    <a:pt x="192" y="169"/>
                  </a:lnTo>
                  <a:lnTo>
                    <a:pt x="181" y="180"/>
                  </a:lnTo>
                  <a:lnTo>
                    <a:pt x="167" y="192"/>
                  </a:lnTo>
                  <a:lnTo>
                    <a:pt x="155" y="200"/>
                  </a:lnTo>
                  <a:lnTo>
                    <a:pt x="138" y="206"/>
                  </a:lnTo>
                  <a:lnTo>
                    <a:pt x="122" y="211"/>
                  </a:lnTo>
                  <a:lnTo>
                    <a:pt x="105" y="211"/>
                  </a:lnTo>
                  <a:lnTo>
                    <a:pt x="88" y="211"/>
                  </a:lnTo>
                  <a:lnTo>
                    <a:pt x="71" y="206"/>
                  </a:lnTo>
                  <a:lnTo>
                    <a:pt x="57" y="200"/>
                  </a:lnTo>
                  <a:lnTo>
                    <a:pt x="42" y="192"/>
                  </a:lnTo>
                  <a:lnTo>
                    <a:pt x="31" y="180"/>
                  </a:lnTo>
                  <a:lnTo>
                    <a:pt x="20" y="169"/>
                  </a:lnTo>
                  <a:lnTo>
                    <a:pt x="11" y="155"/>
                  </a:lnTo>
                  <a:lnTo>
                    <a:pt x="6" y="141"/>
                  </a:lnTo>
                  <a:lnTo>
                    <a:pt x="0" y="124"/>
                  </a:lnTo>
                  <a:lnTo>
                    <a:pt x="0" y="107"/>
                  </a:lnTo>
                  <a:lnTo>
                    <a:pt x="0" y="90"/>
                  </a:lnTo>
                  <a:lnTo>
                    <a:pt x="6" y="73"/>
                  </a:lnTo>
                  <a:lnTo>
                    <a:pt x="11" y="59"/>
                  </a:lnTo>
                  <a:lnTo>
                    <a:pt x="20" y="45"/>
                  </a:lnTo>
                  <a:lnTo>
                    <a:pt x="31" y="31"/>
                  </a:lnTo>
                  <a:lnTo>
                    <a:pt x="42" y="19"/>
                  </a:lnTo>
                  <a:lnTo>
                    <a:pt x="57" y="11"/>
                  </a:lnTo>
                  <a:lnTo>
                    <a:pt x="71" y="5"/>
                  </a:lnTo>
                  <a:lnTo>
                    <a:pt x="88" y="3"/>
                  </a:lnTo>
                  <a:lnTo>
                    <a:pt x="105" y="0"/>
                  </a:lnTo>
                  <a:lnTo>
                    <a:pt x="122" y="3"/>
                  </a:lnTo>
                  <a:lnTo>
                    <a:pt x="138" y="5"/>
                  </a:lnTo>
                  <a:lnTo>
                    <a:pt x="155" y="11"/>
                  </a:lnTo>
                  <a:lnTo>
                    <a:pt x="167" y="19"/>
                  </a:lnTo>
                  <a:lnTo>
                    <a:pt x="181" y="31"/>
                  </a:lnTo>
                  <a:lnTo>
                    <a:pt x="192" y="45"/>
                  </a:lnTo>
                  <a:lnTo>
                    <a:pt x="201" y="59"/>
                  </a:lnTo>
                  <a:lnTo>
                    <a:pt x="206" y="73"/>
                  </a:lnTo>
                  <a:lnTo>
                    <a:pt x="209" y="90"/>
                  </a:lnTo>
                  <a:lnTo>
                    <a:pt x="212" y="107"/>
                  </a:lnTo>
                  <a:lnTo>
                    <a:pt x="209" y="104"/>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43" name="Freeform 64"/>
            <p:cNvSpPr>
              <a:spLocks/>
            </p:cNvSpPr>
            <p:nvPr/>
          </p:nvSpPr>
          <p:spPr bwMode="auto">
            <a:xfrm>
              <a:off x="5088" y="1141"/>
              <a:ext cx="212" cy="211"/>
            </a:xfrm>
            <a:custGeom>
              <a:avLst/>
              <a:gdLst>
                <a:gd name="T0" fmla="*/ 209 w 212"/>
                <a:gd name="T1" fmla="*/ 104 h 211"/>
                <a:gd name="T2" fmla="*/ 209 w 212"/>
                <a:gd name="T3" fmla="*/ 90 h 211"/>
                <a:gd name="T4" fmla="*/ 206 w 212"/>
                <a:gd name="T5" fmla="*/ 73 h 211"/>
                <a:gd name="T6" fmla="*/ 201 w 212"/>
                <a:gd name="T7" fmla="*/ 59 h 211"/>
                <a:gd name="T8" fmla="*/ 192 w 212"/>
                <a:gd name="T9" fmla="*/ 45 h 211"/>
                <a:gd name="T10" fmla="*/ 181 w 212"/>
                <a:gd name="T11" fmla="*/ 31 h 211"/>
                <a:gd name="T12" fmla="*/ 167 w 212"/>
                <a:gd name="T13" fmla="*/ 19 h 211"/>
                <a:gd name="T14" fmla="*/ 155 w 212"/>
                <a:gd name="T15" fmla="*/ 11 h 211"/>
                <a:gd name="T16" fmla="*/ 138 w 212"/>
                <a:gd name="T17" fmla="*/ 5 h 211"/>
                <a:gd name="T18" fmla="*/ 122 w 212"/>
                <a:gd name="T19" fmla="*/ 3 h 211"/>
                <a:gd name="T20" fmla="*/ 105 w 212"/>
                <a:gd name="T21" fmla="*/ 0 h 211"/>
                <a:gd name="T22" fmla="*/ 88 w 212"/>
                <a:gd name="T23" fmla="*/ 3 h 211"/>
                <a:gd name="T24" fmla="*/ 71 w 212"/>
                <a:gd name="T25" fmla="*/ 5 h 211"/>
                <a:gd name="T26" fmla="*/ 57 w 212"/>
                <a:gd name="T27" fmla="*/ 11 h 211"/>
                <a:gd name="T28" fmla="*/ 42 w 212"/>
                <a:gd name="T29" fmla="*/ 19 h 211"/>
                <a:gd name="T30" fmla="*/ 31 w 212"/>
                <a:gd name="T31" fmla="*/ 31 h 211"/>
                <a:gd name="T32" fmla="*/ 20 w 212"/>
                <a:gd name="T33" fmla="*/ 45 h 211"/>
                <a:gd name="T34" fmla="*/ 11 w 212"/>
                <a:gd name="T35" fmla="*/ 59 h 211"/>
                <a:gd name="T36" fmla="*/ 6 w 212"/>
                <a:gd name="T37" fmla="*/ 73 h 211"/>
                <a:gd name="T38" fmla="*/ 0 w 212"/>
                <a:gd name="T39" fmla="*/ 90 h 211"/>
                <a:gd name="T40" fmla="*/ 0 w 212"/>
                <a:gd name="T41" fmla="*/ 107 h 211"/>
                <a:gd name="T42" fmla="*/ 0 w 212"/>
                <a:gd name="T43" fmla="*/ 124 h 211"/>
                <a:gd name="T44" fmla="*/ 6 w 212"/>
                <a:gd name="T45" fmla="*/ 141 h 211"/>
                <a:gd name="T46" fmla="*/ 11 w 212"/>
                <a:gd name="T47" fmla="*/ 155 h 211"/>
                <a:gd name="T48" fmla="*/ 20 w 212"/>
                <a:gd name="T49" fmla="*/ 169 h 211"/>
                <a:gd name="T50" fmla="*/ 31 w 212"/>
                <a:gd name="T51" fmla="*/ 180 h 211"/>
                <a:gd name="T52" fmla="*/ 42 w 212"/>
                <a:gd name="T53" fmla="*/ 192 h 211"/>
                <a:gd name="T54" fmla="*/ 57 w 212"/>
                <a:gd name="T55" fmla="*/ 200 h 211"/>
                <a:gd name="T56" fmla="*/ 71 w 212"/>
                <a:gd name="T57" fmla="*/ 206 h 211"/>
                <a:gd name="T58" fmla="*/ 88 w 212"/>
                <a:gd name="T59" fmla="*/ 211 h 211"/>
                <a:gd name="T60" fmla="*/ 105 w 212"/>
                <a:gd name="T61" fmla="*/ 211 h 211"/>
                <a:gd name="T62" fmla="*/ 122 w 212"/>
                <a:gd name="T63" fmla="*/ 211 h 211"/>
                <a:gd name="T64" fmla="*/ 138 w 212"/>
                <a:gd name="T65" fmla="*/ 206 h 211"/>
                <a:gd name="T66" fmla="*/ 155 w 212"/>
                <a:gd name="T67" fmla="*/ 200 h 211"/>
                <a:gd name="T68" fmla="*/ 167 w 212"/>
                <a:gd name="T69" fmla="*/ 192 h 211"/>
                <a:gd name="T70" fmla="*/ 181 w 212"/>
                <a:gd name="T71" fmla="*/ 180 h 211"/>
                <a:gd name="T72" fmla="*/ 192 w 212"/>
                <a:gd name="T73" fmla="*/ 169 h 211"/>
                <a:gd name="T74" fmla="*/ 201 w 212"/>
                <a:gd name="T75" fmla="*/ 155 h 211"/>
                <a:gd name="T76" fmla="*/ 206 w 212"/>
                <a:gd name="T77" fmla="*/ 141 h 211"/>
                <a:gd name="T78" fmla="*/ 209 w 212"/>
                <a:gd name="T79" fmla="*/ 124 h 211"/>
                <a:gd name="T80" fmla="*/ 212 w 212"/>
                <a:gd name="T81" fmla="*/ 107 h 211"/>
                <a:gd name="T82" fmla="*/ 212 w 212"/>
                <a:gd name="T83" fmla="*/ 107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1"/>
                <a:gd name="T128" fmla="*/ 212 w 212"/>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1">
                  <a:moveTo>
                    <a:pt x="209" y="104"/>
                  </a:moveTo>
                  <a:lnTo>
                    <a:pt x="209" y="90"/>
                  </a:lnTo>
                  <a:lnTo>
                    <a:pt x="206" y="73"/>
                  </a:lnTo>
                  <a:lnTo>
                    <a:pt x="201" y="59"/>
                  </a:lnTo>
                  <a:lnTo>
                    <a:pt x="192" y="45"/>
                  </a:lnTo>
                  <a:lnTo>
                    <a:pt x="181" y="31"/>
                  </a:lnTo>
                  <a:lnTo>
                    <a:pt x="167" y="19"/>
                  </a:lnTo>
                  <a:lnTo>
                    <a:pt x="155" y="11"/>
                  </a:lnTo>
                  <a:lnTo>
                    <a:pt x="138" y="5"/>
                  </a:lnTo>
                  <a:lnTo>
                    <a:pt x="122" y="3"/>
                  </a:lnTo>
                  <a:lnTo>
                    <a:pt x="105" y="0"/>
                  </a:lnTo>
                  <a:lnTo>
                    <a:pt x="88" y="3"/>
                  </a:lnTo>
                  <a:lnTo>
                    <a:pt x="71" y="5"/>
                  </a:lnTo>
                  <a:lnTo>
                    <a:pt x="57" y="11"/>
                  </a:lnTo>
                  <a:lnTo>
                    <a:pt x="42" y="19"/>
                  </a:lnTo>
                  <a:lnTo>
                    <a:pt x="31" y="31"/>
                  </a:lnTo>
                  <a:lnTo>
                    <a:pt x="20" y="45"/>
                  </a:lnTo>
                  <a:lnTo>
                    <a:pt x="11" y="59"/>
                  </a:lnTo>
                  <a:lnTo>
                    <a:pt x="6" y="73"/>
                  </a:lnTo>
                  <a:lnTo>
                    <a:pt x="0" y="90"/>
                  </a:lnTo>
                  <a:lnTo>
                    <a:pt x="0" y="107"/>
                  </a:lnTo>
                  <a:lnTo>
                    <a:pt x="0" y="124"/>
                  </a:lnTo>
                  <a:lnTo>
                    <a:pt x="6" y="141"/>
                  </a:lnTo>
                  <a:lnTo>
                    <a:pt x="11" y="155"/>
                  </a:lnTo>
                  <a:lnTo>
                    <a:pt x="20" y="169"/>
                  </a:lnTo>
                  <a:lnTo>
                    <a:pt x="31" y="180"/>
                  </a:lnTo>
                  <a:lnTo>
                    <a:pt x="42" y="192"/>
                  </a:lnTo>
                  <a:lnTo>
                    <a:pt x="57" y="200"/>
                  </a:lnTo>
                  <a:lnTo>
                    <a:pt x="71" y="206"/>
                  </a:lnTo>
                  <a:lnTo>
                    <a:pt x="88" y="211"/>
                  </a:lnTo>
                  <a:lnTo>
                    <a:pt x="105" y="211"/>
                  </a:lnTo>
                  <a:lnTo>
                    <a:pt x="122" y="211"/>
                  </a:lnTo>
                  <a:lnTo>
                    <a:pt x="138" y="206"/>
                  </a:lnTo>
                  <a:lnTo>
                    <a:pt x="155" y="200"/>
                  </a:lnTo>
                  <a:lnTo>
                    <a:pt x="167" y="192"/>
                  </a:lnTo>
                  <a:lnTo>
                    <a:pt x="181" y="180"/>
                  </a:lnTo>
                  <a:lnTo>
                    <a:pt x="192" y="169"/>
                  </a:lnTo>
                  <a:lnTo>
                    <a:pt x="201" y="155"/>
                  </a:lnTo>
                  <a:lnTo>
                    <a:pt x="206" y="141"/>
                  </a:lnTo>
                  <a:lnTo>
                    <a:pt x="209" y="124"/>
                  </a:lnTo>
                  <a:lnTo>
                    <a:pt x="212" y="107"/>
                  </a:lnTo>
                </a:path>
              </a:pathLst>
            </a:custGeom>
            <a:noFill/>
            <a:ln w="9525">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44" name="Rectangle 65"/>
            <p:cNvSpPr>
              <a:spLocks noChangeArrowheads="1"/>
            </p:cNvSpPr>
            <p:nvPr/>
          </p:nvSpPr>
          <p:spPr bwMode="auto">
            <a:xfrm>
              <a:off x="5184" y="1189"/>
              <a:ext cx="49" cy="11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3</a:t>
              </a:r>
              <a:endParaRPr lang="en-US" altLang="zh-CN" sz="1292" dirty="0"/>
            </a:p>
          </p:txBody>
        </p:sp>
        <p:sp>
          <p:nvSpPr>
            <p:cNvPr id="8245" name="Rectangle 66"/>
            <p:cNvSpPr>
              <a:spLocks noChangeArrowheads="1"/>
            </p:cNvSpPr>
            <p:nvPr/>
          </p:nvSpPr>
          <p:spPr bwMode="auto">
            <a:xfrm>
              <a:off x="4896" y="1584"/>
              <a:ext cx="75" cy="17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b="0" dirty="0">
                  <a:solidFill>
                    <a:srgbClr val="114FFB"/>
                  </a:solidFill>
                </a:rPr>
                <a:t>u</a:t>
              </a:r>
              <a:endParaRPr lang="en-US" altLang="zh-CN" sz="1846" dirty="0">
                <a:solidFill>
                  <a:srgbClr val="114FFB"/>
                </a:solidFill>
              </a:endParaRPr>
            </a:p>
          </p:txBody>
        </p:sp>
        <p:sp>
          <p:nvSpPr>
            <p:cNvPr id="8246" name="Rectangle 67"/>
            <p:cNvSpPr>
              <a:spLocks noChangeArrowheads="1"/>
            </p:cNvSpPr>
            <p:nvPr/>
          </p:nvSpPr>
          <p:spPr bwMode="auto">
            <a:xfrm>
              <a:off x="4945" y="1584"/>
              <a:ext cx="228" cy="17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b="0" dirty="0">
                  <a:solidFill>
                    <a:srgbClr val="114FFB"/>
                  </a:solidFill>
                </a:rPr>
                <a:t> = 7</a:t>
              </a:r>
              <a:endParaRPr lang="en-US" altLang="zh-CN" sz="1846" dirty="0">
                <a:solidFill>
                  <a:srgbClr val="114FFB"/>
                </a:solidFill>
              </a:endParaRPr>
            </a:p>
          </p:txBody>
        </p:sp>
      </p:grpSp>
      <p:grpSp>
        <p:nvGrpSpPr>
          <p:cNvPr id="10" name="Group 68"/>
          <p:cNvGrpSpPr>
            <a:grpSpLocks/>
          </p:cNvGrpSpPr>
          <p:nvPr/>
        </p:nvGrpSpPr>
        <p:grpSpPr bwMode="auto">
          <a:xfrm>
            <a:off x="1843088" y="2465388"/>
            <a:ext cx="900112" cy="1476375"/>
            <a:chOff x="1161" y="1536"/>
            <a:chExt cx="567" cy="1008"/>
          </a:xfrm>
        </p:grpSpPr>
        <p:sp>
          <p:nvSpPr>
            <p:cNvPr id="8234" name="Rectangle 69"/>
            <p:cNvSpPr>
              <a:spLocks noChangeArrowheads="1"/>
            </p:cNvSpPr>
            <p:nvPr/>
          </p:nvSpPr>
          <p:spPr bwMode="auto">
            <a:xfrm>
              <a:off x="1251" y="2321"/>
              <a:ext cx="49" cy="11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1</a:t>
              </a:r>
              <a:endParaRPr lang="en-US" altLang="zh-CN" sz="1292" dirty="0"/>
            </a:p>
          </p:txBody>
        </p:sp>
        <p:grpSp>
          <p:nvGrpSpPr>
            <p:cNvPr id="37933" name="Group 70"/>
            <p:cNvGrpSpPr>
              <a:grpSpLocks/>
            </p:cNvGrpSpPr>
            <p:nvPr/>
          </p:nvGrpSpPr>
          <p:grpSpPr bwMode="auto">
            <a:xfrm>
              <a:off x="1161" y="1536"/>
              <a:ext cx="567" cy="1008"/>
              <a:chOff x="1161" y="1536"/>
              <a:chExt cx="567" cy="1008"/>
            </a:xfrm>
          </p:grpSpPr>
          <p:sp>
            <p:nvSpPr>
              <p:cNvPr id="8236" name="Freeform 71"/>
              <p:cNvSpPr>
                <a:spLocks/>
              </p:cNvSpPr>
              <p:nvPr/>
            </p:nvSpPr>
            <p:spPr bwMode="auto">
              <a:xfrm>
                <a:off x="1172" y="2272"/>
                <a:ext cx="211" cy="212"/>
              </a:xfrm>
              <a:custGeom>
                <a:avLst/>
                <a:gdLst>
                  <a:gd name="T0" fmla="*/ 209 w 211"/>
                  <a:gd name="T1" fmla="*/ 105 h 212"/>
                  <a:gd name="T2" fmla="*/ 209 w 211"/>
                  <a:gd name="T3" fmla="*/ 91 h 212"/>
                  <a:gd name="T4" fmla="*/ 206 w 211"/>
                  <a:gd name="T5" fmla="*/ 74 h 212"/>
                  <a:gd name="T6" fmla="*/ 200 w 211"/>
                  <a:gd name="T7" fmla="*/ 60 h 212"/>
                  <a:gd name="T8" fmla="*/ 192 w 211"/>
                  <a:gd name="T9" fmla="*/ 46 h 212"/>
                  <a:gd name="T10" fmla="*/ 180 w 211"/>
                  <a:gd name="T11" fmla="*/ 31 h 212"/>
                  <a:gd name="T12" fmla="*/ 166 w 211"/>
                  <a:gd name="T13" fmla="*/ 20 h 212"/>
                  <a:gd name="T14" fmla="*/ 155 w 211"/>
                  <a:gd name="T15" fmla="*/ 12 h 212"/>
                  <a:gd name="T16" fmla="*/ 138 w 211"/>
                  <a:gd name="T17" fmla="*/ 6 h 212"/>
                  <a:gd name="T18" fmla="*/ 121 w 211"/>
                  <a:gd name="T19" fmla="*/ 3 h 212"/>
                  <a:gd name="T20" fmla="*/ 104 w 211"/>
                  <a:gd name="T21" fmla="*/ 0 h 212"/>
                  <a:gd name="T22" fmla="*/ 87 w 211"/>
                  <a:gd name="T23" fmla="*/ 3 h 212"/>
                  <a:gd name="T24" fmla="*/ 70 w 211"/>
                  <a:gd name="T25" fmla="*/ 6 h 212"/>
                  <a:gd name="T26" fmla="*/ 56 w 211"/>
                  <a:gd name="T27" fmla="*/ 12 h 212"/>
                  <a:gd name="T28" fmla="*/ 42 w 211"/>
                  <a:gd name="T29" fmla="*/ 20 h 212"/>
                  <a:gd name="T30" fmla="*/ 31 w 211"/>
                  <a:gd name="T31" fmla="*/ 31 h 212"/>
                  <a:gd name="T32" fmla="*/ 19 w 211"/>
                  <a:gd name="T33" fmla="*/ 46 h 212"/>
                  <a:gd name="T34" fmla="*/ 11 w 211"/>
                  <a:gd name="T35" fmla="*/ 60 h 212"/>
                  <a:gd name="T36" fmla="*/ 5 w 211"/>
                  <a:gd name="T37" fmla="*/ 74 h 212"/>
                  <a:gd name="T38" fmla="*/ 0 w 211"/>
                  <a:gd name="T39" fmla="*/ 91 h 212"/>
                  <a:gd name="T40" fmla="*/ 0 w 211"/>
                  <a:gd name="T41" fmla="*/ 108 h 212"/>
                  <a:gd name="T42" fmla="*/ 0 w 211"/>
                  <a:gd name="T43" fmla="*/ 125 h 212"/>
                  <a:gd name="T44" fmla="*/ 5 w 211"/>
                  <a:gd name="T45" fmla="*/ 142 h 212"/>
                  <a:gd name="T46" fmla="*/ 11 w 211"/>
                  <a:gd name="T47" fmla="*/ 156 h 212"/>
                  <a:gd name="T48" fmla="*/ 19 w 211"/>
                  <a:gd name="T49" fmla="*/ 170 h 212"/>
                  <a:gd name="T50" fmla="*/ 31 w 211"/>
                  <a:gd name="T51" fmla="*/ 181 h 212"/>
                  <a:gd name="T52" fmla="*/ 42 w 211"/>
                  <a:gd name="T53" fmla="*/ 192 h 212"/>
                  <a:gd name="T54" fmla="*/ 56 w 211"/>
                  <a:gd name="T55" fmla="*/ 201 h 212"/>
                  <a:gd name="T56" fmla="*/ 70 w 211"/>
                  <a:gd name="T57" fmla="*/ 206 h 212"/>
                  <a:gd name="T58" fmla="*/ 87 w 211"/>
                  <a:gd name="T59" fmla="*/ 212 h 212"/>
                  <a:gd name="T60" fmla="*/ 104 w 211"/>
                  <a:gd name="T61" fmla="*/ 212 h 212"/>
                  <a:gd name="T62" fmla="*/ 121 w 211"/>
                  <a:gd name="T63" fmla="*/ 212 h 212"/>
                  <a:gd name="T64" fmla="*/ 138 w 211"/>
                  <a:gd name="T65" fmla="*/ 206 h 212"/>
                  <a:gd name="T66" fmla="*/ 155 w 211"/>
                  <a:gd name="T67" fmla="*/ 201 h 212"/>
                  <a:gd name="T68" fmla="*/ 166 w 211"/>
                  <a:gd name="T69" fmla="*/ 192 h 212"/>
                  <a:gd name="T70" fmla="*/ 180 w 211"/>
                  <a:gd name="T71" fmla="*/ 181 h 212"/>
                  <a:gd name="T72" fmla="*/ 192 w 211"/>
                  <a:gd name="T73" fmla="*/ 170 h 212"/>
                  <a:gd name="T74" fmla="*/ 200 w 211"/>
                  <a:gd name="T75" fmla="*/ 156 h 212"/>
                  <a:gd name="T76" fmla="*/ 206 w 211"/>
                  <a:gd name="T77" fmla="*/ 142 h 212"/>
                  <a:gd name="T78" fmla="*/ 209 w 211"/>
                  <a:gd name="T79" fmla="*/ 125 h 212"/>
                  <a:gd name="T80" fmla="*/ 211 w 211"/>
                  <a:gd name="T81" fmla="*/ 108 h 212"/>
                  <a:gd name="T82" fmla="*/ 211 w 211"/>
                  <a:gd name="T83" fmla="*/ 108 h 2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1"/>
                  <a:gd name="T127" fmla="*/ 0 h 212"/>
                  <a:gd name="T128" fmla="*/ 211 w 211"/>
                  <a:gd name="T129" fmla="*/ 212 h 2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1" h="212">
                    <a:moveTo>
                      <a:pt x="209" y="105"/>
                    </a:moveTo>
                    <a:lnTo>
                      <a:pt x="209" y="91"/>
                    </a:lnTo>
                    <a:lnTo>
                      <a:pt x="206" y="74"/>
                    </a:lnTo>
                    <a:lnTo>
                      <a:pt x="200" y="60"/>
                    </a:lnTo>
                    <a:lnTo>
                      <a:pt x="192" y="46"/>
                    </a:lnTo>
                    <a:lnTo>
                      <a:pt x="180" y="31"/>
                    </a:lnTo>
                    <a:lnTo>
                      <a:pt x="166" y="20"/>
                    </a:lnTo>
                    <a:lnTo>
                      <a:pt x="155" y="12"/>
                    </a:lnTo>
                    <a:lnTo>
                      <a:pt x="138" y="6"/>
                    </a:lnTo>
                    <a:lnTo>
                      <a:pt x="121" y="3"/>
                    </a:lnTo>
                    <a:lnTo>
                      <a:pt x="104" y="0"/>
                    </a:lnTo>
                    <a:lnTo>
                      <a:pt x="87" y="3"/>
                    </a:lnTo>
                    <a:lnTo>
                      <a:pt x="70" y="6"/>
                    </a:lnTo>
                    <a:lnTo>
                      <a:pt x="56" y="12"/>
                    </a:lnTo>
                    <a:lnTo>
                      <a:pt x="42" y="20"/>
                    </a:lnTo>
                    <a:lnTo>
                      <a:pt x="31" y="31"/>
                    </a:lnTo>
                    <a:lnTo>
                      <a:pt x="19" y="46"/>
                    </a:lnTo>
                    <a:lnTo>
                      <a:pt x="11" y="60"/>
                    </a:lnTo>
                    <a:lnTo>
                      <a:pt x="5" y="74"/>
                    </a:lnTo>
                    <a:lnTo>
                      <a:pt x="0" y="91"/>
                    </a:lnTo>
                    <a:lnTo>
                      <a:pt x="0" y="108"/>
                    </a:lnTo>
                    <a:lnTo>
                      <a:pt x="0" y="125"/>
                    </a:lnTo>
                    <a:lnTo>
                      <a:pt x="5" y="142"/>
                    </a:lnTo>
                    <a:lnTo>
                      <a:pt x="11" y="156"/>
                    </a:lnTo>
                    <a:lnTo>
                      <a:pt x="19" y="170"/>
                    </a:lnTo>
                    <a:lnTo>
                      <a:pt x="31" y="181"/>
                    </a:lnTo>
                    <a:lnTo>
                      <a:pt x="42" y="192"/>
                    </a:lnTo>
                    <a:lnTo>
                      <a:pt x="56" y="201"/>
                    </a:lnTo>
                    <a:lnTo>
                      <a:pt x="70" y="206"/>
                    </a:lnTo>
                    <a:lnTo>
                      <a:pt x="87" y="212"/>
                    </a:lnTo>
                    <a:lnTo>
                      <a:pt x="104" y="212"/>
                    </a:lnTo>
                    <a:lnTo>
                      <a:pt x="121" y="212"/>
                    </a:lnTo>
                    <a:lnTo>
                      <a:pt x="138" y="206"/>
                    </a:lnTo>
                    <a:lnTo>
                      <a:pt x="155" y="201"/>
                    </a:lnTo>
                    <a:lnTo>
                      <a:pt x="166" y="192"/>
                    </a:lnTo>
                    <a:lnTo>
                      <a:pt x="180" y="181"/>
                    </a:lnTo>
                    <a:lnTo>
                      <a:pt x="192" y="170"/>
                    </a:lnTo>
                    <a:lnTo>
                      <a:pt x="200" y="156"/>
                    </a:lnTo>
                    <a:lnTo>
                      <a:pt x="206" y="142"/>
                    </a:lnTo>
                    <a:lnTo>
                      <a:pt x="209" y="125"/>
                    </a:lnTo>
                    <a:lnTo>
                      <a:pt x="211" y="108"/>
                    </a:lnTo>
                  </a:path>
                </a:pathLst>
              </a:custGeom>
              <a:noFill/>
              <a:ln w="9525">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grpSp>
            <p:nvGrpSpPr>
              <p:cNvPr id="37935" name="Group 72"/>
              <p:cNvGrpSpPr>
                <a:grpSpLocks/>
              </p:cNvGrpSpPr>
              <p:nvPr/>
            </p:nvGrpSpPr>
            <p:grpSpPr bwMode="auto">
              <a:xfrm>
                <a:off x="1161" y="1536"/>
                <a:ext cx="221" cy="175"/>
                <a:chOff x="1784" y="2425"/>
                <a:chExt cx="168" cy="175"/>
              </a:xfrm>
            </p:grpSpPr>
            <p:sp>
              <p:nvSpPr>
                <p:cNvPr id="8239" name="Rectangle 73"/>
                <p:cNvSpPr>
                  <a:spLocks noChangeArrowheads="1"/>
                </p:cNvSpPr>
                <p:nvPr/>
              </p:nvSpPr>
              <p:spPr bwMode="auto">
                <a:xfrm>
                  <a:off x="1784" y="2425"/>
                  <a:ext cx="57" cy="17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b="0" dirty="0">
                      <a:solidFill>
                        <a:schemeClr val="hlink"/>
                      </a:solidFill>
                    </a:rPr>
                    <a:t>u</a:t>
                  </a:r>
                  <a:endParaRPr lang="en-US" altLang="zh-CN" sz="1846" dirty="0">
                    <a:solidFill>
                      <a:schemeClr val="hlink"/>
                    </a:solidFill>
                  </a:endParaRPr>
                </a:p>
              </p:txBody>
            </p:sp>
            <p:sp>
              <p:nvSpPr>
                <p:cNvPr id="8240" name="Rectangle 74"/>
                <p:cNvSpPr>
                  <a:spLocks noChangeArrowheads="1"/>
                </p:cNvSpPr>
                <p:nvPr/>
              </p:nvSpPr>
              <p:spPr bwMode="auto">
                <a:xfrm>
                  <a:off x="1838" y="2425"/>
                  <a:ext cx="114" cy="17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b="0" dirty="0">
                      <a:solidFill>
                        <a:schemeClr val="hlink"/>
                      </a:solidFill>
                    </a:rPr>
                    <a:t> :5</a:t>
                  </a:r>
                  <a:endParaRPr lang="en-US" altLang="zh-CN" sz="1846" dirty="0">
                    <a:solidFill>
                      <a:schemeClr val="hlink"/>
                    </a:solidFill>
                  </a:endParaRPr>
                </a:p>
              </p:txBody>
            </p:sp>
          </p:grpSp>
          <p:sp>
            <p:nvSpPr>
              <p:cNvPr id="8238" name="Freeform 75"/>
              <p:cNvSpPr>
                <a:spLocks/>
              </p:cNvSpPr>
              <p:nvPr/>
            </p:nvSpPr>
            <p:spPr bwMode="auto">
              <a:xfrm>
                <a:off x="1262" y="1728"/>
                <a:ext cx="466" cy="816"/>
              </a:xfrm>
              <a:custGeom>
                <a:avLst/>
                <a:gdLst>
                  <a:gd name="T0" fmla="*/ 0 w 339"/>
                  <a:gd name="T1" fmla="*/ 0 h 646"/>
                  <a:gd name="T2" fmla="*/ 15 w 339"/>
                  <a:gd name="T3" fmla="*/ 96 h 646"/>
                  <a:gd name="T4" fmla="*/ 32 w 339"/>
                  <a:gd name="T5" fmla="*/ 193 h 646"/>
                  <a:gd name="T6" fmla="*/ 55 w 339"/>
                  <a:gd name="T7" fmla="*/ 285 h 646"/>
                  <a:gd name="T8" fmla="*/ 85 w 339"/>
                  <a:gd name="T9" fmla="*/ 375 h 646"/>
                  <a:gd name="T10" fmla="*/ 128 w 339"/>
                  <a:gd name="T11" fmla="*/ 464 h 646"/>
                  <a:gd name="T12" fmla="*/ 175 w 339"/>
                  <a:gd name="T13" fmla="*/ 546 h 646"/>
                  <a:gd name="T14" fmla="*/ 232 w 339"/>
                  <a:gd name="T15" fmla="*/ 624 h 646"/>
                  <a:gd name="T16" fmla="*/ 298 w 339"/>
                  <a:gd name="T17" fmla="*/ 696 h 646"/>
                  <a:gd name="T18" fmla="*/ 381 w 339"/>
                  <a:gd name="T19" fmla="*/ 759 h 646"/>
                  <a:gd name="T20" fmla="*/ 466 w 339"/>
                  <a:gd name="T21" fmla="*/ 816 h 6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9"/>
                  <a:gd name="T34" fmla="*/ 0 h 646"/>
                  <a:gd name="T35" fmla="*/ 339 w 339"/>
                  <a:gd name="T36" fmla="*/ 646 h 6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9" h="646">
                    <a:moveTo>
                      <a:pt x="0" y="0"/>
                    </a:moveTo>
                    <a:lnTo>
                      <a:pt x="11" y="76"/>
                    </a:lnTo>
                    <a:lnTo>
                      <a:pt x="23" y="153"/>
                    </a:lnTo>
                    <a:lnTo>
                      <a:pt x="40" y="226"/>
                    </a:lnTo>
                    <a:lnTo>
                      <a:pt x="62" y="297"/>
                    </a:lnTo>
                    <a:lnTo>
                      <a:pt x="93" y="367"/>
                    </a:lnTo>
                    <a:lnTo>
                      <a:pt x="127" y="432"/>
                    </a:lnTo>
                    <a:lnTo>
                      <a:pt x="169" y="494"/>
                    </a:lnTo>
                    <a:lnTo>
                      <a:pt x="217" y="551"/>
                    </a:lnTo>
                    <a:lnTo>
                      <a:pt x="277" y="601"/>
                    </a:lnTo>
                    <a:lnTo>
                      <a:pt x="339" y="646"/>
                    </a:lnTo>
                  </a:path>
                </a:pathLst>
              </a:custGeom>
              <a:noFill/>
              <a:ln w="9525">
                <a:solidFill>
                  <a:srgbClr val="000000"/>
                </a:solidFill>
                <a:prstDash val="solid"/>
                <a:round/>
                <a:headEnd type="triangle" w="lg" len="lg"/>
                <a:tailEnd type="none" w="med" len="med"/>
              </a:ln>
              <a:extLst/>
            </p:spPr>
            <p:txBody>
              <a:bodyPr/>
              <a:lstStyle/>
              <a:p>
                <a:pPr eaLnBrk="1" fontAlgn="auto" hangingPunct="1">
                  <a:spcBef>
                    <a:spcPts val="0"/>
                  </a:spcBef>
                  <a:spcAft>
                    <a:spcPts val="0"/>
                  </a:spcAft>
                  <a:defRPr/>
                </a:pPr>
                <a:endParaRPr lang="zh-CN" altLang="en-US" sz="1477">
                  <a:latin typeface="+mn-lt"/>
                  <a:ea typeface="+mn-ea"/>
                </a:endParaRPr>
              </a:p>
            </p:txBody>
          </p:sp>
        </p:grpSp>
      </p:grpSp>
      <p:sp>
        <p:nvSpPr>
          <p:cNvPr id="8232" name="Rectangle 76"/>
          <p:cNvSpPr>
            <a:spLocks noChangeArrowheads="1"/>
          </p:cNvSpPr>
          <p:nvPr/>
        </p:nvSpPr>
        <p:spPr bwMode="auto">
          <a:xfrm>
            <a:off x="4008438" y="2324100"/>
            <a:ext cx="376237" cy="169863"/>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cache</a:t>
            </a:r>
            <a:endParaRPr lang="en-US" altLang="zh-CN" sz="1292" dirty="0"/>
          </a:p>
        </p:txBody>
      </p:sp>
      <p:sp>
        <p:nvSpPr>
          <p:cNvPr id="8233" name="Rectangle 77"/>
          <p:cNvSpPr>
            <a:spLocks noChangeArrowheads="1"/>
          </p:cNvSpPr>
          <p:nvPr/>
        </p:nvSpPr>
        <p:spPr bwMode="auto">
          <a:xfrm>
            <a:off x="6165850" y="2324100"/>
            <a:ext cx="377825" cy="169863"/>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cache</a:t>
            </a:r>
            <a:endParaRPr lang="en-US" altLang="zh-CN" sz="1292" dirty="0"/>
          </a:p>
        </p:txBody>
      </p:sp>
      <p:sp>
        <p:nvSpPr>
          <p:cNvPr id="37931"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5DD34375-00D1-47E3-BEDD-7A3780D92FC4}"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27</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8"/>
          <p:cNvSpPr>
            <a:spLocks noGrp="1"/>
          </p:cNvSpPr>
          <p:nvPr>
            <p:ph type="title"/>
          </p:nvPr>
        </p:nvSpPr>
        <p:spPr>
          <a:xfrm>
            <a:off x="628650" y="185738"/>
            <a:ext cx="7886700" cy="744537"/>
          </a:xfrm>
        </p:spPr>
        <p:txBody>
          <a:bodyPr/>
          <a:lstStyle/>
          <a:p>
            <a:r>
              <a:rPr lang="zh-CN" altLang="en-US" smtClean="0"/>
              <a:t>存储系统是一致的</a:t>
            </a:r>
          </a:p>
        </p:txBody>
      </p:sp>
      <p:sp>
        <p:nvSpPr>
          <p:cNvPr id="39939" name="内容占位符 2"/>
          <p:cNvSpPr>
            <a:spLocks noGrp="1"/>
          </p:cNvSpPr>
          <p:nvPr>
            <p:ph idx="1"/>
          </p:nvPr>
        </p:nvSpPr>
        <p:spPr>
          <a:xfrm>
            <a:off x="438150" y="1195388"/>
            <a:ext cx="8267700" cy="5067300"/>
          </a:xfrm>
        </p:spPr>
        <p:txBody>
          <a:bodyPr/>
          <a:lstStyle/>
          <a:p>
            <a:pPr>
              <a:lnSpc>
                <a:spcPct val="100000"/>
              </a:lnSpc>
            </a:pPr>
            <a:r>
              <a:rPr lang="zh-CN" altLang="en-US" sz="2400" dirty="0" smtClean="0"/>
              <a:t>如果对某个数据项的任何读操作均可得到其最新写入的值，则认为这个存储系统是一致的（非正式定义）</a:t>
            </a:r>
          </a:p>
          <a:p>
            <a:pPr>
              <a:lnSpc>
                <a:spcPct val="100000"/>
              </a:lnSpc>
            </a:pPr>
            <a:r>
              <a:rPr lang="zh-CN" altLang="en-US" sz="2400" dirty="0" smtClean="0"/>
              <a:t>如果存储系统行为满足条件：</a:t>
            </a:r>
            <a:endParaRPr lang="en-US" altLang="zh-CN" sz="2400" dirty="0" smtClean="0"/>
          </a:p>
          <a:p>
            <a:pPr lvl="1">
              <a:lnSpc>
                <a:spcPct val="100000"/>
              </a:lnSpc>
            </a:pPr>
            <a:r>
              <a:rPr lang="zh-CN" altLang="en-US" sz="2000" dirty="0" smtClean="0"/>
              <a:t>处理器</a:t>
            </a:r>
            <a:r>
              <a:rPr lang="en-US" altLang="zh-CN" sz="2000" dirty="0" smtClean="0"/>
              <a:t>P</a:t>
            </a:r>
            <a:r>
              <a:rPr lang="zh-CN" altLang="en-US" sz="2000" dirty="0" smtClean="0"/>
              <a:t>对</a:t>
            </a:r>
            <a:r>
              <a:rPr lang="en-US" altLang="zh-CN" sz="2000" dirty="0" smtClean="0"/>
              <a:t>X</a:t>
            </a:r>
            <a:r>
              <a:rPr lang="zh-CN" altLang="en-US" sz="2000" dirty="0" smtClean="0"/>
              <a:t>进行一次写之后又对</a:t>
            </a:r>
            <a:r>
              <a:rPr lang="en-US" altLang="zh-CN" sz="2000" dirty="0" smtClean="0"/>
              <a:t>X</a:t>
            </a:r>
            <a:r>
              <a:rPr lang="zh-CN" altLang="en-US" sz="2000" dirty="0" smtClean="0"/>
              <a:t>进行读，读和写之间没有其它处理器对</a:t>
            </a:r>
            <a:r>
              <a:rPr lang="en-US" altLang="zh-CN" sz="2000" dirty="0" smtClean="0"/>
              <a:t>X</a:t>
            </a:r>
            <a:r>
              <a:rPr lang="zh-CN" altLang="en-US" sz="2000" dirty="0" smtClean="0"/>
              <a:t>进行写，则读的返回值总是写进的值。</a:t>
            </a:r>
            <a:endParaRPr lang="en-US" altLang="zh-CN" sz="2000" dirty="0" smtClean="0"/>
          </a:p>
          <a:p>
            <a:pPr lvl="1">
              <a:lnSpc>
                <a:spcPct val="100000"/>
              </a:lnSpc>
            </a:pPr>
            <a:r>
              <a:rPr lang="zh-CN" altLang="en-US" sz="2000" dirty="0" smtClean="0"/>
              <a:t>一个处理器对</a:t>
            </a:r>
            <a:r>
              <a:rPr lang="en-US" altLang="zh-CN" sz="2000" dirty="0" smtClean="0"/>
              <a:t>X</a:t>
            </a:r>
            <a:r>
              <a:rPr lang="zh-CN" altLang="en-US" sz="2000" dirty="0" smtClean="0"/>
              <a:t>进行写之后，另一处理器对</a:t>
            </a:r>
            <a:r>
              <a:rPr lang="en-US" altLang="zh-CN" sz="2000" dirty="0" smtClean="0"/>
              <a:t>X</a:t>
            </a:r>
            <a:r>
              <a:rPr lang="zh-CN" altLang="en-US" sz="2000" dirty="0" smtClean="0"/>
              <a:t>进行读，读和写之间无其它写，则读</a:t>
            </a:r>
            <a:r>
              <a:rPr lang="en-US" altLang="zh-CN" sz="2000" dirty="0" smtClean="0"/>
              <a:t>X</a:t>
            </a:r>
            <a:r>
              <a:rPr lang="zh-CN" altLang="en-US" sz="2000" dirty="0" smtClean="0"/>
              <a:t>的返回值应为写进的值</a:t>
            </a:r>
            <a:endParaRPr lang="en-US" altLang="zh-CN" sz="2000" dirty="0" smtClean="0"/>
          </a:p>
          <a:p>
            <a:pPr lvl="1">
              <a:lnSpc>
                <a:spcPct val="100000"/>
              </a:lnSpc>
            </a:pPr>
            <a:r>
              <a:rPr lang="zh-CN" altLang="en-US" sz="2000" dirty="0" smtClean="0"/>
              <a:t>对同一单元的写是顺序化的，即任意两个处理器对同一单元的两次写，从所有处理器看来顺序都应是相同的</a:t>
            </a:r>
          </a:p>
          <a:p>
            <a:pPr>
              <a:lnSpc>
                <a:spcPct val="100000"/>
              </a:lnSpc>
            </a:pPr>
            <a:r>
              <a:rPr lang="en-US" altLang="zh-CN" sz="2400" dirty="0" smtClean="0"/>
              <a:t>2</a:t>
            </a:r>
            <a:r>
              <a:rPr lang="zh-CN" altLang="en-US" sz="2400" dirty="0" smtClean="0"/>
              <a:t>个条件</a:t>
            </a:r>
          </a:p>
          <a:p>
            <a:pPr lvl="1">
              <a:lnSpc>
                <a:spcPct val="100000"/>
              </a:lnSpc>
            </a:pPr>
            <a:r>
              <a:rPr lang="zh-CN" altLang="en-US" sz="2000" dirty="0" smtClean="0"/>
              <a:t>直到所有的处理器均看到了写的结果，一次写操作才算完成</a:t>
            </a:r>
            <a:r>
              <a:rPr lang="zh-CN" altLang="en-US" sz="2000" b="1" dirty="0" smtClean="0">
                <a:solidFill>
                  <a:srgbClr val="0036A2"/>
                </a:solidFill>
              </a:rPr>
              <a:t>（写传播）</a:t>
            </a:r>
            <a:endParaRPr lang="en-US" altLang="zh-CN" sz="2000" b="1" dirty="0" smtClean="0">
              <a:solidFill>
                <a:srgbClr val="0036A2"/>
              </a:solidFill>
            </a:endParaRPr>
          </a:p>
          <a:p>
            <a:pPr lvl="1">
              <a:lnSpc>
                <a:spcPct val="100000"/>
              </a:lnSpc>
            </a:pPr>
            <a:r>
              <a:rPr lang="zh-CN" altLang="en-US" sz="2000" dirty="0" smtClean="0"/>
              <a:t>允许处理器无序读，但必须以程序序进行写</a:t>
            </a:r>
            <a:r>
              <a:rPr lang="zh-CN" altLang="en-US" sz="2000" b="1" dirty="0" smtClean="0">
                <a:solidFill>
                  <a:srgbClr val="0036A2"/>
                </a:solidFill>
              </a:rPr>
              <a:t>（写串行化）</a:t>
            </a:r>
          </a:p>
          <a:p>
            <a:pPr>
              <a:lnSpc>
                <a:spcPct val="100000"/>
              </a:lnSpc>
            </a:pPr>
            <a:endParaRPr lang="zh-CN" altLang="en-US" sz="2400" dirty="0" smtClean="0"/>
          </a:p>
        </p:txBody>
      </p:sp>
      <p:sp>
        <p:nvSpPr>
          <p:cNvPr id="4" name="日期占位符 3"/>
          <p:cNvSpPr>
            <a:spLocks noGrp="1"/>
          </p:cNvSpPr>
          <p:nvPr>
            <p:ph type="dt" sz="quarter" idx="10"/>
          </p:nvPr>
        </p:nvSpPr>
        <p:spPr/>
        <p:txBody>
          <a:bodyPr/>
          <a:lstStyle/>
          <a:p>
            <a:pPr>
              <a:defRPr/>
            </a:pPr>
            <a:fld id="{634AAE0A-B457-4219-8241-F212870D2377}"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39942"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BC95301F-5640-48FA-8017-1C1CB36D6266}"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28</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628650" y="365125"/>
            <a:ext cx="7886700" cy="849313"/>
          </a:xfrm>
        </p:spPr>
        <p:txBody>
          <a:bodyPr/>
          <a:lstStyle/>
          <a:p>
            <a:r>
              <a:rPr lang="zh-CN" altLang="en-US" dirty="0" smtClean="0"/>
              <a:t>另一种描述：</a:t>
            </a:r>
          </a:p>
        </p:txBody>
      </p:sp>
      <p:sp>
        <p:nvSpPr>
          <p:cNvPr id="4" name="日期占位符 3"/>
          <p:cNvSpPr>
            <a:spLocks noGrp="1"/>
          </p:cNvSpPr>
          <p:nvPr>
            <p:ph type="dt" sz="quarter" idx="10"/>
          </p:nvPr>
        </p:nvSpPr>
        <p:spPr/>
        <p:txBody>
          <a:bodyPr/>
          <a:lstStyle/>
          <a:p>
            <a:pPr>
              <a:defRPr/>
            </a:pPr>
            <a:fld id="{02D59096-9CF8-41D6-BEA5-E9DC244EBBDE}"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4096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523C6AB2-D384-4340-949B-C24A14882AC7}"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29</a:t>
            </a:fld>
            <a:endParaRPr lang="zh-CN" altLang="en-US" sz="1200" smtClean="0">
              <a:solidFill>
                <a:srgbClr val="898989"/>
              </a:solidFill>
              <a:latin typeface="Calibri" panose="020F0502020204030204" pitchFamily="34" charset="0"/>
              <a:ea typeface="宋体" panose="02010600030101010101" pitchFamily="2" charset="-122"/>
            </a:endParaRPr>
          </a:p>
        </p:txBody>
      </p:sp>
      <p:pic>
        <p:nvPicPr>
          <p:cNvPr id="40966"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1501775"/>
            <a:ext cx="9144000"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341523" y="3580482"/>
            <a:ext cx="8494005" cy="2431435"/>
          </a:xfrm>
          <a:prstGeom prst="rect">
            <a:avLst/>
          </a:prstGeom>
          <a:noFill/>
        </p:spPr>
        <p:txBody>
          <a:bodyPr wrap="square" rtlCol="0">
            <a:spAutoFit/>
          </a:bodyPr>
          <a:lstStyle/>
          <a:p>
            <a:pPr algn="ctr"/>
            <a:r>
              <a:rPr lang="zh-CN" altLang="en-US" sz="3200" b="1" dirty="0" smtClean="0">
                <a:solidFill>
                  <a:srgbClr val="C00000"/>
                </a:solidFill>
              </a:rPr>
              <a:t>一致性不变量</a:t>
            </a:r>
            <a:endParaRPr lang="en-US" altLang="zh-CN" sz="3200" b="1" dirty="0" smtClean="0">
              <a:solidFill>
                <a:srgbClr val="C00000"/>
              </a:solidFill>
            </a:endParaRPr>
          </a:p>
          <a:p>
            <a:r>
              <a:rPr lang="en-US" altLang="zh-CN" sz="2400" dirty="0" smtClean="0"/>
              <a:t>1</a:t>
            </a:r>
            <a:r>
              <a:rPr lang="zh-CN" altLang="en-US" sz="2400" dirty="0" smtClean="0"/>
              <a:t>、</a:t>
            </a:r>
            <a:r>
              <a:rPr lang="en-US" altLang="zh-CN" sz="2400" b="1" dirty="0" smtClean="0"/>
              <a:t>Single-Writer, Multiple-Read (SWMR). </a:t>
            </a:r>
            <a:r>
              <a:rPr lang="zh-CN" altLang="en-US" sz="2400" dirty="0" smtClean="0"/>
              <a:t>对于任意单元</a:t>
            </a:r>
            <a:r>
              <a:rPr lang="en-US" altLang="zh-CN" sz="2400" dirty="0" smtClean="0"/>
              <a:t>A</a:t>
            </a:r>
            <a:r>
              <a:rPr lang="zh-CN" altLang="en-US" sz="2400" dirty="0" smtClean="0"/>
              <a:t>，任何时刻，仅存在一个核对其进行读写，或者多个核进行读操作</a:t>
            </a:r>
            <a:endParaRPr lang="en-US" altLang="zh-CN" sz="2400" dirty="0" smtClean="0"/>
          </a:p>
          <a:p>
            <a:r>
              <a:rPr lang="en-US" altLang="zh-CN" sz="2400" dirty="0" smtClean="0"/>
              <a:t>2</a:t>
            </a:r>
            <a:r>
              <a:rPr lang="zh-CN" altLang="en-US" sz="2400" dirty="0" smtClean="0"/>
              <a:t>、</a:t>
            </a:r>
            <a:r>
              <a:rPr lang="en-US" altLang="zh-CN" sz="2400" b="1" dirty="0" smtClean="0"/>
              <a:t>Data-Value Invariant. </a:t>
            </a:r>
            <a:r>
              <a:rPr lang="zh-CN" altLang="en-US" sz="2400" b="1" dirty="0" smtClean="0"/>
              <a:t> </a:t>
            </a:r>
            <a:r>
              <a:rPr lang="zh-CN" altLang="en-US" sz="2400" dirty="0" smtClean="0"/>
              <a:t>一阶段开始时某一内存单元的值 等于 上一阶段结束时该内存单元的值。</a:t>
            </a:r>
            <a:endParaRPr lang="en-US" altLang="zh-CN" sz="2400" dirty="0" smtClean="0"/>
          </a:p>
          <a:p>
            <a:endParaRPr lang="zh-CN" alt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smtClean="0"/>
              <a:t>7.1</a:t>
            </a:r>
            <a:r>
              <a:rPr lang="zh-CN" altLang="en-US" smtClean="0"/>
              <a:t>、引言</a:t>
            </a:r>
          </a:p>
        </p:txBody>
      </p:sp>
      <p:sp>
        <p:nvSpPr>
          <p:cNvPr id="11267" name="内容占位符 2"/>
          <p:cNvSpPr>
            <a:spLocks noGrp="1"/>
          </p:cNvSpPr>
          <p:nvPr>
            <p:ph idx="1"/>
          </p:nvPr>
        </p:nvSpPr>
        <p:spPr/>
        <p:txBody>
          <a:bodyPr/>
          <a:lstStyle/>
          <a:p>
            <a:r>
              <a:rPr lang="zh-CN" altLang="en-US" dirty="0" smtClean="0"/>
              <a:t>自</a:t>
            </a:r>
            <a:r>
              <a:rPr lang="en-US" altLang="zh-CN" dirty="0" smtClean="0"/>
              <a:t>1985</a:t>
            </a:r>
            <a:r>
              <a:rPr lang="zh-CN" altLang="en-US" dirty="0" smtClean="0"/>
              <a:t>年以来，体系结构的改进使性能迅速提高，但通过复杂度和硅技术的提高而得到的性能的提高正在减小；</a:t>
            </a:r>
          </a:p>
          <a:p>
            <a:r>
              <a:rPr lang="zh-CN" altLang="en-US" dirty="0" smtClean="0"/>
              <a:t>单（核）处理器的发展正在走向尽头？</a:t>
            </a:r>
            <a:endParaRPr lang="en-US" altLang="zh-CN" dirty="0" smtClean="0"/>
          </a:p>
          <a:p>
            <a:pPr lvl="1"/>
            <a:r>
              <a:rPr lang="zh-CN" altLang="en-US" dirty="0" smtClean="0"/>
              <a:t>挖掘</a:t>
            </a:r>
            <a:r>
              <a:rPr lang="en-US" altLang="zh-CN" dirty="0" smtClean="0"/>
              <a:t>ILP</a:t>
            </a:r>
            <a:r>
              <a:rPr lang="zh-CN" altLang="en-US" dirty="0" smtClean="0"/>
              <a:t>并行收益日益减小</a:t>
            </a:r>
            <a:endParaRPr lang="en-US" altLang="zh-CN" dirty="0" smtClean="0"/>
          </a:p>
          <a:p>
            <a:pPr lvl="1"/>
            <a:r>
              <a:rPr lang="zh-CN" altLang="en-US" dirty="0" smtClean="0"/>
              <a:t>功耗问题</a:t>
            </a:r>
          </a:p>
          <a:p>
            <a:r>
              <a:rPr lang="zh-CN" altLang="en-US" dirty="0" smtClean="0"/>
              <a:t>获得超过单处理器的性能，最直接的方法就是把多个处理器连在一起；</a:t>
            </a:r>
          </a:p>
          <a:p>
            <a:r>
              <a:rPr lang="zh-CN" altLang="en-US" dirty="0" smtClean="0"/>
              <a:t>并行计算机在未来将会发挥更大的作用</a:t>
            </a:r>
          </a:p>
          <a:p>
            <a:r>
              <a:rPr lang="zh-CN" altLang="en-US" dirty="0" smtClean="0"/>
              <a:t>并行计算机应用软件已有缓慢但稳定的发展。</a:t>
            </a:r>
          </a:p>
        </p:txBody>
      </p:sp>
      <p:sp>
        <p:nvSpPr>
          <p:cNvPr id="4" name="日期占位符 3"/>
          <p:cNvSpPr>
            <a:spLocks noGrp="1"/>
          </p:cNvSpPr>
          <p:nvPr>
            <p:ph type="dt" sz="quarter" idx="10"/>
          </p:nvPr>
        </p:nvSpPr>
        <p:spPr/>
        <p:txBody>
          <a:bodyPr/>
          <a:lstStyle/>
          <a:p>
            <a:pPr>
              <a:defRPr/>
            </a:pPr>
            <a:fld id="{47567D8F-6406-4047-AFB1-54A45E9D842E}"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1270"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638EA75C-A0BC-4A58-9108-607C7C1418A9}"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3</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en-US" altLang="zh-CN" smtClean="0"/>
              <a:t>2、</a:t>
            </a:r>
            <a:r>
              <a:rPr lang="zh-CN" altLang="en-US" smtClean="0"/>
              <a:t>实现一致性的基本方案</a:t>
            </a:r>
          </a:p>
        </p:txBody>
      </p:sp>
      <p:sp>
        <p:nvSpPr>
          <p:cNvPr id="41987" name="内容占位符 2"/>
          <p:cNvSpPr>
            <a:spLocks noGrp="1"/>
          </p:cNvSpPr>
          <p:nvPr>
            <p:ph idx="1"/>
          </p:nvPr>
        </p:nvSpPr>
        <p:spPr>
          <a:xfrm>
            <a:off x="628650" y="1354138"/>
            <a:ext cx="8097838" cy="4822825"/>
          </a:xfrm>
        </p:spPr>
        <p:txBody>
          <a:bodyPr/>
          <a:lstStyle/>
          <a:p>
            <a:r>
              <a:rPr lang="zh-CN" altLang="en-US" sz="3200" smtClean="0"/>
              <a:t>在一致的多处理机中，</a:t>
            </a:r>
            <a:r>
              <a:rPr lang="en-US" altLang="zh-CN" sz="3200" smtClean="0"/>
              <a:t>Cache</a:t>
            </a:r>
            <a:r>
              <a:rPr lang="zh-CN" altLang="en-US" sz="3200" smtClean="0"/>
              <a:t>提供两种功能</a:t>
            </a:r>
            <a:endParaRPr lang="en-US" altLang="zh-CN" sz="3200" smtClean="0"/>
          </a:p>
          <a:p>
            <a:pPr lvl="1"/>
            <a:r>
              <a:rPr lang="zh-CN" altLang="en-US" sz="2800" smtClean="0"/>
              <a:t>共享数据的迁移</a:t>
            </a:r>
            <a:r>
              <a:rPr lang="en-US" altLang="zh-CN" sz="2800" smtClean="0"/>
              <a:t>: </a:t>
            </a:r>
          </a:p>
          <a:p>
            <a:pPr lvl="2"/>
            <a:r>
              <a:rPr lang="zh-CN" altLang="en-US" sz="2400" smtClean="0"/>
              <a:t>降低了对远程共享数据的访问延迟和对共享存储器的带宽要求。</a:t>
            </a:r>
          </a:p>
          <a:p>
            <a:pPr lvl="1"/>
            <a:r>
              <a:rPr lang="zh-CN" altLang="en-US" sz="2800" smtClean="0"/>
              <a:t>共享数据的复制</a:t>
            </a:r>
          </a:p>
          <a:p>
            <a:pPr lvl="2"/>
            <a:r>
              <a:rPr lang="zh-CN" altLang="en-US" sz="2400" smtClean="0"/>
              <a:t>不仅降低了访存的延迟，也减少了访问共享数据所产生的冲突。</a:t>
            </a:r>
            <a:endParaRPr lang="en-US" altLang="zh-CN" sz="2400" smtClean="0"/>
          </a:p>
          <a:p>
            <a:r>
              <a:rPr lang="zh-CN" altLang="en-US" sz="3200" smtClean="0"/>
              <a:t>小规模多处理机不是采用软件而是</a:t>
            </a:r>
            <a:r>
              <a:rPr lang="zh-CN" altLang="en-US" sz="3200" b="1" smtClean="0">
                <a:solidFill>
                  <a:srgbClr val="0036A2"/>
                </a:solidFill>
              </a:rPr>
              <a:t>采用硬件技术</a:t>
            </a:r>
            <a:r>
              <a:rPr lang="zh-CN" altLang="en-US" sz="3200" smtClean="0"/>
              <a:t>实现</a:t>
            </a:r>
            <a:r>
              <a:rPr lang="en-US" altLang="zh-CN" sz="3200" smtClean="0"/>
              <a:t>Cache</a:t>
            </a:r>
            <a:r>
              <a:rPr lang="zh-CN" altLang="en-US" sz="3200" smtClean="0"/>
              <a:t>一致性。</a:t>
            </a:r>
          </a:p>
          <a:p>
            <a:endParaRPr lang="zh-CN" altLang="en-US" sz="3200" smtClean="0"/>
          </a:p>
          <a:p>
            <a:endParaRPr lang="zh-CN" altLang="en-US" sz="3200" smtClean="0"/>
          </a:p>
          <a:p>
            <a:endParaRPr lang="zh-CN" altLang="en-US" sz="3200" smtClean="0"/>
          </a:p>
        </p:txBody>
      </p:sp>
      <p:sp>
        <p:nvSpPr>
          <p:cNvPr id="4" name="日期占位符 3"/>
          <p:cNvSpPr>
            <a:spLocks noGrp="1"/>
          </p:cNvSpPr>
          <p:nvPr>
            <p:ph type="dt" sz="quarter" idx="10"/>
          </p:nvPr>
        </p:nvSpPr>
        <p:spPr/>
        <p:txBody>
          <a:bodyPr/>
          <a:lstStyle/>
          <a:p>
            <a:pPr>
              <a:defRPr/>
            </a:pPr>
            <a:fld id="{FF7BD834-2A21-4549-A5F6-A611DB92BD4C}"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41990"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B3E5BE33-4A5A-40FE-99B6-B278DED90E60}"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30</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8"/>
          <p:cNvSpPr>
            <a:spLocks noGrp="1"/>
          </p:cNvSpPr>
          <p:nvPr>
            <p:ph type="title"/>
          </p:nvPr>
        </p:nvSpPr>
        <p:spPr>
          <a:xfrm>
            <a:off x="628650" y="523875"/>
            <a:ext cx="7886700" cy="744538"/>
          </a:xfrm>
        </p:spPr>
        <p:txBody>
          <a:bodyPr/>
          <a:lstStyle/>
          <a:p>
            <a:r>
              <a:rPr lang="en-US" altLang="zh-CN" smtClean="0"/>
              <a:t>Cache</a:t>
            </a:r>
            <a:r>
              <a:rPr lang="zh-CN" altLang="en-US" smtClean="0"/>
              <a:t>一致性协议</a:t>
            </a:r>
            <a:r>
              <a:rPr lang="en-US" altLang="zh-CN" smtClean="0"/>
              <a:t>:</a:t>
            </a:r>
            <a:endParaRPr lang="zh-CN" altLang="en-US" smtClean="0"/>
          </a:p>
        </p:txBody>
      </p:sp>
      <p:sp>
        <p:nvSpPr>
          <p:cNvPr id="43011" name="内容占位符 2"/>
          <p:cNvSpPr>
            <a:spLocks noGrp="1"/>
          </p:cNvSpPr>
          <p:nvPr>
            <p:ph idx="1"/>
          </p:nvPr>
        </p:nvSpPr>
        <p:spPr>
          <a:xfrm>
            <a:off x="628650" y="1649413"/>
            <a:ext cx="7886700" cy="4527550"/>
          </a:xfrm>
        </p:spPr>
        <p:txBody>
          <a:bodyPr/>
          <a:lstStyle/>
          <a:p>
            <a:r>
              <a:rPr lang="zh-CN" altLang="en-US" b="1" smtClean="0">
                <a:solidFill>
                  <a:srgbClr val="0036A2"/>
                </a:solidFill>
              </a:rPr>
              <a:t>对多个处理器维护一致性的协议</a:t>
            </a:r>
          </a:p>
          <a:p>
            <a:r>
              <a:rPr lang="zh-CN" altLang="en-US" b="1" smtClean="0">
                <a:solidFill>
                  <a:srgbClr val="0036A2"/>
                </a:solidFill>
              </a:rPr>
              <a:t>关键</a:t>
            </a:r>
            <a:r>
              <a:rPr lang="zh-CN" altLang="en-US" smtClean="0"/>
              <a:t>：</a:t>
            </a:r>
            <a:r>
              <a:rPr lang="zh-CN" altLang="en-US" b="1" smtClean="0">
                <a:solidFill>
                  <a:srgbClr val="FF0000"/>
                </a:solidFill>
              </a:rPr>
              <a:t>跟踪共享数据块</a:t>
            </a:r>
            <a:r>
              <a:rPr lang="zh-CN" altLang="en-US" smtClean="0"/>
              <a:t>的状态 </a:t>
            </a:r>
          </a:p>
          <a:p>
            <a:r>
              <a:rPr lang="zh-CN" altLang="en-US" smtClean="0"/>
              <a:t>共享数据状态跟踪技术 </a:t>
            </a:r>
          </a:p>
          <a:p>
            <a:pPr lvl="1"/>
            <a:r>
              <a:rPr lang="zh-CN" altLang="en-US" b="1" smtClean="0">
                <a:solidFill>
                  <a:srgbClr val="FF0000"/>
                </a:solidFill>
              </a:rPr>
              <a:t>目录 </a:t>
            </a:r>
            <a:r>
              <a:rPr lang="en-US" altLang="zh-CN" b="1" smtClean="0">
                <a:solidFill>
                  <a:srgbClr val="FF0000"/>
                </a:solidFill>
              </a:rPr>
              <a:t>: </a:t>
            </a:r>
            <a:r>
              <a:rPr lang="zh-CN" altLang="en-US" smtClean="0"/>
              <a:t>物理存储器中共享数据块的状态及相关信息均被保存在一个称为目录的地方。</a:t>
            </a:r>
          </a:p>
          <a:p>
            <a:pPr lvl="1"/>
            <a:r>
              <a:rPr lang="zh-CN" altLang="en-US" b="1" smtClean="0">
                <a:solidFill>
                  <a:srgbClr val="FF0000"/>
                </a:solidFill>
              </a:rPr>
              <a:t>监听</a:t>
            </a:r>
            <a:r>
              <a:rPr lang="en-US" altLang="zh-CN" b="1" smtClean="0">
                <a:solidFill>
                  <a:srgbClr val="FF0000"/>
                </a:solidFill>
              </a:rPr>
              <a:t>:</a:t>
            </a:r>
            <a:r>
              <a:rPr lang="en-US" altLang="zh-CN" smtClean="0"/>
              <a:t> </a:t>
            </a:r>
            <a:r>
              <a:rPr lang="zh-CN" altLang="en-US" smtClean="0"/>
              <a:t>每个</a:t>
            </a:r>
            <a:r>
              <a:rPr lang="en-US" altLang="zh-CN" smtClean="0"/>
              <a:t>Cache</a:t>
            </a:r>
            <a:r>
              <a:rPr lang="zh-CN" altLang="en-US" smtClean="0"/>
              <a:t>除了包含物理存储器中块的数据拷贝之外，也保存着各个块的共享状态信息。</a:t>
            </a:r>
          </a:p>
        </p:txBody>
      </p:sp>
      <p:sp>
        <p:nvSpPr>
          <p:cNvPr id="4" name="日期占位符 3"/>
          <p:cNvSpPr>
            <a:spLocks noGrp="1"/>
          </p:cNvSpPr>
          <p:nvPr>
            <p:ph type="dt" sz="quarter" idx="10"/>
          </p:nvPr>
        </p:nvSpPr>
        <p:spPr/>
        <p:txBody>
          <a:bodyPr/>
          <a:lstStyle/>
          <a:p>
            <a:pPr>
              <a:defRPr/>
            </a:pPr>
            <a:fld id="{2E85E408-85C2-47AE-B927-E06830BDAEAA}"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43014"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FFCF3547-5BBD-49F7-98C1-13BB8254D023}"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31</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pPr eaLnBrk="1" hangingPunct="1"/>
            <a:endParaRPr lang="zh-CN" altLang="en-US" smtClean="0"/>
          </a:p>
        </p:txBody>
      </p:sp>
      <p:sp>
        <p:nvSpPr>
          <p:cNvPr id="3" name="内容占位符 2"/>
          <p:cNvSpPr>
            <a:spLocks noGrp="1"/>
          </p:cNvSpPr>
          <p:nvPr>
            <p:ph idx="1"/>
          </p:nvPr>
        </p:nvSpPr>
        <p:spPr>
          <a:xfrm>
            <a:off x="777875" y="5321300"/>
            <a:ext cx="7948613" cy="792163"/>
          </a:xfrm>
        </p:spPr>
        <p:txBody>
          <a:bodyPr rtlCol="0">
            <a:normAutofit fontScale="85000" lnSpcReduction="10000"/>
          </a:bodyPr>
          <a:lstStyle/>
          <a:p>
            <a:pPr marL="0" indent="0" eaLnBrk="1" fontAlgn="auto" hangingPunct="1">
              <a:spcBef>
                <a:spcPct val="50000"/>
              </a:spcBef>
              <a:spcAft>
                <a:spcPts val="0"/>
              </a:spcAft>
              <a:buFont typeface="Arial" panose="020B0604020202020204" pitchFamily="34" charset="0"/>
              <a:buNone/>
              <a:defRPr/>
            </a:pPr>
            <a:r>
              <a:rPr lang="en-US" altLang="zh-CN" dirty="0" smtClean="0">
                <a:latin typeface="楷体_GB2312" pitchFamily="49" charset="-122"/>
                <a:ea typeface="楷体_GB2312" pitchFamily="49" charset="-122"/>
              </a:rPr>
              <a:t>Cache</a:t>
            </a:r>
            <a:r>
              <a:rPr lang="zh-CN" altLang="en-US" dirty="0">
                <a:latin typeface="楷体_GB2312" pitchFamily="49" charset="-122"/>
                <a:ea typeface="楷体_GB2312" pitchFamily="49" charset="-122"/>
              </a:rPr>
              <a:t>通常连在共享存储器的总线上，</a:t>
            </a:r>
            <a:r>
              <a:rPr lang="zh-CN" altLang="en-US" dirty="0" smtClean="0">
                <a:latin typeface="楷体_GB2312" pitchFamily="49" charset="-122"/>
                <a:ea typeface="楷体_GB2312" pitchFamily="49" charset="-122"/>
              </a:rPr>
              <a:t>各个</a:t>
            </a:r>
            <a:r>
              <a:rPr lang="en-US" altLang="zh-CN" dirty="0" smtClean="0">
                <a:latin typeface="楷体_GB2312" pitchFamily="49" charset="-122"/>
                <a:ea typeface="楷体_GB2312" pitchFamily="49" charset="-122"/>
              </a:rPr>
              <a:t>Cache</a:t>
            </a:r>
            <a:r>
              <a:rPr lang="zh-CN" altLang="en-US" dirty="0">
                <a:latin typeface="楷体_GB2312" pitchFamily="49" charset="-122"/>
                <a:ea typeface="楷体_GB2312" pitchFamily="49" charset="-122"/>
              </a:rPr>
              <a:t>控制器通过监听总线来判断它们是否有</a:t>
            </a:r>
            <a:r>
              <a:rPr lang="zh-CN" altLang="en-US" dirty="0" smtClean="0">
                <a:latin typeface="楷体_GB2312" pitchFamily="49" charset="-122"/>
                <a:ea typeface="楷体_GB2312" pitchFamily="49" charset="-122"/>
              </a:rPr>
              <a:t>总线</a:t>
            </a:r>
            <a:r>
              <a:rPr lang="zh-CN" altLang="en-US" dirty="0">
                <a:latin typeface="楷体_GB2312" pitchFamily="49" charset="-122"/>
                <a:ea typeface="楷体_GB2312" pitchFamily="49" charset="-122"/>
              </a:rPr>
              <a:t>上请求的数据块。</a:t>
            </a:r>
          </a:p>
          <a:p>
            <a:pPr eaLnBrk="1" fontAlgn="auto" hangingPunct="1">
              <a:spcAft>
                <a:spcPts val="0"/>
              </a:spcAft>
              <a:defRPr/>
            </a:pPr>
            <a:endParaRPr lang="zh-CN" altLang="en-US" dirty="0"/>
          </a:p>
        </p:txBody>
      </p:sp>
      <p:sp>
        <p:nvSpPr>
          <p:cNvPr id="4" name="日期占位符 3"/>
          <p:cNvSpPr>
            <a:spLocks noGrp="1"/>
          </p:cNvSpPr>
          <p:nvPr>
            <p:ph type="dt" sz="quarter" idx="10"/>
          </p:nvPr>
        </p:nvSpPr>
        <p:spPr/>
        <p:txBody>
          <a:bodyPr/>
          <a:lstStyle/>
          <a:p>
            <a:pPr>
              <a:defRPr/>
            </a:pPr>
            <a:fld id="{B361DDD3-36AB-41D1-8439-A82C75BB8E80}"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4403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4B87044B-BF1C-4336-B9CD-05FABB0E642D}"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32</a:t>
            </a:fld>
            <a:endParaRPr lang="zh-CN" altLang="en-US" sz="1200" smtClean="0">
              <a:solidFill>
                <a:srgbClr val="898989"/>
              </a:solidFill>
              <a:latin typeface="Calibri" panose="020F0502020204030204" pitchFamily="34" charset="0"/>
              <a:ea typeface="宋体" panose="02010600030101010101" pitchFamily="2" charset="-122"/>
            </a:endParaRPr>
          </a:p>
        </p:txBody>
      </p:sp>
      <p:cxnSp>
        <p:nvCxnSpPr>
          <p:cNvPr id="8" name="直接连接符 7"/>
          <p:cNvCxnSpPr/>
          <p:nvPr/>
        </p:nvCxnSpPr>
        <p:spPr>
          <a:xfrm>
            <a:off x="4511675" y="1147763"/>
            <a:ext cx="0" cy="4064000"/>
          </a:xfrm>
          <a:prstGeom prst="line">
            <a:avLst/>
          </a:prstGeom>
        </p:spPr>
        <p:style>
          <a:lnRef idx="1">
            <a:schemeClr val="accent1"/>
          </a:lnRef>
          <a:fillRef idx="0">
            <a:schemeClr val="accent1"/>
          </a:fillRef>
          <a:effectRef idx="0">
            <a:schemeClr val="accent1"/>
          </a:effectRef>
          <a:fontRef idx="minor">
            <a:schemeClr val="tx1"/>
          </a:fontRef>
        </p:style>
      </p:cxnSp>
      <p:pic>
        <p:nvPicPr>
          <p:cNvPr id="154625" name="Picture 1"/>
          <p:cNvPicPr>
            <a:picLocks noChangeAspect="1" noChangeArrowheads="1"/>
          </p:cNvPicPr>
          <p:nvPr/>
        </p:nvPicPr>
        <p:blipFill>
          <a:blip r:embed="rId2"/>
          <a:srcRect/>
          <a:stretch>
            <a:fillRect/>
          </a:stretch>
        </p:blipFill>
        <p:spPr bwMode="auto">
          <a:xfrm>
            <a:off x="1076612" y="88136"/>
            <a:ext cx="6924675" cy="50292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en-US" altLang="zh-CN" smtClean="0"/>
              <a:t>3、</a:t>
            </a:r>
            <a:r>
              <a:rPr lang="zh-CN" altLang="en-US" smtClean="0"/>
              <a:t>基于监听的两种协议</a:t>
            </a:r>
          </a:p>
        </p:txBody>
      </p:sp>
      <p:sp>
        <p:nvSpPr>
          <p:cNvPr id="45059" name="内容占位符 2"/>
          <p:cNvSpPr>
            <a:spLocks noGrp="1"/>
          </p:cNvSpPr>
          <p:nvPr>
            <p:ph idx="1"/>
          </p:nvPr>
        </p:nvSpPr>
        <p:spPr>
          <a:xfrm>
            <a:off x="614363" y="1292225"/>
            <a:ext cx="7886700" cy="1812925"/>
          </a:xfrm>
        </p:spPr>
        <p:txBody>
          <a:bodyPr/>
          <a:lstStyle/>
          <a:p>
            <a:r>
              <a:rPr lang="zh-CN" altLang="en-US" sz="2400" smtClean="0"/>
              <a:t>写作废协议</a:t>
            </a:r>
            <a:endParaRPr lang="en-US" altLang="zh-CN" sz="2400" smtClean="0"/>
          </a:p>
          <a:p>
            <a:pPr lvl="1"/>
            <a:r>
              <a:rPr lang="zh-CN" altLang="en-US" sz="2000" b="1" smtClean="0">
                <a:solidFill>
                  <a:srgbClr val="0036A2"/>
                </a:solidFill>
              </a:rPr>
              <a:t>在一个处理器写某个数据项之前保证它对该数据项有唯一的访问权</a:t>
            </a:r>
            <a:endParaRPr lang="en-US" altLang="zh-CN" sz="2000" b="1" smtClean="0">
              <a:solidFill>
                <a:srgbClr val="0036A2"/>
              </a:solidFill>
            </a:endParaRPr>
          </a:p>
          <a:p>
            <a:pPr lvl="1"/>
            <a:r>
              <a:rPr lang="zh-CN" altLang="en-US" sz="2000" smtClean="0"/>
              <a:t>例 在写回</a:t>
            </a:r>
            <a:r>
              <a:rPr lang="en-US" altLang="zh-CN" sz="2000" smtClean="0"/>
              <a:t>Cache</a:t>
            </a:r>
            <a:r>
              <a:rPr lang="zh-CN" altLang="en-US" sz="2000" smtClean="0"/>
              <a:t>的条件下，监听总线中写作废协议的实现。 </a:t>
            </a:r>
          </a:p>
          <a:p>
            <a:endParaRPr lang="zh-CN" altLang="en-US" sz="2400" smtClean="0"/>
          </a:p>
        </p:txBody>
      </p:sp>
      <p:sp>
        <p:nvSpPr>
          <p:cNvPr id="4" name="日期占位符 3"/>
          <p:cNvSpPr>
            <a:spLocks noGrp="1"/>
          </p:cNvSpPr>
          <p:nvPr>
            <p:ph type="dt" sz="quarter" idx="10"/>
          </p:nvPr>
        </p:nvSpPr>
        <p:spPr/>
        <p:txBody>
          <a:bodyPr/>
          <a:lstStyle/>
          <a:p>
            <a:pPr>
              <a:defRPr/>
            </a:pPr>
            <a:fld id="{7E9B7526-3DC1-468A-A1C9-8CBDCB30C72F}"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grpSp>
        <p:nvGrpSpPr>
          <p:cNvPr id="45062" name="Group 97"/>
          <p:cNvGrpSpPr>
            <a:grpSpLocks/>
          </p:cNvGrpSpPr>
          <p:nvPr/>
        </p:nvGrpSpPr>
        <p:grpSpPr bwMode="auto">
          <a:xfrm>
            <a:off x="201613" y="3224213"/>
            <a:ext cx="8710612" cy="2593975"/>
            <a:chOff x="-3" y="381"/>
            <a:chExt cx="3576" cy="2462"/>
          </a:xfrm>
        </p:grpSpPr>
        <p:grpSp>
          <p:nvGrpSpPr>
            <p:cNvPr id="45064" name="Group 95"/>
            <p:cNvGrpSpPr>
              <a:grpSpLocks/>
            </p:cNvGrpSpPr>
            <p:nvPr/>
          </p:nvGrpSpPr>
          <p:grpSpPr bwMode="auto">
            <a:xfrm>
              <a:off x="0" y="384"/>
              <a:ext cx="3570" cy="2456"/>
              <a:chOff x="0" y="384"/>
              <a:chExt cx="3570" cy="2456"/>
            </a:xfrm>
          </p:grpSpPr>
          <p:grpSp>
            <p:nvGrpSpPr>
              <p:cNvPr id="45066" name="Group 36"/>
              <p:cNvGrpSpPr>
                <a:grpSpLocks/>
              </p:cNvGrpSpPr>
              <p:nvPr/>
            </p:nvGrpSpPr>
            <p:grpSpPr bwMode="auto">
              <a:xfrm>
                <a:off x="0" y="384"/>
                <a:ext cx="768" cy="460"/>
                <a:chOff x="0" y="384"/>
                <a:chExt cx="768" cy="460"/>
              </a:xfrm>
            </p:grpSpPr>
            <p:sp>
              <p:nvSpPr>
                <p:cNvPr id="45154" name="Rectangle 5"/>
                <p:cNvSpPr>
                  <a:spLocks noChangeArrowheads="1"/>
                </p:cNvSpPr>
                <p:nvPr/>
              </p:nvSpPr>
              <p:spPr bwMode="auto">
                <a:xfrm>
                  <a:off x="43" y="384"/>
                  <a:ext cx="68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zh-CN" altLang="en-US" sz="2000" baseline="-25000">
                      <a:ea typeface="楷体_GB2312"/>
                      <a:cs typeface="楷体_GB2312"/>
                    </a:rPr>
                    <a:t>处理器行为</a:t>
                  </a:r>
                </a:p>
                <a:p>
                  <a:pPr algn="just">
                    <a:lnSpc>
                      <a:spcPct val="100000"/>
                    </a:lnSpc>
                    <a:spcBef>
                      <a:spcPct val="0"/>
                    </a:spcBef>
                    <a:buFontTx/>
                    <a:buNone/>
                  </a:pPr>
                  <a:endParaRPr lang="en-US" altLang="zh-CN" sz="2000" baseline="-25000">
                    <a:ea typeface="楷体_GB2312"/>
                    <a:cs typeface="楷体_GB2312"/>
                  </a:endParaRPr>
                </a:p>
              </p:txBody>
            </p:sp>
            <p:sp>
              <p:nvSpPr>
                <p:cNvPr id="45155" name="Rectangle 35"/>
                <p:cNvSpPr>
                  <a:spLocks noChangeArrowheads="1"/>
                </p:cNvSpPr>
                <p:nvPr/>
              </p:nvSpPr>
              <p:spPr bwMode="auto">
                <a:xfrm>
                  <a:off x="0" y="384"/>
                  <a:ext cx="768"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000"/>
                </a:p>
              </p:txBody>
            </p:sp>
          </p:grpSp>
          <p:grpSp>
            <p:nvGrpSpPr>
              <p:cNvPr id="45067" name="Group 38"/>
              <p:cNvGrpSpPr>
                <a:grpSpLocks/>
              </p:cNvGrpSpPr>
              <p:nvPr/>
            </p:nvGrpSpPr>
            <p:grpSpPr bwMode="auto">
              <a:xfrm>
                <a:off x="768" y="384"/>
                <a:ext cx="600" cy="460"/>
                <a:chOff x="768" y="384"/>
                <a:chExt cx="600" cy="460"/>
              </a:xfrm>
            </p:grpSpPr>
            <p:sp>
              <p:nvSpPr>
                <p:cNvPr id="45152" name="Rectangle 6"/>
                <p:cNvSpPr>
                  <a:spLocks noChangeArrowheads="1"/>
                </p:cNvSpPr>
                <p:nvPr/>
              </p:nvSpPr>
              <p:spPr bwMode="auto">
                <a:xfrm>
                  <a:off x="811" y="384"/>
                  <a:ext cx="51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zh-CN" altLang="en-US" sz="2000" baseline="-25000">
                      <a:ea typeface="楷体_GB2312"/>
                      <a:cs typeface="楷体_GB2312"/>
                    </a:rPr>
                    <a:t>总线行为</a:t>
                  </a:r>
                </a:p>
                <a:p>
                  <a:pPr algn="just">
                    <a:lnSpc>
                      <a:spcPct val="100000"/>
                    </a:lnSpc>
                    <a:spcBef>
                      <a:spcPct val="0"/>
                    </a:spcBef>
                    <a:buFontTx/>
                    <a:buNone/>
                  </a:pPr>
                  <a:endParaRPr lang="en-US" altLang="zh-CN" sz="2000" baseline="-25000">
                    <a:ea typeface="楷体_GB2312"/>
                    <a:cs typeface="楷体_GB2312"/>
                  </a:endParaRPr>
                </a:p>
              </p:txBody>
            </p:sp>
            <p:sp>
              <p:nvSpPr>
                <p:cNvPr id="45153" name="Rectangle 37"/>
                <p:cNvSpPr>
                  <a:spLocks noChangeArrowheads="1"/>
                </p:cNvSpPr>
                <p:nvPr/>
              </p:nvSpPr>
              <p:spPr bwMode="auto">
                <a:xfrm>
                  <a:off x="768" y="384"/>
                  <a:ext cx="60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000"/>
                </a:p>
              </p:txBody>
            </p:sp>
          </p:grpSp>
          <p:grpSp>
            <p:nvGrpSpPr>
              <p:cNvPr id="45068" name="Group 40"/>
              <p:cNvGrpSpPr>
                <a:grpSpLocks/>
              </p:cNvGrpSpPr>
              <p:nvPr/>
            </p:nvGrpSpPr>
            <p:grpSpPr bwMode="auto">
              <a:xfrm>
                <a:off x="1368" y="384"/>
                <a:ext cx="734" cy="460"/>
                <a:chOff x="1368" y="384"/>
                <a:chExt cx="734" cy="460"/>
              </a:xfrm>
            </p:grpSpPr>
            <p:sp>
              <p:nvSpPr>
                <p:cNvPr id="45150" name="Rectangle 7"/>
                <p:cNvSpPr>
                  <a:spLocks noChangeArrowheads="1"/>
                </p:cNvSpPr>
                <p:nvPr/>
              </p:nvSpPr>
              <p:spPr bwMode="auto">
                <a:xfrm>
                  <a:off x="1411" y="384"/>
                  <a:ext cx="64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000" baseline="-25000">
                      <a:ea typeface="楷体_GB2312"/>
                      <a:cs typeface="楷体_GB2312"/>
                    </a:rPr>
                    <a:t>CPU A Cache</a:t>
                  </a:r>
                  <a:r>
                    <a:rPr lang="zh-CN" altLang="en-US" sz="2000" baseline="-25000">
                      <a:ea typeface="楷体_GB2312"/>
                      <a:cs typeface="楷体_GB2312"/>
                    </a:rPr>
                    <a:t>内容</a:t>
                  </a:r>
                </a:p>
                <a:p>
                  <a:pPr algn="just">
                    <a:lnSpc>
                      <a:spcPct val="100000"/>
                    </a:lnSpc>
                    <a:spcBef>
                      <a:spcPct val="0"/>
                    </a:spcBef>
                    <a:buFontTx/>
                    <a:buNone/>
                  </a:pPr>
                  <a:endParaRPr lang="en-US" altLang="zh-CN" sz="2000" baseline="-25000">
                    <a:ea typeface="楷体_GB2312"/>
                    <a:cs typeface="楷体_GB2312"/>
                  </a:endParaRPr>
                </a:p>
              </p:txBody>
            </p:sp>
            <p:sp>
              <p:nvSpPr>
                <p:cNvPr id="45151" name="Rectangle 39"/>
                <p:cNvSpPr>
                  <a:spLocks noChangeArrowheads="1"/>
                </p:cNvSpPr>
                <p:nvPr/>
              </p:nvSpPr>
              <p:spPr bwMode="auto">
                <a:xfrm>
                  <a:off x="1368" y="384"/>
                  <a:ext cx="73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000"/>
                </a:p>
              </p:txBody>
            </p:sp>
          </p:grpSp>
          <p:grpSp>
            <p:nvGrpSpPr>
              <p:cNvPr id="45069" name="Group 42"/>
              <p:cNvGrpSpPr>
                <a:grpSpLocks/>
              </p:cNvGrpSpPr>
              <p:nvPr/>
            </p:nvGrpSpPr>
            <p:grpSpPr bwMode="auto">
              <a:xfrm>
                <a:off x="2102" y="384"/>
                <a:ext cx="734" cy="460"/>
                <a:chOff x="2102" y="384"/>
                <a:chExt cx="734" cy="460"/>
              </a:xfrm>
            </p:grpSpPr>
            <p:sp>
              <p:nvSpPr>
                <p:cNvPr id="45148" name="Rectangle 8"/>
                <p:cNvSpPr>
                  <a:spLocks noChangeArrowheads="1"/>
                </p:cNvSpPr>
                <p:nvPr/>
              </p:nvSpPr>
              <p:spPr bwMode="auto">
                <a:xfrm>
                  <a:off x="2145" y="384"/>
                  <a:ext cx="64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000" baseline="-25000">
                      <a:ea typeface="楷体_GB2312"/>
                      <a:cs typeface="楷体_GB2312"/>
                    </a:rPr>
                    <a:t>CPU B Cache</a:t>
                  </a:r>
                  <a:r>
                    <a:rPr lang="zh-CN" altLang="en-US" sz="2000" baseline="-25000">
                      <a:ea typeface="楷体_GB2312"/>
                      <a:cs typeface="楷体_GB2312"/>
                    </a:rPr>
                    <a:t>内容</a:t>
                  </a:r>
                </a:p>
                <a:p>
                  <a:pPr algn="just">
                    <a:lnSpc>
                      <a:spcPct val="100000"/>
                    </a:lnSpc>
                    <a:spcBef>
                      <a:spcPct val="0"/>
                    </a:spcBef>
                    <a:buFontTx/>
                    <a:buNone/>
                  </a:pPr>
                  <a:endParaRPr lang="en-US" altLang="zh-CN" sz="2000" baseline="-25000">
                    <a:ea typeface="楷体_GB2312"/>
                    <a:cs typeface="楷体_GB2312"/>
                  </a:endParaRPr>
                </a:p>
              </p:txBody>
            </p:sp>
            <p:sp>
              <p:nvSpPr>
                <p:cNvPr id="45149" name="Rectangle 41"/>
                <p:cNvSpPr>
                  <a:spLocks noChangeArrowheads="1"/>
                </p:cNvSpPr>
                <p:nvPr/>
              </p:nvSpPr>
              <p:spPr bwMode="auto">
                <a:xfrm>
                  <a:off x="2102" y="384"/>
                  <a:ext cx="73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000"/>
                </a:p>
              </p:txBody>
            </p:sp>
          </p:grpSp>
          <p:grpSp>
            <p:nvGrpSpPr>
              <p:cNvPr id="45070" name="Group 44"/>
              <p:cNvGrpSpPr>
                <a:grpSpLocks/>
              </p:cNvGrpSpPr>
              <p:nvPr/>
            </p:nvGrpSpPr>
            <p:grpSpPr bwMode="auto">
              <a:xfrm>
                <a:off x="2836" y="384"/>
                <a:ext cx="734" cy="460"/>
                <a:chOff x="2836" y="384"/>
                <a:chExt cx="734" cy="460"/>
              </a:xfrm>
            </p:grpSpPr>
            <p:sp>
              <p:nvSpPr>
                <p:cNvPr id="45146" name="Rectangle 9"/>
                <p:cNvSpPr>
                  <a:spLocks noChangeArrowheads="1"/>
                </p:cNvSpPr>
                <p:nvPr/>
              </p:nvSpPr>
              <p:spPr bwMode="auto">
                <a:xfrm>
                  <a:off x="2879" y="384"/>
                  <a:ext cx="64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zh-CN" altLang="en-US" sz="2000" baseline="-25000">
                      <a:ea typeface="楷体_GB2312"/>
                      <a:cs typeface="楷体_GB2312"/>
                    </a:rPr>
                    <a:t>主存</a:t>
                  </a:r>
                  <a:r>
                    <a:rPr lang="en-US" altLang="zh-CN" sz="2000" baseline="-25000">
                      <a:ea typeface="楷体_GB2312"/>
                      <a:cs typeface="楷体_GB2312"/>
                    </a:rPr>
                    <a:t>X</a:t>
                  </a:r>
                  <a:r>
                    <a:rPr lang="zh-CN" altLang="en-US" sz="2000" baseline="-25000">
                      <a:ea typeface="楷体_GB2312"/>
                      <a:cs typeface="楷体_GB2312"/>
                    </a:rPr>
                    <a:t>单元内容</a:t>
                  </a:r>
                </a:p>
                <a:p>
                  <a:pPr algn="just">
                    <a:lnSpc>
                      <a:spcPct val="100000"/>
                    </a:lnSpc>
                    <a:spcBef>
                      <a:spcPct val="0"/>
                    </a:spcBef>
                    <a:buFontTx/>
                    <a:buNone/>
                  </a:pPr>
                  <a:endParaRPr lang="en-US" altLang="zh-CN" sz="2000" baseline="-25000">
                    <a:ea typeface="楷体_GB2312"/>
                    <a:cs typeface="楷体_GB2312"/>
                  </a:endParaRPr>
                </a:p>
              </p:txBody>
            </p:sp>
            <p:sp>
              <p:nvSpPr>
                <p:cNvPr id="45147" name="Rectangle 43"/>
                <p:cNvSpPr>
                  <a:spLocks noChangeArrowheads="1"/>
                </p:cNvSpPr>
                <p:nvPr/>
              </p:nvSpPr>
              <p:spPr bwMode="auto">
                <a:xfrm>
                  <a:off x="2836" y="384"/>
                  <a:ext cx="73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000"/>
                </a:p>
              </p:txBody>
            </p:sp>
          </p:grpSp>
          <p:grpSp>
            <p:nvGrpSpPr>
              <p:cNvPr id="45071" name="Group 46"/>
              <p:cNvGrpSpPr>
                <a:grpSpLocks/>
              </p:cNvGrpSpPr>
              <p:nvPr/>
            </p:nvGrpSpPr>
            <p:grpSpPr bwMode="auto">
              <a:xfrm>
                <a:off x="0" y="844"/>
                <a:ext cx="768" cy="384"/>
                <a:chOff x="0" y="844"/>
                <a:chExt cx="768" cy="384"/>
              </a:xfrm>
            </p:grpSpPr>
            <p:sp>
              <p:nvSpPr>
                <p:cNvPr id="45144" name="Rectangle 10"/>
                <p:cNvSpPr>
                  <a:spLocks noChangeArrowheads="1"/>
                </p:cNvSpPr>
                <p:nvPr/>
              </p:nvSpPr>
              <p:spPr bwMode="auto">
                <a:xfrm>
                  <a:off x="43" y="844"/>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000" baseline="-25000">
                      <a:ea typeface="楷体_GB2312"/>
                      <a:cs typeface="楷体_GB2312"/>
                    </a:rPr>
                    <a:t> </a:t>
                  </a:r>
                </a:p>
                <a:p>
                  <a:pPr algn="just">
                    <a:lnSpc>
                      <a:spcPct val="100000"/>
                    </a:lnSpc>
                    <a:spcBef>
                      <a:spcPct val="0"/>
                    </a:spcBef>
                    <a:buFontTx/>
                    <a:buNone/>
                  </a:pPr>
                  <a:endParaRPr lang="en-US" altLang="zh-CN" sz="2000" baseline="-25000">
                    <a:ea typeface="楷体_GB2312"/>
                    <a:cs typeface="楷体_GB2312"/>
                  </a:endParaRPr>
                </a:p>
              </p:txBody>
            </p:sp>
            <p:sp>
              <p:nvSpPr>
                <p:cNvPr id="45145" name="Rectangle 45"/>
                <p:cNvSpPr>
                  <a:spLocks noChangeArrowheads="1"/>
                </p:cNvSpPr>
                <p:nvPr/>
              </p:nvSpPr>
              <p:spPr bwMode="auto">
                <a:xfrm>
                  <a:off x="0" y="844"/>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000"/>
                </a:p>
              </p:txBody>
            </p:sp>
          </p:grpSp>
          <p:grpSp>
            <p:nvGrpSpPr>
              <p:cNvPr id="45072" name="Group 48"/>
              <p:cNvGrpSpPr>
                <a:grpSpLocks/>
              </p:cNvGrpSpPr>
              <p:nvPr/>
            </p:nvGrpSpPr>
            <p:grpSpPr bwMode="auto">
              <a:xfrm>
                <a:off x="768" y="844"/>
                <a:ext cx="600" cy="384"/>
                <a:chOff x="768" y="844"/>
                <a:chExt cx="600" cy="384"/>
              </a:xfrm>
            </p:grpSpPr>
            <p:sp>
              <p:nvSpPr>
                <p:cNvPr id="45142" name="Rectangle 11"/>
                <p:cNvSpPr>
                  <a:spLocks noChangeArrowheads="1"/>
                </p:cNvSpPr>
                <p:nvPr/>
              </p:nvSpPr>
              <p:spPr bwMode="auto">
                <a:xfrm>
                  <a:off x="811" y="844"/>
                  <a:ext cx="51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000" baseline="-25000">
                      <a:ea typeface="楷体_GB2312"/>
                      <a:cs typeface="楷体_GB2312"/>
                    </a:rPr>
                    <a:t> </a:t>
                  </a:r>
                </a:p>
                <a:p>
                  <a:pPr algn="just">
                    <a:lnSpc>
                      <a:spcPct val="100000"/>
                    </a:lnSpc>
                    <a:spcBef>
                      <a:spcPct val="0"/>
                    </a:spcBef>
                    <a:buFontTx/>
                    <a:buNone/>
                  </a:pPr>
                  <a:endParaRPr lang="en-US" altLang="zh-CN" sz="2000" baseline="-25000">
                    <a:ea typeface="楷体_GB2312"/>
                    <a:cs typeface="楷体_GB2312"/>
                  </a:endParaRPr>
                </a:p>
              </p:txBody>
            </p:sp>
            <p:sp>
              <p:nvSpPr>
                <p:cNvPr id="45143" name="Rectangle 47"/>
                <p:cNvSpPr>
                  <a:spLocks noChangeArrowheads="1"/>
                </p:cNvSpPr>
                <p:nvPr/>
              </p:nvSpPr>
              <p:spPr bwMode="auto">
                <a:xfrm>
                  <a:off x="768" y="844"/>
                  <a:ext cx="60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000"/>
                </a:p>
              </p:txBody>
            </p:sp>
          </p:grpSp>
          <p:grpSp>
            <p:nvGrpSpPr>
              <p:cNvPr id="45073" name="Group 50"/>
              <p:cNvGrpSpPr>
                <a:grpSpLocks/>
              </p:cNvGrpSpPr>
              <p:nvPr/>
            </p:nvGrpSpPr>
            <p:grpSpPr bwMode="auto">
              <a:xfrm>
                <a:off x="1368" y="844"/>
                <a:ext cx="734" cy="384"/>
                <a:chOff x="1368" y="844"/>
                <a:chExt cx="734" cy="384"/>
              </a:xfrm>
            </p:grpSpPr>
            <p:sp>
              <p:nvSpPr>
                <p:cNvPr id="45140" name="Rectangle 12"/>
                <p:cNvSpPr>
                  <a:spLocks noChangeArrowheads="1"/>
                </p:cNvSpPr>
                <p:nvPr/>
              </p:nvSpPr>
              <p:spPr bwMode="auto">
                <a:xfrm>
                  <a:off x="1411" y="844"/>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000" baseline="-25000">
                      <a:ea typeface="楷体_GB2312"/>
                      <a:cs typeface="楷体_GB2312"/>
                    </a:rPr>
                    <a:t> </a:t>
                  </a:r>
                </a:p>
                <a:p>
                  <a:pPr algn="just">
                    <a:lnSpc>
                      <a:spcPct val="100000"/>
                    </a:lnSpc>
                    <a:spcBef>
                      <a:spcPct val="0"/>
                    </a:spcBef>
                    <a:buFontTx/>
                    <a:buNone/>
                  </a:pPr>
                  <a:endParaRPr lang="en-US" altLang="zh-CN" sz="2000" baseline="-25000">
                    <a:ea typeface="楷体_GB2312"/>
                    <a:cs typeface="楷体_GB2312"/>
                  </a:endParaRPr>
                </a:p>
              </p:txBody>
            </p:sp>
            <p:sp>
              <p:nvSpPr>
                <p:cNvPr id="45141" name="Rectangle 49"/>
                <p:cNvSpPr>
                  <a:spLocks noChangeArrowheads="1"/>
                </p:cNvSpPr>
                <p:nvPr/>
              </p:nvSpPr>
              <p:spPr bwMode="auto">
                <a:xfrm>
                  <a:off x="1368" y="844"/>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000"/>
                </a:p>
              </p:txBody>
            </p:sp>
          </p:grpSp>
          <p:grpSp>
            <p:nvGrpSpPr>
              <p:cNvPr id="45074" name="Group 52"/>
              <p:cNvGrpSpPr>
                <a:grpSpLocks/>
              </p:cNvGrpSpPr>
              <p:nvPr/>
            </p:nvGrpSpPr>
            <p:grpSpPr bwMode="auto">
              <a:xfrm>
                <a:off x="2102" y="844"/>
                <a:ext cx="734" cy="384"/>
                <a:chOff x="2102" y="844"/>
                <a:chExt cx="734" cy="384"/>
              </a:xfrm>
            </p:grpSpPr>
            <p:sp>
              <p:nvSpPr>
                <p:cNvPr id="45138" name="Rectangle 13"/>
                <p:cNvSpPr>
                  <a:spLocks noChangeArrowheads="1"/>
                </p:cNvSpPr>
                <p:nvPr/>
              </p:nvSpPr>
              <p:spPr bwMode="auto">
                <a:xfrm>
                  <a:off x="2145" y="844"/>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000" baseline="-25000">
                      <a:ea typeface="楷体_GB2312"/>
                      <a:cs typeface="楷体_GB2312"/>
                    </a:rPr>
                    <a:t> </a:t>
                  </a:r>
                </a:p>
                <a:p>
                  <a:pPr algn="just">
                    <a:lnSpc>
                      <a:spcPct val="100000"/>
                    </a:lnSpc>
                    <a:spcBef>
                      <a:spcPct val="0"/>
                    </a:spcBef>
                    <a:buFontTx/>
                    <a:buNone/>
                  </a:pPr>
                  <a:endParaRPr lang="en-US" altLang="zh-CN" sz="2000" baseline="-25000">
                    <a:ea typeface="楷体_GB2312"/>
                    <a:cs typeface="楷体_GB2312"/>
                  </a:endParaRPr>
                </a:p>
              </p:txBody>
            </p:sp>
            <p:sp>
              <p:nvSpPr>
                <p:cNvPr id="45139" name="Rectangle 51"/>
                <p:cNvSpPr>
                  <a:spLocks noChangeArrowheads="1"/>
                </p:cNvSpPr>
                <p:nvPr/>
              </p:nvSpPr>
              <p:spPr bwMode="auto">
                <a:xfrm>
                  <a:off x="2102" y="844"/>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000"/>
                </a:p>
              </p:txBody>
            </p:sp>
          </p:grpSp>
          <p:grpSp>
            <p:nvGrpSpPr>
              <p:cNvPr id="45075" name="Group 54"/>
              <p:cNvGrpSpPr>
                <a:grpSpLocks/>
              </p:cNvGrpSpPr>
              <p:nvPr/>
            </p:nvGrpSpPr>
            <p:grpSpPr bwMode="auto">
              <a:xfrm>
                <a:off x="2836" y="844"/>
                <a:ext cx="734" cy="384"/>
                <a:chOff x="2836" y="844"/>
                <a:chExt cx="734" cy="384"/>
              </a:xfrm>
            </p:grpSpPr>
            <p:sp>
              <p:nvSpPr>
                <p:cNvPr id="45136" name="Rectangle 14"/>
                <p:cNvSpPr>
                  <a:spLocks noChangeArrowheads="1"/>
                </p:cNvSpPr>
                <p:nvPr/>
              </p:nvSpPr>
              <p:spPr bwMode="auto">
                <a:xfrm>
                  <a:off x="2879" y="844"/>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000" baseline="-25000">
                      <a:ea typeface="楷体_GB2312"/>
                      <a:cs typeface="楷体_GB2312"/>
                    </a:rPr>
                    <a:t>      0</a:t>
                  </a:r>
                </a:p>
                <a:p>
                  <a:pPr algn="just">
                    <a:lnSpc>
                      <a:spcPct val="100000"/>
                    </a:lnSpc>
                    <a:spcBef>
                      <a:spcPct val="0"/>
                    </a:spcBef>
                    <a:buFontTx/>
                    <a:buNone/>
                  </a:pPr>
                  <a:endParaRPr lang="en-US" altLang="zh-CN" sz="2000" baseline="-25000">
                    <a:ea typeface="楷体_GB2312"/>
                    <a:cs typeface="楷体_GB2312"/>
                  </a:endParaRPr>
                </a:p>
              </p:txBody>
            </p:sp>
            <p:sp>
              <p:nvSpPr>
                <p:cNvPr id="45137" name="Rectangle 53"/>
                <p:cNvSpPr>
                  <a:spLocks noChangeArrowheads="1"/>
                </p:cNvSpPr>
                <p:nvPr/>
              </p:nvSpPr>
              <p:spPr bwMode="auto">
                <a:xfrm>
                  <a:off x="2836" y="844"/>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000"/>
                </a:p>
              </p:txBody>
            </p:sp>
          </p:grpSp>
          <p:grpSp>
            <p:nvGrpSpPr>
              <p:cNvPr id="45076" name="Group 56"/>
              <p:cNvGrpSpPr>
                <a:grpSpLocks/>
              </p:cNvGrpSpPr>
              <p:nvPr/>
            </p:nvGrpSpPr>
            <p:grpSpPr bwMode="auto">
              <a:xfrm>
                <a:off x="0" y="1228"/>
                <a:ext cx="768" cy="384"/>
                <a:chOff x="0" y="1228"/>
                <a:chExt cx="768" cy="384"/>
              </a:xfrm>
            </p:grpSpPr>
            <p:sp>
              <p:nvSpPr>
                <p:cNvPr id="45134" name="Rectangle 15"/>
                <p:cNvSpPr>
                  <a:spLocks noChangeArrowheads="1"/>
                </p:cNvSpPr>
                <p:nvPr/>
              </p:nvSpPr>
              <p:spPr bwMode="auto">
                <a:xfrm>
                  <a:off x="43" y="1228"/>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000" baseline="-25000">
                      <a:ea typeface="楷体_GB2312"/>
                      <a:cs typeface="楷体_GB2312"/>
                    </a:rPr>
                    <a:t> CPU A </a:t>
                  </a:r>
                  <a:r>
                    <a:rPr lang="zh-CN" altLang="en-US" sz="2000" baseline="-25000">
                      <a:ea typeface="楷体_GB2312"/>
                      <a:cs typeface="楷体_GB2312"/>
                    </a:rPr>
                    <a:t>读</a:t>
                  </a:r>
                  <a:r>
                    <a:rPr lang="en-US" altLang="zh-CN" sz="2000" baseline="-25000">
                      <a:ea typeface="楷体_GB2312"/>
                      <a:cs typeface="楷体_GB2312"/>
                    </a:rPr>
                    <a:t>X</a:t>
                  </a:r>
                </a:p>
                <a:p>
                  <a:pPr algn="just">
                    <a:lnSpc>
                      <a:spcPct val="100000"/>
                    </a:lnSpc>
                    <a:spcBef>
                      <a:spcPct val="0"/>
                    </a:spcBef>
                    <a:buFontTx/>
                    <a:buNone/>
                  </a:pPr>
                  <a:endParaRPr lang="en-US" altLang="zh-CN" sz="2000" baseline="-25000">
                    <a:ea typeface="楷体_GB2312"/>
                    <a:cs typeface="楷体_GB2312"/>
                  </a:endParaRPr>
                </a:p>
              </p:txBody>
            </p:sp>
            <p:sp>
              <p:nvSpPr>
                <p:cNvPr id="45135" name="Rectangle 55"/>
                <p:cNvSpPr>
                  <a:spLocks noChangeArrowheads="1"/>
                </p:cNvSpPr>
                <p:nvPr/>
              </p:nvSpPr>
              <p:spPr bwMode="auto">
                <a:xfrm>
                  <a:off x="0" y="1228"/>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000"/>
                </a:p>
              </p:txBody>
            </p:sp>
          </p:grpSp>
          <p:grpSp>
            <p:nvGrpSpPr>
              <p:cNvPr id="45077" name="Group 58"/>
              <p:cNvGrpSpPr>
                <a:grpSpLocks/>
              </p:cNvGrpSpPr>
              <p:nvPr/>
            </p:nvGrpSpPr>
            <p:grpSpPr bwMode="auto">
              <a:xfrm>
                <a:off x="768" y="1228"/>
                <a:ext cx="600" cy="384"/>
                <a:chOff x="768" y="1228"/>
                <a:chExt cx="600" cy="384"/>
              </a:xfrm>
            </p:grpSpPr>
            <p:sp>
              <p:nvSpPr>
                <p:cNvPr id="45132" name="Rectangle 16"/>
                <p:cNvSpPr>
                  <a:spLocks noChangeArrowheads="1"/>
                </p:cNvSpPr>
                <p:nvPr/>
              </p:nvSpPr>
              <p:spPr bwMode="auto">
                <a:xfrm>
                  <a:off x="811" y="1228"/>
                  <a:ext cx="51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000" baseline="-25000">
                      <a:ea typeface="楷体_GB2312"/>
                      <a:cs typeface="楷体_GB2312"/>
                    </a:rPr>
                    <a:t> Cache</a:t>
                  </a:r>
                  <a:r>
                    <a:rPr lang="zh-CN" altLang="en-US" sz="2000" baseline="-25000">
                      <a:ea typeface="楷体_GB2312"/>
                      <a:cs typeface="楷体_GB2312"/>
                    </a:rPr>
                    <a:t>失效</a:t>
                  </a:r>
                </a:p>
                <a:p>
                  <a:pPr algn="just">
                    <a:lnSpc>
                      <a:spcPct val="100000"/>
                    </a:lnSpc>
                    <a:spcBef>
                      <a:spcPct val="0"/>
                    </a:spcBef>
                    <a:buFontTx/>
                    <a:buNone/>
                  </a:pPr>
                  <a:endParaRPr lang="en-US" altLang="zh-CN" sz="2000" baseline="-25000">
                    <a:ea typeface="楷体_GB2312"/>
                    <a:cs typeface="楷体_GB2312"/>
                  </a:endParaRPr>
                </a:p>
              </p:txBody>
            </p:sp>
            <p:sp>
              <p:nvSpPr>
                <p:cNvPr id="45133" name="Rectangle 57"/>
                <p:cNvSpPr>
                  <a:spLocks noChangeArrowheads="1"/>
                </p:cNvSpPr>
                <p:nvPr/>
              </p:nvSpPr>
              <p:spPr bwMode="auto">
                <a:xfrm>
                  <a:off x="768" y="1228"/>
                  <a:ext cx="60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000"/>
                </a:p>
              </p:txBody>
            </p:sp>
          </p:grpSp>
          <p:grpSp>
            <p:nvGrpSpPr>
              <p:cNvPr id="45078" name="Group 60"/>
              <p:cNvGrpSpPr>
                <a:grpSpLocks/>
              </p:cNvGrpSpPr>
              <p:nvPr/>
            </p:nvGrpSpPr>
            <p:grpSpPr bwMode="auto">
              <a:xfrm>
                <a:off x="1368" y="1228"/>
                <a:ext cx="734" cy="384"/>
                <a:chOff x="1368" y="1228"/>
                <a:chExt cx="734" cy="384"/>
              </a:xfrm>
            </p:grpSpPr>
            <p:sp>
              <p:nvSpPr>
                <p:cNvPr id="45130" name="Rectangle 17"/>
                <p:cNvSpPr>
                  <a:spLocks noChangeArrowheads="1"/>
                </p:cNvSpPr>
                <p:nvPr/>
              </p:nvSpPr>
              <p:spPr bwMode="auto">
                <a:xfrm>
                  <a:off x="1411" y="1228"/>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000" baseline="-25000">
                      <a:ea typeface="楷体_GB2312"/>
                      <a:cs typeface="楷体_GB2312"/>
                    </a:rPr>
                    <a:t>     0</a:t>
                  </a:r>
                </a:p>
                <a:p>
                  <a:pPr algn="just">
                    <a:lnSpc>
                      <a:spcPct val="100000"/>
                    </a:lnSpc>
                    <a:spcBef>
                      <a:spcPct val="0"/>
                    </a:spcBef>
                    <a:buFontTx/>
                    <a:buNone/>
                  </a:pPr>
                  <a:endParaRPr lang="en-US" altLang="zh-CN" sz="2000" baseline="-25000">
                    <a:ea typeface="楷体_GB2312"/>
                    <a:cs typeface="楷体_GB2312"/>
                  </a:endParaRPr>
                </a:p>
              </p:txBody>
            </p:sp>
            <p:sp>
              <p:nvSpPr>
                <p:cNvPr id="45131" name="Rectangle 59"/>
                <p:cNvSpPr>
                  <a:spLocks noChangeArrowheads="1"/>
                </p:cNvSpPr>
                <p:nvPr/>
              </p:nvSpPr>
              <p:spPr bwMode="auto">
                <a:xfrm>
                  <a:off x="1368" y="1228"/>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000"/>
                </a:p>
              </p:txBody>
            </p:sp>
          </p:grpSp>
          <p:grpSp>
            <p:nvGrpSpPr>
              <p:cNvPr id="45079" name="Group 62"/>
              <p:cNvGrpSpPr>
                <a:grpSpLocks/>
              </p:cNvGrpSpPr>
              <p:nvPr/>
            </p:nvGrpSpPr>
            <p:grpSpPr bwMode="auto">
              <a:xfrm>
                <a:off x="2102" y="1228"/>
                <a:ext cx="734" cy="384"/>
                <a:chOff x="2102" y="1228"/>
                <a:chExt cx="734" cy="384"/>
              </a:xfrm>
            </p:grpSpPr>
            <p:sp>
              <p:nvSpPr>
                <p:cNvPr id="45128" name="Rectangle 18"/>
                <p:cNvSpPr>
                  <a:spLocks noChangeArrowheads="1"/>
                </p:cNvSpPr>
                <p:nvPr/>
              </p:nvSpPr>
              <p:spPr bwMode="auto">
                <a:xfrm>
                  <a:off x="2145" y="1228"/>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000" baseline="-25000">
                      <a:ea typeface="楷体_GB2312"/>
                      <a:cs typeface="楷体_GB2312"/>
                    </a:rPr>
                    <a:t> </a:t>
                  </a:r>
                </a:p>
                <a:p>
                  <a:pPr algn="just">
                    <a:lnSpc>
                      <a:spcPct val="100000"/>
                    </a:lnSpc>
                    <a:spcBef>
                      <a:spcPct val="0"/>
                    </a:spcBef>
                    <a:buFontTx/>
                    <a:buNone/>
                  </a:pPr>
                  <a:endParaRPr lang="en-US" altLang="zh-CN" sz="2000" baseline="-25000">
                    <a:ea typeface="楷体_GB2312"/>
                    <a:cs typeface="楷体_GB2312"/>
                  </a:endParaRPr>
                </a:p>
              </p:txBody>
            </p:sp>
            <p:sp>
              <p:nvSpPr>
                <p:cNvPr id="45129" name="Rectangle 61"/>
                <p:cNvSpPr>
                  <a:spLocks noChangeArrowheads="1"/>
                </p:cNvSpPr>
                <p:nvPr/>
              </p:nvSpPr>
              <p:spPr bwMode="auto">
                <a:xfrm>
                  <a:off x="2102" y="1228"/>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000"/>
                </a:p>
              </p:txBody>
            </p:sp>
          </p:grpSp>
          <p:grpSp>
            <p:nvGrpSpPr>
              <p:cNvPr id="45080" name="Group 64"/>
              <p:cNvGrpSpPr>
                <a:grpSpLocks/>
              </p:cNvGrpSpPr>
              <p:nvPr/>
            </p:nvGrpSpPr>
            <p:grpSpPr bwMode="auto">
              <a:xfrm>
                <a:off x="2836" y="1228"/>
                <a:ext cx="734" cy="384"/>
                <a:chOff x="2836" y="1228"/>
                <a:chExt cx="734" cy="384"/>
              </a:xfrm>
            </p:grpSpPr>
            <p:sp>
              <p:nvSpPr>
                <p:cNvPr id="45126" name="Rectangle 19"/>
                <p:cNvSpPr>
                  <a:spLocks noChangeArrowheads="1"/>
                </p:cNvSpPr>
                <p:nvPr/>
              </p:nvSpPr>
              <p:spPr bwMode="auto">
                <a:xfrm>
                  <a:off x="2879" y="1228"/>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000" baseline="-25000">
                      <a:ea typeface="楷体_GB2312"/>
                      <a:cs typeface="楷体_GB2312"/>
                    </a:rPr>
                    <a:t>      0</a:t>
                  </a:r>
                </a:p>
                <a:p>
                  <a:pPr algn="just">
                    <a:lnSpc>
                      <a:spcPct val="100000"/>
                    </a:lnSpc>
                    <a:spcBef>
                      <a:spcPct val="0"/>
                    </a:spcBef>
                    <a:buFontTx/>
                    <a:buNone/>
                  </a:pPr>
                  <a:endParaRPr lang="en-US" altLang="zh-CN" sz="2000" baseline="-25000">
                    <a:ea typeface="楷体_GB2312"/>
                    <a:cs typeface="楷体_GB2312"/>
                  </a:endParaRPr>
                </a:p>
              </p:txBody>
            </p:sp>
            <p:sp>
              <p:nvSpPr>
                <p:cNvPr id="45127" name="Rectangle 63"/>
                <p:cNvSpPr>
                  <a:spLocks noChangeArrowheads="1"/>
                </p:cNvSpPr>
                <p:nvPr/>
              </p:nvSpPr>
              <p:spPr bwMode="auto">
                <a:xfrm>
                  <a:off x="2836" y="1228"/>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000"/>
                </a:p>
              </p:txBody>
            </p:sp>
          </p:grpSp>
          <p:grpSp>
            <p:nvGrpSpPr>
              <p:cNvPr id="45081" name="Group 66"/>
              <p:cNvGrpSpPr>
                <a:grpSpLocks/>
              </p:cNvGrpSpPr>
              <p:nvPr/>
            </p:nvGrpSpPr>
            <p:grpSpPr bwMode="auto">
              <a:xfrm>
                <a:off x="0" y="1612"/>
                <a:ext cx="768" cy="384"/>
                <a:chOff x="0" y="1612"/>
                <a:chExt cx="768" cy="384"/>
              </a:xfrm>
            </p:grpSpPr>
            <p:sp>
              <p:nvSpPr>
                <p:cNvPr id="45124" name="Rectangle 20"/>
                <p:cNvSpPr>
                  <a:spLocks noChangeArrowheads="1"/>
                </p:cNvSpPr>
                <p:nvPr/>
              </p:nvSpPr>
              <p:spPr bwMode="auto">
                <a:xfrm>
                  <a:off x="43" y="1612"/>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000" baseline="-25000">
                      <a:ea typeface="楷体_GB2312"/>
                      <a:cs typeface="楷体_GB2312"/>
                    </a:rPr>
                    <a:t> CPU B </a:t>
                  </a:r>
                  <a:r>
                    <a:rPr lang="zh-CN" altLang="en-US" sz="2000" baseline="-25000">
                      <a:ea typeface="楷体_GB2312"/>
                      <a:cs typeface="楷体_GB2312"/>
                    </a:rPr>
                    <a:t>读</a:t>
                  </a:r>
                  <a:r>
                    <a:rPr lang="en-US" altLang="zh-CN" sz="2000" baseline="-25000">
                      <a:ea typeface="楷体_GB2312"/>
                      <a:cs typeface="楷体_GB2312"/>
                    </a:rPr>
                    <a:t>X</a:t>
                  </a:r>
                </a:p>
                <a:p>
                  <a:pPr algn="just">
                    <a:lnSpc>
                      <a:spcPct val="100000"/>
                    </a:lnSpc>
                    <a:spcBef>
                      <a:spcPct val="0"/>
                    </a:spcBef>
                    <a:buFontTx/>
                    <a:buNone/>
                  </a:pPr>
                  <a:endParaRPr lang="en-US" altLang="zh-CN" sz="2000" baseline="-25000">
                    <a:ea typeface="楷体_GB2312"/>
                    <a:cs typeface="楷体_GB2312"/>
                  </a:endParaRPr>
                </a:p>
              </p:txBody>
            </p:sp>
            <p:sp>
              <p:nvSpPr>
                <p:cNvPr id="45125" name="Rectangle 65"/>
                <p:cNvSpPr>
                  <a:spLocks noChangeArrowheads="1"/>
                </p:cNvSpPr>
                <p:nvPr/>
              </p:nvSpPr>
              <p:spPr bwMode="auto">
                <a:xfrm>
                  <a:off x="0" y="1612"/>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000"/>
                </a:p>
              </p:txBody>
            </p:sp>
          </p:grpSp>
          <p:grpSp>
            <p:nvGrpSpPr>
              <p:cNvPr id="45082" name="Group 68"/>
              <p:cNvGrpSpPr>
                <a:grpSpLocks/>
              </p:cNvGrpSpPr>
              <p:nvPr/>
            </p:nvGrpSpPr>
            <p:grpSpPr bwMode="auto">
              <a:xfrm>
                <a:off x="768" y="1612"/>
                <a:ext cx="600" cy="384"/>
                <a:chOff x="768" y="1612"/>
                <a:chExt cx="600" cy="384"/>
              </a:xfrm>
            </p:grpSpPr>
            <p:sp>
              <p:nvSpPr>
                <p:cNvPr id="45122" name="Rectangle 21"/>
                <p:cNvSpPr>
                  <a:spLocks noChangeArrowheads="1"/>
                </p:cNvSpPr>
                <p:nvPr/>
              </p:nvSpPr>
              <p:spPr bwMode="auto">
                <a:xfrm>
                  <a:off x="811" y="1612"/>
                  <a:ext cx="51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000" baseline="-25000">
                      <a:ea typeface="楷体_GB2312"/>
                      <a:cs typeface="楷体_GB2312"/>
                    </a:rPr>
                    <a:t> Cache</a:t>
                  </a:r>
                  <a:r>
                    <a:rPr lang="zh-CN" altLang="en-US" sz="2000" baseline="-25000">
                      <a:ea typeface="楷体_GB2312"/>
                      <a:cs typeface="楷体_GB2312"/>
                    </a:rPr>
                    <a:t>失效</a:t>
                  </a:r>
                </a:p>
                <a:p>
                  <a:pPr algn="just">
                    <a:lnSpc>
                      <a:spcPct val="100000"/>
                    </a:lnSpc>
                    <a:spcBef>
                      <a:spcPct val="0"/>
                    </a:spcBef>
                    <a:buFontTx/>
                    <a:buNone/>
                  </a:pPr>
                  <a:endParaRPr lang="en-US" altLang="zh-CN" sz="2000" baseline="-25000">
                    <a:ea typeface="楷体_GB2312"/>
                    <a:cs typeface="楷体_GB2312"/>
                  </a:endParaRPr>
                </a:p>
              </p:txBody>
            </p:sp>
            <p:sp>
              <p:nvSpPr>
                <p:cNvPr id="45123" name="Rectangle 67"/>
                <p:cNvSpPr>
                  <a:spLocks noChangeArrowheads="1"/>
                </p:cNvSpPr>
                <p:nvPr/>
              </p:nvSpPr>
              <p:spPr bwMode="auto">
                <a:xfrm>
                  <a:off x="768" y="1612"/>
                  <a:ext cx="60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000"/>
                </a:p>
              </p:txBody>
            </p:sp>
          </p:grpSp>
          <p:grpSp>
            <p:nvGrpSpPr>
              <p:cNvPr id="45083" name="Group 70"/>
              <p:cNvGrpSpPr>
                <a:grpSpLocks/>
              </p:cNvGrpSpPr>
              <p:nvPr/>
            </p:nvGrpSpPr>
            <p:grpSpPr bwMode="auto">
              <a:xfrm>
                <a:off x="1368" y="1612"/>
                <a:ext cx="734" cy="384"/>
                <a:chOff x="1368" y="1612"/>
                <a:chExt cx="734" cy="384"/>
              </a:xfrm>
            </p:grpSpPr>
            <p:sp>
              <p:nvSpPr>
                <p:cNvPr id="45120" name="Rectangle 22"/>
                <p:cNvSpPr>
                  <a:spLocks noChangeArrowheads="1"/>
                </p:cNvSpPr>
                <p:nvPr/>
              </p:nvSpPr>
              <p:spPr bwMode="auto">
                <a:xfrm>
                  <a:off x="1411" y="1612"/>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000" baseline="-25000">
                      <a:ea typeface="楷体_GB2312"/>
                      <a:cs typeface="楷体_GB2312"/>
                    </a:rPr>
                    <a:t>     0</a:t>
                  </a:r>
                </a:p>
                <a:p>
                  <a:pPr algn="just">
                    <a:lnSpc>
                      <a:spcPct val="100000"/>
                    </a:lnSpc>
                    <a:spcBef>
                      <a:spcPct val="0"/>
                    </a:spcBef>
                    <a:buFontTx/>
                    <a:buNone/>
                  </a:pPr>
                  <a:endParaRPr lang="en-US" altLang="zh-CN" sz="2000" baseline="-25000">
                    <a:ea typeface="楷体_GB2312"/>
                    <a:cs typeface="楷体_GB2312"/>
                  </a:endParaRPr>
                </a:p>
              </p:txBody>
            </p:sp>
            <p:sp>
              <p:nvSpPr>
                <p:cNvPr id="45121" name="Rectangle 69"/>
                <p:cNvSpPr>
                  <a:spLocks noChangeArrowheads="1"/>
                </p:cNvSpPr>
                <p:nvPr/>
              </p:nvSpPr>
              <p:spPr bwMode="auto">
                <a:xfrm>
                  <a:off x="1368" y="1612"/>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000"/>
                </a:p>
              </p:txBody>
            </p:sp>
          </p:grpSp>
          <p:grpSp>
            <p:nvGrpSpPr>
              <p:cNvPr id="45084" name="Group 72"/>
              <p:cNvGrpSpPr>
                <a:grpSpLocks/>
              </p:cNvGrpSpPr>
              <p:nvPr/>
            </p:nvGrpSpPr>
            <p:grpSpPr bwMode="auto">
              <a:xfrm>
                <a:off x="2102" y="1612"/>
                <a:ext cx="734" cy="384"/>
                <a:chOff x="2102" y="1612"/>
                <a:chExt cx="734" cy="384"/>
              </a:xfrm>
            </p:grpSpPr>
            <p:sp>
              <p:nvSpPr>
                <p:cNvPr id="45118" name="Rectangle 23"/>
                <p:cNvSpPr>
                  <a:spLocks noChangeArrowheads="1"/>
                </p:cNvSpPr>
                <p:nvPr/>
              </p:nvSpPr>
              <p:spPr bwMode="auto">
                <a:xfrm>
                  <a:off x="2145" y="1612"/>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000" baseline="-25000">
                      <a:ea typeface="楷体_GB2312"/>
                      <a:cs typeface="楷体_GB2312"/>
                    </a:rPr>
                    <a:t>     0</a:t>
                  </a:r>
                </a:p>
                <a:p>
                  <a:pPr algn="just">
                    <a:lnSpc>
                      <a:spcPct val="100000"/>
                    </a:lnSpc>
                    <a:spcBef>
                      <a:spcPct val="0"/>
                    </a:spcBef>
                    <a:buFontTx/>
                    <a:buNone/>
                  </a:pPr>
                  <a:endParaRPr lang="en-US" altLang="zh-CN" sz="2000" baseline="-25000">
                    <a:ea typeface="楷体_GB2312"/>
                    <a:cs typeface="楷体_GB2312"/>
                  </a:endParaRPr>
                </a:p>
              </p:txBody>
            </p:sp>
            <p:sp>
              <p:nvSpPr>
                <p:cNvPr id="45119" name="Rectangle 71"/>
                <p:cNvSpPr>
                  <a:spLocks noChangeArrowheads="1"/>
                </p:cNvSpPr>
                <p:nvPr/>
              </p:nvSpPr>
              <p:spPr bwMode="auto">
                <a:xfrm>
                  <a:off x="2102" y="1612"/>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000"/>
                </a:p>
              </p:txBody>
            </p:sp>
          </p:grpSp>
          <p:grpSp>
            <p:nvGrpSpPr>
              <p:cNvPr id="45085" name="Group 74"/>
              <p:cNvGrpSpPr>
                <a:grpSpLocks/>
              </p:cNvGrpSpPr>
              <p:nvPr/>
            </p:nvGrpSpPr>
            <p:grpSpPr bwMode="auto">
              <a:xfrm>
                <a:off x="2836" y="1612"/>
                <a:ext cx="734" cy="384"/>
                <a:chOff x="2836" y="1612"/>
                <a:chExt cx="734" cy="384"/>
              </a:xfrm>
            </p:grpSpPr>
            <p:sp>
              <p:nvSpPr>
                <p:cNvPr id="45116" name="Rectangle 24"/>
                <p:cNvSpPr>
                  <a:spLocks noChangeArrowheads="1"/>
                </p:cNvSpPr>
                <p:nvPr/>
              </p:nvSpPr>
              <p:spPr bwMode="auto">
                <a:xfrm>
                  <a:off x="2879" y="1612"/>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000" baseline="-25000">
                      <a:ea typeface="楷体_GB2312"/>
                      <a:cs typeface="楷体_GB2312"/>
                    </a:rPr>
                    <a:t>      0</a:t>
                  </a:r>
                </a:p>
                <a:p>
                  <a:pPr algn="just">
                    <a:lnSpc>
                      <a:spcPct val="100000"/>
                    </a:lnSpc>
                    <a:spcBef>
                      <a:spcPct val="0"/>
                    </a:spcBef>
                    <a:buFontTx/>
                    <a:buNone/>
                  </a:pPr>
                  <a:endParaRPr lang="en-US" altLang="zh-CN" sz="2000" baseline="-25000">
                    <a:ea typeface="楷体_GB2312"/>
                    <a:cs typeface="楷体_GB2312"/>
                  </a:endParaRPr>
                </a:p>
              </p:txBody>
            </p:sp>
            <p:sp>
              <p:nvSpPr>
                <p:cNvPr id="45117" name="Rectangle 73"/>
                <p:cNvSpPr>
                  <a:spLocks noChangeArrowheads="1"/>
                </p:cNvSpPr>
                <p:nvPr/>
              </p:nvSpPr>
              <p:spPr bwMode="auto">
                <a:xfrm>
                  <a:off x="2836" y="1612"/>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000"/>
                </a:p>
              </p:txBody>
            </p:sp>
          </p:grpSp>
          <p:grpSp>
            <p:nvGrpSpPr>
              <p:cNvPr id="45086" name="Group 76"/>
              <p:cNvGrpSpPr>
                <a:grpSpLocks/>
              </p:cNvGrpSpPr>
              <p:nvPr/>
            </p:nvGrpSpPr>
            <p:grpSpPr bwMode="auto">
              <a:xfrm>
                <a:off x="0" y="1996"/>
                <a:ext cx="768" cy="460"/>
                <a:chOff x="0" y="1996"/>
                <a:chExt cx="768" cy="460"/>
              </a:xfrm>
            </p:grpSpPr>
            <p:sp>
              <p:nvSpPr>
                <p:cNvPr id="45114" name="Rectangle 25"/>
                <p:cNvSpPr>
                  <a:spLocks noChangeArrowheads="1"/>
                </p:cNvSpPr>
                <p:nvPr/>
              </p:nvSpPr>
              <p:spPr bwMode="auto">
                <a:xfrm>
                  <a:off x="43" y="1996"/>
                  <a:ext cx="68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000" baseline="-25000">
                      <a:ea typeface="楷体_GB2312"/>
                      <a:cs typeface="楷体_GB2312"/>
                    </a:rPr>
                    <a:t>CPUA</a:t>
                  </a:r>
                  <a:r>
                    <a:rPr lang="zh-CN" altLang="en-US" sz="2000" baseline="-25000">
                      <a:ea typeface="楷体_GB2312"/>
                      <a:cs typeface="楷体_GB2312"/>
                    </a:rPr>
                    <a:t>将</a:t>
                  </a:r>
                  <a:r>
                    <a:rPr lang="en-US" altLang="zh-CN" sz="2000" baseline="-25000">
                      <a:ea typeface="楷体_GB2312"/>
                      <a:cs typeface="楷体_GB2312"/>
                    </a:rPr>
                    <a:t>X</a:t>
                  </a:r>
                  <a:r>
                    <a:rPr lang="zh-CN" altLang="en-US" sz="2000" baseline="-25000">
                      <a:ea typeface="楷体_GB2312"/>
                      <a:cs typeface="楷体_GB2312"/>
                    </a:rPr>
                    <a:t>单元写</a:t>
                  </a:r>
                  <a:r>
                    <a:rPr lang="en-US" altLang="zh-CN" sz="2000" baseline="-25000">
                      <a:ea typeface="楷体_GB2312"/>
                      <a:cs typeface="楷体_GB2312"/>
                    </a:rPr>
                    <a:t>1</a:t>
                  </a:r>
                </a:p>
                <a:p>
                  <a:pPr algn="just">
                    <a:lnSpc>
                      <a:spcPct val="100000"/>
                    </a:lnSpc>
                    <a:spcBef>
                      <a:spcPct val="0"/>
                    </a:spcBef>
                    <a:buFontTx/>
                    <a:buNone/>
                  </a:pPr>
                  <a:endParaRPr lang="en-US" altLang="zh-CN" sz="2000" baseline="-25000">
                    <a:ea typeface="楷体_GB2312"/>
                    <a:cs typeface="楷体_GB2312"/>
                  </a:endParaRPr>
                </a:p>
              </p:txBody>
            </p:sp>
            <p:sp>
              <p:nvSpPr>
                <p:cNvPr id="45115" name="Rectangle 75"/>
                <p:cNvSpPr>
                  <a:spLocks noChangeArrowheads="1"/>
                </p:cNvSpPr>
                <p:nvPr/>
              </p:nvSpPr>
              <p:spPr bwMode="auto">
                <a:xfrm>
                  <a:off x="0" y="1996"/>
                  <a:ext cx="768"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000"/>
                </a:p>
              </p:txBody>
            </p:sp>
          </p:grpSp>
          <p:grpSp>
            <p:nvGrpSpPr>
              <p:cNvPr id="45087" name="Group 78"/>
              <p:cNvGrpSpPr>
                <a:grpSpLocks/>
              </p:cNvGrpSpPr>
              <p:nvPr/>
            </p:nvGrpSpPr>
            <p:grpSpPr bwMode="auto">
              <a:xfrm>
                <a:off x="768" y="1996"/>
                <a:ext cx="600" cy="460"/>
                <a:chOff x="768" y="1996"/>
                <a:chExt cx="600" cy="460"/>
              </a:xfrm>
            </p:grpSpPr>
            <p:sp>
              <p:nvSpPr>
                <p:cNvPr id="45112" name="Rectangle 26"/>
                <p:cNvSpPr>
                  <a:spLocks noChangeArrowheads="1"/>
                </p:cNvSpPr>
                <p:nvPr/>
              </p:nvSpPr>
              <p:spPr bwMode="auto">
                <a:xfrm>
                  <a:off x="811" y="1996"/>
                  <a:ext cx="51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000" baseline="-25000">
                      <a:ea typeface="楷体_GB2312"/>
                      <a:cs typeface="楷体_GB2312"/>
                    </a:rPr>
                    <a:t> </a:t>
                  </a:r>
                  <a:r>
                    <a:rPr lang="zh-CN" altLang="en-US" sz="2000" baseline="-25000">
                      <a:ea typeface="楷体_GB2312"/>
                      <a:cs typeface="楷体_GB2312"/>
                    </a:rPr>
                    <a:t>作废</a:t>
                  </a:r>
                  <a:r>
                    <a:rPr lang="en-US" altLang="zh-CN" sz="2000" baseline="-25000">
                      <a:ea typeface="楷体_GB2312"/>
                      <a:cs typeface="楷体_GB2312"/>
                    </a:rPr>
                    <a:t>X</a:t>
                  </a:r>
                  <a:r>
                    <a:rPr lang="zh-CN" altLang="en-US" sz="2000" baseline="-25000">
                      <a:ea typeface="楷体_GB2312"/>
                      <a:cs typeface="楷体_GB2312"/>
                    </a:rPr>
                    <a:t>单元</a:t>
                  </a:r>
                </a:p>
                <a:p>
                  <a:pPr algn="just">
                    <a:lnSpc>
                      <a:spcPct val="100000"/>
                    </a:lnSpc>
                    <a:spcBef>
                      <a:spcPct val="0"/>
                    </a:spcBef>
                    <a:buFontTx/>
                    <a:buNone/>
                  </a:pPr>
                  <a:endParaRPr lang="en-US" altLang="zh-CN" sz="2000" baseline="-25000">
                    <a:ea typeface="楷体_GB2312"/>
                    <a:cs typeface="楷体_GB2312"/>
                  </a:endParaRPr>
                </a:p>
              </p:txBody>
            </p:sp>
            <p:sp>
              <p:nvSpPr>
                <p:cNvPr id="45113" name="Rectangle 77"/>
                <p:cNvSpPr>
                  <a:spLocks noChangeArrowheads="1"/>
                </p:cNvSpPr>
                <p:nvPr/>
              </p:nvSpPr>
              <p:spPr bwMode="auto">
                <a:xfrm>
                  <a:off x="768" y="1996"/>
                  <a:ext cx="60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000"/>
                </a:p>
              </p:txBody>
            </p:sp>
          </p:grpSp>
          <p:grpSp>
            <p:nvGrpSpPr>
              <p:cNvPr id="45088" name="Group 80"/>
              <p:cNvGrpSpPr>
                <a:grpSpLocks/>
              </p:cNvGrpSpPr>
              <p:nvPr/>
            </p:nvGrpSpPr>
            <p:grpSpPr bwMode="auto">
              <a:xfrm>
                <a:off x="1368" y="1996"/>
                <a:ext cx="734" cy="460"/>
                <a:chOff x="1368" y="1996"/>
                <a:chExt cx="734" cy="460"/>
              </a:xfrm>
            </p:grpSpPr>
            <p:sp>
              <p:nvSpPr>
                <p:cNvPr id="45110" name="Rectangle 27"/>
                <p:cNvSpPr>
                  <a:spLocks noChangeArrowheads="1"/>
                </p:cNvSpPr>
                <p:nvPr/>
              </p:nvSpPr>
              <p:spPr bwMode="auto">
                <a:xfrm>
                  <a:off x="1411" y="1996"/>
                  <a:ext cx="64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000" baseline="-25000">
                      <a:ea typeface="楷体_GB2312"/>
                      <a:cs typeface="楷体_GB2312"/>
                    </a:rPr>
                    <a:t>     1</a:t>
                  </a:r>
                </a:p>
                <a:p>
                  <a:pPr algn="just">
                    <a:lnSpc>
                      <a:spcPct val="100000"/>
                    </a:lnSpc>
                    <a:spcBef>
                      <a:spcPct val="0"/>
                    </a:spcBef>
                    <a:buFontTx/>
                    <a:buNone/>
                  </a:pPr>
                  <a:endParaRPr lang="en-US" altLang="zh-CN" sz="2000" baseline="-25000">
                    <a:ea typeface="楷体_GB2312"/>
                    <a:cs typeface="楷体_GB2312"/>
                  </a:endParaRPr>
                </a:p>
              </p:txBody>
            </p:sp>
            <p:sp>
              <p:nvSpPr>
                <p:cNvPr id="45111" name="Rectangle 79"/>
                <p:cNvSpPr>
                  <a:spLocks noChangeArrowheads="1"/>
                </p:cNvSpPr>
                <p:nvPr/>
              </p:nvSpPr>
              <p:spPr bwMode="auto">
                <a:xfrm>
                  <a:off x="1368" y="1996"/>
                  <a:ext cx="73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000"/>
                </a:p>
              </p:txBody>
            </p:sp>
          </p:grpSp>
          <p:grpSp>
            <p:nvGrpSpPr>
              <p:cNvPr id="45089" name="Group 82"/>
              <p:cNvGrpSpPr>
                <a:grpSpLocks/>
              </p:cNvGrpSpPr>
              <p:nvPr/>
            </p:nvGrpSpPr>
            <p:grpSpPr bwMode="auto">
              <a:xfrm>
                <a:off x="2102" y="1996"/>
                <a:ext cx="734" cy="460"/>
                <a:chOff x="2102" y="1996"/>
                <a:chExt cx="734" cy="460"/>
              </a:xfrm>
            </p:grpSpPr>
            <p:sp>
              <p:nvSpPr>
                <p:cNvPr id="45108" name="Rectangle 28"/>
                <p:cNvSpPr>
                  <a:spLocks noChangeArrowheads="1"/>
                </p:cNvSpPr>
                <p:nvPr/>
              </p:nvSpPr>
              <p:spPr bwMode="auto">
                <a:xfrm>
                  <a:off x="2145" y="1996"/>
                  <a:ext cx="64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000" baseline="-25000">
                      <a:ea typeface="楷体_GB2312"/>
                      <a:cs typeface="楷体_GB2312"/>
                    </a:rPr>
                    <a:t> </a:t>
                  </a:r>
                </a:p>
                <a:p>
                  <a:pPr algn="just">
                    <a:lnSpc>
                      <a:spcPct val="100000"/>
                    </a:lnSpc>
                    <a:spcBef>
                      <a:spcPct val="0"/>
                    </a:spcBef>
                    <a:buFontTx/>
                    <a:buNone/>
                  </a:pPr>
                  <a:endParaRPr lang="en-US" altLang="zh-CN" sz="2000" baseline="-25000">
                    <a:ea typeface="楷体_GB2312"/>
                    <a:cs typeface="楷体_GB2312"/>
                  </a:endParaRPr>
                </a:p>
              </p:txBody>
            </p:sp>
            <p:sp>
              <p:nvSpPr>
                <p:cNvPr id="45109" name="Rectangle 81"/>
                <p:cNvSpPr>
                  <a:spLocks noChangeArrowheads="1"/>
                </p:cNvSpPr>
                <p:nvPr/>
              </p:nvSpPr>
              <p:spPr bwMode="auto">
                <a:xfrm>
                  <a:off x="2102" y="1996"/>
                  <a:ext cx="73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000"/>
                </a:p>
              </p:txBody>
            </p:sp>
          </p:grpSp>
          <p:grpSp>
            <p:nvGrpSpPr>
              <p:cNvPr id="45090" name="Group 84"/>
              <p:cNvGrpSpPr>
                <a:grpSpLocks/>
              </p:cNvGrpSpPr>
              <p:nvPr/>
            </p:nvGrpSpPr>
            <p:grpSpPr bwMode="auto">
              <a:xfrm>
                <a:off x="2836" y="1996"/>
                <a:ext cx="734" cy="460"/>
                <a:chOff x="2836" y="1996"/>
                <a:chExt cx="734" cy="460"/>
              </a:xfrm>
            </p:grpSpPr>
            <p:sp>
              <p:nvSpPr>
                <p:cNvPr id="45106" name="Rectangle 29"/>
                <p:cNvSpPr>
                  <a:spLocks noChangeArrowheads="1"/>
                </p:cNvSpPr>
                <p:nvPr/>
              </p:nvSpPr>
              <p:spPr bwMode="auto">
                <a:xfrm>
                  <a:off x="2879" y="1996"/>
                  <a:ext cx="64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000" baseline="-25000">
                      <a:ea typeface="楷体_GB2312"/>
                      <a:cs typeface="楷体_GB2312"/>
                    </a:rPr>
                    <a:t>      0</a:t>
                  </a:r>
                </a:p>
                <a:p>
                  <a:pPr algn="just">
                    <a:lnSpc>
                      <a:spcPct val="100000"/>
                    </a:lnSpc>
                    <a:spcBef>
                      <a:spcPct val="0"/>
                    </a:spcBef>
                    <a:buFontTx/>
                    <a:buNone/>
                  </a:pPr>
                  <a:endParaRPr lang="en-US" altLang="zh-CN" sz="2000" baseline="-25000">
                    <a:ea typeface="楷体_GB2312"/>
                    <a:cs typeface="楷体_GB2312"/>
                  </a:endParaRPr>
                </a:p>
              </p:txBody>
            </p:sp>
            <p:sp>
              <p:nvSpPr>
                <p:cNvPr id="45107" name="Rectangle 83"/>
                <p:cNvSpPr>
                  <a:spLocks noChangeArrowheads="1"/>
                </p:cNvSpPr>
                <p:nvPr/>
              </p:nvSpPr>
              <p:spPr bwMode="auto">
                <a:xfrm>
                  <a:off x="2836" y="1996"/>
                  <a:ext cx="73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000"/>
                </a:p>
              </p:txBody>
            </p:sp>
          </p:grpSp>
          <p:grpSp>
            <p:nvGrpSpPr>
              <p:cNvPr id="45091" name="Group 86"/>
              <p:cNvGrpSpPr>
                <a:grpSpLocks/>
              </p:cNvGrpSpPr>
              <p:nvPr/>
            </p:nvGrpSpPr>
            <p:grpSpPr bwMode="auto">
              <a:xfrm>
                <a:off x="0" y="2456"/>
                <a:ext cx="768" cy="384"/>
                <a:chOff x="0" y="2456"/>
                <a:chExt cx="768" cy="384"/>
              </a:xfrm>
            </p:grpSpPr>
            <p:sp>
              <p:nvSpPr>
                <p:cNvPr id="45104" name="Rectangle 30"/>
                <p:cNvSpPr>
                  <a:spLocks noChangeArrowheads="1"/>
                </p:cNvSpPr>
                <p:nvPr/>
              </p:nvSpPr>
              <p:spPr bwMode="auto">
                <a:xfrm>
                  <a:off x="43" y="2456"/>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000" baseline="-25000">
                      <a:ea typeface="楷体_GB2312"/>
                      <a:cs typeface="楷体_GB2312"/>
                    </a:rPr>
                    <a:t> CPU B </a:t>
                  </a:r>
                  <a:r>
                    <a:rPr lang="zh-CN" altLang="en-US" sz="2000" baseline="-25000">
                      <a:ea typeface="楷体_GB2312"/>
                      <a:cs typeface="楷体_GB2312"/>
                    </a:rPr>
                    <a:t>读</a:t>
                  </a:r>
                  <a:r>
                    <a:rPr lang="en-US" altLang="zh-CN" sz="2000" baseline="-25000">
                      <a:ea typeface="楷体_GB2312"/>
                      <a:cs typeface="楷体_GB2312"/>
                    </a:rPr>
                    <a:t>X</a:t>
                  </a:r>
                </a:p>
                <a:p>
                  <a:pPr algn="just">
                    <a:lnSpc>
                      <a:spcPct val="100000"/>
                    </a:lnSpc>
                    <a:spcBef>
                      <a:spcPct val="0"/>
                    </a:spcBef>
                    <a:buFontTx/>
                    <a:buNone/>
                  </a:pPr>
                  <a:endParaRPr lang="en-US" altLang="zh-CN" sz="2000" baseline="-25000">
                    <a:ea typeface="楷体_GB2312"/>
                    <a:cs typeface="楷体_GB2312"/>
                  </a:endParaRPr>
                </a:p>
              </p:txBody>
            </p:sp>
            <p:sp>
              <p:nvSpPr>
                <p:cNvPr id="45105" name="Rectangle 85"/>
                <p:cNvSpPr>
                  <a:spLocks noChangeArrowheads="1"/>
                </p:cNvSpPr>
                <p:nvPr/>
              </p:nvSpPr>
              <p:spPr bwMode="auto">
                <a:xfrm>
                  <a:off x="0" y="2456"/>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000"/>
                </a:p>
              </p:txBody>
            </p:sp>
          </p:grpSp>
          <p:grpSp>
            <p:nvGrpSpPr>
              <p:cNvPr id="45092" name="Group 88"/>
              <p:cNvGrpSpPr>
                <a:grpSpLocks/>
              </p:cNvGrpSpPr>
              <p:nvPr/>
            </p:nvGrpSpPr>
            <p:grpSpPr bwMode="auto">
              <a:xfrm>
                <a:off x="768" y="2456"/>
                <a:ext cx="600" cy="384"/>
                <a:chOff x="768" y="2456"/>
                <a:chExt cx="600" cy="384"/>
              </a:xfrm>
            </p:grpSpPr>
            <p:sp>
              <p:nvSpPr>
                <p:cNvPr id="45102" name="Rectangle 31"/>
                <p:cNvSpPr>
                  <a:spLocks noChangeArrowheads="1"/>
                </p:cNvSpPr>
                <p:nvPr/>
              </p:nvSpPr>
              <p:spPr bwMode="auto">
                <a:xfrm>
                  <a:off x="811" y="2456"/>
                  <a:ext cx="51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000" baseline="-25000">
                      <a:ea typeface="楷体_GB2312"/>
                      <a:cs typeface="楷体_GB2312"/>
                    </a:rPr>
                    <a:t> Cache</a:t>
                  </a:r>
                  <a:r>
                    <a:rPr lang="zh-CN" altLang="en-US" sz="2000" baseline="-25000">
                      <a:ea typeface="楷体_GB2312"/>
                      <a:cs typeface="楷体_GB2312"/>
                    </a:rPr>
                    <a:t>失效</a:t>
                  </a:r>
                </a:p>
                <a:p>
                  <a:pPr algn="just">
                    <a:lnSpc>
                      <a:spcPct val="100000"/>
                    </a:lnSpc>
                    <a:spcBef>
                      <a:spcPct val="0"/>
                    </a:spcBef>
                    <a:buFontTx/>
                    <a:buNone/>
                  </a:pPr>
                  <a:endParaRPr lang="en-US" altLang="zh-CN" sz="2000" baseline="-25000">
                    <a:ea typeface="楷体_GB2312"/>
                    <a:cs typeface="楷体_GB2312"/>
                  </a:endParaRPr>
                </a:p>
              </p:txBody>
            </p:sp>
            <p:sp>
              <p:nvSpPr>
                <p:cNvPr id="45103" name="Rectangle 87"/>
                <p:cNvSpPr>
                  <a:spLocks noChangeArrowheads="1"/>
                </p:cNvSpPr>
                <p:nvPr/>
              </p:nvSpPr>
              <p:spPr bwMode="auto">
                <a:xfrm>
                  <a:off x="768" y="2456"/>
                  <a:ext cx="60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000"/>
                </a:p>
              </p:txBody>
            </p:sp>
          </p:grpSp>
          <p:grpSp>
            <p:nvGrpSpPr>
              <p:cNvPr id="45093" name="Group 90"/>
              <p:cNvGrpSpPr>
                <a:grpSpLocks/>
              </p:cNvGrpSpPr>
              <p:nvPr/>
            </p:nvGrpSpPr>
            <p:grpSpPr bwMode="auto">
              <a:xfrm>
                <a:off x="1368" y="2456"/>
                <a:ext cx="734" cy="384"/>
                <a:chOff x="1368" y="2456"/>
                <a:chExt cx="734" cy="384"/>
              </a:xfrm>
            </p:grpSpPr>
            <p:sp>
              <p:nvSpPr>
                <p:cNvPr id="45100" name="Rectangle 32"/>
                <p:cNvSpPr>
                  <a:spLocks noChangeArrowheads="1"/>
                </p:cNvSpPr>
                <p:nvPr/>
              </p:nvSpPr>
              <p:spPr bwMode="auto">
                <a:xfrm>
                  <a:off x="1411" y="2456"/>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000" baseline="-25000">
                      <a:ea typeface="楷体_GB2312"/>
                      <a:cs typeface="楷体_GB2312"/>
                    </a:rPr>
                    <a:t>     1</a:t>
                  </a:r>
                </a:p>
                <a:p>
                  <a:pPr algn="just">
                    <a:lnSpc>
                      <a:spcPct val="100000"/>
                    </a:lnSpc>
                    <a:spcBef>
                      <a:spcPct val="0"/>
                    </a:spcBef>
                    <a:buFontTx/>
                    <a:buNone/>
                  </a:pPr>
                  <a:endParaRPr lang="en-US" altLang="zh-CN" sz="2000" baseline="-25000">
                    <a:ea typeface="楷体_GB2312"/>
                    <a:cs typeface="楷体_GB2312"/>
                  </a:endParaRPr>
                </a:p>
              </p:txBody>
            </p:sp>
            <p:sp>
              <p:nvSpPr>
                <p:cNvPr id="45101" name="Rectangle 89"/>
                <p:cNvSpPr>
                  <a:spLocks noChangeArrowheads="1"/>
                </p:cNvSpPr>
                <p:nvPr/>
              </p:nvSpPr>
              <p:spPr bwMode="auto">
                <a:xfrm>
                  <a:off x="1368" y="2456"/>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000"/>
                </a:p>
              </p:txBody>
            </p:sp>
          </p:grpSp>
          <p:grpSp>
            <p:nvGrpSpPr>
              <p:cNvPr id="45094" name="Group 92"/>
              <p:cNvGrpSpPr>
                <a:grpSpLocks/>
              </p:cNvGrpSpPr>
              <p:nvPr/>
            </p:nvGrpSpPr>
            <p:grpSpPr bwMode="auto">
              <a:xfrm>
                <a:off x="2102" y="2456"/>
                <a:ext cx="734" cy="384"/>
                <a:chOff x="2102" y="2456"/>
                <a:chExt cx="734" cy="384"/>
              </a:xfrm>
            </p:grpSpPr>
            <p:sp>
              <p:nvSpPr>
                <p:cNvPr id="45098" name="Rectangle 33"/>
                <p:cNvSpPr>
                  <a:spLocks noChangeArrowheads="1"/>
                </p:cNvSpPr>
                <p:nvPr/>
              </p:nvSpPr>
              <p:spPr bwMode="auto">
                <a:xfrm>
                  <a:off x="2145" y="2456"/>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000" baseline="-25000">
                      <a:ea typeface="楷体_GB2312"/>
                      <a:cs typeface="楷体_GB2312"/>
                    </a:rPr>
                    <a:t>     1</a:t>
                  </a:r>
                </a:p>
                <a:p>
                  <a:pPr algn="just">
                    <a:lnSpc>
                      <a:spcPct val="100000"/>
                    </a:lnSpc>
                    <a:spcBef>
                      <a:spcPct val="0"/>
                    </a:spcBef>
                    <a:buFontTx/>
                    <a:buNone/>
                  </a:pPr>
                  <a:endParaRPr lang="en-US" altLang="zh-CN" sz="2000" baseline="-25000">
                    <a:ea typeface="楷体_GB2312"/>
                    <a:cs typeface="楷体_GB2312"/>
                  </a:endParaRPr>
                </a:p>
              </p:txBody>
            </p:sp>
            <p:sp>
              <p:nvSpPr>
                <p:cNvPr id="45099" name="Rectangle 91"/>
                <p:cNvSpPr>
                  <a:spLocks noChangeArrowheads="1"/>
                </p:cNvSpPr>
                <p:nvPr/>
              </p:nvSpPr>
              <p:spPr bwMode="auto">
                <a:xfrm>
                  <a:off x="2102" y="2456"/>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000"/>
                </a:p>
              </p:txBody>
            </p:sp>
          </p:grpSp>
          <p:grpSp>
            <p:nvGrpSpPr>
              <p:cNvPr id="45095" name="Group 94"/>
              <p:cNvGrpSpPr>
                <a:grpSpLocks/>
              </p:cNvGrpSpPr>
              <p:nvPr/>
            </p:nvGrpSpPr>
            <p:grpSpPr bwMode="auto">
              <a:xfrm>
                <a:off x="2836" y="2456"/>
                <a:ext cx="734" cy="384"/>
                <a:chOff x="2836" y="2456"/>
                <a:chExt cx="734" cy="384"/>
              </a:xfrm>
            </p:grpSpPr>
            <p:sp>
              <p:nvSpPr>
                <p:cNvPr id="45096" name="Rectangle 34"/>
                <p:cNvSpPr>
                  <a:spLocks noChangeArrowheads="1"/>
                </p:cNvSpPr>
                <p:nvPr/>
              </p:nvSpPr>
              <p:spPr bwMode="auto">
                <a:xfrm>
                  <a:off x="2879" y="2456"/>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2000" baseline="-25000">
                      <a:ea typeface="楷体_GB2312"/>
                      <a:cs typeface="楷体_GB2312"/>
                    </a:rPr>
                    <a:t>      1 </a:t>
                  </a:r>
                </a:p>
                <a:p>
                  <a:pPr algn="just">
                    <a:lnSpc>
                      <a:spcPct val="100000"/>
                    </a:lnSpc>
                    <a:spcBef>
                      <a:spcPct val="0"/>
                    </a:spcBef>
                    <a:buFontTx/>
                    <a:buNone/>
                  </a:pPr>
                  <a:endParaRPr lang="en-US" altLang="zh-CN" sz="2000" baseline="-25000">
                    <a:ea typeface="楷体_GB2312"/>
                    <a:cs typeface="楷体_GB2312"/>
                  </a:endParaRPr>
                </a:p>
              </p:txBody>
            </p:sp>
            <p:sp>
              <p:nvSpPr>
                <p:cNvPr id="45097" name="Rectangle 93"/>
                <p:cNvSpPr>
                  <a:spLocks noChangeArrowheads="1"/>
                </p:cNvSpPr>
                <p:nvPr/>
              </p:nvSpPr>
              <p:spPr bwMode="auto">
                <a:xfrm>
                  <a:off x="2836" y="2456"/>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000"/>
                </a:p>
              </p:txBody>
            </p:sp>
          </p:grpSp>
        </p:grpSp>
        <p:sp>
          <p:nvSpPr>
            <p:cNvPr id="45065" name="Rectangle 96"/>
            <p:cNvSpPr>
              <a:spLocks noChangeArrowheads="1"/>
            </p:cNvSpPr>
            <p:nvPr/>
          </p:nvSpPr>
          <p:spPr bwMode="auto">
            <a:xfrm>
              <a:off x="-3" y="381"/>
              <a:ext cx="3576" cy="2462"/>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2000"/>
            </a:p>
          </p:txBody>
        </p:sp>
      </p:grpSp>
      <p:sp>
        <p:nvSpPr>
          <p:cNvPr id="45063"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E504E137-D00B-46D6-B802-76B334F79ED5}"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33</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8"/>
          <p:cNvSpPr>
            <a:spLocks noGrp="1"/>
          </p:cNvSpPr>
          <p:nvPr>
            <p:ph type="title"/>
          </p:nvPr>
        </p:nvSpPr>
        <p:spPr/>
        <p:txBody>
          <a:bodyPr/>
          <a:lstStyle/>
          <a:p>
            <a:endParaRPr lang="zh-CN" altLang="en-US" smtClean="0"/>
          </a:p>
        </p:txBody>
      </p:sp>
      <p:sp>
        <p:nvSpPr>
          <p:cNvPr id="47107" name="内容占位符 2"/>
          <p:cNvSpPr>
            <a:spLocks noGrp="1"/>
          </p:cNvSpPr>
          <p:nvPr>
            <p:ph idx="1"/>
          </p:nvPr>
        </p:nvSpPr>
        <p:spPr/>
        <p:txBody>
          <a:bodyPr/>
          <a:lstStyle/>
          <a:p>
            <a:r>
              <a:rPr lang="zh-CN" altLang="en-US" smtClean="0"/>
              <a:t>写更新协议</a:t>
            </a:r>
            <a:endParaRPr lang="en-US" altLang="zh-CN" smtClean="0"/>
          </a:p>
          <a:p>
            <a:pPr lvl="1"/>
            <a:r>
              <a:rPr lang="zh-CN" altLang="en-US" smtClean="0"/>
              <a:t>当一个处理器</a:t>
            </a:r>
            <a:r>
              <a:rPr lang="zh-CN" altLang="en-US" b="1" smtClean="0">
                <a:solidFill>
                  <a:srgbClr val="0036A2"/>
                </a:solidFill>
              </a:rPr>
              <a:t>写某数据项</a:t>
            </a:r>
            <a:r>
              <a:rPr lang="zh-CN" altLang="en-US" smtClean="0"/>
              <a:t>时，</a:t>
            </a:r>
            <a:r>
              <a:rPr lang="zh-CN" altLang="en-US" b="1" smtClean="0">
                <a:solidFill>
                  <a:srgbClr val="0036A2"/>
                </a:solidFill>
              </a:rPr>
              <a:t>通过广播</a:t>
            </a:r>
            <a:r>
              <a:rPr lang="zh-CN" altLang="en-US" smtClean="0"/>
              <a:t>使其它</a:t>
            </a:r>
            <a:r>
              <a:rPr lang="en-US" altLang="zh-CN" smtClean="0"/>
              <a:t>Cache</a:t>
            </a:r>
            <a:r>
              <a:rPr lang="zh-CN" altLang="en-US" smtClean="0"/>
              <a:t>中所有对应的该数据项拷贝进行</a:t>
            </a:r>
            <a:r>
              <a:rPr lang="zh-CN" altLang="en-US" b="1" smtClean="0">
                <a:solidFill>
                  <a:srgbClr val="0036A2"/>
                </a:solidFill>
              </a:rPr>
              <a:t>更新</a:t>
            </a:r>
            <a:r>
              <a:rPr lang="zh-CN" altLang="en-US" smtClean="0"/>
              <a:t>。</a:t>
            </a:r>
            <a:endParaRPr lang="en-US" altLang="zh-CN" smtClean="0"/>
          </a:p>
          <a:p>
            <a:pPr lvl="1"/>
            <a:r>
              <a:rPr lang="zh-CN" altLang="en-US" smtClean="0"/>
              <a:t>例  在写回</a:t>
            </a:r>
            <a:r>
              <a:rPr lang="en-US" altLang="zh-CN" smtClean="0"/>
              <a:t>Cache</a:t>
            </a:r>
            <a:r>
              <a:rPr lang="zh-CN" altLang="en-US" smtClean="0"/>
              <a:t>的条件下，监听总线中写更新协议的实现。 </a:t>
            </a:r>
          </a:p>
          <a:p>
            <a:endParaRPr lang="zh-CN" altLang="en-US" smtClean="0"/>
          </a:p>
        </p:txBody>
      </p:sp>
      <p:sp>
        <p:nvSpPr>
          <p:cNvPr id="4" name="日期占位符 3"/>
          <p:cNvSpPr>
            <a:spLocks noGrp="1"/>
          </p:cNvSpPr>
          <p:nvPr>
            <p:ph type="dt" sz="quarter" idx="10"/>
          </p:nvPr>
        </p:nvSpPr>
        <p:spPr/>
        <p:txBody>
          <a:bodyPr/>
          <a:lstStyle/>
          <a:p>
            <a:pPr>
              <a:defRPr/>
            </a:pPr>
            <a:fld id="{F2E5BB1B-4861-4857-9F7F-5995B2F26410}"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grpSp>
        <p:nvGrpSpPr>
          <p:cNvPr id="47110" name="Group 95"/>
          <p:cNvGrpSpPr>
            <a:grpSpLocks/>
          </p:cNvGrpSpPr>
          <p:nvPr/>
        </p:nvGrpSpPr>
        <p:grpSpPr bwMode="auto">
          <a:xfrm>
            <a:off x="63500" y="3395663"/>
            <a:ext cx="9017000" cy="2597150"/>
            <a:chOff x="-3" y="-3"/>
            <a:chExt cx="3648" cy="2462"/>
          </a:xfrm>
        </p:grpSpPr>
        <p:grpSp>
          <p:nvGrpSpPr>
            <p:cNvPr id="47112" name="Group 93"/>
            <p:cNvGrpSpPr>
              <a:grpSpLocks/>
            </p:cNvGrpSpPr>
            <p:nvPr/>
          </p:nvGrpSpPr>
          <p:grpSpPr bwMode="auto">
            <a:xfrm>
              <a:off x="0" y="0"/>
              <a:ext cx="3642" cy="2456"/>
              <a:chOff x="0" y="0"/>
              <a:chExt cx="3642" cy="2456"/>
            </a:xfrm>
          </p:grpSpPr>
          <p:grpSp>
            <p:nvGrpSpPr>
              <p:cNvPr id="47114" name="Group 34"/>
              <p:cNvGrpSpPr>
                <a:grpSpLocks/>
              </p:cNvGrpSpPr>
              <p:nvPr/>
            </p:nvGrpSpPr>
            <p:grpSpPr bwMode="auto">
              <a:xfrm>
                <a:off x="0" y="0"/>
                <a:ext cx="768" cy="460"/>
                <a:chOff x="0" y="0"/>
                <a:chExt cx="768" cy="460"/>
              </a:xfrm>
            </p:grpSpPr>
            <p:sp>
              <p:nvSpPr>
                <p:cNvPr id="47202" name="Rectangle 3"/>
                <p:cNvSpPr>
                  <a:spLocks noChangeArrowheads="1"/>
                </p:cNvSpPr>
                <p:nvPr/>
              </p:nvSpPr>
              <p:spPr bwMode="auto">
                <a:xfrm>
                  <a:off x="43" y="0"/>
                  <a:ext cx="68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zh-CN" altLang="en-US" sz="1400">
                      <a:ea typeface="楷体_GB2312"/>
                      <a:cs typeface="楷体_GB2312"/>
                    </a:rPr>
                    <a:t>处理器行为</a:t>
                  </a:r>
                </a:p>
                <a:p>
                  <a:pPr algn="just">
                    <a:lnSpc>
                      <a:spcPct val="100000"/>
                    </a:lnSpc>
                    <a:spcBef>
                      <a:spcPct val="0"/>
                    </a:spcBef>
                    <a:buFontTx/>
                    <a:buNone/>
                  </a:pPr>
                  <a:endParaRPr lang="en-US" altLang="zh-CN" sz="1400">
                    <a:ea typeface="楷体_GB2312"/>
                    <a:cs typeface="楷体_GB2312"/>
                  </a:endParaRPr>
                </a:p>
              </p:txBody>
            </p:sp>
            <p:sp>
              <p:nvSpPr>
                <p:cNvPr id="47203" name="Rectangle 33"/>
                <p:cNvSpPr>
                  <a:spLocks noChangeArrowheads="1"/>
                </p:cNvSpPr>
                <p:nvPr/>
              </p:nvSpPr>
              <p:spPr bwMode="auto">
                <a:xfrm>
                  <a:off x="0" y="0"/>
                  <a:ext cx="768"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p>
              </p:txBody>
            </p:sp>
          </p:grpSp>
          <p:grpSp>
            <p:nvGrpSpPr>
              <p:cNvPr id="47115" name="Group 36"/>
              <p:cNvGrpSpPr>
                <a:grpSpLocks/>
              </p:cNvGrpSpPr>
              <p:nvPr/>
            </p:nvGrpSpPr>
            <p:grpSpPr bwMode="auto">
              <a:xfrm>
                <a:off x="768" y="0"/>
                <a:ext cx="672" cy="460"/>
                <a:chOff x="768" y="0"/>
                <a:chExt cx="672" cy="460"/>
              </a:xfrm>
            </p:grpSpPr>
            <p:sp>
              <p:nvSpPr>
                <p:cNvPr id="47200" name="Rectangle 4"/>
                <p:cNvSpPr>
                  <a:spLocks noChangeArrowheads="1"/>
                </p:cNvSpPr>
                <p:nvPr/>
              </p:nvSpPr>
              <p:spPr bwMode="auto">
                <a:xfrm>
                  <a:off x="811" y="0"/>
                  <a:ext cx="58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zh-CN" altLang="en-US" sz="1400">
                      <a:ea typeface="楷体_GB2312"/>
                      <a:cs typeface="楷体_GB2312"/>
                    </a:rPr>
                    <a:t>总线行为</a:t>
                  </a:r>
                </a:p>
                <a:p>
                  <a:pPr algn="just">
                    <a:lnSpc>
                      <a:spcPct val="100000"/>
                    </a:lnSpc>
                    <a:spcBef>
                      <a:spcPct val="0"/>
                    </a:spcBef>
                    <a:buFontTx/>
                    <a:buNone/>
                  </a:pPr>
                  <a:endParaRPr lang="en-US" altLang="zh-CN" sz="1400">
                    <a:ea typeface="楷体_GB2312"/>
                    <a:cs typeface="楷体_GB2312"/>
                  </a:endParaRPr>
                </a:p>
              </p:txBody>
            </p:sp>
            <p:sp>
              <p:nvSpPr>
                <p:cNvPr id="47201" name="Rectangle 35"/>
                <p:cNvSpPr>
                  <a:spLocks noChangeArrowheads="1"/>
                </p:cNvSpPr>
                <p:nvPr/>
              </p:nvSpPr>
              <p:spPr bwMode="auto">
                <a:xfrm>
                  <a:off x="768" y="0"/>
                  <a:ext cx="672"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p>
              </p:txBody>
            </p:sp>
          </p:grpSp>
          <p:grpSp>
            <p:nvGrpSpPr>
              <p:cNvPr id="47116" name="Group 38"/>
              <p:cNvGrpSpPr>
                <a:grpSpLocks/>
              </p:cNvGrpSpPr>
              <p:nvPr/>
            </p:nvGrpSpPr>
            <p:grpSpPr bwMode="auto">
              <a:xfrm>
                <a:off x="1440" y="0"/>
                <a:ext cx="734" cy="460"/>
                <a:chOff x="1440" y="0"/>
                <a:chExt cx="734" cy="460"/>
              </a:xfrm>
            </p:grpSpPr>
            <p:sp>
              <p:nvSpPr>
                <p:cNvPr id="47198" name="Rectangle 5"/>
                <p:cNvSpPr>
                  <a:spLocks noChangeArrowheads="1"/>
                </p:cNvSpPr>
                <p:nvPr/>
              </p:nvSpPr>
              <p:spPr bwMode="auto">
                <a:xfrm>
                  <a:off x="1483" y="0"/>
                  <a:ext cx="64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1400">
                      <a:ea typeface="楷体_GB2312"/>
                      <a:cs typeface="楷体_GB2312"/>
                    </a:rPr>
                    <a:t>CPUA Cache</a:t>
                  </a:r>
                  <a:r>
                    <a:rPr lang="zh-CN" altLang="en-US" sz="1400">
                      <a:ea typeface="楷体_GB2312"/>
                      <a:cs typeface="楷体_GB2312"/>
                    </a:rPr>
                    <a:t>内容</a:t>
                  </a:r>
                </a:p>
                <a:p>
                  <a:pPr algn="just">
                    <a:lnSpc>
                      <a:spcPct val="100000"/>
                    </a:lnSpc>
                    <a:spcBef>
                      <a:spcPct val="0"/>
                    </a:spcBef>
                    <a:buFontTx/>
                    <a:buNone/>
                  </a:pPr>
                  <a:endParaRPr lang="en-US" altLang="zh-CN" sz="1400">
                    <a:ea typeface="楷体_GB2312"/>
                    <a:cs typeface="楷体_GB2312"/>
                  </a:endParaRPr>
                </a:p>
              </p:txBody>
            </p:sp>
            <p:sp>
              <p:nvSpPr>
                <p:cNvPr id="47199" name="Rectangle 37"/>
                <p:cNvSpPr>
                  <a:spLocks noChangeArrowheads="1"/>
                </p:cNvSpPr>
                <p:nvPr/>
              </p:nvSpPr>
              <p:spPr bwMode="auto">
                <a:xfrm>
                  <a:off x="1440" y="0"/>
                  <a:ext cx="73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p>
              </p:txBody>
            </p:sp>
          </p:grpSp>
          <p:grpSp>
            <p:nvGrpSpPr>
              <p:cNvPr id="47117" name="Group 40"/>
              <p:cNvGrpSpPr>
                <a:grpSpLocks/>
              </p:cNvGrpSpPr>
              <p:nvPr/>
            </p:nvGrpSpPr>
            <p:grpSpPr bwMode="auto">
              <a:xfrm>
                <a:off x="2174" y="0"/>
                <a:ext cx="734" cy="460"/>
                <a:chOff x="2174" y="0"/>
                <a:chExt cx="734" cy="460"/>
              </a:xfrm>
            </p:grpSpPr>
            <p:sp>
              <p:nvSpPr>
                <p:cNvPr id="47196" name="Rectangle 6"/>
                <p:cNvSpPr>
                  <a:spLocks noChangeArrowheads="1"/>
                </p:cNvSpPr>
                <p:nvPr/>
              </p:nvSpPr>
              <p:spPr bwMode="auto">
                <a:xfrm>
                  <a:off x="2217" y="0"/>
                  <a:ext cx="64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1400">
                      <a:ea typeface="楷体_GB2312"/>
                      <a:cs typeface="楷体_GB2312"/>
                    </a:rPr>
                    <a:t>CPUB Cache</a:t>
                  </a:r>
                  <a:r>
                    <a:rPr lang="zh-CN" altLang="en-US" sz="1400">
                      <a:ea typeface="楷体_GB2312"/>
                      <a:cs typeface="楷体_GB2312"/>
                    </a:rPr>
                    <a:t>内容</a:t>
                  </a:r>
                </a:p>
                <a:p>
                  <a:pPr algn="just">
                    <a:lnSpc>
                      <a:spcPct val="100000"/>
                    </a:lnSpc>
                    <a:spcBef>
                      <a:spcPct val="0"/>
                    </a:spcBef>
                    <a:buFontTx/>
                    <a:buNone/>
                  </a:pPr>
                  <a:endParaRPr lang="en-US" altLang="zh-CN" sz="1400">
                    <a:ea typeface="楷体_GB2312"/>
                    <a:cs typeface="楷体_GB2312"/>
                  </a:endParaRPr>
                </a:p>
              </p:txBody>
            </p:sp>
            <p:sp>
              <p:nvSpPr>
                <p:cNvPr id="47197" name="Rectangle 39"/>
                <p:cNvSpPr>
                  <a:spLocks noChangeArrowheads="1"/>
                </p:cNvSpPr>
                <p:nvPr/>
              </p:nvSpPr>
              <p:spPr bwMode="auto">
                <a:xfrm>
                  <a:off x="2174" y="0"/>
                  <a:ext cx="73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p>
              </p:txBody>
            </p:sp>
          </p:grpSp>
          <p:grpSp>
            <p:nvGrpSpPr>
              <p:cNvPr id="47118" name="Group 42"/>
              <p:cNvGrpSpPr>
                <a:grpSpLocks/>
              </p:cNvGrpSpPr>
              <p:nvPr/>
            </p:nvGrpSpPr>
            <p:grpSpPr bwMode="auto">
              <a:xfrm>
                <a:off x="2908" y="0"/>
                <a:ext cx="734" cy="460"/>
                <a:chOff x="2908" y="0"/>
                <a:chExt cx="734" cy="460"/>
              </a:xfrm>
            </p:grpSpPr>
            <p:sp>
              <p:nvSpPr>
                <p:cNvPr id="47194" name="Rectangle 7"/>
                <p:cNvSpPr>
                  <a:spLocks noChangeArrowheads="1"/>
                </p:cNvSpPr>
                <p:nvPr/>
              </p:nvSpPr>
              <p:spPr bwMode="auto">
                <a:xfrm>
                  <a:off x="2951" y="0"/>
                  <a:ext cx="64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zh-CN" altLang="en-US" sz="1400">
                      <a:ea typeface="楷体_GB2312"/>
                      <a:cs typeface="楷体_GB2312"/>
                    </a:rPr>
                    <a:t>主存</a:t>
                  </a:r>
                  <a:r>
                    <a:rPr lang="en-US" altLang="zh-CN" sz="1400">
                      <a:ea typeface="楷体_GB2312"/>
                      <a:cs typeface="楷体_GB2312"/>
                    </a:rPr>
                    <a:t>X</a:t>
                  </a:r>
                  <a:r>
                    <a:rPr lang="zh-CN" altLang="en-US" sz="1400">
                      <a:ea typeface="楷体_GB2312"/>
                      <a:cs typeface="楷体_GB2312"/>
                    </a:rPr>
                    <a:t>单元内容</a:t>
                  </a:r>
                </a:p>
                <a:p>
                  <a:pPr algn="just">
                    <a:lnSpc>
                      <a:spcPct val="100000"/>
                    </a:lnSpc>
                    <a:spcBef>
                      <a:spcPct val="0"/>
                    </a:spcBef>
                    <a:buFontTx/>
                    <a:buNone/>
                  </a:pPr>
                  <a:endParaRPr lang="en-US" altLang="zh-CN" sz="1400">
                    <a:ea typeface="楷体_GB2312"/>
                    <a:cs typeface="楷体_GB2312"/>
                  </a:endParaRPr>
                </a:p>
              </p:txBody>
            </p:sp>
            <p:sp>
              <p:nvSpPr>
                <p:cNvPr id="47195" name="Rectangle 41"/>
                <p:cNvSpPr>
                  <a:spLocks noChangeArrowheads="1"/>
                </p:cNvSpPr>
                <p:nvPr/>
              </p:nvSpPr>
              <p:spPr bwMode="auto">
                <a:xfrm>
                  <a:off x="2908" y="0"/>
                  <a:ext cx="73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p>
              </p:txBody>
            </p:sp>
          </p:grpSp>
          <p:grpSp>
            <p:nvGrpSpPr>
              <p:cNvPr id="47119" name="Group 44"/>
              <p:cNvGrpSpPr>
                <a:grpSpLocks/>
              </p:cNvGrpSpPr>
              <p:nvPr/>
            </p:nvGrpSpPr>
            <p:grpSpPr bwMode="auto">
              <a:xfrm>
                <a:off x="0" y="460"/>
                <a:ext cx="768" cy="384"/>
                <a:chOff x="0" y="460"/>
                <a:chExt cx="768" cy="384"/>
              </a:xfrm>
            </p:grpSpPr>
            <p:sp>
              <p:nvSpPr>
                <p:cNvPr id="47192" name="Rectangle 8"/>
                <p:cNvSpPr>
                  <a:spLocks noChangeArrowheads="1"/>
                </p:cNvSpPr>
                <p:nvPr/>
              </p:nvSpPr>
              <p:spPr bwMode="auto">
                <a:xfrm>
                  <a:off x="43" y="460"/>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1400">
                      <a:ea typeface="楷体_GB2312"/>
                      <a:cs typeface="楷体_GB2312"/>
                    </a:rPr>
                    <a:t> </a:t>
                  </a:r>
                </a:p>
                <a:p>
                  <a:pPr algn="just">
                    <a:lnSpc>
                      <a:spcPct val="100000"/>
                    </a:lnSpc>
                    <a:spcBef>
                      <a:spcPct val="0"/>
                    </a:spcBef>
                    <a:buFontTx/>
                    <a:buNone/>
                  </a:pPr>
                  <a:endParaRPr lang="en-US" altLang="zh-CN" sz="1400">
                    <a:ea typeface="楷体_GB2312"/>
                    <a:cs typeface="楷体_GB2312"/>
                  </a:endParaRPr>
                </a:p>
              </p:txBody>
            </p:sp>
            <p:sp>
              <p:nvSpPr>
                <p:cNvPr id="47193" name="Rectangle 43"/>
                <p:cNvSpPr>
                  <a:spLocks noChangeArrowheads="1"/>
                </p:cNvSpPr>
                <p:nvPr/>
              </p:nvSpPr>
              <p:spPr bwMode="auto">
                <a:xfrm>
                  <a:off x="0" y="460"/>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p>
              </p:txBody>
            </p:sp>
          </p:grpSp>
          <p:grpSp>
            <p:nvGrpSpPr>
              <p:cNvPr id="47120" name="Group 46"/>
              <p:cNvGrpSpPr>
                <a:grpSpLocks/>
              </p:cNvGrpSpPr>
              <p:nvPr/>
            </p:nvGrpSpPr>
            <p:grpSpPr bwMode="auto">
              <a:xfrm>
                <a:off x="768" y="460"/>
                <a:ext cx="672" cy="384"/>
                <a:chOff x="768" y="460"/>
                <a:chExt cx="672" cy="384"/>
              </a:xfrm>
            </p:grpSpPr>
            <p:sp>
              <p:nvSpPr>
                <p:cNvPr id="47190" name="Rectangle 9"/>
                <p:cNvSpPr>
                  <a:spLocks noChangeArrowheads="1"/>
                </p:cNvSpPr>
                <p:nvPr/>
              </p:nvSpPr>
              <p:spPr bwMode="auto">
                <a:xfrm>
                  <a:off x="811" y="460"/>
                  <a:ext cx="58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1400">
                      <a:ea typeface="楷体_GB2312"/>
                      <a:cs typeface="楷体_GB2312"/>
                    </a:rPr>
                    <a:t> </a:t>
                  </a:r>
                </a:p>
                <a:p>
                  <a:pPr algn="just">
                    <a:lnSpc>
                      <a:spcPct val="100000"/>
                    </a:lnSpc>
                    <a:spcBef>
                      <a:spcPct val="0"/>
                    </a:spcBef>
                    <a:buFontTx/>
                    <a:buNone/>
                  </a:pPr>
                  <a:endParaRPr lang="en-US" altLang="zh-CN" sz="1400">
                    <a:ea typeface="楷体_GB2312"/>
                    <a:cs typeface="楷体_GB2312"/>
                  </a:endParaRPr>
                </a:p>
              </p:txBody>
            </p:sp>
            <p:sp>
              <p:nvSpPr>
                <p:cNvPr id="47191" name="Rectangle 45"/>
                <p:cNvSpPr>
                  <a:spLocks noChangeArrowheads="1"/>
                </p:cNvSpPr>
                <p:nvPr/>
              </p:nvSpPr>
              <p:spPr bwMode="auto">
                <a:xfrm>
                  <a:off x="768" y="460"/>
                  <a:ext cx="67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p>
              </p:txBody>
            </p:sp>
          </p:grpSp>
          <p:grpSp>
            <p:nvGrpSpPr>
              <p:cNvPr id="47121" name="Group 48"/>
              <p:cNvGrpSpPr>
                <a:grpSpLocks/>
              </p:cNvGrpSpPr>
              <p:nvPr/>
            </p:nvGrpSpPr>
            <p:grpSpPr bwMode="auto">
              <a:xfrm>
                <a:off x="1440" y="460"/>
                <a:ext cx="734" cy="384"/>
                <a:chOff x="1440" y="460"/>
                <a:chExt cx="734" cy="384"/>
              </a:xfrm>
            </p:grpSpPr>
            <p:sp>
              <p:nvSpPr>
                <p:cNvPr id="47188" name="Rectangle 10"/>
                <p:cNvSpPr>
                  <a:spLocks noChangeArrowheads="1"/>
                </p:cNvSpPr>
                <p:nvPr/>
              </p:nvSpPr>
              <p:spPr bwMode="auto">
                <a:xfrm>
                  <a:off x="1483" y="460"/>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1400">
                      <a:ea typeface="楷体_GB2312"/>
                      <a:cs typeface="楷体_GB2312"/>
                    </a:rPr>
                    <a:t> </a:t>
                  </a:r>
                </a:p>
                <a:p>
                  <a:pPr algn="just">
                    <a:lnSpc>
                      <a:spcPct val="100000"/>
                    </a:lnSpc>
                    <a:spcBef>
                      <a:spcPct val="0"/>
                    </a:spcBef>
                    <a:buFontTx/>
                    <a:buNone/>
                  </a:pPr>
                  <a:endParaRPr lang="en-US" altLang="zh-CN" sz="1400">
                    <a:ea typeface="楷体_GB2312"/>
                    <a:cs typeface="楷体_GB2312"/>
                  </a:endParaRPr>
                </a:p>
              </p:txBody>
            </p:sp>
            <p:sp>
              <p:nvSpPr>
                <p:cNvPr id="47189" name="Rectangle 47"/>
                <p:cNvSpPr>
                  <a:spLocks noChangeArrowheads="1"/>
                </p:cNvSpPr>
                <p:nvPr/>
              </p:nvSpPr>
              <p:spPr bwMode="auto">
                <a:xfrm>
                  <a:off x="1440" y="460"/>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p>
              </p:txBody>
            </p:sp>
          </p:grpSp>
          <p:grpSp>
            <p:nvGrpSpPr>
              <p:cNvPr id="47122" name="Group 50"/>
              <p:cNvGrpSpPr>
                <a:grpSpLocks/>
              </p:cNvGrpSpPr>
              <p:nvPr/>
            </p:nvGrpSpPr>
            <p:grpSpPr bwMode="auto">
              <a:xfrm>
                <a:off x="2174" y="460"/>
                <a:ext cx="734" cy="384"/>
                <a:chOff x="2174" y="460"/>
                <a:chExt cx="734" cy="384"/>
              </a:xfrm>
            </p:grpSpPr>
            <p:sp>
              <p:nvSpPr>
                <p:cNvPr id="47186" name="Rectangle 11"/>
                <p:cNvSpPr>
                  <a:spLocks noChangeArrowheads="1"/>
                </p:cNvSpPr>
                <p:nvPr/>
              </p:nvSpPr>
              <p:spPr bwMode="auto">
                <a:xfrm>
                  <a:off x="2217" y="460"/>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1400">
                      <a:ea typeface="楷体_GB2312"/>
                      <a:cs typeface="楷体_GB2312"/>
                    </a:rPr>
                    <a:t> </a:t>
                  </a:r>
                </a:p>
                <a:p>
                  <a:pPr algn="just">
                    <a:lnSpc>
                      <a:spcPct val="100000"/>
                    </a:lnSpc>
                    <a:spcBef>
                      <a:spcPct val="0"/>
                    </a:spcBef>
                    <a:buFontTx/>
                    <a:buNone/>
                  </a:pPr>
                  <a:endParaRPr lang="en-US" altLang="zh-CN" sz="1400">
                    <a:ea typeface="楷体_GB2312"/>
                    <a:cs typeface="楷体_GB2312"/>
                  </a:endParaRPr>
                </a:p>
              </p:txBody>
            </p:sp>
            <p:sp>
              <p:nvSpPr>
                <p:cNvPr id="47187" name="Rectangle 49"/>
                <p:cNvSpPr>
                  <a:spLocks noChangeArrowheads="1"/>
                </p:cNvSpPr>
                <p:nvPr/>
              </p:nvSpPr>
              <p:spPr bwMode="auto">
                <a:xfrm>
                  <a:off x="2174" y="460"/>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p>
              </p:txBody>
            </p:sp>
          </p:grpSp>
          <p:grpSp>
            <p:nvGrpSpPr>
              <p:cNvPr id="47123" name="Group 52"/>
              <p:cNvGrpSpPr>
                <a:grpSpLocks/>
              </p:cNvGrpSpPr>
              <p:nvPr/>
            </p:nvGrpSpPr>
            <p:grpSpPr bwMode="auto">
              <a:xfrm>
                <a:off x="2908" y="460"/>
                <a:ext cx="734" cy="384"/>
                <a:chOff x="2908" y="460"/>
                <a:chExt cx="734" cy="384"/>
              </a:xfrm>
            </p:grpSpPr>
            <p:sp>
              <p:nvSpPr>
                <p:cNvPr id="47184" name="Rectangle 12"/>
                <p:cNvSpPr>
                  <a:spLocks noChangeArrowheads="1"/>
                </p:cNvSpPr>
                <p:nvPr/>
              </p:nvSpPr>
              <p:spPr bwMode="auto">
                <a:xfrm>
                  <a:off x="2951" y="460"/>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1400">
                      <a:ea typeface="楷体_GB2312"/>
                      <a:cs typeface="楷体_GB2312"/>
                    </a:rPr>
                    <a:t>      0</a:t>
                  </a:r>
                </a:p>
                <a:p>
                  <a:pPr algn="just">
                    <a:lnSpc>
                      <a:spcPct val="100000"/>
                    </a:lnSpc>
                    <a:spcBef>
                      <a:spcPct val="0"/>
                    </a:spcBef>
                    <a:buFontTx/>
                    <a:buNone/>
                  </a:pPr>
                  <a:endParaRPr lang="en-US" altLang="zh-CN" sz="1400">
                    <a:ea typeface="楷体_GB2312"/>
                    <a:cs typeface="楷体_GB2312"/>
                  </a:endParaRPr>
                </a:p>
              </p:txBody>
            </p:sp>
            <p:sp>
              <p:nvSpPr>
                <p:cNvPr id="47185" name="Rectangle 51"/>
                <p:cNvSpPr>
                  <a:spLocks noChangeArrowheads="1"/>
                </p:cNvSpPr>
                <p:nvPr/>
              </p:nvSpPr>
              <p:spPr bwMode="auto">
                <a:xfrm>
                  <a:off x="2908" y="460"/>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p>
              </p:txBody>
            </p:sp>
          </p:grpSp>
          <p:grpSp>
            <p:nvGrpSpPr>
              <p:cNvPr id="47124" name="Group 54"/>
              <p:cNvGrpSpPr>
                <a:grpSpLocks/>
              </p:cNvGrpSpPr>
              <p:nvPr/>
            </p:nvGrpSpPr>
            <p:grpSpPr bwMode="auto">
              <a:xfrm>
                <a:off x="0" y="844"/>
                <a:ext cx="768" cy="384"/>
                <a:chOff x="0" y="844"/>
                <a:chExt cx="768" cy="384"/>
              </a:xfrm>
            </p:grpSpPr>
            <p:sp>
              <p:nvSpPr>
                <p:cNvPr id="47182" name="Rectangle 13"/>
                <p:cNvSpPr>
                  <a:spLocks noChangeArrowheads="1"/>
                </p:cNvSpPr>
                <p:nvPr/>
              </p:nvSpPr>
              <p:spPr bwMode="auto">
                <a:xfrm>
                  <a:off x="43" y="844"/>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1400">
                      <a:ea typeface="楷体_GB2312"/>
                      <a:cs typeface="楷体_GB2312"/>
                    </a:rPr>
                    <a:t> CPU A </a:t>
                  </a:r>
                  <a:r>
                    <a:rPr lang="zh-CN" altLang="en-US" sz="1400">
                      <a:ea typeface="楷体_GB2312"/>
                      <a:cs typeface="楷体_GB2312"/>
                    </a:rPr>
                    <a:t>读</a:t>
                  </a:r>
                  <a:r>
                    <a:rPr lang="en-US" altLang="zh-CN" sz="1400">
                      <a:ea typeface="楷体_GB2312"/>
                      <a:cs typeface="楷体_GB2312"/>
                    </a:rPr>
                    <a:t>X</a:t>
                  </a:r>
                </a:p>
                <a:p>
                  <a:pPr algn="just">
                    <a:lnSpc>
                      <a:spcPct val="100000"/>
                    </a:lnSpc>
                    <a:spcBef>
                      <a:spcPct val="0"/>
                    </a:spcBef>
                    <a:buFontTx/>
                    <a:buNone/>
                  </a:pPr>
                  <a:endParaRPr lang="en-US" altLang="zh-CN" sz="1400">
                    <a:ea typeface="楷体_GB2312"/>
                    <a:cs typeface="楷体_GB2312"/>
                  </a:endParaRPr>
                </a:p>
              </p:txBody>
            </p:sp>
            <p:sp>
              <p:nvSpPr>
                <p:cNvPr id="47183" name="Rectangle 53"/>
                <p:cNvSpPr>
                  <a:spLocks noChangeArrowheads="1"/>
                </p:cNvSpPr>
                <p:nvPr/>
              </p:nvSpPr>
              <p:spPr bwMode="auto">
                <a:xfrm>
                  <a:off x="0" y="844"/>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p>
              </p:txBody>
            </p:sp>
          </p:grpSp>
          <p:grpSp>
            <p:nvGrpSpPr>
              <p:cNvPr id="47125" name="Group 56"/>
              <p:cNvGrpSpPr>
                <a:grpSpLocks/>
              </p:cNvGrpSpPr>
              <p:nvPr/>
            </p:nvGrpSpPr>
            <p:grpSpPr bwMode="auto">
              <a:xfrm>
                <a:off x="768" y="844"/>
                <a:ext cx="672" cy="384"/>
                <a:chOff x="768" y="844"/>
                <a:chExt cx="672" cy="384"/>
              </a:xfrm>
            </p:grpSpPr>
            <p:sp>
              <p:nvSpPr>
                <p:cNvPr id="47180" name="Rectangle 14"/>
                <p:cNvSpPr>
                  <a:spLocks noChangeArrowheads="1"/>
                </p:cNvSpPr>
                <p:nvPr/>
              </p:nvSpPr>
              <p:spPr bwMode="auto">
                <a:xfrm>
                  <a:off x="811" y="844"/>
                  <a:ext cx="58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1400">
                      <a:ea typeface="楷体_GB2312"/>
                      <a:cs typeface="楷体_GB2312"/>
                    </a:rPr>
                    <a:t>Cach</a:t>
                  </a:r>
                  <a:r>
                    <a:rPr lang="zh-CN" altLang="en-US" sz="1400">
                      <a:ea typeface="楷体_GB2312"/>
                      <a:cs typeface="楷体_GB2312"/>
                    </a:rPr>
                    <a:t>失效</a:t>
                  </a:r>
                </a:p>
                <a:p>
                  <a:pPr algn="just">
                    <a:lnSpc>
                      <a:spcPct val="100000"/>
                    </a:lnSpc>
                    <a:spcBef>
                      <a:spcPct val="0"/>
                    </a:spcBef>
                    <a:buFontTx/>
                    <a:buNone/>
                  </a:pPr>
                  <a:endParaRPr lang="en-US" altLang="zh-CN" sz="1400">
                    <a:ea typeface="楷体_GB2312"/>
                    <a:cs typeface="楷体_GB2312"/>
                  </a:endParaRPr>
                </a:p>
              </p:txBody>
            </p:sp>
            <p:sp>
              <p:nvSpPr>
                <p:cNvPr id="47181" name="Rectangle 55"/>
                <p:cNvSpPr>
                  <a:spLocks noChangeArrowheads="1"/>
                </p:cNvSpPr>
                <p:nvPr/>
              </p:nvSpPr>
              <p:spPr bwMode="auto">
                <a:xfrm>
                  <a:off x="768" y="844"/>
                  <a:ext cx="67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p>
              </p:txBody>
            </p:sp>
          </p:grpSp>
          <p:grpSp>
            <p:nvGrpSpPr>
              <p:cNvPr id="47126" name="Group 58"/>
              <p:cNvGrpSpPr>
                <a:grpSpLocks/>
              </p:cNvGrpSpPr>
              <p:nvPr/>
            </p:nvGrpSpPr>
            <p:grpSpPr bwMode="auto">
              <a:xfrm>
                <a:off x="1440" y="844"/>
                <a:ext cx="734" cy="384"/>
                <a:chOff x="1440" y="844"/>
                <a:chExt cx="734" cy="384"/>
              </a:xfrm>
            </p:grpSpPr>
            <p:sp>
              <p:nvSpPr>
                <p:cNvPr id="47178" name="Rectangle 15"/>
                <p:cNvSpPr>
                  <a:spLocks noChangeArrowheads="1"/>
                </p:cNvSpPr>
                <p:nvPr/>
              </p:nvSpPr>
              <p:spPr bwMode="auto">
                <a:xfrm>
                  <a:off x="1483" y="844"/>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1400">
                      <a:ea typeface="楷体_GB2312"/>
                      <a:cs typeface="楷体_GB2312"/>
                    </a:rPr>
                    <a:t>     0</a:t>
                  </a:r>
                </a:p>
                <a:p>
                  <a:pPr algn="just">
                    <a:lnSpc>
                      <a:spcPct val="100000"/>
                    </a:lnSpc>
                    <a:spcBef>
                      <a:spcPct val="0"/>
                    </a:spcBef>
                    <a:buFontTx/>
                    <a:buNone/>
                  </a:pPr>
                  <a:endParaRPr lang="en-US" altLang="zh-CN" sz="1400">
                    <a:ea typeface="楷体_GB2312"/>
                    <a:cs typeface="楷体_GB2312"/>
                  </a:endParaRPr>
                </a:p>
              </p:txBody>
            </p:sp>
            <p:sp>
              <p:nvSpPr>
                <p:cNvPr id="47179" name="Rectangle 57"/>
                <p:cNvSpPr>
                  <a:spLocks noChangeArrowheads="1"/>
                </p:cNvSpPr>
                <p:nvPr/>
              </p:nvSpPr>
              <p:spPr bwMode="auto">
                <a:xfrm>
                  <a:off x="1440" y="844"/>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p>
              </p:txBody>
            </p:sp>
          </p:grpSp>
          <p:grpSp>
            <p:nvGrpSpPr>
              <p:cNvPr id="47127" name="Group 60"/>
              <p:cNvGrpSpPr>
                <a:grpSpLocks/>
              </p:cNvGrpSpPr>
              <p:nvPr/>
            </p:nvGrpSpPr>
            <p:grpSpPr bwMode="auto">
              <a:xfrm>
                <a:off x="2174" y="844"/>
                <a:ext cx="734" cy="384"/>
                <a:chOff x="2174" y="844"/>
                <a:chExt cx="734" cy="384"/>
              </a:xfrm>
            </p:grpSpPr>
            <p:sp>
              <p:nvSpPr>
                <p:cNvPr id="47176" name="Rectangle 16"/>
                <p:cNvSpPr>
                  <a:spLocks noChangeArrowheads="1"/>
                </p:cNvSpPr>
                <p:nvPr/>
              </p:nvSpPr>
              <p:spPr bwMode="auto">
                <a:xfrm>
                  <a:off x="2217" y="844"/>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1400">
                      <a:ea typeface="楷体_GB2312"/>
                      <a:cs typeface="楷体_GB2312"/>
                    </a:rPr>
                    <a:t> </a:t>
                  </a:r>
                </a:p>
                <a:p>
                  <a:pPr algn="just">
                    <a:lnSpc>
                      <a:spcPct val="100000"/>
                    </a:lnSpc>
                    <a:spcBef>
                      <a:spcPct val="0"/>
                    </a:spcBef>
                    <a:buFontTx/>
                    <a:buNone/>
                  </a:pPr>
                  <a:endParaRPr lang="en-US" altLang="zh-CN" sz="1400">
                    <a:ea typeface="楷体_GB2312"/>
                    <a:cs typeface="楷体_GB2312"/>
                  </a:endParaRPr>
                </a:p>
              </p:txBody>
            </p:sp>
            <p:sp>
              <p:nvSpPr>
                <p:cNvPr id="47177" name="Rectangle 59"/>
                <p:cNvSpPr>
                  <a:spLocks noChangeArrowheads="1"/>
                </p:cNvSpPr>
                <p:nvPr/>
              </p:nvSpPr>
              <p:spPr bwMode="auto">
                <a:xfrm>
                  <a:off x="2174" y="844"/>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p>
              </p:txBody>
            </p:sp>
          </p:grpSp>
          <p:grpSp>
            <p:nvGrpSpPr>
              <p:cNvPr id="47128" name="Group 62"/>
              <p:cNvGrpSpPr>
                <a:grpSpLocks/>
              </p:cNvGrpSpPr>
              <p:nvPr/>
            </p:nvGrpSpPr>
            <p:grpSpPr bwMode="auto">
              <a:xfrm>
                <a:off x="2908" y="844"/>
                <a:ext cx="734" cy="384"/>
                <a:chOff x="2908" y="844"/>
                <a:chExt cx="734" cy="384"/>
              </a:xfrm>
            </p:grpSpPr>
            <p:sp>
              <p:nvSpPr>
                <p:cNvPr id="47174" name="Rectangle 17"/>
                <p:cNvSpPr>
                  <a:spLocks noChangeArrowheads="1"/>
                </p:cNvSpPr>
                <p:nvPr/>
              </p:nvSpPr>
              <p:spPr bwMode="auto">
                <a:xfrm>
                  <a:off x="2951" y="844"/>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1400">
                      <a:ea typeface="楷体_GB2312"/>
                      <a:cs typeface="楷体_GB2312"/>
                    </a:rPr>
                    <a:t>      0</a:t>
                  </a:r>
                </a:p>
                <a:p>
                  <a:pPr algn="just">
                    <a:lnSpc>
                      <a:spcPct val="100000"/>
                    </a:lnSpc>
                    <a:spcBef>
                      <a:spcPct val="0"/>
                    </a:spcBef>
                    <a:buFontTx/>
                    <a:buNone/>
                  </a:pPr>
                  <a:endParaRPr lang="en-US" altLang="zh-CN" sz="1400">
                    <a:ea typeface="楷体_GB2312"/>
                    <a:cs typeface="楷体_GB2312"/>
                  </a:endParaRPr>
                </a:p>
              </p:txBody>
            </p:sp>
            <p:sp>
              <p:nvSpPr>
                <p:cNvPr id="47175" name="Rectangle 61"/>
                <p:cNvSpPr>
                  <a:spLocks noChangeArrowheads="1"/>
                </p:cNvSpPr>
                <p:nvPr/>
              </p:nvSpPr>
              <p:spPr bwMode="auto">
                <a:xfrm>
                  <a:off x="2908" y="844"/>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p>
              </p:txBody>
            </p:sp>
          </p:grpSp>
          <p:grpSp>
            <p:nvGrpSpPr>
              <p:cNvPr id="47129" name="Group 64"/>
              <p:cNvGrpSpPr>
                <a:grpSpLocks/>
              </p:cNvGrpSpPr>
              <p:nvPr/>
            </p:nvGrpSpPr>
            <p:grpSpPr bwMode="auto">
              <a:xfrm>
                <a:off x="0" y="1228"/>
                <a:ext cx="768" cy="384"/>
                <a:chOff x="0" y="1228"/>
                <a:chExt cx="768" cy="384"/>
              </a:xfrm>
            </p:grpSpPr>
            <p:sp>
              <p:nvSpPr>
                <p:cNvPr id="47172" name="Rectangle 18"/>
                <p:cNvSpPr>
                  <a:spLocks noChangeArrowheads="1"/>
                </p:cNvSpPr>
                <p:nvPr/>
              </p:nvSpPr>
              <p:spPr bwMode="auto">
                <a:xfrm>
                  <a:off x="43" y="1228"/>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1400">
                      <a:ea typeface="楷体_GB2312"/>
                      <a:cs typeface="楷体_GB2312"/>
                    </a:rPr>
                    <a:t> CPU B </a:t>
                  </a:r>
                  <a:r>
                    <a:rPr lang="zh-CN" altLang="en-US" sz="1400">
                      <a:ea typeface="楷体_GB2312"/>
                      <a:cs typeface="楷体_GB2312"/>
                    </a:rPr>
                    <a:t>读</a:t>
                  </a:r>
                  <a:r>
                    <a:rPr lang="en-US" altLang="zh-CN" sz="1400">
                      <a:ea typeface="楷体_GB2312"/>
                      <a:cs typeface="楷体_GB2312"/>
                    </a:rPr>
                    <a:t>X</a:t>
                  </a:r>
                </a:p>
                <a:p>
                  <a:pPr algn="just">
                    <a:lnSpc>
                      <a:spcPct val="100000"/>
                    </a:lnSpc>
                    <a:spcBef>
                      <a:spcPct val="0"/>
                    </a:spcBef>
                    <a:buFontTx/>
                    <a:buNone/>
                  </a:pPr>
                  <a:endParaRPr lang="en-US" altLang="zh-CN" sz="1400">
                    <a:ea typeface="楷体_GB2312"/>
                    <a:cs typeface="楷体_GB2312"/>
                  </a:endParaRPr>
                </a:p>
              </p:txBody>
            </p:sp>
            <p:sp>
              <p:nvSpPr>
                <p:cNvPr id="47173" name="Rectangle 63"/>
                <p:cNvSpPr>
                  <a:spLocks noChangeArrowheads="1"/>
                </p:cNvSpPr>
                <p:nvPr/>
              </p:nvSpPr>
              <p:spPr bwMode="auto">
                <a:xfrm>
                  <a:off x="0" y="1228"/>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p>
              </p:txBody>
            </p:sp>
          </p:grpSp>
          <p:grpSp>
            <p:nvGrpSpPr>
              <p:cNvPr id="47130" name="Group 66"/>
              <p:cNvGrpSpPr>
                <a:grpSpLocks/>
              </p:cNvGrpSpPr>
              <p:nvPr/>
            </p:nvGrpSpPr>
            <p:grpSpPr bwMode="auto">
              <a:xfrm>
                <a:off x="768" y="1228"/>
                <a:ext cx="672" cy="384"/>
                <a:chOff x="768" y="1228"/>
                <a:chExt cx="672" cy="384"/>
              </a:xfrm>
            </p:grpSpPr>
            <p:sp>
              <p:nvSpPr>
                <p:cNvPr id="47170" name="Rectangle 19"/>
                <p:cNvSpPr>
                  <a:spLocks noChangeArrowheads="1"/>
                </p:cNvSpPr>
                <p:nvPr/>
              </p:nvSpPr>
              <p:spPr bwMode="auto">
                <a:xfrm>
                  <a:off x="811" y="1228"/>
                  <a:ext cx="58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1400">
                      <a:ea typeface="楷体_GB2312"/>
                      <a:cs typeface="楷体_GB2312"/>
                    </a:rPr>
                    <a:t>Cach</a:t>
                  </a:r>
                  <a:r>
                    <a:rPr lang="zh-CN" altLang="en-US" sz="1400">
                      <a:ea typeface="楷体_GB2312"/>
                      <a:cs typeface="楷体_GB2312"/>
                    </a:rPr>
                    <a:t>失效</a:t>
                  </a:r>
                </a:p>
                <a:p>
                  <a:pPr algn="just">
                    <a:lnSpc>
                      <a:spcPct val="100000"/>
                    </a:lnSpc>
                    <a:spcBef>
                      <a:spcPct val="0"/>
                    </a:spcBef>
                    <a:buFontTx/>
                    <a:buNone/>
                  </a:pPr>
                  <a:endParaRPr lang="en-US" altLang="zh-CN" sz="1400">
                    <a:ea typeface="楷体_GB2312"/>
                    <a:cs typeface="楷体_GB2312"/>
                  </a:endParaRPr>
                </a:p>
              </p:txBody>
            </p:sp>
            <p:sp>
              <p:nvSpPr>
                <p:cNvPr id="47171" name="Rectangle 65"/>
                <p:cNvSpPr>
                  <a:spLocks noChangeArrowheads="1"/>
                </p:cNvSpPr>
                <p:nvPr/>
              </p:nvSpPr>
              <p:spPr bwMode="auto">
                <a:xfrm>
                  <a:off x="768" y="1228"/>
                  <a:ext cx="67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p>
              </p:txBody>
            </p:sp>
          </p:grpSp>
          <p:grpSp>
            <p:nvGrpSpPr>
              <p:cNvPr id="47131" name="Group 68"/>
              <p:cNvGrpSpPr>
                <a:grpSpLocks/>
              </p:cNvGrpSpPr>
              <p:nvPr/>
            </p:nvGrpSpPr>
            <p:grpSpPr bwMode="auto">
              <a:xfrm>
                <a:off x="1440" y="1228"/>
                <a:ext cx="734" cy="384"/>
                <a:chOff x="1440" y="1228"/>
                <a:chExt cx="734" cy="384"/>
              </a:xfrm>
            </p:grpSpPr>
            <p:sp>
              <p:nvSpPr>
                <p:cNvPr id="47168" name="Rectangle 20"/>
                <p:cNvSpPr>
                  <a:spLocks noChangeArrowheads="1"/>
                </p:cNvSpPr>
                <p:nvPr/>
              </p:nvSpPr>
              <p:spPr bwMode="auto">
                <a:xfrm>
                  <a:off x="1483" y="1228"/>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1400">
                      <a:ea typeface="楷体_GB2312"/>
                      <a:cs typeface="楷体_GB2312"/>
                    </a:rPr>
                    <a:t>     0</a:t>
                  </a:r>
                </a:p>
                <a:p>
                  <a:pPr algn="just">
                    <a:lnSpc>
                      <a:spcPct val="100000"/>
                    </a:lnSpc>
                    <a:spcBef>
                      <a:spcPct val="0"/>
                    </a:spcBef>
                    <a:buFontTx/>
                    <a:buNone/>
                  </a:pPr>
                  <a:endParaRPr lang="en-US" altLang="zh-CN" sz="1400">
                    <a:ea typeface="楷体_GB2312"/>
                    <a:cs typeface="楷体_GB2312"/>
                  </a:endParaRPr>
                </a:p>
              </p:txBody>
            </p:sp>
            <p:sp>
              <p:nvSpPr>
                <p:cNvPr id="47169" name="Rectangle 67"/>
                <p:cNvSpPr>
                  <a:spLocks noChangeArrowheads="1"/>
                </p:cNvSpPr>
                <p:nvPr/>
              </p:nvSpPr>
              <p:spPr bwMode="auto">
                <a:xfrm>
                  <a:off x="1440" y="1228"/>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p>
              </p:txBody>
            </p:sp>
          </p:grpSp>
          <p:grpSp>
            <p:nvGrpSpPr>
              <p:cNvPr id="47132" name="Group 70"/>
              <p:cNvGrpSpPr>
                <a:grpSpLocks/>
              </p:cNvGrpSpPr>
              <p:nvPr/>
            </p:nvGrpSpPr>
            <p:grpSpPr bwMode="auto">
              <a:xfrm>
                <a:off x="2174" y="1228"/>
                <a:ext cx="734" cy="384"/>
                <a:chOff x="2174" y="1228"/>
                <a:chExt cx="734" cy="384"/>
              </a:xfrm>
            </p:grpSpPr>
            <p:sp>
              <p:nvSpPr>
                <p:cNvPr id="47166" name="Rectangle 21"/>
                <p:cNvSpPr>
                  <a:spLocks noChangeArrowheads="1"/>
                </p:cNvSpPr>
                <p:nvPr/>
              </p:nvSpPr>
              <p:spPr bwMode="auto">
                <a:xfrm>
                  <a:off x="2217" y="1228"/>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1400">
                      <a:ea typeface="楷体_GB2312"/>
                      <a:cs typeface="楷体_GB2312"/>
                    </a:rPr>
                    <a:t>     0</a:t>
                  </a:r>
                </a:p>
                <a:p>
                  <a:pPr algn="just">
                    <a:lnSpc>
                      <a:spcPct val="100000"/>
                    </a:lnSpc>
                    <a:spcBef>
                      <a:spcPct val="0"/>
                    </a:spcBef>
                    <a:buFontTx/>
                    <a:buNone/>
                  </a:pPr>
                  <a:endParaRPr lang="en-US" altLang="zh-CN" sz="1400">
                    <a:ea typeface="楷体_GB2312"/>
                    <a:cs typeface="楷体_GB2312"/>
                  </a:endParaRPr>
                </a:p>
              </p:txBody>
            </p:sp>
            <p:sp>
              <p:nvSpPr>
                <p:cNvPr id="47167" name="Rectangle 69"/>
                <p:cNvSpPr>
                  <a:spLocks noChangeArrowheads="1"/>
                </p:cNvSpPr>
                <p:nvPr/>
              </p:nvSpPr>
              <p:spPr bwMode="auto">
                <a:xfrm>
                  <a:off x="2174" y="1228"/>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p>
              </p:txBody>
            </p:sp>
          </p:grpSp>
          <p:grpSp>
            <p:nvGrpSpPr>
              <p:cNvPr id="47133" name="Group 72"/>
              <p:cNvGrpSpPr>
                <a:grpSpLocks/>
              </p:cNvGrpSpPr>
              <p:nvPr/>
            </p:nvGrpSpPr>
            <p:grpSpPr bwMode="auto">
              <a:xfrm>
                <a:off x="2908" y="1228"/>
                <a:ext cx="734" cy="384"/>
                <a:chOff x="2908" y="1228"/>
                <a:chExt cx="734" cy="384"/>
              </a:xfrm>
            </p:grpSpPr>
            <p:sp>
              <p:nvSpPr>
                <p:cNvPr id="47164" name="Rectangle 22"/>
                <p:cNvSpPr>
                  <a:spLocks noChangeArrowheads="1"/>
                </p:cNvSpPr>
                <p:nvPr/>
              </p:nvSpPr>
              <p:spPr bwMode="auto">
                <a:xfrm>
                  <a:off x="2951" y="1228"/>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1400">
                      <a:ea typeface="楷体_GB2312"/>
                      <a:cs typeface="楷体_GB2312"/>
                    </a:rPr>
                    <a:t>      0</a:t>
                  </a:r>
                </a:p>
                <a:p>
                  <a:pPr algn="just">
                    <a:lnSpc>
                      <a:spcPct val="100000"/>
                    </a:lnSpc>
                    <a:spcBef>
                      <a:spcPct val="0"/>
                    </a:spcBef>
                    <a:buFontTx/>
                    <a:buNone/>
                  </a:pPr>
                  <a:endParaRPr lang="en-US" altLang="zh-CN" sz="1400">
                    <a:ea typeface="楷体_GB2312"/>
                    <a:cs typeface="楷体_GB2312"/>
                  </a:endParaRPr>
                </a:p>
              </p:txBody>
            </p:sp>
            <p:sp>
              <p:nvSpPr>
                <p:cNvPr id="47165" name="Rectangle 71"/>
                <p:cNvSpPr>
                  <a:spLocks noChangeArrowheads="1"/>
                </p:cNvSpPr>
                <p:nvPr/>
              </p:nvSpPr>
              <p:spPr bwMode="auto">
                <a:xfrm>
                  <a:off x="2908" y="1228"/>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p>
              </p:txBody>
            </p:sp>
          </p:grpSp>
          <p:grpSp>
            <p:nvGrpSpPr>
              <p:cNvPr id="47134" name="Group 74"/>
              <p:cNvGrpSpPr>
                <a:grpSpLocks/>
              </p:cNvGrpSpPr>
              <p:nvPr/>
            </p:nvGrpSpPr>
            <p:grpSpPr bwMode="auto">
              <a:xfrm>
                <a:off x="0" y="1612"/>
                <a:ext cx="768" cy="460"/>
                <a:chOff x="0" y="1612"/>
                <a:chExt cx="768" cy="460"/>
              </a:xfrm>
            </p:grpSpPr>
            <p:sp>
              <p:nvSpPr>
                <p:cNvPr id="47162" name="Rectangle 23"/>
                <p:cNvSpPr>
                  <a:spLocks noChangeArrowheads="1"/>
                </p:cNvSpPr>
                <p:nvPr/>
              </p:nvSpPr>
              <p:spPr bwMode="auto">
                <a:xfrm>
                  <a:off x="43" y="1612"/>
                  <a:ext cx="68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1400">
                      <a:ea typeface="楷体_GB2312"/>
                      <a:cs typeface="楷体_GB2312"/>
                    </a:rPr>
                    <a:t>CPUA</a:t>
                  </a:r>
                  <a:r>
                    <a:rPr lang="zh-CN" altLang="en-US" sz="1400">
                      <a:ea typeface="楷体_GB2312"/>
                      <a:cs typeface="楷体_GB2312"/>
                    </a:rPr>
                    <a:t>将</a:t>
                  </a:r>
                  <a:r>
                    <a:rPr lang="en-US" altLang="zh-CN" sz="1400">
                      <a:ea typeface="楷体_GB2312"/>
                      <a:cs typeface="楷体_GB2312"/>
                    </a:rPr>
                    <a:t>X</a:t>
                  </a:r>
                  <a:r>
                    <a:rPr lang="zh-CN" altLang="en-US" sz="1400">
                      <a:ea typeface="楷体_GB2312"/>
                      <a:cs typeface="楷体_GB2312"/>
                    </a:rPr>
                    <a:t>单元写</a:t>
                  </a:r>
                  <a:r>
                    <a:rPr lang="en-US" altLang="zh-CN" sz="1400">
                      <a:ea typeface="楷体_GB2312"/>
                      <a:cs typeface="楷体_GB2312"/>
                    </a:rPr>
                    <a:t>1</a:t>
                  </a:r>
                </a:p>
                <a:p>
                  <a:pPr algn="just">
                    <a:lnSpc>
                      <a:spcPct val="100000"/>
                    </a:lnSpc>
                    <a:spcBef>
                      <a:spcPct val="0"/>
                    </a:spcBef>
                    <a:buFontTx/>
                    <a:buNone/>
                  </a:pPr>
                  <a:endParaRPr lang="en-US" altLang="zh-CN" sz="1400">
                    <a:ea typeface="楷体_GB2312"/>
                    <a:cs typeface="楷体_GB2312"/>
                  </a:endParaRPr>
                </a:p>
              </p:txBody>
            </p:sp>
            <p:sp>
              <p:nvSpPr>
                <p:cNvPr id="47163" name="Rectangle 73"/>
                <p:cNvSpPr>
                  <a:spLocks noChangeArrowheads="1"/>
                </p:cNvSpPr>
                <p:nvPr/>
              </p:nvSpPr>
              <p:spPr bwMode="auto">
                <a:xfrm>
                  <a:off x="0" y="1612"/>
                  <a:ext cx="768"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p>
              </p:txBody>
            </p:sp>
          </p:grpSp>
          <p:grpSp>
            <p:nvGrpSpPr>
              <p:cNvPr id="47135" name="Group 76"/>
              <p:cNvGrpSpPr>
                <a:grpSpLocks/>
              </p:cNvGrpSpPr>
              <p:nvPr/>
            </p:nvGrpSpPr>
            <p:grpSpPr bwMode="auto">
              <a:xfrm>
                <a:off x="768" y="1612"/>
                <a:ext cx="672" cy="460"/>
                <a:chOff x="768" y="1612"/>
                <a:chExt cx="672" cy="460"/>
              </a:xfrm>
            </p:grpSpPr>
            <p:sp>
              <p:nvSpPr>
                <p:cNvPr id="47160" name="Rectangle 24"/>
                <p:cNvSpPr>
                  <a:spLocks noChangeArrowheads="1"/>
                </p:cNvSpPr>
                <p:nvPr/>
              </p:nvSpPr>
              <p:spPr bwMode="auto">
                <a:xfrm>
                  <a:off x="811" y="1612"/>
                  <a:ext cx="58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zh-CN" altLang="en-US" sz="1400">
                      <a:ea typeface="楷体_GB2312"/>
                      <a:cs typeface="楷体_GB2312"/>
                    </a:rPr>
                    <a:t>广播写</a:t>
                  </a:r>
                  <a:r>
                    <a:rPr lang="en-US" altLang="zh-CN" sz="1400">
                      <a:ea typeface="楷体_GB2312"/>
                      <a:cs typeface="楷体_GB2312"/>
                    </a:rPr>
                    <a:t>X</a:t>
                  </a:r>
                  <a:r>
                    <a:rPr lang="zh-CN" altLang="en-US" sz="1400">
                      <a:ea typeface="楷体_GB2312"/>
                      <a:cs typeface="楷体_GB2312"/>
                    </a:rPr>
                    <a:t>单元</a:t>
                  </a:r>
                </a:p>
                <a:p>
                  <a:pPr algn="just">
                    <a:lnSpc>
                      <a:spcPct val="100000"/>
                    </a:lnSpc>
                    <a:spcBef>
                      <a:spcPct val="0"/>
                    </a:spcBef>
                    <a:buFontTx/>
                    <a:buNone/>
                  </a:pPr>
                  <a:endParaRPr lang="en-US" altLang="zh-CN" sz="1400">
                    <a:ea typeface="楷体_GB2312"/>
                    <a:cs typeface="楷体_GB2312"/>
                  </a:endParaRPr>
                </a:p>
              </p:txBody>
            </p:sp>
            <p:sp>
              <p:nvSpPr>
                <p:cNvPr id="47161" name="Rectangle 75"/>
                <p:cNvSpPr>
                  <a:spLocks noChangeArrowheads="1"/>
                </p:cNvSpPr>
                <p:nvPr/>
              </p:nvSpPr>
              <p:spPr bwMode="auto">
                <a:xfrm>
                  <a:off x="768" y="1612"/>
                  <a:ext cx="672"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p>
              </p:txBody>
            </p:sp>
          </p:grpSp>
          <p:grpSp>
            <p:nvGrpSpPr>
              <p:cNvPr id="47136" name="Group 78"/>
              <p:cNvGrpSpPr>
                <a:grpSpLocks/>
              </p:cNvGrpSpPr>
              <p:nvPr/>
            </p:nvGrpSpPr>
            <p:grpSpPr bwMode="auto">
              <a:xfrm>
                <a:off x="1440" y="1612"/>
                <a:ext cx="734" cy="460"/>
                <a:chOff x="1440" y="1612"/>
                <a:chExt cx="734" cy="460"/>
              </a:xfrm>
            </p:grpSpPr>
            <p:sp>
              <p:nvSpPr>
                <p:cNvPr id="47158" name="Rectangle 25"/>
                <p:cNvSpPr>
                  <a:spLocks noChangeArrowheads="1"/>
                </p:cNvSpPr>
                <p:nvPr/>
              </p:nvSpPr>
              <p:spPr bwMode="auto">
                <a:xfrm>
                  <a:off x="1483" y="1612"/>
                  <a:ext cx="64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1400">
                      <a:ea typeface="楷体_GB2312"/>
                      <a:cs typeface="楷体_GB2312"/>
                    </a:rPr>
                    <a:t>     1</a:t>
                  </a:r>
                </a:p>
                <a:p>
                  <a:pPr algn="just">
                    <a:lnSpc>
                      <a:spcPct val="100000"/>
                    </a:lnSpc>
                    <a:spcBef>
                      <a:spcPct val="0"/>
                    </a:spcBef>
                    <a:buFontTx/>
                    <a:buNone/>
                  </a:pPr>
                  <a:endParaRPr lang="en-US" altLang="zh-CN" sz="1400">
                    <a:ea typeface="楷体_GB2312"/>
                    <a:cs typeface="楷体_GB2312"/>
                  </a:endParaRPr>
                </a:p>
              </p:txBody>
            </p:sp>
            <p:sp>
              <p:nvSpPr>
                <p:cNvPr id="47159" name="Rectangle 77"/>
                <p:cNvSpPr>
                  <a:spLocks noChangeArrowheads="1"/>
                </p:cNvSpPr>
                <p:nvPr/>
              </p:nvSpPr>
              <p:spPr bwMode="auto">
                <a:xfrm>
                  <a:off x="1440" y="1612"/>
                  <a:ext cx="73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p>
              </p:txBody>
            </p:sp>
          </p:grpSp>
          <p:grpSp>
            <p:nvGrpSpPr>
              <p:cNvPr id="47137" name="Group 80"/>
              <p:cNvGrpSpPr>
                <a:grpSpLocks/>
              </p:cNvGrpSpPr>
              <p:nvPr/>
            </p:nvGrpSpPr>
            <p:grpSpPr bwMode="auto">
              <a:xfrm>
                <a:off x="2174" y="1612"/>
                <a:ext cx="734" cy="460"/>
                <a:chOff x="2174" y="1612"/>
                <a:chExt cx="734" cy="460"/>
              </a:xfrm>
            </p:grpSpPr>
            <p:sp>
              <p:nvSpPr>
                <p:cNvPr id="47156" name="Rectangle 26"/>
                <p:cNvSpPr>
                  <a:spLocks noChangeArrowheads="1"/>
                </p:cNvSpPr>
                <p:nvPr/>
              </p:nvSpPr>
              <p:spPr bwMode="auto">
                <a:xfrm>
                  <a:off x="2217" y="1612"/>
                  <a:ext cx="64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1400">
                      <a:ea typeface="楷体_GB2312"/>
                      <a:cs typeface="楷体_GB2312"/>
                    </a:rPr>
                    <a:t>     1</a:t>
                  </a:r>
                </a:p>
                <a:p>
                  <a:pPr algn="just">
                    <a:lnSpc>
                      <a:spcPct val="100000"/>
                    </a:lnSpc>
                    <a:spcBef>
                      <a:spcPct val="0"/>
                    </a:spcBef>
                    <a:buFontTx/>
                    <a:buNone/>
                  </a:pPr>
                  <a:endParaRPr lang="en-US" altLang="zh-CN" sz="1400">
                    <a:ea typeface="楷体_GB2312"/>
                    <a:cs typeface="楷体_GB2312"/>
                  </a:endParaRPr>
                </a:p>
              </p:txBody>
            </p:sp>
            <p:sp>
              <p:nvSpPr>
                <p:cNvPr id="47157" name="Rectangle 79"/>
                <p:cNvSpPr>
                  <a:spLocks noChangeArrowheads="1"/>
                </p:cNvSpPr>
                <p:nvPr/>
              </p:nvSpPr>
              <p:spPr bwMode="auto">
                <a:xfrm>
                  <a:off x="2174" y="1612"/>
                  <a:ext cx="73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p>
              </p:txBody>
            </p:sp>
          </p:grpSp>
          <p:grpSp>
            <p:nvGrpSpPr>
              <p:cNvPr id="47138" name="Group 82"/>
              <p:cNvGrpSpPr>
                <a:grpSpLocks/>
              </p:cNvGrpSpPr>
              <p:nvPr/>
            </p:nvGrpSpPr>
            <p:grpSpPr bwMode="auto">
              <a:xfrm>
                <a:off x="2908" y="1612"/>
                <a:ext cx="734" cy="460"/>
                <a:chOff x="2908" y="1612"/>
                <a:chExt cx="734" cy="460"/>
              </a:xfrm>
            </p:grpSpPr>
            <p:sp>
              <p:nvSpPr>
                <p:cNvPr id="47154" name="Rectangle 27"/>
                <p:cNvSpPr>
                  <a:spLocks noChangeArrowheads="1"/>
                </p:cNvSpPr>
                <p:nvPr/>
              </p:nvSpPr>
              <p:spPr bwMode="auto">
                <a:xfrm>
                  <a:off x="2951" y="1612"/>
                  <a:ext cx="64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1400">
                      <a:ea typeface="楷体_GB2312"/>
                      <a:cs typeface="楷体_GB2312"/>
                    </a:rPr>
                    <a:t>      1</a:t>
                  </a:r>
                </a:p>
                <a:p>
                  <a:pPr algn="just">
                    <a:lnSpc>
                      <a:spcPct val="100000"/>
                    </a:lnSpc>
                    <a:spcBef>
                      <a:spcPct val="0"/>
                    </a:spcBef>
                    <a:buFontTx/>
                    <a:buNone/>
                  </a:pPr>
                  <a:endParaRPr lang="en-US" altLang="zh-CN" sz="1400">
                    <a:ea typeface="楷体_GB2312"/>
                    <a:cs typeface="楷体_GB2312"/>
                  </a:endParaRPr>
                </a:p>
              </p:txBody>
            </p:sp>
            <p:sp>
              <p:nvSpPr>
                <p:cNvPr id="47155" name="Rectangle 81"/>
                <p:cNvSpPr>
                  <a:spLocks noChangeArrowheads="1"/>
                </p:cNvSpPr>
                <p:nvPr/>
              </p:nvSpPr>
              <p:spPr bwMode="auto">
                <a:xfrm>
                  <a:off x="2908" y="1612"/>
                  <a:ext cx="73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p>
              </p:txBody>
            </p:sp>
          </p:grpSp>
          <p:grpSp>
            <p:nvGrpSpPr>
              <p:cNvPr id="47139" name="Group 84"/>
              <p:cNvGrpSpPr>
                <a:grpSpLocks/>
              </p:cNvGrpSpPr>
              <p:nvPr/>
            </p:nvGrpSpPr>
            <p:grpSpPr bwMode="auto">
              <a:xfrm>
                <a:off x="0" y="2072"/>
                <a:ext cx="768" cy="384"/>
                <a:chOff x="0" y="2072"/>
                <a:chExt cx="768" cy="384"/>
              </a:xfrm>
            </p:grpSpPr>
            <p:sp>
              <p:nvSpPr>
                <p:cNvPr id="47152" name="Rectangle 28"/>
                <p:cNvSpPr>
                  <a:spLocks noChangeArrowheads="1"/>
                </p:cNvSpPr>
                <p:nvPr/>
              </p:nvSpPr>
              <p:spPr bwMode="auto">
                <a:xfrm>
                  <a:off x="43" y="2072"/>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1400">
                      <a:ea typeface="楷体_GB2312"/>
                      <a:cs typeface="楷体_GB2312"/>
                    </a:rPr>
                    <a:t> CPU B </a:t>
                  </a:r>
                  <a:r>
                    <a:rPr lang="zh-CN" altLang="en-US" sz="1400">
                      <a:ea typeface="楷体_GB2312"/>
                      <a:cs typeface="楷体_GB2312"/>
                    </a:rPr>
                    <a:t>读</a:t>
                  </a:r>
                  <a:r>
                    <a:rPr lang="en-US" altLang="zh-CN" sz="1400">
                      <a:ea typeface="楷体_GB2312"/>
                      <a:cs typeface="楷体_GB2312"/>
                    </a:rPr>
                    <a:t>X</a:t>
                  </a:r>
                </a:p>
                <a:p>
                  <a:pPr algn="just">
                    <a:lnSpc>
                      <a:spcPct val="100000"/>
                    </a:lnSpc>
                    <a:spcBef>
                      <a:spcPct val="0"/>
                    </a:spcBef>
                    <a:buFontTx/>
                    <a:buNone/>
                  </a:pPr>
                  <a:endParaRPr lang="en-US" altLang="zh-CN" sz="1400">
                    <a:ea typeface="楷体_GB2312"/>
                    <a:cs typeface="楷体_GB2312"/>
                  </a:endParaRPr>
                </a:p>
              </p:txBody>
            </p:sp>
            <p:sp>
              <p:nvSpPr>
                <p:cNvPr id="47153" name="Rectangle 83"/>
                <p:cNvSpPr>
                  <a:spLocks noChangeArrowheads="1"/>
                </p:cNvSpPr>
                <p:nvPr/>
              </p:nvSpPr>
              <p:spPr bwMode="auto">
                <a:xfrm>
                  <a:off x="0" y="2072"/>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p>
              </p:txBody>
            </p:sp>
          </p:grpSp>
          <p:grpSp>
            <p:nvGrpSpPr>
              <p:cNvPr id="47140" name="Group 86"/>
              <p:cNvGrpSpPr>
                <a:grpSpLocks/>
              </p:cNvGrpSpPr>
              <p:nvPr/>
            </p:nvGrpSpPr>
            <p:grpSpPr bwMode="auto">
              <a:xfrm>
                <a:off x="768" y="2072"/>
                <a:ext cx="672" cy="384"/>
                <a:chOff x="768" y="2072"/>
                <a:chExt cx="672" cy="384"/>
              </a:xfrm>
            </p:grpSpPr>
            <p:sp>
              <p:nvSpPr>
                <p:cNvPr id="47150" name="Rectangle 29"/>
                <p:cNvSpPr>
                  <a:spLocks noChangeArrowheads="1"/>
                </p:cNvSpPr>
                <p:nvPr/>
              </p:nvSpPr>
              <p:spPr bwMode="auto">
                <a:xfrm>
                  <a:off x="811" y="2072"/>
                  <a:ext cx="58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1400">
                      <a:ea typeface="楷体_GB2312"/>
                      <a:cs typeface="楷体_GB2312"/>
                    </a:rPr>
                    <a:t> </a:t>
                  </a:r>
                </a:p>
                <a:p>
                  <a:pPr algn="just">
                    <a:lnSpc>
                      <a:spcPct val="100000"/>
                    </a:lnSpc>
                    <a:spcBef>
                      <a:spcPct val="0"/>
                    </a:spcBef>
                    <a:buFontTx/>
                    <a:buNone/>
                  </a:pPr>
                  <a:endParaRPr lang="en-US" altLang="zh-CN" sz="1400">
                    <a:ea typeface="楷体_GB2312"/>
                    <a:cs typeface="楷体_GB2312"/>
                  </a:endParaRPr>
                </a:p>
              </p:txBody>
            </p:sp>
            <p:sp>
              <p:nvSpPr>
                <p:cNvPr id="47151" name="Rectangle 85"/>
                <p:cNvSpPr>
                  <a:spLocks noChangeArrowheads="1"/>
                </p:cNvSpPr>
                <p:nvPr/>
              </p:nvSpPr>
              <p:spPr bwMode="auto">
                <a:xfrm>
                  <a:off x="768" y="2072"/>
                  <a:ext cx="67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p>
              </p:txBody>
            </p:sp>
          </p:grpSp>
          <p:grpSp>
            <p:nvGrpSpPr>
              <p:cNvPr id="47141" name="Group 88"/>
              <p:cNvGrpSpPr>
                <a:grpSpLocks/>
              </p:cNvGrpSpPr>
              <p:nvPr/>
            </p:nvGrpSpPr>
            <p:grpSpPr bwMode="auto">
              <a:xfrm>
                <a:off x="1440" y="2072"/>
                <a:ext cx="734" cy="384"/>
                <a:chOff x="1440" y="2072"/>
                <a:chExt cx="734" cy="384"/>
              </a:xfrm>
            </p:grpSpPr>
            <p:sp>
              <p:nvSpPr>
                <p:cNvPr id="47148" name="Rectangle 30"/>
                <p:cNvSpPr>
                  <a:spLocks noChangeArrowheads="1"/>
                </p:cNvSpPr>
                <p:nvPr/>
              </p:nvSpPr>
              <p:spPr bwMode="auto">
                <a:xfrm>
                  <a:off x="1483" y="2072"/>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1400">
                      <a:ea typeface="楷体_GB2312"/>
                      <a:cs typeface="楷体_GB2312"/>
                    </a:rPr>
                    <a:t>     1</a:t>
                  </a:r>
                </a:p>
                <a:p>
                  <a:pPr algn="just">
                    <a:lnSpc>
                      <a:spcPct val="100000"/>
                    </a:lnSpc>
                    <a:spcBef>
                      <a:spcPct val="0"/>
                    </a:spcBef>
                    <a:buFontTx/>
                    <a:buNone/>
                  </a:pPr>
                  <a:endParaRPr lang="en-US" altLang="zh-CN" sz="1400">
                    <a:ea typeface="楷体_GB2312"/>
                    <a:cs typeface="楷体_GB2312"/>
                  </a:endParaRPr>
                </a:p>
              </p:txBody>
            </p:sp>
            <p:sp>
              <p:nvSpPr>
                <p:cNvPr id="47149" name="Rectangle 87"/>
                <p:cNvSpPr>
                  <a:spLocks noChangeArrowheads="1"/>
                </p:cNvSpPr>
                <p:nvPr/>
              </p:nvSpPr>
              <p:spPr bwMode="auto">
                <a:xfrm>
                  <a:off x="1440" y="2072"/>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p>
              </p:txBody>
            </p:sp>
          </p:grpSp>
          <p:grpSp>
            <p:nvGrpSpPr>
              <p:cNvPr id="47142" name="Group 90"/>
              <p:cNvGrpSpPr>
                <a:grpSpLocks/>
              </p:cNvGrpSpPr>
              <p:nvPr/>
            </p:nvGrpSpPr>
            <p:grpSpPr bwMode="auto">
              <a:xfrm>
                <a:off x="2174" y="2072"/>
                <a:ext cx="734" cy="384"/>
                <a:chOff x="2174" y="2072"/>
                <a:chExt cx="734" cy="384"/>
              </a:xfrm>
            </p:grpSpPr>
            <p:sp>
              <p:nvSpPr>
                <p:cNvPr id="47146" name="Rectangle 31"/>
                <p:cNvSpPr>
                  <a:spLocks noChangeArrowheads="1"/>
                </p:cNvSpPr>
                <p:nvPr/>
              </p:nvSpPr>
              <p:spPr bwMode="auto">
                <a:xfrm>
                  <a:off x="2217" y="2072"/>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1400">
                      <a:ea typeface="楷体_GB2312"/>
                      <a:cs typeface="楷体_GB2312"/>
                    </a:rPr>
                    <a:t>     1</a:t>
                  </a:r>
                </a:p>
                <a:p>
                  <a:pPr algn="just">
                    <a:lnSpc>
                      <a:spcPct val="100000"/>
                    </a:lnSpc>
                    <a:spcBef>
                      <a:spcPct val="0"/>
                    </a:spcBef>
                    <a:buFontTx/>
                    <a:buNone/>
                  </a:pPr>
                  <a:endParaRPr lang="en-US" altLang="zh-CN" sz="1400">
                    <a:ea typeface="楷体_GB2312"/>
                    <a:cs typeface="楷体_GB2312"/>
                  </a:endParaRPr>
                </a:p>
              </p:txBody>
            </p:sp>
            <p:sp>
              <p:nvSpPr>
                <p:cNvPr id="47147" name="Rectangle 89"/>
                <p:cNvSpPr>
                  <a:spLocks noChangeArrowheads="1"/>
                </p:cNvSpPr>
                <p:nvPr/>
              </p:nvSpPr>
              <p:spPr bwMode="auto">
                <a:xfrm>
                  <a:off x="2174" y="2072"/>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p>
              </p:txBody>
            </p:sp>
          </p:grpSp>
          <p:grpSp>
            <p:nvGrpSpPr>
              <p:cNvPr id="47143" name="Group 92"/>
              <p:cNvGrpSpPr>
                <a:grpSpLocks/>
              </p:cNvGrpSpPr>
              <p:nvPr/>
            </p:nvGrpSpPr>
            <p:grpSpPr bwMode="auto">
              <a:xfrm>
                <a:off x="2908" y="2072"/>
                <a:ext cx="734" cy="384"/>
                <a:chOff x="2908" y="2072"/>
                <a:chExt cx="734" cy="384"/>
              </a:xfrm>
            </p:grpSpPr>
            <p:sp>
              <p:nvSpPr>
                <p:cNvPr id="47144" name="Rectangle 32"/>
                <p:cNvSpPr>
                  <a:spLocks noChangeArrowheads="1"/>
                </p:cNvSpPr>
                <p:nvPr/>
              </p:nvSpPr>
              <p:spPr bwMode="auto">
                <a:xfrm>
                  <a:off x="2951" y="2072"/>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100000"/>
                    </a:lnSpc>
                    <a:spcBef>
                      <a:spcPct val="0"/>
                    </a:spcBef>
                    <a:buFontTx/>
                    <a:buNone/>
                  </a:pPr>
                  <a:r>
                    <a:rPr lang="en-US" altLang="zh-CN" sz="1400">
                      <a:ea typeface="楷体_GB2312"/>
                      <a:cs typeface="楷体_GB2312"/>
                    </a:rPr>
                    <a:t>      1 </a:t>
                  </a:r>
                </a:p>
                <a:p>
                  <a:pPr algn="just">
                    <a:lnSpc>
                      <a:spcPct val="100000"/>
                    </a:lnSpc>
                    <a:spcBef>
                      <a:spcPct val="0"/>
                    </a:spcBef>
                    <a:buFontTx/>
                    <a:buNone/>
                  </a:pPr>
                  <a:endParaRPr lang="en-US" altLang="zh-CN" sz="1400">
                    <a:ea typeface="楷体_GB2312"/>
                    <a:cs typeface="楷体_GB2312"/>
                  </a:endParaRPr>
                </a:p>
              </p:txBody>
            </p:sp>
            <p:sp>
              <p:nvSpPr>
                <p:cNvPr id="47145" name="Rectangle 91"/>
                <p:cNvSpPr>
                  <a:spLocks noChangeArrowheads="1"/>
                </p:cNvSpPr>
                <p:nvPr/>
              </p:nvSpPr>
              <p:spPr bwMode="auto">
                <a:xfrm>
                  <a:off x="2908" y="2072"/>
                  <a:ext cx="7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p>
              </p:txBody>
            </p:sp>
          </p:grpSp>
        </p:grpSp>
        <p:sp>
          <p:nvSpPr>
            <p:cNvPr id="47113" name="Rectangle 94"/>
            <p:cNvSpPr>
              <a:spLocks noChangeArrowheads="1"/>
            </p:cNvSpPr>
            <p:nvPr/>
          </p:nvSpPr>
          <p:spPr bwMode="auto">
            <a:xfrm>
              <a:off x="-3" y="-3"/>
              <a:ext cx="3648" cy="2462"/>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1800"/>
            </a:p>
          </p:txBody>
        </p:sp>
      </p:grpSp>
      <p:sp>
        <p:nvSpPr>
          <p:cNvPr id="47111"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7986F566-7D8A-406A-B655-1FFC5178C0F3}"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34</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4"/>
          <p:cNvSpPr>
            <a:spLocks noGrp="1"/>
          </p:cNvSpPr>
          <p:nvPr>
            <p:ph type="title"/>
          </p:nvPr>
        </p:nvSpPr>
        <p:spPr/>
        <p:txBody>
          <a:bodyPr/>
          <a:lstStyle/>
          <a:p>
            <a:r>
              <a:rPr lang="zh-CN" altLang="en-US" smtClean="0"/>
              <a:t>写更新和写作废协议性能上的差别</a:t>
            </a:r>
          </a:p>
        </p:txBody>
      </p:sp>
      <p:sp>
        <p:nvSpPr>
          <p:cNvPr id="6" name="内容占位符 5"/>
          <p:cNvSpPr>
            <a:spLocks noGrp="1"/>
          </p:cNvSpPr>
          <p:nvPr>
            <p:ph idx="1"/>
          </p:nvPr>
        </p:nvSpPr>
        <p:spPr>
          <a:xfrm>
            <a:off x="539750" y="1235075"/>
            <a:ext cx="7886700" cy="4822825"/>
          </a:xfrm>
        </p:spPr>
        <p:txBody>
          <a:bodyPr/>
          <a:lstStyle/>
          <a:p>
            <a:pPr>
              <a:defRPr/>
            </a:pPr>
            <a:r>
              <a:rPr lang="zh-CN" altLang="en-US" dirty="0" smtClean="0"/>
              <a:t>对同一数据的多个写而中间无读操作的情况</a:t>
            </a:r>
            <a:r>
              <a:rPr lang="en-US" altLang="zh-CN" dirty="0" smtClean="0"/>
              <a:t>,</a:t>
            </a:r>
            <a:r>
              <a:rPr lang="zh-CN" altLang="en-US" dirty="0" smtClean="0"/>
              <a:t>写更新协议需进行多次写广播操作，而</a:t>
            </a:r>
            <a:r>
              <a:rPr lang="zh-CN" altLang="en-US" b="1" dirty="0" smtClean="0">
                <a:solidFill>
                  <a:srgbClr val="0036A2"/>
                </a:solidFill>
              </a:rPr>
              <a:t>在写作废协议下只需一次作废操作</a:t>
            </a:r>
          </a:p>
          <a:p>
            <a:pPr>
              <a:defRPr/>
            </a:pPr>
            <a:r>
              <a:rPr lang="zh-CN" altLang="en-US" dirty="0" smtClean="0"/>
              <a:t>对同一块中多个字进行写，写更新协议对每个字的写均要进行一次广播，而</a:t>
            </a:r>
            <a:r>
              <a:rPr lang="zh-CN" altLang="en-US" b="1" dirty="0" smtClean="0">
                <a:solidFill>
                  <a:srgbClr val="0036A2"/>
                </a:solidFill>
              </a:rPr>
              <a:t>在写作废协议下仅在对本块第一次写时进行作废操作</a:t>
            </a:r>
            <a:endParaRPr lang="zh-CN" altLang="en-US" dirty="0" smtClean="0"/>
          </a:p>
          <a:p>
            <a:pPr>
              <a:defRPr/>
            </a:pPr>
            <a:r>
              <a:rPr lang="zh-CN" altLang="en-US" dirty="0" smtClean="0"/>
              <a:t>一个处理器写到另一个处理器读 之间的延迟通常在写更新模式中较低。而</a:t>
            </a:r>
            <a:r>
              <a:rPr lang="zh-CN" altLang="en-US" b="1" dirty="0" smtClean="0">
                <a:solidFill>
                  <a:srgbClr val="FF0000"/>
                </a:solidFill>
              </a:rPr>
              <a:t>在写作废协议中，需要读一个新的拷贝</a:t>
            </a:r>
            <a:endParaRPr lang="zh-CN" altLang="en-US" dirty="0" smtClean="0"/>
          </a:p>
          <a:p>
            <a:pPr marL="0" indent="0">
              <a:buFont typeface="Arial" panose="020B0604020202020204" pitchFamily="34" charset="0"/>
              <a:buNone/>
              <a:defRPr/>
            </a:pPr>
            <a:r>
              <a:rPr lang="zh-CN" altLang="en-US" dirty="0" smtClean="0"/>
              <a:t>在基于总线的多处理机中，</a:t>
            </a:r>
            <a:r>
              <a:rPr lang="zh-CN" altLang="en-US" b="1" dirty="0" smtClean="0">
                <a:solidFill>
                  <a:srgbClr val="0036A2"/>
                </a:solidFill>
              </a:rPr>
              <a:t>写作废协议成为绝大</a:t>
            </a:r>
          </a:p>
          <a:p>
            <a:pPr marL="0" indent="0">
              <a:buFont typeface="Arial" panose="020B0604020202020204" pitchFamily="34" charset="0"/>
              <a:buNone/>
              <a:defRPr/>
            </a:pPr>
            <a:r>
              <a:rPr lang="zh-CN" altLang="en-US" b="1" dirty="0" smtClean="0">
                <a:solidFill>
                  <a:srgbClr val="0036A2"/>
                </a:solidFill>
              </a:rPr>
              <a:t>多数系统设计的选择</a:t>
            </a:r>
            <a:r>
              <a:rPr lang="zh-CN" altLang="en-US" dirty="0" smtClean="0"/>
              <a:t>。</a:t>
            </a:r>
            <a:endParaRPr lang="zh-CN" altLang="en-US" dirty="0"/>
          </a:p>
        </p:txBody>
      </p:sp>
      <p:sp>
        <p:nvSpPr>
          <p:cNvPr id="2" name="日期占位符 1"/>
          <p:cNvSpPr>
            <a:spLocks noGrp="1"/>
          </p:cNvSpPr>
          <p:nvPr>
            <p:ph type="dt" sz="quarter" idx="10"/>
          </p:nvPr>
        </p:nvSpPr>
        <p:spPr/>
        <p:txBody>
          <a:bodyPr/>
          <a:lstStyle/>
          <a:p>
            <a:pPr>
              <a:defRPr/>
            </a:pPr>
            <a:fld id="{573612E5-CEAA-427B-BF35-5180D48CB1ED}" type="datetime1">
              <a:rPr lang="zh-CN" altLang="en-US"/>
              <a:pPr>
                <a:defRPr/>
              </a:pPr>
              <a:t>2020/9/14</a:t>
            </a:fld>
            <a:endParaRPr lang="zh-CN" altLang="en-US"/>
          </a:p>
        </p:txBody>
      </p:sp>
      <p:sp>
        <p:nvSpPr>
          <p:cNvPr id="3" name="页脚占位符 2"/>
          <p:cNvSpPr>
            <a:spLocks noGrp="1"/>
          </p:cNvSpPr>
          <p:nvPr>
            <p:ph type="ftr" sz="quarter" idx="11"/>
          </p:nvPr>
        </p:nvSpPr>
        <p:spPr/>
        <p:txBody>
          <a:bodyPr/>
          <a:lstStyle/>
          <a:p>
            <a:pPr>
              <a:defRPr/>
            </a:pPr>
            <a:r>
              <a:rPr lang="zh-CN" altLang="en-US" smtClean="0"/>
              <a:t>计算机体系结构</a:t>
            </a:r>
            <a:endParaRPr lang="zh-CN" altLang="en-US"/>
          </a:p>
        </p:txBody>
      </p:sp>
      <p:sp>
        <p:nvSpPr>
          <p:cNvPr id="4915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930C1859-53F0-4C2C-93D6-23506235AE62}"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35</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en-US" altLang="zh-CN" smtClean="0"/>
              <a:t>4. </a:t>
            </a:r>
            <a:r>
              <a:rPr lang="zh-CN" altLang="en-US" smtClean="0"/>
              <a:t>监听协议的基本实现技术</a:t>
            </a:r>
          </a:p>
        </p:txBody>
      </p:sp>
      <p:sp>
        <p:nvSpPr>
          <p:cNvPr id="53251" name="内容占位符 2"/>
          <p:cNvSpPr>
            <a:spLocks noGrp="1"/>
          </p:cNvSpPr>
          <p:nvPr>
            <p:ph idx="1"/>
          </p:nvPr>
        </p:nvSpPr>
        <p:spPr/>
        <p:txBody>
          <a:bodyPr/>
          <a:lstStyle/>
          <a:p>
            <a:r>
              <a:rPr lang="zh-CN" altLang="en-US" smtClean="0"/>
              <a:t>小规模多处理机中</a:t>
            </a:r>
            <a:r>
              <a:rPr lang="zh-CN" altLang="en-US" b="1" smtClean="0">
                <a:solidFill>
                  <a:srgbClr val="0036A2"/>
                </a:solidFill>
              </a:rPr>
              <a:t>实现写作废协议的关键</a:t>
            </a:r>
            <a:r>
              <a:rPr lang="zh-CN" altLang="en-US" smtClean="0"/>
              <a:t>利用总线进行</a:t>
            </a:r>
            <a:r>
              <a:rPr lang="zh-CN" altLang="en-US" b="1" smtClean="0">
                <a:solidFill>
                  <a:srgbClr val="0036A2"/>
                </a:solidFill>
              </a:rPr>
              <a:t>作废操作</a:t>
            </a:r>
            <a:r>
              <a:rPr lang="en-US" altLang="zh-CN" smtClean="0"/>
              <a:t>,</a:t>
            </a:r>
            <a:r>
              <a:rPr lang="zh-CN" altLang="en-US" smtClean="0"/>
              <a:t>每个块的</a:t>
            </a:r>
            <a:r>
              <a:rPr lang="zh-CN" altLang="en-US" b="1" smtClean="0">
                <a:solidFill>
                  <a:srgbClr val="FF0000"/>
                </a:solidFill>
              </a:rPr>
              <a:t>有效位</a:t>
            </a:r>
            <a:r>
              <a:rPr lang="zh-CN" altLang="en-US" smtClean="0"/>
              <a:t>使作废机制的实现较为容易。 </a:t>
            </a:r>
            <a:endParaRPr lang="en-US" altLang="zh-CN" smtClean="0"/>
          </a:p>
          <a:p>
            <a:r>
              <a:rPr lang="zh-CN" altLang="en-US" smtClean="0"/>
              <a:t>写直达</a:t>
            </a:r>
            <a:r>
              <a:rPr lang="en-US" altLang="zh-CN" smtClean="0"/>
              <a:t>Cache</a:t>
            </a:r>
            <a:r>
              <a:rPr lang="zh-CN" altLang="en-US" smtClean="0"/>
              <a:t>，因为所有写的数据同时被写回主存，则从主存中总可以取到最新的数据值。</a:t>
            </a:r>
            <a:endParaRPr lang="en-US" altLang="zh-CN" smtClean="0"/>
          </a:p>
          <a:p>
            <a:r>
              <a:rPr lang="zh-CN" altLang="en-US" smtClean="0"/>
              <a:t>对于写回</a:t>
            </a:r>
            <a:r>
              <a:rPr lang="en-US" altLang="zh-CN" smtClean="0"/>
              <a:t>Cache</a:t>
            </a:r>
            <a:r>
              <a:rPr lang="zh-CN" altLang="en-US" smtClean="0"/>
              <a:t>，得到数据的最新值会困难一些，因为最新值可能在某个</a:t>
            </a:r>
            <a:r>
              <a:rPr lang="en-US" altLang="zh-CN" smtClean="0"/>
              <a:t>Cache</a:t>
            </a:r>
            <a:r>
              <a:rPr lang="zh-CN" altLang="en-US" smtClean="0"/>
              <a:t>中，也可能在主存中。</a:t>
            </a:r>
            <a:endParaRPr lang="en-US" altLang="zh-CN" smtClean="0"/>
          </a:p>
          <a:p>
            <a:r>
              <a:rPr lang="zh-CN" altLang="en-US" smtClean="0"/>
              <a:t>在写回</a:t>
            </a:r>
            <a:r>
              <a:rPr lang="en-US" altLang="zh-CN" smtClean="0"/>
              <a:t>Cache</a:t>
            </a:r>
            <a:r>
              <a:rPr lang="zh-CN" altLang="en-US" smtClean="0"/>
              <a:t>条件下的实现技术</a:t>
            </a:r>
          </a:p>
          <a:p>
            <a:pPr lvl="1"/>
            <a:r>
              <a:rPr lang="zh-CN" altLang="en-US" smtClean="0"/>
              <a:t>用</a:t>
            </a:r>
            <a:r>
              <a:rPr lang="en-US" altLang="zh-CN" smtClean="0"/>
              <a:t>Cache</a:t>
            </a:r>
            <a:r>
              <a:rPr lang="zh-CN" altLang="en-US" smtClean="0"/>
              <a:t>中块的标志位实现监听过程。</a:t>
            </a:r>
          </a:p>
          <a:p>
            <a:pPr lvl="1"/>
            <a:r>
              <a:rPr lang="zh-CN" altLang="en-US" smtClean="0"/>
              <a:t>给每个</a:t>
            </a:r>
            <a:r>
              <a:rPr lang="en-US" altLang="zh-CN" smtClean="0"/>
              <a:t>Cache</a:t>
            </a:r>
            <a:r>
              <a:rPr lang="zh-CN" altLang="en-US" smtClean="0"/>
              <a:t>块加一个特殊的状态位说明它是否为共享。</a:t>
            </a:r>
          </a:p>
          <a:p>
            <a:endParaRPr lang="zh-CN" altLang="en-US" smtClean="0"/>
          </a:p>
          <a:p>
            <a:endParaRPr lang="zh-CN" altLang="en-US" smtClean="0"/>
          </a:p>
        </p:txBody>
      </p:sp>
      <p:sp>
        <p:nvSpPr>
          <p:cNvPr id="4" name="日期占位符 3"/>
          <p:cNvSpPr>
            <a:spLocks noGrp="1"/>
          </p:cNvSpPr>
          <p:nvPr>
            <p:ph type="dt" sz="quarter" idx="10"/>
          </p:nvPr>
        </p:nvSpPr>
        <p:spPr/>
        <p:txBody>
          <a:bodyPr/>
          <a:lstStyle/>
          <a:p>
            <a:pPr>
              <a:defRPr/>
            </a:pPr>
            <a:fld id="{B7978470-5315-48CC-AEAE-25E9E02FD2F6}"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53254"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9FBECEE1-4B07-4CE9-8390-BDA63387F2F1}"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36</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zh-CN" smtClean="0"/>
              <a:t>Shared Memory Multiprocessor</a:t>
            </a:r>
          </a:p>
        </p:txBody>
      </p:sp>
      <p:sp>
        <p:nvSpPr>
          <p:cNvPr id="54275" name="内容占位符 7"/>
          <p:cNvSpPr>
            <a:spLocks noGrp="1"/>
          </p:cNvSpPr>
          <p:nvPr>
            <p:ph idx="1"/>
          </p:nvPr>
        </p:nvSpPr>
        <p:spPr>
          <a:xfrm>
            <a:off x="628650" y="5522913"/>
            <a:ext cx="7886700" cy="398462"/>
          </a:xfrm>
        </p:spPr>
        <p:txBody>
          <a:bodyPr/>
          <a:lstStyle/>
          <a:p>
            <a:pPr marL="0" indent="0" algn="ctr">
              <a:buFont typeface="Arial" panose="020B0604020202020204" pitchFamily="34" charset="0"/>
              <a:buNone/>
            </a:pPr>
            <a:r>
              <a:rPr lang="zh-CN" altLang="en-US" sz="2400" smtClean="0"/>
              <a:t>利用监听机制来保持处理器看到的存储器的视图一致</a:t>
            </a:r>
            <a:endParaRPr lang="en-US" altLang="zh-CN" sz="2400" smtClean="0"/>
          </a:p>
          <a:p>
            <a:pPr marL="0" indent="0" algn="ctr">
              <a:buFont typeface="Arial" panose="020B0604020202020204" pitchFamily="34" charset="0"/>
              <a:buNone/>
            </a:pPr>
            <a:endParaRPr lang="zh-CN" altLang="en-US" sz="2400" smtClean="0"/>
          </a:p>
        </p:txBody>
      </p:sp>
      <p:sp>
        <p:nvSpPr>
          <p:cNvPr id="2" name="日期占位符 1"/>
          <p:cNvSpPr>
            <a:spLocks noGrp="1"/>
          </p:cNvSpPr>
          <p:nvPr>
            <p:ph type="dt" sz="quarter" idx="10"/>
          </p:nvPr>
        </p:nvSpPr>
        <p:spPr/>
        <p:txBody>
          <a:bodyPr/>
          <a:lstStyle/>
          <a:p>
            <a:pPr>
              <a:defRPr/>
            </a:pPr>
            <a:fld id="{9BBD9F02-7F2C-4E49-85E5-CB16B8973002}" type="datetime1">
              <a:rPr lang="zh-CN" altLang="en-US"/>
              <a:pPr>
                <a:defRPr/>
              </a:pPr>
              <a:t>2020/9/14</a:t>
            </a:fld>
            <a:endParaRPr lang="zh-CN" altLang="en-US"/>
          </a:p>
        </p:txBody>
      </p:sp>
      <p:sp>
        <p:nvSpPr>
          <p:cNvPr id="3" name="页脚占位符 2"/>
          <p:cNvSpPr>
            <a:spLocks noGrp="1"/>
          </p:cNvSpPr>
          <p:nvPr>
            <p:ph type="ftr" sz="quarter" idx="11"/>
          </p:nvPr>
        </p:nvSpPr>
        <p:spPr/>
        <p:txBody>
          <a:bodyPr/>
          <a:lstStyle/>
          <a:p>
            <a:pPr>
              <a:defRPr/>
            </a:pPr>
            <a:r>
              <a:rPr lang="zh-CN" altLang="en-US" smtClean="0"/>
              <a:t>计算机体系结构</a:t>
            </a:r>
            <a:endParaRPr lang="zh-CN" altLang="en-US"/>
          </a:p>
        </p:txBody>
      </p:sp>
      <p:sp>
        <p:nvSpPr>
          <p:cNvPr id="54278" name="Rectangle 3"/>
          <p:cNvSpPr>
            <a:spLocks noChangeArrowheads="1"/>
          </p:cNvSpPr>
          <p:nvPr/>
        </p:nvSpPr>
        <p:spPr bwMode="auto">
          <a:xfrm>
            <a:off x="1765300" y="2374900"/>
            <a:ext cx="736600" cy="660400"/>
          </a:xfrm>
          <a:prstGeom prst="rect">
            <a:avLst/>
          </a:prstGeom>
          <a:solidFill>
            <a:schemeClr val="bg1"/>
          </a:solidFill>
          <a:ln w="25400">
            <a:solidFill>
              <a:schemeClr val="accent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4279" name="Rectangle 4"/>
          <p:cNvSpPr>
            <a:spLocks noChangeArrowheads="1"/>
          </p:cNvSpPr>
          <p:nvPr/>
        </p:nvSpPr>
        <p:spPr bwMode="auto">
          <a:xfrm>
            <a:off x="990600" y="5553075"/>
            <a:ext cx="7524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30000"/>
              </a:spcBef>
              <a:buFontTx/>
              <a:buNone/>
            </a:pPr>
            <a:r>
              <a:rPr lang="en-US" altLang="zh-CN" sz="2400">
                <a:latin typeface="Calibri" panose="020F0502020204030204" pitchFamily="34" charset="0"/>
                <a:ea typeface="宋体" panose="02010600030101010101" pitchFamily="2" charset="-122"/>
              </a:rPr>
              <a:t>   </a:t>
            </a:r>
          </a:p>
        </p:txBody>
      </p:sp>
      <p:sp>
        <p:nvSpPr>
          <p:cNvPr id="54280" name="Rectangle 5"/>
          <p:cNvSpPr>
            <a:spLocks noChangeArrowheads="1"/>
          </p:cNvSpPr>
          <p:nvPr/>
        </p:nvSpPr>
        <p:spPr bwMode="auto">
          <a:xfrm>
            <a:off x="1858963" y="2476500"/>
            <a:ext cx="569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400">
                <a:solidFill>
                  <a:srgbClr val="56127A"/>
                </a:solidFill>
                <a:latin typeface="Verdana" panose="020B0604030504040204" pitchFamily="34" charset="0"/>
                <a:ea typeface="宋体" panose="02010600030101010101" pitchFamily="2" charset="-122"/>
              </a:rPr>
              <a:t>M</a:t>
            </a:r>
            <a:r>
              <a:rPr lang="en-US" altLang="zh-CN" sz="2400" baseline="-25000">
                <a:solidFill>
                  <a:srgbClr val="56127A"/>
                </a:solidFill>
                <a:latin typeface="Verdana" panose="020B0604030504040204" pitchFamily="34" charset="0"/>
                <a:ea typeface="宋体" panose="02010600030101010101" pitchFamily="2" charset="-122"/>
              </a:rPr>
              <a:t>1</a:t>
            </a:r>
          </a:p>
        </p:txBody>
      </p:sp>
      <p:sp>
        <p:nvSpPr>
          <p:cNvPr id="54281" name="Rectangle 6"/>
          <p:cNvSpPr>
            <a:spLocks noChangeArrowheads="1"/>
          </p:cNvSpPr>
          <p:nvPr/>
        </p:nvSpPr>
        <p:spPr bwMode="auto">
          <a:xfrm>
            <a:off x="1765300" y="3365500"/>
            <a:ext cx="736600" cy="660400"/>
          </a:xfrm>
          <a:prstGeom prst="rect">
            <a:avLst/>
          </a:prstGeom>
          <a:solidFill>
            <a:schemeClr val="bg1"/>
          </a:solidFill>
          <a:ln w="25400">
            <a:solidFill>
              <a:schemeClr val="accent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4282" name="Rectangle 7"/>
          <p:cNvSpPr>
            <a:spLocks noChangeArrowheads="1"/>
          </p:cNvSpPr>
          <p:nvPr/>
        </p:nvSpPr>
        <p:spPr bwMode="auto">
          <a:xfrm>
            <a:off x="1858963" y="3467100"/>
            <a:ext cx="569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400">
                <a:solidFill>
                  <a:srgbClr val="56127A"/>
                </a:solidFill>
                <a:latin typeface="Verdana" panose="020B0604030504040204" pitchFamily="34" charset="0"/>
                <a:ea typeface="宋体" panose="02010600030101010101" pitchFamily="2" charset="-122"/>
              </a:rPr>
              <a:t>M</a:t>
            </a:r>
            <a:r>
              <a:rPr lang="en-US" altLang="zh-CN" sz="2400" baseline="-25000">
                <a:solidFill>
                  <a:srgbClr val="56127A"/>
                </a:solidFill>
                <a:latin typeface="Verdana" panose="020B0604030504040204" pitchFamily="34" charset="0"/>
                <a:ea typeface="宋体" panose="02010600030101010101" pitchFamily="2" charset="-122"/>
              </a:rPr>
              <a:t>2</a:t>
            </a:r>
          </a:p>
        </p:txBody>
      </p:sp>
      <p:sp>
        <p:nvSpPr>
          <p:cNvPr id="54283" name="Rectangle 8"/>
          <p:cNvSpPr>
            <a:spLocks noChangeArrowheads="1"/>
          </p:cNvSpPr>
          <p:nvPr/>
        </p:nvSpPr>
        <p:spPr bwMode="auto">
          <a:xfrm>
            <a:off x="1765300" y="4356100"/>
            <a:ext cx="736600" cy="660400"/>
          </a:xfrm>
          <a:prstGeom prst="rect">
            <a:avLst/>
          </a:prstGeom>
          <a:solidFill>
            <a:schemeClr val="bg1"/>
          </a:solidFill>
          <a:ln w="25400">
            <a:solidFill>
              <a:schemeClr val="accent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4284" name="Rectangle 9"/>
          <p:cNvSpPr>
            <a:spLocks noChangeArrowheads="1"/>
          </p:cNvSpPr>
          <p:nvPr/>
        </p:nvSpPr>
        <p:spPr bwMode="auto">
          <a:xfrm>
            <a:off x="1858963" y="4457700"/>
            <a:ext cx="569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400">
                <a:solidFill>
                  <a:srgbClr val="56127A"/>
                </a:solidFill>
                <a:latin typeface="Verdana" panose="020B0604030504040204" pitchFamily="34" charset="0"/>
                <a:ea typeface="宋体" panose="02010600030101010101" pitchFamily="2" charset="-122"/>
              </a:rPr>
              <a:t>M</a:t>
            </a:r>
            <a:r>
              <a:rPr lang="en-US" altLang="zh-CN" sz="2400" baseline="-25000">
                <a:solidFill>
                  <a:srgbClr val="56127A"/>
                </a:solidFill>
                <a:latin typeface="Verdana" panose="020B0604030504040204" pitchFamily="34" charset="0"/>
                <a:ea typeface="宋体" panose="02010600030101010101" pitchFamily="2" charset="-122"/>
              </a:rPr>
              <a:t>3</a:t>
            </a:r>
          </a:p>
        </p:txBody>
      </p:sp>
      <p:sp>
        <p:nvSpPr>
          <p:cNvPr id="54285" name="Rectangle 10"/>
          <p:cNvSpPr>
            <a:spLocks noChangeArrowheads="1"/>
          </p:cNvSpPr>
          <p:nvPr/>
        </p:nvSpPr>
        <p:spPr bwMode="auto">
          <a:xfrm>
            <a:off x="3289300" y="2374900"/>
            <a:ext cx="812800" cy="660400"/>
          </a:xfrm>
          <a:prstGeom prst="rect">
            <a:avLst/>
          </a:prstGeom>
          <a:solidFill>
            <a:schemeClr val="bg1"/>
          </a:solidFill>
          <a:ln w="25400">
            <a:solidFill>
              <a:schemeClr val="accent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4286" name="Rectangle 11"/>
          <p:cNvSpPr>
            <a:spLocks noChangeArrowheads="1"/>
          </p:cNvSpPr>
          <p:nvPr/>
        </p:nvSpPr>
        <p:spPr bwMode="auto">
          <a:xfrm>
            <a:off x="3232150" y="2427288"/>
            <a:ext cx="9445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a:solidFill>
                  <a:srgbClr val="56127A"/>
                </a:solidFill>
                <a:latin typeface="Verdana" panose="020B0604030504040204" pitchFamily="34" charset="0"/>
                <a:ea typeface="宋体" panose="02010600030101010101" pitchFamily="2" charset="-122"/>
              </a:rPr>
              <a:t>Snoopy</a:t>
            </a:r>
          </a:p>
          <a:p>
            <a:pPr eaLnBrk="1" hangingPunct="1">
              <a:lnSpc>
                <a:spcPct val="100000"/>
              </a:lnSpc>
              <a:spcBef>
                <a:spcPct val="0"/>
              </a:spcBef>
              <a:buFontTx/>
              <a:buNone/>
            </a:pPr>
            <a:r>
              <a:rPr lang="en-US" altLang="zh-CN" sz="1800">
                <a:solidFill>
                  <a:srgbClr val="56127A"/>
                </a:solidFill>
                <a:latin typeface="Verdana" panose="020B0604030504040204" pitchFamily="34" charset="0"/>
                <a:ea typeface="宋体" panose="02010600030101010101" pitchFamily="2" charset="-122"/>
              </a:rPr>
              <a:t> Cache</a:t>
            </a:r>
          </a:p>
        </p:txBody>
      </p:sp>
      <p:sp>
        <p:nvSpPr>
          <p:cNvPr id="54287" name="Rectangle 12"/>
          <p:cNvSpPr>
            <a:spLocks noChangeArrowheads="1"/>
          </p:cNvSpPr>
          <p:nvPr/>
        </p:nvSpPr>
        <p:spPr bwMode="auto">
          <a:xfrm>
            <a:off x="3289300" y="3365500"/>
            <a:ext cx="812800" cy="660400"/>
          </a:xfrm>
          <a:prstGeom prst="rect">
            <a:avLst/>
          </a:prstGeom>
          <a:solidFill>
            <a:schemeClr val="bg1"/>
          </a:solidFill>
          <a:ln w="25400">
            <a:solidFill>
              <a:schemeClr val="accent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4288" name="Rectangle 13"/>
          <p:cNvSpPr>
            <a:spLocks noChangeArrowheads="1"/>
          </p:cNvSpPr>
          <p:nvPr/>
        </p:nvSpPr>
        <p:spPr bwMode="auto">
          <a:xfrm>
            <a:off x="3289300" y="4356100"/>
            <a:ext cx="812800" cy="660400"/>
          </a:xfrm>
          <a:prstGeom prst="rect">
            <a:avLst/>
          </a:prstGeom>
          <a:solidFill>
            <a:schemeClr val="bg1"/>
          </a:solidFill>
          <a:ln w="25400">
            <a:solidFill>
              <a:schemeClr val="accent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4289" name="Rectangle 14"/>
          <p:cNvSpPr>
            <a:spLocks noChangeArrowheads="1"/>
          </p:cNvSpPr>
          <p:nvPr/>
        </p:nvSpPr>
        <p:spPr bwMode="auto">
          <a:xfrm>
            <a:off x="5727700" y="2222500"/>
            <a:ext cx="1574800" cy="1422400"/>
          </a:xfrm>
          <a:prstGeom prst="rect">
            <a:avLst/>
          </a:prstGeom>
          <a:solidFill>
            <a:schemeClr val="bg1"/>
          </a:solidFill>
          <a:ln w="25400">
            <a:solidFill>
              <a:schemeClr val="accent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4290" name="Rectangle 15"/>
          <p:cNvSpPr>
            <a:spLocks noChangeArrowheads="1"/>
          </p:cNvSpPr>
          <p:nvPr/>
        </p:nvSpPr>
        <p:spPr bwMode="auto">
          <a:xfrm>
            <a:off x="5956300" y="4051300"/>
            <a:ext cx="1041400" cy="1041400"/>
          </a:xfrm>
          <a:prstGeom prst="rect">
            <a:avLst/>
          </a:prstGeom>
          <a:solidFill>
            <a:schemeClr val="bg1"/>
          </a:solidFill>
          <a:ln w="25400">
            <a:solidFill>
              <a:schemeClr val="accent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4291" name="Rectangle 16"/>
          <p:cNvSpPr>
            <a:spLocks noChangeArrowheads="1"/>
          </p:cNvSpPr>
          <p:nvPr/>
        </p:nvSpPr>
        <p:spPr bwMode="auto">
          <a:xfrm>
            <a:off x="6049963" y="4381500"/>
            <a:ext cx="884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400">
                <a:solidFill>
                  <a:srgbClr val="56127A"/>
                </a:solidFill>
                <a:latin typeface="Verdana" panose="020B0604030504040204" pitchFamily="34" charset="0"/>
                <a:ea typeface="宋体" panose="02010600030101010101" pitchFamily="2" charset="-122"/>
              </a:rPr>
              <a:t>DMA</a:t>
            </a:r>
          </a:p>
        </p:txBody>
      </p:sp>
      <p:sp>
        <p:nvSpPr>
          <p:cNvPr id="54292" name="Rectangle 17"/>
          <p:cNvSpPr>
            <a:spLocks noChangeArrowheads="1"/>
          </p:cNvSpPr>
          <p:nvPr/>
        </p:nvSpPr>
        <p:spPr bwMode="auto">
          <a:xfrm>
            <a:off x="5821363" y="2552700"/>
            <a:ext cx="15224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400">
                <a:solidFill>
                  <a:srgbClr val="56127A"/>
                </a:solidFill>
                <a:latin typeface="Verdana" panose="020B0604030504040204" pitchFamily="34" charset="0"/>
                <a:ea typeface="宋体" panose="02010600030101010101" pitchFamily="2" charset="-122"/>
              </a:rPr>
              <a:t>Physical</a:t>
            </a:r>
          </a:p>
          <a:p>
            <a:pPr eaLnBrk="1" hangingPunct="1">
              <a:lnSpc>
                <a:spcPct val="100000"/>
              </a:lnSpc>
              <a:spcBef>
                <a:spcPct val="0"/>
              </a:spcBef>
              <a:buFontTx/>
              <a:buNone/>
            </a:pPr>
            <a:r>
              <a:rPr lang="en-US" altLang="zh-CN" sz="2400">
                <a:solidFill>
                  <a:srgbClr val="56127A"/>
                </a:solidFill>
                <a:latin typeface="Verdana" panose="020B0604030504040204" pitchFamily="34" charset="0"/>
                <a:ea typeface="宋体" panose="02010600030101010101" pitchFamily="2" charset="-122"/>
              </a:rPr>
              <a:t> Memory</a:t>
            </a:r>
          </a:p>
        </p:txBody>
      </p:sp>
      <p:sp>
        <p:nvSpPr>
          <p:cNvPr id="54293" name="Line 18"/>
          <p:cNvSpPr>
            <a:spLocks noChangeShapeType="1"/>
          </p:cNvSpPr>
          <p:nvPr/>
        </p:nvSpPr>
        <p:spPr bwMode="auto">
          <a:xfrm>
            <a:off x="2514600" y="2743200"/>
            <a:ext cx="762000" cy="0"/>
          </a:xfrm>
          <a:prstGeom prst="line">
            <a:avLst/>
          </a:prstGeom>
          <a:noFill/>
          <a:ln w="38100" cmpd="dbl">
            <a:solidFill>
              <a:schemeClr val="accent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94" name="Line 19"/>
          <p:cNvSpPr>
            <a:spLocks noChangeShapeType="1"/>
          </p:cNvSpPr>
          <p:nvPr/>
        </p:nvSpPr>
        <p:spPr bwMode="auto">
          <a:xfrm>
            <a:off x="2514600" y="3733800"/>
            <a:ext cx="762000" cy="0"/>
          </a:xfrm>
          <a:prstGeom prst="line">
            <a:avLst/>
          </a:prstGeom>
          <a:noFill/>
          <a:ln w="38100" cmpd="dbl">
            <a:solidFill>
              <a:schemeClr val="accent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95" name="Line 20"/>
          <p:cNvSpPr>
            <a:spLocks noChangeShapeType="1"/>
          </p:cNvSpPr>
          <p:nvPr/>
        </p:nvSpPr>
        <p:spPr bwMode="auto">
          <a:xfrm>
            <a:off x="2514600" y="4724400"/>
            <a:ext cx="762000" cy="0"/>
          </a:xfrm>
          <a:prstGeom prst="line">
            <a:avLst/>
          </a:prstGeom>
          <a:noFill/>
          <a:ln w="38100" cmpd="dbl">
            <a:solidFill>
              <a:schemeClr val="accent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96" name="Line 21"/>
          <p:cNvSpPr>
            <a:spLocks noChangeShapeType="1"/>
          </p:cNvSpPr>
          <p:nvPr/>
        </p:nvSpPr>
        <p:spPr bwMode="auto">
          <a:xfrm>
            <a:off x="4876800" y="1905000"/>
            <a:ext cx="0" cy="3352800"/>
          </a:xfrm>
          <a:prstGeom prst="line">
            <a:avLst/>
          </a:prstGeom>
          <a:noFill/>
          <a:ln w="38100" cmpd="dbl">
            <a:solidFill>
              <a:schemeClr val="accent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97" name="Line 22"/>
          <p:cNvSpPr>
            <a:spLocks noChangeShapeType="1"/>
          </p:cNvSpPr>
          <p:nvPr/>
        </p:nvSpPr>
        <p:spPr bwMode="auto">
          <a:xfrm>
            <a:off x="4114800" y="2743200"/>
            <a:ext cx="762000" cy="0"/>
          </a:xfrm>
          <a:prstGeom prst="line">
            <a:avLst/>
          </a:prstGeom>
          <a:noFill/>
          <a:ln w="38100" cmpd="dbl">
            <a:solidFill>
              <a:schemeClr val="accent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98" name="Line 23"/>
          <p:cNvSpPr>
            <a:spLocks noChangeShapeType="1"/>
          </p:cNvSpPr>
          <p:nvPr/>
        </p:nvSpPr>
        <p:spPr bwMode="auto">
          <a:xfrm>
            <a:off x="4114800" y="3733800"/>
            <a:ext cx="762000" cy="0"/>
          </a:xfrm>
          <a:prstGeom prst="line">
            <a:avLst/>
          </a:prstGeom>
          <a:noFill/>
          <a:ln w="38100" cmpd="dbl">
            <a:solidFill>
              <a:schemeClr val="accent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99" name="Line 24"/>
          <p:cNvSpPr>
            <a:spLocks noChangeShapeType="1"/>
          </p:cNvSpPr>
          <p:nvPr/>
        </p:nvSpPr>
        <p:spPr bwMode="auto">
          <a:xfrm>
            <a:off x="4114800" y="4724400"/>
            <a:ext cx="762000" cy="0"/>
          </a:xfrm>
          <a:prstGeom prst="line">
            <a:avLst/>
          </a:prstGeom>
          <a:noFill/>
          <a:ln w="38100" cmpd="dbl">
            <a:solidFill>
              <a:schemeClr val="accent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0" name="Line 25"/>
          <p:cNvSpPr>
            <a:spLocks noChangeShapeType="1"/>
          </p:cNvSpPr>
          <p:nvPr/>
        </p:nvSpPr>
        <p:spPr bwMode="auto">
          <a:xfrm>
            <a:off x="4876800" y="4495800"/>
            <a:ext cx="1066800" cy="0"/>
          </a:xfrm>
          <a:prstGeom prst="line">
            <a:avLst/>
          </a:prstGeom>
          <a:noFill/>
          <a:ln w="38100" cmpd="dbl">
            <a:solidFill>
              <a:schemeClr val="accent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1" name="Line 26"/>
          <p:cNvSpPr>
            <a:spLocks noChangeShapeType="1"/>
          </p:cNvSpPr>
          <p:nvPr/>
        </p:nvSpPr>
        <p:spPr bwMode="auto">
          <a:xfrm>
            <a:off x="4876800" y="2971800"/>
            <a:ext cx="838200" cy="0"/>
          </a:xfrm>
          <a:prstGeom prst="line">
            <a:avLst/>
          </a:prstGeom>
          <a:noFill/>
          <a:ln w="38100" cmpd="dbl">
            <a:solidFill>
              <a:schemeClr val="accent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2" name="Rectangle 27"/>
          <p:cNvSpPr>
            <a:spLocks noChangeArrowheads="1"/>
          </p:cNvSpPr>
          <p:nvPr/>
        </p:nvSpPr>
        <p:spPr bwMode="auto">
          <a:xfrm>
            <a:off x="4333875" y="1357313"/>
            <a:ext cx="12096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8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Memory</a:t>
            </a:r>
          </a:p>
          <a:p>
            <a:pPr eaLnBrk="1" hangingPunct="1">
              <a:lnSpc>
                <a:spcPct val="8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Bus</a:t>
            </a:r>
          </a:p>
        </p:txBody>
      </p:sp>
      <p:sp>
        <p:nvSpPr>
          <p:cNvPr id="54303" name="Rectangle 28"/>
          <p:cNvSpPr>
            <a:spLocks noChangeArrowheads="1"/>
          </p:cNvSpPr>
          <p:nvPr/>
        </p:nvSpPr>
        <p:spPr bwMode="auto">
          <a:xfrm>
            <a:off x="3222625" y="3417888"/>
            <a:ext cx="9445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a:solidFill>
                  <a:srgbClr val="56127A"/>
                </a:solidFill>
                <a:latin typeface="Verdana" panose="020B0604030504040204" pitchFamily="34" charset="0"/>
                <a:ea typeface="宋体" panose="02010600030101010101" pitchFamily="2" charset="-122"/>
              </a:rPr>
              <a:t>Snoopy</a:t>
            </a:r>
          </a:p>
          <a:p>
            <a:pPr eaLnBrk="1" hangingPunct="1">
              <a:lnSpc>
                <a:spcPct val="100000"/>
              </a:lnSpc>
              <a:spcBef>
                <a:spcPct val="0"/>
              </a:spcBef>
              <a:buFontTx/>
              <a:buNone/>
            </a:pPr>
            <a:r>
              <a:rPr lang="en-US" altLang="zh-CN" sz="1800">
                <a:solidFill>
                  <a:srgbClr val="56127A"/>
                </a:solidFill>
                <a:latin typeface="Verdana" panose="020B0604030504040204" pitchFamily="34" charset="0"/>
                <a:ea typeface="宋体" panose="02010600030101010101" pitchFamily="2" charset="-122"/>
              </a:rPr>
              <a:t> Cache</a:t>
            </a:r>
          </a:p>
        </p:txBody>
      </p:sp>
      <p:sp>
        <p:nvSpPr>
          <p:cNvPr id="54304" name="Rectangle 29"/>
          <p:cNvSpPr>
            <a:spLocks noChangeArrowheads="1"/>
          </p:cNvSpPr>
          <p:nvPr/>
        </p:nvSpPr>
        <p:spPr bwMode="auto">
          <a:xfrm>
            <a:off x="3216275" y="4410075"/>
            <a:ext cx="9445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800">
                <a:solidFill>
                  <a:srgbClr val="56127A"/>
                </a:solidFill>
                <a:latin typeface="Verdana" panose="020B0604030504040204" pitchFamily="34" charset="0"/>
                <a:ea typeface="宋体" panose="02010600030101010101" pitchFamily="2" charset="-122"/>
              </a:rPr>
              <a:t>Snoopy</a:t>
            </a:r>
          </a:p>
          <a:p>
            <a:pPr eaLnBrk="1" hangingPunct="1">
              <a:lnSpc>
                <a:spcPct val="100000"/>
              </a:lnSpc>
              <a:spcBef>
                <a:spcPct val="0"/>
              </a:spcBef>
              <a:buFontTx/>
              <a:buNone/>
            </a:pPr>
            <a:r>
              <a:rPr lang="en-US" altLang="zh-CN" sz="1800">
                <a:solidFill>
                  <a:srgbClr val="56127A"/>
                </a:solidFill>
                <a:latin typeface="Verdana" panose="020B0604030504040204" pitchFamily="34" charset="0"/>
                <a:ea typeface="宋体" panose="02010600030101010101" pitchFamily="2" charset="-122"/>
              </a:rPr>
              <a:t> Cache</a:t>
            </a:r>
          </a:p>
        </p:txBody>
      </p:sp>
      <p:sp>
        <p:nvSpPr>
          <p:cNvPr id="54305" name="Line 30"/>
          <p:cNvSpPr>
            <a:spLocks noChangeShapeType="1"/>
          </p:cNvSpPr>
          <p:nvPr/>
        </p:nvSpPr>
        <p:spPr bwMode="auto">
          <a:xfrm>
            <a:off x="7010400" y="4572000"/>
            <a:ext cx="457200" cy="0"/>
          </a:xfrm>
          <a:prstGeom prst="line">
            <a:avLst/>
          </a:prstGeom>
          <a:noFill/>
          <a:ln w="38100" cmpd="dbl">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6" name="Rectangle 31"/>
          <p:cNvSpPr>
            <a:spLocks noChangeArrowheads="1"/>
          </p:cNvSpPr>
          <p:nvPr/>
        </p:nvSpPr>
        <p:spPr bwMode="auto">
          <a:xfrm>
            <a:off x="7362825" y="4437063"/>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000">
                <a:solidFill>
                  <a:srgbClr val="56127A"/>
                </a:solidFill>
                <a:latin typeface="Verdana" panose="020B0604030504040204" pitchFamily="34" charset="0"/>
                <a:ea typeface="宋体" panose="02010600030101010101" pitchFamily="2" charset="-122"/>
              </a:rPr>
              <a:t> DISKS</a:t>
            </a:r>
          </a:p>
        </p:txBody>
      </p:sp>
      <p:sp>
        <p:nvSpPr>
          <p:cNvPr id="54307" name="Oval 32"/>
          <p:cNvSpPr>
            <a:spLocks noChangeArrowheads="1"/>
          </p:cNvSpPr>
          <p:nvPr/>
        </p:nvSpPr>
        <p:spPr bwMode="auto">
          <a:xfrm>
            <a:off x="7480300" y="4889500"/>
            <a:ext cx="889000" cy="279400"/>
          </a:xfrm>
          <a:prstGeom prst="ellipse">
            <a:avLst/>
          </a:prstGeom>
          <a:solidFill>
            <a:schemeClr val="bg1"/>
          </a:solidFill>
          <a:ln w="25400">
            <a:solidFill>
              <a:schemeClr val="accent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4308" name="Oval 33"/>
          <p:cNvSpPr>
            <a:spLocks noChangeArrowheads="1"/>
          </p:cNvSpPr>
          <p:nvPr/>
        </p:nvSpPr>
        <p:spPr bwMode="auto">
          <a:xfrm>
            <a:off x="7480300" y="4051300"/>
            <a:ext cx="889000" cy="279400"/>
          </a:xfrm>
          <a:prstGeom prst="ellipse">
            <a:avLst/>
          </a:prstGeom>
          <a:solidFill>
            <a:schemeClr val="bg1"/>
          </a:solidFill>
          <a:ln w="25400">
            <a:solidFill>
              <a:schemeClr val="accent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800">
              <a:latin typeface="Calibri" panose="020F0502020204030204" pitchFamily="34" charset="0"/>
              <a:ea typeface="宋体" panose="02010600030101010101" pitchFamily="2" charset="-122"/>
            </a:endParaRPr>
          </a:p>
        </p:txBody>
      </p:sp>
      <p:sp>
        <p:nvSpPr>
          <p:cNvPr id="54309" name="Line 34"/>
          <p:cNvSpPr>
            <a:spLocks noChangeShapeType="1"/>
          </p:cNvSpPr>
          <p:nvPr/>
        </p:nvSpPr>
        <p:spPr bwMode="auto">
          <a:xfrm>
            <a:off x="7467600" y="4191000"/>
            <a:ext cx="0" cy="83820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10" name="Line 35"/>
          <p:cNvSpPr>
            <a:spLocks noChangeShapeType="1"/>
          </p:cNvSpPr>
          <p:nvPr/>
        </p:nvSpPr>
        <p:spPr bwMode="auto">
          <a:xfrm>
            <a:off x="8382000" y="4191000"/>
            <a:ext cx="0" cy="83820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11"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AC9AD41B-5210-46CF-B2B3-32780019F0B4}"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37</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smtClean="0"/>
              <a:t>Snoopy </a:t>
            </a:r>
            <a:r>
              <a:rPr lang="en-US" altLang="zh-CN" sz="3200" smtClean="0"/>
              <a:t>Cache-Coherence</a:t>
            </a:r>
            <a:r>
              <a:rPr lang="en-US" altLang="zh-CN" smtClean="0"/>
              <a:t> Protocols</a:t>
            </a:r>
          </a:p>
        </p:txBody>
      </p:sp>
      <p:sp>
        <p:nvSpPr>
          <p:cNvPr id="56323" name="Rectangle 3"/>
          <p:cNvSpPr>
            <a:spLocks noGrp="1" noChangeArrowheads="1"/>
          </p:cNvSpPr>
          <p:nvPr>
            <p:ph type="body" idx="1"/>
          </p:nvPr>
        </p:nvSpPr>
        <p:spPr>
          <a:xfrm>
            <a:off x="628650" y="3636963"/>
            <a:ext cx="7886700" cy="2540000"/>
          </a:xfrm>
        </p:spPr>
        <p:txBody>
          <a:bodyPr/>
          <a:lstStyle/>
          <a:p>
            <a:r>
              <a:rPr lang="zh-CN" altLang="en-US" sz="2400" smtClean="0"/>
              <a:t>总线作为广播的媒介</a:t>
            </a:r>
            <a:r>
              <a:rPr lang="en-US" altLang="zh-CN" sz="2400" smtClean="0"/>
              <a:t>&amp;Caches</a:t>
            </a:r>
            <a:r>
              <a:rPr lang="zh-CN" altLang="en-US" sz="2400" smtClean="0"/>
              <a:t>可知总线的行为</a:t>
            </a:r>
            <a:endParaRPr lang="en-US" altLang="zh-CN" sz="2400" smtClean="0"/>
          </a:p>
          <a:p>
            <a:pPr lvl="1"/>
            <a:r>
              <a:rPr lang="zh-CN" altLang="en-US" sz="2000" smtClean="0"/>
              <a:t>总线上的事务对所有</a:t>
            </a:r>
            <a:r>
              <a:rPr lang="en-US" altLang="zh-CN" sz="2000" smtClean="0"/>
              <a:t>Cache</a:t>
            </a:r>
            <a:r>
              <a:rPr lang="zh-CN" altLang="en-US" sz="2000" smtClean="0"/>
              <a:t>是可见的</a:t>
            </a:r>
            <a:endParaRPr lang="en-US" altLang="zh-CN" sz="2000" smtClean="0"/>
          </a:p>
          <a:p>
            <a:pPr lvl="1"/>
            <a:r>
              <a:rPr lang="zh-CN" altLang="en-US" sz="2000" smtClean="0"/>
              <a:t>这些事务对所有控制器以同样的顺序可见</a:t>
            </a:r>
            <a:endParaRPr lang="en-US" altLang="zh-CN" sz="2000" smtClean="0"/>
          </a:p>
          <a:p>
            <a:r>
              <a:rPr lang="en-US" altLang="zh-CN" sz="2400" smtClean="0"/>
              <a:t>Cache </a:t>
            </a:r>
            <a:r>
              <a:rPr lang="zh-CN" altLang="en-US" sz="2400" smtClean="0"/>
              <a:t>控制器监测</a:t>
            </a:r>
            <a:r>
              <a:rPr lang="en-US" altLang="zh-CN" sz="2400" smtClean="0"/>
              <a:t> </a:t>
            </a:r>
            <a:r>
              <a:rPr lang="zh-CN" altLang="en-US" sz="2400" smtClean="0"/>
              <a:t>（</a:t>
            </a:r>
            <a:r>
              <a:rPr lang="en-US" altLang="zh-CN" sz="2400" smtClean="0"/>
              <a:t>snoop</a:t>
            </a:r>
            <a:r>
              <a:rPr lang="zh-CN" altLang="en-US" sz="2400" smtClean="0"/>
              <a:t>）</a:t>
            </a:r>
            <a:r>
              <a:rPr lang="zh-CN" altLang="en-US" sz="2400" b="1" smtClean="0">
                <a:solidFill>
                  <a:srgbClr val="0036A2"/>
                </a:solidFill>
              </a:rPr>
              <a:t>共享总线上的所有事务</a:t>
            </a:r>
            <a:endParaRPr lang="en-US" altLang="zh-CN" sz="2400" b="1" smtClean="0">
              <a:solidFill>
                <a:srgbClr val="0036A2"/>
              </a:solidFill>
            </a:endParaRPr>
          </a:p>
          <a:p>
            <a:pPr lvl="1"/>
            <a:r>
              <a:rPr lang="zh-CN" altLang="en-US" sz="2000" smtClean="0"/>
              <a:t>根据</a:t>
            </a:r>
            <a:r>
              <a:rPr lang="en-US" altLang="zh-CN" sz="2000" smtClean="0"/>
              <a:t>Cache</a:t>
            </a:r>
            <a:r>
              <a:rPr lang="zh-CN" altLang="en-US" sz="2000" smtClean="0"/>
              <a:t>中块的状态不同会产生不同的事务</a:t>
            </a:r>
            <a:endParaRPr lang="en-US" altLang="zh-CN" sz="2000" smtClean="0"/>
          </a:p>
          <a:p>
            <a:pPr lvl="1"/>
            <a:r>
              <a:rPr lang="zh-CN" altLang="en-US" sz="2000" smtClean="0"/>
              <a:t>通过执行不同的总线事务来保证</a:t>
            </a:r>
            <a:r>
              <a:rPr lang="en-US" altLang="zh-CN" sz="2000" smtClean="0"/>
              <a:t>Cache</a:t>
            </a:r>
            <a:r>
              <a:rPr lang="zh-CN" altLang="en-US" sz="2000" smtClean="0"/>
              <a:t>的一致性</a:t>
            </a:r>
            <a:endParaRPr lang="en-US" altLang="zh-CN" sz="2000" smtClean="0"/>
          </a:p>
          <a:p>
            <a:pPr lvl="2"/>
            <a:r>
              <a:rPr lang="en-US" altLang="zh-CN" sz="1800" smtClean="0"/>
              <a:t>Invalidate, update, or supply value</a:t>
            </a:r>
          </a:p>
        </p:txBody>
      </p:sp>
      <p:sp>
        <p:nvSpPr>
          <p:cNvPr id="2" name="日期占位符 1"/>
          <p:cNvSpPr>
            <a:spLocks noGrp="1"/>
          </p:cNvSpPr>
          <p:nvPr>
            <p:ph type="dt" sz="quarter" idx="10"/>
          </p:nvPr>
        </p:nvSpPr>
        <p:spPr/>
        <p:txBody>
          <a:bodyPr/>
          <a:lstStyle/>
          <a:p>
            <a:pPr>
              <a:defRPr/>
            </a:pPr>
            <a:fld id="{C16D6947-1B20-4059-AEFC-DB7816A88FDE}" type="datetime1">
              <a:rPr lang="zh-CN" altLang="en-US"/>
              <a:pPr>
                <a:defRPr/>
              </a:pPr>
              <a:t>2020/9/14</a:t>
            </a:fld>
            <a:endParaRPr lang="zh-CN" altLang="en-US"/>
          </a:p>
        </p:txBody>
      </p:sp>
      <p:sp>
        <p:nvSpPr>
          <p:cNvPr id="3" name="页脚占位符 2"/>
          <p:cNvSpPr>
            <a:spLocks noGrp="1"/>
          </p:cNvSpPr>
          <p:nvPr>
            <p:ph type="ftr" sz="quarter" idx="11"/>
          </p:nvPr>
        </p:nvSpPr>
        <p:spPr/>
        <p:txBody>
          <a:bodyPr/>
          <a:lstStyle/>
          <a:p>
            <a:pPr>
              <a:defRPr/>
            </a:pPr>
            <a:r>
              <a:rPr lang="zh-CN" altLang="en-US" smtClean="0"/>
              <a:t>计算机体系结构</a:t>
            </a:r>
            <a:endParaRPr lang="zh-CN" altLang="en-US"/>
          </a:p>
        </p:txBody>
      </p:sp>
      <p:grpSp>
        <p:nvGrpSpPr>
          <p:cNvPr id="56326" name="Group 65"/>
          <p:cNvGrpSpPr>
            <a:grpSpLocks/>
          </p:cNvGrpSpPr>
          <p:nvPr/>
        </p:nvGrpSpPr>
        <p:grpSpPr bwMode="auto">
          <a:xfrm>
            <a:off x="914400" y="1560513"/>
            <a:ext cx="7304088" cy="1727200"/>
            <a:chOff x="757" y="940"/>
            <a:chExt cx="4984" cy="1179"/>
          </a:xfrm>
        </p:grpSpPr>
        <p:grpSp>
          <p:nvGrpSpPr>
            <p:cNvPr id="56328" name="Group 63"/>
            <p:cNvGrpSpPr>
              <a:grpSpLocks/>
            </p:cNvGrpSpPr>
            <p:nvPr/>
          </p:nvGrpSpPr>
          <p:grpSpPr bwMode="auto">
            <a:xfrm>
              <a:off x="757" y="976"/>
              <a:ext cx="875" cy="518"/>
              <a:chOff x="757" y="976"/>
              <a:chExt cx="875" cy="518"/>
            </a:xfrm>
          </p:grpSpPr>
          <p:sp>
            <p:nvSpPr>
              <p:cNvPr id="16442" name="Rectangle 5"/>
              <p:cNvSpPr>
                <a:spLocks noChangeArrowheads="1"/>
              </p:cNvSpPr>
              <p:nvPr/>
            </p:nvSpPr>
            <p:spPr bwMode="auto">
              <a:xfrm>
                <a:off x="757" y="1332"/>
                <a:ext cx="147" cy="155"/>
              </a:xfrm>
              <a:prstGeom prst="rect">
                <a:avLst/>
              </a:prstGeom>
              <a:solidFill>
                <a:schemeClr val="bg1"/>
              </a:solidFill>
              <a:ln w="12700">
                <a:solidFill>
                  <a:schemeClr val="tx1"/>
                </a:solidFill>
                <a:miter lim="800000"/>
                <a:headEnd/>
                <a:tailEnd/>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16443" name="Rectangle 6"/>
              <p:cNvSpPr>
                <a:spLocks noChangeArrowheads="1"/>
              </p:cNvSpPr>
              <p:nvPr/>
            </p:nvSpPr>
            <p:spPr bwMode="auto">
              <a:xfrm>
                <a:off x="913" y="1332"/>
                <a:ext cx="147" cy="155"/>
              </a:xfrm>
              <a:prstGeom prst="rect">
                <a:avLst/>
              </a:prstGeom>
              <a:solidFill>
                <a:schemeClr val="bg1"/>
              </a:solidFill>
              <a:ln w="12700">
                <a:solidFill>
                  <a:schemeClr val="tx1"/>
                </a:solidFill>
                <a:miter lim="800000"/>
                <a:headEnd/>
                <a:tailEnd/>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16444" name="Rectangle 7"/>
              <p:cNvSpPr>
                <a:spLocks noChangeArrowheads="1"/>
              </p:cNvSpPr>
              <p:nvPr/>
            </p:nvSpPr>
            <p:spPr bwMode="auto">
              <a:xfrm>
                <a:off x="1069" y="1332"/>
                <a:ext cx="563" cy="155"/>
              </a:xfrm>
              <a:prstGeom prst="rect">
                <a:avLst/>
              </a:prstGeom>
              <a:solidFill>
                <a:schemeClr val="bg1"/>
              </a:solidFill>
              <a:ln w="12700">
                <a:solidFill>
                  <a:schemeClr val="tx1"/>
                </a:solidFill>
                <a:miter lim="800000"/>
                <a:headEnd/>
                <a:tailEnd/>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16445" name="Rectangle 8"/>
              <p:cNvSpPr>
                <a:spLocks noChangeArrowheads="1"/>
              </p:cNvSpPr>
              <p:nvPr/>
            </p:nvSpPr>
            <p:spPr bwMode="auto">
              <a:xfrm>
                <a:off x="1159" y="976"/>
                <a:ext cx="379" cy="518"/>
              </a:xfrm>
              <a:prstGeom prst="rect">
                <a:avLst/>
              </a:prstGeom>
              <a:noFill/>
              <a:ln>
                <a:noFill/>
              </a:ln>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ct val="20000"/>
                  </a:spcBef>
                  <a:spcAft>
                    <a:spcPts val="0"/>
                  </a:spcAft>
                  <a:defRPr/>
                </a:pPr>
                <a:r>
                  <a:rPr lang="en-US" altLang="zh-CN" sz="1292" b="0" dirty="0"/>
                  <a:t>State</a:t>
                </a:r>
              </a:p>
              <a:p>
                <a:pPr eaLnBrk="1" fontAlgn="auto" hangingPunct="1">
                  <a:spcBef>
                    <a:spcPct val="20000"/>
                  </a:spcBef>
                  <a:spcAft>
                    <a:spcPts val="0"/>
                  </a:spcAft>
                  <a:defRPr/>
                </a:pPr>
                <a:r>
                  <a:rPr lang="en-US" altLang="zh-CN" sz="1292" b="0" dirty="0"/>
                  <a:t>Tag</a:t>
                </a:r>
              </a:p>
              <a:p>
                <a:pPr eaLnBrk="1" fontAlgn="auto" hangingPunct="1">
                  <a:spcBef>
                    <a:spcPct val="20000"/>
                  </a:spcBef>
                  <a:spcAft>
                    <a:spcPts val="0"/>
                  </a:spcAft>
                  <a:defRPr/>
                </a:pPr>
                <a:r>
                  <a:rPr lang="en-US" altLang="zh-CN" sz="1292" b="0" dirty="0"/>
                  <a:t>Data</a:t>
                </a:r>
              </a:p>
            </p:txBody>
          </p:sp>
          <p:sp>
            <p:nvSpPr>
              <p:cNvPr id="16446" name="Line 9"/>
              <p:cNvSpPr>
                <a:spLocks noChangeShapeType="1"/>
              </p:cNvSpPr>
              <p:nvPr/>
            </p:nvSpPr>
            <p:spPr bwMode="auto">
              <a:xfrm flipH="1">
                <a:off x="1008" y="1237"/>
                <a:ext cx="165" cy="88"/>
              </a:xfrm>
              <a:prstGeom prst="line">
                <a:avLst/>
              </a:prstGeom>
              <a:noFill/>
              <a:ln w="12700">
                <a:solidFill>
                  <a:schemeClr val="tx1"/>
                </a:solidFill>
                <a:round/>
                <a:headEnd/>
                <a:tailEnd/>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16447" name="Line 10"/>
              <p:cNvSpPr>
                <a:spLocks noChangeShapeType="1"/>
              </p:cNvSpPr>
              <p:nvPr/>
            </p:nvSpPr>
            <p:spPr bwMode="auto">
              <a:xfrm flipH="1">
                <a:off x="852" y="1093"/>
                <a:ext cx="321" cy="232"/>
              </a:xfrm>
              <a:prstGeom prst="line">
                <a:avLst/>
              </a:prstGeom>
              <a:noFill/>
              <a:ln w="12700">
                <a:solidFill>
                  <a:schemeClr val="tx1"/>
                </a:solidFill>
                <a:round/>
                <a:headEnd/>
                <a:tailEnd/>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grpSp>
        <p:sp>
          <p:nvSpPr>
            <p:cNvPr id="16391" name="Line 13"/>
            <p:cNvSpPr>
              <a:spLocks noChangeShapeType="1"/>
            </p:cNvSpPr>
            <p:nvPr/>
          </p:nvSpPr>
          <p:spPr bwMode="auto">
            <a:xfrm>
              <a:off x="2826" y="1727"/>
              <a:ext cx="1" cy="157"/>
            </a:xfrm>
            <a:prstGeom prst="line">
              <a:avLst/>
            </a:prstGeom>
            <a:noFill/>
            <a:ln w="25400">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392" name="Freeform 14"/>
            <p:cNvSpPr>
              <a:spLocks/>
            </p:cNvSpPr>
            <p:nvPr/>
          </p:nvSpPr>
          <p:spPr bwMode="auto">
            <a:xfrm>
              <a:off x="2320" y="1884"/>
              <a:ext cx="1005" cy="235"/>
            </a:xfrm>
            <a:custGeom>
              <a:avLst/>
              <a:gdLst>
                <a:gd name="T0" fmla="*/ 0 w 1005"/>
                <a:gd name="T1" fmla="*/ 0 h 235"/>
                <a:gd name="T2" fmla="*/ 1005 w 1005"/>
                <a:gd name="T3" fmla="*/ 0 h 235"/>
                <a:gd name="T4" fmla="*/ 1005 w 1005"/>
                <a:gd name="T5" fmla="*/ 235 h 235"/>
                <a:gd name="T6" fmla="*/ 3 w 1005"/>
                <a:gd name="T7" fmla="*/ 235 h 235"/>
                <a:gd name="T8" fmla="*/ 3 w 1005"/>
                <a:gd name="T9" fmla="*/ 0 h 235"/>
                <a:gd name="T10" fmla="*/ 0 w 1005"/>
                <a:gd name="T11" fmla="*/ 0 h 235"/>
                <a:gd name="T12" fmla="*/ 0 60000 65536"/>
                <a:gd name="T13" fmla="*/ 0 60000 65536"/>
                <a:gd name="T14" fmla="*/ 0 60000 65536"/>
                <a:gd name="T15" fmla="*/ 0 60000 65536"/>
                <a:gd name="T16" fmla="*/ 0 60000 65536"/>
                <a:gd name="T17" fmla="*/ 0 60000 65536"/>
                <a:gd name="T18" fmla="*/ 0 w 1005"/>
                <a:gd name="T19" fmla="*/ 0 h 235"/>
                <a:gd name="T20" fmla="*/ 1005 w 1005"/>
                <a:gd name="T21" fmla="*/ 235 h 235"/>
              </a:gdLst>
              <a:ahLst/>
              <a:cxnLst>
                <a:cxn ang="T12">
                  <a:pos x="T0" y="T1"/>
                </a:cxn>
                <a:cxn ang="T13">
                  <a:pos x="T2" y="T3"/>
                </a:cxn>
                <a:cxn ang="T14">
                  <a:pos x="T4" y="T5"/>
                </a:cxn>
                <a:cxn ang="T15">
                  <a:pos x="T6" y="T7"/>
                </a:cxn>
                <a:cxn ang="T16">
                  <a:pos x="T8" y="T9"/>
                </a:cxn>
                <a:cxn ang="T17">
                  <a:pos x="T10" y="T11"/>
                </a:cxn>
              </a:cxnLst>
              <a:rect l="T18" t="T19" r="T20" b="T21"/>
              <a:pathLst>
                <a:path w="1005" h="235">
                  <a:moveTo>
                    <a:pt x="0" y="0"/>
                  </a:moveTo>
                  <a:lnTo>
                    <a:pt x="1005" y="0"/>
                  </a:lnTo>
                  <a:lnTo>
                    <a:pt x="1005" y="235"/>
                  </a:lnTo>
                  <a:lnTo>
                    <a:pt x="3" y="235"/>
                  </a:lnTo>
                  <a:lnTo>
                    <a:pt x="3" y="0"/>
                  </a:lnTo>
                  <a:lnTo>
                    <a:pt x="0" y="0"/>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393" name="Freeform 15"/>
            <p:cNvSpPr>
              <a:spLocks/>
            </p:cNvSpPr>
            <p:nvPr/>
          </p:nvSpPr>
          <p:spPr bwMode="auto">
            <a:xfrm>
              <a:off x="2320" y="1884"/>
              <a:ext cx="1005" cy="235"/>
            </a:xfrm>
            <a:custGeom>
              <a:avLst/>
              <a:gdLst>
                <a:gd name="T0" fmla="*/ 0 w 1005"/>
                <a:gd name="T1" fmla="*/ 0 h 235"/>
                <a:gd name="T2" fmla="*/ 1005 w 1005"/>
                <a:gd name="T3" fmla="*/ 0 h 235"/>
                <a:gd name="T4" fmla="*/ 1005 w 1005"/>
                <a:gd name="T5" fmla="*/ 235 h 235"/>
                <a:gd name="T6" fmla="*/ 3 w 1005"/>
                <a:gd name="T7" fmla="*/ 235 h 235"/>
                <a:gd name="T8" fmla="*/ 3 w 1005"/>
                <a:gd name="T9" fmla="*/ 0 h 235"/>
                <a:gd name="T10" fmla="*/ 0 60000 65536"/>
                <a:gd name="T11" fmla="*/ 0 60000 65536"/>
                <a:gd name="T12" fmla="*/ 0 60000 65536"/>
                <a:gd name="T13" fmla="*/ 0 60000 65536"/>
                <a:gd name="T14" fmla="*/ 0 60000 65536"/>
                <a:gd name="T15" fmla="*/ 0 w 1005"/>
                <a:gd name="T16" fmla="*/ 0 h 235"/>
                <a:gd name="T17" fmla="*/ 1005 w 1005"/>
                <a:gd name="T18" fmla="*/ 235 h 235"/>
              </a:gdLst>
              <a:ahLst/>
              <a:cxnLst>
                <a:cxn ang="T10">
                  <a:pos x="T0" y="T1"/>
                </a:cxn>
                <a:cxn ang="T11">
                  <a:pos x="T2" y="T3"/>
                </a:cxn>
                <a:cxn ang="T12">
                  <a:pos x="T4" y="T5"/>
                </a:cxn>
                <a:cxn ang="T13">
                  <a:pos x="T6" y="T7"/>
                </a:cxn>
                <a:cxn ang="T14">
                  <a:pos x="T8" y="T9"/>
                </a:cxn>
              </a:cxnLst>
              <a:rect l="T15" t="T16" r="T17" b="T18"/>
              <a:pathLst>
                <a:path w="1005" h="235">
                  <a:moveTo>
                    <a:pt x="0" y="0"/>
                  </a:moveTo>
                  <a:lnTo>
                    <a:pt x="1005" y="0"/>
                  </a:lnTo>
                  <a:lnTo>
                    <a:pt x="1005" y="235"/>
                  </a:lnTo>
                  <a:lnTo>
                    <a:pt x="3" y="235"/>
                  </a:lnTo>
                  <a:lnTo>
                    <a:pt x="3"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394" name="Rectangle 16"/>
            <p:cNvSpPr>
              <a:spLocks noChangeArrowheads="1"/>
            </p:cNvSpPr>
            <p:nvPr/>
          </p:nvSpPr>
          <p:spPr bwMode="auto">
            <a:xfrm>
              <a:off x="4246" y="1919"/>
              <a:ext cx="485" cy="11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I/O devices</a:t>
              </a:r>
              <a:endParaRPr lang="en-US" altLang="zh-CN" sz="1108" dirty="0"/>
            </a:p>
          </p:txBody>
        </p:sp>
        <p:sp>
          <p:nvSpPr>
            <p:cNvPr id="16395" name="Rectangle 17"/>
            <p:cNvSpPr>
              <a:spLocks noChangeArrowheads="1"/>
            </p:cNvSpPr>
            <p:nvPr/>
          </p:nvSpPr>
          <p:spPr bwMode="auto">
            <a:xfrm>
              <a:off x="2724" y="1947"/>
              <a:ext cx="251" cy="140"/>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dirty="0" err="1">
                  <a:solidFill>
                    <a:srgbClr val="000000"/>
                  </a:solidFill>
                </a:rPr>
                <a:t>Mem</a:t>
              </a:r>
              <a:endParaRPr lang="en-US" altLang="zh-CN" sz="1292" dirty="0"/>
            </a:p>
          </p:txBody>
        </p:sp>
        <p:sp>
          <p:nvSpPr>
            <p:cNvPr id="16396" name="Line 18"/>
            <p:cNvSpPr>
              <a:spLocks noChangeShapeType="1"/>
            </p:cNvSpPr>
            <p:nvPr/>
          </p:nvSpPr>
          <p:spPr bwMode="auto">
            <a:xfrm>
              <a:off x="2222" y="1569"/>
              <a:ext cx="1" cy="158"/>
            </a:xfrm>
            <a:prstGeom prst="line">
              <a:avLst/>
            </a:prstGeom>
            <a:noFill/>
            <a:ln w="25400">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397" name="Line 19"/>
            <p:cNvSpPr>
              <a:spLocks noChangeShapeType="1"/>
            </p:cNvSpPr>
            <p:nvPr/>
          </p:nvSpPr>
          <p:spPr bwMode="auto">
            <a:xfrm>
              <a:off x="2222" y="1255"/>
              <a:ext cx="1" cy="77"/>
            </a:xfrm>
            <a:prstGeom prst="line">
              <a:avLst/>
            </a:prstGeom>
            <a:noFill/>
            <a:ln w="25400">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398" name="Freeform 20"/>
            <p:cNvSpPr>
              <a:spLocks/>
            </p:cNvSpPr>
            <p:nvPr/>
          </p:nvSpPr>
          <p:spPr bwMode="auto">
            <a:xfrm>
              <a:off x="2021" y="940"/>
              <a:ext cx="401" cy="315"/>
            </a:xfrm>
            <a:custGeom>
              <a:avLst/>
              <a:gdLst>
                <a:gd name="T0" fmla="*/ 401 w 401"/>
                <a:gd name="T1" fmla="*/ 155 h 315"/>
                <a:gd name="T2" fmla="*/ 398 w 401"/>
                <a:gd name="T3" fmla="*/ 182 h 315"/>
                <a:gd name="T4" fmla="*/ 390 w 401"/>
                <a:gd name="T5" fmla="*/ 206 h 315"/>
                <a:gd name="T6" fmla="*/ 380 w 401"/>
                <a:gd name="T7" fmla="*/ 229 h 315"/>
                <a:gd name="T8" fmla="*/ 364 w 401"/>
                <a:gd name="T9" fmla="*/ 250 h 315"/>
                <a:gd name="T10" fmla="*/ 342 w 401"/>
                <a:gd name="T11" fmla="*/ 268 h 315"/>
                <a:gd name="T12" fmla="*/ 318 w 401"/>
                <a:gd name="T13" fmla="*/ 283 h 315"/>
                <a:gd name="T14" fmla="*/ 294 w 401"/>
                <a:gd name="T15" fmla="*/ 296 h 315"/>
                <a:gd name="T16" fmla="*/ 265 w 401"/>
                <a:gd name="T17" fmla="*/ 306 h 315"/>
                <a:gd name="T18" fmla="*/ 233 w 401"/>
                <a:gd name="T19" fmla="*/ 313 h 315"/>
                <a:gd name="T20" fmla="*/ 201 w 401"/>
                <a:gd name="T21" fmla="*/ 315 h 315"/>
                <a:gd name="T22" fmla="*/ 168 w 401"/>
                <a:gd name="T23" fmla="*/ 313 h 315"/>
                <a:gd name="T24" fmla="*/ 136 w 401"/>
                <a:gd name="T25" fmla="*/ 306 h 315"/>
                <a:gd name="T26" fmla="*/ 110 w 401"/>
                <a:gd name="T27" fmla="*/ 296 h 315"/>
                <a:gd name="T28" fmla="*/ 83 w 401"/>
                <a:gd name="T29" fmla="*/ 283 h 315"/>
                <a:gd name="T30" fmla="*/ 59 w 401"/>
                <a:gd name="T31" fmla="*/ 268 h 315"/>
                <a:gd name="T32" fmla="*/ 40 w 401"/>
                <a:gd name="T33" fmla="*/ 250 h 315"/>
                <a:gd name="T34" fmla="*/ 21 w 401"/>
                <a:gd name="T35" fmla="*/ 229 h 315"/>
                <a:gd name="T36" fmla="*/ 11 w 401"/>
                <a:gd name="T37" fmla="*/ 206 h 315"/>
                <a:gd name="T38" fmla="*/ 3 w 401"/>
                <a:gd name="T39" fmla="*/ 182 h 315"/>
                <a:gd name="T40" fmla="*/ 0 w 401"/>
                <a:gd name="T41" fmla="*/ 157 h 315"/>
                <a:gd name="T42" fmla="*/ 3 w 401"/>
                <a:gd name="T43" fmla="*/ 132 h 315"/>
                <a:gd name="T44" fmla="*/ 11 w 401"/>
                <a:gd name="T45" fmla="*/ 107 h 315"/>
                <a:gd name="T46" fmla="*/ 21 w 401"/>
                <a:gd name="T47" fmla="*/ 84 h 315"/>
                <a:gd name="T48" fmla="*/ 40 w 401"/>
                <a:gd name="T49" fmla="*/ 63 h 315"/>
                <a:gd name="T50" fmla="*/ 59 w 401"/>
                <a:gd name="T51" fmla="*/ 46 h 315"/>
                <a:gd name="T52" fmla="*/ 83 w 401"/>
                <a:gd name="T53" fmla="*/ 29 h 315"/>
                <a:gd name="T54" fmla="*/ 110 w 401"/>
                <a:gd name="T55" fmla="*/ 17 h 315"/>
                <a:gd name="T56" fmla="*/ 136 w 401"/>
                <a:gd name="T57" fmla="*/ 8 h 315"/>
                <a:gd name="T58" fmla="*/ 168 w 401"/>
                <a:gd name="T59" fmla="*/ 2 h 315"/>
                <a:gd name="T60" fmla="*/ 201 w 401"/>
                <a:gd name="T61" fmla="*/ 0 h 315"/>
                <a:gd name="T62" fmla="*/ 233 w 401"/>
                <a:gd name="T63" fmla="*/ 2 h 315"/>
                <a:gd name="T64" fmla="*/ 265 w 401"/>
                <a:gd name="T65" fmla="*/ 8 h 315"/>
                <a:gd name="T66" fmla="*/ 294 w 401"/>
                <a:gd name="T67" fmla="*/ 17 h 315"/>
                <a:gd name="T68" fmla="*/ 318 w 401"/>
                <a:gd name="T69" fmla="*/ 29 h 315"/>
                <a:gd name="T70" fmla="*/ 342 w 401"/>
                <a:gd name="T71" fmla="*/ 46 h 315"/>
                <a:gd name="T72" fmla="*/ 364 w 401"/>
                <a:gd name="T73" fmla="*/ 63 h 315"/>
                <a:gd name="T74" fmla="*/ 380 w 401"/>
                <a:gd name="T75" fmla="*/ 84 h 315"/>
                <a:gd name="T76" fmla="*/ 390 w 401"/>
                <a:gd name="T77" fmla="*/ 107 h 315"/>
                <a:gd name="T78" fmla="*/ 398 w 401"/>
                <a:gd name="T79" fmla="*/ 132 h 315"/>
                <a:gd name="T80" fmla="*/ 401 w 401"/>
                <a:gd name="T81" fmla="*/ 157 h 315"/>
                <a:gd name="T82" fmla="*/ 401 w 401"/>
                <a:gd name="T83" fmla="*/ 155 h 3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1"/>
                <a:gd name="T127" fmla="*/ 0 h 315"/>
                <a:gd name="T128" fmla="*/ 401 w 401"/>
                <a:gd name="T129" fmla="*/ 315 h 3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1" h="315">
                  <a:moveTo>
                    <a:pt x="401" y="155"/>
                  </a:moveTo>
                  <a:lnTo>
                    <a:pt x="398" y="182"/>
                  </a:lnTo>
                  <a:lnTo>
                    <a:pt x="390" y="206"/>
                  </a:lnTo>
                  <a:lnTo>
                    <a:pt x="380" y="229"/>
                  </a:lnTo>
                  <a:lnTo>
                    <a:pt x="364" y="250"/>
                  </a:lnTo>
                  <a:lnTo>
                    <a:pt x="342" y="268"/>
                  </a:lnTo>
                  <a:lnTo>
                    <a:pt x="318" y="283"/>
                  </a:lnTo>
                  <a:lnTo>
                    <a:pt x="294" y="296"/>
                  </a:lnTo>
                  <a:lnTo>
                    <a:pt x="265" y="306"/>
                  </a:lnTo>
                  <a:lnTo>
                    <a:pt x="233" y="313"/>
                  </a:lnTo>
                  <a:lnTo>
                    <a:pt x="201" y="315"/>
                  </a:lnTo>
                  <a:lnTo>
                    <a:pt x="168" y="313"/>
                  </a:lnTo>
                  <a:lnTo>
                    <a:pt x="136" y="306"/>
                  </a:lnTo>
                  <a:lnTo>
                    <a:pt x="110" y="296"/>
                  </a:lnTo>
                  <a:lnTo>
                    <a:pt x="83" y="283"/>
                  </a:lnTo>
                  <a:lnTo>
                    <a:pt x="59" y="268"/>
                  </a:lnTo>
                  <a:lnTo>
                    <a:pt x="40" y="250"/>
                  </a:lnTo>
                  <a:lnTo>
                    <a:pt x="21" y="229"/>
                  </a:lnTo>
                  <a:lnTo>
                    <a:pt x="11" y="206"/>
                  </a:lnTo>
                  <a:lnTo>
                    <a:pt x="3" y="182"/>
                  </a:lnTo>
                  <a:lnTo>
                    <a:pt x="0" y="157"/>
                  </a:lnTo>
                  <a:lnTo>
                    <a:pt x="3" y="132"/>
                  </a:lnTo>
                  <a:lnTo>
                    <a:pt x="11" y="107"/>
                  </a:lnTo>
                  <a:lnTo>
                    <a:pt x="21" y="84"/>
                  </a:lnTo>
                  <a:lnTo>
                    <a:pt x="40" y="63"/>
                  </a:lnTo>
                  <a:lnTo>
                    <a:pt x="59" y="46"/>
                  </a:lnTo>
                  <a:lnTo>
                    <a:pt x="83" y="29"/>
                  </a:lnTo>
                  <a:lnTo>
                    <a:pt x="110" y="17"/>
                  </a:lnTo>
                  <a:lnTo>
                    <a:pt x="136" y="8"/>
                  </a:lnTo>
                  <a:lnTo>
                    <a:pt x="168" y="2"/>
                  </a:lnTo>
                  <a:lnTo>
                    <a:pt x="201" y="0"/>
                  </a:lnTo>
                  <a:lnTo>
                    <a:pt x="233" y="2"/>
                  </a:lnTo>
                  <a:lnTo>
                    <a:pt x="265" y="8"/>
                  </a:lnTo>
                  <a:lnTo>
                    <a:pt x="294" y="17"/>
                  </a:lnTo>
                  <a:lnTo>
                    <a:pt x="318" y="29"/>
                  </a:lnTo>
                  <a:lnTo>
                    <a:pt x="342" y="46"/>
                  </a:lnTo>
                  <a:lnTo>
                    <a:pt x="364" y="63"/>
                  </a:lnTo>
                  <a:lnTo>
                    <a:pt x="380" y="84"/>
                  </a:lnTo>
                  <a:lnTo>
                    <a:pt x="390" y="107"/>
                  </a:lnTo>
                  <a:lnTo>
                    <a:pt x="398" y="132"/>
                  </a:lnTo>
                  <a:lnTo>
                    <a:pt x="401" y="157"/>
                  </a:lnTo>
                  <a:lnTo>
                    <a:pt x="401" y="155"/>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399" name="Freeform 21"/>
            <p:cNvSpPr>
              <a:spLocks/>
            </p:cNvSpPr>
            <p:nvPr/>
          </p:nvSpPr>
          <p:spPr bwMode="auto">
            <a:xfrm>
              <a:off x="2021" y="940"/>
              <a:ext cx="401" cy="315"/>
            </a:xfrm>
            <a:custGeom>
              <a:avLst/>
              <a:gdLst>
                <a:gd name="T0" fmla="*/ 401 w 401"/>
                <a:gd name="T1" fmla="*/ 155 h 315"/>
                <a:gd name="T2" fmla="*/ 398 w 401"/>
                <a:gd name="T3" fmla="*/ 132 h 315"/>
                <a:gd name="T4" fmla="*/ 390 w 401"/>
                <a:gd name="T5" fmla="*/ 107 h 315"/>
                <a:gd name="T6" fmla="*/ 380 w 401"/>
                <a:gd name="T7" fmla="*/ 84 h 315"/>
                <a:gd name="T8" fmla="*/ 364 w 401"/>
                <a:gd name="T9" fmla="*/ 63 h 315"/>
                <a:gd name="T10" fmla="*/ 342 w 401"/>
                <a:gd name="T11" fmla="*/ 46 h 315"/>
                <a:gd name="T12" fmla="*/ 318 w 401"/>
                <a:gd name="T13" fmla="*/ 29 h 315"/>
                <a:gd name="T14" fmla="*/ 294 w 401"/>
                <a:gd name="T15" fmla="*/ 17 h 315"/>
                <a:gd name="T16" fmla="*/ 265 w 401"/>
                <a:gd name="T17" fmla="*/ 8 h 315"/>
                <a:gd name="T18" fmla="*/ 233 w 401"/>
                <a:gd name="T19" fmla="*/ 2 h 315"/>
                <a:gd name="T20" fmla="*/ 201 w 401"/>
                <a:gd name="T21" fmla="*/ 0 h 315"/>
                <a:gd name="T22" fmla="*/ 168 w 401"/>
                <a:gd name="T23" fmla="*/ 2 h 315"/>
                <a:gd name="T24" fmla="*/ 136 w 401"/>
                <a:gd name="T25" fmla="*/ 8 h 315"/>
                <a:gd name="T26" fmla="*/ 110 w 401"/>
                <a:gd name="T27" fmla="*/ 17 h 315"/>
                <a:gd name="T28" fmla="*/ 83 w 401"/>
                <a:gd name="T29" fmla="*/ 29 h 315"/>
                <a:gd name="T30" fmla="*/ 59 w 401"/>
                <a:gd name="T31" fmla="*/ 46 h 315"/>
                <a:gd name="T32" fmla="*/ 40 w 401"/>
                <a:gd name="T33" fmla="*/ 63 h 315"/>
                <a:gd name="T34" fmla="*/ 21 w 401"/>
                <a:gd name="T35" fmla="*/ 84 h 315"/>
                <a:gd name="T36" fmla="*/ 11 w 401"/>
                <a:gd name="T37" fmla="*/ 107 h 315"/>
                <a:gd name="T38" fmla="*/ 3 w 401"/>
                <a:gd name="T39" fmla="*/ 132 h 315"/>
                <a:gd name="T40" fmla="*/ 0 w 401"/>
                <a:gd name="T41" fmla="*/ 157 h 315"/>
                <a:gd name="T42" fmla="*/ 3 w 401"/>
                <a:gd name="T43" fmla="*/ 182 h 315"/>
                <a:gd name="T44" fmla="*/ 11 w 401"/>
                <a:gd name="T45" fmla="*/ 206 h 315"/>
                <a:gd name="T46" fmla="*/ 21 w 401"/>
                <a:gd name="T47" fmla="*/ 229 h 315"/>
                <a:gd name="T48" fmla="*/ 40 w 401"/>
                <a:gd name="T49" fmla="*/ 250 h 315"/>
                <a:gd name="T50" fmla="*/ 59 w 401"/>
                <a:gd name="T51" fmla="*/ 268 h 315"/>
                <a:gd name="T52" fmla="*/ 83 w 401"/>
                <a:gd name="T53" fmla="*/ 283 h 315"/>
                <a:gd name="T54" fmla="*/ 110 w 401"/>
                <a:gd name="T55" fmla="*/ 296 h 315"/>
                <a:gd name="T56" fmla="*/ 136 w 401"/>
                <a:gd name="T57" fmla="*/ 306 h 315"/>
                <a:gd name="T58" fmla="*/ 168 w 401"/>
                <a:gd name="T59" fmla="*/ 313 h 315"/>
                <a:gd name="T60" fmla="*/ 201 w 401"/>
                <a:gd name="T61" fmla="*/ 315 h 315"/>
                <a:gd name="T62" fmla="*/ 233 w 401"/>
                <a:gd name="T63" fmla="*/ 313 h 315"/>
                <a:gd name="T64" fmla="*/ 265 w 401"/>
                <a:gd name="T65" fmla="*/ 306 h 315"/>
                <a:gd name="T66" fmla="*/ 294 w 401"/>
                <a:gd name="T67" fmla="*/ 296 h 315"/>
                <a:gd name="T68" fmla="*/ 318 w 401"/>
                <a:gd name="T69" fmla="*/ 283 h 315"/>
                <a:gd name="T70" fmla="*/ 342 w 401"/>
                <a:gd name="T71" fmla="*/ 268 h 315"/>
                <a:gd name="T72" fmla="*/ 364 w 401"/>
                <a:gd name="T73" fmla="*/ 250 h 315"/>
                <a:gd name="T74" fmla="*/ 380 w 401"/>
                <a:gd name="T75" fmla="*/ 229 h 315"/>
                <a:gd name="T76" fmla="*/ 390 w 401"/>
                <a:gd name="T77" fmla="*/ 206 h 315"/>
                <a:gd name="T78" fmla="*/ 398 w 401"/>
                <a:gd name="T79" fmla="*/ 182 h 315"/>
                <a:gd name="T80" fmla="*/ 401 w 401"/>
                <a:gd name="T81" fmla="*/ 157 h 315"/>
                <a:gd name="T82" fmla="*/ 401 w 401"/>
                <a:gd name="T83" fmla="*/ 157 h 3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1"/>
                <a:gd name="T127" fmla="*/ 0 h 315"/>
                <a:gd name="T128" fmla="*/ 401 w 401"/>
                <a:gd name="T129" fmla="*/ 315 h 3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1" h="315">
                  <a:moveTo>
                    <a:pt x="401" y="155"/>
                  </a:moveTo>
                  <a:lnTo>
                    <a:pt x="398" y="132"/>
                  </a:lnTo>
                  <a:lnTo>
                    <a:pt x="390" y="107"/>
                  </a:lnTo>
                  <a:lnTo>
                    <a:pt x="380" y="84"/>
                  </a:lnTo>
                  <a:lnTo>
                    <a:pt x="364" y="63"/>
                  </a:lnTo>
                  <a:lnTo>
                    <a:pt x="342" y="46"/>
                  </a:lnTo>
                  <a:lnTo>
                    <a:pt x="318" y="29"/>
                  </a:lnTo>
                  <a:lnTo>
                    <a:pt x="294" y="17"/>
                  </a:lnTo>
                  <a:lnTo>
                    <a:pt x="265" y="8"/>
                  </a:lnTo>
                  <a:lnTo>
                    <a:pt x="233" y="2"/>
                  </a:lnTo>
                  <a:lnTo>
                    <a:pt x="201" y="0"/>
                  </a:lnTo>
                  <a:lnTo>
                    <a:pt x="168" y="2"/>
                  </a:lnTo>
                  <a:lnTo>
                    <a:pt x="136" y="8"/>
                  </a:lnTo>
                  <a:lnTo>
                    <a:pt x="110" y="17"/>
                  </a:lnTo>
                  <a:lnTo>
                    <a:pt x="83" y="29"/>
                  </a:lnTo>
                  <a:lnTo>
                    <a:pt x="59" y="46"/>
                  </a:lnTo>
                  <a:lnTo>
                    <a:pt x="40" y="63"/>
                  </a:lnTo>
                  <a:lnTo>
                    <a:pt x="21" y="84"/>
                  </a:lnTo>
                  <a:lnTo>
                    <a:pt x="11" y="107"/>
                  </a:lnTo>
                  <a:lnTo>
                    <a:pt x="3" y="132"/>
                  </a:lnTo>
                  <a:lnTo>
                    <a:pt x="0" y="157"/>
                  </a:lnTo>
                  <a:lnTo>
                    <a:pt x="3" y="182"/>
                  </a:lnTo>
                  <a:lnTo>
                    <a:pt x="11" y="206"/>
                  </a:lnTo>
                  <a:lnTo>
                    <a:pt x="21" y="229"/>
                  </a:lnTo>
                  <a:lnTo>
                    <a:pt x="40" y="250"/>
                  </a:lnTo>
                  <a:lnTo>
                    <a:pt x="59" y="268"/>
                  </a:lnTo>
                  <a:lnTo>
                    <a:pt x="83" y="283"/>
                  </a:lnTo>
                  <a:lnTo>
                    <a:pt x="110" y="296"/>
                  </a:lnTo>
                  <a:lnTo>
                    <a:pt x="136" y="306"/>
                  </a:lnTo>
                  <a:lnTo>
                    <a:pt x="168" y="313"/>
                  </a:lnTo>
                  <a:lnTo>
                    <a:pt x="201" y="315"/>
                  </a:lnTo>
                  <a:lnTo>
                    <a:pt x="233" y="313"/>
                  </a:lnTo>
                  <a:lnTo>
                    <a:pt x="265" y="306"/>
                  </a:lnTo>
                  <a:lnTo>
                    <a:pt x="294" y="296"/>
                  </a:lnTo>
                  <a:lnTo>
                    <a:pt x="318" y="283"/>
                  </a:lnTo>
                  <a:lnTo>
                    <a:pt x="342" y="268"/>
                  </a:lnTo>
                  <a:lnTo>
                    <a:pt x="364" y="250"/>
                  </a:lnTo>
                  <a:lnTo>
                    <a:pt x="380" y="229"/>
                  </a:lnTo>
                  <a:lnTo>
                    <a:pt x="390" y="206"/>
                  </a:lnTo>
                  <a:lnTo>
                    <a:pt x="398" y="182"/>
                  </a:lnTo>
                  <a:lnTo>
                    <a:pt x="401" y="157"/>
                  </a:lnTo>
                </a:path>
              </a:pathLst>
            </a:custGeom>
            <a:noFill/>
            <a:ln w="2540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00" name="Freeform 22"/>
            <p:cNvSpPr>
              <a:spLocks/>
            </p:cNvSpPr>
            <p:nvPr/>
          </p:nvSpPr>
          <p:spPr bwMode="auto">
            <a:xfrm>
              <a:off x="1920" y="1332"/>
              <a:ext cx="600" cy="236"/>
            </a:xfrm>
            <a:custGeom>
              <a:avLst/>
              <a:gdLst>
                <a:gd name="T0" fmla="*/ 0 w 604"/>
                <a:gd name="T1" fmla="*/ 0 h 237"/>
                <a:gd name="T2" fmla="*/ 604 w 604"/>
                <a:gd name="T3" fmla="*/ 0 h 237"/>
                <a:gd name="T4" fmla="*/ 604 w 604"/>
                <a:gd name="T5" fmla="*/ 237 h 237"/>
                <a:gd name="T6" fmla="*/ 2 w 604"/>
                <a:gd name="T7" fmla="*/ 237 h 237"/>
                <a:gd name="T8" fmla="*/ 2 w 604"/>
                <a:gd name="T9" fmla="*/ 0 h 237"/>
                <a:gd name="T10" fmla="*/ 0 w 604"/>
                <a:gd name="T11" fmla="*/ 0 h 237"/>
                <a:gd name="T12" fmla="*/ 0 60000 65536"/>
                <a:gd name="T13" fmla="*/ 0 60000 65536"/>
                <a:gd name="T14" fmla="*/ 0 60000 65536"/>
                <a:gd name="T15" fmla="*/ 0 60000 65536"/>
                <a:gd name="T16" fmla="*/ 0 60000 65536"/>
                <a:gd name="T17" fmla="*/ 0 60000 65536"/>
                <a:gd name="T18" fmla="*/ 0 w 604"/>
                <a:gd name="T19" fmla="*/ 0 h 237"/>
                <a:gd name="T20" fmla="*/ 604 w 604"/>
                <a:gd name="T21" fmla="*/ 237 h 237"/>
              </a:gdLst>
              <a:ahLst/>
              <a:cxnLst>
                <a:cxn ang="T12">
                  <a:pos x="T0" y="T1"/>
                </a:cxn>
                <a:cxn ang="T13">
                  <a:pos x="T2" y="T3"/>
                </a:cxn>
                <a:cxn ang="T14">
                  <a:pos x="T4" y="T5"/>
                </a:cxn>
                <a:cxn ang="T15">
                  <a:pos x="T6" y="T7"/>
                </a:cxn>
                <a:cxn ang="T16">
                  <a:pos x="T8" y="T9"/>
                </a:cxn>
                <a:cxn ang="T17">
                  <a:pos x="T10" y="T11"/>
                </a:cxn>
              </a:cxnLst>
              <a:rect l="T18" t="T19" r="T20" b="T21"/>
              <a:pathLst>
                <a:path w="604" h="237">
                  <a:moveTo>
                    <a:pt x="0" y="0"/>
                  </a:moveTo>
                  <a:lnTo>
                    <a:pt x="604" y="0"/>
                  </a:lnTo>
                  <a:lnTo>
                    <a:pt x="604" y="237"/>
                  </a:lnTo>
                  <a:lnTo>
                    <a:pt x="2" y="237"/>
                  </a:lnTo>
                  <a:lnTo>
                    <a:pt x="2" y="0"/>
                  </a:lnTo>
                  <a:lnTo>
                    <a:pt x="0" y="0"/>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01" name="Freeform 23"/>
            <p:cNvSpPr>
              <a:spLocks/>
            </p:cNvSpPr>
            <p:nvPr/>
          </p:nvSpPr>
          <p:spPr bwMode="auto">
            <a:xfrm>
              <a:off x="1920" y="1332"/>
              <a:ext cx="600" cy="236"/>
            </a:xfrm>
            <a:custGeom>
              <a:avLst/>
              <a:gdLst>
                <a:gd name="T0" fmla="*/ 0 w 604"/>
                <a:gd name="T1" fmla="*/ 0 h 237"/>
                <a:gd name="T2" fmla="*/ 604 w 604"/>
                <a:gd name="T3" fmla="*/ 0 h 237"/>
                <a:gd name="T4" fmla="*/ 604 w 604"/>
                <a:gd name="T5" fmla="*/ 237 h 237"/>
                <a:gd name="T6" fmla="*/ 2 w 604"/>
                <a:gd name="T7" fmla="*/ 237 h 237"/>
                <a:gd name="T8" fmla="*/ 2 w 604"/>
                <a:gd name="T9" fmla="*/ 0 h 237"/>
                <a:gd name="T10" fmla="*/ 0 60000 65536"/>
                <a:gd name="T11" fmla="*/ 0 60000 65536"/>
                <a:gd name="T12" fmla="*/ 0 60000 65536"/>
                <a:gd name="T13" fmla="*/ 0 60000 65536"/>
                <a:gd name="T14" fmla="*/ 0 60000 65536"/>
                <a:gd name="T15" fmla="*/ 0 w 604"/>
                <a:gd name="T16" fmla="*/ 0 h 237"/>
                <a:gd name="T17" fmla="*/ 604 w 604"/>
                <a:gd name="T18" fmla="*/ 237 h 237"/>
              </a:gdLst>
              <a:ahLst/>
              <a:cxnLst>
                <a:cxn ang="T10">
                  <a:pos x="T0" y="T1"/>
                </a:cxn>
                <a:cxn ang="T11">
                  <a:pos x="T2" y="T3"/>
                </a:cxn>
                <a:cxn ang="T12">
                  <a:pos x="T4" y="T5"/>
                </a:cxn>
                <a:cxn ang="T13">
                  <a:pos x="T6" y="T7"/>
                </a:cxn>
                <a:cxn ang="T14">
                  <a:pos x="T8" y="T9"/>
                </a:cxn>
              </a:cxnLst>
              <a:rect l="T15" t="T16" r="T17" b="T18"/>
              <a:pathLst>
                <a:path w="604" h="237">
                  <a:moveTo>
                    <a:pt x="0" y="0"/>
                  </a:moveTo>
                  <a:lnTo>
                    <a:pt x="604" y="0"/>
                  </a:lnTo>
                  <a:lnTo>
                    <a:pt x="604" y="237"/>
                  </a:lnTo>
                  <a:lnTo>
                    <a:pt x="2" y="237"/>
                  </a:lnTo>
                  <a:lnTo>
                    <a:pt x="2"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02" name="Rectangle 24"/>
            <p:cNvSpPr>
              <a:spLocks noChangeArrowheads="1"/>
            </p:cNvSpPr>
            <p:nvPr/>
          </p:nvSpPr>
          <p:spPr bwMode="auto">
            <a:xfrm>
              <a:off x="2165" y="1055"/>
              <a:ext cx="65" cy="11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solidFill>
                    <a:srgbClr val="000000"/>
                  </a:solidFill>
                </a:rPr>
                <a:t>P</a:t>
              </a:r>
              <a:endParaRPr lang="en-US" altLang="zh-CN" sz="1108"/>
            </a:p>
          </p:txBody>
        </p:sp>
        <p:sp>
          <p:nvSpPr>
            <p:cNvPr id="16403" name="Rectangle 25"/>
            <p:cNvSpPr>
              <a:spLocks noChangeArrowheads="1"/>
            </p:cNvSpPr>
            <p:nvPr/>
          </p:nvSpPr>
          <p:spPr bwMode="auto">
            <a:xfrm>
              <a:off x="2211" y="1084"/>
              <a:ext cx="54" cy="11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solidFill>
                    <a:srgbClr val="000000"/>
                  </a:solidFill>
                </a:rPr>
                <a:t>1</a:t>
              </a:r>
              <a:endParaRPr lang="en-US" altLang="zh-CN" sz="1108"/>
            </a:p>
          </p:txBody>
        </p:sp>
        <p:sp>
          <p:nvSpPr>
            <p:cNvPr id="16404" name="Rectangle 26"/>
            <p:cNvSpPr>
              <a:spLocks noChangeArrowheads="1"/>
            </p:cNvSpPr>
            <p:nvPr/>
          </p:nvSpPr>
          <p:spPr bwMode="auto">
            <a:xfrm>
              <a:off x="2194" y="1392"/>
              <a:ext cx="52" cy="11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solidFill>
                    <a:srgbClr val="000000"/>
                  </a:solidFill>
                </a:rPr>
                <a:t>$</a:t>
              </a:r>
              <a:endParaRPr lang="en-US" altLang="zh-CN" sz="1108"/>
            </a:p>
          </p:txBody>
        </p:sp>
        <p:sp>
          <p:nvSpPr>
            <p:cNvPr id="16405" name="Freeform 27"/>
            <p:cNvSpPr>
              <a:spLocks/>
            </p:cNvSpPr>
            <p:nvPr/>
          </p:nvSpPr>
          <p:spPr bwMode="auto">
            <a:xfrm>
              <a:off x="2435" y="1234"/>
              <a:ext cx="537" cy="439"/>
            </a:xfrm>
            <a:custGeom>
              <a:avLst/>
              <a:gdLst>
                <a:gd name="T0" fmla="*/ 537 w 537"/>
                <a:gd name="T1" fmla="*/ 0 h 434"/>
                <a:gd name="T2" fmla="*/ 511 w 537"/>
                <a:gd name="T3" fmla="*/ 37 h 434"/>
                <a:gd name="T4" fmla="*/ 489 w 537"/>
                <a:gd name="T5" fmla="*/ 75 h 434"/>
                <a:gd name="T6" fmla="*/ 468 w 537"/>
                <a:gd name="T7" fmla="*/ 113 h 434"/>
                <a:gd name="T8" fmla="*/ 447 w 537"/>
                <a:gd name="T9" fmla="*/ 153 h 434"/>
                <a:gd name="T10" fmla="*/ 428 w 537"/>
                <a:gd name="T11" fmla="*/ 195 h 434"/>
                <a:gd name="T12" fmla="*/ 404 w 537"/>
                <a:gd name="T13" fmla="*/ 233 h 434"/>
                <a:gd name="T14" fmla="*/ 377 w 537"/>
                <a:gd name="T15" fmla="*/ 272 h 434"/>
                <a:gd name="T16" fmla="*/ 348 w 537"/>
                <a:gd name="T17" fmla="*/ 308 h 434"/>
                <a:gd name="T18" fmla="*/ 310 w 537"/>
                <a:gd name="T19" fmla="*/ 342 h 434"/>
                <a:gd name="T20" fmla="*/ 268 w 537"/>
                <a:gd name="T21" fmla="*/ 373 h 434"/>
                <a:gd name="T22" fmla="*/ 244 w 537"/>
                <a:gd name="T23" fmla="*/ 386 h 434"/>
                <a:gd name="T24" fmla="*/ 219 w 537"/>
                <a:gd name="T25" fmla="*/ 396 h 434"/>
                <a:gd name="T26" fmla="*/ 193 w 537"/>
                <a:gd name="T27" fmla="*/ 407 h 434"/>
                <a:gd name="T28" fmla="*/ 166 w 537"/>
                <a:gd name="T29" fmla="*/ 413 h 434"/>
                <a:gd name="T30" fmla="*/ 139 w 537"/>
                <a:gd name="T31" fmla="*/ 417 h 434"/>
                <a:gd name="T32" fmla="*/ 113 w 537"/>
                <a:gd name="T33" fmla="*/ 424 h 434"/>
                <a:gd name="T34" fmla="*/ 83 w 537"/>
                <a:gd name="T35" fmla="*/ 426 h 434"/>
                <a:gd name="T36" fmla="*/ 56 w 537"/>
                <a:gd name="T37" fmla="*/ 430 h 434"/>
                <a:gd name="T38" fmla="*/ 27 w 537"/>
                <a:gd name="T39" fmla="*/ 432 h 434"/>
                <a:gd name="T40" fmla="*/ 0 w 537"/>
                <a:gd name="T41" fmla="*/ 434 h 4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37"/>
                <a:gd name="T64" fmla="*/ 0 h 434"/>
                <a:gd name="T65" fmla="*/ 537 w 537"/>
                <a:gd name="T66" fmla="*/ 434 h 4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37" h="434">
                  <a:moveTo>
                    <a:pt x="537" y="0"/>
                  </a:moveTo>
                  <a:lnTo>
                    <a:pt x="511" y="37"/>
                  </a:lnTo>
                  <a:lnTo>
                    <a:pt x="489" y="75"/>
                  </a:lnTo>
                  <a:lnTo>
                    <a:pt x="468" y="113"/>
                  </a:lnTo>
                  <a:lnTo>
                    <a:pt x="447" y="153"/>
                  </a:lnTo>
                  <a:lnTo>
                    <a:pt x="428" y="195"/>
                  </a:lnTo>
                  <a:lnTo>
                    <a:pt x="404" y="233"/>
                  </a:lnTo>
                  <a:lnTo>
                    <a:pt x="377" y="272"/>
                  </a:lnTo>
                  <a:lnTo>
                    <a:pt x="348" y="308"/>
                  </a:lnTo>
                  <a:lnTo>
                    <a:pt x="310" y="342"/>
                  </a:lnTo>
                  <a:lnTo>
                    <a:pt x="268" y="373"/>
                  </a:lnTo>
                  <a:lnTo>
                    <a:pt x="244" y="386"/>
                  </a:lnTo>
                  <a:lnTo>
                    <a:pt x="219" y="396"/>
                  </a:lnTo>
                  <a:lnTo>
                    <a:pt x="193" y="407"/>
                  </a:lnTo>
                  <a:lnTo>
                    <a:pt x="166" y="413"/>
                  </a:lnTo>
                  <a:lnTo>
                    <a:pt x="139" y="417"/>
                  </a:lnTo>
                  <a:lnTo>
                    <a:pt x="113" y="424"/>
                  </a:lnTo>
                  <a:lnTo>
                    <a:pt x="83" y="426"/>
                  </a:lnTo>
                  <a:lnTo>
                    <a:pt x="56" y="430"/>
                  </a:lnTo>
                  <a:lnTo>
                    <a:pt x="27" y="432"/>
                  </a:lnTo>
                  <a:lnTo>
                    <a:pt x="0" y="434"/>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06" name="Rectangle 28"/>
            <p:cNvSpPr>
              <a:spLocks noChangeArrowheads="1"/>
            </p:cNvSpPr>
            <p:nvPr/>
          </p:nvSpPr>
          <p:spPr bwMode="auto">
            <a:xfrm>
              <a:off x="2710" y="1066"/>
              <a:ext cx="533" cy="140"/>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a:solidFill>
                    <a:srgbClr val="000000"/>
                  </a:solidFill>
                </a:rPr>
                <a:t>Bus snoop</a:t>
              </a:r>
              <a:endParaRPr lang="en-US" altLang="zh-CN" sz="1292"/>
            </a:p>
          </p:txBody>
        </p:sp>
        <p:sp>
          <p:nvSpPr>
            <p:cNvPr id="16407" name="Line 29"/>
            <p:cNvSpPr>
              <a:spLocks noChangeShapeType="1"/>
            </p:cNvSpPr>
            <p:nvPr/>
          </p:nvSpPr>
          <p:spPr bwMode="auto">
            <a:xfrm>
              <a:off x="4827" y="1569"/>
              <a:ext cx="1" cy="158"/>
            </a:xfrm>
            <a:prstGeom prst="line">
              <a:avLst/>
            </a:prstGeom>
            <a:noFill/>
            <a:ln w="25400">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08" name="Line 30"/>
            <p:cNvSpPr>
              <a:spLocks noChangeShapeType="1"/>
            </p:cNvSpPr>
            <p:nvPr/>
          </p:nvSpPr>
          <p:spPr bwMode="auto">
            <a:xfrm>
              <a:off x="4827" y="1255"/>
              <a:ext cx="1" cy="77"/>
            </a:xfrm>
            <a:prstGeom prst="line">
              <a:avLst/>
            </a:prstGeom>
            <a:noFill/>
            <a:ln w="25400">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09" name="Freeform 31"/>
            <p:cNvSpPr>
              <a:spLocks/>
            </p:cNvSpPr>
            <p:nvPr/>
          </p:nvSpPr>
          <p:spPr bwMode="auto">
            <a:xfrm>
              <a:off x="4627" y="940"/>
              <a:ext cx="401" cy="315"/>
            </a:xfrm>
            <a:custGeom>
              <a:avLst/>
              <a:gdLst>
                <a:gd name="T0" fmla="*/ 401 w 401"/>
                <a:gd name="T1" fmla="*/ 155 h 315"/>
                <a:gd name="T2" fmla="*/ 398 w 401"/>
                <a:gd name="T3" fmla="*/ 182 h 315"/>
                <a:gd name="T4" fmla="*/ 390 w 401"/>
                <a:gd name="T5" fmla="*/ 206 h 315"/>
                <a:gd name="T6" fmla="*/ 379 w 401"/>
                <a:gd name="T7" fmla="*/ 229 h 315"/>
                <a:gd name="T8" fmla="*/ 363 w 401"/>
                <a:gd name="T9" fmla="*/ 250 h 315"/>
                <a:gd name="T10" fmla="*/ 342 w 401"/>
                <a:gd name="T11" fmla="*/ 268 h 315"/>
                <a:gd name="T12" fmla="*/ 318 w 401"/>
                <a:gd name="T13" fmla="*/ 283 h 315"/>
                <a:gd name="T14" fmla="*/ 294 w 401"/>
                <a:gd name="T15" fmla="*/ 296 h 315"/>
                <a:gd name="T16" fmla="*/ 264 w 401"/>
                <a:gd name="T17" fmla="*/ 306 h 315"/>
                <a:gd name="T18" fmla="*/ 232 w 401"/>
                <a:gd name="T19" fmla="*/ 313 h 315"/>
                <a:gd name="T20" fmla="*/ 200 w 401"/>
                <a:gd name="T21" fmla="*/ 315 h 315"/>
                <a:gd name="T22" fmla="*/ 168 w 401"/>
                <a:gd name="T23" fmla="*/ 313 h 315"/>
                <a:gd name="T24" fmla="*/ 136 w 401"/>
                <a:gd name="T25" fmla="*/ 306 h 315"/>
                <a:gd name="T26" fmla="*/ 109 w 401"/>
                <a:gd name="T27" fmla="*/ 296 h 315"/>
                <a:gd name="T28" fmla="*/ 83 w 401"/>
                <a:gd name="T29" fmla="*/ 283 h 315"/>
                <a:gd name="T30" fmla="*/ 58 w 401"/>
                <a:gd name="T31" fmla="*/ 268 h 315"/>
                <a:gd name="T32" fmla="*/ 40 w 401"/>
                <a:gd name="T33" fmla="*/ 250 h 315"/>
                <a:gd name="T34" fmla="*/ 21 w 401"/>
                <a:gd name="T35" fmla="*/ 229 h 315"/>
                <a:gd name="T36" fmla="*/ 10 w 401"/>
                <a:gd name="T37" fmla="*/ 206 h 315"/>
                <a:gd name="T38" fmla="*/ 2 w 401"/>
                <a:gd name="T39" fmla="*/ 182 h 315"/>
                <a:gd name="T40" fmla="*/ 0 w 401"/>
                <a:gd name="T41" fmla="*/ 157 h 315"/>
                <a:gd name="T42" fmla="*/ 2 w 401"/>
                <a:gd name="T43" fmla="*/ 132 h 315"/>
                <a:gd name="T44" fmla="*/ 10 w 401"/>
                <a:gd name="T45" fmla="*/ 107 h 315"/>
                <a:gd name="T46" fmla="*/ 21 w 401"/>
                <a:gd name="T47" fmla="*/ 84 h 315"/>
                <a:gd name="T48" fmla="*/ 40 w 401"/>
                <a:gd name="T49" fmla="*/ 63 h 315"/>
                <a:gd name="T50" fmla="*/ 58 w 401"/>
                <a:gd name="T51" fmla="*/ 46 h 315"/>
                <a:gd name="T52" fmla="*/ 83 w 401"/>
                <a:gd name="T53" fmla="*/ 29 h 315"/>
                <a:gd name="T54" fmla="*/ 109 w 401"/>
                <a:gd name="T55" fmla="*/ 17 h 315"/>
                <a:gd name="T56" fmla="*/ 136 w 401"/>
                <a:gd name="T57" fmla="*/ 8 h 315"/>
                <a:gd name="T58" fmla="*/ 168 w 401"/>
                <a:gd name="T59" fmla="*/ 2 h 315"/>
                <a:gd name="T60" fmla="*/ 200 w 401"/>
                <a:gd name="T61" fmla="*/ 0 h 315"/>
                <a:gd name="T62" fmla="*/ 232 w 401"/>
                <a:gd name="T63" fmla="*/ 2 h 315"/>
                <a:gd name="T64" fmla="*/ 264 w 401"/>
                <a:gd name="T65" fmla="*/ 8 h 315"/>
                <a:gd name="T66" fmla="*/ 294 w 401"/>
                <a:gd name="T67" fmla="*/ 17 h 315"/>
                <a:gd name="T68" fmla="*/ 318 w 401"/>
                <a:gd name="T69" fmla="*/ 29 h 315"/>
                <a:gd name="T70" fmla="*/ 342 w 401"/>
                <a:gd name="T71" fmla="*/ 46 h 315"/>
                <a:gd name="T72" fmla="*/ 363 w 401"/>
                <a:gd name="T73" fmla="*/ 63 h 315"/>
                <a:gd name="T74" fmla="*/ 379 w 401"/>
                <a:gd name="T75" fmla="*/ 84 h 315"/>
                <a:gd name="T76" fmla="*/ 390 w 401"/>
                <a:gd name="T77" fmla="*/ 107 h 315"/>
                <a:gd name="T78" fmla="*/ 398 w 401"/>
                <a:gd name="T79" fmla="*/ 132 h 315"/>
                <a:gd name="T80" fmla="*/ 401 w 401"/>
                <a:gd name="T81" fmla="*/ 157 h 315"/>
                <a:gd name="T82" fmla="*/ 401 w 401"/>
                <a:gd name="T83" fmla="*/ 155 h 3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1"/>
                <a:gd name="T127" fmla="*/ 0 h 315"/>
                <a:gd name="T128" fmla="*/ 401 w 401"/>
                <a:gd name="T129" fmla="*/ 315 h 3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1" h="315">
                  <a:moveTo>
                    <a:pt x="401" y="155"/>
                  </a:moveTo>
                  <a:lnTo>
                    <a:pt x="398" y="182"/>
                  </a:lnTo>
                  <a:lnTo>
                    <a:pt x="390" y="206"/>
                  </a:lnTo>
                  <a:lnTo>
                    <a:pt x="379" y="229"/>
                  </a:lnTo>
                  <a:lnTo>
                    <a:pt x="363" y="250"/>
                  </a:lnTo>
                  <a:lnTo>
                    <a:pt x="342" y="268"/>
                  </a:lnTo>
                  <a:lnTo>
                    <a:pt x="318" y="283"/>
                  </a:lnTo>
                  <a:lnTo>
                    <a:pt x="294" y="296"/>
                  </a:lnTo>
                  <a:lnTo>
                    <a:pt x="264" y="306"/>
                  </a:lnTo>
                  <a:lnTo>
                    <a:pt x="232" y="313"/>
                  </a:lnTo>
                  <a:lnTo>
                    <a:pt x="200" y="315"/>
                  </a:lnTo>
                  <a:lnTo>
                    <a:pt x="168" y="313"/>
                  </a:lnTo>
                  <a:lnTo>
                    <a:pt x="136" y="306"/>
                  </a:lnTo>
                  <a:lnTo>
                    <a:pt x="109" y="296"/>
                  </a:lnTo>
                  <a:lnTo>
                    <a:pt x="83" y="283"/>
                  </a:lnTo>
                  <a:lnTo>
                    <a:pt x="58" y="268"/>
                  </a:lnTo>
                  <a:lnTo>
                    <a:pt x="40" y="250"/>
                  </a:lnTo>
                  <a:lnTo>
                    <a:pt x="21" y="229"/>
                  </a:lnTo>
                  <a:lnTo>
                    <a:pt x="10" y="206"/>
                  </a:lnTo>
                  <a:lnTo>
                    <a:pt x="2" y="182"/>
                  </a:lnTo>
                  <a:lnTo>
                    <a:pt x="0" y="157"/>
                  </a:lnTo>
                  <a:lnTo>
                    <a:pt x="2" y="132"/>
                  </a:lnTo>
                  <a:lnTo>
                    <a:pt x="10" y="107"/>
                  </a:lnTo>
                  <a:lnTo>
                    <a:pt x="21" y="84"/>
                  </a:lnTo>
                  <a:lnTo>
                    <a:pt x="40" y="63"/>
                  </a:lnTo>
                  <a:lnTo>
                    <a:pt x="58" y="46"/>
                  </a:lnTo>
                  <a:lnTo>
                    <a:pt x="83" y="29"/>
                  </a:lnTo>
                  <a:lnTo>
                    <a:pt x="109" y="17"/>
                  </a:lnTo>
                  <a:lnTo>
                    <a:pt x="136" y="8"/>
                  </a:lnTo>
                  <a:lnTo>
                    <a:pt x="168" y="2"/>
                  </a:lnTo>
                  <a:lnTo>
                    <a:pt x="200" y="0"/>
                  </a:lnTo>
                  <a:lnTo>
                    <a:pt x="232" y="2"/>
                  </a:lnTo>
                  <a:lnTo>
                    <a:pt x="264" y="8"/>
                  </a:lnTo>
                  <a:lnTo>
                    <a:pt x="294" y="17"/>
                  </a:lnTo>
                  <a:lnTo>
                    <a:pt x="318" y="29"/>
                  </a:lnTo>
                  <a:lnTo>
                    <a:pt x="342" y="46"/>
                  </a:lnTo>
                  <a:lnTo>
                    <a:pt x="363" y="63"/>
                  </a:lnTo>
                  <a:lnTo>
                    <a:pt x="379" y="84"/>
                  </a:lnTo>
                  <a:lnTo>
                    <a:pt x="390" y="107"/>
                  </a:lnTo>
                  <a:lnTo>
                    <a:pt x="398" y="132"/>
                  </a:lnTo>
                  <a:lnTo>
                    <a:pt x="401" y="157"/>
                  </a:lnTo>
                  <a:lnTo>
                    <a:pt x="401" y="155"/>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10" name="Freeform 32"/>
            <p:cNvSpPr>
              <a:spLocks/>
            </p:cNvSpPr>
            <p:nvPr/>
          </p:nvSpPr>
          <p:spPr bwMode="auto">
            <a:xfrm>
              <a:off x="4627" y="940"/>
              <a:ext cx="401" cy="315"/>
            </a:xfrm>
            <a:custGeom>
              <a:avLst/>
              <a:gdLst>
                <a:gd name="T0" fmla="*/ 401 w 401"/>
                <a:gd name="T1" fmla="*/ 155 h 315"/>
                <a:gd name="T2" fmla="*/ 398 w 401"/>
                <a:gd name="T3" fmla="*/ 132 h 315"/>
                <a:gd name="T4" fmla="*/ 390 w 401"/>
                <a:gd name="T5" fmla="*/ 107 h 315"/>
                <a:gd name="T6" fmla="*/ 379 w 401"/>
                <a:gd name="T7" fmla="*/ 84 h 315"/>
                <a:gd name="T8" fmla="*/ 363 w 401"/>
                <a:gd name="T9" fmla="*/ 63 h 315"/>
                <a:gd name="T10" fmla="*/ 342 w 401"/>
                <a:gd name="T11" fmla="*/ 46 h 315"/>
                <a:gd name="T12" fmla="*/ 318 w 401"/>
                <a:gd name="T13" fmla="*/ 29 h 315"/>
                <a:gd name="T14" fmla="*/ 294 w 401"/>
                <a:gd name="T15" fmla="*/ 17 h 315"/>
                <a:gd name="T16" fmla="*/ 264 w 401"/>
                <a:gd name="T17" fmla="*/ 8 h 315"/>
                <a:gd name="T18" fmla="*/ 232 w 401"/>
                <a:gd name="T19" fmla="*/ 2 h 315"/>
                <a:gd name="T20" fmla="*/ 200 w 401"/>
                <a:gd name="T21" fmla="*/ 0 h 315"/>
                <a:gd name="T22" fmla="*/ 168 w 401"/>
                <a:gd name="T23" fmla="*/ 2 h 315"/>
                <a:gd name="T24" fmla="*/ 136 w 401"/>
                <a:gd name="T25" fmla="*/ 8 h 315"/>
                <a:gd name="T26" fmla="*/ 109 w 401"/>
                <a:gd name="T27" fmla="*/ 17 h 315"/>
                <a:gd name="T28" fmla="*/ 83 w 401"/>
                <a:gd name="T29" fmla="*/ 29 h 315"/>
                <a:gd name="T30" fmla="*/ 58 w 401"/>
                <a:gd name="T31" fmla="*/ 46 h 315"/>
                <a:gd name="T32" fmla="*/ 40 w 401"/>
                <a:gd name="T33" fmla="*/ 63 h 315"/>
                <a:gd name="T34" fmla="*/ 21 w 401"/>
                <a:gd name="T35" fmla="*/ 84 h 315"/>
                <a:gd name="T36" fmla="*/ 10 w 401"/>
                <a:gd name="T37" fmla="*/ 107 h 315"/>
                <a:gd name="T38" fmla="*/ 2 w 401"/>
                <a:gd name="T39" fmla="*/ 132 h 315"/>
                <a:gd name="T40" fmla="*/ 0 w 401"/>
                <a:gd name="T41" fmla="*/ 157 h 315"/>
                <a:gd name="T42" fmla="*/ 2 w 401"/>
                <a:gd name="T43" fmla="*/ 182 h 315"/>
                <a:gd name="T44" fmla="*/ 10 w 401"/>
                <a:gd name="T45" fmla="*/ 206 h 315"/>
                <a:gd name="T46" fmla="*/ 21 w 401"/>
                <a:gd name="T47" fmla="*/ 229 h 315"/>
                <a:gd name="T48" fmla="*/ 40 w 401"/>
                <a:gd name="T49" fmla="*/ 250 h 315"/>
                <a:gd name="T50" fmla="*/ 58 w 401"/>
                <a:gd name="T51" fmla="*/ 268 h 315"/>
                <a:gd name="T52" fmla="*/ 83 w 401"/>
                <a:gd name="T53" fmla="*/ 283 h 315"/>
                <a:gd name="T54" fmla="*/ 109 w 401"/>
                <a:gd name="T55" fmla="*/ 296 h 315"/>
                <a:gd name="T56" fmla="*/ 136 w 401"/>
                <a:gd name="T57" fmla="*/ 306 h 315"/>
                <a:gd name="T58" fmla="*/ 168 w 401"/>
                <a:gd name="T59" fmla="*/ 313 h 315"/>
                <a:gd name="T60" fmla="*/ 200 w 401"/>
                <a:gd name="T61" fmla="*/ 315 h 315"/>
                <a:gd name="T62" fmla="*/ 232 w 401"/>
                <a:gd name="T63" fmla="*/ 313 h 315"/>
                <a:gd name="T64" fmla="*/ 264 w 401"/>
                <a:gd name="T65" fmla="*/ 306 h 315"/>
                <a:gd name="T66" fmla="*/ 294 w 401"/>
                <a:gd name="T67" fmla="*/ 296 h 315"/>
                <a:gd name="T68" fmla="*/ 318 w 401"/>
                <a:gd name="T69" fmla="*/ 283 h 315"/>
                <a:gd name="T70" fmla="*/ 342 w 401"/>
                <a:gd name="T71" fmla="*/ 268 h 315"/>
                <a:gd name="T72" fmla="*/ 363 w 401"/>
                <a:gd name="T73" fmla="*/ 250 h 315"/>
                <a:gd name="T74" fmla="*/ 379 w 401"/>
                <a:gd name="T75" fmla="*/ 229 h 315"/>
                <a:gd name="T76" fmla="*/ 390 w 401"/>
                <a:gd name="T77" fmla="*/ 206 h 315"/>
                <a:gd name="T78" fmla="*/ 398 w 401"/>
                <a:gd name="T79" fmla="*/ 182 h 315"/>
                <a:gd name="T80" fmla="*/ 401 w 401"/>
                <a:gd name="T81" fmla="*/ 157 h 315"/>
                <a:gd name="T82" fmla="*/ 401 w 401"/>
                <a:gd name="T83" fmla="*/ 157 h 3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1"/>
                <a:gd name="T127" fmla="*/ 0 h 315"/>
                <a:gd name="T128" fmla="*/ 401 w 401"/>
                <a:gd name="T129" fmla="*/ 315 h 3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1" h="315">
                  <a:moveTo>
                    <a:pt x="401" y="155"/>
                  </a:moveTo>
                  <a:lnTo>
                    <a:pt x="398" y="132"/>
                  </a:lnTo>
                  <a:lnTo>
                    <a:pt x="390" y="107"/>
                  </a:lnTo>
                  <a:lnTo>
                    <a:pt x="379" y="84"/>
                  </a:lnTo>
                  <a:lnTo>
                    <a:pt x="363" y="63"/>
                  </a:lnTo>
                  <a:lnTo>
                    <a:pt x="342" y="46"/>
                  </a:lnTo>
                  <a:lnTo>
                    <a:pt x="318" y="29"/>
                  </a:lnTo>
                  <a:lnTo>
                    <a:pt x="294" y="17"/>
                  </a:lnTo>
                  <a:lnTo>
                    <a:pt x="264" y="8"/>
                  </a:lnTo>
                  <a:lnTo>
                    <a:pt x="232" y="2"/>
                  </a:lnTo>
                  <a:lnTo>
                    <a:pt x="200" y="0"/>
                  </a:lnTo>
                  <a:lnTo>
                    <a:pt x="168" y="2"/>
                  </a:lnTo>
                  <a:lnTo>
                    <a:pt x="136" y="8"/>
                  </a:lnTo>
                  <a:lnTo>
                    <a:pt x="109" y="17"/>
                  </a:lnTo>
                  <a:lnTo>
                    <a:pt x="83" y="29"/>
                  </a:lnTo>
                  <a:lnTo>
                    <a:pt x="58" y="46"/>
                  </a:lnTo>
                  <a:lnTo>
                    <a:pt x="40" y="63"/>
                  </a:lnTo>
                  <a:lnTo>
                    <a:pt x="21" y="84"/>
                  </a:lnTo>
                  <a:lnTo>
                    <a:pt x="10" y="107"/>
                  </a:lnTo>
                  <a:lnTo>
                    <a:pt x="2" y="132"/>
                  </a:lnTo>
                  <a:lnTo>
                    <a:pt x="0" y="157"/>
                  </a:lnTo>
                  <a:lnTo>
                    <a:pt x="2" y="182"/>
                  </a:lnTo>
                  <a:lnTo>
                    <a:pt x="10" y="206"/>
                  </a:lnTo>
                  <a:lnTo>
                    <a:pt x="21" y="229"/>
                  </a:lnTo>
                  <a:lnTo>
                    <a:pt x="40" y="250"/>
                  </a:lnTo>
                  <a:lnTo>
                    <a:pt x="58" y="268"/>
                  </a:lnTo>
                  <a:lnTo>
                    <a:pt x="83" y="283"/>
                  </a:lnTo>
                  <a:lnTo>
                    <a:pt x="109" y="296"/>
                  </a:lnTo>
                  <a:lnTo>
                    <a:pt x="136" y="306"/>
                  </a:lnTo>
                  <a:lnTo>
                    <a:pt x="168" y="313"/>
                  </a:lnTo>
                  <a:lnTo>
                    <a:pt x="200" y="315"/>
                  </a:lnTo>
                  <a:lnTo>
                    <a:pt x="232" y="313"/>
                  </a:lnTo>
                  <a:lnTo>
                    <a:pt x="264" y="306"/>
                  </a:lnTo>
                  <a:lnTo>
                    <a:pt x="294" y="296"/>
                  </a:lnTo>
                  <a:lnTo>
                    <a:pt x="318" y="283"/>
                  </a:lnTo>
                  <a:lnTo>
                    <a:pt x="342" y="268"/>
                  </a:lnTo>
                  <a:lnTo>
                    <a:pt x="363" y="250"/>
                  </a:lnTo>
                  <a:lnTo>
                    <a:pt x="379" y="229"/>
                  </a:lnTo>
                  <a:lnTo>
                    <a:pt x="390" y="206"/>
                  </a:lnTo>
                  <a:lnTo>
                    <a:pt x="398" y="182"/>
                  </a:lnTo>
                  <a:lnTo>
                    <a:pt x="401" y="157"/>
                  </a:lnTo>
                </a:path>
              </a:pathLst>
            </a:custGeom>
            <a:noFill/>
            <a:ln w="2540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11" name="Freeform 33"/>
            <p:cNvSpPr>
              <a:spLocks/>
            </p:cNvSpPr>
            <p:nvPr/>
          </p:nvSpPr>
          <p:spPr bwMode="auto">
            <a:xfrm>
              <a:off x="4525" y="1332"/>
              <a:ext cx="604" cy="236"/>
            </a:xfrm>
            <a:custGeom>
              <a:avLst/>
              <a:gdLst>
                <a:gd name="T0" fmla="*/ 0 w 604"/>
                <a:gd name="T1" fmla="*/ 0 h 237"/>
                <a:gd name="T2" fmla="*/ 604 w 604"/>
                <a:gd name="T3" fmla="*/ 0 h 237"/>
                <a:gd name="T4" fmla="*/ 604 w 604"/>
                <a:gd name="T5" fmla="*/ 237 h 237"/>
                <a:gd name="T6" fmla="*/ 3 w 604"/>
                <a:gd name="T7" fmla="*/ 237 h 237"/>
                <a:gd name="T8" fmla="*/ 3 w 604"/>
                <a:gd name="T9" fmla="*/ 0 h 237"/>
                <a:gd name="T10" fmla="*/ 0 w 604"/>
                <a:gd name="T11" fmla="*/ 0 h 237"/>
                <a:gd name="T12" fmla="*/ 0 60000 65536"/>
                <a:gd name="T13" fmla="*/ 0 60000 65536"/>
                <a:gd name="T14" fmla="*/ 0 60000 65536"/>
                <a:gd name="T15" fmla="*/ 0 60000 65536"/>
                <a:gd name="T16" fmla="*/ 0 60000 65536"/>
                <a:gd name="T17" fmla="*/ 0 60000 65536"/>
                <a:gd name="T18" fmla="*/ 0 w 604"/>
                <a:gd name="T19" fmla="*/ 0 h 237"/>
                <a:gd name="T20" fmla="*/ 604 w 604"/>
                <a:gd name="T21" fmla="*/ 237 h 237"/>
              </a:gdLst>
              <a:ahLst/>
              <a:cxnLst>
                <a:cxn ang="T12">
                  <a:pos x="T0" y="T1"/>
                </a:cxn>
                <a:cxn ang="T13">
                  <a:pos x="T2" y="T3"/>
                </a:cxn>
                <a:cxn ang="T14">
                  <a:pos x="T4" y="T5"/>
                </a:cxn>
                <a:cxn ang="T15">
                  <a:pos x="T6" y="T7"/>
                </a:cxn>
                <a:cxn ang="T16">
                  <a:pos x="T8" y="T9"/>
                </a:cxn>
                <a:cxn ang="T17">
                  <a:pos x="T10" y="T11"/>
                </a:cxn>
              </a:cxnLst>
              <a:rect l="T18" t="T19" r="T20" b="T21"/>
              <a:pathLst>
                <a:path w="604" h="237">
                  <a:moveTo>
                    <a:pt x="0" y="0"/>
                  </a:moveTo>
                  <a:lnTo>
                    <a:pt x="604" y="0"/>
                  </a:lnTo>
                  <a:lnTo>
                    <a:pt x="604" y="237"/>
                  </a:lnTo>
                  <a:lnTo>
                    <a:pt x="3" y="237"/>
                  </a:lnTo>
                  <a:lnTo>
                    <a:pt x="3" y="0"/>
                  </a:lnTo>
                  <a:lnTo>
                    <a:pt x="0" y="0"/>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12" name="Freeform 34"/>
            <p:cNvSpPr>
              <a:spLocks/>
            </p:cNvSpPr>
            <p:nvPr/>
          </p:nvSpPr>
          <p:spPr bwMode="auto">
            <a:xfrm>
              <a:off x="4525" y="1332"/>
              <a:ext cx="604" cy="236"/>
            </a:xfrm>
            <a:custGeom>
              <a:avLst/>
              <a:gdLst>
                <a:gd name="T0" fmla="*/ 0 w 604"/>
                <a:gd name="T1" fmla="*/ 0 h 237"/>
                <a:gd name="T2" fmla="*/ 604 w 604"/>
                <a:gd name="T3" fmla="*/ 0 h 237"/>
                <a:gd name="T4" fmla="*/ 604 w 604"/>
                <a:gd name="T5" fmla="*/ 237 h 237"/>
                <a:gd name="T6" fmla="*/ 3 w 604"/>
                <a:gd name="T7" fmla="*/ 237 h 237"/>
                <a:gd name="T8" fmla="*/ 3 w 604"/>
                <a:gd name="T9" fmla="*/ 0 h 237"/>
                <a:gd name="T10" fmla="*/ 0 60000 65536"/>
                <a:gd name="T11" fmla="*/ 0 60000 65536"/>
                <a:gd name="T12" fmla="*/ 0 60000 65536"/>
                <a:gd name="T13" fmla="*/ 0 60000 65536"/>
                <a:gd name="T14" fmla="*/ 0 60000 65536"/>
                <a:gd name="T15" fmla="*/ 0 w 604"/>
                <a:gd name="T16" fmla="*/ 0 h 237"/>
                <a:gd name="T17" fmla="*/ 604 w 604"/>
                <a:gd name="T18" fmla="*/ 237 h 237"/>
              </a:gdLst>
              <a:ahLst/>
              <a:cxnLst>
                <a:cxn ang="T10">
                  <a:pos x="T0" y="T1"/>
                </a:cxn>
                <a:cxn ang="T11">
                  <a:pos x="T2" y="T3"/>
                </a:cxn>
                <a:cxn ang="T12">
                  <a:pos x="T4" y="T5"/>
                </a:cxn>
                <a:cxn ang="T13">
                  <a:pos x="T6" y="T7"/>
                </a:cxn>
                <a:cxn ang="T14">
                  <a:pos x="T8" y="T9"/>
                </a:cxn>
              </a:cxnLst>
              <a:rect l="T15" t="T16" r="T17" b="T18"/>
              <a:pathLst>
                <a:path w="604" h="237">
                  <a:moveTo>
                    <a:pt x="0" y="0"/>
                  </a:moveTo>
                  <a:lnTo>
                    <a:pt x="604" y="0"/>
                  </a:lnTo>
                  <a:lnTo>
                    <a:pt x="604" y="237"/>
                  </a:lnTo>
                  <a:lnTo>
                    <a:pt x="3" y="237"/>
                  </a:lnTo>
                  <a:lnTo>
                    <a:pt x="3"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13" name="Rectangle 35"/>
            <p:cNvSpPr>
              <a:spLocks noChangeArrowheads="1"/>
            </p:cNvSpPr>
            <p:nvPr/>
          </p:nvSpPr>
          <p:spPr bwMode="auto">
            <a:xfrm>
              <a:off x="4800" y="1392"/>
              <a:ext cx="54" cy="11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solidFill>
                    <a:srgbClr val="000000"/>
                  </a:solidFill>
                </a:rPr>
                <a:t>$</a:t>
              </a:r>
              <a:endParaRPr lang="en-US" altLang="zh-CN" sz="1108"/>
            </a:p>
          </p:txBody>
        </p:sp>
        <p:sp>
          <p:nvSpPr>
            <p:cNvPr id="16414" name="Rectangle 36"/>
            <p:cNvSpPr>
              <a:spLocks noChangeArrowheads="1"/>
            </p:cNvSpPr>
            <p:nvPr/>
          </p:nvSpPr>
          <p:spPr bwMode="auto">
            <a:xfrm>
              <a:off x="4784" y="1049"/>
              <a:ext cx="65" cy="11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solidFill>
                    <a:srgbClr val="000000"/>
                  </a:solidFill>
                </a:rPr>
                <a:t>P</a:t>
              </a:r>
              <a:endParaRPr lang="en-US" altLang="zh-CN" sz="1108"/>
            </a:p>
          </p:txBody>
        </p:sp>
        <p:sp>
          <p:nvSpPr>
            <p:cNvPr id="16415" name="Rectangle 37"/>
            <p:cNvSpPr>
              <a:spLocks noChangeArrowheads="1"/>
            </p:cNvSpPr>
            <p:nvPr/>
          </p:nvSpPr>
          <p:spPr bwMode="auto">
            <a:xfrm>
              <a:off x="4827" y="1077"/>
              <a:ext cx="54" cy="11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solidFill>
                    <a:srgbClr val="000000"/>
                  </a:solidFill>
                </a:rPr>
                <a:t>n</a:t>
              </a:r>
              <a:endParaRPr lang="en-US" altLang="zh-CN" sz="1108"/>
            </a:p>
          </p:txBody>
        </p:sp>
        <p:sp>
          <p:nvSpPr>
            <p:cNvPr id="16416" name="Freeform 38"/>
            <p:cNvSpPr>
              <a:spLocks/>
            </p:cNvSpPr>
            <p:nvPr/>
          </p:nvSpPr>
          <p:spPr bwMode="auto">
            <a:xfrm>
              <a:off x="3173" y="1935"/>
              <a:ext cx="16" cy="12"/>
            </a:xfrm>
            <a:custGeom>
              <a:avLst/>
              <a:gdLst>
                <a:gd name="T0" fmla="*/ 5 w 16"/>
                <a:gd name="T1" fmla="*/ 10 h 12"/>
                <a:gd name="T2" fmla="*/ 5 w 16"/>
                <a:gd name="T3" fmla="*/ 12 h 12"/>
                <a:gd name="T4" fmla="*/ 3 w 16"/>
                <a:gd name="T5" fmla="*/ 10 h 12"/>
                <a:gd name="T6" fmla="*/ 3 w 16"/>
                <a:gd name="T7" fmla="*/ 10 h 12"/>
                <a:gd name="T8" fmla="*/ 3 w 16"/>
                <a:gd name="T9" fmla="*/ 10 h 12"/>
                <a:gd name="T10" fmla="*/ 0 w 16"/>
                <a:gd name="T11" fmla="*/ 10 h 12"/>
                <a:gd name="T12" fmla="*/ 0 w 16"/>
                <a:gd name="T13" fmla="*/ 8 h 12"/>
                <a:gd name="T14" fmla="*/ 0 w 16"/>
                <a:gd name="T15" fmla="*/ 8 h 12"/>
                <a:gd name="T16" fmla="*/ 0 w 16"/>
                <a:gd name="T17" fmla="*/ 6 h 12"/>
                <a:gd name="T18" fmla="*/ 0 w 16"/>
                <a:gd name="T19" fmla="*/ 6 h 12"/>
                <a:gd name="T20" fmla="*/ 0 w 16"/>
                <a:gd name="T21" fmla="*/ 4 h 12"/>
                <a:gd name="T22" fmla="*/ 0 w 16"/>
                <a:gd name="T23" fmla="*/ 4 h 12"/>
                <a:gd name="T24" fmla="*/ 0 w 16"/>
                <a:gd name="T25" fmla="*/ 2 h 12"/>
                <a:gd name="T26" fmla="*/ 0 w 16"/>
                <a:gd name="T27" fmla="*/ 2 h 12"/>
                <a:gd name="T28" fmla="*/ 3 w 16"/>
                <a:gd name="T29" fmla="*/ 0 h 12"/>
                <a:gd name="T30" fmla="*/ 3 w 16"/>
                <a:gd name="T31" fmla="*/ 0 h 12"/>
                <a:gd name="T32" fmla="*/ 3 w 16"/>
                <a:gd name="T33" fmla="*/ 0 h 12"/>
                <a:gd name="T34" fmla="*/ 5 w 16"/>
                <a:gd name="T35" fmla="*/ 0 h 12"/>
                <a:gd name="T36" fmla="*/ 5 w 16"/>
                <a:gd name="T37" fmla="*/ 0 h 12"/>
                <a:gd name="T38" fmla="*/ 8 w 16"/>
                <a:gd name="T39" fmla="*/ 0 h 12"/>
                <a:gd name="T40" fmla="*/ 8 w 16"/>
                <a:gd name="T41" fmla="*/ 0 h 12"/>
                <a:gd name="T42" fmla="*/ 11 w 16"/>
                <a:gd name="T43" fmla="*/ 0 h 12"/>
                <a:gd name="T44" fmla="*/ 11 w 16"/>
                <a:gd name="T45" fmla="*/ 0 h 12"/>
                <a:gd name="T46" fmla="*/ 13 w 16"/>
                <a:gd name="T47" fmla="*/ 0 h 12"/>
                <a:gd name="T48" fmla="*/ 13 w 16"/>
                <a:gd name="T49" fmla="*/ 2 h 12"/>
                <a:gd name="T50" fmla="*/ 13 w 16"/>
                <a:gd name="T51" fmla="*/ 2 h 12"/>
                <a:gd name="T52" fmla="*/ 16 w 16"/>
                <a:gd name="T53" fmla="*/ 2 h 12"/>
                <a:gd name="T54" fmla="*/ 16 w 16"/>
                <a:gd name="T55" fmla="*/ 4 h 12"/>
                <a:gd name="T56" fmla="*/ 16 w 16"/>
                <a:gd name="T57" fmla="*/ 4 h 12"/>
                <a:gd name="T58" fmla="*/ 16 w 16"/>
                <a:gd name="T59" fmla="*/ 6 h 12"/>
                <a:gd name="T60" fmla="*/ 16 w 16"/>
                <a:gd name="T61" fmla="*/ 6 h 12"/>
                <a:gd name="T62" fmla="*/ 16 w 16"/>
                <a:gd name="T63" fmla="*/ 8 h 12"/>
                <a:gd name="T64" fmla="*/ 16 w 16"/>
                <a:gd name="T65" fmla="*/ 8 h 12"/>
                <a:gd name="T66" fmla="*/ 13 w 16"/>
                <a:gd name="T67" fmla="*/ 10 h 12"/>
                <a:gd name="T68" fmla="*/ 13 w 16"/>
                <a:gd name="T69" fmla="*/ 10 h 12"/>
                <a:gd name="T70" fmla="*/ 13 w 16"/>
                <a:gd name="T71" fmla="*/ 10 h 12"/>
                <a:gd name="T72" fmla="*/ 11 w 16"/>
                <a:gd name="T73" fmla="*/ 12 h 12"/>
                <a:gd name="T74" fmla="*/ 11 w 16"/>
                <a:gd name="T75" fmla="*/ 12 h 12"/>
                <a:gd name="T76" fmla="*/ 8 w 16"/>
                <a:gd name="T77" fmla="*/ 12 h 12"/>
                <a:gd name="T78" fmla="*/ 8 w 16"/>
                <a:gd name="T79" fmla="*/ 12 h 12"/>
                <a:gd name="T80" fmla="*/ 5 w 16"/>
                <a:gd name="T81" fmla="*/ 12 h 12"/>
                <a:gd name="T82" fmla="*/ 5 w 16"/>
                <a:gd name="T83" fmla="*/ 10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
                <a:gd name="T127" fmla="*/ 0 h 12"/>
                <a:gd name="T128" fmla="*/ 16 w 16"/>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 h="12">
                  <a:moveTo>
                    <a:pt x="5" y="10"/>
                  </a:moveTo>
                  <a:lnTo>
                    <a:pt x="5" y="12"/>
                  </a:lnTo>
                  <a:lnTo>
                    <a:pt x="3" y="10"/>
                  </a:lnTo>
                  <a:lnTo>
                    <a:pt x="0" y="10"/>
                  </a:lnTo>
                  <a:lnTo>
                    <a:pt x="0" y="8"/>
                  </a:lnTo>
                  <a:lnTo>
                    <a:pt x="0" y="6"/>
                  </a:lnTo>
                  <a:lnTo>
                    <a:pt x="0" y="4"/>
                  </a:lnTo>
                  <a:lnTo>
                    <a:pt x="0" y="2"/>
                  </a:lnTo>
                  <a:lnTo>
                    <a:pt x="3" y="0"/>
                  </a:lnTo>
                  <a:lnTo>
                    <a:pt x="5" y="0"/>
                  </a:lnTo>
                  <a:lnTo>
                    <a:pt x="8" y="0"/>
                  </a:lnTo>
                  <a:lnTo>
                    <a:pt x="11" y="0"/>
                  </a:lnTo>
                  <a:lnTo>
                    <a:pt x="13" y="0"/>
                  </a:lnTo>
                  <a:lnTo>
                    <a:pt x="13" y="2"/>
                  </a:lnTo>
                  <a:lnTo>
                    <a:pt x="16" y="2"/>
                  </a:lnTo>
                  <a:lnTo>
                    <a:pt x="16" y="4"/>
                  </a:lnTo>
                  <a:lnTo>
                    <a:pt x="16" y="6"/>
                  </a:lnTo>
                  <a:lnTo>
                    <a:pt x="16" y="8"/>
                  </a:lnTo>
                  <a:lnTo>
                    <a:pt x="13" y="10"/>
                  </a:lnTo>
                  <a:lnTo>
                    <a:pt x="11" y="12"/>
                  </a:lnTo>
                  <a:lnTo>
                    <a:pt x="8" y="12"/>
                  </a:lnTo>
                  <a:lnTo>
                    <a:pt x="5" y="12"/>
                  </a:lnTo>
                  <a:lnTo>
                    <a:pt x="5" y="10"/>
                  </a:lnTo>
                  <a:close/>
                </a:path>
              </a:pathLst>
            </a:custGeom>
            <a:solidFill>
              <a:srgbClr val="80808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17" name="Freeform 39"/>
            <p:cNvSpPr>
              <a:spLocks/>
            </p:cNvSpPr>
            <p:nvPr/>
          </p:nvSpPr>
          <p:spPr bwMode="auto">
            <a:xfrm>
              <a:off x="3152" y="1943"/>
              <a:ext cx="53" cy="76"/>
            </a:xfrm>
            <a:custGeom>
              <a:avLst/>
              <a:gdLst>
                <a:gd name="T0" fmla="*/ 26 w 53"/>
                <a:gd name="T1" fmla="*/ 2 h 76"/>
                <a:gd name="T2" fmla="*/ 53 w 53"/>
                <a:gd name="T3" fmla="*/ 8 h 76"/>
                <a:gd name="T4" fmla="*/ 13 w 53"/>
                <a:gd name="T5" fmla="*/ 76 h 76"/>
                <a:gd name="T6" fmla="*/ 0 w 53"/>
                <a:gd name="T7" fmla="*/ 0 h 76"/>
                <a:gd name="T8" fmla="*/ 26 w 53"/>
                <a:gd name="T9" fmla="*/ 4 h 76"/>
                <a:gd name="T10" fmla="*/ 0 60000 65536"/>
                <a:gd name="T11" fmla="*/ 0 60000 65536"/>
                <a:gd name="T12" fmla="*/ 0 60000 65536"/>
                <a:gd name="T13" fmla="*/ 0 60000 65536"/>
                <a:gd name="T14" fmla="*/ 0 60000 65536"/>
                <a:gd name="T15" fmla="*/ 0 w 53"/>
                <a:gd name="T16" fmla="*/ 0 h 76"/>
                <a:gd name="T17" fmla="*/ 53 w 53"/>
                <a:gd name="T18" fmla="*/ 76 h 76"/>
              </a:gdLst>
              <a:ahLst/>
              <a:cxnLst>
                <a:cxn ang="T10">
                  <a:pos x="T0" y="T1"/>
                </a:cxn>
                <a:cxn ang="T11">
                  <a:pos x="T2" y="T3"/>
                </a:cxn>
                <a:cxn ang="T12">
                  <a:pos x="T4" y="T5"/>
                </a:cxn>
                <a:cxn ang="T13">
                  <a:pos x="T6" y="T7"/>
                </a:cxn>
                <a:cxn ang="T14">
                  <a:pos x="T8" y="T9"/>
                </a:cxn>
              </a:cxnLst>
              <a:rect l="T15" t="T16" r="T17" b="T18"/>
              <a:pathLst>
                <a:path w="53" h="76">
                  <a:moveTo>
                    <a:pt x="26" y="2"/>
                  </a:moveTo>
                  <a:lnTo>
                    <a:pt x="53" y="8"/>
                  </a:lnTo>
                  <a:lnTo>
                    <a:pt x="13" y="76"/>
                  </a:lnTo>
                  <a:lnTo>
                    <a:pt x="0" y="0"/>
                  </a:lnTo>
                  <a:lnTo>
                    <a:pt x="26" y="4"/>
                  </a:lnTo>
                </a:path>
              </a:pathLst>
            </a:custGeom>
            <a:noFill/>
            <a:ln w="25400">
              <a:solidFill>
                <a:srgbClr val="80808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18" name="Freeform 40"/>
            <p:cNvSpPr>
              <a:spLocks/>
            </p:cNvSpPr>
            <p:nvPr/>
          </p:nvSpPr>
          <p:spPr bwMode="auto">
            <a:xfrm>
              <a:off x="3152" y="1943"/>
              <a:ext cx="53" cy="76"/>
            </a:xfrm>
            <a:custGeom>
              <a:avLst/>
              <a:gdLst>
                <a:gd name="T0" fmla="*/ 26 w 53"/>
                <a:gd name="T1" fmla="*/ 2 h 76"/>
                <a:gd name="T2" fmla="*/ 53 w 53"/>
                <a:gd name="T3" fmla="*/ 8 h 76"/>
                <a:gd name="T4" fmla="*/ 13 w 53"/>
                <a:gd name="T5" fmla="*/ 76 h 76"/>
                <a:gd name="T6" fmla="*/ 0 w 53"/>
                <a:gd name="T7" fmla="*/ 0 h 76"/>
                <a:gd name="T8" fmla="*/ 26 w 53"/>
                <a:gd name="T9" fmla="*/ 2 h 76"/>
                <a:gd name="T10" fmla="*/ 0 60000 65536"/>
                <a:gd name="T11" fmla="*/ 0 60000 65536"/>
                <a:gd name="T12" fmla="*/ 0 60000 65536"/>
                <a:gd name="T13" fmla="*/ 0 60000 65536"/>
                <a:gd name="T14" fmla="*/ 0 60000 65536"/>
                <a:gd name="T15" fmla="*/ 0 w 53"/>
                <a:gd name="T16" fmla="*/ 0 h 76"/>
                <a:gd name="T17" fmla="*/ 53 w 53"/>
                <a:gd name="T18" fmla="*/ 76 h 76"/>
              </a:gdLst>
              <a:ahLst/>
              <a:cxnLst>
                <a:cxn ang="T10">
                  <a:pos x="T0" y="T1"/>
                </a:cxn>
                <a:cxn ang="T11">
                  <a:pos x="T2" y="T3"/>
                </a:cxn>
                <a:cxn ang="T12">
                  <a:pos x="T4" y="T5"/>
                </a:cxn>
                <a:cxn ang="T13">
                  <a:pos x="T6" y="T7"/>
                </a:cxn>
                <a:cxn ang="T14">
                  <a:pos x="T8" y="T9"/>
                </a:cxn>
              </a:cxnLst>
              <a:rect l="T15" t="T16" r="T17" b="T18"/>
              <a:pathLst>
                <a:path w="53" h="76">
                  <a:moveTo>
                    <a:pt x="26" y="2"/>
                  </a:moveTo>
                  <a:lnTo>
                    <a:pt x="53" y="8"/>
                  </a:lnTo>
                  <a:lnTo>
                    <a:pt x="13" y="76"/>
                  </a:lnTo>
                  <a:lnTo>
                    <a:pt x="0" y="0"/>
                  </a:lnTo>
                  <a:lnTo>
                    <a:pt x="26" y="2"/>
                  </a:lnTo>
                  <a:close/>
                </a:path>
              </a:pathLst>
            </a:custGeom>
            <a:solidFill>
              <a:srgbClr val="80808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19" name="Freeform 41"/>
            <p:cNvSpPr>
              <a:spLocks/>
            </p:cNvSpPr>
            <p:nvPr/>
          </p:nvSpPr>
          <p:spPr bwMode="auto">
            <a:xfrm>
              <a:off x="3178" y="1796"/>
              <a:ext cx="225" cy="143"/>
            </a:xfrm>
            <a:custGeom>
              <a:avLst/>
              <a:gdLst>
                <a:gd name="T0" fmla="*/ 0 w 225"/>
                <a:gd name="T1" fmla="*/ 143 h 143"/>
                <a:gd name="T2" fmla="*/ 11 w 225"/>
                <a:gd name="T3" fmla="*/ 118 h 143"/>
                <a:gd name="T4" fmla="*/ 24 w 225"/>
                <a:gd name="T5" fmla="*/ 95 h 143"/>
                <a:gd name="T6" fmla="*/ 40 w 225"/>
                <a:gd name="T7" fmla="*/ 74 h 143"/>
                <a:gd name="T8" fmla="*/ 62 w 225"/>
                <a:gd name="T9" fmla="*/ 55 h 143"/>
                <a:gd name="T10" fmla="*/ 83 w 225"/>
                <a:gd name="T11" fmla="*/ 38 h 143"/>
                <a:gd name="T12" fmla="*/ 110 w 225"/>
                <a:gd name="T13" fmla="*/ 25 h 143"/>
                <a:gd name="T14" fmla="*/ 137 w 225"/>
                <a:gd name="T15" fmla="*/ 15 h 143"/>
                <a:gd name="T16" fmla="*/ 166 w 225"/>
                <a:gd name="T17" fmla="*/ 6 h 143"/>
                <a:gd name="T18" fmla="*/ 195 w 225"/>
                <a:gd name="T19" fmla="*/ 2 h 143"/>
                <a:gd name="T20" fmla="*/ 225 w 225"/>
                <a:gd name="T21" fmla="*/ 0 h 1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
                <a:gd name="T34" fmla="*/ 0 h 143"/>
                <a:gd name="T35" fmla="*/ 225 w 225"/>
                <a:gd name="T36" fmla="*/ 143 h 14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 h="143">
                  <a:moveTo>
                    <a:pt x="0" y="143"/>
                  </a:moveTo>
                  <a:lnTo>
                    <a:pt x="11" y="118"/>
                  </a:lnTo>
                  <a:lnTo>
                    <a:pt x="24" y="95"/>
                  </a:lnTo>
                  <a:lnTo>
                    <a:pt x="40" y="74"/>
                  </a:lnTo>
                  <a:lnTo>
                    <a:pt x="62" y="55"/>
                  </a:lnTo>
                  <a:lnTo>
                    <a:pt x="83" y="38"/>
                  </a:lnTo>
                  <a:lnTo>
                    <a:pt x="110" y="25"/>
                  </a:lnTo>
                  <a:lnTo>
                    <a:pt x="137" y="15"/>
                  </a:lnTo>
                  <a:lnTo>
                    <a:pt x="166" y="6"/>
                  </a:lnTo>
                  <a:lnTo>
                    <a:pt x="195" y="2"/>
                  </a:lnTo>
                  <a:lnTo>
                    <a:pt x="225" y="0"/>
                  </a:lnTo>
                </a:path>
              </a:pathLst>
            </a:custGeom>
            <a:noFill/>
            <a:ln w="25400">
              <a:solidFill>
                <a:srgbClr val="80808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20" name="Line 42"/>
            <p:cNvSpPr>
              <a:spLocks noChangeShapeType="1"/>
            </p:cNvSpPr>
            <p:nvPr/>
          </p:nvSpPr>
          <p:spPr bwMode="auto">
            <a:xfrm>
              <a:off x="2558" y="1796"/>
              <a:ext cx="2265" cy="1"/>
            </a:xfrm>
            <a:prstGeom prst="line">
              <a:avLst/>
            </a:prstGeom>
            <a:noFill/>
            <a:ln w="25400">
              <a:solidFill>
                <a:srgbClr val="80808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21" name="Freeform 43"/>
            <p:cNvSpPr>
              <a:spLocks/>
            </p:cNvSpPr>
            <p:nvPr/>
          </p:nvSpPr>
          <p:spPr bwMode="auto">
            <a:xfrm>
              <a:off x="5028" y="1647"/>
              <a:ext cx="299" cy="158"/>
            </a:xfrm>
            <a:custGeom>
              <a:avLst/>
              <a:gdLst>
                <a:gd name="T0" fmla="*/ 299 w 299"/>
                <a:gd name="T1" fmla="*/ 158 h 158"/>
                <a:gd name="T2" fmla="*/ 296 w 299"/>
                <a:gd name="T3" fmla="*/ 132 h 158"/>
                <a:gd name="T4" fmla="*/ 285 w 299"/>
                <a:gd name="T5" fmla="*/ 109 h 158"/>
                <a:gd name="T6" fmla="*/ 267 w 299"/>
                <a:gd name="T7" fmla="*/ 86 h 158"/>
                <a:gd name="T8" fmla="*/ 243 w 299"/>
                <a:gd name="T9" fmla="*/ 65 h 158"/>
                <a:gd name="T10" fmla="*/ 213 w 299"/>
                <a:gd name="T11" fmla="*/ 46 h 158"/>
                <a:gd name="T12" fmla="*/ 176 w 299"/>
                <a:gd name="T13" fmla="*/ 32 h 158"/>
                <a:gd name="T14" fmla="*/ 139 w 299"/>
                <a:gd name="T15" fmla="*/ 19 h 158"/>
                <a:gd name="T16" fmla="*/ 96 w 299"/>
                <a:gd name="T17" fmla="*/ 8 h 158"/>
                <a:gd name="T18" fmla="*/ 48 w 299"/>
                <a:gd name="T19" fmla="*/ 2 h 158"/>
                <a:gd name="T20" fmla="*/ 0 w 299"/>
                <a:gd name="T21" fmla="*/ 0 h 1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9"/>
                <a:gd name="T34" fmla="*/ 0 h 158"/>
                <a:gd name="T35" fmla="*/ 299 w 299"/>
                <a:gd name="T36" fmla="*/ 158 h 1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9" h="158">
                  <a:moveTo>
                    <a:pt x="299" y="158"/>
                  </a:moveTo>
                  <a:lnTo>
                    <a:pt x="296" y="132"/>
                  </a:lnTo>
                  <a:lnTo>
                    <a:pt x="285" y="109"/>
                  </a:lnTo>
                  <a:lnTo>
                    <a:pt x="267" y="86"/>
                  </a:lnTo>
                  <a:lnTo>
                    <a:pt x="243" y="65"/>
                  </a:lnTo>
                  <a:lnTo>
                    <a:pt x="213" y="46"/>
                  </a:lnTo>
                  <a:lnTo>
                    <a:pt x="176" y="32"/>
                  </a:lnTo>
                  <a:lnTo>
                    <a:pt x="139" y="19"/>
                  </a:lnTo>
                  <a:lnTo>
                    <a:pt x="96" y="8"/>
                  </a:lnTo>
                  <a:lnTo>
                    <a:pt x="48" y="2"/>
                  </a:lnTo>
                  <a:lnTo>
                    <a:pt x="0"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22" name="Freeform 46"/>
            <p:cNvSpPr>
              <a:spLocks/>
            </p:cNvSpPr>
            <p:nvPr/>
          </p:nvSpPr>
          <p:spPr bwMode="auto">
            <a:xfrm>
              <a:off x="2352" y="1515"/>
              <a:ext cx="214" cy="283"/>
            </a:xfrm>
            <a:custGeom>
              <a:avLst/>
              <a:gdLst>
                <a:gd name="T0" fmla="*/ 214 w 214"/>
                <a:gd name="T1" fmla="*/ 283 h 283"/>
                <a:gd name="T2" fmla="*/ 180 w 214"/>
                <a:gd name="T3" fmla="*/ 279 h 283"/>
                <a:gd name="T4" fmla="*/ 147 w 214"/>
                <a:gd name="T5" fmla="*/ 269 h 283"/>
                <a:gd name="T6" fmla="*/ 118 w 214"/>
                <a:gd name="T7" fmla="*/ 252 h 283"/>
                <a:gd name="T8" fmla="*/ 89 w 214"/>
                <a:gd name="T9" fmla="*/ 229 h 283"/>
                <a:gd name="T10" fmla="*/ 65 w 214"/>
                <a:gd name="T11" fmla="*/ 199 h 283"/>
                <a:gd name="T12" fmla="*/ 43 w 214"/>
                <a:gd name="T13" fmla="*/ 168 h 283"/>
                <a:gd name="T14" fmla="*/ 25 w 214"/>
                <a:gd name="T15" fmla="*/ 130 h 283"/>
                <a:gd name="T16" fmla="*/ 14 w 214"/>
                <a:gd name="T17" fmla="*/ 90 h 283"/>
                <a:gd name="T18" fmla="*/ 6 w 214"/>
                <a:gd name="T19" fmla="*/ 46 h 283"/>
                <a:gd name="T20" fmla="*/ 0 w 214"/>
                <a:gd name="T21" fmla="*/ 0 h 283"/>
                <a:gd name="T22" fmla="*/ 214 w 214"/>
                <a:gd name="T23" fmla="*/ 283 h 2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4"/>
                <a:gd name="T37" fmla="*/ 0 h 283"/>
                <a:gd name="T38" fmla="*/ 214 w 214"/>
                <a:gd name="T39" fmla="*/ 283 h 28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4" h="283">
                  <a:moveTo>
                    <a:pt x="214" y="283"/>
                  </a:moveTo>
                  <a:lnTo>
                    <a:pt x="180" y="279"/>
                  </a:lnTo>
                  <a:lnTo>
                    <a:pt x="147" y="269"/>
                  </a:lnTo>
                  <a:lnTo>
                    <a:pt x="118" y="252"/>
                  </a:lnTo>
                  <a:lnTo>
                    <a:pt x="89" y="229"/>
                  </a:lnTo>
                  <a:lnTo>
                    <a:pt x="65" y="199"/>
                  </a:lnTo>
                  <a:lnTo>
                    <a:pt x="43" y="168"/>
                  </a:lnTo>
                  <a:lnTo>
                    <a:pt x="25" y="130"/>
                  </a:lnTo>
                  <a:lnTo>
                    <a:pt x="14" y="90"/>
                  </a:lnTo>
                  <a:lnTo>
                    <a:pt x="6" y="46"/>
                  </a:lnTo>
                  <a:lnTo>
                    <a:pt x="0" y="0"/>
                  </a:lnTo>
                  <a:lnTo>
                    <a:pt x="214" y="283"/>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23" name="Freeform 47"/>
            <p:cNvSpPr>
              <a:spLocks/>
            </p:cNvSpPr>
            <p:nvPr/>
          </p:nvSpPr>
          <p:spPr bwMode="auto">
            <a:xfrm>
              <a:off x="2361" y="1611"/>
              <a:ext cx="16" cy="15"/>
            </a:xfrm>
            <a:custGeom>
              <a:avLst/>
              <a:gdLst>
                <a:gd name="T0" fmla="*/ 5 w 16"/>
                <a:gd name="T1" fmla="*/ 0 h 15"/>
                <a:gd name="T2" fmla="*/ 8 w 16"/>
                <a:gd name="T3" fmla="*/ 0 h 15"/>
                <a:gd name="T4" fmla="*/ 10 w 16"/>
                <a:gd name="T5" fmla="*/ 0 h 15"/>
                <a:gd name="T6" fmla="*/ 10 w 16"/>
                <a:gd name="T7" fmla="*/ 3 h 15"/>
                <a:gd name="T8" fmla="*/ 13 w 16"/>
                <a:gd name="T9" fmla="*/ 3 h 15"/>
                <a:gd name="T10" fmla="*/ 13 w 16"/>
                <a:gd name="T11" fmla="*/ 3 h 15"/>
                <a:gd name="T12" fmla="*/ 13 w 16"/>
                <a:gd name="T13" fmla="*/ 3 h 15"/>
                <a:gd name="T14" fmla="*/ 16 w 16"/>
                <a:gd name="T15" fmla="*/ 5 h 15"/>
                <a:gd name="T16" fmla="*/ 16 w 16"/>
                <a:gd name="T17" fmla="*/ 5 h 15"/>
                <a:gd name="T18" fmla="*/ 16 w 16"/>
                <a:gd name="T19" fmla="*/ 7 h 15"/>
                <a:gd name="T20" fmla="*/ 16 w 16"/>
                <a:gd name="T21" fmla="*/ 7 h 15"/>
                <a:gd name="T22" fmla="*/ 16 w 16"/>
                <a:gd name="T23" fmla="*/ 9 h 15"/>
                <a:gd name="T24" fmla="*/ 16 w 16"/>
                <a:gd name="T25" fmla="*/ 9 h 15"/>
                <a:gd name="T26" fmla="*/ 16 w 16"/>
                <a:gd name="T27" fmla="*/ 11 h 15"/>
                <a:gd name="T28" fmla="*/ 16 w 16"/>
                <a:gd name="T29" fmla="*/ 11 h 15"/>
                <a:gd name="T30" fmla="*/ 16 w 16"/>
                <a:gd name="T31" fmla="*/ 11 h 15"/>
                <a:gd name="T32" fmla="*/ 13 w 16"/>
                <a:gd name="T33" fmla="*/ 13 h 15"/>
                <a:gd name="T34" fmla="*/ 13 w 16"/>
                <a:gd name="T35" fmla="*/ 13 h 15"/>
                <a:gd name="T36" fmla="*/ 10 w 16"/>
                <a:gd name="T37" fmla="*/ 13 h 15"/>
                <a:gd name="T38" fmla="*/ 10 w 16"/>
                <a:gd name="T39" fmla="*/ 13 h 15"/>
                <a:gd name="T40" fmla="*/ 8 w 16"/>
                <a:gd name="T41" fmla="*/ 15 h 15"/>
                <a:gd name="T42" fmla="*/ 8 w 16"/>
                <a:gd name="T43" fmla="*/ 15 h 15"/>
                <a:gd name="T44" fmla="*/ 5 w 16"/>
                <a:gd name="T45" fmla="*/ 15 h 15"/>
                <a:gd name="T46" fmla="*/ 5 w 16"/>
                <a:gd name="T47" fmla="*/ 13 h 15"/>
                <a:gd name="T48" fmla="*/ 5 w 16"/>
                <a:gd name="T49" fmla="*/ 13 h 15"/>
                <a:gd name="T50" fmla="*/ 2 w 16"/>
                <a:gd name="T51" fmla="*/ 13 h 15"/>
                <a:gd name="T52" fmla="*/ 2 w 16"/>
                <a:gd name="T53" fmla="*/ 13 h 15"/>
                <a:gd name="T54" fmla="*/ 0 w 16"/>
                <a:gd name="T55" fmla="*/ 11 h 15"/>
                <a:gd name="T56" fmla="*/ 0 w 16"/>
                <a:gd name="T57" fmla="*/ 11 h 15"/>
                <a:gd name="T58" fmla="*/ 0 w 16"/>
                <a:gd name="T59" fmla="*/ 9 h 15"/>
                <a:gd name="T60" fmla="*/ 0 w 16"/>
                <a:gd name="T61" fmla="*/ 9 h 15"/>
                <a:gd name="T62" fmla="*/ 0 w 16"/>
                <a:gd name="T63" fmla="*/ 7 h 15"/>
                <a:gd name="T64" fmla="*/ 0 w 16"/>
                <a:gd name="T65" fmla="*/ 7 h 15"/>
                <a:gd name="T66" fmla="*/ 0 w 16"/>
                <a:gd name="T67" fmla="*/ 5 h 15"/>
                <a:gd name="T68" fmla="*/ 0 w 16"/>
                <a:gd name="T69" fmla="*/ 5 h 15"/>
                <a:gd name="T70" fmla="*/ 2 w 16"/>
                <a:gd name="T71" fmla="*/ 5 h 15"/>
                <a:gd name="T72" fmla="*/ 2 w 16"/>
                <a:gd name="T73" fmla="*/ 3 h 15"/>
                <a:gd name="T74" fmla="*/ 2 w 16"/>
                <a:gd name="T75" fmla="*/ 3 h 15"/>
                <a:gd name="T76" fmla="*/ 5 w 16"/>
                <a:gd name="T77" fmla="*/ 3 h 15"/>
                <a:gd name="T78" fmla="*/ 5 w 16"/>
                <a:gd name="T79" fmla="*/ 0 h 15"/>
                <a:gd name="T80" fmla="*/ 8 w 16"/>
                <a:gd name="T81" fmla="*/ 0 h 15"/>
                <a:gd name="T82" fmla="*/ 5 w 16"/>
                <a:gd name="T83" fmla="*/ 0 h 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
                <a:gd name="T127" fmla="*/ 0 h 15"/>
                <a:gd name="T128" fmla="*/ 16 w 16"/>
                <a:gd name="T129" fmla="*/ 15 h 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 h="15">
                  <a:moveTo>
                    <a:pt x="5" y="0"/>
                  </a:moveTo>
                  <a:lnTo>
                    <a:pt x="8" y="0"/>
                  </a:lnTo>
                  <a:lnTo>
                    <a:pt x="10" y="0"/>
                  </a:lnTo>
                  <a:lnTo>
                    <a:pt x="10" y="3"/>
                  </a:lnTo>
                  <a:lnTo>
                    <a:pt x="13" y="3"/>
                  </a:lnTo>
                  <a:lnTo>
                    <a:pt x="16" y="5"/>
                  </a:lnTo>
                  <a:lnTo>
                    <a:pt x="16" y="7"/>
                  </a:lnTo>
                  <a:lnTo>
                    <a:pt x="16" y="9"/>
                  </a:lnTo>
                  <a:lnTo>
                    <a:pt x="16" y="11"/>
                  </a:lnTo>
                  <a:lnTo>
                    <a:pt x="13" y="13"/>
                  </a:lnTo>
                  <a:lnTo>
                    <a:pt x="10" y="13"/>
                  </a:lnTo>
                  <a:lnTo>
                    <a:pt x="8" y="15"/>
                  </a:lnTo>
                  <a:lnTo>
                    <a:pt x="5" y="15"/>
                  </a:lnTo>
                  <a:lnTo>
                    <a:pt x="5" y="13"/>
                  </a:lnTo>
                  <a:lnTo>
                    <a:pt x="2" y="13"/>
                  </a:lnTo>
                  <a:lnTo>
                    <a:pt x="0" y="11"/>
                  </a:lnTo>
                  <a:lnTo>
                    <a:pt x="0" y="9"/>
                  </a:lnTo>
                  <a:lnTo>
                    <a:pt x="0" y="7"/>
                  </a:lnTo>
                  <a:lnTo>
                    <a:pt x="0" y="5"/>
                  </a:lnTo>
                  <a:lnTo>
                    <a:pt x="2" y="5"/>
                  </a:lnTo>
                  <a:lnTo>
                    <a:pt x="2" y="3"/>
                  </a:lnTo>
                  <a:lnTo>
                    <a:pt x="5" y="3"/>
                  </a:lnTo>
                  <a:lnTo>
                    <a:pt x="5" y="0"/>
                  </a:lnTo>
                  <a:lnTo>
                    <a:pt x="8" y="0"/>
                  </a:lnTo>
                  <a:lnTo>
                    <a:pt x="5" y="0"/>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24" name="Freeform 48"/>
            <p:cNvSpPr>
              <a:spLocks/>
            </p:cNvSpPr>
            <p:nvPr/>
          </p:nvSpPr>
          <p:spPr bwMode="auto">
            <a:xfrm>
              <a:off x="2342" y="1538"/>
              <a:ext cx="53" cy="76"/>
            </a:xfrm>
            <a:custGeom>
              <a:avLst/>
              <a:gdLst>
                <a:gd name="T0" fmla="*/ 24 w 53"/>
                <a:gd name="T1" fmla="*/ 73 h 76"/>
                <a:gd name="T2" fmla="*/ 0 w 53"/>
                <a:gd name="T3" fmla="*/ 76 h 76"/>
                <a:gd name="T4" fmla="*/ 16 w 53"/>
                <a:gd name="T5" fmla="*/ 0 h 76"/>
                <a:gd name="T6" fmla="*/ 53 w 53"/>
                <a:gd name="T7" fmla="*/ 71 h 76"/>
                <a:gd name="T8" fmla="*/ 27 w 53"/>
                <a:gd name="T9" fmla="*/ 73 h 76"/>
                <a:gd name="T10" fmla="*/ 0 60000 65536"/>
                <a:gd name="T11" fmla="*/ 0 60000 65536"/>
                <a:gd name="T12" fmla="*/ 0 60000 65536"/>
                <a:gd name="T13" fmla="*/ 0 60000 65536"/>
                <a:gd name="T14" fmla="*/ 0 60000 65536"/>
                <a:gd name="T15" fmla="*/ 0 w 53"/>
                <a:gd name="T16" fmla="*/ 0 h 76"/>
                <a:gd name="T17" fmla="*/ 53 w 53"/>
                <a:gd name="T18" fmla="*/ 76 h 76"/>
              </a:gdLst>
              <a:ahLst/>
              <a:cxnLst>
                <a:cxn ang="T10">
                  <a:pos x="T0" y="T1"/>
                </a:cxn>
                <a:cxn ang="T11">
                  <a:pos x="T2" y="T3"/>
                </a:cxn>
                <a:cxn ang="T12">
                  <a:pos x="T4" y="T5"/>
                </a:cxn>
                <a:cxn ang="T13">
                  <a:pos x="T6" y="T7"/>
                </a:cxn>
                <a:cxn ang="T14">
                  <a:pos x="T8" y="T9"/>
                </a:cxn>
              </a:cxnLst>
              <a:rect l="T15" t="T16" r="T17" b="T18"/>
              <a:pathLst>
                <a:path w="53" h="76">
                  <a:moveTo>
                    <a:pt x="24" y="73"/>
                  </a:moveTo>
                  <a:lnTo>
                    <a:pt x="0" y="76"/>
                  </a:lnTo>
                  <a:lnTo>
                    <a:pt x="16" y="0"/>
                  </a:lnTo>
                  <a:lnTo>
                    <a:pt x="53" y="71"/>
                  </a:lnTo>
                  <a:lnTo>
                    <a:pt x="27" y="73"/>
                  </a:lnTo>
                </a:path>
              </a:pathLst>
            </a:custGeom>
            <a:noFill/>
            <a:ln w="2540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25" name="Freeform 49"/>
            <p:cNvSpPr>
              <a:spLocks/>
            </p:cNvSpPr>
            <p:nvPr/>
          </p:nvSpPr>
          <p:spPr bwMode="auto">
            <a:xfrm>
              <a:off x="2342" y="1538"/>
              <a:ext cx="53" cy="76"/>
            </a:xfrm>
            <a:custGeom>
              <a:avLst/>
              <a:gdLst>
                <a:gd name="T0" fmla="*/ 24 w 53"/>
                <a:gd name="T1" fmla="*/ 73 h 76"/>
                <a:gd name="T2" fmla="*/ 0 w 53"/>
                <a:gd name="T3" fmla="*/ 76 h 76"/>
                <a:gd name="T4" fmla="*/ 16 w 53"/>
                <a:gd name="T5" fmla="*/ 0 h 76"/>
                <a:gd name="T6" fmla="*/ 53 w 53"/>
                <a:gd name="T7" fmla="*/ 71 h 76"/>
                <a:gd name="T8" fmla="*/ 24 w 53"/>
                <a:gd name="T9" fmla="*/ 73 h 76"/>
                <a:gd name="T10" fmla="*/ 0 60000 65536"/>
                <a:gd name="T11" fmla="*/ 0 60000 65536"/>
                <a:gd name="T12" fmla="*/ 0 60000 65536"/>
                <a:gd name="T13" fmla="*/ 0 60000 65536"/>
                <a:gd name="T14" fmla="*/ 0 60000 65536"/>
                <a:gd name="T15" fmla="*/ 0 w 53"/>
                <a:gd name="T16" fmla="*/ 0 h 76"/>
                <a:gd name="T17" fmla="*/ 53 w 53"/>
                <a:gd name="T18" fmla="*/ 76 h 76"/>
              </a:gdLst>
              <a:ahLst/>
              <a:cxnLst>
                <a:cxn ang="T10">
                  <a:pos x="T0" y="T1"/>
                </a:cxn>
                <a:cxn ang="T11">
                  <a:pos x="T2" y="T3"/>
                </a:cxn>
                <a:cxn ang="T12">
                  <a:pos x="T4" y="T5"/>
                </a:cxn>
                <a:cxn ang="T13">
                  <a:pos x="T6" y="T7"/>
                </a:cxn>
                <a:cxn ang="T14">
                  <a:pos x="T8" y="T9"/>
                </a:cxn>
              </a:cxnLst>
              <a:rect l="T15" t="T16" r="T17" b="T18"/>
              <a:pathLst>
                <a:path w="53" h="76">
                  <a:moveTo>
                    <a:pt x="24" y="73"/>
                  </a:moveTo>
                  <a:lnTo>
                    <a:pt x="0" y="76"/>
                  </a:lnTo>
                  <a:lnTo>
                    <a:pt x="16" y="0"/>
                  </a:lnTo>
                  <a:lnTo>
                    <a:pt x="53" y="71"/>
                  </a:lnTo>
                  <a:lnTo>
                    <a:pt x="24" y="73"/>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26" name="Freeform 50"/>
            <p:cNvSpPr>
              <a:spLocks/>
            </p:cNvSpPr>
            <p:nvPr/>
          </p:nvSpPr>
          <p:spPr bwMode="auto">
            <a:xfrm>
              <a:off x="2369" y="1618"/>
              <a:ext cx="197" cy="180"/>
            </a:xfrm>
            <a:custGeom>
              <a:avLst/>
              <a:gdLst>
                <a:gd name="T0" fmla="*/ 197 w 197"/>
                <a:gd name="T1" fmla="*/ 180 h 180"/>
                <a:gd name="T2" fmla="*/ 171 w 197"/>
                <a:gd name="T3" fmla="*/ 178 h 180"/>
                <a:gd name="T4" fmla="*/ 144 w 197"/>
                <a:gd name="T5" fmla="*/ 172 h 180"/>
                <a:gd name="T6" fmla="*/ 117 w 197"/>
                <a:gd name="T7" fmla="*/ 161 h 180"/>
                <a:gd name="T8" fmla="*/ 93 w 197"/>
                <a:gd name="T9" fmla="*/ 149 h 180"/>
                <a:gd name="T10" fmla="*/ 72 w 197"/>
                <a:gd name="T11" fmla="*/ 130 h 180"/>
                <a:gd name="T12" fmla="*/ 50 w 197"/>
                <a:gd name="T13" fmla="*/ 111 h 180"/>
                <a:gd name="T14" fmla="*/ 32 w 197"/>
                <a:gd name="T15" fmla="*/ 86 h 180"/>
                <a:gd name="T16" fmla="*/ 18 w 197"/>
                <a:gd name="T17" fmla="*/ 61 h 180"/>
                <a:gd name="T18" fmla="*/ 8 w 197"/>
                <a:gd name="T19" fmla="*/ 31 h 180"/>
                <a:gd name="T20" fmla="*/ 0 w 197"/>
                <a:gd name="T21" fmla="*/ 0 h 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7"/>
                <a:gd name="T34" fmla="*/ 0 h 180"/>
                <a:gd name="T35" fmla="*/ 197 w 197"/>
                <a:gd name="T36" fmla="*/ 180 h 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7" h="180">
                  <a:moveTo>
                    <a:pt x="197" y="180"/>
                  </a:moveTo>
                  <a:lnTo>
                    <a:pt x="171" y="178"/>
                  </a:lnTo>
                  <a:lnTo>
                    <a:pt x="144" y="172"/>
                  </a:lnTo>
                  <a:lnTo>
                    <a:pt x="117" y="161"/>
                  </a:lnTo>
                  <a:lnTo>
                    <a:pt x="93" y="149"/>
                  </a:lnTo>
                  <a:lnTo>
                    <a:pt x="72" y="130"/>
                  </a:lnTo>
                  <a:lnTo>
                    <a:pt x="50" y="111"/>
                  </a:lnTo>
                  <a:lnTo>
                    <a:pt x="32" y="86"/>
                  </a:lnTo>
                  <a:lnTo>
                    <a:pt x="18" y="61"/>
                  </a:lnTo>
                  <a:lnTo>
                    <a:pt x="8" y="31"/>
                  </a:lnTo>
                  <a:lnTo>
                    <a:pt x="0" y="0"/>
                  </a:lnTo>
                </a:path>
              </a:pathLst>
            </a:custGeom>
            <a:noFill/>
            <a:ln w="2540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27" name="Line 51"/>
            <p:cNvSpPr>
              <a:spLocks noChangeShapeType="1"/>
            </p:cNvSpPr>
            <p:nvPr/>
          </p:nvSpPr>
          <p:spPr bwMode="auto">
            <a:xfrm>
              <a:off x="1921" y="1727"/>
              <a:ext cx="3201" cy="1"/>
            </a:xfrm>
            <a:prstGeom prst="line">
              <a:avLst/>
            </a:prstGeom>
            <a:noFill/>
            <a:ln w="25400">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grpSp>
          <p:nvGrpSpPr>
            <p:cNvPr id="56366" name="Group 64"/>
            <p:cNvGrpSpPr>
              <a:grpSpLocks/>
            </p:cNvGrpSpPr>
            <p:nvPr/>
          </p:nvGrpSpPr>
          <p:grpSpPr bwMode="auto">
            <a:xfrm>
              <a:off x="4861" y="1754"/>
              <a:ext cx="880" cy="360"/>
              <a:chOff x="5149" y="1744"/>
              <a:chExt cx="880" cy="360"/>
            </a:xfrm>
          </p:grpSpPr>
          <p:sp>
            <p:nvSpPr>
              <p:cNvPr id="16439" name="Rectangle 44"/>
              <p:cNvSpPr>
                <a:spLocks noChangeArrowheads="1"/>
              </p:cNvSpPr>
              <p:nvPr/>
            </p:nvSpPr>
            <p:spPr bwMode="auto">
              <a:xfrm>
                <a:off x="5260" y="1809"/>
                <a:ext cx="769" cy="134"/>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a:solidFill>
                      <a:srgbClr val="000000"/>
                    </a:solidFill>
                  </a:rPr>
                  <a:t>Cache-memory</a:t>
                </a:r>
                <a:endParaRPr lang="en-US" altLang="zh-CN" sz="1292"/>
              </a:p>
            </p:txBody>
          </p:sp>
          <p:sp>
            <p:nvSpPr>
              <p:cNvPr id="16440" name="Rectangle 45"/>
              <p:cNvSpPr>
                <a:spLocks noChangeArrowheads="1"/>
              </p:cNvSpPr>
              <p:nvPr/>
            </p:nvSpPr>
            <p:spPr bwMode="auto">
              <a:xfrm>
                <a:off x="5260" y="1968"/>
                <a:ext cx="550" cy="129"/>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a:solidFill>
                      <a:srgbClr val="000000"/>
                    </a:solidFill>
                  </a:rPr>
                  <a:t>transaction</a:t>
                </a:r>
                <a:endParaRPr lang="en-US" altLang="zh-CN" sz="1292"/>
              </a:p>
            </p:txBody>
          </p:sp>
          <p:sp>
            <p:nvSpPr>
              <p:cNvPr id="16441" name="Freeform 52"/>
              <p:cNvSpPr>
                <a:spLocks/>
              </p:cNvSpPr>
              <p:nvPr/>
            </p:nvSpPr>
            <p:spPr bwMode="auto">
              <a:xfrm>
                <a:off x="5149" y="1744"/>
                <a:ext cx="16" cy="12"/>
              </a:xfrm>
              <a:custGeom>
                <a:avLst/>
                <a:gdLst>
                  <a:gd name="T0" fmla="*/ 0 w 16"/>
                  <a:gd name="T1" fmla="*/ 8 h 12"/>
                  <a:gd name="T2" fmla="*/ 0 w 16"/>
                  <a:gd name="T3" fmla="*/ 8 h 12"/>
                  <a:gd name="T4" fmla="*/ 0 w 16"/>
                  <a:gd name="T5" fmla="*/ 8 h 12"/>
                  <a:gd name="T6" fmla="*/ 0 w 16"/>
                  <a:gd name="T7" fmla="*/ 6 h 12"/>
                  <a:gd name="T8" fmla="*/ 0 w 16"/>
                  <a:gd name="T9" fmla="*/ 6 h 12"/>
                  <a:gd name="T10" fmla="*/ 0 w 16"/>
                  <a:gd name="T11" fmla="*/ 6 h 12"/>
                  <a:gd name="T12" fmla="*/ 0 w 16"/>
                  <a:gd name="T13" fmla="*/ 4 h 12"/>
                  <a:gd name="T14" fmla="*/ 0 w 16"/>
                  <a:gd name="T15" fmla="*/ 4 h 12"/>
                  <a:gd name="T16" fmla="*/ 3 w 16"/>
                  <a:gd name="T17" fmla="*/ 2 h 12"/>
                  <a:gd name="T18" fmla="*/ 3 w 16"/>
                  <a:gd name="T19" fmla="*/ 2 h 12"/>
                  <a:gd name="T20" fmla="*/ 3 w 16"/>
                  <a:gd name="T21" fmla="*/ 2 h 12"/>
                  <a:gd name="T22" fmla="*/ 6 w 16"/>
                  <a:gd name="T23" fmla="*/ 0 h 12"/>
                  <a:gd name="T24" fmla="*/ 6 w 16"/>
                  <a:gd name="T25" fmla="*/ 0 h 12"/>
                  <a:gd name="T26" fmla="*/ 8 w 16"/>
                  <a:gd name="T27" fmla="*/ 0 h 12"/>
                  <a:gd name="T28" fmla="*/ 8 w 16"/>
                  <a:gd name="T29" fmla="*/ 0 h 12"/>
                  <a:gd name="T30" fmla="*/ 11 w 16"/>
                  <a:gd name="T31" fmla="*/ 0 h 12"/>
                  <a:gd name="T32" fmla="*/ 11 w 16"/>
                  <a:gd name="T33" fmla="*/ 0 h 12"/>
                  <a:gd name="T34" fmla="*/ 14 w 16"/>
                  <a:gd name="T35" fmla="*/ 2 h 12"/>
                  <a:gd name="T36" fmla="*/ 14 w 16"/>
                  <a:gd name="T37" fmla="*/ 2 h 12"/>
                  <a:gd name="T38" fmla="*/ 14 w 16"/>
                  <a:gd name="T39" fmla="*/ 2 h 12"/>
                  <a:gd name="T40" fmla="*/ 16 w 16"/>
                  <a:gd name="T41" fmla="*/ 4 h 12"/>
                  <a:gd name="T42" fmla="*/ 16 w 16"/>
                  <a:gd name="T43" fmla="*/ 4 h 12"/>
                  <a:gd name="T44" fmla="*/ 16 w 16"/>
                  <a:gd name="T45" fmla="*/ 6 h 12"/>
                  <a:gd name="T46" fmla="*/ 16 w 16"/>
                  <a:gd name="T47" fmla="*/ 6 h 12"/>
                  <a:gd name="T48" fmla="*/ 16 w 16"/>
                  <a:gd name="T49" fmla="*/ 6 h 12"/>
                  <a:gd name="T50" fmla="*/ 16 w 16"/>
                  <a:gd name="T51" fmla="*/ 8 h 12"/>
                  <a:gd name="T52" fmla="*/ 16 w 16"/>
                  <a:gd name="T53" fmla="*/ 8 h 12"/>
                  <a:gd name="T54" fmla="*/ 16 w 16"/>
                  <a:gd name="T55" fmla="*/ 10 h 12"/>
                  <a:gd name="T56" fmla="*/ 14 w 16"/>
                  <a:gd name="T57" fmla="*/ 10 h 12"/>
                  <a:gd name="T58" fmla="*/ 14 w 16"/>
                  <a:gd name="T59" fmla="*/ 12 h 12"/>
                  <a:gd name="T60" fmla="*/ 14 w 16"/>
                  <a:gd name="T61" fmla="*/ 12 h 12"/>
                  <a:gd name="T62" fmla="*/ 11 w 16"/>
                  <a:gd name="T63" fmla="*/ 12 h 12"/>
                  <a:gd name="T64" fmla="*/ 11 w 16"/>
                  <a:gd name="T65" fmla="*/ 12 h 12"/>
                  <a:gd name="T66" fmla="*/ 8 w 16"/>
                  <a:gd name="T67" fmla="*/ 12 h 12"/>
                  <a:gd name="T68" fmla="*/ 8 w 16"/>
                  <a:gd name="T69" fmla="*/ 12 h 12"/>
                  <a:gd name="T70" fmla="*/ 6 w 16"/>
                  <a:gd name="T71" fmla="*/ 12 h 12"/>
                  <a:gd name="T72" fmla="*/ 6 w 16"/>
                  <a:gd name="T73" fmla="*/ 12 h 12"/>
                  <a:gd name="T74" fmla="*/ 3 w 16"/>
                  <a:gd name="T75" fmla="*/ 12 h 12"/>
                  <a:gd name="T76" fmla="*/ 3 w 16"/>
                  <a:gd name="T77" fmla="*/ 12 h 12"/>
                  <a:gd name="T78" fmla="*/ 3 w 16"/>
                  <a:gd name="T79" fmla="*/ 10 h 12"/>
                  <a:gd name="T80" fmla="*/ 0 w 16"/>
                  <a:gd name="T81" fmla="*/ 10 h 12"/>
                  <a:gd name="T82" fmla="*/ 0 w 16"/>
                  <a:gd name="T83" fmla="*/ 8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
                  <a:gd name="T127" fmla="*/ 0 h 12"/>
                  <a:gd name="T128" fmla="*/ 16 w 16"/>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 h="12">
                    <a:moveTo>
                      <a:pt x="0" y="8"/>
                    </a:moveTo>
                    <a:lnTo>
                      <a:pt x="0" y="8"/>
                    </a:lnTo>
                    <a:lnTo>
                      <a:pt x="0" y="6"/>
                    </a:lnTo>
                    <a:lnTo>
                      <a:pt x="0" y="4"/>
                    </a:lnTo>
                    <a:lnTo>
                      <a:pt x="3" y="2"/>
                    </a:lnTo>
                    <a:lnTo>
                      <a:pt x="6" y="0"/>
                    </a:lnTo>
                    <a:lnTo>
                      <a:pt x="8" y="0"/>
                    </a:lnTo>
                    <a:lnTo>
                      <a:pt x="11" y="0"/>
                    </a:lnTo>
                    <a:lnTo>
                      <a:pt x="14" y="2"/>
                    </a:lnTo>
                    <a:lnTo>
                      <a:pt x="16" y="4"/>
                    </a:lnTo>
                    <a:lnTo>
                      <a:pt x="16" y="6"/>
                    </a:lnTo>
                    <a:lnTo>
                      <a:pt x="16" y="8"/>
                    </a:lnTo>
                    <a:lnTo>
                      <a:pt x="16" y="10"/>
                    </a:lnTo>
                    <a:lnTo>
                      <a:pt x="14" y="10"/>
                    </a:lnTo>
                    <a:lnTo>
                      <a:pt x="14" y="12"/>
                    </a:lnTo>
                    <a:lnTo>
                      <a:pt x="11" y="12"/>
                    </a:lnTo>
                    <a:lnTo>
                      <a:pt x="8" y="12"/>
                    </a:lnTo>
                    <a:lnTo>
                      <a:pt x="6" y="12"/>
                    </a:lnTo>
                    <a:lnTo>
                      <a:pt x="3" y="12"/>
                    </a:lnTo>
                    <a:lnTo>
                      <a:pt x="3" y="10"/>
                    </a:lnTo>
                    <a:lnTo>
                      <a:pt x="0" y="10"/>
                    </a:lnTo>
                    <a:lnTo>
                      <a:pt x="0" y="8"/>
                    </a:lnTo>
                    <a:close/>
                  </a:path>
                </a:pathLst>
              </a:custGeom>
              <a:solidFill>
                <a:srgbClr val="80808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grpSp>
        <p:sp>
          <p:nvSpPr>
            <p:cNvPr id="16429" name="Freeform 53"/>
            <p:cNvSpPr>
              <a:spLocks/>
            </p:cNvSpPr>
            <p:nvPr/>
          </p:nvSpPr>
          <p:spPr bwMode="auto">
            <a:xfrm>
              <a:off x="4854" y="1735"/>
              <a:ext cx="93" cy="53"/>
            </a:xfrm>
            <a:custGeom>
              <a:avLst/>
              <a:gdLst>
                <a:gd name="T0" fmla="*/ 77 w 93"/>
                <a:gd name="T1" fmla="*/ 17 h 57"/>
                <a:gd name="T2" fmla="*/ 93 w 93"/>
                <a:gd name="T3" fmla="*/ 36 h 57"/>
                <a:gd name="T4" fmla="*/ 0 w 93"/>
                <a:gd name="T5" fmla="*/ 57 h 57"/>
                <a:gd name="T6" fmla="*/ 64 w 93"/>
                <a:gd name="T7" fmla="*/ 0 h 57"/>
                <a:gd name="T8" fmla="*/ 77 w 93"/>
                <a:gd name="T9" fmla="*/ 19 h 57"/>
                <a:gd name="T10" fmla="*/ 0 60000 65536"/>
                <a:gd name="T11" fmla="*/ 0 60000 65536"/>
                <a:gd name="T12" fmla="*/ 0 60000 65536"/>
                <a:gd name="T13" fmla="*/ 0 60000 65536"/>
                <a:gd name="T14" fmla="*/ 0 60000 65536"/>
                <a:gd name="T15" fmla="*/ 0 w 93"/>
                <a:gd name="T16" fmla="*/ 0 h 57"/>
                <a:gd name="T17" fmla="*/ 93 w 93"/>
                <a:gd name="T18" fmla="*/ 57 h 57"/>
              </a:gdLst>
              <a:ahLst/>
              <a:cxnLst>
                <a:cxn ang="T10">
                  <a:pos x="T0" y="T1"/>
                </a:cxn>
                <a:cxn ang="T11">
                  <a:pos x="T2" y="T3"/>
                </a:cxn>
                <a:cxn ang="T12">
                  <a:pos x="T4" y="T5"/>
                </a:cxn>
                <a:cxn ang="T13">
                  <a:pos x="T6" y="T7"/>
                </a:cxn>
                <a:cxn ang="T14">
                  <a:pos x="T8" y="T9"/>
                </a:cxn>
              </a:cxnLst>
              <a:rect l="T15" t="T16" r="T17" b="T18"/>
              <a:pathLst>
                <a:path w="93" h="57">
                  <a:moveTo>
                    <a:pt x="77" y="17"/>
                  </a:moveTo>
                  <a:lnTo>
                    <a:pt x="93" y="36"/>
                  </a:lnTo>
                  <a:lnTo>
                    <a:pt x="0" y="57"/>
                  </a:lnTo>
                  <a:lnTo>
                    <a:pt x="64" y="0"/>
                  </a:lnTo>
                  <a:lnTo>
                    <a:pt x="77" y="19"/>
                  </a:lnTo>
                </a:path>
              </a:pathLst>
            </a:custGeom>
            <a:noFill/>
            <a:ln w="25400">
              <a:solidFill>
                <a:srgbClr val="80808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30" name="Freeform 54"/>
            <p:cNvSpPr>
              <a:spLocks/>
            </p:cNvSpPr>
            <p:nvPr/>
          </p:nvSpPr>
          <p:spPr bwMode="auto">
            <a:xfrm>
              <a:off x="4854" y="1735"/>
              <a:ext cx="93" cy="53"/>
            </a:xfrm>
            <a:custGeom>
              <a:avLst/>
              <a:gdLst>
                <a:gd name="T0" fmla="*/ 77 w 93"/>
                <a:gd name="T1" fmla="*/ 17 h 57"/>
                <a:gd name="T2" fmla="*/ 93 w 93"/>
                <a:gd name="T3" fmla="*/ 36 h 57"/>
                <a:gd name="T4" fmla="*/ 0 w 93"/>
                <a:gd name="T5" fmla="*/ 57 h 57"/>
                <a:gd name="T6" fmla="*/ 64 w 93"/>
                <a:gd name="T7" fmla="*/ 0 h 57"/>
                <a:gd name="T8" fmla="*/ 77 w 93"/>
                <a:gd name="T9" fmla="*/ 17 h 57"/>
                <a:gd name="T10" fmla="*/ 0 60000 65536"/>
                <a:gd name="T11" fmla="*/ 0 60000 65536"/>
                <a:gd name="T12" fmla="*/ 0 60000 65536"/>
                <a:gd name="T13" fmla="*/ 0 60000 65536"/>
                <a:gd name="T14" fmla="*/ 0 60000 65536"/>
                <a:gd name="T15" fmla="*/ 0 w 93"/>
                <a:gd name="T16" fmla="*/ 0 h 57"/>
                <a:gd name="T17" fmla="*/ 93 w 93"/>
                <a:gd name="T18" fmla="*/ 57 h 57"/>
              </a:gdLst>
              <a:ahLst/>
              <a:cxnLst>
                <a:cxn ang="T10">
                  <a:pos x="T0" y="T1"/>
                </a:cxn>
                <a:cxn ang="T11">
                  <a:pos x="T2" y="T3"/>
                </a:cxn>
                <a:cxn ang="T12">
                  <a:pos x="T4" y="T5"/>
                </a:cxn>
                <a:cxn ang="T13">
                  <a:pos x="T6" y="T7"/>
                </a:cxn>
                <a:cxn ang="T14">
                  <a:pos x="T8" y="T9"/>
                </a:cxn>
              </a:cxnLst>
              <a:rect l="T15" t="T16" r="T17" b="T18"/>
              <a:pathLst>
                <a:path w="93" h="57">
                  <a:moveTo>
                    <a:pt x="77" y="17"/>
                  </a:moveTo>
                  <a:lnTo>
                    <a:pt x="93" y="36"/>
                  </a:lnTo>
                  <a:lnTo>
                    <a:pt x="0" y="57"/>
                  </a:lnTo>
                  <a:lnTo>
                    <a:pt x="64" y="0"/>
                  </a:lnTo>
                  <a:lnTo>
                    <a:pt x="77" y="17"/>
                  </a:lnTo>
                  <a:close/>
                </a:path>
              </a:pathLst>
            </a:custGeom>
            <a:solidFill>
              <a:srgbClr val="80808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31" name="Freeform 55"/>
            <p:cNvSpPr>
              <a:spLocks/>
            </p:cNvSpPr>
            <p:nvPr/>
          </p:nvSpPr>
          <p:spPr bwMode="auto">
            <a:xfrm>
              <a:off x="4939" y="1538"/>
              <a:ext cx="73" cy="211"/>
            </a:xfrm>
            <a:custGeom>
              <a:avLst/>
              <a:gdLst>
                <a:gd name="T0" fmla="*/ 73 w 73"/>
                <a:gd name="T1" fmla="*/ 0 h 212"/>
                <a:gd name="T2" fmla="*/ 73 w 73"/>
                <a:gd name="T3" fmla="*/ 25 h 212"/>
                <a:gd name="T4" fmla="*/ 73 w 73"/>
                <a:gd name="T5" fmla="*/ 52 h 212"/>
                <a:gd name="T6" fmla="*/ 70 w 73"/>
                <a:gd name="T7" fmla="*/ 78 h 212"/>
                <a:gd name="T8" fmla="*/ 67 w 73"/>
                <a:gd name="T9" fmla="*/ 103 h 212"/>
                <a:gd name="T10" fmla="*/ 62 w 73"/>
                <a:gd name="T11" fmla="*/ 126 h 212"/>
                <a:gd name="T12" fmla="*/ 54 w 73"/>
                <a:gd name="T13" fmla="*/ 149 h 212"/>
                <a:gd name="T14" fmla="*/ 46 w 73"/>
                <a:gd name="T15" fmla="*/ 168 h 212"/>
                <a:gd name="T16" fmla="*/ 32 w 73"/>
                <a:gd name="T17" fmla="*/ 187 h 212"/>
                <a:gd name="T18" fmla="*/ 19 w 73"/>
                <a:gd name="T19" fmla="*/ 201 h 212"/>
                <a:gd name="T20" fmla="*/ 0 w 73"/>
                <a:gd name="T21" fmla="*/ 212 h 2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3"/>
                <a:gd name="T34" fmla="*/ 0 h 212"/>
                <a:gd name="T35" fmla="*/ 73 w 73"/>
                <a:gd name="T36" fmla="*/ 212 h 2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3" h="212">
                  <a:moveTo>
                    <a:pt x="73" y="0"/>
                  </a:moveTo>
                  <a:lnTo>
                    <a:pt x="73" y="25"/>
                  </a:lnTo>
                  <a:lnTo>
                    <a:pt x="73" y="52"/>
                  </a:lnTo>
                  <a:lnTo>
                    <a:pt x="70" y="78"/>
                  </a:lnTo>
                  <a:lnTo>
                    <a:pt x="67" y="103"/>
                  </a:lnTo>
                  <a:lnTo>
                    <a:pt x="62" y="126"/>
                  </a:lnTo>
                  <a:lnTo>
                    <a:pt x="54" y="149"/>
                  </a:lnTo>
                  <a:lnTo>
                    <a:pt x="46" y="168"/>
                  </a:lnTo>
                  <a:lnTo>
                    <a:pt x="32" y="187"/>
                  </a:lnTo>
                  <a:lnTo>
                    <a:pt x="19" y="201"/>
                  </a:lnTo>
                  <a:lnTo>
                    <a:pt x="0" y="212"/>
                  </a:lnTo>
                </a:path>
              </a:pathLst>
            </a:custGeom>
            <a:noFill/>
            <a:ln w="25400">
              <a:solidFill>
                <a:srgbClr val="80808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32" name="Line 56"/>
            <p:cNvSpPr>
              <a:spLocks noChangeShapeType="1"/>
            </p:cNvSpPr>
            <p:nvPr/>
          </p:nvSpPr>
          <p:spPr bwMode="auto">
            <a:xfrm>
              <a:off x="4525" y="1727"/>
              <a:ext cx="3" cy="157"/>
            </a:xfrm>
            <a:prstGeom prst="line">
              <a:avLst/>
            </a:prstGeom>
            <a:noFill/>
            <a:ln w="25400">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33" name="Freeform 57"/>
            <p:cNvSpPr>
              <a:spLocks/>
            </p:cNvSpPr>
            <p:nvPr/>
          </p:nvSpPr>
          <p:spPr bwMode="auto">
            <a:xfrm>
              <a:off x="3484" y="1462"/>
              <a:ext cx="44" cy="36"/>
            </a:xfrm>
            <a:custGeom>
              <a:avLst/>
              <a:gdLst>
                <a:gd name="T0" fmla="*/ 43 w 45"/>
                <a:gd name="T1" fmla="*/ 17 h 36"/>
                <a:gd name="T2" fmla="*/ 45 w 45"/>
                <a:gd name="T3" fmla="*/ 21 h 36"/>
                <a:gd name="T4" fmla="*/ 43 w 45"/>
                <a:gd name="T5" fmla="*/ 23 h 36"/>
                <a:gd name="T6" fmla="*/ 43 w 45"/>
                <a:gd name="T7" fmla="*/ 28 h 36"/>
                <a:gd name="T8" fmla="*/ 40 w 45"/>
                <a:gd name="T9" fmla="*/ 30 h 36"/>
                <a:gd name="T10" fmla="*/ 37 w 45"/>
                <a:gd name="T11" fmla="*/ 32 h 36"/>
                <a:gd name="T12" fmla="*/ 35 w 45"/>
                <a:gd name="T13" fmla="*/ 34 h 36"/>
                <a:gd name="T14" fmla="*/ 32 w 45"/>
                <a:gd name="T15" fmla="*/ 34 h 36"/>
                <a:gd name="T16" fmla="*/ 29 w 45"/>
                <a:gd name="T17" fmla="*/ 36 h 36"/>
                <a:gd name="T18" fmla="*/ 27 w 45"/>
                <a:gd name="T19" fmla="*/ 36 h 36"/>
                <a:gd name="T20" fmla="*/ 24 w 45"/>
                <a:gd name="T21" fmla="*/ 36 h 36"/>
                <a:gd name="T22" fmla="*/ 19 w 45"/>
                <a:gd name="T23" fmla="*/ 36 h 36"/>
                <a:gd name="T24" fmla="*/ 16 w 45"/>
                <a:gd name="T25" fmla="*/ 36 h 36"/>
                <a:gd name="T26" fmla="*/ 13 w 45"/>
                <a:gd name="T27" fmla="*/ 34 h 36"/>
                <a:gd name="T28" fmla="*/ 11 w 45"/>
                <a:gd name="T29" fmla="*/ 34 h 36"/>
                <a:gd name="T30" fmla="*/ 8 w 45"/>
                <a:gd name="T31" fmla="*/ 32 h 36"/>
                <a:gd name="T32" fmla="*/ 5 w 45"/>
                <a:gd name="T33" fmla="*/ 30 h 36"/>
                <a:gd name="T34" fmla="*/ 3 w 45"/>
                <a:gd name="T35" fmla="*/ 28 h 36"/>
                <a:gd name="T36" fmla="*/ 3 w 45"/>
                <a:gd name="T37" fmla="*/ 23 h 36"/>
                <a:gd name="T38" fmla="*/ 0 w 45"/>
                <a:gd name="T39" fmla="*/ 21 h 36"/>
                <a:gd name="T40" fmla="*/ 0 w 45"/>
                <a:gd name="T41" fmla="*/ 19 h 36"/>
                <a:gd name="T42" fmla="*/ 0 w 45"/>
                <a:gd name="T43" fmla="*/ 15 h 36"/>
                <a:gd name="T44" fmla="*/ 3 w 45"/>
                <a:gd name="T45" fmla="*/ 13 h 36"/>
                <a:gd name="T46" fmla="*/ 3 w 45"/>
                <a:gd name="T47" fmla="*/ 11 h 36"/>
                <a:gd name="T48" fmla="*/ 5 w 45"/>
                <a:gd name="T49" fmla="*/ 9 h 36"/>
                <a:gd name="T50" fmla="*/ 8 w 45"/>
                <a:gd name="T51" fmla="*/ 7 h 36"/>
                <a:gd name="T52" fmla="*/ 11 w 45"/>
                <a:gd name="T53" fmla="*/ 5 h 36"/>
                <a:gd name="T54" fmla="*/ 13 w 45"/>
                <a:gd name="T55" fmla="*/ 3 h 36"/>
                <a:gd name="T56" fmla="*/ 16 w 45"/>
                <a:gd name="T57" fmla="*/ 3 h 36"/>
                <a:gd name="T58" fmla="*/ 19 w 45"/>
                <a:gd name="T59" fmla="*/ 0 h 36"/>
                <a:gd name="T60" fmla="*/ 24 w 45"/>
                <a:gd name="T61" fmla="*/ 0 h 36"/>
                <a:gd name="T62" fmla="*/ 27 w 45"/>
                <a:gd name="T63" fmla="*/ 0 h 36"/>
                <a:gd name="T64" fmla="*/ 29 w 45"/>
                <a:gd name="T65" fmla="*/ 3 h 36"/>
                <a:gd name="T66" fmla="*/ 32 w 45"/>
                <a:gd name="T67" fmla="*/ 3 h 36"/>
                <a:gd name="T68" fmla="*/ 35 w 45"/>
                <a:gd name="T69" fmla="*/ 5 h 36"/>
                <a:gd name="T70" fmla="*/ 37 w 45"/>
                <a:gd name="T71" fmla="*/ 7 h 36"/>
                <a:gd name="T72" fmla="*/ 40 w 45"/>
                <a:gd name="T73" fmla="*/ 9 h 36"/>
                <a:gd name="T74" fmla="*/ 43 w 45"/>
                <a:gd name="T75" fmla="*/ 11 h 36"/>
                <a:gd name="T76" fmla="*/ 43 w 45"/>
                <a:gd name="T77" fmla="*/ 13 h 36"/>
                <a:gd name="T78" fmla="*/ 45 w 45"/>
                <a:gd name="T79" fmla="*/ 15 h 36"/>
                <a:gd name="T80" fmla="*/ 45 w 45"/>
                <a:gd name="T81" fmla="*/ 19 h 36"/>
                <a:gd name="T82" fmla="*/ 43 w 45"/>
                <a:gd name="T83" fmla="*/ 17 h 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36"/>
                <a:gd name="T128" fmla="*/ 45 w 45"/>
                <a:gd name="T129" fmla="*/ 36 h 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36">
                  <a:moveTo>
                    <a:pt x="43" y="17"/>
                  </a:moveTo>
                  <a:lnTo>
                    <a:pt x="45" y="21"/>
                  </a:lnTo>
                  <a:lnTo>
                    <a:pt x="43" y="23"/>
                  </a:lnTo>
                  <a:lnTo>
                    <a:pt x="43" y="28"/>
                  </a:lnTo>
                  <a:lnTo>
                    <a:pt x="40" y="30"/>
                  </a:lnTo>
                  <a:lnTo>
                    <a:pt x="37" y="32"/>
                  </a:lnTo>
                  <a:lnTo>
                    <a:pt x="35" y="34"/>
                  </a:lnTo>
                  <a:lnTo>
                    <a:pt x="32" y="34"/>
                  </a:lnTo>
                  <a:lnTo>
                    <a:pt x="29" y="36"/>
                  </a:lnTo>
                  <a:lnTo>
                    <a:pt x="27" y="36"/>
                  </a:lnTo>
                  <a:lnTo>
                    <a:pt x="24" y="36"/>
                  </a:lnTo>
                  <a:lnTo>
                    <a:pt x="19" y="36"/>
                  </a:lnTo>
                  <a:lnTo>
                    <a:pt x="16" y="36"/>
                  </a:lnTo>
                  <a:lnTo>
                    <a:pt x="13" y="34"/>
                  </a:lnTo>
                  <a:lnTo>
                    <a:pt x="11" y="34"/>
                  </a:lnTo>
                  <a:lnTo>
                    <a:pt x="8" y="32"/>
                  </a:lnTo>
                  <a:lnTo>
                    <a:pt x="5" y="30"/>
                  </a:lnTo>
                  <a:lnTo>
                    <a:pt x="3" y="28"/>
                  </a:lnTo>
                  <a:lnTo>
                    <a:pt x="3" y="23"/>
                  </a:lnTo>
                  <a:lnTo>
                    <a:pt x="0" y="21"/>
                  </a:lnTo>
                  <a:lnTo>
                    <a:pt x="0" y="19"/>
                  </a:lnTo>
                  <a:lnTo>
                    <a:pt x="0" y="15"/>
                  </a:lnTo>
                  <a:lnTo>
                    <a:pt x="3" y="13"/>
                  </a:lnTo>
                  <a:lnTo>
                    <a:pt x="3" y="11"/>
                  </a:lnTo>
                  <a:lnTo>
                    <a:pt x="5" y="9"/>
                  </a:lnTo>
                  <a:lnTo>
                    <a:pt x="8" y="7"/>
                  </a:lnTo>
                  <a:lnTo>
                    <a:pt x="11" y="5"/>
                  </a:lnTo>
                  <a:lnTo>
                    <a:pt x="13" y="3"/>
                  </a:lnTo>
                  <a:lnTo>
                    <a:pt x="16" y="3"/>
                  </a:lnTo>
                  <a:lnTo>
                    <a:pt x="19" y="0"/>
                  </a:lnTo>
                  <a:lnTo>
                    <a:pt x="24" y="0"/>
                  </a:lnTo>
                  <a:lnTo>
                    <a:pt x="27" y="0"/>
                  </a:lnTo>
                  <a:lnTo>
                    <a:pt x="29" y="3"/>
                  </a:lnTo>
                  <a:lnTo>
                    <a:pt x="32" y="3"/>
                  </a:lnTo>
                  <a:lnTo>
                    <a:pt x="35" y="5"/>
                  </a:lnTo>
                  <a:lnTo>
                    <a:pt x="37" y="7"/>
                  </a:lnTo>
                  <a:lnTo>
                    <a:pt x="40" y="9"/>
                  </a:lnTo>
                  <a:lnTo>
                    <a:pt x="43" y="11"/>
                  </a:lnTo>
                  <a:lnTo>
                    <a:pt x="43" y="13"/>
                  </a:lnTo>
                  <a:lnTo>
                    <a:pt x="45" y="15"/>
                  </a:lnTo>
                  <a:lnTo>
                    <a:pt x="45" y="19"/>
                  </a:lnTo>
                  <a:lnTo>
                    <a:pt x="43" y="17"/>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34" name="Freeform 58"/>
            <p:cNvSpPr>
              <a:spLocks/>
            </p:cNvSpPr>
            <p:nvPr/>
          </p:nvSpPr>
          <p:spPr bwMode="auto">
            <a:xfrm>
              <a:off x="3484" y="1462"/>
              <a:ext cx="44" cy="36"/>
            </a:xfrm>
            <a:custGeom>
              <a:avLst/>
              <a:gdLst>
                <a:gd name="T0" fmla="*/ 43 w 45"/>
                <a:gd name="T1" fmla="*/ 17 h 36"/>
                <a:gd name="T2" fmla="*/ 45 w 45"/>
                <a:gd name="T3" fmla="*/ 15 h 36"/>
                <a:gd name="T4" fmla="*/ 43 w 45"/>
                <a:gd name="T5" fmla="*/ 13 h 36"/>
                <a:gd name="T6" fmla="*/ 43 w 45"/>
                <a:gd name="T7" fmla="*/ 11 h 36"/>
                <a:gd name="T8" fmla="*/ 40 w 45"/>
                <a:gd name="T9" fmla="*/ 9 h 36"/>
                <a:gd name="T10" fmla="*/ 37 w 45"/>
                <a:gd name="T11" fmla="*/ 7 h 36"/>
                <a:gd name="T12" fmla="*/ 35 w 45"/>
                <a:gd name="T13" fmla="*/ 5 h 36"/>
                <a:gd name="T14" fmla="*/ 32 w 45"/>
                <a:gd name="T15" fmla="*/ 3 h 36"/>
                <a:gd name="T16" fmla="*/ 29 w 45"/>
                <a:gd name="T17" fmla="*/ 3 h 36"/>
                <a:gd name="T18" fmla="*/ 27 w 45"/>
                <a:gd name="T19" fmla="*/ 0 h 36"/>
                <a:gd name="T20" fmla="*/ 24 w 45"/>
                <a:gd name="T21" fmla="*/ 0 h 36"/>
                <a:gd name="T22" fmla="*/ 19 w 45"/>
                <a:gd name="T23" fmla="*/ 0 h 36"/>
                <a:gd name="T24" fmla="*/ 16 w 45"/>
                <a:gd name="T25" fmla="*/ 3 h 36"/>
                <a:gd name="T26" fmla="*/ 13 w 45"/>
                <a:gd name="T27" fmla="*/ 3 h 36"/>
                <a:gd name="T28" fmla="*/ 11 w 45"/>
                <a:gd name="T29" fmla="*/ 5 h 36"/>
                <a:gd name="T30" fmla="*/ 8 w 45"/>
                <a:gd name="T31" fmla="*/ 7 h 36"/>
                <a:gd name="T32" fmla="*/ 5 w 45"/>
                <a:gd name="T33" fmla="*/ 9 h 36"/>
                <a:gd name="T34" fmla="*/ 3 w 45"/>
                <a:gd name="T35" fmla="*/ 11 h 36"/>
                <a:gd name="T36" fmla="*/ 3 w 45"/>
                <a:gd name="T37" fmla="*/ 13 h 36"/>
                <a:gd name="T38" fmla="*/ 0 w 45"/>
                <a:gd name="T39" fmla="*/ 15 h 36"/>
                <a:gd name="T40" fmla="*/ 0 w 45"/>
                <a:gd name="T41" fmla="*/ 19 h 36"/>
                <a:gd name="T42" fmla="*/ 0 w 45"/>
                <a:gd name="T43" fmla="*/ 21 h 36"/>
                <a:gd name="T44" fmla="*/ 3 w 45"/>
                <a:gd name="T45" fmla="*/ 23 h 36"/>
                <a:gd name="T46" fmla="*/ 3 w 45"/>
                <a:gd name="T47" fmla="*/ 28 h 36"/>
                <a:gd name="T48" fmla="*/ 5 w 45"/>
                <a:gd name="T49" fmla="*/ 30 h 36"/>
                <a:gd name="T50" fmla="*/ 8 w 45"/>
                <a:gd name="T51" fmla="*/ 32 h 36"/>
                <a:gd name="T52" fmla="*/ 11 w 45"/>
                <a:gd name="T53" fmla="*/ 34 h 36"/>
                <a:gd name="T54" fmla="*/ 13 w 45"/>
                <a:gd name="T55" fmla="*/ 34 h 36"/>
                <a:gd name="T56" fmla="*/ 16 w 45"/>
                <a:gd name="T57" fmla="*/ 36 h 36"/>
                <a:gd name="T58" fmla="*/ 19 w 45"/>
                <a:gd name="T59" fmla="*/ 36 h 36"/>
                <a:gd name="T60" fmla="*/ 24 w 45"/>
                <a:gd name="T61" fmla="*/ 36 h 36"/>
                <a:gd name="T62" fmla="*/ 27 w 45"/>
                <a:gd name="T63" fmla="*/ 36 h 36"/>
                <a:gd name="T64" fmla="*/ 29 w 45"/>
                <a:gd name="T65" fmla="*/ 36 h 36"/>
                <a:gd name="T66" fmla="*/ 32 w 45"/>
                <a:gd name="T67" fmla="*/ 34 h 36"/>
                <a:gd name="T68" fmla="*/ 35 w 45"/>
                <a:gd name="T69" fmla="*/ 34 h 36"/>
                <a:gd name="T70" fmla="*/ 37 w 45"/>
                <a:gd name="T71" fmla="*/ 32 h 36"/>
                <a:gd name="T72" fmla="*/ 40 w 45"/>
                <a:gd name="T73" fmla="*/ 30 h 36"/>
                <a:gd name="T74" fmla="*/ 43 w 45"/>
                <a:gd name="T75" fmla="*/ 28 h 36"/>
                <a:gd name="T76" fmla="*/ 43 w 45"/>
                <a:gd name="T77" fmla="*/ 23 h 36"/>
                <a:gd name="T78" fmla="*/ 45 w 45"/>
                <a:gd name="T79" fmla="*/ 21 h 36"/>
                <a:gd name="T80" fmla="*/ 45 w 45"/>
                <a:gd name="T81" fmla="*/ 19 h 36"/>
                <a:gd name="T82" fmla="*/ 45 w 45"/>
                <a:gd name="T83" fmla="*/ 19 h 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36"/>
                <a:gd name="T128" fmla="*/ 45 w 45"/>
                <a:gd name="T129" fmla="*/ 36 h 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36">
                  <a:moveTo>
                    <a:pt x="43" y="17"/>
                  </a:moveTo>
                  <a:lnTo>
                    <a:pt x="45" y="15"/>
                  </a:lnTo>
                  <a:lnTo>
                    <a:pt x="43" y="13"/>
                  </a:lnTo>
                  <a:lnTo>
                    <a:pt x="43" y="11"/>
                  </a:lnTo>
                  <a:lnTo>
                    <a:pt x="40" y="9"/>
                  </a:lnTo>
                  <a:lnTo>
                    <a:pt x="37" y="7"/>
                  </a:lnTo>
                  <a:lnTo>
                    <a:pt x="35" y="5"/>
                  </a:lnTo>
                  <a:lnTo>
                    <a:pt x="32" y="3"/>
                  </a:lnTo>
                  <a:lnTo>
                    <a:pt x="29" y="3"/>
                  </a:lnTo>
                  <a:lnTo>
                    <a:pt x="27" y="0"/>
                  </a:lnTo>
                  <a:lnTo>
                    <a:pt x="24" y="0"/>
                  </a:lnTo>
                  <a:lnTo>
                    <a:pt x="19" y="0"/>
                  </a:lnTo>
                  <a:lnTo>
                    <a:pt x="16" y="3"/>
                  </a:lnTo>
                  <a:lnTo>
                    <a:pt x="13" y="3"/>
                  </a:lnTo>
                  <a:lnTo>
                    <a:pt x="11" y="5"/>
                  </a:lnTo>
                  <a:lnTo>
                    <a:pt x="8" y="7"/>
                  </a:lnTo>
                  <a:lnTo>
                    <a:pt x="5" y="9"/>
                  </a:lnTo>
                  <a:lnTo>
                    <a:pt x="3" y="11"/>
                  </a:lnTo>
                  <a:lnTo>
                    <a:pt x="3" y="13"/>
                  </a:lnTo>
                  <a:lnTo>
                    <a:pt x="0" y="15"/>
                  </a:lnTo>
                  <a:lnTo>
                    <a:pt x="0" y="19"/>
                  </a:lnTo>
                  <a:lnTo>
                    <a:pt x="0" y="21"/>
                  </a:lnTo>
                  <a:lnTo>
                    <a:pt x="3" y="23"/>
                  </a:lnTo>
                  <a:lnTo>
                    <a:pt x="3" y="28"/>
                  </a:lnTo>
                  <a:lnTo>
                    <a:pt x="5" y="30"/>
                  </a:lnTo>
                  <a:lnTo>
                    <a:pt x="8" y="32"/>
                  </a:lnTo>
                  <a:lnTo>
                    <a:pt x="11" y="34"/>
                  </a:lnTo>
                  <a:lnTo>
                    <a:pt x="13" y="34"/>
                  </a:lnTo>
                  <a:lnTo>
                    <a:pt x="16" y="36"/>
                  </a:lnTo>
                  <a:lnTo>
                    <a:pt x="19" y="36"/>
                  </a:lnTo>
                  <a:lnTo>
                    <a:pt x="24" y="36"/>
                  </a:lnTo>
                  <a:lnTo>
                    <a:pt x="27" y="36"/>
                  </a:lnTo>
                  <a:lnTo>
                    <a:pt x="29" y="36"/>
                  </a:lnTo>
                  <a:lnTo>
                    <a:pt x="32" y="34"/>
                  </a:lnTo>
                  <a:lnTo>
                    <a:pt x="35" y="34"/>
                  </a:lnTo>
                  <a:lnTo>
                    <a:pt x="37" y="32"/>
                  </a:lnTo>
                  <a:lnTo>
                    <a:pt x="40" y="30"/>
                  </a:lnTo>
                  <a:lnTo>
                    <a:pt x="43" y="28"/>
                  </a:lnTo>
                  <a:lnTo>
                    <a:pt x="43" y="23"/>
                  </a:lnTo>
                  <a:lnTo>
                    <a:pt x="45" y="21"/>
                  </a:lnTo>
                  <a:lnTo>
                    <a:pt x="45" y="19"/>
                  </a:lnTo>
                </a:path>
              </a:pathLst>
            </a:custGeom>
            <a:noFill/>
            <a:ln w="333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35" name="Freeform 59"/>
            <p:cNvSpPr>
              <a:spLocks/>
            </p:cNvSpPr>
            <p:nvPr/>
          </p:nvSpPr>
          <p:spPr bwMode="auto">
            <a:xfrm>
              <a:off x="3666" y="1462"/>
              <a:ext cx="41" cy="36"/>
            </a:xfrm>
            <a:custGeom>
              <a:avLst/>
              <a:gdLst>
                <a:gd name="T0" fmla="*/ 42 w 42"/>
                <a:gd name="T1" fmla="*/ 17 h 36"/>
                <a:gd name="T2" fmla="*/ 42 w 42"/>
                <a:gd name="T3" fmla="*/ 21 h 36"/>
                <a:gd name="T4" fmla="*/ 42 w 42"/>
                <a:gd name="T5" fmla="*/ 23 h 36"/>
                <a:gd name="T6" fmla="*/ 40 w 42"/>
                <a:gd name="T7" fmla="*/ 28 h 36"/>
                <a:gd name="T8" fmla="*/ 40 w 42"/>
                <a:gd name="T9" fmla="*/ 30 h 36"/>
                <a:gd name="T10" fmla="*/ 37 w 42"/>
                <a:gd name="T11" fmla="*/ 32 h 36"/>
                <a:gd name="T12" fmla="*/ 34 w 42"/>
                <a:gd name="T13" fmla="*/ 34 h 36"/>
                <a:gd name="T14" fmla="*/ 32 w 42"/>
                <a:gd name="T15" fmla="*/ 34 h 36"/>
                <a:gd name="T16" fmla="*/ 29 w 42"/>
                <a:gd name="T17" fmla="*/ 36 h 36"/>
                <a:gd name="T18" fmla="*/ 24 w 42"/>
                <a:gd name="T19" fmla="*/ 36 h 36"/>
                <a:gd name="T20" fmla="*/ 21 w 42"/>
                <a:gd name="T21" fmla="*/ 36 h 36"/>
                <a:gd name="T22" fmla="*/ 18 w 42"/>
                <a:gd name="T23" fmla="*/ 36 h 36"/>
                <a:gd name="T24" fmla="*/ 13 w 42"/>
                <a:gd name="T25" fmla="*/ 36 h 36"/>
                <a:gd name="T26" fmla="*/ 10 w 42"/>
                <a:gd name="T27" fmla="*/ 34 h 36"/>
                <a:gd name="T28" fmla="*/ 8 w 42"/>
                <a:gd name="T29" fmla="*/ 34 h 36"/>
                <a:gd name="T30" fmla="*/ 5 w 42"/>
                <a:gd name="T31" fmla="*/ 32 h 36"/>
                <a:gd name="T32" fmla="*/ 2 w 42"/>
                <a:gd name="T33" fmla="*/ 30 h 36"/>
                <a:gd name="T34" fmla="*/ 2 w 42"/>
                <a:gd name="T35" fmla="*/ 28 h 36"/>
                <a:gd name="T36" fmla="*/ 0 w 42"/>
                <a:gd name="T37" fmla="*/ 23 h 36"/>
                <a:gd name="T38" fmla="*/ 0 w 42"/>
                <a:gd name="T39" fmla="*/ 21 h 36"/>
                <a:gd name="T40" fmla="*/ 0 w 42"/>
                <a:gd name="T41" fmla="*/ 19 h 36"/>
                <a:gd name="T42" fmla="*/ 0 w 42"/>
                <a:gd name="T43" fmla="*/ 15 h 36"/>
                <a:gd name="T44" fmla="*/ 0 w 42"/>
                <a:gd name="T45" fmla="*/ 13 h 36"/>
                <a:gd name="T46" fmla="*/ 2 w 42"/>
                <a:gd name="T47" fmla="*/ 11 h 36"/>
                <a:gd name="T48" fmla="*/ 2 w 42"/>
                <a:gd name="T49" fmla="*/ 9 h 36"/>
                <a:gd name="T50" fmla="*/ 5 w 42"/>
                <a:gd name="T51" fmla="*/ 7 h 36"/>
                <a:gd name="T52" fmla="*/ 8 w 42"/>
                <a:gd name="T53" fmla="*/ 5 h 36"/>
                <a:gd name="T54" fmla="*/ 10 w 42"/>
                <a:gd name="T55" fmla="*/ 3 h 36"/>
                <a:gd name="T56" fmla="*/ 13 w 42"/>
                <a:gd name="T57" fmla="*/ 3 h 36"/>
                <a:gd name="T58" fmla="*/ 18 w 42"/>
                <a:gd name="T59" fmla="*/ 0 h 36"/>
                <a:gd name="T60" fmla="*/ 21 w 42"/>
                <a:gd name="T61" fmla="*/ 0 h 36"/>
                <a:gd name="T62" fmla="*/ 24 w 42"/>
                <a:gd name="T63" fmla="*/ 0 h 36"/>
                <a:gd name="T64" fmla="*/ 29 w 42"/>
                <a:gd name="T65" fmla="*/ 3 h 36"/>
                <a:gd name="T66" fmla="*/ 32 w 42"/>
                <a:gd name="T67" fmla="*/ 3 h 36"/>
                <a:gd name="T68" fmla="*/ 34 w 42"/>
                <a:gd name="T69" fmla="*/ 5 h 36"/>
                <a:gd name="T70" fmla="*/ 37 w 42"/>
                <a:gd name="T71" fmla="*/ 7 h 36"/>
                <a:gd name="T72" fmla="*/ 40 w 42"/>
                <a:gd name="T73" fmla="*/ 9 h 36"/>
                <a:gd name="T74" fmla="*/ 40 w 42"/>
                <a:gd name="T75" fmla="*/ 11 h 36"/>
                <a:gd name="T76" fmla="*/ 42 w 42"/>
                <a:gd name="T77" fmla="*/ 13 h 36"/>
                <a:gd name="T78" fmla="*/ 42 w 42"/>
                <a:gd name="T79" fmla="*/ 15 h 36"/>
                <a:gd name="T80" fmla="*/ 42 w 42"/>
                <a:gd name="T81" fmla="*/ 19 h 36"/>
                <a:gd name="T82" fmla="*/ 42 w 42"/>
                <a:gd name="T83" fmla="*/ 17 h 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
                <a:gd name="T127" fmla="*/ 0 h 36"/>
                <a:gd name="T128" fmla="*/ 42 w 42"/>
                <a:gd name="T129" fmla="*/ 36 h 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 h="36">
                  <a:moveTo>
                    <a:pt x="42" y="17"/>
                  </a:moveTo>
                  <a:lnTo>
                    <a:pt x="42" y="21"/>
                  </a:lnTo>
                  <a:lnTo>
                    <a:pt x="42" y="23"/>
                  </a:lnTo>
                  <a:lnTo>
                    <a:pt x="40" y="28"/>
                  </a:lnTo>
                  <a:lnTo>
                    <a:pt x="40" y="30"/>
                  </a:lnTo>
                  <a:lnTo>
                    <a:pt x="37" y="32"/>
                  </a:lnTo>
                  <a:lnTo>
                    <a:pt x="34" y="34"/>
                  </a:lnTo>
                  <a:lnTo>
                    <a:pt x="32" y="34"/>
                  </a:lnTo>
                  <a:lnTo>
                    <a:pt x="29" y="36"/>
                  </a:lnTo>
                  <a:lnTo>
                    <a:pt x="24" y="36"/>
                  </a:lnTo>
                  <a:lnTo>
                    <a:pt x="21" y="36"/>
                  </a:lnTo>
                  <a:lnTo>
                    <a:pt x="18" y="36"/>
                  </a:lnTo>
                  <a:lnTo>
                    <a:pt x="13" y="36"/>
                  </a:lnTo>
                  <a:lnTo>
                    <a:pt x="10" y="34"/>
                  </a:lnTo>
                  <a:lnTo>
                    <a:pt x="8" y="34"/>
                  </a:lnTo>
                  <a:lnTo>
                    <a:pt x="5" y="32"/>
                  </a:lnTo>
                  <a:lnTo>
                    <a:pt x="2" y="30"/>
                  </a:lnTo>
                  <a:lnTo>
                    <a:pt x="2" y="28"/>
                  </a:lnTo>
                  <a:lnTo>
                    <a:pt x="0" y="23"/>
                  </a:lnTo>
                  <a:lnTo>
                    <a:pt x="0" y="21"/>
                  </a:lnTo>
                  <a:lnTo>
                    <a:pt x="0" y="19"/>
                  </a:lnTo>
                  <a:lnTo>
                    <a:pt x="0" y="15"/>
                  </a:lnTo>
                  <a:lnTo>
                    <a:pt x="0" y="13"/>
                  </a:lnTo>
                  <a:lnTo>
                    <a:pt x="2" y="11"/>
                  </a:lnTo>
                  <a:lnTo>
                    <a:pt x="2" y="9"/>
                  </a:lnTo>
                  <a:lnTo>
                    <a:pt x="5" y="7"/>
                  </a:lnTo>
                  <a:lnTo>
                    <a:pt x="8" y="5"/>
                  </a:lnTo>
                  <a:lnTo>
                    <a:pt x="10" y="3"/>
                  </a:lnTo>
                  <a:lnTo>
                    <a:pt x="13" y="3"/>
                  </a:lnTo>
                  <a:lnTo>
                    <a:pt x="18" y="0"/>
                  </a:lnTo>
                  <a:lnTo>
                    <a:pt x="21" y="0"/>
                  </a:lnTo>
                  <a:lnTo>
                    <a:pt x="24" y="0"/>
                  </a:lnTo>
                  <a:lnTo>
                    <a:pt x="29" y="3"/>
                  </a:lnTo>
                  <a:lnTo>
                    <a:pt x="32" y="3"/>
                  </a:lnTo>
                  <a:lnTo>
                    <a:pt x="34" y="5"/>
                  </a:lnTo>
                  <a:lnTo>
                    <a:pt x="37" y="7"/>
                  </a:lnTo>
                  <a:lnTo>
                    <a:pt x="40" y="9"/>
                  </a:lnTo>
                  <a:lnTo>
                    <a:pt x="40" y="11"/>
                  </a:lnTo>
                  <a:lnTo>
                    <a:pt x="42" y="13"/>
                  </a:lnTo>
                  <a:lnTo>
                    <a:pt x="42" y="15"/>
                  </a:lnTo>
                  <a:lnTo>
                    <a:pt x="42" y="19"/>
                  </a:lnTo>
                  <a:lnTo>
                    <a:pt x="42" y="17"/>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36" name="Freeform 60"/>
            <p:cNvSpPr>
              <a:spLocks/>
            </p:cNvSpPr>
            <p:nvPr/>
          </p:nvSpPr>
          <p:spPr bwMode="auto">
            <a:xfrm>
              <a:off x="3666" y="1462"/>
              <a:ext cx="41" cy="36"/>
            </a:xfrm>
            <a:custGeom>
              <a:avLst/>
              <a:gdLst>
                <a:gd name="T0" fmla="*/ 42 w 42"/>
                <a:gd name="T1" fmla="*/ 17 h 36"/>
                <a:gd name="T2" fmla="*/ 42 w 42"/>
                <a:gd name="T3" fmla="*/ 15 h 36"/>
                <a:gd name="T4" fmla="*/ 42 w 42"/>
                <a:gd name="T5" fmla="*/ 13 h 36"/>
                <a:gd name="T6" fmla="*/ 40 w 42"/>
                <a:gd name="T7" fmla="*/ 11 h 36"/>
                <a:gd name="T8" fmla="*/ 40 w 42"/>
                <a:gd name="T9" fmla="*/ 9 h 36"/>
                <a:gd name="T10" fmla="*/ 37 w 42"/>
                <a:gd name="T11" fmla="*/ 7 h 36"/>
                <a:gd name="T12" fmla="*/ 34 w 42"/>
                <a:gd name="T13" fmla="*/ 5 h 36"/>
                <a:gd name="T14" fmla="*/ 32 w 42"/>
                <a:gd name="T15" fmla="*/ 3 h 36"/>
                <a:gd name="T16" fmla="*/ 29 w 42"/>
                <a:gd name="T17" fmla="*/ 3 h 36"/>
                <a:gd name="T18" fmla="*/ 24 w 42"/>
                <a:gd name="T19" fmla="*/ 0 h 36"/>
                <a:gd name="T20" fmla="*/ 21 w 42"/>
                <a:gd name="T21" fmla="*/ 0 h 36"/>
                <a:gd name="T22" fmla="*/ 18 w 42"/>
                <a:gd name="T23" fmla="*/ 0 h 36"/>
                <a:gd name="T24" fmla="*/ 13 w 42"/>
                <a:gd name="T25" fmla="*/ 3 h 36"/>
                <a:gd name="T26" fmla="*/ 10 w 42"/>
                <a:gd name="T27" fmla="*/ 3 h 36"/>
                <a:gd name="T28" fmla="*/ 8 w 42"/>
                <a:gd name="T29" fmla="*/ 5 h 36"/>
                <a:gd name="T30" fmla="*/ 5 w 42"/>
                <a:gd name="T31" fmla="*/ 7 h 36"/>
                <a:gd name="T32" fmla="*/ 2 w 42"/>
                <a:gd name="T33" fmla="*/ 9 h 36"/>
                <a:gd name="T34" fmla="*/ 2 w 42"/>
                <a:gd name="T35" fmla="*/ 11 h 36"/>
                <a:gd name="T36" fmla="*/ 0 w 42"/>
                <a:gd name="T37" fmla="*/ 13 h 36"/>
                <a:gd name="T38" fmla="*/ 0 w 42"/>
                <a:gd name="T39" fmla="*/ 15 h 36"/>
                <a:gd name="T40" fmla="*/ 0 w 42"/>
                <a:gd name="T41" fmla="*/ 19 h 36"/>
                <a:gd name="T42" fmla="*/ 0 w 42"/>
                <a:gd name="T43" fmla="*/ 21 h 36"/>
                <a:gd name="T44" fmla="*/ 0 w 42"/>
                <a:gd name="T45" fmla="*/ 23 h 36"/>
                <a:gd name="T46" fmla="*/ 2 w 42"/>
                <a:gd name="T47" fmla="*/ 28 h 36"/>
                <a:gd name="T48" fmla="*/ 2 w 42"/>
                <a:gd name="T49" fmla="*/ 30 h 36"/>
                <a:gd name="T50" fmla="*/ 5 w 42"/>
                <a:gd name="T51" fmla="*/ 32 h 36"/>
                <a:gd name="T52" fmla="*/ 8 w 42"/>
                <a:gd name="T53" fmla="*/ 34 h 36"/>
                <a:gd name="T54" fmla="*/ 10 w 42"/>
                <a:gd name="T55" fmla="*/ 34 h 36"/>
                <a:gd name="T56" fmla="*/ 13 w 42"/>
                <a:gd name="T57" fmla="*/ 36 h 36"/>
                <a:gd name="T58" fmla="*/ 18 w 42"/>
                <a:gd name="T59" fmla="*/ 36 h 36"/>
                <a:gd name="T60" fmla="*/ 21 w 42"/>
                <a:gd name="T61" fmla="*/ 36 h 36"/>
                <a:gd name="T62" fmla="*/ 24 w 42"/>
                <a:gd name="T63" fmla="*/ 36 h 36"/>
                <a:gd name="T64" fmla="*/ 29 w 42"/>
                <a:gd name="T65" fmla="*/ 36 h 36"/>
                <a:gd name="T66" fmla="*/ 32 w 42"/>
                <a:gd name="T67" fmla="*/ 34 h 36"/>
                <a:gd name="T68" fmla="*/ 34 w 42"/>
                <a:gd name="T69" fmla="*/ 34 h 36"/>
                <a:gd name="T70" fmla="*/ 37 w 42"/>
                <a:gd name="T71" fmla="*/ 32 h 36"/>
                <a:gd name="T72" fmla="*/ 40 w 42"/>
                <a:gd name="T73" fmla="*/ 30 h 36"/>
                <a:gd name="T74" fmla="*/ 40 w 42"/>
                <a:gd name="T75" fmla="*/ 28 h 36"/>
                <a:gd name="T76" fmla="*/ 42 w 42"/>
                <a:gd name="T77" fmla="*/ 23 h 36"/>
                <a:gd name="T78" fmla="*/ 42 w 42"/>
                <a:gd name="T79" fmla="*/ 21 h 36"/>
                <a:gd name="T80" fmla="*/ 42 w 42"/>
                <a:gd name="T81" fmla="*/ 19 h 36"/>
                <a:gd name="T82" fmla="*/ 42 w 42"/>
                <a:gd name="T83" fmla="*/ 19 h 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
                <a:gd name="T127" fmla="*/ 0 h 36"/>
                <a:gd name="T128" fmla="*/ 42 w 42"/>
                <a:gd name="T129" fmla="*/ 36 h 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 h="36">
                  <a:moveTo>
                    <a:pt x="42" y="17"/>
                  </a:moveTo>
                  <a:lnTo>
                    <a:pt x="42" y="15"/>
                  </a:lnTo>
                  <a:lnTo>
                    <a:pt x="42" y="13"/>
                  </a:lnTo>
                  <a:lnTo>
                    <a:pt x="40" y="11"/>
                  </a:lnTo>
                  <a:lnTo>
                    <a:pt x="40" y="9"/>
                  </a:lnTo>
                  <a:lnTo>
                    <a:pt x="37" y="7"/>
                  </a:lnTo>
                  <a:lnTo>
                    <a:pt x="34" y="5"/>
                  </a:lnTo>
                  <a:lnTo>
                    <a:pt x="32" y="3"/>
                  </a:lnTo>
                  <a:lnTo>
                    <a:pt x="29" y="3"/>
                  </a:lnTo>
                  <a:lnTo>
                    <a:pt x="24" y="0"/>
                  </a:lnTo>
                  <a:lnTo>
                    <a:pt x="21" y="0"/>
                  </a:lnTo>
                  <a:lnTo>
                    <a:pt x="18" y="0"/>
                  </a:lnTo>
                  <a:lnTo>
                    <a:pt x="13" y="3"/>
                  </a:lnTo>
                  <a:lnTo>
                    <a:pt x="10" y="3"/>
                  </a:lnTo>
                  <a:lnTo>
                    <a:pt x="8" y="5"/>
                  </a:lnTo>
                  <a:lnTo>
                    <a:pt x="5" y="7"/>
                  </a:lnTo>
                  <a:lnTo>
                    <a:pt x="2" y="9"/>
                  </a:lnTo>
                  <a:lnTo>
                    <a:pt x="2" y="11"/>
                  </a:lnTo>
                  <a:lnTo>
                    <a:pt x="0" y="13"/>
                  </a:lnTo>
                  <a:lnTo>
                    <a:pt x="0" y="15"/>
                  </a:lnTo>
                  <a:lnTo>
                    <a:pt x="0" y="19"/>
                  </a:lnTo>
                  <a:lnTo>
                    <a:pt x="0" y="21"/>
                  </a:lnTo>
                  <a:lnTo>
                    <a:pt x="0" y="23"/>
                  </a:lnTo>
                  <a:lnTo>
                    <a:pt x="2" y="28"/>
                  </a:lnTo>
                  <a:lnTo>
                    <a:pt x="2" y="30"/>
                  </a:lnTo>
                  <a:lnTo>
                    <a:pt x="5" y="32"/>
                  </a:lnTo>
                  <a:lnTo>
                    <a:pt x="8" y="34"/>
                  </a:lnTo>
                  <a:lnTo>
                    <a:pt x="10" y="34"/>
                  </a:lnTo>
                  <a:lnTo>
                    <a:pt x="13" y="36"/>
                  </a:lnTo>
                  <a:lnTo>
                    <a:pt x="18" y="36"/>
                  </a:lnTo>
                  <a:lnTo>
                    <a:pt x="21" y="36"/>
                  </a:lnTo>
                  <a:lnTo>
                    <a:pt x="24" y="36"/>
                  </a:lnTo>
                  <a:lnTo>
                    <a:pt x="29" y="36"/>
                  </a:lnTo>
                  <a:lnTo>
                    <a:pt x="32" y="34"/>
                  </a:lnTo>
                  <a:lnTo>
                    <a:pt x="34" y="34"/>
                  </a:lnTo>
                  <a:lnTo>
                    <a:pt x="37" y="32"/>
                  </a:lnTo>
                  <a:lnTo>
                    <a:pt x="40" y="30"/>
                  </a:lnTo>
                  <a:lnTo>
                    <a:pt x="40" y="28"/>
                  </a:lnTo>
                  <a:lnTo>
                    <a:pt x="42" y="23"/>
                  </a:lnTo>
                  <a:lnTo>
                    <a:pt x="42" y="21"/>
                  </a:lnTo>
                  <a:lnTo>
                    <a:pt x="42" y="19"/>
                  </a:lnTo>
                </a:path>
              </a:pathLst>
            </a:custGeom>
            <a:noFill/>
            <a:ln w="333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37" name="Freeform 61"/>
            <p:cNvSpPr>
              <a:spLocks/>
            </p:cNvSpPr>
            <p:nvPr/>
          </p:nvSpPr>
          <p:spPr bwMode="auto">
            <a:xfrm>
              <a:off x="3860" y="1462"/>
              <a:ext cx="39" cy="36"/>
            </a:xfrm>
            <a:custGeom>
              <a:avLst/>
              <a:gdLst>
                <a:gd name="T0" fmla="*/ 42 w 42"/>
                <a:gd name="T1" fmla="*/ 17 h 36"/>
                <a:gd name="T2" fmla="*/ 42 w 42"/>
                <a:gd name="T3" fmla="*/ 21 h 36"/>
                <a:gd name="T4" fmla="*/ 42 w 42"/>
                <a:gd name="T5" fmla="*/ 23 h 36"/>
                <a:gd name="T6" fmla="*/ 40 w 42"/>
                <a:gd name="T7" fmla="*/ 28 h 36"/>
                <a:gd name="T8" fmla="*/ 40 w 42"/>
                <a:gd name="T9" fmla="*/ 30 h 36"/>
                <a:gd name="T10" fmla="*/ 37 w 42"/>
                <a:gd name="T11" fmla="*/ 32 h 36"/>
                <a:gd name="T12" fmla="*/ 34 w 42"/>
                <a:gd name="T13" fmla="*/ 34 h 36"/>
                <a:gd name="T14" fmla="*/ 32 w 42"/>
                <a:gd name="T15" fmla="*/ 34 h 36"/>
                <a:gd name="T16" fmla="*/ 29 w 42"/>
                <a:gd name="T17" fmla="*/ 36 h 36"/>
                <a:gd name="T18" fmla="*/ 24 w 42"/>
                <a:gd name="T19" fmla="*/ 36 h 36"/>
                <a:gd name="T20" fmla="*/ 21 w 42"/>
                <a:gd name="T21" fmla="*/ 36 h 36"/>
                <a:gd name="T22" fmla="*/ 18 w 42"/>
                <a:gd name="T23" fmla="*/ 36 h 36"/>
                <a:gd name="T24" fmla="*/ 13 w 42"/>
                <a:gd name="T25" fmla="*/ 36 h 36"/>
                <a:gd name="T26" fmla="*/ 10 w 42"/>
                <a:gd name="T27" fmla="*/ 34 h 36"/>
                <a:gd name="T28" fmla="*/ 8 w 42"/>
                <a:gd name="T29" fmla="*/ 34 h 36"/>
                <a:gd name="T30" fmla="*/ 5 w 42"/>
                <a:gd name="T31" fmla="*/ 32 h 36"/>
                <a:gd name="T32" fmla="*/ 2 w 42"/>
                <a:gd name="T33" fmla="*/ 30 h 36"/>
                <a:gd name="T34" fmla="*/ 2 w 42"/>
                <a:gd name="T35" fmla="*/ 28 h 36"/>
                <a:gd name="T36" fmla="*/ 0 w 42"/>
                <a:gd name="T37" fmla="*/ 23 h 36"/>
                <a:gd name="T38" fmla="*/ 0 w 42"/>
                <a:gd name="T39" fmla="*/ 21 h 36"/>
                <a:gd name="T40" fmla="*/ 0 w 42"/>
                <a:gd name="T41" fmla="*/ 19 h 36"/>
                <a:gd name="T42" fmla="*/ 0 w 42"/>
                <a:gd name="T43" fmla="*/ 15 h 36"/>
                <a:gd name="T44" fmla="*/ 0 w 42"/>
                <a:gd name="T45" fmla="*/ 13 h 36"/>
                <a:gd name="T46" fmla="*/ 2 w 42"/>
                <a:gd name="T47" fmla="*/ 11 h 36"/>
                <a:gd name="T48" fmla="*/ 2 w 42"/>
                <a:gd name="T49" fmla="*/ 9 h 36"/>
                <a:gd name="T50" fmla="*/ 5 w 42"/>
                <a:gd name="T51" fmla="*/ 7 h 36"/>
                <a:gd name="T52" fmla="*/ 8 w 42"/>
                <a:gd name="T53" fmla="*/ 5 h 36"/>
                <a:gd name="T54" fmla="*/ 10 w 42"/>
                <a:gd name="T55" fmla="*/ 3 h 36"/>
                <a:gd name="T56" fmla="*/ 13 w 42"/>
                <a:gd name="T57" fmla="*/ 3 h 36"/>
                <a:gd name="T58" fmla="*/ 18 w 42"/>
                <a:gd name="T59" fmla="*/ 0 h 36"/>
                <a:gd name="T60" fmla="*/ 21 w 42"/>
                <a:gd name="T61" fmla="*/ 0 h 36"/>
                <a:gd name="T62" fmla="*/ 24 w 42"/>
                <a:gd name="T63" fmla="*/ 0 h 36"/>
                <a:gd name="T64" fmla="*/ 29 w 42"/>
                <a:gd name="T65" fmla="*/ 3 h 36"/>
                <a:gd name="T66" fmla="*/ 32 w 42"/>
                <a:gd name="T67" fmla="*/ 3 h 36"/>
                <a:gd name="T68" fmla="*/ 34 w 42"/>
                <a:gd name="T69" fmla="*/ 5 h 36"/>
                <a:gd name="T70" fmla="*/ 37 w 42"/>
                <a:gd name="T71" fmla="*/ 7 h 36"/>
                <a:gd name="T72" fmla="*/ 40 w 42"/>
                <a:gd name="T73" fmla="*/ 9 h 36"/>
                <a:gd name="T74" fmla="*/ 40 w 42"/>
                <a:gd name="T75" fmla="*/ 11 h 36"/>
                <a:gd name="T76" fmla="*/ 42 w 42"/>
                <a:gd name="T77" fmla="*/ 13 h 36"/>
                <a:gd name="T78" fmla="*/ 42 w 42"/>
                <a:gd name="T79" fmla="*/ 15 h 36"/>
                <a:gd name="T80" fmla="*/ 42 w 42"/>
                <a:gd name="T81" fmla="*/ 19 h 36"/>
                <a:gd name="T82" fmla="*/ 42 w 42"/>
                <a:gd name="T83" fmla="*/ 17 h 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
                <a:gd name="T127" fmla="*/ 0 h 36"/>
                <a:gd name="T128" fmla="*/ 42 w 42"/>
                <a:gd name="T129" fmla="*/ 36 h 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 h="36">
                  <a:moveTo>
                    <a:pt x="42" y="17"/>
                  </a:moveTo>
                  <a:lnTo>
                    <a:pt x="42" y="21"/>
                  </a:lnTo>
                  <a:lnTo>
                    <a:pt x="42" y="23"/>
                  </a:lnTo>
                  <a:lnTo>
                    <a:pt x="40" y="28"/>
                  </a:lnTo>
                  <a:lnTo>
                    <a:pt x="40" y="30"/>
                  </a:lnTo>
                  <a:lnTo>
                    <a:pt x="37" y="32"/>
                  </a:lnTo>
                  <a:lnTo>
                    <a:pt x="34" y="34"/>
                  </a:lnTo>
                  <a:lnTo>
                    <a:pt x="32" y="34"/>
                  </a:lnTo>
                  <a:lnTo>
                    <a:pt x="29" y="36"/>
                  </a:lnTo>
                  <a:lnTo>
                    <a:pt x="24" y="36"/>
                  </a:lnTo>
                  <a:lnTo>
                    <a:pt x="21" y="36"/>
                  </a:lnTo>
                  <a:lnTo>
                    <a:pt x="18" y="36"/>
                  </a:lnTo>
                  <a:lnTo>
                    <a:pt x="13" y="36"/>
                  </a:lnTo>
                  <a:lnTo>
                    <a:pt x="10" y="34"/>
                  </a:lnTo>
                  <a:lnTo>
                    <a:pt x="8" y="34"/>
                  </a:lnTo>
                  <a:lnTo>
                    <a:pt x="5" y="32"/>
                  </a:lnTo>
                  <a:lnTo>
                    <a:pt x="2" y="30"/>
                  </a:lnTo>
                  <a:lnTo>
                    <a:pt x="2" y="28"/>
                  </a:lnTo>
                  <a:lnTo>
                    <a:pt x="0" y="23"/>
                  </a:lnTo>
                  <a:lnTo>
                    <a:pt x="0" y="21"/>
                  </a:lnTo>
                  <a:lnTo>
                    <a:pt x="0" y="19"/>
                  </a:lnTo>
                  <a:lnTo>
                    <a:pt x="0" y="15"/>
                  </a:lnTo>
                  <a:lnTo>
                    <a:pt x="0" y="13"/>
                  </a:lnTo>
                  <a:lnTo>
                    <a:pt x="2" y="11"/>
                  </a:lnTo>
                  <a:lnTo>
                    <a:pt x="2" y="9"/>
                  </a:lnTo>
                  <a:lnTo>
                    <a:pt x="5" y="7"/>
                  </a:lnTo>
                  <a:lnTo>
                    <a:pt x="8" y="5"/>
                  </a:lnTo>
                  <a:lnTo>
                    <a:pt x="10" y="3"/>
                  </a:lnTo>
                  <a:lnTo>
                    <a:pt x="13" y="3"/>
                  </a:lnTo>
                  <a:lnTo>
                    <a:pt x="18" y="0"/>
                  </a:lnTo>
                  <a:lnTo>
                    <a:pt x="21" y="0"/>
                  </a:lnTo>
                  <a:lnTo>
                    <a:pt x="24" y="0"/>
                  </a:lnTo>
                  <a:lnTo>
                    <a:pt x="29" y="3"/>
                  </a:lnTo>
                  <a:lnTo>
                    <a:pt x="32" y="3"/>
                  </a:lnTo>
                  <a:lnTo>
                    <a:pt x="34" y="5"/>
                  </a:lnTo>
                  <a:lnTo>
                    <a:pt x="37" y="7"/>
                  </a:lnTo>
                  <a:lnTo>
                    <a:pt x="40" y="9"/>
                  </a:lnTo>
                  <a:lnTo>
                    <a:pt x="40" y="11"/>
                  </a:lnTo>
                  <a:lnTo>
                    <a:pt x="42" y="13"/>
                  </a:lnTo>
                  <a:lnTo>
                    <a:pt x="42" y="15"/>
                  </a:lnTo>
                  <a:lnTo>
                    <a:pt x="42" y="19"/>
                  </a:lnTo>
                  <a:lnTo>
                    <a:pt x="42" y="17"/>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38" name="Freeform 62"/>
            <p:cNvSpPr>
              <a:spLocks/>
            </p:cNvSpPr>
            <p:nvPr/>
          </p:nvSpPr>
          <p:spPr bwMode="auto">
            <a:xfrm>
              <a:off x="3860" y="1462"/>
              <a:ext cx="39" cy="36"/>
            </a:xfrm>
            <a:custGeom>
              <a:avLst/>
              <a:gdLst>
                <a:gd name="T0" fmla="*/ 42 w 42"/>
                <a:gd name="T1" fmla="*/ 17 h 36"/>
                <a:gd name="T2" fmla="*/ 42 w 42"/>
                <a:gd name="T3" fmla="*/ 15 h 36"/>
                <a:gd name="T4" fmla="*/ 42 w 42"/>
                <a:gd name="T5" fmla="*/ 13 h 36"/>
                <a:gd name="T6" fmla="*/ 40 w 42"/>
                <a:gd name="T7" fmla="*/ 11 h 36"/>
                <a:gd name="T8" fmla="*/ 40 w 42"/>
                <a:gd name="T9" fmla="*/ 9 h 36"/>
                <a:gd name="T10" fmla="*/ 37 w 42"/>
                <a:gd name="T11" fmla="*/ 7 h 36"/>
                <a:gd name="T12" fmla="*/ 34 w 42"/>
                <a:gd name="T13" fmla="*/ 5 h 36"/>
                <a:gd name="T14" fmla="*/ 32 w 42"/>
                <a:gd name="T15" fmla="*/ 3 h 36"/>
                <a:gd name="T16" fmla="*/ 29 w 42"/>
                <a:gd name="T17" fmla="*/ 3 h 36"/>
                <a:gd name="T18" fmla="*/ 24 w 42"/>
                <a:gd name="T19" fmla="*/ 0 h 36"/>
                <a:gd name="T20" fmla="*/ 21 w 42"/>
                <a:gd name="T21" fmla="*/ 0 h 36"/>
                <a:gd name="T22" fmla="*/ 18 w 42"/>
                <a:gd name="T23" fmla="*/ 0 h 36"/>
                <a:gd name="T24" fmla="*/ 13 w 42"/>
                <a:gd name="T25" fmla="*/ 3 h 36"/>
                <a:gd name="T26" fmla="*/ 10 w 42"/>
                <a:gd name="T27" fmla="*/ 3 h 36"/>
                <a:gd name="T28" fmla="*/ 8 w 42"/>
                <a:gd name="T29" fmla="*/ 5 h 36"/>
                <a:gd name="T30" fmla="*/ 5 w 42"/>
                <a:gd name="T31" fmla="*/ 7 h 36"/>
                <a:gd name="T32" fmla="*/ 2 w 42"/>
                <a:gd name="T33" fmla="*/ 9 h 36"/>
                <a:gd name="T34" fmla="*/ 2 w 42"/>
                <a:gd name="T35" fmla="*/ 11 h 36"/>
                <a:gd name="T36" fmla="*/ 0 w 42"/>
                <a:gd name="T37" fmla="*/ 13 h 36"/>
                <a:gd name="T38" fmla="*/ 0 w 42"/>
                <a:gd name="T39" fmla="*/ 15 h 36"/>
                <a:gd name="T40" fmla="*/ 0 w 42"/>
                <a:gd name="T41" fmla="*/ 19 h 36"/>
                <a:gd name="T42" fmla="*/ 0 w 42"/>
                <a:gd name="T43" fmla="*/ 21 h 36"/>
                <a:gd name="T44" fmla="*/ 0 w 42"/>
                <a:gd name="T45" fmla="*/ 23 h 36"/>
                <a:gd name="T46" fmla="*/ 2 w 42"/>
                <a:gd name="T47" fmla="*/ 28 h 36"/>
                <a:gd name="T48" fmla="*/ 2 w 42"/>
                <a:gd name="T49" fmla="*/ 30 h 36"/>
                <a:gd name="T50" fmla="*/ 5 w 42"/>
                <a:gd name="T51" fmla="*/ 32 h 36"/>
                <a:gd name="T52" fmla="*/ 8 w 42"/>
                <a:gd name="T53" fmla="*/ 34 h 36"/>
                <a:gd name="T54" fmla="*/ 10 w 42"/>
                <a:gd name="T55" fmla="*/ 34 h 36"/>
                <a:gd name="T56" fmla="*/ 13 w 42"/>
                <a:gd name="T57" fmla="*/ 36 h 36"/>
                <a:gd name="T58" fmla="*/ 18 w 42"/>
                <a:gd name="T59" fmla="*/ 36 h 36"/>
                <a:gd name="T60" fmla="*/ 21 w 42"/>
                <a:gd name="T61" fmla="*/ 36 h 36"/>
                <a:gd name="T62" fmla="*/ 24 w 42"/>
                <a:gd name="T63" fmla="*/ 36 h 36"/>
                <a:gd name="T64" fmla="*/ 29 w 42"/>
                <a:gd name="T65" fmla="*/ 36 h 36"/>
                <a:gd name="T66" fmla="*/ 32 w 42"/>
                <a:gd name="T67" fmla="*/ 34 h 36"/>
                <a:gd name="T68" fmla="*/ 34 w 42"/>
                <a:gd name="T69" fmla="*/ 34 h 36"/>
                <a:gd name="T70" fmla="*/ 37 w 42"/>
                <a:gd name="T71" fmla="*/ 32 h 36"/>
                <a:gd name="T72" fmla="*/ 40 w 42"/>
                <a:gd name="T73" fmla="*/ 30 h 36"/>
                <a:gd name="T74" fmla="*/ 40 w 42"/>
                <a:gd name="T75" fmla="*/ 28 h 36"/>
                <a:gd name="T76" fmla="*/ 42 w 42"/>
                <a:gd name="T77" fmla="*/ 23 h 36"/>
                <a:gd name="T78" fmla="*/ 42 w 42"/>
                <a:gd name="T79" fmla="*/ 21 h 36"/>
                <a:gd name="T80" fmla="*/ 42 w 42"/>
                <a:gd name="T81" fmla="*/ 19 h 36"/>
                <a:gd name="T82" fmla="*/ 42 w 42"/>
                <a:gd name="T83" fmla="*/ 19 h 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
                <a:gd name="T127" fmla="*/ 0 h 36"/>
                <a:gd name="T128" fmla="*/ 42 w 42"/>
                <a:gd name="T129" fmla="*/ 36 h 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 h="36">
                  <a:moveTo>
                    <a:pt x="42" y="17"/>
                  </a:moveTo>
                  <a:lnTo>
                    <a:pt x="42" y="15"/>
                  </a:lnTo>
                  <a:lnTo>
                    <a:pt x="42" y="13"/>
                  </a:lnTo>
                  <a:lnTo>
                    <a:pt x="40" y="11"/>
                  </a:lnTo>
                  <a:lnTo>
                    <a:pt x="40" y="9"/>
                  </a:lnTo>
                  <a:lnTo>
                    <a:pt x="37" y="7"/>
                  </a:lnTo>
                  <a:lnTo>
                    <a:pt x="34" y="5"/>
                  </a:lnTo>
                  <a:lnTo>
                    <a:pt x="32" y="3"/>
                  </a:lnTo>
                  <a:lnTo>
                    <a:pt x="29" y="3"/>
                  </a:lnTo>
                  <a:lnTo>
                    <a:pt x="24" y="0"/>
                  </a:lnTo>
                  <a:lnTo>
                    <a:pt x="21" y="0"/>
                  </a:lnTo>
                  <a:lnTo>
                    <a:pt x="18" y="0"/>
                  </a:lnTo>
                  <a:lnTo>
                    <a:pt x="13" y="3"/>
                  </a:lnTo>
                  <a:lnTo>
                    <a:pt x="10" y="3"/>
                  </a:lnTo>
                  <a:lnTo>
                    <a:pt x="8" y="5"/>
                  </a:lnTo>
                  <a:lnTo>
                    <a:pt x="5" y="7"/>
                  </a:lnTo>
                  <a:lnTo>
                    <a:pt x="2" y="9"/>
                  </a:lnTo>
                  <a:lnTo>
                    <a:pt x="2" y="11"/>
                  </a:lnTo>
                  <a:lnTo>
                    <a:pt x="0" y="13"/>
                  </a:lnTo>
                  <a:lnTo>
                    <a:pt x="0" y="15"/>
                  </a:lnTo>
                  <a:lnTo>
                    <a:pt x="0" y="19"/>
                  </a:lnTo>
                  <a:lnTo>
                    <a:pt x="0" y="21"/>
                  </a:lnTo>
                  <a:lnTo>
                    <a:pt x="0" y="23"/>
                  </a:lnTo>
                  <a:lnTo>
                    <a:pt x="2" y="28"/>
                  </a:lnTo>
                  <a:lnTo>
                    <a:pt x="2" y="30"/>
                  </a:lnTo>
                  <a:lnTo>
                    <a:pt x="5" y="32"/>
                  </a:lnTo>
                  <a:lnTo>
                    <a:pt x="8" y="34"/>
                  </a:lnTo>
                  <a:lnTo>
                    <a:pt x="10" y="34"/>
                  </a:lnTo>
                  <a:lnTo>
                    <a:pt x="13" y="36"/>
                  </a:lnTo>
                  <a:lnTo>
                    <a:pt x="18" y="36"/>
                  </a:lnTo>
                  <a:lnTo>
                    <a:pt x="21" y="36"/>
                  </a:lnTo>
                  <a:lnTo>
                    <a:pt x="24" y="36"/>
                  </a:lnTo>
                  <a:lnTo>
                    <a:pt x="29" y="36"/>
                  </a:lnTo>
                  <a:lnTo>
                    <a:pt x="32" y="34"/>
                  </a:lnTo>
                  <a:lnTo>
                    <a:pt x="34" y="34"/>
                  </a:lnTo>
                  <a:lnTo>
                    <a:pt x="37" y="32"/>
                  </a:lnTo>
                  <a:lnTo>
                    <a:pt x="40" y="30"/>
                  </a:lnTo>
                  <a:lnTo>
                    <a:pt x="40" y="28"/>
                  </a:lnTo>
                  <a:lnTo>
                    <a:pt x="42" y="23"/>
                  </a:lnTo>
                  <a:lnTo>
                    <a:pt x="42" y="21"/>
                  </a:lnTo>
                  <a:lnTo>
                    <a:pt x="42" y="19"/>
                  </a:lnTo>
                </a:path>
              </a:pathLst>
            </a:custGeom>
            <a:noFill/>
            <a:ln w="333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grpSp>
      <p:sp>
        <p:nvSpPr>
          <p:cNvPr id="56327"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75D84DEB-AFA6-4142-9F41-EC646DB54CBB}"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38</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pPr eaLnBrk="1" hangingPunct="1"/>
            <a:endParaRPr lang="zh-CN" altLang="en-US" smtClean="0"/>
          </a:p>
        </p:txBody>
      </p:sp>
      <p:sp>
        <p:nvSpPr>
          <p:cNvPr id="3" name="内容占位符 2"/>
          <p:cNvSpPr>
            <a:spLocks noGrp="1"/>
          </p:cNvSpPr>
          <p:nvPr>
            <p:ph idx="1"/>
          </p:nvPr>
        </p:nvSpPr>
        <p:spPr>
          <a:xfrm>
            <a:off x="777875" y="5321300"/>
            <a:ext cx="7948613" cy="792163"/>
          </a:xfrm>
        </p:spPr>
        <p:txBody>
          <a:bodyPr rtlCol="0">
            <a:normAutofit fontScale="85000" lnSpcReduction="10000"/>
          </a:bodyPr>
          <a:lstStyle/>
          <a:p>
            <a:pPr marL="0" indent="0" eaLnBrk="1" fontAlgn="auto" hangingPunct="1">
              <a:spcBef>
                <a:spcPct val="50000"/>
              </a:spcBef>
              <a:spcAft>
                <a:spcPts val="0"/>
              </a:spcAft>
              <a:buFont typeface="Arial" panose="020B0604020202020204" pitchFamily="34" charset="0"/>
              <a:buNone/>
              <a:defRPr/>
            </a:pPr>
            <a:r>
              <a:rPr lang="en-US" altLang="zh-CN" dirty="0" smtClean="0">
                <a:latin typeface="楷体_GB2312" pitchFamily="49" charset="-122"/>
                <a:ea typeface="楷体_GB2312" pitchFamily="49" charset="-122"/>
              </a:rPr>
              <a:t>Cache</a:t>
            </a:r>
            <a:r>
              <a:rPr lang="zh-CN" altLang="en-US" dirty="0">
                <a:latin typeface="楷体_GB2312" pitchFamily="49" charset="-122"/>
                <a:ea typeface="楷体_GB2312" pitchFamily="49" charset="-122"/>
              </a:rPr>
              <a:t>通常连在共享存储器的总线上，</a:t>
            </a:r>
            <a:r>
              <a:rPr lang="zh-CN" altLang="en-US" dirty="0" smtClean="0">
                <a:latin typeface="楷体_GB2312" pitchFamily="49" charset="-122"/>
                <a:ea typeface="楷体_GB2312" pitchFamily="49" charset="-122"/>
              </a:rPr>
              <a:t>各个</a:t>
            </a:r>
            <a:r>
              <a:rPr lang="en-US" altLang="zh-CN" dirty="0" smtClean="0">
                <a:latin typeface="楷体_GB2312" pitchFamily="49" charset="-122"/>
                <a:ea typeface="楷体_GB2312" pitchFamily="49" charset="-122"/>
              </a:rPr>
              <a:t>Cache</a:t>
            </a:r>
            <a:r>
              <a:rPr lang="zh-CN" altLang="en-US" dirty="0">
                <a:latin typeface="楷体_GB2312" pitchFamily="49" charset="-122"/>
                <a:ea typeface="楷体_GB2312" pitchFamily="49" charset="-122"/>
              </a:rPr>
              <a:t>控制器通过监听总线来判断它们是否有</a:t>
            </a:r>
            <a:r>
              <a:rPr lang="zh-CN" altLang="en-US" dirty="0" smtClean="0">
                <a:latin typeface="楷体_GB2312" pitchFamily="49" charset="-122"/>
                <a:ea typeface="楷体_GB2312" pitchFamily="49" charset="-122"/>
              </a:rPr>
              <a:t>总线</a:t>
            </a:r>
            <a:r>
              <a:rPr lang="zh-CN" altLang="en-US" dirty="0">
                <a:latin typeface="楷体_GB2312" pitchFamily="49" charset="-122"/>
                <a:ea typeface="楷体_GB2312" pitchFamily="49" charset="-122"/>
              </a:rPr>
              <a:t>上请求的数据块。</a:t>
            </a:r>
          </a:p>
          <a:p>
            <a:pPr eaLnBrk="1" fontAlgn="auto" hangingPunct="1">
              <a:spcAft>
                <a:spcPts val="0"/>
              </a:spcAft>
              <a:defRPr/>
            </a:pPr>
            <a:endParaRPr lang="zh-CN" altLang="en-US" dirty="0"/>
          </a:p>
        </p:txBody>
      </p:sp>
      <p:sp>
        <p:nvSpPr>
          <p:cNvPr id="4" name="日期占位符 3"/>
          <p:cNvSpPr>
            <a:spLocks noGrp="1"/>
          </p:cNvSpPr>
          <p:nvPr>
            <p:ph type="dt" sz="quarter" idx="10"/>
          </p:nvPr>
        </p:nvSpPr>
        <p:spPr/>
        <p:txBody>
          <a:bodyPr/>
          <a:lstStyle/>
          <a:p>
            <a:pPr>
              <a:defRPr/>
            </a:pPr>
            <a:fld id="{B361DDD3-36AB-41D1-8439-A82C75BB8E80}"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4403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4B87044B-BF1C-4336-B9CD-05FABB0E642D}"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39</a:t>
            </a:fld>
            <a:endParaRPr lang="zh-CN" altLang="en-US" sz="1200" smtClean="0">
              <a:solidFill>
                <a:srgbClr val="898989"/>
              </a:solidFill>
              <a:latin typeface="Calibri" panose="020F0502020204030204" pitchFamily="34" charset="0"/>
              <a:ea typeface="宋体" panose="02010600030101010101" pitchFamily="2" charset="-122"/>
            </a:endParaRPr>
          </a:p>
        </p:txBody>
      </p:sp>
      <p:cxnSp>
        <p:nvCxnSpPr>
          <p:cNvPr id="8" name="直接连接符 7"/>
          <p:cNvCxnSpPr/>
          <p:nvPr/>
        </p:nvCxnSpPr>
        <p:spPr>
          <a:xfrm>
            <a:off x="4511675" y="1147763"/>
            <a:ext cx="0" cy="4064000"/>
          </a:xfrm>
          <a:prstGeom prst="line">
            <a:avLst/>
          </a:prstGeom>
        </p:spPr>
        <p:style>
          <a:lnRef idx="1">
            <a:schemeClr val="accent1"/>
          </a:lnRef>
          <a:fillRef idx="0">
            <a:schemeClr val="accent1"/>
          </a:fillRef>
          <a:effectRef idx="0">
            <a:schemeClr val="accent1"/>
          </a:effectRef>
          <a:fontRef idx="minor">
            <a:schemeClr val="tx1"/>
          </a:fontRef>
        </p:style>
      </p:cxnSp>
      <p:pic>
        <p:nvPicPr>
          <p:cNvPr id="154625" name="Picture 1"/>
          <p:cNvPicPr>
            <a:picLocks noChangeAspect="1" noChangeArrowheads="1"/>
          </p:cNvPicPr>
          <p:nvPr/>
        </p:nvPicPr>
        <p:blipFill>
          <a:blip r:embed="rId2"/>
          <a:srcRect/>
          <a:stretch>
            <a:fillRect/>
          </a:stretch>
        </p:blipFill>
        <p:spPr bwMode="auto">
          <a:xfrm>
            <a:off x="1076612" y="88136"/>
            <a:ext cx="6924675" cy="50292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并行计算机体系结构的分类</a:t>
            </a:r>
          </a:p>
        </p:txBody>
      </p:sp>
      <p:sp>
        <p:nvSpPr>
          <p:cNvPr id="13315" name="内容占位符 2"/>
          <p:cNvSpPr>
            <a:spLocks noGrp="1"/>
          </p:cNvSpPr>
          <p:nvPr>
            <p:ph idx="1"/>
          </p:nvPr>
        </p:nvSpPr>
        <p:spPr/>
        <p:txBody>
          <a:bodyPr/>
          <a:lstStyle/>
          <a:p>
            <a:pPr marL="0" indent="0">
              <a:buFont typeface="Arial" panose="020B0604020202020204" pitchFamily="34" charset="0"/>
              <a:buNone/>
            </a:pPr>
            <a:r>
              <a:rPr lang="en-US" altLang="zh-CN" dirty="0" smtClean="0"/>
              <a:t>1</a:t>
            </a:r>
            <a:r>
              <a:rPr lang="zh-CN" altLang="en-US" dirty="0" smtClean="0"/>
              <a:t>、按照</a:t>
            </a:r>
            <a:r>
              <a:rPr lang="en-US" altLang="zh-CN" dirty="0" smtClean="0"/>
              <a:t>Flynn</a:t>
            </a:r>
            <a:r>
              <a:rPr lang="zh-CN" altLang="en-US" dirty="0" smtClean="0"/>
              <a:t>分类法，可把计算机分成</a:t>
            </a:r>
          </a:p>
          <a:p>
            <a:pPr lvl="1"/>
            <a:r>
              <a:rPr lang="zh-CN" altLang="en-US" dirty="0" smtClean="0"/>
              <a:t> 单指令流单数据流（</a:t>
            </a:r>
            <a:r>
              <a:rPr lang="en-US" altLang="zh-CN" dirty="0" smtClean="0"/>
              <a:t>SISD</a:t>
            </a:r>
            <a:r>
              <a:rPr lang="zh-CN" altLang="en-US" dirty="0" smtClean="0"/>
              <a:t>）</a:t>
            </a:r>
          </a:p>
          <a:p>
            <a:pPr lvl="1"/>
            <a:r>
              <a:rPr lang="zh-CN" altLang="en-US" dirty="0" smtClean="0"/>
              <a:t> 单指令流多数据流（</a:t>
            </a:r>
            <a:r>
              <a:rPr lang="en-US" altLang="zh-CN" dirty="0" smtClean="0"/>
              <a:t>SIMD</a:t>
            </a:r>
            <a:r>
              <a:rPr lang="zh-CN" altLang="en-US" dirty="0" smtClean="0"/>
              <a:t>）</a:t>
            </a:r>
          </a:p>
          <a:p>
            <a:pPr lvl="1"/>
            <a:r>
              <a:rPr lang="zh-CN" altLang="en-US" dirty="0" smtClean="0"/>
              <a:t> 多指令流单数据流（</a:t>
            </a:r>
            <a:r>
              <a:rPr lang="en-US" altLang="zh-CN" dirty="0" smtClean="0"/>
              <a:t>MISD</a:t>
            </a:r>
            <a:r>
              <a:rPr lang="zh-CN" altLang="en-US" dirty="0" smtClean="0"/>
              <a:t>）</a:t>
            </a:r>
          </a:p>
          <a:p>
            <a:pPr lvl="1"/>
            <a:r>
              <a:rPr lang="zh-CN" altLang="en-US" dirty="0" smtClean="0"/>
              <a:t> 多指令流多数据流（</a:t>
            </a:r>
            <a:r>
              <a:rPr lang="en-US" altLang="zh-CN" dirty="0" smtClean="0"/>
              <a:t>MIMD</a:t>
            </a:r>
            <a:r>
              <a:rPr lang="zh-CN" altLang="en-US" dirty="0" smtClean="0"/>
              <a:t>）</a:t>
            </a:r>
          </a:p>
          <a:p>
            <a:pPr marL="0" indent="0">
              <a:buFont typeface="Arial" panose="020B0604020202020204" pitchFamily="34" charset="0"/>
              <a:buNone/>
            </a:pPr>
            <a:r>
              <a:rPr lang="en-US" altLang="zh-CN" dirty="0" smtClean="0"/>
              <a:t>2</a:t>
            </a:r>
            <a:r>
              <a:rPr lang="zh-CN" altLang="en-US" dirty="0" smtClean="0"/>
              <a:t>、</a:t>
            </a:r>
            <a:r>
              <a:rPr lang="en-US" altLang="zh-CN" dirty="0" smtClean="0"/>
              <a:t>MIMD</a:t>
            </a:r>
            <a:r>
              <a:rPr lang="zh-CN" altLang="en-US" dirty="0" smtClean="0"/>
              <a:t>已成为通用多处理器体系结构的选择，原因：</a:t>
            </a:r>
            <a:endParaRPr lang="en-US" altLang="zh-CN" dirty="0" smtClean="0"/>
          </a:p>
          <a:p>
            <a:pPr lvl="1"/>
            <a:r>
              <a:rPr lang="en-US" altLang="zh-CN" dirty="0" smtClean="0"/>
              <a:t> MIMD</a:t>
            </a:r>
            <a:r>
              <a:rPr lang="zh-CN" altLang="en-US" dirty="0" smtClean="0"/>
              <a:t>具有灵活性。</a:t>
            </a:r>
            <a:endParaRPr lang="en-US" altLang="zh-CN" dirty="0" smtClean="0"/>
          </a:p>
          <a:p>
            <a:pPr lvl="1"/>
            <a:r>
              <a:rPr lang="en-US" altLang="zh-CN" dirty="0" smtClean="0"/>
              <a:t>MIMD</a:t>
            </a:r>
            <a:r>
              <a:rPr lang="zh-CN" altLang="en-US" dirty="0" smtClean="0"/>
              <a:t>可以充分利用商品化微处理器在性能价格比方面的优势。</a:t>
            </a:r>
          </a:p>
        </p:txBody>
      </p:sp>
      <p:sp>
        <p:nvSpPr>
          <p:cNvPr id="4" name="日期占位符 3"/>
          <p:cNvSpPr>
            <a:spLocks noGrp="1"/>
          </p:cNvSpPr>
          <p:nvPr>
            <p:ph type="dt" sz="quarter" idx="10"/>
          </p:nvPr>
        </p:nvSpPr>
        <p:spPr/>
        <p:txBody>
          <a:bodyPr/>
          <a:lstStyle/>
          <a:p>
            <a:pPr>
              <a:defRPr/>
            </a:pPr>
            <a:fld id="{CFA2963F-E2AE-43F9-AFD7-4A594C12CBD9}"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3318"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A364D39E-F30E-4BE4-81B5-3DF7072088C9}"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4</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28650" y="365125"/>
            <a:ext cx="8278813" cy="698500"/>
          </a:xfrm>
        </p:spPr>
        <p:txBody>
          <a:bodyPr lIns="83527" tIns="41031" rIns="83527" bIns="41031"/>
          <a:lstStyle/>
          <a:p>
            <a:pPr eaLnBrk="1" hangingPunct="1"/>
            <a:r>
              <a:rPr lang="en-US" altLang="zh-CN" smtClean="0"/>
              <a:t>Implementing a Snooping Protocol</a:t>
            </a:r>
          </a:p>
        </p:txBody>
      </p:sp>
      <p:sp>
        <p:nvSpPr>
          <p:cNvPr id="58371" name="Rectangle 3"/>
          <p:cNvSpPr>
            <a:spLocks noGrp="1" noChangeArrowheads="1"/>
          </p:cNvSpPr>
          <p:nvPr>
            <p:ph type="body" idx="1"/>
          </p:nvPr>
        </p:nvSpPr>
        <p:spPr>
          <a:xfrm>
            <a:off x="720725" y="1458913"/>
            <a:ext cx="7650163" cy="4502150"/>
          </a:xfrm>
        </p:spPr>
        <p:txBody>
          <a:bodyPr lIns="83527" tIns="41031" rIns="83527" bIns="41031"/>
          <a:lstStyle/>
          <a:p>
            <a:pPr eaLnBrk="1" hangingPunct="1"/>
            <a:r>
              <a:rPr lang="en-US" altLang="zh-CN" b="1" smtClean="0">
                <a:solidFill>
                  <a:srgbClr val="0036A2"/>
                </a:solidFill>
              </a:rPr>
              <a:t>Cache </a:t>
            </a:r>
            <a:r>
              <a:rPr lang="zh-CN" altLang="en-US" b="1" smtClean="0">
                <a:solidFill>
                  <a:srgbClr val="0036A2"/>
                </a:solidFill>
              </a:rPr>
              <a:t>控制器</a:t>
            </a:r>
            <a:r>
              <a:rPr lang="zh-CN" altLang="en-US" smtClean="0"/>
              <a:t>接收两方面的请求输入：</a:t>
            </a:r>
            <a:endParaRPr lang="en-US" altLang="zh-CN" smtClean="0"/>
          </a:p>
          <a:p>
            <a:pPr lvl="1" eaLnBrk="1" hangingPunct="1"/>
            <a:r>
              <a:rPr lang="zh-CN" altLang="en-US" smtClean="0"/>
              <a:t>处理器的请求</a:t>
            </a:r>
            <a:r>
              <a:rPr lang="en-US" altLang="zh-CN" smtClean="0"/>
              <a:t> (load/store)</a:t>
            </a:r>
          </a:p>
          <a:p>
            <a:pPr lvl="1" eaLnBrk="1" hangingPunct="1"/>
            <a:r>
              <a:rPr lang="zh-CN" altLang="en-US" smtClean="0"/>
              <a:t>监测器（</a:t>
            </a:r>
            <a:r>
              <a:rPr lang="en-US" altLang="zh-CN" smtClean="0"/>
              <a:t>snooper)</a:t>
            </a:r>
            <a:r>
              <a:rPr lang="zh-CN" altLang="en-US" smtClean="0"/>
              <a:t>的总线请求</a:t>
            </a:r>
            <a:r>
              <a:rPr lang="en-US" altLang="zh-CN" smtClean="0"/>
              <a:t>/</a:t>
            </a:r>
            <a:r>
              <a:rPr lang="zh-CN" altLang="en-US" smtClean="0"/>
              <a:t>响应</a:t>
            </a:r>
            <a:endParaRPr lang="en-US" altLang="zh-CN" smtClean="0"/>
          </a:p>
          <a:p>
            <a:pPr eaLnBrk="1" hangingPunct="1"/>
            <a:r>
              <a:rPr lang="en-US" altLang="zh-CN" b="1" smtClean="0">
                <a:solidFill>
                  <a:srgbClr val="0036A2"/>
                </a:solidFill>
              </a:rPr>
              <a:t>Cache </a:t>
            </a:r>
            <a:r>
              <a:rPr lang="zh-CN" altLang="en-US" b="1" smtClean="0">
                <a:solidFill>
                  <a:srgbClr val="0036A2"/>
                </a:solidFill>
              </a:rPr>
              <a:t>控制器</a:t>
            </a:r>
            <a:r>
              <a:rPr lang="zh-CN" altLang="en-US" smtClean="0"/>
              <a:t>根据这两方面的输入产生动作</a:t>
            </a:r>
            <a:endParaRPr lang="en-US" altLang="zh-CN" smtClean="0"/>
          </a:p>
          <a:p>
            <a:pPr lvl="1" eaLnBrk="1" hangingPunct="1"/>
            <a:r>
              <a:rPr lang="zh-CN" altLang="en-US" smtClean="0"/>
              <a:t>更新</a:t>
            </a:r>
            <a:r>
              <a:rPr lang="en-US" altLang="zh-CN" smtClean="0"/>
              <a:t>Cache</a:t>
            </a:r>
            <a:r>
              <a:rPr lang="zh-CN" altLang="en-US" smtClean="0"/>
              <a:t>块的状态</a:t>
            </a:r>
            <a:endParaRPr lang="en-US" altLang="zh-CN" smtClean="0"/>
          </a:p>
          <a:p>
            <a:pPr lvl="1" eaLnBrk="1" hangingPunct="1"/>
            <a:r>
              <a:rPr lang="zh-CN" altLang="en-US" smtClean="0"/>
              <a:t>提供数据</a:t>
            </a:r>
            <a:endParaRPr lang="en-US" altLang="zh-CN" smtClean="0"/>
          </a:p>
          <a:p>
            <a:pPr lvl="1" eaLnBrk="1" hangingPunct="1"/>
            <a:r>
              <a:rPr lang="zh-CN" altLang="en-US" smtClean="0"/>
              <a:t>产生新的总线事务</a:t>
            </a:r>
            <a:endParaRPr lang="en-US" altLang="zh-CN" smtClean="0"/>
          </a:p>
        </p:txBody>
      </p:sp>
      <p:grpSp>
        <p:nvGrpSpPr>
          <p:cNvPr id="58372" name="Group 26"/>
          <p:cNvGrpSpPr>
            <a:grpSpLocks/>
          </p:cNvGrpSpPr>
          <p:nvPr/>
        </p:nvGrpSpPr>
        <p:grpSpPr bwMode="auto">
          <a:xfrm>
            <a:off x="5416550" y="3305175"/>
            <a:ext cx="2882900" cy="2432050"/>
            <a:chOff x="3648" y="2075"/>
            <a:chExt cx="1968" cy="1660"/>
          </a:xfrm>
        </p:grpSpPr>
        <p:sp>
          <p:nvSpPr>
            <p:cNvPr id="17414" name="Rectangle 5"/>
            <p:cNvSpPr>
              <a:spLocks noChangeArrowheads="1"/>
            </p:cNvSpPr>
            <p:nvPr/>
          </p:nvSpPr>
          <p:spPr bwMode="auto">
            <a:xfrm>
              <a:off x="4608" y="3504"/>
              <a:ext cx="703" cy="231"/>
            </a:xfrm>
            <a:prstGeom prst="rect">
              <a:avLst/>
            </a:prstGeom>
            <a:noFill/>
            <a:ln>
              <a:noFill/>
            </a:ln>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a:solidFill>
                    <a:schemeClr val="hlink"/>
                  </a:solidFill>
                </a:rPr>
                <a:t>Snooper</a:t>
              </a:r>
            </a:p>
          </p:txBody>
        </p:sp>
        <p:sp>
          <p:nvSpPr>
            <p:cNvPr id="17415" name="Rectangle 6"/>
            <p:cNvSpPr>
              <a:spLocks noChangeArrowheads="1"/>
            </p:cNvSpPr>
            <p:nvPr/>
          </p:nvSpPr>
          <p:spPr bwMode="auto">
            <a:xfrm>
              <a:off x="3738" y="2606"/>
              <a:ext cx="955" cy="192"/>
            </a:xfrm>
            <a:prstGeom prst="rect">
              <a:avLst/>
            </a:prstGeom>
            <a:noFill/>
            <a:ln>
              <a:noFill/>
            </a:ln>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a:t>State  Tag   Data</a:t>
              </a:r>
            </a:p>
          </p:txBody>
        </p:sp>
        <p:grpSp>
          <p:nvGrpSpPr>
            <p:cNvPr id="58378" name="Group 7"/>
            <p:cNvGrpSpPr>
              <a:grpSpLocks/>
            </p:cNvGrpSpPr>
            <p:nvPr/>
          </p:nvGrpSpPr>
          <p:grpSpPr bwMode="auto">
            <a:xfrm>
              <a:off x="3752" y="2595"/>
              <a:ext cx="1760" cy="184"/>
              <a:chOff x="3556" y="1300"/>
              <a:chExt cx="1624" cy="184"/>
            </a:xfrm>
          </p:grpSpPr>
          <p:sp>
            <p:nvSpPr>
              <p:cNvPr id="17432" name="Rectangle 8"/>
              <p:cNvSpPr>
                <a:spLocks noChangeArrowheads="1"/>
              </p:cNvSpPr>
              <p:nvPr/>
            </p:nvSpPr>
            <p:spPr bwMode="auto">
              <a:xfrm>
                <a:off x="3556" y="1300"/>
                <a:ext cx="1624" cy="184"/>
              </a:xfrm>
              <a:prstGeom prst="rect">
                <a:avLst/>
              </a:prstGeom>
              <a:noFill/>
              <a:ln w="12700">
                <a:solidFill>
                  <a:schemeClr val="tx1"/>
                </a:solidFill>
                <a:miter lim="800000"/>
                <a:headEnd/>
                <a:tailEnd/>
              </a:ln>
              <a:extLst/>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17433" name="Line 9"/>
              <p:cNvSpPr>
                <a:spLocks noChangeShapeType="1"/>
              </p:cNvSpPr>
              <p:nvPr/>
            </p:nvSpPr>
            <p:spPr bwMode="auto">
              <a:xfrm>
                <a:off x="3888" y="1300"/>
                <a:ext cx="0" cy="184"/>
              </a:xfrm>
              <a:prstGeom prst="line">
                <a:avLst/>
              </a:prstGeom>
              <a:noFill/>
              <a:ln w="12700">
                <a:solidFill>
                  <a:schemeClr val="tx1"/>
                </a:solidFill>
                <a:round/>
                <a:headEnd/>
                <a:tailEnd/>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17434" name="Line 10"/>
              <p:cNvSpPr>
                <a:spLocks noChangeShapeType="1"/>
              </p:cNvSpPr>
              <p:nvPr/>
            </p:nvSpPr>
            <p:spPr bwMode="auto">
              <a:xfrm>
                <a:off x="4128" y="1300"/>
                <a:ext cx="0" cy="184"/>
              </a:xfrm>
              <a:prstGeom prst="line">
                <a:avLst/>
              </a:prstGeom>
              <a:noFill/>
              <a:ln w="12700">
                <a:solidFill>
                  <a:schemeClr val="tx1"/>
                </a:solidFill>
                <a:round/>
                <a:headEnd/>
                <a:tailEnd/>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grpSp>
        <p:grpSp>
          <p:nvGrpSpPr>
            <p:cNvPr id="58379" name="Group 11"/>
            <p:cNvGrpSpPr>
              <a:grpSpLocks/>
            </p:cNvGrpSpPr>
            <p:nvPr/>
          </p:nvGrpSpPr>
          <p:grpSpPr bwMode="auto">
            <a:xfrm>
              <a:off x="3752" y="2787"/>
              <a:ext cx="1760" cy="184"/>
              <a:chOff x="3556" y="1492"/>
              <a:chExt cx="1624" cy="184"/>
            </a:xfrm>
          </p:grpSpPr>
          <p:sp>
            <p:nvSpPr>
              <p:cNvPr id="17429" name="Rectangle 12"/>
              <p:cNvSpPr>
                <a:spLocks noChangeArrowheads="1"/>
              </p:cNvSpPr>
              <p:nvPr/>
            </p:nvSpPr>
            <p:spPr bwMode="auto">
              <a:xfrm>
                <a:off x="3556" y="1492"/>
                <a:ext cx="1624" cy="184"/>
              </a:xfrm>
              <a:prstGeom prst="rect">
                <a:avLst/>
              </a:prstGeom>
              <a:noFill/>
              <a:ln w="12700">
                <a:solidFill>
                  <a:schemeClr val="tx1"/>
                </a:solidFill>
                <a:miter lim="800000"/>
                <a:headEnd/>
                <a:tailEnd/>
              </a:ln>
              <a:extLst/>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17430" name="Line 13"/>
              <p:cNvSpPr>
                <a:spLocks noChangeShapeType="1"/>
              </p:cNvSpPr>
              <p:nvPr/>
            </p:nvSpPr>
            <p:spPr bwMode="auto">
              <a:xfrm>
                <a:off x="3888" y="1492"/>
                <a:ext cx="0" cy="184"/>
              </a:xfrm>
              <a:prstGeom prst="line">
                <a:avLst/>
              </a:prstGeom>
              <a:noFill/>
              <a:ln w="12700">
                <a:solidFill>
                  <a:schemeClr val="tx1"/>
                </a:solidFill>
                <a:round/>
                <a:headEnd/>
                <a:tailEnd/>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17431" name="Line 14"/>
              <p:cNvSpPr>
                <a:spLocks noChangeShapeType="1"/>
              </p:cNvSpPr>
              <p:nvPr/>
            </p:nvSpPr>
            <p:spPr bwMode="auto">
              <a:xfrm>
                <a:off x="4128" y="1492"/>
                <a:ext cx="0" cy="184"/>
              </a:xfrm>
              <a:prstGeom prst="line">
                <a:avLst/>
              </a:prstGeom>
              <a:noFill/>
              <a:ln w="12700">
                <a:solidFill>
                  <a:schemeClr val="tx1"/>
                </a:solidFill>
                <a:round/>
                <a:headEnd/>
                <a:tailEnd/>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grpSp>
        <p:grpSp>
          <p:nvGrpSpPr>
            <p:cNvPr id="58380" name="Group 15"/>
            <p:cNvGrpSpPr>
              <a:grpSpLocks/>
            </p:cNvGrpSpPr>
            <p:nvPr/>
          </p:nvGrpSpPr>
          <p:grpSpPr bwMode="auto">
            <a:xfrm>
              <a:off x="3752" y="3123"/>
              <a:ext cx="1760" cy="184"/>
              <a:chOff x="3556" y="1828"/>
              <a:chExt cx="1624" cy="184"/>
            </a:xfrm>
          </p:grpSpPr>
          <p:sp>
            <p:nvSpPr>
              <p:cNvPr id="17426" name="Rectangle 16"/>
              <p:cNvSpPr>
                <a:spLocks noChangeArrowheads="1"/>
              </p:cNvSpPr>
              <p:nvPr/>
            </p:nvSpPr>
            <p:spPr bwMode="auto">
              <a:xfrm>
                <a:off x="3556" y="1828"/>
                <a:ext cx="1624" cy="184"/>
              </a:xfrm>
              <a:prstGeom prst="rect">
                <a:avLst/>
              </a:prstGeom>
              <a:noFill/>
              <a:ln w="12700">
                <a:solidFill>
                  <a:schemeClr val="tx1"/>
                </a:solidFill>
                <a:miter lim="800000"/>
                <a:headEnd/>
                <a:tailEnd/>
              </a:ln>
              <a:extLst/>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17427" name="Line 17"/>
              <p:cNvSpPr>
                <a:spLocks noChangeShapeType="1"/>
              </p:cNvSpPr>
              <p:nvPr/>
            </p:nvSpPr>
            <p:spPr bwMode="auto">
              <a:xfrm>
                <a:off x="3888" y="1828"/>
                <a:ext cx="0" cy="184"/>
              </a:xfrm>
              <a:prstGeom prst="line">
                <a:avLst/>
              </a:prstGeom>
              <a:noFill/>
              <a:ln w="12700">
                <a:solidFill>
                  <a:schemeClr val="tx1"/>
                </a:solidFill>
                <a:round/>
                <a:headEnd/>
                <a:tailEnd/>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17428" name="Line 18"/>
              <p:cNvSpPr>
                <a:spLocks noChangeShapeType="1"/>
              </p:cNvSpPr>
              <p:nvPr/>
            </p:nvSpPr>
            <p:spPr bwMode="auto">
              <a:xfrm>
                <a:off x="4128" y="1828"/>
                <a:ext cx="0" cy="184"/>
              </a:xfrm>
              <a:prstGeom prst="line">
                <a:avLst/>
              </a:prstGeom>
              <a:noFill/>
              <a:ln w="12700">
                <a:solidFill>
                  <a:schemeClr val="tx1"/>
                </a:solidFill>
                <a:round/>
                <a:headEnd/>
                <a:tailEnd/>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grpSp>
        <p:sp>
          <p:nvSpPr>
            <p:cNvPr id="17419" name="Rectangle 19"/>
            <p:cNvSpPr>
              <a:spLocks noChangeArrowheads="1"/>
            </p:cNvSpPr>
            <p:nvPr/>
          </p:nvSpPr>
          <p:spPr bwMode="auto">
            <a:xfrm>
              <a:off x="4310" y="2990"/>
              <a:ext cx="517" cy="194"/>
            </a:xfrm>
            <a:prstGeom prst="rect">
              <a:avLst/>
            </a:prstGeom>
            <a:noFill/>
            <a:ln>
              <a:noFill/>
            </a:ln>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a:t>° ° °</a:t>
              </a:r>
            </a:p>
          </p:txBody>
        </p:sp>
        <p:sp>
          <p:nvSpPr>
            <p:cNvPr id="17420" name="Rectangle 20"/>
            <p:cNvSpPr>
              <a:spLocks noChangeArrowheads="1"/>
            </p:cNvSpPr>
            <p:nvPr/>
          </p:nvSpPr>
          <p:spPr bwMode="auto">
            <a:xfrm>
              <a:off x="3705" y="2400"/>
              <a:ext cx="441" cy="192"/>
            </a:xfrm>
            <a:prstGeom prst="rect">
              <a:avLst/>
            </a:prstGeom>
            <a:noFill/>
            <a:ln>
              <a:noFill/>
            </a:ln>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a:t>Cache</a:t>
              </a:r>
            </a:p>
          </p:txBody>
        </p:sp>
        <p:sp>
          <p:nvSpPr>
            <p:cNvPr id="17421" name="AutoShape 21"/>
            <p:cNvSpPr>
              <a:spLocks noChangeArrowheads="1"/>
            </p:cNvSpPr>
            <p:nvPr/>
          </p:nvSpPr>
          <p:spPr bwMode="auto">
            <a:xfrm>
              <a:off x="3648" y="2355"/>
              <a:ext cx="1968" cy="1102"/>
            </a:xfrm>
            <a:prstGeom prst="roundRect">
              <a:avLst>
                <a:gd name="adj" fmla="val 12495"/>
              </a:avLst>
            </a:prstGeom>
            <a:noFill/>
            <a:ln w="12700">
              <a:solidFill>
                <a:schemeClr val="tx1"/>
              </a:solidFill>
              <a:round/>
              <a:headEnd/>
              <a:tailEnd/>
            </a:ln>
            <a:extLst/>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17422" name="Rectangle 22"/>
            <p:cNvSpPr>
              <a:spLocks noChangeArrowheads="1"/>
            </p:cNvSpPr>
            <p:nvPr/>
          </p:nvSpPr>
          <p:spPr bwMode="auto">
            <a:xfrm>
              <a:off x="4558" y="2075"/>
              <a:ext cx="827" cy="231"/>
            </a:xfrm>
            <a:prstGeom prst="rect">
              <a:avLst/>
            </a:prstGeom>
            <a:noFill/>
            <a:ln>
              <a:noFill/>
            </a:ln>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a:solidFill>
                    <a:schemeClr val="hlink"/>
                  </a:solidFill>
                </a:rPr>
                <a:t>Processor</a:t>
              </a:r>
            </a:p>
          </p:txBody>
        </p:sp>
        <p:sp>
          <p:nvSpPr>
            <p:cNvPr id="17423" name="Line 23"/>
            <p:cNvSpPr>
              <a:spLocks noChangeShapeType="1"/>
            </p:cNvSpPr>
            <p:nvPr/>
          </p:nvSpPr>
          <p:spPr bwMode="auto">
            <a:xfrm>
              <a:off x="4366" y="2075"/>
              <a:ext cx="91" cy="239"/>
            </a:xfrm>
            <a:prstGeom prst="line">
              <a:avLst/>
            </a:prstGeom>
            <a:noFill/>
            <a:ln w="38100" cmpd="dbl">
              <a:solidFill>
                <a:schemeClr val="tx1"/>
              </a:solidFill>
              <a:round/>
              <a:headEnd/>
              <a:tailEnd type="triangle" w="med" len="med"/>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17424" name="Line 24"/>
            <p:cNvSpPr>
              <a:spLocks noChangeShapeType="1"/>
            </p:cNvSpPr>
            <p:nvPr/>
          </p:nvSpPr>
          <p:spPr bwMode="auto">
            <a:xfrm flipV="1">
              <a:off x="4414" y="3467"/>
              <a:ext cx="94" cy="235"/>
            </a:xfrm>
            <a:prstGeom prst="line">
              <a:avLst/>
            </a:prstGeom>
            <a:noFill/>
            <a:ln w="38100" cmpd="dbl">
              <a:solidFill>
                <a:schemeClr val="tx1"/>
              </a:solidFill>
              <a:round/>
              <a:headEnd/>
              <a:tailEnd type="triangle" w="med" len="med"/>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17425" name="Rectangle 25"/>
            <p:cNvSpPr>
              <a:spLocks noChangeArrowheads="1"/>
            </p:cNvSpPr>
            <p:nvPr/>
          </p:nvSpPr>
          <p:spPr bwMode="auto">
            <a:xfrm>
              <a:off x="3982" y="2123"/>
              <a:ext cx="379" cy="192"/>
            </a:xfrm>
            <a:prstGeom prst="rect">
              <a:avLst/>
            </a:prstGeom>
            <a:noFill/>
            <a:ln>
              <a:noFill/>
            </a:ln>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a:t>Ld/St</a:t>
              </a:r>
            </a:p>
          </p:txBody>
        </p:sp>
      </p:grpSp>
      <p:sp>
        <p:nvSpPr>
          <p:cNvPr id="2" name="日期占位符 1"/>
          <p:cNvSpPr>
            <a:spLocks noGrp="1"/>
          </p:cNvSpPr>
          <p:nvPr>
            <p:ph type="dt" sz="quarter" idx="10"/>
          </p:nvPr>
        </p:nvSpPr>
        <p:spPr/>
        <p:txBody>
          <a:bodyPr/>
          <a:lstStyle/>
          <a:p>
            <a:pPr>
              <a:defRPr/>
            </a:pPr>
            <a:fld id="{E2272B12-9449-4120-BD4E-78988AA2BA37}" type="datetime1">
              <a:rPr lang="zh-CN" altLang="en-US"/>
              <a:pPr>
                <a:defRPr/>
              </a:pPr>
              <a:t>2020/9/14</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5837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379FDF60-19F6-4DC0-8808-74CDCF383D2B}"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40</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zh-CN" smtClean="0"/>
              <a:t>MSI Write-Back Invalidate Protocol</a:t>
            </a:r>
          </a:p>
        </p:txBody>
      </p:sp>
      <p:sp>
        <p:nvSpPr>
          <p:cNvPr id="60419" name="Rectangle 3"/>
          <p:cNvSpPr>
            <a:spLocks noGrp="1" noChangeArrowheads="1"/>
          </p:cNvSpPr>
          <p:nvPr>
            <p:ph type="body" idx="1"/>
          </p:nvPr>
        </p:nvSpPr>
        <p:spPr>
          <a:xfrm>
            <a:off x="558800" y="1109663"/>
            <a:ext cx="7886700" cy="5111750"/>
          </a:xfrm>
        </p:spPr>
        <p:txBody>
          <a:bodyPr/>
          <a:lstStyle/>
          <a:p>
            <a:r>
              <a:rPr lang="en-US" altLang="zh-CN" sz="2400" b="1" dirty="0" smtClean="0">
                <a:solidFill>
                  <a:srgbClr val="0036A2"/>
                </a:solidFill>
              </a:rPr>
              <a:t>3 states:</a:t>
            </a:r>
          </a:p>
          <a:p>
            <a:pPr lvl="1"/>
            <a:r>
              <a:rPr lang="en-US" altLang="zh-CN" sz="2000" b="1" dirty="0" smtClean="0">
                <a:solidFill>
                  <a:srgbClr val="C00000"/>
                </a:solidFill>
              </a:rPr>
              <a:t>M</a:t>
            </a:r>
            <a:r>
              <a:rPr lang="en-US" altLang="zh-CN" sz="2000" dirty="0" smtClean="0"/>
              <a:t>odified: </a:t>
            </a:r>
            <a:r>
              <a:rPr lang="zh-CN" altLang="en-US" sz="2000" dirty="0" smtClean="0"/>
              <a:t>仅该</a:t>
            </a:r>
            <a:r>
              <a:rPr lang="en-US" altLang="zh-CN" sz="2000" dirty="0" smtClean="0"/>
              <a:t>cache</a:t>
            </a:r>
            <a:r>
              <a:rPr lang="zh-CN" altLang="en-US" sz="2000" dirty="0" smtClean="0"/>
              <a:t>拥有修改过的、有效的该块</a:t>
            </a:r>
            <a:r>
              <a:rPr lang="en-US" altLang="zh-CN" sz="2000" dirty="0" smtClean="0"/>
              <a:t>copy</a:t>
            </a:r>
          </a:p>
          <a:p>
            <a:pPr lvl="1"/>
            <a:r>
              <a:rPr lang="en-US" altLang="zh-CN" sz="2000" b="1" dirty="0" smtClean="0">
                <a:solidFill>
                  <a:srgbClr val="C00000"/>
                </a:solidFill>
              </a:rPr>
              <a:t>S</a:t>
            </a:r>
            <a:r>
              <a:rPr lang="en-US" altLang="zh-CN" sz="2000" dirty="0" smtClean="0"/>
              <a:t>hared: </a:t>
            </a:r>
            <a:r>
              <a:rPr lang="zh-CN" altLang="en-US" sz="2000" dirty="0" smtClean="0"/>
              <a:t>该块是干净块，其他</a:t>
            </a:r>
            <a:r>
              <a:rPr lang="en-US" altLang="zh-CN" sz="2000" dirty="0" smtClean="0"/>
              <a:t>cache</a:t>
            </a:r>
            <a:r>
              <a:rPr lang="zh-CN" altLang="en-US" sz="2000" dirty="0" smtClean="0"/>
              <a:t>中也可能含有该块，存储器中的内容是最新的</a:t>
            </a:r>
            <a:endParaRPr lang="en-US" altLang="zh-CN" sz="2000" dirty="0" smtClean="0"/>
          </a:p>
          <a:p>
            <a:pPr lvl="1"/>
            <a:r>
              <a:rPr lang="en-US" altLang="zh-CN" sz="2000" b="1" dirty="0" smtClean="0">
                <a:solidFill>
                  <a:srgbClr val="C00000"/>
                </a:solidFill>
              </a:rPr>
              <a:t>I</a:t>
            </a:r>
            <a:r>
              <a:rPr lang="en-US" altLang="zh-CN" sz="2000" dirty="0" smtClean="0"/>
              <a:t>nvalid: </a:t>
            </a:r>
            <a:r>
              <a:rPr lang="zh-CN" altLang="en-US" sz="2000" dirty="0" smtClean="0"/>
              <a:t>该块是无效块（</a:t>
            </a:r>
            <a:r>
              <a:rPr lang="en-US" altLang="zh-CN" sz="2000" dirty="0" smtClean="0"/>
              <a:t>invalid</a:t>
            </a:r>
            <a:r>
              <a:rPr lang="zh-CN" altLang="en-US" sz="2000" dirty="0" smtClean="0"/>
              <a:t>）</a:t>
            </a:r>
            <a:endParaRPr lang="en-US" altLang="zh-CN" sz="2000" dirty="0" smtClean="0"/>
          </a:p>
          <a:p>
            <a:r>
              <a:rPr lang="en-US" altLang="zh-CN" sz="2400" b="1" dirty="0" smtClean="0">
                <a:solidFill>
                  <a:srgbClr val="0036A2"/>
                </a:solidFill>
              </a:rPr>
              <a:t>4 bus transactions: </a:t>
            </a:r>
          </a:p>
          <a:p>
            <a:pPr lvl="1"/>
            <a:r>
              <a:rPr lang="en-US" altLang="zh-CN" sz="2000" dirty="0" smtClean="0"/>
              <a:t>Read Miss : </a:t>
            </a:r>
            <a:r>
              <a:rPr lang="zh-CN" altLang="en-US" sz="2000" dirty="0" smtClean="0"/>
              <a:t>服务于</a:t>
            </a:r>
            <a:r>
              <a:rPr lang="en-US" altLang="zh-CN" sz="2000" dirty="0" smtClean="0"/>
              <a:t>Read Miss on Bus</a:t>
            </a:r>
          </a:p>
          <a:p>
            <a:pPr lvl="1"/>
            <a:r>
              <a:rPr lang="en-US" altLang="zh-CN" sz="2000" dirty="0" smtClean="0"/>
              <a:t>Write Miss: </a:t>
            </a:r>
            <a:r>
              <a:rPr lang="zh-CN" altLang="en-US" sz="2000" dirty="0" smtClean="0"/>
              <a:t>服务于</a:t>
            </a:r>
            <a:r>
              <a:rPr lang="en-US" altLang="zh-CN" sz="2000" dirty="0" smtClean="0"/>
              <a:t>Write Miss on Bus,</a:t>
            </a:r>
            <a:r>
              <a:rPr lang="zh-CN" altLang="en-US" sz="2000" dirty="0" smtClean="0"/>
              <a:t>得到一个独占的块</a:t>
            </a:r>
            <a:endParaRPr lang="en-US" altLang="zh-CN" sz="2000" dirty="0" smtClean="0"/>
          </a:p>
          <a:p>
            <a:pPr lvl="1"/>
            <a:r>
              <a:rPr lang="en-US" altLang="zh-CN" sz="2000" dirty="0" smtClean="0"/>
              <a:t>Invalidate: </a:t>
            </a:r>
            <a:r>
              <a:rPr lang="zh-CN" altLang="en-US" sz="2000" dirty="0" smtClean="0"/>
              <a:t>作废该块在其他处理器中的</a:t>
            </a:r>
            <a:r>
              <a:rPr lang="en-US" altLang="zh-CN" sz="2000" dirty="0" smtClean="0"/>
              <a:t>Copy</a:t>
            </a:r>
          </a:p>
          <a:p>
            <a:pPr lvl="1"/>
            <a:r>
              <a:rPr lang="en-US" altLang="zh-CN" sz="2000" dirty="0" smtClean="0"/>
              <a:t>Write back</a:t>
            </a:r>
            <a:r>
              <a:rPr lang="zh-CN" altLang="en-US" sz="2000" dirty="0" smtClean="0"/>
              <a:t>：替换操作</a:t>
            </a:r>
            <a:r>
              <a:rPr lang="en-US" altLang="zh-CN" sz="2000" dirty="0" smtClean="0"/>
              <a:t>, </a:t>
            </a:r>
            <a:r>
              <a:rPr lang="zh-CN" altLang="en-US" sz="2000" dirty="0" smtClean="0"/>
              <a:t>将修改过的块写回</a:t>
            </a:r>
            <a:endParaRPr lang="en-US" altLang="zh-CN" sz="2000" dirty="0" smtClean="0"/>
          </a:p>
          <a:p>
            <a:r>
              <a:rPr lang="zh-CN" altLang="en-US" b="1" dirty="0" smtClean="0">
                <a:solidFill>
                  <a:srgbClr val="0036A2"/>
                </a:solidFill>
              </a:rPr>
              <a:t>写操作时，作废所有其他块</a:t>
            </a:r>
            <a:endParaRPr lang="en-US" altLang="zh-CN" b="1" dirty="0" smtClean="0">
              <a:solidFill>
                <a:srgbClr val="0036A2"/>
              </a:solidFill>
            </a:endParaRPr>
          </a:p>
          <a:p>
            <a:pPr lvl="1"/>
            <a:r>
              <a:rPr lang="zh-CN" altLang="en-US" dirty="0" smtClean="0"/>
              <a:t>直到</a:t>
            </a:r>
            <a:r>
              <a:rPr lang="en-US" altLang="zh-CN" dirty="0" smtClean="0"/>
              <a:t>Invalidate transaction</a:t>
            </a:r>
            <a:r>
              <a:rPr lang="zh-CN" altLang="en-US" dirty="0" smtClean="0"/>
              <a:t>出现在总线上，写操作才算完成</a:t>
            </a:r>
            <a:endParaRPr lang="en-US" altLang="zh-CN" dirty="0" smtClean="0"/>
          </a:p>
          <a:p>
            <a:pPr lvl="1"/>
            <a:r>
              <a:rPr lang="zh-CN" altLang="en-US" dirty="0" smtClean="0"/>
              <a:t>写串行化：总线事务在总线上串行化</a:t>
            </a:r>
            <a:endParaRPr lang="en-US" altLang="zh-CN" dirty="0" smtClean="0"/>
          </a:p>
        </p:txBody>
      </p:sp>
      <p:sp>
        <p:nvSpPr>
          <p:cNvPr id="2" name="日期占位符 1"/>
          <p:cNvSpPr>
            <a:spLocks noGrp="1"/>
          </p:cNvSpPr>
          <p:nvPr>
            <p:ph type="dt" sz="quarter" idx="10"/>
          </p:nvPr>
        </p:nvSpPr>
        <p:spPr/>
        <p:txBody>
          <a:bodyPr/>
          <a:lstStyle/>
          <a:p>
            <a:pPr>
              <a:defRPr/>
            </a:pPr>
            <a:fld id="{3906DABB-76F5-49F6-94FF-94ADAF51CE8F}" type="datetime1">
              <a:rPr lang="zh-CN" altLang="en-US"/>
              <a:pPr>
                <a:defRPr/>
              </a:pPr>
              <a:t>2020/9/14</a:t>
            </a:fld>
            <a:endParaRPr lang="zh-CN" altLang="en-US"/>
          </a:p>
        </p:txBody>
      </p:sp>
      <p:sp>
        <p:nvSpPr>
          <p:cNvPr id="3" name="页脚占位符 2"/>
          <p:cNvSpPr>
            <a:spLocks noGrp="1"/>
          </p:cNvSpPr>
          <p:nvPr>
            <p:ph type="ftr" sz="quarter" idx="11"/>
          </p:nvPr>
        </p:nvSpPr>
        <p:spPr/>
        <p:txBody>
          <a:bodyPr/>
          <a:lstStyle/>
          <a:p>
            <a:pPr>
              <a:defRPr/>
            </a:pPr>
            <a:r>
              <a:rPr lang="zh-CN" altLang="en-US" smtClean="0"/>
              <a:t>计算机体系结构</a:t>
            </a:r>
            <a:endParaRPr lang="zh-CN" altLang="en-US"/>
          </a:p>
        </p:txBody>
      </p:sp>
      <p:sp>
        <p:nvSpPr>
          <p:cNvPr id="6042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D3ABB908-C34C-49F1-B7D7-0BF871F270DB}"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41</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en-US" altLang="zh-CN" sz="3200" smtClean="0"/>
              <a:t>MSI Snoopy Cache Coherence Protocol</a:t>
            </a:r>
            <a:endParaRPr lang="zh-CN" altLang="en-US" sz="3200" smtClean="0"/>
          </a:p>
        </p:txBody>
      </p:sp>
      <p:sp>
        <p:nvSpPr>
          <p:cNvPr id="62467" name="内容占位符 2"/>
          <p:cNvSpPr>
            <a:spLocks noGrp="1"/>
          </p:cNvSpPr>
          <p:nvPr>
            <p:ph idx="1"/>
          </p:nvPr>
        </p:nvSpPr>
        <p:spPr/>
        <p:txBody>
          <a:bodyPr/>
          <a:lstStyle/>
          <a:p>
            <a:endParaRPr lang="zh-CN" altLang="en-US" smtClean="0"/>
          </a:p>
        </p:txBody>
      </p:sp>
      <p:sp>
        <p:nvSpPr>
          <p:cNvPr id="4" name="日期占位符 3"/>
          <p:cNvSpPr>
            <a:spLocks noGrp="1"/>
          </p:cNvSpPr>
          <p:nvPr>
            <p:ph type="dt" sz="quarter" idx="10"/>
          </p:nvPr>
        </p:nvSpPr>
        <p:spPr/>
        <p:txBody>
          <a:bodyPr/>
          <a:lstStyle/>
          <a:p>
            <a:pPr>
              <a:defRPr/>
            </a:pPr>
            <a:fld id="{38F62261-4633-4DB4-BA11-F3BDE7147A73}"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6247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99793A6A-6A66-4D84-8B2E-49A1634C0AD9}"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42</a:t>
            </a:fld>
            <a:endParaRPr lang="zh-CN" altLang="en-US" sz="1200" smtClean="0">
              <a:solidFill>
                <a:srgbClr val="898989"/>
              </a:solidFill>
              <a:latin typeface="Calibri" panose="020F0502020204030204" pitchFamily="34" charset="0"/>
              <a:ea typeface="宋体" panose="02010600030101010101" pitchFamily="2" charset="-122"/>
            </a:endParaRPr>
          </a:p>
        </p:txBody>
      </p:sp>
      <p:pic>
        <p:nvPicPr>
          <p:cNvPr id="62471"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75" y="1377950"/>
            <a:ext cx="9147175" cy="479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pic>
      <p:cxnSp>
        <p:nvCxnSpPr>
          <p:cNvPr id="11" name="直接连接符 10"/>
          <p:cNvCxnSpPr/>
          <p:nvPr/>
        </p:nvCxnSpPr>
        <p:spPr>
          <a:xfrm flipH="1">
            <a:off x="2414588" y="3489325"/>
            <a:ext cx="785812" cy="78422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717675" y="2654300"/>
            <a:ext cx="10287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401763" y="3408363"/>
            <a:ext cx="993775" cy="9747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14413" y="3300413"/>
            <a:ext cx="0" cy="7747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368675" y="3687763"/>
            <a:ext cx="7667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819275" y="5803900"/>
            <a:ext cx="1460500" cy="20638"/>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3908562" y="5525353"/>
            <a:ext cx="5235437" cy="830997"/>
          </a:xfrm>
          <a:prstGeom prst="rect">
            <a:avLst/>
          </a:prstGeom>
          <a:noFill/>
          <a:ln w="28575">
            <a:noFill/>
          </a:ln>
          <a:effectLst>
            <a:glow rad="63500">
              <a:schemeClr val="accent1">
                <a:satMod val="175000"/>
                <a:alpha val="40000"/>
              </a:schemeClr>
            </a:glow>
          </a:effectLst>
        </p:spPr>
        <p:txBody>
          <a:bodyPr>
            <a:spAutoFit/>
          </a:bodyPr>
          <a:lstStyle/>
          <a:p>
            <a:pPr>
              <a:defRPr/>
            </a:pPr>
            <a:r>
              <a:rPr lang="zh-CN" altLang="en-US" sz="1600" b="1" dirty="0">
                <a:solidFill>
                  <a:srgbClr val="C00000"/>
                </a:solidFill>
                <a:latin typeface="微软雅黑" panose="020B0503020204020204" pitchFamily="34" charset="-122"/>
                <a:ea typeface="微软雅黑" panose="020B0503020204020204" pitchFamily="34" charset="-122"/>
              </a:rPr>
              <a:t>当所访问的块的最新数据在某个私有</a:t>
            </a:r>
            <a:r>
              <a:rPr lang="en-US" altLang="zh-CN" sz="1600" b="1" dirty="0">
                <a:solidFill>
                  <a:srgbClr val="C00000"/>
                </a:solidFill>
                <a:latin typeface="微软雅黑" panose="020B0503020204020204" pitchFamily="34" charset="-122"/>
                <a:ea typeface="微软雅黑" panose="020B0503020204020204" pitchFamily="34" charset="-122"/>
              </a:rPr>
              <a:t>Cache</a:t>
            </a:r>
            <a:r>
              <a:rPr lang="zh-CN" altLang="en-US" sz="1600" b="1" dirty="0">
                <a:solidFill>
                  <a:srgbClr val="C00000"/>
                </a:solidFill>
                <a:latin typeface="微软雅黑" panose="020B0503020204020204" pitchFamily="34" charset="-122"/>
                <a:ea typeface="微软雅黑" panose="020B0503020204020204" pitchFamily="34" charset="-122"/>
              </a:rPr>
              <a:t>时，在读写失效时，数据的提供者是拥有该块数据的私有</a:t>
            </a:r>
            <a:r>
              <a:rPr lang="en-US" altLang="zh-CN" sz="1600" b="1" dirty="0">
                <a:solidFill>
                  <a:srgbClr val="C00000"/>
                </a:solidFill>
                <a:latin typeface="微软雅黑" panose="020B0503020204020204" pitchFamily="34" charset="-122"/>
                <a:ea typeface="微软雅黑" panose="020B0503020204020204" pitchFamily="34" charset="-122"/>
              </a:rPr>
              <a:t>Cache</a:t>
            </a:r>
            <a:r>
              <a:rPr lang="zh-CN" altLang="en-US" sz="1600" b="1" dirty="0">
                <a:solidFill>
                  <a:srgbClr val="C00000"/>
                </a:solidFill>
                <a:latin typeface="微软雅黑" panose="020B0503020204020204" pitchFamily="34" charset="-122"/>
                <a:ea typeface="微软雅黑" panose="020B0503020204020204" pitchFamily="34" charset="-122"/>
              </a:rPr>
              <a:t>。动作：</a:t>
            </a:r>
            <a:r>
              <a:rPr lang="en-US" altLang="zh-CN" sz="1600" b="1" dirty="0">
                <a:latin typeface="微软雅黑" panose="020B0503020204020204" pitchFamily="34" charset="-122"/>
                <a:ea typeface="微软雅黑" panose="020B0503020204020204" pitchFamily="34" charset="-122"/>
              </a:rPr>
              <a:t>Write-back block; abort memory access</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en-US" altLang="zh-CN" sz="3200" smtClean="0"/>
              <a:t>MSI Snoopy Cache Coherence Protocol</a:t>
            </a:r>
            <a:endParaRPr lang="zh-CN" altLang="en-US" sz="3200" smtClean="0"/>
          </a:p>
        </p:txBody>
      </p:sp>
      <p:sp>
        <p:nvSpPr>
          <p:cNvPr id="64515" name="内容占位符 2"/>
          <p:cNvSpPr>
            <a:spLocks noGrp="1"/>
          </p:cNvSpPr>
          <p:nvPr>
            <p:ph idx="1"/>
          </p:nvPr>
        </p:nvSpPr>
        <p:spPr/>
        <p:txBody>
          <a:bodyPr/>
          <a:lstStyle/>
          <a:p>
            <a:endParaRPr lang="zh-CN" altLang="en-US" smtClean="0"/>
          </a:p>
        </p:txBody>
      </p:sp>
      <p:sp>
        <p:nvSpPr>
          <p:cNvPr id="4" name="日期占位符 3"/>
          <p:cNvSpPr>
            <a:spLocks noGrp="1"/>
          </p:cNvSpPr>
          <p:nvPr>
            <p:ph type="dt" sz="quarter" idx="10"/>
          </p:nvPr>
        </p:nvSpPr>
        <p:spPr/>
        <p:txBody>
          <a:bodyPr/>
          <a:lstStyle/>
          <a:p>
            <a:pPr>
              <a:defRPr/>
            </a:pPr>
            <a:fld id="{6FB7A28E-754A-4029-8CEF-D1BBB49B0F6F}"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6451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E509236A-AC43-42D8-A57C-111C8B3E9E6D}"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43</a:t>
            </a:fld>
            <a:endParaRPr lang="zh-CN" altLang="en-US" sz="1200" smtClean="0">
              <a:solidFill>
                <a:srgbClr val="898989"/>
              </a:solidFill>
              <a:latin typeface="Calibri" panose="020F0502020204030204" pitchFamily="34" charset="0"/>
              <a:ea typeface="宋体" panose="02010600030101010101" pitchFamily="2" charset="-122"/>
            </a:endParaRPr>
          </a:p>
        </p:txBody>
      </p:sp>
      <p:pic>
        <p:nvPicPr>
          <p:cNvPr id="64519"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109663"/>
            <a:ext cx="9153525" cy="574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628650" y="192088"/>
            <a:ext cx="7886700" cy="571500"/>
          </a:xfrm>
        </p:spPr>
        <p:txBody>
          <a:bodyPr/>
          <a:lstStyle/>
          <a:p>
            <a:r>
              <a:rPr lang="en-US" altLang="zh-CN" smtClean="0"/>
              <a:t>Example on MSI Cache Coherence</a:t>
            </a:r>
            <a:endParaRPr lang="zh-CN" altLang="en-US" smtClean="0"/>
          </a:p>
        </p:txBody>
      </p:sp>
      <p:sp>
        <p:nvSpPr>
          <p:cNvPr id="65539" name="内容占位符 2"/>
          <p:cNvSpPr>
            <a:spLocks noGrp="1"/>
          </p:cNvSpPr>
          <p:nvPr>
            <p:ph idx="1"/>
          </p:nvPr>
        </p:nvSpPr>
        <p:spPr>
          <a:xfrm>
            <a:off x="628650" y="5694363"/>
            <a:ext cx="7886700" cy="750887"/>
          </a:xfrm>
        </p:spPr>
        <p:txBody>
          <a:bodyPr/>
          <a:lstStyle/>
          <a:p>
            <a:r>
              <a:rPr lang="en-US" altLang="zh-CN" sz="2000" smtClean="0"/>
              <a:t>Assume that A1 and A2 map to same cache block</a:t>
            </a:r>
          </a:p>
          <a:p>
            <a:r>
              <a:rPr lang="en-US" altLang="zh-CN" sz="2000" smtClean="0"/>
              <a:t>Initial cache state is invalid</a:t>
            </a:r>
            <a:endParaRPr lang="zh-CN" altLang="en-US" sz="2000" smtClean="0"/>
          </a:p>
        </p:txBody>
      </p:sp>
      <p:sp>
        <p:nvSpPr>
          <p:cNvPr id="4" name="日期占位符 3"/>
          <p:cNvSpPr>
            <a:spLocks noGrp="1"/>
          </p:cNvSpPr>
          <p:nvPr>
            <p:ph type="dt" sz="quarter" idx="10"/>
          </p:nvPr>
        </p:nvSpPr>
        <p:spPr/>
        <p:txBody>
          <a:bodyPr/>
          <a:lstStyle/>
          <a:p>
            <a:pPr>
              <a:defRPr/>
            </a:pPr>
            <a:fld id="{5403BAF9-6836-4A62-8879-9291E84EAA25}"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6554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CA05E520-046B-4812-B8F1-4BE3D8911F2A}"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44</a:t>
            </a:fld>
            <a:endParaRPr lang="zh-CN" altLang="en-US" sz="1200" smtClean="0">
              <a:solidFill>
                <a:srgbClr val="898989"/>
              </a:solidFill>
              <a:latin typeface="Calibri" panose="020F0502020204030204" pitchFamily="34" charset="0"/>
              <a:ea typeface="宋体" panose="02010600030101010101" pitchFamily="2" charset="-122"/>
            </a:endParaRPr>
          </a:p>
        </p:txBody>
      </p:sp>
      <p:pic>
        <p:nvPicPr>
          <p:cNvPr id="65543"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942975"/>
            <a:ext cx="9153525" cy="466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en-US" altLang="zh-CN" dirty="0" smtClean="0"/>
              <a:t>06/04-review                   </a:t>
            </a:r>
            <a:endParaRPr lang="zh-CN" altLang="en-US" dirty="0" smtClean="0"/>
          </a:p>
        </p:txBody>
      </p:sp>
      <p:sp>
        <p:nvSpPr>
          <p:cNvPr id="51203" name="内容占位符 2"/>
          <p:cNvSpPr>
            <a:spLocks noGrp="1"/>
          </p:cNvSpPr>
          <p:nvPr>
            <p:ph idx="1"/>
          </p:nvPr>
        </p:nvSpPr>
        <p:spPr>
          <a:xfrm>
            <a:off x="628649" y="1201784"/>
            <a:ext cx="8201841" cy="4975180"/>
          </a:xfrm>
        </p:spPr>
        <p:txBody>
          <a:bodyPr/>
          <a:lstStyle/>
          <a:p>
            <a:r>
              <a:rPr lang="en-US" altLang="zh-CN" b="1" dirty="0" smtClean="0"/>
              <a:t>Cache </a:t>
            </a:r>
            <a:r>
              <a:rPr lang="zh-CN" altLang="en-US" b="1" dirty="0" smtClean="0"/>
              <a:t>一致性</a:t>
            </a:r>
            <a:endParaRPr lang="en-US" altLang="zh-CN" b="1" dirty="0" smtClean="0"/>
          </a:p>
          <a:p>
            <a:pPr lvl="1"/>
            <a:r>
              <a:rPr lang="zh-CN" altLang="en-US" dirty="0" smtClean="0"/>
              <a:t>问题的由来</a:t>
            </a:r>
            <a:endParaRPr lang="en-US" altLang="zh-CN" dirty="0" smtClean="0"/>
          </a:p>
          <a:p>
            <a:pPr lvl="1"/>
            <a:r>
              <a:rPr lang="zh-CN" altLang="en-US" dirty="0" smtClean="0"/>
              <a:t>需满足</a:t>
            </a:r>
            <a:r>
              <a:rPr lang="en-US" altLang="zh-CN" dirty="0" smtClean="0"/>
              <a:t>2</a:t>
            </a:r>
            <a:r>
              <a:rPr lang="zh-CN" altLang="en-US" dirty="0" smtClean="0"/>
              <a:t>个条件</a:t>
            </a:r>
            <a:endParaRPr lang="en-US" altLang="zh-CN" dirty="0" smtClean="0"/>
          </a:p>
          <a:p>
            <a:pPr lvl="2">
              <a:lnSpc>
                <a:spcPct val="100000"/>
              </a:lnSpc>
            </a:pPr>
            <a:r>
              <a:rPr lang="zh-CN" altLang="en-US" dirty="0" smtClean="0"/>
              <a:t>任何处理器的一次写操作，所有的处理器均可感知</a:t>
            </a:r>
            <a:r>
              <a:rPr lang="zh-CN" altLang="en-US" b="1" dirty="0" smtClean="0">
                <a:solidFill>
                  <a:srgbClr val="0036A2"/>
                </a:solidFill>
              </a:rPr>
              <a:t>（写传播）</a:t>
            </a:r>
            <a:endParaRPr lang="en-US" altLang="zh-CN" b="1" dirty="0" smtClean="0">
              <a:solidFill>
                <a:srgbClr val="0036A2"/>
              </a:solidFill>
            </a:endParaRPr>
          </a:p>
          <a:p>
            <a:pPr lvl="2">
              <a:lnSpc>
                <a:spcPct val="100000"/>
              </a:lnSpc>
            </a:pPr>
            <a:r>
              <a:rPr lang="zh-CN" altLang="en-US" dirty="0" smtClean="0"/>
              <a:t>允许处理器无序读，但必须顺序写</a:t>
            </a:r>
            <a:r>
              <a:rPr lang="zh-CN" altLang="en-US" b="1" dirty="0" smtClean="0">
                <a:solidFill>
                  <a:srgbClr val="0036A2"/>
                </a:solidFill>
              </a:rPr>
              <a:t>（写串行化）</a:t>
            </a:r>
            <a:endParaRPr lang="en-US" altLang="zh-CN" b="1" dirty="0" smtClean="0">
              <a:solidFill>
                <a:srgbClr val="0036A2"/>
              </a:solidFill>
            </a:endParaRPr>
          </a:p>
          <a:p>
            <a:pPr>
              <a:lnSpc>
                <a:spcPct val="100000"/>
              </a:lnSpc>
            </a:pPr>
            <a:r>
              <a:rPr lang="zh-CN" altLang="en-US" b="1" dirty="0" smtClean="0"/>
              <a:t>保持</a:t>
            </a:r>
            <a:r>
              <a:rPr lang="en-US" altLang="zh-CN" b="1" dirty="0" smtClean="0"/>
              <a:t>Cache</a:t>
            </a:r>
            <a:r>
              <a:rPr lang="zh-CN" altLang="en-US" b="1" dirty="0" smtClean="0"/>
              <a:t>一致性的关键</a:t>
            </a:r>
            <a:endParaRPr lang="en-US" altLang="zh-CN" b="1" dirty="0" smtClean="0"/>
          </a:p>
          <a:p>
            <a:pPr lvl="1"/>
            <a:r>
              <a:rPr lang="zh-CN" altLang="en-US" dirty="0" smtClean="0"/>
              <a:t>共享数据块（状态）的跟踪：监听和目录</a:t>
            </a:r>
            <a:endParaRPr lang="en-US" altLang="zh-CN" dirty="0" smtClean="0"/>
          </a:p>
          <a:p>
            <a:pPr lvl="1"/>
            <a:r>
              <a:rPr lang="en-US" altLang="zh-CN" dirty="0" smtClean="0"/>
              <a:t>Cache</a:t>
            </a:r>
            <a:r>
              <a:rPr lang="zh-CN" altLang="en-US" dirty="0" smtClean="0"/>
              <a:t>一致性协议实现：写作废和写更新</a:t>
            </a:r>
            <a:endParaRPr lang="en-US" altLang="zh-CN" dirty="0" smtClean="0"/>
          </a:p>
          <a:p>
            <a:r>
              <a:rPr lang="zh-CN" altLang="en-US" b="1" dirty="0" smtClean="0"/>
              <a:t>集中式共享存储体系结构</a:t>
            </a:r>
            <a:endParaRPr lang="en-US" altLang="zh-CN" b="1" dirty="0" smtClean="0"/>
          </a:p>
          <a:p>
            <a:pPr lvl="1"/>
            <a:r>
              <a:rPr lang="zh-CN" altLang="en-US" dirty="0" smtClean="0"/>
              <a:t>基于监听的</a:t>
            </a:r>
            <a:r>
              <a:rPr lang="en-US" altLang="zh-CN" dirty="0" smtClean="0"/>
              <a:t>Cache </a:t>
            </a:r>
            <a:r>
              <a:rPr lang="zh-CN" altLang="en-US" dirty="0" smtClean="0"/>
              <a:t>一致性协议：</a:t>
            </a:r>
            <a:r>
              <a:rPr lang="en-US" altLang="zh-CN" dirty="0" smtClean="0"/>
              <a:t>MSI  MESI  MOESI</a:t>
            </a:r>
          </a:p>
          <a:p>
            <a:pPr lvl="1"/>
            <a:endParaRPr lang="en-US" altLang="zh-CN" dirty="0" smtClean="0"/>
          </a:p>
          <a:p>
            <a:endParaRPr lang="en-US" altLang="zh-CN" dirty="0" smtClean="0"/>
          </a:p>
          <a:p>
            <a:endParaRPr lang="en-US" altLang="zh-CN" dirty="0" smtClean="0"/>
          </a:p>
          <a:p>
            <a:pPr lvl="1"/>
            <a:endParaRPr lang="en-US" altLang="zh-CN" dirty="0" smtClean="0"/>
          </a:p>
          <a:p>
            <a:pPr lvl="1"/>
            <a:endParaRPr lang="zh-CN" altLang="en-US" dirty="0" smtClean="0"/>
          </a:p>
        </p:txBody>
      </p:sp>
      <p:sp>
        <p:nvSpPr>
          <p:cNvPr id="4" name="日期占位符 3"/>
          <p:cNvSpPr>
            <a:spLocks noGrp="1"/>
          </p:cNvSpPr>
          <p:nvPr>
            <p:ph type="dt" sz="quarter" idx="10"/>
          </p:nvPr>
        </p:nvSpPr>
        <p:spPr/>
        <p:txBody>
          <a:bodyPr/>
          <a:lstStyle/>
          <a:p>
            <a:pPr>
              <a:defRPr/>
            </a:pPr>
            <a:fld id="{A7C54B52-D55C-41AC-B704-53A7DB279951}"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51206"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7BAD2622-1ACD-463A-8EDE-4B0FFBF25313}"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45</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pPr eaLnBrk="1" hangingPunct="1"/>
            <a:endParaRPr lang="zh-CN" altLang="en-US" smtClean="0"/>
          </a:p>
        </p:txBody>
      </p:sp>
      <p:sp>
        <p:nvSpPr>
          <p:cNvPr id="3" name="内容占位符 2"/>
          <p:cNvSpPr>
            <a:spLocks noGrp="1"/>
          </p:cNvSpPr>
          <p:nvPr>
            <p:ph idx="1"/>
          </p:nvPr>
        </p:nvSpPr>
        <p:spPr>
          <a:xfrm>
            <a:off x="777875" y="5321300"/>
            <a:ext cx="7948613" cy="792163"/>
          </a:xfrm>
        </p:spPr>
        <p:txBody>
          <a:bodyPr rtlCol="0">
            <a:normAutofit fontScale="85000" lnSpcReduction="10000"/>
          </a:bodyPr>
          <a:lstStyle/>
          <a:p>
            <a:pPr marL="0" indent="0" eaLnBrk="1" fontAlgn="auto" hangingPunct="1">
              <a:spcBef>
                <a:spcPct val="50000"/>
              </a:spcBef>
              <a:spcAft>
                <a:spcPts val="0"/>
              </a:spcAft>
              <a:buFont typeface="Arial" panose="020B0604020202020204" pitchFamily="34" charset="0"/>
              <a:buNone/>
              <a:defRPr/>
            </a:pPr>
            <a:r>
              <a:rPr lang="en-US" altLang="zh-CN" dirty="0" smtClean="0">
                <a:latin typeface="楷体_GB2312" pitchFamily="49" charset="-122"/>
                <a:ea typeface="楷体_GB2312" pitchFamily="49" charset="-122"/>
              </a:rPr>
              <a:t>Cache</a:t>
            </a:r>
            <a:r>
              <a:rPr lang="zh-CN" altLang="en-US" dirty="0">
                <a:latin typeface="楷体_GB2312" pitchFamily="49" charset="-122"/>
                <a:ea typeface="楷体_GB2312" pitchFamily="49" charset="-122"/>
              </a:rPr>
              <a:t>通常连在共享存储器的总线上，</a:t>
            </a:r>
            <a:r>
              <a:rPr lang="zh-CN" altLang="en-US" dirty="0" smtClean="0">
                <a:latin typeface="楷体_GB2312" pitchFamily="49" charset="-122"/>
                <a:ea typeface="楷体_GB2312" pitchFamily="49" charset="-122"/>
              </a:rPr>
              <a:t>各个</a:t>
            </a:r>
            <a:r>
              <a:rPr lang="en-US" altLang="zh-CN" dirty="0" smtClean="0">
                <a:latin typeface="楷体_GB2312" pitchFamily="49" charset="-122"/>
                <a:ea typeface="楷体_GB2312" pitchFamily="49" charset="-122"/>
              </a:rPr>
              <a:t>Cache</a:t>
            </a:r>
            <a:r>
              <a:rPr lang="zh-CN" altLang="en-US" dirty="0">
                <a:latin typeface="楷体_GB2312" pitchFamily="49" charset="-122"/>
                <a:ea typeface="楷体_GB2312" pitchFamily="49" charset="-122"/>
              </a:rPr>
              <a:t>控制器通过监听总线来判断它们是否有</a:t>
            </a:r>
            <a:r>
              <a:rPr lang="zh-CN" altLang="en-US" dirty="0" smtClean="0">
                <a:latin typeface="楷体_GB2312" pitchFamily="49" charset="-122"/>
                <a:ea typeface="楷体_GB2312" pitchFamily="49" charset="-122"/>
              </a:rPr>
              <a:t>总线</a:t>
            </a:r>
            <a:r>
              <a:rPr lang="zh-CN" altLang="en-US" dirty="0">
                <a:latin typeface="楷体_GB2312" pitchFamily="49" charset="-122"/>
                <a:ea typeface="楷体_GB2312" pitchFamily="49" charset="-122"/>
              </a:rPr>
              <a:t>上请求的数据块。</a:t>
            </a:r>
          </a:p>
          <a:p>
            <a:pPr eaLnBrk="1" fontAlgn="auto" hangingPunct="1">
              <a:spcAft>
                <a:spcPts val="0"/>
              </a:spcAft>
              <a:defRPr/>
            </a:pPr>
            <a:endParaRPr lang="zh-CN" altLang="en-US" dirty="0"/>
          </a:p>
        </p:txBody>
      </p:sp>
      <p:sp>
        <p:nvSpPr>
          <p:cNvPr id="4" name="日期占位符 3"/>
          <p:cNvSpPr>
            <a:spLocks noGrp="1"/>
          </p:cNvSpPr>
          <p:nvPr>
            <p:ph type="dt" sz="quarter" idx="10"/>
          </p:nvPr>
        </p:nvSpPr>
        <p:spPr/>
        <p:txBody>
          <a:bodyPr/>
          <a:lstStyle/>
          <a:p>
            <a:pPr>
              <a:defRPr/>
            </a:pPr>
            <a:fld id="{B361DDD3-36AB-41D1-8439-A82C75BB8E80}"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4403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4B87044B-BF1C-4336-B9CD-05FABB0E642D}"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46</a:t>
            </a:fld>
            <a:endParaRPr lang="zh-CN" altLang="en-US" sz="1200" smtClean="0">
              <a:solidFill>
                <a:srgbClr val="898989"/>
              </a:solidFill>
              <a:latin typeface="Calibri" panose="020F0502020204030204" pitchFamily="34" charset="0"/>
              <a:ea typeface="宋体" panose="02010600030101010101" pitchFamily="2" charset="-122"/>
            </a:endParaRPr>
          </a:p>
        </p:txBody>
      </p:sp>
      <p:cxnSp>
        <p:nvCxnSpPr>
          <p:cNvPr id="8" name="直接连接符 7"/>
          <p:cNvCxnSpPr/>
          <p:nvPr/>
        </p:nvCxnSpPr>
        <p:spPr>
          <a:xfrm>
            <a:off x="4511675" y="1147763"/>
            <a:ext cx="0" cy="4064000"/>
          </a:xfrm>
          <a:prstGeom prst="line">
            <a:avLst/>
          </a:prstGeom>
        </p:spPr>
        <p:style>
          <a:lnRef idx="1">
            <a:schemeClr val="accent1"/>
          </a:lnRef>
          <a:fillRef idx="0">
            <a:schemeClr val="accent1"/>
          </a:fillRef>
          <a:effectRef idx="0">
            <a:schemeClr val="accent1"/>
          </a:effectRef>
          <a:fontRef idx="minor">
            <a:schemeClr val="tx1"/>
          </a:fontRef>
        </p:style>
      </p:cxnSp>
      <p:pic>
        <p:nvPicPr>
          <p:cNvPr id="154625" name="Picture 1"/>
          <p:cNvPicPr>
            <a:picLocks noChangeAspect="1" noChangeArrowheads="1"/>
          </p:cNvPicPr>
          <p:nvPr/>
        </p:nvPicPr>
        <p:blipFill>
          <a:blip r:embed="rId2"/>
          <a:srcRect/>
          <a:stretch>
            <a:fillRect/>
          </a:stretch>
        </p:blipFill>
        <p:spPr bwMode="auto">
          <a:xfrm>
            <a:off x="1076612" y="88136"/>
            <a:ext cx="6924675" cy="50292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28650" y="365125"/>
            <a:ext cx="8278813" cy="698500"/>
          </a:xfrm>
        </p:spPr>
        <p:txBody>
          <a:bodyPr lIns="83527" tIns="41031" rIns="83527" bIns="41031"/>
          <a:lstStyle/>
          <a:p>
            <a:pPr eaLnBrk="1" hangingPunct="1"/>
            <a:r>
              <a:rPr lang="en-US" altLang="zh-CN" smtClean="0"/>
              <a:t>Implementing a Snooping Protocol</a:t>
            </a:r>
          </a:p>
        </p:txBody>
      </p:sp>
      <p:sp>
        <p:nvSpPr>
          <p:cNvPr id="58371" name="Rectangle 3"/>
          <p:cNvSpPr>
            <a:spLocks noGrp="1" noChangeArrowheads="1"/>
          </p:cNvSpPr>
          <p:nvPr>
            <p:ph type="body" idx="1"/>
          </p:nvPr>
        </p:nvSpPr>
        <p:spPr>
          <a:xfrm>
            <a:off x="720725" y="1458913"/>
            <a:ext cx="7650163" cy="4502150"/>
          </a:xfrm>
        </p:spPr>
        <p:txBody>
          <a:bodyPr lIns="83527" tIns="41031" rIns="83527" bIns="41031"/>
          <a:lstStyle/>
          <a:p>
            <a:pPr eaLnBrk="1" hangingPunct="1"/>
            <a:r>
              <a:rPr lang="en-US" altLang="zh-CN" b="1" dirty="0" smtClean="0">
                <a:solidFill>
                  <a:srgbClr val="0036A2"/>
                </a:solidFill>
              </a:rPr>
              <a:t>Cache </a:t>
            </a:r>
            <a:r>
              <a:rPr lang="zh-CN" altLang="en-US" b="1" dirty="0" smtClean="0">
                <a:solidFill>
                  <a:srgbClr val="0036A2"/>
                </a:solidFill>
              </a:rPr>
              <a:t>控制器</a:t>
            </a:r>
            <a:r>
              <a:rPr lang="zh-CN" altLang="en-US" dirty="0" smtClean="0"/>
              <a:t>接收两方面的请求输入：</a:t>
            </a:r>
            <a:endParaRPr lang="en-US" altLang="zh-CN" dirty="0" smtClean="0"/>
          </a:p>
          <a:p>
            <a:pPr lvl="1" eaLnBrk="1" hangingPunct="1"/>
            <a:r>
              <a:rPr lang="zh-CN" altLang="en-US" dirty="0" smtClean="0"/>
              <a:t>处理器的请求</a:t>
            </a:r>
            <a:r>
              <a:rPr lang="en-US" altLang="zh-CN" dirty="0" smtClean="0"/>
              <a:t> (load/store)</a:t>
            </a:r>
          </a:p>
          <a:p>
            <a:pPr lvl="1" eaLnBrk="1" hangingPunct="1"/>
            <a:r>
              <a:rPr lang="zh-CN" altLang="en-US" dirty="0" smtClean="0"/>
              <a:t>监测器（</a:t>
            </a:r>
            <a:r>
              <a:rPr lang="en-US" altLang="zh-CN" dirty="0" smtClean="0"/>
              <a:t>snooper)</a:t>
            </a:r>
            <a:r>
              <a:rPr lang="zh-CN" altLang="en-US" dirty="0" smtClean="0"/>
              <a:t>的总线请求</a:t>
            </a:r>
            <a:r>
              <a:rPr lang="en-US" altLang="zh-CN" dirty="0" smtClean="0"/>
              <a:t>/</a:t>
            </a:r>
            <a:r>
              <a:rPr lang="zh-CN" altLang="en-US" dirty="0" smtClean="0"/>
              <a:t>响应</a:t>
            </a:r>
            <a:endParaRPr lang="en-US" altLang="zh-CN" dirty="0" smtClean="0"/>
          </a:p>
          <a:p>
            <a:pPr eaLnBrk="1" hangingPunct="1"/>
            <a:r>
              <a:rPr lang="en-US" altLang="zh-CN" b="1" dirty="0" smtClean="0">
                <a:solidFill>
                  <a:srgbClr val="0036A2"/>
                </a:solidFill>
              </a:rPr>
              <a:t>Cache </a:t>
            </a:r>
            <a:r>
              <a:rPr lang="zh-CN" altLang="en-US" b="1" dirty="0" smtClean="0">
                <a:solidFill>
                  <a:srgbClr val="0036A2"/>
                </a:solidFill>
              </a:rPr>
              <a:t>控制器</a:t>
            </a:r>
            <a:r>
              <a:rPr lang="zh-CN" altLang="en-US" dirty="0" smtClean="0"/>
              <a:t>根据这两方面的输入产生动作</a:t>
            </a:r>
            <a:endParaRPr lang="en-US" altLang="zh-CN" dirty="0" smtClean="0"/>
          </a:p>
          <a:p>
            <a:pPr lvl="1" eaLnBrk="1" hangingPunct="1"/>
            <a:r>
              <a:rPr lang="zh-CN" altLang="en-US" dirty="0" smtClean="0"/>
              <a:t>更新</a:t>
            </a:r>
            <a:r>
              <a:rPr lang="en-US" altLang="zh-CN" dirty="0" smtClean="0"/>
              <a:t>Cache</a:t>
            </a:r>
            <a:r>
              <a:rPr lang="zh-CN" altLang="en-US" dirty="0" smtClean="0"/>
              <a:t>块的状态</a:t>
            </a:r>
            <a:endParaRPr lang="en-US" altLang="zh-CN" dirty="0" smtClean="0"/>
          </a:p>
          <a:p>
            <a:pPr lvl="1" eaLnBrk="1" hangingPunct="1"/>
            <a:r>
              <a:rPr lang="zh-CN" altLang="en-US" dirty="0" smtClean="0"/>
              <a:t>提供数据</a:t>
            </a:r>
            <a:endParaRPr lang="en-US" altLang="zh-CN" dirty="0" smtClean="0"/>
          </a:p>
          <a:p>
            <a:pPr lvl="1" eaLnBrk="1" hangingPunct="1"/>
            <a:r>
              <a:rPr lang="zh-CN" altLang="en-US" dirty="0" smtClean="0"/>
              <a:t>产生新的总线事务</a:t>
            </a:r>
            <a:endParaRPr lang="en-US" altLang="zh-CN" dirty="0" smtClean="0"/>
          </a:p>
          <a:p>
            <a:pPr lvl="1" eaLnBrk="1" hangingPunct="1">
              <a:buNone/>
            </a:pPr>
            <a:r>
              <a:rPr lang="en-US" altLang="zh-CN" dirty="0" smtClean="0"/>
              <a:t>   (</a:t>
            </a:r>
            <a:r>
              <a:rPr lang="zh-CN" altLang="en-US" dirty="0" smtClean="0"/>
              <a:t>实现</a:t>
            </a:r>
            <a:r>
              <a:rPr lang="en-US" altLang="zh-CN" dirty="0" smtClean="0"/>
              <a:t>Cache</a:t>
            </a:r>
            <a:r>
              <a:rPr lang="zh-CN" altLang="en-US" dirty="0" smtClean="0"/>
              <a:t>一致性）</a:t>
            </a:r>
            <a:endParaRPr lang="en-US" altLang="zh-CN" dirty="0" smtClean="0"/>
          </a:p>
        </p:txBody>
      </p:sp>
      <p:grpSp>
        <p:nvGrpSpPr>
          <p:cNvPr id="4" name="Group 26"/>
          <p:cNvGrpSpPr>
            <a:grpSpLocks/>
          </p:cNvGrpSpPr>
          <p:nvPr/>
        </p:nvGrpSpPr>
        <p:grpSpPr bwMode="auto">
          <a:xfrm>
            <a:off x="5416550" y="3305175"/>
            <a:ext cx="2882900" cy="2432050"/>
            <a:chOff x="3648" y="2075"/>
            <a:chExt cx="1968" cy="1660"/>
          </a:xfrm>
        </p:grpSpPr>
        <p:sp>
          <p:nvSpPr>
            <p:cNvPr id="17414" name="Rectangle 5"/>
            <p:cNvSpPr>
              <a:spLocks noChangeArrowheads="1"/>
            </p:cNvSpPr>
            <p:nvPr/>
          </p:nvSpPr>
          <p:spPr bwMode="auto">
            <a:xfrm>
              <a:off x="4608" y="3504"/>
              <a:ext cx="703" cy="231"/>
            </a:xfrm>
            <a:prstGeom prst="rect">
              <a:avLst/>
            </a:prstGeom>
            <a:noFill/>
            <a:ln>
              <a:noFill/>
            </a:ln>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a:solidFill>
                    <a:schemeClr val="hlink"/>
                  </a:solidFill>
                </a:rPr>
                <a:t>Snooper</a:t>
              </a:r>
            </a:p>
          </p:txBody>
        </p:sp>
        <p:sp>
          <p:nvSpPr>
            <p:cNvPr id="17415" name="Rectangle 6"/>
            <p:cNvSpPr>
              <a:spLocks noChangeArrowheads="1"/>
            </p:cNvSpPr>
            <p:nvPr/>
          </p:nvSpPr>
          <p:spPr bwMode="auto">
            <a:xfrm>
              <a:off x="3738" y="2606"/>
              <a:ext cx="955" cy="192"/>
            </a:xfrm>
            <a:prstGeom prst="rect">
              <a:avLst/>
            </a:prstGeom>
            <a:noFill/>
            <a:ln>
              <a:noFill/>
            </a:ln>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a:t>State  Tag   Data</a:t>
              </a:r>
            </a:p>
          </p:txBody>
        </p:sp>
        <p:grpSp>
          <p:nvGrpSpPr>
            <p:cNvPr id="5" name="Group 7"/>
            <p:cNvGrpSpPr>
              <a:grpSpLocks/>
            </p:cNvGrpSpPr>
            <p:nvPr/>
          </p:nvGrpSpPr>
          <p:grpSpPr bwMode="auto">
            <a:xfrm>
              <a:off x="3752" y="2595"/>
              <a:ext cx="1760" cy="184"/>
              <a:chOff x="3556" y="1300"/>
              <a:chExt cx="1624" cy="184"/>
            </a:xfrm>
          </p:grpSpPr>
          <p:sp>
            <p:nvSpPr>
              <p:cNvPr id="17432" name="Rectangle 8"/>
              <p:cNvSpPr>
                <a:spLocks noChangeArrowheads="1"/>
              </p:cNvSpPr>
              <p:nvPr/>
            </p:nvSpPr>
            <p:spPr bwMode="auto">
              <a:xfrm>
                <a:off x="3556" y="1300"/>
                <a:ext cx="1624" cy="184"/>
              </a:xfrm>
              <a:prstGeom prst="rect">
                <a:avLst/>
              </a:prstGeom>
              <a:noFill/>
              <a:ln w="12700">
                <a:solidFill>
                  <a:schemeClr val="tx1"/>
                </a:solidFill>
                <a:miter lim="800000"/>
                <a:headEnd/>
                <a:tailEnd/>
              </a:ln>
              <a:extLst/>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17433" name="Line 9"/>
              <p:cNvSpPr>
                <a:spLocks noChangeShapeType="1"/>
              </p:cNvSpPr>
              <p:nvPr/>
            </p:nvSpPr>
            <p:spPr bwMode="auto">
              <a:xfrm>
                <a:off x="3888" y="1300"/>
                <a:ext cx="0" cy="184"/>
              </a:xfrm>
              <a:prstGeom prst="line">
                <a:avLst/>
              </a:prstGeom>
              <a:noFill/>
              <a:ln w="12700">
                <a:solidFill>
                  <a:schemeClr val="tx1"/>
                </a:solidFill>
                <a:round/>
                <a:headEnd/>
                <a:tailEnd/>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17434" name="Line 10"/>
              <p:cNvSpPr>
                <a:spLocks noChangeShapeType="1"/>
              </p:cNvSpPr>
              <p:nvPr/>
            </p:nvSpPr>
            <p:spPr bwMode="auto">
              <a:xfrm>
                <a:off x="4128" y="1300"/>
                <a:ext cx="0" cy="184"/>
              </a:xfrm>
              <a:prstGeom prst="line">
                <a:avLst/>
              </a:prstGeom>
              <a:noFill/>
              <a:ln w="12700">
                <a:solidFill>
                  <a:schemeClr val="tx1"/>
                </a:solidFill>
                <a:round/>
                <a:headEnd/>
                <a:tailEnd/>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grpSp>
        <p:grpSp>
          <p:nvGrpSpPr>
            <p:cNvPr id="6" name="Group 11"/>
            <p:cNvGrpSpPr>
              <a:grpSpLocks/>
            </p:cNvGrpSpPr>
            <p:nvPr/>
          </p:nvGrpSpPr>
          <p:grpSpPr bwMode="auto">
            <a:xfrm>
              <a:off x="3752" y="2787"/>
              <a:ext cx="1760" cy="184"/>
              <a:chOff x="3556" y="1492"/>
              <a:chExt cx="1624" cy="184"/>
            </a:xfrm>
          </p:grpSpPr>
          <p:sp>
            <p:nvSpPr>
              <p:cNvPr id="17429" name="Rectangle 12"/>
              <p:cNvSpPr>
                <a:spLocks noChangeArrowheads="1"/>
              </p:cNvSpPr>
              <p:nvPr/>
            </p:nvSpPr>
            <p:spPr bwMode="auto">
              <a:xfrm>
                <a:off x="3556" y="1492"/>
                <a:ext cx="1624" cy="184"/>
              </a:xfrm>
              <a:prstGeom prst="rect">
                <a:avLst/>
              </a:prstGeom>
              <a:noFill/>
              <a:ln w="12700">
                <a:solidFill>
                  <a:schemeClr val="tx1"/>
                </a:solidFill>
                <a:miter lim="800000"/>
                <a:headEnd/>
                <a:tailEnd/>
              </a:ln>
              <a:extLst/>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17430" name="Line 13"/>
              <p:cNvSpPr>
                <a:spLocks noChangeShapeType="1"/>
              </p:cNvSpPr>
              <p:nvPr/>
            </p:nvSpPr>
            <p:spPr bwMode="auto">
              <a:xfrm>
                <a:off x="3888" y="1492"/>
                <a:ext cx="0" cy="184"/>
              </a:xfrm>
              <a:prstGeom prst="line">
                <a:avLst/>
              </a:prstGeom>
              <a:noFill/>
              <a:ln w="12700">
                <a:solidFill>
                  <a:schemeClr val="tx1"/>
                </a:solidFill>
                <a:round/>
                <a:headEnd/>
                <a:tailEnd/>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17431" name="Line 14"/>
              <p:cNvSpPr>
                <a:spLocks noChangeShapeType="1"/>
              </p:cNvSpPr>
              <p:nvPr/>
            </p:nvSpPr>
            <p:spPr bwMode="auto">
              <a:xfrm>
                <a:off x="4128" y="1492"/>
                <a:ext cx="0" cy="184"/>
              </a:xfrm>
              <a:prstGeom prst="line">
                <a:avLst/>
              </a:prstGeom>
              <a:noFill/>
              <a:ln w="12700">
                <a:solidFill>
                  <a:schemeClr val="tx1"/>
                </a:solidFill>
                <a:round/>
                <a:headEnd/>
                <a:tailEnd/>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grpSp>
        <p:grpSp>
          <p:nvGrpSpPr>
            <p:cNvPr id="7" name="Group 15"/>
            <p:cNvGrpSpPr>
              <a:grpSpLocks/>
            </p:cNvGrpSpPr>
            <p:nvPr/>
          </p:nvGrpSpPr>
          <p:grpSpPr bwMode="auto">
            <a:xfrm>
              <a:off x="3752" y="3123"/>
              <a:ext cx="1760" cy="184"/>
              <a:chOff x="3556" y="1828"/>
              <a:chExt cx="1624" cy="184"/>
            </a:xfrm>
          </p:grpSpPr>
          <p:sp>
            <p:nvSpPr>
              <p:cNvPr id="17426" name="Rectangle 16"/>
              <p:cNvSpPr>
                <a:spLocks noChangeArrowheads="1"/>
              </p:cNvSpPr>
              <p:nvPr/>
            </p:nvSpPr>
            <p:spPr bwMode="auto">
              <a:xfrm>
                <a:off x="3556" y="1828"/>
                <a:ext cx="1624" cy="184"/>
              </a:xfrm>
              <a:prstGeom prst="rect">
                <a:avLst/>
              </a:prstGeom>
              <a:noFill/>
              <a:ln w="12700">
                <a:solidFill>
                  <a:schemeClr val="tx1"/>
                </a:solidFill>
                <a:miter lim="800000"/>
                <a:headEnd/>
                <a:tailEnd/>
              </a:ln>
              <a:extLst/>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17427" name="Line 17"/>
              <p:cNvSpPr>
                <a:spLocks noChangeShapeType="1"/>
              </p:cNvSpPr>
              <p:nvPr/>
            </p:nvSpPr>
            <p:spPr bwMode="auto">
              <a:xfrm>
                <a:off x="3888" y="1828"/>
                <a:ext cx="0" cy="184"/>
              </a:xfrm>
              <a:prstGeom prst="line">
                <a:avLst/>
              </a:prstGeom>
              <a:noFill/>
              <a:ln w="12700">
                <a:solidFill>
                  <a:schemeClr val="tx1"/>
                </a:solidFill>
                <a:round/>
                <a:headEnd/>
                <a:tailEnd/>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17428" name="Line 18"/>
              <p:cNvSpPr>
                <a:spLocks noChangeShapeType="1"/>
              </p:cNvSpPr>
              <p:nvPr/>
            </p:nvSpPr>
            <p:spPr bwMode="auto">
              <a:xfrm>
                <a:off x="4128" y="1828"/>
                <a:ext cx="0" cy="184"/>
              </a:xfrm>
              <a:prstGeom prst="line">
                <a:avLst/>
              </a:prstGeom>
              <a:noFill/>
              <a:ln w="12700">
                <a:solidFill>
                  <a:schemeClr val="tx1"/>
                </a:solidFill>
                <a:round/>
                <a:headEnd/>
                <a:tailEnd/>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grpSp>
        <p:sp>
          <p:nvSpPr>
            <p:cNvPr id="17419" name="Rectangle 19"/>
            <p:cNvSpPr>
              <a:spLocks noChangeArrowheads="1"/>
            </p:cNvSpPr>
            <p:nvPr/>
          </p:nvSpPr>
          <p:spPr bwMode="auto">
            <a:xfrm>
              <a:off x="4310" y="2990"/>
              <a:ext cx="517" cy="194"/>
            </a:xfrm>
            <a:prstGeom prst="rect">
              <a:avLst/>
            </a:prstGeom>
            <a:noFill/>
            <a:ln>
              <a:noFill/>
            </a:ln>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a:t>° ° °</a:t>
              </a:r>
            </a:p>
          </p:txBody>
        </p:sp>
        <p:sp>
          <p:nvSpPr>
            <p:cNvPr id="17420" name="Rectangle 20"/>
            <p:cNvSpPr>
              <a:spLocks noChangeArrowheads="1"/>
            </p:cNvSpPr>
            <p:nvPr/>
          </p:nvSpPr>
          <p:spPr bwMode="auto">
            <a:xfrm>
              <a:off x="3705" y="2400"/>
              <a:ext cx="441" cy="192"/>
            </a:xfrm>
            <a:prstGeom prst="rect">
              <a:avLst/>
            </a:prstGeom>
            <a:noFill/>
            <a:ln>
              <a:noFill/>
            </a:ln>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a:t>Cache</a:t>
              </a:r>
            </a:p>
          </p:txBody>
        </p:sp>
        <p:sp>
          <p:nvSpPr>
            <p:cNvPr id="17421" name="AutoShape 21"/>
            <p:cNvSpPr>
              <a:spLocks noChangeArrowheads="1"/>
            </p:cNvSpPr>
            <p:nvPr/>
          </p:nvSpPr>
          <p:spPr bwMode="auto">
            <a:xfrm>
              <a:off x="3648" y="2355"/>
              <a:ext cx="1968" cy="1102"/>
            </a:xfrm>
            <a:prstGeom prst="roundRect">
              <a:avLst>
                <a:gd name="adj" fmla="val 12495"/>
              </a:avLst>
            </a:prstGeom>
            <a:noFill/>
            <a:ln w="12700">
              <a:solidFill>
                <a:schemeClr val="tx1"/>
              </a:solidFill>
              <a:round/>
              <a:headEnd/>
              <a:tailEnd/>
            </a:ln>
            <a:extLst/>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17422" name="Rectangle 22"/>
            <p:cNvSpPr>
              <a:spLocks noChangeArrowheads="1"/>
            </p:cNvSpPr>
            <p:nvPr/>
          </p:nvSpPr>
          <p:spPr bwMode="auto">
            <a:xfrm>
              <a:off x="4558" y="2075"/>
              <a:ext cx="827" cy="231"/>
            </a:xfrm>
            <a:prstGeom prst="rect">
              <a:avLst/>
            </a:prstGeom>
            <a:noFill/>
            <a:ln>
              <a:noFill/>
            </a:ln>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a:solidFill>
                    <a:schemeClr val="hlink"/>
                  </a:solidFill>
                </a:rPr>
                <a:t>Processor</a:t>
              </a:r>
            </a:p>
          </p:txBody>
        </p:sp>
        <p:sp>
          <p:nvSpPr>
            <p:cNvPr id="17423" name="Line 23"/>
            <p:cNvSpPr>
              <a:spLocks noChangeShapeType="1"/>
            </p:cNvSpPr>
            <p:nvPr/>
          </p:nvSpPr>
          <p:spPr bwMode="auto">
            <a:xfrm>
              <a:off x="4366" y="2075"/>
              <a:ext cx="91" cy="239"/>
            </a:xfrm>
            <a:prstGeom prst="line">
              <a:avLst/>
            </a:prstGeom>
            <a:noFill/>
            <a:ln w="38100" cmpd="dbl">
              <a:solidFill>
                <a:schemeClr val="tx1"/>
              </a:solidFill>
              <a:round/>
              <a:headEnd/>
              <a:tailEnd type="triangle" w="med" len="med"/>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17424" name="Line 24"/>
            <p:cNvSpPr>
              <a:spLocks noChangeShapeType="1"/>
            </p:cNvSpPr>
            <p:nvPr/>
          </p:nvSpPr>
          <p:spPr bwMode="auto">
            <a:xfrm flipV="1">
              <a:off x="4414" y="3467"/>
              <a:ext cx="94" cy="235"/>
            </a:xfrm>
            <a:prstGeom prst="line">
              <a:avLst/>
            </a:prstGeom>
            <a:noFill/>
            <a:ln w="38100" cmpd="dbl">
              <a:solidFill>
                <a:schemeClr val="tx1"/>
              </a:solidFill>
              <a:round/>
              <a:headEnd/>
              <a:tailEnd type="triangle" w="med" len="med"/>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17425" name="Rectangle 25"/>
            <p:cNvSpPr>
              <a:spLocks noChangeArrowheads="1"/>
            </p:cNvSpPr>
            <p:nvPr/>
          </p:nvSpPr>
          <p:spPr bwMode="auto">
            <a:xfrm>
              <a:off x="3982" y="2123"/>
              <a:ext cx="379" cy="192"/>
            </a:xfrm>
            <a:prstGeom prst="rect">
              <a:avLst/>
            </a:prstGeom>
            <a:noFill/>
            <a:ln>
              <a:noFill/>
            </a:ln>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a:t>Ld/St</a:t>
              </a:r>
            </a:p>
          </p:txBody>
        </p:sp>
      </p:grpSp>
      <p:sp>
        <p:nvSpPr>
          <p:cNvPr id="2" name="日期占位符 1"/>
          <p:cNvSpPr>
            <a:spLocks noGrp="1"/>
          </p:cNvSpPr>
          <p:nvPr>
            <p:ph type="dt" sz="quarter" idx="10"/>
          </p:nvPr>
        </p:nvSpPr>
        <p:spPr/>
        <p:txBody>
          <a:bodyPr/>
          <a:lstStyle/>
          <a:p>
            <a:pPr>
              <a:defRPr/>
            </a:pPr>
            <a:fld id="{E2272B12-9449-4120-BD4E-78988AA2BA37}" type="datetime1">
              <a:rPr lang="zh-CN" altLang="en-US"/>
              <a:pPr>
                <a:defRPr/>
              </a:pPr>
              <a:t>2020/9/14</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5837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379FDF60-19F6-4DC0-8808-74CDCF383D2B}"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47</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F8A259DC-B5FF-4956-B338-7115867267E7}" type="datetime1">
              <a:rPr lang="zh-CN" altLang="en-US" smtClean="0"/>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pPr>
              <a:defRPr/>
            </a:pPr>
            <a:fld id="{04E3C822-D2A7-492B-A34C-F3565C67AC73}" type="slidenum">
              <a:rPr lang="zh-CN" altLang="en-US" smtClean="0"/>
              <a:pPr>
                <a:defRPr/>
              </a:pPr>
              <a:t>48</a:t>
            </a:fld>
            <a:endParaRPr lang="zh-CN" altLang="en-US"/>
          </a:p>
        </p:txBody>
      </p:sp>
      <p:pic>
        <p:nvPicPr>
          <p:cNvPr id="218114" name="Picture 2"/>
          <p:cNvPicPr>
            <a:picLocks noChangeAspect="1" noChangeArrowheads="1"/>
          </p:cNvPicPr>
          <p:nvPr/>
        </p:nvPicPr>
        <p:blipFill>
          <a:blip r:embed="rId3"/>
          <a:srcRect/>
          <a:stretch>
            <a:fillRect/>
          </a:stretch>
        </p:blipFill>
        <p:spPr bwMode="auto">
          <a:xfrm>
            <a:off x="548953" y="0"/>
            <a:ext cx="7338646"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F8A259DC-B5FF-4956-B338-7115867267E7}" type="datetime1">
              <a:rPr lang="zh-CN" altLang="en-US" smtClean="0"/>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pPr>
              <a:defRPr/>
            </a:pPr>
            <a:fld id="{04E3C822-D2A7-492B-A34C-F3565C67AC73}" type="slidenum">
              <a:rPr lang="zh-CN" altLang="en-US" smtClean="0"/>
              <a:pPr>
                <a:defRPr/>
              </a:pPr>
              <a:t>49</a:t>
            </a:fld>
            <a:endParaRPr lang="zh-CN" altLang="en-US"/>
          </a:p>
        </p:txBody>
      </p:sp>
      <p:pic>
        <p:nvPicPr>
          <p:cNvPr id="216066" name="Picture 2"/>
          <p:cNvPicPr>
            <a:picLocks noChangeAspect="1" noChangeArrowheads="1"/>
          </p:cNvPicPr>
          <p:nvPr/>
        </p:nvPicPr>
        <p:blipFill>
          <a:blip r:embed="rId3"/>
          <a:srcRect/>
          <a:stretch>
            <a:fillRect/>
          </a:stretch>
        </p:blipFill>
        <p:spPr bwMode="auto">
          <a:xfrm>
            <a:off x="169761" y="468171"/>
            <a:ext cx="8330543" cy="59094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t>通信模型和存储器的结构模型</a:t>
            </a:r>
          </a:p>
        </p:txBody>
      </p:sp>
      <p:sp>
        <p:nvSpPr>
          <p:cNvPr id="3" name="内容占位符 2"/>
          <p:cNvSpPr>
            <a:spLocks noGrp="1"/>
          </p:cNvSpPr>
          <p:nvPr>
            <p:ph idx="1"/>
          </p:nvPr>
        </p:nvSpPr>
        <p:spPr/>
        <p:txBody>
          <a:bodyPr/>
          <a:lstStyle/>
          <a:p>
            <a:pPr marL="0" indent="0">
              <a:buFont typeface="Arial" panose="020B0604020202020204" pitchFamily="34" charset="0"/>
              <a:buNone/>
              <a:defRPr/>
            </a:pPr>
            <a:r>
              <a:rPr lang="en-US" altLang="zh-CN" dirty="0" smtClean="0"/>
              <a:t>1. </a:t>
            </a:r>
            <a:r>
              <a:rPr lang="zh-CN" altLang="en-US" dirty="0" smtClean="0"/>
              <a:t>两种地址空间的组织方案</a:t>
            </a:r>
          </a:p>
          <a:p>
            <a:pPr marL="0" indent="0">
              <a:buFont typeface="Arial" panose="020B0604020202020204" pitchFamily="34" charset="0"/>
              <a:buNone/>
              <a:defRPr/>
            </a:pPr>
            <a:r>
              <a:rPr lang="en-US" altLang="zh-CN" dirty="0" smtClean="0"/>
              <a:t>(1)</a:t>
            </a:r>
            <a:r>
              <a:rPr lang="zh-CN" altLang="en-US" dirty="0" smtClean="0"/>
              <a:t>共享存储（多处理机）：</a:t>
            </a:r>
            <a:endParaRPr lang="en-US" altLang="zh-CN" dirty="0" smtClean="0"/>
          </a:p>
          <a:p>
            <a:pPr marL="0" indent="0">
              <a:buFont typeface="Arial" panose="020B0604020202020204" pitchFamily="34" charset="0"/>
              <a:buNone/>
              <a:defRPr/>
            </a:pPr>
            <a:r>
              <a:rPr lang="en-US" altLang="zh-CN" dirty="0" smtClean="0"/>
              <a:t>      </a:t>
            </a:r>
            <a:r>
              <a:rPr lang="zh-CN" altLang="en-US" dirty="0" smtClean="0"/>
              <a:t>物理上分离的多个存储器可作为一个逻辑上共享的存储空间进行编址</a:t>
            </a:r>
            <a:endParaRPr lang="en-US" altLang="zh-CN" dirty="0" smtClean="0"/>
          </a:p>
          <a:p>
            <a:pPr marL="0" indent="0">
              <a:buFont typeface="Arial" panose="020B0604020202020204" pitchFamily="34" charset="0"/>
              <a:buNone/>
              <a:defRPr/>
            </a:pPr>
            <a:r>
              <a:rPr lang="en-US" altLang="zh-CN" dirty="0" smtClean="0"/>
              <a:t>(2)</a:t>
            </a:r>
            <a:r>
              <a:rPr lang="zh-CN" altLang="en-US" dirty="0" smtClean="0"/>
              <a:t>非共享存储（多计算机）：</a:t>
            </a:r>
            <a:endParaRPr lang="en-US" altLang="zh-CN" dirty="0" smtClean="0"/>
          </a:p>
          <a:p>
            <a:pPr marL="0" indent="0">
              <a:buFont typeface="Arial" panose="020B0604020202020204" pitchFamily="34" charset="0"/>
              <a:buNone/>
              <a:defRPr/>
            </a:pPr>
            <a:r>
              <a:rPr lang="en-US" altLang="zh-CN" dirty="0" smtClean="0"/>
              <a:t>      </a:t>
            </a:r>
            <a:r>
              <a:rPr lang="zh-CN" altLang="en-US" dirty="0" smtClean="0"/>
              <a:t>整个地址空间由多个独立的地址空间构成，它们在逻辑上也是独立的，远程的处理器不能对其直接寻址。</a:t>
            </a:r>
            <a:endParaRPr lang="en-US" altLang="zh-CN" dirty="0" smtClean="0"/>
          </a:p>
          <a:p>
            <a:pPr marL="0" indent="0">
              <a:buFont typeface="Arial" panose="020B0604020202020204" pitchFamily="34" charset="0"/>
              <a:buNone/>
              <a:defRPr/>
            </a:pPr>
            <a:r>
              <a:rPr lang="en-US" altLang="zh-CN" dirty="0" smtClean="0"/>
              <a:t>      </a:t>
            </a:r>
            <a:r>
              <a:rPr lang="zh-CN" altLang="en-US" dirty="0" smtClean="0"/>
              <a:t>每一个处理器</a:t>
            </a:r>
            <a:r>
              <a:rPr lang="en-US" altLang="zh-CN" dirty="0" smtClean="0"/>
              <a:t>-</a:t>
            </a:r>
            <a:r>
              <a:rPr lang="zh-CN" altLang="en-US" dirty="0" smtClean="0"/>
              <a:t>存储器模块实际上是一个单独的计算机，这种机器也称为多计算机。</a:t>
            </a:r>
          </a:p>
          <a:p>
            <a:pPr>
              <a:defRPr/>
            </a:pPr>
            <a:endParaRPr lang="zh-CN" altLang="en-US" dirty="0"/>
          </a:p>
        </p:txBody>
      </p:sp>
      <p:sp>
        <p:nvSpPr>
          <p:cNvPr id="4" name="日期占位符 3"/>
          <p:cNvSpPr>
            <a:spLocks noGrp="1"/>
          </p:cNvSpPr>
          <p:nvPr>
            <p:ph type="dt" sz="quarter" idx="10"/>
          </p:nvPr>
        </p:nvSpPr>
        <p:spPr/>
        <p:txBody>
          <a:bodyPr/>
          <a:lstStyle/>
          <a:p>
            <a:pPr>
              <a:defRPr/>
            </a:pPr>
            <a:fld id="{F3093A0E-02F0-4802-8385-DC3EB23CBE6F}"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4342"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48F64387-2A4C-4E36-AB34-85DFAA8B6C69}"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5</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28650" y="236538"/>
            <a:ext cx="7886700" cy="749300"/>
          </a:xfrm>
        </p:spPr>
        <p:txBody>
          <a:bodyPr/>
          <a:lstStyle/>
          <a:p>
            <a:pPr eaLnBrk="1" hangingPunct="1"/>
            <a:r>
              <a:rPr lang="en-US" altLang="zh-CN" smtClean="0"/>
              <a:t>Write-back Cache</a:t>
            </a:r>
          </a:p>
        </p:txBody>
      </p:sp>
      <p:sp>
        <p:nvSpPr>
          <p:cNvPr id="22532" name="Rectangle 3"/>
          <p:cNvSpPr>
            <a:spLocks noGrp="1" noChangeArrowheads="1"/>
          </p:cNvSpPr>
          <p:nvPr>
            <p:ph type="body" idx="1"/>
          </p:nvPr>
        </p:nvSpPr>
        <p:spPr>
          <a:xfrm>
            <a:off x="322263" y="1173163"/>
            <a:ext cx="5173662" cy="5183187"/>
          </a:xfrm>
        </p:spPr>
        <p:txBody>
          <a:bodyPr rtlCol="0">
            <a:normAutofit fontScale="70000" lnSpcReduction="20000"/>
          </a:bodyPr>
          <a:lstStyle/>
          <a:p>
            <a:pPr marL="320928" indent="-320928" eaLnBrk="1" fontAlgn="auto" hangingPunct="1">
              <a:spcBef>
                <a:spcPts val="600"/>
              </a:spcBef>
              <a:spcAft>
                <a:spcPts val="0"/>
              </a:spcAft>
              <a:defRPr/>
            </a:pPr>
            <a:r>
              <a:rPr lang="en-US" altLang="zh-CN" dirty="0"/>
              <a:t>Cache</a:t>
            </a:r>
            <a:r>
              <a:rPr lang="zh-CN" altLang="en-US" dirty="0"/>
              <a:t>块状态</a:t>
            </a:r>
            <a:endParaRPr lang="en-US" altLang="zh-CN" dirty="0"/>
          </a:p>
          <a:p>
            <a:pPr marL="737107" lvl="1" indent="-310669" eaLnBrk="1" fontAlgn="auto" hangingPunct="1">
              <a:spcBef>
                <a:spcPts val="600"/>
              </a:spcBef>
              <a:spcAft>
                <a:spcPts val="0"/>
              </a:spcAft>
              <a:defRPr/>
            </a:pPr>
            <a:r>
              <a:rPr lang="en-US" altLang="zh-CN" b="1" dirty="0">
                <a:solidFill>
                  <a:schemeClr val="hlink"/>
                </a:solidFill>
              </a:rPr>
              <a:t>Invalid</a:t>
            </a:r>
            <a:r>
              <a:rPr lang="en-US" altLang="zh-CN" dirty="0"/>
              <a:t>, </a:t>
            </a:r>
            <a:r>
              <a:rPr lang="en-US" altLang="zh-CN" b="1" dirty="0">
                <a:solidFill>
                  <a:schemeClr val="hlink"/>
                </a:solidFill>
              </a:rPr>
              <a:t>Valid</a:t>
            </a:r>
            <a:r>
              <a:rPr lang="en-US" altLang="zh-CN" dirty="0"/>
              <a:t> (clean), </a:t>
            </a:r>
            <a:r>
              <a:rPr lang="en-US" altLang="zh-CN" b="1" dirty="0">
                <a:solidFill>
                  <a:schemeClr val="hlink"/>
                </a:solidFill>
              </a:rPr>
              <a:t>Modified</a:t>
            </a:r>
            <a:r>
              <a:rPr lang="en-US" altLang="zh-CN" dirty="0"/>
              <a:t> (dirty)</a:t>
            </a:r>
          </a:p>
          <a:p>
            <a:pPr marL="320928" indent="-320928" eaLnBrk="1" fontAlgn="auto" hangingPunct="1">
              <a:spcBef>
                <a:spcPts val="600"/>
              </a:spcBef>
              <a:spcAft>
                <a:spcPts val="0"/>
              </a:spcAft>
              <a:defRPr/>
            </a:pPr>
            <a:r>
              <a:rPr lang="en-US" altLang="zh-CN" dirty="0" smtClean="0"/>
              <a:t>Processor / Cache </a:t>
            </a:r>
            <a:r>
              <a:rPr lang="zh-CN" altLang="en-US" dirty="0" smtClean="0"/>
              <a:t>操作</a:t>
            </a:r>
            <a:endParaRPr lang="en-US" altLang="zh-CN" dirty="0" smtClean="0"/>
          </a:p>
          <a:p>
            <a:pPr marL="737107" lvl="1" indent="-310669" eaLnBrk="1" fontAlgn="auto" hangingPunct="1">
              <a:spcBef>
                <a:spcPts val="600"/>
              </a:spcBef>
              <a:spcAft>
                <a:spcPts val="0"/>
              </a:spcAft>
              <a:defRPr/>
            </a:pPr>
            <a:r>
              <a:rPr lang="en-US" altLang="zh-CN" b="1" dirty="0" err="1" smtClean="0">
                <a:solidFill>
                  <a:schemeClr val="hlink"/>
                </a:solidFill>
              </a:rPr>
              <a:t>PrRd</a:t>
            </a:r>
            <a:r>
              <a:rPr lang="en-US" altLang="zh-CN" dirty="0" smtClean="0"/>
              <a:t>, </a:t>
            </a:r>
            <a:r>
              <a:rPr lang="en-US" altLang="zh-CN" b="1" dirty="0" err="1" smtClean="0">
                <a:solidFill>
                  <a:schemeClr val="hlink"/>
                </a:solidFill>
              </a:rPr>
              <a:t>PrWr</a:t>
            </a:r>
            <a:r>
              <a:rPr lang="en-US" altLang="zh-CN" dirty="0" smtClean="0"/>
              <a:t>, block </a:t>
            </a:r>
            <a:r>
              <a:rPr lang="en-US" altLang="zh-CN" b="1" dirty="0" smtClean="0">
                <a:solidFill>
                  <a:schemeClr val="hlink"/>
                </a:solidFill>
              </a:rPr>
              <a:t>Replace</a:t>
            </a:r>
          </a:p>
          <a:p>
            <a:pPr marL="320928" indent="-320928" eaLnBrk="1" fontAlgn="auto" hangingPunct="1">
              <a:spcBef>
                <a:spcPts val="600"/>
              </a:spcBef>
              <a:spcAft>
                <a:spcPts val="0"/>
              </a:spcAft>
              <a:defRPr/>
            </a:pPr>
            <a:r>
              <a:rPr lang="zh-CN" altLang="en-US" dirty="0" smtClean="0"/>
              <a:t>总线事务</a:t>
            </a:r>
            <a:endParaRPr lang="en-US" altLang="zh-CN" dirty="0" smtClean="0"/>
          </a:p>
          <a:p>
            <a:pPr marL="737107" lvl="1" indent="-310669" eaLnBrk="1" fontAlgn="auto" hangingPunct="1">
              <a:spcBef>
                <a:spcPts val="600"/>
              </a:spcBef>
              <a:spcAft>
                <a:spcPts val="0"/>
              </a:spcAft>
              <a:defRPr/>
            </a:pPr>
            <a:r>
              <a:rPr lang="en-US" altLang="zh-CN" dirty="0" smtClean="0"/>
              <a:t>Bus Read (</a:t>
            </a:r>
            <a:r>
              <a:rPr lang="en-US" altLang="zh-CN" b="1" dirty="0" err="1" smtClean="0">
                <a:solidFill>
                  <a:schemeClr val="hlink"/>
                </a:solidFill>
              </a:rPr>
              <a:t>BusRd</a:t>
            </a:r>
            <a:r>
              <a:rPr lang="en-US" altLang="zh-CN" dirty="0" smtClean="0"/>
              <a:t>), Write-Back (</a:t>
            </a:r>
            <a:r>
              <a:rPr lang="en-US" altLang="zh-CN" b="1" dirty="0" err="1" smtClean="0">
                <a:solidFill>
                  <a:schemeClr val="hlink"/>
                </a:solidFill>
              </a:rPr>
              <a:t>BusWB</a:t>
            </a:r>
            <a:r>
              <a:rPr lang="en-US" altLang="zh-CN" dirty="0" smtClean="0"/>
              <a:t>)</a:t>
            </a:r>
          </a:p>
          <a:p>
            <a:pPr marL="737107" lvl="1" indent="-310669" eaLnBrk="1" fontAlgn="auto" hangingPunct="1">
              <a:spcBef>
                <a:spcPts val="600"/>
              </a:spcBef>
              <a:spcAft>
                <a:spcPts val="0"/>
              </a:spcAft>
              <a:defRPr/>
            </a:pPr>
            <a:r>
              <a:rPr lang="zh-CN" altLang="en-US" dirty="0" smtClean="0"/>
              <a:t>仅传送</a:t>
            </a:r>
            <a:r>
              <a:rPr lang="en-US" altLang="zh-CN" dirty="0" smtClean="0"/>
              <a:t>cache-block</a:t>
            </a:r>
          </a:p>
          <a:p>
            <a:pPr marL="426438" lvl="1" indent="0" eaLnBrk="1" fontAlgn="auto" hangingPunct="1">
              <a:spcBef>
                <a:spcPts val="600"/>
              </a:spcBef>
              <a:spcAft>
                <a:spcPts val="0"/>
              </a:spcAft>
              <a:buFont typeface="Arial" panose="020B0604020202020204" pitchFamily="34" charset="0"/>
              <a:buNone/>
              <a:defRPr/>
            </a:pPr>
            <a:endParaRPr lang="en-US" altLang="zh-CN" dirty="0" smtClean="0"/>
          </a:p>
          <a:p>
            <a:pPr marL="320928" indent="-320928" eaLnBrk="1" fontAlgn="auto" hangingPunct="1">
              <a:spcBef>
                <a:spcPts val="600"/>
              </a:spcBef>
              <a:spcAft>
                <a:spcPts val="0"/>
              </a:spcAft>
              <a:defRPr/>
            </a:pPr>
            <a:endParaRPr lang="en-US" altLang="zh-CN" dirty="0" smtClean="0"/>
          </a:p>
          <a:p>
            <a:pPr marL="320928" indent="-320928" eaLnBrk="1" fontAlgn="auto" hangingPunct="1">
              <a:spcBef>
                <a:spcPts val="600"/>
              </a:spcBef>
              <a:spcAft>
                <a:spcPts val="0"/>
              </a:spcAft>
              <a:defRPr/>
            </a:pPr>
            <a:endParaRPr lang="en-US" altLang="zh-CN" dirty="0" smtClean="0"/>
          </a:p>
          <a:p>
            <a:pPr marL="320928" indent="-320928" eaLnBrk="1" fontAlgn="auto" hangingPunct="1">
              <a:spcBef>
                <a:spcPts val="600"/>
              </a:spcBef>
              <a:spcAft>
                <a:spcPts val="0"/>
              </a:spcAft>
              <a:defRPr/>
            </a:pPr>
            <a:r>
              <a:rPr lang="zh-CN" altLang="en-US" dirty="0" smtClean="0"/>
              <a:t>针对</a:t>
            </a:r>
            <a:r>
              <a:rPr lang="en-US" altLang="zh-CN" dirty="0" smtClean="0"/>
              <a:t>Cache</a:t>
            </a:r>
            <a:r>
              <a:rPr lang="zh-CN" altLang="en-US" dirty="0" smtClean="0"/>
              <a:t>一致性的块状态调整</a:t>
            </a:r>
            <a:endParaRPr lang="en-US" altLang="zh-CN" dirty="0" smtClean="0"/>
          </a:p>
          <a:p>
            <a:pPr marL="737107" lvl="1" indent="-310669" eaLnBrk="1" fontAlgn="auto" hangingPunct="1">
              <a:spcBef>
                <a:spcPts val="600"/>
              </a:spcBef>
              <a:spcAft>
                <a:spcPts val="0"/>
              </a:spcAft>
              <a:defRPr/>
            </a:pPr>
            <a:r>
              <a:rPr lang="en-US" altLang="zh-CN" dirty="0" smtClean="0"/>
              <a:t>Valid -&gt; </a:t>
            </a:r>
            <a:r>
              <a:rPr lang="en-US" altLang="zh-CN" b="1" dirty="0" smtClean="0">
                <a:solidFill>
                  <a:schemeClr val="hlink"/>
                </a:solidFill>
              </a:rPr>
              <a:t>Shared</a:t>
            </a:r>
          </a:p>
          <a:p>
            <a:pPr marL="737107" lvl="1" indent="-310669" eaLnBrk="1" fontAlgn="auto" hangingPunct="1">
              <a:spcBef>
                <a:spcPts val="600"/>
              </a:spcBef>
              <a:spcAft>
                <a:spcPts val="0"/>
              </a:spcAft>
              <a:defRPr/>
            </a:pPr>
            <a:r>
              <a:rPr lang="en-US" altLang="zh-CN" dirty="0" smtClean="0"/>
              <a:t>Modified -&gt; </a:t>
            </a:r>
            <a:r>
              <a:rPr lang="en-US" altLang="zh-CN" b="1" dirty="0" smtClean="0">
                <a:solidFill>
                  <a:schemeClr val="hlink"/>
                </a:solidFill>
              </a:rPr>
              <a:t>Exclusive</a:t>
            </a:r>
          </a:p>
          <a:p>
            <a:pPr marL="320928" indent="-320928" eaLnBrk="1" fontAlgn="auto" hangingPunct="1">
              <a:spcBef>
                <a:spcPts val="600"/>
              </a:spcBef>
              <a:spcAft>
                <a:spcPts val="0"/>
              </a:spcAft>
              <a:defRPr/>
            </a:pPr>
            <a:r>
              <a:rPr lang="zh-CN" altLang="en-US" dirty="0" smtClean="0"/>
              <a:t>引入新的总线事务</a:t>
            </a:r>
            <a:endParaRPr lang="en-US" altLang="zh-CN" dirty="0" smtClean="0"/>
          </a:p>
          <a:p>
            <a:pPr marL="737107" lvl="1" indent="-310669" eaLnBrk="1" fontAlgn="auto" hangingPunct="1">
              <a:spcBef>
                <a:spcPts val="600"/>
              </a:spcBef>
              <a:spcAft>
                <a:spcPts val="0"/>
              </a:spcAft>
              <a:defRPr/>
            </a:pPr>
            <a:r>
              <a:rPr lang="en-US" altLang="zh-CN" b="1" dirty="0" smtClean="0">
                <a:solidFill>
                  <a:schemeClr val="hlink"/>
                </a:solidFill>
              </a:rPr>
              <a:t>Bus Read-</a:t>
            </a:r>
            <a:r>
              <a:rPr lang="en-US" altLang="zh-CN" b="1" dirty="0" err="1" smtClean="0">
                <a:solidFill>
                  <a:schemeClr val="hlink"/>
                </a:solidFill>
              </a:rPr>
              <a:t>eXclusive</a:t>
            </a:r>
            <a:r>
              <a:rPr lang="en-US" altLang="zh-CN" b="1" dirty="0" smtClean="0">
                <a:solidFill>
                  <a:schemeClr val="hlink"/>
                </a:solidFill>
              </a:rPr>
              <a:t> (</a:t>
            </a:r>
            <a:r>
              <a:rPr lang="en-US" altLang="zh-CN" b="1" dirty="0" err="1" smtClean="0">
                <a:solidFill>
                  <a:schemeClr val="hlink"/>
                </a:solidFill>
              </a:rPr>
              <a:t>BusRdX</a:t>
            </a:r>
            <a:r>
              <a:rPr lang="en-US" altLang="zh-CN" b="1" dirty="0" smtClean="0">
                <a:solidFill>
                  <a:schemeClr val="hlink"/>
                </a:solidFill>
              </a:rPr>
              <a:t>)</a:t>
            </a:r>
          </a:p>
          <a:p>
            <a:pPr marL="737107" lvl="1" indent="-310669" eaLnBrk="1" fontAlgn="auto" hangingPunct="1">
              <a:spcBef>
                <a:spcPts val="600"/>
              </a:spcBef>
              <a:spcAft>
                <a:spcPts val="0"/>
              </a:spcAft>
              <a:defRPr/>
            </a:pPr>
            <a:r>
              <a:rPr lang="zh-CN" altLang="en-US" dirty="0" smtClean="0"/>
              <a:t>该事务由</a:t>
            </a:r>
            <a:r>
              <a:rPr lang="en-US" altLang="zh-CN" dirty="0" err="1" smtClean="0"/>
              <a:t>PrWr</a:t>
            </a:r>
            <a:r>
              <a:rPr lang="zh-CN" altLang="en-US" dirty="0" smtClean="0"/>
              <a:t>产生</a:t>
            </a:r>
            <a:endParaRPr lang="en-US" altLang="zh-CN" dirty="0" smtClean="0"/>
          </a:p>
          <a:p>
            <a:pPr marL="1194307" lvl="2" indent="-310669" eaLnBrk="1" fontAlgn="auto" hangingPunct="1">
              <a:spcBef>
                <a:spcPts val="600"/>
              </a:spcBef>
              <a:spcAft>
                <a:spcPts val="0"/>
              </a:spcAft>
              <a:defRPr/>
            </a:pPr>
            <a:r>
              <a:rPr lang="zh-CN" altLang="en-US" dirty="0" smtClean="0"/>
              <a:t>请求一个它要修改的块</a:t>
            </a:r>
            <a:endParaRPr lang="en-US" altLang="zh-CN" dirty="0" smtClean="0"/>
          </a:p>
          <a:p>
            <a:pPr marL="1194307" lvl="2" indent="-310669" eaLnBrk="1" fontAlgn="auto" hangingPunct="1">
              <a:spcBef>
                <a:spcPts val="600"/>
              </a:spcBef>
              <a:spcAft>
                <a:spcPts val="0"/>
              </a:spcAft>
              <a:defRPr/>
            </a:pPr>
            <a:r>
              <a:rPr lang="zh-CN" altLang="en-US" dirty="0" smtClean="0"/>
              <a:t>作废其他</a:t>
            </a:r>
            <a:r>
              <a:rPr lang="en-US" altLang="zh-CN" dirty="0" smtClean="0"/>
              <a:t>Cache</a:t>
            </a:r>
            <a:r>
              <a:rPr lang="zh-CN" altLang="en-US" dirty="0" smtClean="0"/>
              <a:t>中的块</a:t>
            </a:r>
            <a:endParaRPr lang="en-US" altLang="zh-CN" dirty="0" smtClean="0"/>
          </a:p>
          <a:p>
            <a:pPr marL="1194307" lvl="2" indent="-310669" eaLnBrk="1" fontAlgn="auto" hangingPunct="1">
              <a:spcBef>
                <a:spcPts val="600"/>
              </a:spcBef>
              <a:spcAft>
                <a:spcPts val="0"/>
              </a:spcAft>
              <a:defRPr/>
            </a:pPr>
            <a:r>
              <a:rPr lang="zh-CN" altLang="en-US" dirty="0" smtClean="0"/>
              <a:t>在本地</a:t>
            </a:r>
            <a:r>
              <a:rPr lang="en-US" altLang="zh-CN" dirty="0" smtClean="0"/>
              <a:t>Cache</a:t>
            </a:r>
            <a:r>
              <a:rPr lang="zh-CN" altLang="en-US" dirty="0" smtClean="0"/>
              <a:t>中修改字</a:t>
            </a:r>
            <a:endParaRPr lang="en-US" altLang="zh-CN" dirty="0" smtClean="0"/>
          </a:p>
        </p:txBody>
      </p:sp>
      <p:grpSp>
        <p:nvGrpSpPr>
          <p:cNvPr id="66564" name="Group 68"/>
          <p:cNvGrpSpPr>
            <a:grpSpLocks/>
          </p:cNvGrpSpPr>
          <p:nvPr/>
        </p:nvGrpSpPr>
        <p:grpSpPr bwMode="auto">
          <a:xfrm>
            <a:off x="4897677" y="932970"/>
            <a:ext cx="3867085" cy="5092049"/>
            <a:chOff x="3744" y="922"/>
            <a:chExt cx="2024" cy="2895"/>
          </a:xfrm>
        </p:grpSpPr>
        <p:sp>
          <p:nvSpPr>
            <p:cNvPr id="22534" name="Freeform 5"/>
            <p:cNvSpPr>
              <a:spLocks/>
            </p:cNvSpPr>
            <p:nvPr/>
          </p:nvSpPr>
          <p:spPr bwMode="auto">
            <a:xfrm>
              <a:off x="5013" y="1676"/>
              <a:ext cx="556" cy="924"/>
            </a:xfrm>
            <a:custGeom>
              <a:avLst/>
              <a:gdLst>
                <a:gd name="T0" fmla="*/ 556 w 513"/>
                <a:gd name="T1" fmla="*/ 924 h 924"/>
                <a:gd name="T2" fmla="*/ 551 w 513"/>
                <a:gd name="T3" fmla="*/ 776 h 924"/>
                <a:gd name="T4" fmla="*/ 530 w 513"/>
                <a:gd name="T5" fmla="*/ 633 h 924"/>
                <a:gd name="T6" fmla="*/ 497 w 513"/>
                <a:gd name="T7" fmla="*/ 499 h 924"/>
                <a:gd name="T8" fmla="*/ 452 w 513"/>
                <a:gd name="T9" fmla="*/ 378 h 924"/>
                <a:gd name="T10" fmla="*/ 396 w 513"/>
                <a:gd name="T11" fmla="*/ 271 h 924"/>
                <a:gd name="T12" fmla="*/ 331 w 513"/>
                <a:gd name="T13" fmla="*/ 178 h 924"/>
                <a:gd name="T14" fmla="*/ 256 w 513"/>
                <a:gd name="T15" fmla="*/ 101 h 924"/>
                <a:gd name="T16" fmla="*/ 179 w 513"/>
                <a:gd name="T17" fmla="*/ 47 h 924"/>
                <a:gd name="T18" fmla="*/ 92 w 513"/>
                <a:gd name="T19" fmla="*/ 11 h 924"/>
                <a:gd name="T20" fmla="*/ 0 w 513"/>
                <a:gd name="T21" fmla="*/ 0 h 9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3"/>
                <a:gd name="T34" fmla="*/ 0 h 924"/>
                <a:gd name="T35" fmla="*/ 513 w 513"/>
                <a:gd name="T36" fmla="*/ 924 h 9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13" h="924">
                  <a:moveTo>
                    <a:pt x="513" y="924"/>
                  </a:moveTo>
                  <a:lnTo>
                    <a:pt x="508" y="776"/>
                  </a:lnTo>
                  <a:lnTo>
                    <a:pt x="489" y="633"/>
                  </a:lnTo>
                  <a:lnTo>
                    <a:pt x="459" y="499"/>
                  </a:lnTo>
                  <a:lnTo>
                    <a:pt x="417" y="378"/>
                  </a:lnTo>
                  <a:lnTo>
                    <a:pt x="365" y="271"/>
                  </a:lnTo>
                  <a:lnTo>
                    <a:pt x="305" y="178"/>
                  </a:lnTo>
                  <a:lnTo>
                    <a:pt x="236" y="101"/>
                  </a:lnTo>
                  <a:lnTo>
                    <a:pt x="165" y="47"/>
                  </a:lnTo>
                  <a:lnTo>
                    <a:pt x="85" y="11"/>
                  </a:lnTo>
                  <a:lnTo>
                    <a:pt x="0"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35" name="Freeform 6"/>
            <p:cNvSpPr>
              <a:spLocks/>
            </p:cNvSpPr>
            <p:nvPr/>
          </p:nvSpPr>
          <p:spPr bwMode="auto">
            <a:xfrm>
              <a:off x="4990" y="2616"/>
              <a:ext cx="262" cy="445"/>
            </a:xfrm>
            <a:custGeom>
              <a:avLst/>
              <a:gdLst>
                <a:gd name="T0" fmla="*/ 264 w 244"/>
                <a:gd name="T1" fmla="*/ 445 h 445"/>
                <a:gd name="T2" fmla="*/ 264 w 244"/>
                <a:gd name="T3" fmla="*/ 373 h 445"/>
                <a:gd name="T4" fmla="*/ 252 w 244"/>
                <a:gd name="T5" fmla="*/ 305 h 445"/>
                <a:gd name="T6" fmla="*/ 237 w 244"/>
                <a:gd name="T7" fmla="*/ 242 h 445"/>
                <a:gd name="T8" fmla="*/ 216 w 244"/>
                <a:gd name="T9" fmla="*/ 184 h 445"/>
                <a:gd name="T10" fmla="*/ 189 w 244"/>
                <a:gd name="T11" fmla="*/ 132 h 445"/>
                <a:gd name="T12" fmla="*/ 157 w 244"/>
                <a:gd name="T13" fmla="*/ 88 h 445"/>
                <a:gd name="T14" fmla="*/ 121 w 244"/>
                <a:gd name="T15" fmla="*/ 50 h 445"/>
                <a:gd name="T16" fmla="*/ 82 w 244"/>
                <a:gd name="T17" fmla="*/ 22 h 445"/>
                <a:gd name="T18" fmla="*/ 44 w 244"/>
                <a:gd name="T19" fmla="*/ 6 h 445"/>
                <a:gd name="T20" fmla="*/ 0 w 244"/>
                <a:gd name="T21" fmla="*/ 0 h 4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4"/>
                <a:gd name="T34" fmla="*/ 0 h 445"/>
                <a:gd name="T35" fmla="*/ 244 w 244"/>
                <a:gd name="T36" fmla="*/ 445 h 4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4" h="445">
                  <a:moveTo>
                    <a:pt x="244" y="445"/>
                  </a:moveTo>
                  <a:lnTo>
                    <a:pt x="244" y="373"/>
                  </a:lnTo>
                  <a:lnTo>
                    <a:pt x="233" y="305"/>
                  </a:lnTo>
                  <a:lnTo>
                    <a:pt x="219" y="242"/>
                  </a:lnTo>
                  <a:lnTo>
                    <a:pt x="200" y="184"/>
                  </a:lnTo>
                  <a:lnTo>
                    <a:pt x="175" y="132"/>
                  </a:lnTo>
                  <a:lnTo>
                    <a:pt x="145" y="88"/>
                  </a:lnTo>
                  <a:lnTo>
                    <a:pt x="112" y="50"/>
                  </a:lnTo>
                  <a:lnTo>
                    <a:pt x="76" y="22"/>
                  </a:lnTo>
                  <a:lnTo>
                    <a:pt x="41" y="6"/>
                  </a:lnTo>
                  <a:lnTo>
                    <a:pt x="0"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36" name="Freeform 7"/>
            <p:cNvSpPr>
              <a:spLocks/>
            </p:cNvSpPr>
            <p:nvPr/>
          </p:nvSpPr>
          <p:spPr bwMode="auto">
            <a:xfrm>
              <a:off x="5001" y="3453"/>
              <a:ext cx="94" cy="52"/>
            </a:xfrm>
            <a:custGeom>
              <a:avLst/>
              <a:gdLst>
                <a:gd name="T0" fmla="*/ 86 w 88"/>
                <a:gd name="T1" fmla="*/ 22 h 52"/>
                <a:gd name="T2" fmla="*/ 95 w 88"/>
                <a:gd name="T3" fmla="*/ 46 h 52"/>
                <a:gd name="T4" fmla="*/ 0 w 88"/>
                <a:gd name="T5" fmla="*/ 52 h 52"/>
                <a:gd name="T6" fmla="*/ 78 w 88"/>
                <a:gd name="T7" fmla="*/ 0 h 52"/>
                <a:gd name="T8" fmla="*/ 86 w 88"/>
                <a:gd name="T9" fmla="*/ 24 h 52"/>
                <a:gd name="T10" fmla="*/ 0 60000 65536"/>
                <a:gd name="T11" fmla="*/ 0 60000 65536"/>
                <a:gd name="T12" fmla="*/ 0 60000 65536"/>
                <a:gd name="T13" fmla="*/ 0 60000 65536"/>
                <a:gd name="T14" fmla="*/ 0 60000 65536"/>
                <a:gd name="T15" fmla="*/ 0 w 88"/>
                <a:gd name="T16" fmla="*/ 0 h 52"/>
                <a:gd name="T17" fmla="*/ 88 w 88"/>
                <a:gd name="T18" fmla="*/ 52 h 52"/>
              </a:gdLst>
              <a:ahLst/>
              <a:cxnLst>
                <a:cxn ang="T10">
                  <a:pos x="T0" y="T1"/>
                </a:cxn>
                <a:cxn ang="T11">
                  <a:pos x="T2" y="T3"/>
                </a:cxn>
                <a:cxn ang="T12">
                  <a:pos x="T4" y="T5"/>
                </a:cxn>
                <a:cxn ang="T13">
                  <a:pos x="T6" y="T7"/>
                </a:cxn>
                <a:cxn ang="T14">
                  <a:pos x="T8" y="T9"/>
                </a:cxn>
              </a:cxnLst>
              <a:rect l="T15" t="T16" r="T17" b="T18"/>
              <a:pathLst>
                <a:path w="88" h="52">
                  <a:moveTo>
                    <a:pt x="80" y="22"/>
                  </a:moveTo>
                  <a:lnTo>
                    <a:pt x="88" y="46"/>
                  </a:lnTo>
                  <a:lnTo>
                    <a:pt x="0" y="52"/>
                  </a:lnTo>
                  <a:lnTo>
                    <a:pt x="72" y="0"/>
                  </a:lnTo>
                  <a:lnTo>
                    <a:pt x="80" y="24"/>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37" name="Freeform 8"/>
            <p:cNvSpPr>
              <a:spLocks/>
            </p:cNvSpPr>
            <p:nvPr/>
          </p:nvSpPr>
          <p:spPr bwMode="auto">
            <a:xfrm>
              <a:off x="5001" y="3453"/>
              <a:ext cx="94" cy="52"/>
            </a:xfrm>
            <a:custGeom>
              <a:avLst/>
              <a:gdLst>
                <a:gd name="T0" fmla="*/ 86 w 88"/>
                <a:gd name="T1" fmla="*/ 22 h 52"/>
                <a:gd name="T2" fmla="*/ 95 w 88"/>
                <a:gd name="T3" fmla="*/ 46 h 52"/>
                <a:gd name="T4" fmla="*/ 0 w 88"/>
                <a:gd name="T5" fmla="*/ 52 h 52"/>
                <a:gd name="T6" fmla="*/ 78 w 88"/>
                <a:gd name="T7" fmla="*/ 0 h 52"/>
                <a:gd name="T8" fmla="*/ 86 w 88"/>
                <a:gd name="T9" fmla="*/ 22 h 52"/>
                <a:gd name="T10" fmla="*/ 0 60000 65536"/>
                <a:gd name="T11" fmla="*/ 0 60000 65536"/>
                <a:gd name="T12" fmla="*/ 0 60000 65536"/>
                <a:gd name="T13" fmla="*/ 0 60000 65536"/>
                <a:gd name="T14" fmla="*/ 0 60000 65536"/>
                <a:gd name="T15" fmla="*/ 0 w 88"/>
                <a:gd name="T16" fmla="*/ 0 h 52"/>
                <a:gd name="T17" fmla="*/ 88 w 88"/>
                <a:gd name="T18" fmla="*/ 52 h 52"/>
              </a:gdLst>
              <a:ahLst/>
              <a:cxnLst>
                <a:cxn ang="T10">
                  <a:pos x="T0" y="T1"/>
                </a:cxn>
                <a:cxn ang="T11">
                  <a:pos x="T2" y="T3"/>
                </a:cxn>
                <a:cxn ang="T12">
                  <a:pos x="T4" y="T5"/>
                </a:cxn>
                <a:cxn ang="T13">
                  <a:pos x="T6" y="T7"/>
                </a:cxn>
                <a:cxn ang="T14">
                  <a:pos x="T8" y="T9"/>
                </a:cxn>
              </a:cxnLst>
              <a:rect l="T15" t="T16" r="T17" b="T18"/>
              <a:pathLst>
                <a:path w="88" h="52">
                  <a:moveTo>
                    <a:pt x="80" y="22"/>
                  </a:moveTo>
                  <a:lnTo>
                    <a:pt x="88" y="46"/>
                  </a:lnTo>
                  <a:lnTo>
                    <a:pt x="0" y="52"/>
                  </a:lnTo>
                  <a:lnTo>
                    <a:pt x="72" y="0"/>
                  </a:lnTo>
                  <a:lnTo>
                    <a:pt x="80" y="22"/>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38" name="Freeform 9"/>
            <p:cNvSpPr>
              <a:spLocks/>
            </p:cNvSpPr>
            <p:nvPr/>
          </p:nvSpPr>
          <p:spPr bwMode="auto">
            <a:xfrm>
              <a:off x="5091" y="3061"/>
              <a:ext cx="161" cy="414"/>
            </a:xfrm>
            <a:custGeom>
              <a:avLst/>
              <a:gdLst>
                <a:gd name="T0" fmla="*/ 163 w 151"/>
                <a:gd name="T1" fmla="*/ 0 h 414"/>
                <a:gd name="T2" fmla="*/ 163 w 151"/>
                <a:gd name="T3" fmla="*/ 57 h 414"/>
                <a:gd name="T4" fmla="*/ 160 w 151"/>
                <a:gd name="T5" fmla="*/ 112 h 414"/>
                <a:gd name="T6" fmla="*/ 151 w 151"/>
                <a:gd name="T7" fmla="*/ 167 h 414"/>
                <a:gd name="T8" fmla="*/ 139 w 151"/>
                <a:gd name="T9" fmla="*/ 216 h 414"/>
                <a:gd name="T10" fmla="*/ 124 w 151"/>
                <a:gd name="T11" fmla="*/ 263 h 414"/>
                <a:gd name="T12" fmla="*/ 107 w 151"/>
                <a:gd name="T13" fmla="*/ 307 h 414"/>
                <a:gd name="T14" fmla="*/ 85 w 151"/>
                <a:gd name="T15" fmla="*/ 345 h 414"/>
                <a:gd name="T16" fmla="*/ 62 w 151"/>
                <a:gd name="T17" fmla="*/ 375 h 414"/>
                <a:gd name="T18" fmla="*/ 32 w 151"/>
                <a:gd name="T19" fmla="*/ 397 h 414"/>
                <a:gd name="T20" fmla="*/ 0 w 151"/>
                <a:gd name="T21" fmla="*/ 414 h 4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1"/>
                <a:gd name="T34" fmla="*/ 0 h 414"/>
                <a:gd name="T35" fmla="*/ 151 w 151"/>
                <a:gd name="T36" fmla="*/ 414 h 4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1" h="414">
                  <a:moveTo>
                    <a:pt x="151" y="0"/>
                  </a:moveTo>
                  <a:lnTo>
                    <a:pt x="151" y="57"/>
                  </a:lnTo>
                  <a:lnTo>
                    <a:pt x="148" y="112"/>
                  </a:lnTo>
                  <a:lnTo>
                    <a:pt x="140" y="167"/>
                  </a:lnTo>
                  <a:lnTo>
                    <a:pt x="129" y="216"/>
                  </a:lnTo>
                  <a:lnTo>
                    <a:pt x="115" y="263"/>
                  </a:lnTo>
                  <a:lnTo>
                    <a:pt x="99" y="307"/>
                  </a:lnTo>
                  <a:lnTo>
                    <a:pt x="79" y="345"/>
                  </a:lnTo>
                  <a:lnTo>
                    <a:pt x="57" y="375"/>
                  </a:lnTo>
                  <a:lnTo>
                    <a:pt x="30" y="397"/>
                  </a:lnTo>
                  <a:lnTo>
                    <a:pt x="0" y="414"/>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39" name="Rectangle 10"/>
            <p:cNvSpPr>
              <a:spLocks noChangeArrowheads="1"/>
            </p:cNvSpPr>
            <p:nvPr/>
          </p:nvSpPr>
          <p:spPr bwMode="auto">
            <a:xfrm>
              <a:off x="4464" y="922"/>
              <a:ext cx="498" cy="58"/>
            </a:xfrm>
            <a:prstGeom prst="rect">
              <a:avLst/>
            </a:prstGeom>
            <a:no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dirty="0" err="1"/>
                <a:t>PrRd</a:t>
              </a:r>
              <a:r>
                <a:rPr lang="en-US" altLang="zh-CN" sz="1292" b="0" dirty="0"/>
                <a:t>/—</a:t>
              </a:r>
              <a:endParaRPr lang="en-US" altLang="zh-CN" sz="1292" dirty="0"/>
            </a:p>
          </p:txBody>
        </p:sp>
        <p:sp>
          <p:nvSpPr>
            <p:cNvPr id="22540" name="Rectangle 15"/>
            <p:cNvSpPr>
              <a:spLocks noChangeArrowheads="1"/>
            </p:cNvSpPr>
            <p:nvPr/>
          </p:nvSpPr>
          <p:spPr bwMode="auto">
            <a:xfrm>
              <a:off x="4464" y="1114"/>
              <a:ext cx="527" cy="58"/>
            </a:xfrm>
            <a:prstGeom prst="rect">
              <a:avLst/>
            </a:prstGeom>
            <a:no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dirty="0" err="1"/>
                <a:t>PrWr</a:t>
              </a:r>
              <a:r>
                <a:rPr lang="en-US" altLang="zh-CN" sz="1292" b="0" dirty="0"/>
                <a:t>/—</a:t>
              </a:r>
            </a:p>
          </p:txBody>
        </p:sp>
        <p:sp>
          <p:nvSpPr>
            <p:cNvPr id="22541" name="Freeform 17"/>
            <p:cNvSpPr>
              <a:spLocks/>
            </p:cNvSpPr>
            <p:nvPr/>
          </p:nvSpPr>
          <p:spPr bwMode="auto">
            <a:xfrm>
              <a:off x="4583" y="1484"/>
              <a:ext cx="445" cy="413"/>
            </a:xfrm>
            <a:custGeom>
              <a:avLst/>
              <a:gdLst>
                <a:gd name="T0" fmla="*/ 442 w 411"/>
                <a:gd name="T1" fmla="*/ 206 h 411"/>
                <a:gd name="T2" fmla="*/ 442 w 411"/>
                <a:gd name="T3" fmla="*/ 239 h 411"/>
                <a:gd name="T4" fmla="*/ 433 w 411"/>
                <a:gd name="T5" fmla="*/ 271 h 411"/>
                <a:gd name="T6" fmla="*/ 418 w 411"/>
                <a:gd name="T7" fmla="*/ 302 h 411"/>
                <a:gd name="T8" fmla="*/ 401 w 411"/>
                <a:gd name="T9" fmla="*/ 326 h 411"/>
                <a:gd name="T10" fmla="*/ 380 w 411"/>
                <a:gd name="T11" fmla="*/ 351 h 411"/>
                <a:gd name="T12" fmla="*/ 353 w 411"/>
                <a:gd name="T13" fmla="*/ 373 h 411"/>
                <a:gd name="T14" fmla="*/ 324 w 411"/>
                <a:gd name="T15" fmla="*/ 389 h 411"/>
                <a:gd name="T16" fmla="*/ 291 w 411"/>
                <a:gd name="T17" fmla="*/ 400 h 411"/>
                <a:gd name="T18" fmla="*/ 258 w 411"/>
                <a:gd name="T19" fmla="*/ 409 h 411"/>
                <a:gd name="T20" fmla="*/ 222 w 411"/>
                <a:gd name="T21" fmla="*/ 411 h 411"/>
                <a:gd name="T22" fmla="*/ 184 w 411"/>
                <a:gd name="T23" fmla="*/ 409 h 411"/>
                <a:gd name="T24" fmla="*/ 152 w 411"/>
                <a:gd name="T25" fmla="*/ 400 h 411"/>
                <a:gd name="T26" fmla="*/ 118 w 411"/>
                <a:gd name="T27" fmla="*/ 389 h 411"/>
                <a:gd name="T28" fmla="*/ 89 w 411"/>
                <a:gd name="T29" fmla="*/ 373 h 411"/>
                <a:gd name="T30" fmla="*/ 65 w 411"/>
                <a:gd name="T31" fmla="*/ 351 h 411"/>
                <a:gd name="T32" fmla="*/ 41 w 411"/>
                <a:gd name="T33" fmla="*/ 326 h 411"/>
                <a:gd name="T34" fmla="*/ 24 w 411"/>
                <a:gd name="T35" fmla="*/ 302 h 411"/>
                <a:gd name="T36" fmla="*/ 9 w 411"/>
                <a:gd name="T37" fmla="*/ 271 h 411"/>
                <a:gd name="T38" fmla="*/ 2 w 411"/>
                <a:gd name="T39" fmla="*/ 239 h 411"/>
                <a:gd name="T40" fmla="*/ 0 w 411"/>
                <a:gd name="T41" fmla="*/ 206 h 411"/>
                <a:gd name="T42" fmla="*/ 2 w 411"/>
                <a:gd name="T43" fmla="*/ 173 h 411"/>
                <a:gd name="T44" fmla="*/ 9 w 411"/>
                <a:gd name="T45" fmla="*/ 140 h 411"/>
                <a:gd name="T46" fmla="*/ 24 w 411"/>
                <a:gd name="T47" fmla="*/ 112 h 411"/>
                <a:gd name="T48" fmla="*/ 41 w 411"/>
                <a:gd name="T49" fmla="*/ 85 h 411"/>
                <a:gd name="T50" fmla="*/ 65 w 411"/>
                <a:gd name="T51" fmla="*/ 60 h 411"/>
                <a:gd name="T52" fmla="*/ 89 w 411"/>
                <a:gd name="T53" fmla="*/ 41 h 411"/>
                <a:gd name="T54" fmla="*/ 118 w 411"/>
                <a:gd name="T55" fmla="*/ 22 h 411"/>
                <a:gd name="T56" fmla="*/ 152 w 411"/>
                <a:gd name="T57" fmla="*/ 11 h 411"/>
                <a:gd name="T58" fmla="*/ 184 w 411"/>
                <a:gd name="T59" fmla="*/ 3 h 411"/>
                <a:gd name="T60" fmla="*/ 222 w 411"/>
                <a:gd name="T61" fmla="*/ 0 h 411"/>
                <a:gd name="T62" fmla="*/ 258 w 411"/>
                <a:gd name="T63" fmla="*/ 3 h 411"/>
                <a:gd name="T64" fmla="*/ 291 w 411"/>
                <a:gd name="T65" fmla="*/ 11 h 411"/>
                <a:gd name="T66" fmla="*/ 324 w 411"/>
                <a:gd name="T67" fmla="*/ 22 h 411"/>
                <a:gd name="T68" fmla="*/ 353 w 411"/>
                <a:gd name="T69" fmla="*/ 41 h 411"/>
                <a:gd name="T70" fmla="*/ 380 w 411"/>
                <a:gd name="T71" fmla="*/ 60 h 411"/>
                <a:gd name="T72" fmla="*/ 401 w 411"/>
                <a:gd name="T73" fmla="*/ 85 h 411"/>
                <a:gd name="T74" fmla="*/ 418 w 411"/>
                <a:gd name="T75" fmla="*/ 112 h 411"/>
                <a:gd name="T76" fmla="*/ 433 w 411"/>
                <a:gd name="T77" fmla="*/ 140 h 411"/>
                <a:gd name="T78" fmla="*/ 442 w 411"/>
                <a:gd name="T79" fmla="*/ 173 h 411"/>
                <a:gd name="T80" fmla="*/ 445 w 411"/>
                <a:gd name="T81" fmla="*/ 206 h 411"/>
                <a:gd name="T82" fmla="*/ 442 w 411"/>
                <a:gd name="T83" fmla="*/ 206 h 4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1"/>
                <a:gd name="T127" fmla="*/ 0 h 411"/>
                <a:gd name="T128" fmla="*/ 411 w 411"/>
                <a:gd name="T129" fmla="*/ 411 h 4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1" h="411">
                  <a:moveTo>
                    <a:pt x="408" y="206"/>
                  </a:moveTo>
                  <a:lnTo>
                    <a:pt x="408" y="239"/>
                  </a:lnTo>
                  <a:lnTo>
                    <a:pt x="400" y="271"/>
                  </a:lnTo>
                  <a:lnTo>
                    <a:pt x="386" y="302"/>
                  </a:lnTo>
                  <a:lnTo>
                    <a:pt x="370" y="326"/>
                  </a:lnTo>
                  <a:lnTo>
                    <a:pt x="351" y="351"/>
                  </a:lnTo>
                  <a:lnTo>
                    <a:pt x="326" y="373"/>
                  </a:lnTo>
                  <a:lnTo>
                    <a:pt x="299" y="389"/>
                  </a:lnTo>
                  <a:lnTo>
                    <a:pt x="269" y="400"/>
                  </a:lnTo>
                  <a:lnTo>
                    <a:pt x="238" y="409"/>
                  </a:lnTo>
                  <a:lnTo>
                    <a:pt x="205" y="411"/>
                  </a:lnTo>
                  <a:lnTo>
                    <a:pt x="170" y="409"/>
                  </a:lnTo>
                  <a:lnTo>
                    <a:pt x="140" y="400"/>
                  </a:lnTo>
                  <a:lnTo>
                    <a:pt x="109" y="389"/>
                  </a:lnTo>
                  <a:lnTo>
                    <a:pt x="82" y="373"/>
                  </a:lnTo>
                  <a:lnTo>
                    <a:pt x="60" y="351"/>
                  </a:lnTo>
                  <a:lnTo>
                    <a:pt x="38" y="326"/>
                  </a:lnTo>
                  <a:lnTo>
                    <a:pt x="22" y="302"/>
                  </a:lnTo>
                  <a:lnTo>
                    <a:pt x="8" y="271"/>
                  </a:lnTo>
                  <a:lnTo>
                    <a:pt x="2" y="239"/>
                  </a:lnTo>
                  <a:lnTo>
                    <a:pt x="0" y="206"/>
                  </a:lnTo>
                  <a:lnTo>
                    <a:pt x="2" y="173"/>
                  </a:lnTo>
                  <a:lnTo>
                    <a:pt x="8" y="140"/>
                  </a:lnTo>
                  <a:lnTo>
                    <a:pt x="22" y="112"/>
                  </a:lnTo>
                  <a:lnTo>
                    <a:pt x="38" y="85"/>
                  </a:lnTo>
                  <a:lnTo>
                    <a:pt x="60" y="60"/>
                  </a:lnTo>
                  <a:lnTo>
                    <a:pt x="82" y="41"/>
                  </a:lnTo>
                  <a:lnTo>
                    <a:pt x="109" y="22"/>
                  </a:lnTo>
                  <a:lnTo>
                    <a:pt x="140" y="11"/>
                  </a:lnTo>
                  <a:lnTo>
                    <a:pt x="170" y="3"/>
                  </a:lnTo>
                  <a:lnTo>
                    <a:pt x="205" y="0"/>
                  </a:lnTo>
                  <a:lnTo>
                    <a:pt x="238" y="3"/>
                  </a:lnTo>
                  <a:lnTo>
                    <a:pt x="269" y="11"/>
                  </a:lnTo>
                  <a:lnTo>
                    <a:pt x="299" y="22"/>
                  </a:lnTo>
                  <a:lnTo>
                    <a:pt x="326" y="41"/>
                  </a:lnTo>
                  <a:lnTo>
                    <a:pt x="351" y="60"/>
                  </a:lnTo>
                  <a:lnTo>
                    <a:pt x="370" y="85"/>
                  </a:lnTo>
                  <a:lnTo>
                    <a:pt x="386" y="112"/>
                  </a:lnTo>
                  <a:lnTo>
                    <a:pt x="400" y="140"/>
                  </a:lnTo>
                  <a:lnTo>
                    <a:pt x="408" y="173"/>
                  </a:lnTo>
                  <a:lnTo>
                    <a:pt x="411" y="206"/>
                  </a:lnTo>
                  <a:lnTo>
                    <a:pt x="408" y="206"/>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42" name="Freeform 18"/>
            <p:cNvSpPr>
              <a:spLocks/>
            </p:cNvSpPr>
            <p:nvPr/>
          </p:nvSpPr>
          <p:spPr bwMode="auto">
            <a:xfrm>
              <a:off x="4583" y="1484"/>
              <a:ext cx="445" cy="413"/>
            </a:xfrm>
            <a:custGeom>
              <a:avLst/>
              <a:gdLst>
                <a:gd name="T0" fmla="*/ 442 w 411"/>
                <a:gd name="T1" fmla="*/ 206 h 411"/>
                <a:gd name="T2" fmla="*/ 442 w 411"/>
                <a:gd name="T3" fmla="*/ 173 h 411"/>
                <a:gd name="T4" fmla="*/ 433 w 411"/>
                <a:gd name="T5" fmla="*/ 140 h 411"/>
                <a:gd name="T6" fmla="*/ 418 w 411"/>
                <a:gd name="T7" fmla="*/ 112 h 411"/>
                <a:gd name="T8" fmla="*/ 401 w 411"/>
                <a:gd name="T9" fmla="*/ 85 h 411"/>
                <a:gd name="T10" fmla="*/ 380 w 411"/>
                <a:gd name="T11" fmla="*/ 60 h 411"/>
                <a:gd name="T12" fmla="*/ 353 w 411"/>
                <a:gd name="T13" fmla="*/ 41 h 411"/>
                <a:gd name="T14" fmla="*/ 324 w 411"/>
                <a:gd name="T15" fmla="*/ 22 h 411"/>
                <a:gd name="T16" fmla="*/ 291 w 411"/>
                <a:gd name="T17" fmla="*/ 11 h 411"/>
                <a:gd name="T18" fmla="*/ 258 w 411"/>
                <a:gd name="T19" fmla="*/ 3 h 411"/>
                <a:gd name="T20" fmla="*/ 222 w 411"/>
                <a:gd name="T21" fmla="*/ 0 h 411"/>
                <a:gd name="T22" fmla="*/ 184 w 411"/>
                <a:gd name="T23" fmla="*/ 3 h 411"/>
                <a:gd name="T24" fmla="*/ 152 w 411"/>
                <a:gd name="T25" fmla="*/ 11 h 411"/>
                <a:gd name="T26" fmla="*/ 118 w 411"/>
                <a:gd name="T27" fmla="*/ 22 h 411"/>
                <a:gd name="T28" fmla="*/ 89 w 411"/>
                <a:gd name="T29" fmla="*/ 41 h 411"/>
                <a:gd name="T30" fmla="*/ 65 w 411"/>
                <a:gd name="T31" fmla="*/ 60 h 411"/>
                <a:gd name="T32" fmla="*/ 41 w 411"/>
                <a:gd name="T33" fmla="*/ 85 h 411"/>
                <a:gd name="T34" fmla="*/ 24 w 411"/>
                <a:gd name="T35" fmla="*/ 112 h 411"/>
                <a:gd name="T36" fmla="*/ 9 w 411"/>
                <a:gd name="T37" fmla="*/ 140 h 411"/>
                <a:gd name="T38" fmla="*/ 2 w 411"/>
                <a:gd name="T39" fmla="*/ 173 h 411"/>
                <a:gd name="T40" fmla="*/ 0 w 411"/>
                <a:gd name="T41" fmla="*/ 206 h 411"/>
                <a:gd name="T42" fmla="*/ 2 w 411"/>
                <a:gd name="T43" fmla="*/ 239 h 411"/>
                <a:gd name="T44" fmla="*/ 9 w 411"/>
                <a:gd name="T45" fmla="*/ 271 h 411"/>
                <a:gd name="T46" fmla="*/ 24 w 411"/>
                <a:gd name="T47" fmla="*/ 302 h 411"/>
                <a:gd name="T48" fmla="*/ 41 w 411"/>
                <a:gd name="T49" fmla="*/ 326 h 411"/>
                <a:gd name="T50" fmla="*/ 65 w 411"/>
                <a:gd name="T51" fmla="*/ 351 h 411"/>
                <a:gd name="T52" fmla="*/ 89 w 411"/>
                <a:gd name="T53" fmla="*/ 373 h 411"/>
                <a:gd name="T54" fmla="*/ 118 w 411"/>
                <a:gd name="T55" fmla="*/ 389 h 411"/>
                <a:gd name="T56" fmla="*/ 152 w 411"/>
                <a:gd name="T57" fmla="*/ 400 h 411"/>
                <a:gd name="T58" fmla="*/ 184 w 411"/>
                <a:gd name="T59" fmla="*/ 409 h 411"/>
                <a:gd name="T60" fmla="*/ 222 w 411"/>
                <a:gd name="T61" fmla="*/ 411 h 411"/>
                <a:gd name="T62" fmla="*/ 258 w 411"/>
                <a:gd name="T63" fmla="*/ 409 h 411"/>
                <a:gd name="T64" fmla="*/ 291 w 411"/>
                <a:gd name="T65" fmla="*/ 400 h 411"/>
                <a:gd name="T66" fmla="*/ 324 w 411"/>
                <a:gd name="T67" fmla="*/ 389 h 411"/>
                <a:gd name="T68" fmla="*/ 353 w 411"/>
                <a:gd name="T69" fmla="*/ 373 h 411"/>
                <a:gd name="T70" fmla="*/ 380 w 411"/>
                <a:gd name="T71" fmla="*/ 351 h 411"/>
                <a:gd name="T72" fmla="*/ 401 w 411"/>
                <a:gd name="T73" fmla="*/ 326 h 411"/>
                <a:gd name="T74" fmla="*/ 418 w 411"/>
                <a:gd name="T75" fmla="*/ 302 h 411"/>
                <a:gd name="T76" fmla="*/ 433 w 411"/>
                <a:gd name="T77" fmla="*/ 271 h 411"/>
                <a:gd name="T78" fmla="*/ 442 w 411"/>
                <a:gd name="T79" fmla="*/ 239 h 411"/>
                <a:gd name="T80" fmla="*/ 445 w 411"/>
                <a:gd name="T81" fmla="*/ 206 h 411"/>
                <a:gd name="T82" fmla="*/ 445 w 411"/>
                <a:gd name="T83" fmla="*/ 206 h 4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1"/>
                <a:gd name="T127" fmla="*/ 0 h 411"/>
                <a:gd name="T128" fmla="*/ 411 w 411"/>
                <a:gd name="T129" fmla="*/ 411 h 4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1" h="411">
                  <a:moveTo>
                    <a:pt x="408" y="206"/>
                  </a:moveTo>
                  <a:lnTo>
                    <a:pt x="408" y="173"/>
                  </a:lnTo>
                  <a:lnTo>
                    <a:pt x="400" y="140"/>
                  </a:lnTo>
                  <a:lnTo>
                    <a:pt x="386" y="112"/>
                  </a:lnTo>
                  <a:lnTo>
                    <a:pt x="370" y="85"/>
                  </a:lnTo>
                  <a:lnTo>
                    <a:pt x="351" y="60"/>
                  </a:lnTo>
                  <a:lnTo>
                    <a:pt x="326" y="41"/>
                  </a:lnTo>
                  <a:lnTo>
                    <a:pt x="299" y="22"/>
                  </a:lnTo>
                  <a:lnTo>
                    <a:pt x="269" y="11"/>
                  </a:lnTo>
                  <a:lnTo>
                    <a:pt x="238" y="3"/>
                  </a:lnTo>
                  <a:lnTo>
                    <a:pt x="205" y="0"/>
                  </a:lnTo>
                  <a:lnTo>
                    <a:pt x="170" y="3"/>
                  </a:lnTo>
                  <a:lnTo>
                    <a:pt x="140" y="11"/>
                  </a:lnTo>
                  <a:lnTo>
                    <a:pt x="109" y="22"/>
                  </a:lnTo>
                  <a:lnTo>
                    <a:pt x="82" y="41"/>
                  </a:lnTo>
                  <a:lnTo>
                    <a:pt x="60" y="60"/>
                  </a:lnTo>
                  <a:lnTo>
                    <a:pt x="38" y="85"/>
                  </a:lnTo>
                  <a:lnTo>
                    <a:pt x="22" y="112"/>
                  </a:lnTo>
                  <a:lnTo>
                    <a:pt x="8" y="140"/>
                  </a:lnTo>
                  <a:lnTo>
                    <a:pt x="2" y="173"/>
                  </a:lnTo>
                  <a:lnTo>
                    <a:pt x="0" y="206"/>
                  </a:lnTo>
                  <a:lnTo>
                    <a:pt x="2" y="239"/>
                  </a:lnTo>
                  <a:lnTo>
                    <a:pt x="8" y="271"/>
                  </a:lnTo>
                  <a:lnTo>
                    <a:pt x="22" y="302"/>
                  </a:lnTo>
                  <a:lnTo>
                    <a:pt x="38" y="326"/>
                  </a:lnTo>
                  <a:lnTo>
                    <a:pt x="60" y="351"/>
                  </a:lnTo>
                  <a:lnTo>
                    <a:pt x="82" y="373"/>
                  </a:lnTo>
                  <a:lnTo>
                    <a:pt x="109" y="389"/>
                  </a:lnTo>
                  <a:lnTo>
                    <a:pt x="140" y="400"/>
                  </a:lnTo>
                  <a:lnTo>
                    <a:pt x="170" y="409"/>
                  </a:lnTo>
                  <a:lnTo>
                    <a:pt x="205" y="411"/>
                  </a:lnTo>
                  <a:lnTo>
                    <a:pt x="238" y="409"/>
                  </a:lnTo>
                  <a:lnTo>
                    <a:pt x="269" y="400"/>
                  </a:lnTo>
                  <a:lnTo>
                    <a:pt x="299" y="389"/>
                  </a:lnTo>
                  <a:lnTo>
                    <a:pt x="326" y="373"/>
                  </a:lnTo>
                  <a:lnTo>
                    <a:pt x="351" y="351"/>
                  </a:lnTo>
                  <a:lnTo>
                    <a:pt x="370" y="326"/>
                  </a:lnTo>
                  <a:lnTo>
                    <a:pt x="386" y="302"/>
                  </a:lnTo>
                  <a:lnTo>
                    <a:pt x="400" y="271"/>
                  </a:lnTo>
                  <a:lnTo>
                    <a:pt x="408" y="239"/>
                  </a:lnTo>
                  <a:lnTo>
                    <a:pt x="411" y="206"/>
                  </a:lnTo>
                </a:path>
              </a:pathLst>
            </a:custGeom>
            <a:noFill/>
            <a:ln w="2540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43" name="Freeform 19"/>
            <p:cNvSpPr>
              <a:spLocks/>
            </p:cNvSpPr>
            <p:nvPr/>
          </p:nvSpPr>
          <p:spPr bwMode="auto">
            <a:xfrm>
              <a:off x="4567" y="2394"/>
              <a:ext cx="446" cy="414"/>
            </a:xfrm>
            <a:custGeom>
              <a:avLst/>
              <a:gdLst>
                <a:gd name="T0" fmla="*/ 446 w 411"/>
                <a:gd name="T1" fmla="*/ 206 h 412"/>
                <a:gd name="T2" fmla="*/ 444 w 411"/>
                <a:gd name="T3" fmla="*/ 239 h 412"/>
                <a:gd name="T4" fmla="*/ 434 w 411"/>
                <a:gd name="T5" fmla="*/ 272 h 412"/>
                <a:gd name="T6" fmla="*/ 423 w 411"/>
                <a:gd name="T7" fmla="*/ 302 h 412"/>
                <a:gd name="T8" fmla="*/ 405 w 411"/>
                <a:gd name="T9" fmla="*/ 327 h 412"/>
                <a:gd name="T10" fmla="*/ 381 w 411"/>
                <a:gd name="T11" fmla="*/ 351 h 412"/>
                <a:gd name="T12" fmla="*/ 354 w 411"/>
                <a:gd name="T13" fmla="*/ 373 h 412"/>
                <a:gd name="T14" fmla="*/ 328 w 411"/>
                <a:gd name="T15" fmla="*/ 390 h 412"/>
                <a:gd name="T16" fmla="*/ 295 w 411"/>
                <a:gd name="T17" fmla="*/ 401 h 412"/>
                <a:gd name="T18" fmla="*/ 259 w 411"/>
                <a:gd name="T19" fmla="*/ 409 h 412"/>
                <a:gd name="T20" fmla="*/ 224 w 411"/>
                <a:gd name="T21" fmla="*/ 412 h 412"/>
                <a:gd name="T22" fmla="*/ 188 w 411"/>
                <a:gd name="T23" fmla="*/ 409 h 412"/>
                <a:gd name="T24" fmla="*/ 152 w 411"/>
                <a:gd name="T25" fmla="*/ 401 h 412"/>
                <a:gd name="T26" fmla="*/ 122 w 411"/>
                <a:gd name="T27" fmla="*/ 390 h 412"/>
                <a:gd name="T28" fmla="*/ 92 w 411"/>
                <a:gd name="T29" fmla="*/ 373 h 412"/>
                <a:gd name="T30" fmla="*/ 65 w 411"/>
                <a:gd name="T31" fmla="*/ 351 h 412"/>
                <a:gd name="T32" fmla="*/ 44 w 411"/>
                <a:gd name="T33" fmla="*/ 327 h 412"/>
                <a:gd name="T34" fmla="*/ 27 w 411"/>
                <a:gd name="T35" fmla="*/ 302 h 412"/>
                <a:gd name="T36" fmla="*/ 12 w 411"/>
                <a:gd name="T37" fmla="*/ 272 h 412"/>
                <a:gd name="T38" fmla="*/ 3 w 411"/>
                <a:gd name="T39" fmla="*/ 239 h 412"/>
                <a:gd name="T40" fmla="*/ 0 w 411"/>
                <a:gd name="T41" fmla="*/ 206 h 412"/>
                <a:gd name="T42" fmla="*/ 3 w 411"/>
                <a:gd name="T43" fmla="*/ 173 h 412"/>
                <a:gd name="T44" fmla="*/ 12 w 411"/>
                <a:gd name="T45" fmla="*/ 140 h 412"/>
                <a:gd name="T46" fmla="*/ 27 w 411"/>
                <a:gd name="T47" fmla="*/ 113 h 412"/>
                <a:gd name="T48" fmla="*/ 44 w 411"/>
                <a:gd name="T49" fmla="*/ 85 h 412"/>
                <a:gd name="T50" fmla="*/ 65 w 411"/>
                <a:gd name="T51" fmla="*/ 61 h 412"/>
                <a:gd name="T52" fmla="*/ 92 w 411"/>
                <a:gd name="T53" fmla="*/ 41 h 412"/>
                <a:gd name="T54" fmla="*/ 122 w 411"/>
                <a:gd name="T55" fmla="*/ 22 h 412"/>
                <a:gd name="T56" fmla="*/ 152 w 411"/>
                <a:gd name="T57" fmla="*/ 11 h 412"/>
                <a:gd name="T58" fmla="*/ 188 w 411"/>
                <a:gd name="T59" fmla="*/ 3 h 412"/>
                <a:gd name="T60" fmla="*/ 224 w 411"/>
                <a:gd name="T61" fmla="*/ 0 h 412"/>
                <a:gd name="T62" fmla="*/ 259 w 411"/>
                <a:gd name="T63" fmla="*/ 3 h 412"/>
                <a:gd name="T64" fmla="*/ 295 w 411"/>
                <a:gd name="T65" fmla="*/ 11 h 412"/>
                <a:gd name="T66" fmla="*/ 328 w 411"/>
                <a:gd name="T67" fmla="*/ 22 h 412"/>
                <a:gd name="T68" fmla="*/ 354 w 411"/>
                <a:gd name="T69" fmla="*/ 41 h 412"/>
                <a:gd name="T70" fmla="*/ 381 w 411"/>
                <a:gd name="T71" fmla="*/ 61 h 412"/>
                <a:gd name="T72" fmla="*/ 405 w 411"/>
                <a:gd name="T73" fmla="*/ 85 h 412"/>
                <a:gd name="T74" fmla="*/ 423 w 411"/>
                <a:gd name="T75" fmla="*/ 113 h 412"/>
                <a:gd name="T76" fmla="*/ 434 w 411"/>
                <a:gd name="T77" fmla="*/ 140 h 412"/>
                <a:gd name="T78" fmla="*/ 444 w 411"/>
                <a:gd name="T79" fmla="*/ 173 h 412"/>
                <a:gd name="T80" fmla="*/ 446 w 411"/>
                <a:gd name="T81" fmla="*/ 206 h 4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11"/>
                <a:gd name="T124" fmla="*/ 0 h 412"/>
                <a:gd name="T125" fmla="*/ 411 w 411"/>
                <a:gd name="T126" fmla="*/ 412 h 41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11" h="412">
                  <a:moveTo>
                    <a:pt x="411" y="206"/>
                  </a:moveTo>
                  <a:lnTo>
                    <a:pt x="409" y="239"/>
                  </a:lnTo>
                  <a:lnTo>
                    <a:pt x="400" y="272"/>
                  </a:lnTo>
                  <a:lnTo>
                    <a:pt x="390" y="302"/>
                  </a:lnTo>
                  <a:lnTo>
                    <a:pt x="373" y="327"/>
                  </a:lnTo>
                  <a:lnTo>
                    <a:pt x="351" y="351"/>
                  </a:lnTo>
                  <a:lnTo>
                    <a:pt x="326" y="373"/>
                  </a:lnTo>
                  <a:lnTo>
                    <a:pt x="302" y="390"/>
                  </a:lnTo>
                  <a:lnTo>
                    <a:pt x="272" y="401"/>
                  </a:lnTo>
                  <a:lnTo>
                    <a:pt x="239" y="409"/>
                  </a:lnTo>
                  <a:lnTo>
                    <a:pt x="206" y="412"/>
                  </a:lnTo>
                  <a:lnTo>
                    <a:pt x="173" y="409"/>
                  </a:lnTo>
                  <a:lnTo>
                    <a:pt x="140" y="401"/>
                  </a:lnTo>
                  <a:lnTo>
                    <a:pt x="112" y="390"/>
                  </a:lnTo>
                  <a:lnTo>
                    <a:pt x="85" y="373"/>
                  </a:lnTo>
                  <a:lnTo>
                    <a:pt x="60" y="351"/>
                  </a:lnTo>
                  <a:lnTo>
                    <a:pt x="41" y="327"/>
                  </a:lnTo>
                  <a:lnTo>
                    <a:pt x="25" y="302"/>
                  </a:lnTo>
                  <a:lnTo>
                    <a:pt x="11" y="272"/>
                  </a:lnTo>
                  <a:lnTo>
                    <a:pt x="3" y="239"/>
                  </a:lnTo>
                  <a:lnTo>
                    <a:pt x="0" y="206"/>
                  </a:lnTo>
                  <a:lnTo>
                    <a:pt x="3" y="173"/>
                  </a:lnTo>
                  <a:lnTo>
                    <a:pt x="11" y="140"/>
                  </a:lnTo>
                  <a:lnTo>
                    <a:pt x="25" y="113"/>
                  </a:lnTo>
                  <a:lnTo>
                    <a:pt x="41" y="85"/>
                  </a:lnTo>
                  <a:lnTo>
                    <a:pt x="60" y="61"/>
                  </a:lnTo>
                  <a:lnTo>
                    <a:pt x="85" y="41"/>
                  </a:lnTo>
                  <a:lnTo>
                    <a:pt x="112" y="22"/>
                  </a:lnTo>
                  <a:lnTo>
                    <a:pt x="140" y="11"/>
                  </a:lnTo>
                  <a:lnTo>
                    <a:pt x="173" y="3"/>
                  </a:lnTo>
                  <a:lnTo>
                    <a:pt x="206" y="0"/>
                  </a:lnTo>
                  <a:lnTo>
                    <a:pt x="239" y="3"/>
                  </a:lnTo>
                  <a:lnTo>
                    <a:pt x="272" y="11"/>
                  </a:lnTo>
                  <a:lnTo>
                    <a:pt x="302" y="22"/>
                  </a:lnTo>
                  <a:lnTo>
                    <a:pt x="326" y="41"/>
                  </a:lnTo>
                  <a:lnTo>
                    <a:pt x="351" y="61"/>
                  </a:lnTo>
                  <a:lnTo>
                    <a:pt x="373" y="85"/>
                  </a:lnTo>
                  <a:lnTo>
                    <a:pt x="390" y="113"/>
                  </a:lnTo>
                  <a:lnTo>
                    <a:pt x="400" y="140"/>
                  </a:lnTo>
                  <a:lnTo>
                    <a:pt x="409" y="173"/>
                  </a:lnTo>
                  <a:lnTo>
                    <a:pt x="411" y="206"/>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44" name="Freeform 20"/>
            <p:cNvSpPr>
              <a:spLocks/>
            </p:cNvSpPr>
            <p:nvPr/>
          </p:nvSpPr>
          <p:spPr bwMode="auto">
            <a:xfrm>
              <a:off x="4567" y="2394"/>
              <a:ext cx="446" cy="414"/>
            </a:xfrm>
            <a:custGeom>
              <a:avLst/>
              <a:gdLst>
                <a:gd name="T0" fmla="*/ 446 w 411"/>
                <a:gd name="T1" fmla="*/ 206 h 412"/>
                <a:gd name="T2" fmla="*/ 444 w 411"/>
                <a:gd name="T3" fmla="*/ 173 h 412"/>
                <a:gd name="T4" fmla="*/ 434 w 411"/>
                <a:gd name="T5" fmla="*/ 140 h 412"/>
                <a:gd name="T6" fmla="*/ 423 w 411"/>
                <a:gd name="T7" fmla="*/ 113 h 412"/>
                <a:gd name="T8" fmla="*/ 405 w 411"/>
                <a:gd name="T9" fmla="*/ 85 h 412"/>
                <a:gd name="T10" fmla="*/ 381 w 411"/>
                <a:gd name="T11" fmla="*/ 61 h 412"/>
                <a:gd name="T12" fmla="*/ 354 w 411"/>
                <a:gd name="T13" fmla="*/ 41 h 412"/>
                <a:gd name="T14" fmla="*/ 328 w 411"/>
                <a:gd name="T15" fmla="*/ 22 h 412"/>
                <a:gd name="T16" fmla="*/ 295 w 411"/>
                <a:gd name="T17" fmla="*/ 11 h 412"/>
                <a:gd name="T18" fmla="*/ 259 w 411"/>
                <a:gd name="T19" fmla="*/ 3 h 412"/>
                <a:gd name="T20" fmla="*/ 224 w 411"/>
                <a:gd name="T21" fmla="*/ 0 h 412"/>
                <a:gd name="T22" fmla="*/ 188 w 411"/>
                <a:gd name="T23" fmla="*/ 3 h 412"/>
                <a:gd name="T24" fmla="*/ 152 w 411"/>
                <a:gd name="T25" fmla="*/ 11 h 412"/>
                <a:gd name="T26" fmla="*/ 122 w 411"/>
                <a:gd name="T27" fmla="*/ 22 h 412"/>
                <a:gd name="T28" fmla="*/ 92 w 411"/>
                <a:gd name="T29" fmla="*/ 41 h 412"/>
                <a:gd name="T30" fmla="*/ 65 w 411"/>
                <a:gd name="T31" fmla="*/ 61 h 412"/>
                <a:gd name="T32" fmla="*/ 44 w 411"/>
                <a:gd name="T33" fmla="*/ 85 h 412"/>
                <a:gd name="T34" fmla="*/ 27 w 411"/>
                <a:gd name="T35" fmla="*/ 113 h 412"/>
                <a:gd name="T36" fmla="*/ 12 w 411"/>
                <a:gd name="T37" fmla="*/ 140 h 412"/>
                <a:gd name="T38" fmla="*/ 3 w 411"/>
                <a:gd name="T39" fmla="*/ 173 h 412"/>
                <a:gd name="T40" fmla="*/ 0 w 411"/>
                <a:gd name="T41" fmla="*/ 206 h 412"/>
                <a:gd name="T42" fmla="*/ 3 w 411"/>
                <a:gd name="T43" fmla="*/ 239 h 412"/>
                <a:gd name="T44" fmla="*/ 12 w 411"/>
                <a:gd name="T45" fmla="*/ 272 h 412"/>
                <a:gd name="T46" fmla="*/ 27 w 411"/>
                <a:gd name="T47" fmla="*/ 302 h 412"/>
                <a:gd name="T48" fmla="*/ 44 w 411"/>
                <a:gd name="T49" fmla="*/ 327 h 412"/>
                <a:gd name="T50" fmla="*/ 65 w 411"/>
                <a:gd name="T51" fmla="*/ 351 h 412"/>
                <a:gd name="T52" fmla="*/ 92 w 411"/>
                <a:gd name="T53" fmla="*/ 373 h 412"/>
                <a:gd name="T54" fmla="*/ 122 w 411"/>
                <a:gd name="T55" fmla="*/ 390 h 412"/>
                <a:gd name="T56" fmla="*/ 152 w 411"/>
                <a:gd name="T57" fmla="*/ 401 h 412"/>
                <a:gd name="T58" fmla="*/ 188 w 411"/>
                <a:gd name="T59" fmla="*/ 409 h 412"/>
                <a:gd name="T60" fmla="*/ 224 w 411"/>
                <a:gd name="T61" fmla="*/ 412 h 412"/>
                <a:gd name="T62" fmla="*/ 259 w 411"/>
                <a:gd name="T63" fmla="*/ 409 h 412"/>
                <a:gd name="T64" fmla="*/ 295 w 411"/>
                <a:gd name="T65" fmla="*/ 401 h 412"/>
                <a:gd name="T66" fmla="*/ 328 w 411"/>
                <a:gd name="T67" fmla="*/ 390 h 412"/>
                <a:gd name="T68" fmla="*/ 354 w 411"/>
                <a:gd name="T69" fmla="*/ 373 h 412"/>
                <a:gd name="T70" fmla="*/ 381 w 411"/>
                <a:gd name="T71" fmla="*/ 351 h 412"/>
                <a:gd name="T72" fmla="*/ 405 w 411"/>
                <a:gd name="T73" fmla="*/ 327 h 412"/>
                <a:gd name="T74" fmla="*/ 423 w 411"/>
                <a:gd name="T75" fmla="*/ 302 h 412"/>
                <a:gd name="T76" fmla="*/ 434 w 411"/>
                <a:gd name="T77" fmla="*/ 272 h 412"/>
                <a:gd name="T78" fmla="*/ 444 w 411"/>
                <a:gd name="T79" fmla="*/ 239 h 412"/>
                <a:gd name="T80" fmla="*/ 446 w 411"/>
                <a:gd name="T81" fmla="*/ 206 h 412"/>
                <a:gd name="T82" fmla="*/ 446 w 411"/>
                <a:gd name="T83" fmla="*/ 206 h 4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1"/>
                <a:gd name="T127" fmla="*/ 0 h 412"/>
                <a:gd name="T128" fmla="*/ 411 w 411"/>
                <a:gd name="T129" fmla="*/ 412 h 4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1" h="412">
                  <a:moveTo>
                    <a:pt x="411" y="206"/>
                  </a:moveTo>
                  <a:lnTo>
                    <a:pt x="409" y="173"/>
                  </a:lnTo>
                  <a:lnTo>
                    <a:pt x="400" y="140"/>
                  </a:lnTo>
                  <a:lnTo>
                    <a:pt x="390" y="113"/>
                  </a:lnTo>
                  <a:lnTo>
                    <a:pt x="373" y="85"/>
                  </a:lnTo>
                  <a:lnTo>
                    <a:pt x="351" y="61"/>
                  </a:lnTo>
                  <a:lnTo>
                    <a:pt x="326" y="41"/>
                  </a:lnTo>
                  <a:lnTo>
                    <a:pt x="302" y="22"/>
                  </a:lnTo>
                  <a:lnTo>
                    <a:pt x="272" y="11"/>
                  </a:lnTo>
                  <a:lnTo>
                    <a:pt x="239" y="3"/>
                  </a:lnTo>
                  <a:lnTo>
                    <a:pt x="206" y="0"/>
                  </a:lnTo>
                  <a:lnTo>
                    <a:pt x="173" y="3"/>
                  </a:lnTo>
                  <a:lnTo>
                    <a:pt x="140" y="11"/>
                  </a:lnTo>
                  <a:lnTo>
                    <a:pt x="112" y="22"/>
                  </a:lnTo>
                  <a:lnTo>
                    <a:pt x="85" y="41"/>
                  </a:lnTo>
                  <a:lnTo>
                    <a:pt x="60" y="61"/>
                  </a:lnTo>
                  <a:lnTo>
                    <a:pt x="41" y="85"/>
                  </a:lnTo>
                  <a:lnTo>
                    <a:pt x="25" y="113"/>
                  </a:lnTo>
                  <a:lnTo>
                    <a:pt x="11" y="140"/>
                  </a:lnTo>
                  <a:lnTo>
                    <a:pt x="3" y="173"/>
                  </a:lnTo>
                  <a:lnTo>
                    <a:pt x="0" y="206"/>
                  </a:lnTo>
                  <a:lnTo>
                    <a:pt x="3" y="239"/>
                  </a:lnTo>
                  <a:lnTo>
                    <a:pt x="11" y="272"/>
                  </a:lnTo>
                  <a:lnTo>
                    <a:pt x="25" y="302"/>
                  </a:lnTo>
                  <a:lnTo>
                    <a:pt x="41" y="327"/>
                  </a:lnTo>
                  <a:lnTo>
                    <a:pt x="60" y="351"/>
                  </a:lnTo>
                  <a:lnTo>
                    <a:pt x="85" y="373"/>
                  </a:lnTo>
                  <a:lnTo>
                    <a:pt x="112" y="390"/>
                  </a:lnTo>
                  <a:lnTo>
                    <a:pt x="140" y="401"/>
                  </a:lnTo>
                  <a:lnTo>
                    <a:pt x="173" y="409"/>
                  </a:lnTo>
                  <a:lnTo>
                    <a:pt x="206" y="412"/>
                  </a:lnTo>
                  <a:lnTo>
                    <a:pt x="239" y="409"/>
                  </a:lnTo>
                  <a:lnTo>
                    <a:pt x="272" y="401"/>
                  </a:lnTo>
                  <a:lnTo>
                    <a:pt x="302" y="390"/>
                  </a:lnTo>
                  <a:lnTo>
                    <a:pt x="326" y="373"/>
                  </a:lnTo>
                  <a:lnTo>
                    <a:pt x="351" y="351"/>
                  </a:lnTo>
                  <a:lnTo>
                    <a:pt x="373" y="327"/>
                  </a:lnTo>
                  <a:lnTo>
                    <a:pt x="390" y="302"/>
                  </a:lnTo>
                  <a:lnTo>
                    <a:pt x="400" y="272"/>
                  </a:lnTo>
                  <a:lnTo>
                    <a:pt x="409" y="239"/>
                  </a:lnTo>
                  <a:lnTo>
                    <a:pt x="411" y="206"/>
                  </a:lnTo>
                </a:path>
              </a:pathLst>
            </a:custGeom>
            <a:noFill/>
            <a:ln w="2540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45" name="Rectangle 21"/>
            <p:cNvSpPr>
              <a:spLocks noChangeArrowheads="1"/>
            </p:cNvSpPr>
            <p:nvPr/>
          </p:nvSpPr>
          <p:spPr bwMode="auto">
            <a:xfrm>
              <a:off x="4767" y="2548"/>
              <a:ext cx="75" cy="13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a:solidFill>
                    <a:srgbClr val="000000"/>
                  </a:solidFill>
                </a:rPr>
                <a:t>V</a:t>
              </a:r>
              <a:endParaRPr lang="en-US" altLang="zh-CN" sz="1292"/>
            </a:p>
          </p:txBody>
        </p:sp>
        <p:sp>
          <p:nvSpPr>
            <p:cNvPr id="22546" name="Rectangle 22"/>
            <p:cNvSpPr>
              <a:spLocks noChangeArrowheads="1"/>
            </p:cNvSpPr>
            <p:nvPr/>
          </p:nvSpPr>
          <p:spPr bwMode="auto">
            <a:xfrm>
              <a:off x="4703" y="1632"/>
              <a:ext cx="193" cy="131"/>
            </a:xfrm>
            <a:prstGeom prst="rect">
              <a:avLst/>
            </a:prstGeom>
            <a:no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eaLnBrk="1" fontAlgn="auto" hangingPunct="1">
                <a:spcBef>
                  <a:spcPts val="0"/>
                </a:spcBef>
                <a:spcAft>
                  <a:spcPts val="0"/>
                </a:spcAft>
                <a:defRPr/>
              </a:pPr>
              <a:r>
                <a:rPr lang="en-US" altLang="zh-CN" sz="1292" dirty="0">
                  <a:solidFill>
                    <a:srgbClr val="000000"/>
                  </a:solidFill>
                </a:rPr>
                <a:t>M</a:t>
              </a:r>
              <a:endParaRPr lang="en-US" altLang="zh-CN" sz="1292" dirty="0"/>
            </a:p>
          </p:txBody>
        </p:sp>
        <p:sp>
          <p:nvSpPr>
            <p:cNvPr id="22547" name="Freeform 23"/>
            <p:cNvSpPr>
              <a:spLocks/>
            </p:cNvSpPr>
            <p:nvPr/>
          </p:nvSpPr>
          <p:spPr bwMode="auto">
            <a:xfrm>
              <a:off x="4363" y="2137"/>
              <a:ext cx="204" cy="362"/>
            </a:xfrm>
            <a:custGeom>
              <a:avLst/>
              <a:gdLst>
                <a:gd name="T0" fmla="*/ 0 w 189"/>
                <a:gd name="T1" fmla="*/ 0 h 362"/>
                <a:gd name="T2" fmla="*/ 5 w 189"/>
                <a:gd name="T3" fmla="*/ 60 h 362"/>
                <a:gd name="T4" fmla="*/ 12 w 189"/>
                <a:gd name="T5" fmla="*/ 115 h 362"/>
                <a:gd name="T6" fmla="*/ 26 w 189"/>
                <a:gd name="T7" fmla="*/ 167 h 362"/>
                <a:gd name="T8" fmla="*/ 41 w 189"/>
                <a:gd name="T9" fmla="*/ 213 h 362"/>
                <a:gd name="T10" fmla="*/ 62 w 189"/>
                <a:gd name="T11" fmla="*/ 255 h 362"/>
                <a:gd name="T12" fmla="*/ 85 w 189"/>
                <a:gd name="T13" fmla="*/ 290 h 362"/>
                <a:gd name="T14" fmla="*/ 112 w 189"/>
                <a:gd name="T15" fmla="*/ 320 h 362"/>
                <a:gd name="T16" fmla="*/ 141 w 189"/>
                <a:gd name="T17" fmla="*/ 342 h 362"/>
                <a:gd name="T18" fmla="*/ 172 w 189"/>
                <a:gd name="T19" fmla="*/ 356 h 362"/>
                <a:gd name="T20" fmla="*/ 204 w 189"/>
                <a:gd name="T21" fmla="*/ 362 h 3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9"/>
                <a:gd name="T34" fmla="*/ 0 h 362"/>
                <a:gd name="T35" fmla="*/ 189 w 189"/>
                <a:gd name="T36" fmla="*/ 362 h 3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9" h="362">
                  <a:moveTo>
                    <a:pt x="0" y="0"/>
                  </a:moveTo>
                  <a:lnTo>
                    <a:pt x="5" y="60"/>
                  </a:lnTo>
                  <a:lnTo>
                    <a:pt x="11" y="115"/>
                  </a:lnTo>
                  <a:lnTo>
                    <a:pt x="24" y="167"/>
                  </a:lnTo>
                  <a:lnTo>
                    <a:pt x="38" y="213"/>
                  </a:lnTo>
                  <a:lnTo>
                    <a:pt x="57" y="255"/>
                  </a:lnTo>
                  <a:lnTo>
                    <a:pt x="79" y="290"/>
                  </a:lnTo>
                  <a:lnTo>
                    <a:pt x="104" y="320"/>
                  </a:lnTo>
                  <a:lnTo>
                    <a:pt x="131" y="342"/>
                  </a:lnTo>
                  <a:lnTo>
                    <a:pt x="159" y="356"/>
                  </a:lnTo>
                  <a:lnTo>
                    <a:pt x="189" y="362"/>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48" name="Freeform 24"/>
            <p:cNvSpPr>
              <a:spLocks/>
            </p:cNvSpPr>
            <p:nvPr/>
          </p:nvSpPr>
          <p:spPr bwMode="auto">
            <a:xfrm>
              <a:off x="4493" y="1769"/>
              <a:ext cx="93" cy="55"/>
            </a:xfrm>
            <a:custGeom>
              <a:avLst/>
              <a:gdLst>
                <a:gd name="T0" fmla="*/ 10 w 88"/>
                <a:gd name="T1" fmla="*/ 33 h 55"/>
                <a:gd name="T2" fmla="*/ 0 w 88"/>
                <a:gd name="T3" fmla="*/ 8 h 55"/>
                <a:gd name="T4" fmla="*/ 95 w 88"/>
                <a:gd name="T5" fmla="*/ 0 h 55"/>
                <a:gd name="T6" fmla="*/ 18 w 88"/>
                <a:gd name="T7" fmla="*/ 55 h 55"/>
                <a:gd name="T8" fmla="*/ 10 w 88"/>
                <a:gd name="T9" fmla="*/ 33 h 55"/>
                <a:gd name="T10" fmla="*/ 0 60000 65536"/>
                <a:gd name="T11" fmla="*/ 0 60000 65536"/>
                <a:gd name="T12" fmla="*/ 0 60000 65536"/>
                <a:gd name="T13" fmla="*/ 0 60000 65536"/>
                <a:gd name="T14" fmla="*/ 0 60000 65536"/>
                <a:gd name="T15" fmla="*/ 0 w 88"/>
                <a:gd name="T16" fmla="*/ 0 h 55"/>
                <a:gd name="T17" fmla="*/ 88 w 88"/>
                <a:gd name="T18" fmla="*/ 55 h 55"/>
              </a:gdLst>
              <a:ahLst/>
              <a:cxnLst>
                <a:cxn ang="T10">
                  <a:pos x="T0" y="T1"/>
                </a:cxn>
                <a:cxn ang="T11">
                  <a:pos x="T2" y="T3"/>
                </a:cxn>
                <a:cxn ang="T12">
                  <a:pos x="T4" y="T5"/>
                </a:cxn>
                <a:cxn ang="T13">
                  <a:pos x="T6" y="T7"/>
                </a:cxn>
                <a:cxn ang="T14">
                  <a:pos x="T8" y="T9"/>
                </a:cxn>
              </a:cxnLst>
              <a:rect l="T15" t="T16" r="T17" b="T18"/>
              <a:pathLst>
                <a:path w="88" h="55">
                  <a:moveTo>
                    <a:pt x="9" y="33"/>
                  </a:moveTo>
                  <a:lnTo>
                    <a:pt x="0" y="8"/>
                  </a:lnTo>
                  <a:lnTo>
                    <a:pt x="88" y="0"/>
                  </a:lnTo>
                  <a:lnTo>
                    <a:pt x="17" y="55"/>
                  </a:lnTo>
                  <a:lnTo>
                    <a:pt x="9" y="33"/>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49" name="Freeform 25"/>
            <p:cNvSpPr>
              <a:spLocks/>
            </p:cNvSpPr>
            <p:nvPr/>
          </p:nvSpPr>
          <p:spPr bwMode="auto">
            <a:xfrm>
              <a:off x="4493" y="1769"/>
              <a:ext cx="93" cy="55"/>
            </a:xfrm>
            <a:custGeom>
              <a:avLst/>
              <a:gdLst>
                <a:gd name="T0" fmla="*/ 10 w 88"/>
                <a:gd name="T1" fmla="*/ 30 h 55"/>
                <a:gd name="T2" fmla="*/ 0 w 88"/>
                <a:gd name="T3" fmla="*/ 8 h 55"/>
                <a:gd name="T4" fmla="*/ 95 w 88"/>
                <a:gd name="T5" fmla="*/ 0 h 55"/>
                <a:gd name="T6" fmla="*/ 18 w 88"/>
                <a:gd name="T7" fmla="*/ 55 h 55"/>
                <a:gd name="T8" fmla="*/ 10 w 88"/>
                <a:gd name="T9" fmla="*/ 30 h 55"/>
                <a:gd name="T10" fmla="*/ 0 60000 65536"/>
                <a:gd name="T11" fmla="*/ 0 60000 65536"/>
                <a:gd name="T12" fmla="*/ 0 60000 65536"/>
                <a:gd name="T13" fmla="*/ 0 60000 65536"/>
                <a:gd name="T14" fmla="*/ 0 60000 65536"/>
                <a:gd name="T15" fmla="*/ 0 w 88"/>
                <a:gd name="T16" fmla="*/ 0 h 55"/>
                <a:gd name="T17" fmla="*/ 88 w 88"/>
                <a:gd name="T18" fmla="*/ 55 h 55"/>
              </a:gdLst>
              <a:ahLst/>
              <a:cxnLst>
                <a:cxn ang="T10">
                  <a:pos x="T0" y="T1"/>
                </a:cxn>
                <a:cxn ang="T11">
                  <a:pos x="T2" y="T3"/>
                </a:cxn>
                <a:cxn ang="T12">
                  <a:pos x="T4" y="T5"/>
                </a:cxn>
                <a:cxn ang="T13">
                  <a:pos x="T6" y="T7"/>
                </a:cxn>
                <a:cxn ang="T14">
                  <a:pos x="T8" y="T9"/>
                </a:cxn>
              </a:cxnLst>
              <a:rect l="T15" t="T16" r="T17" b="T18"/>
              <a:pathLst>
                <a:path w="88" h="55">
                  <a:moveTo>
                    <a:pt x="9" y="30"/>
                  </a:moveTo>
                  <a:lnTo>
                    <a:pt x="0" y="8"/>
                  </a:lnTo>
                  <a:lnTo>
                    <a:pt x="88" y="0"/>
                  </a:lnTo>
                  <a:lnTo>
                    <a:pt x="17" y="55"/>
                  </a:lnTo>
                  <a:lnTo>
                    <a:pt x="9" y="30"/>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50" name="Freeform 26"/>
            <p:cNvSpPr>
              <a:spLocks/>
            </p:cNvSpPr>
            <p:nvPr/>
          </p:nvSpPr>
          <p:spPr bwMode="auto">
            <a:xfrm>
              <a:off x="4363" y="1803"/>
              <a:ext cx="131" cy="339"/>
            </a:xfrm>
            <a:custGeom>
              <a:avLst/>
              <a:gdLst>
                <a:gd name="T0" fmla="*/ 0 w 126"/>
                <a:gd name="T1" fmla="*/ 335 h 335"/>
                <a:gd name="T2" fmla="*/ 2 w 126"/>
                <a:gd name="T3" fmla="*/ 291 h 335"/>
                <a:gd name="T4" fmla="*/ 5 w 126"/>
                <a:gd name="T5" fmla="*/ 247 h 335"/>
                <a:gd name="T6" fmla="*/ 14 w 126"/>
                <a:gd name="T7" fmla="*/ 203 h 335"/>
                <a:gd name="T8" fmla="*/ 24 w 126"/>
                <a:gd name="T9" fmla="*/ 165 h 335"/>
                <a:gd name="T10" fmla="*/ 32 w 126"/>
                <a:gd name="T11" fmla="*/ 126 h 335"/>
                <a:gd name="T12" fmla="*/ 47 w 126"/>
                <a:gd name="T13" fmla="*/ 91 h 335"/>
                <a:gd name="T14" fmla="*/ 65 w 126"/>
                <a:gd name="T15" fmla="*/ 60 h 335"/>
                <a:gd name="T16" fmla="*/ 85 w 126"/>
                <a:gd name="T17" fmla="*/ 33 h 335"/>
                <a:gd name="T18" fmla="*/ 109 w 126"/>
                <a:gd name="T19" fmla="*/ 14 h 335"/>
                <a:gd name="T20" fmla="*/ 136 w 126"/>
                <a:gd name="T21" fmla="*/ 0 h 3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6"/>
                <a:gd name="T34" fmla="*/ 0 h 335"/>
                <a:gd name="T35" fmla="*/ 126 w 126"/>
                <a:gd name="T36" fmla="*/ 335 h 3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6" h="335">
                  <a:moveTo>
                    <a:pt x="0" y="335"/>
                  </a:moveTo>
                  <a:lnTo>
                    <a:pt x="2" y="291"/>
                  </a:lnTo>
                  <a:lnTo>
                    <a:pt x="5" y="247"/>
                  </a:lnTo>
                  <a:lnTo>
                    <a:pt x="13" y="203"/>
                  </a:lnTo>
                  <a:lnTo>
                    <a:pt x="22" y="165"/>
                  </a:lnTo>
                  <a:lnTo>
                    <a:pt x="30" y="126"/>
                  </a:lnTo>
                  <a:lnTo>
                    <a:pt x="44" y="91"/>
                  </a:lnTo>
                  <a:lnTo>
                    <a:pt x="60" y="60"/>
                  </a:lnTo>
                  <a:lnTo>
                    <a:pt x="79" y="33"/>
                  </a:lnTo>
                  <a:lnTo>
                    <a:pt x="101" y="14"/>
                  </a:lnTo>
                  <a:lnTo>
                    <a:pt x="126"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51" name="Freeform 27"/>
            <p:cNvSpPr>
              <a:spLocks/>
            </p:cNvSpPr>
            <p:nvPr/>
          </p:nvSpPr>
          <p:spPr bwMode="auto">
            <a:xfrm>
              <a:off x="4567" y="1418"/>
              <a:ext cx="71" cy="143"/>
            </a:xfrm>
            <a:custGeom>
              <a:avLst/>
              <a:gdLst>
                <a:gd name="T0" fmla="*/ 0 w 66"/>
                <a:gd name="T1" fmla="*/ 0 h 143"/>
                <a:gd name="T2" fmla="*/ 3 w 66"/>
                <a:gd name="T3" fmla="*/ 22 h 143"/>
                <a:gd name="T4" fmla="*/ 5 w 66"/>
                <a:gd name="T5" fmla="*/ 44 h 143"/>
                <a:gd name="T6" fmla="*/ 9 w 66"/>
                <a:gd name="T7" fmla="*/ 66 h 143"/>
                <a:gd name="T8" fmla="*/ 15 w 66"/>
                <a:gd name="T9" fmla="*/ 85 h 143"/>
                <a:gd name="T10" fmla="*/ 21 w 66"/>
                <a:gd name="T11" fmla="*/ 102 h 143"/>
                <a:gd name="T12" fmla="*/ 29 w 66"/>
                <a:gd name="T13" fmla="*/ 115 h 143"/>
                <a:gd name="T14" fmla="*/ 39 w 66"/>
                <a:gd name="T15" fmla="*/ 126 h 143"/>
                <a:gd name="T16" fmla="*/ 48 w 66"/>
                <a:gd name="T17" fmla="*/ 135 h 143"/>
                <a:gd name="T18" fmla="*/ 60 w 66"/>
                <a:gd name="T19" fmla="*/ 140 h 143"/>
                <a:gd name="T20" fmla="*/ 72 w 66"/>
                <a:gd name="T21" fmla="*/ 143 h 1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
                <a:gd name="T34" fmla="*/ 0 h 143"/>
                <a:gd name="T35" fmla="*/ 66 w 66"/>
                <a:gd name="T36" fmla="*/ 143 h 14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 h="143">
                  <a:moveTo>
                    <a:pt x="0" y="0"/>
                  </a:moveTo>
                  <a:lnTo>
                    <a:pt x="3" y="22"/>
                  </a:lnTo>
                  <a:lnTo>
                    <a:pt x="5" y="44"/>
                  </a:lnTo>
                  <a:lnTo>
                    <a:pt x="8" y="66"/>
                  </a:lnTo>
                  <a:lnTo>
                    <a:pt x="14" y="85"/>
                  </a:lnTo>
                  <a:lnTo>
                    <a:pt x="19" y="102"/>
                  </a:lnTo>
                  <a:lnTo>
                    <a:pt x="27" y="115"/>
                  </a:lnTo>
                  <a:lnTo>
                    <a:pt x="36" y="126"/>
                  </a:lnTo>
                  <a:lnTo>
                    <a:pt x="44" y="135"/>
                  </a:lnTo>
                  <a:lnTo>
                    <a:pt x="55" y="140"/>
                  </a:lnTo>
                  <a:lnTo>
                    <a:pt x="66" y="143"/>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52" name="Freeform 28"/>
            <p:cNvSpPr>
              <a:spLocks/>
            </p:cNvSpPr>
            <p:nvPr/>
          </p:nvSpPr>
          <p:spPr bwMode="auto">
            <a:xfrm>
              <a:off x="4567" y="1265"/>
              <a:ext cx="179" cy="153"/>
            </a:xfrm>
            <a:custGeom>
              <a:avLst/>
              <a:gdLst>
                <a:gd name="T0" fmla="*/ 179 w 165"/>
                <a:gd name="T1" fmla="*/ 0 h 153"/>
                <a:gd name="T2" fmla="*/ 149 w 165"/>
                <a:gd name="T3" fmla="*/ 0 h 153"/>
                <a:gd name="T4" fmla="*/ 122 w 165"/>
                <a:gd name="T5" fmla="*/ 8 h 153"/>
                <a:gd name="T6" fmla="*/ 99 w 165"/>
                <a:gd name="T7" fmla="*/ 16 h 153"/>
                <a:gd name="T8" fmla="*/ 75 w 165"/>
                <a:gd name="T9" fmla="*/ 30 h 153"/>
                <a:gd name="T10" fmla="*/ 53 w 165"/>
                <a:gd name="T11" fmla="*/ 44 h 153"/>
                <a:gd name="T12" fmla="*/ 36 w 165"/>
                <a:gd name="T13" fmla="*/ 63 h 153"/>
                <a:gd name="T14" fmla="*/ 21 w 165"/>
                <a:gd name="T15" fmla="*/ 82 h 153"/>
                <a:gd name="T16" fmla="*/ 9 w 165"/>
                <a:gd name="T17" fmla="*/ 104 h 153"/>
                <a:gd name="T18" fmla="*/ 3 w 165"/>
                <a:gd name="T19" fmla="*/ 129 h 153"/>
                <a:gd name="T20" fmla="*/ 0 w 165"/>
                <a:gd name="T21" fmla="*/ 153 h 1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5"/>
                <a:gd name="T34" fmla="*/ 0 h 153"/>
                <a:gd name="T35" fmla="*/ 165 w 165"/>
                <a:gd name="T36" fmla="*/ 153 h 1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5" h="153">
                  <a:moveTo>
                    <a:pt x="165" y="0"/>
                  </a:moveTo>
                  <a:lnTo>
                    <a:pt x="137" y="0"/>
                  </a:lnTo>
                  <a:lnTo>
                    <a:pt x="112" y="8"/>
                  </a:lnTo>
                  <a:lnTo>
                    <a:pt x="91" y="16"/>
                  </a:lnTo>
                  <a:lnTo>
                    <a:pt x="69" y="30"/>
                  </a:lnTo>
                  <a:lnTo>
                    <a:pt x="49" y="44"/>
                  </a:lnTo>
                  <a:lnTo>
                    <a:pt x="33" y="63"/>
                  </a:lnTo>
                  <a:lnTo>
                    <a:pt x="19" y="82"/>
                  </a:lnTo>
                  <a:lnTo>
                    <a:pt x="8" y="104"/>
                  </a:lnTo>
                  <a:lnTo>
                    <a:pt x="3" y="129"/>
                  </a:lnTo>
                  <a:lnTo>
                    <a:pt x="0" y="153"/>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53" name="Freeform 29"/>
            <p:cNvSpPr>
              <a:spLocks/>
            </p:cNvSpPr>
            <p:nvPr/>
          </p:nvSpPr>
          <p:spPr bwMode="auto">
            <a:xfrm>
              <a:off x="4897" y="1415"/>
              <a:ext cx="48" cy="91"/>
            </a:xfrm>
            <a:custGeom>
              <a:avLst/>
              <a:gdLst>
                <a:gd name="T0" fmla="*/ 24 w 44"/>
                <a:gd name="T1" fmla="*/ 6 h 85"/>
                <a:gd name="T2" fmla="*/ 48 w 44"/>
                <a:gd name="T3" fmla="*/ 11 h 85"/>
                <a:gd name="T4" fmla="*/ 7 w 44"/>
                <a:gd name="T5" fmla="*/ 85 h 85"/>
                <a:gd name="T6" fmla="*/ 0 w 44"/>
                <a:gd name="T7" fmla="*/ 0 h 85"/>
                <a:gd name="T8" fmla="*/ 24 w 44"/>
                <a:gd name="T9" fmla="*/ 6 h 85"/>
                <a:gd name="T10" fmla="*/ 0 60000 65536"/>
                <a:gd name="T11" fmla="*/ 0 60000 65536"/>
                <a:gd name="T12" fmla="*/ 0 60000 65536"/>
                <a:gd name="T13" fmla="*/ 0 60000 65536"/>
                <a:gd name="T14" fmla="*/ 0 60000 65536"/>
                <a:gd name="T15" fmla="*/ 0 w 44"/>
                <a:gd name="T16" fmla="*/ 0 h 85"/>
                <a:gd name="T17" fmla="*/ 44 w 44"/>
                <a:gd name="T18" fmla="*/ 85 h 85"/>
              </a:gdLst>
              <a:ahLst/>
              <a:cxnLst>
                <a:cxn ang="T10">
                  <a:pos x="T0" y="T1"/>
                </a:cxn>
                <a:cxn ang="T11">
                  <a:pos x="T2" y="T3"/>
                </a:cxn>
                <a:cxn ang="T12">
                  <a:pos x="T4" y="T5"/>
                </a:cxn>
                <a:cxn ang="T13">
                  <a:pos x="T6" y="T7"/>
                </a:cxn>
                <a:cxn ang="T14">
                  <a:pos x="T8" y="T9"/>
                </a:cxn>
              </a:cxnLst>
              <a:rect l="T15" t="T16" r="T17" b="T18"/>
              <a:pathLst>
                <a:path w="44" h="85">
                  <a:moveTo>
                    <a:pt x="22" y="6"/>
                  </a:moveTo>
                  <a:lnTo>
                    <a:pt x="44" y="11"/>
                  </a:lnTo>
                  <a:lnTo>
                    <a:pt x="6" y="85"/>
                  </a:lnTo>
                  <a:lnTo>
                    <a:pt x="0" y="0"/>
                  </a:lnTo>
                  <a:lnTo>
                    <a:pt x="22" y="6"/>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54" name="Freeform 30"/>
            <p:cNvSpPr>
              <a:spLocks/>
            </p:cNvSpPr>
            <p:nvPr/>
          </p:nvSpPr>
          <p:spPr bwMode="auto">
            <a:xfrm>
              <a:off x="4897" y="1415"/>
              <a:ext cx="48" cy="91"/>
            </a:xfrm>
            <a:custGeom>
              <a:avLst/>
              <a:gdLst>
                <a:gd name="T0" fmla="*/ 24 w 44"/>
                <a:gd name="T1" fmla="*/ 6 h 85"/>
                <a:gd name="T2" fmla="*/ 48 w 44"/>
                <a:gd name="T3" fmla="*/ 11 h 85"/>
                <a:gd name="T4" fmla="*/ 7 w 44"/>
                <a:gd name="T5" fmla="*/ 85 h 85"/>
                <a:gd name="T6" fmla="*/ 0 w 44"/>
                <a:gd name="T7" fmla="*/ 0 h 85"/>
                <a:gd name="T8" fmla="*/ 24 w 44"/>
                <a:gd name="T9" fmla="*/ 6 h 85"/>
                <a:gd name="T10" fmla="*/ 0 60000 65536"/>
                <a:gd name="T11" fmla="*/ 0 60000 65536"/>
                <a:gd name="T12" fmla="*/ 0 60000 65536"/>
                <a:gd name="T13" fmla="*/ 0 60000 65536"/>
                <a:gd name="T14" fmla="*/ 0 60000 65536"/>
                <a:gd name="T15" fmla="*/ 0 w 44"/>
                <a:gd name="T16" fmla="*/ 0 h 85"/>
                <a:gd name="T17" fmla="*/ 44 w 44"/>
                <a:gd name="T18" fmla="*/ 85 h 85"/>
              </a:gdLst>
              <a:ahLst/>
              <a:cxnLst>
                <a:cxn ang="T10">
                  <a:pos x="T0" y="T1"/>
                </a:cxn>
                <a:cxn ang="T11">
                  <a:pos x="T2" y="T3"/>
                </a:cxn>
                <a:cxn ang="T12">
                  <a:pos x="T4" y="T5"/>
                </a:cxn>
                <a:cxn ang="T13">
                  <a:pos x="T6" y="T7"/>
                </a:cxn>
                <a:cxn ang="T14">
                  <a:pos x="T8" y="T9"/>
                </a:cxn>
              </a:cxnLst>
              <a:rect l="T15" t="T16" r="T17" b="T18"/>
              <a:pathLst>
                <a:path w="44" h="85">
                  <a:moveTo>
                    <a:pt x="22" y="6"/>
                  </a:moveTo>
                  <a:lnTo>
                    <a:pt x="44" y="11"/>
                  </a:lnTo>
                  <a:lnTo>
                    <a:pt x="6" y="85"/>
                  </a:lnTo>
                  <a:lnTo>
                    <a:pt x="0" y="0"/>
                  </a:lnTo>
                  <a:lnTo>
                    <a:pt x="22" y="6"/>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55" name="Freeform 31"/>
            <p:cNvSpPr>
              <a:spLocks/>
            </p:cNvSpPr>
            <p:nvPr/>
          </p:nvSpPr>
          <p:spPr bwMode="auto">
            <a:xfrm>
              <a:off x="4746" y="1265"/>
              <a:ext cx="175" cy="153"/>
            </a:xfrm>
            <a:custGeom>
              <a:avLst/>
              <a:gdLst>
                <a:gd name="T0" fmla="*/ 175 w 161"/>
                <a:gd name="T1" fmla="*/ 153 h 153"/>
                <a:gd name="T2" fmla="*/ 175 w 161"/>
                <a:gd name="T3" fmla="*/ 153 h 153"/>
                <a:gd name="T4" fmla="*/ 175 w 161"/>
                <a:gd name="T5" fmla="*/ 129 h 153"/>
                <a:gd name="T6" fmla="*/ 166 w 161"/>
                <a:gd name="T7" fmla="*/ 104 h 153"/>
                <a:gd name="T8" fmla="*/ 158 w 161"/>
                <a:gd name="T9" fmla="*/ 82 h 153"/>
                <a:gd name="T10" fmla="*/ 142 w 161"/>
                <a:gd name="T11" fmla="*/ 63 h 153"/>
                <a:gd name="T12" fmla="*/ 125 w 161"/>
                <a:gd name="T13" fmla="*/ 44 h 153"/>
                <a:gd name="T14" fmla="*/ 104 w 161"/>
                <a:gd name="T15" fmla="*/ 30 h 153"/>
                <a:gd name="T16" fmla="*/ 80 w 161"/>
                <a:gd name="T17" fmla="*/ 16 h 153"/>
                <a:gd name="T18" fmla="*/ 57 w 161"/>
                <a:gd name="T19" fmla="*/ 8 h 153"/>
                <a:gd name="T20" fmla="*/ 29 w 161"/>
                <a:gd name="T21" fmla="*/ 0 h 153"/>
                <a:gd name="T22" fmla="*/ 0 w 161"/>
                <a:gd name="T23" fmla="*/ 0 h 1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1"/>
                <a:gd name="T37" fmla="*/ 0 h 153"/>
                <a:gd name="T38" fmla="*/ 161 w 161"/>
                <a:gd name="T39" fmla="*/ 153 h 15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1" h="153">
                  <a:moveTo>
                    <a:pt x="161" y="153"/>
                  </a:moveTo>
                  <a:lnTo>
                    <a:pt x="161" y="153"/>
                  </a:lnTo>
                  <a:lnTo>
                    <a:pt x="161" y="129"/>
                  </a:lnTo>
                  <a:lnTo>
                    <a:pt x="153" y="104"/>
                  </a:lnTo>
                  <a:lnTo>
                    <a:pt x="145" y="82"/>
                  </a:lnTo>
                  <a:lnTo>
                    <a:pt x="131" y="63"/>
                  </a:lnTo>
                  <a:lnTo>
                    <a:pt x="115" y="44"/>
                  </a:lnTo>
                  <a:lnTo>
                    <a:pt x="96" y="30"/>
                  </a:lnTo>
                  <a:lnTo>
                    <a:pt x="74" y="16"/>
                  </a:lnTo>
                  <a:lnTo>
                    <a:pt x="52" y="8"/>
                  </a:lnTo>
                  <a:lnTo>
                    <a:pt x="27" y="0"/>
                  </a:lnTo>
                  <a:lnTo>
                    <a:pt x="0"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56" name="Freeform 32"/>
            <p:cNvSpPr>
              <a:spLocks/>
            </p:cNvSpPr>
            <p:nvPr/>
          </p:nvSpPr>
          <p:spPr bwMode="auto">
            <a:xfrm>
              <a:off x="4576" y="3407"/>
              <a:ext cx="447" cy="410"/>
            </a:xfrm>
            <a:custGeom>
              <a:avLst/>
              <a:gdLst>
                <a:gd name="T0" fmla="*/ 447 w 412"/>
                <a:gd name="T1" fmla="*/ 203 h 411"/>
                <a:gd name="T2" fmla="*/ 444 w 412"/>
                <a:gd name="T3" fmla="*/ 239 h 411"/>
                <a:gd name="T4" fmla="*/ 435 w 412"/>
                <a:gd name="T5" fmla="*/ 269 h 411"/>
                <a:gd name="T6" fmla="*/ 423 w 412"/>
                <a:gd name="T7" fmla="*/ 299 h 411"/>
                <a:gd name="T8" fmla="*/ 405 w 412"/>
                <a:gd name="T9" fmla="*/ 326 h 411"/>
                <a:gd name="T10" fmla="*/ 381 w 412"/>
                <a:gd name="T11" fmla="*/ 351 h 411"/>
                <a:gd name="T12" fmla="*/ 355 w 412"/>
                <a:gd name="T13" fmla="*/ 370 h 411"/>
                <a:gd name="T14" fmla="*/ 328 w 412"/>
                <a:gd name="T15" fmla="*/ 387 h 411"/>
                <a:gd name="T16" fmla="*/ 295 w 412"/>
                <a:gd name="T17" fmla="*/ 400 h 411"/>
                <a:gd name="T18" fmla="*/ 259 w 412"/>
                <a:gd name="T19" fmla="*/ 409 h 411"/>
                <a:gd name="T20" fmla="*/ 224 w 412"/>
                <a:gd name="T21" fmla="*/ 411 h 411"/>
                <a:gd name="T22" fmla="*/ 188 w 412"/>
                <a:gd name="T23" fmla="*/ 409 h 411"/>
                <a:gd name="T24" fmla="*/ 152 w 412"/>
                <a:gd name="T25" fmla="*/ 400 h 411"/>
                <a:gd name="T26" fmla="*/ 123 w 412"/>
                <a:gd name="T27" fmla="*/ 387 h 411"/>
                <a:gd name="T28" fmla="*/ 92 w 412"/>
                <a:gd name="T29" fmla="*/ 370 h 411"/>
                <a:gd name="T30" fmla="*/ 66 w 412"/>
                <a:gd name="T31" fmla="*/ 351 h 411"/>
                <a:gd name="T32" fmla="*/ 44 w 412"/>
                <a:gd name="T33" fmla="*/ 326 h 411"/>
                <a:gd name="T34" fmla="*/ 27 w 412"/>
                <a:gd name="T35" fmla="*/ 299 h 411"/>
                <a:gd name="T36" fmla="*/ 12 w 412"/>
                <a:gd name="T37" fmla="*/ 269 h 411"/>
                <a:gd name="T38" fmla="*/ 3 w 412"/>
                <a:gd name="T39" fmla="*/ 239 h 411"/>
                <a:gd name="T40" fmla="*/ 0 w 412"/>
                <a:gd name="T41" fmla="*/ 206 h 411"/>
                <a:gd name="T42" fmla="*/ 3 w 412"/>
                <a:gd name="T43" fmla="*/ 170 h 411"/>
                <a:gd name="T44" fmla="*/ 12 w 412"/>
                <a:gd name="T45" fmla="*/ 140 h 411"/>
                <a:gd name="T46" fmla="*/ 27 w 412"/>
                <a:gd name="T47" fmla="*/ 110 h 411"/>
                <a:gd name="T48" fmla="*/ 44 w 412"/>
                <a:gd name="T49" fmla="*/ 82 h 411"/>
                <a:gd name="T50" fmla="*/ 66 w 412"/>
                <a:gd name="T51" fmla="*/ 60 h 411"/>
                <a:gd name="T52" fmla="*/ 92 w 412"/>
                <a:gd name="T53" fmla="*/ 38 h 411"/>
                <a:gd name="T54" fmla="*/ 123 w 412"/>
                <a:gd name="T55" fmla="*/ 22 h 411"/>
                <a:gd name="T56" fmla="*/ 152 w 412"/>
                <a:gd name="T57" fmla="*/ 8 h 411"/>
                <a:gd name="T58" fmla="*/ 188 w 412"/>
                <a:gd name="T59" fmla="*/ 3 h 411"/>
                <a:gd name="T60" fmla="*/ 224 w 412"/>
                <a:gd name="T61" fmla="*/ 0 h 411"/>
                <a:gd name="T62" fmla="*/ 259 w 412"/>
                <a:gd name="T63" fmla="*/ 3 h 411"/>
                <a:gd name="T64" fmla="*/ 295 w 412"/>
                <a:gd name="T65" fmla="*/ 8 h 411"/>
                <a:gd name="T66" fmla="*/ 328 w 412"/>
                <a:gd name="T67" fmla="*/ 22 h 411"/>
                <a:gd name="T68" fmla="*/ 355 w 412"/>
                <a:gd name="T69" fmla="*/ 38 h 411"/>
                <a:gd name="T70" fmla="*/ 381 w 412"/>
                <a:gd name="T71" fmla="*/ 60 h 411"/>
                <a:gd name="T72" fmla="*/ 405 w 412"/>
                <a:gd name="T73" fmla="*/ 82 h 411"/>
                <a:gd name="T74" fmla="*/ 423 w 412"/>
                <a:gd name="T75" fmla="*/ 110 h 411"/>
                <a:gd name="T76" fmla="*/ 435 w 412"/>
                <a:gd name="T77" fmla="*/ 140 h 411"/>
                <a:gd name="T78" fmla="*/ 444 w 412"/>
                <a:gd name="T79" fmla="*/ 170 h 411"/>
                <a:gd name="T80" fmla="*/ 447 w 412"/>
                <a:gd name="T81" fmla="*/ 206 h 411"/>
                <a:gd name="T82" fmla="*/ 447 w 412"/>
                <a:gd name="T83" fmla="*/ 203 h 4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2"/>
                <a:gd name="T127" fmla="*/ 0 h 411"/>
                <a:gd name="T128" fmla="*/ 412 w 412"/>
                <a:gd name="T129" fmla="*/ 411 h 4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2" h="411">
                  <a:moveTo>
                    <a:pt x="412" y="203"/>
                  </a:moveTo>
                  <a:lnTo>
                    <a:pt x="409" y="239"/>
                  </a:lnTo>
                  <a:lnTo>
                    <a:pt x="401" y="269"/>
                  </a:lnTo>
                  <a:lnTo>
                    <a:pt x="390" y="299"/>
                  </a:lnTo>
                  <a:lnTo>
                    <a:pt x="373" y="326"/>
                  </a:lnTo>
                  <a:lnTo>
                    <a:pt x="351" y="351"/>
                  </a:lnTo>
                  <a:lnTo>
                    <a:pt x="327" y="370"/>
                  </a:lnTo>
                  <a:lnTo>
                    <a:pt x="302" y="387"/>
                  </a:lnTo>
                  <a:lnTo>
                    <a:pt x="272" y="400"/>
                  </a:lnTo>
                  <a:lnTo>
                    <a:pt x="239" y="409"/>
                  </a:lnTo>
                  <a:lnTo>
                    <a:pt x="206" y="411"/>
                  </a:lnTo>
                  <a:lnTo>
                    <a:pt x="173" y="409"/>
                  </a:lnTo>
                  <a:lnTo>
                    <a:pt x="140" y="400"/>
                  </a:lnTo>
                  <a:lnTo>
                    <a:pt x="113" y="387"/>
                  </a:lnTo>
                  <a:lnTo>
                    <a:pt x="85" y="370"/>
                  </a:lnTo>
                  <a:lnTo>
                    <a:pt x="61" y="351"/>
                  </a:lnTo>
                  <a:lnTo>
                    <a:pt x="41" y="326"/>
                  </a:lnTo>
                  <a:lnTo>
                    <a:pt x="25" y="299"/>
                  </a:lnTo>
                  <a:lnTo>
                    <a:pt x="11" y="269"/>
                  </a:lnTo>
                  <a:lnTo>
                    <a:pt x="3" y="239"/>
                  </a:lnTo>
                  <a:lnTo>
                    <a:pt x="0" y="206"/>
                  </a:lnTo>
                  <a:lnTo>
                    <a:pt x="3" y="170"/>
                  </a:lnTo>
                  <a:lnTo>
                    <a:pt x="11" y="140"/>
                  </a:lnTo>
                  <a:lnTo>
                    <a:pt x="25" y="110"/>
                  </a:lnTo>
                  <a:lnTo>
                    <a:pt x="41" y="82"/>
                  </a:lnTo>
                  <a:lnTo>
                    <a:pt x="61" y="60"/>
                  </a:lnTo>
                  <a:lnTo>
                    <a:pt x="85" y="38"/>
                  </a:lnTo>
                  <a:lnTo>
                    <a:pt x="113" y="22"/>
                  </a:lnTo>
                  <a:lnTo>
                    <a:pt x="140" y="8"/>
                  </a:lnTo>
                  <a:lnTo>
                    <a:pt x="173" y="3"/>
                  </a:lnTo>
                  <a:lnTo>
                    <a:pt x="206" y="0"/>
                  </a:lnTo>
                  <a:lnTo>
                    <a:pt x="239" y="3"/>
                  </a:lnTo>
                  <a:lnTo>
                    <a:pt x="272" y="8"/>
                  </a:lnTo>
                  <a:lnTo>
                    <a:pt x="302" y="22"/>
                  </a:lnTo>
                  <a:lnTo>
                    <a:pt x="327" y="38"/>
                  </a:lnTo>
                  <a:lnTo>
                    <a:pt x="351" y="60"/>
                  </a:lnTo>
                  <a:lnTo>
                    <a:pt x="373" y="82"/>
                  </a:lnTo>
                  <a:lnTo>
                    <a:pt x="390" y="110"/>
                  </a:lnTo>
                  <a:lnTo>
                    <a:pt x="401" y="140"/>
                  </a:lnTo>
                  <a:lnTo>
                    <a:pt x="409" y="170"/>
                  </a:lnTo>
                  <a:lnTo>
                    <a:pt x="412" y="206"/>
                  </a:lnTo>
                  <a:lnTo>
                    <a:pt x="412" y="203"/>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57" name="Freeform 33"/>
            <p:cNvSpPr>
              <a:spLocks/>
            </p:cNvSpPr>
            <p:nvPr/>
          </p:nvSpPr>
          <p:spPr bwMode="auto">
            <a:xfrm>
              <a:off x="4576" y="3407"/>
              <a:ext cx="447" cy="410"/>
            </a:xfrm>
            <a:custGeom>
              <a:avLst/>
              <a:gdLst>
                <a:gd name="T0" fmla="*/ 447 w 412"/>
                <a:gd name="T1" fmla="*/ 203 h 411"/>
                <a:gd name="T2" fmla="*/ 444 w 412"/>
                <a:gd name="T3" fmla="*/ 170 h 411"/>
                <a:gd name="T4" fmla="*/ 435 w 412"/>
                <a:gd name="T5" fmla="*/ 140 h 411"/>
                <a:gd name="T6" fmla="*/ 423 w 412"/>
                <a:gd name="T7" fmla="*/ 110 h 411"/>
                <a:gd name="T8" fmla="*/ 405 w 412"/>
                <a:gd name="T9" fmla="*/ 82 h 411"/>
                <a:gd name="T10" fmla="*/ 381 w 412"/>
                <a:gd name="T11" fmla="*/ 60 h 411"/>
                <a:gd name="T12" fmla="*/ 355 w 412"/>
                <a:gd name="T13" fmla="*/ 38 h 411"/>
                <a:gd name="T14" fmla="*/ 328 w 412"/>
                <a:gd name="T15" fmla="*/ 22 h 411"/>
                <a:gd name="T16" fmla="*/ 295 w 412"/>
                <a:gd name="T17" fmla="*/ 8 h 411"/>
                <a:gd name="T18" fmla="*/ 259 w 412"/>
                <a:gd name="T19" fmla="*/ 3 h 411"/>
                <a:gd name="T20" fmla="*/ 224 w 412"/>
                <a:gd name="T21" fmla="*/ 0 h 411"/>
                <a:gd name="T22" fmla="*/ 188 w 412"/>
                <a:gd name="T23" fmla="*/ 3 h 411"/>
                <a:gd name="T24" fmla="*/ 152 w 412"/>
                <a:gd name="T25" fmla="*/ 8 h 411"/>
                <a:gd name="T26" fmla="*/ 123 w 412"/>
                <a:gd name="T27" fmla="*/ 22 h 411"/>
                <a:gd name="T28" fmla="*/ 92 w 412"/>
                <a:gd name="T29" fmla="*/ 38 h 411"/>
                <a:gd name="T30" fmla="*/ 66 w 412"/>
                <a:gd name="T31" fmla="*/ 60 h 411"/>
                <a:gd name="T32" fmla="*/ 44 w 412"/>
                <a:gd name="T33" fmla="*/ 82 h 411"/>
                <a:gd name="T34" fmla="*/ 27 w 412"/>
                <a:gd name="T35" fmla="*/ 110 h 411"/>
                <a:gd name="T36" fmla="*/ 12 w 412"/>
                <a:gd name="T37" fmla="*/ 140 h 411"/>
                <a:gd name="T38" fmla="*/ 3 w 412"/>
                <a:gd name="T39" fmla="*/ 170 h 411"/>
                <a:gd name="T40" fmla="*/ 0 w 412"/>
                <a:gd name="T41" fmla="*/ 206 h 411"/>
                <a:gd name="T42" fmla="*/ 3 w 412"/>
                <a:gd name="T43" fmla="*/ 239 h 411"/>
                <a:gd name="T44" fmla="*/ 12 w 412"/>
                <a:gd name="T45" fmla="*/ 269 h 411"/>
                <a:gd name="T46" fmla="*/ 27 w 412"/>
                <a:gd name="T47" fmla="*/ 299 h 411"/>
                <a:gd name="T48" fmla="*/ 44 w 412"/>
                <a:gd name="T49" fmla="*/ 326 h 411"/>
                <a:gd name="T50" fmla="*/ 66 w 412"/>
                <a:gd name="T51" fmla="*/ 351 h 411"/>
                <a:gd name="T52" fmla="*/ 92 w 412"/>
                <a:gd name="T53" fmla="*/ 370 h 411"/>
                <a:gd name="T54" fmla="*/ 123 w 412"/>
                <a:gd name="T55" fmla="*/ 387 h 411"/>
                <a:gd name="T56" fmla="*/ 152 w 412"/>
                <a:gd name="T57" fmla="*/ 400 h 411"/>
                <a:gd name="T58" fmla="*/ 188 w 412"/>
                <a:gd name="T59" fmla="*/ 409 h 411"/>
                <a:gd name="T60" fmla="*/ 224 w 412"/>
                <a:gd name="T61" fmla="*/ 411 h 411"/>
                <a:gd name="T62" fmla="*/ 259 w 412"/>
                <a:gd name="T63" fmla="*/ 409 h 411"/>
                <a:gd name="T64" fmla="*/ 295 w 412"/>
                <a:gd name="T65" fmla="*/ 400 h 411"/>
                <a:gd name="T66" fmla="*/ 328 w 412"/>
                <a:gd name="T67" fmla="*/ 387 h 411"/>
                <a:gd name="T68" fmla="*/ 355 w 412"/>
                <a:gd name="T69" fmla="*/ 370 h 411"/>
                <a:gd name="T70" fmla="*/ 381 w 412"/>
                <a:gd name="T71" fmla="*/ 351 h 411"/>
                <a:gd name="T72" fmla="*/ 405 w 412"/>
                <a:gd name="T73" fmla="*/ 326 h 411"/>
                <a:gd name="T74" fmla="*/ 423 w 412"/>
                <a:gd name="T75" fmla="*/ 299 h 411"/>
                <a:gd name="T76" fmla="*/ 435 w 412"/>
                <a:gd name="T77" fmla="*/ 269 h 411"/>
                <a:gd name="T78" fmla="*/ 444 w 412"/>
                <a:gd name="T79" fmla="*/ 239 h 411"/>
                <a:gd name="T80" fmla="*/ 447 w 412"/>
                <a:gd name="T81" fmla="*/ 206 h 411"/>
                <a:gd name="T82" fmla="*/ 447 w 412"/>
                <a:gd name="T83" fmla="*/ 206 h 4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2"/>
                <a:gd name="T127" fmla="*/ 0 h 411"/>
                <a:gd name="T128" fmla="*/ 412 w 412"/>
                <a:gd name="T129" fmla="*/ 411 h 4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2" h="411">
                  <a:moveTo>
                    <a:pt x="412" y="203"/>
                  </a:moveTo>
                  <a:lnTo>
                    <a:pt x="409" y="170"/>
                  </a:lnTo>
                  <a:lnTo>
                    <a:pt x="401" y="140"/>
                  </a:lnTo>
                  <a:lnTo>
                    <a:pt x="390" y="110"/>
                  </a:lnTo>
                  <a:lnTo>
                    <a:pt x="373" y="82"/>
                  </a:lnTo>
                  <a:lnTo>
                    <a:pt x="351" y="60"/>
                  </a:lnTo>
                  <a:lnTo>
                    <a:pt x="327" y="38"/>
                  </a:lnTo>
                  <a:lnTo>
                    <a:pt x="302" y="22"/>
                  </a:lnTo>
                  <a:lnTo>
                    <a:pt x="272" y="8"/>
                  </a:lnTo>
                  <a:lnTo>
                    <a:pt x="239" y="3"/>
                  </a:lnTo>
                  <a:lnTo>
                    <a:pt x="206" y="0"/>
                  </a:lnTo>
                  <a:lnTo>
                    <a:pt x="173" y="3"/>
                  </a:lnTo>
                  <a:lnTo>
                    <a:pt x="140" y="8"/>
                  </a:lnTo>
                  <a:lnTo>
                    <a:pt x="113" y="22"/>
                  </a:lnTo>
                  <a:lnTo>
                    <a:pt x="85" y="38"/>
                  </a:lnTo>
                  <a:lnTo>
                    <a:pt x="61" y="60"/>
                  </a:lnTo>
                  <a:lnTo>
                    <a:pt x="41" y="82"/>
                  </a:lnTo>
                  <a:lnTo>
                    <a:pt x="25" y="110"/>
                  </a:lnTo>
                  <a:lnTo>
                    <a:pt x="11" y="140"/>
                  </a:lnTo>
                  <a:lnTo>
                    <a:pt x="3" y="170"/>
                  </a:lnTo>
                  <a:lnTo>
                    <a:pt x="0" y="206"/>
                  </a:lnTo>
                  <a:lnTo>
                    <a:pt x="3" y="239"/>
                  </a:lnTo>
                  <a:lnTo>
                    <a:pt x="11" y="269"/>
                  </a:lnTo>
                  <a:lnTo>
                    <a:pt x="25" y="299"/>
                  </a:lnTo>
                  <a:lnTo>
                    <a:pt x="41" y="326"/>
                  </a:lnTo>
                  <a:lnTo>
                    <a:pt x="61" y="351"/>
                  </a:lnTo>
                  <a:lnTo>
                    <a:pt x="85" y="370"/>
                  </a:lnTo>
                  <a:lnTo>
                    <a:pt x="113" y="387"/>
                  </a:lnTo>
                  <a:lnTo>
                    <a:pt x="140" y="400"/>
                  </a:lnTo>
                  <a:lnTo>
                    <a:pt x="173" y="409"/>
                  </a:lnTo>
                  <a:lnTo>
                    <a:pt x="206" y="411"/>
                  </a:lnTo>
                  <a:lnTo>
                    <a:pt x="239" y="409"/>
                  </a:lnTo>
                  <a:lnTo>
                    <a:pt x="272" y="400"/>
                  </a:lnTo>
                  <a:lnTo>
                    <a:pt x="302" y="387"/>
                  </a:lnTo>
                  <a:lnTo>
                    <a:pt x="327" y="370"/>
                  </a:lnTo>
                  <a:lnTo>
                    <a:pt x="351" y="351"/>
                  </a:lnTo>
                  <a:lnTo>
                    <a:pt x="373" y="326"/>
                  </a:lnTo>
                  <a:lnTo>
                    <a:pt x="390" y="299"/>
                  </a:lnTo>
                  <a:lnTo>
                    <a:pt x="401" y="269"/>
                  </a:lnTo>
                  <a:lnTo>
                    <a:pt x="409" y="239"/>
                  </a:lnTo>
                  <a:lnTo>
                    <a:pt x="412" y="206"/>
                  </a:lnTo>
                </a:path>
              </a:pathLst>
            </a:custGeom>
            <a:noFill/>
            <a:ln w="2540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58" name="Rectangle 34"/>
            <p:cNvSpPr>
              <a:spLocks noChangeArrowheads="1"/>
            </p:cNvSpPr>
            <p:nvPr/>
          </p:nvSpPr>
          <p:spPr bwMode="auto">
            <a:xfrm>
              <a:off x="4787" y="3560"/>
              <a:ext cx="32" cy="133"/>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a:solidFill>
                    <a:srgbClr val="000000"/>
                  </a:solidFill>
                </a:rPr>
                <a:t>I</a:t>
              </a:r>
              <a:endParaRPr lang="en-US" altLang="zh-CN" sz="1292"/>
            </a:p>
          </p:txBody>
        </p:sp>
        <p:sp>
          <p:nvSpPr>
            <p:cNvPr id="22559" name="Freeform 35"/>
            <p:cNvSpPr>
              <a:spLocks/>
            </p:cNvSpPr>
            <p:nvPr/>
          </p:nvSpPr>
          <p:spPr bwMode="auto">
            <a:xfrm>
              <a:off x="4344" y="3052"/>
              <a:ext cx="256" cy="464"/>
            </a:xfrm>
            <a:custGeom>
              <a:avLst/>
              <a:gdLst>
                <a:gd name="T0" fmla="*/ 0 w 236"/>
                <a:gd name="T1" fmla="*/ 0 h 464"/>
                <a:gd name="T2" fmla="*/ 3 w 236"/>
                <a:gd name="T3" fmla="*/ 77 h 464"/>
                <a:gd name="T4" fmla="*/ 15 w 236"/>
                <a:gd name="T5" fmla="*/ 148 h 464"/>
                <a:gd name="T6" fmla="*/ 30 w 236"/>
                <a:gd name="T7" fmla="*/ 214 h 464"/>
                <a:gd name="T8" fmla="*/ 51 w 236"/>
                <a:gd name="T9" fmla="*/ 275 h 464"/>
                <a:gd name="T10" fmla="*/ 75 w 236"/>
                <a:gd name="T11" fmla="*/ 329 h 464"/>
                <a:gd name="T12" fmla="*/ 104 w 236"/>
                <a:gd name="T13" fmla="*/ 376 h 464"/>
                <a:gd name="T14" fmla="*/ 140 w 236"/>
                <a:gd name="T15" fmla="*/ 412 h 464"/>
                <a:gd name="T16" fmla="*/ 176 w 236"/>
                <a:gd name="T17" fmla="*/ 442 h 464"/>
                <a:gd name="T18" fmla="*/ 215 w 236"/>
                <a:gd name="T19" fmla="*/ 458 h 464"/>
                <a:gd name="T20" fmla="*/ 256 w 236"/>
                <a:gd name="T21" fmla="*/ 464 h 4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6"/>
                <a:gd name="T34" fmla="*/ 0 h 464"/>
                <a:gd name="T35" fmla="*/ 236 w 236"/>
                <a:gd name="T36" fmla="*/ 464 h 4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6" h="464">
                  <a:moveTo>
                    <a:pt x="0" y="0"/>
                  </a:moveTo>
                  <a:lnTo>
                    <a:pt x="3" y="77"/>
                  </a:lnTo>
                  <a:lnTo>
                    <a:pt x="14" y="148"/>
                  </a:lnTo>
                  <a:lnTo>
                    <a:pt x="28" y="214"/>
                  </a:lnTo>
                  <a:lnTo>
                    <a:pt x="47" y="275"/>
                  </a:lnTo>
                  <a:lnTo>
                    <a:pt x="69" y="329"/>
                  </a:lnTo>
                  <a:lnTo>
                    <a:pt x="96" y="376"/>
                  </a:lnTo>
                  <a:lnTo>
                    <a:pt x="129" y="412"/>
                  </a:lnTo>
                  <a:lnTo>
                    <a:pt x="162" y="442"/>
                  </a:lnTo>
                  <a:lnTo>
                    <a:pt x="198" y="458"/>
                  </a:lnTo>
                  <a:lnTo>
                    <a:pt x="236" y="464"/>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60" name="Freeform 36"/>
            <p:cNvSpPr>
              <a:spLocks/>
            </p:cNvSpPr>
            <p:nvPr/>
          </p:nvSpPr>
          <p:spPr bwMode="auto">
            <a:xfrm>
              <a:off x="4463" y="2605"/>
              <a:ext cx="96" cy="61"/>
            </a:xfrm>
            <a:custGeom>
              <a:avLst/>
              <a:gdLst>
                <a:gd name="T0" fmla="*/ 12 w 88"/>
                <a:gd name="T1" fmla="*/ 39 h 61"/>
                <a:gd name="T2" fmla="*/ 0 w 88"/>
                <a:gd name="T3" fmla="*/ 17 h 61"/>
                <a:gd name="T4" fmla="*/ 96 w 88"/>
                <a:gd name="T5" fmla="*/ 0 h 61"/>
                <a:gd name="T6" fmla="*/ 24 w 88"/>
                <a:gd name="T7" fmla="*/ 61 h 61"/>
                <a:gd name="T8" fmla="*/ 12 w 88"/>
                <a:gd name="T9" fmla="*/ 39 h 61"/>
                <a:gd name="T10" fmla="*/ 0 60000 65536"/>
                <a:gd name="T11" fmla="*/ 0 60000 65536"/>
                <a:gd name="T12" fmla="*/ 0 60000 65536"/>
                <a:gd name="T13" fmla="*/ 0 60000 65536"/>
                <a:gd name="T14" fmla="*/ 0 60000 65536"/>
                <a:gd name="T15" fmla="*/ 0 w 88"/>
                <a:gd name="T16" fmla="*/ 0 h 61"/>
                <a:gd name="T17" fmla="*/ 88 w 88"/>
                <a:gd name="T18" fmla="*/ 61 h 61"/>
              </a:gdLst>
              <a:ahLst/>
              <a:cxnLst>
                <a:cxn ang="T10">
                  <a:pos x="T0" y="T1"/>
                </a:cxn>
                <a:cxn ang="T11">
                  <a:pos x="T2" y="T3"/>
                </a:cxn>
                <a:cxn ang="T12">
                  <a:pos x="T4" y="T5"/>
                </a:cxn>
                <a:cxn ang="T13">
                  <a:pos x="T6" y="T7"/>
                </a:cxn>
                <a:cxn ang="T14">
                  <a:pos x="T8" y="T9"/>
                </a:cxn>
              </a:cxnLst>
              <a:rect l="T15" t="T16" r="T17" b="T18"/>
              <a:pathLst>
                <a:path w="88" h="61">
                  <a:moveTo>
                    <a:pt x="11" y="39"/>
                  </a:moveTo>
                  <a:lnTo>
                    <a:pt x="0" y="17"/>
                  </a:lnTo>
                  <a:lnTo>
                    <a:pt x="88" y="0"/>
                  </a:lnTo>
                  <a:lnTo>
                    <a:pt x="22" y="61"/>
                  </a:lnTo>
                  <a:lnTo>
                    <a:pt x="11" y="39"/>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61" name="Freeform 37"/>
            <p:cNvSpPr>
              <a:spLocks/>
            </p:cNvSpPr>
            <p:nvPr/>
          </p:nvSpPr>
          <p:spPr bwMode="auto">
            <a:xfrm>
              <a:off x="4463" y="2605"/>
              <a:ext cx="96" cy="61"/>
            </a:xfrm>
            <a:custGeom>
              <a:avLst/>
              <a:gdLst>
                <a:gd name="T0" fmla="*/ 12 w 88"/>
                <a:gd name="T1" fmla="*/ 36 h 61"/>
                <a:gd name="T2" fmla="*/ 0 w 88"/>
                <a:gd name="T3" fmla="*/ 17 h 61"/>
                <a:gd name="T4" fmla="*/ 96 w 88"/>
                <a:gd name="T5" fmla="*/ 0 h 61"/>
                <a:gd name="T6" fmla="*/ 24 w 88"/>
                <a:gd name="T7" fmla="*/ 61 h 61"/>
                <a:gd name="T8" fmla="*/ 12 w 88"/>
                <a:gd name="T9" fmla="*/ 36 h 61"/>
                <a:gd name="T10" fmla="*/ 0 60000 65536"/>
                <a:gd name="T11" fmla="*/ 0 60000 65536"/>
                <a:gd name="T12" fmla="*/ 0 60000 65536"/>
                <a:gd name="T13" fmla="*/ 0 60000 65536"/>
                <a:gd name="T14" fmla="*/ 0 60000 65536"/>
                <a:gd name="T15" fmla="*/ 0 w 88"/>
                <a:gd name="T16" fmla="*/ 0 h 61"/>
                <a:gd name="T17" fmla="*/ 88 w 88"/>
                <a:gd name="T18" fmla="*/ 61 h 61"/>
              </a:gdLst>
              <a:ahLst/>
              <a:cxnLst>
                <a:cxn ang="T10">
                  <a:pos x="T0" y="T1"/>
                </a:cxn>
                <a:cxn ang="T11">
                  <a:pos x="T2" y="T3"/>
                </a:cxn>
                <a:cxn ang="T12">
                  <a:pos x="T4" y="T5"/>
                </a:cxn>
                <a:cxn ang="T13">
                  <a:pos x="T6" y="T7"/>
                </a:cxn>
                <a:cxn ang="T14">
                  <a:pos x="T8" y="T9"/>
                </a:cxn>
              </a:cxnLst>
              <a:rect l="T15" t="T16" r="T17" b="T18"/>
              <a:pathLst>
                <a:path w="88" h="61">
                  <a:moveTo>
                    <a:pt x="11" y="36"/>
                  </a:moveTo>
                  <a:lnTo>
                    <a:pt x="0" y="17"/>
                  </a:lnTo>
                  <a:lnTo>
                    <a:pt x="88" y="0"/>
                  </a:lnTo>
                  <a:lnTo>
                    <a:pt x="22" y="61"/>
                  </a:lnTo>
                  <a:lnTo>
                    <a:pt x="11" y="36"/>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62" name="Freeform 38"/>
            <p:cNvSpPr>
              <a:spLocks/>
            </p:cNvSpPr>
            <p:nvPr/>
          </p:nvSpPr>
          <p:spPr bwMode="auto">
            <a:xfrm>
              <a:off x="4344" y="2644"/>
              <a:ext cx="128" cy="408"/>
            </a:xfrm>
            <a:custGeom>
              <a:avLst/>
              <a:gdLst>
                <a:gd name="T0" fmla="*/ 0 w 118"/>
                <a:gd name="T1" fmla="*/ 408 h 408"/>
                <a:gd name="T2" fmla="*/ 3 w 118"/>
                <a:gd name="T3" fmla="*/ 354 h 408"/>
                <a:gd name="T4" fmla="*/ 7 w 118"/>
                <a:gd name="T5" fmla="*/ 301 h 408"/>
                <a:gd name="T6" fmla="*/ 10 w 118"/>
                <a:gd name="T7" fmla="*/ 249 h 408"/>
                <a:gd name="T8" fmla="*/ 18 w 118"/>
                <a:gd name="T9" fmla="*/ 200 h 408"/>
                <a:gd name="T10" fmla="*/ 27 w 118"/>
                <a:gd name="T11" fmla="*/ 153 h 408"/>
                <a:gd name="T12" fmla="*/ 42 w 118"/>
                <a:gd name="T13" fmla="*/ 112 h 408"/>
                <a:gd name="T14" fmla="*/ 56 w 118"/>
                <a:gd name="T15" fmla="*/ 74 h 408"/>
                <a:gd name="T16" fmla="*/ 78 w 118"/>
                <a:gd name="T17" fmla="*/ 44 h 408"/>
                <a:gd name="T18" fmla="*/ 102 w 118"/>
                <a:gd name="T19" fmla="*/ 19 h 408"/>
                <a:gd name="T20" fmla="*/ 128 w 118"/>
                <a:gd name="T21" fmla="*/ 0 h 4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8"/>
                <a:gd name="T34" fmla="*/ 0 h 408"/>
                <a:gd name="T35" fmla="*/ 118 w 118"/>
                <a:gd name="T36" fmla="*/ 408 h 4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8" h="408">
                  <a:moveTo>
                    <a:pt x="0" y="408"/>
                  </a:moveTo>
                  <a:lnTo>
                    <a:pt x="3" y="354"/>
                  </a:lnTo>
                  <a:lnTo>
                    <a:pt x="6" y="301"/>
                  </a:lnTo>
                  <a:lnTo>
                    <a:pt x="9" y="249"/>
                  </a:lnTo>
                  <a:lnTo>
                    <a:pt x="17" y="200"/>
                  </a:lnTo>
                  <a:lnTo>
                    <a:pt x="25" y="153"/>
                  </a:lnTo>
                  <a:lnTo>
                    <a:pt x="39" y="112"/>
                  </a:lnTo>
                  <a:lnTo>
                    <a:pt x="52" y="74"/>
                  </a:lnTo>
                  <a:lnTo>
                    <a:pt x="72" y="44"/>
                  </a:lnTo>
                  <a:lnTo>
                    <a:pt x="94" y="19"/>
                  </a:lnTo>
                  <a:lnTo>
                    <a:pt x="118"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63" name="Freeform 39"/>
            <p:cNvSpPr>
              <a:spLocks/>
            </p:cNvSpPr>
            <p:nvPr/>
          </p:nvSpPr>
          <p:spPr bwMode="auto">
            <a:xfrm>
              <a:off x="5023" y="3549"/>
              <a:ext cx="94" cy="39"/>
            </a:xfrm>
            <a:custGeom>
              <a:avLst/>
              <a:gdLst>
                <a:gd name="T0" fmla="*/ 92 w 87"/>
                <a:gd name="T1" fmla="*/ 24 h 46"/>
                <a:gd name="T2" fmla="*/ 94 w 87"/>
                <a:gd name="T3" fmla="*/ 46 h 46"/>
                <a:gd name="T4" fmla="*/ 0 w 87"/>
                <a:gd name="T5" fmla="*/ 38 h 46"/>
                <a:gd name="T6" fmla="*/ 85 w 87"/>
                <a:gd name="T7" fmla="*/ 0 h 46"/>
                <a:gd name="T8" fmla="*/ 92 w 87"/>
                <a:gd name="T9" fmla="*/ 24 h 46"/>
                <a:gd name="T10" fmla="*/ 0 60000 65536"/>
                <a:gd name="T11" fmla="*/ 0 60000 65536"/>
                <a:gd name="T12" fmla="*/ 0 60000 65536"/>
                <a:gd name="T13" fmla="*/ 0 60000 65536"/>
                <a:gd name="T14" fmla="*/ 0 60000 65536"/>
                <a:gd name="T15" fmla="*/ 0 w 87"/>
                <a:gd name="T16" fmla="*/ 0 h 46"/>
                <a:gd name="T17" fmla="*/ 87 w 87"/>
                <a:gd name="T18" fmla="*/ 46 h 46"/>
              </a:gdLst>
              <a:ahLst/>
              <a:cxnLst>
                <a:cxn ang="T10">
                  <a:pos x="T0" y="T1"/>
                </a:cxn>
                <a:cxn ang="T11">
                  <a:pos x="T2" y="T3"/>
                </a:cxn>
                <a:cxn ang="T12">
                  <a:pos x="T4" y="T5"/>
                </a:cxn>
                <a:cxn ang="T13">
                  <a:pos x="T6" y="T7"/>
                </a:cxn>
                <a:cxn ang="T14">
                  <a:pos x="T8" y="T9"/>
                </a:cxn>
              </a:cxnLst>
              <a:rect l="T15" t="T16" r="T17" b="T18"/>
              <a:pathLst>
                <a:path w="87" h="46">
                  <a:moveTo>
                    <a:pt x="85" y="24"/>
                  </a:moveTo>
                  <a:lnTo>
                    <a:pt x="87" y="46"/>
                  </a:lnTo>
                  <a:lnTo>
                    <a:pt x="0" y="38"/>
                  </a:lnTo>
                  <a:lnTo>
                    <a:pt x="79" y="0"/>
                  </a:lnTo>
                  <a:lnTo>
                    <a:pt x="85" y="24"/>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64" name="Freeform 40"/>
            <p:cNvSpPr>
              <a:spLocks/>
            </p:cNvSpPr>
            <p:nvPr/>
          </p:nvSpPr>
          <p:spPr bwMode="auto">
            <a:xfrm>
              <a:off x="5023" y="3549"/>
              <a:ext cx="94" cy="39"/>
            </a:xfrm>
            <a:custGeom>
              <a:avLst/>
              <a:gdLst>
                <a:gd name="T0" fmla="*/ 89 w 87"/>
                <a:gd name="T1" fmla="*/ 22 h 46"/>
                <a:gd name="T2" fmla="*/ 94 w 87"/>
                <a:gd name="T3" fmla="*/ 46 h 46"/>
                <a:gd name="T4" fmla="*/ 0 w 87"/>
                <a:gd name="T5" fmla="*/ 38 h 46"/>
                <a:gd name="T6" fmla="*/ 85 w 87"/>
                <a:gd name="T7" fmla="*/ 0 h 46"/>
                <a:gd name="T8" fmla="*/ 89 w 87"/>
                <a:gd name="T9" fmla="*/ 22 h 46"/>
                <a:gd name="T10" fmla="*/ 0 60000 65536"/>
                <a:gd name="T11" fmla="*/ 0 60000 65536"/>
                <a:gd name="T12" fmla="*/ 0 60000 65536"/>
                <a:gd name="T13" fmla="*/ 0 60000 65536"/>
                <a:gd name="T14" fmla="*/ 0 60000 65536"/>
                <a:gd name="T15" fmla="*/ 0 w 87"/>
                <a:gd name="T16" fmla="*/ 0 h 46"/>
                <a:gd name="T17" fmla="*/ 87 w 87"/>
                <a:gd name="T18" fmla="*/ 46 h 46"/>
              </a:gdLst>
              <a:ahLst/>
              <a:cxnLst>
                <a:cxn ang="T10">
                  <a:pos x="T0" y="T1"/>
                </a:cxn>
                <a:cxn ang="T11">
                  <a:pos x="T2" y="T3"/>
                </a:cxn>
                <a:cxn ang="T12">
                  <a:pos x="T4" y="T5"/>
                </a:cxn>
                <a:cxn ang="T13">
                  <a:pos x="T6" y="T7"/>
                </a:cxn>
                <a:cxn ang="T14">
                  <a:pos x="T8" y="T9"/>
                </a:cxn>
              </a:cxnLst>
              <a:rect l="T15" t="T16" r="T17" b="T18"/>
              <a:pathLst>
                <a:path w="87" h="46">
                  <a:moveTo>
                    <a:pt x="82" y="22"/>
                  </a:moveTo>
                  <a:lnTo>
                    <a:pt x="87" y="46"/>
                  </a:lnTo>
                  <a:lnTo>
                    <a:pt x="0" y="38"/>
                  </a:lnTo>
                  <a:lnTo>
                    <a:pt x="79" y="0"/>
                  </a:lnTo>
                  <a:lnTo>
                    <a:pt x="82" y="22"/>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65" name="Freeform 41"/>
            <p:cNvSpPr>
              <a:spLocks/>
            </p:cNvSpPr>
            <p:nvPr/>
          </p:nvSpPr>
          <p:spPr bwMode="auto">
            <a:xfrm>
              <a:off x="5117" y="2600"/>
              <a:ext cx="461" cy="977"/>
            </a:xfrm>
            <a:custGeom>
              <a:avLst/>
              <a:gdLst>
                <a:gd name="T0" fmla="*/ 461 w 426"/>
                <a:gd name="T1" fmla="*/ 0 h 973"/>
                <a:gd name="T2" fmla="*/ 458 w 426"/>
                <a:gd name="T3" fmla="*/ 145 h 973"/>
                <a:gd name="T4" fmla="*/ 439 w 426"/>
                <a:gd name="T5" fmla="*/ 282 h 973"/>
                <a:gd name="T6" fmla="*/ 416 w 426"/>
                <a:gd name="T7" fmla="*/ 414 h 973"/>
                <a:gd name="T8" fmla="*/ 381 w 426"/>
                <a:gd name="T9" fmla="*/ 537 h 973"/>
                <a:gd name="T10" fmla="*/ 335 w 426"/>
                <a:gd name="T11" fmla="*/ 650 h 973"/>
                <a:gd name="T12" fmla="*/ 282 w 426"/>
                <a:gd name="T13" fmla="*/ 751 h 973"/>
                <a:gd name="T14" fmla="*/ 220 w 426"/>
                <a:gd name="T15" fmla="*/ 834 h 973"/>
                <a:gd name="T16" fmla="*/ 152 w 426"/>
                <a:gd name="T17" fmla="*/ 899 h 973"/>
                <a:gd name="T18" fmla="*/ 81 w 426"/>
                <a:gd name="T19" fmla="*/ 946 h 973"/>
                <a:gd name="T20" fmla="*/ 0 w 426"/>
                <a:gd name="T21" fmla="*/ 973 h 9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6"/>
                <a:gd name="T34" fmla="*/ 0 h 973"/>
                <a:gd name="T35" fmla="*/ 426 w 426"/>
                <a:gd name="T36" fmla="*/ 973 h 9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6" h="973">
                  <a:moveTo>
                    <a:pt x="426" y="0"/>
                  </a:moveTo>
                  <a:lnTo>
                    <a:pt x="423" y="145"/>
                  </a:lnTo>
                  <a:lnTo>
                    <a:pt x="406" y="282"/>
                  </a:lnTo>
                  <a:lnTo>
                    <a:pt x="384" y="414"/>
                  </a:lnTo>
                  <a:lnTo>
                    <a:pt x="352" y="537"/>
                  </a:lnTo>
                  <a:lnTo>
                    <a:pt x="310" y="650"/>
                  </a:lnTo>
                  <a:lnTo>
                    <a:pt x="261" y="751"/>
                  </a:lnTo>
                  <a:lnTo>
                    <a:pt x="203" y="834"/>
                  </a:lnTo>
                  <a:lnTo>
                    <a:pt x="140" y="899"/>
                  </a:lnTo>
                  <a:lnTo>
                    <a:pt x="75" y="946"/>
                  </a:lnTo>
                  <a:lnTo>
                    <a:pt x="0" y="973"/>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66" name="Freeform 42"/>
            <p:cNvSpPr>
              <a:spLocks/>
            </p:cNvSpPr>
            <p:nvPr/>
          </p:nvSpPr>
          <p:spPr bwMode="auto">
            <a:xfrm>
              <a:off x="4891" y="2792"/>
              <a:ext cx="81" cy="142"/>
            </a:xfrm>
            <a:custGeom>
              <a:avLst/>
              <a:gdLst>
                <a:gd name="T0" fmla="*/ 81 w 74"/>
                <a:gd name="T1" fmla="*/ 142 h 142"/>
                <a:gd name="T2" fmla="*/ 81 w 74"/>
                <a:gd name="T3" fmla="*/ 121 h 142"/>
                <a:gd name="T4" fmla="*/ 78 w 74"/>
                <a:gd name="T5" fmla="*/ 99 h 142"/>
                <a:gd name="T6" fmla="*/ 76 w 74"/>
                <a:gd name="T7" fmla="*/ 77 h 142"/>
                <a:gd name="T8" fmla="*/ 66 w 74"/>
                <a:gd name="T9" fmla="*/ 57 h 142"/>
                <a:gd name="T10" fmla="*/ 57 w 74"/>
                <a:gd name="T11" fmla="*/ 41 h 142"/>
                <a:gd name="T12" fmla="*/ 48 w 74"/>
                <a:gd name="T13" fmla="*/ 27 h 142"/>
                <a:gd name="T14" fmla="*/ 36 w 74"/>
                <a:gd name="T15" fmla="*/ 16 h 142"/>
                <a:gd name="T16" fmla="*/ 24 w 74"/>
                <a:gd name="T17" fmla="*/ 5 h 142"/>
                <a:gd name="T18" fmla="*/ 12 w 74"/>
                <a:gd name="T19" fmla="*/ 0 h 142"/>
                <a:gd name="T20" fmla="*/ 0 w 74"/>
                <a:gd name="T21" fmla="*/ 0 h 1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4"/>
                <a:gd name="T34" fmla="*/ 0 h 142"/>
                <a:gd name="T35" fmla="*/ 74 w 74"/>
                <a:gd name="T36" fmla="*/ 142 h 1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4" h="142">
                  <a:moveTo>
                    <a:pt x="74" y="142"/>
                  </a:moveTo>
                  <a:lnTo>
                    <a:pt x="74" y="121"/>
                  </a:lnTo>
                  <a:lnTo>
                    <a:pt x="71" y="99"/>
                  </a:lnTo>
                  <a:lnTo>
                    <a:pt x="69" y="77"/>
                  </a:lnTo>
                  <a:lnTo>
                    <a:pt x="60" y="57"/>
                  </a:lnTo>
                  <a:lnTo>
                    <a:pt x="52" y="41"/>
                  </a:lnTo>
                  <a:lnTo>
                    <a:pt x="44" y="27"/>
                  </a:lnTo>
                  <a:lnTo>
                    <a:pt x="33" y="16"/>
                  </a:lnTo>
                  <a:lnTo>
                    <a:pt x="22" y="5"/>
                  </a:lnTo>
                  <a:lnTo>
                    <a:pt x="11" y="0"/>
                  </a:lnTo>
                  <a:lnTo>
                    <a:pt x="0"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67" name="Freeform 43"/>
            <p:cNvSpPr>
              <a:spLocks/>
            </p:cNvSpPr>
            <p:nvPr/>
          </p:nvSpPr>
          <p:spPr bwMode="auto">
            <a:xfrm>
              <a:off x="4805" y="2936"/>
              <a:ext cx="170" cy="144"/>
            </a:xfrm>
            <a:custGeom>
              <a:avLst/>
              <a:gdLst>
                <a:gd name="T0" fmla="*/ 0 w 157"/>
                <a:gd name="T1" fmla="*/ 146 h 146"/>
                <a:gd name="T2" fmla="*/ 30 w 157"/>
                <a:gd name="T3" fmla="*/ 143 h 146"/>
                <a:gd name="T4" fmla="*/ 54 w 157"/>
                <a:gd name="T5" fmla="*/ 137 h 146"/>
                <a:gd name="T6" fmla="*/ 78 w 157"/>
                <a:gd name="T7" fmla="*/ 129 h 146"/>
                <a:gd name="T8" fmla="*/ 102 w 157"/>
                <a:gd name="T9" fmla="*/ 118 h 146"/>
                <a:gd name="T10" fmla="*/ 119 w 157"/>
                <a:gd name="T11" fmla="*/ 102 h 146"/>
                <a:gd name="T12" fmla="*/ 138 w 157"/>
                <a:gd name="T13" fmla="*/ 85 h 146"/>
                <a:gd name="T14" fmla="*/ 149 w 157"/>
                <a:gd name="T15" fmla="*/ 66 h 146"/>
                <a:gd name="T16" fmla="*/ 161 w 157"/>
                <a:gd name="T17" fmla="*/ 44 h 146"/>
                <a:gd name="T18" fmla="*/ 167 w 157"/>
                <a:gd name="T19" fmla="*/ 22 h 146"/>
                <a:gd name="T20" fmla="*/ 170 w 157"/>
                <a:gd name="T21" fmla="*/ 0 h 1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7"/>
                <a:gd name="T34" fmla="*/ 0 h 146"/>
                <a:gd name="T35" fmla="*/ 157 w 157"/>
                <a:gd name="T36" fmla="*/ 146 h 1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7" h="146">
                  <a:moveTo>
                    <a:pt x="0" y="146"/>
                  </a:moveTo>
                  <a:lnTo>
                    <a:pt x="28" y="143"/>
                  </a:lnTo>
                  <a:lnTo>
                    <a:pt x="50" y="137"/>
                  </a:lnTo>
                  <a:lnTo>
                    <a:pt x="72" y="129"/>
                  </a:lnTo>
                  <a:lnTo>
                    <a:pt x="94" y="118"/>
                  </a:lnTo>
                  <a:lnTo>
                    <a:pt x="110" y="102"/>
                  </a:lnTo>
                  <a:lnTo>
                    <a:pt x="127" y="85"/>
                  </a:lnTo>
                  <a:lnTo>
                    <a:pt x="138" y="66"/>
                  </a:lnTo>
                  <a:lnTo>
                    <a:pt x="149" y="44"/>
                  </a:lnTo>
                  <a:lnTo>
                    <a:pt x="154" y="22"/>
                  </a:lnTo>
                  <a:lnTo>
                    <a:pt x="157"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68" name="Freeform 44"/>
            <p:cNvSpPr>
              <a:spLocks/>
            </p:cNvSpPr>
            <p:nvPr/>
          </p:nvSpPr>
          <p:spPr bwMode="auto">
            <a:xfrm>
              <a:off x="4633" y="2797"/>
              <a:ext cx="83" cy="83"/>
            </a:xfrm>
            <a:custGeom>
              <a:avLst/>
              <a:gdLst>
                <a:gd name="T0" fmla="*/ 22 w 77"/>
                <a:gd name="T1" fmla="*/ 63 h 83"/>
                <a:gd name="T2" fmla="*/ 0 w 77"/>
                <a:gd name="T3" fmla="*/ 47 h 83"/>
                <a:gd name="T4" fmla="*/ 83 w 77"/>
                <a:gd name="T5" fmla="*/ 0 h 83"/>
                <a:gd name="T6" fmla="*/ 39 w 77"/>
                <a:gd name="T7" fmla="*/ 83 h 83"/>
                <a:gd name="T8" fmla="*/ 22 w 77"/>
                <a:gd name="T9" fmla="*/ 63 h 83"/>
                <a:gd name="T10" fmla="*/ 0 60000 65536"/>
                <a:gd name="T11" fmla="*/ 0 60000 65536"/>
                <a:gd name="T12" fmla="*/ 0 60000 65536"/>
                <a:gd name="T13" fmla="*/ 0 60000 65536"/>
                <a:gd name="T14" fmla="*/ 0 60000 65536"/>
                <a:gd name="T15" fmla="*/ 0 w 77"/>
                <a:gd name="T16" fmla="*/ 0 h 83"/>
                <a:gd name="T17" fmla="*/ 77 w 77"/>
                <a:gd name="T18" fmla="*/ 83 h 83"/>
              </a:gdLst>
              <a:ahLst/>
              <a:cxnLst>
                <a:cxn ang="T10">
                  <a:pos x="T0" y="T1"/>
                </a:cxn>
                <a:cxn ang="T11">
                  <a:pos x="T2" y="T3"/>
                </a:cxn>
                <a:cxn ang="T12">
                  <a:pos x="T4" y="T5"/>
                </a:cxn>
                <a:cxn ang="T13">
                  <a:pos x="T6" y="T7"/>
                </a:cxn>
                <a:cxn ang="T14">
                  <a:pos x="T8" y="T9"/>
                </a:cxn>
              </a:cxnLst>
              <a:rect l="T15" t="T16" r="T17" b="T18"/>
              <a:pathLst>
                <a:path w="77" h="83">
                  <a:moveTo>
                    <a:pt x="20" y="63"/>
                  </a:moveTo>
                  <a:lnTo>
                    <a:pt x="0" y="47"/>
                  </a:lnTo>
                  <a:lnTo>
                    <a:pt x="77" y="0"/>
                  </a:lnTo>
                  <a:lnTo>
                    <a:pt x="36" y="83"/>
                  </a:lnTo>
                  <a:lnTo>
                    <a:pt x="20" y="63"/>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69" name="Freeform 45"/>
            <p:cNvSpPr>
              <a:spLocks/>
            </p:cNvSpPr>
            <p:nvPr/>
          </p:nvSpPr>
          <p:spPr bwMode="auto">
            <a:xfrm>
              <a:off x="4633" y="2797"/>
              <a:ext cx="83" cy="83"/>
            </a:xfrm>
            <a:custGeom>
              <a:avLst/>
              <a:gdLst>
                <a:gd name="T0" fmla="*/ 18 w 77"/>
                <a:gd name="T1" fmla="*/ 63 h 83"/>
                <a:gd name="T2" fmla="*/ 0 w 77"/>
                <a:gd name="T3" fmla="*/ 47 h 83"/>
                <a:gd name="T4" fmla="*/ 83 w 77"/>
                <a:gd name="T5" fmla="*/ 0 h 83"/>
                <a:gd name="T6" fmla="*/ 39 w 77"/>
                <a:gd name="T7" fmla="*/ 83 h 83"/>
                <a:gd name="T8" fmla="*/ 18 w 77"/>
                <a:gd name="T9" fmla="*/ 63 h 83"/>
                <a:gd name="T10" fmla="*/ 0 60000 65536"/>
                <a:gd name="T11" fmla="*/ 0 60000 65536"/>
                <a:gd name="T12" fmla="*/ 0 60000 65536"/>
                <a:gd name="T13" fmla="*/ 0 60000 65536"/>
                <a:gd name="T14" fmla="*/ 0 60000 65536"/>
                <a:gd name="T15" fmla="*/ 0 w 77"/>
                <a:gd name="T16" fmla="*/ 0 h 83"/>
                <a:gd name="T17" fmla="*/ 77 w 77"/>
                <a:gd name="T18" fmla="*/ 83 h 83"/>
              </a:gdLst>
              <a:ahLst/>
              <a:cxnLst>
                <a:cxn ang="T10">
                  <a:pos x="T0" y="T1"/>
                </a:cxn>
                <a:cxn ang="T11">
                  <a:pos x="T2" y="T3"/>
                </a:cxn>
                <a:cxn ang="T12">
                  <a:pos x="T4" y="T5"/>
                </a:cxn>
                <a:cxn ang="T13">
                  <a:pos x="T6" y="T7"/>
                </a:cxn>
                <a:cxn ang="T14">
                  <a:pos x="T8" y="T9"/>
                </a:cxn>
              </a:cxnLst>
              <a:rect l="T15" t="T16" r="T17" b="T18"/>
              <a:pathLst>
                <a:path w="77" h="83">
                  <a:moveTo>
                    <a:pt x="17" y="63"/>
                  </a:moveTo>
                  <a:lnTo>
                    <a:pt x="0" y="47"/>
                  </a:lnTo>
                  <a:lnTo>
                    <a:pt x="77" y="0"/>
                  </a:lnTo>
                  <a:lnTo>
                    <a:pt x="36" y="83"/>
                  </a:lnTo>
                  <a:lnTo>
                    <a:pt x="17" y="63"/>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70" name="Freeform 46"/>
            <p:cNvSpPr>
              <a:spLocks/>
            </p:cNvSpPr>
            <p:nvPr/>
          </p:nvSpPr>
          <p:spPr bwMode="auto">
            <a:xfrm>
              <a:off x="4639" y="2863"/>
              <a:ext cx="13" cy="71"/>
            </a:xfrm>
            <a:custGeom>
              <a:avLst/>
              <a:gdLst>
                <a:gd name="T0" fmla="*/ 0 w 11"/>
                <a:gd name="T1" fmla="*/ 71 h 71"/>
                <a:gd name="T2" fmla="*/ 0 w 11"/>
                <a:gd name="T3" fmla="*/ 66 h 71"/>
                <a:gd name="T4" fmla="*/ 0 w 11"/>
                <a:gd name="T5" fmla="*/ 58 h 71"/>
                <a:gd name="T6" fmla="*/ 0 w 11"/>
                <a:gd name="T7" fmla="*/ 50 h 71"/>
                <a:gd name="T8" fmla="*/ 0 w 11"/>
                <a:gd name="T9" fmla="*/ 41 h 71"/>
                <a:gd name="T10" fmla="*/ 0 w 11"/>
                <a:gd name="T11" fmla="*/ 33 h 71"/>
                <a:gd name="T12" fmla="*/ 0 w 11"/>
                <a:gd name="T13" fmla="*/ 25 h 71"/>
                <a:gd name="T14" fmla="*/ 3 w 11"/>
                <a:gd name="T15" fmla="*/ 19 h 71"/>
                <a:gd name="T16" fmla="*/ 3 w 11"/>
                <a:gd name="T17" fmla="*/ 11 h 71"/>
                <a:gd name="T18" fmla="*/ 5 w 11"/>
                <a:gd name="T19" fmla="*/ 6 h 71"/>
                <a:gd name="T20" fmla="*/ 12 w 11"/>
                <a:gd name="T21" fmla="*/ 0 h 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
                <a:gd name="T34" fmla="*/ 0 h 71"/>
                <a:gd name="T35" fmla="*/ 11 w 11"/>
                <a:gd name="T36" fmla="*/ 71 h 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 h="71">
                  <a:moveTo>
                    <a:pt x="0" y="71"/>
                  </a:moveTo>
                  <a:lnTo>
                    <a:pt x="0" y="66"/>
                  </a:lnTo>
                  <a:lnTo>
                    <a:pt x="0" y="58"/>
                  </a:lnTo>
                  <a:lnTo>
                    <a:pt x="0" y="50"/>
                  </a:lnTo>
                  <a:lnTo>
                    <a:pt x="0" y="41"/>
                  </a:lnTo>
                  <a:lnTo>
                    <a:pt x="0" y="33"/>
                  </a:lnTo>
                  <a:lnTo>
                    <a:pt x="0" y="25"/>
                  </a:lnTo>
                  <a:lnTo>
                    <a:pt x="3" y="19"/>
                  </a:lnTo>
                  <a:lnTo>
                    <a:pt x="3" y="11"/>
                  </a:lnTo>
                  <a:lnTo>
                    <a:pt x="5" y="6"/>
                  </a:lnTo>
                  <a:lnTo>
                    <a:pt x="11"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71" name="Freeform 47"/>
            <p:cNvSpPr>
              <a:spLocks/>
            </p:cNvSpPr>
            <p:nvPr/>
          </p:nvSpPr>
          <p:spPr bwMode="auto">
            <a:xfrm>
              <a:off x="4639" y="2936"/>
              <a:ext cx="170" cy="144"/>
            </a:xfrm>
            <a:custGeom>
              <a:avLst/>
              <a:gdLst>
                <a:gd name="T0" fmla="*/ 0 w 153"/>
                <a:gd name="T1" fmla="*/ 0 h 146"/>
                <a:gd name="T2" fmla="*/ 3 w 153"/>
                <a:gd name="T3" fmla="*/ 22 h 146"/>
                <a:gd name="T4" fmla="*/ 9 w 153"/>
                <a:gd name="T5" fmla="*/ 44 h 146"/>
                <a:gd name="T6" fmla="*/ 17 w 153"/>
                <a:gd name="T7" fmla="*/ 66 h 146"/>
                <a:gd name="T8" fmla="*/ 33 w 153"/>
                <a:gd name="T9" fmla="*/ 85 h 146"/>
                <a:gd name="T10" fmla="*/ 50 w 153"/>
                <a:gd name="T11" fmla="*/ 102 h 146"/>
                <a:gd name="T12" fmla="*/ 68 w 153"/>
                <a:gd name="T13" fmla="*/ 118 h 146"/>
                <a:gd name="T14" fmla="*/ 92 w 153"/>
                <a:gd name="T15" fmla="*/ 129 h 146"/>
                <a:gd name="T16" fmla="*/ 116 w 153"/>
                <a:gd name="T17" fmla="*/ 137 h 146"/>
                <a:gd name="T18" fmla="*/ 140 w 153"/>
                <a:gd name="T19" fmla="*/ 143 h 146"/>
                <a:gd name="T20" fmla="*/ 166 w 153"/>
                <a:gd name="T21" fmla="*/ 146 h 1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3"/>
                <a:gd name="T34" fmla="*/ 0 h 146"/>
                <a:gd name="T35" fmla="*/ 153 w 153"/>
                <a:gd name="T36" fmla="*/ 146 h 1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3" h="146">
                  <a:moveTo>
                    <a:pt x="0" y="0"/>
                  </a:moveTo>
                  <a:lnTo>
                    <a:pt x="3" y="22"/>
                  </a:lnTo>
                  <a:lnTo>
                    <a:pt x="8" y="44"/>
                  </a:lnTo>
                  <a:lnTo>
                    <a:pt x="16" y="66"/>
                  </a:lnTo>
                  <a:lnTo>
                    <a:pt x="30" y="85"/>
                  </a:lnTo>
                  <a:lnTo>
                    <a:pt x="46" y="102"/>
                  </a:lnTo>
                  <a:lnTo>
                    <a:pt x="63" y="118"/>
                  </a:lnTo>
                  <a:lnTo>
                    <a:pt x="85" y="129"/>
                  </a:lnTo>
                  <a:lnTo>
                    <a:pt x="107" y="137"/>
                  </a:lnTo>
                  <a:lnTo>
                    <a:pt x="129" y="143"/>
                  </a:lnTo>
                  <a:lnTo>
                    <a:pt x="153" y="146"/>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72" name="Freeform 49"/>
            <p:cNvSpPr>
              <a:spLocks/>
            </p:cNvSpPr>
            <p:nvPr/>
          </p:nvSpPr>
          <p:spPr bwMode="auto">
            <a:xfrm>
              <a:off x="4481" y="1670"/>
              <a:ext cx="92" cy="47"/>
            </a:xfrm>
            <a:custGeom>
              <a:avLst/>
              <a:gdLst>
                <a:gd name="T0" fmla="*/ 6 w 88"/>
                <a:gd name="T1" fmla="*/ 22 h 47"/>
                <a:gd name="T2" fmla="*/ 0 w 88"/>
                <a:gd name="T3" fmla="*/ 0 h 47"/>
                <a:gd name="T4" fmla="*/ 95 w 88"/>
                <a:gd name="T5" fmla="*/ 9 h 47"/>
                <a:gd name="T6" fmla="*/ 10 w 88"/>
                <a:gd name="T7" fmla="*/ 47 h 47"/>
                <a:gd name="T8" fmla="*/ 6 w 88"/>
                <a:gd name="T9" fmla="*/ 22 h 47"/>
                <a:gd name="T10" fmla="*/ 0 60000 65536"/>
                <a:gd name="T11" fmla="*/ 0 60000 65536"/>
                <a:gd name="T12" fmla="*/ 0 60000 65536"/>
                <a:gd name="T13" fmla="*/ 0 60000 65536"/>
                <a:gd name="T14" fmla="*/ 0 60000 65536"/>
                <a:gd name="T15" fmla="*/ 0 w 88"/>
                <a:gd name="T16" fmla="*/ 0 h 47"/>
                <a:gd name="T17" fmla="*/ 88 w 88"/>
                <a:gd name="T18" fmla="*/ 47 h 47"/>
              </a:gdLst>
              <a:ahLst/>
              <a:cxnLst>
                <a:cxn ang="T10">
                  <a:pos x="T0" y="T1"/>
                </a:cxn>
                <a:cxn ang="T11">
                  <a:pos x="T2" y="T3"/>
                </a:cxn>
                <a:cxn ang="T12">
                  <a:pos x="T4" y="T5"/>
                </a:cxn>
                <a:cxn ang="T13">
                  <a:pos x="T6" y="T7"/>
                </a:cxn>
                <a:cxn ang="T14">
                  <a:pos x="T8" y="T9"/>
                </a:cxn>
              </a:cxnLst>
              <a:rect l="T15" t="T16" r="T17" b="T18"/>
              <a:pathLst>
                <a:path w="88" h="47">
                  <a:moveTo>
                    <a:pt x="6" y="22"/>
                  </a:moveTo>
                  <a:lnTo>
                    <a:pt x="0" y="0"/>
                  </a:lnTo>
                  <a:lnTo>
                    <a:pt x="88" y="9"/>
                  </a:lnTo>
                  <a:lnTo>
                    <a:pt x="9" y="47"/>
                  </a:lnTo>
                  <a:lnTo>
                    <a:pt x="6" y="22"/>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73" name="Freeform 50"/>
            <p:cNvSpPr>
              <a:spLocks/>
            </p:cNvSpPr>
            <p:nvPr/>
          </p:nvSpPr>
          <p:spPr bwMode="auto">
            <a:xfrm>
              <a:off x="4481" y="1670"/>
              <a:ext cx="92" cy="47"/>
            </a:xfrm>
            <a:custGeom>
              <a:avLst/>
              <a:gdLst>
                <a:gd name="T0" fmla="*/ 3 w 88"/>
                <a:gd name="T1" fmla="*/ 22 h 47"/>
                <a:gd name="T2" fmla="*/ 0 w 88"/>
                <a:gd name="T3" fmla="*/ 0 h 47"/>
                <a:gd name="T4" fmla="*/ 95 w 88"/>
                <a:gd name="T5" fmla="*/ 9 h 47"/>
                <a:gd name="T6" fmla="*/ 10 w 88"/>
                <a:gd name="T7" fmla="*/ 47 h 47"/>
                <a:gd name="T8" fmla="*/ 3 w 88"/>
                <a:gd name="T9" fmla="*/ 22 h 47"/>
                <a:gd name="T10" fmla="*/ 0 60000 65536"/>
                <a:gd name="T11" fmla="*/ 0 60000 65536"/>
                <a:gd name="T12" fmla="*/ 0 60000 65536"/>
                <a:gd name="T13" fmla="*/ 0 60000 65536"/>
                <a:gd name="T14" fmla="*/ 0 60000 65536"/>
                <a:gd name="T15" fmla="*/ 0 w 88"/>
                <a:gd name="T16" fmla="*/ 0 h 47"/>
                <a:gd name="T17" fmla="*/ 88 w 88"/>
                <a:gd name="T18" fmla="*/ 47 h 47"/>
              </a:gdLst>
              <a:ahLst/>
              <a:cxnLst>
                <a:cxn ang="T10">
                  <a:pos x="T0" y="T1"/>
                </a:cxn>
                <a:cxn ang="T11">
                  <a:pos x="T2" y="T3"/>
                </a:cxn>
                <a:cxn ang="T12">
                  <a:pos x="T4" y="T5"/>
                </a:cxn>
                <a:cxn ang="T13">
                  <a:pos x="T6" y="T7"/>
                </a:cxn>
                <a:cxn ang="T14">
                  <a:pos x="T8" y="T9"/>
                </a:cxn>
              </a:cxnLst>
              <a:rect l="T15" t="T16" r="T17" b="T18"/>
              <a:pathLst>
                <a:path w="88" h="47">
                  <a:moveTo>
                    <a:pt x="3" y="22"/>
                  </a:moveTo>
                  <a:lnTo>
                    <a:pt x="0" y="0"/>
                  </a:lnTo>
                  <a:lnTo>
                    <a:pt x="88" y="9"/>
                  </a:lnTo>
                  <a:lnTo>
                    <a:pt x="9" y="47"/>
                  </a:lnTo>
                  <a:lnTo>
                    <a:pt x="3" y="22"/>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74" name="Freeform 51"/>
            <p:cNvSpPr>
              <a:spLocks/>
            </p:cNvSpPr>
            <p:nvPr/>
          </p:nvSpPr>
          <p:spPr bwMode="auto">
            <a:xfrm>
              <a:off x="4032" y="1695"/>
              <a:ext cx="440" cy="902"/>
            </a:xfrm>
            <a:custGeom>
              <a:avLst/>
              <a:gdLst>
                <a:gd name="T0" fmla="*/ 0 w 406"/>
                <a:gd name="T1" fmla="*/ 905 h 905"/>
                <a:gd name="T2" fmla="*/ 9 w 406"/>
                <a:gd name="T3" fmla="*/ 773 h 905"/>
                <a:gd name="T4" fmla="*/ 24 w 406"/>
                <a:gd name="T5" fmla="*/ 645 h 905"/>
                <a:gd name="T6" fmla="*/ 48 w 406"/>
                <a:gd name="T7" fmla="*/ 521 h 905"/>
                <a:gd name="T8" fmla="*/ 80 w 406"/>
                <a:gd name="T9" fmla="*/ 406 h 905"/>
                <a:gd name="T10" fmla="*/ 122 w 406"/>
                <a:gd name="T11" fmla="*/ 302 h 905"/>
                <a:gd name="T12" fmla="*/ 172 w 406"/>
                <a:gd name="T13" fmla="*/ 209 h 905"/>
                <a:gd name="T14" fmla="*/ 229 w 406"/>
                <a:gd name="T15" fmla="*/ 129 h 905"/>
                <a:gd name="T16" fmla="*/ 295 w 406"/>
                <a:gd name="T17" fmla="*/ 66 h 905"/>
                <a:gd name="T18" fmla="*/ 363 w 406"/>
                <a:gd name="T19" fmla="*/ 22 h 905"/>
                <a:gd name="T20" fmla="*/ 440 w 406"/>
                <a:gd name="T21" fmla="*/ 0 h 9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6"/>
                <a:gd name="T34" fmla="*/ 0 h 905"/>
                <a:gd name="T35" fmla="*/ 406 w 406"/>
                <a:gd name="T36" fmla="*/ 905 h 9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6" h="905">
                  <a:moveTo>
                    <a:pt x="0" y="905"/>
                  </a:moveTo>
                  <a:lnTo>
                    <a:pt x="8" y="773"/>
                  </a:lnTo>
                  <a:lnTo>
                    <a:pt x="22" y="645"/>
                  </a:lnTo>
                  <a:lnTo>
                    <a:pt x="44" y="521"/>
                  </a:lnTo>
                  <a:lnTo>
                    <a:pt x="74" y="406"/>
                  </a:lnTo>
                  <a:lnTo>
                    <a:pt x="113" y="302"/>
                  </a:lnTo>
                  <a:lnTo>
                    <a:pt x="159" y="209"/>
                  </a:lnTo>
                  <a:lnTo>
                    <a:pt x="211" y="129"/>
                  </a:lnTo>
                  <a:lnTo>
                    <a:pt x="272" y="66"/>
                  </a:lnTo>
                  <a:lnTo>
                    <a:pt x="335" y="22"/>
                  </a:lnTo>
                  <a:lnTo>
                    <a:pt x="406"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75" name="Rectangle 54"/>
            <p:cNvSpPr>
              <a:spLocks noChangeArrowheads="1"/>
            </p:cNvSpPr>
            <p:nvPr/>
          </p:nvSpPr>
          <p:spPr bwMode="auto">
            <a:xfrm>
              <a:off x="4945" y="2218"/>
              <a:ext cx="823" cy="131"/>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dirty="0"/>
                <a:t>Replace/</a:t>
              </a:r>
              <a:r>
                <a:rPr lang="en-US" altLang="zh-CN" sz="1292" b="0" dirty="0" err="1">
                  <a:solidFill>
                    <a:schemeClr val="hlink"/>
                  </a:solidFill>
                </a:rPr>
                <a:t>BusWB</a:t>
              </a:r>
              <a:endParaRPr lang="en-US" altLang="zh-CN" sz="1292" b="0" dirty="0">
                <a:solidFill>
                  <a:schemeClr val="hlink"/>
                </a:solidFill>
              </a:endParaRPr>
            </a:p>
          </p:txBody>
        </p:sp>
        <p:sp>
          <p:nvSpPr>
            <p:cNvPr id="22576" name="Freeform 56"/>
            <p:cNvSpPr>
              <a:spLocks/>
            </p:cNvSpPr>
            <p:nvPr/>
          </p:nvSpPr>
          <p:spPr bwMode="auto">
            <a:xfrm>
              <a:off x="5007" y="2755"/>
              <a:ext cx="509" cy="117"/>
            </a:xfrm>
            <a:custGeom>
              <a:avLst/>
              <a:gdLst>
                <a:gd name="T0" fmla="*/ 0 w 469"/>
                <a:gd name="T1" fmla="*/ 0 h 115"/>
                <a:gd name="T2" fmla="*/ 509 w 469"/>
                <a:gd name="T3" fmla="*/ 0 h 115"/>
                <a:gd name="T4" fmla="*/ 509 w 469"/>
                <a:gd name="T5" fmla="*/ 115 h 115"/>
                <a:gd name="T6" fmla="*/ 3 w 469"/>
                <a:gd name="T7" fmla="*/ 115 h 115"/>
                <a:gd name="T8" fmla="*/ 3 w 469"/>
                <a:gd name="T9" fmla="*/ 0 h 115"/>
                <a:gd name="T10" fmla="*/ 0 60000 65536"/>
                <a:gd name="T11" fmla="*/ 0 60000 65536"/>
                <a:gd name="T12" fmla="*/ 0 60000 65536"/>
                <a:gd name="T13" fmla="*/ 0 60000 65536"/>
                <a:gd name="T14" fmla="*/ 0 60000 65536"/>
                <a:gd name="T15" fmla="*/ 0 w 469"/>
                <a:gd name="T16" fmla="*/ 0 h 115"/>
                <a:gd name="T17" fmla="*/ 469 w 469"/>
                <a:gd name="T18" fmla="*/ 115 h 115"/>
              </a:gdLst>
              <a:ahLst/>
              <a:cxnLst>
                <a:cxn ang="T10">
                  <a:pos x="T0" y="T1"/>
                </a:cxn>
                <a:cxn ang="T11">
                  <a:pos x="T2" y="T3"/>
                </a:cxn>
                <a:cxn ang="T12">
                  <a:pos x="T4" y="T5"/>
                </a:cxn>
                <a:cxn ang="T13">
                  <a:pos x="T6" y="T7"/>
                </a:cxn>
                <a:cxn ang="T14">
                  <a:pos x="T8" y="T9"/>
                </a:cxn>
              </a:cxnLst>
              <a:rect l="T15" t="T16" r="T17" b="T18"/>
              <a:pathLst>
                <a:path w="469" h="115">
                  <a:moveTo>
                    <a:pt x="0" y="0"/>
                  </a:moveTo>
                  <a:lnTo>
                    <a:pt x="469" y="0"/>
                  </a:lnTo>
                  <a:lnTo>
                    <a:pt x="469" y="115"/>
                  </a:lnTo>
                  <a:lnTo>
                    <a:pt x="3" y="115"/>
                  </a:lnTo>
                  <a:lnTo>
                    <a:pt x="3" y="0"/>
                  </a:lnTo>
                </a:path>
              </a:pathLst>
            </a:custGeom>
            <a:noFill/>
            <a:ln w="25400">
              <a:solidFill>
                <a:srgbClr val="FFFFFF"/>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77" name="Rectangle 60"/>
            <p:cNvSpPr>
              <a:spLocks noChangeArrowheads="1"/>
            </p:cNvSpPr>
            <p:nvPr/>
          </p:nvSpPr>
          <p:spPr bwMode="auto">
            <a:xfrm>
              <a:off x="4417" y="2054"/>
              <a:ext cx="509" cy="155"/>
            </a:xfrm>
            <a:prstGeom prst="rect">
              <a:avLst/>
            </a:prstGeom>
            <a:no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a:t>PrWr/</a:t>
              </a:r>
              <a:r>
                <a:rPr lang="en-US" altLang="zh-CN" sz="1477" b="0"/>
                <a:t>—</a:t>
              </a:r>
            </a:p>
          </p:txBody>
        </p:sp>
        <p:sp>
          <p:nvSpPr>
            <p:cNvPr id="22578" name="Rectangle 63"/>
            <p:cNvSpPr>
              <a:spLocks noChangeArrowheads="1"/>
            </p:cNvSpPr>
            <p:nvPr/>
          </p:nvSpPr>
          <p:spPr bwMode="auto">
            <a:xfrm>
              <a:off x="4322" y="3226"/>
              <a:ext cx="628" cy="136"/>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a:t>PrRd</a:t>
              </a:r>
              <a:r>
                <a:rPr lang="en-US" altLang="zh-CN" sz="1292" b="0">
                  <a:solidFill>
                    <a:srgbClr val="000000"/>
                  </a:solidFill>
                </a:rPr>
                <a:t>/</a:t>
              </a:r>
              <a:r>
                <a:rPr lang="en-US" altLang="zh-CN" sz="1292" b="0">
                  <a:solidFill>
                    <a:schemeClr val="hlink"/>
                  </a:solidFill>
                </a:rPr>
                <a:t>BusRd</a:t>
              </a:r>
              <a:endParaRPr lang="en-US" altLang="zh-CN" sz="1292">
                <a:solidFill>
                  <a:schemeClr val="hlink"/>
                </a:solidFill>
              </a:endParaRPr>
            </a:p>
          </p:txBody>
        </p:sp>
        <p:sp>
          <p:nvSpPr>
            <p:cNvPr id="22579" name="Rectangle 64"/>
            <p:cNvSpPr>
              <a:spLocks noChangeArrowheads="1"/>
            </p:cNvSpPr>
            <p:nvPr/>
          </p:nvSpPr>
          <p:spPr bwMode="auto">
            <a:xfrm>
              <a:off x="4999" y="2765"/>
              <a:ext cx="479" cy="116"/>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Replace/—</a:t>
              </a:r>
            </a:p>
          </p:txBody>
        </p:sp>
        <p:sp>
          <p:nvSpPr>
            <p:cNvPr id="22580" name="Freeform 48"/>
            <p:cNvSpPr>
              <a:spLocks/>
            </p:cNvSpPr>
            <p:nvPr/>
          </p:nvSpPr>
          <p:spPr bwMode="auto">
            <a:xfrm>
              <a:off x="4032" y="2592"/>
              <a:ext cx="541" cy="951"/>
            </a:xfrm>
            <a:custGeom>
              <a:avLst/>
              <a:gdLst>
                <a:gd name="T0" fmla="*/ 0 w 499"/>
                <a:gd name="T1" fmla="*/ 0 h 951"/>
                <a:gd name="T2" fmla="*/ 5 w 499"/>
                <a:gd name="T3" fmla="*/ 153 h 951"/>
                <a:gd name="T4" fmla="*/ 27 w 499"/>
                <a:gd name="T5" fmla="*/ 299 h 951"/>
                <a:gd name="T6" fmla="*/ 60 w 499"/>
                <a:gd name="T7" fmla="*/ 436 h 951"/>
                <a:gd name="T8" fmla="*/ 104 w 499"/>
                <a:gd name="T9" fmla="*/ 562 h 951"/>
                <a:gd name="T10" fmla="*/ 157 w 499"/>
                <a:gd name="T11" fmla="*/ 671 h 951"/>
                <a:gd name="T12" fmla="*/ 220 w 499"/>
                <a:gd name="T13" fmla="*/ 767 h 951"/>
                <a:gd name="T14" fmla="*/ 292 w 499"/>
                <a:gd name="T15" fmla="*/ 844 h 951"/>
                <a:gd name="T16" fmla="*/ 372 w 499"/>
                <a:gd name="T17" fmla="*/ 902 h 951"/>
                <a:gd name="T18" fmla="*/ 455 w 499"/>
                <a:gd name="T19" fmla="*/ 940 h 951"/>
                <a:gd name="T20" fmla="*/ 541 w 499"/>
                <a:gd name="T21" fmla="*/ 951 h 9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99"/>
                <a:gd name="T34" fmla="*/ 0 h 951"/>
                <a:gd name="T35" fmla="*/ 499 w 499"/>
                <a:gd name="T36" fmla="*/ 951 h 9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99" h="951">
                  <a:moveTo>
                    <a:pt x="0" y="0"/>
                  </a:moveTo>
                  <a:lnTo>
                    <a:pt x="5" y="153"/>
                  </a:lnTo>
                  <a:lnTo>
                    <a:pt x="25" y="299"/>
                  </a:lnTo>
                  <a:lnTo>
                    <a:pt x="55" y="436"/>
                  </a:lnTo>
                  <a:lnTo>
                    <a:pt x="96" y="562"/>
                  </a:lnTo>
                  <a:lnTo>
                    <a:pt x="145" y="671"/>
                  </a:lnTo>
                  <a:lnTo>
                    <a:pt x="203" y="767"/>
                  </a:lnTo>
                  <a:lnTo>
                    <a:pt x="269" y="844"/>
                  </a:lnTo>
                  <a:lnTo>
                    <a:pt x="343" y="902"/>
                  </a:lnTo>
                  <a:lnTo>
                    <a:pt x="420" y="940"/>
                  </a:lnTo>
                  <a:lnTo>
                    <a:pt x="499" y="951"/>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81" name="Rectangle 13"/>
            <p:cNvSpPr>
              <a:spLocks noChangeArrowheads="1"/>
            </p:cNvSpPr>
            <p:nvPr/>
          </p:nvSpPr>
          <p:spPr bwMode="auto">
            <a:xfrm>
              <a:off x="3744" y="2496"/>
              <a:ext cx="673" cy="136"/>
            </a:xfrm>
            <a:prstGeom prst="rect">
              <a:avLst/>
            </a:prstGeom>
            <a:solidFill>
              <a:schemeClr val="bg1"/>
            </a:solid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a:t>PrWr/</a:t>
              </a:r>
              <a:r>
                <a:rPr lang="en-US" altLang="zh-CN" sz="1292" b="0">
                  <a:solidFill>
                    <a:schemeClr val="hlink"/>
                  </a:solidFill>
                </a:rPr>
                <a:t>BusRd</a:t>
              </a:r>
              <a:endParaRPr lang="en-US" altLang="zh-CN" sz="1292"/>
            </a:p>
          </p:txBody>
        </p:sp>
        <p:sp>
          <p:nvSpPr>
            <p:cNvPr id="22582" name="Rectangle 11"/>
            <p:cNvSpPr>
              <a:spLocks noChangeArrowheads="1"/>
            </p:cNvSpPr>
            <p:nvPr/>
          </p:nvSpPr>
          <p:spPr bwMode="auto">
            <a:xfrm>
              <a:off x="4752" y="3024"/>
              <a:ext cx="401" cy="13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a:t>PrRd/—</a:t>
              </a:r>
              <a:endParaRPr lang="en-US" altLang="zh-CN" sz="1292"/>
            </a:p>
          </p:txBody>
        </p:sp>
      </p:grpSp>
      <p:sp>
        <p:nvSpPr>
          <p:cNvPr id="2" name="日期占位符 1"/>
          <p:cNvSpPr>
            <a:spLocks noGrp="1"/>
          </p:cNvSpPr>
          <p:nvPr>
            <p:ph type="dt" sz="quarter" idx="10"/>
          </p:nvPr>
        </p:nvSpPr>
        <p:spPr/>
        <p:txBody>
          <a:bodyPr/>
          <a:lstStyle/>
          <a:p>
            <a:pPr>
              <a:defRPr/>
            </a:pPr>
            <a:fld id="{B0D07AA7-676B-4291-BA88-4C9D0EDB4101}" type="datetime1">
              <a:rPr lang="zh-CN" altLang="en-US"/>
              <a:pPr>
                <a:defRPr/>
              </a:pPr>
              <a:t>2020/9/14</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66567"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276A703E-0B1C-4F01-B7CD-5FCEFE7599E2}"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50</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28650" y="436563"/>
            <a:ext cx="8391525" cy="442912"/>
          </a:xfrm>
        </p:spPr>
        <p:txBody>
          <a:bodyPr/>
          <a:lstStyle/>
          <a:p>
            <a:pPr eaLnBrk="1" hangingPunct="1"/>
            <a:r>
              <a:rPr lang="en-US" altLang="zh-CN" smtClean="0"/>
              <a:t>MSI Write-Back Invalidate Protocol</a:t>
            </a:r>
          </a:p>
        </p:txBody>
      </p:sp>
      <p:sp>
        <p:nvSpPr>
          <p:cNvPr id="23556" name="Rectangle 3"/>
          <p:cNvSpPr>
            <a:spLocks noGrp="1" noChangeArrowheads="1"/>
          </p:cNvSpPr>
          <p:nvPr>
            <p:ph type="body" idx="1"/>
          </p:nvPr>
        </p:nvSpPr>
        <p:spPr>
          <a:xfrm>
            <a:off x="84138" y="1068388"/>
            <a:ext cx="5832475" cy="5737225"/>
          </a:xfrm>
        </p:spPr>
        <p:txBody>
          <a:bodyPr rtlCol="0">
            <a:normAutofit fontScale="85000" lnSpcReduction="10000"/>
          </a:bodyPr>
          <a:lstStyle/>
          <a:p>
            <a:pPr eaLnBrk="1" fontAlgn="auto" hangingPunct="1">
              <a:lnSpc>
                <a:spcPct val="120000"/>
              </a:lnSpc>
              <a:spcBef>
                <a:spcPts val="600"/>
              </a:spcBef>
              <a:spcAft>
                <a:spcPts val="0"/>
              </a:spcAft>
              <a:defRPr/>
            </a:pPr>
            <a:r>
              <a:rPr lang="en-US" altLang="zh-CN" dirty="0" smtClean="0"/>
              <a:t>3 </a:t>
            </a:r>
            <a:r>
              <a:rPr lang="zh-CN" altLang="en-US" dirty="0" smtClean="0"/>
              <a:t>个状态</a:t>
            </a:r>
            <a:r>
              <a:rPr lang="en-US" altLang="zh-CN" dirty="0" smtClean="0"/>
              <a:t>:</a:t>
            </a:r>
          </a:p>
          <a:p>
            <a:pPr lvl="1" eaLnBrk="1" fontAlgn="auto" hangingPunct="1">
              <a:lnSpc>
                <a:spcPct val="120000"/>
              </a:lnSpc>
              <a:spcBef>
                <a:spcPts val="0"/>
              </a:spcBef>
              <a:spcAft>
                <a:spcPts val="0"/>
              </a:spcAft>
              <a:defRPr/>
            </a:pPr>
            <a:r>
              <a:rPr lang="en-US" altLang="zh-CN" b="1" dirty="0" smtClean="0">
                <a:solidFill>
                  <a:schemeClr val="hlink"/>
                </a:solidFill>
              </a:rPr>
              <a:t>Modified</a:t>
            </a:r>
            <a:r>
              <a:rPr lang="en-US" altLang="zh-CN" dirty="0" smtClean="0"/>
              <a:t>: </a:t>
            </a:r>
            <a:r>
              <a:rPr lang="zh-CN" altLang="en-US" dirty="0" smtClean="0"/>
              <a:t>仅该</a:t>
            </a:r>
            <a:r>
              <a:rPr lang="en-US" altLang="zh-CN" dirty="0" smtClean="0"/>
              <a:t>cache</a:t>
            </a:r>
            <a:r>
              <a:rPr lang="zh-CN" altLang="en-US" dirty="0" smtClean="0"/>
              <a:t>拥有该块修改过、最新的</a:t>
            </a:r>
            <a:r>
              <a:rPr lang="en-US" altLang="zh-CN" dirty="0" smtClean="0"/>
              <a:t>copy</a:t>
            </a:r>
          </a:p>
          <a:p>
            <a:pPr lvl="1" eaLnBrk="1" fontAlgn="auto" hangingPunct="1">
              <a:lnSpc>
                <a:spcPct val="120000"/>
              </a:lnSpc>
              <a:spcBef>
                <a:spcPts val="0"/>
              </a:spcBef>
              <a:spcAft>
                <a:spcPts val="0"/>
              </a:spcAft>
              <a:defRPr/>
            </a:pPr>
            <a:r>
              <a:rPr lang="en-US" altLang="zh-CN" b="1" dirty="0" smtClean="0">
                <a:solidFill>
                  <a:schemeClr val="hlink"/>
                </a:solidFill>
              </a:rPr>
              <a:t>Shared</a:t>
            </a:r>
            <a:r>
              <a:rPr lang="en-US" altLang="zh-CN" dirty="0" smtClean="0"/>
              <a:t>:</a:t>
            </a:r>
            <a:r>
              <a:rPr lang="en-US" altLang="zh-CN" dirty="0" smtClean="0">
                <a:solidFill>
                  <a:schemeClr val="hlink"/>
                </a:solidFill>
              </a:rPr>
              <a:t> </a:t>
            </a:r>
            <a:r>
              <a:rPr lang="zh-CN" altLang="en-US" dirty="0" smtClean="0"/>
              <a:t>该块是干净块，其他</a:t>
            </a:r>
            <a:r>
              <a:rPr lang="en-US" altLang="zh-CN" dirty="0" smtClean="0"/>
              <a:t>cache</a:t>
            </a:r>
            <a:r>
              <a:rPr lang="zh-CN" altLang="en-US" dirty="0" smtClean="0"/>
              <a:t>中也可能含有该块，存储器中的内容是最新的</a:t>
            </a:r>
            <a:endParaRPr lang="en-US" altLang="zh-CN" dirty="0" smtClean="0"/>
          </a:p>
          <a:p>
            <a:pPr lvl="1" eaLnBrk="1" fontAlgn="auto" hangingPunct="1">
              <a:lnSpc>
                <a:spcPct val="120000"/>
              </a:lnSpc>
              <a:spcBef>
                <a:spcPts val="0"/>
              </a:spcBef>
              <a:spcAft>
                <a:spcPts val="0"/>
              </a:spcAft>
              <a:defRPr/>
            </a:pPr>
            <a:r>
              <a:rPr lang="en-US" altLang="zh-CN" b="1" dirty="0" smtClean="0">
                <a:solidFill>
                  <a:schemeClr val="hlink"/>
                </a:solidFill>
              </a:rPr>
              <a:t>Invalid</a:t>
            </a:r>
            <a:r>
              <a:rPr lang="en-US" altLang="zh-CN" dirty="0" smtClean="0"/>
              <a:t>: </a:t>
            </a:r>
            <a:r>
              <a:rPr lang="zh-CN" altLang="en-US" dirty="0" smtClean="0"/>
              <a:t>该块是无效块（</a:t>
            </a:r>
            <a:r>
              <a:rPr lang="en-US" altLang="zh-CN" dirty="0" smtClean="0"/>
              <a:t>invalid</a:t>
            </a:r>
            <a:r>
              <a:rPr lang="zh-CN" altLang="en-US" dirty="0" smtClean="0"/>
              <a:t>）</a:t>
            </a:r>
            <a:endParaRPr lang="en-US" altLang="zh-CN" dirty="0" smtClean="0"/>
          </a:p>
          <a:p>
            <a:pPr eaLnBrk="1" fontAlgn="auto" hangingPunct="1">
              <a:lnSpc>
                <a:spcPct val="120000"/>
              </a:lnSpc>
              <a:spcBef>
                <a:spcPts val="600"/>
              </a:spcBef>
              <a:spcAft>
                <a:spcPts val="0"/>
              </a:spcAft>
              <a:defRPr/>
            </a:pPr>
            <a:r>
              <a:rPr lang="en-US" altLang="zh-CN" dirty="0"/>
              <a:t>4</a:t>
            </a:r>
            <a:r>
              <a:rPr lang="en-US" altLang="zh-CN" dirty="0" smtClean="0"/>
              <a:t> </a:t>
            </a:r>
            <a:r>
              <a:rPr lang="zh-CN" altLang="en-US" dirty="0" smtClean="0"/>
              <a:t>种总线事务</a:t>
            </a:r>
            <a:r>
              <a:rPr lang="en-US" altLang="zh-CN" dirty="0" smtClean="0"/>
              <a:t>: </a:t>
            </a:r>
          </a:p>
          <a:p>
            <a:pPr lvl="1" eaLnBrk="1" fontAlgn="auto" hangingPunct="1">
              <a:lnSpc>
                <a:spcPct val="120000"/>
              </a:lnSpc>
              <a:spcBef>
                <a:spcPts val="0"/>
              </a:spcBef>
              <a:spcAft>
                <a:spcPts val="0"/>
              </a:spcAft>
              <a:defRPr/>
            </a:pPr>
            <a:r>
              <a:rPr lang="en-US" altLang="zh-CN" dirty="0" smtClean="0"/>
              <a:t>Bus Read: </a:t>
            </a:r>
            <a:r>
              <a:rPr lang="zh-CN" altLang="en-US" dirty="0" smtClean="0"/>
              <a:t>读失效时产生</a:t>
            </a:r>
            <a:r>
              <a:rPr lang="en-US" altLang="zh-CN" b="1" dirty="0" err="1" smtClean="0">
                <a:solidFill>
                  <a:schemeClr val="hlink"/>
                </a:solidFill>
              </a:rPr>
              <a:t>BusRd</a:t>
            </a:r>
            <a:r>
              <a:rPr lang="zh-CN" altLang="en-US" b="1" dirty="0" smtClean="0">
                <a:solidFill>
                  <a:schemeClr val="hlink"/>
                </a:solidFill>
              </a:rPr>
              <a:t>总线事务</a:t>
            </a:r>
            <a:endParaRPr lang="en-US" altLang="zh-CN" dirty="0" smtClean="0"/>
          </a:p>
          <a:p>
            <a:pPr lvl="1" eaLnBrk="1" fontAlgn="auto" hangingPunct="1">
              <a:lnSpc>
                <a:spcPct val="120000"/>
              </a:lnSpc>
              <a:spcBef>
                <a:spcPts val="0"/>
              </a:spcBef>
              <a:spcAft>
                <a:spcPts val="0"/>
              </a:spcAft>
              <a:defRPr/>
            </a:pPr>
            <a:r>
              <a:rPr lang="en-US" altLang="zh-CN" dirty="0" smtClean="0"/>
              <a:t>Bus Read Exclusive</a:t>
            </a:r>
            <a:r>
              <a:rPr lang="zh-CN" altLang="en-US" dirty="0" smtClean="0"/>
              <a:t>（总线排他读）</a:t>
            </a:r>
            <a:r>
              <a:rPr lang="en-US" altLang="zh-CN" dirty="0" smtClean="0"/>
              <a:t>: </a:t>
            </a:r>
            <a:r>
              <a:rPr lang="en-US" altLang="zh-CN" b="1" dirty="0" err="1" smtClean="0">
                <a:solidFill>
                  <a:schemeClr val="hlink"/>
                </a:solidFill>
              </a:rPr>
              <a:t>BusRdX</a:t>
            </a:r>
            <a:endParaRPr lang="en-US" altLang="zh-CN" dirty="0" smtClean="0"/>
          </a:p>
          <a:p>
            <a:pPr lvl="2" eaLnBrk="1" fontAlgn="auto" hangingPunct="1">
              <a:lnSpc>
                <a:spcPct val="120000"/>
              </a:lnSpc>
              <a:spcBef>
                <a:spcPts val="0"/>
              </a:spcBef>
              <a:spcAft>
                <a:spcPts val="0"/>
              </a:spcAft>
              <a:defRPr/>
            </a:pPr>
            <a:r>
              <a:rPr lang="zh-CN" altLang="en-US" dirty="0" smtClean="0"/>
              <a:t>得到独有的（</a:t>
            </a:r>
            <a:r>
              <a:rPr lang="en-US" altLang="zh-CN" dirty="0" smtClean="0"/>
              <a:t>exclusive</a:t>
            </a:r>
            <a:r>
              <a:rPr lang="zh-CN" altLang="en-US" dirty="0" smtClean="0"/>
              <a:t>）最新的</a:t>
            </a:r>
            <a:r>
              <a:rPr lang="en-US" altLang="zh-CN" dirty="0" smtClean="0"/>
              <a:t>cache block</a:t>
            </a:r>
          </a:p>
          <a:p>
            <a:pPr lvl="1" eaLnBrk="1" fontAlgn="auto" hangingPunct="1">
              <a:lnSpc>
                <a:spcPct val="120000"/>
              </a:lnSpc>
              <a:spcBef>
                <a:spcPts val="0"/>
              </a:spcBef>
              <a:spcAft>
                <a:spcPts val="0"/>
              </a:spcAft>
              <a:defRPr/>
            </a:pPr>
            <a:r>
              <a:rPr lang="en-US" altLang="zh-CN" dirty="0" smtClean="0"/>
              <a:t>Bus Write-Back: </a:t>
            </a:r>
            <a:r>
              <a:rPr lang="en-US" altLang="zh-CN" b="1" dirty="0" err="1" smtClean="0">
                <a:solidFill>
                  <a:schemeClr val="hlink"/>
                </a:solidFill>
              </a:rPr>
              <a:t>BusWB</a:t>
            </a:r>
            <a:r>
              <a:rPr lang="zh-CN" altLang="en-US" sz="2000" dirty="0" smtClean="0"/>
              <a:t>用于</a:t>
            </a:r>
            <a:r>
              <a:rPr lang="en-US" altLang="zh-CN" sz="2000" dirty="0" smtClean="0"/>
              <a:t>cache</a:t>
            </a:r>
            <a:r>
              <a:rPr lang="zh-CN" altLang="en-US" sz="2000" dirty="0" smtClean="0"/>
              <a:t> 块的替换</a:t>
            </a:r>
            <a:endParaRPr lang="en-US" altLang="zh-CN" sz="2000" dirty="0" smtClean="0"/>
          </a:p>
          <a:p>
            <a:pPr lvl="1" eaLnBrk="1" fontAlgn="auto" hangingPunct="1">
              <a:lnSpc>
                <a:spcPct val="120000"/>
              </a:lnSpc>
              <a:spcBef>
                <a:spcPts val="0"/>
              </a:spcBef>
              <a:spcAft>
                <a:spcPts val="0"/>
              </a:spcAft>
              <a:defRPr/>
            </a:pPr>
            <a:r>
              <a:rPr lang="en-US" altLang="zh-CN" b="1" dirty="0" smtClean="0">
                <a:solidFill>
                  <a:schemeClr val="hlink"/>
                </a:solidFill>
              </a:rPr>
              <a:t>Flush </a:t>
            </a:r>
            <a:r>
              <a:rPr lang="zh-CN" altLang="en-US" b="1" dirty="0" smtClean="0">
                <a:solidFill>
                  <a:schemeClr val="hlink"/>
                </a:solidFill>
              </a:rPr>
              <a:t>：由</a:t>
            </a:r>
            <a:r>
              <a:rPr lang="en-US" altLang="zh-CN" dirty="0" err="1" smtClean="0"/>
              <a:t>BusRd</a:t>
            </a:r>
            <a:r>
              <a:rPr lang="en-US" altLang="zh-CN" dirty="0" smtClean="0"/>
              <a:t> </a:t>
            </a:r>
            <a:r>
              <a:rPr lang="zh-CN" altLang="en-US" dirty="0" smtClean="0"/>
              <a:t>或</a:t>
            </a:r>
            <a:r>
              <a:rPr lang="en-US" altLang="zh-CN" dirty="0" smtClean="0"/>
              <a:t> </a:t>
            </a:r>
            <a:r>
              <a:rPr lang="en-US" altLang="zh-CN" dirty="0" err="1" smtClean="0"/>
              <a:t>BusRdX</a:t>
            </a:r>
            <a:r>
              <a:rPr lang="zh-CN" altLang="en-US" dirty="0" smtClean="0"/>
              <a:t>引起</a:t>
            </a:r>
            <a:endParaRPr lang="en-US" altLang="zh-CN" b="1" dirty="0" smtClean="0"/>
          </a:p>
          <a:p>
            <a:pPr lvl="2" eaLnBrk="1" fontAlgn="auto" hangingPunct="1">
              <a:lnSpc>
                <a:spcPct val="120000"/>
              </a:lnSpc>
              <a:spcBef>
                <a:spcPts val="0"/>
              </a:spcBef>
              <a:spcAft>
                <a:spcPts val="0"/>
              </a:spcAft>
              <a:defRPr/>
            </a:pPr>
            <a:r>
              <a:rPr lang="en-US" altLang="zh-CN" dirty="0" smtClean="0"/>
              <a:t>Cache</a:t>
            </a:r>
            <a:r>
              <a:rPr lang="zh-CN" altLang="en-US" dirty="0" smtClean="0"/>
              <a:t>将数据块放到总线上（而不是从存储器取数据）完成</a:t>
            </a:r>
            <a:r>
              <a:rPr lang="en-US" altLang="zh-CN" dirty="0" smtClean="0"/>
              <a:t> Cache-to-cache</a:t>
            </a:r>
            <a:r>
              <a:rPr lang="zh-CN" altLang="en-US" dirty="0" smtClean="0"/>
              <a:t>的传送，并更新存储器</a:t>
            </a:r>
            <a:endParaRPr lang="en-US" altLang="zh-CN" dirty="0" smtClean="0"/>
          </a:p>
        </p:txBody>
      </p:sp>
      <p:grpSp>
        <p:nvGrpSpPr>
          <p:cNvPr id="68612" name="Group 30"/>
          <p:cNvGrpSpPr>
            <a:grpSpLocks/>
          </p:cNvGrpSpPr>
          <p:nvPr/>
        </p:nvGrpSpPr>
        <p:grpSpPr bwMode="auto">
          <a:xfrm>
            <a:off x="5664200" y="1670050"/>
            <a:ext cx="3514725" cy="4149725"/>
            <a:chOff x="3553" y="960"/>
            <a:chExt cx="2399" cy="2832"/>
          </a:xfrm>
        </p:grpSpPr>
        <p:grpSp>
          <p:nvGrpSpPr>
            <p:cNvPr id="68616" name="Group 5"/>
            <p:cNvGrpSpPr>
              <a:grpSpLocks/>
            </p:cNvGrpSpPr>
            <p:nvPr/>
          </p:nvGrpSpPr>
          <p:grpSpPr bwMode="auto">
            <a:xfrm>
              <a:off x="4559" y="1488"/>
              <a:ext cx="385" cy="384"/>
              <a:chOff x="4512" y="1008"/>
              <a:chExt cx="384" cy="384"/>
            </a:xfrm>
          </p:grpSpPr>
          <p:sp>
            <p:nvSpPr>
              <p:cNvPr id="23581" name="Oval 6"/>
              <p:cNvSpPr>
                <a:spLocks noChangeArrowheads="1"/>
              </p:cNvSpPr>
              <p:nvPr/>
            </p:nvSpPr>
            <p:spPr bwMode="auto">
              <a:xfrm>
                <a:off x="4512" y="1008"/>
                <a:ext cx="391" cy="391"/>
              </a:xfrm>
              <a:prstGeom prst="ellipse">
                <a:avLst/>
              </a:prstGeom>
              <a:noFill/>
              <a:ln w="19050">
                <a:solidFill>
                  <a:schemeClr val="tx1"/>
                </a:solidFill>
                <a:round/>
                <a:headEnd/>
                <a:tailEnd/>
              </a:ln>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68640" name="Text Box 7"/>
              <p:cNvSpPr txBox="1">
                <a:spLocks noChangeArrowheads="1"/>
              </p:cNvSpPr>
              <p:nvPr/>
            </p:nvSpPr>
            <p:spPr bwMode="auto">
              <a:xfrm>
                <a:off x="4535" y="1104"/>
                <a:ext cx="33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spcBef>
                    <a:spcPct val="50000"/>
                  </a:spcBef>
                  <a:buFontTx/>
                  <a:buNone/>
                </a:pPr>
                <a:r>
                  <a:rPr lang="en-US" altLang="zh-CN" sz="1200" b="1">
                    <a:latin typeface="Arial" panose="020B0604020202020204" pitchFamily="34" charset="0"/>
                    <a:ea typeface="宋体" panose="02010600030101010101" pitchFamily="2" charset="-122"/>
                    <a:cs typeface="Times New Roman" panose="02020603050405020304" pitchFamily="18" charset="0"/>
                  </a:rPr>
                  <a:t>M</a:t>
                </a:r>
              </a:p>
            </p:txBody>
          </p:sp>
        </p:grpSp>
        <p:grpSp>
          <p:nvGrpSpPr>
            <p:cNvPr id="68617" name="Group 8"/>
            <p:cNvGrpSpPr>
              <a:grpSpLocks/>
            </p:cNvGrpSpPr>
            <p:nvPr/>
          </p:nvGrpSpPr>
          <p:grpSpPr bwMode="auto">
            <a:xfrm>
              <a:off x="4559" y="3408"/>
              <a:ext cx="385" cy="384"/>
              <a:chOff x="4512" y="1008"/>
              <a:chExt cx="384" cy="384"/>
            </a:xfrm>
          </p:grpSpPr>
          <p:sp>
            <p:nvSpPr>
              <p:cNvPr id="23579" name="Oval 9"/>
              <p:cNvSpPr>
                <a:spLocks noChangeArrowheads="1"/>
              </p:cNvSpPr>
              <p:nvPr/>
            </p:nvSpPr>
            <p:spPr bwMode="auto">
              <a:xfrm>
                <a:off x="4512" y="1008"/>
                <a:ext cx="391" cy="384"/>
              </a:xfrm>
              <a:prstGeom prst="ellipse">
                <a:avLst/>
              </a:prstGeom>
              <a:noFill/>
              <a:ln w="19050">
                <a:solidFill>
                  <a:schemeClr val="tx1"/>
                </a:solidFill>
                <a:round/>
                <a:headEnd/>
                <a:tailEnd/>
              </a:ln>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68638" name="Text Box 10"/>
              <p:cNvSpPr txBox="1">
                <a:spLocks noChangeArrowheads="1"/>
              </p:cNvSpPr>
              <p:nvPr/>
            </p:nvSpPr>
            <p:spPr bwMode="auto">
              <a:xfrm>
                <a:off x="4535" y="1105"/>
                <a:ext cx="337"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spcBef>
                    <a:spcPct val="50000"/>
                  </a:spcBef>
                  <a:buFontTx/>
                  <a:buNone/>
                </a:pPr>
                <a:r>
                  <a:rPr lang="en-US" altLang="zh-CN" sz="1200" b="1">
                    <a:latin typeface="Arial" panose="020B0604020202020204" pitchFamily="34" charset="0"/>
                    <a:ea typeface="宋体" panose="02010600030101010101" pitchFamily="2" charset="-122"/>
                    <a:cs typeface="Times New Roman" panose="02020603050405020304" pitchFamily="18" charset="0"/>
                  </a:rPr>
                  <a:t>I</a:t>
                </a:r>
              </a:p>
            </p:txBody>
          </p:sp>
        </p:grpSp>
        <p:grpSp>
          <p:nvGrpSpPr>
            <p:cNvPr id="68618" name="Group 11"/>
            <p:cNvGrpSpPr>
              <a:grpSpLocks/>
            </p:cNvGrpSpPr>
            <p:nvPr/>
          </p:nvGrpSpPr>
          <p:grpSpPr bwMode="auto">
            <a:xfrm>
              <a:off x="4559" y="2448"/>
              <a:ext cx="385" cy="384"/>
              <a:chOff x="4512" y="1008"/>
              <a:chExt cx="384" cy="384"/>
            </a:xfrm>
          </p:grpSpPr>
          <p:sp>
            <p:nvSpPr>
              <p:cNvPr id="23577" name="Oval 12"/>
              <p:cNvSpPr>
                <a:spLocks noChangeArrowheads="1"/>
              </p:cNvSpPr>
              <p:nvPr/>
            </p:nvSpPr>
            <p:spPr bwMode="auto">
              <a:xfrm>
                <a:off x="4512" y="1008"/>
                <a:ext cx="391" cy="391"/>
              </a:xfrm>
              <a:prstGeom prst="ellipse">
                <a:avLst/>
              </a:prstGeom>
              <a:noFill/>
              <a:ln w="19050">
                <a:solidFill>
                  <a:schemeClr val="tx1"/>
                </a:solidFill>
                <a:round/>
                <a:headEnd/>
                <a:tailEnd/>
              </a:ln>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68636" name="Text Box 13"/>
              <p:cNvSpPr txBox="1">
                <a:spLocks noChangeArrowheads="1"/>
              </p:cNvSpPr>
              <p:nvPr/>
            </p:nvSpPr>
            <p:spPr bwMode="auto">
              <a:xfrm>
                <a:off x="4535" y="1104"/>
                <a:ext cx="33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spcBef>
                    <a:spcPct val="50000"/>
                  </a:spcBef>
                  <a:buFontTx/>
                  <a:buNone/>
                </a:pPr>
                <a:r>
                  <a:rPr lang="en-US" altLang="zh-CN" sz="1200" b="1">
                    <a:latin typeface="Arial" panose="020B0604020202020204" pitchFamily="34" charset="0"/>
                    <a:ea typeface="宋体" panose="02010600030101010101" pitchFamily="2" charset="-122"/>
                    <a:cs typeface="Times New Roman" panose="02020603050405020304" pitchFamily="18" charset="0"/>
                  </a:rPr>
                  <a:t>S</a:t>
                </a:r>
              </a:p>
            </p:txBody>
          </p:sp>
        </p:grpSp>
        <p:cxnSp>
          <p:nvCxnSpPr>
            <p:cNvPr id="68619" name="AutoShape 14"/>
            <p:cNvCxnSpPr>
              <a:cxnSpLocks noChangeShapeType="1"/>
              <a:stCxn id="23579" idx="2"/>
              <a:endCxn id="23581" idx="2"/>
            </p:cNvCxnSpPr>
            <p:nvPr/>
          </p:nvCxnSpPr>
          <p:spPr bwMode="auto">
            <a:xfrm rot="10800000" flipH="1">
              <a:off x="4553" y="1680"/>
              <a:ext cx="1" cy="1920"/>
            </a:xfrm>
            <a:prstGeom prst="curvedConnector3">
              <a:avLst>
                <a:gd name="adj1" fmla="val -79000032"/>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8620" name="AutoShape 15"/>
            <p:cNvCxnSpPr>
              <a:cxnSpLocks noChangeShapeType="1"/>
              <a:stCxn id="23581" idx="6"/>
              <a:endCxn id="23579" idx="6"/>
            </p:cNvCxnSpPr>
            <p:nvPr/>
          </p:nvCxnSpPr>
          <p:spPr bwMode="auto">
            <a:xfrm>
              <a:off x="4950" y="1680"/>
              <a:ext cx="1" cy="1920"/>
            </a:xfrm>
            <a:prstGeom prst="curvedConnector3">
              <a:avLst>
                <a:gd name="adj1" fmla="val 74900000"/>
              </a:avLst>
            </a:prstGeom>
            <a:noFill/>
            <a:ln w="9525">
              <a:solidFill>
                <a:schemeClr val="tx1"/>
              </a:solidFill>
              <a:prstDash val="dash"/>
              <a:round/>
              <a:headEnd/>
              <a:tailEnd type="triangle" w="lg" len="lg"/>
            </a:ln>
            <a:extLst>
              <a:ext uri="{909E8E84-426E-40DD-AFC4-6F175D3DCCD1}">
                <a14:hiddenFill xmlns:a14="http://schemas.microsoft.com/office/drawing/2010/main">
                  <a:noFill/>
                </a14:hiddenFill>
              </a:ext>
            </a:extLst>
          </p:spPr>
        </p:cxnSp>
        <p:sp>
          <p:nvSpPr>
            <p:cNvPr id="23563" name="Arc 16"/>
            <p:cNvSpPr>
              <a:spLocks/>
            </p:cNvSpPr>
            <p:nvPr/>
          </p:nvSpPr>
          <p:spPr bwMode="auto">
            <a:xfrm>
              <a:off x="4561" y="2756"/>
              <a:ext cx="391" cy="268"/>
            </a:xfrm>
            <a:custGeom>
              <a:avLst/>
              <a:gdLst>
                <a:gd name="T0" fmla="*/ 3 w 43200"/>
                <a:gd name="T1" fmla="*/ 0 h 35635"/>
                <a:gd name="T2" fmla="*/ 0 w 43200"/>
                <a:gd name="T3" fmla="*/ 0 h 35635"/>
                <a:gd name="T4" fmla="*/ 2 w 43200"/>
                <a:gd name="T5" fmla="*/ 1 h 35635"/>
                <a:gd name="T6" fmla="*/ 0 60000 65536"/>
                <a:gd name="T7" fmla="*/ 0 60000 65536"/>
                <a:gd name="T8" fmla="*/ 0 60000 65536"/>
                <a:gd name="T9" fmla="*/ 0 w 43200"/>
                <a:gd name="T10" fmla="*/ 0 h 35635"/>
                <a:gd name="T11" fmla="*/ 43200 w 43200"/>
                <a:gd name="T12" fmla="*/ 35635 h 35635"/>
              </a:gdLst>
              <a:ahLst/>
              <a:cxnLst>
                <a:cxn ang="T6">
                  <a:pos x="T0" y="T1"/>
                </a:cxn>
                <a:cxn ang="T7">
                  <a:pos x="T2" y="T3"/>
                </a:cxn>
                <a:cxn ang="T8">
                  <a:pos x="T4" y="T5"/>
                </a:cxn>
              </a:cxnLst>
              <a:rect l="T9" t="T10" r="T11" b="T12"/>
              <a:pathLst>
                <a:path w="43200" h="35635" fill="none"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path>
                <a:path w="43200" h="35635" stroke="0"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lnTo>
                    <a:pt x="21600" y="14035"/>
                  </a:lnTo>
                  <a:close/>
                </a:path>
              </a:pathLst>
            </a:custGeom>
            <a:noFill/>
            <a:ln w="9525">
              <a:solidFill>
                <a:schemeClr val="tx1"/>
              </a:solidFill>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23564" name="Arc 17"/>
            <p:cNvSpPr>
              <a:spLocks/>
            </p:cNvSpPr>
            <p:nvPr/>
          </p:nvSpPr>
          <p:spPr bwMode="auto">
            <a:xfrm flipV="1">
              <a:off x="4559" y="1248"/>
              <a:ext cx="391" cy="316"/>
            </a:xfrm>
            <a:custGeom>
              <a:avLst/>
              <a:gdLst>
                <a:gd name="T0" fmla="*/ 3 w 43200"/>
                <a:gd name="T1" fmla="*/ 0 h 35635"/>
                <a:gd name="T2" fmla="*/ 0 w 43200"/>
                <a:gd name="T3" fmla="*/ 0 h 35635"/>
                <a:gd name="T4" fmla="*/ 2 w 43200"/>
                <a:gd name="T5" fmla="*/ 1 h 35635"/>
                <a:gd name="T6" fmla="*/ 0 60000 65536"/>
                <a:gd name="T7" fmla="*/ 0 60000 65536"/>
                <a:gd name="T8" fmla="*/ 0 60000 65536"/>
                <a:gd name="T9" fmla="*/ 0 w 43200"/>
                <a:gd name="T10" fmla="*/ 0 h 35635"/>
                <a:gd name="T11" fmla="*/ 43200 w 43200"/>
                <a:gd name="T12" fmla="*/ 35635 h 35635"/>
              </a:gdLst>
              <a:ahLst/>
              <a:cxnLst>
                <a:cxn ang="T6">
                  <a:pos x="T0" y="T1"/>
                </a:cxn>
                <a:cxn ang="T7">
                  <a:pos x="T2" y="T3"/>
                </a:cxn>
                <a:cxn ang="T8">
                  <a:pos x="T4" y="T5"/>
                </a:cxn>
              </a:cxnLst>
              <a:rect l="T9" t="T10" r="T11" b="T12"/>
              <a:pathLst>
                <a:path w="43200" h="35635" fill="none"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path>
                <a:path w="43200" h="35635" stroke="0"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lnTo>
                    <a:pt x="21600" y="14035"/>
                  </a:lnTo>
                  <a:close/>
                </a:path>
              </a:pathLst>
            </a:custGeom>
            <a:noFill/>
            <a:ln w="9525">
              <a:solidFill>
                <a:schemeClr val="tx1"/>
              </a:solidFill>
              <a:round/>
              <a:headEnd type="triangle" w="lg" len="lg"/>
              <a:tailEnd type="non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23565" name="Arc 18"/>
            <p:cNvSpPr>
              <a:spLocks/>
            </p:cNvSpPr>
            <p:nvPr/>
          </p:nvSpPr>
          <p:spPr bwMode="auto">
            <a:xfrm>
              <a:off x="4848" y="2633"/>
              <a:ext cx="432" cy="872"/>
            </a:xfrm>
            <a:custGeom>
              <a:avLst/>
              <a:gdLst>
                <a:gd name="T0" fmla="*/ 2 w 21600"/>
                <a:gd name="T1" fmla="*/ 0 h 42255"/>
                <a:gd name="T2" fmla="*/ 2 w 21600"/>
                <a:gd name="T3" fmla="*/ 18 h 42255"/>
                <a:gd name="T4" fmla="*/ 0 w 21600"/>
                <a:gd name="T5" fmla="*/ 9 h 42255"/>
                <a:gd name="T6" fmla="*/ 0 60000 65536"/>
                <a:gd name="T7" fmla="*/ 0 60000 65536"/>
                <a:gd name="T8" fmla="*/ 0 60000 65536"/>
                <a:gd name="T9" fmla="*/ 0 w 21600"/>
                <a:gd name="T10" fmla="*/ 0 h 42255"/>
                <a:gd name="T11" fmla="*/ 21600 w 21600"/>
                <a:gd name="T12" fmla="*/ 42255 h 42255"/>
              </a:gdLst>
              <a:ahLst/>
              <a:cxnLst>
                <a:cxn ang="T6">
                  <a:pos x="T0" y="T1"/>
                </a:cxn>
                <a:cxn ang="T7">
                  <a:pos x="T2" y="T3"/>
                </a:cxn>
                <a:cxn ang="T8">
                  <a:pos x="T4" y="T5"/>
                </a:cxn>
              </a:cxnLst>
              <a:rect l="T9" t="T10" r="T11" b="T12"/>
              <a:pathLst>
                <a:path w="21600" h="42255" fill="none" extrusionOk="0">
                  <a:moveTo>
                    <a:pt x="5051" y="-1"/>
                  </a:moveTo>
                  <a:cubicBezTo>
                    <a:pt x="14757" y="2334"/>
                    <a:pt x="21600" y="11017"/>
                    <a:pt x="21600" y="21001"/>
                  </a:cubicBezTo>
                  <a:cubicBezTo>
                    <a:pt x="21600" y="31445"/>
                    <a:pt x="14126" y="40394"/>
                    <a:pt x="3849" y="42255"/>
                  </a:cubicBezTo>
                </a:path>
                <a:path w="21600" h="42255" stroke="0" extrusionOk="0">
                  <a:moveTo>
                    <a:pt x="5051" y="-1"/>
                  </a:moveTo>
                  <a:cubicBezTo>
                    <a:pt x="14757" y="2334"/>
                    <a:pt x="21600" y="11017"/>
                    <a:pt x="21600" y="21001"/>
                  </a:cubicBezTo>
                  <a:cubicBezTo>
                    <a:pt x="21600" y="31445"/>
                    <a:pt x="14126" y="40394"/>
                    <a:pt x="3849" y="42255"/>
                  </a:cubicBezTo>
                  <a:lnTo>
                    <a:pt x="0" y="21001"/>
                  </a:lnTo>
                  <a:close/>
                </a:path>
              </a:pathLst>
            </a:custGeom>
            <a:noFill/>
            <a:ln w="9525">
              <a:solidFill>
                <a:schemeClr val="tx1"/>
              </a:solidFill>
              <a:prstDash val="dash"/>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23566" name="Arc 19"/>
            <p:cNvSpPr>
              <a:spLocks/>
            </p:cNvSpPr>
            <p:nvPr/>
          </p:nvSpPr>
          <p:spPr bwMode="auto">
            <a:xfrm>
              <a:off x="4848" y="1728"/>
              <a:ext cx="288" cy="849"/>
            </a:xfrm>
            <a:custGeom>
              <a:avLst/>
              <a:gdLst>
                <a:gd name="T0" fmla="*/ 1 w 21600"/>
                <a:gd name="T1" fmla="*/ 0 h 41248"/>
                <a:gd name="T2" fmla="*/ 1 w 21600"/>
                <a:gd name="T3" fmla="*/ 18 h 41248"/>
                <a:gd name="T4" fmla="*/ 0 w 21600"/>
                <a:gd name="T5" fmla="*/ 9 h 41248"/>
                <a:gd name="T6" fmla="*/ 0 60000 65536"/>
                <a:gd name="T7" fmla="*/ 0 60000 65536"/>
                <a:gd name="T8" fmla="*/ 0 60000 65536"/>
                <a:gd name="T9" fmla="*/ 0 w 21600"/>
                <a:gd name="T10" fmla="*/ 0 h 41248"/>
                <a:gd name="T11" fmla="*/ 21600 w 21600"/>
                <a:gd name="T12" fmla="*/ 41248 h 41248"/>
              </a:gdLst>
              <a:ahLst/>
              <a:cxnLst>
                <a:cxn ang="T6">
                  <a:pos x="T0" y="T1"/>
                </a:cxn>
                <a:cxn ang="T7">
                  <a:pos x="T2" y="T3"/>
                </a:cxn>
                <a:cxn ang="T8">
                  <a:pos x="T4" y="T5"/>
                </a:cxn>
              </a:cxnLst>
              <a:rect l="T9" t="T10" r="T11" b="T12"/>
              <a:pathLst>
                <a:path w="21600" h="41248" fill="none" extrusionOk="0">
                  <a:moveTo>
                    <a:pt x="7179" y="-1"/>
                  </a:moveTo>
                  <a:cubicBezTo>
                    <a:pt x="15820" y="3044"/>
                    <a:pt x="21600" y="11210"/>
                    <a:pt x="21600" y="20372"/>
                  </a:cubicBezTo>
                  <a:cubicBezTo>
                    <a:pt x="21600" y="30165"/>
                    <a:pt x="15010" y="38733"/>
                    <a:pt x="5545" y="41248"/>
                  </a:cubicBezTo>
                </a:path>
                <a:path w="21600" h="41248" stroke="0" extrusionOk="0">
                  <a:moveTo>
                    <a:pt x="7179" y="-1"/>
                  </a:moveTo>
                  <a:cubicBezTo>
                    <a:pt x="15820" y="3044"/>
                    <a:pt x="21600" y="11210"/>
                    <a:pt x="21600" y="20372"/>
                  </a:cubicBezTo>
                  <a:cubicBezTo>
                    <a:pt x="21600" y="30165"/>
                    <a:pt x="15010" y="38733"/>
                    <a:pt x="5545" y="41248"/>
                  </a:cubicBezTo>
                  <a:lnTo>
                    <a:pt x="0" y="20372"/>
                  </a:lnTo>
                  <a:close/>
                </a:path>
              </a:pathLst>
            </a:custGeom>
            <a:noFill/>
            <a:ln w="9525">
              <a:solidFill>
                <a:schemeClr val="tx1"/>
              </a:solidFill>
              <a:prstDash val="dash"/>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23567" name="Arc 20"/>
            <p:cNvSpPr>
              <a:spLocks/>
            </p:cNvSpPr>
            <p:nvPr/>
          </p:nvSpPr>
          <p:spPr bwMode="auto">
            <a:xfrm flipH="1" flipV="1">
              <a:off x="4367" y="1728"/>
              <a:ext cx="288" cy="849"/>
            </a:xfrm>
            <a:custGeom>
              <a:avLst/>
              <a:gdLst>
                <a:gd name="T0" fmla="*/ 1 w 21600"/>
                <a:gd name="T1" fmla="*/ 0 h 41248"/>
                <a:gd name="T2" fmla="*/ 1 w 21600"/>
                <a:gd name="T3" fmla="*/ 18 h 41248"/>
                <a:gd name="T4" fmla="*/ 0 w 21600"/>
                <a:gd name="T5" fmla="*/ 9 h 41248"/>
                <a:gd name="T6" fmla="*/ 0 60000 65536"/>
                <a:gd name="T7" fmla="*/ 0 60000 65536"/>
                <a:gd name="T8" fmla="*/ 0 60000 65536"/>
                <a:gd name="T9" fmla="*/ 0 w 21600"/>
                <a:gd name="T10" fmla="*/ 0 h 41248"/>
                <a:gd name="T11" fmla="*/ 21600 w 21600"/>
                <a:gd name="T12" fmla="*/ 41248 h 41248"/>
              </a:gdLst>
              <a:ahLst/>
              <a:cxnLst>
                <a:cxn ang="T6">
                  <a:pos x="T0" y="T1"/>
                </a:cxn>
                <a:cxn ang="T7">
                  <a:pos x="T2" y="T3"/>
                </a:cxn>
                <a:cxn ang="T8">
                  <a:pos x="T4" y="T5"/>
                </a:cxn>
              </a:cxnLst>
              <a:rect l="T9" t="T10" r="T11" b="T12"/>
              <a:pathLst>
                <a:path w="21600" h="41248" fill="none" extrusionOk="0">
                  <a:moveTo>
                    <a:pt x="7179" y="-1"/>
                  </a:moveTo>
                  <a:cubicBezTo>
                    <a:pt x="15820" y="3044"/>
                    <a:pt x="21600" y="11210"/>
                    <a:pt x="21600" y="20372"/>
                  </a:cubicBezTo>
                  <a:cubicBezTo>
                    <a:pt x="21600" y="30165"/>
                    <a:pt x="15010" y="38733"/>
                    <a:pt x="5545" y="41248"/>
                  </a:cubicBezTo>
                </a:path>
                <a:path w="21600" h="41248" stroke="0" extrusionOk="0">
                  <a:moveTo>
                    <a:pt x="7179" y="-1"/>
                  </a:moveTo>
                  <a:cubicBezTo>
                    <a:pt x="15820" y="3044"/>
                    <a:pt x="21600" y="11210"/>
                    <a:pt x="21600" y="20372"/>
                  </a:cubicBezTo>
                  <a:cubicBezTo>
                    <a:pt x="21600" y="30165"/>
                    <a:pt x="15010" y="38733"/>
                    <a:pt x="5545" y="41248"/>
                  </a:cubicBezTo>
                  <a:lnTo>
                    <a:pt x="0" y="20372"/>
                  </a:lnTo>
                  <a:close/>
                </a:path>
              </a:pathLst>
            </a:custGeom>
            <a:noFill/>
            <a:ln w="9525">
              <a:solidFill>
                <a:schemeClr val="tx1"/>
              </a:solidFill>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23568" name="Arc 21"/>
            <p:cNvSpPr>
              <a:spLocks/>
            </p:cNvSpPr>
            <p:nvPr/>
          </p:nvSpPr>
          <p:spPr bwMode="auto">
            <a:xfrm flipH="1" flipV="1">
              <a:off x="4224" y="2641"/>
              <a:ext cx="431" cy="858"/>
            </a:xfrm>
            <a:custGeom>
              <a:avLst/>
              <a:gdLst>
                <a:gd name="T0" fmla="*/ 2 w 21600"/>
                <a:gd name="T1" fmla="*/ 0 h 41793"/>
                <a:gd name="T2" fmla="*/ 2 w 21600"/>
                <a:gd name="T3" fmla="*/ 18 h 41793"/>
                <a:gd name="T4" fmla="*/ 0 w 21600"/>
                <a:gd name="T5" fmla="*/ 9 h 41793"/>
                <a:gd name="T6" fmla="*/ 0 60000 65536"/>
                <a:gd name="T7" fmla="*/ 0 60000 65536"/>
                <a:gd name="T8" fmla="*/ 0 60000 65536"/>
                <a:gd name="T9" fmla="*/ 0 w 21600"/>
                <a:gd name="T10" fmla="*/ 0 h 41793"/>
                <a:gd name="T11" fmla="*/ 21600 w 21600"/>
                <a:gd name="T12" fmla="*/ 41793 h 41793"/>
              </a:gdLst>
              <a:ahLst/>
              <a:cxnLst>
                <a:cxn ang="T6">
                  <a:pos x="T0" y="T1"/>
                </a:cxn>
                <a:cxn ang="T7">
                  <a:pos x="T2" y="T3"/>
                </a:cxn>
                <a:cxn ang="T8">
                  <a:pos x="T4" y="T5"/>
                </a:cxn>
              </a:cxnLst>
              <a:rect l="T9" t="T10" r="T11" b="T12"/>
              <a:pathLst>
                <a:path w="21600" h="41793" fill="none" extrusionOk="0">
                  <a:moveTo>
                    <a:pt x="5364" y="-1"/>
                  </a:moveTo>
                  <a:cubicBezTo>
                    <a:pt x="14918" y="2449"/>
                    <a:pt x="21600" y="11059"/>
                    <a:pt x="21600" y="20923"/>
                  </a:cubicBezTo>
                  <a:cubicBezTo>
                    <a:pt x="21600" y="30707"/>
                    <a:pt x="15022" y="39270"/>
                    <a:pt x="5568" y="41793"/>
                  </a:cubicBezTo>
                </a:path>
                <a:path w="21600" h="41793" stroke="0" extrusionOk="0">
                  <a:moveTo>
                    <a:pt x="5364" y="-1"/>
                  </a:moveTo>
                  <a:cubicBezTo>
                    <a:pt x="14918" y="2449"/>
                    <a:pt x="21600" y="11059"/>
                    <a:pt x="21600" y="20923"/>
                  </a:cubicBezTo>
                  <a:cubicBezTo>
                    <a:pt x="21600" y="30707"/>
                    <a:pt x="15022" y="39270"/>
                    <a:pt x="5568" y="41793"/>
                  </a:cubicBezTo>
                  <a:lnTo>
                    <a:pt x="0" y="20923"/>
                  </a:lnTo>
                  <a:close/>
                </a:path>
              </a:pathLst>
            </a:custGeom>
            <a:noFill/>
            <a:ln w="9525">
              <a:solidFill>
                <a:schemeClr val="tx1"/>
              </a:solidFill>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23569" name="Text Box 22"/>
            <p:cNvSpPr txBox="1">
              <a:spLocks noChangeArrowheads="1"/>
            </p:cNvSpPr>
            <p:nvPr/>
          </p:nvSpPr>
          <p:spPr bwMode="auto">
            <a:xfrm>
              <a:off x="4559" y="960"/>
              <a:ext cx="389" cy="264"/>
            </a:xfrm>
            <a:prstGeom prst="rect">
              <a:avLst/>
            </a:prstGeom>
            <a:no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PrRd/—</a:t>
              </a:r>
            </a:p>
            <a:p>
              <a:pPr eaLnBrk="1" fontAlgn="auto" hangingPunct="1">
                <a:spcBef>
                  <a:spcPts val="0"/>
                </a:spcBef>
                <a:spcAft>
                  <a:spcPts val="0"/>
                </a:spcAft>
                <a:defRPr/>
              </a:pPr>
              <a:r>
                <a:rPr lang="en-US" altLang="zh-CN" sz="1108" b="0"/>
                <a:t>PrWr/—</a:t>
              </a:r>
            </a:p>
          </p:txBody>
        </p:sp>
        <p:sp>
          <p:nvSpPr>
            <p:cNvPr id="23570" name="Text Box 23"/>
            <p:cNvSpPr txBox="1">
              <a:spLocks noChangeArrowheads="1"/>
            </p:cNvSpPr>
            <p:nvPr/>
          </p:nvSpPr>
          <p:spPr bwMode="auto">
            <a:xfrm>
              <a:off x="3983" y="2929"/>
              <a:ext cx="574" cy="147"/>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PrRd/</a:t>
              </a:r>
              <a:r>
                <a:rPr lang="en-US" altLang="zh-CN" sz="1108" b="0">
                  <a:solidFill>
                    <a:schemeClr val="hlink"/>
                  </a:solidFill>
                </a:rPr>
                <a:t>BusRd</a:t>
              </a:r>
            </a:p>
          </p:txBody>
        </p:sp>
        <p:sp>
          <p:nvSpPr>
            <p:cNvPr id="23571" name="Text Box 24"/>
            <p:cNvSpPr txBox="1">
              <a:spLocks noChangeArrowheads="1"/>
            </p:cNvSpPr>
            <p:nvPr/>
          </p:nvSpPr>
          <p:spPr bwMode="auto">
            <a:xfrm>
              <a:off x="4127" y="2112"/>
              <a:ext cx="625" cy="148"/>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PrWr/</a:t>
              </a:r>
              <a:r>
                <a:rPr lang="en-US" altLang="zh-CN" sz="1108" b="0">
                  <a:solidFill>
                    <a:schemeClr val="hlink"/>
                  </a:solidFill>
                </a:rPr>
                <a:t>BusRdX</a:t>
              </a:r>
            </a:p>
          </p:txBody>
        </p:sp>
        <p:sp>
          <p:nvSpPr>
            <p:cNvPr id="23572" name="Text Box 25"/>
            <p:cNvSpPr txBox="1">
              <a:spLocks noChangeArrowheads="1"/>
            </p:cNvSpPr>
            <p:nvPr/>
          </p:nvSpPr>
          <p:spPr bwMode="auto">
            <a:xfrm>
              <a:off x="3553" y="2400"/>
              <a:ext cx="671" cy="148"/>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PrWr/</a:t>
              </a:r>
              <a:r>
                <a:rPr lang="en-US" altLang="zh-CN" sz="1108" b="0">
                  <a:solidFill>
                    <a:schemeClr val="hlink"/>
                  </a:solidFill>
                </a:rPr>
                <a:t>BusRdX</a:t>
              </a:r>
            </a:p>
          </p:txBody>
        </p:sp>
        <p:sp>
          <p:nvSpPr>
            <p:cNvPr id="23573" name="Text Box 26"/>
            <p:cNvSpPr txBox="1">
              <a:spLocks noChangeArrowheads="1"/>
            </p:cNvSpPr>
            <p:nvPr/>
          </p:nvSpPr>
          <p:spPr bwMode="auto">
            <a:xfrm>
              <a:off x="4585" y="3044"/>
              <a:ext cx="481" cy="260"/>
            </a:xfrm>
            <a:prstGeom prst="rect">
              <a:avLst/>
            </a:prstGeom>
            <a:no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err="1"/>
                <a:t>PrRd</a:t>
              </a:r>
              <a:r>
                <a:rPr lang="en-US" altLang="zh-CN" sz="1108" b="0" dirty="0"/>
                <a:t>/—</a:t>
              </a:r>
            </a:p>
            <a:p>
              <a:pPr eaLnBrk="1" fontAlgn="auto" hangingPunct="1">
                <a:spcBef>
                  <a:spcPts val="0"/>
                </a:spcBef>
                <a:spcAft>
                  <a:spcPts val="0"/>
                </a:spcAft>
                <a:defRPr/>
              </a:pPr>
              <a:r>
                <a:rPr lang="en-US" altLang="zh-CN" sz="1108" b="0" dirty="0" err="1">
                  <a:solidFill>
                    <a:schemeClr val="hlink"/>
                  </a:solidFill>
                </a:rPr>
                <a:t>BusRd</a:t>
              </a:r>
              <a:r>
                <a:rPr lang="en-US" altLang="zh-CN" sz="1108" b="0" dirty="0"/>
                <a:t>/—</a:t>
              </a:r>
            </a:p>
          </p:txBody>
        </p:sp>
        <p:sp>
          <p:nvSpPr>
            <p:cNvPr id="23574" name="Text Box 27"/>
            <p:cNvSpPr txBox="1">
              <a:spLocks noChangeArrowheads="1"/>
            </p:cNvSpPr>
            <p:nvPr/>
          </p:nvSpPr>
          <p:spPr bwMode="auto">
            <a:xfrm>
              <a:off x="4848" y="2112"/>
              <a:ext cx="624" cy="148"/>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solidFill>
                    <a:schemeClr val="hlink"/>
                  </a:solidFill>
                </a:rPr>
                <a:t>BusRd/</a:t>
              </a:r>
              <a:r>
                <a:rPr lang="en-US" altLang="zh-CN" sz="1108">
                  <a:solidFill>
                    <a:schemeClr val="hlink"/>
                  </a:solidFill>
                </a:rPr>
                <a:t>Flush</a:t>
              </a:r>
            </a:p>
          </p:txBody>
        </p:sp>
        <p:sp>
          <p:nvSpPr>
            <p:cNvPr id="23575" name="Text Box 28"/>
            <p:cNvSpPr txBox="1">
              <a:spLocks noChangeArrowheads="1"/>
            </p:cNvSpPr>
            <p:nvPr/>
          </p:nvSpPr>
          <p:spPr bwMode="auto">
            <a:xfrm>
              <a:off x="5233" y="2400"/>
              <a:ext cx="719" cy="264"/>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solidFill>
                    <a:schemeClr val="hlink"/>
                  </a:solidFill>
                </a:rPr>
                <a:t>BusRdX/</a:t>
              </a:r>
              <a:r>
                <a:rPr lang="en-US" altLang="zh-CN" sz="1108">
                  <a:solidFill>
                    <a:schemeClr val="hlink"/>
                  </a:solidFill>
                </a:rPr>
                <a:t>Flush</a:t>
              </a:r>
            </a:p>
            <a:p>
              <a:pPr eaLnBrk="1" fontAlgn="auto" hangingPunct="1">
                <a:spcBef>
                  <a:spcPts val="0"/>
                </a:spcBef>
                <a:spcAft>
                  <a:spcPts val="0"/>
                </a:spcAft>
                <a:defRPr/>
              </a:pPr>
              <a:r>
                <a:rPr lang="en-US" altLang="zh-CN" sz="1108" b="0"/>
                <a:t>Replace/</a:t>
              </a:r>
              <a:r>
                <a:rPr lang="en-US" altLang="zh-CN" sz="1108" b="0">
                  <a:solidFill>
                    <a:schemeClr val="hlink"/>
                  </a:solidFill>
                </a:rPr>
                <a:t>BusWB</a:t>
              </a:r>
            </a:p>
          </p:txBody>
        </p:sp>
        <p:sp>
          <p:nvSpPr>
            <p:cNvPr id="23576" name="Text Box 29"/>
            <p:cNvSpPr txBox="1">
              <a:spLocks noChangeArrowheads="1"/>
            </p:cNvSpPr>
            <p:nvPr/>
          </p:nvSpPr>
          <p:spPr bwMode="auto">
            <a:xfrm>
              <a:off x="4992" y="2880"/>
              <a:ext cx="528" cy="264"/>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solidFill>
                    <a:schemeClr val="hlink"/>
                  </a:solidFill>
                </a:rPr>
                <a:t>BusRdX</a:t>
              </a:r>
              <a:r>
                <a:rPr lang="en-US" altLang="zh-CN" sz="1108" b="0"/>
                <a:t>/—</a:t>
              </a:r>
            </a:p>
            <a:p>
              <a:pPr eaLnBrk="1" fontAlgn="auto" hangingPunct="1">
                <a:spcBef>
                  <a:spcPts val="0"/>
                </a:spcBef>
                <a:spcAft>
                  <a:spcPts val="0"/>
                </a:spcAft>
                <a:defRPr/>
              </a:pPr>
              <a:r>
                <a:rPr lang="en-US" altLang="zh-CN" sz="1108" b="0"/>
                <a:t>Replace/—</a:t>
              </a:r>
            </a:p>
          </p:txBody>
        </p:sp>
      </p:grpSp>
      <p:sp>
        <p:nvSpPr>
          <p:cNvPr id="2" name="日期占位符 1"/>
          <p:cNvSpPr>
            <a:spLocks noGrp="1"/>
          </p:cNvSpPr>
          <p:nvPr>
            <p:ph type="dt" sz="quarter" idx="10"/>
          </p:nvPr>
        </p:nvSpPr>
        <p:spPr/>
        <p:txBody>
          <a:bodyPr/>
          <a:lstStyle/>
          <a:p>
            <a:pPr>
              <a:defRPr/>
            </a:pPr>
            <a:fld id="{B0B1677F-ECFC-4E19-9ADE-A14EC82ED1B3}" type="datetime1">
              <a:rPr lang="zh-CN" altLang="en-US"/>
              <a:pPr>
                <a:defRPr/>
              </a:pPr>
              <a:t>2020/9/14</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6861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306FA14A-A0AC-469F-8C03-54E3AFFF0292}"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51</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28650" y="298450"/>
            <a:ext cx="7937500" cy="625475"/>
          </a:xfrm>
        </p:spPr>
        <p:txBody>
          <a:bodyPr/>
          <a:lstStyle/>
          <a:p>
            <a:pPr eaLnBrk="1" hangingPunct="1"/>
            <a:r>
              <a:rPr lang="en-US" altLang="zh-CN" sz="3200" smtClean="0"/>
              <a:t>State Transitions in the MSI Protocol</a:t>
            </a:r>
          </a:p>
        </p:txBody>
      </p:sp>
      <p:sp>
        <p:nvSpPr>
          <p:cNvPr id="24580" name="Rectangle 3"/>
          <p:cNvSpPr>
            <a:spLocks noGrp="1" noChangeArrowheads="1"/>
          </p:cNvSpPr>
          <p:nvPr>
            <p:ph type="body" idx="1"/>
          </p:nvPr>
        </p:nvSpPr>
        <p:spPr>
          <a:xfrm>
            <a:off x="-1" y="890443"/>
            <a:ext cx="6421583" cy="5643563"/>
          </a:xfrm>
        </p:spPr>
        <p:txBody>
          <a:bodyPr rtlCol="0">
            <a:normAutofit/>
          </a:bodyPr>
          <a:lstStyle/>
          <a:p>
            <a:pPr eaLnBrk="1" fontAlgn="auto" hangingPunct="1">
              <a:lnSpc>
                <a:spcPct val="120000"/>
              </a:lnSpc>
              <a:spcBef>
                <a:spcPct val="10000"/>
              </a:spcBef>
              <a:spcAft>
                <a:spcPts val="0"/>
              </a:spcAft>
              <a:defRPr/>
            </a:pPr>
            <a:r>
              <a:rPr lang="en-US" altLang="zh-CN" sz="2400" dirty="0" smtClean="0"/>
              <a:t>Processor Read</a:t>
            </a:r>
          </a:p>
          <a:p>
            <a:pPr lvl="1" eaLnBrk="1" fontAlgn="auto" hangingPunct="1">
              <a:lnSpc>
                <a:spcPct val="120000"/>
              </a:lnSpc>
              <a:spcBef>
                <a:spcPts val="0"/>
              </a:spcBef>
              <a:spcAft>
                <a:spcPts val="0"/>
              </a:spcAft>
              <a:defRPr/>
            </a:pPr>
            <a:r>
              <a:rPr lang="en-US" altLang="zh-CN" sz="2000" dirty="0" smtClean="0"/>
              <a:t>Cache miss </a:t>
            </a:r>
            <a:r>
              <a:rPr lang="en-US" altLang="zh-CN" sz="2000" dirty="0" smtClean="0">
                <a:sym typeface="Symbol" panose="05050102010706020507" pitchFamily="18" charset="2"/>
              </a:rPr>
              <a:t></a:t>
            </a:r>
            <a:r>
              <a:rPr lang="en-US" altLang="zh-CN" sz="2000" dirty="0" smtClean="0"/>
              <a:t> </a:t>
            </a:r>
            <a:r>
              <a:rPr lang="zh-CN" altLang="en-US" sz="2000" dirty="0" smtClean="0"/>
              <a:t>产生</a:t>
            </a:r>
            <a:r>
              <a:rPr lang="en-US" altLang="zh-CN" sz="2000" dirty="0" err="1" smtClean="0"/>
              <a:t>BusRd</a:t>
            </a:r>
            <a:r>
              <a:rPr lang="zh-CN" altLang="en-US" sz="2000" dirty="0" smtClean="0"/>
              <a:t>事务</a:t>
            </a:r>
            <a:endParaRPr lang="en-US" altLang="zh-CN" sz="2000" dirty="0" smtClean="0"/>
          </a:p>
          <a:p>
            <a:pPr lvl="1" eaLnBrk="1" fontAlgn="auto" hangingPunct="1">
              <a:lnSpc>
                <a:spcPct val="120000"/>
              </a:lnSpc>
              <a:spcBef>
                <a:spcPts val="0"/>
              </a:spcBef>
              <a:spcAft>
                <a:spcPts val="0"/>
              </a:spcAft>
              <a:defRPr/>
            </a:pPr>
            <a:r>
              <a:rPr lang="en-US" altLang="zh-CN" sz="2000" dirty="0" smtClean="0"/>
              <a:t>Cache hit  (S or M) </a:t>
            </a:r>
            <a:r>
              <a:rPr lang="en-US" altLang="zh-CN" sz="2000" dirty="0" smtClean="0">
                <a:sym typeface="Symbol" panose="05050102010706020507" pitchFamily="18" charset="2"/>
              </a:rPr>
              <a:t></a:t>
            </a:r>
            <a:r>
              <a:rPr lang="en-US" altLang="zh-CN" sz="2000" dirty="0" smtClean="0"/>
              <a:t> </a:t>
            </a:r>
            <a:r>
              <a:rPr lang="zh-CN" altLang="en-US" sz="2000" dirty="0" smtClean="0"/>
              <a:t>无总线动作</a:t>
            </a:r>
            <a:endParaRPr lang="en-US" altLang="zh-CN" sz="2000" dirty="0" smtClean="0"/>
          </a:p>
          <a:p>
            <a:pPr eaLnBrk="1" fontAlgn="auto" hangingPunct="1">
              <a:lnSpc>
                <a:spcPct val="120000"/>
              </a:lnSpc>
              <a:spcBef>
                <a:spcPct val="10000"/>
              </a:spcBef>
              <a:spcAft>
                <a:spcPts val="0"/>
              </a:spcAft>
              <a:defRPr/>
            </a:pPr>
            <a:r>
              <a:rPr lang="en-US" altLang="zh-CN" sz="2400" dirty="0" smtClean="0"/>
              <a:t>Processor Write</a:t>
            </a:r>
          </a:p>
          <a:p>
            <a:pPr lvl="1" eaLnBrk="1" fontAlgn="auto" hangingPunct="1">
              <a:lnSpc>
                <a:spcPct val="120000"/>
              </a:lnSpc>
              <a:spcBef>
                <a:spcPts val="0"/>
              </a:spcBef>
              <a:spcAft>
                <a:spcPts val="0"/>
              </a:spcAft>
              <a:defRPr/>
            </a:pPr>
            <a:r>
              <a:rPr lang="zh-CN" altLang="en-US" sz="2000" dirty="0" smtClean="0"/>
              <a:t>当在非</a:t>
            </a:r>
            <a:r>
              <a:rPr lang="en-US" altLang="zh-CN" sz="2000" dirty="0" smtClean="0"/>
              <a:t>Modified</a:t>
            </a:r>
            <a:r>
              <a:rPr lang="zh-CN" altLang="en-US" sz="2000" dirty="0" smtClean="0"/>
              <a:t>状态时，产生总线</a:t>
            </a:r>
            <a:r>
              <a:rPr lang="en-US" altLang="zh-CN" sz="2000" dirty="0" err="1" smtClean="0"/>
              <a:t>BusRdX</a:t>
            </a:r>
            <a:r>
              <a:rPr lang="en-US" altLang="zh-CN" sz="2000" dirty="0" smtClean="0"/>
              <a:t> </a:t>
            </a:r>
            <a:r>
              <a:rPr lang="zh-CN" altLang="en-US" sz="2000" dirty="0" smtClean="0"/>
              <a:t>事务</a:t>
            </a:r>
            <a:endParaRPr lang="en-US" altLang="zh-CN" sz="2000" dirty="0" smtClean="0"/>
          </a:p>
          <a:p>
            <a:pPr lvl="1" eaLnBrk="1" fontAlgn="auto" hangingPunct="1">
              <a:lnSpc>
                <a:spcPct val="120000"/>
              </a:lnSpc>
              <a:spcBef>
                <a:spcPts val="0"/>
              </a:spcBef>
              <a:spcAft>
                <a:spcPts val="0"/>
              </a:spcAft>
              <a:defRPr/>
            </a:pPr>
            <a:r>
              <a:rPr lang="zh-CN" altLang="en-US" sz="2000" dirty="0" smtClean="0"/>
              <a:t>当在</a:t>
            </a:r>
            <a:r>
              <a:rPr lang="en-US" altLang="zh-CN" sz="2000" dirty="0" smtClean="0"/>
              <a:t>Modified</a:t>
            </a:r>
            <a:r>
              <a:rPr lang="zh-CN" altLang="en-US" sz="2000" dirty="0" smtClean="0"/>
              <a:t>状态时，无总线动作</a:t>
            </a:r>
            <a:endParaRPr lang="en-US" altLang="zh-CN" sz="2000" dirty="0" smtClean="0"/>
          </a:p>
          <a:p>
            <a:pPr eaLnBrk="1" fontAlgn="auto" hangingPunct="1">
              <a:lnSpc>
                <a:spcPct val="120000"/>
              </a:lnSpc>
              <a:spcBef>
                <a:spcPct val="10000"/>
              </a:spcBef>
              <a:spcAft>
                <a:spcPts val="0"/>
              </a:spcAft>
              <a:defRPr/>
            </a:pPr>
            <a:r>
              <a:rPr lang="zh-CN" altLang="en-US" sz="2400" dirty="0" smtClean="0"/>
              <a:t>其他</a:t>
            </a:r>
            <a:r>
              <a:rPr lang="en-US" altLang="zh-CN" sz="2400" dirty="0" smtClean="0"/>
              <a:t>Cache</a:t>
            </a:r>
            <a:r>
              <a:rPr lang="zh-CN" altLang="en-US" sz="2400" dirty="0" smtClean="0"/>
              <a:t>监测到</a:t>
            </a:r>
            <a:r>
              <a:rPr lang="en-US" altLang="zh-CN" sz="2400" dirty="0" smtClean="0"/>
              <a:t> </a:t>
            </a:r>
            <a:r>
              <a:rPr lang="en-US" altLang="zh-CN" sz="2400" dirty="0" err="1" smtClean="0"/>
              <a:t>BusRd</a:t>
            </a:r>
            <a:endParaRPr lang="en-US" altLang="zh-CN" sz="2400" dirty="0" smtClean="0"/>
          </a:p>
          <a:p>
            <a:pPr lvl="1" eaLnBrk="1" fontAlgn="auto" hangingPunct="1">
              <a:lnSpc>
                <a:spcPct val="120000"/>
              </a:lnSpc>
              <a:spcBef>
                <a:spcPts val="0"/>
              </a:spcBef>
              <a:spcAft>
                <a:spcPts val="0"/>
              </a:spcAft>
              <a:defRPr/>
            </a:pPr>
            <a:r>
              <a:rPr lang="zh-CN" altLang="en-US" sz="2000" dirty="0" smtClean="0"/>
              <a:t>如果该块是</a:t>
            </a:r>
            <a:r>
              <a:rPr lang="en-US" altLang="zh-CN" sz="2000" dirty="0" smtClean="0"/>
              <a:t> Modified, </a:t>
            </a:r>
            <a:r>
              <a:rPr lang="zh-CN" altLang="en-US" sz="2000" dirty="0" smtClean="0"/>
              <a:t>产生</a:t>
            </a:r>
            <a:r>
              <a:rPr lang="en-US" altLang="zh-CN" sz="2000" dirty="0" smtClean="0"/>
              <a:t>Flush</a:t>
            </a:r>
            <a:r>
              <a:rPr lang="zh-CN" altLang="en-US" sz="2000" dirty="0" smtClean="0"/>
              <a:t>总线事务</a:t>
            </a:r>
            <a:endParaRPr lang="en-US" altLang="zh-CN" sz="2000" dirty="0" smtClean="0"/>
          </a:p>
          <a:p>
            <a:pPr lvl="2" eaLnBrk="1" fontAlgn="auto" hangingPunct="1">
              <a:lnSpc>
                <a:spcPct val="120000"/>
              </a:lnSpc>
              <a:spcBef>
                <a:spcPts val="0"/>
              </a:spcBef>
              <a:spcAft>
                <a:spcPts val="0"/>
              </a:spcAft>
              <a:defRPr/>
            </a:pPr>
            <a:r>
              <a:rPr lang="zh-CN" altLang="en-US" sz="1800" dirty="0" smtClean="0"/>
              <a:t>更新存储器和有需求的</a:t>
            </a:r>
            <a:r>
              <a:rPr lang="en-US" altLang="zh-CN" sz="1800" dirty="0" smtClean="0"/>
              <a:t>Cache</a:t>
            </a:r>
          </a:p>
          <a:p>
            <a:pPr lvl="2" eaLnBrk="1" fontAlgn="auto" hangingPunct="1">
              <a:lnSpc>
                <a:spcPct val="120000"/>
              </a:lnSpc>
              <a:spcBef>
                <a:spcPts val="0"/>
              </a:spcBef>
              <a:spcAft>
                <a:spcPts val="0"/>
              </a:spcAft>
              <a:defRPr/>
            </a:pPr>
            <a:r>
              <a:rPr lang="zh-CN" altLang="en-US" sz="1800" dirty="0" smtClean="0"/>
              <a:t>引起总线事务的</a:t>
            </a:r>
            <a:r>
              <a:rPr lang="en-US" altLang="zh-CN" sz="1800" dirty="0" smtClean="0"/>
              <a:t>Cache</a:t>
            </a:r>
            <a:r>
              <a:rPr lang="zh-CN" altLang="en-US" sz="1800" dirty="0"/>
              <a:t>块</a:t>
            </a:r>
            <a:r>
              <a:rPr lang="zh-CN" altLang="en-US" sz="1800" dirty="0" smtClean="0"/>
              <a:t>状态</a:t>
            </a:r>
            <a:r>
              <a:rPr lang="en-US" altLang="zh-CN" sz="1800" dirty="0">
                <a:sym typeface="Symbol" panose="05050102010706020507" pitchFamily="18" charset="2"/>
              </a:rPr>
              <a:t> </a:t>
            </a:r>
            <a:r>
              <a:rPr lang="en-US" altLang="zh-CN" sz="1800" dirty="0" smtClean="0"/>
              <a:t>Shared </a:t>
            </a:r>
          </a:p>
          <a:p>
            <a:pPr eaLnBrk="1" fontAlgn="auto" hangingPunct="1">
              <a:lnSpc>
                <a:spcPct val="120000"/>
              </a:lnSpc>
              <a:spcBef>
                <a:spcPct val="10000"/>
              </a:spcBef>
              <a:spcAft>
                <a:spcPts val="0"/>
              </a:spcAft>
              <a:defRPr/>
            </a:pPr>
            <a:r>
              <a:rPr lang="zh-CN" altLang="en-US" sz="2400" dirty="0" smtClean="0"/>
              <a:t>其他</a:t>
            </a:r>
            <a:r>
              <a:rPr lang="en-US" altLang="zh-CN" sz="2400" dirty="0" smtClean="0"/>
              <a:t>Cache</a:t>
            </a:r>
            <a:r>
              <a:rPr lang="zh-CN" altLang="en-US" sz="2400" dirty="0" smtClean="0"/>
              <a:t>监测到</a:t>
            </a:r>
            <a:r>
              <a:rPr lang="en-US" altLang="zh-CN" sz="2400" dirty="0" err="1" smtClean="0"/>
              <a:t>BusRdX</a:t>
            </a:r>
            <a:endParaRPr lang="en-US" altLang="zh-CN" sz="2400" dirty="0" smtClean="0"/>
          </a:p>
          <a:p>
            <a:pPr lvl="1" eaLnBrk="1" fontAlgn="auto" hangingPunct="1">
              <a:lnSpc>
                <a:spcPct val="120000"/>
              </a:lnSpc>
              <a:spcBef>
                <a:spcPts val="0"/>
              </a:spcBef>
              <a:spcAft>
                <a:spcPts val="0"/>
              </a:spcAft>
              <a:defRPr/>
            </a:pPr>
            <a:r>
              <a:rPr lang="zh-CN" altLang="en-US" sz="2000" dirty="0" smtClean="0"/>
              <a:t>作废相关</a:t>
            </a:r>
            <a:r>
              <a:rPr lang="en-US" altLang="zh-CN" sz="2000" dirty="0" smtClean="0"/>
              <a:t>block</a:t>
            </a:r>
          </a:p>
          <a:p>
            <a:pPr lvl="1" eaLnBrk="1" fontAlgn="auto" hangingPunct="1">
              <a:lnSpc>
                <a:spcPct val="120000"/>
              </a:lnSpc>
              <a:spcBef>
                <a:spcPts val="0"/>
              </a:spcBef>
              <a:spcAft>
                <a:spcPts val="0"/>
              </a:spcAft>
              <a:defRPr/>
            </a:pPr>
            <a:r>
              <a:rPr lang="zh-CN" altLang="en-US" sz="2000" dirty="0" smtClean="0"/>
              <a:t>如果</a:t>
            </a:r>
            <a:r>
              <a:rPr lang="zh-CN" altLang="en-US" sz="2000" dirty="0"/>
              <a:t>该</a:t>
            </a:r>
            <a:r>
              <a:rPr lang="zh-CN" altLang="en-US" sz="2000" dirty="0" smtClean="0"/>
              <a:t>块是</a:t>
            </a:r>
            <a:r>
              <a:rPr lang="en-US" altLang="zh-CN" sz="2000" dirty="0" smtClean="0"/>
              <a:t>modified, </a:t>
            </a:r>
            <a:r>
              <a:rPr lang="zh-CN" altLang="en-US" sz="2000" dirty="0" smtClean="0"/>
              <a:t>产生</a:t>
            </a:r>
            <a:r>
              <a:rPr lang="en-US" altLang="zh-CN" sz="2000" dirty="0" smtClean="0"/>
              <a:t>Flush</a:t>
            </a:r>
            <a:r>
              <a:rPr lang="zh-CN" altLang="en-US" sz="2000" dirty="0" smtClean="0"/>
              <a:t>总线事务</a:t>
            </a:r>
            <a:endParaRPr lang="en-US" altLang="zh-CN" sz="2000" dirty="0" smtClean="0"/>
          </a:p>
        </p:txBody>
      </p:sp>
      <p:grpSp>
        <p:nvGrpSpPr>
          <p:cNvPr id="70660" name="Group 30"/>
          <p:cNvGrpSpPr>
            <a:grpSpLocks/>
          </p:cNvGrpSpPr>
          <p:nvPr/>
        </p:nvGrpSpPr>
        <p:grpSpPr bwMode="auto">
          <a:xfrm>
            <a:off x="5629275" y="1771650"/>
            <a:ext cx="3514725" cy="4149725"/>
            <a:chOff x="3553" y="960"/>
            <a:chExt cx="2399" cy="2832"/>
          </a:xfrm>
        </p:grpSpPr>
        <p:grpSp>
          <p:nvGrpSpPr>
            <p:cNvPr id="70664" name="Group 31"/>
            <p:cNvGrpSpPr>
              <a:grpSpLocks/>
            </p:cNvGrpSpPr>
            <p:nvPr/>
          </p:nvGrpSpPr>
          <p:grpSpPr bwMode="auto">
            <a:xfrm>
              <a:off x="4559" y="1488"/>
              <a:ext cx="385" cy="384"/>
              <a:chOff x="4512" y="1008"/>
              <a:chExt cx="384" cy="384"/>
            </a:xfrm>
          </p:grpSpPr>
          <p:sp>
            <p:nvSpPr>
              <p:cNvPr id="24605" name="Oval 32"/>
              <p:cNvSpPr>
                <a:spLocks noChangeArrowheads="1"/>
              </p:cNvSpPr>
              <p:nvPr/>
            </p:nvSpPr>
            <p:spPr bwMode="auto">
              <a:xfrm>
                <a:off x="4512" y="1008"/>
                <a:ext cx="391" cy="391"/>
              </a:xfrm>
              <a:prstGeom prst="ellipse">
                <a:avLst/>
              </a:prstGeom>
              <a:noFill/>
              <a:ln w="19050">
                <a:solidFill>
                  <a:schemeClr val="tx1"/>
                </a:solidFill>
                <a:round/>
                <a:headEnd/>
                <a:tailEnd/>
              </a:ln>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70688" name="Text Box 33"/>
              <p:cNvSpPr txBox="1">
                <a:spLocks noChangeArrowheads="1"/>
              </p:cNvSpPr>
              <p:nvPr/>
            </p:nvSpPr>
            <p:spPr bwMode="auto">
              <a:xfrm>
                <a:off x="4535" y="1104"/>
                <a:ext cx="33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spcBef>
                    <a:spcPct val="50000"/>
                  </a:spcBef>
                  <a:buFontTx/>
                  <a:buNone/>
                </a:pPr>
                <a:r>
                  <a:rPr lang="en-US" altLang="zh-CN" sz="1200" b="1">
                    <a:latin typeface="Arial" panose="020B0604020202020204" pitchFamily="34" charset="0"/>
                    <a:ea typeface="宋体" panose="02010600030101010101" pitchFamily="2" charset="-122"/>
                    <a:cs typeface="Times New Roman" panose="02020603050405020304" pitchFamily="18" charset="0"/>
                  </a:rPr>
                  <a:t>M</a:t>
                </a:r>
              </a:p>
            </p:txBody>
          </p:sp>
        </p:grpSp>
        <p:grpSp>
          <p:nvGrpSpPr>
            <p:cNvPr id="70665" name="Group 34"/>
            <p:cNvGrpSpPr>
              <a:grpSpLocks/>
            </p:cNvGrpSpPr>
            <p:nvPr/>
          </p:nvGrpSpPr>
          <p:grpSpPr bwMode="auto">
            <a:xfrm>
              <a:off x="4559" y="3408"/>
              <a:ext cx="385" cy="384"/>
              <a:chOff x="4512" y="1008"/>
              <a:chExt cx="384" cy="384"/>
            </a:xfrm>
          </p:grpSpPr>
          <p:sp>
            <p:nvSpPr>
              <p:cNvPr id="24603" name="Oval 35"/>
              <p:cNvSpPr>
                <a:spLocks noChangeArrowheads="1"/>
              </p:cNvSpPr>
              <p:nvPr/>
            </p:nvSpPr>
            <p:spPr bwMode="auto">
              <a:xfrm>
                <a:off x="4512" y="1008"/>
                <a:ext cx="391" cy="384"/>
              </a:xfrm>
              <a:prstGeom prst="ellipse">
                <a:avLst/>
              </a:prstGeom>
              <a:noFill/>
              <a:ln w="19050">
                <a:solidFill>
                  <a:schemeClr val="tx1"/>
                </a:solidFill>
                <a:round/>
                <a:headEnd/>
                <a:tailEnd/>
              </a:ln>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70686" name="Text Box 36"/>
              <p:cNvSpPr txBox="1">
                <a:spLocks noChangeArrowheads="1"/>
              </p:cNvSpPr>
              <p:nvPr/>
            </p:nvSpPr>
            <p:spPr bwMode="auto">
              <a:xfrm>
                <a:off x="4535" y="1105"/>
                <a:ext cx="337"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spcBef>
                    <a:spcPct val="50000"/>
                  </a:spcBef>
                  <a:buFontTx/>
                  <a:buNone/>
                </a:pPr>
                <a:r>
                  <a:rPr lang="en-US" altLang="zh-CN" sz="1200" b="1">
                    <a:latin typeface="Arial" panose="020B0604020202020204" pitchFamily="34" charset="0"/>
                    <a:ea typeface="宋体" panose="02010600030101010101" pitchFamily="2" charset="-122"/>
                    <a:cs typeface="Times New Roman" panose="02020603050405020304" pitchFamily="18" charset="0"/>
                  </a:rPr>
                  <a:t>I</a:t>
                </a:r>
              </a:p>
            </p:txBody>
          </p:sp>
        </p:grpSp>
        <p:grpSp>
          <p:nvGrpSpPr>
            <p:cNvPr id="70666" name="Group 37"/>
            <p:cNvGrpSpPr>
              <a:grpSpLocks/>
            </p:cNvGrpSpPr>
            <p:nvPr/>
          </p:nvGrpSpPr>
          <p:grpSpPr bwMode="auto">
            <a:xfrm>
              <a:off x="4559" y="2448"/>
              <a:ext cx="385" cy="384"/>
              <a:chOff x="4512" y="1008"/>
              <a:chExt cx="384" cy="384"/>
            </a:xfrm>
          </p:grpSpPr>
          <p:sp>
            <p:nvSpPr>
              <p:cNvPr id="24601" name="Oval 38"/>
              <p:cNvSpPr>
                <a:spLocks noChangeArrowheads="1"/>
              </p:cNvSpPr>
              <p:nvPr/>
            </p:nvSpPr>
            <p:spPr bwMode="auto">
              <a:xfrm>
                <a:off x="4512" y="1008"/>
                <a:ext cx="391" cy="391"/>
              </a:xfrm>
              <a:prstGeom prst="ellipse">
                <a:avLst/>
              </a:prstGeom>
              <a:noFill/>
              <a:ln w="19050">
                <a:solidFill>
                  <a:schemeClr val="tx1"/>
                </a:solidFill>
                <a:round/>
                <a:headEnd/>
                <a:tailEnd/>
              </a:ln>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70684" name="Text Box 39"/>
              <p:cNvSpPr txBox="1">
                <a:spLocks noChangeArrowheads="1"/>
              </p:cNvSpPr>
              <p:nvPr/>
            </p:nvSpPr>
            <p:spPr bwMode="auto">
              <a:xfrm>
                <a:off x="4535" y="1104"/>
                <a:ext cx="33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spcBef>
                    <a:spcPct val="50000"/>
                  </a:spcBef>
                  <a:buFontTx/>
                  <a:buNone/>
                </a:pPr>
                <a:r>
                  <a:rPr lang="en-US" altLang="zh-CN" sz="1200" b="1">
                    <a:latin typeface="Arial" panose="020B0604020202020204" pitchFamily="34" charset="0"/>
                    <a:ea typeface="宋体" panose="02010600030101010101" pitchFamily="2" charset="-122"/>
                    <a:cs typeface="Times New Roman" panose="02020603050405020304" pitchFamily="18" charset="0"/>
                  </a:rPr>
                  <a:t>S</a:t>
                </a:r>
              </a:p>
            </p:txBody>
          </p:sp>
        </p:grpSp>
        <p:cxnSp>
          <p:nvCxnSpPr>
            <p:cNvPr id="70667" name="AutoShape 40"/>
            <p:cNvCxnSpPr>
              <a:cxnSpLocks noChangeShapeType="1"/>
              <a:stCxn id="24603" idx="2"/>
              <a:endCxn id="24605" idx="2"/>
            </p:cNvCxnSpPr>
            <p:nvPr/>
          </p:nvCxnSpPr>
          <p:spPr bwMode="auto">
            <a:xfrm rot="10800000" flipH="1">
              <a:off x="4553" y="1680"/>
              <a:ext cx="1" cy="1920"/>
            </a:xfrm>
            <a:prstGeom prst="curvedConnector3">
              <a:avLst>
                <a:gd name="adj1" fmla="val -79000032"/>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70668" name="AutoShape 41"/>
            <p:cNvCxnSpPr>
              <a:cxnSpLocks noChangeShapeType="1"/>
              <a:stCxn id="24605" idx="6"/>
              <a:endCxn id="24603" idx="6"/>
            </p:cNvCxnSpPr>
            <p:nvPr/>
          </p:nvCxnSpPr>
          <p:spPr bwMode="auto">
            <a:xfrm>
              <a:off x="4950" y="1680"/>
              <a:ext cx="1" cy="1920"/>
            </a:xfrm>
            <a:prstGeom prst="curvedConnector3">
              <a:avLst>
                <a:gd name="adj1" fmla="val 74900000"/>
              </a:avLst>
            </a:prstGeom>
            <a:noFill/>
            <a:ln w="9525">
              <a:solidFill>
                <a:schemeClr val="tx1"/>
              </a:solidFill>
              <a:prstDash val="dash"/>
              <a:round/>
              <a:headEnd/>
              <a:tailEnd type="triangle" w="lg" len="lg"/>
            </a:ln>
            <a:extLst>
              <a:ext uri="{909E8E84-426E-40DD-AFC4-6F175D3DCCD1}">
                <a14:hiddenFill xmlns:a14="http://schemas.microsoft.com/office/drawing/2010/main">
                  <a:noFill/>
                </a14:hiddenFill>
              </a:ext>
            </a:extLst>
          </p:spPr>
        </p:cxnSp>
        <p:sp>
          <p:nvSpPr>
            <p:cNvPr id="24587" name="Arc 42"/>
            <p:cNvSpPr>
              <a:spLocks/>
            </p:cNvSpPr>
            <p:nvPr/>
          </p:nvSpPr>
          <p:spPr bwMode="auto">
            <a:xfrm>
              <a:off x="4561" y="2756"/>
              <a:ext cx="391" cy="268"/>
            </a:xfrm>
            <a:custGeom>
              <a:avLst/>
              <a:gdLst>
                <a:gd name="T0" fmla="*/ 3 w 43200"/>
                <a:gd name="T1" fmla="*/ 0 h 35635"/>
                <a:gd name="T2" fmla="*/ 0 w 43200"/>
                <a:gd name="T3" fmla="*/ 0 h 35635"/>
                <a:gd name="T4" fmla="*/ 2 w 43200"/>
                <a:gd name="T5" fmla="*/ 1 h 35635"/>
                <a:gd name="T6" fmla="*/ 0 60000 65536"/>
                <a:gd name="T7" fmla="*/ 0 60000 65536"/>
                <a:gd name="T8" fmla="*/ 0 60000 65536"/>
                <a:gd name="T9" fmla="*/ 0 w 43200"/>
                <a:gd name="T10" fmla="*/ 0 h 35635"/>
                <a:gd name="T11" fmla="*/ 43200 w 43200"/>
                <a:gd name="T12" fmla="*/ 35635 h 35635"/>
              </a:gdLst>
              <a:ahLst/>
              <a:cxnLst>
                <a:cxn ang="T6">
                  <a:pos x="T0" y="T1"/>
                </a:cxn>
                <a:cxn ang="T7">
                  <a:pos x="T2" y="T3"/>
                </a:cxn>
                <a:cxn ang="T8">
                  <a:pos x="T4" y="T5"/>
                </a:cxn>
              </a:cxnLst>
              <a:rect l="T9" t="T10" r="T11" b="T12"/>
              <a:pathLst>
                <a:path w="43200" h="35635" fill="none"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path>
                <a:path w="43200" h="35635" stroke="0"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lnTo>
                    <a:pt x="21600" y="14035"/>
                  </a:lnTo>
                  <a:close/>
                </a:path>
              </a:pathLst>
            </a:custGeom>
            <a:noFill/>
            <a:ln w="9525">
              <a:solidFill>
                <a:schemeClr val="tx1"/>
              </a:solidFill>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24588" name="Arc 43"/>
            <p:cNvSpPr>
              <a:spLocks/>
            </p:cNvSpPr>
            <p:nvPr/>
          </p:nvSpPr>
          <p:spPr bwMode="auto">
            <a:xfrm flipV="1">
              <a:off x="4559" y="1248"/>
              <a:ext cx="391" cy="316"/>
            </a:xfrm>
            <a:custGeom>
              <a:avLst/>
              <a:gdLst>
                <a:gd name="T0" fmla="*/ 3 w 43200"/>
                <a:gd name="T1" fmla="*/ 0 h 35635"/>
                <a:gd name="T2" fmla="*/ 0 w 43200"/>
                <a:gd name="T3" fmla="*/ 0 h 35635"/>
                <a:gd name="T4" fmla="*/ 2 w 43200"/>
                <a:gd name="T5" fmla="*/ 1 h 35635"/>
                <a:gd name="T6" fmla="*/ 0 60000 65536"/>
                <a:gd name="T7" fmla="*/ 0 60000 65536"/>
                <a:gd name="T8" fmla="*/ 0 60000 65536"/>
                <a:gd name="T9" fmla="*/ 0 w 43200"/>
                <a:gd name="T10" fmla="*/ 0 h 35635"/>
                <a:gd name="T11" fmla="*/ 43200 w 43200"/>
                <a:gd name="T12" fmla="*/ 35635 h 35635"/>
              </a:gdLst>
              <a:ahLst/>
              <a:cxnLst>
                <a:cxn ang="T6">
                  <a:pos x="T0" y="T1"/>
                </a:cxn>
                <a:cxn ang="T7">
                  <a:pos x="T2" y="T3"/>
                </a:cxn>
                <a:cxn ang="T8">
                  <a:pos x="T4" y="T5"/>
                </a:cxn>
              </a:cxnLst>
              <a:rect l="T9" t="T10" r="T11" b="T12"/>
              <a:pathLst>
                <a:path w="43200" h="35635" fill="none"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path>
                <a:path w="43200" h="35635" stroke="0"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lnTo>
                    <a:pt x="21600" y="14035"/>
                  </a:lnTo>
                  <a:close/>
                </a:path>
              </a:pathLst>
            </a:custGeom>
            <a:noFill/>
            <a:ln w="9525">
              <a:solidFill>
                <a:schemeClr val="tx1"/>
              </a:solidFill>
              <a:round/>
              <a:headEnd type="triangle" w="lg" len="lg"/>
              <a:tailEnd type="non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24589" name="Arc 44"/>
            <p:cNvSpPr>
              <a:spLocks/>
            </p:cNvSpPr>
            <p:nvPr/>
          </p:nvSpPr>
          <p:spPr bwMode="auto">
            <a:xfrm>
              <a:off x="4848" y="2633"/>
              <a:ext cx="432" cy="872"/>
            </a:xfrm>
            <a:custGeom>
              <a:avLst/>
              <a:gdLst>
                <a:gd name="T0" fmla="*/ 2 w 21600"/>
                <a:gd name="T1" fmla="*/ 0 h 42255"/>
                <a:gd name="T2" fmla="*/ 2 w 21600"/>
                <a:gd name="T3" fmla="*/ 18 h 42255"/>
                <a:gd name="T4" fmla="*/ 0 w 21600"/>
                <a:gd name="T5" fmla="*/ 9 h 42255"/>
                <a:gd name="T6" fmla="*/ 0 60000 65536"/>
                <a:gd name="T7" fmla="*/ 0 60000 65536"/>
                <a:gd name="T8" fmla="*/ 0 60000 65536"/>
                <a:gd name="T9" fmla="*/ 0 w 21600"/>
                <a:gd name="T10" fmla="*/ 0 h 42255"/>
                <a:gd name="T11" fmla="*/ 21600 w 21600"/>
                <a:gd name="T12" fmla="*/ 42255 h 42255"/>
              </a:gdLst>
              <a:ahLst/>
              <a:cxnLst>
                <a:cxn ang="T6">
                  <a:pos x="T0" y="T1"/>
                </a:cxn>
                <a:cxn ang="T7">
                  <a:pos x="T2" y="T3"/>
                </a:cxn>
                <a:cxn ang="T8">
                  <a:pos x="T4" y="T5"/>
                </a:cxn>
              </a:cxnLst>
              <a:rect l="T9" t="T10" r="T11" b="T12"/>
              <a:pathLst>
                <a:path w="21600" h="42255" fill="none" extrusionOk="0">
                  <a:moveTo>
                    <a:pt x="5051" y="-1"/>
                  </a:moveTo>
                  <a:cubicBezTo>
                    <a:pt x="14757" y="2334"/>
                    <a:pt x="21600" y="11017"/>
                    <a:pt x="21600" y="21001"/>
                  </a:cubicBezTo>
                  <a:cubicBezTo>
                    <a:pt x="21600" y="31445"/>
                    <a:pt x="14126" y="40394"/>
                    <a:pt x="3849" y="42255"/>
                  </a:cubicBezTo>
                </a:path>
                <a:path w="21600" h="42255" stroke="0" extrusionOk="0">
                  <a:moveTo>
                    <a:pt x="5051" y="-1"/>
                  </a:moveTo>
                  <a:cubicBezTo>
                    <a:pt x="14757" y="2334"/>
                    <a:pt x="21600" y="11017"/>
                    <a:pt x="21600" y="21001"/>
                  </a:cubicBezTo>
                  <a:cubicBezTo>
                    <a:pt x="21600" y="31445"/>
                    <a:pt x="14126" y="40394"/>
                    <a:pt x="3849" y="42255"/>
                  </a:cubicBezTo>
                  <a:lnTo>
                    <a:pt x="0" y="21001"/>
                  </a:lnTo>
                  <a:close/>
                </a:path>
              </a:pathLst>
            </a:custGeom>
            <a:noFill/>
            <a:ln w="9525">
              <a:solidFill>
                <a:schemeClr val="tx1"/>
              </a:solidFill>
              <a:prstDash val="dash"/>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24590" name="Arc 45"/>
            <p:cNvSpPr>
              <a:spLocks/>
            </p:cNvSpPr>
            <p:nvPr/>
          </p:nvSpPr>
          <p:spPr bwMode="auto">
            <a:xfrm>
              <a:off x="4848" y="1728"/>
              <a:ext cx="288" cy="849"/>
            </a:xfrm>
            <a:custGeom>
              <a:avLst/>
              <a:gdLst>
                <a:gd name="T0" fmla="*/ 1 w 21600"/>
                <a:gd name="T1" fmla="*/ 0 h 41248"/>
                <a:gd name="T2" fmla="*/ 1 w 21600"/>
                <a:gd name="T3" fmla="*/ 18 h 41248"/>
                <a:gd name="T4" fmla="*/ 0 w 21600"/>
                <a:gd name="T5" fmla="*/ 9 h 41248"/>
                <a:gd name="T6" fmla="*/ 0 60000 65536"/>
                <a:gd name="T7" fmla="*/ 0 60000 65536"/>
                <a:gd name="T8" fmla="*/ 0 60000 65536"/>
                <a:gd name="T9" fmla="*/ 0 w 21600"/>
                <a:gd name="T10" fmla="*/ 0 h 41248"/>
                <a:gd name="T11" fmla="*/ 21600 w 21600"/>
                <a:gd name="T12" fmla="*/ 41248 h 41248"/>
              </a:gdLst>
              <a:ahLst/>
              <a:cxnLst>
                <a:cxn ang="T6">
                  <a:pos x="T0" y="T1"/>
                </a:cxn>
                <a:cxn ang="T7">
                  <a:pos x="T2" y="T3"/>
                </a:cxn>
                <a:cxn ang="T8">
                  <a:pos x="T4" y="T5"/>
                </a:cxn>
              </a:cxnLst>
              <a:rect l="T9" t="T10" r="T11" b="T12"/>
              <a:pathLst>
                <a:path w="21600" h="41248" fill="none" extrusionOk="0">
                  <a:moveTo>
                    <a:pt x="7179" y="-1"/>
                  </a:moveTo>
                  <a:cubicBezTo>
                    <a:pt x="15820" y="3044"/>
                    <a:pt x="21600" y="11210"/>
                    <a:pt x="21600" y="20372"/>
                  </a:cubicBezTo>
                  <a:cubicBezTo>
                    <a:pt x="21600" y="30165"/>
                    <a:pt x="15010" y="38733"/>
                    <a:pt x="5545" y="41248"/>
                  </a:cubicBezTo>
                </a:path>
                <a:path w="21600" h="41248" stroke="0" extrusionOk="0">
                  <a:moveTo>
                    <a:pt x="7179" y="-1"/>
                  </a:moveTo>
                  <a:cubicBezTo>
                    <a:pt x="15820" y="3044"/>
                    <a:pt x="21600" y="11210"/>
                    <a:pt x="21600" y="20372"/>
                  </a:cubicBezTo>
                  <a:cubicBezTo>
                    <a:pt x="21600" y="30165"/>
                    <a:pt x="15010" y="38733"/>
                    <a:pt x="5545" y="41248"/>
                  </a:cubicBezTo>
                  <a:lnTo>
                    <a:pt x="0" y="20372"/>
                  </a:lnTo>
                  <a:close/>
                </a:path>
              </a:pathLst>
            </a:custGeom>
            <a:noFill/>
            <a:ln w="9525">
              <a:solidFill>
                <a:schemeClr val="tx1"/>
              </a:solidFill>
              <a:prstDash val="dash"/>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24591" name="Arc 46"/>
            <p:cNvSpPr>
              <a:spLocks/>
            </p:cNvSpPr>
            <p:nvPr/>
          </p:nvSpPr>
          <p:spPr bwMode="auto">
            <a:xfrm flipH="1" flipV="1">
              <a:off x="4367" y="1728"/>
              <a:ext cx="288" cy="849"/>
            </a:xfrm>
            <a:custGeom>
              <a:avLst/>
              <a:gdLst>
                <a:gd name="T0" fmla="*/ 1 w 21600"/>
                <a:gd name="T1" fmla="*/ 0 h 41248"/>
                <a:gd name="T2" fmla="*/ 1 w 21600"/>
                <a:gd name="T3" fmla="*/ 18 h 41248"/>
                <a:gd name="T4" fmla="*/ 0 w 21600"/>
                <a:gd name="T5" fmla="*/ 9 h 41248"/>
                <a:gd name="T6" fmla="*/ 0 60000 65536"/>
                <a:gd name="T7" fmla="*/ 0 60000 65536"/>
                <a:gd name="T8" fmla="*/ 0 60000 65536"/>
                <a:gd name="T9" fmla="*/ 0 w 21600"/>
                <a:gd name="T10" fmla="*/ 0 h 41248"/>
                <a:gd name="T11" fmla="*/ 21600 w 21600"/>
                <a:gd name="T12" fmla="*/ 41248 h 41248"/>
              </a:gdLst>
              <a:ahLst/>
              <a:cxnLst>
                <a:cxn ang="T6">
                  <a:pos x="T0" y="T1"/>
                </a:cxn>
                <a:cxn ang="T7">
                  <a:pos x="T2" y="T3"/>
                </a:cxn>
                <a:cxn ang="T8">
                  <a:pos x="T4" y="T5"/>
                </a:cxn>
              </a:cxnLst>
              <a:rect l="T9" t="T10" r="T11" b="T12"/>
              <a:pathLst>
                <a:path w="21600" h="41248" fill="none" extrusionOk="0">
                  <a:moveTo>
                    <a:pt x="7179" y="-1"/>
                  </a:moveTo>
                  <a:cubicBezTo>
                    <a:pt x="15820" y="3044"/>
                    <a:pt x="21600" y="11210"/>
                    <a:pt x="21600" y="20372"/>
                  </a:cubicBezTo>
                  <a:cubicBezTo>
                    <a:pt x="21600" y="30165"/>
                    <a:pt x="15010" y="38733"/>
                    <a:pt x="5545" y="41248"/>
                  </a:cubicBezTo>
                </a:path>
                <a:path w="21600" h="41248" stroke="0" extrusionOk="0">
                  <a:moveTo>
                    <a:pt x="7179" y="-1"/>
                  </a:moveTo>
                  <a:cubicBezTo>
                    <a:pt x="15820" y="3044"/>
                    <a:pt x="21600" y="11210"/>
                    <a:pt x="21600" y="20372"/>
                  </a:cubicBezTo>
                  <a:cubicBezTo>
                    <a:pt x="21600" y="30165"/>
                    <a:pt x="15010" y="38733"/>
                    <a:pt x="5545" y="41248"/>
                  </a:cubicBezTo>
                  <a:lnTo>
                    <a:pt x="0" y="20372"/>
                  </a:lnTo>
                  <a:close/>
                </a:path>
              </a:pathLst>
            </a:custGeom>
            <a:noFill/>
            <a:ln w="9525">
              <a:solidFill>
                <a:schemeClr val="tx1"/>
              </a:solidFill>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24592" name="Arc 47"/>
            <p:cNvSpPr>
              <a:spLocks/>
            </p:cNvSpPr>
            <p:nvPr/>
          </p:nvSpPr>
          <p:spPr bwMode="auto">
            <a:xfrm flipH="1" flipV="1">
              <a:off x="4224" y="2641"/>
              <a:ext cx="431" cy="858"/>
            </a:xfrm>
            <a:custGeom>
              <a:avLst/>
              <a:gdLst>
                <a:gd name="T0" fmla="*/ 2 w 21600"/>
                <a:gd name="T1" fmla="*/ 0 h 41793"/>
                <a:gd name="T2" fmla="*/ 2 w 21600"/>
                <a:gd name="T3" fmla="*/ 18 h 41793"/>
                <a:gd name="T4" fmla="*/ 0 w 21600"/>
                <a:gd name="T5" fmla="*/ 9 h 41793"/>
                <a:gd name="T6" fmla="*/ 0 60000 65536"/>
                <a:gd name="T7" fmla="*/ 0 60000 65536"/>
                <a:gd name="T8" fmla="*/ 0 60000 65536"/>
                <a:gd name="T9" fmla="*/ 0 w 21600"/>
                <a:gd name="T10" fmla="*/ 0 h 41793"/>
                <a:gd name="T11" fmla="*/ 21600 w 21600"/>
                <a:gd name="T12" fmla="*/ 41793 h 41793"/>
              </a:gdLst>
              <a:ahLst/>
              <a:cxnLst>
                <a:cxn ang="T6">
                  <a:pos x="T0" y="T1"/>
                </a:cxn>
                <a:cxn ang="T7">
                  <a:pos x="T2" y="T3"/>
                </a:cxn>
                <a:cxn ang="T8">
                  <a:pos x="T4" y="T5"/>
                </a:cxn>
              </a:cxnLst>
              <a:rect l="T9" t="T10" r="T11" b="T12"/>
              <a:pathLst>
                <a:path w="21600" h="41793" fill="none" extrusionOk="0">
                  <a:moveTo>
                    <a:pt x="5364" y="-1"/>
                  </a:moveTo>
                  <a:cubicBezTo>
                    <a:pt x="14918" y="2449"/>
                    <a:pt x="21600" y="11059"/>
                    <a:pt x="21600" y="20923"/>
                  </a:cubicBezTo>
                  <a:cubicBezTo>
                    <a:pt x="21600" y="30707"/>
                    <a:pt x="15022" y="39270"/>
                    <a:pt x="5568" y="41793"/>
                  </a:cubicBezTo>
                </a:path>
                <a:path w="21600" h="41793" stroke="0" extrusionOk="0">
                  <a:moveTo>
                    <a:pt x="5364" y="-1"/>
                  </a:moveTo>
                  <a:cubicBezTo>
                    <a:pt x="14918" y="2449"/>
                    <a:pt x="21600" y="11059"/>
                    <a:pt x="21600" y="20923"/>
                  </a:cubicBezTo>
                  <a:cubicBezTo>
                    <a:pt x="21600" y="30707"/>
                    <a:pt x="15022" y="39270"/>
                    <a:pt x="5568" y="41793"/>
                  </a:cubicBezTo>
                  <a:lnTo>
                    <a:pt x="0" y="20923"/>
                  </a:lnTo>
                  <a:close/>
                </a:path>
              </a:pathLst>
            </a:custGeom>
            <a:noFill/>
            <a:ln w="9525">
              <a:solidFill>
                <a:schemeClr val="tx1"/>
              </a:solidFill>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24593" name="Text Box 48"/>
            <p:cNvSpPr txBox="1">
              <a:spLocks noChangeArrowheads="1"/>
            </p:cNvSpPr>
            <p:nvPr/>
          </p:nvSpPr>
          <p:spPr bwMode="auto">
            <a:xfrm>
              <a:off x="4559" y="960"/>
              <a:ext cx="389" cy="264"/>
            </a:xfrm>
            <a:prstGeom prst="rect">
              <a:avLst/>
            </a:prstGeom>
            <a:no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PrRd/—</a:t>
              </a:r>
            </a:p>
            <a:p>
              <a:pPr eaLnBrk="1" fontAlgn="auto" hangingPunct="1">
                <a:spcBef>
                  <a:spcPts val="0"/>
                </a:spcBef>
                <a:spcAft>
                  <a:spcPts val="0"/>
                </a:spcAft>
                <a:defRPr/>
              </a:pPr>
              <a:r>
                <a:rPr lang="en-US" altLang="zh-CN" sz="1108" b="0"/>
                <a:t>PrWr/—</a:t>
              </a:r>
            </a:p>
          </p:txBody>
        </p:sp>
        <p:sp>
          <p:nvSpPr>
            <p:cNvPr id="24594" name="Text Box 49"/>
            <p:cNvSpPr txBox="1">
              <a:spLocks noChangeArrowheads="1"/>
            </p:cNvSpPr>
            <p:nvPr/>
          </p:nvSpPr>
          <p:spPr bwMode="auto">
            <a:xfrm>
              <a:off x="3983" y="2929"/>
              <a:ext cx="574" cy="147"/>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PrRd/</a:t>
              </a:r>
              <a:r>
                <a:rPr lang="en-US" altLang="zh-CN" sz="1108" b="0">
                  <a:solidFill>
                    <a:schemeClr val="hlink"/>
                  </a:solidFill>
                </a:rPr>
                <a:t>BusRd</a:t>
              </a:r>
            </a:p>
          </p:txBody>
        </p:sp>
        <p:sp>
          <p:nvSpPr>
            <p:cNvPr id="24595" name="Text Box 50"/>
            <p:cNvSpPr txBox="1">
              <a:spLocks noChangeArrowheads="1"/>
            </p:cNvSpPr>
            <p:nvPr/>
          </p:nvSpPr>
          <p:spPr bwMode="auto">
            <a:xfrm>
              <a:off x="4127" y="2112"/>
              <a:ext cx="625" cy="148"/>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PrWr/</a:t>
              </a:r>
              <a:r>
                <a:rPr lang="en-US" altLang="zh-CN" sz="1108" b="0">
                  <a:solidFill>
                    <a:schemeClr val="hlink"/>
                  </a:solidFill>
                </a:rPr>
                <a:t>BusRdX</a:t>
              </a:r>
            </a:p>
          </p:txBody>
        </p:sp>
        <p:sp>
          <p:nvSpPr>
            <p:cNvPr id="24596" name="Text Box 51"/>
            <p:cNvSpPr txBox="1">
              <a:spLocks noChangeArrowheads="1"/>
            </p:cNvSpPr>
            <p:nvPr/>
          </p:nvSpPr>
          <p:spPr bwMode="auto">
            <a:xfrm>
              <a:off x="3553" y="2400"/>
              <a:ext cx="671" cy="148"/>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PrWr/</a:t>
              </a:r>
              <a:r>
                <a:rPr lang="en-US" altLang="zh-CN" sz="1108" b="0">
                  <a:solidFill>
                    <a:schemeClr val="hlink"/>
                  </a:solidFill>
                </a:rPr>
                <a:t>BusRdX</a:t>
              </a:r>
            </a:p>
          </p:txBody>
        </p:sp>
        <p:sp>
          <p:nvSpPr>
            <p:cNvPr id="24597" name="Text Box 52"/>
            <p:cNvSpPr txBox="1">
              <a:spLocks noChangeArrowheads="1"/>
            </p:cNvSpPr>
            <p:nvPr/>
          </p:nvSpPr>
          <p:spPr bwMode="auto">
            <a:xfrm>
              <a:off x="4607" y="3053"/>
              <a:ext cx="481" cy="264"/>
            </a:xfrm>
            <a:prstGeom prst="rect">
              <a:avLst/>
            </a:prstGeom>
            <a:no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PrRd/—</a:t>
              </a:r>
            </a:p>
            <a:p>
              <a:pPr eaLnBrk="1" fontAlgn="auto" hangingPunct="1">
                <a:spcBef>
                  <a:spcPts val="0"/>
                </a:spcBef>
                <a:spcAft>
                  <a:spcPts val="0"/>
                </a:spcAft>
                <a:defRPr/>
              </a:pPr>
              <a:r>
                <a:rPr lang="en-US" altLang="zh-CN" sz="1108" b="0">
                  <a:solidFill>
                    <a:schemeClr val="hlink"/>
                  </a:solidFill>
                </a:rPr>
                <a:t>BusRd</a:t>
              </a:r>
              <a:r>
                <a:rPr lang="en-US" altLang="zh-CN" sz="1108" b="0"/>
                <a:t>/—</a:t>
              </a:r>
            </a:p>
          </p:txBody>
        </p:sp>
        <p:sp>
          <p:nvSpPr>
            <p:cNvPr id="24598" name="Text Box 53"/>
            <p:cNvSpPr txBox="1">
              <a:spLocks noChangeArrowheads="1"/>
            </p:cNvSpPr>
            <p:nvPr/>
          </p:nvSpPr>
          <p:spPr bwMode="auto">
            <a:xfrm>
              <a:off x="4848" y="2112"/>
              <a:ext cx="624" cy="148"/>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err="1">
                  <a:solidFill>
                    <a:schemeClr val="hlink"/>
                  </a:solidFill>
                </a:rPr>
                <a:t>BusRd</a:t>
              </a:r>
              <a:r>
                <a:rPr lang="en-US" altLang="zh-CN" sz="1108" b="0" dirty="0">
                  <a:solidFill>
                    <a:schemeClr val="hlink"/>
                  </a:solidFill>
                </a:rPr>
                <a:t>/</a:t>
              </a:r>
              <a:r>
                <a:rPr lang="en-US" altLang="zh-CN" sz="1108" dirty="0">
                  <a:solidFill>
                    <a:schemeClr val="hlink"/>
                  </a:solidFill>
                </a:rPr>
                <a:t>Flush</a:t>
              </a:r>
            </a:p>
          </p:txBody>
        </p:sp>
        <p:sp>
          <p:nvSpPr>
            <p:cNvPr id="24599" name="Text Box 54"/>
            <p:cNvSpPr txBox="1">
              <a:spLocks noChangeArrowheads="1"/>
            </p:cNvSpPr>
            <p:nvPr/>
          </p:nvSpPr>
          <p:spPr bwMode="auto">
            <a:xfrm>
              <a:off x="5233" y="2400"/>
              <a:ext cx="719" cy="264"/>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solidFill>
                    <a:schemeClr val="hlink"/>
                  </a:solidFill>
                </a:rPr>
                <a:t>BusRdX/</a:t>
              </a:r>
              <a:r>
                <a:rPr lang="en-US" altLang="zh-CN" sz="1108">
                  <a:solidFill>
                    <a:schemeClr val="hlink"/>
                  </a:solidFill>
                </a:rPr>
                <a:t>Flush</a:t>
              </a:r>
            </a:p>
            <a:p>
              <a:pPr eaLnBrk="1" fontAlgn="auto" hangingPunct="1">
                <a:spcBef>
                  <a:spcPts val="0"/>
                </a:spcBef>
                <a:spcAft>
                  <a:spcPts val="0"/>
                </a:spcAft>
                <a:defRPr/>
              </a:pPr>
              <a:r>
                <a:rPr lang="en-US" altLang="zh-CN" sz="1108" b="0"/>
                <a:t>Replace/</a:t>
              </a:r>
              <a:r>
                <a:rPr lang="en-US" altLang="zh-CN" sz="1108" b="0">
                  <a:solidFill>
                    <a:schemeClr val="hlink"/>
                  </a:solidFill>
                </a:rPr>
                <a:t>BusWB</a:t>
              </a:r>
            </a:p>
          </p:txBody>
        </p:sp>
        <p:sp>
          <p:nvSpPr>
            <p:cNvPr id="24600" name="Text Box 55"/>
            <p:cNvSpPr txBox="1">
              <a:spLocks noChangeArrowheads="1"/>
            </p:cNvSpPr>
            <p:nvPr/>
          </p:nvSpPr>
          <p:spPr bwMode="auto">
            <a:xfrm>
              <a:off x="4992" y="2880"/>
              <a:ext cx="528" cy="264"/>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err="1">
                  <a:solidFill>
                    <a:schemeClr val="hlink"/>
                  </a:solidFill>
                </a:rPr>
                <a:t>BusRdX</a:t>
              </a:r>
              <a:r>
                <a:rPr lang="en-US" altLang="zh-CN" sz="1108" b="0" dirty="0"/>
                <a:t>/—</a:t>
              </a:r>
            </a:p>
            <a:p>
              <a:pPr eaLnBrk="1" fontAlgn="auto" hangingPunct="1">
                <a:spcBef>
                  <a:spcPts val="0"/>
                </a:spcBef>
                <a:spcAft>
                  <a:spcPts val="0"/>
                </a:spcAft>
                <a:defRPr/>
              </a:pPr>
              <a:r>
                <a:rPr lang="en-US" altLang="zh-CN" sz="1108" b="0" dirty="0"/>
                <a:t>Replace/—</a:t>
              </a:r>
            </a:p>
          </p:txBody>
        </p:sp>
      </p:grpSp>
      <p:sp>
        <p:nvSpPr>
          <p:cNvPr id="2" name="日期占位符 1"/>
          <p:cNvSpPr>
            <a:spLocks noGrp="1"/>
          </p:cNvSpPr>
          <p:nvPr>
            <p:ph type="dt" sz="quarter" idx="10"/>
          </p:nvPr>
        </p:nvSpPr>
        <p:spPr/>
        <p:txBody>
          <a:bodyPr/>
          <a:lstStyle/>
          <a:p>
            <a:pPr>
              <a:defRPr/>
            </a:pPr>
            <a:fld id="{61291A4F-BD33-45F4-83A4-1D66E350FD6D}" type="datetime1">
              <a:rPr lang="zh-CN" altLang="en-US"/>
              <a:pPr>
                <a:defRPr/>
              </a:pPr>
              <a:t>2020/9/14</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7066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3D6FA3B1-256E-4944-8028-557B9C4BE262}"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52</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28650" y="365125"/>
            <a:ext cx="8269288" cy="709613"/>
          </a:xfrm>
        </p:spPr>
        <p:txBody>
          <a:bodyPr/>
          <a:lstStyle/>
          <a:p>
            <a:pPr eaLnBrk="1" hangingPunct="1"/>
            <a:r>
              <a:rPr lang="en-US" altLang="en-US" smtClean="0">
                <a:ea typeface="宋体" panose="02010600030101010101" pitchFamily="2" charset="-122"/>
              </a:rPr>
              <a:t>Example on MSI Write-Back Protocol</a:t>
            </a:r>
          </a:p>
        </p:txBody>
      </p:sp>
      <p:sp>
        <p:nvSpPr>
          <p:cNvPr id="25604" name="Line 5"/>
          <p:cNvSpPr>
            <a:spLocks noChangeShapeType="1"/>
          </p:cNvSpPr>
          <p:nvPr/>
        </p:nvSpPr>
        <p:spPr bwMode="auto">
          <a:xfrm>
            <a:off x="242888" y="3201988"/>
            <a:ext cx="5380037" cy="1587"/>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5605" name="Line 6"/>
          <p:cNvSpPr>
            <a:spLocks noChangeShapeType="1"/>
          </p:cNvSpPr>
          <p:nvPr/>
        </p:nvSpPr>
        <p:spPr bwMode="auto">
          <a:xfrm>
            <a:off x="1762125" y="3201988"/>
            <a:ext cx="1588" cy="309562"/>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5606" name="Rectangle 8"/>
          <p:cNvSpPr>
            <a:spLocks noChangeArrowheads="1"/>
          </p:cNvSpPr>
          <p:nvPr/>
        </p:nvSpPr>
        <p:spPr bwMode="auto">
          <a:xfrm>
            <a:off x="915988" y="3511550"/>
            <a:ext cx="1681162" cy="676275"/>
          </a:xfrm>
          <a:prstGeom prst="rect">
            <a:avLst/>
          </a:prstGeom>
          <a:noFill/>
          <a:ln w="9525">
            <a:solidFill>
              <a:srgbClr val="000000"/>
            </a:solidFill>
            <a:miter lim="800000"/>
            <a:headEnd/>
            <a:tailEnd/>
          </a:ln>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25607" name="Rectangle 9"/>
          <p:cNvSpPr>
            <a:spLocks noChangeArrowheads="1"/>
          </p:cNvSpPr>
          <p:nvPr/>
        </p:nvSpPr>
        <p:spPr bwMode="auto">
          <a:xfrm>
            <a:off x="4276725" y="3582988"/>
            <a:ext cx="711200" cy="169862"/>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solidFill>
                  <a:srgbClr val="000000"/>
                </a:solidFill>
              </a:rPr>
              <a:t>I/O devices</a:t>
            </a:r>
            <a:endParaRPr lang="en-US" altLang="zh-CN" sz="1292"/>
          </a:p>
        </p:txBody>
      </p:sp>
      <p:sp>
        <p:nvSpPr>
          <p:cNvPr id="25608" name="Rectangle 10"/>
          <p:cNvSpPr>
            <a:spLocks noChangeArrowheads="1"/>
          </p:cNvSpPr>
          <p:nvPr/>
        </p:nvSpPr>
        <p:spPr bwMode="auto">
          <a:xfrm>
            <a:off x="995363" y="3554413"/>
            <a:ext cx="512762" cy="171450"/>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solidFill>
                  <a:srgbClr val="000000"/>
                </a:solidFill>
              </a:rPr>
              <a:t>Memory</a:t>
            </a:r>
            <a:endParaRPr lang="en-US" altLang="zh-CN" sz="1292"/>
          </a:p>
        </p:txBody>
      </p:sp>
      <p:sp>
        <p:nvSpPr>
          <p:cNvPr id="25609" name="Line 11"/>
          <p:cNvSpPr>
            <a:spLocks noChangeShapeType="1"/>
          </p:cNvSpPr>
          <p:nvPr/>
        </p:nvSpPr>
        <p:spPr bwMode="auto">
          <a:xfrm>
            <a:off x="4614863" y="3201988"/>
            <a:ext cx="0" cy="309562"/>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5610" name="Rectangle 13"/>
          <p:cNvSpPr>
            <a:spLocks noChangeArrowheads="1"/>
          </p:cNvSpPr>
          <p:nvPr/>
        </p:nvSpPr>
        <p:spPr bwMode="auto">
          <a:xfrm>
            <a:off x="1163638" y="3808413"/>
            <a:ext cx="252412" cy="255587"/>
          </a:xfrm>
          <a:prstGeom prst="rect">
            <a:avLst/>
          </a:prstGeom>
          <a:no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a:t>u:</a:t>
            </a:r>
            <a:endParaRPr lang="en-US" altLang="zh-CN" sz="1846"/>
          </a:p>
        </p:txBody>
      </p:sp>
      <p:grpSp>
        <p:nvGrpSpPr>
          <p:cNvPr id="72714" name="Group 15"/>
          <p:cNvGrpSpPr>
            <a:grpSpLocks/>
          </p:cNvGrpSpPr>
          <p:nvPr/>
        </p:nvGrpSpPr>
        <p:grpSpPr bwMode="auto">
          <a:xfrm>
            <a:off x="306388" y="1517650"/>
            <a:ext cx="1525587" cy="1689100"/>
            <a:chOff x="1152" y="864"/>
            <a:chExt cx="960" cy="1152"/>
          </a:xfrm>
        </p:grpSpPr>
        <p:sp>
          <p:nvSpPr>
            <p:cNvPr id="25691" name="Rectangle 16"/>
            <p:cNvSpPr>
              <a:spLocks noChangeArrowheads="1"/>
            </p:cNvSpPr>
            <p:nvPr/>
          </p:nvSpPr>
          <p:spPr bwMode="auto">
            <a:xfrm>
              <a:off x="1152" y="1344"/>
              <a:ext cx="960" cy="432"/>
            </a:xfrm>
            <a:prstGeom prst="rect">
              <a:avLst/>
            </a:prstGeom>
            <a:solidFill>
              <a:schemeClr val="bg1"/>
            </a:solidFill>
            <a:ln w="28575">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25692" name="Rectangle 17"/>
            <p:cNvSpPr>
              <a:spLocks noChangeArrowheads="1"/>
            </p:cNvSpPr>
            <p:nvPr/>
          </p:nvSpPr>
          <p:spPr bwMode="auto">
            <a:xfrm>
              <a:off x="1152" y="1488"/>
              <a:ext cx="192"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25693" name="Rectangle 18"/>
            <p:cNvSpPr>
              <a:spLocks noChangeArrowheads="1"/>
            </p:cNvSpPr>
            <p:nvPr/>
          </p:nvSpPr>
          <p:spPr bwMode="auto">
            <a:xfrm>
              <a:off x="1344" y="1488"/>
              <a:ext cx="768"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25694" name="Oval 19"/>
            <p:cNvSpPr>
              <a:spLocks noChangeArrowheads="1"/>
            </p:cNvSpPr>
            <p:nvPr/>
          </p:nvSpPr>
          <p:spPr bwMode="auto">
            <a:xfrm>
              <a:off x="1440" y="864"/>
              <a:ext cx="374" cy="288"/>
            </a:xfrm>
            <a:prstGeom prst="ellipse">
              <a:avLst/>
            </a:prstGeom>
            <a:solidFill>
              <a:schemeClr val="bg1"/>
            </a:solidFill>
            <a:ln w="12700">
              <a:solidFill>
                <a:schemeClr val="tx1"/>
              </a:solidFill>
              <a:round/>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eaLnBrk="1" fontAlgn="auto" hangingPunct="1">
                <a:spcBef>
                  <a:spcPts val="0"/>
                </a:spcBef>
                <a:spcAft>
                  <a:spcPts val="0"/>
                </a:spcAft>
                <a:defRPr/>
              </a:pPr>
              <a:r>
                <a:rPr lang="en-US" altLang="zh-CN" sz="1292"/>
                <a:t>P</a:t>
              </a:r>
              <a:r>
                <a:rPr lang="en-US" altLang="zh-CN" sz="1292" baseline="-25000"/>
                <a:t>1</a:t>
              </a:r>
              <a:endParaRPr lang="en-US" altLang="zh-CN" sz="1292"/>
            </a:p>
          </p:txBody>
        </p:sp>
        <p:sp>
          <p:nvSpPr>
            <p:cNvPr id="25695" name="Line 20"/>
            <p:cNvSpPr>
              <a:spLocks noChangeShapeType="1"/>
            </p:cNvSpPr>
            <p:nvPr/>
          </p:nvSpPr>
          <p:spPr bwMode="auto">
            <a:xfrm>
              <a:off x="1584" y="1152"/>
              <a:ext cx="0" cy="192"/>
            </a:xfrm>
            <a:prstGeom prst="line">
              <a:avLst/>
            </a:prstGeom>
            <a:noFill/>
            <a:ln w="19050">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25696" name="Line 21"/>
            <p:cNvSpPr>
              <a:spLocks noChangeShapeType="1"/>
            </p:cNvSpPr>
            <p:nvPr/>
          </p:nvSpPr>
          <p:spPr bwMode="auto">
            <a:xfrm>
              <a:off x="1536" y="1776"/>
              <a:ext cx="0" cy="240"/>
            </a:xfrm>
            <a:prstGeom prst="line">
              <a:avLst/>
            </a:prstGeom>
            <a:noFill/>
            <a:ln w="28575">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grpSp>
      <p:grpSp>
        <p:nvGrpSpPr>
          <p:cNvPr id="72715" name="Group 22"/>
          <p:cNvGrpSpPr>
            <a:grpSpLocks/>
          </p:cNvGrpSpPr>
          <p:nvPr/>
        </p:nvGrpSpPr>
        <p:grpSpPr bwMode="auto">
          <a:xfrm>
            <a:off x="2289175" y="1517650"/>
            <a:ext cx="1524000" cy="1689100"/>
            <a:chOff x="1152" y="864"/>
            <a:chExt cx="960" cy="1152"/>
          </a:xfrm>
        </p:grpSpPr>
        <p:sp>
          <p:nvSpPr>
            <p:cNvPr id="25685" name="Rectangle 23"/>
            <p:cNvSpPr>
              <a:spLocks noChangeArrowheads="1"/>
            </p:cNvSpPr>
            <p:nvPr/>
          </p:nvSpPr>
          <p:spPr bwMode="auto">
            <a:xfrm>
              <a:off x="1152" y="1344"/>
              <a:ext cx="960" cy="432"/>
            </a:xfrm>
            <a:prstGeom prst="rect">
              <a:avLst/>
            </a:prstGeom>
            <a:solidFill>
              <a:schemeClr val="bg1"/>
            </a:solidFill>
            <a:ln w="28575">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25686" name="Rectangle 24"/>
            <p:cNvSpPr>
              <a:spLocks noChangeArrowheads="1"/>
            </p:cNvSpPr>
            <p:nvPr/>
          </p:nvSpPr>
          <p:spPr bwMode="auto">
            <a:xfrm>
              <a:off x="1152" y="1488"/>
              <a:ext cx="192"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25687" name="Rectangle 25"/>
            <p:cNvSpPr>
              <a:spLocks noChangeArrowheads="1"/>
            </p:cNvSpPr>
            <p:nvPr/>
          </p:nvSpPr>
          <p:spPr bwMode="auto">
            <a:xfrm>
              <a:off x="1344" y="1488"/>
              <a:ext cx="768"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25688" name="Oval 26"/>
            <p:cNvSpPr>
              <a:spLocks noChangeArrowheads="1"/>
            </p:cNvSpPr>
            <p:nvPr/>
          </p:nvSpPr>
          <p:spPr bwMode="auto">
            <a:xfrm>
              <a:off x="1440" y="864"/>
              <a:ext cx="336" cy="288"/>
            </a:xfrm>
            <a:prstGeom prst="ellipse">
              <a:avLst/>
            </a:prstGeom>
            <a:solidFill>
              <a:schemeClr val="bg1"/>
            </a:solidFill>
            <a:ln w="12700">
              <a:solidFill>
                <a:schemeClr val="tx1"/>
              </a:solidFill>
              <a:round/>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eaLnBrk="1" fontAlgn="auto" hangingPunct="1">
                <a:spcBef>
                  <a:spcPts val="0"/>
                </a:spcBef>
                <a:spcAft>
                  <a:spcPts val="0"/>
                </a:spcAft>
                <a:defRPr/>
              </a:pPr>
              <a:r>
                <a:rPr lang="en-US" altLang="zh-CN" sz="1292" dirty="0"/>
                <a:t>P</a:t>
              </a:r>
              <a:r>
                <a:rPr lang="en-US" altLang="zh-CN" sz="1292" baseline="-25000" dirty="0"/>
                <a:t>2</a:t>
              </a:r>
              <a:endParaRPr lang="en-US" altLang="zh-CN" sz="1292" dirty="0"/>
            </a:p>
          </p:txBody>
        </p:sp>
        <p:sp>
          <p:nvSpPr>
            <p:cNvPr id="25689" name="Line 27"/>
            <p:cNvSpPr>
              <a:spLocks noChangeShapeType="1"/>
            </p:cNvSpPr>
            <p:nvPr/>
          </p:nvSpPr>
          <p:spPr bwMode="auto">
            <a:xfrm>
              <a:off x="1584" y="1152"/>
              <a:ext cx="0" cy="192"/>
            </a:xfrm>
            <a:prstGeom prst="line">
              <a:avLst/>
            </a:prstGeom>
            <a:noFill/>
            <a:ln w="19050">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25690" name="Line 28"/>
            <p:cNvSpPr>
              <a:spLocks noChangeShapeType="1"/>
            </p:cNvSpPr>
            <p:nvPr/>
          </p:nvSpPr>
          <p:spPr bwMode="auto">
            <a:xfrm>
              <a:off x="1536" y="1776"/>
              <a:ext cx="0" cy="240"/>
            </a:xfrm>
            <a:prstGeom prst="line">
              <a:avLst/>
            </a:prstGeom>
            <a:noFill/>
            <a:ln w="28575">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grpSp>
      <p:grpSp>
        <p:nvGrpSpPr>
          <p:cNvPr id="72716" name="Group 29"/>
          <p:cNvGrpSpPr>
            <a:grpSpLocks/>
          </p:cNvGrpSpPr>
          <p:nvPr/>
        </p:nvGrpSpPr>
        <p:grpSpPr bwMode="auto">
          <a:xfrm>
            <a:off x="4498975" y="1517650"/>
            <a:ext cx="1524000" cy="1689100"/>
            <a:chOff x="1152" y="864"/>
            <a:chExt cx="960" cy="1152"/>
          </a:xfrm>
        </p:grpSpPr>
        <p:sp>
          <p:nvSpPr>
            <p:cNvPr id="25679" name="Rectangle 30"/>
            <p:cNvSpPr>
              <a:spLocks noChangeArrowheads="1"/>
            </p:cNvSpPr>
            <p:nvPr/>
          </p:nvSpPr>
          <p:spPr bwMode="auto">
            <a:xfrm>
              <a:off x="1152" y="1344"/>
              <a:ext cx="960" cy="432"/>
            </a:xfrm>
            <a:prstGeom prst="rect">
              <a:avLst/>
            </a:prstGeom>
            <a:solidFill>
              <a:schemeClr val="bg1"/>
            </a:solidFill>
            <a:ln w="28575">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25680" name="Rectangle 31"/>
            <p:cNvSpPr>
              <a:spLocks noChangeArrowheads="1"/>
            </p:cNvSpPr>
            <p:nvPr/>
          </p:nvSpPr>
          <p:spPr bwMode="auto">
            <a:xfrm>
              <a:off x="1152" y="1488"/>
              <a:ext cx="192"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25681" name="Rectangle 32"/>
            <p:cNvSpPr>
              <a:spLocks noChangeArrowheads="1"/>
            </p:cNvSpPr>
            <p:nvPr/>
          </p:nvSpPr>
          <p:spPr bwMode="auto">
            <a:xfrm>
              <a:off x="1344" y="1488"/>
              <a:ext cx="768"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25682" name="Oval 33"/>
            <p:cNvSpPr>
              <a:spLocks noChangeArrowheads="1"/>
            </p:cNvSpPr>
            <p:nvPr/>
          </p:nvSpPr>
          <p:spPr bwMode="auto">
            <a:xfrm>
              <a:off x="1440" y="864"/>
              <a:ext cx="336" cy="288"/>
            </a:xfrm>
            <a:prstGeom prst="ellipse">
              <a:avLst/>
            </a:prstGeom>
            <a:solidFill>
              <a:schemeClr val="bg1"/>
            </a:solidFill>
            <a:ln w="12700">
              <a:solidFill>
                <a:schemeClr val="tx1"/>
              </a:solidFill>
              <a:round/>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eaLnBrk="1" fontAlgn="auto" hangingPunct="1">
                <a:spcBef>
                  <a:spcPts val="0"/>
                </a:spcBef>
                <a:spcAft>
                  <a:spcPts val="0"/>
                </a:spcAft>
                <a:defRPr/>
              </a:pPr>
              <a:r>
                <a:rPr lang="en-US" altLang="zh-CN" sz="1292"/>
                <a:t>P</a:t>
              </a:r>
              <a:r>
                <a:rPr lang="en-US" altLang="zh-CN" sz="1292" baseline="-25000"/>
                <a:t>3</a:t>
              </a:r>
              <a:endParaRPr lang="en-US" altLang="zh-CN" sz="1292"/>
            </a:p>
          </p:txBody>
        </p:sp>
        <p:sp>
          <p:nvSpPr>
            <p:cNvPr id="25683" name="Line 34"/>
            <p:cNvSpPr>
              <a:spLocks noChangeShapeType="1"/>
            </p:cNvSpPr>
            <p:nvPr/>
          </p:nvSpPr>
          <p:spPr bwMode="auto">
            <a:xfrm>
              <a:off x="1584" y="1152"/>
              <a:ext cx="0" cy="192"/>
            </a:xfrm>
            <a:prstGeom prst="line">
              <a:avLst/>
            </a:prstGeom>
            <a:noFill/>
            <a:ln w="19050">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25684" name="Line 35"/>
            <p:cNvSpPr>
              <a:spLocks noChangeShapeType="1"/>
            </p:cNvSpPr>
            <p:nvPr/>
          </p:nvSpPr>
          <p:spPr bwMode="auto">
            <a:xfrm>
              <a:off x="1536" y="1776"/>
              <a:ext cx="0" cy="240"/>
            </a:xfrm>
            <a:prstGeom prst="line">
              <a:avLst/>
            </a:prstGeom>
            <a:noFill/>
            <a:ln w="28575">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grpSp>
      <p:sp>
        <p:nvSpPr>
          <p:cNvPr id="367654" name="Text Box 38"/>
          <p:cNvSpPr txBox="1">
            <a:spLocks noChangeArrowheads="1"/>
          </p:cNvSpPr>
          <p:nvPr/>
        </p:nvSpPr>
        <p:spPr bwMode="auto">
          <a:xfrm>
            <a:off x="-34925" y="2389188"/>
            <a:ext cx="285750"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200" b="1">
                <a:latin typeface="Arial" panose="020B0604020202020204" pitchFamily="34" charset="0"/>
                <a:ea typeface="宋体" panose="02010600030101010101" pitchFamily="2" charset="-122"/>
                <a:cs typeface="Times New Roman" panose="02020603050405020304" pitchFamily="18" charset="0"/>
              </a:rPr>
              <a:t>u</a:t>
            </a:r>
          </a:p>
        </p:txBody>
      </p:sp>
      <p:sp>
        <p:nvSpPr>
          <p:cNvPr id="367655" name="Text Box 39"/>
          <p:cNvSpPr txBox="1">
            <a:spLocks noChangeArrowheads="1"/>
          </p:cNvSpPr>
          <p:nvPr/>
        </p:nvSpPr>
        <p:spPr bwMode="auto">
          <a:xfrm>
            <a:off x="303213" y="2389188"/>
            <a:ext cx="2952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200" b="1">
                <a:latin typeface="Arial" panose="020B0604020202020204" pitchFamily="34" charset="0"/>
                <a:ea typeface="宋体" panose="02010600030101010101" pitchFamily="2" charset="-122"/>
                <a:cs typeface="Times New Roman" panose="02020603050405020304" pitchFamily="18" charset="0"/>
              </a:rPr>
              <a:t>S</a:t>
            </a:r>
          </a:p>
        </p:txBody>
      </p:sp>
      <p:sp>
        <p:nvSpPr>
          <p:cNvPr id="367656" name="Text Box 40"/>
          <p:cNvSpPr txBox="1">
            <a:spLocks noChangeArrowheads="1"/>
          </p:cNvSpPr>
          <p:nvPr/>
        </p:nvSpPr>
        <p:spPr bwMode="auto">
          <a:xfrm>
            <a:off x="836613" y="2389188"/>
            <a:ext cx="27622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200" b="1">
                <a:latin typeface="Arial" panose="020B0604020202020204" pitchFamily="34" charset="0"/>
                <a:ea typeface="宋体" panose="02010600030101010101" pitchFamily="2" charset="-122"/>
                <a:cs typeface="Times New Roman" panose="02020603050405020304" pitchFamily="18" charset="0"/>
              </a:rPr>
              <a:t>5</a:t>
            </a:r>
          </a:p>
        </p:txBody>
      </p:sp>
      <p:sp>
        <p:nvSpPr>
          <p:cNvPr id="367666" name="Text Box 50"/>
          <p:cNvSpPr txBox="1">
            <a:spLocks noChangeArrowheads="1"/>
          </p:cNvSpPr>
          <p:nvPr/>
        </p:nvSpPr>
        <p:spPr bwMode="auto">
          <a:xfrm>
            <a:off x="4205288" y="2389188"/>
            <a:ext cx="285750"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200" b="1">
                <a:latin typeface="Arial" panose="020B0604020202020204" pitchFamily="34" charset="0"/>
                <a:ea typeface="宋体" panose="02010600030101010101" pitchFamily="2" charset="-122"/>
                <a:cs typeface="Times New Roman" panose="02020603050405020304" pitchFamily="18" charset="0"/>
              </a:rPr>
              <a:t>u</a:t>
            </a:r>
          </a:p>
        </p:txBody>
      </p:sp>
      <p:sp>
        <p:nvSpPr>
          <p:cNvPr id="367667" name="Text Box 51"/>
          <p:cNvSpPr txBox="1">
            <a:spLocks noChangeArrowheads="1"/>
          </p:cNvSpPr>
          <p:nvPr/>
        </p:nvSpPr>
        <p:spPr bwMode="auto">
          <a:xfrm>
            <a:off x="4510088" y="2389188"/>
            <a:ext cx="2952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200" b="1">
                <a:latin typeface="Arial" panose="020B0604020202020204" pitchFamily="34" charset="0"/>
                <a:ea typeface="宋体" panose="02010600030101010101" pitchFamily="2" charset="-122"/>
                <a:cs typeface="Times New Roman" panose="02020603050405020304" pitchFamily="18" charset="0"/>
              </a:rPr>
              <a:t>S</a:t>
            </a:r>
          </a:p>
        </p:txBody>
      </p:sp>
      <p:sp>
        <p:nvSpPr>
          <p:cNvPr id="367668" name="Text Box 52"/>
          <p:cNvSpPr txBox="1">
            <a:spLocks noChangeArrowheads="1"/>
          </p:cNvSpPr>
          <p:nvPr/>
        </p:nvSpPr>
        <p:spPr bwMode="auto">
          <a:xfrm>
            <a:off x="5041900" y="2389188"/>
            <a:ext cx="27622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200" b="1">
                <a:latin typeface="Arial" panose="020B0604020202020204" pitchFamily="34" charset="0"/>
                <a:ea typeface="宋体" panose="02010600030101010101" pitchFamily="2" charset="-122"/>
                <a:cs typeface="Times New Roman" panose="02020603050405020304" pitchFamily="18" charset="0"/>
              </a:rPr>
              <a:t>5</a:t>
            </a:r>
          </a:p>
        </p:txBody>
      </p:sp>
      <p:sp>
        <p:nvSpPr>
          <p:cNvPr id="367672" name="Text Box 56"/>
          <p:cNvSpPr txBox="1">
            <a:spLocks noChangeArrowheads="1"/>
          </p:cNvSpPr>
          <p:nvPr/>
        </p:nvSpPr>
        <p:spPr bwMode="auto">
          <a:xfrm>
            <a:off x="4497388" y="2389188"/>
            <a:ext cx="322262"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200" b="1">
                <a:solidFill>
                  <a:schemeClr val="hlink"/>
                </a:solidFill>
                <a:latin typeface="Arial" panose="020B0604020202020204" pitchFamily="34" charset="0"/>
                <a:ea typeface="宋体" panose="02010600030101010101" pitchFamily="2" charset="-122"/>
                <a:cs typeface="Times New Roman" panose="02020603050405020304" pitchFamily="18" charset="0"/>
              </a:rPr>
              <a:t>M</a:t>
            </a:r>
          </a:p>
        </p:txBody>
      </p:sp>
      <p:sp>
        <p:nvSpPr>
          <p:cNvPr id="367673" name="Text Box 57"/>
          <p:cNvSpPr txBox="1">
            <a:spLocks noChangeArrowheads="1"/>
          </p:cNvSpPr>
          <p:nvPr/>
        </p:nvSpPr>
        <p:spPr bwMode="auto">
          <a:xfrm>
            <a:off x="5046663" y="2389188"/>
            <a:ext cx="27622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200" b="1">
                <a:solidFill>
                  <a:schemeClr val="hlink"/>
                </a:solidFill>
                <a:latin typeface="Arial" panose="020B0604020202020204" pitchFamily="34" charset="0"/>
                <a:ea typeface="宋体" panose="02010600030101010101" pitchFamily="2" charset="-122"/>
                <a:cs typeface="Times New Roman" panose="02020603050405020304" pitchFamily="18" charset="0"/>
              </a:rPr>
              <a:t>7</a:t>
            </a:r>
          </a:p>
        </p:txBody>
      </p:sp>
      <p:grpSp>
        <p:nvGrpSpPr>
          <p:cNvPr id="7" name="Group 67"/>
          <p:cNvGrpSpPr>
            <a:grpSpLocks/>
          </p:cNvGrpSpPr>
          <p:nvPr/>
        </p:nvGrpSpPr>
        <p:grpSpPr bwMode="auto">
          <a:xfrm>
            <a:off x="1995488" y="2389188"/>
            <a:ext cx="1112837" cy="290512"/>
            <a:chOff x="950" y="1495"/>
            <a:chExt cx="702" cy="199"/>
          </a:xfrm>
        </p:grpSpPr>
        <p:sp>
          <p:nvSpPr>
            <p:cNvPr id="72808" name="Text Box 68"/>
            <p:cNvSpPr txBox="1">
              <a:spLocks noChangeArrowheads="1"/>
            </p:cNvSpPr>
            <p:nvPr/>
          </p:nvSpPr>
          <p:spPr bwMode="auto">
            <a:xfrm>
              <a:off x="950" y="1495"/>
              <a:ext cx="180"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200" b="1">
                  <a:latin typeface="Arial" panose="020B0604020202020204" pitchFamily="34" charset="0"/>
                  <a:ea typeface="宋体" panose="02010600030101010101" pitchFamily="2" charset="-122"/>
                  <a:cs typeface="Times New Roman" panose="02020603050405020304" pitchFamily="18" charset="0"/>
                </a:rPr>
                <a:t>u</a:t>
              </a:r>
            </a:p>
          </p:txBody>
        </p:sp>
        <p:sp>
          <p:nvSpPr>
            <p:cNvPr id="72809" name="Text Box 69"/>
            <p:cNvSpPr txBox="1">
              <a:spLocks noChangeArrowheads="1"/>
            </p:cNvSpPr>
            <p:nvPr/>
          </p:nvSpPr>
          <p:spPr bwMode="auto">
            <a:xfrm>
              <a:off x="1142" y="1495"/>
              <a:ext cx="185"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200" b="1">
                  <a:latin typeface="Arial" panose="020B0604020202020204" pitchFamily="34" charset="0"/>
                  <a:ea typeface="宋体" panose="02010600030101010101" pitchFamily="2" charset="-122"/>
                  <a:cs typeface="Times New Roman" panose="02020603050405020304" pitchFamily="18" charset="0"/>
                </a:rPr>
                <a:t>S</a:t>
              </a:r>
            </a:p>
          </p:txBody>
        </p:sp>
        <p:sp>
          <p:nvSpPr>
            <p:cNvPr id="72810" name="Text Box 70"/>
            <p:cNvSpPr txBox="1">
              <a:spLocks noChangeArrowheads="1"/>
            </p:cNvSpPr>
            <p:nvPr/>
          </p:nvSpPr>
          <p:spPr bwMode="auto">
            <a:xfrm>
              <a:off x="1478" y="1495"/>
              <a:ext cx="174"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200" b="1">
                  <a:latin typeface="Arial" panose="020B0604020202020204" pitchFamily="34" charset="0"/>
                  <a:ea typeface="宋体" panose="02010600030101010101" pitchFamily="2" charset="-122"/>
                  <a:cs typeface="Times New Roman" panose="02020603050405020304" pitchFamily="18" charset="0"/>
                </a:rPr>
                <a:t>7</a:t>
              </a:r>
            </a:p>
          </p:txBody>
        </p:sp>
      </p:grpSp>
      <p:sp>
        <p:nvSpPr>
          <p:cNvPr id="367691" name="Text Box 75"/>
          <p:cNvSpPr txBox="1">
            <a:spLocks noChangeArrowheads="1"/>
          </p:cNvSpPr>
          <p:nvPr/>
        </p:nvSpPr>
        <p:spPr bwMode="auto">
          <a:xfrm>
            <a:off x="825500" y="2389188"/>
            <a:ext cx="33972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50000"/>
              </a:spcBef>
              <a:buFontTx/>
              <a:buNone/>
            </a:pPr>
            <a:r>
              <a:rPr lang="en-US" altLang="zh-CN" sz="1200" b="1">
                <a:solidFill>
                  <a:srgbClr val="0332B7"/>
                </a:solidFill>
                <a:latin typeface="Arial" panose="020B0604020202020204" pitchFamily="34" charset="0"/>
                <a:ea typeface="宋体" panose="02010600030101010101" pitchFamily="2" charset="-122"/>
                <a:cs typeface="Times New Roman" panose="02020603050405020304" pitchFamily="18" charset="0"/>
              </a:rPr>
              <a:t>7</a:t>
            </a:r>
          </a:p>
        </p:txBody>
      </p:sp>
      <p:grpSp>
        <p:nvGrpSpPr>
          <p:cNvPr id="8" name="Group 118"/>
          <p:cNvGrpSpPr>
            <a:grpSpLocks/>
          </p:cNvGrpSpPr>
          <p:nvPr/>
        </p:nvGrpSpPr>
        <p:grpSpPr bwMode="auto">
          <a:xfrm>
            <a:off x="1027113" y="5045075"/>
            <a:ext cx="7021512" cy="228600"/>
            <a:chOff x="730" y="3286"/>
            <a:chExt cx="4791" cy="156"/>
          </a:xfrm>
        </p:grpSpPr>
        <p:sp>
          <p:nvSpPr>
            <p:cNvPr id="25670" name="Rectangle 86"/>
            <p:cNvSpPr>
              <a:spLocks noChangeArrowheads="1"/>
            </p:cNvSpPr>
            <p:nvPr/>
          </p:nvSpPr>
          <p:spPr bwMode="auto">
            <a:xfrm>
              <a:off x="730" y="3287"/>
              <a:ext cx="800"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dirty="0">
                  <a:cs typeface="Arial" panose="020B0604020202020204" pitchFamily="34" charset="0"/>
                </a:rPr>
                <a:t>1. P1 reads u</a:t>
              </a:r>
            </a:p>
          </p:txBody>
        </p:sp>
        <p:sp>
          <p:nvSpPr>
            <p:cNvPr id="72803" name="Rectangle 91"/>
            <p:cNvSpPr>
              <a:spLocks noChangeArrowheads="1"/>
            </p:cNvSpPr>
            <p:nvPr/>
          </p:nvSpPr>
          <p:spPr bwMode="auto">
            <a:xfrm>
              <a:off x="2036" y="3287"/>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400" b="1">
                  <a:latin typeface="Arial" panose="020B0604020202020204" pitchFamily="34" charset="0"/>
                  <a:ea typeface="宋体" panose="02010600030101010101" pitchFamily="2" charset="-122"/>
                  <a:cs typeface="Arial" panose="020B0604020202020204" pitchFamily="34" charset="0"/>
                </a:rPr>
                <a:t>S</a:t>
              </a:r>
            </a:p>
          </p:txBody>
        </p:sp>
        <p:sp>
          <p:nvSpPr>
            <p:cNvPr id="25672" name="Rectangle 96"/>
            <p:cNvSpPr>
              <a:spLocks noChangeArrowheads="1"/>
            </p:cNvSpPr>
            <p:nvPr/>
          </p:nvSpPr>
          <p:spPr bwMode="auto">
            <a:xfrm>
              <a:off x="2699" y="3286"/>
              <a:ext cx="0"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cs typeface="Arial" panose="020B0604020202020204" pitchFamily="34" charset="0"/>
              </a:endParaRPr>
            </a:p>
          </p:txBody>
        </p:sp>
        <p:sp>
          <p:nvSpPr>
            <p:cNvPr id="25673" name="Rectangle 101"/>
            <p:cNvSpPr>
              <a:spLocks noChangeArrowheads="1"/>
            </p:cNvSpPr>
            <p:nvPr/>
          </p:nvSpPr>
          <p:spPr bwMode="auto">
            <a:xfrm>
              <a:off x="3391" y="3286"/>
              <a:ext cx="0"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cs typeface="Arial" panose="020B0604020202020204" pitchFamily="34" charset="0"/>
              </a:endParaRPr>
            </a:p>
          </p:txBody>
        </p:sp>
        <p:sp>
          <p:nvSpPr>
            <p:cNvPr id="25674" name="Rectangle 106"/>
            <p:cNvSpPr>
              <a:spLocks noChangeArrowheads="1"/>
            </p:cNvSpPr>
            <p:nvPr/>
          </p:nvSpPr>
          <p:spPr bwMode="auto">
            <a:xfrm>
              <a:off x="4022" y="3287"/>
              <a:ext cx="416"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cs typeface="Arial" panose="020B0604020202020204" pitchFamily="34" charset="0"/>
                </a:rPr>
                <a:t>BusRd</a:t>
              </a:r>
            </a:p>
          </p:txBody>
        </p:sp>
        <p:sp>
          <p:nvSpPr>
            <p:cNvPr id="25675" name="Rectangle 111"/>
            <p:cNvSpPr>
              <a:spLocks noChangeArrowheads="1"/>
            </p:cNvSpPr>
            <p:nvPr/>
          </p:nvSpPr>
          <p:spPr bwMode="auto">
            <a:xfrm>
              <a:off x="5025" y="3287"/>
              <a:ext cx="496"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cs typeface="Arial" panose="020B0604020202020204" pitchFamily="34" charset="0"/>
                </a:rPr>
                <a:t>Memory</a:t>
              </a:r>
            </a:p>
          </p:txBody>
        </p:sp>
      </p:grpSp>
      <p:grpSp>
        <p:nvGrpSpPr>
          <p:cNvPr id="9" name="Group 119"/>
          <p:cNvGrpSpPr>
            <a:grpSpLocks/>
          </p:cNvGrpSpPr>
          <p:nvPr/>
        </p:nvGrpSpPr>
        <p:grpSpPr bwMode="auto">
          <a:xfrm>
            <a:off x="1027113" y="5289550"/>
            <a:ext cx="7021512" cy="228600"/>
            <a:chOff x="730" y="3446"/>
            <a:chExt cx="4791" cy="156"/>
          </a:xfrm>
        </p:grpSpPr>
        <p:sp>
          <p:nvSpPr>
            <p:cNvPr id="25664" name="Rectangle 87"/>
            <p:cNvSpPr>
              <a:spLocks noChangeArrowheads="1"/>
            </p:cNvSpPr>
            <p:nvPr/>
          </p:nvSpPr>
          <p:spPr bwMode="auto">
            <a:xfrm>
              <a:off x="730" y="3447"/>
              <a:ext cx="800"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cs typeface="Arial" panose="020B0604020202020204" pitchFamily="34" charset="0"/>
                </a:rPr>
                <a:t>2. P3 reads u</a:t>
              </a:r>
            </a:p>
          </p:txBody>
        </p:sp>
        <p:sp>
          <p:nvSpPr>
            <p:cNvPr id="72797" name="Rectangle 92"/>
            <p:cNvSpPr>
              <a:spLocks noChangeArrowheads="1"/>
            </p:cNvSpPr>
            <p:nvPr/>
          </p:nvSpPr>
          <p:spPr bwMode="auto">
            <a:xfrm>
              <a:off x="2036" y="3447"/>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400" b="1">
                  <a:latin typeface="Arial" panose="020B0604020202020204" pitchFamily="34" charset="0"/>
                  <a:ea typeface="宋体" panose="02010600030101010101" pitchFamily="2" charset="-122"/>
                  <a:cs typeface="Arial" panose="020B0604020202020204" pitchFamily="34" charset="0"/>
                </a:rPr>
                <a:t>S</a:t>
              </a:r>
            </a:p>
          </p:txBody>
        </p:sp>
        <p:sp>
          <p:nvSpPr>
            <p:cNvPr id="25666" name="Rectangle 97"/>
            <p:cNvSpPr>
              <a:spLocks noChangeArrowheads="1"/>
            </p:cNvSpPr>
            <p:nvPr/>
          </p:nvSpPr>
          <p:spPr bwMode="auto">
            <a:xfrm>
              <a:off x="2699" y="3446"/>
              <a:ext cx="0"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cs typeface="Arial" panose="020B0604020202020204" pitchFamily="34" charset="0"/>
              </a:endParaRPr>
            </a:p>
          </p:txBody>
        </p:sp>
        <p:sp>
          <p:nvSpPr>
            <p:cNvPr id="72799" name="Rectangle 102"/>
            <p:cNvSpPr>
              <a:spLocks noChangeArrowheads="1"/>
            </p:cNvSpPr>
            <p:nvPr/>
          </p:nvSpPr>
          <p:spPr bwMode="auto">
            <a:xfrm>
              <a:off x="3420" y="3447"/>
              <a:ext cx="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400" b="1">
                  <a:latin typeface="Arial" panose="020B0604020202020204" pitchFamily="34" charset="0"/>
                  <a:ea typeface="宋体" panose="02010600030101010101" pitchFamily="2" charset="-122"/>
                  <a:cs typeface="Arial" panose="020B0604020202020204" pitchFamily="34" charset="0"/>
                </a:rPr>
                <a:t>S</a:t>
              </a:r>
            </a:p>
          </p:txBody>
        </p:sp>
        <p:sp>
          <p:nvSpPr>
            <p:cNvPr id="25668" name="Rectangle 107"/>
            <p:cNvSpPr>
              <a:spLocks noChangeArrowheads="1"/>
            </p:cNvSpPr>
            <p:nvPr/>
          </p:nvSpPr>
          <p:spPr bwMode="auto">
            <a:xfrm>
              <a:off x="4022" y="3447"/>
              <a:ext cx="416"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cs typeface="Arial" panose="020B0604020202020204" pitchFamily="34" charset="0"/>
                </a:rPr>
                <a:t>BusRd</a:t>
              </a:r>
            </a:p>
          </p:txBody>
        </p:sp>
        <p:sp>
          <p:nvSpPr>
            <p:cNvPr id="25669" name="Rectangle 112"/>
            <p:cNvSpPr>
              <a:spLocks noChangeArrowheads="1"/>
            </p:cNvSpPr>
            <p:nvPr/>
          </p:nvSpPr>
          <p:spPr bwMode="auto">
            <a:xfrm>
              <a:off x="5025" y="3447"/>
              <a:ext cx="496"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cs typeface="Arial" panose="020B0604020202020204" pitchFamily="34" charset="0"/>
                </a:rPr>
                <a:t>Memory</a:t>
              </a:r>
            </a:p>
          </p:txBody>
        </p:sp>
      </p:grpSp>
      <p:grpSp>
        <p:nvGrpSpPr>
          <p:cNvPr id="10" name="Group 120"/>
          <p:cNvGrpSpPr>
            <a:grpSpLocks/>
          </p:cNvGrpSpPr>
          <p:nvPr/>
        </p:nvGrpSpPr>
        <p:grpSpPr bwMode="auto">
          <a:xfrm>
            <a:off x="1027113" y="5522913"/>
            <a:ext cx="7021512" cy="228600"/>
            <a:chOff x="730" y="3606"/>
            <a:chExt cx="4791" cy="156"/>
          </a:xfrm>
        </p:grpSpPr>
        <p:sp>
          <p:nvSpPr>
            <p:cNvPr id="25658" name="Rectangle 88"/>
            <p:cNvSpPr>
              <a:spLocks noChangeArrowheads="1"/>
            </p:cNvSpPr>
            <p:nvPr/>
          </p:nvSpPr>
          <p:spPr bwMode="auto">
            <a:xfrm>
              <a:off x="730" y="3607"/>
              <a:ext cx="828"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solidFill>
                    <a:schemeClr val="hlink"/>
                  </a:solidFill>
                  <a:cs typeface="Arial" panose="020B0604020202020204" pitchFamily="34" charset="0"/>
                </a:rPr>
                <a:t>3. P3 writes u</a:t>
              </a:r>
            </a:p>
          </p:txBody>
        </p:sp>
        <p:sp>
          <p:nvSpPr>
            <p:cNvPr id="72791" name="Rectangle 93"/>
            <p:cNvSpPr>
              <a:spLocks noChangeArrowheads="1"/>
            </p:cNvSpPr>
            <p:nvPr/>
          </p:nvSpPr>
          <p:spPr bwMode="auto">
            <a:xfrm>
              <a:off x="2052" y="3607"/>
              <a:ext cx="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400" b="1">
                  <a:solidFill>
                    <a:schemeClr val="hlink"/>
                  </a:solidFill>
                  <a:latin typeface="Arial" panose="020B0604020202020204" pitchFamily="34" charset="0"/>
                  <a:ea typeface="宋体" panose="02010600030101010101" pitchFamily="2" charset="-122"/>
                  <a:cs typeface="Arial" panose="020B0604020202020204" pitchFamily="34" charset="0"/>
                </a:rPr>
                <a:t>I</a:t>
              </a:r>
            </a:p>
          </p:txBody>
        </p:sp>
        <p:sp>
          <p:nvSpPr>
            <p:cNvPr id="25660" name="Rectangle 98"/>
            <p:cNvSpPr>
              <a:spLocks noChangeArrowheads="1"/>
            </p:cNvSpPr>
            <p:nvPr/>
          </p:nvSpPr>
          <p:spPr bwMode="auto">
            <a:xfrm>
              <a:off x="2699" y="3606"/>
              <a:ext cx="0"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solidFill>
                  <a:schemeClr val="hlink"/>
                </a:solidFill>
                <a:ea typeface="+mn-ea"/>
                <a:cs typeface="Arial" panose="020B0604020202020204" pitchFamily="34" charset="0"/>
              </a:endParaRPr>
            </a:p>
          </p:txBody>
        </p:sp>
        <p:sp>
          <p:nvSpPr>
            <p:cNvPr id="72793" name="Rectangle 103"/>
            <p:cNvSpPr>
              <a:spLocks noChangeArrowheads="1"/>
            </p:cNvSpPr>
            <p:nvPr/>
          </p:nvSpPr>
          <p:spPr bwMode="auto">
            <a:xfrm>
              <a:off x="3399" y="3607"/>
              <a:ext cx="10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400" b="1">
                  <a:solidFill>
                    <a:schemeClr val="hlink"/>
                  </a:solidFill>
                  <a:latin typeface="Arial" panose="020B0604020202020204" pitchFamily="34" charset="0"/>
                  <a:ea typeface="宋体" panose="02010600030101010101" pitchFamily="2" charset="-122"/>
                  <a:cs typeface="Arial" panose="020B0604020202020204" pitchFamily="34" charset="0"/>
                </a:rPr>
                <a:t>M</a:t>
              </a:r>
            </a:p>
          </p:txBody>
        </p:sp>
        <p:sp>
          <p:nvSpPr>
            <p:cNvPr id="25662" name="Rectangle 108"/>
            <p:cNvSpPr>
              <a:spLocks noChangeArrowheads="1"/>
            </p:cNvSpPr>
            <p:nvPr/>
          </p:nvSpPr>
          <p:spPr bwMode="auto">
            <a:xfrm>
              <a:off x="4022" y="3607"/>
              <a:ext cx="504"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solidFill>
                    <a:schemeClr val="hlink"/>
                  </a:solidFill>
                  <a:cs typeface="Arial" panose="020B0604020202020204" pitchFamily="34" charset="0"/>
                </a:rPr>
                <a:t>BusRdX</a:t>
              </a:r>
            </a:p>
          </p:txBody>
        </p:sp>
        <p:sp>
          <p:nvSpPr>
            <p:cNvPr id="25663" name="Rectangle 113"/>
            <p:cNvSpPr>
              <a:spLocks noChangeArrowheads="1"/>
            </p:cNvSpPr>
            <p:nvPr/>
          </p:nvSpPr>
          <p:spPr bwMode="auto">
            <a:xfrm>
              <a:off x="5025" y="3607"/>
              <a:ext cx="496"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dirty="0">
                  <a:solidFill>
                    <a:schemeClr val="hlink"/>
                  </a:solidFill>
                  <a:cs typeface="Arial" panose="020B0604020202020204" pitchFamily="34" charset="0"/>
                </a:rPr>
                <a:t>Memory</a:t>
              </a:r>
            </a:p>
          </p:txBody>
        </p:sp>
      </p:grpSp>
      <p:grpSp>
        <p:nvGrpSpPr>
          <p:cNvPr id="11" name="Group 121"/>
          <p:cNvGrpSpPr>
            <a:grpSpLocks/>
          </p:cNvGrpSpPr>
          <p:nvPr/>
        </p:nvGrpSpPr>
        <p:grpSpPr bwMode="auto">
          <a:xfrm>
            <a:off x="1027113" y="5756275"/>
            <a:ext cx="7116762" cy="228600"/>
            <a:chOff x="730" y="3765"/>
            <a:chExt cx="4857" cy="156"/>
          </a:xfrm>
        </p:grpSpPr>
        <p:sp>
          <p:nvSpPr>
            <p:cNvPr id="25652" name="Rectangle 89"/>
            <p:cNvSpPr>
              <a:spLocks noChangeArrowheads="1"/>
            </p:cNvSpPr>
            <p:nvPr/>
          </p:nvSpPr>
          <p:spPr bwMode="auto">
            <a:xfrm>
              <a:off x="730" y="3766"/>
              <a:ext cx="800"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solidFill>
                    <a:srgbClr val="0332B7"/>
                  </a:solidFill>
                  <a:cs typeface="Arial" panose="020B0604020202020204" pitchFamily="34" charset="0"/>
                </a:rPr>
                <a:t>4. P1 reads u</a:t>
              </a:r>
            </a:p>
          </p:txBody>
        </p:sp>
        <p:sp>
          <p:nvSpPr>
            <p:cNvPr id="72785" name="Rectangle 94"/>
            <p:cNvSpPr>
              <a:spLocks noChangeArrowheads="1"/>
            </p:cNvSpPr>
            <p:nvPr/>
          </p:nvSpPr>
          <p:spPr bwMode="auto">
            <a:xfrm>
              <a:off x="2036" y="3766"/>
              <a:ext cx="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400" b="1">
                  <a:solidFill>
                    <a:srgbClr val="0332B7"/>
                  </a:solidFill>
                  <a:latin typeface="Arial" panose="020B0604020202020204" pitchFamily="34" charset="0"/>
                  <a:ea typeface="宋体" panose="02010600030101010101" pitchFamily="2" charset="-122"/>
                  <a:cs typeface="Arial" panose="020B0604020202020204" pitchFamily="34" charset="0"/>
                </a:rPr>
                <a:t>S</a:t>
              </a:r>
            </a:p>
          </p:txBody>
        </p:sp>
        <p:sp>
          <p:nvSpPr>
            <p:cNvPr id="25654" name="Rectangle 99"/>
            <p:cNvSpPr>
              <a:spLocks noChangeArrowheads="1"/>
            </p:cNvSpPr>
            <p:nvPr/>
          </p:nvSpPr>
          <p:spPr bwMode="auto">
            <a:xfrm>
              <a:off x="2699" y="3765"/>
              <a:ext cx="0"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solidFill>
                  <a:srgbClr val="0332B7"/>
                </a:solidFill>
                <a:ea typeface="+mn-ea"/>
                <a:cs typeface="Arial" panose="020B0604020202020204" pitchFamily="34" charset="0"/>
              </a:endParaRPr>
            </a:p>
          </p:txBody>
        </p:sp>
        <p:sp>
          <p:nvSpPr>
            <p:cNvPr id="72787" name="Rectangle 104"/>
            <p:cNvSpPr>
              <a:spLocks noChangeArrowheads="1"/>
            </p:cNvSpPr>
            <p:nvPr/>
          </p:nvSpPr>
          <p:spPr bwMode="auto">
            <a:xfrm>
              <a:off x="3420" y="3766"/>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400" b="1">
                  <a:solidFill>
                    <a:srgbClr val="0332B7"/>
                  </a:solidFill>
                  <a:latin typeface="Arial" panose="020B0604020202020204" pitchFamily="34" charset="0"/>
                  <a:ea typeface="宋体" panose="02010600030101010101" pitchFamily="2" charset="-122"/>
                  <a:cs typeface="Arial" panose="020B0604020202020204" pitchFamily="34" charset="0"/>
                </a:rPr>
                <a:t>S</a:t>
              </a:r>
            </a:p>
          </p:txBody>
        </p:sp>
        <p:sp>
          <p:nvSpPr>
            <p:cNvPr id="25656" name="Rectangle 109"/>
            <p:cNvSpPr>
              <a:spLocks noChangeArrowheads="1"/>
            </p:cNvSpPr>
            <p:nvPr/>
          </p:nvSpPr>
          <p:spPr bwMode="auto">
            <a:xfrm>
              <a:off x="4023" y="3766"/>
              <a:ext cx="831"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solidFill>
                    <a:srgbClr val="0332B7"/>
                  </a:solidFill>
                  <a:cs typeface="Arial" panose="020B0604020202020204" pitchFamily="34" charset="0"/>
                </a:rPr>
                <a:t>BusRd, Flush</a:t>
              </a:r>
            </a:p>
          </p:txBody>
        </p:sp>
        <p:sp>
          <p:nvSpPr>
            <p:cNvPr id="25657" name="Rectangle 114"/>
            <p:cNvSpPr>
              <a:spLocks noChangeArrowheads="1"/>
            </p:cNvSpPr>
            <p:nvPr/>
          </p:nvSpPr>
          <p:spPr bwMode="auto">
            <a:xfrm>
              <a:off x="5025" y="3766"/>
              <a:ext cx="562"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solidFill>
                    <a:srgbClr val="0332B7"/>
                  </a:solidFill>
                  <a:cs typeface="Arial" panose="020B0604020202020204" pitchFamily="34" charset="0"/>
                </a:rPr>
                <a:t>P3 cache</a:t>
              </a:r>
            </a:p>
          </p:txBody>
        </p:sp>
      </p:grpSp>
      <p:grpSp>
        <p:nvGrpSpPr>
          <p:cNvPr id="12" name="Group 122"/>
          <p:cNvGrpSpPr>
            <a:grpSpLocks/>
          </p:cNvGrpSpPr>
          <p:nvPr/>
        </p:nvGrpSpPr>
        <p:grpSpPr bwMode="auto">
          <a:xfrm>
            <a:off x="1027113" y="5992813"/>
            <a:ext cx="7021512" cy="227012"/>
            <a:chOff x="730" y="3926"/>
            <a:chExt cx="4791" cy="155"/>
          </a:xfrm>
        </p:grpSpPr>
        <p:sp>
          <p:nvSpPr>
            <p:cNvPr id="25646" name="Rectangle 90"/>
            <p:cNvSpPr>
              <a:spLocks noChangeArrowheads="1"/>
            </p:cNvSpPr>
            <p:nvPr/>
          </p:nvSpPr>
          <p:spPr bwMode="auto">
            <a:xfrm>
              <a:off x="730" y="3926"/>
              <a:ext cx="800"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cs typeface="Arial" panose="020B0604020202020204" pitchFamily="34" charset="0"/>
                </a:rPr>
                <a:t>5. P2 reads u</a:t>
              </a:r>
            </a:p>
          </p:txBody>
        </p:sp>
        <p:sp>
          <p:nvSpPr>
            <p:cNvPr id="72779" name="Rectangle 95"/>
            <p:cNvSpPr>
              <a:spLocks noChangeArrowheads="1"/>
            </p:cNvSpPr>
            <p:nvPr/>
          </p:nvSpPr>
          <p:spPr bwMode="auto">
            <a:xfrm>
              <a:off x="2036" y="3926"/>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400" b="1">
                  <a:latin typeface="Arial" panose="020B0604020202020204" pitchFamily="34" charset="0"/>
                  <a:ea typeface="宋体" panose="02010600030101010101" pitchFamily="2" charset="-122"/>
                  <a:cs typeface="Arial" panose="020B0604020202020204" pitchFamily="34" charset="0"/>
                </a:rPr>
                <a:t>S</a:t>
              </a:r>
            </a:p>
          </p:txBody>
        </p:sp>
        <p:sp>
          <p:nvSpPr>
            <p:cNvPr id="72780" name="Rectangle 100"/>
            <p:cNvSpPr>
              <a:spLocks noChangeArrowheads="1"/>
            </p:cNvSpPr>
            <p:nvPr/>
          </p:nvSpPr>
          <p:spPr bwMode="auto">
            <a:xfrm>
              <a:off x="2729" y="3926"/>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400" b="1">
                  <a:latin typeface="Arial" panose="020B0604020202020204" pitchFamily="34" charset="0"/>
                  <a:ea typeface="宋体" panose="02010600030101010101" pitchFamily="2" charset="-122"/>
                  <a:cs typeface="Arial" panose="020B0604020202020204" pitchFamily="34" charset="0"/>
                </a:rPr>
                <a:t>S</a:t>
              </a:r>
            </a:p>
          </p:txBody>
        </p:sp>
        <p:sp>
          <p:nvSpPr>
            <p:cNvPr id="72781" name="Rectangle 105"/>
            <p:cNvSpPr>
              <a:spLocks noChangeArrowheads="1"/>
            </p:cNvSpPr>
            <p:nvPr/>
          </p:nvSpPr>
          <p:spPr bwMode="auto">
            <a:xfrm>
              <a:off x="3420" y="3926"/>
              <a:ext cx="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400" b="1">
                  <a:latin typeface="Arial" panose="020B0604020202020204" pitchFamily="34" charset="0"/>
                  <a:ea typeface="宋体" panose="02010600030101010101" pitchFamily="2" charset="-122"/>
                  <a:cs typeface="Arial" panose="020B0604020202020204" pitchFamily="34" charset="0"/>
                </a:rPr>
                <a:t>S</a:t>
              </a:r>
            </a:p>
          </p:txBody>
        </p:sp>
        <p:sp>
          <p:nvSpPr>
            <p:cNvPr id="25650" name="Rectangle 110"/>
            <p:cNvSpPr>
              <a:spLocks noChangeArrowheads="1"/>
            </p:cNvSpPr>
            <p:nvPr/>
          </p:nvSpPr>
          <p:spPr bwMode="auto">
            <a:xfrm>
              <a:off x="4022" y="3926"/>
              <a:ext cx="416"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cs typeface="Arial" panose="020B0604020202020204" pitchFamily="34" charset="0"/>
                </a:rPr>
                <a:t>BusRd</a:t>
              </a:r>
            </a:p>
          </p:txBody>
        </p:sp>
        <p:sp>
          <p:nvSpPr>
            <p:cNvPr id="25651" name="Rectangle 115"/>
            <p:cNvSpPr>
              <a:spLocks noChangeArrowheads="1"/>
            </p:cNvSpPr>
            <p:nvPr/>
          </p:nvSpPr>
          <p:spPr bwMode="auto">
            <a:xfrm>
              <a:off x="5025" y="3926"/>
              <a:ext cx="496"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cs typeface="Arial" panose="020B0604020202020204" pitchFamily="34" charset="0"/>
                </a:rPr>
                <a:t>Memory</a:t>
              </a:r>
            </a:p>
          </p:txBody>
        </p:sp>
      </p:grpSp>
      <p:grpSp>
        <p:nvGrpSpPr>
          <p:cNvPr id="72732" name="Group 117"/>
          <p:cNvGrpSpPr>
            <a:grpSpLocks/>
          </p:cNvGrpSpPr>
          <p:nvPr/>
        </p:nvGrpSpPr>
        <p:grpSpPr bwMode="auto">
          <a:xfrm>
            <a:off x="871538" y="4664075"/>
            <a:ext cx="7253287" cy="287338"/>
            <a:chOff x="624" y="3020"/>
            <a:chExt cx="4949" cy="196"/>
          </a:xfrm>
        </p:grpSpPr>
        <p:sp>
          <p:nvSpPr>
            <p:cNvPr id="25639" name="Rectangle 79"/>
            <p:cNvSpPr>
              <a:spLocks noChangeArrowheads="1"/>
            </p:cNvSpPr>
            <p:nvPr/>
          </p:nvSpPr>
          <p:spPr bwMode="auto">
            <a:xfrm>
              <a:off x="624" y="3024"/>
              <a:ext cx="1152" cy="155"/>
            </a:xfrm>
            <a:prstGeom prst="rect">
              <a:avLst/>
            </a:prstGeom>
            <a:no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solidFill>
                    <a:srgbClr val="000000"/>
                  </a:solidFill>
                  <a:cs typeface="Arial" panose="020B0604020202020204" pitchFamily="34" charset="0"/>
                </a:rPr>
                <a:t>Processor Action</a:t>
              </a:r>
              <a:endParaRPr lang="en-US" altLang="zh-CN" sz="1477">
                <a:cs typeface="Arial" panose="020B0604020202020204" pitchFamily="34" charset="0"/>
              </a:endParaRPr>
            </a:p>
          </p:txBody>
        </p:sp>
        <p:sp>
          <p:nvSpPr>
            <p:cNvPr id="25640" name="Rectangle 80"/>
            <p:cNvSpPr>
              <a:spLocks noChangeArrowheads="1"/>
            </p:cNvSpPr>
            <p:nvPr/>
          </p:nvSpPr>
          <p:spPr bwMode="auto">
            <a:xfrm>
              <a:off x="1824" y="3020"/>
              <a:ext cx="511"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solidFill>
                    <a:srgbClr val="000000"/>
                  </a:solidFill>
                  <a:cs typeface="Arial" panose="020B0604020202020204" pitchFamily="34" charset="0"/>
                </a:rPr>
                <a:t>State P1</a:t>
              </a:r>
              <a:endParaRPr lang="en-US" altLang="zh-CN" sz="1477">
                <a:cs typeface="Arial" panose="020B0604020202020204" pitchFamily="34" charset="0"/>
              </a:endParaRPr>
            </a:p>
          </p:txBody>
        </p:sp>
        <p:sp>
          <p:nvSpPr>
            <p:cNvPr id="25641" name="Rectangle 81"/>
            <p:cNvSpPr>
              <a:spLocks noChangeArrowheads="1"/>
            </p:cNvSpPr>
            <p:nvPr/>
          </p:nvSpPr>
          <p:spPr bwMode="auto">
            <a:xfrm>
              <a:off x="2486" y="3020"/>
              <a:ext cx="511"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solidFill>
                    <a:srgbClr val="000000"/>
                  </a:solidFill>
                  <a:cs typeface="Arial" panose="020B0604020202020204" pitchFamily="34" charset="0"/>
                </a:rPr>
                <a:t>State P2</a:t>
              </a:r>
              <a:endParaRPr lang="en-US" altLang="zh-CN" sz="1477">
                <a:cs typeface="Arial" panose="020B0604020202020204" pitchFamily="34" charset="0"/>
              </a:endParaRPr>
            </a:p>
          </p:txBody>
        </p:sp>
        <p:sp>
          <p:nvSpPr>
            <p:cNvPr id="25642" name="Rectangle 82"/>
            <p:cNvSpPr>
              <a:spLocks noChangeArrowheads="1"/>
            </p:cNvSpPr>
            <p:nvPr/>
          </p:nvSpPr>
          <p:spPr bwMode="auto">
            <a:xfrm>
              <a:off x="3178" y="3020"/>
              <a:ext cx="720" cy="155"/>
            </a:xfrm>
            <a:prstGeom prst="rect">
              <a:avLst/>
            </a:prstGeom>
            <a:no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solidFill>
                    <a:srgbClr val="000000"/>
                  </a:solidFill>
                  <a:cs typeface="Arial" panose="020B0604020202020204" pitchFamily="34" charset="0"/>
                </a:rPr>
                <a:t>State P3</a:t>
              </a:r>
              <a:endParaRPr lang="en-US" altLang="zh-CN" sz="1477">
                <a:cs typeface="Arial" panose="020B0604020202020204" pitchFamily="34" charset="0"/>
              </a:endParaRPr>
            </a:p>
          </p:txBody>
        </p:sp>
        <p:sp>
          <p:nvSpPr>
            <p:cNvPr id="25643" name="Rectangle 83"/>
            <p:cNvSpPr>
              <a:spLocks noChangeArrowheads="1"/>
            </p:cNvSpPr>
            <p:nvPr/>
          </p:nvSpPr>
          <p:spPr bwMode="auto">
            <a:xfrm>
              <a:off x="3898" y="3020"/>
              <a:ext cx="677"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solidFill>
                    <a:srgbClr val="000000"/>
                  </a:solidFill>
                  <a:cs typeface="Arial" panose="020B0604020202020204" pitchFamily="34" charset="0"/>
                </a:rPr>
                <a:t>Bus Action</a:t>
              </a:r>
              <a:endParaRPr lang="en-US" altLang="zh-CN" sz="1477">
                <a:cs typeface="Arial" panose="020B0604020202020204" pitchFamily="34" charset="0"/>
              </a:endParaRPr>
            </a:p>
          </p:txBody>
        </p:sp>
        <p:sp>
          <p:nvSpPr>
            <p:cNvPr id="25644" name="Rectangle 84"/>
            <p:cNvSpPr>
              <a:spLocks noChangeArrowheads="1"/>
            </p:cNvSpPr>
            <p:nvPr/>
          </p:nvSpPr>
          <p:spPr bwMode="auto">
            <a:xfrm>
              <a:off x="4970" y="3020"/>
              <a:ext cx="603"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solidFill>
                    <a:srgbClr val="000000"/>
                  </a:solidFill>
                  <a:cs typeface="Arial" panose="020B0604020202020204" pitchFamily="34" charset="0"/>
                </a:rPr>
                <a:t>Data from</a:t>
              </a:r>
              <a:endParaRPr lang="en-US" altLang="zh-CN" sz="1477">
                <a:cs typeface="Arial" panose="020B0604020202020204" pitchFamily="34" charset="0"/>
              </a:endParaRPr>
            </a:p>
          </p:txBody>
        </p:sp>
        <p:sp>
          <p:nvSpPr>
            <p:cNvPr id="25645" name="Line 116"/>
            <p:cNvSpPr>
              <a:spLocks noChangeShapeType="1"/>
            </p:cNvSpPr>
            <p:nvPr/>
          </p:nvSpPr>
          <p:spPr bwMode="auto">
            <a:xfrm>
              <a:off x="624" y="3216"/>
              <a:ext cx="4944" cy="0"/>
            </a:xfrm>
            <a:prstGeom prst="line">
              <a:avLst/>
            </a:prstGeom>
            <a:noFill/>
            <a:ln w="12700">
              <a:solidFill>
                <a:schemeClr val="tx1"/>
              </a:solidFill>
              <a:round/>
              <a:headEnd/>
              <a:tailEnd/>
            </a:ln>
            <a:extLst/>
          </p:spPr>
          <p:txBody>
            <a:bodyPr wrap="none"/>
            <a:lstStyle/>
            <a:p>
              <a:pPr eaLnBrk="1" fontAlgn="auto" hangingPunct="1">
                <a:spcBef>
                  <a:spcPts val="0"/>
                </a:spcBef>
                <a:spcAft>
                  <a:spcPts val="0"/>
                </a:spcAft>
                <a:defRPr/>
              </a:pPr>
              <a:endParaRPr lang="zh-CN" altLang="en-US" sz="1662">
                <a:latin typeface="+mn-lt"/>
                <a:ea typeface="+mn-ea"/>
              </a:endParaRPr>
            </a:p>
          </p:txBody>
        </p:sp>
      </p:grpSp>
      <p:sp>
        <p:nvSpPr>
          <p:cNvPr id="25630" name="Rectangle 123"/>
          <p:cNvSpPr>
            <a:spLocks noChangeArrowheads="1"/>
          </p:cNvSpPr>
          <p:nvPr/>
        </p:nvSpPr>
        <p:spPr bwMode="auto">
          <a:xfrm>
            <a:off x="1457325" y="3808413"/>
            <a:ext cx="254000" cy="255587"/>
          </a:xfrm>
          <a:prstGeom prst="rect">
            <a:avLst/>
          </a:prstGeom>
          <a:no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a:t>5</a:t>
            </a:r>
            <a:endParaRPr lang="en-US" altLang="zh-CN" sz="1846"/>
          </a:p>
        </p:txBody>
      </p:sp>
      <p:sp>
        <p:nvSpPr>
          <p:cNvPr id="367740" name="Rectangle 124"/>
          <p:cNvSpPr>
            <a:spLocks noChangeArrowheads="1"/>
          </p:cNvSpPr>
          <p:nvPr/>
        </p:nvSpPr>
        <p:spPr bwMode="auto">
          <a:xfrm>
            <a:off x="1627188" y="3808413"/>
            <a:ext cx="254000" cy="255587"/>
          </a:xfrm>
          <a:prstGeom prst="rect">
            <a:avLst/>
          </a:prstGeom>
          <a:no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a:solidFill>
                  <a:srgbClr val="0332B7"/>
                </a:solidFill>
              </a:rPr>
              <a:t>7</a:t>
            </a:r>
            <a:endParaRPr lang="en-US" altLang="zh-CN" sz="1846">
              <a:solidFill>
                <a:srgbClr val="0332B7"/>
              </a:solidFill>
            </a:endParaRPr>
          </a:p>
        </p:txBody>
      </p:sp>
      <p:sp>
        <p:nvSpPr>
          <p:cNvPr id="367741" name="Line 125"/>
          <p:cNvSpPr>
            <a:spLocks noChangeShapeType="1"/>
          </p:cNvSpPr>
          <p:nvPr/>
        </p:nvSpPr>
        <p:spPr bwMode="auto">
          <a:xfrm flipH="1">
            <a:off x="1458913" y="3808413"/>
            <a:ext cx="127000" cy="254000"/>
          </a:xfrm>
          <a:prstGeom prst="line">
            <a:avLst/>
          </a:prstGeom>
          <a:noFill/>
          <a:ln w="28575">
            <a:solidFill>
              <a:schemeClr val="tx1"/>
            </a:solidFill>
            <a:round/>
            <a:headEnd/>
            <a:tailEnd/>
          </a:ln>
          <a:extLst/>
        </p:spPr>
        <p:txBody>
          <a:bodyPr wrap="none"/>
          <a:lstStyle/>
          <a:p>
            <a:pPr eaLnBrk="1" fontAlgn="auto" hangingPunct="1">
              <a:spcBef>
                <a:spcPts val="0"/>
              </a:spcBef>
              <a:spcAft>
                <a:spcPts val="0"/>
              </a:spcAft>
              <a:defRPr/>
            </a:pPr>
            <a:endParaRPr lang="zh-CN" altLang="en-US" sz="1662">
              <a:latin typeface="+mn-lt"/>
              <a:ea typeface="+mn-ea"/>
            </a:endParaRPr>
          </a:p>
        </p:txBody>
      </p:sp>
      <p:sp>
        <p:nvSpPr>
          <p:cNvPr id="367743" name="Text Box 127"/>
          <p:cNvSpPr txBox="1">
            <a:spLocks noChangeArrowheads="1"/>
          </p:cNvSpPr>
          <p:nvPr/>
        </p:nvSpPr>
        <p:spPr bwMode="auto">
          <a:xfrm>
            <a:off x="319088" y="2389188"/>
            <a:ext cx="2317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200" b="1">
                <a:solidFill>
                  <a:schemeClr val="hlink"/>
                </a:solidFill>
                <a:latin typeface="Arial" panose="020B0604020202020204" pitchFamily="34" charset="0"/>
                <a:ea typeface="宋体" panose="02010600030101010101" pitchFamily="2" charset="-122"/>
                <a:cs typeface="Times New Roman" panose="02020603050405020304" pitchFamily="18" charset="0"/>
              </a:rPr>
              <a:t>I</a:t>
            </a:r>
          </a:p>
        </p:txBody>
      </p:sp>
      <p:sp>
        <p:nvSpPr>
          <p:cNvPr id="367744" name="Text Box 128"/>
          <p:cNvSpPr txBox="1">
            <a:spLocks noChangeArrowheads="1"/>
          </p:cNvSpPr>
          <p:nvPr/>
        </p:nvSpPr>
        <p:spPr bwMode="auto">
          <a:xfrm>
            <a:off x="4497388" y="2389188"/>
            <a:ext cx="2952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200" b="1">
                <a:solidFill>
                  <a:srgbClr val="0332B7"/>
                </a:solidFill>
                <a:latin typeface="Arial" panose="020B0604020202020204" pitchFamily="34" charset="0"/>
                <a:ea typeface="宋体" panose="02010600030101010101" pitchFamily="2" charset="-122"/>
                <a:cs typeface="Times New Roman" panose="02020603050405020304" pitchFamily="18" charset="0"/>
              </a:rPr>
              <a:t>S</a:t>
            </a:r>
          </a:p>
        </p:txBody>
      </p:sp>
      <p:sp>
        <p:nvSpPr>
          <p:cNvPr id="367745" name="Text Box 129"/>
          <p:cNvSpPr txBox="1">
            <a:spLocks noChangeArrowheads="1"/>
          </p:cNvSpPr>
          <p:nvPr/>
        </p:nvSpPr>
        <p:spPr bwMode="auto">
          <a:xfrm>
            <a:off x="319088" y="2389188"/>
            <a:ext cx="2952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200" b="1">
                <a:solidFill>
                  <a:srgbClr val="0332B7"/>
                </a:solidFill>
                <a:latin typeface="Arial" panose="020B0604020202020204" pitchFamily="34" charset="0"/>
                <a:ea typeface="宋体" panose="02010600030101010101" pitchFamily="2" charset="-122"/>
                <a:cs typeface="Times New Roman" panose="02020603050405020304" pitchFamily="18" charset="0"/>
              </a:rPr>
              <a:t>S</a:t>
            </a:r>
          </a:p>
        </p:txBody>
      </p:sp>
      <p:grpSp>
        <p:nvGrpSpPr>
          <p:cNvPr id="14" name="Group 134"/>
          <p:cNvGrpSpPr>
            <a:grpSpLocks/>
          </p:cNvGrpSpPr>
          <p:nvPr/>
        </p:nvGrpSpPr>
        <p:grpSpPr bwMode="auto">
          <a:xfrm>
            <a:off x="995363" y="2568575"/>
            <a:ext cx="4413250" cy="1114425"/>
            <a:chOff x="1709" y="1573"/>
            <a:chExt cx="3012" cy="760"/>
          </a:xfrm>
        </p:grpSpPr>
        <p:sp>
          <p:nvSpPr>
            <p:cNvPr id="25637" name="Freeform 131"/>
            <p:cNvSpPr>
              <a:spLocks/>
            </p:cNvSpPr>
            <p:nvPr/>
          </p:nvSpPr>
          <p:spPr bwMode="auto">
            <a:xfrm>
              <a:off x="1709" y="1573"/>
              <a:ext cx="3012" cy="385"/>
            </a:xfrm>
            <a:custGeom>
              <a:avLst/>
              <a:gdLst>
                <a:gd name="T0" fmla="*/ 2974 w 3134"/>
                <a:gd name="T1" fmla="*/ 0 h 436"/>
                <a:gd name="T2" fmla="*/ 2587 w 3134"/>
                <a:gd name="T3" fmla="*/ 330 h 436"/>
                <a:gd name="T4" fmla="*/ 426 w 3134"/>
                <a:gd name="T5" fmla="*/ 330 h 436"/>
                <a:gd name="T6" fmla="*/ 34 w 3134"/>
                <a:gd name="T7" fmla="*/ 10 h 436"/>
                <a:gd name="T8" fmla="*/ 0 60000 65536"/>
                <a:gd name="T9" fmla="*/ 0 60000 65536"/>
                <a:gd name="T10" fmla="*/ 0 60000 65536"/>
                <a:gd name="T11" fmla="*/ 0 60000 65536"/>
                <a:gd name="T12" fmla="*/ 0 w 3134"/>
                <a:gd name="T13" fmla="*/ 0 h 436"/>
                <a:gd name="T14" fmla="*/ 3134 w 3134"/>
                <a:gd name="T15" fmla="*/ 436 h 436"/>
              </a:gdLst>
              <a:ahLst/>
              <a:cxnLst>
                <a:cxn ang="T8">
                  <a:pos x="T0" y="T1"/>
                </a:cxn>
                <a:cxn ang="T9">
                  <a:pos x="T2" y="T3"/>
                </a:cxn>
                <a:cxn ang="T10">
                  <a:pos x="T4" y="T5"/>
                </a:cxn>
                <a:cxn ang="T11">
                  <a:pos x="T6" y="T7"/>
                </a:cxn>
              </a:cxnLst>
              <a:rect l="T12" t="T13" r="T14" b="T15"/>
              <a:pathLst>
                <a:path w="3134" h="436">
                  <a:moveTo>
                    <a:pt x="3094" y="0"/>
                  </a:moveTo>
                  <a:cubicBezTo>
                    <a:pt x="3027" y="62"/>
                    <a:pt x="3134" y="312"/>
                    <a:pt x="2692" y="374"/>
                  </a:cubicBezTo>
                  <a:cubicBezTo>
                    <a:pt x="2250" y="436"/>
                    <a:pt x="886" y="434"/>
                    <a:pt x="443" y="374"/>
                  </a:cubicBezTo>
                  <a:cubicBezTo>
                    <a:pt x="0" y="314"/>
                    <a:pt x="120" y="87"/>
                    <a:pt x="35" y="11"/>
                  </a:cubicBezTo>
                </a:path>
              </a:pathLst>
            </a:custGeom>
            <a:noFill/>
            <a:ln w="28575" cap="flat" cmpd="sng">
              <a:solidFill>
                <a:srgbClr val="0332B7"/>
              </a:solidFill>
              <a:prstDash val="solid"/>
              <a:round/>
              <a:headEnd type="none" w="med" len="med"/>
              <a:tailEnd type="triangle" w="med" len="med"/>
            </a:ln>
            <a:extLst/>
          </p:spPr>
          <p:txBody>
            <a:bodyPr wrap="none"/>
            <a:lstStyle/>
            <a:p>
              <a:pPr eaLnBrk="1" fontAlgn="auto" hangingPunct="1">
                <a:spcBef>
                  <a:spcPts val="0"/>
                </a:spcBef>
                <a:spcAft>
                  <a:spcPts val="0"/>
                </a:spcAft>
                <a:defRPr/>
              </a:pPr>
              <a:endParaRPr lang="zh-CN" altLang="en-US" sz="1662">
                <a:latin typeface="+mn-lt"/>
                <a:ea typeface="+mn-ea"/>
              </a:endParaRPr>
            </a:p>
          </p:txBody>
        </p:sp>
        <p:sp>
          <p:nvSpPr>
            <p:cNvPr id="25638" name="Freeform 132"/>
            <p:cNvSpPr>
              <a:spLocks/>
            </p:cNvSpPr>
            <p:nvPr/>
          </p:nvSpPr>
          <p:spPr bwMode="auto">
            <a:xfrm>
              <a:off x="2256" y="1901"/>
              <a:ext cx="778" cy="432"/>
            </a:xfrm>
            <a:custGeom>
              <a:avLst/>
              <a:gdLst>
                <a:gd name="T0" fmla="*/ 778 w 778"/>
                <a:gd name="T1" fmla="*/ 45 h 386"/>
                <a:gd name="T2" fmla="*/ 313 w 778"/>
                <a:gd name="T3" fmla="*/ 93 h 386"/>
                <a:gd name="T4" fmla="*/ 0 w 778"/>
                <a:gd name="T5" fmla="*/ 432 h 386"/>
                <a:gd name="T6" fmla="*/ 0 60000 65536"/>
                <a:gd name="T7" fmla="*/ 0 60000 65536"/>
                <a:gd name="T8" fmla="*/ 0 60000 65536"/>
                <a:gd name="T9" fmla="*/ 0 w 778"/>
                <a:gd name="T10" fmla="*/ 0 h 386"/>
                <a:gd name="T11" fmla="*/ 778 w 778"/>
                <a:gd name="T12" fmla="*/ 386 h 386"/>
              </a:gdLst>
              <a:ahLst/>
              <a:cxnLst>
                <a:cxn ang="T6">
                  <a:pos x="T0" y="T1"/>
                </a:cxn>
                <a:cxn ang="T7">
                  <a:pos x="T2" y="T3"/>
                </a:cxn>
                <a:cxn ang="T8">
                  <a:pos x="T4" y="T5"/>
                </a:cxn>
              </a:cxnLst>
              <a:rect l="T9" t="T10" r="T11" b="T12"/>
              <a:pathLst>
                <a:path w="778" h="386">
                  <a:moveTo>
                    <a:pt x="778" y="40"/>
                  </a:moveTo>
                  <a:cubicBezTo>
                    <a:pt x="701" y="47"/>
                    <a:pt x="551" y="0"/>
                    <a:pt x="313" y="83"/>
                  </a:cubicBezTo>
                  <a:cubicBezTo>
                    <a:pt x="75" y="166"/>
                    <a:pt x="65" y="323"/>
                    <a:pt x="0" y="386"/>
                  </a:cubicBezTo>
                </a:path>
              </a:pathLst>
            </a:custGeom>
            <a:noFill/>
            <a:ln w="28575" cap="flat" cmpd="sng">
              <a:solidFill>
                <a:srgbClr val="0332B7"/>
              </a:solidFill>
              <a:prstDash val="solid"/>
              <a:round/>
              <a:headEnd type="none" w="med" len="med"/>
              <a:tailEnd type="triangle" w="med" len="med"/>
            </a:ln>
            <a:extLst/>
          </p:spPr>
          <p:txBody>
            <a:bodyPr wrap="none"/>
            <a:lstStyle/>
            <a:p>
              <a:pPr eaLnBrk="1" fontAlgn="auto" hangingPunct="1">
                <a:spcBef>
                  <a:spcPts val="0"/>
                </a:spcBef>
                <a:spcAft>
                  <a:spcPts val="0"/>
                </a:spcAft>
                <a:defRPr/>
              </a:pPr>
              <a:endParaRPr lang="zh-CN" altLang="en-US" sz="1662">
                <a:latin typeface="+mn-lt"/>
                <a:ea typeface="+mn-ea"/>
              </a:endParaRPr>
            </a:p>
          </p:txBody>
        </p:sp>
      </p:grpSp>
      <p:sp>
        <p:nvSpPr>
          <p:cNvPr id="2" name="日期占位符 1"/>
          <p:cNvSpPr>
            <a:spLocks noGrp="1"/>
          </p:cNvSpPr>
          <p:nvPr>
            <p:ph type="dt" sz="quarter" idx="10"/>
          </p:nvPr>
        </p:nvSpPr>
        <p:spPr/>
        <p:txBody>
          <a:bodyPr/>
          <a:lstStyle/>
          <a:p>
            <a:pPr>
              <a:defRPr/>
            </a:pPr>
            <a:fld id="{74D2F483-C24A-4C18-91C9-44D3918AEBE8}" type="datetime1">
              <a:rPr lang="zh-CN" altLang="en-US"/>
              <a:pPr>
                <a:defRPr/>
              </a:pPr>
              <a:t>2020/9/14</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7274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3F608727-2560-49CF-A2EA-CF4268D10EF0}"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53</a:t>
            </a:fld>
            <a:endParaRPr lang="zh-CN" altLang="en-US" sz="1200" smtClean="0">
              <a:solidFill>
                <a:srgbClr val="898989"/>
              </a:solidFill>
              <a:latin typeface="Calibri" panose="020F0502020204030204" pitchFamily="34" charset="0"/>
              <a:ea typeface="宋体" panose="02010600030101010101" pitchFamily="2" charset="-122"/>
            </a:endParaRPr>
          </a:p>
        </p:txBody>
      </p:sp>
      <p:grpSp>
        <p:nvGrpSpPr>
          <p:cNvPr id="72743" name="Group 30"/>
          <p:cNvGrpSpPr>
            <a:grpSpLocks/>
          </p:cNvGrpSpPr>
          <p:nvPr/>
        </p:nvGrpSpPr>
        <p:grpSpPr bwMode="auto">
          <a:xfrm>
            <a:off x="5803900" y="1082675"/>
            <a:ext cx="3560763" cy="3498850"/>
            <a:chOff x="3553" y="960"/>
            <a:chExt cx="2557" cy="2832"/>
          </a:xfrm>
        </p:grpSpPr>
        <p:grpSp>
          <p:nvGrpSpPr>
            <p:cNvPr id="72744" name="Group 31"/>
            <p:cNvGrpSpPr>
              <a:grpSpLocks/>
            </p:cNvGrpSpPr>
            <p:nvPr/>
          </p:nvGrpSpPr>
          <p:grpSpPr bwMode="auto">
            <a:xfrm>
              <a:off x="4559" y="1488"/>
              <a:ext cx="386" cy="385"/>
              <a:chOff x="4512" y="1008"/>
              <a:chExt cx="385" cy="385"/>
            </a:xfrm>
          </p:grpSpPr>
          <p:sp>
            <p:nvSpPr>
              <p:cNvPr id="149" name="Oval 32"/>
              <p:cNvSpPr>
                <a:spLocks noChangeArrowheads="1"/>
              </p:cNvSpPr>
              <p:nvPr/>
            </p:nvSpPr>
            <p:spPr bwMode="auto">
              <a:xfrm>
                <a:off x="4507" y="1008"/>
                <a:ext cx="395" cy="385"/>
              </a:xfrm>
              <a:prstGeom prst="ellipse">
                <a:avLst/>
              </a:prstGeom>
              <a:noFill/>
              <a:ln w="19050">
                <a:solidFill>
                  <a:schemeClr val="tx1"/>
                </a:solidFill>
                <a:round/>
                <a:headEnd/>
                <a:tailEnd/>
              </a:ln>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72768" name="Text Box 33"/>
              <p:cNvSpPr txBox="1">
                <a:spLocks noChangeArrowheads="1"/>
              </p:cNvSpPr>
              <p:nvPr/>
            </p:nvSpPr>
            <p:spPr bwMode="auto">
              <a:xfrm>
                <a:off x="4535" y="1104"/>
                <a:ext cx="33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spcBef>
                    <a:spcPct val="50000"/>
                  </a:spcBef>
                  <a:buFontTx/>
                  <a:buNone/>
                </a:pPr>
                <a:r>
                  <a:rPr lang="en-US" altLang="zh-CN" sz="1200" b="1">
                    <a:latin typeface="Arial" panose="020B0604020202020204" pitchFamily="34" charset="0"/>
                    <a:ea typeface="宋体" panose="02010600030101010101" pitchFamily="2" charset="-122"/>
                    <a:cs typeface="Times New Roman" panose="02020603050405020304" pitchFamily="18" charset="0"/>
                  </a:rPr>
                  <a:t>M</a:t>
                </a:r>
              </a:p>
            </p:txBody>
          </p:sp>
        </p:grpSp>
        <p:grpSp>
          <p:nvGrpSpPr>
            <p:cNvPr id="72745" name="Group 34"/>
            <p:cNvGrpSpPr>
              <a:grpSpLocks/>
            </p:cNvGrpSpPr>
            <p:nvPr/>
          </p:nvGrpSpPr>
          <p:grpSpPr bwMode="auto">
            <a:xfrm>
              <a:off x="4559" y="3408"/>
              <a:ext cx="386" cy="384"/>
              <a:chOff x="4512" y="1008"/>
              <a:chExt cx="385" cy="384"/>
            </a:xfrm>
          </p:grpSpPr>
          <p:sp>
            <p:nvSpPr>
              <p:cNvPr id="147" name="Oval 35"/>
              <p:cNvSpPr>
                <a:spLocks noChangeArrowheads="1"/>
              </p:cNvSpPr>
              <p:nvPr/>
            </p:nvSpPr>
            <p:spPr bwMode="auto">
              <a:xfrm>
                <a:off x="4507" y="1008"/>
                <a:ext cx="395" cy="384"/>
              </a:xfrm>
              <a:prstGeom prst="ellipse">
                <a:avLst/>
              </a:prstGeom>
              <a:noFill/>
              <a:ln w="19050">
                <a:solidFill>
                  <a:schemeClr val="tx1"/>
                </a:solidFill>
                <a:round/>
                <a:headEnd/>
                <a:tailEnd/>
              </a:ln>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72766" name="Text Box 36"/>
              <p:cNvSpPr txBox="1">
                <a:spLocks noChangeArrowheads="1"/>
              </p:cNvSpPr>
              <p:nvPr/>
            </p:nvSpPr>
            <p:spPr bwMode="auto">
              <a:xfrm>
                <a:off x="4535" y="1105"/>
                <a:ext cx="337"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spcBef>
                    <a:spcPct val="50000"/>
                  </a:spcBef>
                  <a:buFontTx/>
                  <a:buNone/>
                </a:pPr>
                <a:r>
                  <a:rPr lang="en-US" altLang="zh-CN" sz="1200" b="1">
                    <a:latin typeface="Arial" panose="020B0604020202020204" pitchFamily="34" charset="0"/>
                    <a:ea typeface="宋体" panose="02010600030101010101" pitchFamily="2" charset="-122"/>
                    <a:cs typeface="Times New Roman" panose="02020603050405020304" pitchFamily="18" charset="0"/>
                  </a:rPr>
                  <a:t>I</a:t>
                </a:r>
              </a:p>
            </p:txBody>
          </p:sp>
        </p:grpSp>
        <p:grpSp>
          <p:nvGrpSpPr>
            <p:cNvPr id="72746" name="Group 37"/>
            <p:cNvGrpSpPr>
              <a:grpSpLocks/>
            </p:cNvGrpSpPr>
            <p:nvPr/>
          </p:nvGrpSpPr>
          <p:grpSpPr bwMode="auto">
            <a:xfrm>
              <a:off x="4559" y="2448"/>
              <a:ext cx="386" cy="385"/>
              <a:chOff x="4512" y="1008"/>
              <a:chExt cx="385" cy="385"/>
            </a:xfrm>
          </p:grpSpPr>
          <p:sp>
            <p:nvSpPr>
              <p:cNvPr id="145" name="Oval 38"/>
              <p:cNvSpPr>
                <a:spLocks noChangeArrowheads="1"/>
              </p:cNvSpPr>
              <p:nvPr/>
            </p:nvSpPr>
            <p:spPr bwMode="auto">
              <a:xfrm>
                <a:off x="4507" y="1008"/>
                <a:ext cx="395" cy="385"/>
              </a:xfrm>
              <a:prstGeom prst="ellipse">
                <a:avLst/>
              </a:prstGeom>
              <a:noFill/>
              <a:ln w="19050">
                <a:solidFill>
                  <a:schemeClr val="tx1"/>
                </a:solidFill>
                <a:round/>
                <a:headEnd/>
                <a:tailEnd/>
              </a:ln>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72764" name="Text Box 39"/>
              <p:cNvSpPr txBox="1">
                <a:spLocks noChangeArrowheads="1"/>
              </p:cNvSpPr>
              <p:nvPr/>
            </p:nvSpPr>
            <p:spPr bwMode="auto">
              <a:xfrm>
                <a:off x="4535" y="1104"/>
                <a:ext cx="33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spcBef>
                    <a:spcPct val="50000"/>
                  </a:spcBef>
                  <a:buFontTx/>
                  <a:buNone/>
                </a:pPr>
                <a:r>
                  <a:rPr lang="en-US" altLang="zh-CN" sz="1200" b="1">
                    <a:latin typeface="Arial" panose="020B0604020202020204" pitchFamily="34" charset="0"/>
                    <a:ea typeface="宋体" panose="02010600030101010101" pitchFamily="2" charset="-122"/>
                    <a:cs typeface="Times New Roman" panose="02020603050405020304" pitchFamily="18" charset="0"/>
                  </a:rPr>
                  <a:t>S</a:t>
                </a:r>
              </a:p>
            </p:txBody>
          </p:sp>
        </p:grpSp>
        <p:cxnSp>
          <p:nvCxnSpPr>
            <p:cNvPr id="72747" name="AutoShape 40"/>
            <p:cNvCxnSpPr>
              <a:cxnSpLocks noChangeShapeType="1"/>
              <a:stCxn id="147" idx="2"/>
              <a:endCxn id="149" idx="2"/>
            </p:cNvCxnSpPr>
            <p:nvPr/>
          </p:nvCxnSpPr>
          <p:spPr bwMode="auto">
            <a:xfrm rot="10800000" flipH="1">
              <a:off x="4553" y="1680"/>
              <a:ext cx="1" cy="1920"/>
            </a:xfrm>
            <a:prstGeom prst="curvedConnector3">
              <a:avLst>
                <a:gd name="adj1" fmla="val -79000032"/>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72748" name="AutoShape 41"/>
            <p:cNvCxnSpPr>
              <a:cxnSpLocks noChangeShapeType="1"/>
              <a:stCxn id="149" idx="6"/>
              <a:endCxn id="147" idx="6"/>
            </p:cNvCxnSpPr>
            <p:nvPr/>
          </p:nvCxnSpPr>
          <p:spPr bwMode="auto">
            <a:xfrm>
              <a:off x="4950" y="1680"/>
              <a:ext cx="1" cy="1920"/>
            </a:xfrm>
            <a:prstGeom prst="curvedConnector3">
              <a:avLst>
                <a:gd name="adj1" fmla="val 74900000"/>
              </a:avLst>
            </a:prstGeom>
            <a:noFill/>
            <a:ln w="9525">
              <a:solidFill>
                <a:schemeClr val="tx1"/>
              </a:solidFill>
              <a:prstDash val="dash"/>
              <a:round/>
              <a:headEnd/>
              <a:tailEnd type="triangle" w="lg" len="lg"/>
            </a:ln>
            <a:extLst>
              <a:ext uri="{909E8E84-426E-40DD-AFC4-6F175D3DCCD1}">
                <a14:hiddenFill xmlns:a14="http://schemas.microsoft.com/office/drawing/2010/main">
                  <a:noFill/>
                </a14:hiddenFill>
              </a:ext>
            </a:extLst>
          </p:spPr>
        </p:cxnSp>
        <p:sp>
          <p:nvSpPr>
            <p:cNvPr id="131" name="Arc 42"/>
            <p:cNvSpPr>
              <a:spLocks/>
            </p:cNvSpPr>
            <p:nvPr/>
          </p:nvSpPr>
          <p:spPr bwMode="auto">
            <a:xfrm>
              <a:off x="4561" y="2756"/>
              <a:ext cx="391" cy="267"/>
            </a:xfrm>
            <a:custGeom>
              <a:avLst/>
              <a:gdLst>
                <a:gd name="T0" fmla="*/ 3 w 43200"/>
                <a:gd name="T1" fmla="*/ 0 h 35635"/>
                <a:gd name="T2" fmla="*/ 0 w 43200"/>
                <a:gd name="T3" fmla="*/ 0 h 35635"/>
                <a:gd name="T4" fmla="*/ 2 w 43200"/>
                <a:gd name="T5" fmla="*/ 1 h 35635"/>
                <a:gd name="T6" fmla="*/ 0 60000 65536"/>
                <a:gd name="T7" fmla="*/ 0 60000 65536"/>
                <a:gd name="T8" fmla="*/ 0 60000 65536"/>
                <a:gd name="T9" fmla="*/ 0 w 43200"/>
                <a:gd name="T10" fmla="*/ 0 h 35635"/>
                <a:gd name="T11" fmla="*/ 43200 w 43200"/>
                <a:gd name="T12" fmla="*/ 35635 h 35635"/>
              </a:gdLst>
              <a:ahLst/>
              <a:cxnLst>
                <a:cxn ang="T6">
                  <a:pos x="T0" y="T1"/>
                </a:cxn>
                <a:cxn ang="T7">
                  <a:pos x="T2" y="T3"/>
                </a:cxn>
                <a:cxn ang="T8">
                  <a:pos x="T4" y="T5"/>
                </a:cxn>
              </a:cxnLst>
              <a:rect l="T9" t="T10" r="T11" b="T12"/>
              <a:pathLst>
                <a:path w="43200" h="35635" fill="none"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path>
                <a:path w="43200" h="35635" stroke="0"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lnTo>
                    <a:pt x="21600" y="14035"/>
                  </a:lnTo>
                  <a:close/>
                </a:path>
              </a:pathLst>
            </a:custGeom>
            <a:noFill/>
            <a:ln w="9525">
              <a:solidFill>
                <a:schemeClr val="tx1"/>
              </a:solidFill>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132" name="Arc 43"/>
            <p:cNvSpPr>
              <a:spLocks/>
            </p:cNvSpPr>
            <p:nvPr/>
          </p:nvSpPr>
          <p:spPr bwMode="auto">
            <a:xfrm flipV="1">
              <a:off x="4558" y="1248"/>
              <a:ext cx="391" cy="316"/>
            </a:xfrm>
            <a:custGeom>
              <a:avLst/>
              <a:gdLst>
                <a:gd name="T0" fmla="*/ 3 w 43200"/>
                <a:gd name="T1" fmla="*/ 0 h 35635"/>
                <a:gd name="T2" fmla="*/ 0 w 43200"/>
                <a:gd name="T3" fmla="*/ 0 h 35635"/>
                <a:gd name="T4" fmla="*/ 2 w 43200"/>
                <a:gd name="T5" fmla="*/ 1 h 35635"/>
                <a:gd name="T6" fmla="*/ 0 60000 65536"/>
                <a:gd name="T7" fmla="*/ 0 60000 65536"/>
                <a:gd name="T8" fmla="*/ 0 60000 65536"/>
                <a:gd name="T9" fmla="*/ 0 w 43200"/>
                <a:gd name="T10" fmla="*/ 0 h 35635"/>
                <a:gd name="T11" fmla="*/ 43200 w 43200"/>
                <a:gd name="T12" fmla="*/ 35635 h 35635"/>
              </a:gdLst>
              <a:ahLst/>
              <a:cxnLst>
                <a:cxn ang="T6">
                  <a:pos x="T0" y="T1"/>
                </a:cxn>
                <a:cxn ang="T7">
                  <a:pos x="T2" y="T3"/>
                </a:cxn>
                <a:cxn ang="T8">
                  <a:pos x="T4" y="T5"/>
                </a:cxn>
              </a:cxnLst>
              <a:rect l="T9" t="T10" r="T11" b="T12"/>
              <a:pathLst>
                <a:path w="43200" h="35635" fill="none"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path>
                <a:path w="43200" h="35635" stroke="0"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lnTo>
                    <a:pt x="21600" y="14035"/>
                  </a:lnTo>
                  <a:close/>
                </a:path>
              </a:pathLst>
            </a:custGeom>
            <a:noFill/>
            <a:ln w="9525">
              <a:solidFill>
                <a:schemeClr val="tx1"/>
              </a:solidFill>
              <a:round/>
              <a:headEnd type="triangle" w="lg" len="lg"/>
              <a:tailEnd type="non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133" name="Arc 44"/>
            <p:cNvSpPr>
              <a:spLocks/>
            </p:cNvSpPr>
            <p:nvPr/>
          </p:nvSpPr>
          <p:spPr bwMode="auto">
            <a:xfrm>
              <a:off x="4848" y="2633"/>
              <a:ext cx="432" cy="872"/>
            </a:xfrm>
            <a:custGeom>
              <a:avLst/>
              <a:gdLst>
                <a:gd name="T0" fmla="*/ 2 w 21600"/>
                <a:gd name="T1" fmla="*/ 0 h 42255"/>
                <a:gd name="T2" fmla="*/ 2 w 21600"/>
                <a:gd name="T3" fmla="*/ 18 h 42255"/>
                <a:gd name="T4" fmla="*/ 0 w 21600"/>
                <a:gd name="T5" fmla="*/ 9 h 42255"/>
                <a:gd name="T6" fmla="*/ 0 60000 65536"/>
                <a:gd name="T7" fmla="*/ 0 60000 65536"/>
                <a:gd name="T8" fmla="*/ 0 60000 65536"/>
                <a:gd name="T9" fmla="*/ 0 w 21600"/>
                <a:gd name="T10" fmla="*/ 0 h 42255"/>
                <a:gd name="T11" fmla="*/ 21600 w 21600"/>
                <a:gd name="T12" fmla="*/ 42255 h 42255"/>
              </a:gdLst>
              <a:ahLst/>
              <a:cxnLst>
                <a:cxn ang="T6">
                  <a:pos x="T0" y="T1"/>
                </a:cxn>
                <a:cxn ang="T7">
                  <a:pos x="T2" y="T3"/>
                </a:cxn>
                <a:cxn ang="T8">
                  <a:pos x="T4" y="T5"/>
                </a:cxn>
              </a:cxnLst>
              <a:rect l="T9" t="T10" r="T11" b="T12"/>
              <a:pathLst>
                <a:path w="21600" h="42255" fill="none" extrusionOk="0">
                  <a:moveTo>
                    <a:pt x="5051" y="-1"/>
                  </a:moveTo>
                  <a:cubicBezTo>
                    <a:pt x="14757" y="2334"/>
                    <a:pt x="21600" y="11017"/>
                    <a:pt x="21600" y="21001"/>
                  </a:cubicBezTo>
                  <a:cubicBezTo>
                    <a:pt x="21600" y="31445"/>
                    <a:pt x="14126" y="40394"/>
                    <a:pt x="3849" y="42255"/>
                  </a:cubicBezTo>
                </a:path>
                <a:path w="21600" h="42255" stroke="0" extrusionOk="0">
                  <a:moveTo>
                    <a:pt x="5051" y="-1"/>
                  </a:moveTo>
                  <a:cubicBezTo>
                    <a:pt x="14757" y="2334"/>
                    <a:pt x="21600" y="11017"/>
                    <a:pt x="21600" y="21001"/>
                  </a:cubicBezTo>
                  <a:cubicBezTo>
                    <a:pt x="21600" y="31445"/>
                    <a:pt x="14126" y="40394"/>
                    <a:pt x="3849" y="42255"/>
                  </a:cubicBezTo>
                  <a:lnTo>
                    <a:pt x="0" y="21001"/>
                  </a:lnTo>
                  <a:close/>
                </a:path>
              </a:pathLst>
            </a:custGeom>
            <a:noFill/>
            <a:ln w="9525">
              <a:solidFill>
                <a:schemeClr val="tx1"/>
              </a:solidFill>
              <a:prstDash val="dash"/>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134" name="Arc 45"/>
            <p:cNvSpPr>
              <a:spLocks/>
            </p:cNvSpPr>
            <p:nvPr/>
          </p:nvSpPr>
          <p:spPr bwMode="auto">
            <a:xfrm>
              <a:off x="4848" y="1728"/>
              <a:ext cx="286" cy="848"/>
            </a:xfrm>
            <a:custGeom>
              <a:avLst/>
              <a:gdLst>
                <a:gd name="T0" fmla="*/ 1 w 21600"/>
                <a:gd name="T1" fmla="*/ 0 h 41248"/>
                <a:gd name="T2" fmla="*/ 1 w 21600"/>
                <a:gd name="T3" fmla="*/ 18 h 41248"/>
                <a:gd name="T4" fmla="*/ 0 w 21600"/>
                <a:gd name="T5" fmla="*/ 9 h 41248"/>
                <a:gd name="T6" fmla="*/ 0 60000 65536"/>
                <a:gd name="T7" fmla="*/ 0 60000 65536"/>
                <a:gd name="T8" fmla="*/ 0 60000 65536"/>
                <a:gd name="T9" fmla="*/ 0 w 21600"/>
                <a:gd name="T10" fmla="*/ 0 h 41248"/>
                <a:gd name="T11" fmla="*/ 21600 w 21600"/>
                <a:gd name="T12" fmla="*/ 41248 h 41248"/>
              </a:gdLst>
              <a:ahLst/>
              <a:cxnLst>
                <a:cxn ang="T6">
                  <a:pos x="T0" y="T1"/>
                </a:cxn>
                <a:cxn ang="T7">
                  <a:pos x="T2" y="T3"/>
                </a:cxn>
                <a:cxn ang="T8">
                  <a:pos x="T4" y="T5"/>
                </a:cxn>
              </a:cxnLst>
              <a:rect l="T9" t="T10" r="T11" b="T12"/>
              <a:pathLst>
                <a:path w="21600" h="41248" fill="none" extrusionOk="0">
                  <a:moveTo>
                    <a:pt x="7179" y="-1"/>
                  </a:moveTo>
                  <a:cubicBezTo>
                    <a:pt x="15820" y="3044"/>
                    <a:pt x="21600" y="11210"/>
                    <a:pt x="21600" y="20372"/>
                  </a:cubicBezTo>
                  <a:cubicBezTo>
                    <a:pt x="21600" y="30165"/>
                    <a:pt x="15010" y="38733"/>
                    <a:pt x="5545" y="41248"/>
                  </a:cubicBezTo>
                </a:path>
                <a:path w="21600" h="41248" stroke="0" extrusionOk="0">
                  <a:moveTo>
                    <a:pt x="7179" y="-1"/>
                  </a:moveTo>
                  <a:cubicBezTo>
                    <a:pt x="15820" y="3044"/>
                    <a:pt x="21600" y="11210"/>
                    <a:pt x="21600" y="20372"/>
                  </a:cubicBezTo>
                  <a:cubicBezTo>
                    <a:pt x="21600" y="30165"/>
                    <a:pt x="15010" y="38733"/>
                    <a:pt x="5545" y="41248"/>
                  </a:cubicBezTo>
                  <a:lnTo>
                    <a:pt x="0" y="20372"/>
                  </a:lnTo>
                  <a:close/>
                </a:path>
              </a:pathLst>
            </a:custGeom>
            <a:noFill/>
            <a:ln w="9525">
              <a:solidFill>
                <a:schemeClr val="tx1"/>
              </a:solidFill>
              <a:prstDash val="dash"/>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135" name="Arc 46"/>
            <p:cNvSpPr>
              <a:spLocks/>
            </p:cNvSpPr>
            <p:nvPr/>
          </p:nvSpPr>
          <p:spPr bwMode="auto">
            <a:xfrm flipH="1" flipV="1">
              <a:off x="4367" y="1728"/>
              <a:ext cx="287" cy="848"/>
            </a:xfrm>
            <a:custGeom>
              <a:avLst/>
              <a:gdLst>
                <a:gd name="T0" fmla="*/ 1 w 21600"/>
                <a:gd name="T1" fmla="*/ 0 h 41248"/>
                <a:gd name="T2" fmla="*/ 1 w 21600"/>
                <a:gd name="T3" fmla="*/ 18 h 41248"/>
                <a:gd name="T4" fmla="*/ 0 w 21600"/>
                <a:gd name="T5" fmla="*/ 9 h 41248"/>
                <a:gd name="T6" fmla="*/ 0 60000 65536"/>
                <a:gd name="T7" fmla="*/ 0 60000 65536"/>
                <a:gd name="T8" fmla="*/ 0 60000 65536"/>
                <a:gd name="T9" fmla="*/ 0 w 21600"/>
                <a:gd name="T10" fmla="*/ 0 h 41248"/>
                <a:gd name="T11" fmla="*/ 21600 w 21600"/>
                <a:gd name="T12" fmla="*/ 41248 h 41248"/>
              </a:gdLst>
              <a:ahLst/>
              <a:cxnLst>
                <a:cxn ang="T6">
                  <a:pos x="T0" y="T1"/>
                </a:cxn>
                <a:cxn ang="T7">
                  <a:pos x="T2" y="T3"/>
                </a:cxn>
                <a:cxn ang="T8">
                  <a:pos x="T4" y="T5"/>
                </a:cxn>
              </a:cxnLst>
              <a:rect l="T9" t="T10" r="T11" b="T12"/>
              <a:pathLst>
                <a:path w="21600" h="41248" fill="none" extrusionOk="0">
                  <a:moveTo>
                    <a:pt x="7179" y="-1"/>
                  </a:moveTo>
                  <a:cubicBezTo>
                    <a:pt x="15820" y="3044"/>
                    <a:pt x="21600" y="11210"/>
                    <a:pt x="21600" y="20372"/>
                  </a:cubicBezTo>
                  <a:cubicBezTo>
                    <a:pt x="21600" y="30165"/>
                    <a:pt x="15010" y="38733"/>
                    <a:pt x="5545" y="41248"/>
                  </a:cubicBezTo>
                </a:path>
                <a:path w="21600" h="41248" stroke="0" extrusionOk="0">
                  <a:moveTo>
                    <a:pt x="7179" y="-1"/>
                  </a:moveTo>
                  <a:cubicBezTo>
                    <a:pt x="15820" y="3044"/>
                    <a:pt x="21600" y="11210"/>
                    <a:pt x="21600" y="20372"/>
                  </a:cubicBezTo>
                  <a:cubicBezTo>
                    <a:pt x="21600" y="30165"/>
                    <a:pt x="15010" y="38733"/>
                    <a:pt x="5545" y="41248"/>
                  </a:cubicBezTo>
                  <a:lnTo>
                    <a:pt x="0" y="20372"/>
                  </a:lnTo>
                  <a:close/>
                </a:path>
              </a:pathLst>
            </a:custGeom>
            <a:noFill/>
            <a:ln w="9525">
              <a:solidFill>
                <a:schemeClr val="tx1"/>
              </a:solidFill>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136" name="Arc 47"/>
            <p:cNvSpPr>
              <a:spLocks/>
            </p:cNvSpPr>
            <p:nvPr/>
          </p:nvSpPr>
          <p:spPr bwMode="auto">
            <a:xfrm flipH="1" flipV="1">
              <a:off x="4223" y="2641"/>
              <a:ext cx="431" cy="861"/>
            </a:xfrm>
            <a:custGeom>
              <a:avLst/>
              <a:gdLst>
                <a:gd name="T0" fmla="*/ 2 w 21600"/>
                <a:gd name="T1" fmla="*/ 0 h 41793"/>
                <a:gd name="T2" fmla="*/ 2 w 21600"/>
                <a:gd name="T3" fmla="*/ 18 h 41793"/>
                <a:gd name="T4" fmla="*/ 0 w 21600"/>
                <a:gd name="T5" fmla="*/ 9 h 41793"/>
                <a:gd name="T6" fmla="*/ 0 60000 65536"/>
                <a:gd name="T7" fmla="*/ 0 60000 65536"/>
                <a:gd name="T8" fmla="*/ 0 60000 65536"/>
                <a:gd name="T9" fmla="*/ 0 w 21600"/>
                <a:gd name="T10" fmla="*/ 0 h 41793"/>
                <a:gd name="T11" fmla="*/ 21600 w 21600"/>
                <a:gd name="T12" fmla="*/ 41793 h 41793"/>
              </a:gdLst>
              <a:ahLst/>
              <a:cxnLst>
                <a:cxn ang="T6">
                  <a:pos x="T0" y="T1"/>
                </a:cxn>
                <a:cxn ang="T7">
                  <a:pos x="T2" y="T3"/>
                </a:cxn>
                <a:cxn ang="T8">
                  <a:pos x="T4" y="T5"/>
                </a:cxn>
              </a:cxnLst>
              <a:rect l="T9" t="T10" r="T11" b="T12"/>
              <a:pathLst>
                <a:path w="21600" h="41793" fill="none" extrusionOk="0">
                  <a:moveTo>
                    <a:pt x="5364" y="-1"/>
                  </a:moveTo>
                  <a:cubicBezTo>
                    <a:pt x="14918" y="2449"/>
                    <a:pt x="21600" y="11059"/>
                    <a:pt x="21600" y="20923"/>
                  </a:cubicBezTo>
                  <a:cubicBezTo>
                    <a:pt x="21600" y="30707"/>
                    <a:pt x="15022" y="39270"/>
                    <a:pt x="5568" y="41793"/>
                  </a:cubicBezTo>
                </a:path>
                <a:path w="21600" h="41793" stroke="0" extrusionOk="0">
                  <a:moveTo>
                    <a:pt x="5364" y="-1"/>
                  </a:moveTo>
                  <a:cubicBezTo>
                    <a:pt x="14918" y="2449"/>
                    <a:pt x="21600" y="11059"/>
                    <a:pt x="21600" y="20923"/>
                  </a:cubicBezTo>
                  <a:cubicBezTo>
                    <a:pt x="21600" y="30707"/>
                    <a:pt x="15022" y="39270"/>
                    <a:pt x="5568" y="41793"/>
                  </a:cubicBezTo>
                  <a:lnTo>
                    <a:pt x="0" y="20923"/>
                  </a:lnTo>
                  <a:close/>
                </a:path>
              </a:pathLst>
            </a:custGeom>
            <a:noFill/>
            <a:ln w="9525">
              <a:solidFill>
                <a:schemeClr val="tx1"/>
              </a:solidFill>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137" name="Text Box 48"/>
            <p:cNvSpPr txBox="1">
              <a:spLocks noChangeArrowheads="1"/>
            </p:cNvSpPr>
            <p:nvPr/>
          </p:nvSpPr>
          <p:spPr bwMode="auto">
            <a:xfrm>
              <a:off x="4558" y="960"/>
              <a:ext cx="390" cy="263"/>
            </a:xfrm>
            <a:prstGeom prst="rect">
              <a:avLst/>
            </a:prstGeom>
            <a:no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PrRd/—</a:t>
              </a:r>
            </a:p>
            <a:p>
              <a:pPr eaLnBrk="1" fontAlgn="auto" hangingPunct="1">
                <a:spcBef>
                  <a:spcPts val="0"/>
                </a:spcBef>
                <a:spcAft>
                  <a:spcPts val="0"/>
                </a:spcAft>
                <a:defRPr/>
              </a:pPr>
              <a:r>
                <a:rPr lang="en-US" altLang="zh-CN" sz="1108" b="0"/>
                <a:t>PrWr/—</a:t>
              </a:r>
            </a:p>
          </p:txBody>
        </p:sp>
        <p:sp>
          <p:nvSpPr>
            <p:cNvPr id="138" name="Text Box 49"/>
            <p:cNvSpPr txBox="1">
              <a:spLocks noChangeArrowheads="1"/>
            </p:cNvSpPr>
            <p:nvPr/>
          </p:nvSpPr>
          <p:spPr bwMode="auto">
            <a:xfrm>
              <a:off x="3983" y="2929"/>
              <a:ext cx="576" cy="149"/>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PrRd/</a:t>
              </a:r>
              <a:r>
                <a:rPr lang="en-US" altLang="zh-CN" sz="1108" b="0">
                  <a:solidFill>
                    <a:schemeClr val="hlink"/>
                  </a:solidFill>
                </a:rPr>
                <a:t>BusRd</a:t>
              </a:r>
            </a:p>
          </p:txBody>
        </p:sp>
        <p:sp>
          <p:nvSpPr>
            <p:cNvPr id="139" name="Text Box 50"/>
            <p:cNvSpPr txBox="1">
              <a:spLocks noChangeArrowheads="1"/>
            </p:cNvSpPr>
            <p:nvPr/>
          </p:nvSpPr>
          <p:spPr bwMode="auto">
            <a:xfrm>
              <a:off x="4128" y="2113"/>
              <a:ext cx="724" cy="176"/>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err="1"/>
                <a:t>PrWr</a:t>
              </a:r>
              <a:r>
                <a:rPr lang="en-US" altLang="zh-CN" sz="1108" b="0" dirty="0"/>
                <a:t>/</a:t>
              </a:r>
              <a:r>
                <a:rPr lang="en-US" altLang="zh-CN" sz="1108" b="0" dirty="0" err="1">
                  <a:solidFill>
                    <a:schemeClr val="hlink"/>
                  </a:solidFill>
                </a:rPr>
                <a:t>BusRdX</a:t>
              </a:r>
              <a:endParaRPr lang="en-US" altLang="zh-CN" sz="1108" b="0" dirty="0">
                <a:solidFill>
                  <a:schemeClr val="hlink"/>
                </a:solidFill>
              </a:endParaRPr>
            </a:p>
          </p:txBody>
        </p:sp>
        <p:sp>
          <p:nvSpPr>
            <p:cNvPr id="140" name="Text Box 51"/>
            <p:cNvSpPr txBox="1">
              <a:spLocks noChangeArrowheads="1"/>
            </p:cNvSpPr>
            <p:nvPr/>
          </p:nvSpPr>
          <p:spPr bwMode="auto">
            <a:xfrm>
              <a:off x="3553" y="2400"/>
              <a:ext cx="670" cy="148"/>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PrWr/</a:t>
              </a:r>
              <a:r>
                <a:rPr lang="en-US" altLang="zh-CN" sz="1108" b="0">
                  <a:solidFill>
                    <a:schemeClr val="hlink"/>
                  </a:solidFill>
                </a:rPr>
                <a:t>BusRdX</a:t>
              </a:r>
            </a:p>
          </p:txBody>
        </p:sp>
        <p:sp>
          <p:nvSpPr>
            <p:cNvPr id="141" name="Text Box 52"/>
            <p:cNvSpPr txBox="1">
              <a:spLocks noChangeArrowheads="1"/>
            </p:cNvSpPr>
            <p:nvPr/>
          </p:nvSpPr>
          <p:spPr bwMode="auto">
            <a:xfrm>
              <a:off x="4600" y="2965"/>
              <a:ext cx="480" cy="298"/>
            </a:xfrm>
            <a:prstGeom prst="rect">
              <a:avLst/>
            </a:prstGeom>
            <a:no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050" b="0" dirty="0" err="1"/>
                <a:t>PrRd</a:t>
              </a:r>
              <a:r>
                <a:rPr lang="en-US" altLang="zh-CN" sz="1050" b="0" dirty="0"/>
                <a:t>/—</a:t>
              </a:r>
            </a:p>
            <a:p>
              <a:pPr eaLnBrk="1" fontAlgn="auto" hangingPunct="1">
                <a:spcBef>
                  <a:spcPts val="0"/>
                </a:spcBef>
                <a:spcAft>
                  <a:spcPts val="0"/>
                </a:spcAft>
                <a:defRPr/>
              </a:pPr>
              <a:r>
                <a:rPr lang="en-US" altLang="zh-CN" sz="1050" b="0" dirty="0" err="1">
                  <a:solidFill>
                    <a:schemeClr val="hlink"/>
                  </a:solidFill>
                </a:rPr>
                <a:t>BusRd</a:t>
              </a:r>
              <a:r>
                <a:rPr lang="en-US" altLang="zh-CN" sz="1050" b="0" dirty="0"/>
                <a:t>/—</a:t>
              </a:r>
            </a:p>
          </p:txBody>
        </p:sp>
        <p:sp>
          <p:nvSpPr>
            <p:cNvPr id="142" name="Text Box 53"/>
            <p:cNvSpPr txBox="1">
              <a:spLocks noChangeArrowheads="1"/>
            </p:cNvSpPr>
            <p:nvPr/>
          </p:nvSpPr>
          <p:spPr bwMode="auto">
            <a:xfrm>
              <a:off x="4848" y="2113"/>
              <a:ext cx="624" cy="149"/>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err="1">
                  <a:solidFill>
                    <a:schemeClr val="hlink"/>
                  </a:solidFill>
                </a:rPr>
                <a:t>BusRd</a:t>
              </a:r>
              <a:r>
                <a:rPr lang="en-US" altLang="zh-CN" sz="1108" b="0" dirty="0">
                  <a:solidFill>
                    <a:schemeClr val="hlink"/>
                  </a:solidFill>
                </a:rPr>
                <a:t>/</a:t>
              </a:r>
              <a:r>
                <a:rPr lang="en-US" altLang="zh-CN" sz="1108" dirty="0">
                  <a:solidFill>
                    <a:schemeClr val="hlink"/>
                  </a:solidFill>
                </a:rPr>
                <a:t>Flush</a:t>
              </a:r>
            </a:p>
          </p:txBody>
        </p:sp>
        <p:sp>
          <p:nvSpPr>
            <p:cNvPr id="72761" name="Text Box 54"/>
            <p:cNvSpPr txBox="1">
              <a:spLocks noChangeArrowheads="1"/>
            </p:cNvSpPr>
            <p:nvPr/>
          </p:nvSpPr>
          <p:spPr bwMode="auto">
            <a:xfrm>
              <a:off x="5321" y="2391"/>
              <a:ext cx="789" cy="2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1000">
                  <a:solidFill>
                    <a:schemeClr val="hlink"/>
                  </a:solidFill>
                  <a:latin typeface="Arial" panose="020B0604020202020204" pitchFamily="34" charset="0"/>
                  <a:ea typeface="宋体" panose="02010600030101010101" pitchFamily="2" charset="-122"/>
                  <a:cs typeface="Times New Roman" panose="02020603050405020304" pitchFamily="18" charset="0"/>
                </a:rPr>
                <a:t>BusRdX/</a:t>
              </a:r>
              <a:r>
                <a:rPr lang="en-US" altLang="zh-CN" sz="1000" b="1">
                  <a:solidFill>
                    <a:schemeClr val="hlink"/>
                  </a:solidFill>
                  <a:latin typeface="Arial" panose="020B0604020202020204" pitchFamily="34" charset="0"/>
                  <a:ea typeface="宋体" panose="02010600030101010101" pitchFamily="2" charset="-122"/>
                  <a:cs typeface="Times New Roman" panose="02020603050405020304" pitchFamily="18" charset="0"/>
                </a:rPr>
                <a:t>Flush</a:t>
              </a:r>
            </a:p>
            <a:p>
              <a:pPr eaLnBrk="1" hangingPunct="1">
                <a:lnSpc>
                  <a:spcPct val="100000"/>
                </a:lnSpc>
                <a:spcBef>
                  <a:spcPct val="0"/>
                </a:spcBef>
                <a:buFontTx/>
                <a:buNone/>
              </a:pPr>
              <a:r>
                <a:rPr lang="en-US" altLang="zh-CN" sz="1000">
                  <a:latin typeface="Arial" panose="020B0604020202020204" pitchFamily="34" charset="0"/>
                  <a:ea typeface="宋体" panose="02010600030101010101" pitchFamily="2" charset="-122"/>
                  <a:cs typeface="Times New Roman" panose="02020603050405020304" pitchFamily="18" charset="0"/>
                </a:rPr>
                <a:t>Replace/</a:t>
              </a:r>
              <a:r>
                <a:rPr lang="en-US" altLang="zh-CN" sz="1000">
                  <a:solidFill>
                    <a:schemeClr val="hlink"/>
                  </a:solidFill>
                  <a:latin typeface="Arial" panose="020B0604020202020204" pitchFamily="34" charset="0"/>
                  <a:ea typeface="宋体" panose="02010600030101010101" pitchFamily="2" charset="-122"/>
                  <a:cs typeface="Times New Roman" panose="02020603050405020304" pitchFamily="18" charset="0"/>
                </a:rPr>
                <a:t>BusWB</a:t>
              </a:r>
            </a:p>
          </p:txBody>
        </p:sp>
        <p:sp>
          <p:nvSpPr>
            <p:cNvPr id="144" name="Text Box 55"/>
            <p:cNvSpPr txBox="1">
              <a:spLocks noChangeArrowheads="1"/>
            </p:cNvSpPr>
            <p:nvPr/>
          </p:nvSpPr>
          <p:spPr bwMode="auto">
            <a:xfrm>
              <a:off x="5103" y="2880"/>
              <a:ext cx="528" cy="299"/>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050" b="0" dirty="0" err="1">
                  <a:solidFill>
                    <a:schemeClr val="hlink"/>
                  </a:solidFill>
                </a:rPr>
                <a:t>BusRdX</a:t>
              </a:r>
              <a:r>
                <a:rPr lang="en-US" altLang="zh-CN" sz="1050" b="0" dirty="0"/>
                <a:t>/—</a:t>
              </a:r>
            </a:p>
            <a:p>
              <a:pPr eaLnBrk="1" fontAlgn="auto" hangingPunct="1">
                <a:spcBef>
                  <a:spcPts val="0"/>
                </a:spcBef>
                <a:spcAft>
                  <a:spcPts val="0"/>
                </a:spcAft>
                <a:defRPr/>
              </a:pPr>
              <a:r>
                <a:rPr lang="en-US" altLang="zh-CN" sz="1050" b="0" dirty="0"/>
                <a:t>Replace/—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76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76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76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766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766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766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67655"/>
                                        </p:tgtEl>
                                        <p:attrNameLst>
                                          <p:attrName>style.visibility</p:attrName>
                                        </p:attrNameLst>
                                      </p:cBhvr>
                                      <p:to>
                                        <p:strVal val="hidden"/>
                                      </p:to>
                                    </p:set>
                                  </p:childTnLst>
                                </p:cTn>
                              </p:par>
                            </p:childTnLst>
                          </p:cTn>
                        </p:par>
                        <p:par>
                          <p:cTn id="35" fill="hold" nodeType="afterGroup">
                            <p:stCondLst>
                              <p:cond delay="0"/>
                            </p:stCondLst>
                            <p:childTnLst>
                              <p:par>
                                <p:cTn id="36" presetID="1" presetClass="entr" presetSubtype="0" fill="hold" grpId="0" nodeType="afterEffect">
                                  <p:stCondLst>
                                    <p:cond delay="1000"/>
                                  </p:stCondLst>
                                  <p:childTnLst>
                                    <p:set>
                                      <p:cBhvr>
                                        <p:cTn id="37" dur="1" fill="hold">
                                          <p:stCondLst>
                                            <p:cond delay="0"/>
                                          </p:stCondLst>
                                        </p:cTn>
                                        <p:tgtEl>
                                          <p:spTgt spid="367743"/>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367667"/>
                                        </p:tgtEl>
                                        <p:attrNameLst>
                                          <p:attrName>style.visibility</p:attrName>
                                        </p:attrNameLst>
                                      </p:cBhvr>
                                      <p:to>
                                        <p:strVal val="hidden"/>
                                      </p:to>
                                    </p:set>
                                  </p:childTnLst>
                                </p:cTn>
                              </p:par>
                            </p:childTnLst>
                          </p:cTn>
                        </p:par>
                        <p:par>
                          <p:cTn id="42" fill="hold" nodeType="afterGroup">
                            <p:stCondLst>
                              <p:cond delay="0"/>
                            </p:stCondLst>
                            <p:childTnLst>
                              <p:par>
                                <p:cTn id="43" presetID="1" presetClass="entr" presetSubtype="0" fill="hold" grpId="0" nodeType="afterEffect">
                                  <p:stCondLst>
                                    <p:cond delay="1000"/>
                                  </p:stCondLst>
                                  <p:childTnLst>
                                    <p:set>
                                      <p:cBhvr>
                                        <p:cTn id="44" dur="1" fill="hold">
                                          <p:stCondLst>
                                            <p:cond delay="0"/>
                                          </p:stCondLst>
                                        </p:cTn>
                                        <p:tgtEl>
                                          <p:spTgt spid="367672"/>
                                        </p:tgtEl>
                                        <p:attrNameLst>
                                          <p:attrName>style.visibility</p:attrName>
                                        </p:attrNameLst>
                                      </p:cBhvr>
                                      <p:to>
                                        <p:strVal val="visible"/>
                                      </p:to>
                                    </p:set>
                                  </p:childTnLst>
                                </p:cTn>
                              </p:par>
                              <p:par>
                                <p:cTn id="45" presetID="1" presetClass="exit" presetSubtype="0" fill="hold" grpId="1" nodeType="withEffect">
                                  <p:stCondLst>
                                    <p:cond delay="1000"/>
                                  </p:stCondLst>
                                  <p:childTnLst>
                                    <p:set>
                                      <p:cBhvr>
                                        <p:cTn id="46" dur="1" fill="hold">
                                          <p:stCondLst>
                                            <p:cond delay="0"/>
                                          </p:stCondLst>
                                        </p:cTn>
                                        <p:tgtEl>
                                          <p:spTgt spid="367668"/>
                                        </p:tgtEl>
                                        <p:attrNameLst>
                                          <p:attrName>style.visibility</p:attrName>
                                        </p:attrNameLst>
                                      </p:cBhvr>
                                      <p:to>
                                        <p:strVal val="hidden"/>
                                      </p:to>
                                    </p:set>
                                  </p:childTnLst>
                                </p:cTn>
                              </p:par>
                              <p:par>
                                <p:cTn id="47" presetID="1" presetClass="entr" presetSubtype="0" fill="hold" grpId="0" nodeType="withEffect">
                                  <p:stCondLst>
                                    <p:cond delay="1000"/>
                                  </p:stCondLst>
                                  <p:childTnLst>
                                    <p:set>
                                      <p:cBhvr>
                                        <p:cTn id="48" dur="1" fill="hold">
                                          <p:stCondLst>
                                            <p:cond delay="0"/>
                                          </p:stCondLst>
                                        </p:cTn>
                                        <p:tgtEl>
                                          <p:spTgt spid="367673"/>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367656"/>
                                        </p:tgtEl>
                                        <p:attrNameLst>
                                          <p:attrName>style.visibility</p:attrName>
                                        </p:attrNameLst>
                                      </p:cBhvr>
                                      <p:to>
                                        <p:strVal val="hidden"/>
                                      </p:to>
                                    </p:set>
                                  </p:childTnLst>
                                </p:cTn>
                              </p:par>
                            </p:childTnLst>
                          </p:cTn>
                        </p:par>
                        <p:par>
                          <p:cTn id="61" fill="hold" nodeType="afterGroup">
                            <p:stCondLst>
                              <p:cond delay="0"/>
                            </p:stCondLst>
                            <p:childTnLst>
                              <p:par>
                                <p:cTn id="62" presetID="1" presetClass="entr" presetSubtype="0" fill="hold" grpId="0" nodeType="afterEffect">
                                  <p:stCondLst>
                                    <p:cond delay="1000"/>
                                  </p:stCondLst>
                                  <p:childTnLst>
                                    <p:set>
                                      <p:cBhvr>
                                        <p:cTn id="63" dur="1" fill="hold">
                                          <p:stCondLst>
                                            <p:cond delay="0"/>
                                          </p:stCondLst>
                                        </p:cTn>
                                        <p:tgtEl>
                                          <p:spTgt spid="367691"/>
                                        </p:tgtEl>
                                        <p:attrNameLst>
                                          <p:attrName>style.visibility</p:attrName>
                                        </p:attrNameLst>
                                      </p:cBhvr>
                                      <p:to>
                                        <p:strVal val="visible"/>
                                      </p:to>
                                    </p:set>
                                  </p:childTnLst>
                                </p:cTn>
                              </p:par>
                            </p:childTnLst>
                          </p:cTn>
                        </p:par>
                        <p:par>
                          <p:cTn id="64" fill="hold" nodeType="afterGroup">
                            <p:stCondLst>
                              <p:cond delay="1000"/>
                            </p:stCondLst>
                            <p:childTnLst>
                              <p:par>
                                <p:cTn id="65" presetID="1" presetClass="exit" presetSubtype="0" fill="hold" grpId="1" nodeType="afterEffect">
                                  <p:stCondLst>
                                    <p:cond delay="1000"/>
                                  </p:stCondLst>
                                  <p:childTnLst>
                                    <p:set>
                                      <p:cBhvr>
                                        <p:cTn id="66" dur="1" fill="hold">
                                          <p:stCondLst>
                                            <p:cond delay="0"/>
                                          </p:stCondLst>
                                        </p:cTn>
                                        <p:tgtEl>
                                          <p:spTgt spid="367743"/>
                                        </p:tgtEl>
                                        <p:attrNameLst>
                                          <p:attrName>style.visibility</p:attrName>
                                        </p:attrNameLst>
                                      </p:cBhvr>
                                      <p:to>
                                        <p:strVal val="hidden"/>
                                      </p:to>
                                    </p:set>
                                  </p:childTnLst>
                                </p:cTn>
                              </p:par>
                            </p:childTnLst>
                          </p:cTn>
                        </p:par>
                        <p:par>
                          <p:cTn id="67" fill="hold" nodeType="afterGroup">
                            <p:stCondLst>
                              <p:cond delay="2000"/>
                            </p:stCondLst>
                            <p:childTnLst>
                              <p:par>
                                <p:cTn id="68" presetID="1" presetClass="entr" presetSubtype="0" fill="hold" grpId="0" nodeType="afterEffect">
                                  <p:stCondLst>
                                    <p:cond delay="1000"/>
                                  </p:stCondLst>
                                  <p:childTnLst>
                                    <p:set>
                                      <p:cBhvr>
                                        <p:cTn id="69" dur="1" fill="hold">
                                          <p:stCondLst>
                                            <p:cond delay="0"/>
                                          </p:stCondLst>
                                        </p:cTn>
                                        <p:tgtEl>
                                          <p:spTgt spid="367745"/>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nodeType="clickEffect">
                                  <p:stCondLst>
                                    <p:cond delay="0"/>
                                  </p:stCondLst>
                                  <p:childTnLst>
                                    <p:set>
                                      <p:cBhvr>
                                        <p:cTn id="73" dur="1" fill="hold">
                                          <p:stCondLst>
                                            <p:cond delay="0"/>
                                          </p:stCondLst>
                                        </p:cTn>
                                        <p:tgtEl>
                                          <p:spTgt spid="367741"/>
                                        </p:tgtEl>
                                        <p:attrNameLst>
                                          <p:attrName>style.visibility</p:attrName>
                                        </p:attrNameLst>
                                      </p:cBhvr>
                                      <p:to>
                                        <p:strVal val="visible"/>
                                      </p:to>
                                    </p:set>
                                  </p:childTnLst>
                                </p:cTn>
                              </p:par>
                            </p:childTnLst>
                          </p:cTn>
                        </p:par>
                        <p:par>
                          <p:cTn id="74" fill="hold" nodeType="afterGroup">
                            <p:stCondLst>
                              <p:cond delay="0"/>
                            </p:stCondLst>
                            <p:childTnLst>
                              <p:par>
                                <p:cTn id="75" presetID="1" presetClass="entr" presetSubtype="0" fill="hold" nodeType="afterEffect">
                                  <p:stCondLst>
                                    <p:cond delay="1000"/>
                                  </p:stCondLst>
                                  <p:childTnLst>
                                    <p:set>
                                      <p:cBhvr>
                                        <p:cTn id="76" dur="1" fill="hold">
                                          <p:stCondLst>
                                            <p:cond delay="0"/>
                                          </p:stCondLst>
                                        </p:cTn>
                                        <p:tgtEl>
                                          <p:spTgt spid="367740">
                                            <p:txEl>
                                              <p:pRg st="0" end="0"/>
                                            </p:txEl>
                                          </p:spTgt>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367672"/>
                                        </p:tgtEl>
                                        <p:attrNameLst>
                                          <p:attrName>style.visibility</p:attrName>
                                        </p:attrNameLst>
                                      </p:cBhvr>
                                      <p:to>
                                        <p:strVal val="hidden"/>
                                      </p:to>
                                    </p:set>
                                  </p:childTnLst>
                                </p:cTn>
                              </p:par>
                            </p:childTnLst>
                          </p:cTn>
                        </p:par>
                        <p:par>
                          <p:cTn id="81" fill="hold" nodeType="afterGroup">
                            <p:stCondLst>
                              <p:cond delay="0"/>
                            </p:stCondLst>
                            <p:childTnLst>
                              <p:par>
                                <p:cTn id="82" presetID="1" presetClass="entr" presetSubtype="0" fill="hold" grpId="0" nodeType="afterEffect">
                                  <p:stCondLst>
                                    <p:cond delay="0"/>
                                  </p:stCondLst>
                                  <p:childTnLst>
                                    <p:set>
                                      <p:cBhvr>
                                        <p:cTn id="83" dur="1" fill="hold">
                                          <p:stCondLst>
                                            <p:cond delay="0"/>
                                          </p:stCondLst>
                                        </p:cTn>
                                        <p:tgtEl>
                                          <p:spTgt spid="367744"/>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nodeType="clickEffect">
                                  <p:stCondLst>
                                    <p:cond delay="0"/>
                                  </p:stCondLst>
                                  <p:childTnLst>
                                    <p:set>
                                      <p:cBhvr>
                                        <p:cTn id="87" dur="1" fill="hold">
                                          <p:stCondLst>
                                            <p:cond delay="0"/>
                                          </p:stCondLst>
                                        </p:cTn>
                                        <p:tgtEl>
                                          <p:spTgt spid="12"/>
                                        </p:tgtEl>
                                        <p:attrNameLst>
                                          <p:attrName>style.visibility</p:attrName>
                                        </p:attrNameLst>
                                      </p:cBhvr>
                                      <p:to>
                                        <p:strVal val="visible"/>
                                      </p:to>
                                    </p:set>
                                  </p:childTnLst>
                                </p:cTn>
                              </p:par>
                              <p:par>
                                <p:cTn id="88" presetID="1" presetClass="exit" presetSubtype="0" fill="hold" nodeType="withEffect">
                                  <p:stCondLst>
                                    <p:cond delay="0"/>
                                  </p:stCondLst>
                                  <p:childTnLst>
                                    <p:set>
                                      <p:cBhvr>
                                        <p:cTn id="89" dur="1" fill="hold">
                                          <p:stCondLst>
                                            <p:cond delay="0"/>
                                          </p:stCondLst>
                                        </p:cTn>
                                        <p:tgtEl>
                                          <p:spTgt spid="14"/>
                                        </p:tgtEl>
                                        <p:attrNameLst>
                                          <p:attrName>style.visibility</p:attrName>
                                        </p:attrNameLst>
                                      </p:cBhvr>
                                      <p:to>
                                        <p:strVal val="hidden"/>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nodeType="clickEffect">
                                  <p:stCondLst>
                                    <p:cond delay="0"/>
                                  </p:stCondLst>
                                  <p:childTnLst>
                                    <p:set>
                                      <p:cBhvr>
                                        <p:cTn id="9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54" grpId="0"/>
      <p:bldP spid="367655" grpId="0"/>
      <p:bldP spid="367655" grpId="1"/>
      <p:bldP spid="367656" grpId="0"/>
      <p:bldP spid="367656" grpId="1"/>
      <p:bldP spid="367666" grpId="0"/>
      <p:bldP spid="367667" grpId="0"/>
      <p:bldP spid="367667" grpId="1"/>
      <p:bldP spid="367668" grpId="0"/>
      <p:bldP spid="367668" grpId="1"/>
      <p:bldP spid="367672" grpId="0"/>
      <p:bldP spid="367672" grpId="1"/>
      <p:bldP spid="367673" grpId="0"/>
      <p:bldP spid="367691" grpId="0"/>
      <p:bldP spid="367743" grpId="0"/>
      <p:bldP spid="367743" grpId="1"/>
      <p:bldP spid="367744" grpId="0"/>
      <p:bldP spid="36774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28650" y="320675"/>
            <a:ext cx="7886700" cy="682625"/>
          </a:xfrm>
        </p:spPr>
        <p:txBody>
          <a:bodyPr/>
          <a:lstStyle/>
          <a:p>
            <a:r>
              <a:rPr lang="en-US" altLang="en-US" smtClean="0"/>
              <a:t>Lower-level Design Choices</a:t>
            </a:r>
          </a:p>
        </p:txBody>
      </p:sp>
      <p:sp>
        <p:nvSpPr>
          <p:cNvPr id="26628" name="Rectangle 3"/>
          <p:cNvSpPr>
            <a:spLocks noGrp="1" noChangeArrowheads="1"/>
          </p:cNvSpPr>
          <p:nvPr>
            <p:ph type="body" idx="1"/>
          </p:nvPr>
        </p:nvSpPr>
        <p:spPr>
          <a:xfrm>
            <a:off x="528638" y="1271588"/>
            <a:ext cx="8347075" cy="4872037"/>
          </a:xfrm>
        </p:spPr>
        <p:txBody>
          <a:bodyPr>
            <a:normAutofit fontScale="70000" lnSpcReduction="20000"/>
          </a:bodyPr>
          <a:lstStyle/>
          <a:p>
            <a:pPr>
              <a:lnSpc>
                <a:spcPct val="110000"/>
              </a:lnSpc>
              <a:spcBef>
                <a:spcPts val="600"/>
              </a:spcBef>
              <a:defRPr/>
            </a:pPr>
            <a:r>
              <a:rPr lang="zh-CN" altLang="en-US" dirty="0" smtClean="0"/>
              <a:t>引入</a:t>
            </a:r>
            <a:r>
              <a:rPr lang="en-US" altLang="en-US" dirty="0" smtClean="0"/>
              <a:t>Bus Upgrade (</a:t>
            </a:r>
            <a:r>
              <a:rPr lang="en-US" altLang="en-US" b="1" dirty="0" err="1" smtClean="0">
                <a:solidFill>
                  <a:schemeClr val="hlink"/>
                </a:solidFill>
              </a:rPr>
              <a:t>BusUpgr</a:t>
            </a:r>
            <a:r>
              <a:rPr lang="en-US" altLang="en-US" dirty="0" smtClean="0"/>
              <a:t>) </a:t>
            </a:r>
            <a:r>
              <a:rPr lang="zh-CN" altLang="en-US" dirty="0" smtClean="0"/>
              <a:t>将</a:t>
            </a:r>
            <a:r>
              <a:rPr lang="en-US" altLang="zh-CN" dirty="0" smtClean="0"/>
              <a:t>Cache</a:t>
            </a:r>
            <a:r>
              <a:rPr lang="zh-CN" altLang="en-US" dirty="0" smtClean="0"/>
              <a:t>块的状态从</a:t>
            </a:r>
            <a:r>
              <a:rPr lang="en-US" altLang="en-US" dirty="0" smtClean="0"/>
              <a:t> S </a:t>
            </a:r>
            <a:r>
              <a:rPr lang="zh-CN" altLang="en-US" dirty="0" smtClean="0"/>
              <a:t>到</a:t>
            </a:r>
            <a:r>
              <a:rPr lang="en-US" altLang="en-US" dirty="0" smtClean="0"/>
              <a:t>M</a:t>
            </a:r>
          </a:p>
          <a:p>
            <a:pPr lvl="1">
              <a:lnSpc>
                <a:spcPct val="110000"/>
              </a:lnSpc>
              <a:spcBef>
                <a:spcPts val="600"/>
              </a:spcBef>
              <a:defRPr/>
            </a:pPr>
            <a:r>
              <a:rPr lang="zh-CN" altLang="en-US" dirty="0" smtClean="0"/>
              <a:t>引起作废操作</a:t>
            </a:r>
            <a:r>
              <a:rPr lang="en-US" altLang="en-US" dirty="0" smtClean="0"/>
              <a:t> (</a:t>
            </a:r>
            <a:r>
              <a:rPr lang="zh-CN" altLang="en-US" dirty="0" smtClean="0"/>
              <a:t>类似</a:t>
            </a:r>
            <a:r>
              <a:rPr lang="en-US" altLang="en-US" dirty="0" smtClean="0"/>
              <a:t> </a:t>
            </a:r>
            <a:r>
              <a:rPr lang="en-US" altLang="en-US" dirty="0" err="1" smtClean="0"/>
              <a:t>BusRdX</a:t>
            </a:r>
            <a:r>
              <a:rPr lang="en-US" altLang="en-US" dirty="0" smtClean="0"/>
              <a:t>) </a:t>
            </a:r>
            <a:r>
              <a:rPr lang="zh-CN" altLang="en-US" dirty="0" smtClean="0"/>
              <a:t>，但避免块的读操作</a:t>
            </a:r>
            <a:endParaRPr lang="en-US" altLang="en-US" dirty="0" smtClean="0"/>
          </a:p>
          <a:p>
            <a:pPr>
              <a:lnSpc>
                <a:spcPct val="110000"/>
              </a:lnSpc>
              <a:spcBef>
                <a:spcPts val="600"/>
              </a:spcBef>
              <a:defRPr/>
            </a:pPr>
            <a:r>
              <a:rPr lang="zh-CN" altLang="en-US" dirty="0" smtClean="0"/>
              <a:t>当</a:t>
            </a:r>
            <a:r>
              <a:rPr lang="en-US" altLang="en-US" dirty="0" smtClean="0"/>
              <a:t> </a:t>
            </a:r>
            <a:r>
              <a:rPr lang="en-US" altLang="zh-CN" dirty="0" smtClean="0"/>
              <a:t>M</a:t>
            </a:r>
            <a:r>
              <a:rPr lang="zh-CN" altLang="en-US" dirty="0" smtClean="0"/>
              <a:t>态的块观察到</a:t>
            </a:r>
            <a:r>
              <a:rPr lang="en-US" altLang="en-US" dirty="0" err="1" smtClean="0"/>
              <a:t>BusRd</a:t>
            </a:r>
            <a:r>
              <a:rPr lang="en-US" altLang="en-US" dirty="0" smtClean="0"/>
              <a:t> </a:t>
            </a:r>
            <a:r>
              <a:rPr lang="zh-CN" altLang="en-US" dirty="0" smtClean="0"/>
              <a:t>时，变迁到哪个态</a:t>
            </a:r>
            <a:endParaRPr lang="en-US" altLang="en-US" dirty="0" smtClean="0"/>
          </a:p>
          <a:p>
            <a:pPr lvl="1">
              <a:lnSpc>
                <a:spcPct val="110000"/>
              </a:lnSpc>
              <a:spcBef>
                <a:spcPts val="600"/>
              </a:spcBef>
              <a:defRPr/>
            </a:pPr>
            <a:r>
              <a:rPr lang="en-US" altLang="en-US" dirty="0" smtClean="0"/>
              <a:t>M → S </a:t>
            </a:r>
            <a:r>
              <a:rPr lang="zh-CN" altLang="en-US" dirty="0" smtClean="0"/>
              <a:t>或 </a:t>
            </a:r>
            <a:r>
              <a:rPr lang="en-US" altLang="en-US" dirty="0" smtClean="0"/>
              <a:t>M → I </a:t>
            </a:r>
            <a:r>
              <a:rPr lang="zh-CN" altLang="en-US" dirty="0" smtClean="0"/>
              <a:t>取决于访问模式</a:t>
            </a:r>
            <a:r>
              <a:rPr lang="en-US" altLang="en-US" dirty="0" smtClean="0"/>
              <a:t> </a:t>
            </a:r>
          </a:p>
          <a:p>
            <a:pPr>
              <a:lnSpc>
                <a:spcPct val="110000"/>
              </a:lnSpc>
              <a:spcBef>
                <a:spcPts val="600"/>
              </a:spcBef>
              <a:defRPr/>
            </a:pPr>
            <a:r>
              <a:rPr lang="en-US" altLang="zh-CN" dirty="0" smtClean="0"/>
              <a:t>M -&gt;</a:t>
            </a:r>
            <a:r>
              <a:rPr lang="en-US" altLang="en-US" dirty="0" smtClean="0"/>
              <a:t> S</a:t>
            </a:r>
          </a:p>
          <a:p>
            <a:pPr lvl="1">
              <a:lnSpc>
                <a:spcPct val="110000"/>
              </a:lnSpc>
              <a:spcBef>
                <a:spcPts val="600"/>
              </a:spcBef>
              <a:defRPr/>
            </a:pPr>
            <a:r>
              <a:rPr lang="zh-CN" altLang="en-US" dirty="0" smtClean="0"/>
              <a:t>与其他处理器对该存储块进行写操作相比，引起</a:t>
            </a:r>
            <a:r>
              <a:rPr lang="en-US" altLang="zh-CN" dirty="0" err="1" smtClean="0"/>
              <a:t>BusRd</a:t>
            </a:r>
            <a:r>
              <a:rPr lang="zh-CN" altLang="en-US" dirty="0" smtClean="0"/>
              <a:t>的更有可能继续进行读操作</a:t>
            </a:r>
            <a:endParaRPr lang="en-US" altLang="zh-CN" dirty="0" smtClean="0"/>
          </a:p>
          <a:p>
            <a:pPr lvl="1">
              <a:lnSpc>
                <a:spcPct val="110000"/>
              </a:lnSpc>
              <a:spcBef>
                <a:spcPts val="600"/>
              </a:spcBef>
              <a:defRPr/>
            </a:pPr>
            <a:r>
              <a:rPr lang="zh-CN" altLang="en-US" dirty="0" smtClean="0"/>
              <a:t>比较适合于经常发生读操作的访问模式</a:t>
            </a:r>
            <a:endParaRPr lang="en-US" altLang="en-US" dirty="0" smtClean="0"/>
          </a:p>
          <a:p>
            <a:pPr>
              <a:lnSpc>
                <a:spcPct val="110000"/>
              </a:lnSpc>
              <a:spcBef>
                <a:spcPts val="600"/>
              </a:spcBef>
              <a:defRPr/>
            </a:pPr>
            <a:r>
              <a:rPr lang="en-US" altLang="en-US" dirty="0" smtClean="0"/>
              <a:t>M -&gt; I</a:t>
            </a:r>
          </a:p>
          <a:p>
            <a:pPr lvl="1">
              <a:lnSpc>
                <a:spcPct val="110000"/>
              </a:lnSpc>
              <a:spcBef>
                <a:spcPts val="600"/>
              </a:spcBef>
              <a:defRPr/>
            </a:pPr>
            <a:r>
              <a:rPr lang="zh-CN" altLang="en-US" dirty="0" smtClean="0"/>
              <a:t>经常发生其他处理器写操作</a:t>
            </a:r>
            <a:endParaRPr lang="en-US" altLang="en-US" dirty="0" smtClean="0"/>
          </a:p>
          <a:p>
            <a:pPr lvl="1">
              <a:lnSpc>
                <a:spcPct val="110000"/>
              </a:lnSpc>
              <a:spcBef>
                <a:spcPts val="600"/>
              </a:spcBef>
              <a:defRPr/>
            </a:pPr>
            <a:r>
              <a:rPr lang="zh-CN" altLang="en-US" dirty="0" smtClean="0"/>
              <a:t>例如：处理器 </a:t>
            </a:r>
            <a:r>
              <a:rPr lang="en-US" altLang="zh-CN" dirty="0" smtClean="0"/>
              <a:t>A </a:t>
            </a:r>
            <a:r>
              <a:rPr lang="zh-CN" altLang="en-US" dirty="0" smtClean="0"/>
              <a:t>对某块一变量 写入，处理器 </a:t>
            </a:r>
            <a:r>
              <a:rPr lang="en-US" altLang="zh-CN" dirty="0" smtClean="0"/>
              <a:t>B</a:t>
            </a:r>
            <a:r>
              <a:rPr lang="zh-CN" altLang="en-US" dirty="0" smtClean="0"/>
              <a:t>对该变量读出、修改，然后处理器</a:t>
            </a:r>
            <a:r>
              <a:rPr lang="en-US" altLang="zh-CN" dirty="0" smtClean="0"/>
              <a:t>A </a:t>
            </a:r>
            <a:r>
              <a:rPr lang="zh-CN" altLang="en-US" dirty="0" smtClean="0"/>
              <a:t>又进行读出、修改操作。</a:t>
            </a:r>
            <a:endParaRPr lang="en-US" altLang="zh-CN" dirty="0" smtClean="0"/>
          </a:p>
          <a:p>
            <a:pPr lvl="1">
              <a:lnSpc>
                <a:spcPct val="110000"/>
              </a:lnSpc>
              <a:spcBef>
                <a:spcPts val="600"/>
              </a:spcBef>
              <a:defRPr/>
            </a:pPr>
            <a:r>
              <a:rPr lang="zh-CN" altLang="en-US" dirty="0" smtClean="0"/>
              <a:t>比较适合数据迁移操作：即本地写后，其他处理器将会发出读和写请求，然后本地又进行读和写。</a:t>
            </a:r>
            <a:endParaRPr lang="en-US" altLang="en-US" dirty="0" smtClean="0"/>
          </a:p>
          <a:p>
            <a:pPr>
              <a:lnSpc>
                <a:spcPct val="110000"/>
              </a:lnSpc>
              <a:spcBef>
                <a:spcPts val="600"/>
              </a:spcBef>
              <a:defRPr/>
            </a:pPr>
            <a:r>
              <a:rPr lang="zh-CN" altLang="en-US" dirty="0" smtClean="0"/>
              <a:t>不同选择方案会影响存储器的性能</a:t>
            </a:r>
            <a:endParaRPr lang="en-US" altLang="en-US" dirty="0" smtClean="0"/>
          </a:p>
        </p:txBody>
      </p:sp>
      <p:sp>
        <p:nvSpPr>
          <p:cNvPr id="2" name="日期占位符 1"/>
          <p:cNvSpPr>
            <a:spLocks noGrp="1"/>
          </p:cNvSpPr>
          <p:nvPr>
            <p:ph type="dt" sz="quarter" idx="10"/>
          </p:nvPr>
        </p:nvSpPr>
        <p:spPr/>
        <p:txBody>
          <a:bodyPr/>
          <a:lstStyle/>
          <a:p>
            <a:pPr>
              <a:defRPr/>
            </a:pPr>
            <a:fld id="{206A44AE-B255-4AD2-B961-D818CCC0EB48}" type="datetime1">
              <a:rPr lang="zh-CN" altLang="en-US"/>
              <a:pPr>
                <a:defRPr/>
              </a:pPr>
              <a:t>2020/9/14</a:t>
            </a:fld>
            <a:endParaRPr lang="zh-CN" altLang="en-US"/>
          </a:p>
        </p:txBody>
      </p:sp>
      <p:sp>
        <p:nvSpPr>
          <p:cNvPr id="3" name="页脚占位符 2"/>
          <p:cNvSpPr>
            <a:spLocks noGrp="1"/>
          </p:cNvSpPr>
          <p:nvPr>
            <p:ph type="ftr" sz="quarter" idx="11"/>
          </p:nvPr>
        </p:nvSpPr>
        <p:spPr/>
        <p:txBody>
          <a:bodyPr/>
          <a:lstStyle/>
          <a:p>
            <a:pPr>
              <a:defRPr/>
            </a:pPr>
            <a:r>
              <a:rPr lang="zh-CN" altLang="en-US" smtClean="0"/>
              <a:t>计算机体系结构</a:t>
            </a:r>
            <a:endParaRPr lang="zh-CN" altLang="en-US"/>
          </a:p>
        </p:txBody>
      </p:sp>
      <p:sp>
        <p:nvSpPr>
          <p:cNvPr id="74758"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DAD2BC01-D471-4D93-BACD-18BCFA8652B4}"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54</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85800" y="436418"/>
            <a:ext cx="8253413" cy="679450"/>
          </a:xfrm>
        </p:spPr>
        <p:txBody>
          <a:bodyPr/>
          <a:lstStyle/>
          <a:p>
            <a:pPr eaLnBrk="1" hangingPunct="1"/>
            <a:r>
              <a:rPr lang="en-US" altLang="en-US" sz="3200" dirty="0" smtClean="0">
                <a:ea typeface="宋体" panose="02010600030101010101" pitchFamily="2" charset="-122"/>
              </a:rPr>
              <a:t>MESI Write-Back Invalidation Protocol</a:t>
            </a:r>
          </a:p>
        </p:txBody>
      </p:sp>
      <p:sp>
        <p:nvSpPr>
          <p:cNvPr id="28676" name="Rectangle 3"/>
          <p:cNvSpPr>
            <a:spLocks noGrp="1" noChangeArrowheads="1"/>
          </p:cNvSpPr>
          <p:nvPr>
            <p:ph type="body" idx="1"/>
          </p:nvPr>
        </p:nvSpPr>
        <p:spPr>
          <a:xfrm>
            <a:off x="384464" y="1487488"/>
            <a:ext cx="8624453" cy="4868862"/>
          </a:xfrm>
        </p:spPr>
        <p:txBody>
          <a:bodyPr rtlCol="0">
            <a:normAutofit lnSpcReduction="10000"/>
          </a:bodyPr>
          <a:lstStyle/>
          <a:p>
            <a:pPr eaLnBrk="1" fontAlgn="auto" hangingPunct="1">
              <a:lnSpc>
                <a:spcPct val="120000"/>
              </a:lnSpc>
              <a:spcBef>
                <a:spcPts val="600"/>
              </a:spcBef>
              <a:spcAft>
                <a:spcPts val="0"/>
              </a:spcAft>
              <a:defRPr/>
            </a:pPr>
            <a:r>
              <a:rPr lang="en-US" altLang="en-US" dirty="0" smtClean="0"/>
              <a:t>MSI Protocol</a:t>
            </a:r>
            <a:r>
              <a:rPr lang="zh-CN" altLang="en-US" dirty="0" smtClean="0"/>
              <a:t>的缺陷：</a:t>
            </a:r>
            <a:endParaRPr lang="en-US" altLang="en-US" dirty="0" smtClean="0"/>
          </a:p>
          <a:p>
            <a:pPr lvl="1" eaLnBrk="1" fontAlgn="auto" hangingPunct="1">
              <a:lnSpc>
                <a:spcPct val="120000"/>
              </a:lnSpc>
              <a:spcBef>
                <a:spcPts val="600"/>
              </a:spcBef>
              <a:spcAft>
                <a:spcPts val="0"/>
              </a:spcAft>
              <a:defRPr/>
            </a:pPr>
            <a:r>
              <a:rPr lang="en-US" altLang="en-US" dirty="0" smtClean="0"/>
              <a:t> </a:t>
            </a:r>
            <a:r>
              <a:rPr lang="zh-CN" altLang="en-US" dirty="0" smtClean="0"/>
              <a:t>读进、修改一个</a:t>
            </a:r>
            <a:r>
              <a:rPr lang="en-US" altLang="zh-CN" dirty="0" smtClean="0"/>
              <a:t>block</a:t>
            </a:r>
            <a:r>
              <a:rPr lang="zh-CN" altLang="en-US" dirty="0" smtClean="0"/>
              <a:t>，</a:t>
            </a:r>
            <a:r>
              <a:rPr lang="zh-CN" altLang="en-US" b="1" dirty="0" smtClean="0">
                <a:solidFill>
                  <a:srgbClr val="0070C0"/>
                </a:solidFill>
              </a:rPr>
              <a:t>总是产生</a:t>
            </a:r>
            <a:r>
              <a:rPr lang="en-US" altLang="zh-CN" b="1" dirty="0" smtClean="0">
                <a:solidFill>
                  <a:srgbClr val="0070C0"/>
                </a:solidFill>
              </a:rPr>
              <a:t>2 </a:t>
            </a:r>
            <a:r>
              <a:rPr lang="zh-CN" altLang="en-US" b="1" dirty="0" smtClean="0">
                <a:solidFill>
                  <a:srgbClr val="0070C0"/>
                </a:solidFill>
              </a:rPr>
              <a:t>个总线事务</a:t>
            </a:r>
            <a:endParaRPr lang="en-US" altLang="en-US" b="1" dirty="0" smtClean="0">
              <a:solidFill>
                <a:srgbClr val="0070C0"/>
              </a:solidFill>
            </a:endParaRPr>
          </a:p>
          <a:p>
            <a:pPr lvl="2" eaLnBrk="1" fontAlgn="auto" hangingPunct="1">
              <a:lnSpc>
                <a:spcPct val="120000"/>
              </a:lnSpc>
              <a:spcBef>
                <a:spcPts val="600"/>
              </a:spcBef>
              <a:spcAft>
                <a:spcPts val="0"/>
              </a:spcAft>
              <a:defRPr/>
            </a:pPr>
            <a:r>
              <a:rPr lang="zh-CN" altLang="en-US" dirty="0" smtClean="0"/>
              <a:t>首先是读操作产生</a:t>
            </a:r>
            <a:r>
              <a:rPr lang="en-US" altLang="en-US" dirty="0" smtClean="0"/>
              <a:t> </a:t>
            </a:r>
            <a:r>
              <a:rPr lang="en-US" altLang="en-US" dirty="0" err="1" smtClean="0"/>
              <a:t>BusRd</a:t>
            </a:r>
            <a:r>
              <a:rPr lang="en-US" altLang="en-US" dirty="0" smtClean="0"/>
              <a:t> (I→S)</a:t>
            </a:r>
            <a:r>
              <a:rPr lang="zh-CN" altLang="en-US" dirty="0" smtClean="0"/>
              <a:t>，并置状态为</a:t>
            </a:r>
            <a:r>
              <a:rPr lang="en-US" altLang="zh-CN" dirty="0" smtClean="0"/>
              <a:t>Shared, </a:t>
            </a:r>
            <a:r>
              <a:rPr lang="zh-CN" altLang="en-US" dirty="0" smtClean="0"/>
              <a:t>写更新时产生</a:t>
            </a:r>
            <a:r>
              <a:rPr lang="en-US" altLang="en-US" dirty="0" smtClean="0"/>
              <a:t> </a:t>
            </a:r>
            <a:r>
              <a:rPr lang="en-US" altLang="en-US" dirty="0" err="1" smtClean="0"/>
              <a:t>BusRdX</a:t>
            </a:r>
            <a:r>
              <a:rPr lang="en-US" altLang="en-US" dirty="0" smtClean="0"/>
              <a:t> (S→M)</a:t>
            </a:r>
          </a:p>
          <a:p>
            <a:pPr lvl="2" eaLnBrk="1" fontAlgn="auto" hangingPunct="1">
              <a:lnSpc>
                <a:spcPct val="120000"/>
              </a:lnSpc>
              <a:spcBef>
                <a:spcPts val="600"/>
              </a:spcBef>
              <a:spcAft>
                <a:spcPts val="0"/>
              </a:spcAft>
              <a:defRPr/>
            </a:pPr>
            <a:r>
              <a:rPr lang="zh-CN" altLang="en-US" dirty="0"/>
              <a:t>即使</a:t>
            </a:r>
            <a:r>
              <a:rPr lang="zh-CN" altLang="en-US" dirty="0" smtClean="0"/>
              <a:t>一个块是</a:t>
            </a:r>
            <a:r>
              <a:rPr lang="en-US" altLang="zh-CN" dirty="0" smtClean="0"/>
              <a:t>Cache</a:t>
            </a:r>
            <a:r>
              <a:rPr lang="zh-CN" altLang="en-US" dirty="0" smtClean="0"/>
              <a:t>独占的，</a:t>
            </a:r>
            <a:r>
              <a:rPr lang="zh-CN" altLang="en-US" b="1" dirty="0" smtClean="0">
                <a:solidFill>
                  <a:srgbClr val="0070C0"/>
                </a:solidFill>
              </a:rPr>
              <a:t>仍然产生</a:t>
            </a:r>
            <a:r>
              <a:rPr lang="en-US" altLang="zh-CN" b="1" dirty="0" smtClean="0">
                <a:solidFill>
                  <a:srgbClr val="0070C0"/>
                </a:solidFill>
              </a:rPr>
              <a:t>2</a:t>
            </a:r>
            <a:r>
              <a:rPr lang="zh-CN" altLang="en-US" b="1" dirty="0" smtClean="0">
                <a:solidFill>
                  <a:srgbClr val="0070C0"/>
                </a:solidFill>
              </a:rPr>
              <a:t>个总线事务</a:t>
            </a:r>
            <a:endParaRPr lang="en-US" altLang="en-US" b="1" dirty="0" smtClean="0">
              <a:solidFill>
                <a:srgbClr val="0070C0"/>
              </a:solidFill>
            </a:endParaRPr>
          </a:p>
          <a:p>
            <a:pPr eaLnBrk="1" fontAlgn="auto" hangingPunct="1">
              <a:lnSpc>
                <a:spcPct val="120000"/>
              </a:lnSpc>
              <a:spcBef>
                <a:spcPts val="600"/>
              </a:spcBef>
              <a:spcAft>
                <a:spcPts val="0"/>
              </a:spcAft>
              <a:defRPr/>
            </a:pPr>
            <a:r>
              <a:rPr lang="zh-CN" altLang="en-US" dirty="0" smtClean="0"/>
              <a:t>增加</a:t>
            </a:r>
            <a:r>
              <a:rPr lang="en-US" altLang="zh-CN" dirty="0" smtClean="0"/>
              <a:t>exclusive </a:t>
            </a:r>
            <a:r>
              <a:rPr lang="zh-CN" altLang="en-US" dirty="0" smtClean="0"/>
              <a:t>状态</a:t>
            </a:r>
            <a:r>
              <a:rPr lang="en-US" altLang="zh-CN" dirty="0" smtClean="0"/>
              <a:t>, </a:t>
            </a:r>
            <a:r>
              <a:rPr lang="zh-CN" altLang="en-US" dirty="0" smtClean="0"/>
              <a:t>减少总线事务</a:t>
            </a:r>
            <a:endParaRPr lang="en-US" altLang="en-US" dirty="0" smtClean="0"/>
          </a:p>
          <a:p>
            <a:pPr lvl="1" eaLnBrk="1" fontAlgn="auto" hangingPunct="1">
              <a:lnSpc>
                <a:spcPct val="120000"/>
              </a:lnSpc>
              <a:spcBef>
                <a:spcPts val="600"/>
              </a:spcBef>
              <a:spcAft>
                <a:spcPts val="0"/>
              </a:spcAft>
              <a:defRPr/>
            </a:pPr>
            <a:r>
              <a:rPr lang="en-US" altLang="en-US" dirty="0" smtClean="0"/>
              <a:t>Exclusive </a:t>
            </a:r>
            <a:r>
              <a:rPr lang="zh-CN" altLang="en-US" dirty="0" smtClean="0"/>
              <a:t>态表示仅当前</a:t>
            </a:r>
            <a:r>
              <a:rPr lang="en-US" altLang="zh-CN" dirty="0" smtClean="0"/>
              <a:t>Cache</a:t>
            </a:r>
            <a:r>
              <a:rPr lang="zh-CN" altLang="en-US" dirty="0" smtClean="0"/>
              <a:t>包含该块，并且是干净的块</a:t>
            </a:r>
            <a:endParaRPr lang="en-US" altLang="en-US" dirty="0" smtClean="0"/>
          </a:p>
          <a:p>
            <a:pPr lvl="1" eaLnBrk="1" fontAlgn="auto" hangingPunct="1">
              <a:lnSpc>
                <a:spcPct val="120000"/>
              </a:lnSpc>
              <a:spcBef>
                <a:spcPts val="600"/>
              </a:spcBef>
              <a:spcAft>
                <a:spcPts val="0"/>
              </a:spcAft>
              <a:defRPr/>
            </a:pPr>
            <a:r>
              <a:rPr lang="zh-CN" altLang="en-US" dirty="0"/>
              <a:t>区分</a:t>
            </a:r>
            <a:r>
              <a:rPr lang="zh-CN" altLang="en-US" dirty="0" smtClean="0"/>
              <a:t>独占块的“</a:t>
            </a:r>
            <a:r>
              <a:rPr lang="en-US" altLang="zh-CN" dirty="0" smtClean="0"/>
              <a:t>clean</a:t>
            </a:r>
            <a:r>
              <a:rPr lang="zh-CN" altLang="en-US" dirty="0" smtClean="0"/>
              <a:t>”和“</a:t>
            </a:r>
            <a:r>
              <a:rPr lang="en-US" altLang="zh-CN" dirty="0" smtClean="0"/>
              <a:t>dirty</a:t>
            </a:r>
            <a:r>
              <a:rPr lang="zh-CN" altLang="en-US" dirty="0" smtClean="0"/>
              <a:t>”</a:t>
            </a:r>
            <a:endParaRPr lang="en-US" altLang="zh-CN" dirty="0" smtClean="0"/>
          </a:p>
          <a:p>
            <a:pPr lvl="1" eaLnBrk="1" fontAlgn="auto" hangingPunct="1">
              <a:lnSpc>
                <a:spcPct val="120000"/>
              </a:lnSpc>
              <a:spcBef>
                <a:spcPts val="600"/>
              </a:spcBef>
              <a:spcAft>
                <a:spcPts val="0"/>
              </a:spcAft>
              <a:defRPr/>
            </a:pPr>
            <a:r>
              <a:rPr lang="zh-CN" altLang="en-US" b="1" dirty="0">
                <a:solidFill>
                  <a:srgbClr val="0070C0"/>
                </a:solidFill>
              </a:rPr>
              <a:t>一</a:t>
            </a:r>
            <a:r>
              <a:rPr lang="zh-CN" altLang="en-US" b="1" dirty="0" smtClean="0">
                <a:solidFill>
                  <a:srgbClr val="0070C0"/>
                </a:solidFill>
              </a:rPr>
              <a:t>个处于</a:t>
            </a:r>
            <a:r>
              <a:rPr lang="en-US" altLang="en-US" b="1" dirty="0" smtClean="0">
                <a:solidFill>
                  <a:srgbClr val="0070C0"/>
                </a:solidFill>
              </a:rPr>
              <a:t>exclusive </a:t>
            </a:r>
            <a:r>
              <a:rPr lang="zh-CN" altLang="en-US" b="1" dirty="0" smtClean="0">
                <a:solidFill>
                  <a:srgbClr val="0070C0"/>
                </a:solidFill>
              </a:rPr>
              <a:t>态的块，更新时不产生总线事务</a:t>
            </a:r>
            <a:endParaRPr lang="en-US" altLang="en-US" b="1" dirty="0" smtClean="0">
              <a:solidFill>
                <a:srgbClr val="0070C0"/>
              </a:solidFill>
            </a:endParaRPr>
          </a:p>
        </p:txBody>
      </p:sp>
      <p:sp>
        <p:nvSpPr>
          <p:cNvPr id="2" name="日期占位符 1"/>
          <p:cNvSpPr>
            <a:spLocks noGrp="1"/>
          </p:cNvSpPr>
          <p:nvPr>
            <p:ph type="dt" sz="quarter" idx="10"/>
          </p:nvPr>
        </p:nvSpPr>
        <p:spPr/>
        <p:txBody>
          <a:bodyPr/>
          <a:lstStyle/>
          <a:p>
            <a:pPr>
              <a:defRPr/>
            </a:pPr>
            <a:fld id="{854180D6-6CE9-425B-A56A-E813A71CD6E6}" type="datetime1">
              <a:rPr lang="zh-CN" altLang="en-US"/>
              <a:pPr>
                <a:defRPr/>
              </a:pPr>
              <a:t>2020/9/14</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8090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75F40AE4-93A5-4B3D-A2CE-A686D46B0519}"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55</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28650" y="198438"/>
            <a:ext cx="7886700" cy="1325562"/>
          </a:xfrm>
        </p:spPr>
        <p:txBody>
          <a:bodyPr/>
          <a:lstStyle/>
          <a:p>
            <a:pPr eaLnBrk="1" hangingPunct="1"/>
            <a:r>
              <a:rPr lang="en-US" altLang="zh-CN" smtClean="0"/>
              <a:t>Four States: MESI </a:t>
            </a:r>
          </a:p>
        </p:txBody>
      </p:sp>
      <p:sp>
        <p:nvSpPr>
          <p:cNvPr id="29700" name="Rectangle 3"/>
          <p:cNvSpPr>
            <a:spLocks noGrp="1" noChangeArrowheads="1"/>
          </p:cNvSpPr>
          <p:nvPr>
            <p:ph type="body" idx="1"/>
          </p:nvPr>
        </p:nvSpPr>
        <p:spPr>
          <a:xfrm>
            <a:off x="628650" y="1371600"/>
            <a:ext cx="7886700" cy="4805363"/>
          </a:xfrm>
        </p:spPr>
        <p:txBody>
          <a:bodyPr rtlCol="0">
            <a:normAutofit lnSpcReduction="10000"/>
          </a:bodyPr>
          <a:lstStyle/>
          <a:p>
            <a:pPr eaLnBrk="1" fontAlgn="auto" hangingPunct="1">
              <a:spcBef>
                <a:spcPct val="10000"/>
              </a:spcBef>
              <a:spcAft>
                <a:spcPts val="0"/>
              </a:spcAft>
              <a:defRPr/>
            </a:pPr>
            <a:r>
              <a:rPr lang="en-US" altLang="en-US" b="1" dirty="0" smtClean="0">
                <a:solidFill>
                  <a:schemeClr val="hlink"/>
                </a:solidFill>
              </a:rPr>
              <a:t>M: Modified</a:t>
            </a:r>
          </a:p>
          <a:p>
            <a:pPr lvl="1" eaLnBrk="1" fontAlgn="auto" hangingPunct="1">
              <a:spcBef>
                <a:spcPct val="10000"/>
              </a:spcBef>
              <a:spcAft>
                <a:spcPts val="0"/>
              </a:spcAft>
              <a:defRPr/>
            </a:pPr>
            <a:r>
              <a:rPr lang="zh-CN" altLang="en-US" dirty="0" smtClean="0"/>
              <a:t>仅当前</a:t>
            </a:r>
            <a:r>
              <a:rPr lang="en-US" altLang="zh-CN" dirty="0" smtClean="0"/>
              <a:t>Cache</a:t>
            </a:r>
            <a:r>
              <a:rPr lang="zh-CN" altLang="en-US" dirty="0" smtClean="0"/>
              <a:t>含有该块，并且该块被修改过</a:t>
            </a:r>
            <a:endParaRPr lang="en-US" altLang="en-US" dirty="0" smtClean="0"/>
          </a:p>
          <a:p>
            <a:pPr lvl="1" eaLnBrk="1" fontAlgn="auto" hangingPunct="1">
              <a:spcBef>
                <a:spcPct val="10000"/>
              </a:spcBef>
              <a:spcAft>
                <a:spcPts val="0"/>
              </a:spcAft>
              <a:defRPr/>
            </a:pPr>
            <a:r>
              <a:rPr lang="zh-CN" altLang="en-US" dirty="0" smtClean="0"/>
              <a:t>内存中的</a:t>
            </a:r>
            <a:r>
              <a:rPr lang="en-US" altLang="zh-CN" dirty="0" smtClean="0"/>
              <a:t>Copy</a:t>
            </a:r>
            <a:r>
              <a:rPr lang="zh-CN" altLang="en-US" dirty="0" smtClean="0"/>
              <a:t>是陈旧的值</a:t>
            </a:r>
            <a:endParaRPr lang="en-US" altLang="en-US" dirty="0" smtClean="0"/>
          </a:p>
          <a:p>
            <a:pPr eaLnBrk="1" fontAlgn="auto" hangingPunct="1">
              <a:spcBef>
                <a:spcPct val="10000"/>
              </a:spcBef>
              <a:spcAft>
                <a:spcPts val="0"/>
              </a:spcAft>
              <a:defRPr/>
            </a:pPr>
            <a:r>
              <a:rPr lang="en-US" altLang="en-US" b="1" dirty="0" smtClean="0">
                <a:solidFill>
                  <a:schemeClr val="hlink"/>
                </a:solidFill>
              </a:rPr>
              <a:t>E: Exclusive</a:t>
            </a:r>
            <a:r>
              <a:rPr lang="en-US" altLang="en-US" dirty="0" smtClean="0"/>
              <a:t> or </a:t>
            </a:r>
            <a:r>
              <a:rPr lang="en-US" altLang="en-US" i="1" dirty="0" smtClean="0"/>
              <a:t>exclusive-clean</a:t>
            </a:r>
          </a:p>
          <a:p>
            <a:pPr lvl="1" eaLnBrk="1" fontAlgn="auto" hangingPunct="1">
              <a:spcBef>
                <a:spcPct val="10000"/>
              </a:spcBef>
              <a:spcAft>
                <a:spcPts val="0"/>
              </a:spcAft>
              <a:defRPr/>
            </a:pPr>
            <a:r>
              <a:rPr lang="zh-CN" altLang="en-US" dirty="0"/>
              <a:t>仅当前</a:t>
            </a:r>
            <a:r>
              <a:rPr lang="en-US" altLang="zh-CN" dirty="0"/>
              <a:t>Cache</a:t>
            </a:r>
            <a:r>
              <a:rPr lang="zh-CN" altLang="en-US" dirty="0"/>
              <a:t>含有该块，并且该</a:t>
            </a:r>
            <a:r>
              <a:rPr lang="zh-CN" altLang="en-US" dirty="0" smtClean="0"/>
              <a:t>块</a:t>
            </a:r>
            <a:r>
              <a:rPr lang="zh-CN" altLang="en-US" dirty="0"/>
              <a:t>没</a:t>
            </a:r>
            <a:r>
              <a:rPr lang="zh-CN" altLang="en-US" dirty="0" smtClean="0"/>
              <a:t>被</a:t>
            </a:r>
            <a:r>
              <a:rPr lang="zh-CN" altLang="en-US" dirty="0"/>
              <a:t>修改过</a:t>
            </a:r>
            <a:endParaRPr lang="en-US" altLang="en-US" dirty="0"/>
          </a:p>
          <a:p>
            <a:pPr lvl="1" eaLnBrk="1" fontAlgn="auto" hangingPunct="1">
              <a:spcBef>
                <a:spcPct val="10000"/>
              </a:spcBef>
              <a:spcAft>
                <a:spcPts val="0"/>
              </a:spcAft>
              <a:defRPr/>
            </a:pPr>
            <a:r>
              <a:rPr lang="zh-CN" altLang="en-US" dirty="0" smtClean="0"/>
              <a:t>内存中的数据是最新的</a:t>
            </a:r>
            <a:endParaRPr lang="en-US" altLang="en-US" dirty="0" smtClean="0"/>
          </a:p>
          <a:p>
            <a:pPr eaLnBrk="1" fontAlgn="auto" hangingPunct="1">
              <a:spcBef>
                <a:spcPct val="10000"/>
              </a:spcBef>
              <a:spcAft>
                <a:spcPts val="0"/>
              </a:spcAft>
              <a:defRPr/>
            </a:pPr>
            <a:r>
              <a:rPr lang="en-US" altLang="en-US" b="1" dirty="0" smtClean="0">
                <a:solidFill>
                  <a:schemeClr val="hlink"/>
                </a:solidFill>
              </a:rPr>
              <a:t>S: Shared</a:t>
            </a:r>
          </a:p>
          <a:p>
            <a:pPr lvl="1" eaLnBrk="1" fontAlgn="auto" hangingPunct="1">
              <a:spcBef>
                <a:spcPct val="10000"/>
              </a:spcBef>
              <a:spcAft>
                <a:spcPts val="0"/>
              </a:spcAft>
              <a:defRPr/>
            </a:pPr>
            <a:r>
              <a:rPr lang="zh-CN" altLang="en-US" dirty="0" smtClean="0"/>
              <a:t>多个</a:t>
            </a:r>
            <a:r>
              <a:rPr lang="en-US" altLang="zh-CN" dirty="0" smtClean="0"/>
              <a:t>Cache</a:t>
            </a:r>
            <a:r>
              <a:rPr lang="zh-CN" altLang="en-US" dirty="0" smtClean="0"/>
              <a:t>中都含有本块，而且都没有修改过</a:t>
            </a:r>
            <a:endParaRPr lang="en-US" altLang="en-US" dirty="0" smtClean="0"/>
          </a:p>
          <a:p>
            <a:pPr lvl="1" eaLnBrk="1" fontAlgn="auto" hangingPunct="1">
              <a:spcBef>
                <a:spcPct val="10000"/>
              </a:spcBef>
              <a:spcAft>
                <a:spcPts val="0"/>
              </a:spcAft>
              <a:defRPr/>
            </a:pPr>
            <a:r>
              <a:rPr lang="zh-CN" altLang="en-US" dirty="0"/>
              <a:t>内存中的数据是最新的</a:t>
            </a:r>
            <a:endParaRPr lang="en-US" altLang="en-US" dirty="0"/>
          </a:p>
          <a:p>
            <a:pPr eaLnBrk="1" fontAlgn="auto" hangingPunct="1">
              <a:spcBef>
                <a:spcPct val="10000"/>
              </a:spcBef>
              <a:spcAft>
                <a:spcPts val="0"/>
              </a:spcAft>
              <a:defRPr/>
            </a:pPr>
            <a:r>
              <a:rPr lang="en-US" altLang="en-US" b="1" dirty="0" smtClean="0">
                <a:solidFill>
                  <a:schemeClr val="hlink"/>
                </a:solidFill>
              </a:rPr>
              <a:t>I: Invalid</a:t>
            </a:r>
          </a:p>
          <a:p>
            <a:pPr eaLnBrk="1" fontAlgn="auto" hangingPunct="1">
              <a:spcBef>
                <a:spcPct val="10000"/>
              </a:spcBef>
              <a:spcAft>
                <a:spcPts val="0"/>
              </a:spcAft>
              <a:defRPr/>
            </a:pPr>
            <a:r>
              <a:rPr lang="zh-CN" altLang="en-US" dirty="0"/>
              <a:t>也称</a:t>
            </a:r>
            <a:r>
              <a:rPr lang="en-US" altLang="en-US" dirty="0" smtClean="0"/>
              <a:t>Illinois protocol</a:t>
            </a:r>
          </a:p>
          <a:p>
            <a:pPr lvl="1" eaLnBrk="1" fontAlgn="auto" hangingPunct="1">
              <a:spcBef>
                <a:spcPct val="10000"/>
              </a:spcBef>
              <a:spcAft>
                <a:spcPts val="0"/>
              </a:spcAft>
              <a:defRPr/>
            </a:pPr>
            <a:r>
              <a:rPr lang="zh-CN" altLang="en-US" dirty="0" smtClean="0"/>
              <a:t>首先是由</a:t>
            </a:r>
            <a:r>
              <a:rPr lang="en-US" altLang="en-US" dirty="0"/>
              <a:t>Illinois</a:t>
            </a:r>
            <a:r>
              <a:rPr lang="zh-CN" altLang="en-US" dirty="0" smtClean="0"/>
              <a:t>的研究人员研制并发表论文</a:t>
            </a:r>
            <a:endParaRPr lang="en-US" altLang="en-US" dirty="0" smtClean="0"/>
          </a:p>
          <a:p>
            <a:pPr lvl="1" eaLnBrk="1" fontAlgn="auto" hangingPunct="1">
              <a:spcBef>
                <a:spcPct val="10000"/>
              </a:spcBef>
              <a:spcAft>
                <a:spcPts val="0"/>
              </a:spcAft>
              <a:defRPr/>
            </a:pPr>
            <a:r>
              <a:rPr lang="en-US" altLang="zh-CN" dirty="0" smtClean="0"/>
              <a:t>MESI</a:t>
            </a:r>
            <a:r>
              <a:rPr lang="zh-CN" altLang="en-US" dirty="0" smtClean="0"/>
              <a:t>协议的变种广泛应用于现代微处理器中</a:t>
            </a:r>
            <a:endParaRPr lang="en-US" altLang="zh-CN" dirty="0" smtClean="0"/>
          </a:p>
        </p:txBody>
      </p:sp>
      <p:sp>
        <p:nvSpPr>
          <p:cNvPr id="4" name="日期占位符 3"/>
          <p:cNvSpPr>
            <a:spLocks noGrp="1"/>
          </p:cNvSpPr>
          <p:nvPr>
            <p:ph type="dt" sz="quarter" idx="10"/>
          </p:nvPr>
        </p:nvSpPr>
        <p:spPr/>
        <p:txBody>
          <a:bodyPr/>
          <a:lstStyle/>
          <a:p>
            <a:pPr>
              <a:defRPr/>
            </a:pPr>
            <a:fld id="{2C4A9A5A-3CE6-4F87-A5B9-B01E3CD2C6CF}" type="datetime1">
              <a:rPr lang="zh-CN" altLang="en-US"/>
              <a:pPr>
                <a:defRPr/>
              </a:pPr>
              <a:t>2020/9/14</a:t>
            </a:fld>
            <a:endParaRPr lang="zh-CN" altLang="en-US"/>
          </a:p>
        </p:txBody>
      </p:sp>
      <p:sp>
        <p:nvSpPr>
          <p:cNvPr id="82949"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D0187280-439A-458E-90EF-159A9D61CB28}"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56</a:t>
            </a:fld>
            <a:endParaRPr lang="zh-CN" altLang="en-US" sz="1200" smtClean="0">
              <a:solidFill>
                <a:srgbClr val="898989"/>
              </a:solidFill>
              <a:latin typeface="Calibri" panose="020F0502020204030204" pitchFamily="34" charset="0"/>
              <a:ea typeface="宋体" panose="02010600030101010101" pitchFamily="2" charset="-122"/>
            </a:endParaRPr>
          </a:p>
        </p:txBody>
      </p:sp>
      <p:sp>
        <p:nvSpPr>
          <p:cNvPr id="6" name="页脚占位符 5"/>
          <p:cNvSpPr>
            <a:spLocks noGrp="1"/>
          </p:cNvSpPr>
          <p:nvPr>
            <p:ph type="ftr" sz="quarter" idx="11"/>
          </p:nvPr>
        </p:nvSpPr>
        <p:spPr/>
        <p:txBody>
          <a:bodyPr/>
          <a:lstStyle/>
          <a:p>
            <a:pPr>
              <a:defRPr/>
            </a:pPr>
            <a:r>
              <a:rPr lang="zh-CN" altLang="en-US" smtClean="0"/>
              <a:t>计算机体系结构</a:t>
            </a:r>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28650" y="365125"/>
            <a:ext cx="7886700" cy="681038"/>
          </a:xfrm>
        </p:spPr>
        <p:txBody>
          <a:bodyPr/>
          <a:lstStyle/>
          <a:p>
            <a:pPr eaLnBrk="1" hangingPunct="1"/>
            <a:r>
              <a:rPr lang="en-US" altLang="zh-CN" smtClean="0"/>
              <a:t>Hardware Support for MESI</a:t>
            </a:r>
          </a:p>
        </p:txBody>
      </p:sp>
      <p:sp>
        <p:nvSpPr>
          <p:cNvPr id="83971" name="Rectangle 3"/>
          <p:cNvSpPr>
            <a:spLocks noGrp="1" noChangeArrowheads="1"/>
          </p:cNvSpPr>
          <p:nvPr>
            <p:ph type="body" idx="1"/>
          </p:nvPr>
        </p:nvSpPr>
        <p:spPr>
          <a:xfrm>
            <a:off x="327025" y="3862388"/>
            <a:ext cx="8636000" cy="2451100"/>
          </a:xfrm>
        </p:spPr>
        <p:txBody>
          <a:bodyPr/>
          <a:lstStyle/>
          <a:p>
            <a:pPr marL="320675" indent="-320675" eaLnBrk="1" hangingPunct="1">
              <a:lnSpc>
                <a:spcPct val="100000"/>
              </a:lnSpc>
              <a:spcBef>
                <a:spcPct val="0"/>
              </a:spcBef>
            </a:pPr>
            <a:r>
              <a:rPr lang="zh-CN" altLang="en-US" sz="2400" smtClean="0"/>
              <a:t>总线互连的新要求</a:t>
            </a:r>
            <a:endParaRPr lang="en-US" altLang="zh-CN" sz="2400" smtClean="0"/>
          </a:p>
          <a:p>
            <a:pPr marL="636588" lvl="1" indent="-209550" eaLnBrk="1" hangingPunct="1">
              <a:lnSpc>
                <a:spcPct val="100000"/>
              </a:lnSpc>
              <a:spcBef>
                <a:spcPct val="0"/>
              </a:spcBef>
            </a:pPr>
            <a:r>
              <a:rPr lang="zh-CN" altLang="en-US" sz="2000" smtClean="0"/>
              <a:t>增加一个称为</a:t>
            </a:r>
            <a:r>
              <a:rPr lang="en-US" altLang="zh-CN" sz="2000" smtClean="0"/>
              <a:t>shared signal </a:t>
            </a:r>
            <a:r>
              <a:rPr lang="en-US" altLang="zh-CN" sz="2000" i="1" smtClean="0"/>
              <a:t>S</a:t>
            </a:r>
            <a:r>
              <a:rPr lang="en-US" altLang="zh-CN" sz="2000" smtClean="0"/>
              <a:t>, </a:t>
            </a:r>
            <a:r>
              <a:rPr lang="zh-CN" altLang="en-US" sz="2000" smtClean="0"/>
              <a:t>必须对所有</a:t>
            </a:r>
            <a:r>
              <a:rPr lang="en-US" altLang="zh-CN" sz="2000" smtClean="0"/>
              <a:t>Cache</a:t>
            </a:r>
            <a:r>
              <a:rPr lang="zh-CN" altLang="en-US" sz="2000" smtClean="0"/>
              <a:t>控制器可用</a:t>
            </a:r>
            <a:endParaRPr lang="en-US" altLang="zh-CN" sz="2000" smtClean="0"/>
          </a:p>
          <a:p>
            <a:pPr marL="636588" lvl="1" indent="-209550" eaLnBrk="1" hangingPunct="1">
              <a:lnSpc>
                <a:spcPct val="100000"/>
              </a:lnSpc>
              <a:spcBef>
                <a:spcPct val="0"/>
              </a:spcBef>
            </a:pPr>
            <a:r>
              <a:rPr lang="zh-CN" altLang="en-US" sz="2000" smtClean="0"/>
              <a:t>可以实现成</a:t>
            </a:r>
            <a:r>
              <a:rPr lang="en-US" altLang="zh-CN" sz="2000" smtClean="0"/>
              <a:t> wired-OR line</a:t>
            </a:r>
          </a:p>
          <a:p>
            <a:pPr marL="320675" indent="-320675" eaLnBrk="1" hangingPunct="1">
              <a:lnSpc>
                <a:spcPct val="100000"/>
              </a:lnSpc>
              <a:spcBef>
                <a:spcPct val="0"/>
              </a:spcBef>
            </a:pPr>
            <a:r>
              <a:rPr lang="zh-CN" altLang="en-US" sz="2400" smtClean="0"/>
              <a:t>所有</a:t>
            </a:r>
            <a:r>
              <a:rPr lang="en-US" altLang="zh-CN" sz="2400" smtClean="0"/>
              <a:t>cache controllers </a:t>
            </a:r>
            <a:r>
              <a:rPr lang="zh-CN" altLang="en-US" sz="2400" smtClean="0"/>
              <a:t>监测</a:t>
            </a:r>
            <a:r>
              <a:rPr lang="en-US" altLang="zh-CN" sz="2400" smtClean="0"/>
              <a:t> BusRd</a:t>
            </a:r>
          </a:p>
          <a:p>
            <a:pPr marL="636588" lvl="1" indent="-209550" eaLnBrk="1" hangingPunct="1">
              <a:lnSpc>
                <a:spcPct val="100000"/>
              </a:lnSpc>
              <a:spcBef>
                <a:spcPct val="0"/>
              </a:spcBef>
            </a:pPr>
            <a:r>
              <a:rPr lang="zh-CN" altLang="en-US" sz="2000" smtClean="0"/>
              <a:t>如果所访问的块的状态是（</a:t>
            </a:r>
            <a:r>
              <a:rPr lang="en-US" altLang="zh-CN" sz="2000" smtClean="0"/>
              <a:t>state </a:t>
            </a:r>
            <a:r>
              <a:rPr lang="en-US" altLang="zh-CN" sz="2000" i="1" smtClean="0"/>
              <a:t>S</a:t>
            </a:r>
            <a:r>
              <a:rPr lang="en-US" altLang="zh-CN" sz="2000" smtClean="0"/>
              <a:t>, </a:t>
            </a:r>
            <a:r>
              <a:rPr lang="en-US" altLang="zh-CN" sz="2000" i="1" smtClean="0"/>
              <a:t>E</a:t>
            </a:r>
            <a:r>
              <a:rPr lang="en-US" altLang="zh-CN" sz="2000" smtClean="0"/>
              <a:t>, or </a:t>
            </a:r>
            <a:r>
              <a:rPr lang="en-US" altLang="zh-CN" sz="2000" i="1" smtClean="0"/>
              <a:t>M</a:t>
            </a:r>
            <a:r>
              <a:rPr lang="en-US" altLang="zh-CN" sz="2000" smtClean="0"/>
              <a:t>)</a:t>
            </a:r>
          </a:p>
          <a:p>
            <a:pPr marL="636588" lvl="1" indent="-209550" eaLnBrk="1" hangingPunct="1">
              <a:lnSpc>
                <a:spcPct val="100000"/>
              </a:lnSpc>
              <a:spcBef>
                <a:spcPts val="600"/>
              </a:spcBef>
            </a:pPr>
            <a:r>
              <a:rPr lang="zh-CN" altLang="en-US" sz="2000" smtClean="0"/>
              <a:t>请求</a:t>
            </a:r>
            <a:r>
              <a:rPr lang="en-US" altLang="zh-CN" sz="2000" smtClean="0"/>
              <a:t>Cache </a:t>
            </a:r>
            <a:r>
              <a:rPr lang="zh-CN" altLang="en-US" sz="2000" smtClean="0"/>
              <a:t>根据</a:t>
            </a:r>
            <a:r>
              <a:rPr lang="en-US" altLang="zh-CN" sz="2000" smtClean="0"/>
              <a:t>shared signal</a:t>
            </a:r>
            <a:r>
              <a:rPr lang="zh-CN" altLang="en-US" sz="2000" smtClean="0"/>
              <a:t>选择</a:t>
            </a:r>
            <a:r>
              <a:rPr lang="en-US" altLang="zh-CN" sz="2000" smtClean="0"/>
              <a:t>E</a:t>
            </a:r>
            <a:r>
              <a:rPr lang="zh-CN" altLang="en-US" sz="2000" smtClean="0"/>
              <a:t>或</a:t>
            </a:r>
            <a:r>
              <a:rPr lang="en-US" altLang="zh-CN" sz="2000" smtClean="0"/>
              <a:t>S</a:t>
            </a:r>
          </a:p>
        </p:txBody>
      </p:sp>
      <p:grpSp>
        <p:nvGrpSpPr>
          <p:cNvPr id="83972" name="Group 45"/>
          <p:cNvGrpSpPr>
            <a:grpSpLocks/>
          </p:cNvGrpSpPr>
          <p:nvPr/>
        </p:nvGrpSpPr>
        <p:grpSpPr bwMode="auto">
          <a:xfrm>
            <a:off x="1106488" y="1279525"/>
            <a:ext cx="7216775" cy="2462213"/>
            <a:chOff x="758" y="816"/>
            <a:chExt cx="4925" cy="1680"/>
          </a:xfrm>
        </p:grpSpPr>
        <p:sp>
          <p:nvSpPr>
            <p:cNvPr id="30726" name="Line 4"/>
            <p:cNvSpPr>
              <a:spLocks noChangeShapeType="1"/>
            </p:cNvSpPr>
            <p:nvPr/>
          </p:nvSpPr>
          <p:spPr bwMode="auto">
            <a:xfrm>
              <a:off x="758" y="2016"/>
              <a:ext cx="3640" cy="0"/>
            </a:xfrm>
            <a:prstGeom prst="line">
              <a:avLst/>
            </a:prstGeom>
            <a:noFill/>
            <a:ln w="12700">
              <a:solidFill>
                <a:schemeClr val="hlink"/>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27" name="Line 5"/>
            <p:cNvSpPr>
              <a:spLocks noChangeShapeType="1"/>
            </p:cNvSpPr>
            <p:nvPr/>
          </p:nvSpPr>
          <p:spPr bwMode="auto">
            <a:xfrm flipV="1">
              <a:off x="1435" y="1728"/>
              <a:ext cx="0" cy="288"/>
            </a:xfrm>
            <a:prstGeom prst="line">
              <a:avLst/>
            </a:prstGeom>
            <a:noFill/>
            <a:ln w="12700">
              <a:solidFill>
                <a:schemeClr val="hlink"/>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28" name="Line 6"/>
            <p:cNvSpPr>
              <a:spLocks noChangeShapeType="1"/>
            </p:cNvSpPr>
            <p:nvPr/>
          </p:nvSpPr>
          <p:spPr bwMode="auto">
            <a:xfrm flipV="1">
              <a:off x="2778" y="1728"/>
              <a:ext cx="0" cy="288"/>
            </a:xfrm>
            <a:prstGeom prst="line">
              <a:avLst/>
            </a:prstGeom>
            <a:noFill/>
            <a:ln w="12700">
              <a:solidFill>
                <a:schemeClr val="hlink"/>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29" name="Line 7"/>
            <p:cNvSpPr>
              <a:spLocks noChangeShapeType="1"/>
            </p:cNvSpPr>
            <p:nvPr/>
          </p:nvSpPr>
          <p:spPr bwMode="auto">
            <a:xfrm flipV="1">
              <a:off x="4075" y="1728"/>
              <a:ext cx="0" cy="288"/>
            </a:xfrm>
            <a:prstGeom prst="line">
              <a:avLst/>
            </a:prstGeom>
            <a:noFill/>
            <a:ln w="12700">
              <a:solidFill>
                <a:schemeClr val="hlink"/>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30" name="Rectangle 8"/>
            <p:cNvSpPr>
              <a:spLocks noChangeArrowheads="1"/>
            </p:cNvSpPr>
            <p:nvPr/>
          </p:nvSpPr>
          <p:spPr bwMode="auto">
            <a:xfrm>
              <a:off x="4599" y="1901"/>
              <a:ext cx="1084" cy="412"/>
            </a:xfrm>
            <a:prstGeom prst="rect">
              <a:avLst/>
            </a:prstGeom>
            <a:noFill/>
            <a:ln>
              <a:noFill/>
            </a:ln>
            <a:extLst/>
          </p:spPr>
          <p:txBody>
            <a:bodyPr>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en-US" sz="1662">
                  <a:solidFill>
                    <a:schemeClr val="hlink"/>
                  </a:solidFill>
                  <a:latin typeface="Times New Roman" panose="02020603050405020304" pitchFamily="18" charset="0"/>
                  <a:ea typeface="+mn-ea"/>
                </a:rPr>
                <a:t>Shared signal </a:t>
              </a:r>
              <a:r>
                <a:rPr lang="en-US" altLang="en-US" sz="1477" i="1">
                  <a:solidFill>
                    <a:schemeClr val="hlink"/>
                  </a:solidFill>
                  <a:ea typeface="+mn-ea"/>
                </a:rPr>
                <a:t>S</a:t>
              </a:r>
              <a:endParaRPr lang="en-US" altLang="en-US" sz="1662">
                <a:solidFill>
                  <a:schemeClr val="hlink"/>
                </a:solidFill>
                <a:latin typeface="Times New Roman" panose="02020603050405020304" pitchFamily="18" charset="0"/>
                <a:ea typeface="+mn-ea"/>
              </a:endParaRPr>
            </a:p>
            <a:p>
              <a:pPr algn="ctr" eaLnBrk="1" fontAlgn="auto" hangingPunct="1">
                <a:spcBef>
                  <a:spcPts val="0"/>
                </a:spcBef>
                <a:spcAft>
                  <a:spcPts val="0"/>
                </a:spcAft>
                <a:defRPr/>
              </a:pPr>
              <a:r>
                <a:rPr lang="en-US" altLang="en-US" sz="1662">
                  <a:solidFill>
                    <a:schemeClr val="hlink"/>
                  </a:solidFill>
                  <a:latin typeface="Times New Roman" panose="02020603050405020304" pitchFamily="18" charset="0"/>
                  <a:ea typeface="+mn-ea"/>
                </a:rPr>
                <a:t>wired-OR</a:t>
              </a:r>
              <a:endParaRPr lang="en-US" altLang="zh-CN" sz="1662">
                <a:solidFill>
                  <a:schemeClr val="hlink"/>
                </a:solidFill>
                <a:latin typeface="Times New Roman" panose="02020603050405020304" pitchFamily="18" charset="0"/>
              </a:endParaRPr>
            </a:p>
          </p:txBody>
        </p:sp>
        <p:sp>
          <p:nvSpPr>
            <p:cNvPr id="30731" name="Line 10"/>
            <p:cNvSpPr>
              <a:spLocks noChangeShapeType="1"/>
            </p:cNvSpPr>
            <p:nvPr/>
          </p:nvSpPr>
          <p:spPr bwMode="auto">
            <a:xfrm>
              <a:off x="810" y="1965"/>
              <a:ext cx="3670" cy="1"/>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0732" name="Line 11"/>
            <p:cNvSpPr>
              <a:spLocks noChangeShapeType="1"/>
            </p:cNvSpPr>
            <p:nvPr/>
          </p:nvSpPr>
          <p:spPr bwMode="auto">
            <a:xfrm>
              <a:off x="1847" y="1965"/>
              <a:ext cx="1" cy="211"/>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0733" name="Rectangle 12"/>
            <p:cNvSpPr>
              <a:spLocks noChangeArrowheads="1"/>
            </p:cNvSpPr>
            <p:nvPr/>
          </p:nvSpPr>
          <p:spPr bwMode="auto">
            <a:xfrm>
              <a:off x="1290" y="2176"/>
              <a:ext cx="1127" cy="320"/>
            </a:xfrm>
            <a:prstGeom prst="rect">
              <a:avLst/>
            </a:prstGeom>
            <a:noFill/>
            <a:ln w="19050">
              <a:solidFill>
                <a:srgbClr val="000000"/>
              </a:solidFill>
              <a:miter lim="800000"/>
              <a:headEnd/>
              <a:tailEnd/>
            </a:ln>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30734" name="Rectangle 13"/>
            <p:cNvSpPr>
              <a:spLocks noChangeArrowheads="1"/>
            </p:cNvSpPr>
            <p:nvPr/>
          </p:nvSpPr>
          <p:spPr bwMode="auto">
            <a:xfrm>
              <a:off x="3564" y="2225"/>
              <a:ext cx="485" cy="11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solidFill>
                    <a:srgbClr val="000000"/>
                  </a:solidFill>
                </a:rPr>
                <a:t>I/O devices</a:t>
              </a:r>
              <a:endParaRPr lang="en-US" altLang="zh-CN" sz="1292"/>
            </a:p>
          </p:txBody>
        </p:sp>
        <p:sp>
          <p:nvSpPr>
            <p:cNvPr id="30735" name="Rectangle 14"/>
            <p:cNvSpPr>
              <a:spLocks noChangeArrowheads="1"/>
            </p:cNvSpPr>
            <p:nvPr/>
          </p:nvSpPr>
          <p:spPr bwMode="auto">
            <a:xfrm>
              <a:off x="1651" y="2275"/>
              <a:ext cx="374" cy="11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a:solidFill>
                    <a:srgbClr val="000000"/>
                  </a:solidFill>
                </a:rPr>
                <a:t>Memory</a:t>
              </a:r>
              <a:endParaRPr lang="en-US" altLang="zh-CN" sz="1108"/>
            </a:p>
          </p:txBody>
        </p:sp>
        <p:sp>
          <p:nvSpPr>
            <p:cNvPr id="30736" name="Line 15"/>
            <p:cNvSpPr>
              <a:spLocks noChangeShapeType="1"/>
            </p:cNvSpPr>
            <p:nvPr/>
          </p:nvSpPr>
          <p:spPr bwMode="auto">
            <a:xfrm>
              <a:off x="3793" y="1965"/>
              <a:ext cx="1" cy="211"/>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grpSp>
          <p:nvGrpSpPr>
            <p:cNvPr id="83987" name="Group 17"/>
            <p:cNvGrpSpPr>
              <a:grpSpLocks/>
            </p:cNvGrpSpPr>
            <p:nvPr/>
          </p:nvGrpSpPr>
          <p:grpSpPr bwMode="auto">
            <a:xfrm>
              <a:off x="848" y="816"/>
              <a:ext cx="1019" cy="1152"/>
              <a:chOff x="1286" y="816"/>
              <a:chExt cx="1018" cy="1152"/>
            </a:xfrm>
          </p:grpSpPr>
          <p:sp>
            <p:nvSpPr>
              <p:cNvPr id="30756" name="Rectangle 18"/>
              <p:cNvSpPr>
                <a:spLocks noChangeArrowheads="1"/>
              </p:cNvSpPr>
              <p:nvPr/>
            </p:nvSpPr>
            <p:spPr bwMode="auto">
              <a:xfrm>
                <a:off x="1296" y="1296"/>
                <a:ext cx="1015" cy="432"/>
              </a:xfrm>
              <a:prstGeom prst="rect">
                <a:avLst/>
              </a:prstGeom>
              <a:solidFill>
                <a:schemeClr val="bg1"/>
              </a:solidFill>
              <a:ln w="28575">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eaLnBrk="1" fontAlgn="auto" hangingPunct="1">
                  <a:spcBef>
                    <a:spcPts val="0"/>
                  </a:spcBef>
                  <a:spcAft>
                    <a:spcPts val="0"/>
                  </a:spcAft>
                  <a:defRPr/>
                </a:pPr>
                <a:endParaRPr lang="zh-CN" altLang="zh-CN" sz="1292">
                  <a:ea typeface="+mn-ea"/>
                </a:endParaRPr>
              </a:p>
            </p:txBody>
          </p:sp>
          <p:sp>
            <p:nvSpPr>
              <p:cNvPr id="30757" name="Oval 19"/>
              <p:cNvSpPr>
                <a:spLocks noChangeArrowheads="1"/>
              </p:cNvSpPr>
              <p:nvPr/>
            </p:nvSpPr>
            <p:spPr bwMode="auto">
              <a:xfrm>
                <a:off x="1603" y="816"/>
                <a:ext cx="364" cy="288"/>
              </a:xfrm>
              <a:prstGeom prst="ellipse">
                <a:avLst/>
              </a:prstGeom>
              <a:solidFill>
                <a:schemeClr val="bg1"/>
              </a:solidFill>
              <a:ln w="12700">
                <a:solidFill>
                  <a:schemeClr val="tx1"/>
                </a:solidFill>
                <a:round/>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eaLnBrk="1" fontAlgn="auto" hangingPunct="1">
                  <a:spcBef>
                    <a:spcPts val="0"/>
                  </a:spcBef>
                  <a:spcAft>
                    <a:spcPts val="0"/>
                  </a:spcAft>
                  <a:defRPr/>
                </a:pPr>
                <a:r>
                  <a:rPr lang="en-US" altLang="zh-CN" sz="1292"/>
                  <a:t>P</a:t>
                </a:r>
                <a:r>
                  <a:rPr lang="en-US" altLang="zh-CN" sz="1292" baseline="-25000"/>
                  <a:t>1</a:t>
                </a:r>
                <a:endParaRPr lang="en-US" altLang="zh-CN" sz="1292"/>
              </a:p>
            </p:txBody>
          </p:sp>
          <p:sp>
            <p:nvSpPr>
              <p:cNvPr id="30758" name="Line 20"/>
              <p:cNvSpPr>
                <a:spLocks noChangeShapeType="1"/>
              </p:cNvSpPr>
              <p:nvPr/>
            </p:nvSpPr>
            <p:spPr bwMode="auto">
              <a:xfrm>
                <a:off x="1776" y="1104"/>
                <a:ext cx="0" cy="192"/>
              </a:xfrm>
              <a:prstGeom prst="line">
                <a:avLst/>
              </a:prstGeom>
              <a:noFill/>
              <a:ln w="19050">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59" name="Line 21"/>
              <p:cNvSpPr>
                <a:spLocks noChangeShapeType="1"/>
              </p:cNvSpPr>
              <p:nvPr/>
            </p:nvSpPr>
            <p:spPr bwMode="auto">
              <a:xfrm flipH="1">
                <a:off x="1776" y="1728"/>
                <a:ext cx="0" cy="240"/>
              </a:xfrm>
              <a:prstGeom prst="line">
                <a:avLst/>
              </a:prstGeom>
              <a:noFill/>
              <a:ln w="28575">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60" name="Rectangle 22"/>
              <p:cNvSpPr>
                <a:spLocks noChangeArrowheads="1"/>
              </p:cNvSpPr>
              <p:nvPr/>
            </p:nvSpPr>
            <p:spPr bwMode="auto">
              <a:xfrm>
                <a:off x="1488" y="1440"/>
                <a:ext cx="208"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30761" name="Line 23"/>
              <p:cNvSpPr>
                <a:spLocks noChangeShapeType="1"/>
              </p:cNvSpPr>
              <p:nvPr/>
            </p:nvSpPr>
            <p:spPr bwMode="auto">
              <a:xfrm>
                <a:off x="1296" y="1440"/>
                <a:ext cx="1015" cy="0"/>
              </a:xfrm>
              <a:prstGeom prst="line">
                <a:avLst/>
              </a:prstGeom>
              <a:noFill/>
              <a:ln w="9525">
                <a:solidFill>
                  <a:schemeClr val="tx1"/>
                </a:solidFill>
                <a:round/>
                <a:headEnd/>
                <a:tailEnd/>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30762" name="Line 24"/>
              <p:cNvSpPr>
                <a:spLocks noChangeShapeType="1"/>
              </p:cNvSpPr>
              <p:nvPr/>
            </p:nvSpPr>
            <p:spPr bwMode="auto">
              <a:xfrm>
                <a:off x="1296" y="1584"/>
                <a:ext cx="1015" cy="0"/>
              </a:xfrm>
              <a:prstGeom prst="line">
                <a:avLst/>
              </a:prstGeom>
              <a:noFill/>
              <a:ln w="9525">
                <a:solidFill>
                  <a:schemeClr val="tx1"/>
                </a:solidFill>
                <a:round/>
                <a:headEnd/>
                <a:tailEnd/>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30763" name="Text Box 25"/>
              <p:cNvSpPr txBox="1">
                <a:spLocks noChangeArrowheads="1"/>
              </p:cNvSpPr>
              <p:nvPr/>
            </p:nvSpPr>
            <p:spPr bwMode="auto">
              <a:xfrm>
                <a:off x="1286" y="1299"/>
                <a:ext cx="1018" cy="128"/>
              </a:xfrm>
              <a:prstGeom prst="rect">
                <a:avLst/>
              </a:prstGeom>
              <a:noFill/>
              <a:ln>
                <a:noFill/>
              </a:ln>
              <a:extLst/>
            </p:spPr>
            <p:txBody>
              <a:bodyPr lIns="42203"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t>Tag   State         Data</a:t>
                </a:r>
                <a:endParaRPr lang="en-US" altLang="zh-CN" sz="1292"/>
              </a:p>
            </p:txBody>
          </p:sp>
        </p:grpSp>
        <p:grpSp>
          <p:nvGrpSpPr>
            <p:cNvPr id="83988" name="Group 26"/>
            <p:cNvGrpSpPr>
              <a:grpSpLocks/>
            </p:cNvGrpSpPr>
            <p:nvPr/>
          </p:nvGrpSpPr>
          <p:grpSpPr bwMode="auto">
            <a:xfrm>
              <a:off x="2155" y="816"/>
              <a:ext cx="1018" cy="1152"/>
              <a:chOff x="1286" y="816"/>
              <a:chExt cx="1018" cy="1152"/>
            </a:xfrm>
          </p:grpSpPr>
          <p:sp>
            <p:nvSpPr>
              <p:cNvPr id="30748" name="Rectangle 27"/>
              <p:cNvSpPr>
                <a:spLocks noChangeArrowheads="1"/>
              </p:cNvSpPr>
              <p:nvPr/>
            </p:nvSpPr>
            <p:spPr bwMode="auto">
              <a:xfrm>
                <a:off x="1292" y="1296"/>
                <a:ext cx="1012" cy="432"/>
              </a:xfrm>
              <a:prstGeom prst="rect">
                <a:avLst/>
              </a:prstGeom>
              <a:solidFill>
                <a:schemeClr val="bg1"/>
              </a:solidFill>
              <a:ln w="28575">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eaLnBrk="1" fontAlgn="auto" hangingPunct="1">
                  <a:spcBef>
                    <a:spcPts val="0"/>
                  </a:spcBef>
                  <a:spcAft>
                    <a:spcPts val="0"/>
                  </a:spcAft>
                  <a:defRPr/>
                </a:pPr>
                <a:endParaRPr lang="zh-CN" altLang="zh-CN" sz="1292">
                  <a:ea typeface="+mn-ea"/>
                </a:endParaRPr>
              </a:p>
            </p:txBody>
          </p:sp>
          <p:sp>
            <p:nvSpPr>
              <p:cNvPr id="30749" name="Oval 28"/>
              <p:cNvSpPr>
                <a:spLocks noChangeArrowheads="1"/>
              </p:cNvSpPr>
              <p:nvPr/>
            </p:nvSpPr>
            <p:spPr bwMode="auto">
              <a:xfrm>
                <a:off x="1603" y="816"/>
                <a:ext cx="364" cy="288"/>
              </a:xfrm>
              <a:prstGeom prst="ellipse">
                <a:avLst/>
              </a:prstGeom>
              <a:solidFill>
                <a:schemeClr val="bg1"/>
              </a:solidFill>
              <a:ln w="12700">
                <a:solidFill>
                  <a:schemeClr val="tx1"/>
                </a:solidFill>
                <a:round/>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eaLnBrk="1" fontAlgn="auto" hangingPunct="1">
                  <a:spcBef>
                    <a:spcPts val="0"/>
                  </a:spcBef>
                  <a:spcAft>
                    <a:spcPts val="0"/>
                  </a:spcAft>
                  <a:defRPr/>
                </a:pPr>
                <a:r>
                  <a:rPr lang="en-US" altLang="zh-CN" sz="1292"/>
                  <a:t>P</a:t>
                </a:r>
                <a:r>
                  <a:rPr lang="en-US" altLang="zh-CN" sz="1292" baseline="-25000"/>
                  <a:t>2</a:t>
                </a:r>
                <a:endParaRPr lang="en-US" altLang="zh-CN" sz="1292"/>
              </a:p>
            </p:txBody>
          </p:sp>
          <p:sp>
            <p:nvSpPr>
              <p:cNvPr id="30750" name="Line 29"/>
              <p:cNvSpPr>
                <a:spLocks noChangeShapeType="1"/>
              </p:cNvSpPr>
              <p:nvPr/>
            </p:nvSpPr>
            <p:spPr bwMode="auto">
              <a:xfrm>
                <a:off x="1775" y="1104"/>
                <a:ext cx="0" cy="192"/>
              </a:xfrm>
              <a:prstGeom prst="line">
                <a:avLst/>
              </a:prstGeom>
              <a:noFill/>
              <a:ln w="19050">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51" name="Line 30"/>
              <p:cNvSpPr>
                <a:spLocks noChangeShapeType="1"/>
              </p:cNvSpPr>
              <p:nvPr/>
            </p:nvSpPr>
            <p:spPr bwMode="auto">
              <a:xfrm flipH="1">
                <a:off x="1775" y="1728"/>
                <a:ext cx="0" cy="240"/>
              </a:xfrm>
              <a:prstGeom prst="line">
                <a:avLst/>
              </a:prstGeom>
              <a:noFill/>
              <a:ln w="28575">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52" name="Rectangle 31"/>
              <p:cNvSpPr>
                <a:spLocks noChangeArrowheads="1"/>
              </p:cNvSpPr>
              <p:nvPr/>
            </p:nvSpPr>
            <p:spPr bwMode="auto">
              <a:xfrm>
                <a:off x="1488" y="1440"/>
                <a:ext cx="208"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30753" name="Line 32"/>
              <p:cNvSpPr>
                <a:spLocks noChangeShapeType="1"/>
              </p:cNvSpPr>
              <p:nvPr/>
            </p:nvSpPr>
            <p:spPr bwMode="auto">
              <a:xfrm>
                <a:off x="1292" y="1440"/>
                <a:ext cx="1012" cy="0"/>
              </a:xfrm>
              <a:prstGeom prst="line">
                <a:avLst/>
              </a:prstGeom>
              <a:noFill/>
              <a:ln w="9525">
                <a:solidFill>
                  <a:schemeClr val="tx1"/>
                </a:solidFill>
                <a:round/>
                <a:headEnd/>
                <a:tailEnd/>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30754" name="Line 33"/>
              <p:cNvSpPr>
                <a:spLocks noChangeShapeType="1"/>
              </p:cNvSpPr>
              <p:nvPr/>
            </p:nvSpPr>
            <p:spPr bwMode="auto">
              <a:xfrm>
                <a:off x="1292" y="1584"/>
                <a:ext cx="1012" cy="0"/>
              </a:xfrm>
              <a:prstGeom prst="line">
                <a:avLst/>
              </a:prstGeom>
              <a:noFill/>
              <a:ln w="9525">
                <a:solidFill>
                  <a:schemeClr val="tx1"/>
                </a:solidFill>
                <a:round/>
                <a:headEnd/>
                <a:tailEnd/>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30755" name="Text Box 34"/>
              <p:cNvSpPr txBox="1">
                <a:spLocks noChangeArrowheads="1"/>
              </p:cNvSpPr>
              <p:nvPr/>
            </p:nvSpPr>
            <p:spPr bwMode="auto">
              <a:xfrm>
                <a:off x="1279" y="1299"/>
                <a:ext cx="1018" cy="128"/>
              </a:xfrm>
              <a:prstGeom prst="rect">
                <a:avLst/>
              </a:prstGeom>
              <a:noFill/>
              <a:ln>
                <a:noFill/>
              </a:ln>
              <a:extLst/>
            </p:spPr>
            <p:txBody>
              <a:bodyPr lIns="42203"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t>Tag   State         Data</a:t>
                </a:r>
                <a:endParaRPr lang="en-US" altLang="zh-CN" sz="1292"/>
              </a:p>
            </p:txBody>
          </p:sp>
        </p:grpSp>
        <p:grpSp>
          <p:nvGrpSpPr>
            <p:cNvPr id="83989" name="Group 35"/>
            <p:cNvGrpSpPr>
              <a:grpSpLocks/>
            </p:cNvGrpSpPr>
            <p:nvPr/>
          </p:nvGrpSpPr>
          <p:grpSpPr bwMode="auto">
            <a:xfrm>
              <a:off x="3451" y="816"/>
              <a:ext cx="1019" cy="1152"/>
              <a:chOff x="1286" y="816"/>
              <a:chExt cx="1018" cy="1152"/>
            </a:xfrm>
          </p:grpSpPr>
          <p:sp>
            <p:nvSpPr>
              <p:cNvPr id="30740" name="Rectangle 36"/>
              <p:cNvSpPr>
                <a:spLocks noChangeArrowheads="1"/>
              </p:cNvSpPr>
              <p:nvPr/>
            </p:nvSpPr>
            <p:spPr bwMode="auto">
              <a:xfrm>
                <a:off x="1296" y="1296"/>
                <a:ext cx="1008" cy="432"/>
              </a:xfrm>
              <a:prstGeom prst="rect">
                <a:avLst/>
              </a:prstGeom>
              <a:solidFill>
                <a:schemeClr val="bg1"/>
              </a:solidFill>
              <a:ln w="28575">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eaLnBrk="1" fontAlgn="auto" hangingPunct="1">
                  <a:spcBef>
                    <a:spcPts val="0"/>
                  </a:spcBef>
                  <a:spcAft>
                    <a:spcPts val="0"/>
                  </a:spcAft>
                  <a:defRPr/>
                </a:pPr>
                <a:endParaRPr lang="zh-CN" altLang="zh-CN" sz="1292">
                  <a:ea typeface="+mn-ea"/>
                </a:endParaRPr>
              </a:p>
            </p:txBody>
          </p:sp>
          <p:sp>
            <p:nvSpPr>
              <p:cNvPr id="30741" name="Oval 37"/>
              <p:cNvSpPr>
                <a:spLocks noChangeArrowheads="1"/>
              </p:cNvSpPr>
              <p:nvPr/>
            </p:nvSpPr>
            <p:spPr bwMode="auto">
              <a:xfrm>
                <a:off x="1603" y="816"/>
                <a:ext cx="364" cy="288"/>
              </a:xfrm>
              <a:prstGeom prst="ellipse">
                <a:avLst/>
              </a:prstGeom>
              <a:solidFill>
                <a:schemeClr val="bg1"/>
              </a:solidFill>
              <a:ln w="12700">
                <a:solidFill>
                  <a:schemeClr val="tx1"/>
                </a:solidFill>
                <a:round/>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eaLnBrk="1" fontAlgn="auto" hangingPunct="1">
                  <a:spcBef>
                    <a:spcPts val="0"/>
                  </a:spcBef>
                  <a:spcAft>
                    <a:spcPts val="0"/>
                  </a:spcAft>
                  <a:defRPr/>
                </a:pPr>
                <a:r>
                  <a:rPr lang="en-US" altLang="zh-CN" sz="1292"/>
                  <a:t>P</a:t>
                </a:r>
                <a:r>
                  <a:rPr lang="en-US" altLang="zh-CN" sz="1292" baseline="-25000"/>
                  <a:t>3</a:t>
                </a:r>
                <a:endParaRPr lang="en-US" altLang="zh-CN" sz="1292"/>
              </a:p>
            </p:txBody>
          </p:sp>
          <p:sp>
            <p:nvSpPr>
              <p:cNvPr id="30742" name="Line 38"/>
              <p:cNvSpPr>
                <a:spLocks noChangeShapeType="1"/>
              </p:cNvSpPr>
              <p:nvPr/>
            </p:nvSpPr>
            <p:spPr bwMode="auto">
              <a:xfrm>
                <a:off x="1775" y="1104"/>
                <a:ext cx="0" cy="192"/>
              </a:xfrm>
              <a:prstGeom prst="line">
                <a:avLst/>
              </a:prstGeom>
              <a:noFill/>
              <a:ln w="19050">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43" name="Line 39"/>
              <p:cNvSpPr>
                <a:spLocks noChangeShapeType="1"/>
              </p:cNvSpPr>
              <p:nvPr/>
            </p:nvSpPr>
            <p:spPr bwMode="auto">
              <a:xfrm flipH="1">
                <a:off x="1775" y="1728"/>
                <a:ext cx="0" cy="240"/>
              </a:xfrm>
              <a:prstGeom prst="line">
                <a:avLst/>
              </a:prstGeom>
              <a:noFill/>
              <a:ln w="28575">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44" name="Rectangle 40"/>
              <p:cNvSpPr>
                <a:spLocks noChangeArrowheads="1"/>
              </p:cNvSpPr>
              <p:nvPr/>
            </p:nvSpPr>
            <p:spPr bwMode="auto">
              <a:xfrm>
                <a:off x="1489" y="1440"/>
                <a:ext cx="209"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30745" name="Line 41"/>
              <p:cNvSpPr>
                <a:spLocks noChangeShapeType="1"/>
              </p:cNvSpPr>
              <p:nvPr/>
            </p:nvSpPr>
            <p:spPr bwMode="auto">
              <a:xfrm>
                <a:off x="1296" y="1440"/>
                <a:ext cx="1008" cy="0"/>
              </a:xfrm>
              <a:prstGeom prst="line">
                <a:avLst/>
              </a:prstGeom>
              <a:noFill/>
              <a:ln w="9525">
                <a:solidFill>
                  <a:schemeClr val="tx1"/>
                </a:solidFill>
                <a:round/>
                <a:headEnd/>
                <a:tailEnd/>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30746" name="Line 42"/>
              <p:cNvSpPr>
                <a:spLocks noChangeShapeType="1"/>
              </p:cNvSpPr>
              <p:nvPr/>
            </p:nvSpPr>
            <p:spPr bwMode="auto">
              <a:xfrm>
                <a:off x="1296" y="1584"/>
                <a:ext cx="1008" cy="0"/>
              </a:xfrm>
              <a:prstGeom prst="line">
                <a:avLst/>
              </a:prstGeom>
              <a:noFill/>
              <a:ln w="9525">
                <a:solidFill>
                  <a:schemeClr val="tx1"/>
                </a:solidFill>
                <a:round/>
                <a:headEnd/>
                <a:tailEnd/>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30747" name="Text Box 43"/>
              <p:cNvSpPr txBox="1">
                <a:spLocks noChangeArrowheads="1"/>
              </p:cNvSpPr>
              <p:nvPr/>
            </p:nvSpPr>
            <p:spPr bwMode="auto">
              <a:xfrm>
                <a:off x="1286" y="1299"/>
                <a:ext cx="1011" cy="128"/>
              </a:xfrm>
              <a:prstGeom prst="rect">
                <a:avLst/>
              </a:prstGeom>
              <a:noFill/>
              <a:ln>
                <a:noFill/>
              </a:ln>
              <a:extLst/>
            </p:spPr>
            <p:txBody>
              <a:bodyPr lIns="42203"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t>Tag   State         Data</a:t>
                </a:r>
                <a:endParaRPr lang="en-US" altLang="zh-CN" sz="1292"/>
              </a:p>
            </p:txBody>
          </p:sp>
        </p:grpSp>
      </p:grpSp>
      <p:sp>
        <p:nvSpPr>
          <p:cNvPr id="2" name="日期占位符 1"/>
          <p:cNvSpPr>
            <a:spLocks noGrp="1"/>
          </p:cNvSpPr>
          <p:nvPr>
            <p:ph type="dt" sz="quarter" idx="10"/>
          </p:nvPr>
        </p:nvSpPr>
        <p:spPr/>
        <p:txBody>
          <a:bodyPr/>
          <a:lstStyle/>
          <a:p>
            <a:pPr>
              <a:defRPr/>
            </a:pPr>
            <a:fld id="{3786B74A-6F79-4D6B-90DA-7FB51C818834}" type="datetime1">
              <a:rPr lang="zh-CN" altLang="en-US"/>
              <a:pPr>
                <a:defRPr/>
              </a:pPr>
              <a:t>2020/9/14</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8397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3BDB4C06-01D8-472F-8063-687823564FEE}"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57</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628650" y="166688"/>
            <a:ext cx="8320088" cy="833437"/>
          </a:xfrm>
        </p:spPr>
        <p:txBody>
          <a:bodyPr/>
          <a:lstStyle/>
          <a:p>
            <a:pPr eaLnBrk="1" hangingPunct="1"/>
            <a:r>
              <a:rPr lang="en-US" altLang="en-US" smtClean="0">
                <a:ea typeface="宋体" panose="02010600030101010101" pitchFamily="2" charset="-122"/>
              </a:rPr>
              <a:t>MESI State Transition Diagram</a:t>
            </a:r>
          </a:p>
        </p:txBody>
      </p:sp>
      <p:sp>
        <p:nvSpPr>
          <p:cNvPr id="31748" name="Rectangle 3"/>
          <p:cNvSpPr>
            <a:spLocks noGrp="1" noChangeArrowheads="1"/>
          </p:cNvSpPr>
          <p:nvPr>
            <p:ph type="body" idx="1"/>
          </p:nvPr>
        </p:nvSpPr>
        <p:spPr>
          <a:xfrm>
            <a:off x="161925" y="976745"/>
            <a:ext cx="5511800" cy="5590743"/>
          </a:xfrm>
        </p:spPr>
        <p:txBody>
          <a:bodyPr rtlCol="0">
            <a:normAutofit fontScale="92500" lnSpcReduction="20000"/>
          </a:bodyPr>
          <a:lstStyle/>
          <a:p>
            <a:pPr eaLnBrk="1" fontAlgn="auto" hangingPunct="1">
              <a:lnSpc>
                <a:spcPct val="120000"/>
              </a:lnSpc>
              <a:spcBef>
                <a:spcPts val="0"/>
              </a:spcBef>
              <a:spcAft>
                <a:spcPts val="0"/>
              </a:spcAft>
              <a:defRPr/>
            </a:pPr>
            <a:r>
              <a:rPr lang="en-US" altLang="en-US" dirty="0" smtClean="0">
                <a:solidFill>
                  <a:srgbClr val="000000"/>
                </a:solidFill>
              </a:rPr>
              <a:t>Processor Read</a:t>
            </a:r>
          </a:p>
          <a:p>
            <a:pPr lvl="1" eaLnBrk="1" fontAlgn="auto" hangingPunct="1">
              <a:lnSpc>
                <a:spcPct val="120000"/>
              </a:lnSpc>
              <a:spcBef>
                <a:spcPts val="0"/>
              </a:spcBef>
              <a:spcAft>
                <a:spcPts val="0"/>
              </a:spcAft>
              <a:buNone/>
              <a:defRPr/>
            </a:pPr>
            <a:r>
              <a:rPr lang="zh-CN" altLang="en-US" dirty="0" smtClean="0">
                <a:solidFill>
                  <a:srgbClr val="000000"/>
                </a:solidFill>
              </a:rPr>
              <a:t>读失效时产生</a:t>
            </a:r>
            <a:r>
              <a:rPr lang="en-US" altLang="en-US" dirty="0" err="1" smtClean="0">
                <a:solidFill>
                  <a:srgbClr val="000000"/>
                </a:solidFill>
              </a:rPr>
              <a:t>BusRd</a:t>
            </a:r>
            <a:r>
              <a:rPr lang="zh-CN" altLang="en-US" dirty="0" smtClean="0">
                <a:solidFill>
                  <a:srgbClr val="000000"/>
                </a:solidFill>
              </a:rPr>
              <a:t>事务</a:t>
            </a:r>
            <a:endParaRPr lang="en-US" altLang="en-US" dirty="0" smtClean="0">
              <a:solidFill>
                <a:srgbClr val="000000"/>
              </a:solidFill>
            </a:endParaRPr>
          </a:p>
          <a:p>
            <a:pPr lvl="1" eaLnBrk="1" fontAlgn="auto" hangingPunct="1">
              <a:lnSpc>
                <a:spcPct val="120000"/>
              </a:lnSpc>
              <a:spcBef>
                <a:spcPts val="0"/>
              </a:spcBef>
              <a:spcAft>
                <a:spcPts val="0"/>
              </a:spcAft>
              <a:defRPr/>
            </a:pPr>
            <a:r>
              <a:rPr lang="en-US" altLang="en-US" dirty="0" err="1" smtClean="0">
                <a:solidFill>
                  <a:srgbClr val="000000"/>
                </a:solidFill>
              </a:rPr>
              <a:t>BusRd</a:t>
            </a:r>
            <a:r>
              <a:rPr lang="en-US" altLang="en-US" dirty="0" smtClean="0"/>
              <a:t>(</a:t>
            </a:r>
            <a:r>
              <a:rPr lang="en-US" altLang="en-US" b="1" dirty="0" smtClean="0">
                <a:solidFill>
                  <a:schemeClr val="hlink"/>
                </a:solidFill>
              </a:rPr>
              <a:t>S</a:t>
            </a:r>
            <a:r>
              <a:rPr lang="en-US" altLang="en-US" dirty="0" smtClean="0"/>
              <a:t>)</a:t>
            </a:r>
            <a:r>
              <a:rPr lang="en-US" altLang="en-US" dirty="0" smtClean="0">
                <a:solidFill>
                  <a:srgbClr val="000000"/>
                </a:solidFill>
              </a:rPr>
              <a:t> =&gt; shared line asserted</a:t>
            </a:r>
          </a:p>
          <a:p>
            <a:pPr lvl="2" eaLnBrk="1" fontAlgn="auto" hangingPunct="1">
              <a:lnSpc>
                <a:spcPct val="120000"/>
              </a:lnSpc>
              <a:spcBef>
                <a:spcPts val="0"/>
              </a:spcBef>
              <a:spcAft>
                <a:spcPts val="0"/>
              </a:spcAft>
              <a:defRPr/>
            </a:pPr>
            <a:r>
              <a:rPr lang="zh-CN" altLang="en-US" dirty="0" smtClean="0">
                <a:solidFill>
                  <a:srgbClr val="000000"/>
                </a:solidFill>
              </a:rPr>
              <a:t>在其他</a:t>
            </a:r>
            <a:r>
              <a:rPr lang="en-US" altLang="zh-CN" dirty="0" smtClean="0">
                <a:solidFill>
                  <a:srgbClr val="000000"/>
                </a:solidFill>
              </a:rPr>
              <a:t>Cache</a:t>
            </a:r>
            <a:r>
              <a:rPr lang="zh-CN" altLang="en-US" dirty="0" smtClean="0">
                <a:solidFill>
                  <a:srgbClr val="000000"/>
                </a:solidFill>
              </a:rPr>
              <a:t>中有有效的</a:t>
            </a:r>
            <a:r>
              <a:rPr lang="en-US" altLang="en-US" dirty="0" smtClean="0">
                <a:solidFill>
                  <a:srgbClr val="000000"/>
                </a:solidFill>
              </a:rPr>
              <a:t>copy</a:t>
            </a:r>
          </a:p>
          <a:p>
            <a:pPr lvl="2" eaLnBrk="1" fontAlgn="auto" hangingPunct="1">
              <a:lnSpc>
                <a:spcPct val="120000"/>
              </a:lnSpc>
              <a:spcBef>
                <a:spcPts val="0"/>
              </a:spcBef>
              <a:spcAft>
                <a:spcPts val="0"/>
              </a:spcAft>
              <a:defRPr/>
            </a:pPr>
            <a:r>
              <a:rPr lang="en-US" altLang="en-US" dirty="0" err="1" smtClean="0">
                <a:solidFill>
                  <a:srgbClr val="000000"/>
                </a:solidFill>
              </a:rPr>
              <a:t>Goto</a:t>
            </a:r>
            <a:r>
              <a:rPr lang="en-US" altLang="en-US" dirty="0" smtClean="0">
                <a:solidFill>
                  <a:srgbClr val="000000"/>
                </a:solidFill>
              </a:rPr>
              <a:t> state </a:t>
            </a:r>
            <a:r>
              <a:rPr lang="en-US" altLang="en-US" i="1" dirty="0" smtClean="0">
                <a:solidFill>
                  <a:srgbClr val="000000"/>
                </a:solidFill>
              </a:rPr>
              <a:t>S</a:t>
            </a:r>
          </a:p>
          <a:p>
            <a:pPr lvl="1" eaLnBrk="1" fontAlgn="auto" hangingPunct="1">
              <a:lnSpc>
                <a:spcPct val="120000"/>
              </a:lnSpc>
              <a:spcBef>
                <a:spcPts val="0"/>
              </a:spcBef>
              <a:spcAft>
                <a:spcPts val="0"/>
              </a:spcAft>
              <a:defRPr/>
            </a:pPr>
            <a:r>
              <a:rPr lang="en-US" altLang="en-US" dirty="0" err="1" smtClean="0">
                <a:solidFill>
                  <a:srgbClr val="000000"/>
                </a:solidFill>
              </a:rPr>
              <a:t>BusRd</a:t>
            </a:r>
            <a:r>
              <a:rPr lang="en-US" altLang="en-US" dirty="0" smtClean="0">
                <a:solidFill>
                  <a:srgbClr val="000000"/>
                </a:solidFill>
              </a:rPr>
              <a:t>(</a:t>
            </a:r>
            <a:r>
              <a:rPr lang="en-US" altLang="en-US" b="1" dirty="0" smtClean="0">
                <a:solidFill>
                  <a:schemeClr val="hlink"/>
                </a:solidFill>
              </a:rPr>
              <a:t>~S</a:t>
            </a:r>
            <a:r>
              <a:rPr lang="en-US" altLang="en-US" dirty="0" smtClean="0">
                <a:solidFill>
                  <a:srgbClr val="000000"/>
                </a:solidFill>
              </a:rPr>
              <a:t>) =&gt; shared line not asserted</a:t>
            </a:r>
          </a:p>
          <a:p>
            <a:pPr lvl="2" eaLnBrk="1" fontAlgn="auto" hangingPunct="1">
              <a:lnSpc>
                <a:spcPct val="120000"/>
              </a:lnSpc>
              <a:spcBef>
                <a:spcPts val="0"/>
              </a:spcBef>
              <a:spcAft>
                <a:spcPts val="0"/>
              </a:spcAft>
              <a:defRPr/>
            </a:pPr>
            <a:r>
              <a:rPr lang="zh-CN" altLang="en-US" dirty="0" smtClean="0">
                <a:solidFill>
                  <a:srgbClr val="000000"/>
                </a:solidFill>
              </a:rPr>
              <a:t>在其他</a:t>
            </a:r>
            <a:r>
              <a:rPr lang="en-US" altLang="zh-CN" dirty="0" smtClean="0">
                <a:solidFill>
                  <a:srgbClr val="000000"/>
                </a:solidFill>
              </a:rPr>
              <a:t>Cache</a:t>
            </a:r>
            <a:r>
              <a:rPr lang="zh-CN" altLang="en-US" dirty="0" smtClean="0">
                <a:solidFill>
                  <a:srgbClr val="000000"/>
                </a:solidFill>
              </a:rPr>
              <a:t>中不存在该块</a:t>
            </a:r>
            <a:endParaRPr lang="en-US" altLang="en-US" dirty="0" smtClean="0">
              <a:solidFill>
                <a:srgbClr val="000000"/>
              </a:solidFill>
            </a:endParaRPr>
          </a:p>
          <a:p>
            <a:pPr lvl="2" eaLnBrk="1" fontAlgn="auto" hangingPunct="1">
              <a:lnSpc>
                <a:spcPct val="120000"/>
              </a:lnSpc>
              <a:spcBef>
                <a:spcPts val="0"/>
              </a:spcBef>
              <a:spcAft>
                <a:spcPts val="0"/>
              </a:spcAft>
              <a:defRPr/>
            </a:pPr>
            <a:r>
              <a:rPr lang="en-US" altLang="en-US" dirty="0" err="1" smtClean="0">
                <a:solidFill>
                  <a:srgbClr val="000000"/>
                </a:solidFill>
              </a:rPr>
              <a:t>Goto</a:t>
            </a:r>
            <a:r>
              <a:rPr lang="en-US" altLang="en-US" dirty="0" smtClean="0">
                <a:solidFill>
                  <a:srgbClr val="000000"/>
                </a:solidFill>
              </a:rPr>
              <a:t> state </a:t>
            </a:r>
            <a:r>
              <a:rPr lang="en-US" altLang="en-US" i="1" dirty="0" smtClean="0">
                <a:solidFill>
                  <a:srgbClr val="000000"/>
                </a:solidFill>
              </a:rPr>
              <a:t>E</a:t>
            </a:r>
          </a:p>
          <a:p>
            <a:pPr lvl="1" eaLnBrk="1" fontAlgn="auto" hangingPunct="1">
              <a:lnSpc>
                <a:spcPct val="120000"/>
              </a:lnSpc>
              <a:spcBef>
                <a:spcPts val="0"/>
              </a:spcBef>
              <a:spcAft>
                <a:spcPts val="0"/>
              </a:spcAft>
              <a:buNone/>
              <a:defRPr/>
            </a:pPr>
            <a:r>
              <a:rPr lang="zh-CN" altLang="en-US" dirty="0" smtClean="0">
                <a:solidFill>
                  <a:srgbClr val="000000"/>
                </a:solidFill>
              </a:rPr>
              <a:t>读命中时不产生总线事务</a:t>
            </a:r>
            <a:endParaRPr lang="en-US" altLang="en-US" dirty="0" smtClean="0">
              <a:solidFill>
                <a:srgbClr val="000000"/>
              </a:solidFill>
            </a:endParaRPr>
          </a:p>
          <a:p>
            <a:pPr eaLnBrk="1" fontAlgn="auto" hangingPunct="1">
              <a:lnSpc>
                <a:spcPct val="120000"/>
              </a:lnSpc>
              <a:spcBef>
                <a:spcPts val="0"/>
              </a:spcBef>
              <a:spcAft>
                <a:spcPts val="0"/>
              </a:spcAft>
              <a:defRPr/>
            </a:pPr>
            <a:r>
              <a:rPr lang="en-US" altLang="en-US" dirty="0" smtClean="0">
                <a:solidFill>
                  <a:srgbClr val="000000"/>
                </a:solidFill>
              </a:rPr>
              <a:t>Processor Write</a:t>
            </a:r>
          </a:p>
          <a:p>
            <a:pPr lvl="1" eaLnBrk="1" fontAlgn="auto" hangingPunct="1">
              <a:lnSpc>
                <a:spcPct val="120000"/>
              </a:lnSpc>
              <a:spcBef>
                <a:spcPts val="0"/>
              </a:spcBef>
              <a:spcAft>
                <a:spcPts val="0"/>
              </a:spcAft>
              <a:defRPr/>
            </a:pPr>
            <a:r>
              <a:rPr lang="zh-CN" altLang="en-US" dirty="0" smtClean="0">
                <a:solidFill>
                  <a:srgbClr val="000000"/>
                </a:solidFill>
              </a:rPr>
              <a:t>该</a:t>
            </a:r>
            <a:r>
              <a:rPr lang="en-US" altLang="en-US" dirty="0" smtClean="0">
                <a:solidFill>
                  <a:srgbClr val="000000"/>
                </a:solidFill>
              </a:rPr>
              <a:t>Cache</a:t>
            </a:r>
            <a:r>
              <a:rPr lang="zh-CN" altLang="en-US" dirty="0" smtClean="0">
                <a:solidFill>
                  <a:srgbClr val="000000"/>
                </a:solidFill>
              </a:rPr>
              <a:t>块的状态转至</a:t>
            </a:r>
            <a:r>
              <a:rPr lang="en-US" altLang="en-US" dirty="0" smtClean="0">
                <a:solidFill>
                  <a:srgbClr val="000000"/>
                </a:solidFill>
              </a:rPr>
              <a:t> </a:t>
            </a:r>
            <a:r>
              <a:rPr lang="en-US" altLang="en-US" i="1" dirty="0" smtClean="0">
                <a:solidFill>
                  <a:srgbClr val="000000"/>
                </a:solidFill>
              </a:rPr>
              <a:t>M</a:t>
            </a:r>
            <a:endParaRPr lang="en-US" altLang="en-US" dirty="0" smtClean="0">
              <a:solidFill>
                <a:srgbClr val="000000"/>
              </a:solidFill>
            </a:endParaRPr>
          </a:p>
          <a:p>
            <a:pPr lvl="1" eaLnBrk="1" fontAlgn="auto" hangingPunct="1">
              <a:lnSpc>
                <a:spcPct val="120000"/>
              </a:lnSpc>
              <a:spcBef>
                <a:spcPts val="0"/>
              </a:spcBef>
              <a:spcAft>
                <a:spcPts val="0"/>
              </a:spcAft>
              <a:defRPr/>
            </a:pPr>
            <a:r>
              <a:rPr lang="zh-CN" altLang="en-US" dirty="0" smtClean="0">
                <a:solidFill>
                  <a:srgbClr val="000000"/>
                </a:solidFill>
              </a:rPr>
              <a:t>在</a:t>
            </a:r>
            <a:r>
              <a:rPr lang="en-US" altLang="zh-CN" dirty="0" smtClean="0">
                <a:solidFill>
                  <a:srgbClr val="000000"/>
                </a:solidFill>
              </a:rPr>
              <a:t>I</a:t>
            </a:r>
            <a:r>
              <a:rPr lang="zh-CN" altLang="en-US" dirty="0" smtClean="0">
                <a:solidFill>
                  <a:srgbClr val="000000"/>
                </a:solidFill>
              </a:rPr>
              <a:t>或</a:t>
            </a:r>
            <a:r>
              <a:rPr lang="en-US" altLang="zh-CN" dirty="0" smtClean="0">
                <a:solidFill>
                  <a:srgbClr val="000000"/>
                </a:solidFill>
              </a:rPr>
              <a:t>S</a:t>
            </a:r>
            <a:r>
              <a:rPr lang="zh-CN" altLang="en-US" dirty="0" smtClean="0">
                <a:solidFill>
                  <a:srgbClr val="000000"/>
                </a:solidFill>
              </a:rPr>
              <a:t>态产生</a:t>
            </a:r>
            <a:r>
              <a:rPr lang="en-US" altLang="en-US" dirty="0" smtClean="0">
                <a:solidFill>
                  <a:srgbClr val="000000"/>
                </a:solidFill>
              </a:rPr>
              <a:t> </a:t>
            </a:r>
            <a:r>
              <a:rPr lang="en-US" altLang="en-US" dirty="0" err="1" smtClean="0">
                <a:solidFill>
                  <a:srgbClr val="000000"/>
                </a:solidFill>
              </a:rPr>
              <a:t>BusRdX</a:t>
            </a:r>
            <a:r>
              <a:rPr lang="en-US" altLang="en-US" dirty="0" smtClean="0">
                <a:solidFill>
                  <a:srgbClr val="000000"/>
                </a:solidFill>
              </a:rPr>
              <a:t> / </a:t>
            </a:r>
            <a:r>
              <a:rPr lang="en-US" altLang="en-US" dirty="0" err="1" smtClean="0">
                <a:solidFill>
                  <a:srgbClr val="000000"/>
                </a:solidFill>
              </a:rPr>
              <a:t>BusUpgr</a:t>
            </a:r>
            <a:endParaRPr lang="en-US" altLang="en-US" i="1" dirty="0" smtClean="0">
              <a:solidFill>
                <a:srgbClr val="000000"/>
              </a:solidFill>
            </a:endParaRPr>
          </a:p>
          <a:p>
            <a:pPr lvl="2" eaLnBrk="1" fontAlgn="auto" hangingPunct="1">
              <a:lnSpc>
                <a:spcPct val="120000"/>
              </a:lnSpc>
              <a:spcBef>
                <a:spcPts val="0"/>
              </a:spcBef>
              <a:spcAft>
                <a:spcPts val="0"/>
              </a:spcAft>
              <a:defRPr/>
            </a:pPr>
            <a:r>
              <a:rPr lang="zh-CN" altLang="en-US" dirty="0" smtClean="0">
                <a:solidFill>
                  <a:srgbClr val="000000"/>
                </a:solidFill>
              </a:rPr>
              <a:t>作废其他</a:t>
            </a:r>
            <a:r>
              <a:rPr lang="en-US" altLang="zh-CN" dirty="0" smtClean="0">
                <a:solidFill>
                  <a:srgbClr val="000000"/>
                </a:solidFill>
              </a:rPr>
              <a:t>Cache</a:t>
            </a:r>
            <a:r>
              <a:rPr lang="zh-CN" altLang="en-US" dirty="0" smtClean="0">
                <a:solidFill>
                  <a:srgbClr val="000000"/>
                </a:solidFill>
              </a:rPr>
              <a:t>中的</a:t>
            </a:r>
            <a:r>
              <a:rPr lang="en-US" altLang="zh-CN" dirty="0" smtClean="0">
                <a:solidFill>
                  <a:srgbClr val="000000"/>
                </a:solidFill>
              </a:rPr>
              <a:t>Copies</a:t>
            </a:r>
            <a:endParaRPr lang="en-US" altLang="en-US" dirty="0" smtClean="0">
              <a:solidFill>
                <a:srgbClr val="000000"/>
              </a:solidFill>
            </a:endParaRPr>
          </a:p>
          <a:p>
            <a:pPr lvl="1" eaLnBrk="1" fontAlgn="auto" hangingPunct="1">
              <a:lnSpc>
                <a:spcPct val="120000"/>
              </a:lnSpc>
              <a:spcBef>
                <a:spcPts val="0"/>
              </a:spcBef>
              <a:spcAft>
                <a:spcPts val="0"/>
              </a:spcAft>
              <a:defRPr/>
            </a:pPr>
            <a:r>
              <a:rPr lang="en-US" altLang="en-US" dirty="0">
                <a:solidFill>
                  <a:srgbClr val="000000"/>
                </a:solidFill>
              </a:rPr>
              <a:t>Cache</a:t>
            </a:r>
            <a:r>
              <a:rPr lang="zh-CN" altLang="en-US" dirty="0">
                <a:solidFill>
                  <a:srgbClr val="000000"/>
                </a:solidFill>
              </a:rPr>
              <a:t>块处于</a:t>
            </a:r>
            <a:r>
              <a:rPr lang="zh-CN" altLang="en-US" b="1" dirty="0">
                <a:solidFill>
                  <a:srgbClr val="0070C0"/>
                </a:solidFill>
              </a:rPr>
              <a:t>状态</a:t>
            </a:r>
            <a:r>
              <a:rPr lang="en-US" altLang="en-US" b="1" dirty="0">
                <a:solidFill>
                  <a:srgbClr val="0070C0"/>
                </a:solidFill>
              </a:rPr>
              <a:t>E </a:t>
            </a:r>
            <a:r>
              <a:rPr lang="zh-CN" altLang="en-US" dirty="0" smtClean="0">
                <a:solidFill>
                  <a:srgbClr val="000000"/>
                </a:solidFill>
              </a:rPr>
              <a:t>或</a:t>
            </a:r>
            <a:r>
              <a:rPr lang="en-US" altLang="en-US" dirty="0" smtClean="0">
                <a:solidFill>
                  <a:srgbClr val="000000"/>
                </a:solidFill>
              </a:rPr>
              <a:t>M</a:t>
            </a:r>
            <a:r>
              <a:rPr lang="zh-CN" altLang="en-US" dirty="0" smtClean="0">
                <a:solidFill>
                  <a:srgbClr val="000000"/>
                </a:solidFill>
              </a:rPr>
              <a:t>时，</a:t>
            </a:r>
            <a:r>
              <a:rPr lang="zh-CN" altLang="en-US" dirty="0">
                <a:solidFill>
                  <a:srgbClr val="000000"/>
                </a:solidFill>
              </a:rPr>
              <a:t>不</a:t>
            </a:r>
            <a:r>
              <a:rPr lang="zh-CN" altLang="en-US" dirty="0" smtClean="0">
                <a:solidFill>
                  <a:srgbClr val="000000"/>
                </a:solidFill>
              </a:rPr>
              <a:t>产生</a:t>
            </a:r>
            <a:r>
              <a:rPr lang="en-US" altLang="en-US" dirty="0" err="1" smtClean="0">
                <a:solidFill>
                  <a:srgbClr val="000000"/>
                </a:solidFill>
              </a:rPr>
              <a:t>BusRdX</a:t>
            </a:r>
            <a:r>
              <a:rPr lang="en-US" altLang="en-US" dirty="0" smtClean="0">
                <a:solidFill>
                  <a:srgbClr val="000000"/>
                </a:solidFill>
              </a:rPr>
              <a:t> / </a:t>
            </a:r>
            <a:r>
              <a:rPr lang="en-US" altLang="en-US" dirty="0" err="1" smtClean="0">
                <a:solidFill>
                  <a:srgbClr val="000000"/>
                </a:solidFill>
              </a:rPr>
              <a:t>BusUpgr</a:t>
            </a:r>
            <a:r>
              <a:rPr lang="zh-CN" altLang="en-US" dirty="0" smtClean="0">
                <a:solidFill>
                  <a:srgbClr val="000000"/>
                </a:solidFill>
              </a:rPr>
              <a:t>总线</a:t>
            </a:r>
            <a:r>
              <a:rPr lang="zh-CN" altLang="en-US" dirty="0">
                <a:solidFill>
                  <a:srgbClr val="000000"/>
                </a:solidFill>
              </a:rPr>
              <a:t>事务</a:t>
            </a:r>
            <a:endParaRPr lang="en-US" altLang="en-US" dirty="0">
              <a:solidFill>
                <a:srgbClr val="000000"/>
              </a:solidFill>
            </a:endParaRPr>
          </a:p>
        </p:txBody>
      </p:sp>
      <p:grpSp>
        <p:nvGrpSpPr>
          <p:cNvPr id="86020" name="Group 99"/>
          <p:cNvGrpSpPr>
            <a:grpSpLocks/>
          </p:cNvGrpSpPr>
          <p:nvPr/>
        </p:nvGrpSpPr>
        <p:grpSpPr bwMode="auto">
          <a:xfrm>
            <a:off x="5760897" y="1458913"/>
            <a:ext cx="3257550" cy="4395787"/>
            <a:chOff x="3634" y="816"/>
            <a:chExt cx="2223" cy="2999"/>
          </a:xfrm>
        </p:grpSpPr>
        <p:sp>
          <p:nvSpPr>
            <p:cNvPr id="31750" name="Freeform 5"/>
            <p:cNvSpPr>
              <a:spLocks/>
            </p:cNvSpPr>
            <p:nvPr/>
          </p:nvSpPr>
          <p:spPr bwMode="auto">
            <a:xfrm>
              <a:off x="4572" y="923"/>
              <a:ext cx="74" cy="108"/>
            </a:xfrm>
            <a:custGeom>
              <a:avLst/>
              <a:gdLst>
                <a:gd name="T0" fmla="*/ 0 w 68"/>
                <a:gd name="T1" fmla="*/ 0 h 109"/>
                <a:gd name="T2" fmla="*/ 2 w 68"/>
                <a:gd name="T3" fmla="*/ 18 h 109"/>
                <a:gd name="T4" fmla="*/ 5 w 68"/>
                <a:gd name="T5" fmla="*/ 35 h 109"/>
                <a:gd name="T6" fmla="*/ 10 w 68"/>
                <a:gd name="T7" fmla="*/ 51 h 109"/>
                <a:gd name="T8" fmla="*/ 14 w 68"/>
                <a:gd name="T9" fmla="*/ 65 h 109"/>
                <a:gd name="T10" fmla="*/ 22 w 68"/>
                <a:gd name="T11" fmla="*/ 77 h 109"/>
                <a:gd name="T12" fmla="*/ 32 w 68"/>
                <a:gd name="T13" fmla="*/ 88 h 109"/>
                <a:gd name="T14" fmla="*/ 40 w 68"/>
                <a:gd name="T15" fmla="*/ 98 h 109"/>
                <a:gd name="T16" fmla="*/ 50 w 68"/>
                <a:gd name="T17" fmla="*/ 105 h 109"/>
                <a:gd name="T18" fmla="*/ 62 w 68"/>
                <a:gd name="T19" fmla="*/ 107 h 109"/>
                <a:gd name="T20" fmla="*/ 74 w 68"/>
                <a:gd name="T21" fmla="*/ 109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109"/>
                <a:gd name="T35" fmla="*/ 68 w 68"/>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109">
                  <a:moveTo>
                    <a:pt x="0" y="0"/>
                  </a:moveTo>
                  <a:lnTo>
                    <a:pt x="2" y="18"/>
                  </a:lnTo>
                  <a:lnTo>
                    <a:pt x="5" y="35"/>
                  </a:lnTo>
                  <a:lnTo>
                    <a:pt x="9" y="51"/>
                  </a:lnTo>
                  <a:lnTo>
                    <a:pt x="13" y="65"/>
                  </a:lnTo>
                  <a:lnTo>
                    <a:pt x="20" y="77"/>
                  </a:lnTo>
                  <a:lnTo>
                    <a:pt x="29" y="88"/>
                  </a:lnTo>
                  <a:lnTo>
                    <a:pt x="37" y="98"/>
                  </a:lnTo>
                  <a:lnTo>
                    <a:pt x="46" y="105"/>
                  </a:lnTo>
                  <a:lnTo>
                    <a:pt x="57" y="107"/>
                  </a:lnTo>
                  <a:lnTo>
                    <a:pt x="68" y="109"/>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51" name="Freeform 6"/>
            <p:cNvSpPr>
              <a:spLocks/>
            </p:cNvSpPr>
            <p:nvPr/>
          </p:nvSpPr>
          <p:spPr bwMode="auto">
            <a:xfrm>
              <a:off x="4572" y="816"/>
              <a:ext cx="147" cy="109"/>
            </a:xfrm>
            <a:custGeom>
              <a:avLst/>
              <a:gdLst>
                <a:gd name="T0" fmla="*/ 149 w 136"/>
                <a:gd name="T1" fmla="*/ 0 h 109"/>
                <a:gd name="T2" fmla="*/ 125 w 136"/>
                <a:gd name="T3" fmla="*/ 2 h 109"/>
                <a:gd name="T4" fmla="*/ 101 w 136"/>
                <a:gd name="T5" fmla="*/ 4 h 109"/>
                <a:gd name="T6" fmla="*/ 82 w 136"/>
                <a:gd name="T7" fmla="*/ 11 h 109"/>
                <a:gd name="T8" fmla="*/ 62 w 136"/>
                <a:gd name="T9" fmla="*/ 20 h 109"/>
                <a:gd name="T10" fmla="*/ 44 w 136"/>
                <a:gd name="T11" fmla="*/ 32 h 109"/>
                <a:gd name="T12" fmla="*/ 28 w 136"/>
                <a:gd name="T13" fmla="*/ 44 h 109"/>
                <a:gd name="T14" fmla="*/ 16 w 136"/>
                <a:gd name="T15" fmla="*/ 58 h 109"/>
                <a:gd name="T16" fmla="*/ 8 w 136"/>
                <a:gd name="T17" fmla="*/ 74 h 109"/>
                <a:gd name="T18" fmla="*/ 2 w 136"/>
                <a:gd name="T19" fmla="*/ 90 h 109"/>
                <a:gd name="T20" fmla="*/ 0 w 136"/>
                <a:gd name="T21" fmla="*/ 109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109"/>
                <a:gd name="T35" fmla="*/ 136 w 136"/>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109">
                  <a:moveTo>
                    <a:pt x="136" y="0"/>
                  </a:moveTo>
                  <a:lnTo>
                    <a:pt x="114" y="2"/>
                  </a:lnTo>
                  <a:lnTo>
                    <a:pt x="92" y="4"/>
                  </a:lnTo>
                  <a:lnTo>
                    <a:pt x="75" y="11"/>
                  </a:lnTo>
                  <a:lnTo>
                    <a:pt x="57" y="20"/>
                  </a:lnTo>
                  <a:lnTo>
                    <a:pt x="40" y="32"/>
                  </a:lnTo>
                  <a:lnTo>
                    <a:pt x="26" y="44"/>
                  </a:lnTo>
                  <a:lnTo>
                    <a:pt x="15" y="58"/>
                  </a:lnTo>
                  <a:lnTo>
                    <a:pt x="7" y="74"/>
                  </a:lnTo>
                  <a:lnTo>
                    <a:pt x="2" y="90"/>
                  </a:lnTo>
                  <a:lnTo>
                    <a:pt x="0" y="109"/>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52" name="Freeform 7"/>
            <p:cNvSpPr>
              <a:spLocks/>
            </p:cNvSpPr>
            <p:nvPr/>
          </p:nvSpPr>
          <p:spPr bwMode="auto">
            <a:xfrm>
              <a:off x="4800" y="962"/>
              <a:ext cx="70" cy="63"/>
            </a:xfrm>
            <a:custGeom>
              <a:avLst/>
              <a:gdLst>
                <a:gd name="T0" fmla="*/ 54 w 65"/>
                <a:gd name="T1" fmla="*/ 14 h 63"/>
                <a:gd name="T2" fmla="*/ 70 w 65"/>
                <a:gd name="T3" fmla="*/ 31 h 63"/>
                <a:gd name="T4" fmla="*/ 0 w 65"/>
                <a:gd name="T5" fmla="*/ 63 h 63"/>
                <a:gd name="T6" fmla="*/ 42 w 65"/>
                <a:gd name="T7" fmla="*/ 0 h 63"/>
                <a:gd name="T8" fmla="*/ 56 w 65"/>
                <a:gd name="T9" fmla="*/ 17 h 63"/>
                <a:gd name="T10" fmla="*/ 0 60000 65536"/>
                <a:gd name="T11" fmla="*/ 0 60000 65536"/>
                <a:gd name="T12" fmla="*/ 0 60000 65536"/>
                <a:gd name="T13" fmla="*/ 0 60000 65536"/>
                <a:gd name="T14" fmla="*/ 0 60000 65536"/>
                <a:gd name="T15" fmla="*/ 0 w 65"/>
                <a:gd name="T16" fmla="*/ 0 h 63"/>
                <a:gd name="T17" fmla="*/ 65 w 65"/>
                <a:gd name="T18" fmla="*/ 63 h 63"/>
              </a:gdLst>
              <a:ahLst/>
              <a:cxnLst>
                <a:cxn ang="T10">
                  <a:pos x="T0" y="T1"/>
                </a:cxn>
                <a:cxn ang="T11">
                  <a:pos x="T2" y="T3"/>
                </a:cxn>
                <a:cxn ang="T12">
                  <a:pos x="T4" y="T5"/>
                </a:cxn>
                <a:cxn ang="T13">
                  <a:pos x="T6" y="T7"/>
                </a:cxn>
                <a:cxn ang="T14">
                  <a:pos x="T8" y="T9"/>
                </a:cxn>
              </a:cxnLst>
              <a:rect l="T15" t="T16" r="T17" b="T18"/>
              <a:pathLst>
                <a:path w="65" h="63">
                  <a:moveTo>
                    <a:pt x="50" y="14"/>
                  </a:moveTo>
                  <a:lnTo>
                    <a:pt x="65" y="31"/>
                  </a:lnTo>
                  <a:lnTo>
                    <a:pt x="0" y="63"/>
                  </a:lnTo>
                  <a:lnTo>
                    <a:pt x="39" y="0"/>
                  </a:lnTo>
                  <a:lnTo>
                    <a:pt x="52" y="17"/>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53" name="Freeform 8"/>
            <p:cNvSpPr>
              <a:spLocks/>
            </p:cNvSpPr>
            <p:nvPr/>
          </p:nvSpPr>
          <p:spPr bwMode="auto">
            <a:xfrm>
              <a:off x="4800" y="962"/>
              <a:ext cx="70" cy="63"/>
            </a:xfrm>
            <a:custGeom>
              <a:avLst/>
              <a:gdLst>
                <a:gd name="T0" fmla="*/ 54 w 65"/>
                <a:gd name="T1" fmla="*/ 14 h 63"/>
                <a:gd name="T2" fmla="*/ 70 w 65"/>
                <a:gd name="T3" fmla="*/ 31 h 63"/>
                <a:gd name="T4" fmla="*/ 0 w 65"/>
                <a:gd name="T5" fmla="*/ 63 h 63"/>
                <a:gd name="T6" fmla="*/ 42 w 65"/>
                <a:gd name="T7" fmla="*/ 0 h 63"/>
                <a:gd name="T8" fmla="*/ 54 w 65"/>
                <a:gd name="T9" fmla="*/ 14 h 63"/>
                <a:gd name="T10" fmla="*/ 0 60000 65536"/>
                <a:gd name="T11" fmla="*/ 0 60000 65536"/>
                <a:gd name="T12" fmla="*/ 0 60000 65536"/>
                <a:gd name="T13" fmla="*/ 0 60000 65536"/>
                <a:gd name="T14" fmla="*/ 0 60000 65536"/>
                <a:gd name="T15" fmla="*/ 0 w 65"/>
                <a:gd name="T16" fmla="*/ 0 h 63"/>
                <a:gd name="T17" fmla="*/ 65 w 65"/>
                <a:gd name="T18" fmla="*/ 63 h 63"/>
              </a:gdLst>
              <a:ahLst/>
              <a:cxnLst>
                <a:cxn ang="T10">
                  <a:pos x="T0" y="T1"/>
                </a:cxn>
                <a:cxn ang="T11">
                  <a:pos x="T2" y="T3"/>
                </a:cxn>
                <a:cxn ang="T12">
                  <a:pos x="T4" y="T5"/>
                </a:cxn>
                <a:cxn ang="T13">
                  <a:pos x="T6" y="T7"/>
                </a:cxn>
                <a:cxn ang="T14">
                  <a:pos x="T8" y="T9"/>
                </a:cxn>
              </a:cxnLst>
              <a:rect l="T15" t="T16" r="T17" b="T18"/>
              <a:pathLst>
                <a:path w="65" h="63">
                  <a:moveTo>
                    <a:pt x="50" y="14"/>
                  </a:moveTo>
                  <a:lnTo>
                    <a:pt x="65" y="31"/>
                  </a:lnTo>
                  <a:lnTo>
                    <a:pt x="0" y="63"/>
                  </a:lnTo>
                  <a:lnTo>
                    <a:pt x="39" y="0"/>
                  </a:lnTo>
                  <a:lnTo>
                    <a:pt x="50" y="14"/>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54" name="Freeform 9"/>
            <p:cNvSpPr>
              <a:spLocks/>
            </p:cNvSpPr>
            <p:nvPr/>
          </p:nvSpPr>
          <p:spPr bwMode="auto">
            <a:xfrm>
              <a:off x="4858" y="938"/>
              <a:ext cx="10" cy="53"/>
            </a:xfrm>
            <a:custGeom>
              <a:avLst/>
              <a:gdLst>
                <a:gd name="T0" fmla="*/ 8 w 9"/>
                <a:gd name="T1" fmla="*/ 0 h 53"/>
                <a:gd name="T2" fmla="*/ 8 w 9"/>
                <a:gd name="T3" fmla="*/ 7 h 53"/>
                <a:gd name="T4" fmla="*/ 10 w 9"/>
                <a:gd name="T5" fmla="*/ 14 h 53"/>
                <a:gd name="T6" fmla="*/ 10 w 9"/>
                <a:gd name="T7" fmla="*/ 18 h 53"/>
                <a:gd name="T8" fmla="*/ 10 w 9"/>
                <a:gd name="T9" fmla="*/ 25 h 53"/>
                <a:gd name="T10" fmla="*/ 10 w 9"/>
                <a:gd name="T11" fmla="*/ 30 h 53"/>
                <a:gd name="T12" fmla="*/ 8 w 9"/>
                <a:gd name="T13" fmla="*/ 35 h 53"/>
                <a:gd name="T14" fmla="*/ 8 w 9"/>
                <a:gd name="T15" fmla="*/ 42 h 53"/>
                <a:gd name="T16" fmla="*/ 6 w 9"/>
                <a:gd name="T17" fmla="*/ 46 h 53"/>
                <a:gd name="T18" fmla="*/ 3 w 9"/>
                <a:gd name="T19" fmla="*/ 49 h 53"/>
                <a:gd name="T20" fmla="*/ 0 w 9"/>
                <a:gd name="T21" fmla="*/ 53 h 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
                <a:gd name="T34" fmla="*/ 0 h 53"/>
                <a:gd name="T35" fmla="*/ 9 w 9"/>
                <a:gd name="T36" fmla="*/ 53 h 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 h="53">
                  <a:moveTo>
                    <a:pt x="7" y="0"/>
                  </a:moveTo>
                  <a:lnTo>
                    <a:pt x="7" y="7"/>
                  </a:lnTo>
                  <a:lnTo>
                    <a:pt x="9" y="14"/>
                  </a:lnTo>
                  <a:lnTo>
                    <a:pt x="9" y="18"/>
                  </a:lnTo>
                  <a:lnTo>
                    <a:pt x="9" y="25"/>
                  </a:lnTo>
                  <a:lnTo>
                    <a:pt x="9" y="30"/>
                  </a:lnTo>
                  <a:lnTo>
                    <a:pt x="7" y="35"/>
                  </a:lnTo>
                  <a:lnTo>
                    <a:pt x="7" y="42"/>
                  </a:lnTo>
                  <a:lnTo>
                    <a:pt x="5" y="46"/>
                  </a:lnTo>
                  <a:lnTo>
                    <a:pt x="3" y="49"/>
                  </a:lnTo>
                  <a:lnTo>
                    <a:pt x="0" y="53"/>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55" name="Freeform 10"/>
            <p:cNvSpPr>
              <a:spLocks/>
            </p:cNvSpPr>
            <p:nvPr/>
          </p:nvSpPr>
          <p:spPr bwMode="auto">
            <a:xfrm>
              <a:off x="4721" y="816"/>
              <a:ext cx="145" cy="109"/>
            </a:xfrm>
            <a:custGeom>
              <a:avLst/>
              <a:gdLst>
                <a:gd name="T0" fmla="*/ 145 w 134"/>
                <a:gd name="T1" fmla="*/ 109 h 109"/>
                <a:gd name="T2" fmla="*/ 145 w 134"/>
                <a:gd name="T3" fmla="*/ 90 h 109"/>
                <a:gd name="T4" fmla="*/ 137 w 134"/>
                <a:gd name="T5" fmla="*/ 74 h 109"/>
                <a:gd name="T6" fmla="*/ 131 w 134"/>
                <a:gd name="T7" fmla="*/ 58 h 109"/>
                <a:gd name="T8" fmla="*/ 119 w 134"/>
                <a:gd name="T9" fmla="*/ 44 h 109"/>
                <a:gd name="T10" fmla="*/ 103 w 134"/>
                <a:gd name="T11" fmla="*/ 32 h 109"/>
                <a:gd name="T12" fmla="*/ 85 w 134"/>
                <a:gd name="T13" fmla="*/ 20 h 109"/>
                <a:gd name="T14" fmla="*/ 67 w 134"/>
                <a:gd name="T15" fmla="*/ 11 h 109"/>
                <a:gd name="T16" fmla="*/ 45 w 134"/>
                <a:gd name="T17" fmla="*/ 4 h 109"/>
                <a:gd name="T18" fmla="*/ 24 w 134"/>
                <a:gd name="T19" fmla="*/ 2 h 109"/>
                <a:gd name="T20" fmla="*/ 0 w 134"/>
                <a:gd name="T21" fmla="*/ 0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4"/>
                <a:gd name="T34" fmla="*/ 0 h 109"/>
                <a:gd name="T35" fmla="*/ 134 w 134"/>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4" h="109">
                  <a:moveTo>
                    <a:pt x="134" y="109"/>
                  </a:moveTo>
                  <a:lnTo>
                    <a:pt x="134" y="90"/>
                  </a:lnTo>
                  <a:lnTo>
                    <a:pt x="127" y="74"/>
                  </a:lnTo>
                  <a:lnTo>
                    <a:pt x="121" y="58"/>
                  </a:lnTo>
                  <a:lnTo>
                    <a:pt x="110" y="44"/>
                  </a:lnTo>
                  <a:lnTo>
                    <a:pt x="95" y="32"/>
                  </a:lnTo>
                  <a:lnTo>
                    <a:pt x="79" y="20"/>
                  </a:lnTo>
                  <a:lnTo>
                    <a:pt x="62" y="11"/>
                  </a:lnTo>
                  <a:lnTo>
                    <a:pt x="42" y="4"/>
                  </a:lnTo>
                  <a:lnTo>
                    <a:pt x="22" y="2"/>
                  </a:lnTo>
                  <a:lnTo>
                    <a:pt x="0"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56" name="Rectangle 11"/>
            <p:cNvSpPr>
              <a:spLocks noChangeArrowheads="1"/>
            </p:cNvSpPr>
            <p:nvPr/>
          </p:nvSpPr>
          <p:spPr bwMode="auto">
            <a:xfrm>
              <a:off x="4909" y="912"/>
              <a:ext cx="158" cy="93"/>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PrW</a:t>
              </a:r>
              <a:endParaRPr lang="en-US" altLang="zh-CN" sz="1292"/>
            </a:p>
          </p:txBody>
        </p:sp>
        <p:sp>
          <p:nvSpPr>
            <p:cNvPr id="31757" name="Rectangle 12"/>
            <p:cNvSpPr>
              <a:spLocks noChangeArrowheads="1"/>
            </p:cNvSpPr>
            <p:nvPr/>
          </p:nvSpPr>
          <p:spPr bwMode="auto">
            <a:xfrm>
              <a:off x="5061" y="912"/>
              <a:ext cx="131" cy="93"/>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r/—</a:t>
              </a:r>
              <a:endParaRPr lang="en-US" altLang="zh-CN" sz="1292"/>
            </a:p>
          </p:txBody>
        </p:sp>
        <p:sp>
          <p:nvSpPr>
            <p:cNvPr id="31758" name="Rectangle 15"/>
            <p:cNvSpPr>
              <a:spLocks noChangeArrowheads="1"/>
            </p:cNvSpPr>
            <p:nvPr/>
          </p:nvSpPr>
          <p:spPr bwMode="auto">
            <a:xfrm>
              <a:off x="4589" y="2352"/>
              <a:ext cx="286" cy="97"/>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PrRd/—</a:t>
              </a:r>
              <a:endParaRPr lang="en-US" altLang="zh-CN" sz="1292"/>
            </a:p>
          </p:txBody>
        </p:sp>
        <p:sp>
          <p:nvSpPr>
            <p:cNvPr id="31759" name="Freeform 17"/>
            <p:cNvSpPr>
              <a:spLocks/>
            </p:cNvSpPr>
            <p:nvPr/>
          </p:nvSpPr>
          <p:spPr bwMode="auto">
            <a:xfrm>
              <a:off x="4534" y="1009"/>
              <a:ext cx="358" cy="350"/>
            </a:xfrm>
            <a:custGeom>
              <a:avLst/>
              <a:gdLst>
                <a:gd name="T0" fmla="*/ 356 w 329"/>
                <a:gd name="T1" fmla="*/ 175 h 350"/>
                <a:gd name="T2" fmla="*/ 356 w 329"/>
                <a:gd name="T3" fmla="*/ 205 h 350"/>
                <a:gd name="T4" fmla="*/ 348 w 329"/>
                <a:gd name="T5" fmla="*/ 231 h 350"/>
                <a:gd name="T6" fmla="*/ 336 w 329"/>
                <a:gd name="T7" fmla="*/ 256 h 350"/>
                <a:gd name="T8" fmla="*/ 322 w 329"/>
                <a:gd name="T9" fmla="*/ 280 h 350"/>
                <a:gd name="T10" fmla="*/ 306 w 329"/>
                <a:gd name="T11" fmla="*/ 298 h 350"/>
                <a:gd name="T12" fmla="*/ 284 w 329"/>
                <a:gd name="T13" fmla="*/ 317 h 350"/>
                <a:gd name="T14" fmla="*/ 260 w 329"/>
                <a:gd name="T15" fmla="*/ 331 h 350"/>
                <a:gd name="T16" fmla="*/ 234 w 329"/>
                <a:gd name="T17" fmla="*/ 343 h 350"/>
                <a:gd name="T18" fmla="*/ 208 w 329"/>
                <a:gd name="T19" fmla="*/ 347 h 350"/>
                <a:gd name="T20" fmla="*/ 180 w 329"/>
                <a:gd name="T21" fmla="*/ 350 h 350"/>
                <a:gd name="T22" fmla="*/ 148 w 329"/>
                <a:gd name="T23" fmla="*/ 347 h 350"/>
                <a:gd name="T24" fmla="*/ 122 w 329"/>
                <a:gd name="T25" fmla="*/ 343 h 350"/>
                <a:gd name="T26" fmla="*/ 96 w 329"/>
                <a:gd name="T27" fmla="*/ 331 h 350"/>
                <a:gd name="T28" fmla="*/ 72 w 329"/>
                <a:gd name="T29" fmla="*/ 317 h 350"/>
                <a:gd name="T30" fmla="*/ 52 w 329"/>
                <a:gd name="T31" fmla="*/ 298 h 350"/>
                <a:gd name="T32" fmla="*/ 34 w 329"/>
                <a:gd name="T33" fmla="*/ 280 h 350"/>
                <a:gd name="T34" fmla="*/ 20 w 329"/>
                <a:gd name="T35" fmla="*/ 256 h 350"/>
                <a:gd name="T36" fmla="*/ 8 w 329"/>
                <a:gd name="T37" fmla="*/ 231 h 350"/>
                <a:gd name="T38" fmla="*/ 2 w 329"/>
                <a:gd name="T39" fmla="*/ 205 h 350"/>
                <a:gd name="T40" fmla="*/ 0 w 329"/>
                <a:gd name="T41" fmla="*/ 175 h 350"/>
                <a:gd name="T42" fmla="*/ 2 w 329"/>
                <a:gd name="T43" fmla="*/ 147 h 350"/>
                <a:gd name="T44" fmla="*/ 8 w 329"/>
                <a:gd name="T45" fmla="*/ 121 h 350"/>
                <a:gd name="T46" fmla="*/ 20 w 329"/>
                <a:gd name="T47" fmla="*/ 95 h 350"/>
                <a:gd name="T48" fmla="*/ 34 w 329"/>
                <a:gd name="T49" fmla="*/ 72 h 350"/>
                <a:gd name="T50" fmla="*/ 52 w 329"/>
                <a:gd name="T51" fmla="*/ 51 h 350"/>
                <a:gd name="T52" fmla="*/ 72 w 329"/>
                <a:gd name="T53" fmla="*/ 35 h 350"/>
                <a:gd name="T54" fmla="*/ 96 w 329"/>
                <a:gd name="T55" fmla="*/ 21 h 350"/>
                <a:gd name="T56" fmla="*/ 122 w 329"/>
                <a:gd name="T57" fmla="*/ 9 h 350"/>
                <a:gd name="T58" fmla="*/ 148 w 329"/>
                <a:gd name="T59" fmla="*/ 2 h 350"/>
                <a:gd name="T60" fmla="*/ 180 w 329"/>
                <a:gd name="T61" fmla="*/ 0 h 350"/>
                <a:gd name="T62" fmla="*/ 208 w 329"/>
                <a:gd name="T63" fmla="*/ 2 h 350"/>
                <a:gd name="T64" fmla="*/ 234 w 329"/>
                <a:gd name="T65" fmla="*/ 9 h 350"/>
                <a:gd name="T66" fmla="*/ 260 w 329"/>
                <a:gd name="T67" fmla="*/ 21 h 350"/>
                <a:gd name="T68" fmla="*/ 284 w 329"/>
                <a:gd name="T69" fmla="*/ 35 h 350"/>
                <a:gd name="T70" fmla="*/ 306 w 329"/>
                <a:gd name="T71" fmla="*/ 51 h 350"/>
                <a:gd name="T72" fmla="*/ 322 w 329"/>
                <a:gd name="T73" fmla="*/ 72 h 350"/>
                <a:gd name="T74" fmla="*/ 336 w 329"/>
                <a:gd name="T75" fmla="*/ 95 h 350"/>
                <a:gd name="T76" fmla="*/ 348 w 329"/>
                <a:gd name="T77" fmla="*/ 121 h 350"/>
                <a:gd name="T78" fmla="*/ 356 w 329"/>
                <a:gd name="T79" fmla="*/ 147 h 350"/>
                <a:gd name="T80" fmla="*/ 358 w 329"/>
                <a:gd name="T81" fmla="*/ 175 h 350"/>
                <a:gd name="T82" fmla="*/ 356 w 329"/>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5"/>
                  </a:moveTo>
                  <a:lnTo>
                    <a:pt x="327" y="205"/>
                  </a:lnTo>
                  <a:lnTo>
                    <a:pt x="320" y="231"/>
                  </a:lnTo>
                  <a:lnTo>
                    <a:pt x="309" y="256"/>
                  </a:lnTo>
                  <a:lnTo>
                    <a:pt x="296" y="280"/>
                  </a:lnTo>
                  <a:lnTo>
                    <a:pt x="281" y="298"/>
                  </a:lnTo>
                  <a:lnTo>
                    <a:pt x="261" y="317"/>
                  </a:lnTo>
                  <a:lnTo>
                    <a:pt x="239" y="331"/>
                  </a:lnTo>
                  <a:lnTo>
                    <a:pt x="215" y="343"/>
                  </a:lnTo>
                  <a:lnTo>
                    <a:pt x="191" y="347"/>
                  </a:lnTo>
                  <a:lnTo>
                    <a:pt x="165" y="350"/>
                  </a:lnTo>
                  <a:lnTo>
                    <a:pt x="136" y="347"/>
                  </a:lnTo>
                  <a:lnTo>
                    <a:pt x="112" y="343"/>
                  </a:lnTo>
                  <a:lnTo>
                    <a:pt x="88" y="331"/>
                  </a:lnTo>
                  <a:lnTo>
                    <a:pt x="66" y="317"/>
                  </a:lnTo>
                  <a:lnTo>
                    <a:pt x="48" y="298"/>
                  </a:lnTo>
                  <a:lnTo>
                    <a:pt x="31" y="280"/>
                  </a:lnTo>
                  <a:lnTo>
                    <a:pt x="18" y="256"/>
                  </a:lnTo>
                  <a:lnTo>
                    <a:pt x="7" y="231"/>
                  </a:lnTo>
                  <a:lnTo>
                    <a:pt x="2" y="205"/>
                  </a:lnTo>
                  <a:lnTo>
                    <a:pt x="0" y="175"/>
                  </a:lnTo>
                  <a:lnTo>
                    <a:pt x="2" y="147"/>
                  </a:lnTo>
                  <a:lnTo>
                    <a:pt x="7" y="121"/>
                  </a:lnTo>
                  <a:lnTo>
                    <a:pt x="18" y="95"/>
                  </a:lnTo>
                  <a:lnTo>
                    <a:pt x="31" y="72"/>
                  </a:lnTo>
                  <a:lnTo>
                    <a:pt x="48" y="51"/>
                  </a:lnTo>
                  <a:lnTo>
                    <a:pt x="66" y="35"/>
                  </a:lnTo>
                  <a:lnTo>
                    <a:pt x="88" y="21"/>
                  </a:lnTo>
                  <a:lnTo>
                    <a:pt x="112" y="9"/>
                  </a:lnTo>
                  <a:lnTo>
                    <a:pt x="136" y="2"/>
                  </a:lnTo>
                  <a:lnTo>
                    <a:pt x="165" y="0"/>
                  </a:lnTo>
                  <a:lnTo>
                    <a:pt x="191" y="2"/>
                  </a:lnTo>
                  <a:lnTo>
                    <a:pt x="215" y="9"/>
                  </a:lnTo>
                  <a:lnTo>
                    <a:pt x="239" y="21"/>
                  </a:lnTo>
                  <a:lnTo>
                    <a:pt x="261" y="35"/>
                  </a:lnTo>
                  <a:lnTo>
                    <a:pt x="281" y="51"/>
                  </a:lnTo>
                  <a:lnTo>
                    <a:pt x="296" y="72"/>
                  </a:lnTo>
                  <a:lnTo>
                    <a:pt x="309" y="95"/>
                  </a:lnTo>
                  <a:lnTo>
                    <a:pt x="320" y="121"/>
                  </a:lnTo>
                  <a:lnTo>
                    <a:pt x="327" y="147"/>
                  </a:lnTo>
                  <a:lnTo>
                    <a:pt x="329" y="175"/>
                  </a:lnTo>
                  <a:lnTo>
                    <a:pt x="327" y="175"/>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60" name="Freeform 18"/>
            <p:cNvSpPr>
              <a:spLocks/>
            </p:cNvSpPr>
            <p:nvPr/>
          </p:nvSpPr>
          <p:spPr bwMode="auto">
            <a:xfrm>
              <a:off x="4534" y="1009"/>
              <a:ext cx="358" cy="350"/>
            </a:xfrm>
            <a:custGeom>
              <a:avLst/>
              <a:gdLst>
                <a:gd name="T0" fmla="*/ 356 w 329"/>
                <a:gd name="T1" fmla="*/ 175 h 350"/>
                <a:gd name="T2" fmla="*/ 356 w 329"/>
                <a:gd name="T3" fmla="*/ 147 h 350"/>
                <a:gd name="T4" fmla="*/ 348 w 329"/>
                <a:gd name="T5" fmla="*/ 121 h 350"/>
                <a:gd name="T6" fmla="*/ 336 w 329"/>
                <a:gd name="T7" fmla="*/ 95 h 350"/>
                <a:gd name="T8" fmla="*/ 322 w 329"/>
                <a:gd name="T9" fmla="*/ 72 h 350"/>
                <a:gd name="T10" fmla="*/ 306 w 329"/>
                <a:gd name="T11" fmla="*/ 51 h 350"/>
                <a:gd name="T12" fmla="*/ 284 w 329"/>
                <a:gd name="T13" fmla="*/ 35 h 350"/>
                <a:gd name="T14" fmla="*/ 260 w 329"/>
                <a:gd name="T15" fmla="*/ 21 h 350"/>
                <a:gd name="T16" fmla="*/ 234 w 329"/>
                <a:gd name="T17" fmla="*/ 9 h 350"/>
                <a:gd name="T18" fmla="*/ 208 w 329"/>
                <a:gd name="T19" fmla="*/ 2 h 350"/>
                <a:gd name="T20" fmla="*/ 180 w 329"/>
                <a:gd name="T21" fmla="*/ 0 h 350"/>
                <a:gd name="T22" fmla="*/ 148 w 329"/>
                <a:gd name="T23" fmla="*/ 2 h 350"/>
                <a:gd name="T24" fmla="*/ 122 w 329"/>
                <a:gd name="T25" fmla="*/ 9 h 350"/>
                <a:gd name="T26" fmla="*/ 96 w 329"/>
                <a:gd name="T27" fmla="*/ 21 h 350"/>
                <a:gd name="T28" fmla="*/ 72 w 329"/>
                <a:gd name="T29" fmla="*/ 35 h 350"/>
                <a:gd name="T30" fmla="*/ 52 w 329"/>
                <a:gd name="T31" fmla="*/ 51 h 350"/>
                <a:gd name="T32" fmla="*/ 34 w 329"/>
                <a:gd name="T33" fmla="*/ 72 h 350"/>
                <a:gd name="T34" fmla="*/ 20 w 329"/>
                <a:gd name="T35" fmla="*/ 95 h 350"/>
                <a:gd name="T36" fmla="*/ 8 w 329"/>
                <a:gd name="T37" fmla="*/ 121 h 350"/>
                <a:gd name="T38" fmla="*/ 2 w 329"/>
                <a:gd name="T39" fmla="*/ 147 h 350"/>
                <a:gd name="T40" fmla="*/ 0 w 329"/>
                <a:gd name="T41" fmla="*/ 175 h 350"/>
                <a:gd name="T42" fmla="*/ 2 w 329"/>
                <a:gd name="T43" fmla="*/ 205 h 350"/>
                <a:gd name="T44" fmla="*/ 8 w 329"/>
                <a:gd name="T45" fmla="*/ 231 h 350"/>
                <a:gd name="T46" fmla="*/ 20 w 329"/>
                <a:gd name="T47" fmla="*/ 256 h 350"/>
                <a:gd name="T48" fmla="*/ 34 w 329"/>
                <a:gd name="T49" fmla="*/ 280 h 350"/>
                <a:gd name="T50" fmla="*/ 52 w 329"/>
                <a:gd name="T51" fmla="*/ 298 h 350"/>
                <a:gd name="T52" fmla="*/ 72 w 329"/>
                <a:gd name="T53" fmla="*/ 317 h 350"/>
                <a:gd name="T54" fmla="*/ 96 w 329"/>
                <a:gd name="T55" fmla="*/ 331 h 350"/>
                <a:gd name="T56" fmla="*/ 122 w 329"/>
                <a:gd name="T57" fmla="*/ 343 h 350"/>
                <a:gd name="T58" fmla="*/ 148 w 329"/>
                <a:gd name="T59" fmla="*/ 347 h 350"/>
                <a:gd name="T60" fmla="*/ 180 w 329"/>
                <a:gd name="T61" fmla="*/ 350 h 350"/>
                <a:gd name="T62" fmla="*/ 208 w 329"/>
                <a:gd name="T63" fmla="*/ 347 h 350"/>
                <a:gd name="T64" fmla="*/ 234 w 329"/>
                <a:gd name="T65" fmla="*/ 343 h 350"/>
                <a:gd name="T66" fmla="*/ 260 w 329"/>
                <a:gd name="T67" fmla="*/ 331 h 350"/>
                <a:gd name="T68" fmla="*/ 284 w 329"/>
                <a:gd name="T69" fmla="*/ 317 h 350"/>
                <a:gd name="T70" fmla="*/ 306 w 329"/>
                <a:gd name="T71" fmla="*/ 298 h 350"/>
                <a:gd name="T72" fmla="*/ 322 w 329"/>
                <a:gd name="T73" fmla="*/ 280 h 350"/>
                <a:gd name="T74" fmla="*/ 336 w 329"/>
                <a:gd name="T75" fmla="*/ 256 h 350"/>
                <a:gd name="T76" fmla="*/ 348 w 329"/>
                <a:gd name="T77" fmla="*/ 231 h 350"/>
                <a:gd name="T78" fmla="*/ 356 w 329"/>
                <a:gd name="T79" fmla="*/ 205 h 350"/>
                <a:gd name="T80" fmla="*/ 358 w 329"/>
                <a:gd name="T81" fmla="*/ 175 h 350"/>
                <a:gd name="T82" fmla="*/ 358 w 329"/>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5"/>
                  </a:moveTo>
                  <a:lnTo>
                    <a:pt x="327" y="147"/>
                  </a:lnTo>
                  <a:lnTo>
                    <a:pt x="320" y="121"/>
                  </a:lnTo>
                  <a:lnTo>
                    <a:pt x="309" y="95"/>
                  </a:lnTo>
                  <a:lnTo>
                    <a:pt x="296" y="72"/>
                  </a:lnTo>
                  <a:lnTo>
                    <a:pt x="281" y="51"/>
                  </a:lnTo>
                  <a:lnTo>
                    <a:pt x="261" y="35"/>
                  </a:lnTo>
                  <a:lnTo>
                    <a:pt x="239" y="21"/>
                  </a:lnTo>
                  <a:lnTo>
                    <a:pt x="215" y="9"/>
                  </a:lnTo>
                  <a:lnTo>
                    <a:pt x="191" y="2"/>
                  </a:lnTo>
                  <a:lnTo>
                    <a:pt x="165" y="0"/>
                  </a:lnTo>
                  <a:lnTo>
                    <a:pt x="136" y="2"/>
                  </a:lnTo>
                  <a:lnTo>
                    <a:pt x="112" y="9"/>
                  </a:lnTo>
                  <a:lnTo>
                    <a:pt x="88" y="21"/>
                  </a:lnTo>
                  <a:lnTo>
                    <a:pt x="66" y="35"/>
                  </a:lnTo>
                  <a:lnTo>
                    <a:pt x="48" y="51"/>
                  </a:lnTo>
                  <a:lnTo>
                    <a:pt x="31" y="72"/>
                  </a:lnTo>
                  <a:lnTo>
                    <a:pt x="18" y="95"/>
                  </a:lnTo>
                  <a:lnTo>
                    <a:pt x="7" y="121"/>
                  </a:lnTo>
                  <a:lnTo>
                    <a:pt x="2" y="147"/>
                  </a:lnTo>
                  <a:lnTo>
                    <a:pt x="0" y="175"/>
                  </a:lnTo>
                  <a:lnTo>
                    <a:pt x="2" y="205"/>
                  </a:lnTo>
                  <a:lnTo>
                    <a:pt x="7" y="231"/>
                  </a:lnTo>
                  <a:lnTo>
                    <a:pt x="18" y="256"/>
                  </a:lnTo>
                  <a:lnTo>
                    <a:pt x="31" y="280"/>
                  </a:lnTo>
                  <a:lnTo>
                    <a:pt x="48" y="298"/>
                  </a:lnTo>
                  <a:lnTo>
                    <a:pt x="66" y="317"/>
                  </a:lnTo>
                  <a:lnTo>
                    <a:pt x="88" y="331"/>
                  </a:lnTo>
                  <a:lnTo>
                    <a:pt x="112" y="343"/>
                  </a:lnTo>
                  <a:lnTo>
                    <a:pt x="136" y="347"/>
                  </a:lnTo>
                  <a:lnTo>
                    <a:pt x="165" y="350"/>
                  </a:lnTo>
                  <a:lnTo>
                    <a:pt x="191" y="347"/>
                  </a:lnTo>
                  <a:lnTo>
                    <a:pt x="215" y="343"/>
                  </a:lnTo>
                  <a:lnTo>
                    <a:pt x="239" y="331"/>
                  </a:lnTo>
                  <a:lnTo>
                    <a:pt x="261" y="317"/>
                  </a:lnTo>
                  <a:lnTo>
                    <a:pt x="281" y="298"/>
                  </a:lnTo>
                  <a:lnTo>
                    <a:pt x="296" y="280"/>
                  </a:lnTo>
                  <a:lnTo>
                    <a:pt x="309" y="256"/>
                  </a:lnTo>
                  <a:lnTo>
                    <a:pt x="320" y="231"/>
                  </a:lnTo>
                  <a:lnTo>
                    <a:pt x="327" y="205"/>
                  </a:lnTo>
                  <a:lnTo>
                    <a:pt x="329" y="175"/>
                  </a:lnTo>
                </a:path>
              </a:pathLst>
            </a:custGeom>
            <a:noFill/>
            <a:ln w="206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61" name="Freeform 19"/>
            <p:cNvSpPr>
              <a:spLocks/>
            </p:cNvSpPr>
            <p:nvPr/>
          </p:nvSpPr>
          <p:spPr bwMode="auto">
            <a:xfrm>
              <a:off x="4524" y="1785"/>
              <a:ext cx="362" cy="350"/>
            </a:xfrm>
            <a:custGeom>
              <a:avLst/>
              <a:gdLst>
                <a:gd name="T0" fmla="*/ 355 w 329"/>
                <a:gd name="T1" fmla="*/ 172 h 350"/>
                <a:gd name="T2" fmla="*/ 355 w 329"/>
                <a:gd name="T3" fmla="*/ 203 h 350"/>
                <a:gd name="T4" fmla="*/ 348 w 329"/>
                <a:gd name="T5" fmla="*/ 231 h 350"/>
                <a:gd name="T6" fmla="*/ 336 w 329"/>
                <a:gd name="T7" fmla="*/ 254 h 350"/>
                <a:gd name="T8" fmla="*/ 322 w 329"/>
                <a:gd name="T9" fmla="*/ 277 h 350"/>
                <a:gd name="T10" fmla="*/ 305 w 329"/>
                <a:gd name="T11" fmla="*/ 298 h 350"/>
                <a:gd name="T12" fmla="*/ 283 w 329"/>
                <a:gd name="T13" fmla="*/ 315 h 350"/>
                <a:gd name="T14" fmla="*/ 259 w 329"/>
                <a:gd name="T15" fmla="*/ 331 h 350"/>
                <a:gd name="T16" fmla="*/ 233 w 329"/>
                <a:gd name="T17" fmla="*/ 340 h 350"/>
                <a:gd name="T18" fmla="*/ 207 w 329"/>
                <a:gd name="T19" fmla="*/ 347 h 350"/>
                <a:gd name="T20" fmla="*/ 179 w 329"/>
                <a:gd name="T21" fmla="*/ 350 h 350"/>
                <a:gd name="T22" fmla="*/ 148 w 329"/>
                <a:gd name="T23" fmla="*/ 347 h 350"/>
                <a:gd name="T24" fmla="*/ 122 w 329"/>
                <a:gd name="T25" fmla="*/ 340 h 350"/>
                <a:gd name="T26" fmla="*/ 95 w 329"/>
                <a:gd name="T27" fmla="*/ 331 h 350"/>
                <a:gd name="T28" fmla="*/ 72 w 329"/>
                <a:gd name="T29" fmla="*/ 315 h 350"/>
                <a:gd name="T30" fmla="*/ 53 w 329"/>
                <a:gd name="T31" fmla="*/ 298 h 350"/>
                <a:gd name="T32" fmla="*/ 34 w 329"/>
                <a:gd name="T33" fmla="*/ 277 h 350"/>
                <a:gd name="T34" fmla="*/ 20 w 329"/>
                <a:gd name="T35" fmla="*/ 254 h 350"/>
                <a:gd name="T36" fmla="*/ 8 w 329"/>
                <a:gd name="T37" fmla="*/ 231 h 350"/>
                <a:gd name="T38" fmla="*/ 2 w 329"/>
                <a:gd name="T39" fmla="*/ 203 h 350"/>
                <a:gd name="T40" fmla="*/ 0 w 329"/>
                <a:gd name="T41" fmla="*/ 175 h 350"/>
                <a:gd name="T42" fmla="*/ 2 w 329"/>
                <a:gd name="T43" fmla="*/ 147 h 350"/>
                <a:gd name="T44" fmla="*/ 8 w 329"/>
                <a:gd name="T45" fmla="*/ 119 h 350"/>
                <a:gd name="T46" fmla="*/ 20 w 329"/>
                <a:gd name="T47" fmla="*/ 93 h 350"/>
                <a:gd name="T48" fmla="*/ 34 w 329"/>
                <a:gd name="T49" fmla="*/ 72 h 350"/>
                <a:gd name="T50" fmla="*/ 53 w 329"/>
                <a:gd name="T51" fmla="*/ 51 h 350"/>
                <a:gd name="T52" fmla="*/ 72 w 329"/>
                <a:gd name="T53" fmla="*/ 33 h 350"/>
                <a:gd name="T54" fmla="*/ 95 w 329"/>
                <a:gd name="T55" fmla="*/ 19 h 350"/>
                <a:gd name="T56" fmla="*/ 122 w 329"/>
                <a:gd name="T57" fmla="*/ 9 h 350"/>
                <a:gd name="T58" fmla="*/ 148 w 329"/>
                <a:gd name="T59" fmla="*/ 2 h 350"/>
                <a:gd name="T60" fmla="*/ 179 w 329"/>
                <a:gd name="T61" fmla="*/ 0 h 350"/>
                <a:gd name="T62" fmla="*/ 207 w 329"/>
                <a:gd name="T63" fmla="*/ 2 h 350"/>
                <a:gd name="T64" fmla="*/ 233 w 329"/>
                <a:gd name="T65" fmla="*/ 9 h 350"/>
                <a:gd name="T66" fmla="*/ 259 w 329"/>
                <a:gd name="T67" fmla="*/ 19 h 350"/>
                <a:gd name="T68" fmla="*/ 283 w 329"/>
                <a:gd name="T69" fmla="*/ 33 h 350"/>
                <a:gd name="T70" fmla="*/ 305 w 329"/>
                <a:gd name="T71" fmla="*/ 51 h 350"/>
                <a:gd name="T72" fmla="*/ 322 w 329"/>
                <a:gd name="T73" fmla="*/ 72 h 350"/>
                <a:gd name="T74" fmla="*/ 336 w 329"/>
                <a:gd name="T75" fmla="*/ 93 h 350"/>
                <a:gd name="T76" fmla="*/ 348 w 329"/>
                <a:gd name="T77" fmla="*/ 119 h 350"/>
                <a:gd name="T78" fmla="*/ 355 w 329"/>
                <a:gd name="T79" fmla="*/ 147 h 350"/>
                <a:gd name="T80" fmla="*/ 357 w 329"/>
                <a:gd name="T81" fmla="*/ 175 h 350"/>
                <a:gd name="T82" fmla="*/ 355 w 329"/>
                <a:gd name="T83" fmla="*/ 172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2"/>
                  </a:moveTo>
                  <a:lnTo>
                    <a:pt x="327" y="203"/>
                  </a:lnTo>
                  <a:lnTo>
                    <a:pt x="321" y="231"/>
                  </a:lnTo>
                  <a:lnTo>
                    <a:pt x="310" y="254"/>
                  </a:lnTo>
                  <a:lnTo>
                    <a:pt x="297" y="277"/>
                  </a:lnTo>
                  <a:lnTo>
                    <a:pt x="281" y="298"/>
                  </a:lnTo>
                  <a:lnTo>
                    <a:pt x="261" y="315"/>
                  </a:lnTo>
                  <a:lnTo>
                    <a:pt x="239" y="331"/>
                  </a:lnTo>
                  <a:lnTo>
                    <a:pt x="215" y="340"/>
                  </a:lnTo>
                  <a:lnTo>
                    <a:pt x="191" y="347"/>
                  </a:lnTo>
                  <a:lnTo>
                    <a:pt x="165" y="350"/>
                  </a:lnTo>
                  <a:lnTo>
                    <a:pt x="136" y="347"/>
                  </a:lnTo>
                  <a:lnTo>
                    <a:pt x="112" y="340"/>
                  </a:lnTo>
                  <a:lnTo>
                    <a:pt x="88" y="331"/>
                  </a:lnTo>
                  <a:lnTo>
                    <a:pt x="66" y="315"/>
                  </a:lnTo>
                  <a:lnTo>
                    <a:pt x="49" y="298"/>
                  </a:lnTo>
                  <a:lnTo>
                    <a:pt x="31" y="277"/>
                  </a:lnTo>
                  <a:lnTo>
                    <a:pt x="18" y="254"/>
                  </a:lnTo>
                  <a:lnTo>
                    <a:pt x="7" y="231"/>
                  </a:lnTo>
                  <a:lnTo>
                    <a:pt x="2" y="203"/>
                  </a:lnTo>
                  <a:lnTo>
                    <a:pt x="0" y="175"/>
                  </a:lnTo>
                  <a:lnTo>
                    <a:pt x="2" y="147"/>
                  </a:lnTo>
                  <a:lnTo>
                    <a:pt x="7" y="119"/>
                  </a:lnTo>
                  <a:lnTo>
                    <a:pt x="18" y="93"/>
                  </a:lnTo>
                  <a:lnTo>
                    <a:pt x="31" y="72"/>
                  </a:lnTo>
                  <a:lnTo>
                    <a:pt x="49" y="51"/>
                  </a:lnTo>
                  <a:lnTo>
                    <a:pt x="66" y="33"/>
                  </a:lnTo>
                  <a:lnTo>
                    <a:pt x="88" y="19"/>
                  </a:lnTo>
                  <a:lnTo>
                    <a:pt x="112" y="9"/>
                  </a:lnTo>
                  <a:lnTo>
                    <a:pt x="136" y="2"/>
                  </a:lnTo>
                  <a:lnTo>
                    <a:pt x="165" y="0"/>
                  </a:lnTo>
                  <a:lnTo>
                    <a:pt x="191" y="2"/>
                  </a:lnTo>
                  <a:lnTo>
                    <a:pt x="215" y="9"/>
                  </a:lnTo>
                  <a:lnTo>
                    <a:pt x="239" y="19"/>
                  </a:lnTo>
                  <a:lnTo>
                    <a:pt x="261" y="33"/>
                  </a:lnTo>
                  <a:lnTo>
                    <a:pt x="281" y="51"/>
                  </a:lnTo>
                  <a:lnTo>
                    <a:pt x="297" y="72"/>
                  </a:lnTo>
                  <a:lnTo>
                    <a:pt x="310" y="93"/>
                  </a:lnTo>
                  <a:lnTo>
                    <a:pt x="321" y="119"/>
                  </a:lnTo>
                  <a:lnTo>
                    <a:pt x="327" y="147"/>
                  </a:lnTo>
                  <a:lnTo>
                    <a:pt x="329" y="175"/>
                  </a:lnTo>
                  <a:lnTo>
                    <a:pt x="327" y="172"/>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62" name="Freeform 20"/>
            <p:cNvSpPr>
              <a:spLocks/>
            </p:cNvSpPr>
            <p:nvPr/>
          </p:nvSpPr>
          <p:spPr bwMode="auto">
            <a:xfrm>
              <a:off x="4524" y="1785"/>
              <a:ext cx="362" cy="350"/>
            </a:xfrm>
            <a:custGeom>
              <a:avLst/>
              <a:gdLst>
                <a:gd name="T0" fmla="*/ 355 w 329"/>
                <a:gd name="T1" fmla="*/ 172 h 350"/>
                <a:gd name="T2" fmla="*/ 355 w 329"/>
                <a:gd name="T3" fmla="*/ 147 h 350"/>
                <a:gd name="T4" fmla="*/ 348 w 329"/>
                <a:gd name="T5" fmla="*/ 119 h 350"/>
                <a:gd name="T6" fmla="*/ 336 w 329"/>
                <a:gd name="T7" fmla="*/ 93 h 350"/>
                <a:gd name="T8" fmla="*/ 322 w 329"/>
                <a:gd name="T9" fmla="*/ 72 h 350"/>
                <a:gd name="T10" fmla="*/ 305 w 329"/>
                <a:gd name="T11" fmla="*/ 51 h 350"/>
                <a:gd name="T12" fmla="*/ 283 w 329"/>
                <a:gd name="T13" fmla="*/ 33 h 350"/>
                <a:gd name="T14" fmla="*/ 259 w 329"/>
                <a:gd name="T15" fmla="*/ 19 h 350"/>
                <a:gd name="T16" fmla="*/ 233 w 329"/>
                <a:gd name="T17" fmla="*/ 9 h 350"/>
                <a:gd name="T18" fmla="*/ 207 w 329"/>
                <a:gd name="T19" fmla="*/ 2 h 350"/>
                <a:gd name="T20" fmla="*/ 179 w 329"/>
                <a:gd name="T21" fmla="*/ 0 h 350"/>
                <a:gd name="T22" fmla="*/ 148 w 329"/>
                <a:gd name="T23" fmla="*/ 2 h 350"/>
                <a:gd name="T24" fmla="*/ 122 w 329"/>
                <a:gd name="T25" fmla="*/ 9 h 350"/>
                <a:gd name="T26" fmla="*/ 95 w 329"/>
                <a:gd name="T27" fmla="*/ 19 h 350"/>
                <a:gd name="T28" fmla="*/ 72 w 329"/>
                <a:gd name="T29" fmla="*/ 33 h 350"/>
                <a:gd name="T30" fmla="*/ 53 w 329"/>
                <a:gd name="T31" fmla="*/ 51 h 350"/>
                <a:gd name="T32" fmla="*/ 34 w 329"/>
                <a:gd name="T33" fmla="*/ 72 h 350"/>
                <a:gd name="T34" fmla="*/ 20 w 329"/>
                <a:gd name="T35" fmla="*/ 93 h 350"/>
                <a:gd name="T36" fmla="*/ 8 w 329"/>
                <a:gd name="T37" fmla="*/ 119 h 350"/>
                <a:gd name="T38" fmla="*/ 2 w 329"/>
                <a:gd name="T39" fmla="*/ 147 h 350"/>
                <a:gd name="T40" fmla="*/ 0 w 329"/>
                <a:gd name="T41" fmla="*/ 175 h 350"/>
                <a:gd name="T42" fmla="*/ 2 w 329"/>
                <a:gd name="T43" fmla="*/ 203 h 350"/>
                <a:gd name="T44" fmla="*/ 8 w 329"/>
                <a:gd name="T45" fmla="*/ 231 h 350"/>
                <a:gd name="T46" fmla="*/ 20 w 329"/>
                <a:gd name="T47" fmla="*/ 254 h 350"/>
                <a:gd name="T48" fmla="*/ 34 w 329"/>
                <a:gd name="T49" fmla="*/ 277 h 350"/>
                <a:gd name="T50" fmla="*/ 53 w 329"/>
                <a:gd name="T51" fmla="*/ 298 h 350"/>
                <a:gd name="T52" fmla="*/ 72 w 329"/>
                <a:gd name="T53" fmla="*/ 315 h 350"/>
                <a:gd name="T54" fmla="*/ 95 w 329"/>
                <a:gd name="T55" fmla="*/ 331 h 350"/>
                <a:gd name="T56" fmla="*/ 122 w 329"/>
                <a:gd name="T57" fmla="*/ 340 h 350"/>
                <a:gd name="T58" fmla="*/ 148 w 329"/>
                <a:gd name="T59" fmla="*/ 347 h 350"/>
                <a:gd name="T60" fmla="*/ 179 w 329"/>
                <a:gd name="T61" fmla="*/ 350 h 350"/>
                <a:gd name="T62" fmla="*/ 207 w 329"/>
                <a:gd name="T63" fmla="*/ 347 h 350"/>
                <a:gd name="T64" fmla="*/ 233 w 329"/>
                <a:gd name="T65" fmla="*/ 340 h 350"/>
                <a:gd name="T66" fmla="*/ 259 w 329"/>
                <a:gd name="T67" fmla="*/ 331 h 350"/>
                <a:gd name="T68" fmla="*/ 283 w 329"/>
                <a:gd name="T69" fmla="*/ 315 h 350"/>
                <a:gd name="T70" fmla="*/ 305 w 329"/>
                <a:gd name="T71" fmla="*/ 298 h 350"/>
                <a:gd name="T72" fmla="*/ 322 w 329"/>
                <a:gd name="T73" fmla="*/ 277 h 350"/>
                <a:gd name="T74" fmla="*/ 336 w 329"/>
                <a:gd name="T75" fmla="*/ 254 h 350"/>
                <a:gd name="T76" fmla="*/ 348 w 329"/>
                <a:gd name="T77" fmla="*/ 231 h 350"/>
                <a:gd name="T78" fmla="*/ 355 w 329"/>
                <a:gd name="T79" fmla="*/ 203 h 350"/>
                <a:gd name="T80" fmla="*/ 357 w 329"/>
                <a:gd name="T81" fmla="*/ 175 h 350"/>
                <a:gd name="T82" fmla="*/ 357 w 329"/>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2"/>
                  </a:moveTo>
                  <a:lnTo>
                    <a:pt x="327" y="147"/>
                  </a:lnTo>
                  <a:lnTo>
                    <a:pt x="321" y="119"/>
                  </a:lnTo>
                  <a:lnTo>
                    <a:pt x="310" y="93"/>
                  </a:lnTo>
                  <a:lnTo>
                    <a:pt x="297" y="72"/>
                  </a:lnTo>
                  <a:lnTo>
                    <a:pt x="281" y="51"/>
                  </a:lnTo>
                  <a:lnTo>
                    <a:pt x="261" y="33"/>
                  </a:lnTo>
                  <a:lnTo>
                    <a:pt x="239" y="19"/>
                  </a:lnTo>
                  <a:lnTo>
                    <a:pt x="215" y="9"/>
                  </a:lnTo>
                  <a:lnTo>
                    <a:pt x="191" y="2"/>
                  </a:lnTo>
                  <a:lnTo>
                    <a:pt x="165" y="0"/>
                  </a:lnTo>
                  <a:lnTo>
                    <a:pt x="136" y="2"/>
                  </a:lnTo>
                  <a:lnTo>
                    <a:pt x="112" y="9"/>
                  </a:lnTo>
                  <a:lnTo>
                    <a:pt x="88" y="19"/>
                  </a:lnTo>
                  <a:lnTo>
                    <a:pt x="66" y="33"/>
                  </a:lnTo>
                  <a:lnTo>
                    <a:pt x="49" y="51"/>
                  </a:lnTo>
                  <a:lnTo>
                    <a:pt x="31" y="72"/>
                  </a:lnTo>
                  <a:lnTo>
                    <a:pt x="18" y="93"/>
                  </a:lnTo>
                  <a:lnTo>
                    <a:pt x="7" y="119"/>
                  </a:lnTo>
                  <a:lnTo>
                    <a:pt x="2" y="147"/>
                  </a:lnTo>
                  <a:lnTo>
                    <a:pt x="0" y="175"/>
                  </a:lnTo>
                  <a:lnTo>
                    <a:pt x="2" y="203"/>
                  </a:lnTo>
                  <a:lnTo>
                    <a:pt x="7" y="231"/>
                  </a:lnTo>
                  <a:lnTo>
                    <a:pt x="18" y="254"/>
                  </a:lnTo>
                  <a:lnTo>
                    <a:pt x="31" y="277"/>
                  </a:lnTo>
                  <a:lnTo>
                    <a:pt x="49" y="298"/>
                  </a:lnTo>
                  <a:lnTo>
                    <a:pt x="66" y="315"/>
                  </a:lnTo>
                  <a:lnTo>
                    <a:pt x="88" y="331"/>
                  </a:lnTo>
                  <a:lnTo>
                    <a:pt x="112" y="340"/>
                  </a:lnTo>
                  <a:lnTo>
                    <a:pt x="136" y="347"/>
                  </a:lnTo>
                  <a:lnTo>
                    <a:pt x="165" y="350"/>
                  </a:lnTo>
                  <a:lnTo>
                    <a:pt x="191" y="347"/>
                  </a:lnTo>
                  <a:lnTo>
                    <a:pt x="215" y="340"/>
                  </a:lnTo>
                  <a:lnTo>
                    <a:pt x="239" y="331"/>
                  </a:lnTo>
                  <a:lnTo>
                    <a:pt x="261" y="315"/>
                  </a:lnTo>
                  <a:lnTo>
                    <a:pt x="281" y="298"/>
                  </a:lnTo>
                  <a:lnTo>
                    <a:pt x="297" y="277"/>
                  </a:lnTo>
                  <a:lnTo>
                    <a:pt x="310" y="254"/>
                  </a:lnTo>
                  <a:lnTo>
                    <a:pt x="321" y="231"/>
                  </a:lnTo>
                  <a:lnTo>
                    <a:pt x="327" y="203"/>
                  </a:lnTo>
                  <a:lnTo>
                    <a:pt x="329" y="175"/>
                  </a:lnTo>
                </a:path>
              </a:pathLst>
            </a:custGeom>
            <a:noFill/>
            <a:ln w="206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63" name="Rectangle 21"/>
            <p:cNvSpPr>
              <a:spLocks noChangeArrowheads="1"/>
            </p:cNvSpPr>
            <p:nvPr/>
          </p:nvSpPr>
          <p:spPr bwMode="auto">
            <a:xfrm>
              <a:off x="4682" y="1916"/>
              <a:ext cx="54" cy="93"/>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E</a:t>
              </a:r>
              <a:endParaRPr lang="en-US" altLang="zh-CN" sz="1292"/>
            </a:p>
          </p:txBody>
        </p:sp>
        <p:sp>
          <p:nvSpPr>
            <p:cNvPr id="31764" name="Rectangle 22"/>
            <p:cNvSpPr>
              <a:spLocks noChangeArrowheads="1"/>
            </p:cNvSpPr>
            <p:nvPr/>
          </p:nvSpPr>
          <p:spPr bwMode="auto">
            <a:xfrm>
              <a:off x="4668" y="1144"/>
              <a:ext cx="67" cy="9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M</a:t>
              </a:r>
              <a:endParaRPr lang="en-US" altLang="zh-CN" sz="1292"/>
            </a:p>
          </p:txBody>
        </p:sp>
        <p:sp>
          <p:nvSpPr>
            <p:cNvPr id="31765" name="Freeform 23"/>
            <p:cNvSpPr>
              <a:spLocks/>
            </p:cNvSpPr>
            <p:nvPr/>
          </p:nvSpPr>
          <p:spPr bwMode="auto">
            <a:xfrm>
              <a:off x="4361" y="1565"/>
              <a:ext cx="178" cy="336"/>
            </a:xfrm>
            <a:custGeom>
              <a:avLst/>
              <a:gdLst>
                <a:gd name="T0" fmla="*/ 0 w 164"/>
                <a:gd name="T1" fmla="*/ 0 h 335"/>
                <a:gd name="T2" fmla="*/ 2 w 164"/>
                <a:gd name="T3" fmla="*/ 54 h 335"/>
                <a:gd name="T4" fmla="*/ 10 w 164"/>
                <a:gd name="T5" fmla="*/ 107 h 335"/>
                <a:gd name="T6" fmla="*/ 18 w 164"/>
                <a:gd name="T7" fmla="*/ 154 h 335"/>
                <a:gd name="T8" fmla="*/ 34 w 164"/>
                <a:gd name="T9" fmla="*/ 198 h 335"/>
                <a:gd name="T10" fmla="*/ 52 w 164"/>
                <a:gd name="T11" fmla="*/ 238 h 335"/>
                <a:gd name="T12" fmla="*/ 74 w 164"/>
                <a:gd name="T13" fmla="*/ 270 h 335"/>
                <a:gd name="T14" fmla="*/ 96 w 164"/>
                <a:gd name="T15" fmla="*/ 298 h 335"/>
                <a:gd name="T16" fmla="*/ 122 w 164"/>
                <a:gd name="T17" fmla="*/ 319 h 335"/>
                <a:gd name="T18" fmla="*/ 150 w 164"/>
                <a:gd name="T19" fmla="*/ 331 h 335"/>
                <a:gd name="T20" fmla="*/ 178 w 164"/>
                <a:gd name="T21" fmla="*/ 335 h 3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
                <a:gd name="T34" fmla="*/ 0 h 335"/>
                <a:gd name="T35" fmla="*/ 164 w 164"/>
                <a:gd name="T36" fmla="*/ 335 h 3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 h="335">
                  <a:moveTo>
                    <a:pt x="0" y="0"/>
                  </a:moveTo>
                  <a:lnTo>
                    <a:pt x="2" y="54"/>
                  </a:lnTo>
                  <a:lnTo>
                    <a:pt x="9" y="107"/>
                  </a:lnTo>
                  <a:lnTo>
                    <a:pt x="17" y="154"/>
                  </a:lnTo>
                  <a:lnTo>
                    <a:pt x="31" y="198"/>
                  </a:lnTo>
                  <a:lnTo>
                    <a:pt x="48" y="238"/>
                  </a:lnTo>
                  <a:lnTo>
                    <a:pt x="68" y="270"/>
                  </a:lnTo>
                  <a:lnTo>
                    <a:pt x="88" y="298"/>
                  </a:lnTo>
                  <a:lnTo>
                    <a:pt x="112" y="319"/>
                  </a:lnTo>
                  <a:lnTo>
                    <a:pt x="138" y="331"/>
                  </a:lnTo>
                  <a:lnTo>
                    <a:pt x="164" y="335"/>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66" name="Freeform 24"/>
            <p:cNvSpPr>
              <a:spLocks/>
            </p:cNvSpPr>
            <p:nvPr/>
          </p:nvSpPr>
          <p:spPr bwMode="auto">
            <a:xfrm>
              <a:off x="4458" y="1254"/>
              <a:ext cx="76" cy="51"/>
            </a:xfrm>
            <a:custGeom>
              <a:avLst/>
              <a:gdLst>
                <a:gd name="T0" fmla="*/ 7 w 70"/>
                <a:gd name="T1" fmla="*/ 28 h 46"/>
                <a:gd name="T2" fmla="*/ 0 w 70"/>
                <a:gd name="T3" fmla="*/ 9 h 46"/>
                <a:gd name="T4" fmla="*/ 76 w 70"/>
                <a:gd name="T5" fmla="*/ 0 h 46"/>
                <a:gd name="T6" fmla="*/ 16 w 70"/>
                <a:gd name="T7" fmla="*/ 46 h 46"/>
                <a:gd name="T8" fmla="*/ 7 w 70"/>
                <a:gd name="T9" fmla="*/ 28 h 46"/>
                <a:gd name="T10" fmla="*/ 0 60000 65536"/>
                <a:gd name="T11" fmla="*/ 0 60000 65536"/>
                <a:gd name="T12" fmla="*/ 0 60000 65536"/>
                <a:gd name="T13" fmla="*/ 0 60000 65536"/>
                <a:gd name="T14" fmla="*/ 0 60000 65536"/>
                <a:gd name="T15" fmla="*/ 0 w 70"/>
                <a:gd name="T16" fmla="*/ 0 h 46"/>
                <a:gd name="T17" fmla="*/ 70 w 70"/>
                <a:gd name="T18" fmla="*/ 46 h 46"/>
              </a:gdLst>
              <a:ahLst/>
              <a:cxnLst>
                <a:cxn ang="T10">
                  <a:pos x="T0" y="T1"/>
                </a:cxn>
                <a:cxn ang="T11">
                  <a:pos x="T2" y="T3"/>
                </a:cxn>
                <a:cxn ang="T12">
                  <a:pos x="T4" y="T5"/>
                </a:cxn>
                <a:cxn ang="T13">
                  <a:pos x="T6" y="T7"/>
                </a:cxn>
                <a:cxn ang="T14">
                  <a:pos x="T8" y="T9"/>
                </a:cxn>
              </a:cxnLst>
              <a:rect l="T15" t="T16" r="T17" b="T18"/>
              <a:pathLst>
                <a:path w="70" h="46">
                  <a:moveTo>
                    <a:pt x="6" y="28"/>
                  </a:moveTo>
                  <a:lnTo>
                    <a:pt x="0" y="9"/>
                  </a:lnTo>
                  <a:lnTo>
                    <a:pt x="70" y="0"/>
                  </a:lnTo>
                  <a:lnTo>
                    <a:pt x="15" y="46"/>
                  </a:lnTo>
                  <a:lnTo>
                    <a:pt x="6" y="28"/>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67" name="Freeform 25"/>
            <p:cNvSpPr>
              <a:spLocks/>
            </p:cNvSpPr>
            <p:nvPr/>
          </p:nvSpPr>
          <p:spPr bwMode="auto">
            <a:xfrm>
              <a:off x="4458" y="1254"/>
              <a:ext cx="76" cy="51"/>
            </a:xfrm>
            <a:custGeom>
              <a:avLst/>
              <a:gdLst>
                <a:gd name="T0" fmla="*/ 7 w 70"/>
                <a:gd name="T1" fmla="*/ 25 h 46"/>
                <a:gd name="T2" fmla="*/ 0 w 70"/>
                <a:gd name="T3" fmla="*/ 9 h 46"/>
                <a:gd name="T4" fmla="*/ 76 w 70"/>
                <a:gd name="T5" fmla="*/ 0 h 46"/>
                <a:gd name="T6" fmla="*/ 16 w 70"/>
                <a:gd name="T7" fmla="*/ 46 h 46"/>
                <a:gd name="T8" fmla="*/ 7 w 70"/>
                <a:gd name="T9" fmla="*/ 25 h 46"/>
                <a:gd name="T10" fmla="*/ 0 60000 65536"/>
                <a:gd name="T11" fmla="*/ 0 60000 65536"/>
                <a:gd name="T12" fmla="*/ 0 60000 65536"/>
                <a:gd name="T13" fmla="*/ 0 60000 65536"/>
                <a:gd name="T14" fmla="*/ 0 60000 65536"/>
                <a:gd name="T15" fmla="*/ 0 w 70"/>
                <a:gd name="T16" fmla="*/ 0 h 46"/>
                <a:gd name="T17" fmla="*/ 70 w 70"/>
                <a:gd name="T18" fmla="*/ 46 h 46"/>
              </a:gdLst>
              <a:ahLst/>
              <a:cxnLst>
                <a:cxn ang="T10">
                  <a:pos x="T0" y="T1"/>
                </a:cxn>
                <a:cxn ang="T11">
                  <a:pos x="T2" y="T3"/>
                </a:cxn>
                <a:cxn ang="T12">
                  <a:pos x="T4" y="T5"/>
                </a:cxn>
                <a:cxn ang="T13">
                  <a:pos x="T6" y="T7"/>
                </a:cxn>
                <a:cxn ang="T14">
                  <a:pos x="T8" y="T9"/>
                </a:cxn>
              </a:cxnLst>
              <a:rect l="T15" t="T16" r="T17" b="T18"/>
              <a:pathLst>
                <a:path w="70" h="46">
                  <a:moveTo>
                    <a:pt x="6" y="25"/>
                  </a:moveTo>
                  <a:lnTo>
                    <a:pt x="0" y="9"/>
                  </a:lnTo>
                  <a:lnTo>
                    <a:pt x="70" y="0"/>
                  </a:lnTo>
                  <a:lnTo>
                    <a:pt x="15" y="46"/>
                  </a:lnTo>
                  <a:lnTo>
                    <a:pt x="6" y="25"/>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68" name="Freeform 26"/>
            <p:cNvSpPr>
              <a:spLocks/>
            </p:cNvSpPr>
            <p:nvPr/>
          </p:nvSpPr>
          <p:spPr bwMode="auto">
            <a:xfrm>
              <a:off x="4361" y="1282"/>
              <a:ext cx="102" cy="284"/>
            </a:xfrm>
            <a:custGeom>
              <a:avLst/>
              <a:gdLst>
                <a:gd name="T0" fmla="*/ 0 w 94"/>
                <a:gd name="T1" fmla="*/ 284 h 284"/>
                <a:gd name="T2" fmla="*/ 0 w 94"/>
                <a:gd name="T3" fmla="*/ 247 h 284"/>
                <a:gd name="T4" fmla="*/ 2 w 94"/>
                <a:gd name="T5" fmla="*/ 209 h 284"/>
                <a:gd name="T6" fmla="*/ 7 w 94"/>
                <a:gd name="T7" fmla="*/ 174 h 284"/>
                <a:gd name="T8" fmla="*/ 14 w 94"/>
                <a:gd name="T9" fmla="*/ 139 h 284"/>
                <a:gd name="T10" fmla="*/ 24 w 94"/>
                <a:gd name="T11" fmla="*/ 107 h 284"/>
                <a:gd name="T12" fmla="*/ 36 w 94"/>
                <a:gd name="T13" fmla="*/ 77 h 284"/>
                <a:gd name="T14" fmla="*/ 48 w 94"/>
                <a:gd name="T15" fmla="*/ 51 h 284"/>
                <a:gd name="T16" fmla="*/ 64 w 94"/>
                <a:gd name="T17" fmla="*/ 30 h 284"/>
                <a:gd name="T18" fmla="*/ 80 w 94"/>
                <a:gd name="T19" fmla="*/ 11 h 284"/>
                <a:gd name="T20" fmla="*/ 102 w 94"/>
                <a:gd name="T21" fmla="*/ 0 h 2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4"/>
                <a:gd name="T34" fmla="*/ 0 h 284"/>
                <a:gd name="T35" fmla="*/ 94 w 94"/>
                <a:gd name="T36" fmla="*/ 284 h 2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4" h="284">
                  <a:moveTo>
                    <a:pt x="0" y="284"/>
                  </a:moveTo>
                  <a:lnTo>
                    <a:pt x="0" y="247"/>
                  </a:lnTo>
                  <a:lnTo>
                    <a:pt x="2" y="209"/>
                  </a:lnTo>
                  <a:lnTo>
                    <a:pt x="6" y="174"/>
                  </a:lnTo>
                  <a:lnTo>
                    <a:pt x="13" y="139"/>
                  </a:lnTo>
                  <a:lnTo>
                    <a:pt x="22" y="107"/>
                  </a:lnTo>
                  <a:lnTo>
                    <a:pt x="33" y="77"/>
                  </a:lnTo>
                  <a:lnTo>
                    <a:pt x="44" y="51"/>
                  </a:lnTo>
                  <a:lnTo>
                    <a:pt x="59" y="30"/>
                  </a:lnTo>
                  <a:lnTo>
                    <a:pt x="74" y="11"/>
                  </a:lnTo>
                  <a:lnTo>
                    <a:pt x="94"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69" name="Freeform 27"/>
            <p:cNvSpPr>
              <a:spLocks/>
            </p:cNvSpPr>
            <p:nvPr/>
          </p:nvSpPr>
          <p:spPr bwMode="auto">
            <a:xfrm>
              <a:off x="4550" y="3465"/>
              <a:ext cx="363" cy="350"/>
            </a:xfrm>
            <a:custGeom>
              <a:avLst/>
              <a:gdLst>
                <a:gd name="T0" fmla="*/ 358 w 330"/>
                <a:gd name="T1" fmla="*/ 175 h 350"/>
                <a:gd name="T2" fmla="*/ 355 w 330"/>
                <a:gd name="T3" fmla="*/ 203 h 350"/>
                <a:gd name="T4" fmla="*/ 348 w 330"/>
                <a:gd name="T5" fmla="*/ 231 h 350"/>
                <a:gd name="T6" fmla="*/ 338 w 330"/>
                <a:gd name="T7" fmla="*/ 254 h 350"/>
                <a:gd name="T8" fmla="*/ 324 w 330"/>
                <a:gd name="T9" fmla="*/ 278 h 350"/>
                <a:gd name="T10" fmla="*/ 305 w 330"/>
                <a:gd name="T11" fmla="*/ 299 h 350"/>
                <a:gd name="T12" fmla="*/ 284 w 330"/>
                <a:gd name="T13" fmla="*/ 315 h 350"/>
                <a:gd name="T14" fmla="*/ 263 w 330"/>
                <a:gd name="T15" fmla="*/ 331 h 350"/>
                <a:gd name="T16" fmla="*/ 236 w 330"/>
                <a:gd name="T17" fmla="*/ 340 h 350"/>
                <a:gd name="T18" fmla="*/ 207 w 330"/>
                <a:gd name="T19" fmla="*/ 347 h 350"/>
                <a:gd name="T20" fmla="*/ 179 w 330"/>
                <a:gd name="T21" fmla="*/ 350 h 350"/>
                <a:gd name="T22" fmla="*/ 151 w 330"/>
                <a:gd name="T23" fmla="*/ 347 h 350"/>
                <a:gd name="T24" fmla="*/ 122 w 330"/>
                <a:gd name="T25" fmla="*/ 340 h 350"/>
                <a:gd name="T26" fmla="*/ 98 w 330"/>
                <a:gd name="T27" fmla="*/ 331 h 350"/>
                <a:gd name="T28" fmla="*/ 74 w 330"/>
                <a:gd name="T29" fmla="*/ 315 h 350"/>
                <a:gd name="T30" fmla="*/ 53 w 330"/>
                <a:gd name="T31" fmla="*/ 299 h 350"/>
                <a:gd name="T32" fmla="*/ 36 w 330"/>
                <a:gd name="T33" fmla="*/ 278 h 350"/>
                <a:gd name="T34" fmla="*/ 22 w 330"/>
                <a:gd name="T35" fmla="*/ 254 h 350"/>
                <a:gd name="T36" fmla="*/ 10 w 330"/>
                <a:gd name="T37" fmla="*/ 231 h 350"/>
                <a:gd name="T38" fmla="*/ 3 w 330"/>
                <a:gd name="T39" fmla="*/ 203 h 350"/>
                <a:gd name="T40" fmla="*/ 0 w 330"/>
                <a:gd name="T41" fmla="*/ 175 h 350"/>
                <a:gd name="T42" fmla="*/ 3 w 330"/>
                <a:gd name="T43" fmla="*/ 147 h 350"/>
                <a:gd name="T44" fmla="*/ 10 w 330"/>
                <a:gd name="T45" fmla="*/ 119 h 350"/>
                <a:gd name="T46" fmla="*/ 22 w 330"/>
                <a:gd name="T47" fmla="*/ 93 h 350"/>
                <a:gd name="T48" fmla="*/ 36 w 330"/>
                <a:gd name="T49" fmla="*/ 72 h 350"/>
                <a:gd name="T50" fmla="*/ 53 w 330"/>
                <a:gd name="T51" fmla="*/ 51 h 350"/>
                <a:gd name="T52" fmla="*/ 74 w 330"/>
                <a:gd name="T53" fmla="*/ 33 h 350"/>
                <a:gd name="T54" fmla="*/ 98 w 330"/>
                <a:gd name="T55" fmla="*/ 19 h 350"/>
                <a:gd name="T56" fmla="*/ 122 w 330"/>
                <a:gd name="T57" fmla="*/ 10 h 350"/>
                <a:gd name="T58" fmla="*/ 151 w 330"/>
                <a:gd name="T59" fmla="*/ 3 h 350"/>
                <a:gd name="T60" fmla="*/ 179 w 330"/>
                <a:gd name="T61" fmla="*/ 0 h 350"/>
                <a:gd name="T62" fmla="*/ 207 w 330"/>
                <a:gd name="T63" fmla="*/ 3 h 350"/>
                <a:gd name="T64" fmla="*/ 236 w 330"/>
                <a:gd name="T65" fmla="*/ 10 h 350"/>
                <a:gd name="T66" fmla="*/ 263 w 330"/>
                <a:gd name="T67" fmla="*/ 19 h 350"/>
                <a:gd name="T68" fmla="*/ 284 w 330"/>
                <a:gd name="T69" fmla="*/ 33 h 350"/>
                <a:gd name="T70" fmla="*/ 305 w 330"/>
                <a:gd name="T71" fmla="*/ 51 h 350"/>
                <a:gd name="T72" fmla="*/ 324 w 330"/>
                <a:gd name="T73" fmla="*/ 72 h 350"/>
                <a:gd name="T74" fmla="*/ 338 w 330"/>
                <a:gd name="T75" fmla="*/ 93 h 350"/>
                <a:gd name="T76" fmla="*/ 348 w 330"/>
                <a:gd name="T77" fmla="*/ 119 h 350"/>
                <a:gd name="T78" fmla="*/ 355 w 330"/>
                <a:gd name="T79" fmla="*/ 147 h 350"/>
                <a:gd name="T80" fmla="*/ 358 w 330"/>
                <a:gd name="T81" fmla="*/ 175 h 35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0"/>
                <a:gd name="T124" fmla="*/ 0 h 350"/>
                <a:gd name="T125" fmla="*/ 330 w 330"/>
                <a:gd name="T126" fmla="*/ 350 h 35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0" h="350">
                  <a:moveTo>
                    <a:pt x="330" y="175"/>
                  </a:moveTo>
                  <a:lnTo>
                    <a:pt x="327" y="203"/>
                  </a:lnTo>
                  <a:lnTo>
                    <a:pt x="321" y="231"/>
                  </a:lnTo>
                  <a:lnTo>
                    <a:pt x="312" y="254"/>
                  </a:lnTo>
                  <a:lnTo>
                    <a:pt x="299" y="278"/>
                  </a:lnTo>
                  <a:lnTo>
                    <a:pt x="281" y="299"/>
                  </a:lnTo>
                  <a:lnTo>
                    <a:pt x="262" y="315"/>
                  </a:lnTo>
                  <a:lnTo>
                    <a:pt x="242" y="331"/>
                  </a:lnTo>
                  <a:lnTo>
                    <a:pt x="218" y="340"/>
                  </a:lnTo>
                  <a:lnTo>
                    <a:pt x="191" y="347"/>
                  </a:lnTo>
                  <a:lnTo>
                    <a:pt x="165" y="350"/>
                  </a:lnTo>
                  <a:lnTo>
                    <a:pt x="139" y="347"/>
                  </a:lnTo>
                  <a:lnTo>
                    <a:pt x="112" y="340"/>
                  </a:lnTo>
                  <a:lnTo>
                    <a:pt x="90" y="331"/>
                  </a:lnTo>
                  <a:lnTo>
                    <a:pt x="68" y="315"/>
                  </a:lnTo>
                  <a:lnTo>
                    <a:pt x="49" y="299"/>
                  </a:lnTo>
                  <a:lnTo>
                    <a:pt x="33" y="278"/>
                  </a:lnTo>
                  <a:lnTo>
                    <a:pt x="20" y="254"/>
                  </a:lnTo>
                  <a:lnTo>
                    <a:pt x="9" y="231"/>
                  </a:lnTo>
                  <a:lnTo>
                    <a:pt x="3" y="203"/>
                  </a:lnTo>
                  <a:lnTo>
                    <a:pt x="0" y="175"/>
                  </a:lnTo>
                  <a:lnTo>
                    <a:pt x="3" y="147"/>
                  </a:lnTo>
                  <a:lnTo>
                    <a:pt x="9" y="119"/>
                  </a:lnTo>
                  <a:lnTo>
                    <a:pt x="20" y="93"/>
                  </a:lnTo>
                  <a:lnTo>
                    <a:pt x="33" y="72"/>
                  </a:lnTo>
                  <a:lnTo>
                    <a:pt x="49" y="51"/>
                  </a:lnTo>
                  <a:lnTo>
                    <a:pt x="68" y="33"/>
                  </a:lnTo>
                  <a:lnTo>
                    <a:pt x="90" y="19"/>
                  </a:lnTo>
                  <a:lnTo>
                    <a:pt x="112" y="10"/>
                  </a:lnTo>
                  <a:lnTo>
                    <a:pt x="139" y="3"/>
                  </a:lnTo>
                  <a:lnTo>
                    <a:pt x="165" y="0"/>
                  </a:lnTo>
                  <a:lnTo>
                    <a:pt x="191" y="3"/>
                  </a:lnTo>
                  <a:lnTo>
                    <a:pt x="218" y="10"/>
                  </a:lnTo>
                  <a:lnTo>
                    <a:pt x="242" y="19"/>
                  </a:lnTo>
                  <a:lnTo>
                    <a:pt x="262" y="33"/>
                  </a:lnTo>
                  <a:lnTo>
                    <a:pt x="281" y="51"/>
                  </a:lnTo>
                  <a:lnTo>
                    <a:pt x="299" y="72"/>
                  </a:lnTo>
                  <a:lnTo>
                    <a:pt x="312" y="93"/>
                  </a:lnTo>
                  <a:lnTo>
                    <a:pt x="321" y="119"/>
                  </a:lnTo>
                  <a:lnTo>
                    <a:pt x="327" y="147"/>
                  </a:lnTo>
                  <a:lnTo>
                    <a:pt x="330" y="175"/>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70" name="Freeform 28"/>
            <p:cNvSpPr>
              <a:spLocks/>
            </p:cNvSpPr>
            <p:nvPr/>
          </p:nvSpPr>
          <p:spPr bwMode="auto">
            <a:xfrm>
              <a:off x="4550" y="3465"/>
              <a:ext cx="363" cy="350"/>
            </a:xfrm>
            <a:custGeom>
              <a:avLst/>
              <a:gdLst>
                <a:gd name="T0" fmla="*/ 358 w 330"/>
                <a:gd name="T1" fmla="*/ 175 h 350"/>
                <a:gd name="T2" fmla="*/ 355 w 330"/>
                <a:gd name="T3" fmla="*/ 147 h 350"/>
                <a:gd name="T4" fmla="*/ 348 w 330"/>
                <a:gd name="T5" fmla="*/ 119 h 350"/>
                <a:gd name="T6" fmla="*/ 338 w 330"/>
                <a:gd name="T7" fmla="*/ 93 h 350"/>
                <a:gd name="T8" fmla="*/ 324 w 330"/>
                <a:gd name="T9" fmla="*/ 72 h 350"/>
                <a:gd name="T10" fmla="*/ 305 w 330"/>
                <a:gd name="T11" fmla="*/ 51 h 350"/>
                <a:gd name="T12" fmla="*/ 284 w 330"/>
                <a:gd name="T13" fmla="*/ 33 h 350"/>
                <a:gd name="T14" fmla="*/ 263 w 330"/>
                <a:gd name="T15" fmla="*/ 19 h 350"/>
                <a:gd name="T16" fmla="*/ 236 w 330"/>
                <a:gd name="T17" fmla="*/ 10 h 350"/>
                <a:gd name="T18" fmla="*/ 207 w 330"/>
                <a:gd name="T19" fmla="*/ 3 h 350"/>
                <a:gd name="T20" fmla="*/ 179 w 330"/>
                <a:gd name="T21" fmla="*/ 0 h 350"/>
                <a:gd name="T22" fmla="*/ 151 w 330"/>
                <a:gd name="T23" fmla="*/ 3 h 350"/>
                <a:gd name="T24" fmla="*/ 122 w 330"/>
                <a:gd name="T25" fmla="*/ 10 h 350"/>
                <a:gd name="T26" fmla="*/ 98 w 330"/>
                <a:gd name="T27" fmla="*/ 19 h 350"/>
                <a:gd name="T28" fmla="*/ 74 w 330"/>
                <a:gd name="T29" fmla="*/ 33 h 350"/>
                <a:gd name="T30" fmla="*/ 53 w 330"/>
                <a:gd name="T31" fmla="*/ 51 h 350"/>
                <a:gd name="T32" fmla="*/ 36 w 330"/>
                <a:gd name="T33" fmla="*/ 72 h 350"/>
                <a:gd name="T34" fmla="*/ 22 w 330"/>
                <a:gd name="T35" fmla="*/ 93 h 350"/>
                <a:gd name="T36" fmla="*/ 10 w 330"/>
                <a:gd name="T37" fmla="*/ 119 h 350"/>
                <a:gd name="T38" fmla="*/ 3 w 330"/>
                <a:gd name="T39" fmla="*/ 147 h 350"/>
                <a:gd name="T40" fmla="*/ 0 w 330"/>
                <a:gd name="T41" fmla="*/ 175 h 350"/>
                <a:gd name="T42" fmla="*/ 3 w 330"/>
                <a:gd name="T43" fmla="*/ 203 h 350"/>
                <a:gd name="T44" fmla="*/ 10 w 330"/>
                <a:gd name="T45" fmla="*/ 231 h 350"/>
                <a:gd name="T46" fmla="*/ 22 w 330"/>
                <a:gd name="T47" fmla="*/ 254 h 350"/>
                <a:gd name="T48" fmla="*/ 36 w 330"/>
                <a:gd name="T49" fmla="*/ 278 h 350"/>
                <a:gd name="T50" fmla="*/ 53 w 330"/>
                <a:gd name="T51" fmla="*/ 299 h 350"/>
                <a:gd name="T52" fmla="*/ 74 w 330"/>
                <a:gd name="T53" fmla="*/ 315 h 350"/>
                <a:gd name="T54" fmla="*/ 98 w 330"/>
                <a:gd name="T55" fmla="*/ 331 h 350"/>
                <a:gd name="T56" fmla="*/ 122 w 330"/>
                <a:gd name="T57" fmla="*/ 340 h 350"/>
                <a:gd name="T58" fmla="*/ 151 w 330"/>
                <a:gd name="T59" fmla="*/ 347 h 350"/>
                <a:gd name="T60" fmla="*/ 179 w 330"/>
                <a:gd name="T61" fmla="*/ 350 h 350"/>
                <a:gd name="T62" fmla="*/ 207 w 330"/>
                <a:gd name="T63" fmla="*/ 347 h 350"/>
                <a:gd name="T64" fmla="*/ 236 w 330"/>
                <a:gd name="T65" fmla="*/ 340 h 350"/>
                <a:gd name="T66" fmla="*/ 263 w 330"/>
                <a:gd name="T67" fmla="*/ 331 h 350"/>
                <a:gd name="T68" fmla="*/ 284 w 330"/>
                <a:gd name="T69" fmla="*/ 315 h 350"/>
                <a:gd name="T70" fmla="*/ 305 w 330"/>
                <a:gd name="T71" fmla="*/ 299 h 350"/>
                <a:gd name="T72" fmla="*/ 324 w 330"/>
                <a:gd name="T73" fmla="*/ 278 h 350"/>
                <a:gd name="T74" fmla="*/ 338 w 330"/>
                <a:gd name="T75" fmla="*/ 254 h 350"/>
                <a:gd name="T76" fmla="*/ 348 w 330"/>
                <a:gd name="T77" fmla="*/ 231 h 350"/>
                <a:gd name="T78" fmla="*/ 355 w 330"/>
                <a:gd name="T79" fmla="*/ 203 h 350"/>
                <a:gd name="T80" fmla="*/ 358 w 330"/>
                <a:gd name="T81" fmla="*/ 175 h 350"/>
                <a:gd name="T82" fmla="*/ 358 w 330"/>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0"/>
                <a:gd name="T127" fmla="*/ 0 h 350"/>
                <a:gd name="T128" fmla="*/ 330 w 330"/>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0" h="350">
                  <a:moveTo>
                    <a:pt x="330" y="175"/>
                  </a:moveTo>
                  <a:lnTo>
                    <a:pt x="327" y="147"/>
                  </a:lnTo>
                  <a:lnTo>
                    <a:pt x="321" y="119"/>
                  </a:lnTo>
                  <a:lnTo>
                    <a:pt x="312" y="93"/>
                  </a:lnTo>
                  <a:lnTo>
                    <a:pt x="299" y="72"/>
                  </a:lnTo>
                  <a:lnTo>
                    <a:pt x="281" y="51"/>
                  </a:lnTo>
                  <a:lnTo>
                    <a:pt x="262" y="33"/>
                  </a:lnTo>
                  <a:lnTo>
                    <a:pt x="242" y="19"/>
                  </a:lnTo>
                  <a:lnTo>
                    <a:pt x="218" y="10"/>
                  </a:lnTo>
                  <a:lnTo>
                    <a:pt x="191" y="3"/>
                  </a:lnTo>
                  <a:lnTo>
                    <a:pt x="165" y="0"/>
                  </a:lnTo>
                  <a:lnTo>
                    <a:pt x="139" y="3"/>
                  </a:lnTo>
                  <a:lnTo>
                    <a:pt x="112" y="10"/>
                  </a:lnTo>
                  <a:lnTo>
                    <a:pt x="90" y="19"/>
                  </a:lnTo>
                  <a:lnTo>
                    <a:pt x="68" y="33"/>
                  </a:lnTo>
                  <a:lnTo>
                    <a:pt x="49" y="51"/>
                  </a:lnTo>
                  <a:lnTo>
                    <a:pt x="33" y="72"/>
                  </a:lnTo>
                  <a:lnTo>
                    <a:pt x="20" y="93"/>
                  </a:lnTo>
                  <a:lnTo>
                    <a:pt x="9" y="119"/>
                  </a:lnTo>
                  <a:lnTo>
                    <a:pt x="3" y="147"/>
                  </a:lnTo>
                  <a:lnTo>
                    <a:pt x="0" y="175"/>
                  </a:lnTo>
                  <a:lnTo>
                    <a:pt x="3" y="203"/>
                  </a:lnTo>
                  <a:lnTo>
                    <a:pt x="9" y="231"/>
                  </a:lnTo>
                  <a:lnTo>
                    <a:pt x="20" y="254"/>
                  </a:lnTo>
                  <a:lnTo>
                    <a:pt x="33" y="278"/>
                  </a:lnTo>
                  <a:lnTo>
                    <a:pt x="49" y="299"/>
                  </a:lnTo>
                  <a:lnTo>
                    <a:pt x="68" y="315"/>
                  </a:lnTo>
                  <a:lnTo>
                    <a:pt x="90" y="331"/>
                  </a:lnTo>
                  <a:lnTo>
                    <a:pt x="112" y="340"/>
                  </a:lnTo>
                  <a:lnTo>
                    <a:pt x="139" y="347"/>
                  </a:lnTo>
                  <a:lnTo>
                    <a:pt x="165" y="350"/>
                  </a:lnTo>
                  <a:lnTo>
                    <a:pt x="191" y="347"/>
                  </a:lnTo>
                  <a:lnTo>
                    <a:pt x="218" y="340"/>
                  </a:lnTo>
                  <a:lnTo>
                    <a:pt x="242" y="331"/>
                  </a:lnTo>
                  <a:lnTo>
                    <a:pt x="262" y="315"/>
                  </a:lnTo>
                  <a:lnTo>
                    <a:pt x="281" y="299"/>
                  </a:lnTo>
                  <a:lnTo>
                    <a:pt x="299" y="278"/>
                  </a:lnTo>
                  <a:lnTo>
                    <a:pt x="312" y="254"/>
                  </a:lnTo>
                  <a:lnTo>
                    <a:pt x="321" y="231"/>
                  </a:lnTo>
                  <a:lnTo>
                    <a:pt x="327" y="203"/>
                  </a:lnTo>
                  <a:lnTo>
                    <a:pt x="330" y="175"/>
                  </a:lnTo>
                </a:path>
              </a:pathLst>
            </a:custGeom>
            <a:noFill/>
            <a:ln w="206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71" name="Rectangle 29"/>
            <p:cNvSpPr>
              <a:spLocks noChangeArrowheads="1"/>
            </p:cNvSpPr>
            <p:nvPr/>
          </p:nvSpPr>
          <p:spPr bwMode="auto">
            <a:xfrm>
              <a:off x="4721" y="3596"/>
              <a:ext cx="25" cy="9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I</a:t>
              </a:r>
              <a:endParaRPr lang="en-US" altLang="zh-CN" sz="1292"/>
            </a:p>
          </p:txBody>
        </p:sp>
        <p:sp>
          <p:nvSpPr>
            <p:cNvPr id="31772" name="Freeform 30"/>
            <p:cNvSpPr>
              <a:spLocks/>
            </p:cNvSpPr>
            <p:nvPr/>
          </p:nvSpPr>
          <p:spPr bwMode="auto">
            <a:xfrm>
              <a:off x="4876" y="1960"/>
              <a:ext cx="197" cy="366"/>
            </a:xfrm>
            <a:custGeom>
              <a:avLst/>
              <a:gdLst>
                <a:gd name="T0" fmla="*/ 200 w 184"/>
                <a:gd name="T1" fmla="*/ 366 h 366"/>
                <a:gd name="T2" fmla="*/ 198 w 184"/>
                <a:gd name="T3" fmla="*/ 307 h 366"/>
                <a:gd name="T4" fmla="*/ 190 w 184"/>
                <a:gd name="T5" fmla="*/ 249 h 366"/>
                <a:gd name="T6" fmla="*/ 178 w 184"/>
                <a:gd name="T7" fmla="*/ 198 h 366"/>
                <a:gd name="T8" fmla="*/ 162 w 184"/>
                <a:gd name="T9" fmla="*/ 149 h 366"/>
                <a:gd name="T10" fmla="*/ 140 w 184"/>
                <a:gd name="T11" fmla="*/ 107 h 366"/>
                <a:gd name="T12" fmla="*/ 116 w 184"/>
                <a:gd name="T13" fmla="*/ 70 h 366"/>
                <a:gd name="T14" fmla="*/ 90 w 184"/>
                <a:gd name="T15" fmla="*/ 39 h 366"/>
                <a:gd name="T16" fmla="*/ 62 w 184"/>
                <a:gd name="T17" fmla="*/ 18 h 366"/>
                <a:gd name="T18" fmla="*/ 30 w 184"/>
                <a:gd name="T19" fmla="*/ 4 h 366"/>
                <a:gd name="T20" fmla="*/ 0 w 184"/>
                <a:gd name="T21" fmla="*/ 0 h 3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4"/>
                <a:gd name="T34" fmla="*/ 0 h 366"/>
                <a:gd name="T35" fmla="*/ 184 w 184"/>
                <a:gd name="T36" fmla="*/ 366 h 3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4" h="366">
                  <a:moveTo>
                    <a:pt x="184" y="366"/>
                  </a:moveTo>
                  <a:lnTo>
                    <a:pt x="182" y="307"/>
                  </a:lnTo>
                  <a:lnTo>
                    <a:pt x="175" y="249"/>
                  </a:lnTo>
                  <a:lnTo>
                    <a:pt x="164" y="198"/>
                  </a:lnTo>
                  <a:lnTo>
                    <a:pt x="149" y="149"/>
                  </a:lnTo>
                  <a:lnTo>
                    <a:pt x="129" y="107"/>
                  </a:lnTo>
                  <a:lnTo>
                    <a:pt x="107" y="70"/>
                  </a:lnTo>
                  <a:lnTo>
                    <a:pt x="83" y="39"/>
                  </a:lnTo>
                  <a:lnTo>
                    <a:pt x="57" y="18"/>
                  </a:lnTo>
                  <a:lnTo>
                    <a:pt x="28" y="4"/>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73" name="Freeform 31"/>
            <p:cNvSpPr>
              <a:spLocks/>
            </p:cNvSpPr>
            <p:nvPr/>
          </p:nvSpPr>
          <p:spPr bwMode="auto">
            <a:xfrm>
              <a:off x="4918" y="2621"/>
              <a:ext cx="75" cy="53"/>
            </a:xfrm>
            <a:custGeom>
              <a:avLst/>
              <a:gdLst>
                <a:gd name="T0" fmla="*/ 64 w 68"/>
                <a:gd name="T1" fmla="*/ 18 h 53"/>
                <a:gd name="T2" fmla="*/ 73 w 68"/>
                <a:gd name="T3" fmla="*/ 37 h 53"/>
                <a:gd name="T4" fmla="*/ 0 w 68"/>
                <a:gd name="T5" fmla="*/ 53 h 53"/>
                <a:gd name="T6" fmla="*/ 55 w 68"/>
                <a:gd name="T7" fmla="*/ 0 h 53"/>
                <a:gd name="T8" fmla="*/ 64 w 68"/>
                <a:gd name="T9" fmla="*/ 18 h 53"/>
                <a:gd name="T10" fmla="*/ 0 60000 65536"/>
                <a:gd name="T11" fmla="*/ 0 60000 65536"/>
                <a:gd name="T12" fmla="*/ 0 60000 65536"/>
                <a:gd name="T13" fmla="*/ 0 60000 65536"/>
                <a:gd name="T14" fmla="*/ 0 60000 65536"/>
                <a:gd name="T15" fmla="*/ 0 w 68"/>
                <a:gd name="T16" fmla="*/ 0 h 53"/>
                <a:gd name="T17" fmla="*/ 68 w 68"/>
                <a:gd name="T18" fmla="*/ 53 h 53"/>
              </a:gdLst>
              <a:ahLst/>
              <a:cxnLst>
                <a:cxn ang="T10">
                  <a:pos x="T0" y="T1"/>
                </a:cxn>
                <a:cxn ang="T11">
                  <a:pos x="T2" y="T3"/>
                </a:cxn>
                <a:cxn ang="T12">
                  <a:pos x="T4" y="T5"/>
                </a:cxn>
                <a:cxn ang="T13">
                  <a:pos x="T6" y="T7"/>
                </a:cxn>
                <a:cxn ang="T14">
                  <a:pos x="T8" y="T9"/>
                </a:cxn>
              </a:cxnLst>
              <a:rect l="T15" t="T16" r="T17" b="T18"/>
              <a:pathLst>
                <a:path w="68" h="53">
                  <a:moveTo>
                    <a:pt x="60" y="18"/>
                  </a:moveTo>
                  <a:lnTo>
                    <a:pt x="68" y="37"/>
                  </a:lnTo>
                  <a:lnTo>
                    <a:pt x="0" y="53"/>
                  </a:lnTo>
                  <a:lnTo>
                    <a:pt x="51" y="0"/>
                  </a:lnTo>
                  <a:lnTo>
                    <a:pt x="60" y="18"/>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74" name="Freeform 32"/>
            <p:cNvSpPr>
              <a:spLocks/>
            </p:cNvSpPr>
            <p:nvPr/>
          </p:nvSpPr>
          <p:spPr bwMode="auto">
            <a:xfrm>
              <a:off x="4918" y="2621"/>
              <a:ext cx="75" cy="53"/>
            </a:xfrm>
            <a:custGeom>
              <a:avLst/>
              <a:gdLst>
                <a:gd name="T0" fmla="*/ 64 w 68"/>
                <a:gd name="T1" fmla="*/ 18 h 53"/>
                <a:gd name="T2" fmla="*/ 73 w 68"/>
                <a:gd name="T3" fmla="*/ 37 h 53"/>
                <a:gd name="T4" fmla="*/ 0 w 68"/>
                <a:gd name="T5" fmla="*/ 53 h 53"/>
                <a:gd name="T6" fmla="*/ 55 w 68"/>
                <a:gd name="T7" fmla="*/ 0 h 53"/>
                <a:gd name="T8" fmla="*/ 64 w 68"/>
                <a:gd name="T9" fmla="*/ 18 h 53"/>
                <a:gd name="T10" fmla="*/ 0 60000 65536"/>
                <a:gd name="T11" fmla="*/ 0 60000 65536"/>
                <a:gd name="T12" fmla="*/ 0 60000 65536"/>
                <a:gd name="T13" fmla="*/ 0 60000 65536"/>
                <a:gd name="T14" fmla="*/ 0 60000 65536"/>
                <a:gd name="T15" fmla="*/ 0 w 68"/>
                <a:gd name="T16" fmla="*/ 0 h 53"/>
                <a:gd name="T17" fmla="*/ 68 w 68"/>
                <a:gd name="T18" fmla="*/ 53 h 53"/>
              </a:gdLst>
              <a:ahLst/>
              <a:cxnLst>
                <a:cxn ang="T10">
                  <a:pos x="T0" y="T1"/>
                </a:cxn>
                <a:cxn ang="T11">
                  <a:pos x="T2" y="T3"/>
                </a:cxn>
                <a:cxn ang="T12">
                  <a:pos x="T4" y="T5"/>
                </a:cxn>
                <a:cxn ang="T13">
                  <a:pos x="T6" y="T7"/>
                </a:cxn>
                <a:cxn ang="T14">
                  <a:pos x="T8" y="T9"/>
                </a:cxn>
              </a:cxnLst>
              <a:rect l="T15" t="T16" r="T17" b="T18"/>
              <a:pathLst>
                <a:path w="68" h="53">
                  <a:moveTo>
                    <a:pt x="60" y="18"/>
                  </a:moveTo>
                  <a:lnTo>
                    <a:pt x="68" y="37"/>
                  </a:lnTo>
                  <a:lnTo>
                    <a:pt x="0" y="53"/>
                  </a:lnTo>
                  <a:lnTo>
                    <a:pt x="51" y="0"/>
                  </a:lnTo>
                  <a:lnTo>
                    <a:pt x="60" y="18"/>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75" name="Freeform 33"/>
            <p:cNvSpPr>
              <a:spLocks/>
            </p:cNvSpPr>
            <p:nvPr/>
          </p:nvSpPr>
          <p:spPr bwMode="auto">
            <a:xfrm>
              <a:off x="4985" y="2326"/>
              <a:ext cx="90" cy="314"/>
            </a:xfrm>
            <a:custGeom>
              <a:avLst/>
              <a:gdLst>
                <a:gd name="T0" fmla="*/ 90 w 83"/>
                <a:gd name="T1" fmla="*/ 0 h 314"/>
                <a:gd name="T2" fmla="*/ 90 w 83"/>
                <a:gd name="T3" fmla="*/ 42 h 314"/>
                <a:gd name="T4" fmla="*/ 88 w 83"/>
                <a:gd name="T5" fmla="*/ 81 h 314"/>
                <a:gd name="T6" fmla="*/ 83 w 83"/>
                <a:gd name="T7" fmla="*/ 121 h 314"/>
                <a:gd name="T8" fmla="*/ 78 w 83"/>
                <a:gd name="T9" fmla="*/ 158 h 314"/>
                <a:gd name="T10" fmla="*/ 72 w 83"/>
                <a:gd name="T11" fmla="*/ 193 h 314"/>
                <a:gd name="T12" fmla="*/ 62 w 83"/>
                <a:gd name="T13" fmla="*/ 226 h 314"/>
                <a:gd name="T14" fmla="*/ 52 w 83"/>
                <a:gd name="T15" fmla="*/ 256 h 314"/>
                <a:gd name="T16" fmla="*/ 38 w 83"/>
                <a:gd name="T17" fmla="*/ 279 h 314"/>
                <a:gd name="T18" fmla="*/ 22 w 83"/>
                <a:gd name="T19" fmla="*/ 300 h 314"/>
                <a:gd name="T20" fmla="*/ 0 w 83"/>
                <a:gd name="T21" fmla="*/ 314 h 3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314"/>
                <a:gd name="T35" fmla="*/ 83 w 83"/>
                <a:gd name="T36" fmla="*/ 314 h 3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314">
                  <a:moveTo>
                    <a:pt x="83" y="0"/>
                  </a:moveTo>
                  <a:lnTo>
                    <a:pt x="83" y="42"/>
                  </a:lnTo>
                  <a:lnTo>
                    <a:pt x="81" y="81"/>
                  </a:lnTo>
                  <a:lnTo>
                    <a:pt x="77" y="121"/>
                  </a:lnTo>
                  <a:lnTo>
                    <a:pt x="72" y="158"/>
                  </a:lnTo>
                  <a:lnTo>
                    <a:pt x="66" y="193"/>
                  </a:lnTo>
                  <a:lnTo>
                    <a:pt x="57" y="226"/>
                  </a:lnTo>
                  <a:lnTo>
                    <a:pt x="48" y="256"/>
                  </a:lnTo>
                  <a:lnTo>
                    <a:pt x="35" y="279"/>
                  </a:lnTo>
                  <a:lnTo>
                    <a:pt x="20" y="300"/>
                  </a:lnTo>
                  <a:lnTo>
                    <a:pt x="0" y="314"/>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76" name="Freeform 34"/>
            <p:cNvSpPr>
              <a:spLocks/>
            </p:cNvSpPr>
            <p:nvPr/>
          </p:nvSpPr>
          <p:spPr bwMode="auto">
            <a:xfrm>
              <a:off x="4880" y="1172"/>
              <a:ext cx="447" cy="784"/>
            </a:xfrm>
            <a:custGeom>
              <a:avLst/>
              <a:gdLst>
                <a:gd name="T0" fmla="*/ 447 w 413"/>
                <a:gd name="T1" fmla="*/ 785 h 785"/>
                <a:gd name="T2" fmla="*/ 439 w 413"/>
                <a:gd name="T3" fmla="*/ 660 h 785"/>
                <a:gd name="T4" fmla="*/ 423 w 413"/>
                <a:gd name="T5" fmla="*/ 538 h 785"/>
                <a:gd name="T6" fmla="*/ 397 w 413"/>
                <a:gd name="T7" fmla="*/ 427 h 785"/>
                <a:gd name="T8" fmla="*/ 361 w 413"/>
                <a:gd name="T9" fmla="*/ 324 h 785"/>
                <a:gd name="T10" fmla="*/ 316 w 413"/>
                <a:gd name="T11" fmla="*/ 231 h 785"/>
                <a:gd name="T12" fmla="*/ 264 w 413"/>
                <a:gd name="T13" fmla="*/ 154 h 785"/>
                <a:gd name="T14" fmla="*/ 207 w 413"/>
                <a:gd name="T15" fmla="*/ 89 h 785"/>
                <a:gd name="T16" fmla="*/ 143 w 413"/>
                <a:gd name="T17" fmla="*/ 42 h 785"/>
                <a:gd name="T18" fmla="*/ 74 w 413"/>
                <a:gd name="T19" fmla="*/ 12 h 785"/>
                <a:gd name="T20" fmla="*/ 0 w 413"/>
                <a:gd name="T21" fmla="*/ 0 h 78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3"/>
                <a:gd name="T34" fmla="*/ 0 h 785"/>
                <a:gd name="T35" fmla="*/ 413 w 413"/>
                <a:gd name="T36" fmla="*/ 785 h 78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3" h="785">
                  <a:moveTo>
                    <a:pt x="413" y="785"/>
                  </a:moveTo>
                  <a:lnTo>
                    <a:pt x="406" y="660"/>
                  </a:lnTo>
                  <a:lnTo>
                    <a:pt x="391" y="538"/>
                  </a:lnTo>
                  <a:lnTo>
                    <a:pt x="367" y="427"/>
                  </a:lnTo>
                  <a:lnTo>
                    <a:pt x="334" y="324"/>
                  </a:lnTo>
                  <a:lnTo>
                    <a:pt x="292" y="231"/>
                  </a:lnTo>
                  <a:lnTo>
                    <a:pt x="244" y="154"/>
                  </a:lnTo>
                  <a:lnTo>
                    <a:pt x="191" y="89"/>
                  </a:lnTo>
                  <a:lnTo>
                    <a:pt x="132" y="42"/>
                  </a:lnTo>
                  <a:lnTo>
                    <a:pt x="68" y="12"/>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77" name="Freeform 35"/>
            <p:cNvSpPr>
              <a:spLocks/>
            </p:cNvSpPr>
            <p:nvPr/>
          </p:nvSpPr>
          <p:spPr bwMode="auto">
            <a:xfrm>
              <a:off x="4890" y="2712"/>
              <a:ext cx="77" cy="40"/>
            </a:xfrm>
            <a:custGeom>
              <a:avLst/>
              <a:gdLst>
                <a:gd name="T0" fmla="*/ 73 w 70"/>
                <a:gd name="T1" fmla="*/ 19 h 40"/>
                <a:gd name="T2" fmla="*/ 75 w 70"/>
                <a:gd name="T3" fmla="*/ 40 h 40"/>
                <a:gd name="T4" fmla="*/ 0 w 70"/>
                <a:gd name="T5" fmla="*/ 33 h 40"/>
                <a:gd name="T6" fmla="*/ 69 w 70"/>
                <a:gd name="T7" fmla="*/ 0 h 40"/>
                <a:gd name="T8" fmla="*/ 73 w 70"/>
                <a:gd name="T9" fmla="*/ 21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8" y="19"/>
                  </a:moveTo>
                  <a:lnTo>
                    <a:pt x="70" y="40"/>
                  </a:lnTo>
                  <a:lnTo>
                    <a:pt x="0" y="33"/>
                  </a:lnTo>
                  <a:lnTo>
                    <a:pt x="64" y="0"/>
                  </a:lnTo>
                  <a:lnTo>
                    <a:pt x="68"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78" name="Freeform 36"/>
            <p:cNvSpPr>
              <a:spLocks/>
            </p:cNvSpPr>
            <p:nvPr/>
          </p:nvSpPr>
          <p:spPr bwMode="auto">
            <a:xfrm>
              <a:off x="4890" y="2712"/>
              <a:ext cx="77" cy="40"/>
            </a:xfrm>
            <a:custGeom>
              <a:avLst/>
              <a:gdLst>
                <a:gd name="T0" fmla="*/ 73 w 70"/>
                <a:gd name="T1" fmla="*/ 19 h 40"/>
                <a:gd name="T2" fmla="*/ 75 w 70"/>
                <a:gd name="T3" fmla="*/ 40 h 40"/>
                <a:gd name="T4" fmla="*/ 0 w 70"/>
                <a:gd name="T5" fmla="*/ 33 h 40"/>
                <a:gd name="T6" fmla="*/ 69 w 70"/>
                <a:gd name="T7" fmla="*/ 0 h 40"/>
                <a:gd name="T8" fmla="*/ 73 w 70"/>
                <a:gd name="T9" fmla="*/ 19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8" y="19"/>
                  </a:moveTo>
                  <a:lnTo>
                    <a:pt x="70" y="40"/>
                  </a:lnTo>
                  <a:lnTo>
                    <a:pt x="0" y="33"/>
                  </a:lnTo>
                  <a:lnTo>
                    <a:pt x="64" y="0"/>
                  </a:lnTo>
                  <a:lnTo>
                    <a:pt x="68"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79" name="Freeform 37"/>
            <p:cNvSpPr>
              <a:spLocks/>
            </p:cNvSpPr>
            <p:nvPr/>
          </p:nvSpPr>
          <p:spPr bwMode="auto">
            <a:xfrm>
              <a:off x="4965" y="1956"/>
              <a:ext cx="362" cy="770"/>
            </a:xfrm>
            <a:custGeom>
              <a:avLst/>
              <a:gdLst>
                <a:gd name="T0" fmla="*/ 362 w 334"/>
                <a:gd name="T1" fmla="*/ 0 h 774"/>
                <a:gd name="T2" fmla="*/ 357 w 334"/>
                <a:gd name="T3" fmla="*/ 117 h 774"/>
                <a:gd name="T4" fmla="*/ 346 w 334"/>
                <a:gd name="T5" fmla="*/ 226 h 774"/>
                <a:gd name="T6" fmla="*/ 324 w 334"/>
                <a:gd name="T7" fmla="*/ 331 h 774"/>
                <a:gd name="T8" fmla="*/ 295 w 334"/>
                <a:gd name="T9" fmla="*/ 429 h 774"/>
                <a:gd name="T10" fmla="*/ 262 w 334"/>
                <a:gd name="T11" fmla="*/ 520 h 774"/>
                <a:gd name="T12" fmla="*/ 219 w 334"/>
                <a:gd name="T13" fmla="*/ 597 h 774"/>
                <a:gd name="T14" fmla="*/ 173 w 334"/>
                <a:gd name="T15" fmla="*/ 665 h 774"/>
                <a:gd name="T16" fmla="*/ 119 w 334"/>
                <a:gd name="T17" fmla="*/ 718 h 774"/>
                <a:gd name="T18" fmla="*/ 62 w 334"/>
                <a:gd name="T19" fmla="*/ 755 h 774"/>
                <a:gd name="T20" fmla="*/ 0 w 334"/>
                <a:gd name="T21" fmla="*/ 774 h 7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4"/>
                <a:gd name="T34" fmla="*/ 0 h 774"/>
                <a:gd name="T35" fmla="*/ 334 w 334"/>
                <a:gd name="T36" fmla="*/ 774 h 77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4" h="774">
                  <a:moveTo>
                    <a:pt x="334" y="0"/>
                  </a:moveTo>
                  <a:lnTo>
                    <a:pt x="329" y="117"/>
                  </a:lnTo>
                  <a:lnTo>
                    <a:pt x="319" y="226"/>
                  </a:lnTo>
                  <a:lnTo>
                    <a:pt x="299" y="331"/>
                  </a:lnTo>
                  <a:lnTo>
                    <a:pt x="272" y="429"/>
                  </a:lnTo>
                  <a:lnTo>
                    <a:pt x="242" y="520"/>
                  </a:lnTo>
                  <a:lnTo>
                    <a:pt x="202" y="597"/>
                  </a:lnTo>
                  <a:lnTo>
                    <a:pt x="160" y="665"/>
                  </a:lnTo>
                  <a:lnTo>
                    <a:pt x="110" y="718"/>
                  </a:lnTo>
                  <a:lnTo>
                    <a:pt x="57" y="755"/>
                  </a:lnTo>
                  <a:lnTo>
                    <a:pt x="0" y="774"/>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0" name="Freeform 38"/>
            <p:cNvSpPr>
              <a:spLocks/>
            </p:cNvSpPr>
            <p:nvPr/>
          </p:nvSpPr>
          <p:spPr bwMode="auto">
            <a:xfrm>
              <a:off x="4782" y="2125"/>
              <a:ext cx="65" cy="105"/>
            </a:xfrm>
            <a:custGeom>
              <a:avLst/>
              <a:gdLst>
                <a:gd name="T0" fmla="*/ 65 w 60"/>
                <a:gd name="T1" fmla="*/ 105 h 105"/>
                <a:gd name="T2" fmla="*/ 65 w 60"/>
                <a:gd name="T3" fmla="*/ 89 h 105"/>
                <a:gd name="T4" fmla="*/ 62 w 60"/>
                <a:gd name="T5" fmla="*/ 72 h 105"/>
                <a:gd name="T6" fmla="*/ 60 w 60"/>
                <a:gd name="T7" fmla="*/ 58 h 105"/>
                <a:gd name="T8" fmla="*/ 53 w 60"/>
                <a:gd name="T9" fmla="*/ 44 h 105"/>
                <a:gd name="T10" fmla="*/ 48 w 60"/>
                <a:gd name="T11" fmla="*/ 33 h 105"/>
                <a:gd name="T12" fmla="*/ 38 w 60"/>
                <a:gd name="T13" fmla="*/ 21 h 105"/>
                <a:gd name="T14" fmla="*/ 31 w 60"/>
                <a:gd name="T15" fmla="*/ 12 h 105"/>
                <a:gd name="T16" fmla="*/ 22 w 60"/>
                <a:gd name="T17" fmla="*/ 7 h 105"/>
                <a:gd name="T18" fmla="*/ 10 w 60"/>
                <a:gd name="T19" fmla="*/ 3 h 105"/>
                <a:gd name="T20" fmla="*/ 0 w 60"/>
                <a:gd name="T21" fmla="*/ 0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0"/>
                <a:gd name="T34" fmla="*/ 0 h 105"/>
                <a:gd name="T35" fmla="*/ 60 w 60"/>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0" h="105">
                  <a:moveTo>
                    <a:pt x="60" y="105"/>
                  </a:moveTo>
                  <a:lnTo>
                    <a:pt x="60" y="89"/>
                  </a:lnTo>
                  <a:lnTo>
                    <a:pt x="57" y="72"/>
                  </a:lnTo>
                  <a:lnTo>
                    <a:pt x="55" y="58"/>
                  </a:lnTo>
                  <a:lnTo>
                    <a:pt x="49" y="44"/>
                  </a:lnTo>
                  <a:lnTo>
                    <a:pt x="44" y="33"/>
                  </a:lnTo>
                  <a:lnTo>
                    <a:pt x="35" y="21"/>
                  </a:lnTo>
                  <a:lnTo>
                    <a:pt x="29" y="12"/>
                  </a:lnTo>
                  <a:lnTo>
                    <a:pt x="20" y="7"/>
                  </a:lnTo>
                  <a:lnTo>
                    <a:pt x="9" y="3"/>
                  </a:lnTo>
                  <a:lnTo>
                    <a:pt x="0"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1" name="Freeform 39"/>
            <p:cNvSpPr>
              <a:spLocks/>
            </p:cNvSpPr>
            <p:nvPr/>
          </p:nvSpPr>
          <p:spPr bwMode="auto">
            <a:xfrm>
              <a:off x="4716" y="2232"/>
              <a:ext cx="133" cy="105"/>
            </a:xfrm>
            <a:custGeom>
              <a:avLst/>
              <a:gdLst>
                <a:gd name="T0" fmla="*/ 0 w 123"/>
                <a:gd name="T1" fmla="*/ 105 h 105"/>
                <a:gd name="T2" fmla="*/ 22 w 123"/>
                <a:gd name="T3" fmla="*/ 105 h 105"/>
                <a:gd name="T4" fmla="*/ 40 w 123"/>
                <a:gd name="T5" fmla="*/ 101 h 105"/>
                <a:gd name="T6" fmla="*/ 59 w 123"/>
                <a:gd name="T7" fmla="*/ 94 h 105"/>
                <a:gd name="T8" fmla="*/ 78 w 123"/>
                <a:gd name="T9" fmla="*/ 87 h 105"/>
                <a:gd name="T10" fmla="*/ 92 w 123"/>
                <a:gd name="T11" fmla="*/ 75 h 105"/>
                <a:gd name="T12" fmla="*/ 107 w 123"/>
                <a:gd name="T13" fmla="*/ 63 h 105"/>
                <a:gd name="T14" fmla="*/ 116 w 123"/>
                <a:gd name="T15" fmla="*/ 49 h 105"/>
                <a:gd name="T16" fmla="*/ 125 w 123"/>
                <a:gd name="T17" fmla="*/ 33 h 105"/>
                <a:gd name="T18" fmla="*/ 131 w 123"/>
                <a:gd name="T19" fmla="*/ 17 h 105"/>
                <a:gd name="T20" fmla="*/ 133 w 123"/>
                <a:gd name="T21" fmla="*/ 0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05"/>
                <a:gd name="T35" fmla="*/ 123 w 123"/>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05">
                  <a:moveTo>
                    <a:pt x="0" y="105"/>
                  </a:moveTo>
                  <a:lnTo>
                    <a:pt x="20" y="105"/>
                  </a:lnTo>
                  <a:lnTo>
                    <a:pt x="37" y="101"/>
                  </a:lnTo>
                  <a:lnTo>
                    <a:pt x="55" y="94"/>
                  </a:lnTo>
                  <a:lnTo>
                    <a:pt x="72" y="87"/>
                  </a:lnTo>
                  <a:lnTo>
                    <a:pt x="85" y="75"/>
                  </a:lnTo>
                  <a:lnTo>
                    <a:pt x="99" y="63"/>
                  </a:lnTo>
                  <a:lnTo>
                    <a:pt x="107" y="49"/>
                  </a:lnTo>
                  <a:lnTo>
                    <a:pt x="116" y="33"/>
                  </a:lnTo>
                  <a:lnTo>
                    <a:pt x="121" y="17"/>
                  </a:lnTo>
                  <a:lnTo>
                    <a:pt x="123"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2" name="Freeform 40"/>
            <p:cNvSpPr>
              <a:spLocks/>
            </p:cNvSpPr>
            <p:nvPr/>
          </p:nvSpPr>
          <p:spPr bwMode="auto">
            <a:xfrm>
              <a:off x="4572" y="2132"/>
              <a:ext cx="69" cy="65"/>
            </a:xfrm>
            <a:custGeom>
              <a:avLst/>
              <a:gdLst>
                <a:gd name="T0" fmla="*/ 16 w 64"/>
                <a:gd name="T1" fmla="*/ 51 h 65"/>
                <a:gd name="T2" fmla="*/ 0 w 64"/>
                <a:gd name="T3" fmla="*/ 37 h 65"/>
                <a:gd name="T4" fmla="*/ 70 w 64"/>
                <a:gd name="T5" fmla="*/ 0 h 65"/>
                <a:gd name="T6" fmla="*/ 32 w 64"/>
                <a:gd name="T7" fmla="*/ 65 h 65"/>
                <a:gd name="T8" fmla="*/ 16 w 64"/>
                <a:gd name="T9" fmla="*/ 51 h 65"/>
                <a:gd name="T10" fmla="*/ 0 60000 65536"/>
                <a:gd name="T11" fmla="*/ 0 60000 65536"/>
                <a:gd name="T12" fmla="*/ 0 60000 65536"/>
                <a:gd name="T13" fmla="*/ 0 60000 65536"/>
                <a:gd name="T14" fmla="*/ 0 60000 65536"/>
                <a:gd name="T15" fmla="*/ 0 w 64"/>
                <a:gd name="T16" fmla="*/ 0 h 65"/>
                <a:gd name="T17" fmla="*/ 64 w 64"/>
                <a:gd name="T18" fmla="*/ 65 h 65"/>
              </a:gdLst>
              <a:ahLst/>
              <a:cxnLst>
                <a:cxn ang="T10">
                  <a:pos x="T0" y="T1"/>
                </a:cxn>
                <a:cxn ang="T11">
                  <a:pos x="T2" y="T3"/>
                </a:cxn>
                <a:cxn ang="T12">
                  <a:pos x="T4" y="T5"/>
                </a:cxn>
                <a:cxn ang="T13">
                  <a:pos x="T6" y="T7"/>
                </a:cxn>
                <a:cxn ang="T14">
                  <a:pos x="T8" y="T9"/>
                </a:cxn>
              </a:cxnLst>
              <a:rect l="T15" t="T16" r="T17" b="T18"/>
              <a:pathLst>
                <a:path w="64" h="65">
                  <a:moveTo>
                    <a:pt x="15" y="51"/>
                  </a:moveTo>
                  <a:lnTo>
                    <a:pt x="0" y="37"/>
                  </a:lnTo>
                  <a:lnTo>
                    <a:pt x="64" y="0"/>
                  </a:lnTo>
                  <a:lnTo>
                    <a:pt x="29" y="65"/>
                  </a:lnTo>
                  <a:lnTo>
                    <a:pt x="15" y="5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3" name="Freeform 41"/>
            <p:cNvSpPr>
              <a:spLocks/>
            </p:cNvSpPr>
            <p:nvPr/>
          </p:nvSpPr>
          <p:spPr bwMode="auto">
            <a:xfrm>
              <a:off x="4572" y="2132"/>
              <a:ext cx="69" cy="65"/>
            </a:xfrm>
            <a:custGeom>
              <a:avLst/>
              <a:gdLst>
                <a:gd name="T0" fmla="*/ 14 w 64"/>
                <a:gd name="T1" fmla="*/ 51 h 65"/>
                <a:gd name="T2" fmla="*/ 0 w 64"/>
                <a:gd name="T3" fmla="*/ 37 h 65"/>
                <a:gd name="T4" fmla="*/ 70 w 64"/>
                <a:gd name="T5" fmla="*/ 0 h 65"/>
                <a:gd name="T6" fmla="*/ 32 w 64"/>
                <a:gd name="T7" fmla="*/ 65 h 65"/>
                <a:gd name="T8" fmla="*/ 14 w 64"/>
                <a:gd name="T9" fmla="*/ 51 h 65"/>
                <a:gd name="T10" fmla="*/ 0 60000 65536"/>
                <a:gd name="T11" fmla="*/ 0 60000 65536"/>
                <a:gd name="T12" fmla="*/ 0 60000 65536"/>
                <a:gd name="T13" fmla="*/ 0 60000 65536"/>
                <a:gd name="T14" fmla="*/ 0 60000 65536"/>
                <a:gd name="T15" fmla="*/ 0 w 64"/>
                <a:gd name="T16" fmla="*/ 0 h 65"/>
                <a:gd name="T17" fmla="*/ 64 w 64"/>
                <a:gd name="T18" fmla="*/ 65 h 65"/>
              </a:gdLst>
              <a:ahLst/>
              <a:cxnLst>
                <a:cxn ang="T10">
                  <a:pos x="T0" y="T1"/>
                </a:cxn>
                <a:cxn ang="T11">
                  <a:pos x="T2" y="T3"/>
                </a:cxn>
                <a:cxn ang="T12">
                  <a:pos x="T4" y="T5"/>
                </a:cxn>
                <a:cxn ang="T13">
                  <a:pos x="T6" y="T7"/>
                </a:cxn>
                <a:cxn ang="T14">
                  <a:pos x="T8" y="T9"/>
                </a:cxn>
              </a:cxnLst>
              <a:rect l="T15" t="T16" r="T17" b="T18"/>
              <a:pathLst>
                <a:path w="64" h="65">
                  <a:moveTo>
                    <a:pt x="13" y="51"/>
                  </a:moveTo>
                  <a:lnTo>
                    <a:pt x="0" y="37"/>
                  </a:lnTo>
                  <a:lnTo>
                    <a:pt x="64" y="0"/>
                  </a:lnTo>
                  <a:lnTo>
                    <a:pt x="29" y="65"/>
                  </a:lnTo>
                  <a:lnTo>
                    <a:pt x="13" y="51"/>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4" name="Freeform 42"/>
            <p:cNvSpPr>
              <a:spLocks/>
            </p:cNvSpPr>
            <p:nvPr/>
          </p:nvSpPr>
          <p:spPr bwMode="auto">
            <a:xfrm>
              <a:off x="4580" y="2186"/>
              <a:ext cx="10" cy="44"/>
            </a:xfrm>
            <a:custGeom>
              <a:avLst/>
              <a:gdLst>
                <a:gd name="T0" fmla="*/ 0 w 6"/>
                <a:gd name="T1" fmla="*/ 44 h 44"/>
                <a:gd name="T2" fmla="*/ 0 w 6"/>
                <a:gd name="T3" fmla="*/ 42 h 44"/>
                <a:gd name="T4" fmla="*/ 0 w 6"/>
                <a:gd name="T5" fmla="*/ 35 h 44"/>
                <a:gd name="T6" fmla="*/ 0 w 6"/>
                <a:gd name="T7" fmla="*/ 30 h 44"/>
                <a:gd name="T8" fmla="*/ 0 w 6"/>
                <a:gd name="T9" fmla="*/ 25 h 44"/>
                <a:gd name="T10" fmla="*/ 0 w 6"/>
                <a:gd name="T11" fmla="*/ 21 h 44"/>
                <a:gd name="T12" fmla="*/ 0 w 6"/>
                <a:gd name="T13" fmla="*/ 16 h 44"/>
                <a:gd name="T14" fmla="*/ 2 w 6"/>
                <a:gd name="T15" fmla="*/ 11 h 44"/>
                <a:gd name="T16" fmla="*/ 2 w 6"/>
                <a:gd name="T17" fmla="*/ 7 h 44"/>
                <a:gd name="T18" fmla="*/ 4 w 6"/>
                <a:gd name="T19" fmla="*/ 2 h 44"/>
                <a:gd name="T20" fmla="*/ 6 w 6"/>
                <a:gd name="T21" fmla="*/ 0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
                <a:gd name="T34" fmla="*/ 0 h 44"/>
                <a:gd name="T35" fmla="*/ 6 w 6"/>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 h="44">
                  <a:moveTo>
                    <a:pt x="0" y="44"/>
                  </a:moveTo>
                  <a:lnTo>
                    <a:pt x="0" y="42"/>
                  </a:lnTo>
                  <a:lnTo>
                    <a:pt x="0" y="35"/>
                  </a:lnTo>
                  <a:lnTo>
                    <a:pt x="0" y="30"/>
                  </a:lnTo>
                  <a:lnTo>
                    <a:pt x="0" y="25"/>
                  </a:lnTo>
                  <a:lnTo>
                    <a:pt x="0" y="21"/>
                  </a:lnTo>
                  <a:lnTo>
                    <a:pt x="0" y="16"/>
                  </a:lnTo>
                  <a:lnTo>
                    <a:pt x="2" y="11"/>
                  </a:lnTo>
                  <a:lnTo>
                    <a:pt x="2" y="7"/>
                  </a:lnTo>
                  <a:lnTo>
                    <a:pt x="4" y="2"/>
                  </a:lnTo>
                  <a:lnTo>
                    <a:pt x="6"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5" name="Freeform 43"/>
            <p:cNvSpPr>
              <a:spLocks/>
            </p:cNvSpPr>
            <p:nvPr/>
          </p:nvSpPr>
          <p:spPr bwMode="auto">
            <a:xfrm>
              <a:off x="4580" y="2232"/>
              <a:ext cx="140" cy="105"/>
            </a:xfrm>
            <a:custGeom>
              <a:avLst/>
              <a:gdLst>
                <a:gd name="T0" fmla="*/ 0 w 125"/>
                <a:gd name="T1" fmla="*/ 0 h 105"/>
                <a:gd name="T2" fmla="*/ 2 w 125"/>
                <a:gd name="T3" fmla="*/ 17 h 105"/>
                <a:gd name="T4" fmla="*/ 7 w 125"/>
                <a:gd name="T5" fmla="*/ 33 h 105"/>
                <a:gd name="T6" fmla="*/ 16 w 125"/>
                <a:gd name="T7" fmla="*/ 49 h 105"/>
                <a:gd name="T8" fmla="*/ 26 w 125"/>
                <a:gd name="T9" fmla="*/ 63 h 105"/>
                <a:gd name="T10" fmla="*/ 40 w 125"/>
                <a:gd name="T11" fmla="*/ 75 h 105"/>
                <a:gd name="T12" fmla="*/ 54 w 125"/>
                <a:gd name="T13" fmla="*/ 87 h 105"/>
                <a:gd name="T14" fmla="*/ 74 w 125"/>
                <a:gd name="T15" fmla="*/ 94 h 105"/>
                <a:gd name="T16" fmla="*/ 92 w 125"/>
                <a:gd name="T17" fmla="*/ 101 h 105"/>
                <a:gd name="T18" fmla="*/ 112 w 125"/>
                <a:gd name="T19" fmla="*/ 105 h 105"/>
                <a:gd name="T20" fmla="*/ 136 w 125"/>
                <a:gd name="T21" fmla="*/ 105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05"/>
                <a:gd name="T35" fmla="*/ 125 w 125"/>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05">
                  <a:moveTo>
                    <a:pt x="0" y="0"/>
                  </a:moveTo>
                  <a:lnTo>
                    <a:pt x="2" y="17"/>
                  </a:lnTo>
                  <a:lnTo>
                    <a:pt x="6" y="33"/>
                  </a:lnTo>
                  <a:lnTo>
                    <a:pt x="15" y="49"/>
                  </a:lnTo>
                  <a:lnTo>
                    <a:pt x="24" y="63"/>
                  </a:lnTo>
                  <a:lnTo>
                    <a:pt x="37" y="75"/>
                  </a:lnTo>
                  <a:lnTo>
                    <a:pt x="50" y="87"/>
                  </a:lnTo>
                  <a:lnTo>
                    <a:pt x="68" y="94"/>
                  </a:lnTo>
                  <a:lnTo>
                    <a:pt x="85" y="101"/>
                  </a:lnTo>
                  <a:lnTo>
                    <a:pt x="103" y="105"/>
                  </a:lnTo>
                  <a:lnTo>
                    <a:pt x="125" y="105"/>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6" name="Freeform 44"/>
            <p:cNvSpPr>
              <a:spLocks/>
            </p:cNvSpPr>
            <p:nvPr/>
          </p:nvSpPr>
          <p:spPr bwMode="auto">
            <a:xfrm>
              <a:off x="4106" y="1960"/>
              <a:ext cx="454" cy="780"/>
            </a:xfrm>
            <a:custGeom>
              <a:avLst/>
              <a:gdLst>
                <a:gd name="T0" fmla="*/ 0 w 419"/>
                <a:gd name="T1" fmla="*/ 0 h 776"/>
                <a:gd name="T2" fmla="*/ 4 w 419"/>
                <a:gd name="T3" fmla="*/ 126 h 776"/>
                <a:gd name="T4" fmla="*/ 24 w 419"/>
                <a:gd name="T5" fmla="*/ 244 h 776"/>
                <a:gd name="T6" fmla="*/ 50 w 419"/>
                <a:gd name="T7" fmla="*/ 356 h 776"/>
                <a:gd name="T8" fmla="*/ 88 w 419"/>
                <a:gd name="T9" fmla="*/ 459 h 776"/>
                <a:gd name="T10" fmla="*/ 133 w 419"/>
                <a:gd name="T11" fmla="*/ 550 h 776"/>
                <a:gd name="T12" fmla="*/ 185 w 419"/>
                <a:gd name="T13" fmla="*/ 627 h 776"/>
                <a:gd name="T14" fmla="*/ 245 w 419"/>
                <a:gd name="T15" fmla="*/ 690 h 776"/>
                <a:gd name="T16" fmla="*/ 309 w 419"/>
                <a:gd name="T17" fmla="*/ 736 h 776"/>
                <a:gd name="T18" fmla="*/ 380 w 419"/>
                <a:gd name="T19" fmla="*/ 766 h 776"/>
                <a:gd name="T20" fmla="*/ 454 w 419"/>
                <a:gd name="T21" fmla="*/ 776 h 7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9"/>
                <a:gd name="T34" fmla="*/ 0 h 776"/>
                <a:gd name="T35" fmla="*/ 419 w 419"/>
                <a:gd name="T36" fmla="*/ 776 h 7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9" h="776">
                  <a:moveTo>
                    <a:pt x="0" y="0"/>
                  </a:moveTo>
                  <a:lnTo>
                    <a:pt x="4" y="126"/>
                  </a:lnTo>
                  <a:lnTo>
                    <a:pt x="22" y="244"/>
                  </a:lnTo>
                  <a:lnTo>
                    <a:pt x="46" y="356"/>
                  </a:lnTo>
                  <a:lnTo>
                    <a:pt x="81" y="459"/>
                  </a:lnTo>
                  <a:lnTo>
                    <a:pt x="123" y="550"/>
                  </a:lnTo>
                  <a:lnTo>
                    <a:pt x="171" y="627"/>
                  </a:lnTo>
                  <a:lnTo>
                    <a:pt x="226" y="690"/>
                  </a:lnTo>
                  <a:lnTo>
                    <a:pt x="285" y="736"/>
                  </a:lnTo>
                  <a:lnTo>
                    <a:pt x="351" y="766"/>
                  </a:lnTo>
                  <a:lnTo>
                    <a:pt x="419" y="776"/>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7" name="Freeform 45"/>
            <p:cNvSpPr>
              <a:spLocks/>
            </p:cNvSpPr>
            <p:nvPr/>
          </p:nvSpPr>
          <p:spPr bwMode="auto">
            <a:xfrm>
              <a:off x="4453" y="1181"/>
              <a:ext cx="79" cy="42"/>
            </a:xfrm>
            <a:custGeom>
              <a:avLst/>
              <a:gdLst>
                <a:gd name="T0" fmla="*/ 5 w 73"/>
                <a:gd name="T1" fmla="*/ 21 h 42"/>
                <a:gd name="T2" fmla="*/ 0 w 73"/>
                <a:gd name="T3" fmla="*/ 0 h 42"/>
                <a:gd name="T4" fmla="*/ 79 w 73"/>
                <a:gd name="T5" fmla="*/ 10 h 42"/>
                <a:gd name="T6" fmla="*/ 8 w 73"/>
                <a:gd name="T7" fmla="*/ 42 h 42"/>
                <a:gd name="T8" fmla="*/ 5 w 73"/>
                <a:gd name="T9" fmla="*/ 21 h 42"/>
                <a:gd name="T10" fmla="*/ 0 60000 65536"/>
                <a:gd name="T11" fmla="*/ 0 60000 65536"/>
                <a:gd name="T12" fmla="*/ 0 60000 65536"/>
                <a:gd name="T13" fmla="*/ 0 60000 65536"/>
                <a:gd name="T14" fmla="*/ 0 60000 65536"/>
                <a:gd name="T15" fmla="*/ 0 w 73"/>
                <a:gd name="T16" fmla="*/ 0 h 42"/>
                <a:gd name="T17" fmla="*/ 73 w 73"/>
                <a:gd name="T18" fmla="*/ 42 h 42"/>
              </a:gdLst>
              <a:ahLst/>
              <a:cxnLst>
                <a:cxn ang="T10">
                  <a:pos x="T0" y="T1"/>
                </a:cxn>
                <a:cxn ang="T11">
                  <a:pos x="T2" y="T3"/>
                </a:cxn>
                <a:cxn ang="T12">
                  <a:pos x="T4" y="T5"/>
                </a:cxn>
                <a:cxn ang="T13">
                  <a:pos x="T6" y="T7"/>
                </a:cxn>
                <a:cxn ang="T14">
                  <a:pos x="T8" y="T9"/>
                </a:cxn>
              </a:cxnLst>
              <a:rect l="T15" t="T16" r="T17" b="T18"/>
              <a:pathLst>
                <a:path w="73" h="42">
                  <a:moveTo>
                    <a:pt x="5" y="21"/>
                  </a:moveTo>
                  <a:lnTo>
                    <a:pt x="0" y="0"/>
                  </a:lnTo>
                  <a:lnTo>
                    <a:pt x="73" y="10"/>
                  </a:lnTo>
                  <a:lnTo>
                    <a:pt x="7" y="42"/>
                  </a:lnTo>
                  <a:lnTo>
                    <a:pt x="5"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8" name="Freeform 46"/>
            <p:cNvSpPr>
              <a:spLocks/>
            </p:cNvSpPr>
            <p:nvPr/>
          </p:nvSpPr>
          <p:spPr bwMode="auto">
            <a:xfrm>
              <a:off x="4453" y="1181"/>
              <a:ext cx="79" cy="42"/>
            </a:xfrm>
            <a:custGeom>
              <a:avLst/>
              <a:gdLst>
                <a:gd name="T0" fmla="*/ 3 w 73"/>
                <a:gd name="T1" fmla="*/ 21 h 42"/>
                <a:gd name="T2" fmla="*/ 0 w 73"/>
                <a:gd name="T3" fmla="*/ 0 h 42"/>
                <a:gd name="T4" fmla="*/ 79 w 73"/>
                <a:gd name="T5" fmla="*/ 10 h 42"/>
                <a:gd name="T6" fmla="*/ 8 w 73"/>
                <a:gd name="T7" fmla="*/ 42 h 42"/>
                <a:gd name="T8" fmla="*/ 3 w 73"/>
                <a:gd name="T9" fmla="*/ 21 h 42"/>
                <a:gd name="T10" fmla="*/ 0 60000 65536"/>
                <a:gd name="T11" fmla="*/ 0 60000 65536"/>
                <a:gd name="T12" fmla="*/ 0 60000 65536"/>
                <a:gd name="T13" fmla="*/ 0 60000 65536"/>
                <a:gd name="T14" fmla="*/ 0 60000 65536"/>
                <a:gd name="T15" fmla="*/ 0 w 73"/>
                <a:gd name="T16" fmla="*/ 0 h 42"/>
                <a:gd name="T17" fmla="*/ 73 w 73"/>
                <a:gd name="T18" fmla="*/ 42 h 42"/>
              </a:gdLst>
              <a:ahLst/>
              <a:cxnLst>
                <a:cxn ang="T10">
                  <a:pos x="T0" y="T1"/>
                </a:cxn>
                <a:cxn ang="T11">
                  <a:pos x="T2" y="T3"/>
                </a:cxn>
                <a:cxn ang="T12">
                  <a:pos x="T4" y="T5"/>
                </a:cxn>
                <a:cxn ang="T13">
                  <a:pos x="T6" y="T7"/>
                </a:cxn>
                <a:cxn ang="T14">
                  <a:pos x="T8" y="T9"/>
                </a:cxn>
              </a:cxnLst>
              <a:rect l="T15" t="T16" r="T17" b="T18"/>
              <a:pathLst>
                <a:path w="73" h="42">
                  <a:moveTo>
                    <a:pt x="3" y="21"/>
                  </a:moveTo>
                  <a:lnTo>
                    <a:pt x="0" y="0"/>
                  </a:lnTo>
                  <a:lnTo>
                    <a:pt x="73" y="10"/>
                  </a:lnTo>
                  <a:lnTo>
                    <a:pt x="7" y="42"/>
                  </a:lnTo>
                  <a:lnTo>
                    <a:pt x="3" y="21"/>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9" name="Freeform 47"/>
            <p:cNvSpPr>
              <a:spLocks/>
            </p:cNvSpPr>
            <p:nvPr/>
          </p:nvSpPr>
          <p:spPr bwMode="auto">
            <a:xfrm>
              <a:off x="4104" y="1202"/>
              <a:ext cx="352" cy="758"/>
            </a:xfrm>
            <a:custGeom>
              <a:avLst/>
              <a:gdLst>
                <a:gd name="T0" fmla="*/ 0 w 325"/>
                <a:gd name="T1" fmla="*/ 758 h 758"/>
                <a:gd name="T2" fmla="*/ 6 w 325"/>
                <a:gd name="T3" fmla="*/ 646 h 758"/>
                <a:gd name="T4" fmla="*/ 18 w 325"/>
                <a:gd name="T5" fmla="*/ 539 h 758"/>
                <a:gd name="T6" fmla="*/ 38 w 325"/>
                <a:gd name="T7" fmla="*/ 436 h 758"/>
                <a:gd name="T8" fmla="*/ 64 w 325"/>
                <a:gd name="T9" fmla="*/ 341 h 758"/>
                <a:gd name="T10" fmla="*/ 97 w 325"/>
                <a:gd name="T11" fmla="*/ 252 h 758"/>
                <a:gd name="T12" fmla="*/ 138 w 325"/>
                <a:gd name="T13" fmla="*/ 175 h 758"/>
                <a:gd name="T14" fmla="*/ 183 w 325"/>
                <a:gd name="T15" fmla="*/ 110 h 758"/>
                <a:gd name="T16" fmla="*/ 235 w 325"/>
                <a:gd name="T17" fmla="*/ 59 h 758"/>
                <a:gd name="T18" fmla="*/ 290 w 325"/>
                <a:gd name="T19" fmla="*/ 21 h 758"/>
                <a:gd name="T20" fmla="*/ 352 w 325"/>
                <a:gd name="T21" fmla="*/ 0 h 7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5"/>
                <a:gd name="T34" fmla="*/ 0 h 758"/>
                <a:gd name="T35" fmla="*/ 325 w 325"/>
                <a:gd name="T36" fmla="*/ 758 h 7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5" h="758">
                  <a:moveTo>
                    <a:pt x="0" y="758"/>
                  </a:moveTo>
                  <a:lnTo>
                    <a:pt x="6" y="646"/>
                  </a:lnTo>
                  <a:lnTo>
                    <a:pt x="17" y="539"/>
                  </a:lnTo>
                  <a:lnTo>
                    <a:pt x="35" y="436"/>
                  </a:lnTo>
                  <a:lnTo>
                    <a:pt x="59" y="341"/>
                  </a:lnTo>
                  <a:lnTo>
                    <a:pt x="90" y="252"/>
                  </a:lnTo>
                  <a:lnTo>
                    <a:pt x="127" y="175"/>
                  </a:lnTo>
                  <a:lnTo>
                    <a:pt x="169" y="110"/>
                  </a:lnTo>
                  <a:lnTo>
                    <a:pt x="217" y="59"/>
                  </a:lnTo>
                  <a:lnTo>
                    <a:pt x="268" y="21"/>
                  </a:lnTo>
                  <a:lnTo>
                    <a:pt x="325"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90" name="Freeform 48"/>
            <p:cNvSpPr>
              <a:spLocks/>
            </p:cNvSpPr>
            <p:nvPr/>
          </p:nvSpPr>
          <p:spPr bwMode="auto">
            <a:xfrm>
              <a:off x="4550" y="2484"/>
              <a:ext cx="363" cy="350"/>
            </a:xfrm>
            <a:custGeom>
              <a:avLst/>
              <a:gdLst>
                <a:gd name="T0" fmla="*/ 358 w 330"/>
                <a:gd name="T1" fmla="*/ 173 h 350"/>
                <a:gd name="T2" fmla="*/ 355 w 330"/>
                <a:gd name="T3" fmla="*/ 203 h 350"/>
                <a:gd name="T4" fmla="*/ 348 w 330"/>
                <a:gd name="T5" fmla="*/ 231 h 350"/>
                <a:gd name="T6" fmla="*/ 338 w 330"/>
                <a:gd name="T7" fmla="*/ 254 h 350"/>
                <a:gd name="T8" fmla="*/ 324 w 330"/>
                <a:gd name="T9" fmla="*/ 277 h 350"/>
                <a:gd name="T10" fmla="*/ 305 w 330"/>
                <a:gd name="T11" fmla="*/ 298 h 350"/>
                <a:gd name="T12" fmla="*/ 284 w 330"/>
                <a:gd name="T13" fmla="*/ 315 h 350"/>
                <a:gd name="T14" fmla="*/ 263 w 330"/>
                <a:gd name="T15" fmla="*/ 331 h 350"/>
                <a:gd name="T16" fmla="*/ 236 w 330"/>
                <a:gd name="T17" fmla="*/ 340 h 350"/>
                <a:gd name="T18" fmla="*/ 207 w 330"/>
                <a:gd name="T19" fmla="*/ 347 h 350"/>
                <a:gd name="T20" fmla="*/ 179 w 330"/>
                <a:gd name="T21" fmla="*/ 350 h 350"/>
                <a:gd name="T22" fmla="*/ 151 w 330"/>
                <a:gd name="T23" fmla="*/ 347 h 350"/>
                <a:gd name="T24" fmla="*/ 122 w 330"/>
                <a:gd name="T25" fmla="*/ 340 h 350"/>
                <a:gd name="T26" fmla="*/ 98 w 330"/>
                <a:gd name="T27" fmla="*/ 331 h 350"/>
                <a:gd name="T28" fmla="*/ 74 w 330"/>
                <a:gd name="T29" fmla="*/ 315 h 350"/>
                <a:gd name="T30" fmla="*/ 53 w 330"/>
                <a:gd name="T31" fmla="*/ 298 h 350"/>
                <a:gd name="T32" fmla="*/ 36 w 330"/>
                <a:gd name="T33" fmla="*/ 277 h 350"/>
                <a:gd name="T34" fmla="*/ 22 w 330"/>
                <a:gd name="T35" fmla="*/ 254 h 350"/>
                <a:gd name="T36" fmla="*/ 10 w 330"/>
                <a:gd name="T37" fmla="*/ 231 h 350"/>
                <a:gd name="T38" fmla="*/ 3 w 330"/>
                <a:gd name="T39" fmla="*/ 203 h 350"/>
                <a:gd name="T40" fmla="*/ 0 w 330"/>
                <a:gd name="T41" fmla="*/ 175 h 350"/>
                <a:gd name="T42" fmla="*/ 3 w 330"/>
                <a:gd name="T43" fmla="*/ 147 h 350"/>
                <a:gd name="T44" fmla="*/ 10 w 330"/>
                <a:gd name="T45" fmla="*/ 119 h 350"/>
                <a:gd name="T46" fmla="*/ 22 w 330"/>
                <a:gd name="T47" fmla="*/ 93 h 350"/>
                <a:gd name="T48" fmla="*/ 36 w 330"/>
                <a:gd name="T49" fmla="*/ 72 h 350"/>
                <a:gd name="T50" fmla="*/ 53 w 330"/>
                <a:gd name="T51" fmla="*/ 51 h 350"/>
                <a:gd name="T52" fmla="*/ 74 w 330"/>
                <a:gd name="T53" fmla="*/ 33 h 350"/>
                <a:gd name="T54" fmla="*/ 98 w 330"/>
                <a:gd name="T55" fmla="*/ 19 h 350"/>
                <a:gd name="T56" fmla="*/ 122 w 330"/>
                <a:gd name="T57" fmla="*/ 9 h 350"/>
                <a:gd name="T58" fmla="*/ 151 w 330"/>
                <a:gd name="T59" fmla="*/ 2 h 350"/>
                <a:gd name="T60" fmla="*/ 179 w 330"/>
                <a:gd name="T61" fmla="*/ 0 h 350"/>
                <a:gd name="T62" fmla="*/ 207 w 330"/>
                <a:gd name="T63" fmla="*/ 2 h 350"/>
                <a:gd name="T64" fmla="*/ 236 w 330"/>
                <a:gd name="T65" fmla="*/ 9 h 350"/>
                <a:gd name="T66" fmla="*/ 263 w 330"/>
                <a:gd name="T67" fmla="*/ 19 h 350"/>
                <a:gd name="T68" fmla="*/ 284 w 330"/>
                <a:gd name="T69" fmla="*/ 33 h 350"/>
                <a:gd name="T70" fmla="*/ 305 w 330"/>
                <a:gd name="T71" fmla="*/ 51 h 350"/>
                <a:gd name="T72" fmla="*/ 324 w 330"/>
                <a:gd name="T73" fmla="*/ 72 h 350"/>
                <a:gd name="T74" fmla="*/ 338 w 330"/>
                <a:gd name="T75" fmla="*/ 93 h 350"/>
                <a:gd name="T76" fmla="*/ 348 w 330"/>
                <a:gd name="T77" fmla="*/ 119 h 350"/>
                <a:gd name="T78" fmla="*/ 355 w 330"/>
                <a:gd name="T79" fmla="*/ 147 h 350"/>
                <a:gd name="T80" fmla="*/ 358 w 330"/>
                <a:gd name="T81" fmla="*/ 175 h 350"/>
                <a:gd name="T82" fmla="*/ 358 w 330"/>
                <a:gd name="T83" fmla="*/ 173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0"/>
                <a:gd name="T127" fmla="*/ 0 h 350"/>
                <a:gd name="T128" fmla="*/ 330 w 330"/>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0" h="350">
                  <a:moveTo>
                    <a:pt x="330" y="173"/>
                  </a:moveTo>
                  <a:lnTo>
                    <a:pt x="327" y="203"/>
                  </a:lnTo>
                  <a:lnTo>
                    <a:pt x="321" y="231"/>
                  </a:lnTo>
                  <a:lnTo>
                    <a:pt x="312" y="254"/>
                  </a:lnTo>
                  <a:lnTo>
                    <a:pt x="299" y="277"/>
                  </a:lnTo>
                  <a:lnTo>
                    <a:pt x="281" y="298"/>
                  </a:lnTo>
                  <a:lnTo>
                    <a:pt x="262" y="315"/>
                  </a:lnTo>
                  <a:lnTo>
                    <a:pt x="242" y="331"/>
                  </a:lnTo>
                  <a:lnTo>
                    <a:pt x="218" y="340"/>
                  </a:lnTo>
                  <a:lnTo>
                    <a:pt x="191" y="347"/>
                  </a:lnTo>
                  <a:lnTo>
                    <a:pt x="165" y="350"/>
                  </a:lnTo>
                  <a:lnTo>
                    <a:pt x="139" y="347"/>
                  </a:lnTo>
                  <a:lnTo>
                    <a:pt x="112" y="340"/>
                  </a:lnTo>
                  <a:lnTo>
                    <a:pt x="90" y="331"/>
                  </a:lnTo>
                  <a:lnTo>
                    <a:pt x="68" y="315"/>
                  </a:lnTo>
                  <a:lnTo>
                    <a:pt x="49" y="298"/>
                  </a:lnTo>
                  <a:lnTo>
                    <a:pt x="33" y="277"/>
                  </a:lnTo>
                  <a:lnTo>
                    <a:pt x="20" y="254"/>
                  </a:lnTo>
                  <a:lnTo>
                    <a:pt x="9" y="231"/>
                  </a:lnTo>
                  <a:lnTo>
                    <a:pt x="3" y="203"/>
                  </a:lnTo>
                  <a:lnTo>
                    <a:pt x="0" y="175"/>
                  </a:lnTo>
                  <a:lnTo>
                    <a:pt x="3" y="147"/>
                  </a:lnTo>
                  <a:lnTo>
                    <a:pt x="9" y="119"/>
                  </a:lnTo>
                  <a:lnTo>
                    <a:pt x="20" y="93"/>
                  </a:lnTo>
                  <a:lnTo>
                    <a:pt x="33" y="72"/>
                  </a:lnTo>
                  <a:lnTo>
                    <a:pt x="49" y="51"/>
                  </a:lnTo>
                  <a:lnTo>
                    <a:pt x="68" y="33"/>
                  </a:lnTo>
                  <a:lnTo>
                    <a:pt x="90" y="19"/>
                  </a:lnTo>
                  <a:lnTo>
                    <a:pt x="112" y="9"/>
                  </a:lnTo>
                  <a:lnTo>
                    <a:pt x="139" y="2"/>
                  </a:lnTo>
                  <a:lnTo>
                    <a:pt x="165" y="0"/>
                  </a:lnTo>
                  <a:lnTo>
                    <a:pt x="191" y="2"/>
                  </a:lnTo>
                  <a:lnTo>
                    <a:pt x="218" y="9"/>
                  </a:lnTo>
                  <a:lnTo>
                    <a:pt x="242" y="19"/>
                  </a:lnTo>
                  <a:lnTo>
                    <a:pt x="262" y="33"/>
                  </a:lnTo>
                  <a:lnTo>
                    <a:pt x="281" y="51"/>
                  </a:lnTo>
                  <a:lnTo>
                    <a:pt x="299" y="72"/>
                  </a:lnTo>
                  <a:lnTo>
                    <a:pt x="312" y="93"/>
                  </a:lnTo>
                  <a:lnTo>
                    <a:pt x="321" y="119"/>
                  </a:lnTo>
                  <a:lnTo>
                    <a:pt x="327" y="147"/>
                  </a:lnTo>
                  <a:lnTo>
                    <a:pt x="330" y="175"/>
                  </a:lnTo>
                  <a:lnTo>
                    <a:pt x="330" y="173"/>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91" name="Freeform 49"/>
            <p:cNvSpPr>
              <a:spLocks/>
            </p:cNvSpPr>
            <p:nvPr/>
          </p:nvSpPr>
          <p:spPr bwMode="auto">
            <a:xfrm>
              <a:off x="4550" y="2484"/>
              <a:ext cx="363" cy="350"/>
            </a:xfrm>
            <a:custGeom>
              <a:avLst/>
              <a:gdLst>
                <a:gd name="T0" fmla="*/ 358 w 330"/>
                <a:gd name="T1" fmla="*/ 173 h 350"/>
                <a:gd name="T2" fmla="*/ 355 w 330"/>
                <a:gd name="T3" fmla="*/ 147 h 350"/>
                <a:gd name="T4" fmla="*/ 348 w 330"/>
                <a:gd name="T5" fmla="*/ 119 h 350"/>
                <a:gd name="T6" fmla="*/ 338 w 330"/>
                <a:gd name="T7" fmla="*/ 93 h 350"/>
                <a:gd name="T8" fmla="*/ 324 w 330"/>
                <a:gd name="T9" fmla="*/ 72 h 350"/>
                <a:gd name="T10" fmla="*/ 305 w 330"/>
                <a:gd name="T11" fmla="*/ 51 h 350"/>
                <a:gd name="T12" fmla="*/ 284 w 330"/>
                <a:gd name="T13" fmla="*/ 33 h 350"/>
                <a:gd name="T14" fmla="*/ 263 w 330"/>
                <a:gd name="T15" fmla="*/ 19 h 350"/>
                <a:gd name="T16" fmla="*/ 236 w 330"/>
                <a:gd name="T17" fmla="*/ 9 h 350"/>
                <a:gd name="T18" fmla="*/ 207 w 330"/>
                <a:gd name="T19" fmla="*/ 2 h 350"/>
                <a:gd name="T20" fmla="*/ 179 w 330"/>
                <a:gd name="T21" fmla="*/ 0 h 350"/>
                <a:gd name="T22" fmla="*/ 151 w 330"/>
                <a:gd name="T23" fmla="*/ 2 h 350"/>
                <a:gd name="T24" fmla="*/ 122 w 330"/>
                <a:gd name="T25" fmla="*/ 9 h 350"/>
                <a:gd name="T26" fmla="*/ 98 w 330"/>
                <a:gd name="T27" fmla="*/ 19 h 350"/>
                <a:gd name="T28" fmla="*/ 74 w 330"/>
                <a:gd name="T29" fmla="*/ 33 h 350"/>
                <a:gd name="T30" fmla="*/ 53 w 330"/>
                <a:gd name="T31" fmla="*/ 51 h 350"/>
                <a:gd name="T32" fmla="*/ 36 w 330"/>
                <a:gd name="T33" fmla="*/ 72 h 350"/>
                <a:gd name="T34" fmla="*/ 22 w 330"/>
                <a:gd name="T35" fmla="*/ 93 h 350"/>
                <a:gd name="T36" fmla="*/ 10 w 330"/>
                <a:gd name="T37" fmla="*/ 119 h 350"/>
                <a:gd name="T38" fmla="*/ 3 w 330"/>
                <a:gd name="T39" fmla="*/ 147 h 350"/>
                <a:gd name="T40" fmla="*/ 0 w 330"/>
                <a:gd name="T41" fmla="*/ 175 h 350"/>
                <a:gd name="T42" fmla="*/ 3 w 330"/>
                <a:gd name="T43" fmla="*/ 203 h 350"/>
                <a:gd name="T44" fmla="*/ 10 w 330"/>
                <a:gd name="T45" fmla="*/ 231 h 350"/>
                <a:gd name="T46" fmla="*/ 22 w 330"/>
                <a:gd name="T47" fmla="*/ 254 h 350"/>
                <a:gd name="T48" fmla="*/ 36 w 330"/>
                <a:gd name="T49" fmla="*/ 277 h 350"/>
                <a:gd name="T50" fmla="*/ 53 w 330"/>
                <a:gd name="T51" fmla="*/ 298 h 350"/>
                <a:gd name="T52" fmla="*/ 74 w 330"/>
                <a:gd name="T53" fmla="*/ 315 h 350"/>
                <a:gd name="T54" fmla="*/ 98 w 330"/>
                <a:gd name="T55" fmla="*/ 331 h 350"/>
                <a:gd name="T56" fmla="*/ 122 w 330"/>
                <a:gd name="T57" fmla="*/ 340 h 350"/>
                <a:gd name="T58" fmla="*/ 151 w 330"/>
                <a:gd name="T59" fmla="*/ 347 h 350"/>
                <a:gd name="T60" fmla="*/ 179 w 330"/>
                <a:gd name="T61" fmla="*/ 350 h 350"/>
                <a:gd name="T62" fmla="*/ 207 w 330"/>
                <a:gd name="T63" fmla="*/ 347 h 350"/>
                <a:gd name="T64" fmla="*/ 236 w 330"/>
                <a:gd name="T65" fmla="*/ 340 h 350"/>
                <a:gd name="T66" fmla="*/ 263 w 330"/>
                <a:gd name="T67" fmla="*/ 331 h 350"/>
                <a:gd name="T68" fmla="*/ 284 w 330"/>
                <a:gd name="T69" fmla="*/ 315 h 350"/>
                <a:gd name="T70" fmla="*/ 305 w 330"/>
                <a:gd name="T71" fmla="*/ 298 h 350"/>
                <a:gd name="T72" fmla="*/ 324 w 330"/>
                <a:gd name="T73" fmla="*/ 277 h 350"/>
                <a:gd name="T74" fmla="*/ 338 w 330"/>
                <a:gd name="T75" fmla="*/ 254 h 350"/>
                <a:gd name="T76" fmla="*/ 348 w 330"/>
                <a:gd name="T77" fmla="*/ 231 h 350"/>
                <a:gd name="T78" fmla="*/ 355 w 330"/>
                <a:gd name="T79" fmla="*/ 203 h 350"/>
                <a:gd name="T80" fmla="*/ 358 w 330"/>
                <a:gd name="T81" fmla="*/ 175 h 350"/>
                <a:gd name="T82" fmla="*/ 358 w 330"/>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0"/>
                <a:gd name="T127" fmla="*/ 0 h 350"/>
                <a:gd name="T128" fmla="*/ 330 w 330"/>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0" h="350">
                  <a:moveTo>
                    <a:pt x="330" y="173"/>
                  </a:moveTo>
                  <a:lnTo>
                    <a:pt x="327" y="147"/>
                  </a:lnTo>
                  <a:lnTo>
                    <a:pt x="321" y="119"/>
                  </a:lnTo>
                  <a:lnTo>
                    <a:pt x="312" y="93"/>
                  </a:lnTo>
                  <a:lnTo>
                    <a:pt x="299" y="72"/>
                  </a:lnTo>
                  <a:lnTo>
                    <a:pt x="281" y="51"/>
                  </a:lnTo>
                  <a:lnTo>
                    <a:pt x="262" y="33"/>
                  </a:lnTo>
                  <a:lnTo>
                    <a:pt x="242" y="19"/>
                  </a:lnTo>
                  <a:lnTo>
                    <a:pt x="218" y="9"/>
                  </a:lnTo>
                  <a:lnTo>
                    <a:pt x="191" y="2"/>
                  </a:lnTo>
                  <a:lnTo>
                    <a:pt x="165" y="0"/>
                  </a:lnTo>
                  <a:lnTo>
                    <a:pt x="139" y="2"/>
                  </a:lnTo>
                  <a:lnTo>
                    <a:pt x="112" y="9"/>
                  </a:lnTo>
                  <a:lnTo>
                    <a:pt x="90" y="19"/>
                  </a:lnTo>
                  <a:lnTo>
                    <a:pt x="68" y="33"/>
                  </a:lnTo>
                  <a:lnTo>
                    <a:pt x="49" y="51"/>
                  </a:lnTo>
                  <a:lnTo>
                    <a:pt x="33" y="72"/>
                  </a:lnTo>
                  <a:lnTo>
                    <a:pt x="20" y="93"/>
                  </a:lnTo>
                  <a:lnTo>
                    <a:pt x="9" y="119"/>
                  </a:lnTo>
                  <a:lnTo>
                    <a:pt x="3" y="147"/>
                  </a:lnTo>
                  <a:lnTo>
                    <a:pt x="0" y="175"/>
                  </a:lnTo>
                  <a:lnTo>
                    <a:pt x="3" y="203"/>
                  </a:lnTo>
                  <a:lnTo>
                    <a:pt x="9" y="231"/>
                  </a:lnTo>
                  <a:lnTo>
                    <a:pt x="20" y="254"/>
                  </a:lnTo>
                  <a:lnTo>
                    <a:pt x="33" y="277"/>
                  </a:lnTo>
                  <a:lnTo>
                    <a:pt x="49" y="298"/>
                  </a:lnTo>
                  <a:lnTo>
                    <a:pt x="68" y="315"/>
                  </a:lnTo>
                  <a:lnTo>
                    <a:pt x="90" y="331"/>
                  </a:lnTo>
                  <a:lnTo>
                    <a:pt x="112" y="340"/>
                  </a:lnTo>
                  <a:lnTo>
                    <a:pt x="139" y="347"/>
                  </a:lnTo>
                  <a:lnTo>
                    <a:pt x="165" y="350"/>
                  </a:lnTo>
                  <a:lnTo>
                    <a:pt x="191" y="347"/>
                  </a:lnTo>
                  <a:lnTo>
                    <a:pt x="218" y="340"/>
                  </a:lnTo>
                  <a:lnTo>
                    <a:pt x="242" y="331"/>
                  </a:lnTo>
                  <a:lnTo>
                    <a:pt x="262" y="315"/>
                  </a:lnTo>
                  <a:lnTo>
                    <a:pt x="281" y="298"/>
                  </a:lnTo>
                  <a:lnTo>
                    <a:pt x="299" y="277"/>
                  </a:lnTo>
                  <a:lnTo>
                    <a:pt x="312" y="254"/>
                  </a:lnTo>
                  <a:lnTo>
                    <a:pt x="321" y="231"/>
                  </a:lnTo>
                  <a:lnTo>
                    <a:pt x="327" y="203"/>
                  </a:lnTo>
                  <a:lnTo>
                    <a:pt x="330" y="175"/>
                  </a:lnTo>
                </a:path>
              </a:pathLst>
            </a:custGeom>
            <a:noFill/>
            <a:ln w="206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92" name="Rectangle 50"/>
            <p:cNvSpPr>
              <a:spLocks noChangeArrowheads="1"/>
            </p:cNvSpPr>
            <p:nvPr/>
          </p:nvSpPr>
          <p:spPr bwMode="auto">
            <a:xfrm>
              <a:off x="4711" y="2615"/>
              <a:ext cx="54" cy="97"/>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S</a:t>
              </a:r>
              <a:endParaRPr lang="en-US" altLang="zh-CN" sz="1292"/>
            </a:p>
          </p:txBody>
        </p:sp>
        <p:sp>
          <p:nvSpPr>
            <p:cNvPr id="31793" name="Freeform 51"/>
            <p:cNvSpPr>
              <a:spLocks/>
            </p:cNvSpPr>
            <p:nvPr/>
          </p:nvSpPr>
          <p:spPr bwMode="auto">
            <a:xfrm>
              <a:off x="4804" y="2829"/>
              <a:ext cx="66" cy="103"/>
            </a:xfrm>
            <a:custGeom>
              <a:avLst/>
              <a:gdLst>
                <a:gd name="T0" fmla="*/ 66 w 61"/>
                <a:gd name="T1" fmla="*/ 103 h 103"/>
                <a:gd name="T2" fmla="*/ 66 w 61"/>
                <a:gd name="T3" fmla="*/ 89 h 103"/>
                <a:gd name="T4" fmla="*/ 64 w 61"/>
                <a:gd name="T5" fmla="*/ 72 h 103"/>
                <a:gd name="T6" fmla="*/ 60 w 61"/>
                <a:gd name="T7" fmla="*/ 56 h 103"/>
                <a:gd name="T8" fmla="*/ 54 w 61"/>
                <a:gd name="T9" fmla="*/ 44 h 103"/>
                <a:gd name="T10" fmla="*/ 48 w 61"/>
                <a:gd name="T11" fmla="*/ 30 h 103"/>
                <a:gd name="T12" fmla="*/ 40 w 61"/>
                <a:gd name="T13" fmla="*/ 21 h 103"/>
                <a:gd name="T14" fmla="*/ 31 w 61"/>
                <a:gd name="T15" fmla="*/ 12 h 103"/>
                <a:gd name="T16" fmla="*/ 22 w 61"/>
                <a:gd name="T17" fmla="*/ 7 h 103"/>
                <a:gd name="T18" fmla="*/ 12 w 61"/>
                <a:gd name="T19" fmla="*/ 2 h 103"/>
                <a:gd name="T20" fmla="*/ 0 w 61"/>
                <a:gd name="T21" fmla="*/ 0 h 1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
                <a:gd name="T34" fmla="*/ 0 h 103"/>
                <a:gd name="T35" fmla="*/ 61 w 61"/>
                <a:gd name="T36" fmla="*/ 103 h 1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 h="103">
                  <a:moveTo>
                    <a:pt x="61" y="103"/>
                  </a:moveTo>
                  <a:lnTo>
                    <a:pt x="61" y="89"/>
                  </a:lnTo>
                  <a:lnTo>
                    <a:pt x="59" y="72"/>
                  </a:lnTo>
                  <a:lnTo>
                    <a:pt x="55" y="56"/>
                  </a:lnTo>
                  <a:lnTo>
                    <a:pt x="50" y="44"/>
                  </a:lnTo>
                  <a:lnTo>
                    <a:pt x="44" y="30"/>
                  </a:lnTo>
                  <a:lnTo>
                    <a:pt x="37" y="21"/>
                  </a:lnTo>
                  <a:lnTo>
                    <a:pt x="29" y="12"/>
                  </a:lnTo>
                  <a:lnTo>
                    <a:pt x="20" y="7"/>
                  </a:lnTo>
                  <a:lnTo>
                    <a:pt x="11" y="2"/>
                  </a:lnTo>
                  <a:lnTo>
                    <a:pt x="0"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94" name="Freeform 52"/>
            <p:cNvSpPr>
              <a:spLocks/>
            </p:cNvSpPr>
            <p:nvPr/>
          </p:nvSpPr>
          <p:spPr bwMode="auto">
            <a:xfrm>
              <a:off x="4738" y="2934"/>
              <a:ext cx="135" cy="102"/>
            </a:xfrm>
            <a:custGeom>
              <a:avLst/>
              <a:gdLst>
                <a:gd name="T0" fmla="*/ 0 w 125"/>
                <a:gd name="T1" fmla="*/ 102 h 102"/>
                <a:gd name="T2" fmla="*/ 21 w 125"/>
                <a:gd name="T3" fmla="*/ 102 h 102"/>
                <a:gd name="T4" fmla="*/ 42 w 125"/>
                <a:gd name="T5" fmla="*/ 98 h 102"/>
                <a:gd name="T6" fmla="*/ 62 w 125"/>
                <a:gd name="T7" fmla="*/ 91 h 102"/>
                <a:gd name="T8" fmla="*/ 80 w 125"/>
                <a:gd name="T9" fmla="*/ 84 h 102"/>
                <a:gd name="T10" fmla="*/ 94 w 125"/>
                <a:gd name="T11" fmla="*/ 72 h 102"/>
                <a:gd name="T12" fmla="*/ 109 w 125"/>
                <a:gd name="T13" fmla="*/ 60 h 102"/>
                <a:gd name="T14" fmla="*/ 118 w 125"/>
                <a:gd name="T15" fmla="*/ 46 h 102"/>
                <a:gd name="T16" fmla="*/ 127 w 125"/>
                <a:gd name="T17" fmla="*/ 33 h 102"/>
                <a:gd name="T18" fmla="*/ 132 w 125"/>
                <a:gd name="T19" fmla="*/ 16 h 102"/>
                <a:gd name="T20" fmla="*/ 135 w 125"/>
                <a:gd name="T21" fmla="*/ 0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02"/>
                <a:gd name="T35" fmla="*/ 125 w 125"/>
                <a:gd name="T36" fmla="*/ 102 h 1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02">
                  <a:moveTo>
                    <a:pt x="0" y="102"/>
                  </a:moveTo>
                  <a:lnTo>
                    <a:pt x="19" y="102"/>
                  </a:lnTo>
                  <a:lnTo>
                    <a:pt x="39" y="98"/>
                  </a:lnTo>
                  <a:lnTo>
                    <a:pt x="57" y="91"/>
                  </a:lnTo>
                  <a:lnTo>
                    <a:pt x="74" y="84"/>
                  </a:lnTo>
                  <a:lnTo>
                    <a:pt x="87" y="72"/>
                  </a:lnTo>
                  <a:lnTo>
                    <a:pt x="101" y="60"/>
                  </a:lnTo>
                  <a:lnTo>
                    <a:pt x="109" y="46"/>
                  </a:lnTo>
                  <a:lnTo>
                    <a:pt x="118" y="33"/>
                  </a:lnTo>
                  <a:lnTo>
                    <a:pt x="122" y="16"/>
                  </a:lnTo>
                  <a:lnTo>
                    <a:pt x="125"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95" name="Freeform 53"/>
            <p:cNvSpPr>
              <a:spLocks/>
            </p:cNvSpPr>
            <p:nvPr/>
          </p:nvSpPr>
          <p:spPr bwMode="auto">
            <a:xfrm>
              <a:off x="4596" y="2836"/>
              <a:ext cx="69" cy="68"/>
            </a:xfrm>
            <a:custGeom>
              <a:avLst/>
              <a:gdLst>
                <a:gd name="T0" fmla="*/ 14 w 64"/>
                <a:gd name="T1" fmla="*/ 51 h 68"/>
                <a:gd name="T2" fmla="*/ 0 w 64"/>
                <a:gd name="T3" fmla="*/ 37 h 68"/>
                <a:gd name="T4" fmla="*/ 69 w 64"/>
                <a:gd name="T5" fmla="*/ 0 h 68"/>
                <a:gd name="T6" fmla="*/ 31 w 64"/>
                <a:gd name="T7" fmla="*/ 68 h 68"/>
                <a:gd name="T8" fmla="*/ 14 w 64"/>
                <a:gd name="T9" fmla="*/ 51 h 68"/>
                <a:gd name="T10" fmla="*/ 0 60000 65536"/>
                <a:gd name="T11" fmla="*/ 0 60000 65536"/>
                <a:gd name="T12" fmla="*/ 0 60000 65536"/>
                <a:gd name="T13" fmla="*/ 0 60000 65536"/>
                <a:gd name="T14" fmla="*/ 0 60000 65536"/>
                <a:gd name="T15" fmla="*/ 0 w 64"/>
                <a:gd name="T16" fmla="*/ 0 h 68"/>
                <a:gd name="T17" fmla="*/ 64 w 64"/>
                <a:gd name="T18" fmla="*/ 68 h 68"/>
              </a:gdLst>
              <a:ahLst/>
              <a:cxnLst>
                <a:cxn ang="T10">
                  <a:pos x="T0" y="T1"/>
                </a:cxn>
                <a:cxn ang="T11">
                  <a:pos x="T2" y="T3"/>
                </a:cxn>
                <a:cxn ang="T12">
                  <a:pos x="T4" y="T5"/>
                </a:cxn>
                <a:cxn ang="T13">
                  <a:pos x="T6" y="T7"/>
                </a:cxn>
                <a:cxn ang="T14">
                  <a:pos x="T8" y="T9"/>
                </a:cxn>
              </a:cxnLst>
              <a:rect l="T15" t="T16" r="T17" b="T18"/>
              <a:pathLst>
                <a:path w="64" h="68">
                  <a:moveTo>
                    <a:pt x="13" y="51"/>
                  </a:moveTo>
                  <a:lnTo>
                    <a:pt x="0" y="37"/>
                  </a:lnTo>
                  <a:lnTo>
                    <a:pt x="64" y="0"/>
                  </a:lnTo>
                  <a:lnTo>
                    <a:pt x="29" y="68"/>
                  </a:lnTo>
                  <a:lnTo>
                    <a:pt x="13" y="5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96" name="Freeform 54"/>
            <p:cNvSpPr>
              <a:spLocks/>
            </p:cNvSpPr>
            <p:nvPr/>
          </p:nvSpPr>
          <p:spPr bwMode="auto">
            <a:xfrm>
              <a:off x="4596" y="2836"/>
              <a:ext cx="69" cy="68"/>
            </a:xfrm>
            <a:custGeom>
              <a:avLst/>
              <a:gdLst>
                <a:gd name="T0" fmla="*/ 14 w 64"/>
                <a:gd name="T1" fmla="*/ 51 h 68"/>
                <a:gd name="T2" fmla="*/ 0 w 64"/>
                <a:gd name="T3" fmla="*/ 37 h 68"/>
                <a:gd name="T4" fmla="*/ 69 w 64"/>
                <a:gd name="T5" fmla="*/ 0 h 68"/>
                <a:gd name="T6" fmla="*/ 31 w 64"/>
                <a:gd name="T7" fmla="*/ 68 h 68"/>
                <a:gd name="T8" fmla="*/ 14 w 64"/>
                <a:gd name="T9" fmla="*/ 51 h 68"/>
                <a:gd name="T10" fmla="*/ 0 60000 65536"/>
                <a:gd name="T11" fmla="*/ 0 60000 65536"/>
                <a:gd name="T12" fmla="*/ 0 60000 65536"/>
                <a:gd name="T13" fmla="*/ 0 60000 65536"/>
                <a:gd name="T14" fmla="*/ 0 60000 65536"/>
                <a:gd name="T15" fmla="*/ 0 w 64"/>
                <a:gd name="T16" fmla="*/ 0 h 68"/>
                <a:gd name="T17" fmla="*/ 64 w 64"/>
                <a:gd name="T18" fmla="*/ 68 h 68"/>
              </a:gdLst>
              <a:ahLst/>
              <a:cxnLst>
                <a:cxn ang="T10">
                  <a:pos x="T0" y="T1"/>
                </a:cxn>
                <a:cxn ang="T11">
                  <a:pos x="T2" y="T3"/>
                </a:cxn>
                <a:cxn ang="T12">
                  <a:pos x="T4" y="T5"/>
                </a:cxn>
                <a:cxn ang="T13">
                  <a:pos x="T6" y="T7"/>
                </a:cxn>
                <a:cxn ang="T14">
                  <a:pos x="T8" y="T9"/>
                </a:cxn>
              </a:cxnLst>
              <a:rect l="T15" t="T16" r="T17" b="T18"/>
              <a:pathLst>
                <a:path w="64" h="68">
                  <a:moveTo>
                    <a:pt x="13" y="51"/>
                  </a:moveTo>
                  <a:lnTo>
                    <a:pt x="0" y="37"/>
                  </a:lnTo>
                  <a:lnTo>
                    <a:pt x="64" y="0"/>
                  </a:lnTo>
                  <a:lnTo>
                    <a:pt x="29" y="68"/>
                  </a:lnTo>
                  <a:lnTo>
                    <a:pt x="13" y="51"/>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97" name="Freeform 55"/>
            <p:cNvSpPr>
              <a:spLocks/>
            </p:cNvSpPr>
            <p:nvPr/>
          </p:nvSpPr>
          <p:spPr bwMode="auto">
            <a:xfrm>
              <a:off x="4604" y="2890"/>
              <a:ext cx="12" cy="42"/>
            </a:xfrm>
            <a:custGeom>
              <a:avLst/>
              <a:gdLst>
                <a:gd name="T0" fmla="*/ 0 w 6"/>
                <a:gd name="T1" fmla="*/ 42 h 42"/>
                <a:gd name="T2" fmla="*/ 0 w 6"/>
                <a:gd name="T3" fmla="*/ 39 h 42"/>
                <a:gd name="T4" fmla="*/ 0 w 6"/>
                <a:gd name="T5" fmla="*/ 35 h 42"/>
                <a:gd name="T6" fmla="*/ 0 w 6"/>
                <a:gd name="T7" fmla="*/ 30 h 42"/>
                <a:gd name="T8" fmla="*/ 0 w 6"/>
                <a:gd name="T9" fmla="*/ 23 h 42"/>
                <a:gd name="T10" fmla="*/ 0 w 6"/>
                <a:gd name="T11" fmla="*/ 18 h 42"/>
                <a:gd name="T12" fmla="*/ 0 w 6"/>
                <a:gd name="T13" fmla="*/ 14 h 42"/>
                <a:gd name="T14" fmla="*/ 0 w 6"/>
                <a:gd name="T15" fmla="*/ 11 h 42"/>
                <a:gd name="T16" fmla="*/ 2 w 6"/>
                <a:gd name="T17" fmla="*/ 7 h 42"/>
                <a:gd name="T18" fmla="*/ 4 w 6"/>
                <a:gd name="T19" fmla="*/ 2 h 42"/>
                <a:gd name="T20" fmla="*/ 6 w 6"/>
                <a:gd name="T21" fmla="*/ 0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
                <a:gd name="T34" fmla="*/ 0 h 42"/>
                <a:gd name="T35" fmla="*/ 6 w 6"/>
                <a:gd name="T36" fmla="*/ 42 h 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 h="42">
                  <a:moveTo>
                    <a:pt x="0" y="42"/>
                  </a:moveTo>
                  <a:lnTo>
                    <a:pt x="0" y="39"/>
                  </a:lnTo>
                  <a:lnTo>
                    <a:pt x="0" y="35"/>
                  </a:lnTo>
                  <a:lnTo>
                    <a:pt x="0" y="30"/>
                  </a:lnTo>
                  <a:lnTo>
                    <a:pt x="0" y="23"/>
                  </a:lnTo>
                  <a:lnTo>
                    <a:pt x="0" y="18"/>
                  </a:lnTo>
                  <a:lnTo>
                    <a:pt x="0" y="14"/>
                  </a:lnTo>
                  <a:lnTo>
                    <a:pt x="0" y="11"/>
                  </a:lnTo>
                  <a:lnTo>
                    <a:pt x="2" y="7"/>
                  </a:lnTo>
                  <a:lnTo>
                    <a:pt x="4" y="2"/>
                  </a:lnTo>
                  <a:lnTo>
                    <a:pt x="6"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98" name="Freeform 56"/>
            <p:cNvSpPr>
              <a:spLocks/>
            </p:cNvSpPr>
            <p:nvPr/>
          </p:nvSpPr>
          <p:spPr bwMode="auto">
            <a:xfrm>
              <a:off x="4604" y="2934"/>
              <a:ext cx="134" cy="102"/>
            </a:xfrm>
            <a:custGeom>
              <a:avLst/>
              <a:gdLst>
                <a:gd name="T0" fmla="*/ 0 w 123"/>
                <a:gd name="T1" fmla="*/ 0 h 102"/>
                <a:gd name="T2" fmla="*/ 2 w 123"/>
                <a:gd name="T3" fmla="*/ 16 h 102"/>
                <a:gd name="T4" fmla="*/ 7 w 123"/>
                <a:gd name="T5" fmla="*/ 33 h 102"/>
                <a:gd name="T6" fmla="*/ 14 w 123"/>
                <a:gd name="T7" fmla="*/ 46 h 102"/>
                <a:gd name="T8" fmla="*/ 26 w 123"/>
                <a:gd name="T9" fmla="*/ 60 h 102"/>
                <a:gd name="T10" fmla="*/ 40 w 123"/>
                <a:gd name="T11" fmla="*/ 72 h 102"/>
                <a:gd name="T12" fmla="*/ 54 w 123"/>
                <a:gd name="T13" fmla="*/ 84 h 102"/>
                <a:gd name="T14" fmla="*/ 71 w 123"/>
                <a:gd name="T15" fmla="*/ 91 h 102"/>
                <a:gd name="T16" fmla="*/ 93 w 123"/>
                <a:gd name="T17" fmla="*/ 98 h 102"/>
                <a:gd name="T18" fmla="*/ 112 w 123"/>
                <a:gd name="T19" fmla="*/ 102 h 102"/>
                <a:gd name="T20" fmla="*/ 134 w 123"/>
                <a:gd name="T21" fmla="*/ 102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02"/>
                <a:gd name="T35" fmla="*/ 123 w 123"/>
                <a:gd name="T36" fmla="*/ 102 h 1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02">
                  <a:moveTo>
                    <a:pt x="0" y="0"/>
                  </a:moveTo>
                  <a:lnTo>
                    <a:pt x="2" y="16"/>
                  </a:lnTo>
                  <a:lnTo>
                    <a:pt x="6" y="33"/>
                  </a:lnTo>
                  <a:lnTo>
                    <a:pt x="13" y="46"/>
                  </a:lnTo>
                  <a:lnTo>
                    <a:pt x="24" y="60"/>
                  </a:lnTo>
                  <a:lnTo>
                    <a:pt x="37" y="72"/>
                  </a:lnTo>
                  <a:lnTo>
                    <a:pt x="50" y="84"/>
                  </a:lnTo>
                  <a:lnTo>
                    <a:pt x="65" y="91"/>
                  </a:lnTo>
                  <a:lnTo>
                    <a:pt x="85" y="98"/>
                  </a:lnTo>
                  <a:lnTo>
                    <a:pt x="103" y="102"/>
                  </a:lnTo>
                  <a:lnTo>
                    <a:pt x="123" y="102"/>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99" name="Freeform 57"/>
            <p:cNvSpPr>
              <a:spLocks/>
            </p:cNvSpPr>
            <p:nvPr/>
          </p:nvSpPr>
          <p:spPr bwMode="auto">
            <a:xfrm>
              <a:off x="4373" y="3200"/>
              <a:ext cx="178" cy="440"/>
            </a:xfrm>
            <a:custGeom>
              <a:avLst/>
              <a:gdLst>
                <a:gd name="T0" fmla="*/ 0 w 164"/>
                <a:gd name="T1" fmla="*/ 0 h 440"/>
                <a:gd name="T2" fmla="*/ 2 w 164"/>
                <a:gd name="T3" fmla="*/ 72 h 440"/>
                <a:gd name="T4" fmla="*/ 10 w 164"/>
                <a:gd name="T5" fmla="*/ 139 h 440"/>
                <a:gd name="T6" fmla="*/ 22 w 164"/>
                <a:gd name="T7" fmla="*/ 202 h 440"/>
                <a:gd name="T8" fmla="*/ 36 w 164"/>
                <a:gd name="T9" fmla="*/ 261 h 440"/>
                <a:gd name="T10" fmla="*/ 52 w 164"/>
                <a:gd name="T11" fmla="*/ 312 h 440"/>
                <a:gd name="T12" fmla="*/ 74 w 164"/>
                <a:gd name="T13" fmla="*/ 354 h 440"/>
                <a:gd name="T14" fmla="*/ 98 w 164"/>
                <a:gd name="T15" fmla="*/ 391 h 440"/>
                <a:gd name="T16" fmla="*/ 124 w 164"/>
                <a:gd name="T17" fmla="*/ 417 h 440"/>
                <a:gd name="T18" fmla="*/ 150 w 164"/>
                <a:gd name="T19" fmla="*/ 433 h 440"/>
                <a:gd name="T20" fmla="*/ 178 w 164"/>
                <a:gd name="T21" fmla="*/ 440 h 4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
                <a:gd name="T34" fmla="*/ 0 h 440"/>
                <a:gd name="T35" fmla="*/ 164 w 164"/>
                <a:gd name="T36" fmla="*/ 440 h 4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 h="440">
                  <a:moveTo>
                    <a:pt x="0" y="0"/>
                  </a:moveTo>
                  <a:lnTo>
                    <a:pt x="2" y="72"/>
                  </a:lnTo>
                  <a:lnTo>
                    <a:pt x="9" y="139"/>
                  </a:lnTo>
                  <a:lnTo>
                    <a:pt x="20" y="202"/>
                  </a:lnTo>
                  <a:lnTo>
                    <a:pt x="33" y="261"/>
                  </a:lnTo>
                  <a:lnTo>
                    <a:pt x="48" y="312"/>
                  </a:lnTo>
                  <a:lnTo>
                    <a:pt x="68" y="354"/>
                  </a:lnTo>
                  <a:lnTo>
                    <a:pt x="90" y="391"/>
                  </a:lnTo>
                  <a:lnTo>
                    <a:pt x="114" y="417"/>
                  </a:lnTo>
                  <a:lnTo>
                    <a:pt x="138" y="433"/>
                  </a:lnTo>
                  <a:lnTo>
                    <a:pt x="164" y="44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0" name="Freeform 58"/>
            <p:cNvSpPr>
              <a:spLocks/>
            </p:cNvSpPr>
            <p:nvPr/>
          </p:nvSpPr>
          <p:spPr bwMode="auto">
            <a:xfrm>
              <a:off x="4501" y="2759"/>
              <a:ext cx="77" cy="47"/>
            </a:xfrm>
            <a:custGeom>
              <a:avLst/>
              <a:gdLst>
                <a:gd name="T0" fmla="*/ 10 w 71"/>
                <a:gd name="T1" fmla="*/ 28 h 47"/>
                <a:gd name="T2" fmla="*/ 0 w 71"/>
                <a:gd name="T3" fmla="*/ 9 h 47"/>
                <a:gd name="T4" fmla="*/ 77 w 71"/>
                <a:gd name="T5" fmla="*/ 0 h 47"/>
                <a:gd name="T6" fmla="*/ 17 w 71"/>
                <a:gd name="T7" fmla="*/ 47 h 47"/>
                <a:gd name="T8" fmla="*/ 10 w 71"/>
                <a:gd name="T9" fmla="*/ 28 h 47"/>
                <a:gd name="T10" fmla="*/ 0 60000 65536"/>
                <a:gd name="T11" fmla="*/ 0 60000 65536"/>
                <a:gd name="T12" fmla="*/ 0 60000 65536"/>
                <a:gd name="T13" fmla="*/ 0 60000 65536"/>
                <a:gd name="T14" fmla="*/ 0 60000 65536"/>
                <a:gd name="T15" fmla="*/ 0 w 71"/>
                <a:gd name="T16" fmla="*/ 0 h 47"/>
                <a:gd name="T17" fmla="*/ 71 w 71"/>
                <a:gd name="T18" fmla="*/ 47 h 47"/>
              </a:gdLst>
              <a:ahLst/>
              <a:cxnLst>
                <a:cxn ang="T10">
                  <a:pos x="T0" y="T1"/>
                </a:cxn>
                <a:cxn ang="T11">
                  <a:pos x="T2" y="T3"/>
                </a:cxn>
                <a:cxn ang="T12">
                  <a:pos x="T4" y="T5"/>
                </a:cxn>
                <a:cxn ang="T13">
                  <a:pos x="T6" y="T7"/>
                </a:cxn>
                <a:cxn ang="T14">
                  <a:pos x="T8" y="T9"/>
                </a:cxn>
              </a:cxnLst>
              <a:rect l="T15" t="T16" r="T17" b="T18"/>
              <a:pathLst>
                <a:path w="71" h="47">
                  <a:moveTo>
                    <a:pt x="9" y="28"/>
                  </a:moveTo>
                  <a:lnTo>
                    <a:pt x="0" y="9"/>
                  </a:lnTo>
                  <a:lnTo>
                    <a:pt x="71" y="0"/>
                  </a:lnTo>
                  <a:lnTo>
                    <a:pt x="16" y="47"/>
                  </a:lnTo>
                  <a:lnTo>
                    <a:pt x="9" y="28"/>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1" name="Freeform 59"/>
            <p:cNvSpPr>
              <a:spLocks/>
            </p:cNvSpPr>
            <p:nvPr/>
          </p:nvSpPr>
          <p:spPr bwMode="auto">
            <a:xfrm>
              <a:off x="4501" y="2759"/>
              <a:ext cx="77" cy="47"/>
            </a:xfrm>
            <a:custGeom>
              <a:avLst/>
              <a:gdLst>
                <a:gd name="T0" fmla="*/ 8 w 71"/>
                <a:gd name="T1" fmla="*/ 28 h 47"/>
                <a:gd name="T2" fmla="*/ 0 w 71"/>
                <a:gd name="T3" fmla="*/ 9 h 47"/>
                <a:gd name="T4" fmla="*/ 77 w 71"/>
                <a:gd name="T5" fmla="*/ 0 h 47"/>
                <a:gd name="T6" fmla="*/ 17 w 71"/>
                <a:gd name="T7" fmla="*/ 47 h 47"/>
                <a:gd name="T8" fmla="*/ 8 w 71"/>
                <a:gd name="T9" fmla="*/ 28 h 47"/>
                <a:gd name="T10" fmla="*/ 0 60000 65536"/>
                <a:gd name="T11" fmla="*/ 0 60000 65536"/>
                <a:gd name="T12" fmla="*/ 0 60000 65536"/>
                <a:gd name="T13" fmla="*/ 0 60000 65536"/>
                <a:gd name="T14" fmla="*/ 0 60000 65536"/>
                <a:gd name="T15" fmla="*/ 0 w 71"/>
                <a:gd name="T16" fmla="*/ 0 h 47"/>
                <a:gd name="T17" fmla="*/ 71 w 71"/>
                <a:gd name="T18" fmla="*/ 47 h 47"/>
              </a:gdLst>
              <a:ahLst/>
              <a:cxnLst>
                <a:cxn ang="T10">
                  <a:pos x="T0" y="T1"/>
                </a:cxn>
                <a:cxn ang="T11">
                  <a:pos x="T2" y="T3"/>
                </a:cxn>
                <a:cxn ang="T12">
                  <a:pos x="T4" y="T5"/>
                </a:cxn>
                <a:cxn ang="T13">
                  <a:pos x="T6" y="T7"/>
                </a:cxn>
                <a:cxn ang="T14">
                  <a:pos x="T8" y="T9"/>
                </a:cxn>
              </a:cxnLst>
              <a:rect l="T15" t="T16" r="T17" b="T18"/>
              <a:pathLst>
                <a:path w="71" h="47">
                  <a:moveTo>
                    <a:pt x="7" y="28"/>
                  </a:moveTo>
                  <a:lnTo>
                    <a:pt x="0" y="9"/>
                  </a:lnTo>
                  <a:lnTo>
                    <a:pt x="71" y="0"/>
                  </a:lnTo>
                  <a:lnTo>
                    <a:pt x="16" y="47"/>
                  </a:lnTo>
                  <a:lnTo>
                    <a:pt x="7" y="28"/>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2" name="Freeform 60"/>
            <p:cNvSpPr>
              <a:spLocks/>
            </p:cNvSpPr>
            <p:nvPr/>
          </p:nvSpPr>
          <p:spPr bwMode="auto">
            <a:xfrm>
              <a:off x="4373" y="2787"/>
              <a:ext cx="135" cy="413"/>
            </a:xfrm>
            <a:custGeom>
              <a:avLst/>
              <a:gdLst>
                <a:gd name="T0" fmla="*/ 0 w 125"/>
                <a:gd name="T1" fmla="*/ 413 h 413"/>
                <a:gd name="T2" fmla="*/ 2 w 125"/>
                <a:gd name="T3" fmla="*/ 357 h 413"/>
                <a:gd name="T4" fmla="*/ 4 w 125"/>
                <a:gd name="T5" fmla="*/ 303 h 413"/>
                <a:gd name="T6" fmla="*/ 12 w 125"/>
                <a:gd name="T7" fmla="*/ 249 h 413"/>
                <a:gd name="T8" fmla="*/ 22 w 125"/>
                <a:gd name="T9" fmla="*/ 198 h 413"/>
                <a:gd name="T10" fmla="*/ 30 w 125"/>
                <a:gd name="T11" fmla="*/ 152 h 413"/>
                <a:gd name="T12" fmla="*/ 44 w 125"/>
                <a:gd name="T13" fmla="*/ 110 h 413"/>
                <a:gd name="T14" fmla="*/ 64 w 125"/>
                <a:gd name="T15" fmla="*/ 72 h 413"/>
                <a:gd name="T16" fmla="*/ 83 w 125"/>
                <a:gd name="T17" fmla="*/ 40 h 413"/>
                <a:gd name="T18" fmla="*/ 107 w 125"/>
                <a:gd name="T19" fmla="*/ 16 h 413"/>
                <a:gd name="T20" fmla="*/ 135 w 125"/>
                <a:gd name="T21" fmla="*/ 0 h 4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413"/>
                <a:gd name="T35" fmla="*/ 125 w 125"/>
                <a:gd name="T36" fmla="*/ 413 h 4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413">
                  <a:moveTo>
                    <a:pt x="0" y="413"/>
                  </a:moveTo>
                  <a:lnTo>
                    <a:pt x="2" y="357"/>
                  </a:lnTo>
                  <a:lnTo>
                    <a:pt x="4" y="303"/>
                  </a:lnTo>
                  <a:lnTo>
                    <a:pt x="11" y="249"/>
                  </a:lnTo>
                  <a:lnTo>
                    <a:pt x="20" y="198"/>
                  </a:lnTo>
                  <a:lnTo>
                    <a:pt x="28" y="152"/>
                  </a:lnTo>
                  <a:lnTo>
                    <a:pt x="41" y="110"/>
                  </a:lnTo>
                  <a:lnTo>
                    <a:pt x="59" y="72"/>
                  </a:lnTo>
                  <a:lnTo>
                    <a:pt x="77" y="40"/>
                  </a:lnTo>
                  <a:lnTo>
                    <a:pt x="99" y="16"/>
                  </a:lnTo>
                  <a:lnTo>
                    <a:pt x="125"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3" name="Freeform 61"/>
            <p:cNvSpPr>
              <a:spLocks/>
            </p:cNvSpPr>
            <p:nvPr/>
          </p:nvSpPr>
          <p:spPr bwMode="auto">
            <a:xfrm>
              <a:off x="4890" y="2775"/>
              <a:ext cx="211" cy="378"/>
            </a:xfrm>
            <a:custGeom>
              <a:avLst/>
              <a:gdLst>
                <a:gd name="T0" fmla="*/ 211 w 195"/>
                <a:gd name="T1" fmla="*/ 378 h 378"/>
                <a:gd name="T2" fmla="*/ 211 w 195"/>
                <a:gd name="T3" fmla="*/ 317 h 378"/>
                <a:gd name="T4" fmla="*/ 202 w 195"/>
                <a:gd name="T5" fmla="*/ 259 h 378"/>
                <a:gd name="T6" fmla="*/ 190 w 195"/>
                <a:gd name="T7" fmla="*/ 205 h 378"/>
                <a:gd name="T8" fmla="*/ 173 w 195"/>
                <a:gd name="T9" fmla="*/ 154 h 378"/>
                <a:gd name="T10" fmla="*/ 151 w 195"/>
                <a:gd name="T11" fmla="*/ 112 h 378"/>
                <a:gd name="T12" fmla="*/ 126 w 195"/>
                <a:gd name="T13" fmla="*/ 73 h 378"/>
                <a:gd name="T14" fmla="*/ 97 w 195"/>
                <a:gd name="T15" fmla="*/ 42 h 378"/>
                <a:gd name="T16" fmla="*/ 66 w 195"/>
                <a:gd name="T17" fmla="*/ 19 h 378"/>
                <a:gd name="T18" fmla="*/ 36 w 195"/>
                <a:gd name="T19" fmla="*/ 5 h 378"/>
                <a:gd name="T20" fmla="*/ 0 w 195"/>
                <a:gd name="T21" fmla="*/ 0 h 3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5"/>
                <a:gd name="T34" fmla="*/ 0 h 378"/>
                <a:gd name="T35" fmla="*/ 195 w 195"/>
                <a:gd name="T36" fmla="*/ 378 h 3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5" h="378">
                  <a:moveTo>
                    <a:pt x="195" y="378"/>
                  </a:moveTo>
                  <a:lnTo>
                    <a:pt x="195" y="317"/>
                  </a:lnTo>
                  <a:lnTo>
                    <a:pt x="187" y="259"/>
                  </a:lnTo>
                  <a:lnTo>
                    <a:pt x="176" y="205"/>
                  </a:lnTo>
                  <a:lnTo>
                    <a:pt x="160" y="154"/>
                  </a:lnTo>
                  <a:lnTo>
                    <a:pt x="140" y="112"/>
                  </a:lnTo>
                  <a:lnTo>
                    <a:pt x="116" y="73"/>
                  </a:lnTo>
                  <a:lnTo>
                    <a:pt x="90" y="42"/>
                  </a:lnTo>
                  <a:lnTo>
                    <a:pt x="61" y="19"/>
                  </a:lnTo>
                  <a:lnTo>
                    <a:pt x="33" y="5"/>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4" name="Freeform 62"/>
            <p:cNvSpPr>
              <a:spLocks/>
            </p:cNvSpPr>
            <p:nvPr/>
          </p:nvSpPr>
          <p:spPr bwMode="auto">
            <a:xfrm>
              <a:off x="4878" y="3479"/>
              <a:ext cx="78" cy="42"/>
            </a:xfrm>
            <a:custGeom>
              <a:avLst/>
              <a:gdLst>
                <a:gd name="T0" fmla="*/ 72 w 72"/>
                <a:gd name="T1" fmla="*/ 19 h 42"/>
                <a:gd name="T2" fmla="*/ 78 w 72"/>
                <a:gd name="T3" fmla="*/ 40 h 42"/>
                <a:gd name="T4" fmla="*/ 0 w 72"/>
                <a:gd name="T5" fmla="*/ 42 h 42"/>
                <a:gd name="T6" fmla="*/ 67 w 72"/>
                <a:gd name="T7" fmla="*/ 0 h 42"/>
                <a:gd name="T8" fmla="*/ 72 w 72"/>
                <a:gd name="T9" fmla="*/ 21 h 42"/>
                <a:gd name="T10" fmla="*/ 0 60000 65536"/>
                <a:gd name="T11" fmla="*/ 0 60000 65536"/>
                <a:gd name="T12" fmla="*/ 0 60000 65536"/>
                <a:gd name="T13" fmla="*/ 0 60000 65536"/>
                <a:gd name="T14" fmla="*/ 0 60000 65536"/>
                <a:gd name="T15" fmla="*/ 0 w 72"/>
                <a:gd name="T16" fmla="*/ 0 h 42"/>
                <a:gd name="T17" fmla="*/ 72 w 72"/>
                <a:gd name="T18" fmla="*/ 42 h 42"/>
              </a:gdLst>
              <a:ahLst/>
              <a:cxnLst>
                <a:cxn ang="T10">
                  <a:pos x="T0" y="T1"/>
                </a:cxn>
                <a:cxn ang="T11">
                  <a:pos x="T2" y="T3"/>
                </a:cxn>
                <a:cxn ang="T12">
                  <a:pos x="T4" y="T5"/>
                </a:cxn>
                <a:cxn ang="T13">
                  <a:pos x="T6" y="T7"/>
                </a:cxn>
                <a:cxn ang="T14">
                  <a:pos x="T8" y="T9"/>
                </a:cxn>
              </a:cxnLst>
              <a:rect l="T15" t="T16" r="T17" b="T18"/>
              <a:pathLst>
                <a:path w="72" h="42">
                  <a:moveTo>
                    <a:pt x="66" y="19"/>
                  </a:moveTo>
                  <a:lnTo>
                    <a:pt x="72" y="40"/>
                  </a:lnTo>
                  <a:lnTo>
                    <a:pt x="0" y="42"/>
                  </a:lnTo>
                  <a:lnTo>
                    <a:pt x="62" y="0"/>
                  </a:lnTo>
                  <a:lnTo>
                    <a:pt x="66"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5" name="Freeform 63"/>
            <p:cNvSpPr>
              <a:spLocks/>
            </p:cNvSpPr>
            <p:nvPr/>
          </p:nvSpPr>
          <p:spPr bwMode="auto">
            <a:xfrm>
              <a:off x="4878" y="3479"/>
              <a:ext cx="78" cy="42"/>
            </a:xfrm>
            <a:custGeom>
              <a:avLst/>
              <a:gdLst>
                <a:gd name="T0" fmla="*/ 72 w 72"/>
                <a:gd name="T1" fmla="*/ 19 h 42"/>
                <a:gd name="T2" fmla="*/ 78 w 72"/>
                <a:gd name="T3" fmla="*/ 40 h 42"/>
                <a:gd name="T4" fmla="*/ 0 w 72"/>
                <a:gd name="T5" fmla="*/ 42 h 42"/>
                <a:gd name="T6" fmla="*/ 67 w 72"/>
                <a:gd name="T7" fmla="*/ 0 h 42"/>
                <a:gd name="T8" fmla="*/ 72 w 72"/>
                <a:gd name="T9" fmla="*/ 19 h 42"/>
                <a:gd name="T10" fmla="*/ 0 60000 65536"/>
                <a:gd name="T11" fmla="*/ 0 60000 65536"/>
                <a:gd name="T12" fmla="*/ 0 60000 65536"/>
                <a:gd name="T13" fmla="*/ 0 60000 65536"/>
                <a:gd name="T14" fmla="*/ 0 60000 65536"/>
                <a:gd name="T15" fmla="*/ 0 w 72"/>
                <a:gd name="T16" fmla="*/ 0 h 42"/>
                <a:gd name="T17" fmla="*/ 72 w 72"/>
                <a:gd name="T18" fmla="*/ 42 h 42"/>
              </a:gdLst>
              <a:ahLst/>
              <a:cxnLst>
                <a:cxn ang="T10">
                  <a:pos x="T0" y="T1"/>
                </a:cxn>
                <a:cxn ang="T11">
                  <a:pos x="T2" y="T3"/>
                </a:cxn>
                <a:cxn ang="T12">
                  <a:pos x="T4" y="T5"/>
                </a:cxn>
                <a:cxn ang="T13">
                  <a:pos x="T6" y="T7"/>
                </a:cxn>
                <a:cxn ang="T14">
                  <a:pos x="T8" y="T9"/>
                </a:cxn>
              </a:cxnLst>
              <a:rect l="T15" t="T16" r="T17" b="T18"/>
              <a:pathLst>
                <a:path w="72" h="42">
                  <a:moveTo>
                    <a:pt x="66" y="19"/>
                  </a:moveTo>
                  <a:lnTo>
                    <a:pt x="72" y="40"/>
                  </a:lnTo>
                  <a:lnTo>
                    <a:pt x="0" y="42"/>
                  </a:lnTo>
                  <a:lnTo>
                    <a:pt x="62" y="0"/>
                  </a:lnTo>
                  <a:lnTo>
                    <a:pt x="66"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6" name="Freeform 64"/>
            <p:cNvSpPr>
              <a:spLocks/>
            </p:cNvSpPr>
            <p:nvPr/>
          </p:nvSpPr>
          <p:spPr bwMode="auto">
            <a:xfrm>
              <a:off x="4951" y="3153"/>
              <a:ext cx="150" cy="347"/>
            </a:xfrm>
            <a:custGeom>
              <a:avLst/>
              <a:gdLst>
                <a:gd name="T0" fmla="*/ 150 w 138"/>
                <a:gd name="T1" fmla="*/ 0 h 347"/>
                <a:gd name="T2" fmla="*/ 150 w 138"/>
                <a:gd name="T3" fmla="*/ 49 h 347"/>
                <a:gd name="T4" fmla="*/ 146 w 138"/>
                <a:gd name="T5" fmla="*/ 95 h 347"/>
                <a:gd name="T6" fmla="*/ 138 w 138"/>
                <a:gd name="T7" fmla="*/ 140 h 347"/>
                <a:gd name="T8" fmla="*/ 129 w 138"/>
                <a:gd name="T9" fmla="*/ 182 h 347"/>
                <a:gd name="T10" fmla="*/ 114 w 138"/>
                <a:gd name="T11" fmla="*/ 221 h 347"/>
                <a:gd name="T12" fmla="*/ 98 w 138"/>
                <a:gd name="T13" fmla="*/ 259 h 347"/>
                <a:gd name="T14" fmla="*/ 76 w 138"/>
                <a:gd name="T15" fmla="*/ 289 h 347"/>
                <a:gd name="T16" fmla="*/ 55 w 138"/>
                <a:gd name="T17" fmla="*/ 315 h 347"/>
                <a:gd name="T18" fmla="*/ 28 w 138"/>
                <a:gd name="T19" fmla="*/ 333 h 347"/>
                <a:gd name="T20" fmla="*/ 0 w 138"/>
                <a:gd name="T21" fmla="*/ 347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347"/>
                <a:gd name="T35" fmla="*/ 138 w 138"/>
                <a:gd name="T36" fmla="*/ 347 h 34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347">
                  <a:moveTo>
                    <a:pt x="138" y="0"/>
                  </a:moveTo>
                  <a:lnTo>
                    <a:pt x="138" y="49"/>
                  </a:lnTo>
                  <a:lnTo>
                    <a:pt x="134" y="95"/>
                  </a:lnTo>
                  <a:lnTo>
                    <a:pt x="127" y="140"/>
                  </a:lnTo>
                  <a:lnTo>
                    <a:pt x="119" y="182"/>
                  </a:lnTo>
                  <a:lnTo>
                    <a:pt x="105" y="221"/>
                  </a:lnTo>
                  <a:lnTo>
                    <a:pt x="90" y="259"/>
                  </a:lnTo>
                  <a:lnTo>
                    <a:pt x="70" y="289"/>
                  </a:lnTo>
                  <a:lnTo>
                    <a:pt x="51" y="315"/>
                  </a:lnTo>
                  <a:lnTo>
                    <a:pt x="26" y="333"/>
                  </a:lnTo>
                  <a:lnTo>
                    <a:pt x="0" y="347"/>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7" name="Freeform 65"/>
            <p:cNvSpPr>
              <a:spLocks/>
            </p:cNvSpPr>
            <p:nvPr/>
          </p:nvSpPr>
          <p:spPr bwMode="auto">
            <a:xfrm>
              <a:off x="4909" y="1172"/>
              <a:ext cx="801" cy="1215"/>
            </a:xfrm>
            <a:custGeom>
              <a:avLst/>
              <a:gdLst>
                <a:gd name="T0" fmla="*/ 801 w 739"/>
                <a:gd name="T1" fmla="*/ 1217 h 1217"/>
                <a:gd name="T2" fmla="*/ 791 w 739"/>
                <a:gd name="T3" fmla="*/ 1021 h 1217"/>
                <a:gd name="T4" fmla="*/ 763 w 739"/>
                <a:gd name="T5" fmla="*/ 834 h 1217"/>
                <a:gd name="T6" fmla="*/ 713 w 739"/>
                <a:gd name="T7" fmla="*/ 660 h 1217"/>
                <a:gd name="T8" fmla="*/ 649 w 739"/>
                <a:gd name="T9" fmla="*/ 499 h 1217"/>
                <a:gd name="T10" fmla="*/ 568 w 739"/>
                <a:gd name="T11" fmla="*/ 357 h 1217"/>
                <a:gd name="T12" fmla="*/ 476 w 739"/>
                <a:gd name="T13" fmla="*/ 235 h 1217"/>
                <a:gd name="T14" fmla="*/ 369 w 739"/>
                <a:gd name="T15" fmla="*/ 138 h 1217"/>
                <a:gd name="T16" fmla="*/ 254 w 739"/>
                <a:gd name="T17" fmla="*/ 63 h 1217"/>
                <a:gd name="T18" fmla="*/ 130 w 739"/>
                <a:gd name="T19" fmla="*/ 16 h 1217"/>
                <a:gd name="T20" fmla="*/ 0 w 739"/>
                <a:gd name="T21" fmla="*/ 0 h 12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39"/>
                <a:gd name="T34" fmla="*/ 0 h 1217"/>
                <a:gd name="T35" fmla="*/ 739 w 739"/>
                <a:gd name="T36" fmla="*/ 1217 h 12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39" h="1217">
                  <a:moveTo>
                    <a:pt x="739" y="1217"/>
                  </a:moveTo>
                  <a:lnTo>
                    <a:pt x="730" y="1021"/>
                  </a:lnTo>
                  <a:lnTo>
                    <a:pt x="704" y="834"/>
                  </a:lnTo>
                  <a:lnTo>
                    <a:pt x="658" y="660"/>
                  </a:lnTo>
                  <a:lnTo>
                    <a:pt x="599" y="499"/>
                  </a:lnTo>
                  <a:lnTo>
                    <a:pt x="524" y="357"/>
                  </a:lnTo>
                  <a:lnTo>
                    <a:pt x="439" y="235"/>
                  </a:lnTo>
                  <a:lnTo>
                    <a:pt x="340" y="138"/>
                  </a:lnTo>
                  <a:lnTo>
                    <a:pt x="234" y="63"/>
                  </a:lnTo>
                  <a:lnTo>
                    <a:pt x="120" y="16"/>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8" name="Freeform 66"/>
            <p:cNvSpPr>
              <a:spLocks/>
            </p:cNvSpPr>
            <p:nvPr/>
          </p:nvSpPr>
          <p:spPr bwMode="auto">
            <a:xfrm>
              <a:off x="4913" y="3579"/>
              <a:ext cx="76" cy="42"/>
            </a:xfrm>
            <a:custGeom>
              <a:avLst/>
              <a:gdLst>
                <a:gd name="T0" fmla="*/ 74 w 70"/>
                <a:gd name="T1" fmla="*/ 19 h 42"/>
                <a:gd name="T2" fmla="*/ 76 w 70"/>
                <a:gd name="T3" fmla="*/ 42 h 42"/>
                <a:gd name="T4" fmla="*/ 0 w 70"/>
                <a:gd name="T5" fmla="*/ 26 h 42"/>
                <a:gd name="T6" fmla="*/ 72 w 70"/>
                <a:gd name="T7" fmla="*/ 0 h 42"/>
                <a:gd name="T8" fmla="*/ 74 w 70"/>
                <a:gd name="T9" fmla="*/ 21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68" y="19"/>
                  </a:moveTo>
                  <a:lnTo>
                    <a:pt x="70" y="42"/>
                  </a:lnTo>
                  <a:lnTo>
                    <a:pt x="0" y="26"/>
                  </a:lnTo>
                  <a:lnTo>
                    <a:pt x="66" y="0"/>
                  </a:lnTo>
                  <a:lnTo>
                    <a:pt x="68"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9" name="Freeform 67"/>
            <p:cNvSpPr>
              <a:spLocks/>
            </p:cNvSpPr>
            <p:nvPr/>
          </p:nvSpPr>
          <p:spPr bwMode="auto">
            <a:xfrm>
              <a:off x="4913" y="3579"/>
              <a:ext cx="76" cy="42"/>
            </a:xfrm>
            <a:custGeom>
              <a:avLst/>
              <a:gdLst>
                <a:gd name="T0" fmla="*/ 74 w 70"/>
                <a:gd name="T1" fmla="*/ 19 h 42"/>
                <a:gd name="T2" fmla="*/ 76 w 70"/>
                <a:gd name="T3" fmla="*/ 42 h 42"/>
                <a:gd name="T4" fmla="*/ 0 w 70"/>
                <a:gd name="T5" fmla="*/ 26 h 42"/>
                <a:gd name="T6" fmla="*/ 72 w 70"/>
                <a:gd name="T7" fmla="*/ 0 h 42"/>
                <a:gd name="T8" fmla="*/ 74 w 70"/>
                <a:gd name="T9" fmla="*/ 19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68" y="19"/>
                  </a:moveTo>
                  <a:lnTo>
                    <a:pt x="70" y="42"/>
                  </a:lnTo>
                  <a:lnTo>
                    <a:pt x="0" y="26"/>
                  </a:lnTo>
                  <a:lnTo>
                    <a:pt x="66" y="0"/>
                  </a:lnTo>
                  <a:lnTo>
                    <a:pt x="68"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0" name="Freeform 68"/>
            <p:cNvSpPr>
              <a:spLocks/>
            </p:cNvSpPr>
            <p:nvPr/>
          </p:nvSpPr>
          <p:spPr bwMode="auto">
            <a:xfrm>
              <a:off x="4989" y="2389"/>
              <a:ext cx="718" cy="1211"/>
            </a:xfrm>
            <a:custGeom>
              <a:avLst/>
              <a:gdLst>
                <a:gd name="T0" fmla="*/ 721 w 665"/>
                <a:gd name="T1" fmla="*/ 0 h 1211"/>
                <a:gd name="T2" fmla="*/ 714 w 665"/>
                <a:gd name="T3" fmla="*/ 186 h 1211"/>
                <a:gd name="T4" fmla="*/ 687 w 665"/>
                <a:gd name="T5" fmla="*/ 365 h 1211"/>
                <a:gd name="T6" fmla="*/ 645 w 665"/>
                <a:gd name="T7" fmla="*/ 533 h 1211"/>
                <a:gd name="T8" fmla="*/ 588 w 665"/>
                <a:gd name="T9" fmla="*/ 689 h 1211"/>
                <a:gd name="T10" fmla="*/ 516 w 665"/>
                <a:gd name="T11" fmla="*/ 829 h 1211"/>
                <a:gd name="T12" fmla="*/ 434 w 665"/>
                <a:gd name="T13" fmla="*/ 950 h 1211"/>
                <a:gd name="T14" fmla="*/ 338 w 665"/>
                <a:gd name="T15" fmla="*/ 1053 h 1211"/>
                <a:gd name="T16" fmla="*/ 233 w 665"/>
                <a:gd name="T17" fmla="*/ 1132 h 1211"/>
                <a:gd name="T18" fmla="*/ 121 w 665"/>
                <a:gd name="T19" fmla="*/ 1186 h 1211"/>
                <a:gd name="T20" fmla="*/ 0 w 665"/>
                <a:gd name="T21" fmla="*/ 1211 h 12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5"/>
                <a:gd name="T34" fmla="*/ 0 h 1211"/>
                <a:gd name="T35" fmla="*/ 665 w 665"/>
                <a:gd name="T36" fmla="*/ 1211 h 12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5" h="1211">
                  <a:moveTo>
                    <a:pt x="665" y="0"/>
                  </a:moveTo>
                  <a:lnTo>
                    <a:pt x="659" y="186"/>
                  </a:lnTo>
                  <a:lnTo>
                    <a:pt x="634" y="365"/>
                  </a:lnTo>
                  <a:lnTo>
                    <a:pt x="595" y="533"/>
                  </a:lnTo>
                  <a:lnTo>
                    <a:pt x="542" y="689"/>
                  </a:lnTo>
                  <a:lnTo>
                    <a:pt x="476" y="829"/>
                  </a:lnTo>
                  <a:lnTo>
                    <a:pt x="400" y="950"/>
                  </a:lnTo>
                  <a:lnTo>
                    <a:pt x="312" y="1053"/>
                  </a:lnTo>
                  <a:lnTo>
                    <a:pt x="215" y="1132"/>
                  </a:lnTo>
                  <a:lnTo>
                    <a:pt x="112" y="1186"/>
                  </a:lnTo>
                  <a:lnTo>
                    <a:pt x="0" y="1211"/>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1" name="Freeform 69"/>
            <p:cNvSpPr>
              <a:spLocks/>
            </p:cNvSpPr>
            <p:nvPr/>
          </p:nvSpPr>
          <p:spPr bwMode="auto">
            <a:xfrm>
              <a:off x="4875" y="1955"/>
              <a:ext cx="571" cy="806"/>
            </a:xfrm>
            <a:custGeom>
              <a:avLst/>
              <a:gdLst>
                <a:gd name="T0" fmla="*/ 568 w 524"/>
                <a:gd name="T1" fmla="*/ 806 h 806"/>
                <a:gd name="T2" fmla="*/ 561 w 524"/>
                <a:gd name="T3" fmla="*/ 676 h 806"/>
                <a:gd name="T4" fmla="*/ 540 w 524"/>
                <a:gd name="T5" fmla="*/ 552 h 806"/>
                <a:gd name="T6" fmla="*/ 506 w 524"/>
                <a:gd name="T7" fmla="*/ 436 h 806"/>
                <a:gd name="T8" fmla="*/ 459 w 524"/>
                <a:gd name="T9" fmla="*/ 331 h 806"/>
                <a:gd name="T10" fmla="*/ 402 w 524"/>
                <a:gd name="T11" fmla="*/ 235 h 806"/>
                <a:gd name="T12" fmla="*/ 335 w 524"/>
                <a:gd name="T13" fmla="*/ 156 h 806"/>
                <a:gd name="T14" fmla="*/ 261 w 524"/>
                <a:gd name="T15" fmla="*/ 91 h 806"/>
                <a:gd name="T16" fmla="*/ 178 w 524"/>
                <a:gd name="T17" fmla="*/ 42 h 806"/>
                <a:gd name="T18" fmla="*/ 92 w 524"/>
                <a:gd name="T19" fmla="*/ 9 h 806"/>
                <a:gd name="T20" fmla="*/ 0 w 524"/>
                <a:gd name="T21" fmla="*/ 0 h 8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4"/>
                <a:gd name="T34" fmla="*/ 0 h 806"/>
                <a:gd name="T35" fmla="*/ 524 w 524"/>
                <a:gd name="T36" fmla="*/ 806 h 8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4" h="806">
                  <a:moveTo>
                    <a:pt x="524" y="806"/>
                  </a:moveTo>
                  <a:lnTo>
                    <a:pt x="518" y="676"/>
                  </a:lnTo>
                  <a:lnTo>
                    <a:pt x="498" y="552"/>
                  </a:lnTo>
                  <a:lnTo>
                    <a:pt x="467" y="436"/>
                  </a:lnTo>
                  <a:lnTo>
                    <a:pt x="423" y="331"/>
                  </a:lnTo>
                  <a:lnTo>
                    <a:pt x="371" y="235"/>
                  </a:lnTo>
                  <a:lnTo>
                    <a:pt x="309" y="156"/>
                  </a:lnTo>
                  <a:lnTo>
                    <a:pt x="241" y="91"/>
                  </a:lnTo>
                  <a:lnTo>
                    <a:pt x="164" y="42"/>
                  </a:lnTo>
                  <a:lnTo>
                    <a:pt x="85" y="9"/>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2" name="Freeform 70"/>
            <p:cNvSpPr>
              <a:spLocks/>
            </p:cNvSpPr>
            <p:nvPr/>
          </p:nvSpPr>
          <p:spPr bwMode="auto">
            <a:xfrm>
              <a:off x="4904" y="3534"/>
              <a:ext cx="76" cy="39"/>
            </a:xfrm>
            <a:custGeom>
              <a:avLst/>
              <a:gdLst>
                <a:gd name="T0" fmla="*/ 71 w 70"/>
                <a:gd name="T1" fmla="*/ 19 h 40"/>
                <a:gd name="T2" fmla="*/ 75 w 70"/>
                <a:gd name="T3" fmla="*/ 40 h 40"/>
                <a:gd name="T4" fmla="*/ 0 w 70"/>
                <a:gd name="T5" fmla="*/ 28 h 40"/>
                <a:gd name="T6" fmla="*/ 71 w 70"/>
                <a:gd name="T7" fmla="*/ 0 h 40"/>
                <a:gd name="T8" fmla="*/ 73 w 70"/>
                <a:gd name="T9" fmla="*/ 21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6" y="19"/>
                  </a:moveTo>
                  <a:lnTo>
                    <a:pt x="70" y="40"/>
                  </a:lnTo>
                  <a:lnTo>
                    <a:pt x="0" y="28"/>
                  </a:lnTo>
                  <a:lnTo>
                    <a:pt x="66" y="0"/>
                  </a:lnTo>
                  <a:lnTo>
                    <a:pt x="68"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3" name="Freeform 71"/>
            <p:cNvSpPr>
              <a:spLocks/>
            </p:cNvSpPr>
            <p:nvPr/>
          </p:nvSpPr>
          <p:spPr bwMode="auto">
            <a:xfrm>
              <a:off x="4904" y="3534"/>
              <a:ext cx="76" cy="39"/>
            </a:xfrm>
            <a:custGeom>
              <a:avLst/>
              <a:gdLst>
                <a:gd name="T0" fmla="*/ 71 w 70"/>
                <a:gd name="T1" fmla="*/ 19 h 40"/>
                <a:gd name="T2" fmla="*/ 75 w 70"/>
                <a:gd name="T3" fmla="*/ 40 h 40"/>
                <a:gd name="T4" fmla="*/ 0 w 70"/>
                <a:gd name="T5" fmla="*/ 28 h 40"/>
                <a:gd name="T6" fmla="*/ 71 w 70"/>
                <a:gd name="T7" fmla="*/ 0 h 40"/>
                <a:gd name="T8" fmla="*/ 71 w 70"/>
                <a:gd name="T9" fmla="*/ 19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6" y="19"/>
                  </a:moveTo>
                  <a:lnTo>
                    <a:pt x="70" y="40"/>
                  </a:lnTo>
                  <a:lnTo>
                    <a:pt x="0" y="28"/>
                  </a:lnTo>
                  <a:lnTo>
                    <a:pt x="66" y="0"/>
                  </a:lnTo>
                  <a:lnTo>
                    <a:pt x="66"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4" name="Freeform 72"/>
            <p:cNvSpPr>
              <a:spLocks/>
            </p:cNvSpPr>
            <p:nvPr/>
          </p:nvSpPr>
          <p:spPr bwMode="auto">
            <a:xfrm>
              <a:off x="4979" y="2761"/>
              <a:ext cx="467" cy="793"/>
            </a:xfrm>
            <a:custGeom>
              <a:avLst/>
              <a:gdLst>
                <a:gd name="T0" fmla="*/ 464 w 428"/>
                <a:gd name="T1" fmla="*/ 0 h 793"/>
                <a:gd name="T2" fmla="*/ 460 w 428"/>
                <a:gd name="T3" fmla="*/ 119 h 793"/>
                <a:gd name="T4" fmla="*/ 443 w 428"/>
                <a:gd name="T5" fmla="*/ 233 h 793"/>
                <a:gd name="T6" fmla="*/ 414 w 428"/>
                <a:gd name="T7" fmla="*/ 343 h 793"/>
                <a:gd name="T8" fmla="*/ 378 w 428"/>
                <a:gd name="T9" fmla="*/ 446 h 793"/>
                <a:gd name="T10" fmla="*/ 334 w 428"/>
                <a:gd name="T11" fmla="*/ 536 h 793"/>
                <a:gd name="T12" fmla="*/ 279 w 428"/>
                <a:gd name="T13" fmla="*/ 618 h 793"/>
                <a:gd name="T14" fmla="*/ 219 w 428"/>
                <a:gd name="T15" fmla="*/ 686 h 793"/>
                <a:gd name="T16" fmla="*/ 153 w 428"/>
                <a:gd name="T17" fmla="*/ 739 h 793"/>
                <a:gd name="T18" fmla="*/ 79 w 428"/>
                <a:gd name="T19" fmla="*/ 774 h 793"/>
                <a:gd name="T20" fmla="*/ 0 w 428"/>
                <a:gd name="T21" fmla="*/ 793 h 7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8"/>
                <a:gd name="T34" fmla="*/ 0 h 793"/>
                <a:gd name="T35" fmla="*/ 428 w 428"/>
                <a:gd name="T36" fmla="*/ 793 h 7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8" h="793">
                  <a:moveTo>
                    <a:pt x="428" y="0"/>
                  </a:moveTo>
                  <a:lnTo>
                    <a:pt x="424" y="119"/>
                  </a:lnTo>
                  <a:lnTo>
                    <a:pt x="409" y="233"/>
                  </a:lnTo>
                  <a:lnTo>
                    <a:pt x="382" y="343"/>
                  </a:lnTo>
                  <a:lnTo>
                    <a:pt x="349" y="446"/>
                  </a:lnTo>
                  <a:lnTo>
                    <a:pt x="308" y="536"/>
                  </a:lnTo>
                  <a:lnTo>
                    <a:pt x="257" y="618"/>
                  </a:lnTo>
                  <a:lnTo>
                    <a:pt x="202" y="686"/>
                  </a:lnTo>
                  <a:lnTo>
                    <a:pt x="141" y="739"/>
                  </a:lnTo>
                  <a:lnTo>
                    <a:pt x="73" y="774"/>
                  </a:lnTo>
                  <a:lnTo>
                    <a:pt x="0" y="793"/>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5" name="Freeform 73"/>
            <p:cNvSpPr>
              <a:spLocks/>
            </p:cNvSpPr>
            <p:nvPr/>
          </p:nvSpPr>
          <p:spPr bwMode="auto">
            <a:xfrm>
              <a:off x="4104" y="2832"/>
              <a:ext cx="418" cy="808"/>
            </a:xfrm>
            <a:custGeom>
              <a:avLst/>
              <a:gdLst>
                <a:gd name="T0" fmla="*/ 0 w 386"/>
                <a:gd name="T1" fmla="*/ 0 h 830"/>
                <a:gd name="T2" fmla="*/ 6 w 386"/>
                <a:gd name="T3" fmla="*/ 132 h 830"/>
                <a:gd name="T4" fmla="*/ 24 w 386"/>
                <a:gd name="T5" fmla="*/ 257 h 830"/>
                <a:gd name="T6" fmla="*/ 48 w 386"/>
                <a:gd name="T7" fmla="*/ 373 h 830"/>
                <a:gd name="T8" fmla="*/ 83 w 386"/>
                <a:gd name="T9" fmla="*/ 477 h 830"/>
                <a:gd name="T10" fmla="*/ 123 w 386"/>
                <a:gd name="T11" fmla="*/ 572 h 830"/>
                <a:gd name="T12" fmla="*/ 173 w 386"/>
                <a:gd name="T13" fmla="*/ 651 h 830"/>
                <a:gd name="T14" fmla="*/ 225 w 386"/>
                <a:gd name="T15" fmla="*/ 717 h 830"/>
                <a:gd name="T16" fmla="*/ 287 w 386"/>
                <a:gd name="T17" fmla="*/ 767 h 830"/>
                <a:gd name="T18" fmla="*/ 349 w 386"/>
                <a:gd name="T19" fmla="*/ 796 h 830"/>
                <a:gd name="T20" fmla="*/ 418 w 386"/>
                <a:gd name="T21" fmla="*/ 808 h 8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6"/>
                <a:gd name="T34" fmla="*/ 0 h 830"/>
                <a:gd name="T35" fmla="*/ 386 w 386"/>
                <a:gd name="T36" fmla="*/ 830 h 8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6" h="830">
                  <a:moveTo>
                    <a:pt x="0" y="0"/>
                  </a:moveTo>
                  <a:lnTo>
                    <a:pt x="6" y="136"/>
                  </a:lnTo>
                  <a:lnTo>
                    <a:pt x="22" y="264"/>
                  </a:lnTo>
                  <a:lnTo>
                    <a:pt x="44" y="383"/>
                  </a:lnTo>
                  <a:lnTo>
                    <a:pt x="77" y="490"/>
                  </a:lnTo>
                  <a:lnTo>
                    <a:pt x="114" y="588"/>
                  </a:lnTo>
                  <a:lnTo>
                    <a:pt x="160" y="669"/>
                  </a:lnTo>
                  <a:lnTo>
                    <a:pt x="208" y="737"/>
                  </a:lnTo>
                  <a:lnTo>
                    <a:pt x="265" y="788"/>
                  </a:lnTo>
                  <a:lnTo>
                    <a:pt x="322" y="818"/>
                  </a:lnTo>
                  <a:lnTo>
                    <a:pt x="386" y="83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6" name="Freeform 74"/>
            <p:cNvSpPr>
              <a:spLocks/>
            </p:cNvSpPr>
            <p:nvPr/>
          </p:nvSpPr>
          <p:spPr bwMode="auto">
            <a:xfrm>
              <a:off x="4437" y="1981"/>
              <a:ext cx="76" cy="41"/>
            </a:xfrm>
            <a:custGeom>
              <a:avLst/>
              <a:gdLst>
                <a:gd name="T0" fmla="*/ 4 w 70"/>
                <a:gd name="T1" fmla="*/ 21 h 42"/>
                <a:gd name="T2" fmla="*/ 0 w 70"/>
                <a:gd name="T3" fmla="*/ 0 h 42"/>
                <a:gd name="T4" fmla="*/ 76 w 70"/>
                <a:gd name="T5" fmla="*/ 7 h 42"/>
                <a:gd name="T6" fmla="*/ 8 w 70"/>
                <a:gd name="T7" fmla="*/ 42 h 42"/>
                <a:gd name="T8" fmla="*/ 4 w 70"/>
                <a:gd name="T9" fmla="*/ 21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4" y="21"/>
                  </a:moveTo>
                  <a:lnTo>
                    <a:pt x="0" y="0"/>
                  </a:lnTo>
                  <a:lnTo>
                    <a:pt x="70" y="7"/>
                  </a:lnTo>
                  <a:lnTo>
                    <a:pt x="7" y="42"/>
                  </a:lnTo>
                  <a:lnTo>
                    <a:pt x="4"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7" name="Freeform 75"/>
            <p:cNvSpPr>
              <a:spLocks/>
            </p:cNvSpPr>
            <p:nvPr/>
          </p:nvSpPr>
          <p:spPr bwMode="auto">
            <a:xfrm>
              <a:off x="4437" y="1981"/>
              <a:ext cx="76" cy="41"/>
            </a:xfrm>
            <a:custGeom>
              <a:avLst/>
              <a:gdLst>
                <a:gd name="T0" fmla="*/ 2 w 70"/>
                <a:gd name="T1" fmla="*/ 18 h 42"/>
                <a:gd name="T2" fmla="*/ 0 w 70"/>
                <a:gd name="T3" fmla="*/ 0 h 42"/>
                <a:gd name="T4" fmla="*/ 76 w 70"/>
                <a:gd name="T5" fmla="*/ 7 h 42"/>
                <a:gd name="T6" fmla="*/ 8 w 70"/>
                <a:gd name="T7" fmla="*/ 42 h 42"/>
                <a:gd name="T8" fmla="*/ 2 w 70"/>
                <a:gd name="T9" fmla="*/ 18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2" y="18"/>
                  </a:moveTo>
                  <a:lnTo>
                    <a:pt x="0" y="0"/>
                  </a:lnTo>
                  <a:lnTo>
                    <a:pt x="70" y="7"/>
                  </a:lnTo>
                  <a:lnTo>
                    <a:pt x="7" y="42"/>
                  </a:lnTo>
                  <a:lnTo>
                    <a:pt x="2" y="18"/>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8" name="Freeform 76"/>
            <p:cNvSpPr>
              <a:spLocks/>
            </p:cNvSpPr>
            <p:nvPr/>
          </p:nvSpPr>
          <p:spPr bwMode="auto">
            <a:xfrm>
              <a:off x="4104" y="2002"/>
              <a:ext cx="335" cy="808"/>
            </a:xfrm>
            <a:custGeom>
              <a:avLst/>
              <a:gdLst>
                <a:gd name="T0" fmla="*/ 0 w 309"/>
                <a:gd name="T1" fmla="*/ 808 h 808"/>
                <a:gd name="T2" fmla="*/ 4 w 309"/>
                <a:gd name="T3" fmla="*/ 692 h 808"/>
                <a:gd name="T4" fmla="*/ 16 w 309"/>
                <a:gd name="T5" fmla="*/ 575 h 808"/>
                <a:gd name="T6" fmla="*/ 36 w 309"/>
                <a:gd name="T7" fmla="*/ 466 h 808"/>
                <a:gd name="T8" fmla="*/ 62 w 309"/>
                <a:gd name="T9" fmla="*/ 363 h 808"/>
                <a:gd name="T10" fmla="*/ 92 w 309"/>
                <a:gd name="T11" fmla="*/ 270 h 808"/>
                <a:gd name="T12" fmla="*/ 130 w 309"/>
                <a:gd name="T13" fmla="*/ 188 h 808"/>
                <a:gd name="T14" fmla="*/ 173 w 309"/>
                <a:gd name="T15" fmla="*/ 116 h 808"/>
                <a:gd name="T16" fmla="*/ 223 w 309"/>
                <a:gd name="T17" fmla="*/ 60 h 808"/>
                <a:gd name="T18" fmla="*/ 275 w 309"/>
                <a:gd name="T19" fmla="*/ 21 h 808"/>
                <a:gd name="T20" fmla="*/ 335 w 309"/>
                <a:gd name="T21" fmla="*/ 0 h 8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9"/>
                <a:gd name="T34" fmla="*/ 0 h 808"/>
                <a:gd name="T35" fmla="*/ 309 w 309"/>
                <a:gd name="T36" fmla="*/ 808 h 8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9" h="808">
                  <a:moveTo>
                    <a:pt x="0" y="808"/>
                  </a:moveTo>
                  <a:lnTo>
                    <a:pt x="4" y="692"/>
                  </a:lnTo>
                  <a:lnTo>
                    <a:pt x="15" y="575"/>
                  </a:lnTo>
                  <a:lnTo>
                    <a:pt x="33" y="466"/>
                  </a:lnTo>
                  <a:lnTo>
                    <a:pt x="57" y="363"/>
                  </a:lnTo>
                  <a:lnTo>
                    <a:pt x="85" y="270"/>
                  </a:lnTo>
                  <a:lnTo>
                    <a:pt x="120" y="188"/>
                  </a:lnTo>
                  <a:lnTo>
                    <a:pt x="160" y="116"/>
                  </a:lnTo>
                  <a:lnTo>
                    <a:pt x="206" y="60"/>
                  </a:lnTo>
                  <a:lnTo>
                    <a:pt x="254" y="21"/>
                  </a:lnTo>
                  <a:lnTo>
                    <a:pt x="309"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9" name="Freeform 77"/>
            <p:cNvSpPr>
              <a:spLocks/>
            </p:cNvSpPr>
            <p:nvPr/>
          </p:nvSpPr>
          <p:spPr bwMode="auto">
            <a:xfrm>
              <a:off x="3750" y="2407"/>
              <a:ext cx="801" cy="1233"/>
            </a:xfrm>
            <a:custGeom>
              <a:avLst/>
              <a:gdLst>
                <a:gd name="T0" fmla="*/ 0 w 739"/>
                <a:gd name="T1" fmla="*/ 0 h 1233"/>
                <a:gd name="T2" fmla="*/ 10 w 739"/>
                <a:gd name="T3" fmla="*/ 198 h 1233"/>
                <a:gd name="T4" fmla="*/ 40 w 739"/>
                <a:gd name="T5" fmla="*/ 389 h 1233"/>
                <a:gd name="T6" fmla="*/ 90 w 739"/>
                <a:gd name="T7" fmla="*/ 566 h 1233"/>
                <a:gd name="T8" fmla="*/ 154 w 739"/>
                <a:gd name="T9" fmla="*/ 727 h 1233"/>
                <a:gd name="T10" fmla="*/ 235 w 739"/>
                <a:gd name="T11" fmla="*/ 872 h 1233"/>
                <a:gd name="T12" fmla="*/ 328 w 739"/>
                <a:gd name="T13" fmla="*/ 995 h 1233"/>
                <a:gd name="T14" fmla="*/ 432 w 739"/>
                <a:gd name="T15" fmla="*/ 1096 h 1233"/>
                <a:gd name="T16" fmla="*/ 550 w 739"/>
                <a:gd name="T17" fmla="*/ 1170 h 1233"/>
                <a:gd name="T18" fmla="*/ 673 w 739"/>
                <a:gd name="T19" fmla="*/ 1217 h 1233"/>
                <a:gd name="T20" fmla="*/ 801 w 739"/>
                <a:gd name="T21" fmla="*/ 1233 h 12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39"/>
                <a:gd name="T34" fmla="*/ 0 h 1233"/>
                <a:gd name="T35" fmla="*/ 739 w 739"/>
                <a:gd name="T36" fmla="*/ 1233 h 12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39" h="1233">
                  <a:moveTo>
                    <a:pt x="0" y="0"/>
                  </a:moveTo>
                  <a:lnTo>
                    <a:pt x="9" y="198"/>
                  </a:lnTo>
                  <a:lnTo>
                    <a:pt x="37" y="389"/>
                  </a:lnTo>
                  <a:lnTo>
                    <a:pt x="83" y="566"/>
                  </a:lnTo>
                  <a:lnTo>
                    <a:pt x="142" y="727"/>
                  </a:lnTo>
                  <a:lnTo>
                    <a:pt x="217" y="872"/>
                  </a:lnTo>
                  <a:lnTo>
                    <a:pt x="303" y="995"/>
                  </a:lnTo>
                  <a:lnTo>
                    <a:pt x="399" y="1096"/>
                  </a:lnTo>
                  <a:lnTo>
                    <a:pt x="507" y="1170"/>
                  </a:lnTo>
                  <a:lnTo>
                    <a:pt x="621" y="1217"/>
                  </a:lnTo>
                  <a:lnTo>
                    <a:pt x="739" y="1233"/>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20" name="Freeform 78"/>
            <p:cNvSpPr>
              <a:spLocks/>
            </p:cNvSpPr>
            <p:nvPr/>
          </p:nvSpPr>
          <p:spPr bwMode="auto">
            <a:xfrm>
              <a:off x="4451" y="1125"/>
              <a:ext cx="76" cy="42"/>
            </a:xfrm>
            <a:custGeom>
              <a:avLst/>
              <a:gdLst>
                <a:gd name="T0" fmla="*/ 2 w 70"/>
                <a:gd name="T1" fmla="*/ 21 h 42"/>
                <a:gd name="T2" fmla="*/ 0 w 70"/>
                <a:gd name="T3" fmla="*/ 0 h 42"/>
                <a:gd name="T4" fmla="*/ 76 w 70"/>
                <a:gd name="T5" fmla="*/ 14 h 42"/>
                <a:gd name="T6" fmla="*/ 5 w 70"/>
                <a:gd name="T7" fmla="*/ 42 h 42"/>
                <a:gd name="T8" fmla="*/ 2 w 70"/>
                <a:gd name="T9" fmla="*/ 21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2" y="21"/>
                  </a:moveTo>
                  <a:lnTo>
                    <a:pt x="0" y="0"/>
                  </a:lnTo>
                  <a:lnTo>
                    <a:pt x="70" y="14"/>
                  </a:lnTo>
                  <a:lnTo>
                    <a:pt x="5" y="42"/>
                  </a:lnTo>
                  <a:lnTo>
                    <a:pt x="2"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21" name="Freeform 79"/>
            <p:cNvSpPr>
              <a:spLocks/>
            </p:cNvSpPr>
            <p:nvPr/>
          </p:nvSpPr>
          <p:spPr bwMode="auto">
            <a:xfrm>
              <a:off x="4451" y="1125"/>
              <a:ext cx="76" cy="42"/>
            </a:xfrm>
            <a:custGeom>
              <a:avLst/>
              <a:gdLst>
                <a:gd name="T0" fmla="*/ 2 w 70"/>
                <a:gd name="T1" fmla="*/ 19 h 42"/>
                <a:gd name="T2" fmla="*/ 0 w 70"/>
                <a:gd name="T3" fmla="*/ 0 h 42"/>
                <a:gd name="T4" fmla="*/ 76 w 70"/>
                <a:gd name="T5" fmla="*/ 14 h 42"/>
                <a:gd name="T6" fmla="*/ 5 w 70"/>
                <a:gd name="T7" fmla="*/ 42 h 42"/>
                <a:gd name="T8" fmla="*/ 2 w 70"/>
                <a:gd name="T9" fmla="*/ 19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2" y="19"/>
                  </a:moveTo>
                  <a:lnTo>
                    <a:pt x="0" y="0"/>
                  </a:lnTo>
                  <a:lnTo>
                    <a:pt x="70" y="14"/>
                  </a:lnTo>
                  <a:lnTo>
                    <a:pt x="5" y="42"/>
                  </a:lnTo>
                  <a:lnTo>
                    <a:pt x="2"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22" name="Freeform 80"/>
            <p:cNvSpPr>
              <a:spLocks/>
            </p:cNvSpPr>
            <p:nvPr/>
          </p:nvSpPr>
          <p:spPr bwMode="auto">
            <a:xfrm>
              <a:off x="3748" y="1146"/>
              <a:ext cx="703" cy="1259"/>
            </a:xfrm>
            <a:custGeom>
              <a:avLst/>
              <a:gdLst>
                <a:gd name="T0" fmla="*/ 0 w 649"/>
                <a:gd name="T1" fmla="*/ 1259 h 1259"/>
                <a:gd name="T2" fmla="*/ 12 w 649"/>
                <a:gd name="T3" fmla="*/ 1068 h 1259"/>
                <a:gd name="T4" fmla="*/ 35 w 649"/>
                <a:gd name="T5" fmla="*/ 881 h 1259"/>
                <a:gd name="T6" fmla="*/ 78 w 649"/>
                <a:gd name="T7" fmla="*/ 707 h 1259"/>
                <a:gd name="T8" fmla="*/ 132 w 649"/>
                <a:gd name="T9" fmla="*/ 543 h 1259"/>
                <a:gd name="T10" fmla="*/ 204 w 649"/>
                <a:gd name="T11" fmla="*/ 399 h 1259"/>
                <a:gd name="T12" fmla="*/ 285 w 649"/>
                <a:gd name="T13" fmla="*/ 271 h 1259"/>
                <a:gd name="T14" fmla="*/ 375 w 649"/>
                <a:gd name="T15" fmla="*/ 164 h 1259"/>
                <a:gd name="T16" fmla="*/ 478 w 649"/>
                <a:gd name="T17" fmla="*/ 82 h 1259"/>
                <a:gd name="T18" fmla="*/ 587 w 649"/>
                <a:gd name="T19" fmla="*/ 26 h 1259"/>
                <a:gd name="T20" fmla="*/ 703 w 649"/>
                <a:gd name="T21" fmla="*/ 0 h 12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49"/>
                <a:gd name="T34" fmla="*/ 0 h 1259"/>
                <a:gd name="T35" fmla="*/ 649 w 649"/>
                <a:gd name="T36" fmla="*/ 1259 h 12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49" h="1259">
                  <a:moveTo>
                    <a:pt x="0" y="1259"/>
                  </a:moveTo>
                  <a:lnTo>
                    <a:pt x="11" y="1068"/>
                  </a:lnTo>
                  <a:lnTo>
                    <a:pt x="32" y="881"/>
                  </a:lnTo>
                  <a:lnTo>
                    <a:pt x="72" y="707"/>
                  </a:lnTo>
                  <a:lnTo>
                    <a:pt x="122" y="543"/>
                  </a:lnTo>
                  <a:lnTo>
                    <a:pt x="188" y="399"/>
                  </a:lnTo>
                  <a:lnTo>
                    <a:pt x="263" y="271"/>
                  </a:lnTo>
                  <a:lnTo>
                    <a:pt x="346" y="164"/>
                  </a:lnTo>
                  <a:lnTo>
                    <a:pt x="441" y="82"/>
                  </a:lnTo>
                  <a:lnTo>
                    <a:pt x="542" y="26"/>
                  </a:lnTo>
                  <a:lnTo>
                    <a:pt x="649"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23" name="Rectangle 81"/>
            <p:cNvSpPr>
              <a:spLocks noChangeArrowheads="1"/>
            </p:cNvSpPr>
            <p:nvPr/>
          </p:nvSpPr>
          <p:spPr bwMode="auto">
            <a:xfrm>
              <a:off x="4909" y="818"/>
              <a:ext cx="184" cy="9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PrRd</a:t>
              </a:r>
              <a:endParaRPr lang="en-US" altLang="zh-CN" sz="1292"/>
            </a:p>
          </p:txBody>
        </p:sp>
        <p:sp>
          <p:nvSpPr>
            <p:cNvPr id="31824" name="Rectangle 82"/>
            <p:cNvSpPr>
              <a:spLocks noChangeArrowheads="1"/>
            </p:cNvSpPr>
            <p:nvPr/>
          </p:nvSpPr>
          <p:spPr bwMode="auto">
            <a:xfrm>
              <a:off x="4272" y="3226"/>
              <a:ext cx="350"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PrRd/</a:t>
              </a:r>
            </a:p>
            <a:p>
              <a:pPr eaLnBrk="1" fontAlgn="auto" hangingPunct="1">
                <a:spcBef>
                  <a:spcPts val="0"/>
                </a:spcBef>
                <a:spcAft>
                  <a:spcPts val="0"/>
                </a:spcAft>
                <a:defRPr/>
              </a:pPr>
              <a:r>
                <a:rPr lang="en-US" altLang="zh-CN" sz="923" b="0">
                  <a:solidFill>
                    <a:schemeClr val="hlink"/>
                  </a:solidFill>
                </a:rPr>
                <a:t>BusRd(</a:t>
              </a:r>
              <a:r>
                <a:rPr lang="en-US" altLang="zh-CN" sz="923">
                  <a:solidFill>
                    <a:schemeClr val="hlink"/>
                  </a:solidFill>
                </a:rPr>
                <a:t>S</a:t>
              </a:r>
              <a:r>
                <a:rPr lang="en-US" altLang="zh-CN" sz="923" b="0">
                  <a:solidFill>
                    <a:schemeClr val="hlink"/>
                  </a:solidFill>
                </a:rPr>
                <a:t>)</a:t>
              </a:r>
              <a:endParaRPr lang="en-US" altLang="zh-CN" sz="1292">
                <a:solidFill>
                  <a:schemeClr val="hlink"/>
                </a:solidFill>
              </a:endParaRPr>
            </a:p>
          </p:txBody>
        </p:sp>
        <p:sp>
          <p:nvSpPr>
            <p:cNvPr id="31825" name="Rectangle 83"/>
            <p:cNvSpPr>
              <a:spLocks noChangeArrowheads="1"/>
            </p:cNvSpPr>
            <p:nvPr/>
          </p:nvSpPr>
          <p:spPr bwMode="auto">
            <a:xfrm>
              <a:off x="5538" y="2026"/>
              <a:ext cx="312" cy="194"/>
            </a:xfrm>
            <a:prstGeom prst="rect">
              <a:avLst/>
            </a:prstGeom>
            <a:solidFill>
              <a:schemeClr val="bg1"/>
            </a:solid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chemeClr val="hlink"/>
                  </a:solidFill>
                </a:rPr>
                <a:t>BusRdX/</a:t>
              </a:r>
            </a:p>
            <a:p>
              <a:pPr eaLnBrk="1" fontAlgn="auto" hangingPunct="1">
                <a:spcBef>
                  <a:spcPts val="0"/>
                </a:spcBef>
                <a:spcAft>
                  <a:spcPts val="0"/>
                </a:spcAft>
                <a:defRPr/>
              </a:pPr>
              <a:r>
                <a:rPr lang="en-US" altLang="zh-CN" sz="923">
                  <a:solidFill>
                    <a:schemeClr val="hlink"/>
                  </a:solidFill>
                </a:rPr>
                <a:t>Flush</a:t>
              </a:r>
              <a:endParaRPr lang="en-US" altLang="zh-CN" sz="1292">
                <a:solidFill>
                  <a:schemeClr val="hlink"/>
                </a:solidFill>
              </a:endParaRPr>
            </a:p>
          </p:txBody>
        </p:sp>
        <p:sp>
          <p:nvSpPr>
            <p:cNvPr id="31826" name="Rectangle 84"/>
            <p:cNvSpPr>
              <a:spLocks noChangeArrowheads="1"/>
            </p:cNvSpPr>
            <p:nvPr/>
          </p:nvSpPr>
          <p:spPr bwMode="auto">
            <a:xfrm>
              <a:off x="4898" y="2208"/>
              <a:ext cx="346" cy="97"/>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chemeClr val="hlink"/>
                  </a:solidFill>
                </a:rPr>
                <a:t>BusRd/—</a:t>
              </a:r>
            </a:p>
          </p:txBody>
        </p:sp>
        <p:sp>
          <p:nvSpPr>
            <p:cNvPr id="31827" name="Rectangle 85"/>
            <p:cNvSpPr>
              <a:spLocks noChangeArrowheads="1"/>
            </p:cNvSpPr>
            <p:nvPr/>
          </p:nvSpPr>
          <p:spPr bwMode="auto">
            <a:xfrm>
              <a:off x="3980" y="1757"/>
              <a:ext cx="314"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PrWr/</a:t>
              </a:r>
            </a:p>
            <a:p>
              <a:pPr eaLnBrk="1" fontAlgn="auto" hangingPunct="1">
                <a:spcBef>
                  <a:spcPts val="0"/>
                </a:spcBef>
                <a:spcAft>
                  <a:spcPts val="0"/>
                </a:spcAft>
                <a:defRPr/>
              </a:pPr>
              <a:r>
                <a:rPr lang="en-US" altLang="zh-CN" sz="923" b="0">
                  <a:solidFill>
                    <a:schemeClr val="hlink"/>
                  </a:solidFill>
                </a:rPr>
                <a:t>BusUpgr</a:t>
              </a:r>
              <a:endParaRPr lang="en-US" altLang="zh-CN" sz="1292">
                <a:solidFill>
                  <a:schemeClr val="hlink"/>
                </a:solidFill>
              </a:endParaRPr>
            </a:p>
          </p:txBody>
        </p:sp>
        <p:sp>
          <p:nvSpPr>
            <p:cNvPr id="31828" name="Rectangle 87"/>
            <p:cNvSpPr>
              <a:spLocks noChangeArrowheads="1"/>
            </p:cNvSpPr>
            <p:nvPr/>
          </p:nvSpPr>
          <p:spPr bwMode="auto">
            <a:xfrm>
              <a:off x="3634" y="2217"/>
              <a:ext cx="295" cy="195"/>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PrWr/</a:t>
              </a:r>
            </a:p>
            <a:p>
              <a:pPr eaLnBrk="1" fontAlgn="auto" hangingPunct="1">
                <a:spcBef>
                  <a:spcPts val="0"/>
                </a:spcBef>
                <a:spcAft>
                  <a:spcPts val="0"/>
                </a:spcAft>
                <a:defRPr/>
              </a:pPr>
              <a:r>
                <a:rPr lang="en-US" altLang="zh-CN" sz="923" b="0">
                  <a:solidFill>
                    <a:schemeClr val="hlink"/>
                  </a:solidFill>
                </a:rPr>
                <a:t>BusRdX</a:t>
              </a:r>
              <a:endParaRPr lang="en-US" altLang="zh-CN" sz="1292">
                <a:solidFill>
                  <a:schemeClr val="hlink"/>
                </a:solidFill>
              </a:endParaRPr>
            </a:p>
          </p:txBody>
        </p:sp>
        <p:sp>
          <p:nvSpPr>
            <p:cNvPr id="31829" name="Rectangle 88"/>
            <p:cNvSpPr>
              <a:spLocks noChangeArrowheads="1"/>
            </p:cNvSpPr>
            <p:nvPr/>
          </p:nvSpPr>
          <p:spPr bwMode="auto">
            <a:xfrm>
              <a:off x="5136" y="1526"/>
              <a:ext cx="262"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chemeClr val="hlink"/>
                  </a:solidFill>
                </a:rPr>
                <a:t>BusRd/</a:t>
              </a:r>
            </a:p>
            <a:p>
              <a:pPr eaLnBrk="1" fontAlgn="auto" hangingPunct="1">
                <a:spcBef>
                  <a:spcPts val="0"/>
                </a:spcBef>
                <a:spcAft>
                  <a:spcPts val="0"/>
                </a:spcAft>
                <a:defRPr/>
              </a:pPr>
              <a:r>
                <a:rPr lang="en-US" altLang="zh-CN" sz="923">
                  <a:solidFill>
                    <a:schemeClr val="hlink"/>
                  </a:solidFill>
                </a:rPr>
                <a:t>Flush</a:t>
              </a:r>
              <a:endParaRPr lang="en-US" altLang="zh-CN" sz="1292">
                <a:solidFill>
                  <a:schemeClr val="hlink"/>
                </a:solidFill>
              </a:endParaRPr>
            </a:p>
          </p:txBody>
        </p:sp>
        <p:sp>
          <p:nvSpPr>
            <p:cNvPr id="31830" name="Rectangle 89"/>
            <p:cNvSpPr>
              <a:spLocks noChangeArrowheads="1"/>
            </p:cNvSpPr>
            <p:nvPr/>
          </p:nvSpPr>
          <p:spPr bwMode="auto">
            <a:xfrm>
              <a:off x="4934" y="2908"/>
              <a:ext cx="418" cy="195"/>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chemeClr val="hlink"/>
                  </a:solidFill>
                </a:rPr>
                <a:t>BusRdX or</a:t>
              </a:r>
            </a:p>
            <a:p>
              <a:pPr eaLnBrk="1" fontAlgn="auto" hangingPunct="1">
                <a:spcBef>
                  <a:spcPts val="0"/>
                </a:spcBef>
                <a:spcAft>
                  <a:spcPts val="0"/>
                </a:spcAft>
                <a:defRPr/>
              </a:pPr>
              <a:r>
                <a:rPr lang="en-US" altLang="zh-CN" sz="923" b="0">
                  <a:solidFill>
                    <a:schemeClr val="hlink"/>
                  </a:solidFill>
                </a:rPr>
                <a:t>BusUpgr/—</a:t>
              </a:r>
            </a:p>
          </p:txBody>
        </p:sp>
        <p:sp>
          <p:nvSpPr>
            <p:cNvPr id="31831" name="Rectangle 90"/>
            <p:cNvSpPr>
              <a:spLocks noChangeArrowheads="1"/>
            </p:cNvSpPr>
            <p:nvPr/>
          </p:nvSpPr>
          <p:spPr bwMode="auto">
            <a:xfrm>
              <a:off x="5203" y="2621"/>
              <a:ext cx="401" cy="92"/>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chemeClr val="hlink"/>
                  </a:solidFill>
                </a:rPr>
                <a:t>BusRdX/—</a:t>
              </a:r>
            </a:p>
          </p:txBody>
        </p:sp>
        <p:sp>
          <p:nvSpPr>
            <p:cNvPr id="31832" name="Rectangle 16"/>
            <p:cNvSpPr>
              <a:spLocks noChangeArrowheads="1"/>
            </p:cNvSpPr>
            <p:nvPr/>
          </p:nvSpPr>
          <p:spPr bwMode="auto">
            <a:xfrm>
              <a:off x="4560" y="3053"/>
              <a:ext cx="346" cy="19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PrRd/— </a:t>
              </a:r>
            </a:p>
            <a:p>
              <a:pPr eaLnBrk="1" fontAlgn="auto" hangingPunct="1">
                <a:spcBef>
                  <a:spcPts val="0"/>
                </a:spcBef>
                <a:spcAft>
                  <a:spcPts val="0"/>
                </a:spcAft>
                <a:defRPr/>
              </a:pPr>
              <a:r>
                <a:rPr lang="en-US" altLang="zh-CN" sz="923" b="0">
                  <a:solidFill>
                    <a:schemeClr val="hlink"/>
                  </a:solidFill>
                </a:rPr>
                <a:t>BusRd/—</a:t>
              </a:r>
            </a:p>
          </p:txBody>
        </p:sp>
        <p:sp>
          <p:nvSpPr>
            <p:cNvPr id="31833" name="Rectangle 86"/>
            <p:cNvSpPr>
              <a:spLocks noChangeArrowheads="1"/>
            </p:cNvSpPr>
            <p:nvPr/>
          </p:nvSpPr>
          <p:spPr bwMode="auto">
            <a:xfrm>
              <a:off x="3955" y="2736"/>
              <a:ext cx="401"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PrRd/</a:t>
              </a:r>
            </a:p>
            <a:p>
              <a:pPr eaLnBrk="1" fontAlgn="auto" hangingPunct="1">
                <a:spcBef>
                  <a:spcPts val="0"/>
                </a:spcBef>
                <a:spcAft>
                  <a:spcPts val="0"/>
                </a:spcAft>
                <a:defRPr/>
              </a:pPr>
              <a:r>
                <a:rPr lang="en-US" altLang="zh-CN" sz="923" b="0">
                  <a:solidFill>
                    <a:schemeClr val="hlink"/>
                  </a:solidFill>
                </a:rPr>
                <a:t>BusRd(</a:t>
              </a:r>
              <a:r>
                <a:rPr lang="en-US" altLang="zh-CN" sz="923">
                  <a:solidFill>
                    <a:schemeClr val="hlink"/>
                  </a:solidFill>
                </a:rPr>
                <a:t>~S</a:t>
              </a:r>
              <a:r>
                <a:rPr lang="en-US" altLang="zh-CN" sz="923" b="0">
                  <a:solidFill>
                    <a:schemeClr val="hlink"/>
                  </a:solidFill>
                </a:rPr>
                <a:t>)</a:t>
              </a:r>
              <a:endParaRPr lang="en-US" altLang="zh-CN" sz="1292" b="0">
                <a:solidFill>
                  <a:schemeClr val="hlink"/>
                </a:solidFill>
              </a:endParaRPr>
            </a:p>
          </p:txBody>
        </p:sp>
        <p:sp>
          <p:nvSpPr>
            <p:cNvPr id="31834" name="Rectangle 13"/>
            <p:cNvSpPr>
              <a:spLocks noChangeArrowheads="1"/>
            </p:cNvSpPr>
            <p:nvPr/>
          </p:nvSpPr>
          <p:spPr bwMode="auto">
            <a:xfrm>
              <a:off x="4272" y="1498"/>
              <a:ext cx="293" cy="93"/>
            </a:xfrm>
            <a:prstGeom prst="rect">
              <a:avLst/>
            </a:prstGeom>
            <a:solidFill>
              <a:schemeClr val="bg1"/>
            </a:solid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PrWr/—</a:t>
              </a:r>
            </a:p>
          </p:txBody>
        </p:sp>
        <p:sp>
          <p:nvSpPr>
            <p:cNvPr id="31835" name="Rectangle 95"/>
            <p:cNvSpPr>
              <a:spLocks noChangeArrowheads="1"/>
            </p:cNvSpPr>
            <p:nvPr/>
          </p:nvSpPr>
          <p:spPr bwMode="auto">
            <a:xfrm>
              <a:off x="5538" y="2314"/>
              <a:ext cx="322"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Replace/</a:t>
              </a:r>
            </a:p>
            <a:p>
              <a:pPr eaLnBrk="1" fontAlgn="auto" hangingPunct="1">
                <a:spcBef>
                  <a:spcPts val="0"/>
                </a:spcBef>
                <a:spcAft>
                  <a:spcPts val="0"/>
                </a:spcAft>
                <a:defRPr/>
              </a:pPr>
              <a:r>
                <a:rPr lang="en-US" altLang="zh-CN" sz="923" b="0">
                  <a:solidFill>
                    <a:schemeClr val="hlink"/>
                  </a:solidFill>
                </a:rPr>
                <a:t>BusWB</a:t>
              </a:r>
              <a:endParaRPr lang="en-US" altLang="zh-CN" sz="1292" b="0">
                <a:solidFill>
                  <a:schemeClr val="hlink"/>
                </a:solidFill>
              </a:endParaRPr>
            </a:p>
          </p:txBody>
        </p:sp>
        <p:sp>
          <p:nvSpPr>
            <p:cNvPr id="31836" name="Rectangle 96"/>
            <p:cNvSpPr>
              <a:spLocks noChangeArrowheads="1"/>
            </p:cNvSpPr>
            <p:nvPr/>
          </p:nvSpPr>
          <p:spPr bwMode="auto">
            <a:xfrm>
              <a:off x="5194" y="2707"/>
              <a:ext cx="399" cy="97"/>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Replace/—</a:t>
              </a:r>
            </a:p>
          </p:txBody>
        </p:sp>
        <p:sp>
          <p:nvSpPr>
            <p:cNvPr id="31837" name="Rectangle 97"/>
            <p:cNvSpPr>
              <a:spLocks noChangeArrowheads="1"/>
            </p:cNvSpPr>
            <p:nvPr/>
          </p:nvSpPr>
          <p:spPr bwMode="auto">
            <a:xfrm>
              <a:off x="4934" y="3131"/>
              <a:ext cx="399" cy="96"/>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Replace/—</a:t>
              </a:r>
            </a:p>
          </p:txBody>
        </p:sp>
      </p:grpSp>
      <p:sp>
        <p:nvSpPr>
          <p:cNvPr id="2" name="日期占位符 1"/>
          <p:cNvSpPr>
            <a:spLocks noGrp="1"/>
          </p:cNvSpPr>
          <p:nvPr>
            <p:ph type="dt" sz="quarter" idx="10"/>
          </p:nvPr>
        </p:nvSpPr>
        <p:spPr/>
        <p:txBody>
          <a:bodyPr/>
          <a:lstStyle/>
          <a:p>
            <a:pPr>
              <a:defRPr/>
            </a:pPr>
            <a:fld id="{3D0FFDFE-1627-407F-BA98-A157C121A829}" type="datetime1">
              <a:rPr lang="zh-CN" altLang="en-US"/>
              <a:pPr>
                <a:defRPr/>
              </a:pPr>
              <a:t>2020/9/14</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8602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7BBD071E-D5EF-48E0-A78F-27433BB5B637}"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58</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307975" y="85725"/>
            <a:ext cx="8702675" cy="990600"/>
          </a:xfrm>
        </p:spPr>
        <p:txBody>
          <a:bodyPr/>
          <a:lstStyle/>
          <a:p>
            <a:pPr eaLnBrk="1" hangingPunct="1"/>
            <a:r>
              <a:rPr lang="en-US" altLang="en-US" sz="3200" smtClean="0">
                <a:ea typeface="宋体" panose="02010600030101010101" pitchFamily="2" charset="-122"/>
              </a:rPr>
              <a:t>MESI State Transition Diagram – cont’d</a:t>
            </a:r>
          </a:p>
        </p:txBody>
      </p:sp>
      <p:sp>
        <p:nvSpPr>
          <p:cNvPr id="32772" name="Rectangle 3"/>
          <p:cNvSpPr>
            <a:spLocks noGrp="1" noChangeArrowheads="1"/>
          </p:cNvSpPr>
          <p:nvPr>
            <p:ph type="body" idx="1"/>
          </p:nvPr>
        </p:nvSpPr>
        <p:spPr>
          <a:xfrm>
            <a:off x="231774" y="1122363"/>
            <a:ext cx="5358535" cy="5322887"/>
          </a:xfrm>
        </p:spPr>
        <p:txBody>
          <a:bodyPr rtlCol="0">
            <a:normAutofit fontScale="85000" lnSpcReduction="20000"/>
          </a:bodyPr>
          <a:lstStyle/>
          <a:p>
            <a:pPr eaLnBrk="1" fontAlgn="auto" hangingPunct="1">
              <a:lnSpc>
                <a:spcPct val="120000"/>
              </a:lnSpc>
              <a:spcBef>
                <a:spcPts val="300"/>
              </a:spcBef>
              <a:spcAft>
                <a:spcPts val="0"/>
              </a:spcAft>
              <a:defRPr/>
            </a:pPr>
            <a:r>
              <a:rPr lang="zh-CN" altLang="en-US" dirty="0" smtClean="0">
                <a:solidFill>
                  <a:srgbClr val="000000"/>
                </a:solidFill>
              </a:rPr>
              <a:t>其他</a:t>
            </a:r>
            <a:r>
              <a:rPr lang="en-US" altLang="zh-CN" dirty="0" smtClean="0">
                <a:solidFill>
                  <a:srgbClr val="000000"/>
                </a:solidFill>
              </a:rPr>
              <a:t>Cache </a:t>
            </a:r>
            <a:r>
              <a:rPr lang="zh-CN" altLang="en-US" dirty="0" smtClean="0">
                <a:solidFill>
                  <a:srgbClr val="000000"/>
                </a:solidFill>
              </a:rPr>
              <a:t>监测到</a:t>
            </a:r>
            <a:r>
              <a:rPr lang="en-US" altLang="en-US" dirty="0" err="1" smtClean="0">
                <a:solidFill>
                  <a:srgbClr val="000000"/>
                </a:solidFill>
              </a:rPr>
              <a:t>BusRd</a:t>
            </a:r>
            <a:endParaRPr lang="en-US" altLang="en-US" dirty="0" smtClean="0">
              <a:solidFill>
                <a:srgbClr val="000000"/>
              </a:solidFill>
            </a:endParaRPr>
          </a:p>
          <a:p>
            <a:pPr lvl="1" eaLnBrk="1" fontAlgn="auto" hangingPunct="1">
              <a:lnSpc>
                <a:spcPct val="120000"/>
              </a:lnSpc>
              <a:spcBef>
                <a:spcPts val="300"/>
              </a:spcBef>
              <a:spcAft>
                <a:spcPts val="0"/>
              </a:spcAft>
              <a:defRPr/>
            </a:pPr>
            <a:r>
              <a:rPr lang="zh-CN" altLang="en-US" dirty="0" smtClean="0">
                <a:solidFill>
                  <a:srgbClr val="000000"/>
                </a:solidFill>
              </a:rPr>
              <a:t>若为</a:t>
            </a:r>
            <a:r>
              <a:rPr lang="en-US" altLang="zh-CN" dirty="0" smtClean="0">
                <a:solidFill>
                  <a:srgbClr val="000000"/>
                </a:solidFill>
              </a:rPr>
              <a:t>E</a:t>
            </a:r>
            <a:r>
              <a:rPr lang="zh-CN" altLang="en-US" dirty="0" smtClean="0">
                <a:solidFill>
                  <a:srgbClr val="000000"/>
                </a:solidFill>
              </a:rPr>
              <a:t>态，该块的状态从</a:t>
            </a:r>
            <a:r>
              <a:rPr lang="en-US" altLang="zh-CN" dirty="0" smtClean="0">
                <a:solidFill>
                  <a:srgbClr val="000000"/>
                </a:solidFill>
              </a:rPr>
              <a:t>E</a:t>
            </a:r>
            <a:r>
              <a:rPr lang="zh-CN" altLang="en-US" dirty="0" smtClean="0">
                <a:solidFill>
                  <a:srgbClr val="000000"/>
                </a:solidFill>
              </a:rPr>
              <a:t>降至</a:t>
            </a:r>
            <a:r>
              <a:rPr lang="en-US" altLang="en-US" dirty="0" smtClean="0">
                <a:solidFill>
                  <a:srgbClr val="000000"/>
                </a:solidFill>
              </a:rPr>
              <a:t> </a:t>
            </a:r>
            <a:r>
              <a:rPr lang="en-US" altLang="en-US" i="1" dirty="0" smtClean="0">
                <a:solidFill>
                  <a:srgbClr val="000000"/>
                </a:solidFill>
              </a:rPr>
              <a:t>S</a:t>
            </a:r>
            <a:r>
              <a:rPr lang="en-US" altLang="en-US" dirty="0" smtClean="0">
                <a:solidFill>
                  <a:srgbClr val="000000"/>
                </a:solidFill>
              </a:rPr>
              <a:t> </a:t>
            </a:r>
          </a:p>
          <a:p>
            <a:pPr lvl="2" eaLnBrk="1" fontAlgn="auto" hangingPunct="1">
              <a:lnSpc>
                <a:spcPct val="120000"/>
              </a:lnSpc>
              <a:spcBef>
                <a:spcPts val="300"/>
              </a:spcBef>
              <a:spcAft>
                <a:spcPts val="0"/>
              </a:spcAft>
              <a:defRPr/>
            </a:pPr>
            <a:r>
              <a:rPr lang="zh-CN" altLang="en-US" dirty="0" smtClean="0">
                <a:solidFill>
                  <a:srgbClr val="000000"/>
                </a:solidFill>
              </a:rPr>
              <a:t>因为存在其他</a:t>
            </a:r>
            <a:r>
              <a:rPr lang="en-US" altLang="zh-CN" dirty="0" smtClean="0">
                <a:solidFill>
                  <a:srgbClr val="000000"/>
                </a:solidFill>
              </a:rPr>
              <a:t>copy</a:t>
            </a:r>
            <a:endParaRPr lang="en-US" altLang="en-US" dirty="0" smtClean="0">
              <a:solidFill>
                <a:srgbClr val="000000"/>
              </a:solidFill>
            </a:endParaRPr>
          </a:p>
          <a:p>
            <a:pPr lvl="1" eaLnBrk="1" fontAlgn="auto" hangingPunct="1">
              <a:lnSpc>
                <a:spcPct val="120000"/>
              </a:lnSpc>
              <a:spcBef>
                <a:spcPts val="300"/>
              </a:spcBef>
              <a:spcAft>
                <a:spcPts val="0"/>
              </a:spcAft>
              <a:defRPr/>
            </a:pPr>
            <a:r>
              <a:rPr lang="zh-CN" altLang="en-US" dirty="0" smtClean="0">
                <a:solidFill>
                  <a:srgbClr val="000000"/>
                </a:solidFill>
              </a:rPr>
              <a:t>若为</a:t>
            </a:r>
            <a:r>
              <a:rPr lang="en-US" altLang="zh-CN" dirty="0" smtClean="0">
                <a:solidFill>
                  <a:srgbClr val="000000"/>
                </a:solidFill>
              </a:rPr>
              <a:t>M</a:t>
            </a:r>
            <a:r>
              <a:rPr lang="zh-CN" altLang="en-US" dirty="0" smtClean="0">
                <a:solidFill>
                  <a:srgbClr val="000000"/>
                </a:solidFill>
              </a:rPr>
              <a:t>态，该块从</a:t>
            </a:r>
            <a:r>
              <a:rPr lang="en-US" altLang="en-US" i="1" dirty="0" smtClean="0">
                <a:solidFill>
                  <a:srgbClr val="000000"/>
                </a:solidFill>
              </a:rPr>
              <a:t>M</a:t>
            </a:r>
            <a:r>
              <a:rPr lang="zh-CN" altLang="en-US" i="1" dirty="0" smtClean="0">
                <a:solidFill>
                  <a:srgbClr val="000000"/>
                </a:solidFill>
              </a:rPr>
              <a:t>降至</a:t>
            </a:r>
            <a:r>
              <a:rPr lang="en-US" altLang="en-US" dirty="0" smtClean="0">
                <a:solidFill>
                  <a:srgbClr val="000000"/>
                </a:solidFill>
              </a:rPr>
              <a:t> </a:t>
            </a:r>
            <a:r>
              <a:rPr lang="en-US" altLang="en-US" i="1" dirty="0" smtClean="0">
                <a:solidFill>
                  <a:srgbClr val="000000"/>
                </a:solidFill>
              </a:rPr>
              <a:t>S</a:t>
            </a:r>
            <a:r>
              <a:rPr lang="en-US" altLang="en-US" dirty="0" smtClean="0">
                <a:solidFill>
                  <a:srgbClr val="000000"/>
                </a:solidFill>
              </a:rPr>
              <a:t> </a:t>
            </a:r>
          </a:p>
          <a:p>
            <a:pPr lvl="2" eaLnBrk="1" fontAlgn="auto" hangingPunct="1">
              <a:lnSpc>
                <a:spcPct val="120000"/>
              </a:lnSpc>
              <a:spcBef>
                <a:spcPts val="300"/>
              </a:spcBef>
              <a:spcAft>
                <a:spcPts val="0"/>
              </a:spcAft>
              <a:defRPr/>
            </a:pPr>
            <a:r>
              <a:rPr lang="zh-CN" altLang="en-US" dirty="0" smtClean="0">
                <a:solidFill>
                  <a:srgbClr val="000000"/>
                </a:solidFill>
              </a:rPr>
              <a:t>将引起更新过的块刷新操作</a:t>
            </a:r>
            <a:endParaRPr lang="en-US" altLang="zh-CN" dirty="0" smtClean="0">
              <a:solidFill>
                <a:srgbClr val="000000"/>
              </a:solidFill>
            </a:endParaRPr>
          </a:p>
          <a:p>
            <a:pPr lvl="2" eaLnBrk="1" fontAlgn="auto" hangingPunct="1">
              <a:lnSpc>
                <a:spcPct val="120000"/>
              </a:lnSpc>
              <a:spcBef>
                <a:spcPts val="300"/>
              </a:spcBef>
              <a:spcAft>
                <a:spcPts val="0"/>
              </a:spcAft>
              <a:defRPr/>
            </a:pPr>
            <a:r>
              <a:rPr lang="zh-CN" altLang="en-US" dirty="0" smtClean="0">
                <a:solidFill>
                  <a:srgbClr val="000000"/>
                </a:solidFill>
              </a:rPr>
              <a:t>刷新内存和其他有需求的</a:t>
            </a:r>
            <a:r>
              <a:rPr lang="en-US" altLang="zh-CN" dirty="0" smtClean="0">
                <a:solidFill>
                  <a:srgbClr val="000000"/>
                </a:solidFill>
              </a:rPr>
              <a:t>Cache</a:t>
            </a:r>
            <a:endParaRPr lang="en-US" altLang="en-US" dirty="0" smtClean="0">
              <a:solidFill>
                <a:srgbClr val="000000"/>
              </a:solidFill>
            </a:endParaRPr>
          </a:p>
          <a:p>
            <a:pPr eaLnBrk="1" fontAlgn="auto" hangingPunct="1">
              <a:lnSpc>
                <a:spcPct val="120000"/>
              </a:lnSpc>
              <a:spcBef>
                <a:spcPts val="300"/>
              </a:spcBef>
              <a:spcAft>
                <a:spcPts val="0"/>
              </a:spcAft>
              <a:defRPr/>
            </a:pPr>
            <a:r>
              <a:rPr lang="zh-CN" altLang="en-US" dirty="0" smtClean="0">
                <a:solidFill>
                  <a:srgbClr val="000000"/>
                </a:solidFill>
              </a:rPr>
              <a:t>其他</a:t>
            </a:r>
            <a:r>
              <a:rPr lang="en-US" altLang="zh-CN" dirty="0" smtClean="0">
                <a:solidFill>
                  <a:srgbClr val="000000"/>
                </a:solidFill>
              </a:rPr>
              <a:t>Cache</a:t>
            </a:r>
            <a:r>
              <a:rPr lang="zh-CN" altLang="en-US" dirty="0" smtClean="0">
                <a:solidFill>
                  <a:srgbClr val="000000"/>
                </a:solidFill>
              </a:rPr>
              <a:t>检测到</a:t>
            </a:r>
            <a:r>
              <a:rPr lang="en-US" altLang="en-US" dirty="0" err="1" smtClean="0">
                <a:solidFill>
                  <a:srgbClr val="000000"/>
                </a:solidFill>
              </a:rPr>
              <a:t>BusRdX</a:t>
            </a:r>
            <a:r>
              <a:rPr lang="en-US" altLang="en-US" dirty="0" smtClean="0">
                <a:solidFill>
                  <a:srgbClr val="000000"/>
                </a:solidFill>
              </a:rPr>
              <a:t> or </a:t>
            </a:r>
            <a:r>
              <a:rPr lang="en-US" altLang="en-US" dirty="0" err="1" smtClean="0">
                <a:solidFill>
                  <a:srgbClr val="000000"/>
                </a:solidFill>
              </a:rPr>
              <a:t>BusUpgr</a:t>
            </a:r>
            <a:endParaRPr lang="en-US" altLang="en-US" dirty="0" smtClean="0">
              <a:solidFill>
                <a:srgbClr val="000000"/>
              </a:solidFill>
            </a:endParaRPr>
          </a:p>
          <a:p>
            <a:pPr lvl="1" eaLnBrk="1" fontAlgn="auto" hangingPunct="1">
              <a:lnSpc>
                <a:spcPct val="120000"/>
              </a:lnSpc>
              <a:spcBef>
                <a:spcPts val="300"/>
              </a:spcBef>
              <a:spcAft>
                <a:spcPts val="0"/>
              </a:spcAft>
              <a:defRPr/>
            </a:pPr>
            <a:r>
              <a:rPr lang="zh-CN" altLang="en-US" dirty="0" smtClean="0">
                <a:solidFill>
                  <a:srgbClr val="000000"/>
                </a:solidFill>
              </a:rPr>
              <a:t>将作废相应的</a:t>
            </a:r>
            <a:r>
              <a:rPr lang="en-US" altLang="en-US" dirty="0" smtClean="0">
                <a:solidFill>
                  <a:srgbClr val="000000"/>
                </a:solidFill>
              </a:rPr>
              <a:t> block</a:t>
            </a:r>
          </a:p>
          <a:p>
            <a:pPr lvl="1" eaLnBrk="1" fontAlgn="auto" hangingPunct="1">
              <a:lnSpc>
                <a:spcPct val="120000"/>
              </a:lnSpc>
              <a:spcBef>
                <a:spcPts val="300"/>
              </a:spcBef>
              <a:spcAft>
                <a:spcPts val="0"/>
              </a:spcAft>
              <a:defRPr/>
            </a:pPr>
            <a:r>
              <a:rPr lang="zh-CN" altLang="en-US" dirty="0" smtClean="0">
                <a:solidFill>
                  <a:srgbClr val="000000"/>
                </a:solidFill>
              </a:rPr>
              <a:t>对于处于</a:t>
            </a:r>
            <a:r>
              <a:rPr lang="en-US" altLang="zh-CN" dirty="0" smtClean="0">
                <a:solidFill>
                  <a:srgbClr val="000000"/>
                </a:solidFill>
              </a:rPr>
              <a:t>modified</a:t>
            </a:r>
            <a:r>
              <a:rPr lang="zh-CN" altLang="en-US" dirty="0" smtClean="0">
                <a:solidFill>
                  <a:srgbClr val="000000"/>
                </a:solidFill>
              </a:rPr>
              <a:t>状态的块，将产生</a:t>
            </a:r>
            <a:r>
              <a:rPr lang="en-US" altLang="zh-CN" dirty="0" smtClean="0">
                <a:solidFill>
                  <a:srgbClr val="000000"/>
                </a:solidFill>
              </a:rPr>
              <a:t>flush</a:t>
            </a:r>
            <a:r>
              <a:rPr lang="zh-CN" altLang="en-US" dirty="0" smtClean="0">
                <a:solidFill>
                  <a:srgbClr val="000000"/>
                </a:solidFill>
              </a:rPr>
              <a:t>事务</a:t>
            </a:r>
            <a:endParaRPr lang="en-US" altLang="en-US" dirty="0" smtClean="0">
              <a:solidFill>
                <a:srgbClr val="000000"/>
              </a:solidFill>
            </a:endParaRPr>
          </a:p>
          <a:p>
            <a:pPr eaLnBrk="1" fontAlgn="auto" hangingPunct="1">
              <a:lnSpc>
                <a:spcPct val="120000"/>
              </a:lnSpc>
              <a:spcBef>
                <a:spcPts val="300"/>
              </a:spcBef>
              <a:spcAft>
                <a:spcPts val="0"/>
              </a:spcAft>
              <a:defRPr/>
            </a:pPr>
            <a:r>
              <a:rPr lang="en-US" altLang="en-US" dirty="0" smtClean="0">
                <a:solidFill>
                  <a:srgbClr val="000000"/>
                </a:solidFill>
              </a:rPr>
              <a:t>Cache-to-Cache (</a:t>
            </a:r>
            <a:r>
              <a:rPr lang="en-US" altLang="en-US" b="1" dirty="0" smtClean="0">
                <a:solidFill>
                  <a:schemeClr val="hlink"/>
                </a:solidFill>
              </a:rPr>
              <a:t>C2C</a:t>
            </a:r>
            <a:r>
              <a:rPr lang="en-US" altLang="en-US" dirty="0" smtClean="0">
                <a:solidFill>
                  <a:srgbClr val="000000"/>
                </a:solidFill>
              </a:rPr>
              <a:t>) </a:t>
            </a:r>
            <a:r>
              <a:rPr lang="zh-CN" altLang="en-US" dirty="0" smtClean="0">
                <a:solidFill>
                  <a:srgbClr val="000000"/>
                </a:solidFill>
              </a:rPr>
              <a:t>共享</a:t>
            </a:r>
            <a:endParaRPr lang="en-US" altLang="en-US" dirty="0" smtClean="0">
              <a:solidFill>
                <a:srgbClr val="000000"/>
              </a:solidFill>
            </a:endParaRPr>
          </a:p>
          <a:p>
            <a:pPr lvl="1" eaLnBrk="1" fontAlgn="auto" hangingPunct="1">
              <a:lnSpc>
                <a:spcPct val="120000"/>
              </a:lnSpc>
              <a:spcBef>
                <a:spcPts val="300"/>
              </a:spcBef>
              <a:spcAft>
                <a:spcPts val="0"/>
              </a:spcAft>
              <a:defRPr/>
            </a:pPr>
            <a:r>
              <a:rPr lang="zh-CN" altLang="en-US" dirty="0" smtClean="0">
                <a:solidFill>
                  <a:srgbClr val="000000"/>
                </a:solidFill>
              </a:rPr>
              <a:t>原来的</a:t>
            </a:r>
            <a:r>
              <a:rPr lang="en-US" altLang="en-US" dirty="0" smtClean="0">
                <a:solidFill>
                  <a:srgbClr val="000000"/>
                </a:solidFill>
              </a:rPr>
              <a:t>Illinois version</a:t>
            </a:r>
            <a:r>
              <a:rPr lang="zh-CN" altLang="en-US" dirty="0" smtClean="0">
                <a:solidFill>
                  <a:srgbClr val="000000"/>
                </a:solidFill>
              </a:rPr>
              <a:t>支持这种共享</a:t>
            </a:r>
            <a:endParaRPr lang="en-US" altLang="en-US" dirty="0" smtClean="0">
              <a:solidFill>
                <a:srgbClr val="000000"/>
              </a:solidFill>
            </a:endParaRPr>
          </a:p>
          <a:p>
            <a:pPr lvl="1" eaLnBrk="1" fontAlgn="auto" hangingPunct="1">
              <a:lnSpc>
                <a:spcPct val="120000"/>
              </a:lnSpc>
              <a:spcBef>
                <a:spcPts val="300"/>
              </a:spcBef>
              <a:spcAft>
                <a:spcPts val="0"/>
              </a:spcAft>
              <a:defRPr/>
            </a:pPr>
            <a:r>
              <a:rPr lang="zh-CN" altLang="en-US" dirty="0" smtClean="0">
                <a:solidFill>
                  <a:srgbClr val="000000"/>
                </a:solidFill>
              </a:rPr>
              <a:t>由</a:t>
            </a:r>
            <a:r>
              <a:rPr lang="en-US" altLang="en-US" dirty="0" smtClean="0">
                <a:solidFill>
                  <a:srgbClr val="000000"/>
                </a:solidFill>
              </a:rPr>
              <a:t>Cache </a:t>
            </a:r>
            <a:r>
              <a:rPr lang="zh-CN" altLang="en-US" dirty="0" smtClean="0">
                <a:solidFill>
                  <a:srgbClr val="000000"/>
                </a:solidFill>
              </a:rPr>
              <a:t>提供数据，而不是由内存提供数据</a:t>
            </a:r>
            <a:endParaRPr lang="en-US" altLang="en-US" dirty="0" smtClean="0">
              <a:solidFill>
                <a:srgbClr val="000000"/>
              </a:solidFill>
            </a:endParaRPr>
          </a:p>
        </p:txBody>
      </p:sp>
      <p:grpSp>
        <p:nvGrpSpPr>
          <p:cNvPr id="88068" name="Group 94"/>
          <p:cNvGrpSpPr>
            <a:grpSpLocks/>
          </p:cNvGrpSpPr>
          <p:nvPr/>
        </p:nvGrpSpPr>
        <p:grpSpPr bwMode="auto">
          <a:xfrm>
            <a:off x="5324475" y="1458913"/>
            <a:ext cx="3305175" cy="4395787"/>
            <a:chOff x="3634" y="816"/>
            <a:chExt cx="2255" cy="2999"/>
          </a:xfrm>
        </p:grpSpPr>
        <p:sp>
          <p:nvSpPr>
            <p:cNvPr id="32774" name="Freeform 5"/>
            <p:cNvSpPr>
              <a:spLocks/>
            </p:cNvSpPr>
            <p:nvPr/>
          </p:nvSpPr>
          <p:spPr bwMode="auto">
            <a:xfrm>
              <a:off x="4572" y="923"/>
              <a:ext cx="74" cy="108"/>
            </a:xfrm>
            <a:custGeom>
              <a:avLst/>
              <a:gdLst>
                <a:gd name="T0" fmla="*/ 0 w 68"/>
                <a:gd name="T1" fmla="*/ 0 h 109"/>
                <a:gd name="T2" fmla="*/ 2 w 68"/>
                <a:gd name="T3" fmla="*/ 18 h 109"/>
                <a:gd name="T4" fmla="*/ 5 w 68"/>
                <a:gd name="T5" fmla="*/ 35 h 109"/>
                <a:gd name="T6" fmla="*/ 10 w 68"/>
                <a:gd name="T7" fmla="*/ 51 h 109"/>
                <a:gd name="T8" fmla="*/ 14 w 68"/>
                <a:gd name="T9" fmla="*/ 65 h 109"/>
                <a:gd name="T10" fmla="*/ 22 w 68"/>
                <a:gd name="T11" fmla="*/ 77 h 109"/>
                <a:gd name="T12" fmla="*/ 32 w 68"/>
                <a:gd name="T13" fmla="*/ 88 h 109"/>
                <a:gd name="T14" fmla="*/ 40 w 68"/>
                <a:gd name="T15" fmla="*/ 98 h 109"/>
                <a:gd name="T16" fmla="*/ 50 w 68"/>
                <a:gd name="T17" fmla="*/ 105 h 109"/>
                <a:gd name="T18" fmla="*/ 62 w 68"/>
                <a:gd name="T19" fmla="*/ 107 h 109"/>
                <a:gd name="T20" fmla="*/ 74 w 68"/>
                <a:gd name="T21" fmla="*/ 109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109"/>
                <a:gd name="T35" fmla="*/ 68 w 68"/>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109">
                  <a:moveTo>
                    <a:pt x="0" y="0"/>
                  </a:moveTo>
                  <a:lnTo>
                    <a:pt x="2" y="18"/>
                  </a:lnTo>
                  <a:lnTo>
                    <a:pt x="5" y="35"/>
                  </a:lnTo>
                  <a:lnTo>
                    <a:pt x="9" y="51"/>
                  </a:lnTo>
                  <a:lnTo>
                    <a:pt x="13" y="65"/>
                  </a:lnTo>
                  <a:lnTo>
                    <a:pt x="20" y="77"/>
                  </a:lnTo>
                  <a:lnTo>
                    <a:pt x="29" y="88"/>
                  </a:lnTo>
                  <a:lnTo>
                    <a:pt x="37" y="98"/>
                  </a:lnTo>
                  <a:lnTo>
                    <a:pt x="46" y="105"/>
                  </a:lnTo>
                  <a:lnTo>
                    <a:pt x="57" y="107"/>
                  </a:lnTo>
                  <a:lnTo>
                    <a:pt x="68" y="109"/>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75" name="Freeform 6"/>
            <p:cNvSpPr>
              <a:spLocks/>
            </p:cNvSpPr>
            <p:nvPr/>
          </p:nvSpPr>
          <p:spPr bwMode="auto">
            <a:xfrm>
              <a:off x="4572" y="816"/>
              <a:ext cx="149" cy="109"/>
            </a:xfrm>
            <a:custGeom>
              <a:avLst/>
              <a:gdLst>
                <a:gd name="T0" fmla="*/ 149 w 136"/>
                <a:gd name="T1" fmla="*/ 0 h 109"/>
                <a:gd name="T2" fmla="*/ 125 w 136"/>
                <a:gd name="T3" fmla="*/ 2 h 109"/>
                <a:gd name="T4" fmla="*/ 101 w 136"/>
                <a:gd name="T5" fmla="*/ 4 h 109"/>
                <a:gd name="T6" fmla="*/ 82 w 136"/>
                <a:gd name="T7" fmla="*/ 11 h 109"/>
                <a:gd name="T8" fmla="*/ 62 w 136"/>
                <a:gd name="T9" fmla="*/ 20 h 109"/>
                <a:gd name="T10" fmla="*/ 44 w 136"/>
                <a:gd name="T11" fmla="*/ 32 h 109"/>
                <a:gd name="T12" fmla="*/ 28 w 136"/>
                <a:gd name="T13" fmla="*/ 44 h 109"/>
                <a:gd name="T14" fmla="*/ 16 w 136"/>
                <a:gd name="T15" fmla="*/ 58 h 109"/>
                <a:gd name="T16" fmla="*/ 8 w 136"/>
                <a:gd name="T17" fmla="*/ 74 h 109"/>
                <a:gd name="T18" fmla="*/ 2 w 136"/>
                <a:gd name="T19" fmla="*/ 90 h 109"/>
                <a:gd name="T20" fmla="*/ 0 w 136"/>
                <a:gd name="T21" fmla="*/ 109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109"/>
                <a:gd name="T35" fmla="*/ 136 w 136"/>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109">
                  <a:moveTo>
                    <a:pt x="136" y="0"/>
                  </a:moveTo>
                  <a:lnTo>
                    <a:pt x="114" y="2"/>
                  </a:lnTo>
                  <a:lnTo>
                    <a:pt x="92" y="4"/>
                  </a:lnTo>
                  <a:lnTo>
                    <a:pt x="75" y="11"/>
                  </a:lnTo>
                  <a:lnTo>
                    <a:pt x="57" y="20"/>
                  </a:lnTo>
                  <a:lnTo>
                    <a:pt x="40" y="32"/>
                  </a:lnTo>
                  <a:lnTo>
                    <a:pt x="26" y="44"/>
                  </a:lnTo>
                  <a:lnTo>
                    <a:pt x="15" y="58"/>
                  </a:lnTo>
                  <a:lnTo>
                    <a:pt x="7" y="74"/>
                  </a:lnTo>
                  <a:lnTo>
                    <a:pt x="2" y="90"/>
                  </a:lnTo>
                  <a:lnTo>
                    <a:pt x="0" y="109"/>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76" name="Freeform 7"/>
            <p:cNvSpPr>
              <a:spLocks/>
            </p:cNvSpPr>
            <p:nvPr/>
          </p:nvSpPr>
          <p:spPr bwMode="auto">
            <a:xfrm>
              <a:off x="4800" y="962"/>
              <a:ext cx="65" cy="63"/>
            </a:xfrm>
            <a:custGeom>
              <a:avLst/>
              <a:gdLst>
                <a:gd name="T0" fmla="*/ 54 w 65"/>
                <a:gd name="T1" fmla="*/ 14 h 63"/>
                <a:gd name="T2" fmla="*/ 70 w 65"/>
                <a:gd name="T3" fmla="*/ 31 h 63"/>
                <a:gd name="T4" fmla="*/ 0 w 65"/>
                <a:gd name="T5" fmla="*/ 63 h 63"/>
                <a:gd name="T6" fmla="*/ 42 w 65"/>
                <a:gd name="T7" fmla="*/ 0 h 63"/>
                <a:gd name="T8" fmla="*/ 56 w 65"/>
                <a:gd name="T9" fmla="*/ 17 h 63"/>
                <a:gd name="T10" fmla="*/ 0 60000 65536"/>
                <a:gd name="T11" fmla="*/ 0 60000 65536"/>
                <a:gd name="T12" fmla="*/ 0 60000 65536"/>
                <a:gd name="T13" fmla="*/ 0 60000 65536"/>
                <a:gd name="T14" fmla="*/ 0 60000 65536"/>
                <a:gd name="T15" fmla="*/ 0 w 65"/>
                <a:gd name="T16" fmla="*/ 0 h 63"/>
                <a:gd name="T17" fmla="*/ 65 w 65"/>
                <a:gd name="T18" fmla="*/ 63 h 63"/>
              </a:gdLst>
              <a:ahLst/>
              <a:cxnLst>
                <a:cxn ang="T10">
                  <a:pos x="T0" y="T1"/>
                </a:cxn>
                <a:cxn ang="T11">
                  <a:pos x="T2" y="T3"/>
                </a:cxn>
                <a:cxn ang="T12">
                  <a:pos x="T4" y="T5"/>
                </a:cxn>
                <a:cxn ang="T13">
                  <a:pos x="T6" y="T7"/>
                </a:cxn>
                <a:cxn ang="T14">
                  <a:pos x="T8" y="T9"/>
                </a:cxn>
              </a:cxnLst>
              <a:rect l="T15" t="T16" r="T17" b="T18"/>
              <a:pathLst>
                <a:path w="65" h="63">
                  <a:moveTo>
                    <a:pt x="50" y="14"/>
                  </a:moveTo>
                  <a:lnTo>
                    <a:pt x="65" y="31"/>
                  </a:lnTo>
                  <a:lnTo>
                    <a:pt x="0" y="63"/>
                  </a:lnTo>
                  <a:lnTo>
                    <a:pt x="39" y="0"/>
                  </a:lnTo>
                  <a:lnTo>
                    <a:pt x="52" y="17"/>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77" name="Freeform 8"/>
            <p:cNvSpPr>
              <a:spLocks/>
            </p:cNvSpPr>
            <p:nvPr/>
          </p:nvSpPr>
          <p:spPr bwMode="auto">
            <a:xfrm>
              <a:off x="4800" y="962"/>
              <a:ext cx="65" cy="63"/>
            </a:xfrm>
            <a:custGeom>
              <a:avLst/>
              <a:gdLst>
                <a:gd name="T0" fmla="*/ 54 w 65"/>
                <a:gd name="T1" fmla="*/ 14 h 63"/>
                <a:gd name="T2" fmla="*/ 70 w 65"/>
                <a:gd name="T3" fmla="*/ 31 h 63"/>
                <a:gd name="T4" fmla="*/ 0 w 65"/>
                <a:gd name="T5" fmla="*/ 63 h 63"/>
                <a:gd name="T6" fmla="*/ 42 w 65"/>
                <a:gd name="T7" fmla="*/ 0 h 63"/>
                <a:gd name="T8" fmla="*/ 54 w 65"/>
                <a:gd name="T9" fmla="*/ 14 h 63"/>
                <a:gd name="T10" fmla="*/ 0 60000 65536"/>
                <a:gd name="T11" fmla="*/ 0 60000 65536"/>
                <a:gd name="T12" fmla="*/ 0 60000 65536"/>
                <a:gd name="T13" fmla="*/ 0 60000 65536"/>
                <a:gd name="T14" fmla="*/ 0 60000 65536"/>
                <a:gd name="T15" fmla="*/ 0 w 65"/>
                <a:gd name="T16" fmla="*/ 0 h 63"/>
                <a:gd name="T17" fmla="*/ 65 w 65"/>
                <a:gd name="T18" fmla="*/ 63 h 63"/>
              </a:gdLst>
              <a:ahLst/>
              <a:cxnLst>
                <a:cxn ang="T10">
                  <a:pos x="T0" y="T1"/>
                </a:cxn>
                <a:cxn ang="T11">
                  <a:pos x="T2" y="T3"/>
                </a:cxn>
                <a:cxn ang="T12">
                  <a:pos x="T4" y="T5"/>
                </a:cxn>
                <a:cxn ang="T13">
                  <a:pos x="T6" y="T7"/>
                </a:cxn>
                <a:cxn ang="T14">
                  <a:pos x="T8" y="T9"/>
                </a:cxn>
              </a:cxnLst>
              <a:rect l="T15" t="T16" r="T17" b="T18"/>
              <a:pathLst>
                <a:path w="65" h="63">
                  <a:moveTo>
                    <a:pt x="50" y="14"/>
                  </a:moveTo>
                  <a:lnTo>
                    <a:pt x="65" y="31"/>
                  </a:lnTo>
                  <a:lnTo>
                    <a:pt x="0" y="63"/>
                  </a:lnTo>
                  <a:lnTo>
                    <a:pt x="39" y="0"/>
                  </a:lnTo>
                  <a:lnTo>
                    <a:pt x="50" y="14"/>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78" name="Freeform 9"/>
            <p:cNvSpPr>
              <a:spLocks/>
            </p:cNvSpPr>
            <p:nvPr/>
          </p:nvSpPr>
          <p:spPr bwMode="auto">
            <a:xfrm>
              <a:off x="4858" y="938"/>
              <a:ext cx="10" cy="53"/>
            </a:xfrm>
            <a:custGeom>
              <a:avLst/>
              <a:gdLst>
                <a:gd name="T0" fmla="*/ 8 w 9"/>
                <a:gd name="T1" fmla="*/ 0 h 53"/>
                <a:gd name="T2" fmla="*/ 8 w 9"/>
                <a:gd name="T3" fmla="*/ 7 h 53"/>
                <a:gd name="T4" fmla="*/ 10 w 9"/>
                <a:gd name="T5" fmla="*/ 14 h 53"/>
                <a:gd name="T6" fmla="*/ 10 w 9"/>
                <a:gd name="T7" fmla="*/ 18 h 53"/>
                <a:gd name="T8" fmla="*/ 10 w 9"/>
                <a:gd name="T9" fmla="*/ 25 h 53"/>
                <a:gd name="T10" fmla="*/ 10 w 9"/>
                <a:gd name="T11" fmla="*/ 30 h 53"/>
                <a:gd name="T12" fmla="*/ 8 w 9"/>
                <a:gd name="T13" fmla="*/ 35 h 53"/>
                <a:gd name="T14" fmla="*/ 8 w 9"/>
                <a:gd name="T15" fmla="*/ 42 h 53"/>
                <a:gd name="T16" fmla="*/ 6 w 9"/>
                <a:gd name="T17" fmla="*/ 46 h 53"/>
                <a:gd name="T18" fmla="*/ 3 w 9"/>
                <a:gd name="T19" fmla="*/ 49 h 53"/>
                <a:gd name="T20" fmla="*/ 0 w 9"/>
                <a:gd name="T21" fmla="*/ 53 h 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
                <a:gd name="T34" fmla="*/ 0 h 53"/>
                <a:gd name="T35" fmla="*/ 9 w 9"/>
                <a:gd name="T36" fmla="*/ 53 h 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 h="53">
                  <a:moveTo>
                    <a:pt x="7" y="0"/>
                  </a:moveTo>
                  <a:lnTo>
                    <a:pt x="7" y="7"/>
                  </a:lnTo>
                  <a:lnTo>
                    <a:pt x="9" y="14"/>
                  </a:lnTo>
                  <a:lnTo>
                    <a:pt x="9" y="18"/>
                  </a:lnTo>
                  <a:lnTo>
                    <a:pt x="9" y="25"/>
                  </a:lnTo>
                  <a:lnTo>
                    <a:pt x="9" y="30"/>
                  </a:lnTo>
                  <a:lnTo>
                    <a:pt x="7" y="35"/>
                  </a:lnTo>
                  <a:lnTo>
                    <a:pt x="7" y="42"/>
                  </a:lnTo>
                  <a:lnTo>
                    <a:pt x="5" y="46"/>
                  </a:lnTo>
                  <a:lnTo>
                    <a:pt x="3" y="49"/>
                  </a:lnTo>
                  <a:lnTo>
                    <a:pt x="0" y="53"/>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79" name="Freeform 10"/>
            <p:cNvSpPr>
              <a:spLocks/>
            </p:cNvSpPr>
            <p:nvPr/>
          </p:nvSpPr>
          <p:spPr bwMode="auto">
            <a:xfrm>
              <a:off x="4721" y="816"/>
              <a:ext cx="144" cy="109"/>
            </a:xfrm>
            <a:custGeom>
              <a:avLst/>
              <a:gdLst>
                <a:gd name="T0" fmla="*/ 145 w 134"/>
                <a:gd name="T1" fmla="*/ 109 h 109"/>
                <a:gd name="T2" fmla="*/ 145 w 134"/>
                <a:gd name="T3" fmla="*/ 90 h 109"/>
                <a:gd name="T4" fmla="*/ 137 w 134"/>
                <a:gd name="T5" fmla="*/ 74 h 109"/>
                <a:gd name="T6" fmla="*/ 131 w 134"/>
                <a:gd name="T7" fmla="*/ 58 h 109"/>
                <a:gd name="T8" fmla="*/ 119 w 134"/>
                <a:gd name="T9" fmla="*/ 44 h 109"/>
                <a:gd name="T10" fmla="*/ 103 w 134"/>
                <a:gd name="T11" fmla="*/ 32 h 109"/>
                <a:gd name="T12" fmla="*/ 85 w 134"/>
                <a:gd name="T13" fmla="*/ 20 h 109"/>
                <a:gd name="T14" fmla="*/ 67 w 134"/>
                <a:gd name="T15" fmla="*/ 11 h 109"/>
                <a:gd name="T16" fmla="*/ 45 w 134"/>
                <a:gd name="T17" fmla="*/ 4 h 109"/>
                <a:gd name="T18" fmla="*/ 24 w 134"/>
                <a:gd name="T19" fmla="*/ 2 h 109"/>
                <a:gd name="T20" fmla="*/ 0 w 134"/>
                <a:gd name="T21" fmla="*/ 0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4"/>
                <a:gd name="T34" fmla="*/ 0 h 109"/>
                <a:gd name="T35" fmla="*/ 134 w 134"/>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4" h="109">
                  <a:moveTo>
                    <a:pt x="134" y="109"/>
                  </a:moveTo>
                  <a:lnTo>
                    <a:pt x="134" y="90"/>
                  </a:lnTo>
                  <a:lnTo>
                    <a:pt x="127" y="74"/>
                  </a:lnTo>
                  <a:lnTo>
                    <a:pt x="121" y="58"/>
                  </a:lnTo>
                  <a:lnTo>
                    <a:pt x="110" y="44"/>
                  </a:lnTo>
                  <a:lnTo>
                    <a:pt x="95" y="32"/>
                  </a:lnTo>
                  <a:lnTo>
                    <a:pt x="79" y="20"/>
                  </a:lnTo>
                  <a:lnTo>
                    <a:pt x="62" y="11"/>
                  </a:lnTo>
                  <a:lnTo>
                    <a:pt x="42" y="4"/>
                  </a:lnTo>
                  <a:lnTo>
                    <a:pt x="22" y="2"/>
                  </a:lnTo>
                  <a:lnTo>
                    <a:pt x="0"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80" name="Rectangle 11"/>
            <p:cNvSpPr>
              <a:spLocks noChangeArrowheads="1"/>
            </p:cNvSpPr>
            <p:nvPr/>
          </p:nvSpPr>
          <p:spPr bwMode="auto">
            <a:xfrm>
              <a:off x="4909" y="912"/>
              <a:ext cx="158" cy="93"/>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PrW</a:t>
              </a:r>
              <a:endParaRPr lang="en-US" altLang="zh-CN" sz="1292"/>
            </a:p>
          </p:txBody>
        </p:sp>
        <p:sp>
          <p:nvSpPr>
            <p:cNvPr id="32781" name="Rectangle 12"/>
            <p:cNvSpPr>
              <a:spLocks noChangeArrowheads="1"/>
            </p:cNvSpPr>
            <p:nvPr/>
          </p:nvSpPr>
          <p:spPr bwMode="auto">
            <a:xfrm>
              <a:off x="5062" y="912"/>
              <a:ext cx="130" cy="93"/>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r/—</a:t>
              </a:r>
              <a:endParaRPr lang="en-US" altLang="zh-CN" sz="1292"/>
            </a:p>
          </p:txBody>
        </p:sp>
        <p:sp>
          <p:nvSpPr>
            <p:cNvPr id="32782" name="Rectangle 13"/>
            <p:cNvSpPr>
              <a:spLocks noChangeArrowheads="1"/>
            </p:cNvSpPr>
            <p:nvPr/>
          </p:nvSpPr>
          <p:spPr bwMode="auto">
            <a:xfrm>
              <a:off x="4589" y="2352"/>
              <a:ext cx="288" cy="97"/>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PrRd/—</a:t>
              </a:r>
              <a:endParaRPr lang="en-US" altLang="zh-CN" sz="1292"/>
            </a:p>
          </p:txBody>
        </p:sp>
        <p:sp>
          <p:nvSpPr>
            <p:cNvPr id="32783" name="Freeform 14"/>
            <p:cNvSpPr>
              <a:spLocks/>
            </p:cNvSpPr>
            <p:nvPr/>
          </p:nvSpPr>
          <p:spPr bwMode="auto">
            <a:xfrm>
              <a:off x="4534" y="1009"/>
              <a:ext cx="357" cy="350"/>
            </a:xfrm>
            <a:custGeom>
              <a:avLst/>
              <a:gdLst>
                <a:gd name="T0" fmla="*/ 356 w 329"/>
                <a:gd name="T1" fmla="*/ 175 h 350"/>
                <a:gd name="T2" fmla="*/ 356 w 329"/>
                <a:gd name="T3" fmla="*/ 205 h 350"/>
                <a:gd name="T4" fmla="*/ 348 w 329"/>
                <a:gd name="T5" fmla="*/ 231 h 350"/>
                <a:gd name="T6" fmla="*/ 336 w 329"/>
                <a:gd name="T7" fmla="*/ 256 h 350"/>
                <a:gd name="T8" fmla="*/ 322 w 329"/>
                <a:gd name="T9" fmla="*/ 280 h 350"/>
                <a:gd name="T10" fmla="*/ 306 w 329"/>
                <a:gd name="T11" fmla="*/ 298 h 350"/>
                <a:gd name="T12" fmla="*/ 284 w 329"/>
                <a:gd name="T13" fmla="*/ 317 h 350"/>
                <a:gd name="T14" fmla="*/ 260 w 329"/>
                <a:gd name="T15" fmla="*/ 331 h 350"/>
                <a:gd name="T16" fmla="*/ 234 w 329"/>
                <a:gd name="T17" fmla="*/ 343 h 350"/>
                <a:gd name="T18" fmla="*/ 208 w 329"/>
                <a:gd name="T19" fmla="*/ 347 h 350"/>
                <a:gd name="T20" fmla="*/ 180 w 329"/>
                <a:gd name="T21" fmla="*/ 350 h 350"/>
                <a:gd name="T22" fmla="*/ 148 w 329"/>
                <a:gd name="T23" fmla="*/ 347 h 350"/>
                <a:gd name="T24" fmla="*/ 122 w 329"/>
                <a:gd name="T25" fmla="*/ 343 h 350"/>
                <a:gd name="T26" fmla="*/ 96 w 329"/>
                <a:gd name="T27" fmla="*/ 331 h 350"/>
                <a:gd name="T28" fmla="*/ 72 w 329"/>
                <a:gd name="T29" fmla="*/ 317 h 350"/>
                <a:gd name="T30" fmla="*/ 52 w 329"/>
                <a:gd name="T31" fmla="*/ 298 h 350"/>
                <a:gd name="T32" fmla="*/ 34 w 329"/>
                <a:gd name="T33" fmla="*/ 280 h 350"/>
                <a:gd name="T34" fmla="*/ 20 w 329"/>
                <a:gd name="T35" fmla="*/ 256 h 350"/>
                <a:gd name="T36" fmla="*/ 8 w 329"/>
                <a:gd name="T37" fmla="*/ 231 h 350"/>
                <a:gd name="T38" fmla="*/ 2 w 329"/>
                <a:gd name="T39" fmla="*/ 205 h 350"/>
                <a:gd name="T40" fmla="*/ 0 w 329"/>
                <a:gd name="T41" fmla="*/ 175 h 350"/>
                <a:gd name="T42" fmla="*/ 2 w 329"/>
                <a:gd name="T43" fmla="*/ 147 h 350"/>
                <a:gd name="T44" fmla="*/ 8 w 329"/>
                <a:gd name="T45" fmla="*/ 121 h 350"/>
                <a:gd name="T46" fmla="*/ 20 w 329"/>
                <a:gd name="T47" fmla="*/ 95 h 350"/>
                <a:gd name="T48" fmla="*/ 34 w 329"/>
                <a:gd name="T49" fmla="*/ 72 h 350"/>
                <a:gd name="T50" fmla="*/ 52 w 329"/>
                <a:gd name="T51" fmla="*/ 51 h 350"/>
                <a:gd name="T52" fmla="*/ 72 w 329"/>
                <a:gd name="T53" fmla="*/ 35 h 350"/>
                <a:gd name="T54" fmla="*/ 96 w 329"/>
                <a:gd name="T55" fmla="*/ 21 h 350"/>
                <a:gd name="T56" fmla="*/ 122 w 329"/>
                <a:gd name="T57" fmla="*/ 9 h 350"/>
                <a:gd name="T58" fmla="*/ 148 w 329"/>
                <a:gd name="T59" fmla="*/ 2 h 350"/>
                <a:gd name="T60" fmla="*/ 180 w 329"/>
                <a:gd name="T61" fmla="*/ 0 h 350"/>
                <a:gd name="T62" fmla="*/ 208 w 329"/>
                <a:gd name="T63" fmla="*/ 2 h 350"/>
                <a:gd name="T64" fmla="*/ 234 w 329"/>
                <a:gd name="T65" fmla="*/ 9 h 350"/>
                <a:gd name="T66" fmla="*/ 260 w 329"/>
                <a:gd name="T67" fmla="*/ 21 h 350"/>
                <a:gd name="T68" fmla="*/ 284 w 329"/>
                <a:gd name="T69" fmla="*/ 35 h 350"/>
                <a:gd name="T70" fmla="*/ 306 w 329"/>
                <a:gd name="T71" fmla="*/ 51 h 350"/>
                <a:gd name="T72" fmla="*/ 322 w 329"/>
                <a:gd name="T73" fmla="*/ 72 h 350"/>
                <a:gd name="T74" fmla="*/ 336 w 329"/>
                <a:gd name="T75" fmla="*/ 95 h 350"/>
                <a:gd name="T76" fmla="*/ 348 w 329"/>
                <a:gd name="T77" fmla="*/ 121 h 350"/>
                <a:gd name="T78" fmla="*/ 356 w 329"/>
                <a:gd name="T79" fmla="*/ 147 h 350"/>
                <a:gd name="T80" fmla="*/ 358 w 329"/>
                <a:gd name="T81" fmla="*/ 175 h 350"/>
                <a:gd name="T82" fmla="*/ 356 w 329"/>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5"/>
                  </a:moveTo>
                  <a:lnTo>
                    <a:pt x="327" y="205"/>
                  </a:lnTo>
                  <a:lnTo>
                    <a:pt x="320" y="231"/>
                  </a:lnTo>
                  <a:lnTo>
                    <a:pt x="309" y="256"/>
                  </a:lnTo>
                  <a:lnTo>
                    <a:pt x="296" y="280"/>
                  </a:lnTo>
                  <a:lnTo>
                    <a:pt x="281" y="298"/>
                  </a:lnTo>
                  <a:lnTo>
                    <a:pt x="261" y="317"/>
                  </a:lnTo>
                  <a:lnTo>
                    <a:pt x="239" y="331"/>
                  </a:lnTo>
                  <a:lnTo>
                    <a:pt x="215" y="343"/>
                  </a:lnTo>
                  <a:lnTo>
                    <a:pt x="191" y="347"/>
                  </a:lnTo>
                  <a:lnTo>
                    <a:pt x="165" y="350"/>
                  </a:lnTo>
                  <a:lnTo>
                    <a:pt x="136" y="347"/>
                  </a:lnTo>
                  <a:lnTo>
                    <a:pt x="112" y="343"/>
                  </a:lnTo>
                  <a:lnTo>
                    <a:pt x="88" y="331"/>
                  </a:lnTo>
                  <a:lnTo>
                    <a:pt x="66" y="317"/>
                  </a:lnTo>
                  <a:lnTo>
                    <a:pt x="48" y="298"/>
                  </a:lnTo>
                  <a:lnTo>
                    <a:pt x="31" y="280"/>
                  </a:lnTo>
                  <a:lnTo>
                    <a:pt x="18" y="256"/>
                  </a:lnTo>
                  <a:lnTo>
                    <a:pt x="7" y="231"/>
                  </a:lnTo>
                  <a:lnTo>
                    <a:pt x="2" y="205"/>
                  </a:lnTo>
                  <a:lnTo>
                    <a:pt x="0" y="175"/>
                  </a:lnTo>
                  <a:lnTo>
                    <a:pt x="2" y="147"/>
                  </a:lnTo>
                  <a:lnTo>
                    <a:pt x="7" y="121"/>
                  </a:lnTo>
                  <a:lnTo>
                    <a:pt x="18" y="95"/>
                  </a:lnTo>
                  <a:lnTo>
                    <a:pt x="31" y="72"/>
                  </a:lnTo>
                  <a:lnTo>
                    <a:pt x="48" y="51"/>
                  </a:lnTo>
                  <a:lnTo>
                    <a:pt x="66" y="35"/>
                  </a:lnTo>
                  <a:lnTo>
                    <a:pt x="88" y="21"/>
                  </a:lnTo>
                  <a:lnTo>
                    <a:pt x="112" y="9"/>
                  </a:lnTo>
                  <a:lnTo>
                    <a:pt x="136" y="2"/>
                  </a:lnTo>
                  <a:lnTo>
                    <a:pt x="165" y="0"/>
                  </a:lnTo>
                  <a:lnTo>
                    <a:pt x="191" y="2"/>
                  </a:lnTo>
                  <a:lnTo>
                    <a:pt x="215" y="9"/>
                  </a:lnTo>
                  <a:lnTo>
                    <a:pt x="239" y="21"/>
                  </a:lnTo>
                  <a:lnTo>
                    <a:pt x="261" y="35"/>
                  </a:lnTo>
                  <a:lnTo>
                    <a:pt x="281" y="51"/>
                  </a:lnTo>
                  <a:lnTo>
                    <a:pt x="296" y="72"/>
                  </a:lnTo>
                  <a:lnTo>
                    <a:pt x="309" y="95"/>
                  </a:lnTo>
                  <a:lnTo>
                    <a:pt x="320" y="121"/>
                  </a:lnTo>
                  <a:lnTo>
                    <a:pt x="327" y="147"/>
                  </a:lnTo>
                  <a:lnTo>
                    <a:pt x="329" y="175"/>
                  </a:lnTo>
                  <a:lnTo>
                    <a:pt x="327" y="175"/>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84" name="Freeform 15"/>
            <p:cNvSpPr>
              <a:spLocks/>
            </p:cNvSpPr>
            <p:nvPr/>
          </p:nvSpPr>
          <p:spPr bwMode="auto">
            <a:xfrm>
              <a:off x="4534" y="1009"/>
              <a:ext cx="357" cy="350"/>
            </a:xfrm>
            <a:custGeom>
              <a:avLst/>
              <a:gdLst>
                <a:gd name="T0" fmla="*/ 356 w 329"/>
                <a:gd name="T1" fmla="*/ 175 h 350"/>
                <a:gd name="T2" fmla="*/ 356 w 329"/>
                <a:gd name="T3" fmla="*/ 147 h 350"/>
                <a:gd name="T4" fmla="*/ 348 w 329"/>
                <a:gd name="T5" fmla="*/ 121 h 350"/>
                <a:gd name="T6" fmla="*/ 336 w 329"/>
                <a:gd name="T7" fmla="*/ 95 h 350"/>
                <a:gd name="T8" fmla="*/ 322 w 329"/>
                <a:gd name="T9" fmla="*/ 72 h 350"/>
                <a:gd name="T10" fmla="*/ 306 w 329"/>
                <a:gd name="T11" fmla="*/ 51 h 350"/>
                <a:gd name="T12" fmla="*/ 284 w 329"/>
                <a:gd name="T13" fmla="*/ 35 h 350"/>
                <a:gd name="T14" fmla="*/ 260 w 329"/>
                <a:gd name="T15" fmla="*/ 21 h 350"/>
                <a:gd name="T16" fmla="*/ 234 w 329"/>
                <a:gd name="T17" fmla="*/ 9 h 350"/>
                <a:gd name="T18" fmla="*/ 208 w 329"/>
                <a:gd name="T19" fmla="*/ 2 h 350"/>
                <a:gd name="T20" fmla="*/ 180 w 329"/>
                <a:gd name="T21" fmla="*/ 0 h 350"/>
                <a:gd name="T22" fmla="*/ 148 w 329"/>
                <a:gd name="T23" fmla="*/ 2 h 350"/>
                <a:gd name="T24" fmla="*/ 122 w 329"/>
                <a:gd name="T25" fmla="*/ 9 h 350"/>
                <a:gd name="T26" fmla="*/ 96 w 329"/>
                <a:gd name="T27" fmla="*/ 21 h 350"/>
                <a:gd name="T28" fmla="*/ 72 w 329"/>
                <a:gd name="T29" fmla="*/ 35 h 350"/>
                <a:gd name="T30" fmla="*/ 52 w 329"/>
                <a:gd name="T31" fmla="*/ 51 h 350"/>
                <a:gd name="T32" fmla="*/ 34 w 329"/>
                <a:gd name="T33" fmla="*/ 72 h 350"/>
                <a:gd name="T34" fmla="*/ 20 w 329"/>
                <a:gd name="T35" fmla="*/ 95 h 350"/>
                <a:gd name="T36" fmla="*/ 8 w 329"/>
                <a:gd name="T37" fmla="*/ 121 h 350"/>
                <a:gd name="T38" fmla="*/ 2 w 329"/>
                <a:gd name="T39" fmla="*/ 147 h 350"/>
                <a:gd name="T40" fmla="*/ 0 w 329"/>
                <a:gd name="T41" fmla="*/ 175 h 350"/>
                <a:gd name="T42" fmla="*/ 2 w 329"/>
                <a:gd name="T43" fmla="*/ 205 h 350"/>
                <a:gd name="T44" fmla="*/ 8 w 329"/>
                <a:gd name="T45" fmla="*/ 231 h 350"/>
                <a:gd name="T46" fmla="*/ 20 w 329"/>
                <a:gd name="T47" fmla="*/ 256 h 350"/>
                <a:gd name="T48" fmla="*/ 34 w 329"/>
                <a:gd name="T49" fmla="*/ 280 h 350"/>
                <a:gd name="T50" fmla="*/ 52 w 329"/>
                <a:gd name="T51" fmla="*/ 298 h 350"/>
                <a:gd name="T52" fmla="*/ 72 w 329"/>
                <a:gd name="T53" fmla="*/ 317 h 350"/>
                <a:gd name="T54" fmla="*/ 96 w 329"/>
                <a:gd name="T55" fmla="*/ 331 h 350"/>
                <a:gd name="T56" fmla="*/ 122 w 329"/>
                <a:gd name="T57" fmla="*/ 343 h 350"/>
                <a:gd name="T58" fmla="*/ 148 w 329"/>
                <a:gd name="T59" fmla="*/ 347 h 350"/>
                <a:gd name="T60" fmla="*/ 180 w 329"/>
                <a:gd name="T61" fmla="*/ 350 h 350"/>
                <a:gd name="T62" fmla="*/ 208 w 329"/>
                <a:gd name="T63" fmla="*/ 347 h 350"/>
                <a:gd name="T64" fmla="*/ 234 w 329"/>
                <a:gd name="T65" fmla="*/ 343 h 350"/>
                <a:gd name="T66" fmla="*/ 260 w 329"/>
                <a:gd name="T67" fmla="*/ 331 h 350"/>
                <a:gd name="T68" fmla="*/ 284 w 329"/>
                <a:gd name="T69" fmla="*/ 317 h 350"/>
                <a:gd name="T70" fmla="*/ 306 w 329"/>
                <a:gd name="T71" fmla="*/ 298 h 350"/>
                <a:gd name="T72" fmla="*/ 322 w 329"/>
                <a:gd name="T73" fmla="*/ 280 h 350"/>
                <a:gd name="T74" fmla="*/ 336 w 329"/>
                <a:gd name="T75" fmla="*/ 256 h 350"/>
                <a:gd name="T76" fmla="*/ 348 w 329"/>
                <a:gd name="T77" fmla="*/ 231 h 350"/>
                <a:gd name="T78" fmla="*/ 356 w 329"/>
                <a:gd name="T79" fmla="*/ 205 h 350"/>
                <a:gd name="T80" fmla="*/ 358 w 329"/>
                <a:gd name="T81" fmla="*/ 175 h 350"/>
                <a:gd name="T82" fmla="*/ 358 w 329"/>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5"/>
                  </a:moveTo>
                  <a:lnTo>
                    <a:pt x="327" y="147"/>
                  </a:lnTo>
                  <a:lnTo>
                    <a:pt x="320" y="121"/>
                  </a:lnTo>
                  <a:lnTo>
                    <a:pt x="309" y="95"/>
                  </a:lnTo>
                  <a:lnTo>
                    <a:pt x="296" y="72"/>
                  </a:lnTo>
                  <a:lnTo>
                    <a:pt x="281" y="51"/>
                  </a:lnTo>
                  <a:lnTo>
                    <a:pt x="261" y="35"/>
                  </a:lnTo>
                  <a:lnTo>
                    <a:pt x="239" y="21"/>
                  </a:lnTo>
                  <a:lnTo>
                    <a:pt x="215" y="9"/>
                  </a:lnTo>
                  <a:lnTo>
                    <a:pt x="191" y="2"/>
                  </a:lnTo>
                  <a:lnTo>
                    <a:pt x="165" y="0"/>
                  </a:lnTo>
                  <a:lnTo>
                    <a:pt x="136" y="2"/>
                  </a:lnTo>
                  <a:lnTo>
                    <a:pt x="112" y="9"/>
                  </a:lnTo>
                  <a:lnTo>
                    <a:pt x="88" y="21"/>
                  </a:lnTo>
                  <a:lnTo>
                    <a:pt x="66" y="35"/>
                  </a:lnTo>
                  <a:lnTo>
                    <a:pt x="48" y="51"/>
                  </a:lnTo>
                  <a:lnTo>
                    <a:pt x="31" y="72"/>
                  </a:lnTo>
                  <a:lnTo>
                    <a:pt x="18" y="95"/>
                  </a:lnTo>
                  <a:lnTo>
                    <a:pt x="7" y="121"/>
                  </a:lnTo>
                  <a:lnTo>
                    <a:pt x="2" y="147"/>
                  </a:lnTo>
                  <a:lnTo>
                    <a:pt x="0" y="175"/>
                  </a:lnTo>
                  <a:lnTo>
                    <a:pt x="2" y="205"/>
                  </a:lnTo>
                  <a:lnTo>
                    <a:pt x="7" y="231"/>
                  </a:lnTo>
                  <a:lnTo>
                    <a:pt x="18" y="256"/>
                  </a:lnTo>
                  <a:lnTo>
                    <a:pt x="31" y="280"/>
                  </a:lnTo>
                  <a:lnTo>
                    <a:pt x="48" y="298"/>
                  </a:lnTo>
                  <a:lnTo>
                    <a:pt x="66" y="317"/>
                  </a:lnTo>
                  <a:lnTo>
                    <a:pt x="88" y="331"/>
                  </a:lnTo>
                  <a:lnTo>
                    <a:pt x="112" y="343"/>
                  </a:lnTo>
                  <a:lnTo>
                    <a:pt x="136" y="347"/>
                  </a:lnTo>
                  <a:lnTo>
                    <a:pt x="165" y="350"/>
                  </a:lnTo>
                  <a:lnTo>
                    <a:pt x="191" y="347"/>
                  </a:lnTo>
                  <a:lnTo>
                    <a:pt x="215" y="343"/>
                  </a:lnTo>
                  <a:lnTo>
                    <a:pt x="239" y="331"/>
                  </a:lnTo>
                  <a:lnTo>
                    <a:pt x="261" y="317"/>
                  </a:lnTo>
                  <a:lnTo>
                    <a:pt x="281" y="298"/>
                  </a:lnTo>
                  <a:lnTo>
                    <a:pt x="296" y="280"/>
                  </a:lnTo>
                  <a:lnTo>
                    <a:pt x="309" y="256"/>
                  </a:lnTo>
                  <a:lnTo>
                    <a:pt x="320" y="231"/>
                  </a:lnTo>
                  <a:lnTo>
                    <a:pt x="327" y="205"/>
                  </a:lnTo>
                  <a:lnTo>
                    <a:pt x="329" y="175"/>
                  </a:lnTo>
                </a:path>
              </a:pathLst>
            </a:custGeom>
            <a:noFill/>
            <a:ln w="206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85" name="Freeform 16"/>
            <p:cNvSpPr>
              <a:spLocks/>
            </p:cNvSpPr>
            <p:nvPr/>
          </p:nvSpPr>
          <p:spPr bwMode="auto">
            <a:xfrm>
              <a:off x="4525" y="1785"/>
              <a:ext cx="353" cy="350"/>
            </a:xfrm>
            <a:custGeom>
              <a:avLst/>
              <a:gdLst>
                <a:gd name="T0" fmla="*/ 355 w 329"/>
                <a:gd name="T1" fmla="*/ 172 h 350"/>
                <a:gd name="T2" fmla="*/ 355 w 329"/>
                <a:gd name="T3" fmla="*/ 203 h 350"/>
                <a:gd name="T4" fmla="*/ 348 w 329"/>
                <a:gd name="T5" fmla="*/ 231 h 350"/>
                <a:gd name="T6" fmla="*/ 336 w 329"/>
                <a:gd name="T7" fmla="*/ 254 h 350"/>
                <a:gd name="T8" fmla="*/ 322 w 329"/>
                <a:gd name="T9" fmla="*/ 277 h 350"/>
                <a:gd name="T10" fmla="*/ 305 w 329"/>
                <a:gd name="T11" fmla="*/ 298 h 350"/>
                <a:gd name="T12" fmla="*/ 283 w 329"/>
                <a:gd name="T13" fmla="*/ 315 h 350"/>
                <a:gd name="T14" fmla="*/ 259 w 329"/>
                <a:gd name="T15" fmla="*/ 331 h 350"/>
                <a:gd name="T16" fmla="*/ 233 w 329"/>
                <a:gd name="T17" fmla="*/ 340 h 350"/>
                <a:gd name="T18" fmla="*/ 207 w 329"/>
                <a:gd name="T19" fmla="*/ 347 h 350"/>
                <a:gd name="T20" fmla="*/ 179 w 329"/>
                <a:gd name="T21" fmla="*/ 350 h 350"/>
                <a:gd name="T22" fmla="*/ 148 w 329"/>
                <a:gd name="T23" fmla="*/ 347 h 350"/>
                <a:gd name="T24" fmla="*/ 122 w 329"/>
                <a:gd name="T25" fmla="*/ 340 h 350"/>
                <a:gd name="T26" fmla="*/ 95 w 329"/>
                <a:gd name="T27" fmla="*/ 331 h 350"/>
                <a:gd name="T28" fmla="*/ 72 w 329"/>
                <a:gd name="T29" fmla="*/ 315 h 350"/>
                <a:gd name="T30" fmla="*/ 53 w 329"/>
                <a:gd name="T31" fmla="*/ 298 h 350"/>
                <a:gd name="T32" fmla="*/ 34 w 329"/>
                <a:gd name="T33" fmla="*/ 277 h 350"/>
                <a:gd name="T34" fmla="*/ 20 w 329"/>
                <a:gd name="T35" fmla="*/ 254 h 350"/>
                <a:gd name="T36" fmla="*/ 8 w 329"/>
                <a:gd name="T37" fmla="*/ 231 h 350"/>
                <a:gd name="T38" fmla="*/ 2 w 329"/>
                <a:gd name="T39" fmla="*/ 203 h 350"/>
                <a:gd name="T40" fmla="*/ 0 w 329"/>
                <a:gd name="T41" fmla="*/ 175 h 350"/>
                <a:gd name="T42" fmla="*/ 2 w 329"/>
                <a:gd name="T43" fmla="*/ 147 h 350"/>
                <a:gd name="T44" fmla="*/ 8 w 329"/>
                <a:gd name="T45" fmla="*/ 119 h 350"/>
                <a:gd name="T46" fmla="*/ 20 w 329"/>
                <a:gd name="T47" fmla="*/ 93 h 350"/>
                <a:gd name="T48" fmla="*/ 34 w 329"/>
                <a:gd name="T49" fmla="*/ 72 h 350"/>
                <a:gd name="T50" fmla="*/ 53 w 329"/>
                <a:gd name="T51" fmla="*/ 51 h 350"/>
                <a:gd name="T52" fmla="*/ 72 w 329"/>
                <a:gd name="T53" fmla="*/ 33 h 350"/>
                <a:gd name="T54" fmla="*/ 95 w 329"/>
                <a:gd name="T55" fmla="*/ 19 h 350"/>
                <a:gd name="T56" fmla="*/ 122 w 329"/>
                <a:gd name="T57" fmla="*/ 9 h 350"/>
                <a:gd name="T58" fmla="*/ 148 w 329"/>
                <a:gd name="T59" fmla="*/ 2 h 350"/>
                <a:gd name="T60" fmla="*/ 179 w 329"/>
                <a:gd name="T61" fmla="*/ 0 h 350"/>
                <a:gd name="T62" fmla="*/ 207 w 329"/>
                <a:gd name="T63" fmla="*/ 2 h 350"/>
                <a:gd name="T64" fmla="*/ 233 w 329"/>
                <a:gd name="T65" fmla="*/ 9 h 350"/>
                <a:gd name="T66" fmla="*/ 259 w 329"/>
                <a:gd name="T67" fmla="*/ 19 h 350"/>
                <a:gd name="T68" fmla="*/ 283 w 329"/>
                <a:gd name="T69" fmla="*/ 33 h 350"/>
                <a:gd name="T70" fmla="*/ 305 w 329"/>
                <a:gd name="T71" fmla="*/ 51 h 350"/>
                <a:gd name="T72" fmla="*/ 322 w 329"/>
                <a:gd name="T73" fmla="*/ 72 h 350"/>
                <a:gd name="T74" fmla="*/ 336 w 329"/>
                <a:gd name="T75" fmla="*/ 93 h 350"/>
                <a:gd name="T76" fmla="*/ 348 w 329"/>
                <a:gd name="T77" fmla="*/ 119 h 350"/>
                <a:gd name="T78" fmla="*/ 355 w 329"/>
                <a:gd name="T79" fmla="*/ 147 h 350"/>
                <a:gd name="T80" fmla="*/ 357 w 329"/>
                <a:gd name="T81" fmla="*/ 175 h 350"/>
                <a:gd name="T82" fmla="*/ 355 w 329"/>
                <a:gd name="T83" fmla="*/ 172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2"/>
                  </a:moveTo>
                  <a:lnTo>
                    <a:pt x="327" y="203"/>
                  </a:lnTo>
                  <a:lnTo>
                    <a:pt x="321" y="231"/>
                  </a:lnTo>
                  <a:lnTo>
                    <a:pt x="310" y="254"/>
                  </a:lnTo>
                  <a:lnTo>
                    <a:pt x="297" y="277"/>
                  </a:lnTo>
                  <a:lnTo>
                    <a:pt x="281" y="298"/>
                  </a:lnTo>
                  <a:lnTo>
                    <a:pt x="261" y="315"/>
                  </a:lnTo>
                  <a:lnTo>
                    <a:pt x="239" y="331"/>
                  </a:lnTo>
                  <a:lnTo>
                    <a:pt x="215" y="340"/>
                  </a:lnTo>
                  <a:lnTo>
                    <a:pt x="191" y="347"/>
                  </a:lnTo>
                  <a:lnTo>
                    <a:pt x="165" y="350"/>
                  </a:lnTo>
                  <a:lnTo>
                    <a:pt x="136" y="347"/>
                  </a:lnTo>
                  <a:lnTo>
                    <a:pt x="112" y="340"/>
                  </a:lnTo>
                  <a:lnTo>
                    <a:pt x="88" y="331"/>
                  </a:lnTo>
                  <a:lnTo>
                    <a:pt x="66" y="315"/>
                  </a:lnTo>
                  <a:lnTo>
                    <a:pt x="49" y="298"/>
                  </a:lnTo>
                  <a:lnTo>
                    <a:pt x="31" y="277"/>
                  </a:lnTo>
                  <a:lnTo>
                    <a:pt x="18" y="254"/>
                  </a:lnTo>
                  <a:lnTo>
                    <a:pt x="7" y="231"/>
                  </a:lnTo>
                  <a:lnTo>
                    <a:pt x="2" y="203"/>
                  </a:lnTo>
                  <a:lnTo>
                    <a:pt x="0" y="175"/>
                  </a:lnTo>
                  <a:lnTo>
                    <a:pt x="2" y="147"/>
                  </a:lnTo>
                  <a:lnTo>
                    <a:pt x="7" y="119"/>
                  </a:lnTo>
                  <a:lnTo>
                    <a:pt x="18" y="93"/>
                  </a:lnTo>
                  <a:lnTo>
                    <a:pt x="31" y="72"/>
                  </a:lnTo>
                  <a:lnTo>
                    <a:pt x="49" y="51"/>
                  </a:lnTo>
                  <a:lnTo>
                    <a:pt x="66" y="33"/>
                  </a:lnTo>
                  <a:lnTo>
                    <a:pt x="88" y="19"/>
                  </a:lnTo>
                  <a:lnTo>
                    <a:pt x="112" y="9"/>
                  </a:lnTo>
                  <a:lnTo>
                    <a:pt x="136" y="2"/>
                  </a:lnTo>
                  <a:lnTo>
                    <a:pt x="165" y="0"/>
                  </a:lnTo>
                  <a:lnTo>
                    <a:pt x="191" y="2"/>
                  </a:lnTo>
                  <a:lnTo>
                    <a:pt x="215" y="9"/>
                  </a:lnTo>
                  <a:lnTo>
                    <a:pt x="239" y="19"/>
                  </a:lnTo>
                  <a:lnTo>
                    <a:pt x="261" y="33"/>
                  </a:lnTo>
                  <a:lnTo>
                    <a:pt x="281" y="51"/>
                  </a:lnTo>
                  <a:lnTo>
                    <a:pt x="297" y="72"/>
                  </a:lnTo>
                  <a:lnTo>
                    <a:pt x="310" y="93"/>
                  </a:lnTo>
                  <a:lnTo>
                    <a:pt x="321" y="119"/>
                  </a:lnTo>
                  <a:lnTo>
                    <a:pt x="327" y="147"/>
                  </a:lnTo>
                  <a:lnTo>
                    <a:pt x="329" y="175"/>
                  </a:lnTo>
                  <a:lnTo>
                    <a:pt x="327" y="172"/>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86" name="Freeform 17"/>
            <p:cNvSpPr>
              <a:spLocks/>
            </p:cNvSpPr>
            <p:nvPr/>
          </p:nvSpPr>
          <p:spPr bwMode="auto">
            <a:xfrm>
              <a:off x="4525" y="1785"/>
              <a:ext cx="353" cy="350"/>
            </a:xfrm>
            <a:custGeom>
              <a:avLst/>
              <a:gdLst>
                <a:gd name="T0" fmla="*/ 355 w 329"/>
                <a:gd name="T1" fmla="*/ 172 h 350"/>
                <a:gd name="T2" fmla="*/ 355 w 329"/>
                <a:gd name="T3" fmla="*/ 147 h 350"/>
                <a:gd name="T4" fmla="*/ 348 w 329"/>
                <a:gd name="T5" fmla="*/ 119 h 350"/>
                <a:gd name="T6" fmla="*/ 336 w 329"/>
                <a:gd name="T7" fmla="*/ 93 h 350"/>
                <a:gd name="T8" fmla="*/ 322 w 329"/>
                <a:gd name="T9" fmla="*/ 72 h 350"/>
                <a:gd name="T10" fmla="*/ 305 w 329"/>
                <a:gd name="T11" fmla="*/ 51 h 350"/>
                <a:gd name="T12" fmla="*/ 283 w 329"/>
                <a:gd name="T13" fmla="*/ 33 h 350"/>
                <a:gd name="T14" fmla="*/ 259 w 329"/>
                <a:gd name="T15" fmla="*/ 19 h 350"/>
                <a:gd name="T16" fmla="*/ 233 w 329"/>
                <a:gd name="T17" fmla="*/ 9 h 350"/>
                <a:gd name="T18" fmla="*/ 207 w 329"/>
                <a:gd name="T19" fmla="*/ 2 h 350"/>
                <a:gd name="T20" fmla="*/ 179 w 329"/>
                <a:gd name="T21" fmla="*/ 0 h 350"/>
                <a:gd name="T22" fmla="*/ 148 w 329"/>
                <a:gd name="T23" fmla="*/ 2 h 350"/>
                <a:gd name="T24" fmla="*/ 122 w 329"/>
                <a:gd name="T25" fmla="*/ 9 h 350"/>
                <a:gd name="T26" fmla="*/ 95 w 329"/>
                <a:gd name="T27" fmla="*/ 19 h 350"/>
                <a:gd name="T28" fmla="*/ 72 w 329"/>
                <a:gd name="T29" fmla="*/ 33 h 350"/>
                <a:gd name="T30" fmla="*/ 53 w 329"/>
                <a:gd name="T31" fmla="*/ 51 h 350"/>
                <a:gd name="T32" fmla="*/ 34 w 329"/>
                <a:gd name="T33" fmla="*/ 72 h 350"/>
                <a:gd name="T34" fmla="*/ 20 w 329"/>
                <a:gd name="T35" fmla="*/ 93 h 350"/>
                <a:gd name="T36" fmla="*/ 8 w 329"/>
                <a:gd name="T37" fmla="*/ 119 h 350"/>
                <a:gd name="T38" fmla="*/ 2 w 329"/>
                <a:gd name="T39" fmla="*/ 147 h 350"/>
                <a:gd name="T40" fmla="*/ 0 w 329"/>
                <a:gd name="T41" fmla="*/ 175 h 350"/>
                <a:gd name="T42" fmla="*/ 2 w 329"/>
                <a:gd name="T43" fmla="*/ 203 h 350"/>
                <a:gd name="T44" fmla="*/ 8 w 329"/>
                <a:gd name="T45" fmla="*/ 231 h 350"/>
                <a:gd name="T46" fmla="*/ 20 w 329"/>
                <a:gd name="T47" fmla="*/ 254 h 350"/>
                <a:gd name="T48" fmla="*/ 34 w 329"/>
                <a:gd name="T49" fmla="*/ 277 h 350"/>
                <a:gd name="T50" fmla="*/ 53 w 329"/>
                <a:gd name="T51" fmla="*/ 298 h 350"/>
                <a:gd name="T52" fmla="*/ 72 w 329"/>
                <a:gd name="T53" fmla="*/ 315 h 350"/>
                <a:gd name="T54" fmla="*/ 95 w 329"/>
                <a:gd name="T55" fmla="*/ 331 h 350"/>
                <a:gd name="T56" fmla="*/ 122 w 329"/>
                <a:gd name="T57" fmla="*/ 340 h 350"/>
                <a:gd name="T58" fmla="*/ 148 w 329"/>
                <a:gd name="T59" fmla="*/ 347 h 350"/>
                <a:gd name="T60" fmla="*/ 179 w 329"/>
                <a:gd name="T61" fmla="*/ 350 h 350"/>
                <a:gd name="T62" fmla="*/ 207 w 329"/>
                <a:gd name="T63" fmla="*/ 347 h 350"/>
                <a:gd name="T64" fmla="*/ 233 w 329"/>
                <a:gd name="T65" fmla="*/ 340 h 350"/>
                <a:gd name="T66" fmla="*/ 259 w 329"/>
                <a:gd name="T67" fmla="*/ 331 h 350"/>
                <a:gd name="T68" fmla="*/ 283 w 329"/>
                <a:gd name="T69" fmla="*/ 315 h 350"/>
                <a:gd name="T70" fmla="*/ 305 w 329"/>
                <a:gd name="T71" fmla="*/ 298 h 350"/>
                <a:gd name="T72" fmla="*/ 322 w 329"/>
                <a:gd name="T73" fmla="*/ 277 h 350"/>
                <a:gd name="T74" fmla="*/ 336 w 329"/>
                <a:gd name="T75" fmla="*/ 254 h 350"/>
                <a:gd name="T76" fmla="*/ 348 w 329"/>
                <a:gd name="T77" fmla="*/ 231 h 350"/>
                <a:gd name="T78" fmla="*/ 355 w 329"/>
                <a:gd name="T79" fmla="*/ 203 h 350"/>
                <a:gd name="T80" fmla="*/ 357 w 329"/>
                <a:gd name="T81" fmla="*/ 175 h 350"/>
                <a:gd name="T82" fmla="*/ 357 w 329"/>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2"/>
                  </a:moveTo>
                  <a:lnTo>
                    <a:pt x="327" y="147"/>
                  </a:lnTo>
                  <a:lnTo>
                    <a:pt x="321" y="119"/>
                  </a:lnTo>
                  <a:lnTo>
                    <a:pt x="310" y="93"/>
                  </a:lnTo>
                  <a:lnTo>
                    <a:pt x="297" y="72"/>
                  </a:lnTo>
                  <a:lnTo>
                    <a:pt x="281" y="51"/>
                  </a:lnTo>
                  <a:lnTo>
                    <a:pt x="261" y="33"/>
                  </a:lnTo>
                  <a:lnTo>
                    <a:pt x="239" y="19"/>
                  </a:lnTo>
                  <a:lnTo>
                    <a:pt x="215" y="9"/>
                  </a:lnTo>
                  <a:lnTo>
                    <a:pt x="191" y="2"/>
                  </a:lnTo>
                  <a:lnTo>
                    <a:pt x="165" y="0"/>
                  </a:lnTo>
                  <a:lnTo>
                    <a:pt x="136" y="2"/>
                  </a:lnTo>
                  <a:lnTo>
                    <a:pt x="112" y="9"/>
                  </a:lnTo>
                  <a:lnTo>
                    <a:pt x="88" y="19"/>
                  </a:lnTo>
                  <a:lnTo>
                    <a:pt x="66" y="33"/>
                  </a:lnTo>
                  <a:lnTo>
                    <a:pt x="49" y="51"/>
                  </a:lnTo>
                  <a:lnTo>
                    <a:pt x="31" y="72"/>
                  </a:lnTo>
                  <a:lnTo>
                    <a:pt x="18" y="93"/>
                  </a:lnTo>
                  <a:lnTo>
                    <a:pt x="7" y="119"/>
                  </a:lnTo>
                  <a:lnTo>
                    <a:pt x="2" y="147"/>
                  </a:lnTo>
                  <a:lnTo>
                    <a:pt x="0" y="175"/>
                  </a:lnTo>
                  <a:lnTo>
                    <a:pt x="2" y="203"/>
                  </a:lnTo>
                  <a:lnTo>
                    <a:pt x="7" y="231"/>
                  </a:lnTo>
                  <a:lnTo>
                    <a:pt x="18" y="254"/>
                  </a:lnTo>
                  <a:lnTo>
                    <a:pt x="31" y="277"/>
                  </a:lnTo>
                  <a:lnTo>
                    <a:pt x="49" y="298"/>
                  </a:lnTo>
                  <a:lnTo>
                    <a:pt x="66" y="315"/>
                  </a:lnTo>
                  <a:lnTo>
                    <a:pt x="88" y="331"/>
                  </a:lnTo>
                  <a:lnTo>
                    <a:pt x="112" y="340"/>
                  </a:lnTo>
                  <a:lnTo>
                    <a:pt x="136" y="347"/>
                  </a:lnTo>
                  <a:lnTo>
                    <a:pt x="165" y="350"/>
                  </a:lnTo>
                  <a:lnTo>
                    <a:pt x="191" y="347"/>
                  </a:lnTo>
                  <a:lnTo>
                    <a:pt x="215" y="340"/>
                  </a:lnTo>
                  <a:lnTo>
                    <a:pt x="239" y="331"/>
                  </a:lnTo>
                  <a:lnTo>
                    <a:pt x="261" y="315"/>
                  </a:lnTo>
                  <a:lnTo>
                    <a:pt x="281" y="298"/>
                  </a:lnTo>
                  <a:lnTo>
                    <a:pt x="297" y="277"/>
                  </a:lnTo>
                  <a:lnTo>
                    <a:pt x="310" y="254"/>
                  </a:lnTo>
                  <a:lnTo>
                    <a:pt x="321" y="231"/>
                  </a:lnTo>
                  <a:lnTo>
                    <a:pt x="327" y="203"/>
                  </a:lnTo>
                  <a:lnTo>
                    <a:pt x="329" y="175"/>
                  </a:lnTo>
                </a:path>
              </a:pathLst>
            </a:custGeom>
            <a:noFill/>
            <a:ln w="206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87" name="Rectangle 18"/>
            <p:cNvSpPr>
              <a:spLocks noChangeArrowheads="1"/>
            </p:cNvSpPr>
            <p:nvPr/>
          </p:nvSpPr>
          <p:spPr bwMode="auto">
            <a:xfrm>
              <a:off x="4682" y="1916"/>
              <a:ext cx="53" cy="93"/>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E</a:t>
              </a:r>
              <a:endParaRPr lang="en-US" altLang="zh-CN" sz="1292"/>
            </a:p>
          </p:txBody>
        </p:sp>
        <p:sp>
          <p:nvSpPr>
            <p:cNvPr id="32788" name="Rectangle 19"/>
            <p:cNvSpPr>
              <a:spLocks noChangeArrowheads="1"/>
            </p:cNvSpPr>
            <p:nvPr/>
          </p:nvSpPr>
          <p:spPr bwMode="auto">
            <a:xfrm>
              <a:off x="4668" y="1144"/>
              <a:ext cx="67" cy="9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M</a:t>
              </a:r>
              <a:endParaRPr lang="en-US" altLang="zh-CN" sz="1292"/>
            </a:p>
          </p:txBody>
        </p:sp>
        <p:sp>
          <p:nvSpPr>
            <p:cNvPr id="32789" name="Freeform 20"/>
            <p:cNvSpPr>
              <a:spLocks/>
            </p:cNvSpPr>
            <p:nvPr/>
          </p:nvSpPr>
          <p:spPr bwMode="auto">
            <a:xfrm>
              <a:off x="4361" y="1565"/>
              <a:ext cx="179" cy="336"/>
            </a:xfrm>
            <a:custGeom>
              <a:avLst/>
              <a:gdLst>
                <a:gd name="T0" fmla="*/ 0 w 164"/>
                <a:gd name="T1" fmla="*/ 0 h 335"/>
                <a:gd name="T2" fmla="*/ 2 w 164"/>
                <a:gd name="T3" fmla="*/ 54 h 335"/>
                <a:gd name="T4" fmla="*/ 10 w 164"/>
                <a:gd name="T5" fmla="*/ 107 h 335"/>
                <a:gd name="T6" fmla="*/ 18 w 164"/>
                <a:gd name="T7" fmla="*/ 154 h 335"/>
                <a:gd name="T8" fmla="*/ 34 w 164"/>
                <a:gd name="T9" fmla="*/ 198 h 335"/>
                <a:gd name="T10" fmla="*/ 52 w 164"/>
                <a:gd name="T11" fmla="*/ 238 h 335"/>
                <a:gd name="T12" fmla="*/ 74 w 164"/>
                <a:gd name="T13" fmla="*/ 270 h 335"/>
                <a:gd name="T14" fmla="*/ 96 w 164"/>
                <a:gd name="T15" fmla="*/ 298 h 335"/>
                <a:gd name="T16" fmla="*/ 122 w 164"/>
                <a:gd name="T17" fmla="*/ 319 h 335"/>
                <a:gd name="T18" fmla="*/ 150 w 164"/>
                <a:gd name="T19" fmla="*/ 331 h 335"/>
                <a:gd name="T20" fmla="*/ 178 w 164"/>
                <a:gd name="T21" fmla="*/ 335 h 3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
                <a:gd name="T34" fmla="*/ 0 h 335"/>
                <a:gd name="T35" fmla="*/ 164 w 164"/>
                <a:gd name="T36" fmla="*/ 335 h 3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 h="335">
                  <a:moveTo>
                    <a:pt x="0" y="0"/>
                  </a:moveTo>
                  <a:lnTo>
                    <a:pt x="2" y="54"/>
                  </a:lnTo>
                  <a:lnTo>
                    <a:pt x="9" y="107"/>
                  </a:lnTo>
                  <a:lnTo>
                    <a:pt x="17" y="154"/>
                  </a:lnTo>
                  <a:lnTo>
                    <a:pt x="31" y="198"/>
                  </a:lnTo>
                  <a:lnTo>
                    <a:pt x="48" y="238"/>
                  </a:lnTo>
                  <a:lnTo>
                    <a:pt x="68" y="270"/>
                  </a:lnTo>
                  <a:lnTo>
                    <a:pt x="88" y="298"/>
                  </a:lnTo>
                  <a:lnTo>
                    <a:pt x="112" y="319"/>
                  </a:lnTo>
                  <a:lnTo>
                    <a:pt x="138" y="331"/>
                  </a:lnTo>
                  <a:lnTo>
                    <a:pt x="164" y="335"/>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90" name="Freeform 21"/>
            <p:cNvSpPr>
              <a:spLocks/>
            </p:cNvSpPr>
            <p:nvPr/>
          </p:nvSpPr>
          <p:spPr bwMode="auto">
            <a:xfrm>
              <a:off x="4458" y="1254"/>
              <a:ext cx="76" cy="51"/>
            </a:xfrm>
            <a:custGeom>
              <a:avLst/>
              <a:gdLst>
                <a:gd name="T0" fmla="*/ 7 w 70"/>
                <a:gd name="T1" fmla="*/ 28 h 46"/>
                <a:gd name="T2" fmla="*/ 0 w 70"/>
                <a:gd name="T3" fmla="*/ 9 h 46"/>
                <a:gd name="T4" fmla="*/ 76 w 70"/>
                <a:gd name="T5" fmla="*/ 0 h 46"/>
                <a:gd name="T6" fmla="*/ 16 w 70"/>
                <a:gd name="T7" fmla="*/ 46 h 46"/>
                <a:gd name="T8" fmla="*/ 7 w 70"/>
                <a:gd name="T9" fmla="*/ 28 h 46"/>
                <a:gd name="T10" fmla="*/ 0 60000 65536"/>
                <a:gd name="T11" fmla="*/ 0 60000 65536"/>
                <a:gd name="T12" fmla="*/ 0 60000 65536"/>
                <a:gd name="T13" fmla="*/ 0 60000 65536"/>
                <a:gd name="T14" fmla="*/ 0 60000 65536"/>
                <a:gd name="T15" fmla="*/ 0 w 70"/>
                <a:gd name="T16" fmla="*/ 0 h 46"/>
                <a:gd name="T17" fmla="*/ 70 w 70"/>
                <a:gd name="T18" fmla="*/ 46 h 46"/>
              </a:gdLst>
              <a:ahLst/>
              <a:cxnLst>
                <a:cxn ang="T10">
                  <a:pos x="T0" y="T1"/>
                </a:cxn>
                <a:cxn ang="T11">
                  <a:pos x="T2" y="T3"/>
                </a:cxn>
                <a:cxn ang="T12">
                  <a:pos x="T4" y="T5"/>
                </a:cxn>
                <a:cxn ang="T13">
                  <a:pos x="T6" y="T7"/>
                </a:cxn>
                <a:cxn ang="T14">
                  <a:pos x="T8" y="T9"/>
                </a:cxn>
              </a:cxnLst>
              <a:rect l="T15" t="T16" r="T17" b="T18"/>
              <a:pathLst>
                <a:path w="70" h="46">
                  <a:moveTo>
                    <a:pt x="6" y="28"/>
                  </a:moveTo>
                  <a:lnTo>
                    <a:pt x="0" y="9"/>
                  </a:lnTo>
                  <a:lnTo>
                    <a:pt x="70" y="0"/>
                  </a:lnTo>
                  <a:lnTo>
                    <a:pt x="15" y="46"/>
                  </a:lnTo>
                  <a:lnTo>
                    <a:pt x="6" y="28"/>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91" name="Freeform 22"/>
            <p:cNvSpPr>
              <a:spLocks/>
            </p:cNvSpPr>
            <p:nvPr/>
          </p:nvSpPr>
          <p:spPr bwMode="auto">
            <a:xfrm>
              <a:off x="4458" y="1254"/>
              <a:ext cx="76" cy="51"/>
            </a:xfrm>
            <a:custGeom>
              <a:avLst/>
              <a:gdLst>
                <a:gd name="T0" fmla="*/ 7 w 70"/>
                <a:gd name="T1" fmla="*/ 25 h 46"/>
                <a:gd name="T2" fmla="*/ 0 w 70"/>
                <a:gd name="T3" fmla="*/ 9 h 46"/>
                <a:gd name="T4" fmla="*/ 76 w 70"/>
                <a:gd name="T5" fmla="*/ 0 h 46"/>
                <a:gd name="T6" fmla="*/ 16 w 70"/>
                <a:gd name="T7" fmla="*/ 46 h 46"/>
                <a:gd name="T8" fmla="*/ 7 w 70"/>
                <a:gd name="T9" fmla="*/ 25 h 46"/>
                <a:gd name="T10" fmla="*/ 0 60000 65536"/>
                <a:gd name="T11" fmla="*/ 0 60000 65536"/>
                <a:gd name="T12" fmla="*/ 0 60000 65536"/>
                <a:gd name="T13" fmla="*/ 0 60000 65536"/>
                <a:gd name="T14" fmla="*/ 0 60000 65536"/>
                <a:gd name="T15" fmla="*/ 0 w 70"/>
                <a:gd name="T16" fmla="*/ 0 h 46"/>
                <a:gd name="T17" fmla="*/ 70 w 70"/>
                <a:gd name="T18" fmla="*/ 46 h 46"/>
              </a:gdLst>
              <a:ahLst/>
              <a:cxnLst>
                <a:cxn ang="T10">
                  <a:pos x="T0" y="T1"/>
                </a:cxn>
                <a:cxn ang="T11">
                  <a:pos x="T2" y="T3"/>
                </a:cxn>
                <a:cxn ang="T12">
                  <a:pos x="T4" y="T5"/>
                </a:cxn>
                <a:cxn ang="T13">
                  <a:pos x="T6" y="T7"/>
                </a:cxn>
                <a:cxn ang="T14">
                  <a:pos x="T8" y="T9"/>
                </a:cxn>
              </a:cxnLst>
              <a:rect l="T15" t="T16" r="T17" b="T18"/>
              <a:pathLst>
                <a:path w="70" h="46">
                  <a:moveTo>
                    <a:pt x="6" y="25"/>
                  </a:moveTo>
                  <a:lnTo>
                    <a:pt x="0" y="9"/>
                  </a:lnTo>
                  <a:lnTo>
                    <a:pt x="70" y="0"/>
                  </a:lnTo>
                  <a:lnTo>
                    <a:pt x="15" y="46"/>
                  </a:lnTo>
                  <a:lnTo>
                    <a:pt x="6" y="25"/>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92" name="Freeform 23"/>
            <p:cNvSpPr>
              <a:spLocks/>
            </p:cNvSpPr>
            <p:nvPr/>
          </p:nvSpPr>
          <p:spPr bwMode="auto">
            <a:xfrm>
              <a:off x="4361" y="1282"/>
              <a:ext cx="102" cy="284"/>
            </a:xfrm>
            <a:custGeom>
              <a:avLst/>
              <a:gdLst>
                <a:gd name="T0" fmla="*/ 0 w 94"/>
                <a:gd name="T1" fmla="*/ 284 h 284"/>
                <a:gd name="T2" fmla="*/ 0 w 94"/>
                <a:gd name="T3" fmla="*/ 247 h 284"/>
                <a:gd name="T4" fmla="*/ 2 w 94"/>
                <a:gd name="T5" fmla="*/ 209 h 284"/>
                <a:gd name="T6" fmla="*/ 7 w 94"/>
                <a:gd name="T7" fmla="*/ 174 h 284"/>
                <a:gd name="T8" fmla="*/ 14 w 94"/>
                <a:gd name="T9" fmla="*/ 139 h 284"/>
                <a:gd name="T10" fmla="*/ 24 w 94"/>
                <a:gd name="T11" fmla="*/ 107 h 284"/>
                <a:gd name="T12" fmla="*/ 36 w 94"/>
                <a:gd name="T13" fmla="*/ 77 h 284"/>
                <a:gd name="T14" fmla="*/ 48 w 94"/>
                <a:gd name="T15" fmla="*/ 51 h 284"/>
                <a:gd name="T16" fmla="*/ 64 w 94"/>
                <a:gd name="T17" fmla="*/ 30 h 284"/>
                <a:gd name="T18" fmla="*/ 80 w 94"/>
                <a:gd name="T19" fmla="*/ 11 h 284"/>
                <a:gd name="T20" fmla="*/ 102 w 94"/>
                <a:gd name="T21" fmla="*/ 0 h 2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4"/>
                <a:gd name="T34" fmla="*/ 0 h 284"/>
                <a:gd name="T35" fmla="*/ 94 w 94"/>
                <a:gd name="T36" fmla="*/ 284 h 2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4" h="284">
                  <a:moveTo>
                    <a:pt x="0" y="284"/>
                  </a:moveTo>
                  <a:lnTo>
                    <a:pt x="0" y="247"/>
                  </a:lnTo>
                  <a:lnTo>
                    <a:pt x="2" y="209"/>
                  </a:lnTo>
                  <a:lnTo>
                    <a:pt x="6" y="174"/>
                  </a:lnTo>
                  <a:lnTo>
                    <a:pt x="13" y="139"/>
                  </a:lnTo>
                  <a:lnTo>
                    <a:pt x="22" y="107"/>
                  </a:lnTo>
                  <a:lnTo>
                    <a:pt x="33" y="77"/>
                  </a:lnTo>
                  <a:lnTo>
                    <a:pt x="44" y="51"/>
                  </a:lnTo>
                  <a:lnTo>
                    <a:pt x="59" y="30"/>
                  </a:lnTo>
                  <a:lnTo>
                    <a:pt x="74" y="11"/>
                  </a:lnTo>
                  <a:lnTo>
                    <a:pt x="94"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93" name="Freeform 24"/>
            <p:cNvSpPr>
              <a:spLocks/>
            </p:cNvSpPr>
            <p:nvPr/>
          </p:nvSpPr>
          <p:spPr bwMode="auto">
            <a:xfrm>
              <a:off x="4551" y="3465"/>
              <a:ext cx="353" cy="350"/>
            </a:xfrm>
            <a:custGeom>
              <a:avLst/>
              <a:gdLst>
                <a:gd name="T0" fmla="*/ 358 w 330"/>
                <a:gd name="T1" fmla="*/ 175 h 350"/>
                <a:gd name="T2" fmla="*/ 355 w 330"/>
                <a:gd name="T3" fmla="*/ 203 h 350"/>
                <a:gd name="T4" fmla="*/ 348 w 330"/>
                <a:gd name="T5" fmla="*/ 231 h 350"/>
                <a:gd name="T6" fmla="*/ 338 w 330"/>
                <a:gd name="T7" fmla="*/ 254 h 350"/>
                <a:gd name="T8" fmla="*/ 324 w 330"/>
                <a:gd name="T9" fmla="*/ 278 h 350"/>
                <a:gd name="T10" fmla="*/ 305 w 330"/>
                <a:gd name="T11" fmla="*/ 299 h 350"/>
                <a:gd name="T12" fmla="*/ 284 w 330"/>
                <a:gd name="T13" fmla="*/ 315 h 350"/>
                <a:gd name="T14" fmla="*/ 263 w 330"/>
                <a:gd name="T15" fmla="*/ 331 h 350"/>
                <a:gd name="T16" fmla="*/ 236 w 330"/>
                <a:gd name="T17" fmla="*/ 340 h 350"/>
                <a:gd name="T18" fmla="*/ 207 w 330"/>
                <a:gd name="T19" fmla="*/ 347 h 350"/>
                <a:gd name="T20" fmla="*/ 179 w 330"/>
                <a:gd name="T21" fmla="*/ 350 h 350"/>
                <a:gd name="T22" fmla="*/ 151 w 330"/>
                <a:gd name="T23" fmla="*/ 347 h 350"/>
                <a:gd name="T24" fmla="*/ 122 w 330"/>
                <a:gd name="T25" fmla="*/ 340 h 350"/>
                <a:gd name="T26" fmla="*/ 98 w 330"/>
                <a:gd name="T27" fmla="*/ 331 h 350"/>
                <a:gd name="T28" fmla="*/ 74 w 330"/>
                <a:gd name="T29" fmla="*/ 315 h 350"/>
                <a:gd name="T30" fmla="*/ 53 w 330"/>
                <a:gd name="T31" fmla="*/ 299 h 350"/>
                <a:gd name="T32" fmla="*/ 36 w 330"/>
                <a:gd name="T33" fmla="*/ 278 h 350"/>
                <a:gd name="T34" fmla="*/ 22 w 330"/>
                <a:gd name="T35" fmla="*/ 254 h 350"/>
                <a:gd name="T36" fmla="*/ 10 w 330"/>
                <a:gd name="T37" fmla="*/ 231 h 350"/>
                <a:gd name="T38" fmla="*/ 3 w 330"/>
                <a:gd name="T39" fmla="*/ 203 h 350"/>
                <a:gd name="T40" fmla="*/ 0 w 330"/>
                <a:gd name="T41" fmla="*/ 175 h 350"/>
                <a:gd name="T42" fmla="*/ 3 w 330"/>
                <a:gd name="T43" fmla="*/ 147 h 350"/>
                <a:gd name="T44" fmla="*/ 10 w 330"/>
                <a:gd name="T45" fmla="*/ 119 h 350"/>
                <a:gd name="T46" fmla="*/ 22 w 330"/>
                <a:gd name="T47" fmla="*/ 93 h 350"/>
                <a:gd name="T48" fmla="*/ 36 w 330"/>
                <a:gd name="T49" fmla="*/ 72 h 350"/>
                <a:gd name="T50" fmla="*/ 53 w 330"/>
                <a:gd name="T51" fmla="*/ 51 h 350"/>
                <a:gd name="T52" fmla="*/ 74 w 330"/>
                <a:gd name="T53" fmla="*/ 33 h 350"/>
                <a:gd name="T54" fmla="*/ 98 w 330"/>
                <a:gd name="T55" fmla="*/ 19 h 350"/>
                <a:gd name="T56" fmla="*/ 122 w 330"/>
                <a:gd name="T57" fmla="*/ 10 h 350"/>
                <a:gd name="T58" fmla="*/ 151 w 330"/>
                <a:gd name="T59" fmla="*/ 3 h 350"/>
                <a:gd name="T60" fmla="*/ 179 w 330"/>
                <a:gd name="T61" fmla="*/ 0 h 350"/>
                <a:gd name="T62" fmla="*/ 207 w 330"/>
                <a:gd name="T63" fmla="*/ 3 h 350"/>
                <a:gd name="T64" fmla="*/ 236 w 330"/>
                <a:gd name="T65" fmla="*/ 10 h 350"/>
                <a:gd name="T66" fmla="*/ 263 w 330"/>
                <a:gd name="T67" fmla="*/ 19 h 350"/>
                <a:gd name="T68" fmla="*/ 284 w 330"/>
                <a:gd name="T69" fmla="*/ 33 h 350"/>
                <a:gd name="T70" fmla="*/ 305 w 330"/>
                <a:gd name="T71" fmla="*/ 51 h 350"/>
                <a:gd name="T72" fmla="*/ 324 w 330"/>
                <a:gd name="T73" fmla="*/ 72 h 350"/>
                <a:gd name="T74" fmla="*/ 338 w 330"/>
                <a:gd name="T75" fmla="*/ 93 h 350"/>
                <a:gd name="T76" fmla="*/ 348 w 330"/>
                <a:gd name="T77" fmla="*/ 119 h 350"/>
                <a:gd name="T78" fmla="*/ 355 w 330"/>
                <a:gd name="T79" fmla="*/ 147 h 350"/>
                <a:gd name="T80" fmla="*/ 358 w 330"/>
                <a:gd name="T81" fmla="*/ 175 h 35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0"/>
                <a:gd name="T124" fmla="*/ 0 h 350"/>
                <a:gd name="T125" fmla="*/ 330 w 330"/>
                <a:gd name="T126" fmla="*/ 350 h 35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0" h="350">
                  <a:moveTo>
                    <a:pt x="330" y="175"/>
                  </a:moveTo>
                  <a:lnTo>
                    <a:pt x="327" y="203"/>
                  </a:lnTo>
                  <a:lnTo>
                    <a:pt x="321" y="231"/>
                  </a:lnTo>
                  <a:lnTo>
                    <a:pt x="312" y="254"/>
                  </a:lnTo>
                  <a:lnTo>
                    <a:pt x="299" y="278"/>
                  </a:lnTo>
                  <a:lnTo>
                    <a:pt x="281" y="299"/>
                  </a:lnTo>
                  <a:lnTo>
                    <a:pt x="262" y="315"/>
                  </a:lnTo>
                  <a:lnTo>
                    <a:pt x="242" y="331"/>
                  </a:lnTo>
                  <a:lnTo>
                    <a:pt x="218" y="340"/>
                  </a:lnTo>
                  <a:lnTo>
                    <a:pt x="191" y="347"/>
                  </a:lnTo>
                  <a:lnTo>
                    <a:pt x="165" y="350"/>
                  </a:lnTo>
                  <a:lnTo>
                    <a:pt x="139" y="347"/>
                  </a:lnTo>
                  <a:lnTo>
                    <a:pt x="112" y="340"/>
                  </a:lnTo>
                  <a:lnTo>
                    <a:pt x="90" y="331"/>
                  </a:lnTo>
                  <a:lnTo>
                    <a:pt x="68" y="315"/>
                  </a:lnTo>
                  <a:lnTo>
                    <a:pt x="49" y="299"/>
                  </a:lnTo>
                  <a:lnTo>
                    <a:pt x="33" y="278"/>
                  </a:lnTo>
                  <a:lnTo>
                    <a:pt x="20" y="254"/>
                  </a:lnTo>
                  <a:lnTo>
                    <a:pt x="9" y="231"/>
                  </a:lnTo>
                  <a:lnTo>
                    <a:pt x="3" y="203"/>
                  </a:lnTo>
                  <a:lnTo>
                    <a:pt x="0" y="175"/>
                  </a:lnTo>
                  <a:lnTo>
                    <a:pt x="3" y="147"/>
                  </a:lnTo>
                  <a:lnTo>
                    <a:pt x="9" y="119"/>
                  </a:lnTo>
                  <a:lnTo>
                    <a:pt x="20" y="93"/>
                  </a:lnTo>
                  <a:lnTo>
                    <a:pt x="33" y="72"/>
                  </a:lnTo>
                  <a:lnTo>
                    <a:pt x="49" y="51"/>
                  </a:lnTo>
                  <a:lnTo>
                    <a:pt x="68" y="33"/>
                  </a:lnTo>
                  <a:lnTo>
                    <a:pt x="90" y="19"/>
                  </a:lnTo>
                  <a:lnTo>
                    <a:pt x="112" y="10"/>
                  </a:lnTo>
                  <a:lnTo>
                    <a:pt x="139" y="3"/>
                  </a:lnTo>
                  <a:lnTo>
                    <a:pt x="165" y="0"/>
                  </a:lnTo>
                  <a:lnTo>
                    <a:pt x="191" y="3"/>
                  </a:lnTo>
                  <a:lnTo>
                    <a:pt x="218" y="10"/>
                  </a:lnTo>
                  <a:lnTo>
                    <a:pt x="242" y="19"/>
                  </a:lnTo>
                  <a:lnTo>
                    <a:pt x="262" y="33"/>
                  </a:lnTo>
                  <a:lnTo>
                    <a:pt x="281" y="51"/>
                  </a:lnTo>
                  <a:lnTo>
                    <a:pt x="299" y="72"/>
                  </a:lnTo>
                  <a:lnTo>
                    <a:pt x="312" y="93"/>
                  </a:lnTo>
                  <a:lnTo>
                    <a:pt x="321" y="119"/>
                  </a:lnTo>
                  <a:lnTo>
                    <a:pt x="327" y="147"/>
                  </a:lnTo>
                  <a:lnTo>
                    <a:pt x="330" y="175"/>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94" name="Freeform 25"/>
            <p:cNvSpPr>
              <a:spLocks/>
            </p:cNvSpPr>
            <p:nvPr/>
          </p:nvSpPr>
          <p:spPr bwMode="auto">
            <a:xfrm>
              <a:off x="4551" y="3465"/>
              <a:ext cx="353" cy="350"/>
            </a:xfrm>
            <a:custGeom>
              <a:avLst/>
              <a:gdLst>
                <a:gd name="T0" fmla="*/ 358 w 330"/>
                <a:gd name="T1" fmla="*/ 175 h 350"/>
                <a:gd name="T2" fmla="*/ 355 w 330"/>
                <a:gd name="T3" fmla="*/ 147 h 350"/>
                <a:gd name="T4" fmla="*/ 348 w 330"/>
                <a:gd name="T5" fmla="*/ 119 h 350"/>
                <a:gd name="T6" fmla="*/ 338 w 330"/>
                <a:gd name="T7" fmla="*/ 93 h 350"/>
                <a:gd name="T8" fmla="*/ 324 w 330"/>
                <a:gd name="T9" fmla="*/ 72 h 350"/>
                <a:gd name="T10" fmla="*/ 305 w 330"/>
                <a:gd name="T11" fmla="*/ 51 h 350"/>
                <a:gd name="T12" fmla="*/ 284 w 330"/>
                <a:gd name="T13" fmla="*/ 33 h 350"/>
                <a:gd name="T14" fmla="*/ 263 w 330"/>
                <a:gd name="T15" fmla="*/ 19 h 350"/>
                <a:gd name="T16" fmla="*/ 236 w 330"/>
                <a:gd name="T17" fmla="*/ 10 h 350"/>
                <a:gd name="T18" fmla="*/ 207 w 330"/>
                <a:gd name="T19" fmla="*/ 3 h 350"/>
                <a:gd name="T20" fmla="*/ 179 w 330"/>
                <a:gd name="T21" fmla="*/ 0 h 350"/>
                <a:gd name="T22" fmla="*/ 151 w 330"/>
                <a:gd name="T23" fmla="*/ 3 h 350"/>
                <a:gd name="T24" fmla="*/ 122 w 330"/>
                <a:gd name="T25" fmla="*/ 10 h 350"/>
                <a:gd name="T26" fmla="*/ 98 w 330"/>
                <a:gd name="T27" fmla="*/ 19 h 350"/>
                <a:gd name="T28" fmla="*/ 74 w 330"/>
                <a:gd name="T29" fmla="*/ 33 h 350"/>
                <a:gd name="T30" fmla="*/ 53 w 330"/>
                <a:gd name="T31" fmla="*/ 51 h 350"/>
                <a:gd name="T32" fmla="*/ 36 w 330"/>
                <a:gd name="T33" fmla="*/ 72 h 350"/>
                <a:gd name="T34" fmla="*/ 22 w 330"/>
                <a:gd name="T35" fmla="*/ 93 h 350"/>
                <a:gd name="T36" fmla="*/ 10 w 330"/>
                <a:gd name="T37" fmla="*/ 119 h 350"/>
                <a:gd name="T38" fmla="*/ 3 w 330"/>
                <a:gd name="T39" fmla="*/ 147 h 350"/>
                <a:gd name="T40" fmla="*/ 0 w 330"/>
                <a:gd name="T41" fmla="*/ 175 h 350"/>
                <a:gd name="T42" fmla="*/ 3 w 330"/>
                <a:gd name="T43" fmla="*/ 203 h 350"/>
                <a:gd name="T44" fmla="*/ 10 w 330"/>
                <a:gd name="T45" fmla="*/ 231 h 350"/>
                <a:gd name="T46" fmla="*/ 22 w 330"/>
                <a:gd name="T47" fmla="*/ 254 h 350"/>
                <a:gd name="T48" fmla="*/ 36 w 330"/>
                <a:gd name="T49" fmla="*/ 278 h 350"/>
                <a:gd name="T50" fmla="*/ 53 w 330"/>
                <a:gd name="T51" fmla="*/ 299 h 350"/>
                <a:gd name="T52" fmla="*/ 74 w 330"/>
                <a:gd name="T53" fmla="*/ 315 h 350"/>
                <a:gd name="T54" fmla="*/ 98 w 330"/>
                <a:gd name="T55" fmla="*/ 331 h 350"/>
                <a:gd name="T56" fmla="*/ 122 w 330"/>
                <a:gd name="T57" fmla="*/ 340 h 350"/>
                <a:gd name="T58" fmla="*/ 151 w 330"/>
                <a:gd name="T59" fmla="*/ 347 h 350"/>
                <a:gd name="T60" fmla="*/ 179 w 330"/>
                <a:gd name="T61" fmla="*/ 350 h 350"/>
                <a:gd name="T62" fmla="*/ 207 w 330"/>
                <a:gd name="T63" fmla="*/ 347 h 350"/>
                <a:gd name="T64" fmla="*/ 236 w 330"/>
                <a:gd name="T65" fmla="*/ 340 h 350"/>
                <a:gd name="T66" fmla="*/ 263 w 330"/>
                <a:gd name="T67" fmla="*/ 331 h 350"/>
                <a:gd name="T68" fmla="*/ 284 w 330"/>
                <a:gd name="T69" fmla="*/ 315 h 350"/>
                <a:gd name="T70" fmla="*/ 305 w 330"/>
                <a:gd name="T71" fmla="*/ 299 h 350"/>
                <a:gd name="T72" fmla="*/ 324 w 330"/>
                <a:gd name="T73" fmla="*/ 278 h 350"/>
                <a:gd name="T74" fmla="*/ 338 w 330"/>
                <a:gd name="T75" fmla="*/ 254 h 350"/>
                <a:gd name="T76" fmla="*/ 348 w 330"/>
                <a:gd name="T77" fmla="*/ 231 h 350"/>
                <a:gd name="T78" fmla="*/ 355 w 330"/>
                <a:gd name="T79" fmla="*/ 203 h 350"/>
                <a:gd name="T80" fmla="*/ 358 w 330"/>
                <a:gd name="T81" fmla="*/ 175 h 350"/>
                <a:gd name="T82" fmla="*/ 358 w 330"/>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0"/>
                <a:gd name="T127" fmla="*/ 0 h 350"/>
                <a:gd name="T128" fmla="*/ 330 w 330"/>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0" h="350">
                  <a:moveTo>
                    <a:pt x="330" y="175"/>
                  </a:moveTo>
                  <a:lnTo>
                    <a:pt x="327" y="147"/>
                  </a:lnTo>
                  <a:lnTo>
                    <a:pt x="321" y="119"/>
                  </a:lnTo>
                  <a:lnTo>
                    <a:pt x="312" y="93"/>
                  </a:lnTo>
                  <a:lnTo>
                    <a:pt x="299" y="72"/>
                  </a:lnTo>
                  <a:lnTo>
                    <a:pt x="281" y="51"/>
                  </a:lnTo>
                  <a:lnTo>
                    <a:pt x="262" y="33"/>
                  </a:lnTo>
                  <a:lnTo>
                    <a:pt x="242" y="19"/>
                  </a:lnTo>
                  <a:lnTo>
                    <a:pt x="218" y="10"/>
                  </a:lnTo>
                  <a:lnTo>
                    <a:pt x="191" y="3"/>
                  </a:lnTo>
                  <a:lnTo>
                    <a:pt x="165" y="0"/>
                  </a:lnTo>
                  <a:lnTo>
                    <a:pt x="139" y="3"/>
                  </a:lnTo>
                  <a:lnTo>
                    <a:pt x="112" y="10"/>
                  </a:lnTo>
                  <a:lnTo>
                    <a:pt x="90" y="19"/>
                  </a:lnTo>
                  <a:lnTo>
                    <a:pt x="68" y="33"/>
                  </a:lnTo>
                  <a:lnTo>
                    <a:pt x="49" y="51"/>
                  </a:lnTo>
                  <a:lnTo>
                    <a:pt x="33" y="72"/>
                  </a:lnTo>
                  <a:lnTo>
                    <a:pt x="20" y="93"/>
                  </a:lnTo>
                  <a:lnTo>
                    <a:pt x="9" y="119"/>
                  </a:lnTo>
                  <a:lnTo>
                    <a:pt x="3" y="147"/>
                  </a:lnTo>
                  <a:lnTo>
                    <a:pt x="0" y="175"/>
                  </a:lnTo>
                  <a:lnTo>
                    <a:pt x="3" y="203"/>
                  </a:lnTo>
                  <a:lnTo>
                    <a:pt x="9" y="231"/>
                  </a:lnTo>
                  <a:lnTo>
                    <a:pt x="20" y="254"/>
                  </a:lnTo>
                  <a:lnTo>
                    <a:pt x="33" y="278"/>
                  </a:lnTo>
                  <a:lnTo>
                    <a:pt x="49" y="299"/>
                  </a:lnTo>
                  <a:lnTo>
                    <a:pt x="68" y="315"/>
                  </a:lnTo>
                  <a:lnTo>
                    <a:pt x="90" y="331"/>
                  </a:lnTo>
                  <a:lnTo>
                    <a:pt x="112" y="340"/>
                  </a:lnTo>
                  <a:lnTo>
                    <a:pt x="139" y="347"/>
                  </a:lnTo>
                  <a:lnTo>
                    <a:pt x="165" y="350"/>
                  </a:lnTo>
                  <a:lnTo>
                    <a:pt x="191" y="347"/>
                  </a:lnTo>
                  <a:lnTo>
                    <a:pt x="218" y="340"/>
                  </a:lnTo>
                  <a:lnTo>
                    <a:pt x="242" y="331"/>
                  </a:lnTo>
                  <a:lnTo>
                    <a:pt x="262" y="315"/>
                  </a:lnTo>
                  <a:lnTo>
                    <a:pt x="281" y="299"/>
                  </a:lnTo>
                  <a:lnTo>
                    <a:pt x="299" y="278"/>
                  </a:lnTo>
                  <a:lnTo>
                    <a:pt x="312" y="254"/>
                  </a:lnTo>
                  <a:lnTo>
                    <a:pt x="321" y="231"/>
                  </a:lnTo>
                  <a:lnTo>
                    <a:pt x="327" y="203"/>
                  </a:lnTo>
                  <a:lnTo>
                    <a:pt x="330" y="175"/>
                  </a:lnTo>
                </a:path>
              </a:pathLst>
            </a:custGeom>
            <a:noFill/>
            <a:ln w="206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95" name="Rectangle 26"/>
            <p:cNvSpPr>
              <a:spLocks noChangeArrowheads="1"/>
            </p:cNvSpPr>
            <p:nvPr/>
          </p:nvSpPr>
          <p:spPr bwMode="auto">
            <a:xfrm>
              <a:off x="4721" y="3596"/>
              <a:ext cx="23" cy="9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I</a:t>
              </a:r>
              <a:endParaRPr lang="en-US" altLang="zh-CN" sz="1292"/>
            </a:p>
          </p:txBody>
        </p:sp>
        <p:sp>
          <p:nvSpPr>
            <p:cNvPr id="32796" name="Freeform 27"/>
            <p:cNvSpPr>
              <a:spLocks/>
            </p:cNvSpPr>
            <p:nvPr/>
          </p:nvSpPr>
          <p:spPr bwMode="auto">
            <a:xfrm>
              <a:off x="4875" y="1960"/>
              <a:ext cx="199" cy="366"/>
            </a:xfrm>
            <a:custGeom>
              <a:avLst/>
              <a:gdLst>
                <a:gd name="T0" fmla="*/ 200 w 184"/>
                <a:gd name="T1" fmla="*/ 366 h 366"/>
                <a:gd name="T2" fmla="*/ 198 w 184"/>
                <a:gd name="T3" fmla="*/ 307 h 366"/>
                <a:gd name="T4" fmla="*/ 190 w 184"/>
                <a:gd name="T5" fmla="*/ 249 h 366"/>
                <a:gd name="T6" fmla="*/ 178 w 184"/>
                <a:gd name="T7" fmla="*/ 198 h 366"/>
                <a:gd name="T8" fmla="*/ 162 w 184"/>
                <a:gd name="T9" fmla="*/ 149 h 366"/>
                <a:gd name="T10" fmla="*/ 140 w 184"/>
                <a:gd name="T11" fmla="*/ 107 h 366"/>
                <a:gd name="T12" fmla="*/ 116 w 184"/>
                <a:gd name="T13" fmla="*/ 70 h 366"/>
                <a:gd name="T14" fmla="*/ 90 w 184"/>
                <a:gd name="T15" fmla="*/ 39 h 366"/>
                <a:gd name="T16" fmla="*/ 62 w 184"/>
                <a:gd name="T17" fmla="*/ 18 h 366"/>
                <a:gd name="T18" fmla="*/ 30 w 184"/>
                <a:gd name="T19" fmla="*/ 4 h 366"/>
                <a:gd name="T20" fmla="*/ 0 w 184"/>
                <a:gd name="T21" fmla="*/ 0 h 3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4"/>
                <a:gd name="T34" fmla="*/ 0 h 366"/>
                <a:gd name="T35" fmla="*/ 184 w 184"/>
                <a:gd name="T36" fmla="*/ 366 h 3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4" h="366">
                  <a:moveTo>
                    <a:pt x="184" y="366"/>
                  </a:moveTo>
                  <a:lnTo>
                    <a:pt x="182" y="307"/>
                  </a:lnTo>
                  <a:lnTo>
                    <a:pt x="175" y="249"/>
                  </a:lnTo>
                  <a:lnTo>
                    <a:pt x="164" y="198"/>
                  </a:lnTo>
                  <a:lnTo>
                    <a:pt x="149" y="149"/>
                  </a:lnTo>
                  <a:lnTo>
                    <a:pt x="129" y="107"/>
                  </a:lnTo>
                  <a:lnTo>
                    <a:pt x="107" y="70"/>
                  </a:lnTo>
                  <a:lnTo>
                    <a:pt x="83" y="39"/>
                  </a:lnTo>
                  <a:lnTo>
                    <a:pt x="57" y="18"/>
                  </a:lnTo>
                  <a:lnTo>
                    <a:pt x="28" y="4"/>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97" name="Freeform 28"/>
            <p:cNvSpPr>
              <a:spLocks/>
            </p:cNvSpPr>
            <p:nvPr/>
          </p:nvSpPr>
          <p:spPr bwMode="auto">
            <a:xfrm>
              <a:off x="4917" y="2621"/>
              <a:ext cx="74" cy="53"/>
            </a:xfrm>
            <a:custGeom>
              <a:avLst/>
              <a:gdLst>
                <a:gd name="T0" fmla="*/ 64 w 68"/>
                <a:gd name="T1" fmla="*/ 18 h 53"/>
                <a:gd name="T2" fmla="*/ 73 w 68"/>
                <a:gd name="T3" fmla="*/ 37 h 53"/>
                <a:gd name="T4" fmla="*/ 0 w 68"/>
                <a:gd name="T5" fmla="*/ 53 h 53"/>
                <a:gd name="T6" fmla="*/ 55 w 68"/>
                <a:gd name="T7" fmla="*/ 0 h 53"/>
                <a:gd name="T8" fmla="*/ 64 w 68"/>
                <a:gd name="T9" fmla="*/ 18 h 53"/>
                <a:gd name="T10" fmla="*/ 0 60000 65536"/>
                <a:gd name="T11" fmla="*/ 0 60000 65536"/>
                <a:gd name="T12" fmla="*/ 0 60000 65536"/>
                <a:gd name="T13" fmla="*/ 0 60000 65536"/>
                <a:gd name="T14" fmla="*/ 0 60000 65536"/>
                <a:gd name="T15" fmla="*/ 0 w 68"/>
                <a:gd name="T16" fmla="*/ 0 h 53"/>
                <a:gd name="T17" fmla="*/ 68 w 68"/>
                <a:gd name="T18" fmla="*/ 53 h 53"/>
              </a:gdLst>
              <a:ahLst/>
              <a:cxnLst>
                <a:cxn ang="T10">
                  <a:pos x="T0" y="T1"/>
                </a:cxn>
                <a:cxn ang="T11">
                  <a:pos x="T2" y="T3"/>
                </a:cxn>
                <a:cxn ang="T12">
                  <a:pos x="T4" y="T5"/>
                </a:cxn>
                <a:cxn ang="T13">
                  <a:pos x="T6" y="T7"/>
                </a:cxn>
                <a:cxn ang="T14">
                  <a:pos x="T8" y="T9"/>
                </a:cxn>
              </a:cxnLst>
              <a:rect l="T15" t="T16" r="T17" b="T18"/>
              <a:pathLst>
                <a:path w="68" h="53">
                  <a:moveTo>
                    <a:pt x="60" y="18"/>
                  </a:moveTo>
                  <a:lnTo>
                    <a:pt x="68" y="37"/>
                  </a:lnTo>
                  <a:lnTo>
                    <a:pt x="0" y="53"/>
                  </a:lnTo>
                  <a:lnTo>
                    <a:pt x="51" y="0"/>
                  </a:lnTo>
                  <a:lnTo>
                    <a:pt x="60" y="18"/>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98" name="Freeform 29"/>
            <p:cNvSpPr>
              <a:spLocks/>
            </p:cNvSpPr>
            <p:nvPr/>
          </p:nvSpPr>
          <p:spPr bwMode="auto">
            <a:xfrm>
              <a:off x="4917" y="2621"/>
              <a:ext cx="74" cy="53"/>
            </a:xfrm>
            <a:custGeom>
              <a:avLst/>
              <a:gdLst>
                <a:gd name="T0" fmla="*/ 64 w 68"/>
                <a:gd name="T1" fmla="*/ 18 h 53"/>
                <a:gd name="T2" fmla="*/ 73 w 68"/>
                <a:gd name="T3" fmla="*/ 37 h 53"/>
                <a:gd name="T4" fmla="*/ 0 w 68"/>
                <a:gd name="T5" fmla="*/ 53 h 53"/>
                <a:gd name="T6" fmla="*/ 55 w 68"/>
                <a:gd name="T7" fmla="*/ 0 h 53"/>
                <a:gd name="T8" fmla="*/ 64 w 68"/>
                <a:gd name="T9" fmla="*/ 18 h 53"/>
                <a:gd name="T10" fmla="*/ 0 60000 65536"/>
                <a:gd name="T11" fmla="*/ 0 60000 65536"/>
                <a:gd name="T12" fmla="*/ 0 60000 65536"/>
                <a:gd name="T13" fmla="*/ 0 60000 65536"/>
                <a:gd name="T14" fmla="*/ 0 60000 65536"/>
                <a:gd name="T15" fmla="*/ 0 w 68"/>
                <a:gd name="T16" fmla="*/ 0 h 53"/>
                <a:gd name="T17" fmla="*/ 68 w 68"/>
                <a:gd name="T18" fmla="*/ 53 h 53"/>
              </a:gdLst>
              <a:ahLst/>
              <a:cxnLst>
                <a:cxn ang="T10">
                  <a:pos x="T0" y="T1"/>
                </a:cxn>
                <a:cxn ang="T11">
                  <a:pos x="T2" y="T3"/>
                </a:cxn>
                <a:cxn ang="T12">
                  <a:pos x="T4" y="T5"/>
                </a:cxn>
                <a:cxn ang="T13">
                  <a:pos x="T6" y="T7"/>
                </a:cxn>
                <a:cxn ang="T14">
                  <a:pos x="T8" y="T9"/>
                </a:cxn>
              </a:cxnLst>
              <a:rect l="T15" t="T16" r="T17" b="T18"/>
              <a:pathLst>
                <a:path w="68" h="53">
                  <a:moveTo>
                    <a:pt x="60" y="18"/>
                  </a:moveTo>
                  <a:lnTo>
                    <a:pt x="68" y="37"/>
                  </a:lnTo>
                  <a:lnTo>
                    <a:pt x="0" y="53"/>
                  </a:lnTo>
                  <a:lnTo>
                    <a:pt x="51" y="0"/>
                  </a:lnTo>
                  <a:lnTo>
                    <a:pt x="60" y="18"/>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99" name="Freeform 30"/>
            <p:cNvSpPr>
              <a:spLocks/>
            </p:cNvSpPr>
            <p:nvPr/>
          </p:nvSpPr>
          <p:spPr bwMode="auto">
            <a:xfrm>
              <a:off x="4985" y="2326"/>
              <a:ext cx="90" cy="314"/>
            </a:xfrm>
            <a:custGeom>
              <a:avLst/>
              <a:gdLst>
                <a:gd name="T0" fmla="*/ 90 w 83"/>
                <a:gd name="T1" fmla="*/ 0 h 314"/>
                <a:gd name="T2" fmla="*/ 90 w 83"/>
                <a:gd name="T3" fmla="*/ 42 h 314"/>
                <a:gd name="T4" fmla="*/ 88 w 83"/>
                <a:gd name="T5" fmla="*/ 81 h 314"/>
                <a:gd name="T6" fmla="*/ 83 w 83"/>
                <a:gd name="T7" fmla="*/ 121 h 314"/>
                <a:gd name="T8" fmla="*/ 78 w 83"/>
                <a:gd name="T9" fmla="*/ 158 h 314"/>
                <a:gd name="T10" fmla="*/ 72 w 83"/>
                <a:gd name="T11" fmla="*/ 193 h 314"/>
                <a:gd name="T12" fmla="*/ 62 w 83"/>
                <a:gd name="T13" fmla="*/ 226 h 314"/>
                <a:gd name="T14" fmla="*/ 52 w 83"/>
                <a:gd name="T15" fmla="*/ 256 h 314"/>
                <a:gd name="T16" fmla="*/ 38 w 83"/>
                <a:gd name="T17" fmla="*/ 279 h 314"/>
                <a:gd name="T18" fmla="*/ 22 w 83"/>
                <a:gd name="T19" fmla="*/ 300 h 314"/>
                <a:gd name="T20" fmla="*/ 0 w 83"/>
                <a:gd name="T21" fmla="*/ 314 h 3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314"/>
                <a:gd name="T35" fmla="*/ 83 w 83"/>
                <a:gd name="T36" fmla="*/ 314 h 3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314">
                  <a:moveTo>
                    <a:pt x="83" y="0"/>
                  </a:moveTo>
                  <a:lnTo>
                    <a:pt x="83" y="42"/>
                  </a:lnTo>
                  <a:lnTo>
                    <a:pt x="81" y="81"/>
                  </a:lnTo>
                  <a:lnTo>
                    <a:pt x="77" y="121"/>
                  </a:lnTo>
                  <a:lnTo>
                    <a:pt x="72" y="158"/>
                  </a:lnTo>
                  <a:lnTo>
                    <a:pt x="66" y="193"/>
                  </a:lnTo>
                  <a:lnTo>
                    <a:pt x="57" y="226"/>
                  </a:lnTo>
                  <a:lnTo>
                    <a:pt x="48" y="256"/>
                  </a:lnTo>
                  <a:lnTo>
                    <a:pt x="35" y="279"/>
                  </a:lnTo>
                  <a:lnTo>
                    <a:pt x="20" y="300"/>
                  </a:lnTo>
                  <a:lnTo>
                    <a:pt x="0" y="314"/>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0" name="Freeform 31"/>
            <p:cNvSpPr>
              <a:spLocks/>
            </p:cNvSpPr>
            <p:nvPr/>
          </p:nvSpPr>
          <p:spPr bwMode="auto">
            <a:xfrm>
              <a:off x="4880" y="1172"/>
              <a:ext cx="447" cy="784"/>
            </a:xfrm>
            <a:custGeom>
              <a:avLst/>
              <a:gdLst>
                <a:gd name="T0" fmla="*/ 447 w 413"/>
                <a:gd name="T1" fmla="*/ 785 h 785"/>
                <a:gd name="T2" fmla="*/ 439 w 413"/>
                <a:gd name="T3" fmla="*/ 660 h 785"/>
                <a:gd name="T4" fmla="*/ 423 w 413"/>
                <a:gd name="T5" fmla="*/ 538 h 785"/>
                <a:gd name="T6" fmla="*/ 397 w 413"/>
                <a:gd name="T7" fmla="*/ 427 h 785"/>
                <a:gd name="T8" fmla="*/ 361 w 413"/>
                <a:gd name="T9" fmla="*/ 324 h 785"/>
                <a:gd name="T10" fmla="*/ 316 w 413"/>
                <a:gd name="T11" fmla="*/ 231 h 785"/>
                <a:gd name="T12" fmla="*/ 264 w 413"/>
                <a:gd name="T13" fmla="*/ 154 h 785"/>
                <a:gd name="T14" fmla="*/ 207 w 413"/>
                <a:gd name="T15" fmla="*/ 89 h 785"/>
                <a:gd name="T16" fmla="*/ 143 w 413"/>
                <a:gd name="T17" fmla="*/ 42 h 785"/>
                <a:gd name="T18" fmla="*/ 74 w 413"/>
                <a:gd name="T19" fmla="*/ 12 h 785"/>
                <a:gd name="T20" fmla="*/ 0 w 413"/>
                <a:gd name="T21" fmla="*/ 0 h 78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3"/>
                <a:gd name="T34" fmla="*/ 0 h 785"/>
                <a:gd name="T35" fmla="*/ 413 w 413"/>
                <a:gd name="T36" fmla="*/ 785 h 78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3" h="785">
                  <a:moveTo>
                    <a:pt x="413" y="785"/>
                  </a:moveTo>
                  <a:lnTo>
                    <a:pt x="406" y="660"/>
                  </a:lnTo>
                  <a:lnTo>
                    <a:pt x="391" y="538"/>
                  </a:lnTo>
                  <a:lnTo>
                    <a:pt x="367" y="427"/>
                  </a:lnTo>
                  <a:lnTo>
                    <a:pt x="334" y="324"/>
                  </a:lnTo>
                  <a:lnTo>
                    <a:pt x="292" y="231"/>
                  </a:lnTo>
                  <a:lnTo>
                    <a:pt x="244" y="154"/>
                  </a:lnTo>
                  <a:lnTo>
                    <a:pt x="191" y="89"/>
                  </a:lnTo>
                  <a:lnTo>
                    <a:pt x="132" y="42"/>
                  </a:lnTo>
                  <a:lnTo>
                    <a:pt x="68" y="12"/>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1" name="Freeform 32"/>
            <p:cNvSpPr>
              <a:spLocks/>
            </p:cNvSpPr>
            <p:nvPr/>
          </p:nvSpPr>
          <p:spPr bwMode="auto">
            <a:xfrm>
              <a:off x="4890" y="2712"/>
              <a:ext cx="75" cy="40"/>
            </a:xfrm>
            <a:custGeom>
              <a:avLst/>
              <a:gdLst>
                <a:gd name="T0" fmla="*/ 73 w 70"/>
                <a:gd name="T1" fmla="*/ 19 h 40"/>
                <a:gd name="T2" fmla="*/ 75 w 70"/>
                <a:gd name="T3" fmla="*/ 40 h 40"/>
                <a:gd name="T4" fmla="*/ 0 w 70"/>
                <a:gd name="T5" fmla="*/ 33 h 40"/>
                <a:gd name="T6" fmla="*/ 69 w 70"/>
                <a:gd name="T7" fmla="*/ 0 h 40"/>
                <a:gd name="T8" fmla="*/ 73 w 70"/>
                <a:gd name="T9" fmla="*/ 21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8" y="19"/>
                  </a:moveTo>
                  <a:lnTo>
                    <a:pt x="70" y="40"/>
                  </a:lnTo>
                  <a:lnTo>
                    <a:pt x="0" y="33"/>
                  </a:lnTo>
                  <a:lnTo>
                    <a:pt x="64" y="0"/>
                  </a:lnTo>
                  <a:lnTo>
                    <a:pt x="68"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2" name="Freeform 33"/>
            <p:cNvSpPr>
              <a:spLocks/>
            </p:cNvSpPr>
            <p:nvPr/>
          </p:nvSpPr>
          <p:spPr bwMode="auto">
            <a:xfrm>
              <a:off x="4890" y="2712"/>
              <a:ext cx="75" cy="40"/>
            </a:xfrm>
            <a:custGeom>
              <a:avLst/>
              <a:gdLst>
                <a:gd name="T0" fmla="*/ 73 w 70"/>
                <a:gd name="T1" fmla="*/ 19 h 40"/>
                <a:gd name="T2" fmla="*/ 75 w 70"/>
                <a:gd name="T3" fmla="*/ 40 h 40"/>
                <a:gd name="T4" fmla="*/ 0 w 70"/>
                <a:gd name="T5" fmla="*/ 33 h 40"/>
                <a:gd name="T6" fmla="*/ 69 w 70"/>
                <a:gd name="T7" fmla="*/ 0 h 40"/>
                <a:gd name="T8" fmla="*/ 73 w 70"/>
                <a:gd name="T9" fmla="*/ 19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8" y="19"/>
                  </a:moveTo>
                  <a:lnTo>
                    <a:pt x="70" y="40"/>
                  </a:lnTo>
                  <a:lnTo>
                    <a:pt x="0" y="33"/>
                  </a:lnTo>
                  <a:lnTo>
                    <a:pt x="64" y="0"/>
                  </a:lnTo>
                  <a:lnTo>
                    <a:pt x="68"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3" name="Freeform 34"/>
            <p:cNvSpPr>
              <a:spLocks/>
            </p:cNvSpPr>
            <p:nvPr/>
          </p:nvSpPr>
          <p:spPr bwMode="auto">
            <a:xfrm>
              <a:off x="4965" y="1956"/>
              <a:ext cx="362" cy="770"/>
            </a:xfrm>
            <a:custGeom>
              <a:avLst/>
              <a:gdLst>
                <a:gd name="T0" fmla="*/ 362 w 334"/>
                <a:gd name="T1" fmla="*/ 0 h 774"/>
                <a:gd name="T2" fmla="*/ 357 w 334"/>
                <a:gd name="T3" fmla="*/ 117 h 774"/>
                <a:gd name="T4" fmla="*/ 346 w 334"/>
                <a:gd name="T5" fmla="*/ 226 h 774"/>
                <a:gd name="T6" fmla="*/ 324 w 334"/>
                <a:gd name="T7" fmla="*/ 331 h 774"/>
                <a:gd name="T8" fmla="*/ 295 w 334"/>
                <a:gd name="T9" fmla="*/ 429 h 774"/>
                <a:gd name="T10" fmla="*/ 262 w 334"/>
                <a:gd name="T11" fmla="*/ 520 h 774"/>
                <a:gd name="T12" fmla="*/ 219 w 334"/>
                <a:gd name="T13" fmla="*/ 597 h 774"/>
                <a:gd name="T14" fmla="*/ 173 w 334"/>
                <a:gd name="T15" fmla="*/ 665 h 774"/>
                <a:gd name="T16" fmla="*/ 119 w 334"/>
                <a:gd name="T17" fmla="*/ 718 h 774"/>
                <a:gd name="T18" fmla="*/ 62 w 334"/>
                <a:gd name="T19" fmla="*/ 755 h 774"/>
                <a:gd name="T20" fmla="*/ 0 w 334"/>
                <a:gd name="T21" fmla="*/ 774 h 7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4"/>
                <a:gd name="T34" fmla="*/ 0 h 774"/>
                <a:gd name="T35" fmla="*/ 334 w 334"/>
                <a:gd name="T36" fmla="*/ 774 h 77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4" h="774">
                  <a:moveTo>
                    <a:pt x="334" y="0"/>
                  </a:moveTo>
                  <a:lnTo>
                    <a:pt x="329" y="117"/>
                  </a:lnTo>
                  <a:lnTo>
                    <a:pt x="319" y="226"/>
                  </a:lnTo>
                  <a:lnTo>
                    <a:pt x="299" y="331"/>
                  </a:lnTo>
                  <a:lnTo>
                    <a:pt x="272" y="429"/>
                  </a:lnTo>
                  <a:lnTo>
                    <a:pt x="242" y="520"/>
                  </a:lnTo>
                  <a:lnTo>
                    <a:pt x="202" y="597"/>
                  </a:lnTo>
                  <a:lnTo>
                    <a:pt x="160" y="665"/>
                  </a:lnTo>
                  <a:lnTo>
                    <a:pt x="110" y="718"/>
                  </a:lnTo>
                  <a:lnTo>
                    <a:pt x="57" y="755"/>
                  </a:lnTo>
                  <a:lnTo>
                    <a:pt x="0" y="774"/>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4" name="Freeform 35"/>
            <p:cNvSpPr>
              <a:spLocks/>
            </p:cNvSpPr>
            <p:nvPr/>
          </p:nvSpPr>
          <p:spPr bwMode="auto">
            <a:xfrm>
              <a:off x="4782" y="2125"/>
              <a:ext cx="65" cy="105"/>
            </a:xfrm>
            <a:custGeom>
              <a:avLst/>
              <a:gdLst>
                <a:gd name="T0" fmla="*/ 65 w 60"/>
                <a:gd name="T1" fmla="*/ 105 h 105"/>
                <a:gd name="T2" fmla="*/ 65 w 60"/>
                <a:gd name="T3" fmla="*/ 89 h 105"/>
                <a:gd name="T4" fmla="*/ 62 w 60"/>
                <a:gd name="T5" fmla="*/ 72 h 105"/>
                <a:gd name="T6" fmla="*/ 60 w 60"/>
                <a:gd name="T7" fmla="*/ 58 h 105"/>
                <a:gd name="T8" fmla="*/ 53 w 60"/>
                <a:gd name="T9" fmla="*/ 44 h 105"/>
                <a:gd name="T10" fmla="*/ 48 w 60"/>
                <a:gd name="T11" fmla="*/ 33 h 105"/>
                <a:gd name="T12" fmla="*/ 38 w 60"/>
                <a:gd name="T13" fmla="*/ 21 h 105"/>
                <a:gd name="T14" fmla="*/ 31 w 60"/>
                <a:gd name="T15" fmla="*/ 12 h 105"/>
                <a:gd name="T16" fmla="*/ 22 w 60"/>
                <a:gd name="T17" fmla="*/ 7 h 105"/>
                <a:gd name="T18" fmla="*/ 10 w 60"/>
                <a:gd name="T19" fmla="*/ 3 h 105"/>
                <a:gd name="T20" fmla="*/ 0 w 60"/>
                <a:gd name="T21" fmla="*/ 0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0"/>
                <a:gd name="T34" fmla="*/ 0 h 105"/>
                <a:gd name="T35" fmla="*/ 60 w 60"/>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0" h="105">
                  <a:moveTo>
                    <a:pt x="60" y="105"/>
                  </a:moveTo>
                  <a:lnTo>
                    <a:pt x="60" y="89"/>
                  </a:lnTo>
                  <a:lnTo>
                    <a:pt x="57" y="72"/>
                  </a:lnTo>
                  <a:lnTo>
                    <a:pt x="55" y="58"/>
                  </a:lnTo>
                  <a:lnTo>
                    <a:pt x="49" y="44"/>
                  </a:lnTo>
                  <a:lnTo>
                    <a:pt x="44" y="33"/>
                  </a:lnTo>
                  <a:lnTo>
                    <a:pt x="35" y="21"/>
                  </a:lnTo>
                  <a:lnTo>
                    <a:pt x="29" y="12"/>
                  </a:lnTo>
                  <a:lnTo>
                    <a:pt x="20" y="7"/>
                  </a:lnTo>
                  <a:lnTo>
                    <a:pt x="9" y="3"/>
                  </a:lnTo>
                  <a:lnTo>
                    <a:pt x="0"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5" name="Freeform 36"/>
            <p:cNvSpPr>
              <a:spLocks/>
            </p:cNvSpPr>
            <p:nvPr/>
          </p:nvSpPr>
          <p:spPr bwMode="auto">
            <a:xfrm>
              <a:off x="4716" y="2232"/>
              <a:ext cx="133" cy="105"/>
            </a:xfrm>
            <a:custGeom>
              <a:avLst/>
              <a:gdLst>
                <a:gd name="T0" fmla="*/ 0 w 123"/>
                <a:gd name="T1" fmla="*/ 105 h 105"/>
                <a:gd name="T2" fmla="*/ 22 w 123"/>
                <a:gd name="T3" fmla="*/ 105 h 105"/>
                <a:gd name="T4" fmla="*/ 40 w 123"/>
                <a:gd name="T5" fmla="*/ 101 h 105"/>
                <a:gd name="T6" fmla="*/ 59 w 123"/>
                <a:gd name="T7" fmla="*/ 94 h 105"/>
                <a:gd name="T8" fmla="*/ 78 w 123"/>
                <a:gd name="T9" fmla="*/ 87 h 105"/>
                <a:gd name="T10" fmla="*/ 92 w 123"/>
                <a:gd name="T11" fmla="*/ 75 h 105"/>
                <a:gd name="T12" fmla="*/ 107 w 123"/>
                <a:gd name="T13" fmla="*/ 63 h 105"/>
                <a:gd name="T14" fmla="*/ 116 w 123"/>
                <a:gd name="T15" fmla="*/ 49 h 105"/>
                <a:gd name="T16" fmla="*/ 125 w 123"/>
                <a:gd name="T17" fmla="*/ 33 h 105"/>
                <a:gd name="T18" fmla="*/ 131 w 123"/>
                <a:gd name="T19" fmla="*/ 17 h 105"/>
                <a:gd name="T20" fmla="*/ 133 w 123"/>
                <a:gd name="T21" fmla="*/ 0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05"/>
                <a:gd name="T35" fmla="*/ 123 w 123"/>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05">
                  <a:moveTo>
                    <a:pt x="0" y="105"/>
                  </a:moveTo>
                  <a:lnTo>
                    <a:pt x="20" y="105"/>
                  </a:lnTo>
                  <a:lnTo>
                    <a:pt x="37" y="101"/>
                  </a:lnTo>
                  <a:lnTo>
                    <a:pt x="55" y="94"/>
                  </a:lnTo>
                  <a:lnTo>
                    <a:pt x="72" y="87"/>
                  </a:lnTo>
                  <a:lnTo>
                    <a:pt x="85" y="75"/>
                  </a:lnTo>
                  <a:lnTo>
                    <a:pt x="99" y="63"/>
                  </a:lnTo>
                  <a:lnTo>
                    <a:pt x="107" y="49"/>
                  </a:lnTo>
                  <a:lnTo>
                    <a:pt x="116" y="33"/>
                  </a:lnTo>
                  <a:lnTo>
                    <a:pt x="121" y="17"/>
                  </a:lnTo>
                  <a:lnTo>
                    <a:pt x="123"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6" name="Freeform 37"/>
            <p:cNvSpPr>
              <a:spLocks/>
            </p:cNvSpPr>
            <p:nvPr/>
          </p:nvSpPr>
          <p:spPr bwMode="auto">
            <a:xfrm>
              <a:off x="4572" y="2132"/>
              <a:ext cx="70" cy="65"/>
            </a:xfrm>
            <a:custGeom>
              <a:avLst/>
              <a:gdLst>
                <a:gd name="T0" fmla="*/ 16 w 64"/>
                <a:gd name="T1" fmla="*/ 51 h 65"/>
                <a:gd name="T2" fmla="*/ 0 w 64"/>
                <a:gd name="T3" fmla="*/ 37 h 65"/>
                <a:gd name="T4" fmla="*/ 70 w 64"/>
                <a:gd name="T5" fmla="*/ 0 h 65"/>
                <a:gd name="T6" fmla="*/ 32 w 64"/>
                <a:gd name="T7" fmla="*/ 65 h 65"/>
                <a:gd name="T8" fmla="*/ 16 w 64"/>
                <a:gd name="T9" fmla="*/ 51 h 65"/>
                <a:gd name="T10" fmla="*/ 0 60000 65536"/>
                <a:gd name="T11" fmla="*/ 0 60000 65536"/>
                <a:gd name="T12" fmla="*/ 0 60000 65536"/>
                <a:gd name="T13" fmla="*/ 0 60000 65536"/>
                <a:gd name="T14" fmla="*/ 0 60000 65536"/>
                <a:gd name="T15" fmla="*/ 0 w 64"/>
                <a:gd name="T16" fmla="*/ 0 h 65"/>
                <a:gd name="T17" fmla="*/ 64 w 64"/>
                <a:gd name="T18" fmla="*/ 65 h 65"/>
              </a:gdLst>
              <a:ahLst/>
              <a:cxnLst>
                <a:cxn ang="T10">
                  <a:pos x="T0" y="T1"/>
                </a:cxn>
                <a:cxn ang="T11">
                  <a:pos x="T2" y="T3"/>
                </a:cxn>
                <a:cxn ang="T12">
                  <a:pos x="T4" y="T5"/>
                </a:cxn>
                <a:cxn ang="T13">
                  <a:pos x="T6" y="T7"/>
                </a:cxn>
                <a:cxn ang="T14">
                  <a:pos x="T8" y="T9"/>
                </a:cxn>
              </a:cxnLst>
              <a:rect l="T15" t="T16" r="T17" b="T18"/>
              <a:pathLst>
                <a:path w="64" h="65">
                  <a:moveTo>
                    <a:pt x="15" y="51"/>
                  </a:moveTo>
                  <a:lnTo>
                    <a:pt x="0" y="37"/>
                  </a:lnTo>
                  <a:lnTo>
                    <a:pt x="64" y="0"/>
                  </a:lnTo>
                  <a:lnTo>
                    <a:pt x="29" y="65"/>
                  </a:lnTo>
                  <a:lnTo>
                    <a:pt x="15" y="5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7" name="Freeform 38"/>
            <p:cNvSpPr>
              <a:spLocks/>
            </p:cNvSpPr>
            <p:nvPr/>
          </p:nvSpPr>
          <p:spPr bwMode="auto">
            <a:xfrm>
              <a:off x="4572" y="2132"/>
              <a:ext cx="70" cy="65"/>
            </a:xfrm>
            <a:custGeom>
              <a:avLst/>
              <a:gdLst>
                <a:gd name="T0" fmla="*/ 14 w 64"/>
                <a:gd name="T1" fmla="*/ 51 h 65"/>
                <a:gd name="T2" fmla="*/ 0 w 64"/>
                <a:gd name="T3" fmla="*/ 37 h 65"/>
                <a:gd name="T4" fmla="*/ 70 w 64"/>
                <a:gd name="T5" fmla="*/ 0 h 65"/>
                <a:gd name="T6" fmla="*/ 32 w 64"/>
                <a:gd name="T7" fmla="*/ 65 h 65"/>
                <a:gd name="T8" fmla="*/ 14 w 64"/>
                <a:gd name="T9" fmla="*/ 51 h 65"/>
                <a:gd name="T10" fmla="*/ 0 60000 65536"/>
                <a:gd name="T11" fmla="*/ 0 60000 65536"/>
                <a:gd name="T12" fmla="*/ 0 60000 65536"/>
                <a:gd name="T13" fmla="*/ 0 60000 65536"/>
                <a:gd name="T14" fmla="*/ 0 60000 65536"/>
                <a:gd name="T15" fmla="*/ 0 w 64"/>
                <a:gd name="T16" fmla="*/ 0 h 65"/>
                <a:gd name="T17" fmla="*/ 64 w 64"/>
                <a:gd name="T18" fmla="*/ 65 h 65"/>
              </a:gdLst>
              <a:ahLst/>
              <a:cxnLst>
                <a:cxn ang="T10">
                  <a:pos x="T0" y="T1"/>
                </a:cxn>
                <a:cxn ang="T11">
                  <a:pos x="T2" y="T3"/>
                </a:cxn>
                <a:cxn ang="T12">
                  <a:pos x="T4" y="T5"/>
                </a:cxn>
                <a:cxn ang="T13">
                  <a:pos x="T6" y="T7"/>
                </a:cxn>
                <a:cxn ang="T14">
                  <a:pos x="T8" y="T9"/>
                </a:cxn>
              </a:cxnLst>
              <a:rect l="T15" t="T16" r="T17" b="T18"/>
              <a:pathLst>
                <a:path w="64" h="65">
                  <a:moveTo>
                    <a:pt x="13" y="51"/>
                  </a:moveTo>
                  <a:lnTo>
                    <a:pt x="0" y="37"/>
                  </a:lnTo>
                  <a:lnTo>
                    <a:pt x="64" y="0"/>
                  </a:lnTo>
                  <a:lnTo>
                    <a:pt x="29" y="65"/>
                  </a:lnTo>
                  <a:lnTo>
                    <a:pt x="13" y="51"/>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8" name="Freeform 39"/>
            <p:cNvSpPr>
              <a:spLocks/>
            </p:cNvSpPr>
            <p:nvPr/>
          </p:nvSpPr>
          <p:spPr bwMode="auto">
            <a:xfrm>
              <a:off x="4580" y="2186"/>
              <a:ext cx="6" cy="44"/>
            </a:xfrm>
            <a:custGeom>
              <a:avLst/>
              <a:gdLst>
                <a:gd name="T0" fmla="*/ 0 w 6"/>
                <a:gd name="T1" fmla="*/ 44 h 44"/>
                <a:gd name="T2" fmla="*/ 0 w 6"/>
                <a:gd name="T3" fmla="*/ 42 h 44"/>
                <a:gd name="T4" fmla="*/ 0 w 6"/>
                <a:gd name="T5" fmla="*/ 35 h 44"/>
                <a:gd name="T6" fmla="*/ 0 w 6"/>
                <a:gd name="T7" fmla="*/ 30 h 44"/>
                <a:gd name="T8" fmla="*/ 0 w 6"/>
                <a:gd name="T9" fmla="*/ 25 h 44"/>
                <a:gd name="T10" fmla="*/ 0 w 6"/>
                <a:gd name="T11" fmla="*/ 21 h 44"/>
                <a:gd name="T12" fmla="*/ 0 w 6"/>
                <a:gd name="T13" fmla="*/ 16 h 44"/>
                <a:gd name="T14" fmla="*/ 2 w 6"/>
                <a:gd name="T15" fmla="*/ 11 h 44"/>
                <a:gd name="T16" fmla="*/ 2 w 6"/>
                <a:gd name="T17" fmla="*/ 7 h 44"/>
                <a:gd name="T18" fmla="*/ 4 w 6"/>
                <a:gd name="T19" fmla="*/ 2 h 44"/>
                <a:gd name="T20" fmla="*/ 6 w 6"/>
                <a:gd name="T21" fmla="*/ 0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
                <a:gd name="T34" fmla="*/ 0 h 44"/>
                <a:gd name="T35" fmla="*/ 6 w 6"/>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 h="44">
                  <a:moveTo>
                    <a:pt x="0" y="44"/>
                  </a:moveTo>
                  <a:lnTo>
                    <a:pt x="0" y="42"/>
                  </a:lnTo>
                  <a:lnTo>
                    <a:pt x="0" y="35"/>
                  </a:lnTo>
                  <a:lnTo>
                    <a:pt x="0" y="30"/>
                  </a:lnTo>
                  <a:lnTo>
                    <a:pt x="0" y="25"/>
                  </a:lnTo>
                  <a:lnTo>
                    <a:pt x="0" y="21"/>
                  </a:lnTo>
                  <a:lnTo>
                    <a:pt x="0" y="16"/>
                  </a:lnTo>
                  <a:lnTo>
                    <a:pt x="2" y="11"/>
                  </a:lnTo>
                  <a:lnTo>
                    <a:pt x="2" y="7"/>
                  </a:lnTo>
                  <a:lnTo>
                    <a:pt x="4" y="2"/>
                  </a:lnTo>
                  <a:lnTo>
                    <a:pt x="6"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9" name="Freeform 40"/>
            <p:cNvSpPr>
              <a:spLocks/>
            </p:cNvSpPr>
            <p:nvPr/>
          </p:nvSpPr>
          <p:spPr bwMode="auto">
            <a:xfrm>
              <a:off x="4580" y="2232"/>
              <a:ext cx="136" cy="105"/>
            </a:xfrm>
            <a:custGeom>
              <a:avLst/>
              <a:gdLst>
                <a:gd name="T0" fmla="*/ 0 w 125"/>
                <a:gd name="T1" fmla="*/ 0 h 105"/>
                <a:gd name="T2" fmla="*/ 2 w 125"/>
                <a:gd name="T3" fmla="*/ 17 h 105"/>
                <a:gd name="T4" fmla="*/ 7 w 125"/>
                <a:gd name="T5" fmla="*/ 33 h 105"/>
                <a:gd name="T6" fmla="*/ 16 w 125"/>
                <a:gd name="T7" fmla="*/ 49 h 105"/>
                <a:gd name="T8" fmla="*/ 26 w 125"/>
                <a:gd name="T9" fmla="*/ 63 h 105"/>
                <a:gd name="T10" fmla="*/ 40 w 125"/>
                <a:gd name="T11" fmla="*/ 75 h 105"/>
                <a:gd name="T12" fmla="*/ 54 w 125"/>
                <a:gd name="T13" fmla="*/ 87 h 105"/>
                <a:gd name="T14" fmla="*/ 74 w 125"/>
                <a:gd name="T15" fmla="*/ 94 h 105"/>
                <a:gd name="T16" fmla="*/ 92 w 125"/>
                <a:gd name="T17" fmla="*/ 101 h 105"/>
                <a:gd name="T18" fmla="*/ 112 w 125"/>
                <a:gd name="T19" fmla="*/ 105 h 105"/>
                <a:gd name="T20" fmla="*/ 136 w 125"/>
                <a:gd name="T21" fmla="*/ 105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05"/>
                <a:gd name="T35" fmla="*/ 125 w 125"/>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05">
                  <a:moveTo>
                    <a:pt x="0" y="0"/>
                  </a:moveTo>
                  <a:lnTo>
                    <a:pt x="2" y="17"/>
                  </a:lnTo>
                  <a:lnTo>
                    <a:pt x="6" y="33"/>
                  </a:lnTo>
                  <a:lnTo>
                    <a:pt x="15" y="49"/>
                  </a:lnTo>
                  <a:lnTo>
                    <a:pt x="24" y="63"/>
                  </a:lnTo>
                  <a:lnTo>
                    <a:pt x="37" y="75"/>
                  </a:lnTo>
                  <a:lnTo>
                    <a:pt x="50" y="87"/>
                  </a:lnTo>
                  <a:lnTo>
                    <a:pt x="68" y="94"/>
                  </a:lnTo>
                  <a:lnTo>
                    <a:pt x="85" y="101"/>
                  </a:lnTo>
                  <a:lnTo>
                    <a:pt x="103" y="105"/>
                  </a:lnTo>
                  <a:lnTo>
                    <a:pt x="125" y="105"/>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10" name="Freeform 41"/>
            <p:cNvSpPr>
              <a:spLocks/>
            </p:cNvSpPr>
            <p:nvPr/>
          </p:nvSpPr>
          <p:spPr bwMode="auto">
            <a:xfrm>
              <a:off x="4106" y="1960"/>
              <a:ext cx="454" cy="780"/>
            </a:xfrm>
            <a:custGeom>
              <a:avLst/>
              <a:gdLst>
                <a:gd name="T0" fmla="*/ 0 w 419"/>
                <a:gd name="T1" fmla="*/ 0 h 776"/>
                <a:gd name="T2" fmla="*/ 4 w 419"/>
                <a:gd name="T3" fmla="*/ 126 h 776"/>
                <a:gd name="T4" fmla="*/ 24 w 419"/>
                <a:gd name="T5" fmla="*/ 244 h 776"/>
                <a:gd name="T6" fmla="*/ 50 w 419"/>
                <a:gd name="T7" fmla="*/ 356 h 776"/>
                <a:gd name="T8" fmla="*/ 88 w 419"/>
                <a:gd name="T9" fmla="*/ 459 h 776"/>
                <a:gd name="T10" fmla="*/ 133 w 419"/>
                <a:gd name="T11" fmla="*/ 550 h 776"/>
                <a:gd name="T12" fmla="*/ 185 w 419"/>
                <a:gd name="T13" fmla="*/ 627 h 776"/>
                <a:gd name="T14" fmla="*/ 245 w 419"/>
                <a:gd name="T15" fmla="*/ 690 h 776"/>
                <a:gd name="T16" fmla="*/ 309 w 419"/>
                <a:gd name="T17" fmla="*/ 736 h 776"/>
                <a:gd name="T18" fmla="*/ 380 w 419"/>
                <a:gd name="T19" fmla="*/ 766 h 776"/>
                <a:gd name="T20" fmla="*/ 454 w 419"/>
                <a:gd name="T21" fmla="*/ 776 h 7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9"/>
                <a:gd name="T34" fmla="*/ 0 h 776"/>
                <a:gd name="T35" fmla="*/ 419 w 419"/>
                <a:gd name="T36" fmla="*/ 776 h 7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9" h="776">
                  <a:moveTo>
                    <a:pt x="0" y="0"/>
                  </a:moveTo>
                  <a:lnTo>
                    <a:pt x="4" y="126"/>
                  </a:lnTo>
                  <a:lnTo>
                    <a:pt x="22" y="244"/>
                  </a:lnTo>
                  <a:lnTo>
                    <a:pt x="46" y="356"/>
                  </a:lnTo>
                  <a:lnTo>
                    <a:pt x="81" y="459"/>
                  </a:lnTo>
                  <a:lnTo>
                    <a:pt x="123" y="550"/>
                  </a:lnTo>
                  <a:lnTo>
                    <a:pt x="171" y="627"/>
                  </a:lnTo>
                  <a:lnTo>
                    <a:pt x="226" y="690"/>
                  </a:lnTo>
                  <a:lnTo>
                    <a:pt x="285" y="736"/>
                  </a:lnTo>
                  <a:lnTo>
                    <a:pt x="351" y="766"/>
                  </a:lnTo>
                  <a:lnTo>
                    <a:pt x="419" y="776"/>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11" name="Freeform 42"/>
            <p:cNvSpPr>
              <a:spLocks/>
            </p:cNvSpPr>
            <p:nvPr/>
          </p:nvSpPr>
          <p:spPr bwMode="auto">
            <a:xfrm>
              <a:off x="4453" y="1181"/>
              <a:ext cx="79" cy="42"/>
            </a:xfrm>
            <a:custGeom>
              <a:avLst/>
              <a:gdLst>
                <a:gd name="T0" fmla="*/ 5 w 73"/>
                <a:gd name="T1" fmla="*/ 21 h 42"/>
                <a:gd name="T2" fmla="*/ 0 w 73"/>
                <a:gd name="T3" fmla="*/ 0 h 42"/>
                <a:gd name="T4" fmla="*/ 79 w 73"/>
                <a:gd name="T5" fmla="*/ 10 h 42"/>
                <a:gd name="T6" fmla="*/ 8 w 73"/>
                <a:gd name="T7" fmla="*/ 42 h 42"/>
                <a:gd name="T8" fmla="*/ 5 w 73"/>
                <a:gd name="T9" fmla="*/ 21 h 42"/>
                <a:gd name="T10" fmla="*/ 0 60000 65536"/>
                <a:gd name="T11" fmla="*/ 0 60000 65536"/>
                <a:gd name="T12" fmla="*/ 0 60000 65536"/>
                <a:gd name="T13" fmla="*/ 0 60000 65536"/>
                <a:gd name="T14" fmla="*/ 0 60000 65536"/>
                <a:gd name="T15" fmla="*/ 0 w 73"/>
                <a:gd name="T16" fmla="*/ 0 h 42"/>
                <a:gd name="T17" fmla="*/ 73 w 73"/>
                <a:gd name="T18" fmla="*/ 42 h 42"/>
              </a:gdLst>
              <a:ahLst/>
              <a:cxnLst>
                <a:cxn ang="T10">
                  <a:pos x="T0" y="T1"/>
                </a:cxn>
                <a:cxn ang="T11">
                  <a:pos x="T2" y="T3"/>
                </a:cxn>
                <a:cxn ang="T12">
                  <a:pos x="T4" y="T5"/>
                </a:cxn>
                <a:cxn ang="T13">
                  <a:pos x="T6" y="T7"/>
                </a:cxn>
                <a:cxn ang="T14">
                  <a:pos x="T8" y="T9"/>
                </a:cxn>
              </a:cxnLst>
              <a:rect l="T15" t="T16" r="T17" b="T18"/>
              <a:pathLst>
                <a:path w="73" h="42">
                  <a:moveTo>
                    <a:pt x="5" y="21"/>
                  </a:moveTo>
                  <a:lnTo>
                    <a:pt x="0" y="0"/>
                  </a:lnTo>
                  <a:lnTo>
                    <a:pt x="73" y="10"/>
                  </a:lnTo>
                  <a:lnTo>
                    <a:pt x="7" y="42"/>
                  </a:lnTo>
                  <a:lnTo>
                    <a:pt x="5"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12" name="Freeform 43"/>
            <p:cNvSpPr>
              <a:spLocks/>
            </p:cNvSpPr>
            <p:nvPr/>
          </p:nvSpPr>
          <p:spPr bwMode="auto">
            <a:xfrm>
              <a:off x="4453" y="1181"/>
              <a:ext cx="79" cy="42"/>
            </a:xfrm>
            <a:custGeom>
              <a:avLst/>
              <a:gdLst>
                <a:gd name="T0" fmla="*/ 3 w 73"/>
                <a:gd name="T1" fmla="*/ 21 h 42"/>
                <a:gd name="T2" fmla="*/ 0 w 73"/>
                <a:gd name="T3" fmla="*/ 0 h 42"/>
                <a:gd name="T4" fmla="*/ 79 w 73"/>
                <a:gd name="T5" fmla="*/ 10 h 42"/>
                <a:gd name="T6" fmla="*/ 8 w 73"/>
                <a:gd name="T7" fmla="*/ 42 h 42"/>
                <a:gd name="T8" fmla="*/ 3 w 73"/>
                <a:gd name="T9" fmla="*/ 21 h 42"/>
                <a:gd name="T10" fmla="*/ 0 60000 65536"/>
                <a:gd name="T11" fmla="*/ 0 60000 65536"/>
                <a:gd name="T12" fmla="*/ 0 60000 65536"/>
                <a:gd name="T13" fmla="*/ 0 60000 65536"/>
                <a:gd name="T14" fmla="*/ 0 60000 65536"/>
                <a:gd name="T15" fmla="*/ 0 w 73"/>
                <a:gd name="T16" fmla="*/ 0 h 42"/>
                <a:gd name="T17" fmla="*/ 73 w 73"/>
                <a:gd name="T18" fmla="*/ 42 h 42"/>
              </a:gdLst>
              <a:ahLst/>
              <a:cxnLst>
                <a:cxn ang="T10">
                  <a:pos x="T0" y="T1"/>
                </a:cxn>
                <a:cxn ang="T11">
                  <a:pos x="T2" y="T3"/>
                </a:cxn>
                <a:cxn ang="T12">
                  <a:pos x="T4" y="T5"/>
                </a:cxn>
                <a:cxn ang="T13">
                  <a:pos x="T6" y="T7"/>
                </a:cxn>
                <a:cxn ang="T14">
                  <a:pos x="T8" y="T9"/>
                </a:cxn>
              </a:cxnLst>
              <a:rect l="T15" t="T16" r="T17" b="T18"/>
              <a:pathLst>
                <a:path w="73" h="42">
                  <a:moveTo>
                    <a:pt x="3" y="21"/>
                  </a:moveTo>
                  <a:lnTo>
                    <a:pt x="0" y="0"/>
                  </a:lnTo>
                  <a:lnTo>
                    <a:pt x="73" y="10"/>
                  </a:lnTo>
                  <a:lnTo>
                    <a:pt x="7" y="42"/>
                  </a:lnTo>
                  <a:lnTo>
                    <a:pt x="3" y="21"/>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13" name="Freeform 44"/>
            <p:cNvSpPr>
              <a:spLocks/>
            </p:cNvSpPr>
            <p:nvPr/>
          </p:nvSpPr>
          <p:spPr bwMode="auto">
            <a:xfrm>
              <a:off x="4104" y="1202"/>
              <a:ext cx="352" cy="758"/>
            </a:xfrm>
            <a:custGeom>
              <a:avLst/>
              <a:gdLst>
                <a:gd name="T0" fmla="*/ 0 w 325"/>
                <a:gd name="T1" fmla="*/ 758 h 758"/>
                <a:gd name="T2" fmla="*/ 6 w 325"/>
                <a:gd name="T3" fmla="*/ 646 h 758"/>
                <a:gd name="T4" fmla="*/ 18 w 325"/>
                <a:gd name="T5" fmla="*/ 539 h 758"/>
                <a:gd name="T6" fmla="*/ 38 w 325"/>
                <a:gd name="T7" fmla="*/ 436 h 758"/>
                <a:gd name="T8" fmla="*/ 64 w 325"/>
                <a:gd name="T9" fmla="*/ 341 h 758"/>
                <a:gd name="T10" fmla="*/ 97 w 325"/>
                <a:gd name="T11" fmla="*/ 252 h 758"/>
                <a:gd name="T12" fmla="*/ 138 w 325"/>
                <a:gd name="T13" fmla="*/ 175 h 758"/>
                <a:gd name="T14" fmla="*/ 183 w 325"/>
                <a:gd name="T15" fmla="*/ 110 h 758"/>
                <a:gd name="T16" fmla="*/ 235 w 325"/>
                <a:gd name="T17" fmla="*/ 59 h 758"/>
                <a:gd name="T18" fmla="*/ 290 w 325"/>
                <a:gd name="T19" fmla="*/ 21 h 758"/>
                <a:gd name="T20" fmla="*/ 352 w 325"/>
                <a:gd name="T21" fmla="*/ 0 h 7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5"/>
                <a:gd name="T34" fmla="*/ 0 h 758"/>
                <a:gd name="T35" fmla="*/ 325 w 325"/>
                <a:gd name="T36" fmla="*/ 758 h 7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5" h="758">
                  <a:moveTo>
                    <a:pt x="0" y="758"/>
                  </a:moveTo>
                  <a:lnTo>
                    <a:pt x="6" y="646"/>
                  </a:lnTo>
                  <a:lnTo>
                    <a:pt x="17" y="539"/>
                  </a:lnTo>
                  <a:lnTo>
                    <a:pt x="35" y="436"/>
                  </a:lnTo>
                  <a:lnTo>
                    <a:pt x="59" y="341"/>
                  </a:lnTo>
                  <a:lnTo>
                    <a:pt x="90" y="252"/>
                  </a:lnTo>
                  <a:lnTo>
                    <a:pt x="127" y="175"/>
                  </a:lnTo>
                  <a:lnTo>
                    <a:pt x="169" y="110"/>
                  </a:lnTo>
                  <a:lnTo>
                    <a:pt x="217" y="59"/>
                  </a:lnTo>
                  <a:lnTo>
                    <a:pt x="268" y="21"/>
                  </a:lnTo>
                  <a:lnTo>
                    <a:pt x="325"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14" name="Freeform 45"/>
            <p:cNvSpPr>
              <a:spLocks/>
            </p:cNvSpPr>
            <p:nvPr/>
          </p:nvSpPr>
          <p:spPr bwMode="auto">
            <a:xfrm>
              <a:off x="4551" y="2484"/>
              <a:ext cx="353" cy="350"/>
            </a:xfrm>
            <a:custGeom>
              <a:avLst/>
              <a:gdLst>
                <a:gd name="T0" fmla="*/ 358 w 330"/>
                <a:gd name="T1" fmla="*/ 173 h 350"/>
                <a:gd name="T2" fmla="*/ 355 w 330"/>
                <a:gd name="T3" fmla="*/ 203 h 350"/>
                <a:gd name="T4" fmla="*/ 348 w 330"/>
                <a:gd name="T5" fmla="*/ 231 h 350"/>
                <a:gd name="T6" fmla="*/ 338 w 330"/>
                <a:gd name="T7" fmla="*/ 254 h 350"/>
                <a:gd name="T8" fmla="*/ 324 w 330"/>
                <a:gd name="T9" fmla="*/ 277 h 350"/>
                <a:gd name="T10" fmla="*/ 305 w 330"/>
                <a:gd name="T11" fmla="*/ 298 h 350"/>
                <a:gd name="T12" fmla="*/ 284 w 330"/>
                <a:gd name="T13" fmla="*/ 315 h 350"/>
                <a:gd name="T14" fmla="*/ 263 w 330"/>
                <a:gd name="T15" fmla="*/ 331 h 350"/>
                <a:gd name="T16" fmla="*/ 236 w 330"/>
                <a:gd name="T17" fmla="*/ 340 h 350"/>
                <a:gd name="T18" fmla="*/ 207 w 330"/>
                <a:gd name="T19" fmla="*/ 347 h 350"/>
                <a:gd name="T20" fmla="*/ 179 w 330"/>
                <a:gd name="T21" fmla="*/ 350 h 350"/>
                <a:gd name="T22" fmla="*/ 151 w 330"/>
                <a:gd name="T23" fmla="*/ 347 h 350"/>
                <a:gd name="T24" fmla="*/ 122 w 330"/>
                <a:gd name="T25" fmla="*/ 340 h 350"/>
                <a:gd name="T26" fmla="*/ 98 w 330"/>
                <a:gd name="T27" fmla="*/ 331 h 350"/>
                <a:gd name="T28" fmla="*/ 74 w 330"/>
                <a:gd name="T29" fmla="*/ 315 h 350"/>
                <a:gd name="T30" fmla="*/ 53 w 330"/>
                <a:gd name="T31" fmla="*/ 298 h 350"/>
                <a:gd name="T32" fmla="*/ 36 w 330"/>
                <a:gd name="T33" fmla="*/ 277 h 350"/>
                <a:gd name="T34" fmla="*/ 22 w 330"/>
                <a:gd name="T35" fmla="*/ 254 h 350"/>
                <a:gd name="T36" fmla="*/ 10 w 330"/>
                <a:gd name="T37" fmla="*/ 231 h 350"/>
                <a:gd name="T38" fmla="*/ 3 w 330"/>
                <a:gd name="T39" fmla="*/ 203 h 350"/>
                <a:gd name="T40" fmla="*/ 0 w 330"/>
                <a:gd name="T41" fmla="*/ 175 h 350"/>
                <a:gd name="T42" fmla="*/ 3 w 330"/>
                <a:gd name="T43" fmla="*/ 147 h 350"/>
                <a:gd name="T44" fmla="*/ 10 w 330"/>
                <a:gd name="T45" fmla="*/ 119 h 350"/>
                <a:gd name="T46" fmla="*/ 22 w 330"/>
                <a:gd name="T47" fmla="*/ 93 h 350"/>
                <a:gd name="T48" fmla="*/ 36 w 330"/>
                <a:gd name="T49" fmla="*/ 72 h 350"/>
                <a:gd name="T50" fmla="*/ 53 w 330"/>
                <a:gd name="T51" fmla="*/ 51 h 350"/>
                <a:gd name="T52" fmla="*/ 74 w 330"/>
                <a:gd name="T53" fmla="*/ 33 h 350"/>
                <a:gd name="T54" fmla="*/ 98 w 330"/>
                <a:gd name="T55" fmla="*/ 19 h 350"/>
                <a:gd name="T56" fmla="*/ 122 w 330"/>
                <a:gd name="T57" fmla="*/ 9 h 350"/>
                <a:gd name="T58" fmla="*/ 151 w 330"/>
                <a:gd name="T59" fmla="*/ 2 h 350"/>
                <a:gd name="T60" fmla="*/ 179 w 330"/>
                <a:gd name="T61" fmla="*/ 0 h 350"/>
                <a:gd name="T62" fmla="*/ 207 w 330"/>
                <a:gd name="T63" fmla="*/ 2 h 350"/>
                <a:gd name="T64" fmla="*/ 236 w 330"/>
                <a:gd name="T65" fmla="*/ 9 h 350"/>
                <a:gd name="T66" fmla="*/ 263 w 330"/>
                <a:gd name="T67" fmla="*/ 19 h 350"/>
                <a:gd name="T68" fmla="*/ 284 w 330"/>
                <a:gd name="T69" fmla="*/ 33 h 350"/>
                <a:gd name="T70" fmla="*/ 305 w 330"/>
                <a:gd name="T71" fmla="*/ 51 h 350"/>
                <a:gd name="T72" fmla="*/ 324 w 330"/>
                <a:gd name="T73" fmla="*/ 72 h 350"/>
                <a:gd name="T74" fmla="*/ 338 w 330"/>
                <a:gd name="T75" fmla="*/ 93 h 350"/>
                <a:gd name="T76" fmla="*/ 348 w 330"/>
                <a:gd name="T77" fmla="*/ 119 h 350"/>
                <a:gd name="T78" fmla="*/ 355 w 330"/>
                <a:gd name="T79" fmla="*/ 147 h 350"/>
                <a:gd name="T80" fmla="*/ 358 w 330"/>
                <a:gd name="T81" fmla="*/ 175 h 350"/>
                <a:gd name="T82" fmla="*/ 358 w 330"/>
                <a:gd name="T83" fmla="*/ 173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0"/>
                <a:gd name="T127" fmla="*/ 0 h 350"/>
                <a:gd name="T128" fmla="*/ 330 w 330"/>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0" h="350">
                  <a:moveTo>
                    <a:pt x="330" y="173"/>
                  </a:moveTo>
                  <a:lnTo>
                    <a:pt x="327" y="203"/>
                  </a:lnTo>
                  <a:lnTo>
                    <a:pt x="321" y="231"/>
                  </a:lnTo>
                  <a:lnTo>
                    <a:pt x="312" y="254"/>
                  </a:lnTo>
                  <a:lnTo>
                    <a:pt x="299" y="277"/>
                  </a:lnTo>
                  <a:lnTo>
                    <a:pt x="281" y="298"/>
                  </a:lnTo>
                  <a:lnTo>
                    <a:pt x="262" y="315"/>
                  </a:lnTo>
                  <a:lnTo>
                    <a:pt x="242" y="331"/>
                  </a:lnTo>
                  <a:lnTo>
                    <a:pt x="218" y="340"/>
                  </a:lnTo>
                  <a:lnTo>
                    <a:pt x="191" y="347"/>
                  </a:lnTo>
                  <a:lnTo>
                    <a:pt x="165" y="350"/>
                  </a:lnTo>
                  <a:lnTo>
                    <a:pt x="139" y="347"/>
                  </a:lnTo>
                  <a:lnTo>
                    <a:pt x="112" y="340"/>
                  </a:lnTo>
                  <a:lnTo>
                    <a:pt x="90" y="331"/>
                  </a:lnTo>
                  <a:lnTo>
                    <a:pt x="68" y="315"/>
                  </a:lnTo>
                  <a:lnTo>
                    <a:pt x="49" y="298"/>
                  </a:lnTo>
                  <a:lnTo>
                    <a:pt x="33" y="277"/>
                  </a:lnTo>
                  <a:lnTo>
                    <a:pt x="20" y="254"/>
                  </a:lnTo>
                  <a:lnTo>
                    <a:pt x="9" y="231"/>
                  </a:lnTo>
                  <a:lnTo>
                    <a:pt x="3" y="203"/>
                  </a:lnTo>
                  <a:lnTo>
                    <a:pt x="0" y="175"/>
                  </a:lnTo>
                  <a:lnTo>
                    <a:pt x="3" y="147"/>
                  </a:lnTo>
                  <a:lnTo>
                    <a:pt x="9" y="119"/>
                  </a:lnTo>
                  <a:lnTo>
                    <a:pt x="20" y="93"/>
                  </a:lnTo>
                  <a:lnTo>
                    <a:pt x="33" y="72"/>
                  </a:lnTo>
                  <a:lnTo>
                    <a:pt x="49" y="51"/>
                  </a:lnTo>
                  <a:lnTo>
                    <a:pt x="68" y="33"/>
                  </a:lnTo>
                  <a:lnTo>
                    <a:pt x="90" y="19"/>
                  </a:lnTo>
                  <a:lnTo>
                    <a:pt x="112" y="9"/>
                  </a:lnTo>
                  <a:lnTo>
                    <a:pt x="139" y="2"/>
                  </a:lnTo>
                  <a:lnTo>
                    <a:pt x="165" y="0"/>
                  </a:lnTo>
                  <a:lnTo>
                    <a:pt x="191" y="2"/>
                  </a:lnTo>
                  <a:lnTo>
                    <a:pt x="218" y="9"/>
                  </a:lnTo>
                  <a:lnTo>
                    <a:pt x="242" y="19"/>
                  </a:lnTo>
                  <a:lnTo>
                    <a:pt x="262" y="33"/>
                  </a:lnTo>
                  <a:lnTo>
                    <a:pt x="281" y="51"/>
                  </a:lnTo>
                  <a:lnTo>
                    <a:pt x="299" y="72"/>
                  </a:lnTo>
                  <a:lnTo>
                    <a:pt x="312" y="93"/>
                  </a:lnTo>
                  <a:lnTo>
                    <a:pt x="321" y="119"/>
                  </a:lnTo>
                  <a:lnTo>
                    <a:pt x="327" y="147"/>
                  </a:lnTo>
                  <a:lnTo>
                    <a:pt x="330" y="175"/>
                  </a:lnTo>
                  <a:lnTo>
                    <a:pt x="330" y="173"/>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15" name="Freeform 46"/>
            <p:cNvSpPr>
              <a:spLocks/>
            </p:cNvSpPr>
            <p:nvPr/>
          </p:nvSpPr>
          <p:spPr bwMode="auto">
            <a:xfrm>
              <a:off x="4551" y="2484"/>
              <a:ext cx="353" cy="350"/>
            </a:xfrm>
            <a:custGeom>
              <a:avLst/>
              <a:gdLst>
                <a:gd name="T0" fmla="*/ 358 w 330"/>
                <a:gd name="T1" fmla="*/ 173 h 350"/>
                <a:gd name="T2" fmla="*/ 355 w 330"/>
                <a:gd name="T3" fmla="*/ 147 h 350"/>
                <a:gd name="T4" fmla="*/ 348 w 330"/>
                <a:gd name="T5" fmla="*/ 119 h 350"/>
                <a:gd name="T6" fmla="*/ 338 w 330"/>
                <a:gd name="T7" fmla="*/ 93 h 350"/>
                <a:gd name="T8" fmla="*/ 324 w 330"/>
                <a:gd name="T9" fmla="*/ 72 h 350"/>
                <a:gd name="T10" fmla="*/ 305 w 330"/>
                <a:gd name="T11" fmla="*/ 51 h 350"/>
                <a:gd name="T12" fmla="*/ 284 w 330"/>
                <a:gd name="T13" fmla="*/ 33 h 350"/>
                <a:gd name="T14" fmla="*/ 263 w 330"/>
                <a:gd name="T15" fmla="*/ 19 h 350"/>
                <a:gd name="T16" fmla="*/ 236 w 330"/>
                <a:gd name="T17" fmla="*/ 9 h 350"/>
                <a:gd name="T18" fmla="*/ 207 w 330"/>
                <a:gd name="T19" fmla="*/ 2 h 350"/>
                <a:gd name="T20" fmla="*/ 179 w 330"/>
                <a:gd name="T21" fmla="*/ 0 h 350"/>
                <a:gd name="T22" fmla="*/ 151 w 330"/>
                <a:gd name="T23" fmla="*/ 2 h 350"/>
                <a:gd name="T24" fmla="*/ 122 w 330"/>
                <a:gd name="T25" fmla="*/ 9 h 350"/>
                <a:gd name="T26" fmla="*/ 98 w 330"/>
                <a:gd name="T27" fmla="*/ 19 h 350"/>
                <a:gd name="T28" fmla="*/ 74 w 330"/>
                <a:gd name="T29" fmla="*/ 33 h 350"/>
                <a:gd name="T30" fmla="*/ 53 w 330"/>
                <a:gd name="T31" fmla="*/ 51 h 350"/>
                <a:gd name="T32" fmla="*/ 36 w 330"/>
                <a:gd name="T33" fmla="*/ 72 h 350"/>
                <a:gd name="T34" fmla="*/ 22 w 330"/>
                <a:gd name="T35" fmla="*/ 93 h 350"/>
                <a:gd name="T36" fmla="*/ 10 w 330"/>
                <a:gd name="T37" fmla="*/ 119 h 350"/>
                <a:gd name="T38" fmla="*/ 3 w 330"/>
                <a:gd name="T39" fmla="*/ 147 h 350"/>
                <a:gd name="T40" fmla="*/ 0 w 330"/>
                <a:gd name="T41" fmla="*/ 175 h 350"/>
                <a:gd name="T42" fmla="*/ 3 w 330"/>
                <a:gd name="T43" fmla="*/ 203 h 350"/>
                <a:gd name="T44" fmla="*/ 10 w 330"/>
                <a:gd name="T45" fmla="*/ 231 h 350"/>
                <a:gd name="T46" fmla="*/ 22 w 330"/>
                <a:gd name="T47" fmla="*/ 254 h 350"/>
                <a:gd name="T48" fmla="*/ 36 w 330"/>
                <a:gd name="T49" fmla="*/ 277 h 350"/>
                <a:gd name="T50" fmla="*/ 53 w 330"/>
                <a:gd name="T51" fmla="*/ 298 h 350"/>
                <a:gd name="T52" fmla="*/ 74 w 330"/>
                <a:gd name="T53" fmla="*/ 315 h 350"/>
                <a:gd name="T54" fmla="*/ 98 w 330"/>
                <a:gd name="T55" fmla="*/ 331 h 350"/>
                <a:gd name="T56" fmla="*/ 122 w 330"/>
                <a:gd name="T57" fmla="*/ 340 h 350"/>
                <a:gd name="T58" fmla="*/ 151 w 330"/>
                <a:gd name="T59" fmla="*/ 347 h 350"/>
                <a:gd name="T60" fmla="*/ 179 w 330"/>
                <a:gd name="T61" fmla="*/ 350 h 350"/>
                <a:gd name="T62" fmla="*/ 207 w 330"/>
                <a:gd name="T63" fmla="*/ 347 h 350"/>
                <a:gd name="T64" fmla="*/ 236 w 330"/>
                <a:gd name="T65" fmla="*/ 340 h 350"/>
                <a:gd name="T66" fmla="*/ 263 w 330"/>
                <a:gd name="T67" fmla="*/ 331 h 350"/>
                <a:gd name="T68" fmla="*/ 284 w 330"/>
                <a:gd name="T69" fmla="*/ 315 h 350"/>
                <a:gd name="T70" fmla="*/ 305 w 330"/>
                <a:gd name="T71" fmla="*/ 298 h 350"/>
                <a:gd name="T72" fmla="*/ 324 w 330"/>
                <a:gd name="T73" fmla="*/ 277 h 350"/>
                <a:gd name="T74" fmla="*/ 338 w 330"/>
                <a:gd name="T75" fmla="*/ 254 h 350"/>
                <a:gd name="T76" fmla="*/ 348 w 330"/>
                <a:gd name="T77" fmla="*/ 231 h 350"/>
                <a:gd name="T78" fmla="*/ 355 w 330"/>
                <a:gd name="T79" fmla="*/ 203 h 350"/>
                <a:gd name="T80" fmla="*/ 358 w 330"/>
                <a:gd name="T81" fmla="*/ 175 h 350"/>
                <a:gd name="T82" fmla="*/ 358 w 330"/>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0"/>
                <a:gd name="T127" fmla="*/ 0 h 350"/>
                <a:gd name="T128" fmla="*/ 330 w 330"/>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0" h="350">
                  <a:moveTo>
                    <a:pt x="330" y="173"/>
                  </a:moveTo>
                  <a:lnTo>
                    <a:pt x="327" y="147"/>
                  </a:lnTo>
                  <a:lnTo>
                    <a:pt x="321" y="119"/>
                  </a:lnTo>
                  <a:lnTo>
                    <a:pt x="312" y="93"/>
                  </a:lnTo>
                  <a:lnTo>
                    <a:pt x="299" y="72"/>
                  </a:lnTo>
                  <a:lnTo>
                    <a:pt x="281" y="51"/>
                  </a:lnTo>
                  <a:lnTo>
                    <a:pt x="262" y="33"/>
                  </a:lnTo>
                  <a:lnTo>
                    <a:pt x="242" y="19"/>
                  </a:lnTo>
                  <a:lnTo>
                    <a:pt x="218" y="9"/>
                  </a:lnTo>
                  <a:lnTo>
                    <a:pt x="191" y="2"/>
                  </a:lnTo>
                  <a:lnTo>
                    <a:pt x="165" y="0"/>
                  </a:lnTo>
                  <a:lnTo>
                    <a:pt x="139" y="2"/>
                  </a:lnTo>
                  <a:lnTo>
                    <a:pt x="112" y="9"/>
                  </a:lnTo>
                  <a:lnTo>
                    <a:pt x="90" y="19"/>
                  </a:lnTo>
                  <a:lnTo>
                    <a:pt x="68" y="33"/>
                  </a:lnTo>
                  <a:lnTo>
                    <a:pt x="49" y="51"/>
                  </a:lnTo>
                  <a:lnTo>
                    <a:pt x="33" y="72"/>
                  </a:lnTo>
                  <a:lnTo>
                    <a:pt x="20" y="93"/>
                  </a:lnTo>
                  <a:lnTo>
                    <a:pt x="9" y="119"/>
                  </a:lnTo>
                  <a:lnTo>
                    <a:pt x="3" y="147"/>
                  </a:lnTo>
                  <a:lnTo>
                    <a:pt x="0" y="175"/>
                  </a:lnTo>
                  <a:lnTo>
                    <a:pt x="3" y="203"/>
                  </a:lnTo>
                  <a:lnTo>
                    <a:pt x="9" y="231"/>
                  </a:lnTo>
                  <a:lnTo>
                    <a:pt x="20" y="254"/>
                  </a:lnTo>
                  <a:lnTo>
                    <a:pt x="33" y="277"/>
                  </a:lnTo>
                  <a:lnTo>
                    <a:pt x="49" y="298"/>
                  </a:lnTo>
                  <a:lnTo>
                    <a:pt x="68" y="315"/>
                  </a:lnTo>
                  <a:lnTo>
                    <a:pt x="90" y="331"/>
                  </a:lnTo>
                  <a:lnTo>
                    <a:pt x="112" y="340"/>
                  </a:lnTo>
                  <a:lnTo>
                    <a:pt x="139" y="347"/>
                  </a:lnTo>
                  <a:lnTo>
                    <a:pt x="165" y="350"/>
                  </a:lnTo>
                  <a:lnTo>
                    <a:pt x="191" y="347"/>
                  </a:lnTo>
                  <a:lnTo>
                    <a:pt x="218" y="340"/>
                  </a:lnTo>
                  <a:lnTo>
                    <a:pt x="242" y="331"/>
                  </a:lnTo>
                  <a:lnTo>
                    <a:pt x="262" y="315"/>
                  </a:lnTo>
                  <a:lnTo>
                    <a:pt x="281" y="298"/>
                  </a:lnTo>
                  <a:lnTo>
                    <a:pt x="299" y="277"/>
                  </a:lnTo>
                  <a:lnTo>
                    <a:pt x="312" y="254"/>
                  </a:lnTo>
                  <a:lnTo>
                    <a:pt x="321" y="231"/>
                  </a:lnTo>
                  <a:lnTo>
                    <a:pt x="327" y="203"/>
                  </a:lnTo>
                  <a:lnTo>
                    <a:pt x="330" y="175"/>
                  </a:lnTo>
                </a:path>
              </a:pathLst>
            </a:custGeom>
            <a:noFill/>
            <a:ln w="206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16" name="Rectangle 47"/>
            <p:cNvSpPr>
              <a:spLocks noChangeArrowheads="1"/>
            </p:cNvSpPr>
            <p:nvPr/>
          </p:nvSpPr>
          <p:spPr bwMode="auto">
            <a:xfrm>
              <a:off x="4711" y="2615"/>
              <a:ext cx="54" cy="97"/>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S</a:t>
              </a:r>
              <a:endParaRPr lang="en-US" altLang="zh-CN" sz="1292"/>
            </a:p>
          </p:txBody>
        </p:sp>
        <p:sp>
          <p:nvSpPr>
            <p:cNvPr id="32817" name="Freeform 48"/>
            <p:cNvSpPr>
              <a:spLocks/>
            </p:cNvSpPr>
            <p:nvPr/>
          </p:nvSpPr>
          <p:spPr bwMode="auto">
            <a:xfrm>
              <a:off x="4804" y="2829"/>
              <a:ext cx="66" cy="103"/>
            </a:xfrm>
            <a:custGeom>
              <a:avLst/>
              <a:gdLst>
                <a:gd name="T0" fmla="*/ 66 w 61"/>
                <a:gd name="T1" fmla="*/ 103 h 103"/>
                <a:gd name="T2" fmla="*/ 66 w 61"/>
                <a:gd name="T3" fmla="*/ 89 h 103"/>
                <a:gd name="T4" fmla="*/ 64 w 61"/>
                <a:gd name="T5" fmla="*/ 72 h 103"/>
                <a:gd name="T6" fmla="*/ 60 w 61"/>
                <a:gd name="T7" fmla="*/ 56 h 103"/>
                <a:gd name="T8" fmla="*/ 54 w 61"/>
                <a:gd name="T9" fmla="*/ 44 h 103"/>
                <a:gd name="T10" fmla="*/ 48 w 61"/>
                <a:gd name="T11" fmla="*/ 30 h 103"/>
                <a:gd name="T12" fmla="*/ 40 w 61"/>
                <a:gd name="T13" fmla="*/ 21 h 103"/>
                <a:gd name="T14" fmla="*/ 31 w 61"/>
                <a:gd name="T15" fmla="*/ 12 h 103"/>
                <a:gd name="T16" fmla="*/ 22 w 61"/>
                <a:gd name="T17" fmla="*/ 7 h 103"/>
                <a:gd name="T18" fmla="*/ 12 w 61"/>
                <a:gd name="T19" fmla="*/ 2 h 103"/>
                <a:gd name="T20" fmla="*/ 0 w 61"/>
                <a:gd name="T21" fmla="*/ 0 h 1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
                <a:gd name="T34" fmla="*/ 0 h 103"/>
                <a:gd name="T35" fmla="*/ 61 w 61"/>
                <a:gd name="T36" fmla="*/ 103 h 1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 h="103">
                  <a:moveTo>
                    <a:pt x="61" y="103"/>
                  </a:moveTo>
                  <a:lnTo>
                    <a:pt x="61" y="89"/>
                  </a:lnTo>
                  <a:lnTo>
                    <a:pt x="59" y="72"/>
                  </a:lnTo>
                  <a:lnTo>
                    <a:pt x="55" y="56"/>
                  </a:lnTo>
                  <a:lnTo>
                    <a:pt x="50" y="44"/>
                  </a:lnTo>
                  <a:lnTo>
                    <a:pt x="44" y="30"/>
                  </a:lnTo>
                  <a:lnTo>
                    <a:pt x="37" y="21"/>
                  </a:lnTo>
                  <a:lnTo>
                    <a:pt x="29" y="12"/>
                  </a:lnTo>
                  <a:lnTo>
                    <a:pt x="20" y="7"/>
                  </a:lnTo>
                  <a:lnTo>
                    <a:pt x="11" y="2"/>
                  </a:lnTo>
                  <a:lnTo>
                    <a:pt x="0"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18" name="Freeform 49"/>
            <p:cNvSpPr>
              <a:spLocks/>
            </p:cNvSpPr>
            <p:nvPr/>
          </p:nvSpPr>
          <p:spPr bwMode="auto">
            <a:xfrm>
              <a:off x="4738" y="2934"/>
              <a:ext cx="135" cy="102"/>
            </a:xfrm>
            <a:custGeom>
              <a:avLst/>
              <a:gdLst>
                <a:gd name="T0" fmla="*/ 0 w 125"/>
                <a:gd name="T1" fmla="*/ 102 h 102"/>
                <a:gd name="T2" fmla="*/ 21 w 125"/>
                <a:gd name="T3" fmla="*/ 102 h 102"/>
                <a:gd name="T4" fmla="*/ 42 w 125"/>
                <a:gd name="T5" fmla="*/ 98 h 102"/>
                <a:gd name="T6" fmla="*/ 62 w 125"/>
                <a:gd name="T7" fmla="*/ 91 h 102"/>
                <a:gd name="T8" fmla="*/ 80 w 125"/>
                <a:gd name="T9" fmla="*/ 84 h 102"/>
                <a:gd name="T10" fmla="*/ 94 w 125"/>
                <a:gd name="T11" fmla="*/ 72 h 102"/>
                <a:gd name="T12" fmla="*/ 109 w 125"/>
                <a:gd name="T13" fmla="*/ 60 h 102"/>
                <a:gd name="T14" fmla="*/ 118 w 125"/>
                <a:gd name="T15" fmla="*/ 46 h 102"/>
                <a:gd name="T16" fmla="*/ 127 w 125"/>
                <a:gd name="T17" fmla="*/ 33 h 102"/>
                <a:gd name="T18" fmla="*/ 132 w 125"/>
                <a:gd name="T19" fmla="*/ 16 h 102"/>
                <a:gd name="T20" fmla="*/ 135 w 125"/>
                <a:gd name="T21" fmla="*/ 0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02"/>
                <a:gd name="T35" fmla="*/ 125 w 125"/>
                <a:gd name="T36" fmla="*/ 102 h 1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02">
                  <a:moveTo>
                    <a:pt x="0" y="102"/>
                  </a:moveTo>
                  <a:lnTo>
                    <a:pt x="19" y="102"/>
                  </a:lnTo>
                  <a:lnTo>
                    <a:pt x="39" y="98"/>
                  </a:lnTo>
                  <a:lnTo>
                    <a:pt x="57" y="91"/>
                  </a:lnTo>
                  <a:lnTo>
                    <a:pt x="74" y="84"/>
                  </a:lnTo>
                  <a:lnTo>
                    <a:pt x="87" y="72"/>
                  </a:lnTo>
                  <a:lnTo>
                    <a:pt x="101" y="60"/>
                  </a:lnTo>
                  <a:lnTo>
                    <a:pt x="109" y="46"/>
                  </a:lnTo>
                  <a:lnTo>
                    <a:pt x="118" y="33"/>
                  </a:lnTo>
                  <a:lnTo>
                    <a:pt x="122" y="16"/>
                  </a:lnTo>
                  <a:lnTo>
                    <a:pt x="125"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19" name="Freeform 50"/>
            <p:cNvSpPr>
              <a:spLocks/>
            </p:cNvSpPr>
            <p:nvPr/>
          </p:nvSpPr>
          <p:spPr bwMode="auto">
            <a:xfrm>
              <a:off x="4596" y="2836"/>
              <a:ext cx="69" cy="68"/>
            </a:xfrm>
            <a:custGeom>
              <a:avLst/>
              <a:gdLst>
                <a:gd name="T0" fmla="*/ 14 w 64"/>
                <a:gd name="T1" fmla="*/ 51 h 68"/>
                <a:gd name="T2" fmla="*/ 0 w 64"/>
                <a:gd name="T3" fmla="*/ 37 h 68"/>
                <a:gd name="T4" fmla="*/ 69 w 64"/>
                <a:gd name="T5" fmla="*/ 0 h 68"/>
                <a:gd name="T6" fmla="*/ 31 w 64"/>
                <a:gd name="T7" fmla="*/ 68 h 68"/>
                <a:gd name="T8" fmla="*/ 14 w 64"/>
                <a:gd name="T9" fmla="*/ 51 h 68"/>
                <a:gd name="T10" fmla="*/ 0 60000 65536"/>
                <a:gd name="T11" fmla="*/ 0 60000 65536"/>
                <a:gd name="T12" fmla="*/ 0 60000 65536"/>
                <a:gd name="T13" fmla="*/ 0 60000 65536"/>
                <a:gd name="T14" fmla="*/ 0 60000 65536"/>
                <a:gd name="T15" fmla="*/ 0 w 64"/>
                <a:gd name="T16" fmla="*/ 0 h 68"/>
                <a:gd name="T17" fmla="*/ 64 w 64"/>
                <a:gd name="T18" fmla="*/ 68 h 68"/>
              </a:gdLst>
              <a:ahLst/>
              <a:cxnLst>
                <a:cxn ang="T10">
                  <a:pos x="T0" y="T1"/>
                </a:cxn>
                <a:cxn ang="T11">
                  <a:pos x="T2" y="T3"/>
                </a:cxn>
                <a:cxn ang="T12">
                  <a:pos x="T4" y="T5"/>
                </a:cxn>
                <a:cxn ang="T13">
                  <a:pos x="T6" y="T7"/>
                </a:cxn>
                <a:cxn ang="T14">
                  <a:pos x="T8" y="T9"/>
                </a:cxn>
              </a:cxnLst>
              <a:rect l="T15" t="T16" r="T17" b="T18"/>
              <a:pathLst>
                <a:path w="64" h="68">
                  <a:moveTo>
                    <a:pt x="13" y="51"/>
                  </a:moveTo>
                  <a:lnTo>
                    <a:pt x="0" y="37"/>
                  </a:lnTo>
                  <a:lnTo>
                    <a:pt x="64" y="0"/>
                  </a:lnTo>
                  <a:lnTo>
                    <a:pt x="29" y="68"/>
                  </a:lnTo>
                  <a:lnTo>
                    <a:pt x="13" y="5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0" name="Freeform 51"/>
            <p:cNvSpPr>
              <a:spLocks/>
            </p:cNvSpPr>
            <p:nvPr/>
          </p:nvSpPr>
          <p:spPr bwMode="auto">
            <a:xfrm>
              <a:off x="4596" y="2836"/>
              <a:ext cx="69" cy="68"/>
            </a:xfrm>
            <a:custGeom>
              <a:avLst/>
              <a:gdLst>
                <a:gd name="T0" fmla="*/ 14 w 64"/>
                <a:gd name="T1" fmla="*/ 51 h 68"/>
                <a:gd name="T2" fmla="*/ 0 w 64"/>
                <a:gd name="T3" fmla="*/ 37 h 68"/>
                <a:gd name="T4" fmla="*/ 69 w 64"/>
                <a:gd name="T5" fmla="*/ 0 h 68"/>
                <a:gd name="T6" fmla="*/ 31 w 64"/>
                <a:gd name="T7" fmla="*/ 68 h 68"/>
                <a:gd name="T8" fmla="*/ 14 w 64"/>
                <a:gd name="T9" fmla="*/ 51 h 68"/>
                <a:gd name="T10" fmla="*/ 0 60000 65536"/>
                <a:gd name="T11" fmla="*/ 0 60000 65536"/>
                <a:gd name="T12" fmla="*/ 0 60000 65536"/>
                <a:gd name="T13" fmla="*/ 0 60000 65536"/>
                <a:gd name="T14" fmla="*/ 0 60000 65536"/>
                <a:gd name="T15" fmla="*/ 0 w 64"/>
                <a:gd name="T16" fmla="*/ 0 h 68"/>
                <a:gd name="T17" fmla="*/ 64 w 64"/>
                <a:gd name="T18" fmla="*/ 68 h 68"/>
              </a:gdLst>
              <a:ahLst/>
              <a:cxnLst>
                <a:cxn ang="T10">
                  <a:pos x="T0" y="T1"/>
                </a:cxn>
                <a:cxn ang="T11">
                  <a:pos x="T2" y="T3"/>
                </a:cxn>
                <a:cxn ang="T12">
                  <a:pos x="T4" y="T5"/>
                </a:cxn>
                <a:cxn ang="T13">
                  <a:pos x="T6" y="T7"/>
                </a:cxn>
                <a:cxn ang="T14">
                  <a:pos x="T8" y="T9"/>
                </a:cxn>
              </a:cxnLst>
              <a:rect l="T15" t="T16" r="T17" b="T18"/>
              <a:pathLst>
                <a:path w="64" h="68">
                  <a:moveTo>
                    <a:pt x="13" y="51"/>
                  </a:moveTo>
                  <a:lnTo>
                    <a:pt x="0" y="37"/>
                  </a:lnTo>
                  <a:lnTo>
                    <a:pt x="64" y="0"/>
                  </a:lnTo>
                  <a:lnTo>
                    <a:pt x="29" y="68"/>
                  </a:lnTo>
                  <a:lnTo>
                    <a:pt x="13" y="51"/>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1" name="Freeform 52"/>
            <p:cNvSpPr>
              <a:spLocks/>
            </p:cNvSpPr>
            <p:nvPr/>
          </p:nvSpPr>
          <p:spPr bwMode="auto">
            <a:xfrm>
              <a:off x="4604" y="2890"/>
              <a:ext cx="1" cy="42"/>
            </a:xfrm>
            <a:custGeom>
              <a:avLst/>
              <a:gdLst>
                <a:gd name="T0" fmla="*/ 0 w 6"/>
                <a:gd name="T1" fmla="*/ 42 h 42"/>
                <a:gd name="T2" fmla="*/ 0 w 6"/>
                <a:gd name="T3" fmla="*/ 39 h 42"/>
                <a:gd name="T4" fmla="*/ 0 w 6"/>
                <a:gd name="T5" fmla="*/ 35 h 42"/>
                <a:gd name="T6" fmla="*/ 0 w 6"/>
                <a:gd name="T7" fmla="*/ 30 h 42"/>
                <a:gd name="T8" fmla="*/ 0 w 6"/>
                <a:gd name="T9" fmla="*/ 23 h 42"/>
                <a:gd name="T10" fmla="*/ 0 w 6"/>
                <a:gd name="T11" fmla="*/ 18 h 42"/>
                <a:gd name="T12" fmla="*/ 0 w 6"/>
                <a:gd name="T13" fmla="*/ 14 h 42"/>
                <a:gd name="T14" fmla="*/ 0 w 6"/>
                <a:gd name="T15" fmla="*/ 11 h 42"/>
                <a:gd name="T16" fmla="*/ 2 w 6"/>
                <a:gd name="T17" fmla="*/ 7 h 42"/>
                <a:gd name="T18" fmla="*/ 4 w 6"/>
                <a:gd name="T19" fmla="*/ 2 h 42"/>
                <a:gd name="T20" fmla="*/ 6 w 6"/>
                <a:gd name="T21" fmla="*/ 0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
                <a:gd name="T34" fmla="*/ 0 h 42"/>
                <a:gd name="T35" fmla="*/ 6 w 6"/>
                <a:gd name="T36" fmla="*/ 42 h 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 h="42">
                  <a:moveTo>
                    <a:pt x="0" y="42"/>
                  </a:moveTo>
                  <a:lnTo>
                    <a:pt x="0" y="39"/>
                  </a:lnTo>
                  <a:lnTo>
                    <a:pt x="0" y="35"/>
                  </a:lnTo>
                  <a:lnTo>
                    <a:pt x="0" y="30"/>
                  </a:lnTo>
                  <a:lnTo>
                    <a:pt x="0" y="23"/>
                  </a:lnTo>
                  <a:lnTo>
                    <a:pt x="0" y="18"/>
                  </a:lnTo>
                  <a:lnTo>
                    <a:pt x="0" y="14"/>
                  </a:lnTo>
                  <a:lnTo>
                    <a:pt x="0" y="11"/>
                  </a:lnTo>
                  <a:lnTo>
                    <a:pt x="2" y="7"/>
                  </a:lnTo>
                  <a:lnTo>
                    <a:pt x="4" y="2"/>
                  </a:lnTo>
                  <a:lnTo>
                    <a:pt x="6"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2" name="Freeform 53"/>
            <p:cNvSpPr>
              <a:spLocks/>
            </p:cNvSpPr>
            <p:nvPr/>
          </p:nvSpPr>
          <p:spPr bwMode="auto">
            <a:xfrm>
              <a:off x="4604" y="2934"/>
              <a:ext cx="131" cy="102"/>
            </a:xfrm>
            <a:custGeom>
              <a:avLst/>
              <a:gdLst>
                <a:gd name="T0" fmla="*/ 0 w 123"/>
                <a:gd name="T1" fmla="*/ 0 h 102"/>
                <a:gd name="T2" fmla="*/ 2 w 123"/>
                <a:gd name="T3" fmla="*/ 16 h 102"/>
                <a:gd name="T4" fmla="*/ 7 w 123"/>
                <a:gd name="T5" fmla="*/ 33 h 102"/>
                <a:gd name="T6" fmla="*/ 14 w 123"/>
                <a:gd name="T7" fmla="*/ 46 h 102"/>
                <a:gd name="T8" fmla="*/ 26 w 123"/>
                <a:gd name="T9" fmla="*/ 60 h 102"/>
                <a:gd name="T10" fmla="*/ 40 w 123"/>
                <a:gd name="T11" fmla="*/ 72 h 102"/>
                <a:gd name="T12" fmla="*/ 54 w 123"/>
                <a:gd name="T13" fmla="*/ 84 h 102"/>
                <a:gd name="T14" fmla="*/ 71 w 123"/>
                <a:gd name="T15" fmla="*/ 91 h 102"/>
                <a:gd name="T16" fmla="*/ 93 w 123"/>
                <a:gd name="T17" fmla="*/ 98 h 102"/>
                <a:gd name="T18" fmla="*/ 112 w 123"/>
                <a:gd name="T19" fmla="*/ 102 h 102"/>
                <a:gd name="T20" fmla="*/ 134 w 123"/>
                <a:gd name="T21" fmla="*/ 102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02"/>
                <a:gd name="T35" fmla="*/ 123 w 123"/>
                <a:gd name="T36" fmla="*/ 102 h 1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02">
                  <a:moveTo>
                    <a:pt x="0" y="0"/>
                  </a:moveTo>
                  <a:lnTo>
                    <a:pt x="2" y="16"/>
                  </a:lnTo>
                  <a:lnTo>
                    <a:pt x="6" y="33"/>
                  </a:lnTo>
                  <a:lnTo>
                    <a:pt x="13" y="46"/>
                  </a:lnTo>
                  <a:lnTo>
                    <a:pt x="24" y="60"/>
                  </a:lnTo>
                  <a:lnTo>
                    <a:pt x="37" y="72"/>
                  </a:lnTo>
                  <a:lnTo>
                    <a:pt x="50" y="84"/>
                  </a:lnTo>
                  <a:lnTo>
                    <a:pt x="65" y="91"/>
                  </a:lnTo>
                  <a:lnTo>
                    <a:pt x="85" y="98"/>
                  </a:lnTo>
                  <a:lnTo>
                    <a:pt x="103" y="102"/>
                  </a:lnTo>
                  <a:lnTo>
                    <a:pt x="123" y="102"/>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3" name="Freeform 54"/>
            <p:cNvSpPr>
              <a:spLocks/>
            </p:cNvSpPr>
            <p:nvPr/>
          </p:nvSpPr>
          <p:spPr bwMode="auto">
            <a:xfrm>
              <a:off x="4373" y="3200"/>
              <a:ext cx="180" cy="440"/>
            </a:xfrm>
            <a:custGeom>
              <a:avLst/>
              <a:gdLst>
                <a:gd name="T0" fmla="*/ 0 w 164"/>
                <a:gd name="T1" fmla="*/ 0 h 440"/>
                <a:gd name="T2" fmla="*/ 2 w 164"/>
                <a:gd name="T3" fmla="*/ 72 h 440"/>
                <a:gd name="T4" fmla="*/ 10 w 164"/>
                <a:gd name="T5" fmla="*/ 139 h 440"/>
                <a:gd name="T6" fmla="*/ 22 w 164"/>
                <a:gd name="T7" fmla="*/ 202 h 440"/>
                <a:gd name="T8" fmla="*/ 36 w 164"/>
                <a:gd name="T9" fmla="*/ 261 h 440"/>
                <a:gd name="T10" fmla="*/ 52 w 164"/>
                <a:gd name="T11" fmla="*/ 312 h 440"/>
                <a:gd name="T12" fmla="*/ 74 w 164"/>
                <a:gd name="T13" fmla="*/ 354 h 440"/>
                <a:gd name="T14" fmla="*/ 98 w 164"/>
                <a:gd name="T15" fmla="*/ 391 h 440"/>
                <a:gd name="T16" fmla="*/ 124 w 164"/>
                <a:gd name="T17" fmla="*/ 417 h 440"/>
                <a:gd name="T18" fmla="*/ 150 w 164"/>
                <a:gd name="T19" fmla="*/ 433 h 440"/>
                <a:gd name="T20" fmla="*/ 178 w 164"/>
                <a:gd name="T21" fmla="*/ 440 h 4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
                <a:gd name="T34" fmla="*/ 0 h 440"/>
                <a:gd name="T35" fmla="*/ 164 w 164"/>
                <a:gd name="T36" fmla="*/ 440 h 4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 h="440">
                  <a:moveTo>
                    <a:pt x="0" y="0"/>
                  </a:moveTo>
                  <a:lnTo>
                    <a:pt x="2" y="72"/>
                  </a:lnTo>
                  <a:lnTo>
                    <a:pt x="9" y="139"/>
                  </a:lnTo>
                  <a:lnTo>
                    <a:pt x="20" y="202"/>
                  </a:lnTo>
                  <a:lnTo>
                    <a:pt x="33" y="261"/>
                  </a:lnTo>
                  <a:lnTo>
                    <a:pt x="48" y="312"/>
                  </a:lnTo>
                  <a:lnTo>
                    <a:pt x="68" y="354"/>
                  </a:lnTo>
                  <a:lnTo>
                    <a:pt x="90" y="391"/>
                  </a:lnTo>
                  <a:lnTo>
                    <a:pt x="114" y="417"/>
                  </a:lnTo>
                  <a:lnTo>
                    <a:pt x="138" y="433"/>
                  </a:lnTo>
                  <a:lnTo>
                    <a:pt x="164" y="44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4" name="Freeform 55"/>
            <p:cNvSpPr>
              <a:spLocks/>
            </p:cNvSpPr>
            <p:nvPr/>
          </p:nvSpPr>
          <p:spPr bwMode="auto">
            <a:xfrm>
              <a:off x="4500" y="2759"/>
              <a:ext cx="78" cy="47"/>
            </a:xfrm>
            <a:custGeom>
              <a:avLst/>
              <a:gdLst>
                <a:gd name="T0" fmla="*/ 10 w 71"/>
                <a:gd name="T1" fmla="*/ 28 h 47"/>
                <a:gd name="T2" fmla="*/ 0 w 71"/>
                <a:gd name="T3" fmla="*/ 9 h 47"/>
                <a:gd name="T4" fmla="*/ 77 w 71"/>
                <a:gd name="T5" fmla="*/ 0 h 47"/>
                <a:gd name="T6" fmla="*/ 17 w 71"/>
                <a:gd name="T7" fmla="*/ 47 h 47"/>
                <a:gd name="T8" fmla="*/ 10 w 71"/>
                <a:gd name="T9" fmla="*/ 28 h 47"/>
                <a:gd name="T10" fmla="*/ 0 60000 65536"/>
                <a:gd name="T11" fmla="*/ 0 60000 65536"/>
                <a:gd name="T12" fmla="*/ 0 60000 65536"/>
                <a:gd name="T13" fmla="*/ 0 60000 65536"/>
                <a:gd name="T14" fmla="*/ 0 60000 65536"/>
                <a:gd name="T15" fmla="*/ 0 w 71"/>
                <a:gd name="T16" fmla="*/ 0 h 47"/>
                <a:gd name="T17" fmla="*/ 71 w 71"/>
                <a:gd name="T18" fmla="*/ 47 h 47"/>
              </a:gdLst>
              <a:ahLst/>
              <a:cxnLst>
                <a:cxn ang="T10">
                  <a:pos x="T0" y="T1"/>
                </a:cxn>
                <a:cxn ang="T11">
                  <a:pos x="T2" y="T3"/>
                </a:cxn>
                <a:cxn ang="T12">
                  <a:pos x="T4" y="T5"/>
                </a:cxn>
                <a:cxn ang="T13">
                  <a:pos x="T6" y="T7"/>
                </a:cxn>
                <a:cxn ang="T14">
                  <a:pos x="T8" y="T9"/>
                </a:cxn>
              </a:cxnLst>
              <a:rect l="T15" t="T16" r="T17" b="T18"/>
              <a:pathLst>
                <a:path w="71" h="47">
                  <a:moveTo>
                    <a:pt x="9" y="28"/>
                  </a:moveTo>
                  <a:lnTo>
                    <a:pt x="0" y="9"/>
                  </a:lnTo>
                  <a:lnTo>
                    <a:pt x="71" y="0"/>
                  </a:lnTo>
                  <a:lnTo>
                    <a:pt x="16" y="47"/>
                  </a:lnTo>
                  <a:lnTo>
                    <a:pt x="9" y="28"/>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5" name="Freeform 56"/>
            <p:cNvSpPr>
              <a:spLocks/>
            </p:cNvSpPr>
            <p:nvPr/>
          </p:nvSpPr>
          <p:spPr bwMode="auto">
            <a:xfrm>
              <a:off x="4500" y="2759"/>
              <a:ext cx="78" cy="47"/>
            </a:xfrm>
            <a:custGeom>
              <a:avLst/>
              <a:gdLst>
                <a:gd name="T0" fmla="*/ 8 w 71"/>
                <a:gd name="T1" fmla="*/ 28 h 47"/>
                <a:gd name="T2" fmla="*/ 0 w 71"/>
                <a:gd name="T3" fmla="*/ 9 h 47"/>
                <a:gd name="T4" fmla="*/ 77 w 71"/>
                <a:gd name="T5" fmla="*/ 0 h 47"/>
                <a:gd name="T6" fmla="*/ 17 w 71"/>
                <a:gd name="T7" fmla="*/ 47 h 47"/>
                <a:gd name="T8" fmla="*/ 8 w 71"/>
                <a:gd name="T9" fmla="*/ 28 h 47"/>
                <a:gd name="T10" fmla="*/ 0 60000 65536"/>
                <a:gd name="T11" fmla="*/ 0 60000 65536"/>
                <a:gd name="T12" fmla="*/ 0 60000 65536"/>
                <a:gd name="T13" fmla="*/ 0 60000 65536"/>
                <a:gd name="T14" fmla="*/ 0 60000 65536"/>
                <a:gd name="T15" fmla="*/ 0 w 71"/>
                <a:gd name="T16" fmla="*/ 0 h 47"/>
                <a:gd name="T17" fmla="*/ 71 w 71"/>
                <a:gd name="T18" fmla="*/ 47 h 47"/>
              </a:gdLst>
              <a:ahLst/>
              <a:cxnLst>
                <a:cxn ang="T10">
                  <a:pos x="T0" y="T1"/>
                </a:cxn>
                <a:cxn ang="T11">
                  <a:pos x="T2" y="T3"/>
                </a:cxn>
                <a:cxn ang="T12">
                  <a:pos x="T4" y="T5"/>
                </a:cxn>
                <a:cxn ang="T13">
                  <a:pos x="T6" y="T7"/>
                </a:cxn>
                <a:cxn ang="T14">
                  <a:pos x="T8" y="T9"/>
                </a:cxn>
              </a:cxnLst>
              <a:rect l="T15" t="T16" r="T17" b="T18"/>
              <a:pathLst>
                <a:path w="71" h="47">
                  <a:moveTo>
                    <a:pt x="7" y="28"/>
                  </a:moveTo>
                  <a:lnTo>
                    <a:pt x="0" y="9"/>
                  </a:lnTo>
                  <a:lnTo>
                    <a:pt x="71" y="0"/>
                  </a:lnTo>
                  <a:lnTo>
                    <a:pt x="16" y="47"/>
                  </a:lnTo>
                  <a:lnTo>
                    <a:pt x="7" y="28"/>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6" name="Freeform 57"/>
            <p:cNvSpPr>
              <a:spLocks/>
            </p:cNvSpPr>
            <p:nvPr/>
          </p:nvSpPr>
          <p:spPr bwMode="auto">
            <a:xfrm>
              <a:off x="4373" y="2787"/>
              <a:ext cx="135" cy="413"/>
            </a:xfrm>
            <a:custGeom>
              <a:avLst/>
              <a:gdLst>
                <a:gd name="T0" fmla="*/ 0 w 125"/>
                <a:gd name="T1" fmla="*/ 413 h 413"/>
                <a:gd name="T2" fmla="*/ 2 w 125"/>
                <a:gd name="T3" fmla="*/ 357 h 413"/>
                <a:gd name="T4" fmla="*/ 4 w 125"/>
                <a:gd name="T5" fmla="*/ 303 h 413"/>
                <a:gd name="T6" fmla="*/ 12 w 125"/>
                <a:gd name="T7" fmla="*/ 249 h 413"/>
                <a:gd name="T8" fmla="*/ 22 w 125"/>
                <a:gd name="T9" fmla="*/ 198 h 413"/>
                <a:gd name="T10" fmla="*/ 30 w 125"/>
                <a:gd name="T11" fmla="*/ 152 h 413"/>
                <a:gd name="T12" fmla="*/ 44 w 125"/>
                <a:gd name="T13" fmla="*/ 110 h 413"/>
                <a:gd name="T14" fmla="*/ 64 w 125"/>
                <a:gd name="T15" fmla="*/ 72 h 413"/>
                <a:gd name="T16" fmla="*/ 83 w 125"/>
                <a:gd name="T17" fmla="*/ 40 h 413"/>
                <a:gd name="T18" fmla="*/ 107 w 125"/>
                <a:gd name="T19" fmla="*/ 16 h 413"/>
                <a:gd name="T20" fmla="*/ 135 w 125"/>
                <a:gd name="T21" fmla="*/ 0 h 4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413"/>
                <a:gd name="T35" fmla="*/ 125 w 125"/>
                <a:gd name="T36" fmla="*/ 413 h 4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413">
                  <a:moveTo>
                    <a:pt x="0" y="413"/>
                  </a:moveTo>
                  <a:lnTo>
                    <a:pt x="2" y="357"/>
                  </a:lnTo>
                  <a:lnTo>
                    <a:pt x="4" y="303"/>
                  </a:lnTo>
                  <a:lnTo>
                    <a:pt x="11" y="249"/>
                  </a:lnTo>
                  <a:lnTo>
                    <a:pt x="20" y="198"/>
                  </a:lnTo>
                  <a:lnTo>
                    <a:pt x="28" y="152"/>
                  </a:lnTo>
                  <a:lnTo>
                    <a:pt x="41" y="110"/>
                  </a:lnTo>
                  <a:lnTo>
                    <a:pt x="59" y="72"/>
                  </a:lnTo>
                  <a:lnTo>
                    <a:pt x="77" y="40"/>
                  </a:lnTo>
                  <a:lnTo>
                    <a:pt x="99" y="16"/>
                  </a:lnTo>
                  <a:lnTo>
                    <a:pt x="125"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7" name="Freeform 58"/>
            <p:cNvSpPr>
              <a:spLocks/>
            </p:cNvSpPr>
            <p:nvPr/>
          </p:nvSpPr>
          <p:spPr bwMode="auto">
            <a:xfrm>
              <a:off x="4890" y="2775"/>
              <a:ext cx="210" cy="378"/>
            </a:xfrm>
            <a:custGeom>
              <a:avLst/>
              <a:gdLst>
                <a:gd name="T0" fmla="*/ 211 w 195"/>
                <a:gd name="T1" fmla="*/ 378 h 378"/>
                <a:gd name="T2" fmla="*/ 211 w 195"/>
                <a:gd name="T3" fmla="*/ 317 h 378"/>
                <a:gd name="T4" fmla="*/ 202 w 195"/>
                <a:gd name="T5" fmla="*/ 259 h 378"/>
                <a:gd name="T6" fmla="*/ 190 w 195"/>
                <a:gd name="T7" fmla="*/ 205 h 378"/>
                <a:gd name="T8" fmla="*/ 173 w 195"/>
                <a:gd name="T9" fmla="*/ 154 h 378"/>
                <a:gd name="T10" fmla="*/ 151 w 195"/>
                <a:gd name="T11" fmla="*/ 112 h 378"/>
                <a:gd name="T12" fmla="*/ 126 w 195"/>
                <a:gd name="T13" fmla="*/ 73 h 378"/>
                <a:gd name="T14" fmla="*/ 97 w 195"/>
                <a:gd name="T15" fmla="*/ 42 h 378"/>
                <a:gd name="T16" fmla="*/ 66 w 195"/>
                <a:gd name="T17" fmla="*/ 19 h 378"/>
                <a:gd name="T18" fmla="*/ 36 w 195"/>
                <a:gd name="T19" fmla="*/ 5 h 378"/>
                <a:gd name="T20" fmla="*/ 0 w 195"/>
                <a:gd name="T21" fmla="*/ 0 h 3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5"/>
                <a:gd name="T34" fmla="*/ 0 h 378"/>
                <a:gd name="T35" fmla="*/ 195 w 195"/>
                <a:gd name="T36" fmla="*/ 378 h 3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5" h="378">
                  <a:moveTo>
                    <a:pt x="195" y="378"/>
                  </a:moveTo>
                  <a:lnTo>
                    <a:pt x="195" y="317"/>
                  </a:lnTo>
                  <a:lnTo>
                    <a:pt x="187" y="259"/>
                  </a:lnTo>
                  <a:lnTo>
                    <a:pt x="176" y="205"/>
                  </a:lnTo>
                  <a:lnTo>
                    <a:pt x="160" y="154"/>
                  </a:lnTo>
                  <a:lnTo>
                    <a:pt x="140" y="112"/>
                  </a:lnTo>
                  <a:lnTo>
                    <a:pt x="116" y="73"/>
                  </a:lnTo>
                  <a:lnTo>
                    <a:pt x="90" y="42"/>
                  </a:lnTo>
                  <a:lnTo>
                    <a:pt x="61" y="19"/>
                  </a:lnTo>
                  <a:lnTo>
                    <a:pt x="33" y="5"/>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8" name="Freeform 59"/>
            <p:cNvSpPr>
              <a:spLocks/>
            </p:cNvSpPr>
            <p:nvPr/>
          </p:nvSpPr>
          <p:spPr bwMode="auto">
            <a:xfrm>
              <a:off x="4878" y="3479"/>
              <a:ext cx="78" cy="42"/>
            </a:xfrm>
            <a:custGeom>
              <a:avLst/>
              <a:gdLst>
                <a:gd name="T0" fmla="*/ 72 w 72"/>
                <a:gd name="T1" fmla="*/ 19 h 42"/>
                <a:gd name="T2" fmla="*/ 78 w 72"/>
                <a:gd name="T3" fmla="*/ 40 h 42"/>
                <a:gd name="T4" fmla="*/ 0 w 72"/>
                <a:gd name="T5" fmla="*/ 42 h 42"/>
                <a:gd name="T6" fmla="*/ 67 w 72"/>
                <a:gd name="T7" fmla="*/ 0 h 42"/>
                <a:gd name="T8" fmla="*/ 72 w 72"/>
                <a:gd name="T9" fmla="*/ 21 h 42"/>
                <a:gd name="T10" fmla="*/ 0 60000 65536"/>
                <a:gd name="T11" fmla="*/ 0 60000 65536"/>
                <a:gd name="T12" fmla="*/ 0 60000 65536"/>
                <a:gd name="T13" fmla="*/ 0 60000 65536"/>
                <a:gd name="T14" fmla="*/ 0 60000 65536"/>
                <a:gd name="T15" fmla="*/ 0 w 72"/>
                <a:gd name="T16" fmla="*/ 0 h 42"/>
                <a:gd name="T17" fmla="*/ 72 w 72"/>
                <a:gd name="T18" fmla="*/ 42 h 42"/>
              </a:gdLst>
              <a:ahLst/>
              <a:cxnLst>
                <a:cxn ang="T10">
                  <a:pos x="T0" y="T1"/>
                </a:cxn>
                <a:cxn ang="T11">
                  <a:pos x="T2" y="T3"/>
                </a:cxn>
                <a:cxn ang="T12">
                  <a:pos x="T4" y="T5"/>
                </a:cxn>
                <a:cxn ang="T13">
                  <a:pos x="T6" y="T7"/>
                </a:cxn>
                <a:cxn ang="T14">
                  <a:pos x="T8" y="T9"/>
                </a:cxn>
              </a:cxnLst>
              <a:rect l="T15" t="T16" r="T17" b="T18"/>
              <a:pathLst>
                <a:path w="72" h="42">
                  <a:moveTo>
                    <a:pt x="66" y="19"/>
                  </a:moveTo>
                  <a:lnTo>
                    <a:pt x="72" y="40"/>
                  </a:lnTo>
                  <a:lnTo>
                    <a:pt x="0" y="42"/>
                  </a:lnTo>
                  <a:lnTo>
                    <a:pt x="62" y="0"/>
                  </a:lnTo>
                  <a:lnTo>
                    <a:pt x="66"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9" name="Freeform 60"/>
            <p:cNvSpPr>
              <a:spLocks/>
            </p:cNvSpPr>
            <p:nvPr/>
          </p:nvSpPr>
          <p:spPr bwMode="auto">
            <a:xfrm>
              <a:off x="4878" y="3479"/>
              <a:ext cx="78" cy="42"/>
            </a:xfrm>
            <a:custGeom>
              <a:avLst/>
              <a:gdLst>
                <a:gd name="T0" fmla="*/ 72 w 72"/>
                <a:gd name="T1" fmla="*/ 19 h 42"/>
                <a:gd name="T2" fmla="*/ 78 w 72"/>
                <a:gd name="T3" fmla="*/ 40 h 42"/>
                <a:gd name="T4" fmla="*/ 0 w 72"/>
                <a:gd name="T5" fmla="*/ 42 h 42"/>
                <a:gd name="T6" fmla="*/ 67 w 72"/>
                <a:gd name="T7" fmla="*/ 0 h 42"/>
                <a:gd name="T8" fmla="*/ 72 w 72"/>
                <a:gd name="T9" fmla="*/ 19 h 42"/>
                <a:gd name="T10" fmla="*/ 0 60000 65536"/>
                <a:gd name="T11" fmla="*/ 0 60000 65536"/>
                <a:gd name="T12" fmla="*/ 0 60000 65536"/>
                <a:gd name="T13" fmla="*/ 0 60000 65536"/>
                <a:gd name="T14" fmla="*/ 0 60000 65536"/>
                <a:gd name="T15" fmla="*/ 0 w 72"/>
                <a:gd name="T16" fmla="*/ 0 h 42"/>
                <a:gd name="T17" fmla="*/ 72 w 72"/>
                <a:gd name="T18" fmla="*/ 42 h 42"/>
              </a:gdLst>
              <a:ahLst/>
              <a:cxnLst>
                <a:cxn ang="T10">
                  <a:pos x="T0" y="T1"/>
                </a:cxn>
                <a:cxn ang="T11">
                  <a:pos x="T2" y="T3"/>
                </a:cxn>
                <a:cxn ang="T12">
                  <a:pos x="T4" y="T5"/>
                </a:cxn>
                <a:cxn ang="T13">
                  <a:pos x="T6" y="T7"/>
                </a:cxn>
                <a:cxn ang="T14">
                  <a:pos x="T8" y="T9"/>
                </a:cxn>
              </a:cxnLst>
              <a:rect l="T15" t="T16" r="T17" b="T18"/>
              <a:pathLst>
                <a:path w="72" h="42">
                  <a:moveTo>
                    <a:pt x="66" y="19"/>
                  </a:moveTo>
                  <a:lnTo>
                    <a:pt x="72" y="40"/>
                  </a:lnTo>
                  <a:lnTo>
                    <a:pt x="0" y="42"/>
                  </a:lnTo>
                  <a:lnTo>
                    <a:pt x="62" y="0"/>
                  </a:lnTo>
                  <a:lnTo>
                    <a:pt x="66"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0" name="Freeform 61"/>
            <p:cNvSpPr>
              <a:spLocks/>
            </p:cNvSpPr>
            <p:nvPr/>
          </p:nvSpPr>
          <p:spPr bwMode="auto">
            <a:xfrm>
              <a:off x="4951" y="3153"/>
              <a:ext cx="149" cy="347"/>
            </a:xfrm>
            <a:custGeom>
              <a:avLst/>
              <a:gdLst>
                <a:gd name="T0" fmla="*/ 150 w 138"/>
                <a:gd name="T1" fmla="*/ 0 h 347"/>
                <a:gd name="T2" fmla="*/ 150 w 138"/>
                <a:gd name="T3" fmla="*/ 49 h 347"/>
                <a:gd name="T4" fmla="*/ 146 w 138"/>
                <a:gd name="T5" fmla="*/ 95 h 347"/>
                <a:gd name="T6" fmla="*/ 138 w 138"/>
                <a:gd name="T7" fmla="*/ 140 h 347"/>
                <a:gd name="T8" fmla="*/ 129 w 138"/>
                <a:gd name="T9" fmla="*/ 182 h 347"/>
                <a:gd name="T10" fmla="*/ 114 w 138"/>
                <a:gd name="T11" fmla="*/ 221 h 347"/>
                <a:gd name="T12" fmla="*/ 98 w 138"/>
                <a:gd name="T13" fmla="*/ 259 h 347"/>
                <a:gd name="T14" fmla="*/ 76 w 138"/>
                <a:gd name="T15" fmla="*/ 289 h 347"/>
                <a:gd name="T16" fmla="*/ 55 w 138"/>
                <a:gd name="T17" fmla="*/ 315 h 347"/>
                <a:gd name="T18" fmla="*/ 28 w 138"/>
                <a:gd name="T19" fmla="*/ 333 h 347"/>
                <a:gd name="T20" fmla="*/ 0 w 138"/>
                <a:gd name="T21" fmla="*/ 347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347"/>
                <a:gd name="T35" fmla="*/ 138 w 138"/>
                <a:gd name="T36" fmla="*/ 347 h 34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347">
                  <a:moveTo>
                    <a:pt x="138" y="0"/>
                  </a:moveTo>
                  <a:lnTo>
                    <a:pt x="138" y="49"/>
                  </a:lnTo>
                  <a:lnTo>
                    <a:pt x="134" y="95"/>
                  </a:lnTo>
                  <a:lnTo>
                    <a:pt x="127" y="140"/>
                  </a:lnTo>
                  <a:lnTo>
                    <a:pt x="119" y="182"/>
                  </a:lnTo>
                  <a:lnTo>
                    <a:pt x="105" y="221"/>
                  </a:lnTo>
                  <a:lnTo>
                    <a:pt x="90" y="259"/>
                  </a:lnTo>
                  <a:lnTo>
                    <a:pt x="70" y="289"/>
                  </a:lnTo>
                  <a:lnTo>
                    <a:pt x="51" y="315"/>
                  </a:lnTo>
                  <a:lnTo>
                    <a:pt x="26" y="333"/>
                  </a:lnTo>
                  <a:lnTo>
                    <a:pt x="0" y="347"/>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1" name="Freeform 62"/>
            <p:cNvSpPr>
              <a:spLocks/>
            </p:cNvSpPr>
            <p:nvPr/>
          </p:nvSpPr>
          <p:spPr bwMode="auto">
            <a:xfrm>
              <a:off x="4909" y="1172"/>
              <a:ext cx="801" cy="1215"/>
            </a:xfrm>
            <a:custGeom>
              <a:avLst/>
              <a:gdLst>
                <a:gd name="T0" fmla="*/ 801 w 739"/>
                <a:gd name="T1" fmla="*/ 1217 h 1217"/>
                <a:gd name="T2" fmla="*/ 791 w 739"/>
                <a:gd name="T3" fmla="*/ 1021 h 1217"/>
                <a:gd name="T4" fmla="*/ 763 w 739"/>
                <a:gd name="T5" fmla="*/ 834 h 1217"/>
                <a:gd name="T6" fmla="*/ 713 w 739"/>
                <a:gd name="T7" fmla="*/ 660 h 1217"/>
                <a:gd name="T8" fmla="*/ 649 w 739"/>
                <a:gd name="T9" fmla="*/ 499 h 1217"/>
                <a:gd name="T10" fmla="*/ 568 w 739"/>
                <a:gd name="T11" fmla="*/ 357 h 1217"/>
                <a:gd name="T12" fmla="*/ 476 w 739"/>
                <a:gd name="T13" fmla="*/ 235 h 1217"/>
                <a:gd name="T14" fmla="*/ 369 w 739"/>
                <a:gd name="T15" fmla="*/ 138 h 1217"/>
                <a:gd name="T16" fmla="*/ 254 w 739"/>
                <a:gd name="T17" fmla="*/ 63 h 1217"/>
                <a:gd name="T18" fmla="*/ 130 w 739"/>
                <a:gd name="T19" fmla="*/ 16 h 1217"/>
                <a:gd name="T20" fmla="*/ 0 w 739"/>
                <a:gd name="T21" fmla="*/ 0 h 12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39"/>
                <a:gd name="T34" fmla="*/ 0 h 1217"/>
                <a:gd name="T35" fmla="*/ 739 w 739"/>
                <a:gd name="T36" fmla="*/ 1217 h 12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39" h="1217">
                  <a:moveTo>
                    <a:pt x="739" y="1217"/>
                  </a:moveTo>
                  <a:lnTo>
                    <a:pt x="730" y="1021"/>
                  </a:lnTo>
                  <a:lnTo>
                    <a:pt x="704" y="834"/>
                  </a:lnTo>
                  <a:lnTo>
                    <a:pt x="658" y="660"/>
                  </a:lnTo>
                  <a:lnTo>
                    <a:pt x="599" y="499"/>
                  </a:lnTo>
                  <a:lnTo>
                    <a:pt x="524" y="357"/>
                  </a:lnTo>
                  <a:lnTo>
                    <a:pt x="439" y="235"/>
                  </a:lnTo>
                  <a:lnTo>
                    <a:pt x="340" y="138"/>
                  </a:lnTo>
                  <a:lnTo>
                    <a:pt x="234" y="63"/>
                  </a:lnTo>
                  <a:lnTo>
                    <a:pt x="120" y="16"/>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2" name="Freeform 63"/>
            <p:cNvSpPr>
              <a:spLocks/>
            </p:cNvSpPr>
            <p:nvPr/>
          </p:nvSpPr>
          <p:spPr bwMode="auto">
            <a:xfrm>
              <a:off x="4913" y="3579"/>
              <a:ext cx="76" cy="42"/>
            </a:xfrm>
            <a:custGeom>
              <a:avLst/>
              <a:gdLst>
                <a:gd name="T0" fmla="*/ 74 w 70"/>
                <a:gd name="T1" fmla="*/ 19 h 42"/>
                <a:gd name="T2" fmla="*/ 76 w 70"/>
                <a:gd name="T3" fmla="*/ 42 h 42"/>
                <a:gd name="T4" fmla="*/ 0 w 70"/>
                <a:gd name="T5" fmla="*/ 26 h 42"/>
                <a:gd name="T6" fmla="*/ 72 w 70"/>
                <a:gd name="T7" fmla="*/ 0 h 42"/>
                <a:gd name="T8" fmla="*/ 74 w 70"/>
                <a:gd name="T9" fmla="*/ 21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68" y="19"/>
                  </a:moveTo>
                  <a:lnTo>
                    <a:pt x="70" y="42"/>
                  </a:lnTo>
                  <a:lnTo>
                    <a:pt x="0" y="26"/>
                  </a:lnTo>
                  <a:lnTo>
                    <a:pt x="66" y="0"/>
                  </a:lnTo>
                  <a:lnTo>
                    <a:pt x="68"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3" name="Freeform 64"/>
            <p:cNvSpPr>
              <a:spLocks/>
            </p:cNvSpPr>
            <p:nvPr/>
          </p:nvSpPr>
          <p:spPr bwMode="auto">
            <a:xfrm>
              <a:off x="4913" y="3579"/>
              <a:ext cx="76" cy="42"/>
            </a:xfrm>
            <a:custGeom>
              <a:avLst/>
              <a:gdLst>
                <a:gd name="T0" fmla="*/ 74 w 70"/>
                <a:gd name="T1" fmla="*/ 19 h 42"/>
                <a:gd name="T2" fmla="*/ 76 w 70"/>
                <a:gd name="T3" fmla="*/ 42 h 42"/>
                <a:gd name="T4" fmla="*/ 0 w 70"/>
                <a:gd name="T5" fmla="*/ 26 h 42"/>
                <a:gd name="T6" fmla="*/ 72 w 70"/>
                <a:gd name="T7" fmla="*/ 0 h 42"/>
                <a:gd name="T8" fmla="*/ 74 w 70"/>
                <a:gd name="T9" fmla="*/ 19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68" y="19"/>
                  </a:moveTo>
                  <a:lnTo>
                    <a:pt x="70" y="42"/>
                  </a:lnTo>
                  <a:lnTo>
                    <a:pt x="0" y="26"/>
                  </a:lnTo>
                  <a:lnTo>
                    <a:pt x="66" y="0"/>
                  </a:lnTo>
                  <a:lnTo>
                    <a:pt x="68"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4" name="Freeform 65"/>
            <p:cNvSpPr>
              <a:spLocks/>
            </p:cNvSpPr>
            <p:nvPr/>
          </p:nvSpPr>
          <p:spPr bwMode="auto">
            <a:xfrm>
              <a:off x="4989" y="2389"/>
              <a:ext cx="721" cy="1211"/>
            </a:xfrm>
            <a:custGeom>
              <a:avLst/>
              <a:gdLst>
                <a:gd name="T0" fmla="*/ 721 w 665"/>
                <a:gd name="T1" fmla="*/ 0 h 1211"/>
                <a:gd name="T2" fmla="*/ 714 w 665"/>
                <a:gd name="T3" fmla="*/ 186 h 1211"/>
                <a:gd name="T4" fmla="*/ 687 w 665"/>
                <a:gd name="T5" fmla="*/ 365 h 1211"/>
                <a:gd name="T6" fmla="*/ 645 w 665"/>
                <a:gd name="T7" fmla="*/ 533 h 1211"/>
                <a:gd name="T8" fmla="*/ 588 w 665"/>
                <a:gd name="T9" fmla="*/ 689 h 1211"/>
                <a:gd name="T10" fmla="*/ 516 w 665"/>
                <a:gd name="T11" fmla="*/ 829 h 1211"/>
                <a:gd name="T12" fmla="*/ 434 w 665"/>
                <a:gd name="T13" fmla="*/ 950 h 1211"/>
                <a:gd name="T14" fmla="*/ 338 w 665"/>
                <a:gd name="T15" fmla="*/ 1053 h 1211"/>
                <a:gd name="T16" fmla="*/ 233 w 665"/>
                <a:gd name="T17" fmla="*/ 1132 h 1211"/>
                <a:gd name="T18" fmla="*/ 121 w 665"/>
                <a:gd name="T19" fmla="*/ 1186 h 1211"/>
                <a:gd name="T20" fmla="*/ 0 w 665"/>
                <a:gd name="T21" fmla="*/ 1211 h 12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5"/>
                <a:gd name="T34" fmla="*/ 0 h 1211"/>
                <a:gd name="T35" fmla="*/ 665 w 665"/>
                <a:gd name="T36" fmla="*/ 1211 h 12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5" h="1211">
                  <a:moveTo>
                    <a:pt x="665" y="0"/>
                  </a:moveTo>
                  <a:lnTo>
                    <a:pt x="659" y="186"/>
                  </a:lnTo>
                  <a:lnTo>
                    <a:pt x="634" y="365"/>
                  </a:lnTo>
                  <a:lnTo>
                    <a:pt x="595" y="533"/>
                  </a:lnTo>
                  <a:lnTo>
                    <a:pt x="542" y="689"/>
                  </a:lnTo>
                  <a:lnTo>
                    <a:pt x="476" y="829"/>
                  </a:lnTo>
                  <a:lnTo>
                    <a:pt x="400" y="950"/>
                  </a:lnTo>
                  <a:lnTo>
                    <a:pt x="312" y="1053"/>
                  </a:lnTo>
                  <a:lnTo>
                    <a:pt x="215" y="1132"/>
                  </a:lnTo>
                  <a:lnTo>
                    <a:pt x="112" y="1186"/>
                  </a:lnTo>
                  <a:lnTo>
                    <a:pt x="0" y="1211"/>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5" name="Freeform 66"/>
            <p:cNvSpPr>
              <a:spLocks/>
            </p:cNvSpPr>
            <p:nvPr/>
          </p:nvSpPr>
          <p:spPr bwMode="auto">
            <a:xfrm>
              <a:off x="4875" y="1955"/>
              <a:ext cx="568" cy="806"/>
            </a:xfrm>
            <a:custGeom>
              <a:avLst/>
              <a:gdLst>
                <a:gd name="T0" fmla="*/ 568 w 524"/>
                <a:gd name="T1" fmla="*/ 806 h 806"/>
                <a:gd name="T2" fmla="*/ 561 w 524"/>
                <a:gd name="T3" fmla="*/ 676 h 806"/>
                <a:gd name="T4" fmla="*/ 540 w 524"/>
                <a:gd name="T5" fmla="*/ 552 h 806"/>
                <a:gd name="T6" fmla="*/ 506 w 524"/>
                <a:gd name="T7" fmla="*/ 436 h 806"/>
                <a:gd name="T8" fmla="*/ 459 w 524"/>
                <a:gd name="T9" fmla="*/ 331 h 806"/>
                <a:gd name="T10" fmla="*/ 402 w 524"/>
                <a:gd name="T11" fmla="*/ 235 h 806"/>
                <a:gd name="T12" fmla="*/ 335 w 524"/>
                <a:gd name="T13" fmla="*/ 156 h 806"/>
                <a:gd name="T14" fmla="*/ 261 w 524"/>
                <a:gd name="T15" fmla="*/ 91 h 806"/>
                <a:gd name="T16" fmla="*/ 178 w 524"/>
                <a:gd name="T17" fmla="*/ 42 h 806"/>
                <a:gd name="T18" fmla="*/ 92 w 524"/>
                <a:gd name="T19" fmla="*/ 9 h 806"/>
                <a:gd name="T20" fmla="*/ 0 w 524"/>
                <a:gd name="T21" fmla="*/ 0 h 8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4"/>
                <a:gd name="T34" fmla="*/ 0 h 806"/>
                <a:gd name="T35" fmla="*/ 524 w 524"/>
                <a:gd name="T36" fmla="*/ 806 h 8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4" h="806">
                  <a:moveTo>
                    <a:pt x="524" y="806"/>
                  </a:moveTo>
                  <a:lnTo>
                    <a:pt x="518" y="676"/>
                  </a:lnTo>
                  <a:lnTo>
                    <a:pt x="498" y="552"/>
                  </a:lnTo>
                  <a:lnTo>
                    <a:pt x="467" y="436"/>
                  </a:lnTo>
                  <a:lnTo>
                    <a:pt x="423" y="331"/>
                  </a:lnTo>
                  <a:lnTo>
                    <a:pt x="371" y="235"/>
                  </a:lnTo>
                  <a:lnTo>
                    <a:pt x="309" y="156"/>
                  </a:lnTo>
                  <a:lnTo>
                    <a:pt x="241" y="91"/>
                  </a:lnTo>
                  <a:lnTo>
                    <a:pt x="164" y="42"/>
                  </a:lnTo>
                  <a:lnTo>
                    <a:pt x="85" y="9"/>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6" name="Freeform 67"/>
            <p:cNvSpPr>
              <a:spLocks/>
            </p:cNvSpPr>
            <p:nvPr/>
          </p:nvSpPr>
          <p:spPr bwMode="auto">
            <a:xfrm>
              <a:off x="4904" y="3534"/>
              <a:ext cx="75" cy="39"/>
            </a:xfrm>
            <a:custGeom>
              <a:avLst/>
              <a:gdLst>
                <a:gd name="T0" fmla="*/ 71 w 70"/>
                <a:gd name="T1" fmla="*/ 19 h 40"/>
                <a:gd name="T2" fmla="*/ 75 w 70"/>
                <a:gd name="T3" fmla="*/ 40 h 40"/>
                <a:gd name="T4" fmla="*/ 0 w 70"/>
                <a:gd name="T5" fmla="*/ 28 h 40"/>
                <a:gd name="T6" fmla="*/ 71 w 70"/>
                <a:gd name="T7" fmla="*/ 0 h 40"/>
                <a:gd name="T8" fmla="*/ 73 w 70"/>
                <a:gd name="T9" fmla="*/ 21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6" y="19"/>
                  </a:moveTo>
                  <a:lnTo>
                    <a:pt x="70" y="40"/>
                  </a:lnTo>
                  <a:lnTo>
                    <a:pt x="0" y="28"/>
                  </a:lnTo>
                  <a:lnTo>
                    <a:pt x="66" y="0"/>
                  </a:lnTo>
                  <a:lnTo>
                    <a:pt x="68"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7" name="Freeform 68"/>
            <p:cNvSpPr>
              <a:spLocks/>
            </p:cNvSpPr>
            <p:nvPr/>
          </p:nvSpPr>
          <p:spPr bwMode="auto">
            <a:xfrm>
              <a:off x="4904" y="3534"/>
              <a:ext cx="75" cy="39"/>
            </a:xfrm>
            <a:custGeom>
              <a:avLst/>
              <a:gdLst>
                <a:gd name="T0" fmla="*/ 71 w 70"/>
                <a:gd name="T1" fmla="*/ 19 h 40"/>
                <a:gd name="T2" fmla="*/ 75 w 70"/>
                <a:gd name="T3" fmla="*/ 40 h 40"/>
                <a:gd name="T4" fmla="*/ 0 w 70"/>
                <a:gd name="T5" fmla="*/ 28 h 40"/>
                <a:gd name="T6" fmla="*/ 71 w 70"/>
                <a:gd name="T7" fmla="*/ 0 h 40"/>
                <a:gd name="T8" fmla="*/ 71 w 70"/>
                <a:gd name="T9" fmla="*/ 19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6" y="19"/>
                  </a:moveTo>
                  <a:lnTo>
                    <a:pt x="70" y="40"/>
                  </a:lnTo>
                  <a:lnTo>
                    <a:pt x="0" y="28"/>
                  </a:lnTo>
                  <a:lnTo>
                    <a:pt x="66" y="0"/>
                  </a:lnTo>
                  <a:lnTo>
                    <a:pt x="66"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8" name="Freeform 70"/>
            <p:cNvSpPr>
              <a:spLocks/>
            </p:cNvSpPr>
            <p:nvPr/>
          </p:nvSpPr>
          <p:spPr bwMode="auto">
            <a:xfrm>
              <a:off x="4104" y="2832"/>
              <a:ext cx="418" cy="808"/>
            </a:xfrm>
            <a:custGeom>
              <a:avLst/>
              <a:gdLst>
                <a:gd name="T0" fmla="*/ 0 w 386"/>
                <a:gd name="T1" fmla="*/ 0 h 830"/>
                <a:gd name="T2" fmla="*/ 6 w 386"/>
                <a:gd name="T3" fmla="*/ 132 h 830"/>
                <a:gd name="T4" fmla="*/ 24 w 386"/>
                <a:gd name="T5" fmla="*/ 257 h 830"/>
                <a:gd name="T6" fmla="*/ 48 w 386"/>
                <a:gd name="T7" fmla="*/ 373 h 830"/>
                <a:gd name="T8" fmla="*/ 83 w 386"/>
                <a:gd name="T9" fmla="*/ 477 h 830"/>
                <a:gd name="T10" fmla="*/ 123 w 386"/>
                <a:gd name="T11" fmla="*/ 572 h 830"/>
                <a:gd name="T12" fmla="*/ 173 w 386"/>
                <a:gd name="T13" fmla="*/ 651 h 830"/>
                <a:gd name="T14" fmla="*/ 225 w 386"/>
                <a:gd name="T15" fmla="*/ 717 h 830"/>
                <a:gd name="T16" fmla="*/ 287 w 386"/>
                <a:gd name="T17" fmla="*/ 767 h 830"/>
                <a:gd name="T18" fmla="*/ 349 w 386"/>
                <a:gd name="T19" fmla="*/ 796 h 830"/>
                <a:gd name="T20" fmla="*/ 418 w 386"/>
                <a:gd name="T21" fmla="*/ 808 h 8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6"/>
                <a:gd name="T34" fmla="*/ 0 h 830"/>
                <a:gd name="T35" fmla="*/ 386 w 386"/>
                <a:gd name="T36" fmla="*/ 830 h 8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6" h="830">
                  <a:moveTo>
                    <a:pt x="0" y="0"/>
                  </a:moveTo>
                  <a:lnTo>
                    <a:pt x="6" y="136"/>
                  </a:lnTo>
                  <a:lnTo>
                    <a:pt x="22" y="264"/>
                  </a:lnTo>
                  <a:lnTo>
                    <a:pt x="44" y="383"/>
                  </a:lnTo>
                  <a:lnTo>
                    <a:pt x="77" y="490"/>
                  </a:lnTo>
                  <a:lnTo>
                    <a:pt x="114" y="588"/>
                  </a:lnTo>
                  <a:lnTo>
                    <a:pt x="160" y="669"/>
                  </a:lnTo>
                  <a:lnTo>
                    <a:pt x="208" y="737"/>
                  </a:lnTo>
                  <a:lnTo>
                    <a:pt x="265" y="788"/>
                  </a:lnTo>
                  <a:lnTo>
                    <a:pt x="322" y="818"/>
                  </a:lnTo>
                  <a:lnTo>
                    <a:pt x="386" y="83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9" name="Freeform 71"/>
            <p:cNvSpPr>
              <a:spLocks/>
            </p:cNvSpPr>
            <p:nvPr/>
          </p:nvSpPr>
          <p:spPr bwMode="auto">
            <a:xfrm>
              <a:off x="4437" y="1981"/>
              <a:ext cx="77" cy="41"/>
            </a:xfrm>
            <a:custGeom>
              <a:avLst/>
              <a:gdLst>
                <a:gd name="T0" fmla="*/ 4 w 70"/>
                <a:gd name="T1" fmla="*/ 21 h 42"/>
                <a:gd name="T2" fmla="*/ 0 w 70"/>
                <a:gd name="T3" fmla="*/ 0 h 42"/>
                <a:gd name="T4" fmla="*/ 76 w 70"/>
                <a:gd name="T5" fmla="*/ 7 h 42"/>
                <a:gd name="T6" fmla="*/ 8 w 70"/>
                <a:gd name="T7" fmla="*/ 42 h 42"/>
                <a:gd name="T8" fmla="*/ 4 w 70"/>
                <a:gd name="T9" fmla="*/ 21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4" y="21"/>
                  </a:moveTo>
                  <a:lnTo>
                    <a:pt x="0" y="0"/>
                  </a:lnTo>
                  <a:lnTo>
                    <a:pt x="70" y="7"/>
                  </a:lnTo>
                  <a:lnTo>
                    <a:pt x="7" y="42"/>
                  </a:lnTo>
                  <a:lnTo>
                    <a:pt x="4"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40" name="Freeform 72"/>
            <p:cNvSpPr>
              <a:spLocks/>
            </p:cNvSpPr>
            <p:nvPr/>
          </p:nvSpPr>
          <p:spPr bwMode="auto">
            <a:xfrm>
              <a:off x="4437" y="1981"/>
              <a:ext cx="77" cy="41"/>
            </a:xfrm>
            <a:custGeom>
              <a:avLst/>
              <a:gdLst>
                <a:gd name="T0" fmla="*/ 2 w 70"/>
                <a:gd name="T1" fmla="*/ 18 h 42"/>
                <a:gd name="T2" fmla="*/ 0 w 70"/>
                <a:gd name="T3" fmla="*/ 0 h 42"/>
                <a:gd name="T4" fmla="*/ 76 w 70"/>
                <a:gd name="T5" fmla="*/ 7 h 42"/>
                <a:gd name="T6" fmla="*/ 8 w 70"/>
                <a:gd name="T7" fmla="*/ 42 h 42"/>
                <a:gd name="T8" fmla="*/ 2 w 70"/>
                <a:gd name="T9" fmla="*/ 18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2" y="18"/>
                  </a:moveTo>
                  <a:lnTo>
                    <a:pt x="0" y="0"/>
                  </a:lnTo>
                  <a:lnTo>
                    <a:pt x="70" y="7"/>
                  </a:lnTo>
                  <a:lnTo>
                    <a:pt x="7" y="42"/>
                  </a:lnTo>
                  <a:lnTo>
                    <a:pt x="2" y="18"/>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41" name="Freeform 73"/>
            <p:cNvSpPr>
              <a:spLocks/>
            </p:cNvSpPr>
            <p:nvPr/>
          </p:nvSpPr>
          <p:spPr bwMode="auto">
            <a:xfrm>
              <a:off x="4104" y="2002"/>
              <a:ext cx="335" cy="808"/>
            </a:xfrm>
            <a:custGeom>
              <a:avLst/>
              <a:gdLst>
                <a:gd name="T0" fmla="*/ 0 w 309"/>
                <a:gd name="T1" fmla="*/ 808 h 808"/>
                <a:gd name="T2" fmla="*/ 4 w 309"/>
                <a:gd name="T3" fmla="*/ 692 h 808"/>
                <a:gd name="T4" fmla="*/ 16 w 309"/>
                <a:gd name="T5" fmla="*/ 575 h 808"/>
                <a:gd name="T6" fmla="*/ 36 w 309"/>
                <a:gd name="T7" fmla="*/ 466 h 808"/>
                <a:gd name="T8" fmla="*/ 62 w 309"/>
                <a:gd name="T9" fmla="*/ 363 h 808"/>
                <a:gd name="T10" fmla="*/ 92 w 309"/>
                <a:gd name="T11" fmla="*/ 270 h 808"/>
                <a:gd name="T12" fmla="*/ 130 w 309"/>
                <a:gd name="T13" fmla="*/ 188 h 808"/>
                <a:gd name="T14" fmla="*/ 173 w 309"/>
                <a:gd name="T15" fmla="*/ 116 h 808"/>
                <a:gd name="T16" fmla="*/ 223 w 309"/>
                <a:gd name="T17" fmla="*/ 60 h 808"/>
                <a:gd name="T18" fmla="*/ 275 w 309"/>
                <a:gd name="T19" fmla="*/ 21 h 808"/>
                <a:gd name="T20" fmla="*/ 335 w 309"/>
                <a:gd name="T21" fmla="*/ 0 h 8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9"/>
                <a:gd name="T34" fmla="*/ 0 h 808"/>
                <a:gd name="T35" fmla="*/ 309 w 309"/>
                <a:gd name="T36" fmla="*/ 808 h 8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9" h="808">
                  <a:moveTo>
                    <a:pt x="0" y="808"/>
                  </a:moveTo>
                  <a:lnTo>
                    <a:pt x="4" y="692"/>
                  </a:lnTo>
                  <a:lnTo>
                    <a:pt x="15" y="575"/>
                  </a:lnTo>
                  <a:lnTo>
                    <a:pt x="33" y="466"/>
                  </a:lnTo>
                  <a:lnTo>
                    <a:pt x="57" y="363"/>
                  </a:lnTo>
                  <a:lnTo>
                    <a:pt x="85" y="270"/>
                  </a:lnTo>
                  <a:lnTo>
                    <a:pt x="120" y="188"/>
                  </a:lnTo>
                  <a:lnTo>
                    <a:pt x="160" y="116"/>
                  </a:lnTo>
                  <a:lnTo>
                    <a:pt x="206" y="60"/>
                  </a:lnTo>
                  <a:lnTo>
                    <a:pt x="254" y="21"/>
                  </a:lnTo>
                  <a:lnTo>
                    <a:pt x="309"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42" name="Freeform 74"/>
            <p:cNvSpPr>
              <a:spLocks/>
            </p:cNvSpPr>
            <p:nvPr/>
          </p:nvSpPr>
          <p:spPr bwMode="auto">
            <a:xfrm>
              <a:off x="3750" y="2407"/>
              <a:ext cx="801" cy="1233"/>
            </a:xfrm>
            <a:custGeom>
              <a:avLst/>
              <a:gdLst>
                <a:gd name="T0" fmla="*/ 0 w 739"/>
                <a:gd name="T1" fmla="*/ 0 h 1233"/>
                <a:gd name="T2" fmla="*/ 10 w 739"/>
                <a:gd name="T3" fmla="*/ 198 h 1233"/>
                <a:gd name="T4" fmla="*/ 40 w 739"/>
                <a:gd name="T5" fmla="*/ 389 h 1233"/>
                <a:gd name="T6" fmla="*/ 90 w 739"/>
                <a:gd name="T7" fmla="*/ 566 h 1233"/>
                <a:gd name="T8" fmla="*/ 154 w 739"/>
                <a:gd name="T9" fmla="*/ 727 h 1233"/>
                <a:gd name="T10" fmla="*/ 235 w 739"/>
                <a:gd name="T11" fmla="*/ 872 h 1233"/>
                <a:gd name="T12" fmla="*/ 328 w 739"/>
                <a:gd name="T13" fmla="*/ 995 h 1233"/>
                <a:gd name="T14" fmla="*/ 432 w 739"/>
                <a:gd name="T15" fmla="*/ 1096 h 1233"/>
                <a:gd name="T16" fmla="*/ 550 w 739"/>
                <a:gd name="T17" fmla="*/ 1170 h 1233"/>
                <a:gd name="T18" fmla="*/ 673 w 739"/>
                <a:gd name="T19" fmla="*/ 1217 h 1233"/>
                <a:gd name="T20" fmla="*/ 801 w 739"/>
                <a:gd name="T21" fmla="*/ 1233 h 12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39"/>
                <a:gd name="T34" fmla="*/ 0 h 1233"/>
                <a:gd name="T35" fmla="*/ 739 w 739"/>
                <a:gd name="T36" fmla="*/ 1233 h 12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39" h="1233">
                  <a:moveTo>
                    <a:pt x="0" y="0"/>
                  </a:moveTo>
                  <a:lnTo>
                    <a:pt x="9" y="198"/>
                  </a:lnTo>
                  <a:lnTo>
                    <a:pt x="37" y="389"/>
                  </a:lnTo>
                  <a:lnTo>
                    <a:pt x="83" y="566"/>
                  </a:lnTo>
                  <a:lnTo>
                    <a:pt x="142" y="727"/>
                  </a:lnTo>
                  <a:lnTo>
                    <a:pt x="217" y="872"/>
                  </a:lnTo>
                  <a:lnTo>
                    <a:pt x="303" y="995"/>
                  </a:lnTo>
                  <a:lnTo>
                    <a:pt x="399" y="1096"/>
                  </a:lnTo>
                  <a:lnTo>
                    <a:pt x="507" y="1170"/>
                  </a:lnTo>
                  <a:lnTo>
                    <a:pt x="621" y="1217"/>
                  </a:lnTo>
                  <a:lnTo>
                    <a:pt x="739" y="1233"/>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43" name="Freeform 75"/>
            <p:cNvSpPr>
              <a:spLocks/>
            </p:cNvSpPr>
            <p:nvPr/>
          </p:nvSpPr>
          <p:spPr bwMode="auto">
            <a:xfrm>
              <a:off x="4451" y="1125"/>
              <a:ext cx="76" cy="42"/>
            </a:xfrm>
            <a:custGeom>
              <a:avLst/>
              <a:gdLst>
                <a:gd name="T0" fmla="*/ 2 w 70"/>
                <a:gd name="T1" fmla="*/ 21 h 42"/>
                <a:gd name="T2" fmla="*/ 0 w 70"/>
                <a:gd name="T3" fmla="*/ 0 h 42"/>
                <a:gd name="T4" fmla="*/ 76 w 70"/>
                <a:gd name="T5" fmla="*/ 14 h 42"/>
                <a:gd name="T6" fmla="*/ 5 w 70"/>
                <a:gd name="T7" fmla="*/ 42 h 42"/>
                <a:gd name="T8" fmla="*/ 2 w 70"/>
                <a:gd name="T9" fmla="*/ 21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2" y="21"/>
                  </a:moveTo>
                  <a:lnTo>
                    <a:pt x="0" y="0"/>
                  </a:lnTo>
                  <a:lnTo>
                    <a:pt x="70" y="14"/>
                  </a:lnTo>
                  <a:lnTo>
                    <a:pt x="5" y="42"/>
                  </a:lnTo>
                  <a:lnTo>
                    <a:pt x="2"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44" name="Freeform 76"/>
            <p:cNvSpPr>
              <a:spLocks/>
            </p:cNvSpPr>
            <p:nvPr/>
          </p:nvSpPr>
          <p:spPr bwMode="auto">
            <a:xfrm>
              <a:off x="4451" y="1125"/>
              <a:ext cx="76" cy="42"/>
            </a:xfrm>
            <a:custGeom>
              <a:avLst/>
              <a:gdLst>
                <a:gd name="T0" fmla="*/ 2 w 70"/>
                <a:gd name="T1" fmla="*/ 19 h 42"/>
                <a:gd name="T2" fmla="*/ 0 w 70"/>
                <a:gd name="T3" fmla="*/ 0 h 42"/>
                <a:gd name="T4" fmla="*/ 76 w 70"/>
                <a:gd name="T5" fmla="*/ 14 h 42"/>
                <a:gd name="T6" fmla="*/ 5 w 70"/>
                <a:gd name="T7" fmla="*/ 42 h 42"/>
                <a:gd name="T8" fmla="*/ 2 w 70"/>
                <a:gd name="T9" fmla="*/ 19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2" y="19"/>
                  </a:moveTo>
                  <a:lnTo>
                    <a:pt x="0" y="0"/>
                  </a:lnTo>
                  <a:lnTo>
                    <a:pt x="70" y="14"/>
                  </a:lnTo>
                  <a:lnTo>
                    <a:pt x="5" y="42"/>
                  </a:lnTo>
                  <a:lnTo>
                    <a:pt x="2"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45" name="Freeform 77"/>
            <p:cNvSpPr>
              <a:spLocks/>
            </p:cNvSpPr>
            <p:nvPr/>
          </p:nvSpPr>
          <p:spPr bwMode="auto">
            <a:xfrm>
              <a:off x="3748" y="1146"/>
              <a:ext cx="703" cy="1259"/>
            </a:xfrm>
            <a:custGeom>
              <a:avLst/>
              <a:gdLst>
                <a:gd name="T0" fmla="*/ 0 w 649"/>
                <a:gd name="T1" fmla="*/ 1259 h 1259"/>
                <a:gd name="T2" fmla="*/ 12 w 649"/>
                <a:gd name="T3" fmla="*/ 1068 h 1259"/>
                <a:gd name="T4" fmla="*/ 35 w 649"/>
                <a:gd name="T5" fmla="*/ 881 h 1259"/>
                <a:gd name="T6" fmla="*/ 78 w 649"/>
                <a:gd name="T7" fmla="*/ 707 h 1259"/>
                <a:gd name="T8" fmla="*/ 132 w 649"/>
                <a:gd name="T9" fmla="*/ 543 h 1259"/>
                <a:gd name="T10" fmla="*/ 204 w 649"/>
                <a:gd name="T11" fmla="*/ 399 h 1259"/>
                <a:gd name="T12" fmla="*/ 285 w 649"/>
                <a:gd name="T13" fmla="*/ 271 h 1259"/>
                <a:gd name="T14" fmla="*/ 375 w 649"/>
                <a:gd name="T15" fmla="*/ 164 h 1259"/>
                <a:gd name="T16" fmla="*/ 478 w 649"/>
                <a:gd name="T17" fmla="*/ 82 h 1259"/>
                <a:gd name="T18" fmla="*/ 587 w 649"/>
                <a:gd name="T19" fmla="*/ 26 h 1259"/>
                <a:gd name="T20" fmla="*/ 703 w 649"/>
                <a:gd name="T21" fmla="*/ 0 h 12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49"/>
                <a:gd name="T34" fmla="*/ 0 h 1259"/>
                <a:gd name="T35" fmla="*/ 649 w 649"/>
                <a:gd name="T36" fmla="*/ 1259 h 12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49" h="1259">
                  <a:moveTo>
                    <a:pt x="0" y="1259"/>
                  </a:moveTo>
                  <a:lnTo>
                    <a:pt x="11" y="1068"/>
                  </a:lnTo>
                  <a:lnTo>
                    <a:pt x="32" y="881"/>
                  </a:lnTo>
                  <a:lnTo>
                    <a:pt x="72" y="707"/>
                  </a:lnTo>
                  <a:lnTo>
                    <a:pt x="122" y="543"/>
                  </a:lnTo>
                  <a:lnTo>
                    <a:pt x="188" y="399"/>
                  </a:lnTo>
                  <a:lnTo>
                    <a:pt x="263" y="271"/>
                  </a:lnTo>
                  <a:lnTo>
                    <a:pt x="346" y="164"/>
                  </a:lnTo>
                  <a:lnTo>
                    <a:pt x="441" y="82"/>
                  </a:lnTo>
                  <a:lnTo>
                    <a:pt x="542" y="26"/>
                  </a:lnTo>
                  <a:lnTo>
                    <a:pt x="649"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46" name="Rectangle 78"/>
            <p:cNvSpPr>
              <a:spLocks noChangeArrowheads="1"/>
            </p:cNvSpPr>
            <p:nvPr/>
          </p:nvSpPr>
          <p:spPr bwMode="auto">
            <a:xfrm>
              <a:off x="4909" y="818"/>
              <a:ext cx="184" cy="9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PrRd</a:t>
              </a:r>
              <a:endParaRPr lang="en-US" altLang="zh-CN" sz="1292"/>
            </a:p>
          </p:txBody>
        </p:sp>
        <p:sp>
          <p:nvSpPr>
            <p:cNvPr id="32847" name="Rectangle 79"/>
            <p:cNvSpPr>
              <a:spLocks noChangeArrowheads="1"/>
            </p:cNvSpPr>
            <p:nvPr/>
          </p:nvSpPr>
          <p:spPr bwMode="auto">
            <a:xfrm>
              <a:off x="4272" y="3264"/>
              <a:ext cx="350"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PrRd/</a:t>
              </a:r>
            </a:p>
            <a:p>
              <a:pPr eaLnBrk="1" fontAlgn="auto" hangingPunct="1">
                <a:spcBef>
                  <a:spcPts val="0"/>
                </a:spcBef>
                <a:spcAft>
                  <a:spcPts val="0"/>
                </a:spcAft>
                <a:defRPr/>
              </a:pPr>
              <a:r>
                <a:rPr lang="en-US" altLang="zh-CN" sz="923" b="0">
                  <a:solidFill>
                    <a:schemeClr val="hlink"/>
                  </a:solidFill>
                </a:rPr>
                <a:t>BusRd(</a:t>
              </a:r>
              <a:r>
                <a:rPr lang="en-US" altLang="zh-CN" sz="923">
                  <a:solidFill>
                    <a:schemeClr val="hlink"/>
                  </a:solidFill>
                </a:rPr>
                <a:t>S</a:t>
              </a:r>
              <a:r>
                <a:rPr lang="en-US" altLang="zh-CN" sz="923" b="0">
                  <a:solidFill>
                    <a:schemeClr val="hlink"/>
                  </a:solidFill>
                </a:rPr>
                <a:t>)</a:t>
              </a:r>
              <a:endParaRPr lang="en-US" altLang="zh-CN" sz="1292">
                <a:solidFill>
                  <a:schemeClr val="hlink"/>
                </a:solidFill>
              </a:endParaRPr>
            </a:p>
          </p:txBody>
        </p:sp>
        <p:sp>
          <p:nvSpPr>
            <p:cNvPr id="32848" name="Rectangle 80"/>
            <p:cNvSpPr>
              <a:spLocks noChangeArrowheads="1"/>
            </p:cNvSpPr>
            <p:nvPr/>
          </p:nvSpPr>
          <p:spPr bwMode="auto">
            <a:xfrm>
              <a:off x="5571" y="2045"/>
              <a:ext cx="318"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chemeClr val="hlink"/>
                  </a:solidFill>
                </a:rPr>
                <a:t>BusRdX/</a:t>
              </a:r>
            </a:p>
            <a:p>
              <a:pPr eaLnBrk="1" fontAlgn="auto" hangingPunct="1">
                <a:spcBef>
                  <a:spcPts val="0"/>
                </a:spcBef>
                <a:spcAft>
                  <a:spcPts val="0"/>
                </a:spcAft>
                <a:defRPr/>
              </a:pPr>
              <a:r>
                <a:rPr lang="en-US" altLang="zh-CN" sz="923">
                  <a:solidFill>
                    <a:schemeClr val="hlink"/>
                  </a:solidFill>
                </a:rPr>
                <a:t>Flush</a:t>
              </a:r>
              <a:endParaRPr lang="en-US" altLang="zh-CN" sz="1292">
                <a:solidFill>
                  <a:schemeClr val="hlink"/>
                </a:solidFill>
              </a:endParaRPr>
            </a:p>
          </p:txBody>
        </p:sp>
        <p:sp>
          <p:nvSpPr>
            <p:cNvPr id="32849" name="Rectangle 81"/>
            <p:cNvSpPr>
              <a:spLocks noChangeArrowheads="1"/>
            </p:cNvSpPr>
            <p:nvPr/>
          </p:nvSpPr>
          <p:spPr bwMode="auto">
            <a:xfrm>
              <a:off x="4934" y="2189"/>
              <a:ext cx="265"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chemeClr val="hlink"/>
                  </a:solidFill>
                </a:rPr>
                <a:t>BusRd/</a:t>
              </a:r>
            </a:p>
            <a:p>
              <a:pPr eaLnBrk="1" fontAlgn="auto" hangingPunct="1">
                <a:spcBef>
                  <a:spcPts val="0"/>
                </a:spcBef>
                <a:spcAft>
                  <a:spcPts val="0"/>
                </a:spcAft>
                <a:defRPr/>
              </a:pPr>
              <a:r>
                <a:rPr lang="en-US" altLang="zh-CN" sz="923">
                  <a:solidFill>
                    <a:schemeClr val="hlink"/>
                  </a:solidFill>
                </a:rPr>
                <a:t>C2C</a:t>
              </a:r>
            </a:p>
          </p:txBody>
        </p:sp>
        <p:sp>
          <p:nvSpPr>
            <p:cNvPr id="32850" name="Rectangle 82"/>
            <p:cNvSpPr>
              <a:spLocks noChangeArrowheads="1"/>
            </p:cNvSpPr>
            <p:nvPr/>
          </p:nvSpPr>
          <p:spPr bwMode="auto">
            <a:xfrm>
              <a:off x="3980" y="1757"/>
              <a:ext cx="314"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PrWr/</a:t>
              </a:r>
            </a:p>
            <a:p>
              <a:pPr eaLnBrk="1" fontAlgn="auto" hangingPunct="1">
                <a:spcBef>
                  <a:spcPts val="0"/>
                </a:spcBef>
                <a:spcAft>
                  <a:spcPts val="0"/>
                </a:spcAft>
                <a:defRPr/>
              </a:pPr>
              <a:r>
                <a:rPr lang="en-US" altLang="zh-CN" sz="923" b="0">
                  <a:solidFill>
                    <a:schemeClr val="hlink"/>
                  </a:solidFill>
                </a:rPr>
                <a:t>BusUpgr</a:t>
              </a:r>
              <a:endParaRPr lang="en-US" altLang="zh-CN" sz="1292">
                <a:solidFill>
                  <a:schemeClr val="hlink"/>
                </a:solidFill>
              </a:endParaRPr>
            </a:p>
          </p:txBody>
        </p:sp>
        <p:sp>
          <p:nvSpPr>
            <p:cNvPr id="32851" name="Rectangle 83"/>
            <p:cNvSpPr>
              <a:spLocks noChangeArrowheads="1"/>
            </p:cNvSpPr>
            <p:nvPr/>
          </p:nvSpPr>
          <p:spPr bwMode="auto">
            <a:xfrm>
              <a:off x="3634" y="2217"/>
              <a:ext cx="295" cy="195"/>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PrWr/</a:t>
              </a:r>
            </a:p>
            <a:p>
              <a:pPr eaLnBrk="1" fontAlgn="auto" hangingPunct="1">
                <a:spcBef>
                  <a:spcPts val="0"/>
                </a:spcBef>
                <a:spcAft>
                  <a:spcPts val="0"/>
                </a:spcAft>
                <a:defRPr/>
              </a:pPr>
              <a:r>
                <a:rPr lang="en-US" altLang="zh-CN" sz="923" b="0">
                  <a:solidFill>
                    <a:schemeClr val="hlink"/>
                  </a:solidFill>
                </a:rPr>
                <a:t>BusRdX</a:t>
              </a:r>
              <a:endParaRPr lang="en-US" altLang="zh-CN" sz="1292">
                <a:solidFill>
                  <a:schemeClr val="hlink"/>
                </a:solidFill>
              </a:endParaRPr>
            </a:p>
          </p:txBody>
        </p:sp>
        <p:sp>
          <p:nvSpPr>
            <p:cNvPr id="32852" name="Rectangle 84"/>
            <p:cNvSpPr>
              <a:spLocks noChangeArrowheads="1"/>
            </p:cNvSpPr>
            <p:nvPr/>
          </p:nvSpPr>
          <p:spPr bwMode="auto">
            <a:xfrm>
              <a:off x="5136" y="1526"/>
              <a:ext cx="264"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chemeClr val="hlink"/>
                  </a:solidFill>
                </a:rPr>
                <a:t>BusRd/</a:t>
              </a:r>
            </a:p>
            <a:p>
              <a:pPr eaLnBrk="1" fontAlgn="auto" hangingPunct="1">
                <a:spcBef>
                  <a:spcPts val="0"/>
                </a:spcBef>
                <a:spcAft>
                  <a:spcPts val="0"/>
                </a:spcAft>
                <a:defRPr/>
              </a:pPr>
              <a:r>
                <a:rPr lang="en-US" altLang="zh-CN" sz="923">
                  <a:solidFill>
                    <a:schemeClr val="hlink"/>
                  </a:solidFill>
                </a:rPr>
                <a:t>Flush</a:t>
              </a:r>
              <a:endParaRPr lang="en-US" altLang="zh-CN" sz="1292">
                <a:solidFill>
                  <a:schemeClr val="hlink"/>
                </a:solidFill>
              </a:endParaRPr>
            </a:p>
          </p:txBody>
        </p:sp>
        <p:sp>
          <p:nvSpPr>
            <p:cNvPr id="32853" name="Rectangle 86"/>
            <p:cNvSpPr>
              <a:spLocks noChangeArrowheads="1"/>
            </p:cNvSpPr>
            <p:nvPr/>
          </p:nvSpPr>
          <p:spPr bwMode="auto">
            <a:xfrm>
              <a:off x="5145" y="2650"/>
              <a:ext cx="479" cy="97"/>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chemeClr val="hlink"/>
                  </a:solidFill>
                </a:rPr>
                <a:t>BusRdX/</a:t>
              </a:r>
              <a:r>
                <a:rPr lang="en-US" altLang="zh-CN" sz="923">
                  <a:solidFill>
                    <a:schemeClr val="hlink"/>
                  </a:solidFill>
                </a:rPr>
                <a:t>C2C</a:t>
              </a:r>
            </a:p>
          </p:txBody>
        </p:sp>
        <p:sp>
          <p:nvSpPr>
            <p:cNvPr id="32854" name="Rectangle 87"/>
            <p:cNvSpPr>
              <a:spLocks noChangeArrowheads="1"/>
            </p:cNvSpPr>
            <p:nvPr/>
          </p:nvSpPr>
          <p:spPr bwMode="auto">
            <a:xfrm>
              <a:off x="4531" y="3092"/>
              <a:ext cx="427" cy="19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PrRd/— </a:t>
              </a:r>
            </a:p>
            <a:p>
              <a:pPr eaLnBrk="1" fontAlgn="auto" hangingPunct="1">
                <a:spcBef>
                  <a:spcPts val="0"/>
                </a:spcBef>
                <a:spcAft>
                  <a:spcPts val="0"/>
                </a:spcAft>
                <a:defRPr/>
              </a:pPr>
              <a:r>
                <a:rPr lang="en-US" altLang="zh-CN" sz="923" b="0">
                  <a:solidFill>
                    <a:schemeClr val="hlink"/>
                  </a:solidFill>
                </a:rPr>
                <a:t>BusRd/</a:t>
              </a:r>
              <a:r>
                <a:rPr lang="en-US" altLang="zh-CN" sz="923">
                  <a:solidFill>
                    <a:schemeClr val="hlink"/>
                  </a:solidFill>
                </a:rPr>
                <a:t>C2C</a:t>
              </a:r>
            </a:p>
          </p:txBody>
        </p:sp>
        <p:sp>
          <p:nvSpPr>
            <p:cNvPr id="32855" name="Rectangle 88"/>
            <p:cNvSpPr>
              <a:spLocks noChangeArrowheads="1"/>
            </p:cNvSpPr>
            <p:nvPr/>
          </p:nvSpPr>
          <p:spPr bwMode="auto">
            <a:xfrm>
              <a:off x="3955" y="2736"/>
              <a:ext cx="397"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PrRd/</a:t>
              </a:r>
            </a:p>
            <a:p>
              <a:pPr eaLnBrk="1" fontAlgn="auto" hangingPunct="1">
                <a:spcBef>
                  <a:spcPts val="0"/>
                </a:spcBef>
                <a:spcAft>
                  <a:spcPts val="0"/>
                </a:spcAft>
                <a:defRPr/>
              </a:pPr>
              <a:r>
                <a:rPr lang="en-US" altLang="zh-CN" sz="923" b="0">
                  <a:solidFill>
                    <a:schemeClr val="hlink"/>
                  </a:solidFill>
                </a:rPr>
                <a:t>BusRd(</a:t>
              </a:r>
              <a:r>
                <a:rPr lang="en-US" altLang="zh-CN" sz="923">
                  <a:solidFill>
                    <a:schemeClr val="hlink"/>
                  </a:solidFill>
                </a:rPr>
                <a:t>~S</a:t>
              </a:r>
              <a:r>
                <a:rPr lang="en-US" altLang="zh-CN" sz="923" b="0">
                  <a:solidFill>
                    <a:schemeClr val="hlink"/>
                  </a:solidFill>
                </a:rPr>
                <a:t>)</a:t>
              </a:r>
              <a:endParaRPr lang="en-US" altLang="zh-CN" sz="1292" b="0">
                <a:solidFill>
                  <a:schemeClr val="hlink"/>
                </a:solidFill>
              </a:endParaRPr>
            </a:p>
          </p:txBody>
        </p:sp>
        <p:sp>
          <p:nvSpPr>
            <p:cNvPr id="32856" name="Rectangle 89"/>
            <p:cNvSpPr>
              <a:spLocks noChangeArrowheads="1"/>
            </p:cNvSpPr>
            <p:nvPr/>
          </p:nvSpPr>
          <p:spPr bwMode="auto">
            <a:xfrm>
              <a:off x="4272" y="1498"/>
              <a:ext cx="294" cy="93"/>
            </a:xfrm>
            <a:prstGeom prst="rect">
              <a:avLst/>
            </a:prstGeom>
            <a:solidFill>
              <a:schemeClr val="bg1"/>
            </a:solid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PrWr/—</a:t>
              </a:r>
            </a:p>
          </p:txBody>
        </p:sp>
        <p:sp>
          <p:nvSpPr>
            <p:cNvPr id="32857" name="Rectangle 90"/>
            <p:cNvSpPr>
              <a:spLocks noChangeArrowheads="1"/>
            </p:cNvSpPr>
            <p:nvPr/>
          </p:nvSpPr>
          <p:spPr bwMode="auto">
            <a:xfrm>
              <a:off x="5571" y="2333"/>
              <a:ext cx="318"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Replace/</a:t>
              </a:r>
            </a:p>
            <a:p>
              <a:pPr eaLnBrk="1" fontAlgn="auto" hangingPunct="1">
                <a:spcBef>
                  <a:spcPts val="0"/>
                </a:spcBef>
                <a:spcAft>
                  <a:spcPts val="0"/>
                </a:spcAft>
                <a:defRPr/>
              </a:pPr>
              <a:r>
                <a:rPr lang="en-US" altLang="zh-CN" sz="923" b="0">
                  <a:solidFill>
                    <a:schemeClr val="hlink"/>
                  </a:solidFill>
                </a:rPr>
                <a:t>BusWB</a:t>
              </a:r>
              <a:endParaRPr lang="en-US" altLang="zh-CN" sz="1292" b="0">
                <a:solidFill>
                  <a:schemeClr val="hlink"/>
                </a:solidFill>
              </a:endParaRPr>
            </a:p>
          </p:txBody>
        </p:sp>
        <p:sp>
          <p:nvSpPr>
            <p:cNvPr id="32858" name="Rectangle 85"/>
            <p:cNvSpPr>
              <a:spLocks noChangeArrowheads="1"/>
            </p:cNvSpPr>
            <p:nvPr/>
          </p:nvSpPr>
          <p:spPr bwMode="auto">
            <a:xfrm>
              <a:off x="4906" y="2908"/>
              <a:ext cx="418" cy="287"/>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chemeClr val="hlink"/>
                  </a:solidFill>
                </a:rPr>
                <a:t>BusRdX/</a:t>
              </a:r>
              <a:r>
                <a:rPr lang="en-US" altLang="zh-CN" sz="923" b="0">
                  <a:solidFill>
                    <a:srgbClr val="000000"/>
                  </a:solidFill>
                </a:rPr>
                <a:t>—</a:t>
              </a:r>
              <a:endParaRPr lang="en-US" altLang="zh-CN" sz="923">
                <a:solidFill>
                  <a:schemeClr val="hlink"/>
                </a:solidFill>
              </a:endParaRPr>
            </a:p>
            <a:p>
              <a:pPr eaLnBrk="1" fontAlgn="auto" hangingPunct="1">
                <a:spcBef>
                  <a:spcPts val="0"/>
                </a:spcBef>
                <a:spcAft>
                  <a:spcPts val="0"/>
                </a:spcAft>
                <a:defRPr/>
              </a:pPr>
              <a:r>
                <a:rPr lang="en-US" altLang="zh-CN" sz="923" b="0">
                  <a:solidFill>
                    <a:schemeClr val="hlink"/>
                  </a:solidFill>
                </a:rPr>
                <a:t>BusUpgr/</a:t>
              </a:r>
              <a:r>
                <a:rPr lang="en-US" altLang="zh-CN" sz="923" b="0">
                  <a:solidFill>
                    <a:srgbClr val="000000"/>
                  </a:solidFill>
                </a:rPr>
                <a:t>—</a:t>
              </a:r>
            </a:p>
            <a:p>
              <a:pPr eaLnBrk="1" fontAlgn="auto" hangingPunct="1">
                <a:spcBef>
                  <a:spcPts val="0"/>
                </a:spcBef>
                <a:spcAft>
                  <a:spcPts val="0"/>
                </a:spcAft>
                <a:defRPr/>
              </a:pPr>
              <a:r>
                <a:rPr lang="en-US" altLang="zh-CN" sz="923" b="0">
                  <a:solidFill>
                    <a:srgbClr val="000000"/>
                  </a:solidFill>
                </a:rPr>
                <a:t>Replace/—</a:t>
              </a:r>
            </a:p>
          </p:txBody>
        </p:sp>
        <p:sp>
          <p:nvSpPr>
            <p:cNvPr id="32859" name="Freeform 69"/>
            <p:cNvSpPr>
              <a:spLocks/>
            </p:cNvSpPr>
            <p:nvPr/>
          </p:nvSpPr>
          <p:spPr bwMode="auto">
            <a:xfrm>
              <a:off x="4979" y="2761"/>
              <a:ext cx="464" cy="793"/>
            </a:xfrm>
            <a:custGeom>
              <a:avLst/>
              <a:gdLst>
                <a:gd name="T0" fmla="*/ 464 w 428"/>
                <a:gd name="T1" fmla="*/ 0 h 793"/>
                <a:gd name="T2" fmla="*/ 460 w 428"/>
                <a:gd name="T3" fmla="*/ 119 h 793"/>
                <a:gd name="T4" fmla="*/ 443 w 428"/>
                <a:gd name="T5" fmla="*/ 233 h 793"/>
                <a:gd name="T6" fmla="*/ 414 w 428"/>
                <a:gd name="T7" fmla="*/ 343 h 793"/>
                <a:gd name="T8" fmla="*/ 378 w 428"/>
                <a:gd name="T9" fmla="*/ 446 h 793"/>
                <a:gd name="T10" fmla="*/ 334 w 428"/>
                <a:gd name="T11" fmla="*/ 536 h 793"/>
                <a:gd name="T12" fmla="*/ 279 w 428"/>
                <a:gd name="T13" fmla="*/ 618 h 793"/>
                <a:gd name="T14" fmla="*/ 219 w 428"/>
                <a:gd name="T15" fmla="*/ 686 h 793"/>
                <a:gd name="T16" fmla="*/ 153 w 428"/>
                <a:gd name="T17" fmla="*/ 739 h 793"/>
                <a:gd name="T18" fmla="*/ 79 w 428"/>
                <a:gd name="T19" fmla="*/ 774 h 793"/>
                <a:gd name="T20" fmla="*/ 0 w 428"/>
                <a:gd name="T21" fmla="*/ 793 h 7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8"/>
                <a:gd name="T34" fmla="*/ 0 h 793"/>
                <a:gd name="T35" fmla="*/ 428 w 428"/>
                <a:gd name="T36" fmla="*/ 793 h 7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8" h="793">
                  <a:moveTo>
                    <a:pt x="428" y="0"/>
                  </a:moveTo>
                  <a:lnTo>
                    <a:pt x="424" y="119"/>
                  </a:lnTo>
                  <a:lnTo>
                    <a:pt x="409" y="233"/>
                  </a:lnTo>
                  <a:lnTo>
                    <a:pt x="382" y="343"/>
                  </a:lnTo>
                  <a:lnTo>
                    <a:pt x="349" y="446"/>
                  </a:lnTo>
                  <a:lnTo>
                    <a:pt x="308" y="536"/>
                  </a:lnTo>
                  <a:lnTo>
                    <a:pt x="257" y="618"/>
                  </a:lnTo>
                  <a:lnTo>
                    <a:pt x="202" y="686"/>
                  </a:lnTo>
                  <a:lnTo>
                    <a:pt x="141" y="739"/>
                  </a:lnTo>
                  <a:lnTo>
                    <a:pt x="73" y="774"/>
                  </a:lnTo>
                  <a:lnTo>
                    <a:pt x="0" y="793"/>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60" name="Rectangle 91"/>
            <p:cNvSpPr>
              <a:spLocks noChangeArrowheads="1"/>
            </p:cNvSpPr>
            <p:nvPr/>
          </p:nvSpPr>
          <p:spPr bwMode="auto">
            <a:xfrm>
              <a:off x="5136" y="2736"/>
              <a:ext cx="399" cy="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Replace/—</a:t>
              </a:r>
            </a:p>
          </p:txBody>
        </p:sp>
      </p:grpSp>
      <p:sp>
        <p:nvSpPr>
          <p:cNvPr id="2" name="日期占位符 1"/>
          <p:cNvSpPr>
            <a:spLocks noGrp="1"/>
          </p:cNvSpPr>
          <p:nvPr>
            <p:ph type="dt" sz="quarter" idx="10"/>
          </p:nvPr>
        </p:nvSpPr>
        <p:spPr/>
        <p:txBody>
          <a:bodyPr/>
          <a:lstStyle/>
          <a:p>
            <a:pPr>
              <a:defRPr/>
            </a:pPr>
            <a:fld id="{9E6CCC96-0D04-4B4B-918A-377E3E1775B3}" type="datetime1">
              <a:rPr lang="zh-CN" altLang="en-US"/>
              <a:pPr>
                <a:defRPr/>
              </a:pPr>
              <a:t>2020/9/14</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88071"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ED434C80-5B60-4BEC-988D-16237AB5C79D}"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59</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两种通信模型</a:t>
            </a:r>
          </a:p>
        </p:txBody>
      </p:sp>
      <p:sp>
        <p:nvSpPr>
          <p:cNvPr id="15363" name="内容占位符 2"/>
          <p:cNvSpPr>
            <a:spLocks noGrp="1"/>
          </p:cNvSpPr>
          <p:nvPr>
            <p:ph idx="1"/>
          </p:nvPr>
        </p:nvSpPr>
        <p:spPr/>
        <p:txBody>
          <a:bodyPr/>
          <a:lstStyle/>
          <a:p>
            <a:pPr marL="0" indent="0">
              <a:buFont typeface="Arial" panose="020B0604020202020204" pitchFamily="34" charset="0"/>
              <a:buNone/>
            </a:pPr>
            <a:r>
              <a:rPr lang="en-US" altLang="zh-CN" smtClean="0"/>
              <a:t>2. </a:t>
            </a:r>
            <a:r>
              <a:rPr lang="zh-CN" altLang="en-US" smtClean="0"/>
              <a:t>两种通信模型</a:t>
            </a:r>
          </a:p>
          <a:p>
            <a:pPr marL="0" indent="0">
              <a:buFont typeface="Arial" panose="020B0604020202020204" pitchFamily="34" charset="0"/>
              <a:buNone/>
            </a:pPr>
            <a:r>
              <a:rPr lang="en-US" altLang="zh-CN" smtClean="0"/>
              <a:t>(1) </a:t>
            </a:r>
            <a:r>
              <a:rPr lang="zh-CN" altLang="en-US" smtClean="0"/>
              <a:t>共享地址空间的机器</a:t>
            </a:r>
            <a:endParaRPr lang="en-US" altLang="zh-CN" smtClean="0"/>
          </a:p>
          <a:p>
            <a:pPr lvl="1"/>
            <a:r>
              <a:rPr lang="zh-CN" altLang="en-US" smtClean="0"/>
              <a:t>利用</a:t>
            </a:r>
            <a:r>
              <a:rPr lang="en-US" altLang="zh-CN" smtClean="0"/>
              <a:t>Load/Store</a:t>
            </a:r>
            <a:r>
              <a:rPr lang="zh-CN" altLang="en-US" smtClean="0"/>
              <a:t>指令的地址隐含地进行数据通讯</a:t>
            </a:r>
          </a:p>
          <a:p>
            <a:pPr marL="0" indent="0">
              <a:buFont typeface="Arial" panose="020B0604020202020204" pitchFamily="34" charset="0"/>
              <a:buNone/>
            </a:pPr>
            <a:r>
              <a:rPr lang="en-US" altLang="zh-CN" smtClean="0"/>
              <a:t>(2)</a:t>
            </a:r>
            <a:r>
              <a:rPr lang="zh-CN" altLang="en-US" smtClean="0"/>
              <a:t>多个地址空间的机器</a:t>
            </a:r>
            <a:endParaRPr lang="en-US" altLang="zh-CN" smtClean="0"/>
          </a:p>
          <a:p>
            <a:pPr lvl="1"/>
            <a:r>
              <a:rPr lang="zh-CN" altLang="en-US" smtClean="0"/>
              <a:t>通过处理器间显式地传递消息完成</a:t>
            </a:r>
            <a:endParaRPr lang="en-US" altLang="zh-CN" smtClean="0"/>
          </a:p>
          <a:p>
            <a:pPr lvl="1"/>
            <a:r>
              <a:rPr lang="zh-CN" altLang="en-US" smtClean="0"/>
              <a:t>这种机器常称为消息传递机器。</a:t>
            </a:r>
          </a:p>
        </p:txBody>
      </p:sp>
      <p:sp>
        <p:nvSpPr>
          <p:cNvPr id="4" name="日期占位符 3"/>
          <p:cNvSpPr>
            <a:spLocks noGrp="1"/>
          </p:cNvSpPr>
          <p:nvPr>
            <p:ph type="dt" sz="quarter" idx="10"/>
          </p:nvPr>
        </p:nvSpPr>
        <p:spPr/>
        <p:txBody>
          <a:bodyPr/>
          <a:lstStyle/>
          <a:p>
            <a:pPr>
              <a:defRPr/>
            </a:pPr>
            <a:fld id="{623AE3C6-3E34-4542-8467-9C7BB4B0667C}"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5366"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2FA68504-0F30-4137-8554-BDD33E569F5A}"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6</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33413" y="261938"/>
            <a:ext cx="8120062" cy="774700"/>
          </a:xfrm>
        </p:spPr>
        <p:txBody>
          <a:bodyPr/>
          <a:lstStyle/>
          <a:p>
            <a:pPr eaLnBrk="1" hangingPunct="1"/>
            <a:r>
              <a:rPr lang="en-US" altLang="en-US" sz="3200" dirty="0" smtClean="0">
                <a:ea typeface="宋体" panose="02010600030101010101" pitchFamily="2" charset="-122"/>
              </a:rPr>
              <a:t>MESI Lower-level Design Choices</a:t>
            </a:r>
          </a:p>
        </p:txBody>
      </p:sp>
      <p:sp>
        <p:nvSpPr>
          <p:cNvPr id="33796" name="Rectangle 3"/>
          <p:cNvSpPr>
            <a:spLocks noGrp="1" noChangeArrowheads="1"/>
          </p:cNvSpPr>
          <p:nvPr>
            <p:ph type="body" idx="1"/>
          </p:nvPr>
        </p:nvSpPr>
        <p:spPr>
          <a:xfrm>
            <a:off x="311727" y="1101436"/>
            <a:ext cx="8475086" cy="5488277"/>
          </a:xfrm>
        </p:spPr>
        <p:txBody>
          <a:bodyPr rtlCol="0">
            <a:normAutofit fontScale="85000" lnSpcReduction="20000"/>
          </a:bodyPr>
          <a:lstStyle/>
          <a:p>
            <a:pPr eaLnBrk="1" fontAlgn="auto" hangingPunct="1">
              <a:lnSpc>
                <a:spcPct val="150000"/>
              </a:lnSpc>
              <a:spcBef>
                <a:spcPts val="0"/>
              </a:spcBef>
              <a:spcAft>
                <a:spcPts val="0"/>
              </a:spcAft>
              <a:defRPr/>
            </a:pPr>
            <a:r>
              <a:rPr lang="zh-CN" altLang="en-US" dirty="0" smtClean="0"/>
              <a:t>在</a:t>
            </a:r>
            <a:r>
              <a:rPr lang="en-US" altLang="zh-CN" dirty="0" smtClean="0"/>
              <a:t>E</a:t>
            </a:r>
            <a:r>
              <a:rPr lang="zh-CN" altLang="en-US" dirty="0" smtClean="0"/>
              <a:t>或</a:t>
            </a:r>
            <a:r>
              <a:rPr lang="en-US" altLang="zh-CN" dirty="0" smtClean="0"/>
              <a:t>S</a:t>
            </a:r>
            <a:r>
              <a:rPr lang="zh-CN" altLang="en-US" dirty="0" smtClean="0"/>
              <a:t>态时，由谁为</a:t>
            </a:r>
            <a:r>
              <a:rPr lang="en-US" altLang="zh-CN" dirty="0" err="1" smtClean="0"/>
              <a:t>BusRd</a:t>
            </a:r>
            <a:r>
              <a:rPr lang="en-US" altLang="zh-CN" dirty="0" smtClean="0"/>
              <a:t>/</a:t>
            </a:r>
            <a:r>
              <a:rPr lang="en-US" altLang="zh-CN" dirty="0" err="1" smtClean="0"/>
              <a:t>BusRdx</a:t>
            </a:r>
            <a:r>
              <a:rPr lang="zh-CN" altLang="en-US" dirty="0" smtClean="0"/>
              <a:t>事务提供数据</a:t>
            </a:r>
            <a:endParaRPr lang="en-US" altLang="en-US" dirty="0" smtClean="0"/>
          </a:p>
          <a:p>
            <a:pPr lvl="1" eaLnBrk="1" fontAlgn="auto" hangingPunct="1">
              <a:lnSpc>
                <a:spcPct val="150000"/>
              </a:lnSpc>
              <a:spcBef>
                <a:spcPts val="0"/>
              </a:spcBef>
              <a:spcAft>
                <a:spcPts val="0"/>
              </a:spcAft>
              <a:defRPr/>
            </a:pPr>
            <a:r>
              <a:rPr lang="en-US" altLang="en-US" dirty="0" smtClean="0"/>
              <a:t> Illinois MESI: cache, </a:t>
            </a:r>
            <a:r>
              <a:rPr lang="zh-CN" altLang="en-US" dirty="0" smtClean="0"/>
              <a:t>假设</a:t>
            </a:r>
            <a:r>
              <a:rPr lang="en-US" altLang="zh-CN" dirty="0" smtClean="0"/>
              <a:t>Cache</a:t>
            </a:r>
            <a:r>
              <a:rPr lang="zh-CN" altLang="en-US" dirty="0" smtClean="0"/>
              <a:t>比</a:t>
            </a:r>
            <a:r>
              <a:rPr lang="en-US" altLang="zh-CN" dirty="0" smtClean="0"/>
              <a:t>memory</a:t>
            </a:r>
            <a:r>
              <a:rPr lang="zh-CN" altLang="en-US" dirty="0" smtClean="0"/>
              <a:t>更快</a:t>
            </a:r>
            <a:endParaRPr lang="en-US" altLang="en-US" dirty="0" smtClean="0"/>
          </a:p>
          <a:p>
            <a:pPr eaLnBrk="1" fontAlgn="auto" hangingPunct="1">
              <a:lnSpc>
                <a:spcPct val="150000"/>
              </a:lnSpc>
              <a:spcBef>
                <a:spcPts val="0"/>
              </a:spcBef>
              <a:spcAft>
                <a:spcPts val="0"/>
              </a:spcAft>
              <a:defRPr/>
            </a:pPr>
            <a:r>
              <a:rPr lang="zh-CN" altLang="en-US" dirty="0" smtClean="0"/>
              <a:t>问题：</a:t>
            </a:r>
            <a:r>
              <a:rPr lang="en-US" altLang="en-US" dirty="0" smtClean="0"/>
              <a:t>cache-to-cache </a:t>
            </a:r>
            <a:r>
              <a:rPr lang="zh-CN" altLang="en-US" dirty="0" smtClean="0"/>
              <a:t>共享增加了实现的复杂性</a:t>
            </a:r>
            <a:endParaRPr lang="en-US" altLang="en-US" dirty="0" smtClean="0"/>
          </a:p>
          <a:p>
            <a:pPr lvl="1" eaLnBrk="1" fontAlgn="auto" hangingPunct="1">
              <a:lnSpc>
                <a:spcPct val="150000"/>
              </a:lnSpc>
              <a:spcBef>
                <a:spcPts val="0"/>
              </a:spcBef>
              <a:spcAft>
                <a:spcPts val="0"/>
              </a:spcAft>
              <a:defRPr/>
            </a:pPr>
            <a:r>
              <a:rPr lang="zh-CN" altLang="en-US" dirty="0" smtClean="0"/>
              <a:t>这种实现的代价高于直接从</a:t>
            </a:r>
            <a:r>
              <a:rPr lang="en-US" altLang="zh-CN" dirty="0" smtClean="0"/>
              <a:t>memory</a:t>
            </a:r>
            <a:r>
              <a:rPr lang="zh-CN" altLang="en-US" dirty="0" smtClean="0"/>
              <a:t>获取数据</a:t>
            </a:r>
            <a:endParaRPr lang="en-US" altLang="en-US" dirty="0" smtClean="0"/>
          </a:p>
          <a:p>
            <a:pPr lvl="1" eaLnBrk="1" fontAlgn="auto" hangingPunct="1">
              <a:lnSpc>
                <a:spcPct val="150000"/>
              </a:lnSpc>
              <a:spcBef>
                <a:spcPts val="0"/>
              </a:spcBef>
              <a:spcAft>
                <a:spcPts val="0"/>
              </a:spcAft>
              <a:defRPr/>
            </a:pPr>
            <a:r>
              <a:rPr lang="zh-CN" altLang="en-US" dirty="0" smtClean="0"/>
              <a:t>存储器如何知道它该提供数据</a:t>
            </a:r>
            <a:endParaRPr lang="en-US" altLang="en-US" dirty="0" smtClean="0"/>
          </a:p>
          <a:p>
            <a:pPr lvl="1" eaLnBrk="1" fontAlgn="auto" hangingPunct="1">
              <a:lnSpc>
                <a:spcPct val="150000"/>
              </a:lnSpc>
              <a:spcBef>
                <a:spcPts val="0"/>
              </a:spcBef>
              <a:spcAft>
                <a:spcPts val="0"/>
              </a:spcAft>
              <a:defRPr/>
            </a:pPr>
            <a:r>
              <a:rPr lang="zh-CN" altLang="en-US" dirty="0" smtClean="0"/>
              <a:t>如果多个</a:t>
            </a:r>
            <a:r>
              <a:rPr lang="en-US" altLang="zh-CN" dirty="0" smtClean="0"/>
              <a:t>Cache</a:t>
            </a:r>
            <a:r>
              <a:rPr lang="zh-CN" altLang="en-US" dirty="0" smtClean="0"/>
              <a:t>共享数据，要有</a:t>
            </a:r>
            <a:r>
              <a:rPr lang="en-US" altLang="en-US" dirty="0" smtClean="0"/>
              <a:t>Selection</a:t>
            </a:r>
            <a:r>
              <a:rPr lang="zh-CN" altLang="en-US" dirty="0" smtClean="0"/>
              <a:t>过程</a:t>
            </a:r>
            <a:r>
              <a:rPr lang="en-US" altLang="en-US" dirty="0" smtClean="0"/>
              <a:t> </a:t>
            </a:r>
          </a:p>
          <a:p>
            <a:pPr eaLnBrk="1" fontAlgn="auto" hangingPunct="1">
              <a:lnSpc>
                <a:spcPct val="150000"/>
              </a:lnSpc>
              <a:spcBef>
                <a:spcPts val="0"/>
              </a:spcBef>
              <a:spcAft>
                <a:spcPts val="0"/>
              </a:spcAft>
              <a:defRPr/>
            </a:pPr>
            <a:r>
              <a:rPr lang="zh-CN" altLang="en-US" dirty="0" smtClean="0"/>
              <a:t>在</a:t>
            </a:r>
            <a:r>
              <a:rPr lang="en-US" altLang="zh-CN" dirty="0" smtClean="0"/>
              <a:t>Modified</a:t>
            </a:r>
            <a:r>
              <a:rPr lang="zh-CN" altLang="en-US" dirty="0" smtClean="0"/>
              <a:t>态时，</a:t>
            </a:r>
            <a:r>
              <a:rPr lang="en-US" altLang="en-US" dirty="0" smtClean="0"/>
              <a:t>Flush</a:t>
            </a:r>
            <a:r>
              <a:rPr lang="zh-CN" altLang="en-US" dirty="0" smtClean="0"/>
              <a:t>总线事务的操作权衡</a:t>
            </a:r>
            <a:endParaRPr lang="en-US" altLang="en-US" dirty="0" smtClean="0"/>
          </a:p>
          <a:p>
            <a:pPr lvl="1" eaLnBrk="1" fontAlgn="auto" hangingPunct="1">
              <a:lnSpc>
                <a:spcPct val="150000"/>
              </a:lnSpc>
              <a:spcBef>
                <a:spcPts val="0"/>
              </a:spcBef>
              <a:spcAft>
                <a:spcPts val="0"/>
              </a:spcAft>
              <a:defRPr/>
            </a:pPr>
            <a:r>
              <a:rPr lang="zh-CN" altLang="en-US" dirty="0" smtClean="0"/>
              <a:t>存储器 和 需要更新的私有</a:t>
            </a:r>
            <a:r>
              <a:rPr lang="en-US" altLang="zh-CN" dirty="0" smtClean="0"/>
              <a:t>Cache </a:t>
            </a:r>
            <a:r>
              <a:rPr lang="zh-CN" altLang="en-US" dirty="0" smtClean="0"/>
              <a:t>都接收数据</a:t>
            </a:r>
            <a:endParaRPr lang="en-US" altLang="en-US" dirty="0" smtClean="0"/>
          </a:p>
          <a:p>
            <a:pPr lvl="1" eaLnBrk="1" fontAlgn="auto" hangingPunct="1">
              <a:lnSpc>
                <a:spcPct val="150000"/>
              </a:lnSpc>
              <a:spcBef>
                <a:spcPts val="0"/>
              </a:spcBef>
              <a:spcAft>
                <a:spcPts val="0"/>
              </a:spcAft>
              <a:defRPr/>
            </a:pPr>
            <a:r>
              <a:rPr lang="zh-CN" altLang="en-US" dirty="0" smtClean="0"/>
              <a:t>但存储器速度比</a:t>
            </a:r>
            <a:r>
              <a:rPr lang="en-US" altLang="zh-CN" dirty="0" smtClean="0"/>
              <a:t>Cache</a:t>
            </a:r>
            <a:r>
              <a:rPr lang="zh-CN" altLang="en-US" dirty="0" smtClean="0"/>
              <a:t>的速度慢。解决办法：</a:t>
            </a:r>
            <a:r>
              <a:rPr lang="zh-CN" altLang="en-US" b="1" dirty="0" smtClean="0">
                <a:solidFill>
                  <a:srgbClr val="0070C0"/>
                </a:solidFill>
              </a:rPr>
              <a:t>仅</a:t>
            </a:r>
            <a:r>
              <a:rPr lang="en-US" altLang="zh-CN" b="1" dirty="0" smtClean="0">
                <a:solidFill>
                  <a:srgbClr val="0070C0"/>
                </a:solidFill>
              </a:rPr>
              <a:t>Cache</a:t>
            </a:r>
            <a:r>
              <a:rPr lang="zh-CN" altLang="en-US" b="1" dirty="0" smtClean="0">
                <a:solidFill>
                  <a:srgbClr val="0070C0"/>
                </a:solidFill>
              </a:rPr>
              <a:t>接收数据</a:t>
            </a:r>
            <a:r>
              <a:rPr lang="zh-CN" altLang="en-US" dirty="0" smtClean="0"/>
              <a:t>，</a:t>
            </a:r>
            <a:r>
              <a:rPr lang="en-US" altLang="zh-CN" dirty="0" smtClean="0"/>
              <a:t>memory</a:t>
            </a:r>
            <a:r>
              <a:rPr lang="zh-CN" altLang="en-US" dirty="0" smtClean="0"/>
              <a:t>不接收数据</a:t>
            </a:r>
            <a:endParaRPr lang="en-US" altLang="en-US" dirty="0" smtClean="0"/>
          </a:p>
          <a:p>
            <a:pPr lvl="2" eaLnBrk="1" fontAlgn="auto" hangingPunct="1">
              <a:lnSpc>
                <a:spcPct val="150000"/>
              </a:lnSpc>
              <a:spcBef>
                <a:spcPts val="0"/>
              </a:spcBef>
              <a:spcAft>
                <a:spcPts val="0"/>
              </a:spcAft>
              <a:defRPr/>
            </a:pPr>
            <a:r>
              <a:rPr lang="zh-CN" altLang="en-US" dirty="0" smtClean="0"/>
              <a:t>引入第</a:t>
            </a:r>
            <a:r>
              <a:rPr lang="en-US" altLang="zh-CN" dirty="0" smtClean="0"/>
              <a:t>5</a:t>
            </a:r>
            <a:r>
              <a:rPr lang="zh-CN" altLang="en-US" dirty="0" smtClean="0"/>
              <a:t>个状态</a:t>
            </a:r>
            <a:r>
              <a:rPr lang="en-US" altLang="en-US" dirty="0" smtClean="0"/>
              <a:t>: </a:t>
            </a:r>
            <a:r>
              <a:rPr lang="en-US" altLang="en-US" b="1" dirty="0" smtClean="0">
                <a:solidFill>
                  <a:schemeClr val="hlink"/>
                </a:solidFill>
              </a:rPr>
              <a:t>Owned</a:t>
            </a:r>
            <a:r>
              <a:rPr lang="en-US" altLang="en-US" dirty="0" smtClean="0"/>
              <a:t> state </a:t>
            </a:r>
            <a:r>
              <a:rPr lang="en-US" altLang="en-US" dirty="0" smtClean="0">
                <a:sym typeface="Symbol" panose="05050102010706020507" pitchFamily="18" charset="2"/>
              </a:rPr>
              <a:t> </a:t>
            </a:r>
            <a:r>
              <a:rPr lang="en-US" altLang="en-US" b="1" dirty="0" smtClean="0">
                <a:solidFill>
                  <a:schemeClr val="hlink"/>
                </a:solidFill>
                <a:sym typeface="Symbol" panose="05050102010706020507" pitchFamily="18" charset="2"/>
              </a:rPr>
              <a:t>MOESI</a:t>
            </a:r>
            <a:r>
              <a:rPr lang="en-US" altLang="en-US" dirty="0" smtClean="0">
                <a:sym typeface="Symbol" panose="05050102010706020507" pitchFamily="18" charset="2"/>
              </a:rPr>
              <a:t> Protocol</a:t>
            </a:r>
          </a:p>
          <a:p>
            <a:pPr lvl="2" eaLnBrk="1" fontAlgn="auto" hangingPunct="1">
              <a:lnSpc>
                <a:spcPct val="150000"/>
              </a:lnSpc>
              <a:spcBef>
                <a:spcPts val="0"/>
              </a:spcBef>
              <a:spcAft>
                <a:spcPts val="0"/>
              </a:spcAft>
              <a:defRPr/>
            </a:pPr>
            <a:r>
              <a:rPr lang="en-US" altLang="en-US" dirty="0" smtClean="0"/>
              <a:t>Owned </a:t>
            </a:r>
            <a:r>
              <a:rPr lang="zh-CN" altLang="en-US" dirty="0" smtClean="0"/>
              <a:t>态是共享的</a:t>
            </a:r>
            <a:r>
              <a:rPr lang="en-US" altLang="zh-CN" dirty="0" smtClean="0"/>
              <a:t>Modified</a:t>
            </a:r>
            <a:r>
              <a:rPr lang="zh-CN" altLang="en-US" dirty="0" smtClean="0"/>
              <a:t>态，此时存储器不是最新数据</a:t>
            </a:r>
            <a:endParaRPr lang="en-US" altLang="en-US" dirty="0" smtClean="0"/>
          </a:p>
          <a:p>
            <a:pPr lvl="2" eaLnBrk="1" fontAlgn="auto" hangingPunct="1">
              <a:lnSpc>
                <a:spcPct val="150000"/>
              </a:lnSpc>
              <a:spcBef>
                <a:spcPts val="0"/>
              </a:spcBef>
              <a:spcAft>
                <a:spcPts val="0"/>
              </a:spcAft>
              <a:defRPr/>
            </a:pPr>
            <a:r>
              <a:rPr lang="zh-CN" altLang="en-US" dirty="0" smtClean="0"/>
              <a:t>该块可以被多个</a:t>
            </a:r>
            <a:r>
              <a:rPr lang="en-US" altLang="zh-CN" dirty="0" smtClean="0"/>
              <a:t>Cache</a:t>
            </a:r>
            <a:r>
              <a:rPr lang="zh-CN" altLang="en-US" dirty="0" smtClean="0"/>
              <a:t>共享，但所有者（</a:t>
            </a:r>
            <a:r>
              <a:rPr lang="en-US" altLang="zh-CN" dirty="0" smtClean="0"/>
              <a:t>owner)</a:t>
            </a:r>
            <a:r>
              <a:rPr lang="zh-CN" altLang="en-US" dirty="0" smtClean="0"/>
              <a:t>只有一个</a:t>
            </a:r>
            <a:endParaRPr lang="en-US" altLang="en-US" dirty="0" smtClean="0"/>
          </a:p>
        </p:txBody>
      </p:sp>
      <p:sp>
        <p:nvSpPr>
          <p:cNvPr id="2" name="日期占位符 1"/>
          <p:cNvSpPr>
            <a:spLocks noGrp="1"/>
          </p:cNvSpPr>
          <p:nvPr>
            <p:ph type="dt" sz="quarter" idx="10"/>
          </p:nvPr>
        </p:nvSpPr>
        <p:spPr/>
        <p:txBody>
          <a:bodyPr/>
          <a:lstStyle/>
          <a:p>
            <a:pPr>
              <a:defRPr/>
            </a:pPr>
            <a:fld id="{5B78E3BC-C3F5-42BB-85C1-D83E70D7372A}" type="datetime1">
              <a:rPr lang="zh-CN" altLang="en-US"/>
              <a:pPr>
                <a:defRPr/>
              </a:pPr>
              <a:t>2020/9/14</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90118"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6383049A-10E3-4378-B2DE-4CC9E90D6245}"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60</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p:txBody>
          <a:bodyPr/>
          <a:lstStyle/>
          <a:p>
            <a:r>
              <a:rPr lang="en-US" altLang="zh-CN" smtClean="0"/>
              <a:t>MOESI</a:t>
            </a:r>
            <a:r>
              <a:rPr lang="zh-CN" altLang="en-US" smtClean="0"/>
              <a:t>中的</a:t>
            </a:r>
            <a:r>
              <a:rPr lang="en-US" altLang="zh-CN" smtClean="0"/>
              <a:t>Owned </a:t>
            </a:r>
            <a:r>
              <a:rPr lang="zh-CN" altLang="en-US" smtClean="0"/>
              <a:t>和</a:t>
            </a:r>
            <a:r>
              <a:rPr lang="en-US" altLang="zh-CN" smtClean="0"/>
              <a:t>Shared </a:t>
            </a:r>
            <a:r>
              <a:rPr lang="zh-CN" altLang="en-US" smtClean="0"/>
              <a:t>状态</a:t>
            </a:r>
          </a:p>
        </p:txBody>
      </p:sp>
      <p:sp>
        <p:nvSpPr>
          <p:cNvPr id="92163" name="内容占位符 2"/>
          <p:cNvSpPr>
            <a:spLocks noGrp="1"/>
          </p:cNvSpPr>
          <p:nvPr>
            <p:ph idx="1"/>
          </p:nvPr>
        </p:nvSpPr>
        <p:spPr>
          <a:xfrm>
            <a:off x="628650" y="1109663"/>
            <a:ext cx="7886700" cy="4822825"/>
          </a:xfrm>
        </p:spPr>
        <p:txBody>
          <a:bodyPr/>
          <a:lstStyle/>
          <a:p>
            <a:r>
              <a:rPr lang="en-US" altLang="zh-CN" sz="2400" dirty="0" smtClean="0"/>
              <a:t>Owned</a:t>
            </a:r>
            <a:r>
              <a:rPr lang="zh-CN" altLang="en-US" sz="2400" dirty="0" smtClean="0"/>
              <a:t>位。</a:t>
            </a:r>
            <a:endParaRPr lang="en-US" altLang="zh-CN" sz="2400" dirty="0" smtClean="0"/>
          </a:p>
          <a:p>
            <a:pPr lvl="1"/>
            <a:r>
              <a:rPr lang="en-US" altLang="zh-CN" sz="2000" dirty="0" smtClean="0"/>
              <a:t>O</a:t>
            </a:r>
            <a:r>
              <a:rPr lang="zh-CN" altLang="en-US" sz="2000" dirty="0" smtClean="0"/>
              <a:t>位为</a:t>
            </a:r>
            <a:r>
              <a:rPr lang="en-US" altLang="zh-CN" sz="2000" dirty="0" smtClean="0"/>
              <a:t>1</a:t>
            </a:r>
            <a:r>
              <a:rPr lang="zh-CN" altLang="en-US" sz="2000" dirty="0" smtClean="0"/>
              <a:t>表示在当前</a:t>
            </a:r>
            <a:r>
              <a:rPr lang="en-US" altLang="zh-CN" sz="2000" dirty="0" smtClean="0"/>
              <a:t>Cache</a:t>
            </a:r>
            <a:r>
              <a:rPr lang="zh-CN" altLang="en-US" sz="2000" dirty="0" smtClean="0"/>
              <a:t> 块中包含的数据是当前处理器系统</a:t>
            </a:r>
            <a:r>
              <a:rPr lang="zh-CN" altLang="en-US" sz="2000" b="1" dirty="0" smtClean="0">
                <a:solidFill>
                  <a:srgbClr val="0070C0"/>
                </a:solidFill>
              </a:rPr>
              <a:t>最新的数据拷贝</a:t>
            </a:r>
            <a:r>
              <a:rPr lang="zh-CN" altLang="en-US" sz="2000" dirty="0" smtClean="0"/>
              <a:t>，而且在其他</a:t>
            </a:r>
            <a:r>
              <a:rPr lang="en-US" altLang="zh-CN" sz="2000" dirty="0" smtClean="0"/>
              <a:t>CPU</a:t>
            </a:r>
            <a:r>
              <a:rPr lang="zh-CN" altLang="en-US" sz="2000" dirty="0" smtClean="0"/>
              <a:t>中一定具有该</a:t>
            </a:r>
            <a:r>
              <a:rPr lang="en-US" altLang="zh-CN" sz="2000" dirty="0" smtClean="0"/>
              <a:t>Cache</a:t>
            </a:r>
            <a:r>
              <a:rPr lang="zh-CN" altLang="en-US" sz="2000" dirty="0" smtClean="0"/>
              <a:t>块的副本，其他</a:t>
            </a:r>
            <a:r>
              <a:rPr lang="en-US" altLang="zh-CN" sz="2000" dirty="0" smtClean="0"/>
              <a:t>CPU</a:t>
            </a:r>
            <a:r>
              <a:rPr lang="zh-CN" altLang="en-US" sz="2000" dirty="0" smtClean="0"/>
              <a:t>的</a:t>
            </a:r>
            <a:r>
              <a:rPr lang="en-US" altLang="zh-CN" sz="2000" dirty="0" smtClean="0"/>
              <a:t>Cache</a:t>
            </a:r>
            <a:r>
              <a:rPr lang="zh-CN" altLang="en-US" sz="2000" dirty="0" smtClean="0"/>
              <a:t>块状态为</a:t>
            </a:r>
            <a:r>
              <a:rPr lang="en-US" altLang="zh-CN" sz="2000" dirty="0" smtClean="0"/>
              <a:t>S</a:t>
            </a:r>
            <a:r>
              <a:rPr lang="zh-CN" altLang="en-US" sz="2000" dirty="0" smtClean="0"/>
              <a:t>。</a:t>
            </a:r>
            <a:endParaRPr lang="en-US" altLang="zh-CN" sz="2000" dirty="0" smtClean="0"/>
          </a:p>
          <a:p>
            <a:pPr lvl="1"/>
            <a:r>
              <a:rPr lang="zh-CN" altLang="en-US" sz="2000" dirty="0" smtClean="0"/>
              <a:t>如果存储器的数据在多个</a:t>
            </a:r>
            <a:r>
              <a:rPr lang="en-US" altLang="zh-CN" sz="2000" dirty="0" smtClean="0"/>
              <a:t>CPU</a:t>
            </a:r>
            <a:r>
              <a:rPr lang="zh-CN" altLang="en-US" sz="2000" dirty="0" smtClean="0"/>
              <a:t>的</a:t>
            </a:r>
            <a:r>
              <a:rPr lang="en-US" altLang="zh-CN" sz="2000" dirty="0" smtClean="0"/>
              <a:t>Cache</a:t>
            </a:r>
            <a:r>
              <a:rPr lang="zh-CN" altLang="en-US" sz="2000" dirty="0" smtClean="0"/>
              <a:t>中都具有副本时，有且仅有一个</a:t>
            </a:r>
            <a:r>
              <a:rPr lang="en-US" altLang="zh-CN" sz="2000" dirty="0" smtClean="0"/>
              <a:t>CPU</a:t>
            </a:r>
            <a:r>
              <a:rPr lang="zh-CN" altLang="en-US" sz="2000" dirty="0" smtClean="0"/>
              <a:t>的</a:t>
            </a:r>
            <a:r>
              <a:rPr lang="en-US" altLang="zh-CN" sz="2000" dirty="0" smtClean="0"/>
              <a:t>Cache</a:t>
            </a:r>
            <a:r>
              <a:rPr lang="zh-CN" altLang="en-US" sz="2000" dirty="0" smtClean="0"/>
              <a:t>行状态为</a:t>
            </a:r>
            <a:r>
              <a:rPr lang="en-US" altLang="zh-CN" sz="2000" dirty="0" smtClean="0"/>
              <a:t>O</a:t>
            </a:r>
            <a:r>
              <a:rPr lang="zh-CN" altLang="en-US" sz="2000" dirty="0" smtClean="0"/>
              <a:t>，其他</a:t>
            </a:r>
            <a:r>
              <a:rPr lang="en-US" altLang="zh-CN" sz="2000" dirty="0" smtClean="0"/>
              <a:t>CPU</a:t>
            </a:r>
            <a:r>
              <a:rPr lang="zh-CN" altLang="en-US" sz="2000" dirty="0" smtClean="0"/>
              <a:t>的</a:t>
            </a:r>
            <a:r>
              <a:rPr lang="en-US" altLang="zh-CN" sz="2000" dirty="0" smtClean="0"/>
              <a:t>Cache</a:t>
            </a:r>
            <a:r>
              <a:rPr lang="zh-CN" altLang="en-US" sz="2000" dirty="0" smtClean="0"/>
              <a:t>行状态只能为</a:t>
            </a:r>
            <a:r>
              <a:rPr lang="en-US" altLang="zh-CN" sz="2000" dirty="0" smtClean="0"/>
              <a:t>S</a:t>
            </a:r>
            <a:r>
              <a:rPr lang="zh-CN" altLang="en-US" sz="2000" dirty="0" smtClean="0"/>
              <a:t>。</a:t>
            </a:r>
            <a:endParaRPr lang="en-US" altLang="zh-CN" sz="2000" dirty="0" smtClean="0"/>
          </a:p>
          <a:p>
            <a:pPr lvl="1"/>
            <a:r>
              <a:rPr lang="zh-CN" altLang="en-US" sz="2000" dirty="0" smtClean="0"/>
              <a:t>与</a:t>
            </a:r>
            <a:r>
              <a:rPr lang="en-US" altLang="zh-CN" sz="2000" dirty="0" smtClean="0"/>
              <a:t>MESI</a:t>
            </a:r>
            <a:r>
              <a:rPr lang="zh-CN" altLang="en-US" sz="2000" dirty="0" smtClean="0"/>
              <a:t>协议中的</a:t>
            </a:r>
            <a:r>
              <a:rPr lang="en-US" altLang="zh-CN" sz="2000" dirty="0" smtClean="0"/>
              <a:t>S</a:t>
            </a:r>
            <a:r>
              <a:rPr lang="zh-CN" altLang="en-US" sz="2000" dirty="0" smtClean="0"/>
              <a:t>状态不同，</a:t>
            </a:r>
            <a:r>
              <a:rPr lang="zh-CN" altLang="en-US" sz="2000" b="1" dirty="0" smtClean="0">
                <a:solidFill>
                  <a:srgbClr val="0070C0"/>
                </a:solidFill>
              </a:rPr>
              <a:t>状态为</a:t>
            </a:r>
            <a:r>
              <a:rPr lang="en-US" altLang="zh-CN" sz="2000" b="1" dirty="0" smtClean="0">
                <a:solidFill>
                  <a:srgbClr val="0070C0"/>
                </a:solidFill>
              </a:rPr>
              <a:t>O</a:t>
            </a:r>
            <a:r>
              <a:rPr lang="zh-CN" altLang="en-US" sz="2000" b="1" dirty="0" smtClean="0">
                <a:solidFill>
                  <a:srgbClr val="0070C0"/>
                </a:solidFill>
              </a:rPr>
              <a:t>的</a:t>
            </a:r>
            <a:r>
              <a:rPr lang="en-US" altLang="zh-CN" sz="2000" b="1" dirty="0" smtClean="0">
                <a:solidFill>
                  <a:srgbClr val="0070C0"/>
                </a:solidFill>
              </a:rPr>
              <a:t>Cache</a:t>
            </a:r>
            <a:r>
              <a:rPr lang="zh-CN" altLang="en-US" sz="2000" b="1" dirty="0" smtClean="0">
                <a:solidFill>
                  <a:srgbClr val="0070C0"/>
                </a:solidFill>
              </a:rPr>
              <a:t>行中的数据与存储器中的数据并不一致。</a:t>
            </a:r>
            <a:r>
              <a:rPr lang="zh-CN" altLang="en-US" sz="2000" b="1" dirty="0" smtClean="0"/>
              <a:t> </a:t>
            </a:r>
          </a:p>
          <a:p>
            <a:r>
              <a:rPr lang="zh-CN" altLang="en-US" sz="2400" dirty="0" smtClean="0"/>
              <a:t> </a:t>
            </a:r>
            <a:r>
              <a:rPr lang="en-US" altLang="zh-CN" sz="2400" dirty="0" smtClean="0"/>
              <a:t>Shared</a:t>
            </a:r>
            <a:r>
              <a:rPr lang="zh-CN" altLang="en-US" sz="2400" dirty="0" smtClean="0"/>
              <a:t>位。</a:t>
            </a:r>
            <a:endParaRPr lang="en-US" altLang="zh-CN" sz="2400" dirty="0" smtClean="0"/>
          </a:p>
          <a:p>
            <a:pPr lvl="1"/>
            <a:r>
              <a:rPr lang="zh-CN" altLang="en-US" sz="2000" dirty="0" smtClean="0"/>
              <a:t>当</a:t>
            </a:r>
            <a:r>
              <a:rPr lang="en-US" altLang="zh-CN" sz="2000" dirty="0" smtClean="0"/>
              <a:t>Cache</a:t>
            </a:r>
            <a:r>
              <a:rPr lang="zh-CN" altLang="en-US" sz="2000" dirty="0" smtClean="0"/>
              <a:t>块状态为</a:t>
            </a:r>
            <a:r>
              <a:rPr lang="en-US" altLang="zh-CN" sz="2000" dirty="0" smtClean="0"/>
              <a:t>S</a:t>
            </a:r>
            <a:r>
              <a:rPr lang="zh-CN" altLang="en-US" sz="2000" dirty="0" smtClean="0"/>
              <a:t>时，其包含的数据并不一定与存储器一致。</a:t>
            </a:r>
            <a:endParaRPr lang="en-US" altLang="zh-CN" sz="2000" dirty="0" smtClean="0"/>
          </a:p>
          <a:p>
            <a:pPr lvl="1"/>
            <a:r>
              <a:rPr lang="zh-CN" altLang="en-US" sz="2000" dirty="0" smtClean="0"/>
              <a:t>如果在其他</a:t>
            </a:r>
            <a:r>
              <a:rPr lang="en-US" altLang="zh-CN" sz="2000" dirty="0" smtClean="0"/>
              <a:t>CPU</a:t>
            </a:r>
            <a:r>
              <a:rPr lang="zh-CN" altLang="en-US" sz="2000" dirty="0" smtClean="0"/>
              <a:t>的</a:t>
            </a:r>
            <a:r>
              <a:rPr lang="en-US" altLang="zh-CN" sz="2000" dirty="0" smtClean="0"/>
              <a:t>Cache</a:t>
            </a:r>
            <a:r>
              <a:rPr lang="zh-CN" altLang="en-US" sz="2000" dirty="0" smtClean="0"/>
              <a:t>中不存在状态为</a:t>
            </a:r>
            <a:r>
              <a:rPr lang="en-US" altLang="zh-CN" sz="2000" dirty="0" smtClean="0"/>
              <a:t>O</a:t>
            </a:r>
            <a:r>
              <a:rPr lang="zh-CN" altLang="en-US" sz="2000" dirty="0" smtClean="0"/>
              <a:t>的副本时，该</a:t>
            </a:r>
            <a:r>
              <a:rPr lang="en-US" altLang="zh-CN" sz="2000" dirty="0" smtClean="0"/>
              <a:t>Cache</a:t>
            </a:r>
            <a:r>
              <a:rPr lang="zh-CN" altLang="en-US" sz="2000" dirty="0" smtClean="0"/>
              <a:t>行中的数据与存储器一致；</a:t>
            </a:r>
            <a:endParaRPr lang="en-US" altLang="zh-CN" sz="2000" dirty="0" smtClean="0"/>
          </a:p>
          <a:p>
            <a:pPr lvl="1"/>
            <a:r>
              <a:rPr lang="zh-CN" altLang="en-US" sz="2000" b="1" dirty="0" smtClean="0">
                <a:solidFill>
                  <a:srgbClr val="0070C0"/>
                </a:solidFill>
              </a:rPr>
              <a:t>如果在其他</a:t>
            </a:r>
            <a:r>
              <a:rPr lang="en-US" altLang="zh-CN" sz="2000" b="1" dirty="0" smtClean="0">
                <a:solidFill>
                  <a:srgbClr val="0070C0"/>
                </a:solidFill>
              </a:rPr>
              <a:t>CPU</a:t>
            </a:r>
            <a:r>
              <a:rPr lang="zh-CN" altLang="en-US" sz="2000" b="1" dirty="0" smtClean="0">
                <a:solidFill>
                  <a:srgbClr val="0070C0"/>
                </a:solidFill>
              </a:rPr>
              <a:t>的</a:t>
            </a:r>
            <a:r>
              <a:rPr lang="en-US" altLang="zh-CN" sz="2000" b="1" dirty="0" smtClean="0">
                <a:solidFill>
                  <a:srgbClr val="0070C0"/>
                </a:solidFill>
              </a:rPr>
              <a:t>Cache</a:t>
            </a:r>
            <a:r>
              <a:rPr lang="zh-CN" altLang="en-US" sz="2000" b="1" dirty="0" smtClean="0">
                <a:solidFill>
                  <a:srgbClr val="0070C0"/>
                </a:solidFill>
              </a:rPr>
              <a:t>中存在状态为</a:t>
            </a:r>
            <a:r>
              <a:rPr lang="en-US" altLang="zh-CN" sz="2000" b="1" dirty="0" smtClean="0">
                <a:solidFill>
                  <a:srgbClr val="0070C0"/>
                </a:solidFill>
              </a:rPr>
              <a:t>O</a:t>
            </a:r>
            <a:r>
              <a:rPr lang="zh-CN" altLang="en-US" sz="2000" b="1" dirty="0" smtClean="0">
                <a:solidFill>
                  <a:srgbClr val="0070C0"/>
                </a:solidFill>
              </a:rPr>
              <a:t>的副本时，</a:t>
            </a:r>
            <a:r>
              <a:rPr lang="en-US" altLang="zh-CN" sz="2000" b="1" dirty="0" smtClean="0">
                <a:solidFill>
                  <a:srgbClr val="0070C0"/>
                </a:solidFill>
              </a:rPr>
              <a:t>Cache</a:t>
            </a:r>
            <a:r>
              <a:rPr lang="zh-CN" altLang="en-US" sz="2000" b="1" dirty="0" smtClean="0">
                <a:solidFill>
                  <a:srgbClr val="0070C0"/>
                </a:solidFill>
              </a:rPr>
              <a:t>块中的数据与存储器不一致。</a:t>
            </a:r>
          </a:p>
        </p:txBody>
      </p:sp>
      <p:sp>
        <p:nvSpPr>
          <p:cNvPr id="4" name="日期占位符 3"/>
          <p:cNvSpPr>
            <a:spLocks noGrp="1"/>
          </p:cNvSpPr>
          <p:nvPr>
            <p:ph type="dt" sz="quarter" idx="10"/>
          </p:nvPr>
        </p:nvSpPr>
        <p:spPr/>
        <p:txBody>
          <a:bodyPr/>
          <a:lstStyle/>
          <a:p>
            <a:pPr>
              <a:defRPr/>
            </a:pPr>
            <a:fld id="{2EF70983-7054-43FA-B921-2C7CB36ACC2E}"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92166"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CA776DCA-8CAA-4C80-A886-E53D93E0444D}"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61</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628650" y="365125"/>
            <a:ext cx="7940675" cy="1112838"/>
          </a:xfrm>
        </p:spPr>
        <p:txBody>
          <a:bodyPr/>
          <a:lstStyle/>
          <a:p>
            <a:pPr eaLnBrk="1" hangingPunct="1"/>
            <a:r>
              <a:rPr lang="en-US" altLang="zh-CN" sz="2400" smtClean="0">
                <a:ea typeface="MS PGothic" pitchFamily="34" charset="-128"/>
              </a:rPr>
              <a:t>Performance of Symmetric Shared-Memory Multiprocessors</a:t>
            </a:r>
          </a:p>
        </p:txBody>
      </p:sp>
      <p:sp>
        <p:nvSpPr>
          <p:cNvPr id="93187" name="Rectangle 3"/>
          <p:cNvSpPr>
            <a:spLocks noGrp="1" noChangeArrowheads="1"/>
          </p:cNvSpPr>
          <p:nvPr>
            <p:ph idx="1"/>
          </p:nvPr>
        </p:nvSpPr>
        <p:spPr>
          <a:xfrm>
            <a:off x="628650" y="1477963"/>
            <a:ext cx="7886700" cy="4699000"/>
          </a:xfrm>
        </p:spPr>
        <p:txBody>
          <a:bodyPr/>
          <a:lstStyle/>
          <a:p>
            <a:pPr marL="457200" indent="-457200" eaLnBrk="1" hangingPunct="1">
              <a:buFontTx/>
              <a:buNone/>
            </a:pPr>
            <a:r>
              <a:rPr lang="en-US" altLang="zh-CN" smtClean="0">
                <a:ea typeface="MS PGothic" pitchFamily="34" charset="-128"/>
              </a:rPr>
              <a:t>Cache performance </a:t>
            </a:r>
            <a:r>
              <a:rPr lang="zh-CN" altLang="en-US" smtClean="0">
                <a:ea typeface="MS PGothic" pitchFamily="34" charset="-128"/>
              </a:rPr>
              <a:t>由两部分构成：</a:t>
            </a:r>
            <a:endParaRPr lang="en-US" altLang="zh-CN" smtClean="0">
              <a:ea typeface="MS PGothic" pitchFamily="34" charset="-128"/>
            </a:endParaRPr>
          </a:p>
          <a:p>
            <a:pPr marL="457200" indent="-457200" eaLnBrk="1" hangingPunct="1">
              <a:buFontTx/>
              <a:buAutoNum type="arabicPeriod"/>
            </a:pPr>
            <a:r>
              <a:rPr lang="zh-CN" altLang="en-US" smtClean="0">
                <a:ea typeface="MS PGothic" pitchFamily="34" charset="-128"/>
              </a:rPr>
              <a:t>单处理器 </a:t>
            </a:r>
            <a:r>
              <a:rPr lang="en-US" altLang="zh-CN" smtClean="0">
                <a:ea typeface="MS PGothic" pitchFamily="34" charset="-128"/>
              </a:rPr>
              <a:t>cache miss</a:t>
            </a:r>
            <a:r>
              <a:rPr lang="zh-CN" altLang="en-US" smtClean="0">
                <a:ea typeface="MS PGothic" pitchFamily="34" charset="-128"/>
              </a:rPr>
              <a:t>的通信量（</a:t>
            </a:r>
            <a:r>
              <a:rPr lang="en-US" altLang="zh-CN" smtClean="0">
                <a:ea typeface="MS PGothic" pitchFamily="34" charset="-128"/>
              </a:rPr>
              <a:t>Traffic</a:t>
            </a:r>
            <a:r>
              <a:rPr lang="zh-CN" altLang="en-US" smtClean="0">
                <a:ea typeface="MS PGothic" pitchFamily="34" charset="-128"/>
              </a:rPr>
              <a:t>）</a:t>
            </a:r>
            <a:endParaRPr lang="en-US" altLang="zh-CN" smtClean="0">
              <a:ea typeface="MS PGothic" pitchFamily="34" charset="-128"/>
            </a:endParaRPr>
          </a:p>
          <a:p>
            <a:pPr marL="457200" indent="-457200" eaLnBrk="1" hangingPunct="1">
              <a:buFontTx/>
              <a:buAutoNum type="arabicPeriod"/>
            </a:pPr>
            <a:r>
              <a:rPr lang="zh-CN" altLang="en-US" smtClean="0">
                <a:ea typeface="MS PGothic" pitchFamily="34" charset="-128"/>
              </a:rPr>
              <a:t>通信引起的通信量：</a:t>
            </a:r>
            <a:r>
              <a:rPr lang="zh-CN" altLang="en-US" smtClean="0"/>
              <a:t>由于作废机制导致后面的访问失效</a:t>
            </a:r>
            <a:endParaRPr lang="en-US" altLang="zh-CN" smtClean="0"/>
          </a:p>
          <a:p>
            <a:pPr marL="457200" indent="-457200" eaLnBrk="1" hangingPunct="1"/>
            <a:r>
              <a:rPr lang="en-US" altLang="zh-CN" i="1" smtClean="0">
                <a:solidFill>
                  <a:srgbClr val="0332B7"/>
                </a:solidFill>
                <a:ea typeface="MS PGothic" pitchFamily="34" charset="-128"/>
              </a:rPr>
              <a:t>Coherence misses</a:t>
            </a:r>
            <a:endParaRPr lang="en-US" altLang="zh-CN" smtClean="0">
              <a:solidFill>
                <a:srgbClr val="0332B7"/>
              </a:solidFill>
              <a:ea typeface="MS PGothic" pitchFamily="34" charset="-128"/>
            </a:endParaRPr>
          </a:p>
          <a:p>
            <a:pPr marL="800100" lvl="1" indent="-342900" eaLnBrk="1" hangingPunct="1"/>
            <a:r>
              <a:rPr lang="zh-CN" altLang="en-US" smtClean="0"/>
              <a:t>有时也称为</a:t>
            </a:r>
            <a:r>
              <a:rPr lang="en-US" altLang="zh-CN" smtClean="0"/>
              <a:t> </a:t>
            </a:r>
            <a:r>
              <a:rPr lang="en-US" altLang="zh-CN" i="1" smtClean="0"/>
              <a:t>Communication</a:t>
            </a:r>
            <a:r>
              <a:rPr lang="en-US" altLang="zh-CN" smtClean="0"/>
              <a:t> miss</a:t>
            </a:r>
          </a:p>
          <a:p>
            <a:pPr marL="800100" lvl="1" indent="-342900" eaLnBrk="1" hangingPunct="1"/>
            <a:r>
              <a:rPr lang="en-US" altLang="zh-CN" smtClean="0">
                <a:ea typeface="MS PGothic" pitchFamily="34" charset="-128"/>
              </a:rPr>
              <a:t>4</a:t>
            </a:r>
            <a:r>
              <a:rPr lang="en-US" altLang="zh-CN" baseline="30000" smtClean="0">
                <a:ea typeface="MS PGothic" pitchFamily="34" charset="-128"/>
              </a:rPr>
              <a:t>th</a:t>
            </a:r>
            <a:r>
              <a:rPr lang="en-US" altLang="zh-CN" smtClean="0">
                <a:ea typeface="MS PGothic" pitchFamily="34" charset="-128"/>
              </a:rPr>
              <a:t> </a:t>
            </a:r>
            <a:r>
              <a:rPr lang="en-US" altLang="zh-CN" i="1" smtClean="0">
                <a:ea typeface="MS PGothic" pitchFamily="34" charset="-128"/>
              </a:rPr>
              <a:t>C </a:t>
            </a:r>
            <a:r>
              <a:rPr lang="en-US" altLang="zh-CN" smtClean="0">
                <a:ea typeface="MS PGothic" pitchFamily="34" charset="-128"/>
              </a:rPr>
              <a:t>of cache misses along with</a:t>
            </a:r>
            <a:r>
              <a:rPr lang="en-US" altLang="zh-CN" smtClean="0"/>
              <a:t> </a:t>
            </a:r>
            <a:r>
              <a:rPr lang="en-US" altLang="zh-CN" i="1" smtClean="0"/>
              <a:t>C</a:t>
            </a:r>
            <a:r>
              <a:rPr lang="en-US" altLang="zh-CN" smtClean="0"/>
              <a:t>ompulsory, </a:t>
            </a:r>
            <a:r>
              <a:rPr lang="en-US" altLang="zh-CN" i="1" smtClean="0"/>
              <a:t>C</a:t>
            </a:r>
            <a:r>
              <a:rPr lang="en-US" altLang="zh-CN" smtClean="0"/>
              <a:t>apacity, &amp; </a:t>
            </a:r>
            <a:r>
              <a:rPr lang="en-US" altLang="zh-CN" i="1" smtClean="0"/>
              <a:t>C</a:t>
            </a:r>
            <a:r>
              <a:rPr lang="en-US" altLang="zh-CN" smtClean="0"/>
              <a:t>onflict.</a:t>
            </a:r>
            <a:endParaRPr lang="en-US" altLang="zh-CN" smtClean="0">
              <a:ea typeface="MS PGothic" pitchFamily="34" charset="-128"/>
            </a:endParaRPr>
          </a:p>
        </p:txBody>
      </p:sp>
      <p:sp>
        <p:nvSpPr>
          <p:cNvPr id="9318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A2D31ED3-011A-49D0-8191-BC7281D15249}" type="slidenum">
              <a:rPr lang="en-US" altLang="zh-CN"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62</a:t>
            </a:fld>
            <a:endParaRPr lang="en-US" altLang="zh-CN" sz="1200" smtClean="0">
              <a:solidFill>
                <a:srgbClr val="FBBA03"/>
              </a:solidFill>
              <a:latin typeface="Calibri" panose="020F0502020204030204" pitchFamily="34" charset="0"/>
              <a:ea typeface="宋体" panose="02010600030101010101" pitchFamily="2" charset="-122"/>
            </a:endParaRPr>
          </a:p>
        </p:txBody>
      </p:sp>
      <p:sp>
        <p:nvSpPr>
          <p:cNvPr id="5" name="日期占位符 4"/>
          <p:cNvSpPr>
            <a:spLocks noGrp="1"/>
          </p:cNvSpPr>
          <p:nvPr>
            <p:ph type="dt" sz="quarter" idx="10"/>
          </p:nvPr>
        </p:nvSpPr>
        <p:spPr/>
        <p:txBody>
          <a:bodyPr/>
          <a:lstStyle/>
          <a:p>
            <a:pPr>
              <a:defRPr/>
            </a:pPr>
            <a:fld id="{6535BF41-2310-4E12-A3E5-F3B0D3C8E1E4}" type="datetime1">
              <a:rPr lang="zh-CN" altLang="en-US"/>
              <a:pPr>
                <a:defRPr/>
              </a:pPr>
              <a:t>2020/9/14</a:t>
            </a:fld>
            <a:endParaRPr lang="zh-CN" altLang="en-US"/>
          </a:p>
        </p:txBody>
      </p:sp>
      <p:sp>
        <p:nvSpPr>
          <p:cNvPr id="6" name="页脚占位符 5"/>
          <p:cNvSpPr>
            <a:spLocks noGrp="1"/>
          </p:cNvSpPr>
          <p:nvPr>
            <p:ph type="ftr" sz="quarter" idx="11"/>
          </p:nvPr>
        </p:nvSpPr>
        <p:spPr/>
        <p:txBody>
          <a:bodyPr/>
          <a:lstStyle/>
          <a:p>
            <a:pPr>
              <a:defRPr/>
            </a:pPr>
            <a:r>
              <a:rPr lang="zh-CN" altLang="en-US" smtClean="0"/>
              <a:t>计算机体系结构</a:t>
            </a:r>
            <a:endParaRPr lang="zh-CN" alt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628650" y="0"/>
            <a:ext cx="7886700" cy="744538"/>
          </a:xfrm>
        </p:spPr>
        <p:txBody>
          <a:bodyPr/>
          <a:lstStyle/>
          <a:p>
            <a:r>
              <a:rPr lang="en-US" altLang="zh-CN" smtClean="0"/>
              <a:t>Coherency Misses</a:t>
            </a:r>
          </a:p>
        </p:txBody>
      </p:sp>
      <p:sp>
        <p:nvSpPr>
          <p:cNvPr id="95235" name="Rectangle 3"/>
          <p:cNvSpPr>
            <a:spLocks noGrp="1" noChangeArrowheads="1"/>
          </p:cNvSpPr>
          <p:nvPr>
            <p:ph idx="1"/>
          </p:nvPr>
        </p:nvSpPr>
        <p:spPr>
          <a:xfrm>
            <a:off x="420688" y="977900"/>
            <a:ext cx="8345487" cy="5378450"/>
          </a:xfrm>
        </p:spPr>
        <p:txBody>
          <a:bodyPr/>
          <a:lstStyle/>
          <a:p>
            <a:r>
              <a:rPr lang="en-US" altLang="zh-CN" sz="2000" dirty="0" smtClean="0"/>
              <a:t> </a:t>
            </a:r>
            <a:r>
              <a:rPr lang="zh-CN" altLang="en-US" sz="2000" dirty="0" smtClean="0"/>
              <a:t>由于对共享块的写操作引起</a:t>
            </a:r>
            <a:endParaRPr lang="en-US" altLang="zh-CN" sz="2000" dirty="0" smtClean="0"/>
          </a:p>
          <a:p>
            <a:pPr lvl="1"/>
            <a:r>
              <a:rPr lang="zh-CN" altLang="en-US" sz="1800" dirty="0" smtClean="0"/>
              <a:t>共享块在多个本地</a:t>
            </a:r>
            <a:r>
              <a:rPr lang="en-US" altLang="zh-CN" sz="1800" dirty="0" smtClean="0"/>
              <a:t>Cache</a:t>
            </a:r>
            <a:r>
              <a:rPr lang="zh-CN" altLang="en-US" sz="1800" dirty="0" smtClean="0"/>
              <a:t>有副本</a:t>
            </a:r>
            <a:endParaRPr lang="en-US" altLang="zh-CN" sz="1800" dirty="0" smtClean="0"/>
          </a:p>
          <a:p>
            <a:pPr lvl="1"/>
            <a:r>
              <a:rPr lang="zh-CN" altLang="en-US" sz="1800" dirty="0" smtClean="0"/>
              <a:t>当某处理器对共享块进行写操作时会 作废其他处理器的本地</a:t>
            </a:r>
            <a:r>
              <a:rPr lang="en-US" altLang="zh-CN" sz="1800" dirty="0" smtClean="0"/>
              <a:t>Cache</a:t>
            </a:r>
            <a:r>
              <a:rPr lang="zh-CN" altLang="en-US" sz="1800" dirty="0" smtClean="0"/>
              <a:t>的副本</a:t>
            </a:r>
            <a:endParaRPr lang="en-US" altLang="zh-CN" sz="1800" dirty="0" smtClean="0"/>
          </a:p>
          <a:p>
            <a:pPr lvl="1"/>
            <a:r>
              <a:rPr lang="zh-CN" altLang="en-US" sz="1800" b="1" dirty="0" smtClean="0">
                <a:solidFill>
                  <a:srgbClr val="0070C0"/>
                </a:solidFill>
              </a:rPr>
              <a:t>其他处理器对共享块进行读操作时</a:t>
            </a:r>
            <a:r>
              <a:rPr lang="en-US" altLang="zh-CN" sz="1800" b="1" dirty="0" smtClean="0">
                <a:solidFill>
                  <a:srgbClr val="0070C0"/>
                </a:solidFill>
              </a:rPr>
              <a:t> </a:t>
            </a:r>
            <a:r>
              <a:rPr lang="zh-CN" altLang="en-US" sz="1800" b="1" dirty="0" smtClean="0">
                <a:solidFill>
                  <a:srgbClr val="0070C0"/>
                </a:solidFill>
              </a:rPr>
              <a:t>会有</a:t>
            </a:r>
            <a:r>
              <a:rPr lang="en-US" altLang="zh-CN" sz="1800" b="1" dirty="0" smtClean="0">
                <a:solidFill>
                  <a:srgbClr val="0070C0"/>
                </a:solidFill>
              </a:rPr>
              <a:t>coherence miss</a:t>
            </a:r>
          </a:p>
          <a:p>
            <a:r>
              <a:rPr lang="en-US" altLang="zh-CN" sz="2000" dirty="0" smtClean="0"/>
              <a:t>True sharing misses </a:t>
            </a:r>
            <a:r>
              <a:rPr lang="zh-CN" altLang="en-US" sz="2000" dirty="0" smtClean="0"/>
              <a:t>：</a:t>
            </a:r>
            <a:r>
              <a:rPr lang="en-US" altLang="zh-CN" sz="2000" dirty="0" smtClean="0"/>
              <a:t>Cache coherence </a:t>
            </a:r>
            <a:r>
              <a:rPr lang="zh-CN" altLang="en-US" sz="2000" dirty="0" smtClean="0"/>
              <a:t>机制引起的数据通信</a:t>
            </a:r>
            <a:endParaRPr lang="en-US" altLang="zh-CN" sz="2000" dirty="0" smtClean="0"/>
          </a:p>
          <a:p>
            <a:pPr lvl="1"/>
            <a:r>
              <a:rPr lang="zh-CN" altLang="en-US" sz="1800" dirty="0" smtClean="0"/>
              <a:t>通常是不同的处理器写或读 同一个变量</a:t>
            </a:r>
            <a:endParaRPr lang="en-US" altLang="zh-CN" sz="1800" dirty="0" smtClean="0"/>
          </a:p>
          <a:p>
            <a:pPr lvl="1"/>
            <a:r>
              <a:rPr lang="zh-CN" altLang="en-US" sz="1800" dirty="0" smtClean="0"/>
              <a:t>对</a:t>
            </a:r>
            <a:r>
              <a:rPr lang="en-US" altLang="zh-CN" sz="1800" dirty="0" smtClean="0"/>
              <a:t>S</a:t>
            </a:r>
            <a:r>
              <a:rPr lang="zh-CN" altLang="en-US" sz="1800" dirty="0" smtClean="0"/>
              <a:t>态块的写操作会作废其他</a:t>
            </a:r>
            <a:r>
              <a:rPr lang="en-US" altLang="zh-CN" sz="1800" dirty="0" smtClean="0"/>
              <a:t>cache</a:t>
            </a:r>
            <a:r>
              <a:rPr lang="zh-CN" altLang="en-US" sz="1800" dirty="0" smtClean="0"/>
              <a:t>中的共享块</a:t>
            </a:r>
            <a:endParaRPr lang="en-US" altLang="zh-CN" sz="1800" dirty="0" smtClean="0"/>
          </a:p>
          <a:p>
            <a:pPr lvl="1"/>
            <a:r>
              <a:rPr lang="zh-CN" altLang="en-US" sz="1800" dirty="0" smtClean="0"/>
              <a:t>处理器试图读一个存在于其他处理器的</a:t>
            </a:r>
            <a:r>
              <a:rPr lang="en-US" altLang="zh-CN" sz="1800" dirty="0" smtClean="0"/>
              <a:t>cache</a:t>
            </a:r>
            <a:r>
              <a:rPr lang="zh-CN" altLang="en-US" sz="1800" dirty="0" smtClean="0"/>
              <a:t>中并且已经修改过的字（</a:t>
            </a:r>
            <a:r>
              <a:rPr lang="en-US" altLang="zh-CN" sz="1800" dirty="0" smtClean="0"/>
              <a:t>modified</a:t>
            </a:r>
            <a:r>
              <a:rPr lang="zh-CN" altLang="en-US" sz="1800" dirty="0" smtClean="0"/>
              <a:t>），这会导致失效</a:t>
            </a:r>
            <a:endParaRPr lang="en-US" altLang="zh-CN" sz="1800" dirty="0" smtClean="0"/>
          </a:p>
          <a:p>
            <a:pPr lvl="1"/>
            <a:r>
              <a:rPr lang="zh-CN" altLang="en-US" sz="1800" b="1" dirty="0" smtClean="0">
                <a:solidFill>
                  <a:srgbClr val="0070C0"/>
                </a:solidFill>
              </a:rPr>
              <a:t>即时块大小为</a:t>
            </a:r>
            <a:r>
              <a:rPr lang="en-US" altLang="zh-CN" sz="1800" b="1" dirty="0" smtClean="0">
                <a:solidFill>
                  <a:srgbClr val="0070C0"/>
                </a:solidFill>
              </a:rPr>
              <a:t>1</a:t>
            </a:r>
            <a:r>
              <a:rPr lang="zh-CN" altLang="en-US" sz="1800" b="1" dirty="0" smtClean="0">
                <a:solidFill>
                  <a:srgbClr val="0070C0"/>
                </a:solidFill>
              </a:rPr>
              <a:t>个字，失效仍然会发生</a:t>
            </a:r>
            <a:endParaRPr lang="en-US" altLang="zh-CN" sz="1800" b="1" dirty="0" smtClean="0">
              <a:solidFill>
                <a:srgbClr val="0070C0"/>
              </a:solidFill>
            </a:endParaRPr>
          </a:p>
          <a:p>
            <a:r>
              <a:rPr lang="en-US" altLang="zh-CN" sz="2000" dirty="0" smtClean="0"/>
              <a:t>False sharing misses </a:t>
            </a:r>
            <a:r>
              <a:rPr lang="zh-CN" altLang="en-US" sz="2000" dirty="0" smtClean="0"/>
              <a:t>： </a:t>
            </a:r>
            <a:r>
              <a:rPr lang="zh-CN" altLang="en-US" sz="2000" b="1" dirty="0" smtClean="0">
                <a:solidFill>
                  <a:srgbClr val="0070C0"/>
                </a:solidFill>
              </a:rPr>
              <a:t>由于某个字在某个失效块中</a:t>
            </a:r>
            <a:endParaRPr lang="en-US" altLang="zh-CN" sz="2000" b="1" dirty="0" smtClean="0">
              <a:solidFill>
                <a:srgbClr val="0070C0"/>
              </a:solidFill>
            </a:endParaRPr>
          </a:p>
          <a:p>
            <a:pPr lvl="1"/>
            <a:r>
              <a:rPr lang="zh-CN" altLang="en-US" sz="1800" dirty="0" smtClean="0"/>
              <a:t>读写同一块中的不同变量</a:t>
            </a:r>
            <a:endParaRPr lang="en-US" altLang="zh-CN" sz="1800" dirty="0" smtClean="0"/>
          </a:p>
          <a:p>
            <a:pPr lvl="1"/>
            <a:r>
              <a:rPr lang="zh-CN" altLang="en-US" sz="1800" dirty="0" smtClean="0"/>
              <a:t>失效。该失效是由于其他处理器的写同一块中的其他变量引起的，该变量并没有新的值，仅仅是产生了额外的失效</a:t>
            </a:r>
            <a:endParaRPr lang="en-US" altLang="zh-CN" sz="1800" dirty="0" smtClean="0"/>
          </a:p>
          <a:p>
            <a:pPr lvl="1"/>
            <a:r>
              <a:rPr lang="zh-CN" altLang="en-US" sz="1800" dirty="0" smtClean="0"/>
              <a:t>块是共享的，但块中没有真正共享的字</a:t>
            </a:r>
            <a:r>
              <a:rPr lang="en-US" altLang="zh-CN" sz="1800" dirty="0" smtClean="0"/>
              <a:t/>
            </a:r>
            <a:br>
              <a:rPr lang="en-US" altLang="zh-CN" sz="1800" dirty="0" smtClean="0"/>
            </a:br>
            <a:r>
              <a:rPr lang="en-US" altLang="zh-CN" sz="1800" dirty="0" smtClean="0"/>
              <a:t> </a:t>
            </a:r>
            <a:r>
              <a:rPr lang="en-US" altLang="zh-CN" sz="1800" dirty="0" smtClean="0">
                <a:sym typeface="Symbol" panose="05050102010706020507" pitchFamily="18" charset="2"/>
              </a:rPr>
              <a:t></a:t>
            </a:r>
            <a:r>
              <a:rPr lang="zh-CN" altLang="en-US" sz="1800" b="1" dirty="0" smtClean="0">
                <a:solidFill>
                  <a:srgbClr val="0070C0"/>
                </a:solidFill>
                <a:sym typeface="Symbol" panose="05050102010706020507" pitchFamily="18" charset="2"/>
              </a:rPr>
              <a:t>如果块的大小为</a:t>
            </a:r>
            <a:r>
              <a:rPr lang="en-US" altLang="zh-CN" sz="1800" b="1" dirty="0" smtClean="0">
                <a:solidFill>
                  <a:srgbClr val="0070C0"/>
                </a:solidFill>
                <a:sym typeface="Symbol" panose="05050102010706020507" pitchFamily="18" charset="2"/>
              </a:rPr>
              <a:t>1</a:t>
            </a:r>
            <a:r>
              <a:rPr lang="zh-CN" altLang="en-US" sz="1800" b="1" dirty="0" smtClean="0">
                <a:solidFill>
                  <a:srgbClr val="0070C0"/>
                </a:solidFill>
                <a:sym typeface="Symbol" panose="05050102010706020507" pitchFamily="18" charset="2"/>
              </a:rPr>
              <a:t>个字，那么就不会产生这种失效</a:t>
            </a:r>
            <a:endParaRPr lang="en-US" altLang="zh-CN" sz="1800" b="1" dirty="0" smtClean="0">
              <a:solidFill>
                <a:srgbClr val="0070C0"/>
              </a:solidFill>
            </a:endParaRPr>
          </a:p>
        </p:txBody>
      </p:sp>
      <p:sp>
        <p:nvSpPr>
          <p:cNvPr id="5" name="日期占位符 4"/>
          <p:cNvSpPr>
            <a:spLocks noGrp="1"/>
          </p:cNvSpPr>
          <p:nvPr>
            <p:ph type="dt" sz="quarter" idx="10"/>
          </p:nvPr>
        </p:nvSpPr>
        <p:spPr/>
        <p:txBody>
          <a:bodyPr/>
          <a:lstStyle/>
          <a:p>
            <a:pPr>
              <a:defRPr/>
            </a:pPr>
            <a:fld id="{72CBEDAA-652D-46FD-82C8-E16CC628DE03}" type="datetime1">
              <a:rPr lang="zh-CN" altLang="en-US"/>
              <a:pPr>
                <a:defRPr/>
              </a:pPr>
              <a:t>2020/9/14</a:t>
            </a:fld>
            <a:endParaRPr lang="zh-CN" altLang="en-US"/>
          </a:p>
        </p:txBody>
      </p:sp>
      <p:sp>
        <p:nvSpPr>
          <p:cNvPr id="6" name="页脚占位符 5"/>
          <p:cNvSpPr>
            <a:spLocks noGrp="1"/>
          </p:cNvSpPr>
          <p:nvPr>
            <p:ph type="ftr" sz="quarter" idx="11"/>
          </p:nvPr>
        </p:nvSpPr>
        <p:spPr/>
        <p:txBody>
          <a:bodyPr/>
          <a:lstStyle/>
          <a:p>
            <a:pPr>
              <a:defRPr/>
            </a:pPr>
            <a:r>
              <a:rPr lang="zh-CN" altLang="en-US" smtClean="0"/>
              <a:t>计算机体系结构</a:t>
            </a:r>
            <a:endParaRPr lang="zh-CN" altLang="en-US"/>
          </a:p>
        </p:txBody>
      </p:sp>
      <p:sp>
        <p:nvSpPr>
          <p:cNvPr id="95238" name="灯片编号占位符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B5F335B7-B70F-4CBE-8AFA-BB00C8FE539B}"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63</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a:xfrm>
            <a:off x="628650" y="365125"/>
            <a:ext cx="8193088" cy="653447"/>
          </a:xfrm>
        </p:spPr>
        <p:txBody>
          <a:bodyPr/>
          <a:lstStyle/>
          <a:p>
            <a:pPr eaLnBrk="1" hangingPunct="1"/>
            <a:r>
              <a:rPr lang="en-US" altLang="zh-CN" sz="3200" dirty="0" smtClean="0"/>
              <a:t>Example of True &amp; False Sharing Misses</a:t>
            </a:r>
            <a:endParaRPr lang="zh-CN" altLang="en-US" sz="3200" dirty="0" smtClean="0"/>
          </a:p>
        </p:txBody>
      </p:sp>
      <p:sp>
        <p:nvSpPr>
          <p:cNvPr id="3" name="内容占位符 2"/>
          <p:cNvSpPr>
            <a:spLocks noGrp="1"/>
          </p:cNvSpPr>
          <p:nvPr>
            <p:ph idx="1"/>
          </p:nvPr>
        </p:nvSpPr>
        <p:spPr>
          <a:xfrm>
            <a:off x="628650" y="1168401"/>
            <a:ext cx="7886700" cy="776146"/>
          </a:xfrm>
        </p:spPr>
        <p:txBody>
          <a:bodyPr rtlCol="0">
            <a:noAutofit/>
          </a:bodyPr>
          <a:lstStyle/>
          <a:p>
            <a:pPr marL="0" indent="0" eaLnBrk="1" fontAlgn="auto" hangingPunct="1">
              <a:lnSpc>
                <a:spcPct val="120000"/>
              </a:lnSpc>
              <a:spcAft>
                <a:spcPts val="0"/>
              </a:spcAft>
              <a:buFont typeface="Arial" panose="020B0604020202020204" pitchFamily="34" charset="0"/>
              <a:buNone/>
              <a:defRPr/>
            </a:pPr>
            <a:r>
              <a:rPr lang="zh-CN" altLang="en-US" sz="1800" dirty="0" smtClean="0"/>
              <a:t>变量</a:t>
            </a:r>
            <a:r>
              <a:rPr lang="en-US" altLang="zh-CN" sz="1800" dirty="0" smtClean="0"/>
              <a:t>X</a:t>
            </a:r>
            <a:r>
              <a:rPr lang="zh-CN" altLang="en-US" sz="1800" dirty="0" smtClean="0"/>
              <a:t>和</a:t>
            </a:r>
            <a:r>
              <a:rPr lang="en-US" altLang="zh-CN" sz="1800" dirty="0" smtClean="0"/>
              <a:t>Y </a:t>
            </a:r>
            <a:r>
              <a:rPr lang="zh-CN" altLang="en-US" sz="1800" dirty="0" smtClean="0"/>
              <a:t>属于同一</a:t>
            </a:r>
            <a:r>
              <a:rPr lang="en-US" altLang="zh-CN" sz="1800" dirty="0" smtClean="0"/>
              <a:t>cache</a:t>
            </a:r>
            <a:r>
              <a:rPr lang="zh-CN" altLang="en-US" sz="1800" dirty="0" smtClean="0"/>
              <a:t>块；初始状态为：</a:t>
            </a:r>
            <a:r>
              <a:rPr lang="en-US" altLang="zh-CN" sz="1800" dirty="0" smtClean="0"/>
              <a:t>P1</a:t>
            </a:r>
            <a:r>
              <a:rPr lang="zh-CN" altLang="en-US" sz="1800" dirty="0" smtClean="0"/>
              <a:t>和</a:t>
            </a:r>
            <a:r>
              <a:rPr lang="en-US" altLang="zh-CN" sz="1800" dirty="0" smtClean="0"/>
              <a:t>P2</a:t>
            </a:r>
            <a:r>
              <a:rPr lang="zh-CN" altLang="en-US" sz="1800" dirty="0" smtClean="0"/>
              <a:t>均</a:t>
            </a:r>
            <a:r>
              <a:rPr lang="zh-CN" altLang="en-US" sz="1800" dirty="0" smtClean="0">
                <a:solidFill>
                  <a:srgbClr val="FF0000"/>
                </a:solidFill>
              </a:rPr>
              <a:t>读取了共享变量</a:t>
            </a:r>
            <a:r>
              <a:rPr lang="en-US" altLang="zh-CN" sz="1800" dirty="0" smtClean="0">
                <a:solidFill>
                  <a:srgbClr val="FF0000"/>
                </a:solidFill>
              </a:rPr>
              <a:t>X</a:t>
            </a:r>
            <a:r>
              <a:rPr lang="en-US" altLang="zh-CN" sz="1800" dirty="0" smtClean="0"/>
              <a:t>, Block(X</a:t>
            </a:r>
            <a:r>
              <a:rPr lang="en-US" altLang="zh-CN" sz="1800" dirty="0"/>
              <a:t>, Y) </a:t>
            </a:r>
            <a:r>
              <a:rPr lang="zh-CN" altLang="en-US" sz="1800" dirty="0" smtClean="0"/>
              <a:t>在</a:t>
            </a:r>
            <a:r>
              <a:rPr lang="en-US" altLang="zh-CN" sz="1800" dirty="0" smtClean="0"/>
              <a:t>P1, P2</a:t>
            </a:r>
            <a:r>
              <a:rPr lang="zh-CN" altLang="en-US" sz="1800" dirty="0" smtClean="0"/>
              <a:t>中处于</a:t>
            </a:r>
            <a:r>
              <a:rPr lang="en-US" altLang="zh-CN" sz="1800" dirty="0" smtClean="0"/>
              <a:t>Shared </a:t>
            </a:r>
            <a:r>
              <a:rPr lang="zh-CN" altLang="en-US" sz="1800" dirty="0" smtClean="0"/>
              <a:t>态</a:t>
            </a:r>
            <a:endParaRPr lang="zh-CN" altLang="en-US" sz="1800" dirty="0"/>
          </a:p>
        </p:txBody>
      </p:sp>
      <p:sp>
        <p:nvSpPr>
          <p:cNvPr id="4" name="日期占位符 3"/>
          <p:cNvSpPr>
            <a:spLocks noGrp="1"/>
          </p:cNvSpPr>
          <p:nvPr>
            <p:ph type="dt" sz="quarter" idx="10"/>
          </p:nvPr>
        </p:nvSpPr>
        <p:spPr/>
        <p:txBody>
          <a:bodyPr/>
          <a:lstStyle/>
          <a:p>
            <a:pPr>
              <a:defRPr/>
            </a:pPr>
            <a:fld id="{EB063027-6CE6-4275-8BBF-66C1AE34DAFB}"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9728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8CC5431B-E3AD-4956-A267-48A7E7F4BB5B}"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64</a:t>
            </a:fld>
            <a:endParaRPr lang="zh-CN" altLang="en-US" sz="1200" smtClean="0">
              <a:solidFill>
                <a:srgbClr val="898989"/>
              </a:solidFill>
              <a:latin typeface="Calibri" panose="020F0502020204030204" pitchFamily="34" charset="0"/>
              <a:ea typeface="宋体" panose="02010600030101010101" pitchFamily="2" charset="-122"/>
            </a:endParaRPr>
          </a:p>
        </p:txBody>
      </p:sp>
      <p:graphicFrame>
        <p:nvGraphicFramePr>
          <p:cNvPr id="8" name="表格 7"/>
          <p:cNvGraphicFramePr>
            <a:graphicFrameLocks noGrp="1"/>
          </p:cNvGraphicFramePr>
          <p:nvPr/>
        </p:nvGraphicFramePr>
        <p:xfrm>
          <a:off x="347240" y="2083448"/>
          <a:ext cx="8634713" cy="4236330"/>
        </p:xfrm>
        <a:graphic>
          <a:graphicData uri="http://schemas.openxmlformats.org/drawingml/2006/table">
            <a:tbl>
              <a:tblPr/>
              <a:tblGrid>
                <a:gridCol w="1372404">
                  <a:extLst>
                    <a:ext uri="{9D8B030D-6E8A-4147-A177-3AD203B41FA5}">
                      <a16:colId xmlns:a16="http://schemas.microsoft.com/office/drawing/2014/main" xmlns="" val="20000"/>
                    </a:ext>
                  </a:extLst>
                </a:gridCol>
                <a:gridCol w="1658323">
                  <a:extLst>
                    <a:ext uri="{9D8B030D-6E8A-4147-A177-3AD203B41FA5}">
                      <a16:colId xmlns:a16="http://schemas.microsoft.com/office/drawing/2014/main" xmlns="" val="20001"/>
                    </a:ext>
                  </a:extLst>
                </a:gridCol>
                <a:gridCol w="1639261">
                  <a:extLst>
                    <a:ext uri="{9D8B030D-6E8A-4147-A177-3AD203B41FA5}">
                      <a16:colId xmlns:a16="http://schemas.microsoft.com/office/drawing/2014/main" xmlns="" val="20002"/>
                    </a:ext>
                  </a:extLst>
                </a:gridCol>
                <a:gridCol w="3964725">
                  <a:extLst>
                    <a:ext uri="{9D8B030D-6E8A-4147-A177-3AD203B41FA5}">
                      <a16:colId xmlns:a16="http://schemas.microsoft.com/office/drawing/2014/main" xmlns="" val="20003"/>
                    </a:ext>
                  </a:extLst>
                </a:gridCol>
              </a:tblGrid>
              <a:tr h="282422">
                <a:tc>
                  <a:txBody>
                    <a:bodyPr/>
                    <a:lstStyle/>
                    <a:p>
                      <a:pPr algn="l" fontAlgn="ctr"/>
                      <a:r>
                        <a:rPr lang="en-US" sz="1600" b="0" i="0" u="none" strike="noStrike" dirty="0">
                          <a:solidFill>
                            <a:srgbClr val="000000"/>
                          </a:solidFill>
                          <a:latin typeface="宋体"/>
                        </a:rPr>
                        <a:t>Request</a:t>
                      </a:r>
                    </a:p>
                  </a:txBody>
                  <a:tcPr marL="7620" marR="7620" marT="7620" marB="0" anchor="ctr">
                    <a:lnL>
                      <a:noFill/>
                    </a:lnL>
                    <a:lnR>
                      <a:noFill/>
                    </a:lnR>
                    <a:lnT>
                      <a:noFill/>
                    </a:lnT>
                    <a:lnB>
                      <a:noFill/>
                    </a:lnB>
                    <a:solidFill>
                      <a:srgbClr val="00B0F0"/>
                    </a:solidFill>
                  </a:tcPr>
                </a:tc>
                <a:tc>
                  <a:txBody>
                    <a:bodyPr/>
                    <a:lstStyle/>
                    <a:p>
                      <a:pPr algn="l" fontAlgn="ctr"/>
                      <a:r>
                        <a:rPr lang="en-US" sz="1600" b="0" i="0" u="none" strike="noStrike">
                          <a:solidFill>
                            <a:srgbClr val="000000"/>
                          </a:solidFill>
                          <a:latin typeface="宋体"/>
                        </a:rPr>
                        <a:t>P1 Cache State</a:t>
                      </a:r>
                    </a:p>
                  </a:txBody>
                  <a:tcPr marL="7620" marR="7620" marT="7620" marB="0" anchor="ctr">
                    <a:lnL>
                      <a:noFill/>
                    </a:lnL>
                    <a:lnR>
                      <a:noFill/>
                    </a:lnR>
                    <a:lnT>
                      <a:noFill/>
                    </a:lnT>
                    <a:lnB>
                      <a:noFill/>
                    </a:lnB>
                    <a:solidFill>
                      <a:srgbClr val="00B0F0"/>
                    </a:solidFill>
                  </a:tcPr>
                </a:tc>
                <a:tc>
                  <a:txBody>
                    <a:bodyPr/>
                    <a:lstStyle/>
                    <a:p>
                      <a:pPr algn="l" fontAlgn="ctr"/>
                      <a:r>
                        <a:rPr lang="en-US" sz="1600" b="0" i="0" u="none" strike="noStrike" dirty="0">
                          <a:solidFill>
                            <a:srgbClr val="000000"/>
                          </a:solidFill>
                          <a:latin typeface="宋体"/>
                        </a:rPr>
                        <a:t>P2 Cache State</a:t>
                      </a:r>
                    </a:p>
                  </a:txBody>
                  <a:tcPr marL="7620" marR="7620" marT="7620" marB="0" anchor="ctr">
                    <a:lnL>
                      <a:noFill/>
                    </a:lnL>
                    <a:lnR>
                      <a:noFill/>
                    </a:lnR>
                    <a:lnT>
                      <a:noFill/>
                    </a:lnT>
                    <a:lnB>
                      <a:noFill/>
                    </a:lnB>
                    <a:solidFill>
                      <a:srgbClr val="00B0F0"/>
                    </a:solidFill>
                  </a:tcPr>
                </a:tc>
                <a:tc>
                  <a:txBody>
                    <a:bodyPr/>
                    <a:lstStyle/>
                    <a:p>
                      <a:pPr algn="l" fontAlgn="ctr"/>
                      <a:r>
                        <a:rPr lang="en-US" sz="1600" b="0" i="0" u="none" strike="noStrike">
                          <a:solidFill>
                            <a:srgbClr val="000000"/>
                          </a:solidFill>
                          <a:latin typeface="宋体"/>
                        </a:rPr>
                        <a:t>Explanation</a:t>
                      </a:r>
                    </a:p>
                  </a:txBody>
                  <a:tcPr marL="7620" marR="7620" marT="7620" marB="0" anchor="ctr">
                    <a:lnL>
                      <a:noFill/>
                    </a:lnL>
                    <a:lnR>
                      <a:noFill/>
                    </a:lnR>
                    <a:lnT>
                      <a:noFill/>
                    </a:lnT>
                    <a:lnB>
                      <a:noFill/>
                    </a:lnB>
                    <a:solidFill>
                      <a:srgbClr val="00B0F0"/>
                    </a:solidFill>
                  </a:tcPr>
                </a:tc>
                <a:extLst>
                  <a:ext uri="{0D108BD9-81ED-4DB2-BD59-A6C34878D82A}">
                    <a16:rowId xmlns:a16="http://schemas.microsoft.com/office/drawing/2014/main" xmlns="" val="10000"/>
                  </a:ext>
                </a:extLst>
              </a:tr>
              <a:tr h="282422">
                <a:tc>
                  <a:txBody>
                    <a:bodyPr/>
                    <a:lstStyle/>
                    <a:p>
                      <a:pPr algn="l" fontAlgn="ctr"/>
                      <a:r>
                        <a:rPr lang="en-US" sz="1600" b="0" i="0" u="none" strike="noStrike">
                          <a:solidFill>
                            <a:srgbClr val="000000"/>
                          </a:solidFill>
                          <a:latin typeface="宋体"/>
                        </a:rPr>
                        <a:t>P1 Write X</a:t>
                      </a:r>
                    </a:p>
                  </a:txBody>
                  <a:tcPr marL="7620" marR="7620" marT="7620" marB="0" anchor="ctr">
                    <a:lnL>
                      <a:noFill/>
                    </a:lnL>
                    <a:lnR>
                      <a:noFill/>
                    </a:lnR>
                    <a:lnT>
                      <a:noFill/>
                    </a:lnT>
                    <a:lnB>
                      <a:noFill/>
                    </a:lnB>
                  </a:tcPr>
                </a:tc>
                <a:tc>
                  <a:txBody>
                    <a:bodyPr/>
                    <a:lstStyle/>
                    <a:p>
                      <a:pPr algn="l" fontAlgn="ctr"/>
                      <a:r>
                        <a:rPr lang="en-US" sz="1600" b="0" i="0" u="none" strike="noStrike">
                          <a:solidFill>
                            <a:srgbClr val="000000"/>
                          </a:solidFill>
                          <a:latin typeface="宋体"/>
                        </a:rPr>
                        <a:t>Shared (X,Y)</a:t>
                      </a:r>
                    </a:p>
                  </a:txBody>
                  <a:tcPr marL="7620" marR="7620" marT="7620" marB="0" anchor="ctr">
                    <a:lnL>
                      <a:noFill/>
                    </a:lnL>
                    <a:lnR>
                      <a:noFill/>
                    </a:lnR>
                    <a:lnT>
                      <a:noFill/>
                    </a:lnT>
                    <a:lnB>
                      <a:noFill/>
                    </a:lnB>
                  </a:tcPr>
                </a:tc>
                <a:tc>
                  <a:txBody>
                    <a:bodyPr/>
                    <a:lstStyle/>
                    <a:p>
                      <a:pPr algn="l" fontAlgn="ctr"/>
                      <a:r>
                        <a:rPr lang="en-US" sz="1600" b="0" i="0" u="none" strike="noStrike">
                          <a:solidFill>
                            <a:srgbClr val="000000"/>
                          </a:solidFill>
                          <a:latin typeface="宋体"/>
                        </a:rPr>
                        <a:t>Shared(X,Y)</a:t>
                      </a:r>
                    </a:p>
                  </a:txBody>
                  <a:tcPr marL="7620" marR="7620" marT="7620" marB="0" anchor="ctr">
                    <a:lnL>
                      <a:noFill/>
                    </a:lnL>
                    <a:lnR>
                      <a:noFill/>
                    </a:lnR>
                    <a:lnT>
                      <a:noFill/>
                    </a:lnT>
                    <a:lnB>
                      <a:noFill/>
                    </a:lnB>
                  </a:tcPr>
                </a:tc>
                <a:tc>
                  <a:txBody>
                    <a:bodyPr/>
                    <a:lstStyle/>
                    <a:p>
                      <a:pPr algn="l" fontAlgn="ctr"/>
                      <a:endParaRPr lang="zh-CN" altLang="en-US" sz="1600" b="0" i="0" u="none" strike="noStrike">
                        <a:solidFill>
                          <a:srgbClr val="000000"/>
                        </a:solidFill>
                        <a:latin typeface="宋体"/>
                      </a:endParaRPr>
                    </a:p>
                  </a:txBody>
                  <a:tcPr marL="7620" marR="7620" marT="7620" marB="0" anchor="ctr">
                    <a:lnL>
                      <a:noFill/>
                    </a:lnL>
                    <a:lnR>
                      <a:noFill/>
                    </a:lnR>
                    <a:lnT>
                      <a:noFill/>
                    </a:lnT>
                    <a:lnB>
                      <a:noFill/>
                    </a:lnB>
                  </a:tcPr>
                </a:tc>
                <a:extLst>
                  <a:ext uri="{0D108BD9-81ED-4DB2-BD59-A6C34878D82A}">
                    <a16:rowId xmlns:a16="http://schemas.microsoft.com/office/drawing/2014/main" xmlns="" val="10001"/>
                  </a:ext>
                </a:extLst>
              </a:tr>
              <a:tr h="282422">
                <a:tc>
                  <a:txBody>
                    <a:bodyPr/>
                    <a:lstStyle/>
                    <a:p>
                      <a:pPr algn="l" fontAlgn="ctr"/>
                      <a:r>
                        <a:rPr lang="zh-CN" altLang="en-US" sz="1600" b="0" i="0" u="none" strike="noStrike">
                          <a:solidFill>
                            <a:srgbClr val="000000"/>
                          </a:solidFill>
                          <a:latin typeface="宋体"/>
                        </a:rPr>
                        <a:t>　</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Modified(X,Y)</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Invalid(X,Y)</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P1 Invalidates block(X,Y) in P2</a:t>
                      </a:r>
                    </a:p>
                  </a:txBody>
                  <a:tcPr marL="7620" marR="7620" marT="7620" marB="0" anchor="ctr">
                    <a:lnL>
                      <a:noFill/>
                    </a:lnL>
                    <a:lnR>
                      <a:noFill/>
                    </a:lnR>
                    <a:lnT>
                      <a:noFill/>
                    </a:lnT>
                    <a:lnB>
                      <a:noFill/>
                    </a:lnB>
                    <a:solidFill>
                      <a:srgbClr val="B8CCE4"/>
                    </a:solidFill>
                  </a:tcPr>
                </a:tc>
                <a:extLst>
                  <a:ext uri="{0D108BD9-81ED-4DB2-BD59-A6C34878D82A}">
                    <a16:rowId xmlns:a16="http://schemas.microsoft.com/office/drawing/2014/main" xmlns="" val="10002"/>
                  </a:ext>
                </a:extLst>
              </a:tr>
              <a:tr h="282422">
                <a:tc>
                  <a:txBody>
                    <a:bodyPr/>
                    <a:lstStyle/>
                    <a:p>
                      <a:pPr algn="l" fontAlgn="ctr"/>
                      <a:r>
                        <a:rPr lang="en-US" sz="1600" b="0" i="0" u="none" strike="noStrike">
                          <a:solidFill>
                            <a:srgbClr val="000000"/>
                          </a:solidFill>
                          <a:latin typeface="宋体"/>
                        </a:rPr>
                        <a:t>P2 Read X</a:t>
                      </a:r>
                    </a:p>
                  </a:txBody>
                  <a:tcPr marL="7620" marR="7620" marT="7620" marB="0" anchor="ctr">
                    <a:lnL>
                      <a:noFill/>
                    </a:lnL>
                    <a:lnR>
                      <a:noFill/>
                    </a:lnR>
                    <a:lnT>
                      <a:noFill/>
                    </a:lnT>
                    <a:lnB>
                      <a:noFill/>
                    </a:lnB>
                  </a:tcPr>
                </a:tc>
                <a:tc>
                  <a:txBody>
                    <a:bodyPr/>
                    <a:lstStyle/>
                    <a:p>
                      <a:pPr algn="l" fontAlgn="ctr"/>
                      <a:r>
                        <a:rPr lang="en-US" sz="1600" b="0" i="0" u="none" strike="noStrike">
                          <a:solidFill>
                            <a:srgbClr val="000000"/>
                          </a:solidFill>
                          <a:latin typeface="宋体"/>
                        </a:rPr>
                        <a:t>Modified(X,Y)</a:t>
                      </a:r>
                    </a:p>
                  </a:txBody>
                  <a:tcPr marL="7620" marR="7620" marT="7620" marB="0" anchor="ctr">
                    <a:lnL>
                      <a:noFill/>
                    </a:lnL>
                    <a:lnR>
                      <a:noFill/>
                    </a:lnR>
                    <a:lnT>
                      <a:noFill/>
                    </a:lnT>
                    <a:lnB>
                      <a:noFill/>
                    </a:lnB>
                  </a:tcPr>
                </a:tc>
                <a:tc>
                  <a:txBody>
                    <a:bodyPr/>
                    <a:lstStyle/>
                    <a:p>
                      <a:pPr algn="l" fontAlgn="ctr"/>
                      <a:r>
                        <a:rPr lang="en-US" sz="1600" b="0" i="0" u="none" strike="noStrike">
                          <a:solidFill>
                            <a:srgbClr val="000000"/>
                          </a:solidFill>
                          <a:latin typeface="宋体"/>
                        </a:rPr>
                        <a:t>Invalid(X,Y)</a:t>
                      </a:r>
                    </a:p>
                  </a:txBody>
                  <a:tcPr marL="7620" marR="7620" marT="7620" marB="0" anchor="ctr">
                    <a:lnL>
                      <a:noFill/>
                    </a:lnL>
                    <a:lnR>
                      <a:noFill/>
                    </a:lnR>
                    <a:lnT>
                      <a:noFill/>
                    </a:lnT>
                    <a:lnB>
                      <a:noFill/>
                    </a:lnB>
                  </a:tcPr>
                </a:tc>
                <a:tc>
                  <a:txBody>
                    <a:bodyPr/>
                    <a:lstStyle/>
                    <a:p>
                      <a:pPr algn="l" fontAlgn="ctr"/>
                      <a:r>
                        <a:rPr lang="en-US" sz="1600" b="0" i="0" u="none" strike="noStrike">
                          <a:solidFill>
                            <a:srgbClr val="000000"/>
                          </a:solidFill>
                          <a:latin typeface="宋体"/>
                        </a:rPr>
                        <a:t>TRUE Sharing Miss</a:t>
                      </a:r>
                    </a:p>
                  </a:txBody>
                  <a:tcPr marL="7620" marR="7620" marT="7620" marB="0" anchor="ctr">
                    <a:lnL>
                      <a:noFill/>
                    </a:lnL>
                    <a:lnR>
                      <a:noFill/>
                    </a:lnR>
                    <a:lnT>
                      <a:noFill/>
                    </a:lnT>
                    <a:lnB>
                      <a:noFill/>
                    </a:lnB>
                  </a:tcPr>
                </a:tc>
                <a:extLst>
                  <a:ext uri="{0D108BD9-81ED-4DB2-BD59-A6C34878D82A}">
                    <a16:rowId xmlns:a16="http://schemas.microsoft.com/office/drawing/2014/main" xmlns="" val="10003"/>
                  </a:ext>
                </a:extLst>
              </a:tr>
              <a:tr h="282422">
                <a:tc>
                  <a:txBody>
                    <a:bodyPr/>
                    <a:lstStyle/>
                    <a:p>
                      <a:pPr algn="l" fontAlgn="ctr"/>
                      <a:r>
                        <a:rPr lang="zh-CN" altLang="en-US" sz="1600" b="0" i="0" u="none" strike="noStrike">
                          <a:solidFill>
                            <a:srgbClr val="000000"/>
                          </a:solidFill>
                          <a:latin typeface="宋体"/>
                        </a:rPr>
                        <a:t>　</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Shared (X,Y)</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Shared(X,Y)</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Write-back &amp; Copy block from P1 to P2</a:t>
                      </a:r>
                    </a:p>
                  </a:txBody>
                  <a:tcPr marL="7620" marR="7620" marT="7620" marB="0" anchor="ctr">
                    <a:lnL>
                      <a:noFill/>
                    </a:lnL>
                    <a:lnR>
                      <a:noFill/>
                    </a:lnR>
                    <a:lnT>
                      <a:noFill/>
                    </a:lnT>
                    <a:lnB>
                      <a:noFill/>
                    </a:lnB>
                    <a:solidFill>
                      <a:srgbClr val="B8CCE4"/>
                    </a:solidFill>
                  </a:tcPr>
                </a:tc>
                <a:extLst>
                  <a:ext uri="{0D108BD9-81ED-4DB2-BD59-A6C34878D82A}">
                    <a16:rowId xmlns:a16="http://schemas.microsoft.com/office/drawing/2014/main" xmlns="" val="10004"/>
                  </a:ext>
                </a:extLst>
              </a:tr>
              <a:tr h="282422">
                <a:tc>
                  <a:txBody>
                    <a:bodyPr/>
                    <a:lstStyle/>
                    <a:p>
                      <a:pPr algn="l" fontAlgn="ctr"/>
                      <a:r>
                        <a:rPr lang="en-US" sz="1600" b="0" i="0" u="none" strike="noStrike">
                          <a:solidFill>
                            <a:srgbClr val="000000"/>
                          </a:solidFill>
                          <a:latin typeface="宋体"/>
                        </a:rPr>
                        <a:t>P1 Write X</a:t>
                      </a:r>
                    </a:p>
                  </a:txBody>
                  <a:tcPr marL="7620" marR="7620" marT="7620" marB="0" anchor="ctr">
                    <a:lnL>
                      <a:noFill/>
                    </a:lnL>
                    <a:lnR>
                      <a:noFill/>
                    </a:lnR>
                    <a:lnT>
                      <a:noFill/>
                    </a:lnT>
                    <a:lnB>
                      <a:noFill/>
                    </a:lnB>
                  </a:tcPr>
                </a:tc>
                <a:tc>
                  <a:txBody>
                    <a:bodyPr/>
                    <a:lstStyle/>
                    <a:p>
                      <a:pPr algn="l" fontAlgn="ctr"/>
                      <a:r>
                        <a:rPr lang="en-US" sz="1600" b="0" i="0" u="none" strike="noStrike">
                          <a:solidFill>
                            <a:srgbClr val="000000"/>
                          </a:solidFill>
                          <a:latin typeface="宋体"/>
                        </a:rPr>
                        <a:t>Shared (X,Y)</a:t>
                      </a:r>
                    </a:p>
                  </a:txBody>
                  <a:tcPr marL="7620" marR="7620" marT="7620" marB="0" anchor="ctr">
                    <a:lnL>
                      <a:noFill/>
                    </a:lnL>
                    <a:lnR>
                      <a:noFill/>
                    </a:lnR>
                    <a:lnT>
                      <a:noFill/>
                    </a:lnT>
                    <a:lnB>
                      <a:noFill/>
                    </a:lnB>
                  </a:tcPr>
                </a:tc>
                <a:tc>
                  <a:txBody>
                    <a:bodyPr/>
                    <a:lstStyle/>
                    <a:p>
                      <a:pPr algn="l" fontAlgn="ctr"/>
                      <a:r>
                        <a:rPr lang="en-US" sz="1600" b="0" i="0" u="none" strike="noStrike">
                          <a:solidFill>
                            <a:srgbClr val="000000"/>
                          </a:solidFill>
                          <a:latin typeface="宋体"/>
                        </a:rPr>
                        <a:t>Shared(X,Y)</a:t>
                      </a:r>
                    </a:p>
                  </a:txBody>
                  <a:tcPr marL="7620" marR="7620" marT="7620" marB="0" anchor="ctr">
                    <a:lnL>
                      <a:noFill/>
                    </a:lnL>
                    <a:lnR>
                      <a:noFill/>
                    </a:lnR>
                    <a:lnT>
                      <a:noFill/>
                    </a:lnT>
                    <a:lnB>
                      <a:noFill/>
                    </a:lnB>
                  </a:tcPr>
                </a:tc>
                <a:tc>
                  <a:txBody>
                    <a:bodyPr/>
                    <a:lstStyle/>
                    <a:p>
                      <a:pPr algn="l" fontAlgn="ctr"/>
                      <a:endParaRPr lang="zh-CN" altLang="en-US" sz="1600" b="0" i="0" u="none" strike="noStrike">
                        <a:solidFill>
                          <a:srgbClr val="000000"/>
                        </a:solidFill>
                        <a:latin typeface="宋体"/>
                      </a:endParaRPr>
                    </a:p>
                  </a:txBody>
                  <a:tcPr marL="7620" marR="7620" marT="7620" marB="0" anchor="ctr">
                    <a:lnL>
                      <a:noFill/>
                    </a:lnL>
                    <a:lnR>
                      <a:noFill/>
                    </a:lnR>
                    <a:lnT>
                      <a:noFill/>
                    </a:lnT>
                    <a:lnB>
                      <a:noFill/>
                    </a:lnB>
                  </a:tcPr>
                </a:tc>
                <a:extLst>
                  <a:ext uri="{0D108BD9-81ED-4DB2-BD59-A6C34878D82A}">
                    <a16:rowId xmlns:a16="http://schemas.microsoft.com/office/drawing/2014/main" xmlns="" val="10005"/>
                  </a:ext>
                </a:extLst>
              </a:tr>
              <a:tr h="282422">
                <a:tc>
                  <a:txBody>
                    <a:bodyPr/>
                    <a:lstStyle/>
                    <a:p>
                      <a:pPr algn="l" fontAlgn="ctr"/>
                      <a:r>
                        <a:rPr lang="zh-CN" altLang="en-US" sz="1600" b="0" i="0" u="none" strike="noStrike">
                          <a:solidFill>
                            <a:srgbClr val="000000"/>
                          </a:solidFill>
                          <a:latin typeface="宋体"/>
                        </a:rPr>
                        <a:t>　</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Modified(X,Y)</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Invalid(X,Y)</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P1 Invalidates block(X,Y) in P2</a:t>
                      </a:r>
                    </a:p>
                  </a:txBody>
                  <a:tcPr marL="7620" marR="7620" marT="7620" marB="0" anchor="ctr">
                    <a:lnL>
                      <a:noFill/>
                    </a:lnL>
                    <a:lnR>
                      <a:noFill/>
                    </a:lnR>
                    <a:lnT>
                      <a:noFill/>
                    </a:lnT>
                    <a:lnB>
                      <a:noFill/>
                    </a:lnB>
                    <a:solidFill>
                      <a:srgbClr val="B8CCE4"/>
                    </a:solidFill>
                  </a:tcPr>
                </a:tc>
                <a:extLst>
                  <a:ext uri="{0D108BD9-81ED-4DB2-BD59-A6C34878D82A}">
                    <a16:rowId xmlns:a16="http://schemas.microsoft.com/office/drawing/2014/main" xmlns="" val="10006"/>
                  </a:ext>
                </a:extLst>
              </a:tr>
              <a:tr h="282422">
                <a:tc>
                  <a:txBody>
                    <a:bodyPr/>
                    <a:lstStyle/>
                    <a:p>
                      <a:pPr algn="l" fontAlgn="ctr"/>
                      <a:r>
                        <a:rPr lang="en-US" sz="1600" b="0" i="0" u="none" strike="noStrike">
                          <a:solidFill>
                            <a:srgbClr val="000000"/>
                          </a:solidFill>
                          <a:latin typeface="宋体"/>
                        </a:rPr>
                        <a:t>P2 Read Y</a:t>
                      </a:r>
                    </a:p>
                  </a:txBody>
                  <a:tcPr marL="7620" marR="7620" marT="7620" marB="0" anchor="ctr">
                    <a:lnL>
                      <a:noFill/>
                    </a:lnL>
                    <a:lnR>
                      <a:noFill/>
                    </a:lnR>
                    <a:lnT>
                      <a:noFill/>
                    </a:lnT>
                    <a:lnB>
                      <a:noFill/>
                    </a:lnB>
                  </a:tcPr>
                </a:tc>
                <a:tc>
                  <a:txBody>
                    <a:bodyPr/>
                    <a:lstStyle/>
                    <a:p>
                      <a:pPr algn="l" fontAlgn="ctr"/>
                      <a:r>
                        <a:rPr lang="en-US" sz="1600" b="0" i="0" u="none" strike="noStrike">
                          <a:solidFill>
                            <a:srgbClr val="000000"/>
                          </a:solidFill>
                          <a:latin typeface="宋体"/>
                        </a:rPr>
                        <a:t>Modified(X,Y)</a:t>
                      </a:r>
                    </a:p>
                  </a:txBody>
                  <a:tcPr marL="7620" marR="7620" marT="7620" marB="0" anchor="ctr">
                    <a:lnL>
                      <a:noFill/>
                    </a:lnL>
                    <a:lnR>
                      <a:noFill/>
                    </a:lnR>
                    <a:lnT>
                      <a:noFill/>
                    </a:lnT>
                    <a:lnB>
                      <a:noFill/>
                    </a:lnB>
                  </a:tcPr>
                </a:tc>
                <a:tc>
                  <a:txBody>
                    <a:bodyPr/>
                    <a:lstStyle/>
                    <a:p>
                      <a:pPr algn="l" fontAlgn="ctr"/>
                      <a:r>
                        <a:rPr lang="en-US" sz="1600" b="0" i="0" u="none" strike="noStrike">
                          <a:solidFill>
                            <a:srgbClr val="000000"/>
                          </a:solidFill>
                          <a:latin typeface="宋体"/>
                        </a:rPr>
                        <a:t>Invalid(X,Y)</a:t>
                      </a:r>
                    </a:p>
                  </a:txBody>
                  <a:tcPr marL="7620" marR="7620" marT="7620" marB="0" anchor="ctr">
                    <a:lnL>
                      <a:noFill/>
                    </a:lnL>
                    <a:lnR>
                      <a:noFill/>
                    </a:lnR>
                    <a:lnT>
                      <a:noFill/>
                    </a:lnT>
                    <a:lnB>
                      <a:noFill/>
                    </a:lnB>
                  </a:tcPr>
                </a:tc>
                <a:tc>
                  <a:txBody>
                    <a:bodyPr/>
                    <a:lstStyle/>
                    <a:p>
                      <a:pPr algn="l" fontAlgn="ctr"/>
                      <a:r>
                        <a:rPr lang="en-US" sz="1600" b="0" i="0" u="none" strike="noStrike">
                          <a:solidFill>
                            <a:srgbClr val="000000"/>
                          </a:solidFill>
                          <a:latin typeface="宋体"/>
                        </a:rPr>
                        <a:t>False Sharing Miss</a:t>
                      </a:r>
                    </a:p>
                  </a:txBody>
                  <a:tcPr marL="7620" marR="7620" marT="7620" marB="0" anchor="ctr">
                    <a:lnL>
                      <a:noFill/>
                    </a:lnL>
                    <a:lnR>
                      <a:noFill/>
                    </a:lnR>
                    <a:lnT>
                      <a:noFill/>
                    </a:lnT>
                    <a:lnB>
                      <a:noFill/>
                    </a:lnB>
                  </a:tcPr>
                </a:tc>
                <a:extLst>
                  <a:ext uri="{0D108BD9-81ED-4DB2-BD59-A6C34878D82A}">
                    <a16:rowId xmlns:a16="http://schemas.microsoft.com/office/drawing/2014/main" xmlns="" val="10007"/>
                  </a:ext>
                </a:extLst>
              </a:tr>
              <a:tr h="282422">
                <a:tc>
                  <a:txBody>
                    <a:bodyPr/>
                    <a:lstStyle/>
                    <a:p>
                      <a:pPr algn="l" fontAlgn="ctr"/>
                      <a:r>
                        <a:rPr lang="zh-CN" altLang="en-US" sz="1600" b="0" i="0" u="none" strike="noStrike">
                          <a:solidFill>
                            <a:srgbClr val="000000"/>
                          </a:solidFill>
                          <a:latin typeface="宋体"/>
                        </a:rPr>
                        <a:t>　</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Shared (X,Y)</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Shared(X,Y)</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Write-back &amp; Copy block from P1 to P2</a:t>
                      </a:r>
                    </a:p>
                  </a:txBody>
                  <a:tcPr marL="7620" marR="7620" marT="7620" marB="0" anchor="ctr">
                    <a:lnL>
                      <a:noFill/>
                    </a:lnL>
                    <a:lnR>
                      <a:noFill/>
                    </a:lnR>
                    <a:lnT>
                      <a:noFill/>
                    </a:lnT>
                    <a:lnB>
                      <a:noFill/>
                    </a:lnB>
                    <a:solidFill>
                      <a:srgbClr val="B8CCE4"/>
                    </a:solidFill>
                  </a:tcPr>
                </a:tc>
                <a:extLst>
                  <a:ext uri="{0D108BD9-81ED-4DB2-BD59-A6C34878D82A}">
                    <a16:rowId xmlns:a16="http://schemas.microsoft.com/office/drawing/2014/main" xmlns="" val="10008"/>
                  </a:ext>
                </a:extLst>
              </a:tr>
              <a:tr h="282422">
                <a:tc>
                  <a:txBody>
                    <a:bodyPr/>
                    <a:lstStyle/>
                    <a:p>
                      <a:pPr algn="l" fontAlgn="ctr"/>
                      <a:r>
                        <a:rPr lang="en-US" sz="1600" b="0" i="0" u="none" strike="noStrike">
                          <a:solidFill>
                            <a:srgbClr val="000000"/>
                          </a:solidFill>
                          <a:latin typeface="宋体"/>
                        </a:rPr>
                        <a:t>P1 Write X</a:t>
                      </a:r>
                    </a:p>
                  </a:txBody>
                  <a:tcPr marL="7620" marR="7620" marT="7620" marB="0" anchor="ctr">
                    <a:lnL>
                      <a:noFill/>
                    </a:lnL>
                    <a:lnR>
                      <a:noFill/>
                    </a:lnR>
                    <a:lnT>
                      <a:noFill/>
                    </a:lnT>
                    <a:lnB>
                      <a:noFill/>
                    </a:lnB>
                  </a:tcPr>
                </a:tc>
                <a:tc>
                  <a:txBody>
                    <a:bodyPr/>
                    <a:lstStyle/>
                    <a:p>
                      <a:pPr algn="l" fontAlgn="ctr"/>
                      <a:r>
                        <a:rPr lang="en-US" sz="1600" b="0" i="0" u="none" strike="noStrike">
                          <a:solidFill>
                            <a:srgbClr val="000000"/>
                          </a:solidFill>
                          <a:latin typeface="宋体"/>
                        </a:rPr>
                        <a:t>Shared (X,Y)</a:t>
                      </a:r>
                    </a:p>
                  </a:txBody>
                  <a:tcPr marL="7620" marR="7620" marT="7620" marB="0" anchor="ctr">
                    <a:lnL>
                      <a:noFill/>
                    </a:lnL>
                    <a:lnR>
                      <a:noFill/>
                    </a:lnR>
                    <a:lnT>
                      <a:noFill/>
                    </a:lnT>
                    <a:lnB>
                      <a:noFill/>
                    </a:lnB>
                  </a:tcPr>
                </a:tc>
                <a:tc>
                  <a:txBody>
                    <a:bodyPr/>
                    <a:lstStyle/>
                    <a:p>
                      <a:pPr algn="l" fontAlgn="ctr"/>
                      <a:r>
                        <a:rPr lang="en-US" sz="1600" b="0" i="0" u="none" strike="noStrike">
                          <a:solidFill>
                            <a:srgbClr val="000000"/>
                          </a:solidFill>
                          <a:latin typeface="宋体"/>
                        </a:rPr>
                        <a:t>Shared(X,Y)</a:t>
                      </a:r>
                    </a:p>
                  </a:txBody>
                  <a:tcPr marL="7620" marR="7620" marT="7620" marB="0" anchor="ctr">
                    <a:lnL>
                      <a:noFill/>
                    </a:lnL>
                    <a:lnR>
                      <a:noFill/>
                    </a:lnR>
                    <a:lnT>
                      <a:noFill/>
                    </a:lnT>
                    <a:lnB>
                      <a:noFill/>
                    </a:lnB>
                  </a:tcPr>
                </a:tc>
                <a:tc>
                  <a:txBody>
                    <a:bodyPr/>
                    <a:lstStyle/>
                    <a:p>
                      <a:pPr algn="l" fontAlgn="ctr"/>
                      <a:endParaRPr lang="zh-CN" altLang="en-US" sz="1600" b="0" i="0" u="none" strike="noStrike">
                        <a:solidFill>
                          <a:srgbClr val="000000"/>
                        </a:solidFill>
                        <a:latin typeface="宋体"/>
                      </a:endParaRPr>
                    </a:p>
                  </a:txBody>
                  <a:tcPr marL="7620" marR="7620" marT="7620" marB="0" anchor="ctr">
                    <a:lnL>
                      <a:noFill/>
                    </a:lnL>
                    <a:lnR>
                      <a:noFill/>
                    </a:lnR>
                    <a:lnT>
                      <a:noFill/>
                    </a:lnT>
                    <a:lnB>
                      <a:noFill/>
                    </a:lnB>
                  </a:tcPr>
                </a:tc>
                <a:extLst>
                  <a:ext uri="{0D108BD9-81ED-4DB2-BD59-A6C34878D82A}">
                    <a16:rowId xmlns:a16="http://schemas.microsoft.com/office/drawing/2014/main" xmlns="" val="10009"/>
                  </a:ext>
                </a:extLst>
              </a:tr>
              <a:tr h="282422">
                <a:tc>
                  <a:txBody>
                    <a:bodyPr/>
                    <a:lstStyle/>
                    <a:p>
                      <a:pPr algn="l" fontAlgn="ctr"/>
                      <a:r>
                        <a:rPr lang="zh-CN" altLang="en-US" sz="1600" b="0" i="0" u="none" strike="noStrike">
                          <a:solidFill>
                            <a:srgbClr val="000000"/>
                          </a:solidFill>
                          <a:latin typeface="宋体"/>
                        </a:rPr>
                        <a:t>　</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Modified(X,Y)</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Invalid(X,Y)</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P1 Invalidates block(X,Y) in P2</a:t>
                      </a:r>
                    </a:p>
                  </a:txBody>
                  <a:tcPr marL="7620" marR="7620" marT="7620" marB="0" anchor="ctr">
                    <a:lnL>
                      <a:noFill/>
                    </a:lnL>
                    <a:lnR>
                      <a:noFill/>
                    </a:lnR>
                    <a:lnT>
                      <a:noFill/>
                    </a:lnT>
                    <a:lnB>
                      <a:noFill/>
                    </a:lnB>
                    <a:solidFill>
                      <a:srgbClr val="B8CCE4"/>
                    </a:solidFill>
                  </a:tcPr>
                </a:tc>
                <a:extLst>
                  <a:ext uri="{0D108BD9-81ED-4DB2-BD59-A6C34878D82A}">
                    <a16:rowId xmlns:a16="http://schemas.microsoft.com/office/drawing/2014/main" xmlns="" val="10010"/>
                  </a:ext>
                </a:extLst>
              </a:tr>
              <a:tr h="282422">
                <a:tc>
                  <a:txBody>
                    <a:bodyPr/>
                    <a:lstStyle/>
                    <a:p>
                      <a:pPr algn="l" fontAlgn="ctr"/>
                      <a:r>
                        <a:rPr lang="en-US" sz="1600" b="0" i="0" u="none" strike="noStrike">
                          <a:solidFill>
                            <a:srgbClr val="000000"/>
                          </a:solidFill>
                          <a:latin typeface="宋体"/>
                        </a:rPr>
                        <a:t>P2 Write Y</a:t>
                      </a:r>
                    </a:p>
                  </a:txBody>
                  <a:tcPr marL="7620" marR="7620" marT="7620" marB="0" anchor="ctr">
                    <a:lnL>
                      <a:noFill/>
                    </a:lnL>
                    <a:lnR>
                      <a:noFill/>
                    </a:lnR>
                    <a:lnT>
                      <a:noFill/>
                    </a:lnT>
                    <a:lnB>
                      <a:noFill/>
                    </a:lnB>
                  </a:tcPr>
                </a:tc>
                <a:tc>
                  <a:txBody>
                    <a:bodyPr/>
                    <a:lstStyle/>
                    <a:p>
                      <a:pPr algn="l" fontAlgn="ctr"/>
                      <a:r>
                        <a:rPr lang="en-US" sz="1600" b="0" i="0" u="none" strike="noStrike">
                          <a:solidFill>
                            <a:srgbClr val="000000"/>
                          </a:solidFill>
                          <a:latin typeface="宋体"/>
                        </a:rPr>
                        <a:t>Modified(X,Y)</a:t>
                      </a:r>
                    </a:p>
                  </a:txBody>
                  <a:tcPr marL="7620" marR="7620" marT="7620" marB="0" anchor="ctr">
                    <a:lnL>
                      <a:noFill/>
                    </a:lnL>
                    <a:lnR>
                      <a:noFill/>
                    </a:lnR>
                    <a:lnT>
                      <a:noFill/>
                    </a:lnT>
                    <a:lnB>
                      <a:noFill/>
                    </a:lnB>
                  </a:tcPr>
                </a:tc>
                <a:tc>
                  <a:txBody>
                    <a:bodyPr/>
                    <a:lstStyle/>
                    <a:p>
                      <a:pPr algn="l" fontAlgn="ctr"/>
                      <a:r>
                        <a:rPr lang="en-US" sz="1600" b="0" i="0" u="none" strike="noStrike">
                          <a:solidFill>
                            <a:srgbClr val="000000"/>
                          </a:solidFill>
                          <a:latin typeface="宋体"/>
                        </a:rPr>
                        <a:t>Invalid(X,Y)</a:t>
                      </a:r>
                    </a:p>
                  </a:txBody>
                  <a:tcPr marL="7620" marR="7620" marT="7620" marB="0" anchor="ctr">
                    <a:lnL>
                      <a:noFill/>
                    </a:lnL>
                    <a:lnR>
                      <a:noFill/>
                    </a:lnR>
                    <a:lnT>
                      <a:noFill/>
                    </a:lnT>
                    <a:lnB>
                      <a:noFill/>
                    </a:lnB>
                  </a:tcPr>
                </a:tc>
                <a:tc>
                  <a:txBody>
                    <a:bodyPr/>
                    <a:lstStyle/>
                    <a:p>
                      <a:pPr algn="l" fontAlgn="ctr"/>
                      <a:r>
                        <a:rPr lang="en-US" sz="1600" b="0" i="0" u="none" strike="noStrike">
                          <a:solidFill>
                            <a:srgbClr val="000000"/>
                          </a:solidFill>
                          <a:latin typeface="宋体"/>
                        </a:rPr>
                        <a:t>False Sharing Miss</a:t>
                      </a:r>
                    </a:p>
                  </a:txBody>
                  <a:tcPr marL="7620" marR="7620" marT="7620" marB="0" anchor="ctr">
                    <a:lnL>
                      <a:noFill/>
                    </a:lnL>
                    <a:lnR>
                      <a:noFill/>
                    </a:lnR>
                    <a:lnT>
                      <a:noFill/>
                    </a:lnT>
                    <a:lnB>
                      <a:noFill/>
                    </a:lnB>
                  </a:tcPr>
                </a:tc>
                <a:extLst>
                  <a:ext uri="{0D108BD9-81ED-4DB2-BD59-A6C34878D82A}">
                    <a16:rowId xmlns:a16="http://schemas.microsoft.com/office/drawing/2014/main" xmlns="" val="10011"/>
                  </a:ext>
                </a:extLst>
              </a:tr>
              <a:tr h="282422">
                <a:tc>
                  <a:txBody>
                    <a:bodyPr/>
                    <a:lstStyle/>
                    <a:p>
                      <a:pPr algn="l" fontAlgn="ctr"/>
                      <a:r>
                        <a:rPr lang="zh-CN" altLang="en-US" sz="1600" b="0" i="0" u="none" strike="noStrike">
                          <a:solidFill>
                            <a:srgbClr val="000000"/>
                          </a:solidFill>
                          <a:latin typeface="宋体"/>
                        </a:rPr>
                        <a:t>　</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Invalid(X,Y)</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Modified(X,Y)</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Write-back &amp; Copy block from P1 to P2</a:t>
                      </a:r>
                    </a:p>
                  </a:txBody>
                  <a:tcPr marL="7620" marR="7620" marT="7620" marB="0" anchor="ctr">
                    <a:lnL>
                      <a:noFill/>
                    </a:lnL>
                    <a:lnR>
                      <a:noFill/>
                    </a:lnR>
                    <a:lnT>
                      <a:noFill/>
                    </a:lnT>
                    <a:lnB>
                      <a:noFill/>
                    </a:lnB>
                    <a:solidFill>
                      <a:srgbClr val="B8CCE4"/>
                    </a:solidFill>
                  </a:tcPr>
                </a:tc>
                <a:extLst>
                  <a:ext uri="{0D108BD9-81ED-4DB2-BD59-A6C34878D82A}">
                    <a16:rowId xmlns:a16="http://schemas.microsoft.com/office/drawing/2014/main" xmlns="" val="10012"/>
                  </a:ext>
                </a:extLst>
              </a:tr>
              <a:tr h="282422">
                <a:tc>
                  <a:txBody>
                    <a:bodyPr/>
                    <a:lstStyle/>
                    <a:p>
                      <a:pPr algn="l" fontAlgn="ctr"/>
                      <a:r>
                        <a:rPr lang="en-US" sz="1600" b="0" i="0" u="none" strike="noStrike">
                          <a:solidFill>
                            <a:srgbClr val="000000"/>
                          </a:solidFill>
                          <a:latin typeface="宋体"/>
                        </a:rPr>
                        <a:t>P1 Read Y</a:t>
                      </a:r>
                    </a:p>
                  </a:txBody>
                  <a:tcPr marL="7620" marR="7620" marT="7620" marB="0" anchor="ctr">
                    <a:lnL>
                      <a:noFill/>
                    </a:lnL>
                    <a:lnR>
                      <a:noFill/>
                    </a:lnR>
                    <a:lnT>
                      <a:noFill/>
                    </a:lnT>
                    <a:lnB>
                      <a:noFill/>
                    </a:lnB>
                  </a:tcPr>
                </a:tc>
                <a:tc>
                  <a:txBody>
                    <a:bodyPr/>
                    <a:lstStyle/>
                    <a:p>
                      <a:pPr algn="l" fontAlgn="ctr"/>
                      <a:r>
                        <a:rPr lang="en-US" sz="1600" b="0" i="0" u="none" strike="noStrike">
                          <a:solidFill>
                            <a:srgbClr val="000000"/>
                          </a:solidFill>
                          <a:latin typeface="宋体"/>
                        </a:rPr>
                        <a:t>Invalid(X,Y)</a:t>
                      </a:r>
                    </a:p>
                  </a:txBody>
                  <a:tcPr marL="7620" marR="7620" marT="7620" marB="0" anchor="ctr">
                    <a:lnL>
                      <a:noFill/>
                    </a:lnL>
                    <a:lnR>
                      <a:noFill/>
                    </a:lnR>
                    <a:lnT>
                      <a:noFill/>
                    </a:lnT>
                    <a:lnB>
                      <a:noFill/>
                    </a:lnB>
                  </a:tcPr>
                </a:tc>
                <a:tc>
                  <a:txBody>
                    <a:bodyPr/>
                    <a:lstStyle/>
                    <a:p>
                      <a:pPr algn="l" fontAlgn="ctr"/>
                      <a:r>
                        <a:rPr lang="en-US" sz="1600" b="0" i="0" u="none" strike="noStrike">
                          <a:solidFill>
                            <a:srgbClr val="000000"/>
                          </a:solidFill>
                          <a:latin typeface="宋体"/>
                        </a:rPr>
                        <a:t>Modified(X,Y)</a:t>
                      </a:r>
                    </a:p>
                  </a:txBody>
                  <a:tcPr marL="7620" marR="7620" marT="7620" marB="0" anchor="ctr">
                    <a:lnL>
                      <a:noFill/>
                    </a:lnL>
                    <a:lnR>
                      <a:noFill/>
                    </a:lnR>
                    <a:lnT>
                      <a:noFill/>
                    </a:lnT>
                    <a:lnB>
                      <a:noFill/>
                    </a:lnB>
                  </a:tcPr>
                </a:tc>
                <a:tc>
                  <a:txBody>
                    <a:bodyPr/>
                    <a:lstStyle/>
                    <a:p>
                      <a:pPr algn="l" fontAlgn="ctr"/>
                      <a:r>
                        <a:rPr lang="en-US" sz="1600" b="0" i="0" u="none" strike="noStrike">
                          <a:solidFill>
                            <a:srgbClr val="000000"/>
                          </a:solidFill>
                          <a:latin typeface="宋体"/>
                        </a:rPr>
                        <a:t>TRUE Sharing Miss</a:t>
                      </a:r>
                    </a:p>
                  </a:txBody>
                  <a:tcPr marL="7620" marR="7620" marT="7620" marB="0" anchor="ctr">
                    <a:lnL>
                      <a:noFill/>
                    </a:lnL>
                    <a:lnR>
                      <a:noFill/>
                    </a:lnR>
                    <a:lnT>
                      <a:noFill/>
                    </a:lnT>
                    <a:lnB>
                      <a:noFill/>
                    </a:lnB>
                  </a:tcPr>
                </a:tc>
                <a:extLst>
                  <a:ext uri="{0D108BD9-81ED-4DB2-BD59-A6C34878D82A}">
                    <a16:rowId xmlns:a16="http://schemas.microsoft.com/office/drawing/2014/main" xmlns="" val="10013"/>
                  </a:ext>
                </a:extLst>
              </a:tr>
              <a:tr h="282422">
                <a:tc>
                  <a:txBody>
                    <a:bodyPr/>
                    <a:lstStyle/>
                    <a:p>
                      <a:pPr algn="l" fontAlgn="ctr"/>
                      <a:r>
                        <a:rPr lang="zh-CN" altLang="en-US" sz="1600" b="0" i="0" u="none" strike="noStrike">
                          <a:solidFill>
                            <a:srgbClr val="000000"/>
                          </a:solidFill>
                          <a:latin typeface="宋体"/>
                        </a:rPr>
                        <a:t>　</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Shared (X,Y)</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Shared(X,Y)</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dirty="0">
                          <a:solidFill>
                            <a:srgbClr val="000000"/>
                          </a:solidFill>
                          <a:latin typeface="宋体"/>
                        </a:rPr>
                        <a:t>Write-back &amp; Copy block from P2 to P1</a:t>
                      </a:r>
                    </a:p>
                  </a:txBody>
                  <a:tcPr marL="7620" marR="7620" marT="7620" marB="0" anchor="ctr">
                    <a:lnL>
                      <a:noFill/>
                    </a:lnL>
                    <a:lnR>
                      <a:noFill/>
                    </a:lnR>
                    <a:lnT>
                      <a:noFill/>
                    </a:lnT>
                    <a:lnB>
                      <a:noFill/>
                    </a:lnB>
                    <a:solidFill>
                      <a:srgbClr val="B8CCE4"/>
                    </a:solidFill>
                  </a:tcPr>
                </a:tc>
                <a:extLst>
                  <a:ext uri="{0D108BD9-81ED-4DB2-BD59-A6C34878D82A}">
                    <a16:rowId xmlns:a16="http://schemas.microsoft.com/office/drawing/2014/main" xmlns="" val="10014"/>
                  </a:ext>
                </a:extLst>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2"/>
          <p:cNvSpPr>
            <a:spLocks noGrp="1" noChangeArrowheads="1"/>
          </p:cNvSpPr>
          <p:nvPr>
            <p:ph type="title"/>
          </p:nvPr>
        </p:nvSpPr>
        <p:spPr>
          <a:xfrm>
            <a:off x="0" y="128588"/>
            <a:ext cx="9144000" cy="1143000"/>
          </a:xfrm>
        </p:spPr>
        <p:txBody>
          <a:bodyPr rtlCol="0">
            <a:normAutofit fontScale="90000"/>
          </a:bodyPr>
          <a:lstStyle/>
          <a:p>
            <a:pPr eaLnBrk="1" fontAlgn="auto" hangingPunct="1">
              <a:spcAft>
                <a:spcPts val="0"/>
              </a:spcAft>
              <a:defRPr/>
            </a:pPr>
            <a:r>
              <a:rPr lang="en-US" sz="2800" dirty="0">
                <a:ea typeface="ＭＳ Ｐゴシック" charset="-128"/>
                <a:cs typeface="ＭＳ Ｐゴシック" charset="-128"/>
              </a:rPr>
              <a:t>MP Performance 4 Processor </a:t>
            </a:r>
            <a:br>
              <a:rPr lang="en-US" sz="2800" dirty="0">
                <a:ea typeface="ＭＳ Ｐゴシック" charset="-128"/>
                <a:cs typeface="ＭＳ Ｐゴシック" charset="-128"/>
              </a:rPr>
            </a:br>
            <a:r>
              <a:rPr lang="en-US" sz="2800" dirty="0">
                <a:ea typeface="ＭＳ Ｐゴシック" charset="-128"/>
                <a:cs typeface="ＭＳ Ｐゴシック" charset="-128"/>
              </a:rPr>
              <a:t>Commercial Workload: OLTP, Decision Support (Database), Search Engine</a:t>
            </a:r>
          </a:p>
        </p:txBody>
      </p:sp>
      <p:sp>
        <p:nvSpPr>
          <p:cNvPr id="9933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29F9EFDB-25AC-48F0-B9DA-8237419D780C}" type="slidenum">
              <a:rPr lang="en-US" altLang="zh-CN"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65</a:t>
            </a:fld>
            <a:endParaRPr lang="en-US" altLang="zh-CN" sz="1200" smtClean="0">
              <a:solidFill>
                <a:srgbClr val="FBBA03"/>
              </a:solidFill>
              <a:latin typeface="Calibri" panose="020F0502020204030204" pitchFamily="34" charset="0"/>
              <a:ea typeface="宋体" panose="02010600030101010101" pitchFamily="2" charset="-122"/>
            </a:endParaRPr>
          </a:p>
        </p:txBody>
      </p:sp>
      <p:graphicFrame>
        <p:nvGraphicFramePr>
          <p:cNvPr id="99332" name="Object 2"/>
          <p:cNvGraphicFramePr>
            <a:graphicFrameLocks noChangeAspect="1"/>
          </p:cNvGraphicFramePr>
          <p:nvPr/>
        </p:nvGraphicFramePr>
        <p:xfrm>
          <a:off x="2514600" y="1271588"/>
          <a:ext cx="7848600" cy="5367337"/>
        </p:xfrm>
        <a:graphic>
          <a:graphicData uri="http://schemas.openxmlformats.org/presentationml/2006/ole">
            <mc:AlternateContent xmlns:mc="http://schemas.openxmlformats.org/markup-compatibility/2006">
              <mc:Choice xmlns:v="urn:schemas-microsoft-com:vml" Requires="v">
                <p:oleObj spid="_x0000_s99352" name="Worksheet" r:id="rId4" imgW="8658000" imgH="5915160" progId="">
                  <p:embed/>
                </p:oleObj>
              </mc:Choice>
              <mc:Fallback>
                <p:oleObj name="Worksheet" r:id="rId4" imgW="8658000" imgH="5915160" progId="">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1271588"/>
                        <a:ext cx="7848600" cy="536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333" name="Text Box 4"/>
          <p:cNvSpPr txBox="1">
            <a:spLocks noChangeArrowheads="1"/>
          </p:cNvSpPr>
          <p:nvPr/>
        </p:nvSpPr>
        <p:spPr bwMode="auto">
          <a:xfrm>
            <a:off x="517525" y="1838325"/>
            <a:ext cx="1841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400" b="1">
              <a:latin typeface="Calibri" panose="020F0502020204030204" pitchFamily="34" charset="0"/>
              <a:ea typeface="宋体" panose="02010600030101010101" pitchFamily="2" charset="-122"/>
            </a:endParaRPr>
          </a:p>
        </p:txBody>
      </p:sp>
      <p:sp>
        <p:nvSpPr>
          <p:cNvPr id="99334" name="Text Box 5"/>
          <p:cNvSpPr txBox="1">
            <a:spLocks noChangeArrowheads="1"/>
          </p:cNvSpPr>
          <p:nvPr/>
        </p:nvSpPr>
        <p:spPr bwMode="auto">
          <a:xfrm>
            <a:off x="0" y="1447800"/>
            <a:ext cx="2944813" cy="527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Char char="•"/>
            </a:pPr>
            <a:r>
              <a:rPr lang="en-US" altLang="zh-CN" sz="2400" dirty="0">
                <a:latin typeface="Calibri" panose="020F0502020204030204" pitchFamily="34" charset="0"/>
                <a:ea typeface="宋体" panose="02010600030101010101" pitchFamily="2" charset="-122"/>
              </a:rPr>
              <a:t> </a:t>
            </a:r>
            <a:r>
              <a:rPr lang="en-US" altLang="zh-CN" sz="2400" dirty="0" err="1">
                <a:latin typeface="Calibri" panose="020F0502020204030204" pitchFamily="34" charset="0"/>
                <a:ea typeface="宋体" panose="02010600030101010101" pitchFamily="2" charset="-122"/>
              </a:rPr>
              <a:t>Uniprocessor</a:t>
            </a:r>
            <a:r>
              <a:rPr lang="en-US" altLang="zh-CN" sz="2400" dirty="0">
                <a:latin typeface="Calibri" panose="020F0502020204030204" pitchFamily="34" charset="0"/>
                <a:ea typeface="宋体" panose="02010600030101010101" pitchFamily="2" charset="-122"/>
              </a:rPr>
              <a:t> cache misses</a:t>
            </a:r>
            <a:br>
              <a:rPr lang="en-US" altLang="zh-CN" sz="2400" dirty="0">
                <a:latin typeface="Calibri" panose="020F0502020204030204" pitchFamily="34" charset="0"/>
                <a:ea typeface="宋体" panose="02010600030101010101" pitchFamily="2" charset="-122"/>
              </a:rPr>
            </a:br>
            <a:r>
              <a:rPr lang="en-US" altLang="zh-CN" sz="2400" dirty="0">
                <a:latin typeface="Calibri" panose="020F0502020204030204" pitchFamily="34" charset="0"/>
                <a:ea typeface="宋体" panose="02010600030101010101" pitchFamily="2" charset="-122"/>
              </a:rPr>
              <a:t>improve with</a:t>
            </a:r>
            <a:br>
              <a:rPr lang="en-US" altLang="zh-CN" sz="2400" dirty="0">
                <a:latin typeface="Calibri" panose="020F0502020204030204" pitchFamily="34" charset="0"/>
                <a:ea typeface="宋体" panose="02010600030101010101" pitchFamily="2" charset="-122"/>
              </a:rPr>
            </a:br>
            <a:r>
              <a:rPr lang="en-US" altLang="zh-CN" sz="2400" dirty="0">
                <a:latin typeface="Calibri" panose="020F0502020204030204" pitchFamily="34" charset="0"/>
                <a:ea typeface="宋体" panose="02010600030101010101" pitchFamily="2" charset="-122"/>
              </a:rPr>
              <a:t>cache size increase </a:t>
            </a:r>
            <a:r>
              <a:rPr lang="en-US" altLang="zh-CN" sz="2000" dirty="0">
                <a:latin typeface="Calibri" panose="020F0502020204030204" pitchFamily="34" charset="0"/>
                <a:ea typeface="宋体" panose="02010600030101010101" pitchFamily="2" charset="-122"/>
              </a:rPr>
              <a:t>(Instruction, Capacity/Conflict, Compulsory)</a:t>
            </a:r>
            <a:r>
              <a:rPr lang="en-US" altLang="zh-CN" sz="1800" dirty="0">
                <a:latin typeface="Calibri" panose="020F0502020204030204" pitchFamily="34" charset="0"/>
                <a:ea typeface="宋体" panose="02010600030101010101" pitchFamily="2" charset="-122"/>
              </a:rPr>
              <a:t> </a:t>
            </a:r>
          </a:p>
          <a:p>
            <a:pPr eaLnBrk="1" hangingPunct="1">
              <a:lnSpc>
                <a:spcPct val="100000"/>
              </a:lnSpc>
              <a:spcBef>
                <a:spcPct val="0"/>
              </a:spcBef>
              <a:buFontTx/>
              <a:buChar char="•"/>
            </a:pPr>
            <a:endParaRPr lang="en-US" altLang="zh-CN" sz="2400" dirty="0">
              <a:latin typeface="Calibri" panose="020F0502020204030204" pitchFamily="34" charset="0"/>
              <a:ea typeface="宋体" panose="02010600030101010101" pitchFamily="2" charset="-122"/>
            </a:endParaRPr>
          </a:p>
          <a:p>
            <a:pPr eaLnBrk="1" hangingPunct="1">
              <a:lnSpc>
                <a:spcPct val="100000"/>
              </a:lnSpc>
              <a:spcBef>
                <a:spcPct val="0"/>
              </a:spcBef>
              <a:buFontTx/>
              <a:buChar char="•"/>
            </a:pPr>
            <a:r>
              <a:rPr lang="en-US" altLang="zh-CN" sz="2400" dirty="0">
                <a:latin typeface="Calibri" panose="020F0502020204030204" pitchFamily="34" charset="0"/>
                <a:ea typeface="宋体" panose="02010600030101010101" pitchFamily="2" charset="-122"/>
              </a:rPr>
              <a:t> True sharing and false sharing unchanged going from 1 MB to 8 MB </a:t>
            </a:r>
            <a:r>
              <a:rPr lang="en-US" altLang="zh-CN" sz="2000" dirty="0">
                <a:latin typeface="Calibri" panose="020F0502020204030204" pitchFamily="34" charset="0"/>
                <a:ea typeface="宋体" panose="02010600030101010101" pitchFamily="2" charset="-122"/>
              </a:rPr>
              <a:t>(L3 cache)</a:t>
            </a:r>
            <a:br>
              <a:rPr lang="en-US" altLang="zh-CN" sz="2000" dirty="0">
                <a:latin typeface="Calibri" panose="020F0502020204030204" pitchFamily="34" charset="0"/>
                <a:ea typeface="宋体" panose="02010600030101010101" pitchFamily="2" charset="-122"/>
              </a:rPr>
            </a:br>
            <a:endParaRPr lang="en-US" altLang="zh-CN" sz="2000" dirty="0">
              <a:latin typeface="Calibri" panose="020F0502020204030204" pitchFamily="34" charset="0"/>
              <a:ea typeface="宋体" panose="02010600030101010101" pitchFamily="2" charset="-122"/>
            </a:endParaRPr>
          </a:p>
          <a:p>
            <a:pPr eaLnBrk="1" hangingPunct="1">
              <a:lnSpc>
                <a:spcPct val="100000"/>
              </a:lnSpc>
              <a:spcBef>
                <a:spcPct val="0"/>
              </a:spcBef>
              <a:buFontTx/>
              <a:buNone/>
            </a:pPr>
            <a:endParaRPr lang="en-US" altLang="zh-CN" sz="2400" dirty="0">
              <a:latin typeface="Calibri" panose="020F0502020204030204" pitchFamily="34" charset="0"/>
              <a:ea typeface="宋体" panose="02010600030101010101" pitchFamily="2" charset="-122"/>
            </a:endParaRPr>
          </a:p>
        </p:txBody>
      </p:sp>
      <p:sp>
        <p:nvSpPr>
          <p:cNvPr id="7" name="日期占位符 6"/>
          <p:cNvSpPr>
            <a:spLocks noGrp="1"/>
          </p:cNvSpPr>
          <p:nvPr>
            <p:ph type="dt" sz="quarter" idx="10"/>
          </p:nvPr>
        </p:nvSpPr>
        <p:spPr/>
        <p:txBody>
          <a:bodyPr/>
          <a:lstStyle/>
          <a:p>
            <a:pPr>
              <a:defRPr/>
            </a:pPr>
            <a:fld id="{C6820F7C-80C9-4852-8AB5-A9F46C36608C}" type="datetime1">
              <a:rPr lang="zh-CN" altLang="en-US"/>
              <a:pPr>
                <a:defRPr/>
              </a:pPr>
              <a:t>2020/9/14</a:t>
            </a:fld>
            <a:endParaRPr lang="zh-CN" altLang="en-US"/>
          </a:p>
        </p:txBody>
      </p:sp>
      <p:sp>
        <p:nvSpPr>
          <p:cNvPr id="8" name="页脚占位符 7"/>
          <p:cNvSpPr>
            <a:spLocks noGrp="1"/>
          </p:cNvSpPr>
          <p:nvPr>
            <p:ph type="ftr" sz="quarter" idx="11"/>
          </p:nvPr>
        </p:nvSpPr>
        <p:spPr/>
        <p:txBody>
          <a:bodyPr/>
          <a:lstStyle/>
          <a:p>
            <a:pPr>
              <a:defRPr/>
            </a:pPr>
            <a:r>
              <a:rPr lang="zh-CN" altLang="en-US" smtClean="0"/>
              <a:t>计算机体系结构</a:t>
            </a:r>
            <a:endParaRPr lang="zh-CN" altLang="en-US"/>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2"/>
          <p:cNvSpPr>
            <a:spLocks noGrp="1" noChangeArrowheads="1"/>
          </p:cNvSpPr>
          <p:nvPr>
            <p:ph type="title"/>
          </p:nvPr>
        </p:nvSpPr>
        <p:spPr>
          <a:xfrm>
            <a:off x="0" y="198438"/>
            <a:ext cx="9144000" cy="1020762"/>
          </a:xfrm>
        </p:spPr>
        <p:txBody>
          <a:bodyPr rtlCol="0">
            <a:normAutofit fontScale="90000"/>
          </a:bodyPr>
          <a:lstStyle/>
          <a:p>
            <a:pPr eaLnBrk="1" fontAlgn="auto" hangingPunct="1">
              <a:spcAft>
                <a:spcPts val="0"/>
              </a:spcAft>
              <a:defRPr/>
            </a:pPr>
            <a:r>
              <a:rPr lang="en-US" sz="2800" dirty="0">
                <a:ea typeface="ＭＳ Ｐゴシック" charset="-128"/>
                <a:cs typeface="ＭＳ Ｐゴシック" charset="-128"/>
              </a:rPr>
              <a:t>MP Performance 2MB Cache </a:t>
            </a:r>
            <a:br>
              <a:rPr lang="en-US" sz="2800" dirty="0">
                <a:ea typeface="ＭＳ Ｐゴシック" charset="-128"/>
                <a:cs typeface="ＭＳ Ｐゴシック" charset="-128"/>
              </a:rPr>
            </a:br>
            <a:r>
              <a:rPr lang="en-US" sz="2800" dirty="0">
                <a:ea typeface="ＭＳ Ｐゴシック" charset="-128"/>
                <a:cs typeface="ＭＳ Ｐゴシック" charset="-128"/>
              </a:rPr>
              <a:t>Commercial Workload: OLTP, Decision Support (Database), Search Engine</a:t>
            </a:r>
          </a:p>
        </p:txBody>
      </p:sp>
      <p:graphicFrame>
        <p:nvGraphicFramePr>
          <p:cNvPr id="101379" name="Object 2"/>
          <p:cNvGraphicFramePr>
            <a:graphicFrameLocks noGrp="1" noChangeAspect="1"/>
          </p:cNvGraphicFramePr>
          <p:nvPr>
            <p:ph idx="1"/>
          </p:nvPr>
        </p:nvGraphicFramePr>
        <p:xfrm>
          <a:off x="2667000" y="1219200"/>
          <a:ext cx="7391400" cy="5054600"/>
        </p:xfrm>
        <a:graphic>
          <a:graphicData uri="http://schemas.openxmlformats.org/presentationml/2006/ole">
            <mc:AlternateContent xmlns:mc="http://schemas.openxmlformats.org/markup-compatibility/2006">
              <mc:Choice xmlns:v="urn:schemas-microsoft-com:vml" Requires="v">
                <p:oleObj spid="_x0000_s101400" name="Worksheet" r:id="rId4" imgW="8658000" imgH="5915160" progId="">
                  <p:embed/>
                </p:oleObj>
              </mc:Choice>
              <mc:Fallback>
                <p:oleObj name="Worksheet" r:id="rId4" imgW="8658000" imgH="5915160" progId="">
                  <p:embed/>
                  <p:pic>
                    <p:nvPicPr>
                      <p:cNvPr id="0" name="Picture 1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1219200"/>
                        <a:ext cx="7391400" cy="505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38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2AB86BAA-3FBD-4198-BBEA-D9103B2E7618}" type="slidenum">
              <a:rPr lang="en-US" altLang="zh-CN"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66</a:t>
            </a:fld>
            <a:endParaRPr lang="en-US" altLang="zh-CN" sz="1200" smtClean="0">
              <a:solidFill>
                <a:srgbClr val="FBBA03"/>
              </a:solidFill>
              <a:latin typeface="Calibri" panose="020F0502020204030204" pitchFamily="34" charset="0"/>
              <a:ea typeface="宋体" panose="02010600030101010101" pitchFamily="2" charset="-122"/>
            </a:endParaRPr>
          </a:p>
        </p:txBody>
      </p:sp>
      <p:sp>
        <p:nvSpPr>
          <p:cNvPr id="101381" name="Text Box 3"/>
          <p:cNvSpPr txBox="1">
            <a:spLocks noChangeArrowheads="1"/>
          </p:cNvSpPr>
          <p:nvPr/>
        </p:nvSpPr>
        <p:spPr bwMode="auto">
          <a:xfrm>
            <a:off x="517525" y="1709738"/>
            <a:ext cx="1841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400" b="1">
              <a:latin typeface="Calibri" panose="020F0502020204030204" pitchFamily="34" charset="0"/>
              <a:ea typeface="宋体" panose="02010600030101010101" pitchFamily="2" charset="-122"/>
            </a:endParaRPr>
          </a:p>
        </p:txBody>
      </p:sp>
      <p:sp>
        <p:nvSpPr>
          <p:cNvPr id="101382" name="Text Box 4"/>
          <p:cNvSpPr txBox="1">
            <a:spLocks noChangeArrowheads="1"/>
          </p:cNvSpPr>
          <p:nvPr/>
        </p:nvSpPr>
        <p:spPr bwMode="auto">
          <a:xfrm>
            <a:off x="0" y="1447800"/>
            <a:ext cx="2667000"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Char char="•"/>
            </a:pPr>
            <a:r>
              <a:rPr lang="en-US" altLang="zh-CN">
                <a:latin typeface="Calibri" panose="020F0502020204030204" pitchFamily="34" charset="0"/>
                <a:ea typeface="宋体" panose="02010600030101010101" pitchFamily="2" charset="-122"/>
              </a:rPr>
              <a:t> True sharing,</a:t>
            </a:r>
            <a:br>
              <a:rPr lang="en-US" altLang="zh-CN">
                <a:latin typeface="Calibri" panose="020F0502020204030204" pitchFamily="34" charset="0"/>
                <a:ea typeface="宋体" panose="02010600030101010101" pitchFamily="2" charset="-122"/>
              </a:rPr>
            </a:br>
            <a:r>
              <a:rPr lang="en-US" altLang="zh-CN">
                <a:latin typeface="Calibri" panose="020F0502020204030204" pitchFamily="34" charset="0"/>
                <a:ea typeface="宋体" panose="02010600030101010101" pitchFamily="2" charset="-122"/>
              </a:rPr>
              <a:t>false sharing increase going from 1 to 8 CPUs</a:t>
            </a:r>
            <a:endParaRPr lang="en-US" altLang="zh-CN" sz="3200">
              <a:latin typeface="Calibri" panose="020F0502020204030204" pitchFamily="34" charset="0"/>
              <a:ea typeface="宋体" panose="02010600030101010101" pitchFamily="2" charset="-122"/>
            </a:endParaRPr>
          </a:p>
        </p:txBody>
      </p:sp>
      <p:sp>
        <p:nvSpPr>
          <p:cNvPr id="7" name="日期占位符 6"/>
          <p:cNvSpPr>
            <a:spLocks noGrp="1"/>
          </p:cNvSpPr>
          <p:nvPr>
            <p:ph type="dt" sz="quarter" idx="10"/>
          </p:nvPr>
        </p:nvSpPr>
        <p:spPr/>
        <p:txBody>
          <a:bodyPr/>
          <a:lstStyle/>
          <a:p>
            <a:pPr>
              <a:defRPr/>
            </a:pPr>
            <a:fld id="{1A33B0D4-4321-447F-A889-5E95ACACF1FF}" type="datetime1">
              <a:rPr lang="zh-CN" altLang="en-US"/>
              <a:pPr>
                <a:defRPr/>
              </a:pPr>
              <a:t>2020/9/14</a:t>
            </a:fld>
            <a:endParaRPr lang="zh-CN" altLang="en-US"/>
          </a:p>
        </p:txBody>
      </p:sp>
      <p:sp>
        <p:nvSpPr>
          <p:cNvPr id="8" name="页脚占位符 7"/>
          <p:cNvSpPr>
            <a:spLocks noGrp="1"/>
          </p:cNvSpPr>
          <p:nvPr>
            <p:ph type="ftr" sz="quarter" idx="11"/>
          </p:nvPr>
        </p:nvSpPr>
        <p:spPr/>
        <p:txBody>
          <a:bodyPr/>
          <a:lstStyle/>
          <a:p>
            <a:pPr>
              <a:defRPr/>
            </a:pPr>
            <a:r>
              <a:rPr lang="zh-CN" altLang="en-US" smtClean="0"/>
              <a:t>计算机体系结构</a:t>
            </a:r>
            <a:endParaRPr lang="zh-CN" altLang="en-US"/>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6186" y="2458598"/>
            <a:ext cx="6397814" cy="4150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1" name="标题 1"/>
          <p:cNvSpPr>
            <a:spLocks noGrp="1"/>
          </p:cNvSpPr>
          <p:nvPr>
            <p:ph type="title"/>
          </p:nvPr>
        </p:nvSpPr>
        <p:spPr>
          <a:xfrm>
            <a:off x="628650" y="365125"/>
            <a:ext cx="7886700" cy="600075"/>
          </a:xfrm>
        </p:spPr>
        <p:txBody>
          <a:bodyPr/>
          <a:lstStyle/>
          <a:p>
            <a:r>
              <a:rPr lang="en-US" altLang="zh-CN" dirty="0" smtClean="0"/>
              <a:t>7.2 summary                   </a:t>
            </a:r>
            <a:endParaRPr lang="zh-CN" altLang="en-US" dirty="0" smtClean="0"/>
          </a:p>
        </p:txBody>
      </p:sp>
      <p:sp>
        <p:nvSpPr>
          <p:cNvPr id="4" name="日期占位符 3"/>
          <p:cNvSpPr>
            <a:spLocks noGrp="1"/>
          </p:cNvSpPr>
          <p:nvPr>
            <p:ph type="dt" sz="quarter" idx="10"/>
          </p:nvPr>
        </p:nvSpPr>
        <p:spPr/>
        <p:txBody>
          <a:bodyPr/>
          <a:lstStyle/>
          <a:p>
            <a:pPr>
              <a:defRPr/>
            </a:pPr>
            <a:fld id="{FAFB4F32-65B0-4E6D-B1DE-A9B27915BE07}"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7885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0C17628C-F885-4E25-B9A0-F58693FC0BFA}"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67</a:t>
            </a:fld>
            <a:endParaRPr lang="zh-CN" altLang="en-US" sz="1200" smtClean="0">
              <a:solidFill>
                <a:srgbClr val="898989"/>
              </a:solidFill>
              <a:latin typeface="Calibri" panose="020F0502020204030204" pitchFamily="34" charset="0"/>
              <a:ea typeface="宋体" panose="02010600030101010101" pitchFamily="2" charset="-122"/>
            </a:endParaRPr>
          </a:p>
        </p:txBody>
      </p:sp>
      <p:sp>
        <p:nvSpPr>
          <p:cNvPr id="78855" name="内容占位符 1"/>
          <p:cNvSpPr>
            <a:spLocks noGrp="1"/>
          </p:cNvSpPr>
          <p:nvPr>
            <p:ph idx="1"/>
          </p:nvPr>
        </p:nvSpPr>
        <p:spPr>
          <a:xfrm>
            <a:off x="154087" y="922357"/>
            <a:ext cx="5992070" cy="2306979"/>
          </a:xfrm>
        </p:spPr>
        <p:txBody>
          <a:bodyPr/>
          <a:lstStyle/>
          <a:p>
            <a:pPr>
              <a:lnSpc>
                <a:spcPct val="100000"/>
              </a:lnSpc>
              <a:spcBef>
                <a:spcPct val="0"/>
              </a:spcBef>
            </a:pPr>
            <a:r>
              <a:rPr lang="zh-CN" altLang="en-US" sz="2000" dirty="0" smtClean="0"/>
              <a:t>共享数据块的跟踪：监听和目录</a:t>
            </a:r>
            <a:endParaRPr lang="en-US" altLang="zh-CN" sz="2000" dirty="0" smtClean="0"/>
          </a:p>
          <a:p>
            <a:pPr>
              <a:lnSpc>
                <a:spcPct val="100000"/>
              </a:lnSpc>
              <a:spcBef>
                <a:spcPct val="0"/>
              </a:spcBef>
            </a:pPr>
            <a:r>
              <a:rPr lang="en-US" altLang="zh-CN" sz="2000" dirty="0" smtClean="0"/>
              <a:t>Cache</a:t>
            </a:r>
            <a:r>
              <a:rPr lang="zh-CN" altLang="en-US" sz="2000" dirty="0" smtClean="0"/>
              <a:t>一致性协议实现：写作废和写更新</a:t>
            </a:r>
            <a:endParaRPr lang="en-US" altLang="zh-CN" sz="2000" dirty="0" smtClean="0"/>
          </a:p>
          <a:p>
            <a:pPr algn="just">
              <a:lnSpc>
                <a:spcPct val="100000"/>
              </a:lnSpc>
              <a:spcBef>
                <a:spcPct val="0"/>
              </a:spcBef>
            </a:pPr>
            <a:endParaRPr lang="en-US" altLang="zh-CN" sz="2000" dirty="0" smtClean="0"/>
          </a:p>
          <a:p>
            <a:pPr algn="just">
              <a:lnSpc>
                <a:spcPct val="100000"/>
              </a:lnSpc>
              <a:spcBef>
                <a:spcPct val="0"/>
              </a:spcBef>
            </a:pPr>
            <a:r>
              <a:rPr lang="zh-CN" altLang="en-US" sz="2000" dirty="0" smtClean="0"/>
              <a:t>集中式共享存储</a:t>
            </a:r>
            <a:r>
              <a:rPr lang="en-US" altLang="zh-CN" sz="2000" dirty="0" smtClean="0"/>
              <a:t> Cache</a:t>
            </a:r>
            <a:r>
              <a:rPr lang="zh-CN" altLang="en-US" sz="2000" dirty="0" smtClean="0"/>
              <a:t>一致性协议</a:t>
            </a:r>
            <a:endParaRPr lang="en-US" altLang="zh-CN" sz="2000" dirty="0" smtClean="0"/>
          </a:p>
          <a:p>
            <a:pPr lvl="1" algn="just">
              <a:lnSpc>
                <a:spcPct val="100000"/>
              </a:lnSpc>
              <a:spcBef>
                <a:spcPct val="0"/>
              </a:spcBef>
            </a:pPr>
            <a:r>
              <a:rPr lang="en-US" altLang="zh-CN" sz="1800" dirty="0" smtClean="0"/>
              <a:t>Snooping</a:t>
            </a:r>
            <a:r>
              <a:rPr lang="zh-CN" altLang="en-US" sz="1800" dirty="0" smtClean="0"/>
              <a:t>协议：</a:t>
            </a:r>
            <a:r>
              <a:rPr lang="en-US" altLang="zh-CN" sz="1800" dirty="0" smtClean="0"/>
              <a:t>MSI</a:t>
            </a:r>
            <a:r>
              <a:rPr lang="zh-CN" altLang="en-US" sz="1800" dirty="0" smtClean="0"/>
              <a:t>，</a:t>
            </a:r>
            <a:r>
              <a:rPr lang="en-US" altLang="zh-CN" sz="1800" dirty="0" smtClean="0"/>
              <a:t>MESI</a:t>
            </a:r>
            <a:r>
              <a:rPr lang="zh-CN" altLang="en-US" sz="1800" dirty="0" smtClean="0"/>
              <a:t>，</a:t>
            </a:r>
            <a:r>
              <a:rPr lang="en-US" altLang="zh-CN" sz="1800" dirty="0" smtClean="0"/>
              <a:t>MOESI</a:t>
            </a:r>
          </a:p>
          <a:p>
            <a:pPr algn="just">
              <a:lnSpc>
                <a:spcPct val="100000"/>
              </a:lnSpc>
              <a:spcBef>
                <a:spcPct val="0"/>
              </a:spcBef>
            </a:pPr>
            <a:r>
              <a:rPr lang="en-US" altLang="zh-CN" sz="2000" dirty="0" smtClean="0">
                <a:ea typeface="MS PGothic" pitchFamily="34" charset="-128"/>
              </a:rPr>
              <a:t>Coherency Misses</a:t>
            </a:r>
          </a:p>
          <a:p>
            <a:pPr lvl="1" algn="just">
              <a:lnSpc>
                <a:spcPct val="100000"/>
              </a:lnSpc>
              <a:spcBef>
                <a:spcPct val="0"/>
              </a:spcBef>
            </a:pPr>
            <a:r>
              <a:rPr lang="en-US" altLang="zh-CN" sz="1800" dirty="0" smtClean="0">
                <a:ea typeface="MS PGothic" pitchFamily="34" charset="-128"/>
              </a:rPr>
              <a:t>True Sharing</a:t>
            </a:r>
          </a:p>
          <a:p>
            <a:pPr lvl="1" algn="just">
              <a:lnSpc>
                <a:spcPct val="100000"/>
              </a:lnSpc>
              <a:spcBef>
                <a:spcPct val="0"/>
              </a:spcBef>
            </a:pPr>
            <a:r>
              <a:rPr lang="en-US" altLang="zh-CN" sz="1800" dirty="0" smtClean="0">
                <a:ea typeface="MS PGothic" pitchFamily="34" charset="-128"/>
              </a:rPr>
              <a:t>False Sharing</a:t>
            </a:r>
            <a:endParaRPr lang="en-US" altLang="zh-CN" sz="1800" dirty="0" smtClean="0"/>
          </a:p>
          <a:p>
            <a:endParaRPr lang="zh-CN" altLang="en-US" sz="2000"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p:cNvPicPr>
            <a:picLocks noChangeAspect="1" noChangeArrowheads="1"/>
          </p:cNvPicPr>
          <p:nvPr/>
        </p:nvPicPr>
        <p:blipFill>
          <a:blip r:embed="rId2"/>
          <a:srcRect/>
          <a:stretch>
            <a:fillRect/>
          </a:stretch>
        </p:blipFill>
        <p:spPr bwMode="auto">
          <a:xfrm>
            <a:off x="625032" y="1690645"/>
            <a:ext cx="8226411" cy="4889555"/>
          </a:xfrm>
          <a:prstGeom prst="rect">
            <a:avLst/>
          </a:prstGeom>
          <a:noFill/>
          <a:ln w="9525">
            <a:noFill/>
            <a:miter lim="800000"/>
            <a:headEnd/>
            <a:tailEnd/>
          </a:ln>
          <a:effectLst/>
        </p:spPr>
      </p:pic>
      <p:sp>
        <p:nvSpPr>
          <p:cNvPr id="103426" name="标题 1"/>
          <p:cNvSpPr>
            <a:spLocks noGrp="1"/>
          </p:cNvSpPr>
          <p:nvPr>
            <p:ph type="title"/>
          </p:nvPr>
        </p:nvSpPr>
        <p:spPr/>
        <p:txBody>
          <a:bodyPr/>
          <a:lstStyle/>
          <a:p>
            <a:r>
              <a:rPr lang="en-US" altLang="zh-CN" smtClean="0"/>
              <a:t>7.3 </a:t>
            </a:r>
            <a:r>
              <a:rPr lang="zh-CN" altLang="en-US" smtClean="0"/>
              <a:t>分布式共享存储器体系结构</a:t>
            </a:r>
          </a:p>
        </p:txBody>
      </p:sp>
      <p:sp>
        <p:nvSpPr>
          <p:cNvPr id="103427" name="内容占位符 2"/>
          <p:cNvSpPr>
            <a:spLocks noGrp="1"/>
          </p:cNvSpPr>
          <p:nvPr>
            <p:ph idx="1"/>
          </p:nvPr>
        </p:nvSpPr>
        <p:spPr>
          <a:xfrm>
            <a:off x="617075" y="1134220"/>
            <a:ext cx="7886700" cy="787178"/>
          </a:xfrm>
        </p:spPr>
        <p:txBody>
          <a:bodyPr/>
          <a:lstStyle/>
          <a:p>
            <a:r>
              <a:rPr lang="zh-CN" altLang="en-US" sz="2400" dirty="0" smtClean="0"/>
              <a:t>存储器分布于各结点中，所有的结点通过网络互连。访问可以是本地的，也可是远程的。</a:t>
            </a:r>
          </a:p>
          <a:p>
            <a:endParaRPr lang="zh-CN" altLang="en-US" sz="2400" dirty="0" smtClean="0"/>
          </a:p>
        </p:txBody>
      </p:sp>
      <p:sp>
        <p:nvSpPr>
          <p:cNvPr id="4" name="日期占位符 3"/>
          <p:cNvSpPr>
            <a:spLocks noGrp="1"/>
          </p:cNvSpPr>
          <p:nvPr>
            <p:ph type="dt" sz="quarter" idx="10"/>
          </p:nvPr>
        </p:nvSpPr>
        <p:spPr/>
        <p:txBody>
          <a:bodyPr/>
          <a:lstStyle/>
          <a:p>
            <a:pPr>
              <a:defRPr/>
            </a:pPr>
            <a:fld id="{FECF49CA-F3A8-4D1A-B328-50C274AF2FC9}"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03430" name="灯片编号占位符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962F94BA-ACB8-4400-A215-EDFC57464376}"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68</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a:xfrm>
            <a:off x="628650" y="365125"/>
            <a:ext cx="7886700" cy="668338"/>
          </a:xfrm>
        </p:spPr>
        <p:txBody>
          <a:bodyPr/>
          <a:lstStyle/>
          <a:p>
            <a:pPr eaLnBrk="1" hangingPunct="1"/>
            <a:r>
              <a:rPr lang="en-US" altLang="zh-CN" smtClean="0"/>
              <a:t>Limitations of Snooping Protocols</a:t>
            </a:r>
            <a:endParaRPr lang="zh-CN" altLang="en-US" smtClean="0"/>
          </a:p>
        </p:txBody>
      </p:sp>
      <p:sp>
        <p:nvSpPr>
          <p:cNvPr id="3" name="内容占位符 2"/>
          <p:cNvSpPr>
            <a:spLocks noGrp="1"/>
          </p:cNvSpPr>
          <p:nvPr>
            <p:ph idx="1"/>
          </p:nvPr>
        </p:nvSpPr>
        <p:spPr>
          <a:xfrm>
            <a:off x="811213" y="1208088"/>
            <a:ext cx="7886700" cy="4973637"/>
          </a:xfrm>
        </p:spPr>
        <p:txBody>
          <a:bodyPr rtlCol="0">
            <a:normAutofit fontScale="62500" lnSpcReduction="20000"/>
          </a:bodyPr>
          <a:lstStyle/>
          <a:p>
            <a:pPr eaLnBrk="1" fontAlgn="auto" hangingPunct="1">
              <a:lnSpc>
                <a:spcPct val="120000"/>
              </a:lnSpc>
              <a:spcBef>
                <a:spcPts val="300"/>
              </a:spcBef>
              <a:spcAft>
                <a:spcPts val="0"/>
              </a:spcAft>
              <a:defRPr/>
            </a:pPr>
            <a:r>
              <a:rPr lang="zh-CN" altLang="en-US" sz="4000" dirty="0" smtClean="0"/>
              <a:t>总线的可扩放性收到一定限制</a:t>
            </a:r>
            <a:endParaRPr lang="en-US" altLang="zh-CN" sz="4000" dirty="0"/>
          </a:p>
          <a:p>
            <a:pPr lvl="1" eaLnBrk="1" fontAlgn="auto" hangingPunct="1">
              <a:lnSpc>
                <a:spcPct val="120000"/>
              </a:lnSpc>
              <a:spcBef>
                <a:spcPts val="300"/>
              </a:spcBef>
              <a:spcAft>
                <a:spcPts val="0"/>
              </a:spcAft>
              <a:defRPr/>
            </a:pPr>
            <a:r>
              <a:rPr lang="zh-CN" altLang="en-US" sz="3300" dirty="0" smtClean="0"/>
              <a:t>总线上能够连接的处理器数目有限</a:t>
            </a:r>
            <a:endParaRPr lang="en-US" altLang="zh-CN" sz="3300" dirty="0"/>
          </a:p>
          <a:p>
            <a:pPr lvl="1" eaLnBrk="1" fontAlgn="auto" hangingPunct="1">
              <a:lnSpc>
                <a:spcPct val="120000"/>
              </a:lnSpc>
              <a:spcBef>
                <a:spcPts val="300"/>
              </a:spcBef>
              <a:spcAft>
                <a:spcPts val="0"/>
              </a:spcAft>
              <a:defRPr/>
            </a:pPr>
            <a:r>
              <a:rPr lang="zh-CN" altLang="en-US" sz="3300" dirty="0" smtClean="0"/>
              <a:t>共享总线存在竞争使用问题</a:t>
            </a:r>
            <a:endParaRPr lang="en-US" altLang="zh-CN" sz="3300" dirty="0"/>
          </a:p>
          <a:p>
            <a:pPr lvl="1" eaLnBrk="1" fontAlgn="auto" hangingPunct="1">
              <a:lnSpc>
                <a:spcPct val="120000"/>
              </a:lnSpc>
              <a:spcBef>
                <a:spcPts val="300"/>
              </a:spcBef>
              <a:spcAft>
                <a:spcPts val="0"/>
              </a:spcAft>
              <a:defRPr/>
            </a:pPr>
            <a:r>
              <a:rPr lang="zh-CN" altLang="en-US" sz="3300" dirty="0" smtClean="0"/>
              <a:t>在由大量处理器构成的多处理器</a:t>
            </a:r>
            <a:r>
              <a:rPr lang="zh-CN" altLang="en-US" sz="3300" dirty="0"/>
              <a:t>系统</a:t>
            </a:r>
            <a:r>
              <a:rPr lang="zh-CN" altLang="en-US" sz="3300" dirty="0" smtClean="0"/>
              <a:t>中，监听</a:t>
            </a:r>
            <a:r>
              <a:rPr lang="zh-CN" altLang="en-US" sz="3300" dirty="0"/>
              <a:t>带宽</a:t>
            </a:r>
            <a:r>
              <a:rPr lang="zh-CN" altLang="en-US" sz="3300" dirty="0" smtClean="0"/>
              <a:t>是瓶颈</a:t>
            </a:r>
            <a:endParaRPr lang="en-US" altLang="zh-CN" sz="3300" dirty="0"/>
          </a:p>
          <a:p>
            <a:pPr eaLnBrk="1" fontAlgn="auto" hangingPunct="1">
              <a:lnSpc>
                <a:spcPct val="120000"/>
              </a:lnSpc>
              <a:spcBef>
                <a:spcPts val="300"/>
              </a:spcBef>
              <a:spcAft>
                <a:spcPts val="0"/>
              </a:spcAft>
              <a:defRPr/>
            </a:pPr>
            <a:r>
              <a:rPr lang="en-US" altLang="zh-CN" sz="4000" dirty="0"/>
              <a:t> </a:t>
            </a:r>
            <a:r>
              <a:rPr lang="zh-CN" altLang="en-US" sz="4000" dirty="0" smtClean="0"/>
              <a:t>解决方案：片上互连网络</a:t>
            </a:r>
            <a:r>
              <a:rPr lang="en-US" altLang="zh-CN" sz="4000" dirty="0" smtClean="0">
                <a:sym typeface="Wingdings" panose="05000000000000000000" pitchFamily="2" charset="2"/>
              </a:rPr>
              <a:t></a:t>
            </a:r>
            <a:r>
              <a:rPr lang="zh-CN" altLang="en-US" sz="4000" dirty="0" smtClean="0"/>
              <a:t>并行通信</a:t>
            </a:r>
            <a:endParaRPr lang="en-US" altLang="zh-CN" sz="4000" dirty="0" smtClean="0"/>
          </a:p>
          <a:p>
            <a:pPr lvl="1" eaLnBrk="1" fontAlgn="auto" hangingPunct="1">
              <a:lnSpc>
                <a:spcPct val="120000"/>
              </a:lnSpc>
              <a:spcBef>
                <a:spcPts val="300"/>
              </a:spcBef>
              <a:spcAft>
                <a:spcPts val="0"/>
              </a:spcAft>
              <a:defRPr/>
            </a:pPr>
            <a:r>
              <a:rPr lang="en-US" altLang="zh-CN" sz="3600" dirty="0" smtClean="0"/>
              <a:t> </a:t>
            </a:r>
            <a:r>
              <a:rPr lang="zh-CN" altLang="en-US" sz="3300" dirty="0"/>
              <a:t>多个处理器可并行访问共享的</a:t>
            </a:r>
            <a:r>
              <a:rPr lang="en-US" altLang="zh-CN" sz="3300" dirty="0"/>
              <a:t>Cache banks</a:t>
            </a:r>
          </a:p>
          <a:p>
            <a:pPr lvl="1" eaLnBrk="1" fontAlgn="auto" hangingPunct="1">
              <a:lnSpc>
                <a:spcPct val="120000"/>
              </a:lnSpc>
              <a:spcBef>
                <a:spcPts val="300"/>
              </a:spcBef>
              <a:spcAft>
                <a:spcPts val="0"/>
              </a:spcAft>
              <a:defRPr/>
            </a:pPr>
            <a:r>
              <a:rPr lang="zh-CN" altLang="en-US" sz="3300" dirty="0"/>
              <a:t>允许片上多处理器包含有更多的</a:t>
            </a:r>
            <a:r>
              <a:rPr lang="zh-CN" altLang="en-US" sz="3300" dirty="0" smtClean="0"/>
              <a:t>处理器。</a:t>
            </a:r>
            <a:endParaRPr lang="en-US" altLang="zh-CN" sz="3300" dirty="0"/>
          </a:p>
          <a:p>
            <a:pPr eaLnBrk="1" fontAlgn="auto" hangingPunct="1">
              <a:lnSpc>
                <a:spcPct val="120000"/>
              </a:lnSpc>
              <a:spcBef>
                <a:spcPts val="300"/>
              </a:spcBef>
              <a:spcAft>
                <a:spcPts val="0"/>
              </a:spcAft>
              <a:defRPr/>
            </a:pPr>
            <a:r>
              <a:rPr lang="zh-CN" altLang="en-US" sz="4000" dirty="0" smtClean="0"/>
              <a:t>在非总线或环的网络上监听是比较困难的</a:t>
            </a:r>
            <a:endParaRPr lang="en-US" altLang="zh-CN" sz="3200" dirty="0"/>
          </a:p>
          <a:p>
            <a:pPr lvl="1" eaLnBrk="1" fontAlgn="auto" hangingPunct="1">
              <a:lnSpc>
                <a:spcPct val="120000"/>
              </a:lnSpc>
              <a:spcBef>
                <a:spcPts val="300"/>
              </a:spcBef>
              <a:spcAft>
                <a:spcPts val="0"/>
              </a:spcAft>
              <a:defRPr/>
            </a:pPr>
            <a:r>
              <a:rPr lang="zh-CN" altLang="en-US" sz="3300" dirty="0"/>
              <a:t>必须将一致性相关信息</a:t>
            </a:r>
            <a:r>
              <a:rPr lang="zh-CN" altLang="en-US" sz="3300" b="1" dirty="0">
                <a:solidFill>
                  <a:srgbClr val="0036A2"/>
                </a:solidFill>
              </a:rPr>
              <a:t>广播</a:t>
            </a:r>
            <a:r>
              <a:rPr lang="zh-CN" altLang="en-US" sz="3300" dirty="0"/>
              <a:t>到</a:t>
            </a:r>
            <a:r>
              <a:rPr lang="zh-CN" altLang="en-US" sz="3300" dirty="0" smtClean="0"/>
              <a:t>所有处理器</a:t>
            </a:r>
            <a:r>
              <a:rPr lang="zh-CN" altLang="en-US" sz="3300" dirty="0"/>
              <a:t>，这是比较低效</a:t>
            </a:r>
            <a:r>
              <a:rPr lang="zh-CN" altLang="en-US" sz="3300" dirty="0" smtClean="0"/>
              <a:t>的</a:t>
            </a:r>
            <a:endParaRPr lang="en-US" altLang="zh-CN" sz="3300" dirty="0" smtClean="0"/>
          </a:p>
          <a:p>
            <a:pPr eaLnBrk="1" fontAlgn="auto" hangingPunct="1">
              <a:lnSpc>
                <a:spcPct val="120000"/>
              </a:lnSpc>
              <a:spcBef>
                <a:spcPts val="300"/>
              </a:spcBef>
              <a:spcAft>
                <a:spcPts val="0"/>
              </a:spcAft>
              <a:defRPr/>
            </a:pPr>
            <a:r>
              <a:rPr lang="zh-CN" altLang="en-US" sz="3700" dirty="0" smtClean="0"/>
              <a:t>如何不采用广播方式而保持</a:t>
            </a:r>
            <a:r>
              <a:rPr lang="en-US" altLang="zh-CN" sz="3700" dirty="0" smtClean="0"/>
              <a:t> </a:t>
            </a:r>
            <a:r>
              <a:rPr lang="en-US" altLang="zh-CN" sz="3700" dirty="0"/>
              <a:t>cache coherence </a:t>
            </a:r>
            <a:endParaRPr lang="en-US" altLang="zh-CN" sz="3700" dirty="0" smtClean="0"/>
          </a:p>
          <a:p>
            <a:pPr lvl="1" eaLnBrk="1" fontAlgn="auto" hangingPunct="1">
              <a:lnSpc>
                <a:spcPct val="120000"/>
              </a:lnSpc>
              <a:spcBef>
                <a:spcPts val="300"/>
              </a:spcBef>
              <a:spcAft>
                <a:spcPts val="0"/>
              </a:spcAft>
              <a:defRPr/>
            </a:pPr>
            <a:r>
              <a:rPr lang="zh-CN" altLang="en-US" sz="3400" dirty="0"/>
              <a:t>使用目录（</a:t>
            </a:r>
            <a:r>
              <a:rPr lang="en-US" altLang="zh-CN" sz="3400" dirty="0"/>
              <a:t>directory)</a:t>
            </a:r>
            <a:r>
              <a:rPr lang="zh-CN" altLang="en-US" sz="3400" dirty="0"/>
              <a:t>来记录每个 </a:t>
            </a:r>
            <a:r>
              <a:rPr lang="en-US" altLang="zh-CN" sz="3400" dirty="0"/>
              <a:t>Cached </a:t>
            </a:r>
            <a:r>
              <a:rPr lang="zh-CN" altLang="en-US" sz="3400" dirty="0"/>
              <a:t>块的状态</a:t>
            </a:r>
            <a:endParaRPr lang="en-US" altLang="zh-CN" sz="3400" dirty="0"/>
          </a:p>
          <a:p>
            <a:pPr lvl="1" eaLnBrk="1" fontAlgn="auto" hangingPunct="1">
              <a:lnSpc>
                <a:spcPct val="120000"/>
              </a:lnSpc>
              <a:spcBef>
                <a:spcPts val="300"/>
              </a:spcBef>
              <a:spcAft>
                <a:spcPts val="0"/>
              </a:spcAft>
              <a:defRPr/>
            </a:pPr>
            <a:r>
              <a:rPr lang="zh-CN" altLang="en-US" sz="3400" dirty="0"/>
              <a:t>目录项说明了哪个私有</a:t>
            </a:r>
            <a:r>
              <a:rPr lang="en-US" altLang="zh-CN" sz="3400" dirty="0"/>
              <a:t>Cache</a:t>
            </a:r>
            <a:r>
              <a:rPr lang="zh-CN" altLang="en-US" sz="3400" dirty="0"/>
              <a:t>包含了该块的副本</a:t>
            </a:r>
          </a:p>
        </p:txBody>
      </p:sp>
      <p:sp>
        <p:nvSpPr>
          <p:cNvPr id="4" name="日期占位符 3"/>
          <p:cNvSpPr>
            <a:spLocks noGrp="1"/>
          </p:cNvSpPr>
          <p:nvPr>
            <p:ph type="dt" sz="quarter" idx="10"/>
          </p:nvPr>
        </p:nvSpPr>
        <p:spPr/>
        <p:txBody>
          <a:bodyPr/>
          <a:lstStyle/>
          <a:p>
            <a:pPr>
              <a:defRPr/>
            </a:pPr>
            <a:fld id="{FFFB2B3F-2559-4B36-B0EF-7511955ABF45}"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0547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3790D6CE-1915-468C-82AE-8DCAB8D5CEB3}"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69</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不同通信机制的优点</a:t>
            </a:r>
          </a:p>
        </p:txBody>
      </p:sp>
      <p:sp>
        <p:nvSpPr>
          <p:cNvPr id="3" name="内容占位符 2"/>
          <p:cNvSpPr>
            <a:spLocks noGrp="1"/>
          </p:cNvSpPr>
          <p:nvPr>
            <p:ph idx="1"/>
          </p:nvPr>
        </p:nvSpPr>
        <p:spPr/>
        <p:txBody>
          <a:bodyPr/>
          <a:lstStyle/>
          <a:p>
            <a:pPr marL="0" indent="0">
              <a:lnSpc>
                <a:spcPct val="100000"/>
              </a:lnSpc>
              <a:buFont typeface="Arial" panose="020B0604020202020204" pitchFamily="34" charset="0"/>
              <a:buNone/>
              <a:defRPr/>
            </a:pPr>
            <a:r>
              <a:rPr lang="en-US" altLang="zh-CN" dirty="0" smtClean="0"/>
              <a:t>1</a:t>
            </a:r>
            <a:r>
              <a:rPr lang="zh-CN" altLang="en-US" dirty="0" smtClean="0"/>
              <a:t>、共享存储器通信的主要优点</a:t>
            </a:r>
          </a:p>
          <a:p>
            <a:pPr lvl="1">
              <a:lnSpc>
                <a:spcPct val="100000"/>
              </a:lnSpc>
              <a:defRPr/>
            </a:pPr>
            <a:r>
              <a:rPr lang="zh-CN" altLang="en-US" dirty="0" smtClean="0"/>
              <a:t>当处理器通信方式复杂或程序执行动态变化时易于编程，同时在简化编译器设计方面也占有优势。</a:t>
            </a:r>
            <a:endParaRPr lang="en-US" altLang="zh-CN" dirty="0" smtClean="0"/>
          </a:p>
          <a:p>
            <a:pPr lvl="1">
              <a:lnSpc>
                <a:spcPct val="100000"/>
              </a:lnSpc>
              <a:defRPr/>
            </a:pPr>
            <a:r>
              <a:rPr lang="zh-CN" altLang="en-US" dirty="0" smtClean="0"/>
              <a:t>当通信数据较小时，通信开销较低，带宽利用较好。</a:t>
            </a:r>
            <a:endParaRPr lang="en-US" altLang="zh-CN" dirty="0" smtClean="0"/>
          </a:p>
          <a:p>
            <a:pPr lvl="1">
              <a:lnSpc>
                <a:spcPct val="100000"/>
              </a:lnSpc>
              <a:defRPr/>
            </a:pPr>
            <a:r>
              <a:rPr lang="zh-CN" altLang="en-US" dirty="0" smtClean="0"/>
              <a:t>通过硬件控制的</a:t>
            </a:r>
            <a:r>
              <a:rPr lang="en-US" altLang="zh-CN" dirty="0" smtClean="0"/>
              <a:t>Cache</a:t>
            </a:r>
            <a:r>
              <a:rPr lang="zh-CN" altLang="en-US" dirty="0" smtClean="0"/>
              <a:t>减少了远程通信的频度，减少了通信延迟以及对共享数据的访问冲突。</a:t>
            </a:r>
            <a:endParaRPr lang="en-US" altLang="zh-CN" dirty="0" smtClean="0"/>
          </a:p>
          <a:p>
            <a:pPr marL="0" indent="0">
              <a:lnSpc>
                <a:spcPct val="100000"/>
              </a:lnSpc>
              <a:buFont typeface="Arial" panose="020B0604020202020204" pitchFamily="34" charset="0"/>
              <a:buNone/>
              <a:defRPr/>
            </a:pPr>
            <a:r>
              <a:rPr lang="en-US" altLang="zh-CN" dirty="0" smtClean="0"/>
              <a:t>2</a:t>
            </a:r>
            <a:r>
              <a:rPr lang="zh-CN" altLang="en-US" dirty="0" smtClean="0"/>
              <a:t>、消息传递通信机制的主要优点</a:t>
            </a:r>
            <a:endParaRPr lang="en-US" altLang="zh-CN" dirty="0" smtClean="0"/>
          </a:p>
          <a:p>
            <a:pPr lvl="1">
              <a:lnSpc>
                <a:spcPct val="100000"/>
              </a:lnSpc>
              <a:defRPr/>
            </a:pPr>
            <a:r>
              <a:rPr lang="zh-CN" altLang="en-US" dirty="0" smtClean="0"/>
              <a:t>硬件较简单。</a:t>
            </a:r>
            <a:endParaRPr lang="en-US" altLang="zh-CN" dirty="0" smtClean="0"/>
          </a:p>
          <a:p>
            <a:pPr lvl="1">
              <a:lnSpc>
                <a:spcPct val="100000"/>
              </a:lnSpc>
              <a:defRPr/>
            </a:pPr>
            <a:r>
              <a:rPr lang="zh-CN" altLang="en-US" dirty="0" smtClean="0"/>
              <a:t>通信是显式的，从而引起编程者和编译程序的注意，着重处理开销大的通信。</a:t>
            </a:r>
          </a:p>
          <a:p>
            <a:pPr>
              <a:lnSpc>
                <a:spcPct val="100000"/>
              </a:lnSpc>
              <a:defRPr/>
            </a:pPr>
            <a:endParaRPr lang="en-US" altLang="zh-CN" dirty="0" smtClean="0"/>
          </a:p>
        </p:txBody>
      </p:sp>
      <p:sp>
        <p:nvSpPr>
          <p:cNvPr id="4" name="日期占位符 3"/>
          <p:cNvSpPr>
            <a:spLocks noGrp="1"/>
          </p:cNvSpPr>
          <p:nvPr>
            <p:ph type="dt" sz="quarter" idx="10"/>
          </p:nvPr>
        </p:nvSpPr>
        <p:spPr/>
        <p:txBody>
          <a:bodyPr/>
          <a:lstStyle/>
          <a:p>
            <a:pPr>
              <a:defRPr/>
            </a:pPr>
            <a:fld id="{887E3D70-7470-4BF0-86E1-72922AF761C0}"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6390"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A60013D8-BFDC-4705-8A97-ABD42A7D93EB}"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7</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p:txBody>
          <a:bodyPr/>
          <a:lstStyle/>
          <a:p>
            <a:r>
              <a:rPr lang="zh-CN" altLang="en-US" smtClean="0"/>
              <a:t>解决</a:t>
            </a:r>
            <a:r>
              <a:rPr lang="en-US" altLang="zh-CN" smtClean="0"/>
              <a:t>Cache</a:t>
            </a:r>
            <a:r>
              <a:rPr lang="zh-CN" altLang="en-US" smtClean="0"/>
              <a:t>一致性问题的关键</a:t>
            </a:r>
          </a:p>
        </p:txBody>
      </p:sp>
      <p:sp>
        <p:nvSpPr>
          <p:cNvPr id="106499" name="内容占位符 2"/>
          <p:cNvSpPr>
            <a:spLocks noGrp="1"/>
          </p:cNvSpPr>
          <p:nvPr>
            <p:ph idx="1"/>
          </p:nvPr>
        </p:nvSpPr>
        <p:spPr/>
        <p:txBody>
          <a:bodyPr/>
          <a:lstStyle/>
          <a:p>
            <a:pPr>
              <a:lnSpc>
                <a:spcPct val="100000"/>
              </a:lnSpc>
            </a:pPr>
            <a:r>
              <a:rPr lang="zh-CN" altLang="en-US" dirty="0" smtClean="0"/>
              <a:t>寻找替代</a:t>
            </a:r>
            <a:r>
              <a:rPr lang="zh-CN" altLang="en-US" dirty="0"/>
              <a:t>基于</a:t>
            </a:r>
            <a:r>
              <a:rPr lang="zh-CN" altLang="en-US" dirty="0" smtClean="0"/>
              <a:t>监听的</a:t>
            </a:r>
            <a:r>
              <a:rPr lang="en-US" altLang="zh-CN" smtClean="0"/>
              <a:t>Cache</a:t>
            </a:r>
            <a:r>
              <a:rPr lang="zh-CN" altLang="en-US" smtClean="0"/>
              <a:t>一致性</a:t>
            </a:r>
            <a:r>
              <a:rPr lang="zh-CN" altLang="en-US" dirty="0" smtClean="0"/>
              <a:t>协议。</a:t>
            </a:r>
            <a:endParaRPr lang="en-US" altLang="zh-CN" dirty="0" smtClean="0"/>
          </a:p>
          <a:p>
            <a:pPr>
              <a:lnSpc>
                <a:spcPct val="100000"/>
              </a:lnSpc>
            </a:pPr>
            <a:r>
              <a:rPr lang="zh-CN" altLang="en-US" b="1" dirty="0" smtClean="0">
                <a:solidFill>
                  <a:srgbClr val="0070C0"/>
                </a:solidFill>
              </a:rPr>
              <a:t>目录协议</a:t>
            </a:r>
          </a:p>
          <a:p>
            <a:pPr lvl="1">
              <a:lnSpc>
                <a:spcPct val="100000"/>
              </a:lnSpc>
            </a:pPr>
            <a:r>
              <a:rPr lang="zh-CN" altLang="en-US" dirty="0" smtClean="0"/>
              <a:t>目录：用于</a:t>
            </a:r>
            <a:r>
              <a:rPr lang="zh-CN" altLang="en-US" b="1" dirty="0" smtClean="0">
                <a:solidFill>
                  <a:srgbClr val="0070C0"/>
                </a:solidFill>
              </a:rPr>
              <a:t>记录共享块相关信息的数据结构</a:t>
            </a:r>
            <a:r>
              <a:rPr lang="zh-CN" altLang="en-US" dirty="0" smtClean="0"/>
              <a:t>，它记录着可以进入</a:t>
            </a:r>
            <a:r>
              <a:rPr lang="en-US" altLang="zh-CN" dirty="0" smtClean="0"/>
              <a:t>Cache</a:t>
            </a:r>
            <a:r>
              <a:rPr lang="zh-CN" altLang="en-US" dirty="0" smtClean="0"/>
              <a:t>的每个数据块的访问状态、该块在各个处理器的共享状态以及是否修改过等信息。</a:t>
            </a:r>
          </a:p>
          <a:p>
            <a:pPr>
              <a:lnSpc>
                <a:spcPct val="100000"/>
              </a:lnSpc>
            </a:pPr>
            <a:r>
              <a:rPr lang="zh-CN" altLang="en-US" dirty="0" smtClean="0"/>
              <a:t>对每个结点增加目录表后的分布式存储器的系统结构</a:t>
            </a:r>
          </a:p>
        </p:txBody>
      </p:sp>
      <p:sp>
        <p:nvSpPr>
          <p:cNvPr id="4" name="日期占位符 3"/>
          <p:cNvSpPr>
            <a:spLocks noGrp="1"/>
          </p:cNvSpPr>
          <p:nvPr>
            <p:ph type="dt" sz="quarter" idx="10"/>
          </p:nvPr>
        </p:nvSpPr>
        <p:spPr/>
        <p:txBody>
          <a:bodyPr/>
          <a:lstStyle/>
          <a:p>
            <a:pPr>
              <a:defRPr/>
            </a:pPr>
            <a:fld id="{DA608E62-3403-40E6-8DA2-BC191857417F}"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06502" name="灯片编号占位符 1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6B0C65F0-020F-4559-814E-D59D05DC7487}"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70</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6775" y="2970213"/>
            <a:ext cx="7648575"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1" name="标题 1"/>
          <p:cNvSpPr>
            <a:spLocks noGrp="1"/>
          </p:cNvSpPr>
          <p:nvPr>
            <p:ph type="title"/>
          </p:nvPr>
        </p:nvSpPr>
        <p:spPr>
          <a:xfrm>
            <a:off x="628650" y="242888"/>
            <a:ext cx="7886700" cy="747712"/>
          </a:xfrm>
        </p:spPr>
        <p:txBody>
          <a:bodyPr/>
          <a:lstStyle/>
          <a:p>
            <a:pPr eaLnBrk="1" hangingPunct="1"/>
            <a:r>
              <a:rPr lang="en-US" altLang="zh-CN" smtClean="0"/>
              <a:t>Directory in a Chip Multiprocessor</a:t>
            </a:r>
            <a:endParaRPr lang="zh-CN" altLang="en-US" smtClean="0"/>
          </a:p>
        </p:txBody>
      </p:sp>
      <p:sp>
        <p:nvSpPr>
          <p:cNvPr id="109572" name="内容占位符 2"/>
          <p:cNvSpPr>
            <a:spLocks noGrp="1"/>
          </p:cNvSpPr>
          <p:nvPr>
            <p:ph idx="1"/>
          </p:nvPr>
        </p:nvSpPr>
        <p:spPr>
          <a:xfrm>
            <a:off x="628650" y="990600"/>
            <a:ext cx="7886700" cy="2070100"/>
          </a:xfrm>
        </p:spPr>
        <p:txBody>
          <a:bodyPr/>
          <a:lstStyle/>
          <a:p>
            <a:pPr eaLnBrk="1" hangingPunct="1"/>
            <a:r>
              <a:rPr lang="zh-CN" altLang="en-US" smtClean="0"/>
              <a:t>目录在所有处理器共享的最外层</a:t>
            </a:r>
            <a:r>
              <a:rPr lang="en-US" altLang="zh-CN" smtClean="0"/>
              <a:t>Cache</a:t>
            </a:r>
            <a:r>
              <a:rPr lang="zh-CN" altLang="en-US" smtClean="0"/>
              <a:t>中</a:t>
            </a:r>
            <a:endParaRPr lang="en-US" altLang="zh-CN" smtClean="0"/>
          </a:p>
          <a:p>
            <a:pPr lvl="1" eaLnBrk="1" hangingPunct="1"/>
            <a:r>
              <a:rPr lang="zh-CN" altLang="en-US" smtClean="0"/>
              <a:t>目录记录了每个私有</a:t>
            </a:r>
            <a:r>
              <a:rPr lang="en-US" altLang="zh-CN" smtClean="0"/>
              <a:t>Cache</a:t>
            </a:r>
            <a:r>
              <a:rPr lang="zh-CN" altLang="en-US" smtClean="0"/>
              <a:t>中块的相关信息</a:t>
            </a:r>
            <a:endParaRPr lang="en-US" altLang="zh-CN" smtClean="0"/>
          </a:p>
          <a:p>
            <a:pPr eaLnBrk="1" hangingPunct="1"/>
            <a:r>
              <a:rPr lang="zh-CN" altLang="en-US" smtClean="0"/>
              <a:t>最外层</a:t>
            </a:r>
            <a:r>
              <a:rPr lang="en-US" altLang="zh-CN" smtClean="0"/>
              <a:t>Cache</a:t>
            </a:r>
            <a:r>
              <a:rPr lang="zh-CN" altLang="en-US" smtClean="0"/>
              <a:t>分成若干个</a:t>
            </a:r>
            <a:r>
              <a:rPr lang="en-US" altLang="zh-CN" smtClean="0"/>
              <a:t>banks</a:t>
            </a:r>
            <a:r>
              <a:rPr lang="zh-CN" altLang="en-US" smtClean="0"/>
              <a:t>，以便并行访问</a:t>
            </a:r>
            <a:endParaRPr lang="en-US" altLang="zh-CN" smtClean="0"/>
          </a:p>
          <a:p>
            <a:pPr lvl="1" eaLnBrk="1" hangingPunct="1"/>
            <a:r>
              <a:rPr lang="en-US" altLang="zh-CN" smtClean="0"/>
              <a:t>Cache</a:t>
            </a:r>
            <a:r>
              <a:rPr lang="zh-CN" altLang="en-US" smtClean="0"/>
              <a:t>的</a:t>
            </a:r>
            <a:r>
              <a:rPr lang="en-US" altLang="zh-CN" smtClean="0"/>
              <a:t>banks</a:t>
            </a:r>
            <a:r>
              <a:rPr lang="zh-CN" altLang="en-US" smtClean="0"/>
              <a:t>数可以与</a:t>
            </a:r>
            <a:r>
              <a:rPr lang="en-US" altLang="zh-CN" smtClean="0"/>
              <a:t>cores</a:t>
            </a:r>
            <a:r>
              <a:rPr lang="zh-CN" altLang="en-US" smtClean="0"/>
              <a:t>的数量相同，也可以不同</a:t>
            </a:r>
          </a:p>
        </p:txBody>
      </p:sp>
      <p:sp>
        <p:nvSpPr>
          <p:cNvPr id="4" name="日期占位符 3"/>
          <p:cNvSpPr>
            <a:spLocks noGrp="1"/>
          </p:cNvSpPr>
          <p:nvPr>
            <p:ph type="dt" sz="quarter" idx="10"/>
          </p:nvPr>
        </p:nvSpPr>
        <p:spPr/>
        <p:txBody>
          <a:bodyPr/>
          <a:lstStyle/>
          <a:p>
            <a:pPr>
              <a:defRPr/>
            </a:pPr>
            <a:fld id="{47D12334-C111-400A-8A76-1283DDEDBC71}"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0957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6ADA70C3-08F2-4AC5-9531-6412B9278C14}"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71</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a:xfrm>
            <a:off x="628650" y="365125"/>
            <a:ext cx="7886700" cy="655638"/>
          </a:xfrm>
        </p:spPr>
        <p:txBody>
          <a:bodyPr/>
          <a:lstStyle/>
          <a:p>
            <a:pPr eaLnBrk="1" hangingPunct="1"/>
            <a:r>
              <a:rPr lang="en-US" altLang="zh-CN" smtClean="0"/>
              <a:t>Directory in the Shared Cache</a:t>
            </a:r>
            <a:endParaRPr lang="zh-CN" altLang="en-US" smtClean="0"/>
          </a:p>
        </p:txBody>
      </p:sp>
      <p:sp>
        <p:nvSpPr>
          <p:cNvPr id="3" name="内容占位符 2"/>
          <p:cNvSpPr>
            <a:spLocks noGrp="1"/>
          </p:cNvSpPr>
          <p:nvPr>
            <p:ph idx="1"/>
          </p:nvPr>
        </p:nvSpPr>
        <p:spPr>
          <a:xfrm>
            <a:off x="628650" y="1020763"/>
            <a:ext cx="7886700" cy="4267200"/>
          </a:xfrm>
        </p:spPr>
        <p:txBody>
          <a:bodyPr rtlCol="0">
            <a:normAutofit fontScale="92500"/>
          </a:bodyPr>
          <a:lstStyle/>
          <a:p>
            <a:pPr eaLnBrk="1" fontAlgn="auto" hangingPunct="1">
              <a:spcAft>
                <a:spcPts val="0"/>
              </a:spcAft>
              <a:defRPr/>
            </a:pPr>
            <a:r>
              <a:rPr lang="zh-CN" altLang="en-US" dirty="0" smtClean="0"/>
              <a:t>共享的</a:t>
            </a:r>
            <a:r>
              <a:rPr lang="en-US" altLang="zh-CN" dirty="0" smtClean="0"/>
              <a:t>Cache </a:t>
            </a:r>
            <a:r>
              <a:rPr lang="zh-CN" altLang="en-US" dirty="0" smtClean="0"/>
              <a:t>包含所有的私有</a:t>
            </a:r>
            <a:r>
              <a:rPr lang="en-US" altLang="zh-CN" dirty="0" smtClean="0"/>
              <a:t>Cache</a:t>
            </a:r>
            <a:endParaRPr lang="en-US" altLang="zh-CN" dirty="0"/>
          </a:p>
          <a:p>
            <a:pPr lvl="1" eaLnBrk="1" fontAlgn="auto" hangingPunct="1">
              <a:spcAft>
                <a:spcPts val="0"/>
              </a:spcAft>
              <a:defRPr/>
            </a:pPr>
            <a:r>
              <a:rPr lang="zh-CN" altLang="en-US" dirty="0" smtClean="0"/>
              <a:t>共享</a:t>
            </a:r>
            <a:r>
              <a:rPr lang="en-US" altLang="zh-CN" dirty="0" smtClean="0"/>
              <a:t>Cache</a:t>
            </a:r>
            <a:r>
              <a:rPr lang="zh-CN" altLang="en-US" dirty="0"/>
              <a:t>是</a:t>
            </a:r>
            <a:r>
              <a:rPr lang="zh-CN" altLang="en-US" dirty="0" smtClean="0"/>
              <a:t>私有</a:t>
            </a:r>
            <a:r>
              <a:rPr lang="en-US" altLang="zh-CN" dirty="0" smtClean="0"/>
              <a:t>cache</a:t>
            </a:r>
            <a:r>
              <a:rPr lang="zh-CN" altLang="en-US" dirty="0" smtClean="0"/>
              <a:t>块的超集</a:t>
            </a:r>
            <a:endParaRPr lang="en-US" altLang="zh-CN" dirty="0"/>
          </a:p>
          <a:p>
            <a:pPr lvl="1" eaLnBrk="1" fontAlgn="auto" hangingPunct="1">
              <a:spcAft>
                <a:spcPts val="0"/>
              </a:spcAft>
              <a:defRPr/>
            </a:pPr>
            <a:r>
              <a:rPr lang="en-US" altLang="zh-CN" dirty="0" smtClean="0"/>
              <a:t>Example</a:t>
            </a:r>
            <a:r>
              <a:rPr lang="en-US" altLang="zh-CN" dirty="0"/>
              <a:t>: Intel Core i7</a:t>
            </a:r>
          </a:p>
          <a:p>
            <a:pPr eaLnBrk="1" fontAlgn="auto" hangingPunct="1">
              <a:spcAft>
                <a:spcPts val="0"/>
              </a:spcAft>
              <a:defRPr/>
            </a:pPr>
            <a:r>
              <a:rPr lang="zh-CN" altLang="en-US" dirty="0" smtClean="0"/>
              <a:t>目录在共享</a:t>
            </a:r>
            <a:r>
              <a:rPr lang="en-US" altLang="zh-CN" dirty="0" smtClean="0"/>
              <a:t>cache</a:t>
            </a:r>
            <a:r>
              <a:rPr lang="zh-CN" altLang="en-US" dirty="0" smtClean="0"/>
              <a:t>中</a:t>
            </a:r>
            <a:endParaRPr lang="en-US" altLang="zh-CN" dirty="0"/>
          </a:p>
          <a:p>
            <a:pPr lvl="1" eaLnBrk="1" fontAlgn="auto" hangingPunct="1">
              <a:spcAft>
                <a:spcPts val="0"/>
              </a:spcAft>
              <a:defRPr/>
            </a:pPr>
            <a:r>
              <a:rPr lang="zh-CN" altLang="en-US" dirty="0" smtClean="0"/>
              <a:t>共享</a:t>
            </a:r>
            <a:r>
              <a:rPr lang="en-US" altLang="zh-CN" dirty="0" smtClean="0"/>
              <a:t>cache</a:t>
            </a:r>
            <a:r>
              <a:rPr lang="zh-CN" altLang="en-US" dirty="0" smtClean="0"/>
              <a:t>中的每个块增加若干</a:t>
            </a:r>
            <a:r>
              <a:rPr lang="en-US" altLang="zh-CN" dirty="0" smtClean="0"/>
              <a:t>presence bits</a:t>
            </a:r>
            <a:endParaRPr lang="en-US" altLang="zh-CN" dirty="0"/>
          </a:p>
          <a:p>
            <a:pPr lvl="1" eaLnBrk="1" fontAlgn="auto" hangingPunct="1">
              <a:spcAft>
                <a:spcPts val="0"/>
              </a:spcAft>
              <a:defRPr/>
            </a:pPr>
            <a:r>
              <a:rPr lang="en-US" altLang="zh-CN" dirty="0" smtClean="0"/>
              <a:t> </a:t>
            </a:r>
            <a:r>
              <a:rPr lang="zh-CN" altLang="en-US" dirty="0" smtClean="0"/>
              <a:t>如果有</a:t>
            </a:r>
            <a:r>
              <a:rPr lang="en-US" altLang="zh-CN" dirty="0" smtClean="0"/>
              <a:t>k</a:t>
            </a:r>
            <a:r>
              <a:rPr lang="zh-CN" altLang="en-US" dirty="0" smtClean="0"/>
              <a:t>个</a:t>
            </a:r>
            <a:r>
              <a:rPr lang="en-US" altLang="zh-CN" dirty="0" smtClean="0"/>
              <a:t>processors</a:t>
            </a:r>
            <a:r>
              <a:rPr lang="zh-CN" altLang="en-US" dirty="0" smtClean="0"/>
              <a:t>那么共享</a:t>
            </a:r>
            <a:r>
              <a:rPr lang="en-US" altLang="zh-CN" dirty="0" smtClean="0"/>
              <a:t>cache</a:t>
            </a:r>
            <a:r>
              <a:rPr lang="zh-CN" altLang="en-US" dirty="0" smtClean="0"/>
              <a:t>中每个块含有</a:t>
            </a:r>
            <a:endParaRPr lang="en-US" altLang="zh-CN" dirty="0" smtClean="0"/>
          </a:p>
          <a:p>
            <a:pPr marL="457200" lvl="1" indent="0" eaLnBrk="1" fontAlgn="auto" hangingPunct="1">
              <a:spcAft>
                <a:spcPts val="0"/>
              </a:spcAft>
              <a:buFont typeface="Arial" panose="020B0604020202020204" pitchFamily="34" charset="0"/>
              <a:buNone/>
              <a:defRPr/>
            </a:pPr>
            <a:r>
              <a:rPr lang="en-US" altLang="zh-CN" dirty="0"/>
              <a:t> </a:t>
            </a:r>
            <a:r>
              <a:rPr lang="en-US" altLang="zh-CN" dirty="0" smtClean="0"/>
              <a:t>   presence bits(k</a:t>
            </a:r>
            <a:r>
              <a:rPr lang="zh-CN" altLang="en-US" dirty="0" smtClean="0"/>
              <a:t>位</a:t>
            </a:r>
            <a:r>
              <a:rPr lang="en-US" altLang="zh-CN" dirty="0" smtClean="0"/>
              <a:t>) + state</a:t>
            </a:r>
            <a:r>
              <a:rPr lang="zh-CN" altLang="en-US" dirty="0" smtClean="0"/>
              <a:t>位</a:t>
            </a:r>
            <a:endParaRPr lang="en-US" altLang="zh-CN" dirty="0"/>
          </a:p>
          <a:p>
            <a:pPr lvl="1" eaLnBrk="1" fontAlgn="auto" hangingPunct="1">
              <a:spcAft>
                <a:spcPts val="0"/>
              </a:spcAft>
              <a:defRPr/>
            </a:pPr>
            <a:r>
              <a:rPr lang="en-US" altLang="zh-CN" dirty="0" smtClean="0"/>
              <a:t>Presence </a:t>
            </a:r>
            <a:r>
              <a:rPr lang="en-US" altLang="zh-CN" dirty="0"/>
              <a:t>bits </a:t>
            </a:r>
            <a:r>
              <a:rPr lang="zh-CN" altLang="en-US" dirty="0" smtClean="0"/>
              <a:t>指示了包含该块</a:t>
            </a:r>
            <a:r>
              <a:rPr lang="en-US" altLang="zh-CN" dirty="0" smtClean="0"/>
              <a:t>copy</a:t>
            </a:r>
            <a:r>
              <a:rPr lang="zh-CN" altLang="en-US" dirty="0" smtClean="0"/>
              <a:t>的</a:t>
            </a:r>
            <a:r>
              <a:rPr lang="en-US" altLang="zh-CN" dirty="0" smtClean="0"/>
              <a:t>cores</a:t>
            </a:r>
          </a:p>
          <a:p>
            <a:pPr lvl="1" eaLnBrk="1" fontAlgn="auto" hangingPunct="1">
              <a:spcAft>
                <a:spcPts val="0"/>
              </a:spcAft>
              <a:defRPr/>
            </a:pPr>
            <a:r>
              <a:rPr lang="zh-CN" altLang="en-US" dirty="0" smtClean="0"/>
              <a:t>每个块都有其在私有</a:t>
            </a:r>
            <a:r>
              <a:rPr lang="en-US" altLang="zh-CN" dirty="0" smtClean="0"/>
              <a:t>cache</a:t>
            </a:r>
            <a:r>
              <a:rPr lang="zh-CN" altLang="en-US" dirty="0" smtClean="0"/>
              <a:t>和共享</a:t>
            </a:r>
            <a:r>
              <a:rPr lang="en-US" altLang="zh-CN" dirty="0" smtClean="0"/>
              <a:t>cache</a:t>
            </a:r>
            <a:r>
              <a:rPr lang="zh-CN" altLang="en-US" dirty="0" smtClean="0"/>
              <a:t>中的状态信息</a:t>
            </a:r>
            <a:endParaRPr lang="en-US" altLang="zh-CN" dirty="0"/>
          </a:p>
          <a:p>
            <a:pPr lvl="1" eaLnBrk="1" fontAlgn="auto" hangingPunct="1">
              <a:spcAft>
                <a:spcPts val="0"/>
              </a:spcAft>
              <a:defRPr/>
            </a:pPr>
            <a:r>
              <a:rPr lang="zh-CN" altLang="en-US" dirty="0" smtClean="0"/>
              <a:t>私有</a:t>
            </a:r>
            <a:r>
              <a:rPr lang="en-US" altLang="zh-CN" dirty="0" smtClean="0"/>
              <a:t>Cache</a:t>
            </a:r>
            <a:r>
              <a:rPr lang="zh-CN" altLang="en-US" dirty="0" smtClean="0"/>
              <a:t>中的 状态：</a:t>
            </a:r>
            <a:r>
              <a:rPr lang="en-US" altLang="zh-CN" dirty="0" smtClean="0"/>
              <a:t>State </a:t>
            </a:r>
            <a:r>
              <a:rPr lang="en-US" altLang="zh-CN" dirty="0"/>
              <a:t>= M (Modified), S (Shared), or I (Invalid</a:t>
            </a:r>
            <a:r>
              <a:rPr lang="en-US" altLang="zh-CN" dirty="0" smtClean="0"/>
              <a:t>)</a:t>
            </a:r>
            <a:endParaRPr lang="zh-CN" altLang="en-US" dirty="0"/>
          </a:p>
        </p:txBody>
      </p:sp>
      <p:sp>
        <p:nvSpPr>
          <p:cNvPr id="4" name="日期占位符 3"/>
          <p:cNvSpPr>
            <a:spLocks noGrp="1"/>
          </p:cNvSpPr>
          <p:nvPr>
            <p:ph type="dt" sz="quarter" idx="10"/>
          </p:nvPr>
        </p:nvSpPr>
        <p:spPr/>
        <p:txBody>
          <a:bodyPr/>
          <a:lstStyle/>
          <a:p>
            <a:pPr>
              <a:defRPr/>
            </a:pPr>
            <a:fld id="{53763A65-FF37-4715-B8AC-9A20F2BA9C1D}"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059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26361AC1-A095-4F00-A936-0A20EB204C4A}"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72</a:t>
            </a:fld>
            <a:endParaRPr lang="zh-CN" altLang="en-US" sz="1200" smtClean="0">
              <a:solidFill>
                <a:srgbClr val="898989"/>
              </a:solidFill>
              <a:latin typeface="Calibri" panose="020F0502020204030204" pitchFamily="34" charset="0"/>
              <a:ea typeface="宋体" panose="02010600030101010101" pitchFamily="2" charset="-122"/>
            </a:endParaRPr>
          </a:p>
        </p:txBody>
      </p:sp>
      <p:pic>
        <p:nvPicPr>
          <p:cNvPr id="110599"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6763" y="5227638"/>
            <a:ext cx="7610475"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p:cNvSpPr>
            <a:spLocks noGrp="1"/>
          </p:cNvSpPr>
          <p:nvPr>
            <p:ph type="title"/>
          </p:nvPr>
        </p:nvSpPr>
        <p:spPr>
          <a:xfrm>
            <a:off x="428625" y="374650"/>
            <a:ext cx="7886700" cy="714375"/>
          </a:xfrm>
        </p:spPr>
        <p:txBody>
          <a:bodyPr/>
          <a:lstStyle/>
          <a:p>
            <a:pPr eaLnBrk="1" hangingPunct="1"/>
            <a:r>
              <a:rPr lang="zh-CN" altLang="en-US" smtClean="0"/>
              <a:t>一些术语</a:t>
            </a:r>
          </a:p>
        </p:txBody>
      </p:sp>
      <p:sp>
        <p:nvSpPr>
          <p:cNvPr id="3" name="内容占位符 2"/>
          <p:cNvSpPr>
            <a:spLocks noGrp="1"/>
          </p:cNvSpPr>
          <p:nvPr>
            <p:ph idx="1"/>
          </p:nvPr>
        </p:nvSpPr>
        <p:spPr>
          <a:xfrm>
            <a:off x="419100" y="1169988"/>
            <a:ext cx="8432800" cy="5121275"/>
          </a:xfrm>
        </p:spPr>
        <p:txBody>
          <a:bodyPr rtlCol="0">
            <a:normAutofit fontScale="85000" lnSpcReduction="10000"/>
          </a:bodyPr>
          <a:lstStyle/>
          <a:p>
            <a:pPr eaLnBrk="1" fontAlgn="auto" hangingPunct="1">
              <a:lnSpc>
                <a:spcPct val="110000"/>
              </a:lnSpc>
              <a:spcAft>
                <a:spcPts val="0"/>
              </a:spcAft>
              <a:defRPr/>
            </a:pPr>
            <a:r>
              <a:rPr lang="zh-CN" altLang="en-US" dirty="0" smtClean="0"/>
              <a:t>本地</a:t>
            </a:r>
            <a:r>
              <a:rPr lang="zh-CN" altLang="en-US" dirty="0"/>
              <a:t>或</a:t>
            </a:r>
            <a:r>
              <a:rPr lang="zh-CN" altLang="en-US" dirty="0" smtClean="0"/>
              <a:t>私有</a:t>
            </a:r>
            <a:r>
              <a:rPr lang="en-US" altLang="zh-CN" dirty="0" smtClean="0"/>
              <a:t>Cache </a:t>
            </a:r>
            <a:r>
              <a:rPr lang="zh-CN" altLang="en-US" dirty="0" smtClean="0"/>
              <a:t>（</a:t>
            </a:r>
            <a:r>
              <a:rPr lang="en-US" altLang="zh-CN" dirty="0" smtClean="0"/>
              <a:t>Local or Private Cache</a:t>
            </a:r>
            <a:r>
              <a:rPr lang="zh-CN" altLang="en-US" dirty="0" smtClean="0"/>
              <a:t>）</a:t>
            </a:r>
            <a:endParaRPr lang="en-US" altLang="zh-CN" dirty="0" smtClean="0"/>
          </a:p>
          <a:p>
            <a:pPr lvl="1" eaLnBrk="1" fontAlgn="auto" hangingPunct="1">
              <a:lnSpc>
                <a:spcPct val="110000"/>
              </a:lnSpc>
              <a:spcAft>
                <a:spcPts val="0"/>
              </a:spcAft>
              <a:defRPr/>
            </a:pPr>
            <a:r>
              <a:rPr lang="zh-CN" altLang="en-US" dirty="0" smtClean="0"/>
              <a:t>处理器请求的源</a:t>
            </a:r>
            <a:endParaRPr lang="en-US" altLang="zh-CN" dirty="0"/>
          </a:p>
          <a:p>
            <a:pPr eaLnBrk="1" fontAlgn="auto" hangingPunct="1">
              <a:lnSpc>
                <a:spcPct val="110000"/>
              </a:lnSpc>
              <a:spcAft>
                <a:spcPts val="0"/>
              </a:spcAft>
              <a:defRPr/>
            </a:pPr>
            <a:r>
              <a:rPr lang="zh-CN" altLang="en-US" dirty="0" smtClean="0"/>
              <a:t>目录（</a:t>
            </a:r>
            <a:r>
              <a:rPr lang="en-US" altLang="zh-CN" dirty="0" smtClean="0"/>
              <a:t>Home Directory</a:t>
            </a:r>
            <a:r>
              <a:rPr lang="zh-CN" altLang="en-US" dirty="0" smtClean="0"/>
              <a:t>）</a:t>
            </a:r>
            <a:endParaRPr lang="en-US" altLang="zh-CN" dirty="0" smtClean="0"/>
          </a:p>
          <a:p>
            <a:pPr lvl="1" eaLnBrk="1" fontAlgn="auto" hangingPunct="1">
              <a:lnSpc>
                <a:spcPct val="110000"/>
              </a:lnSpc>
              <a:spcAft>
                <a:spcPts val="0"/>
              </a:spcAft>
              <a:defRPr/>
            </a:pPr>
            <a:r>
              <a:rPr lang="zh-CN" altLang="en-US" dirty="0" smtClean="0"/>
              <a:t>存放</a:t>
            </a:r>
            <a:r>
              <a:rPr lang="en-US" altLang="zh-CN" dirty="0" smtClean="0"/>
              <a:t>Cache</a:t>
            </a:r>
            <a:r>
              <a:rPr lang="zh-CN" altLang="en-US" dirty="0" smtClean="0"/>
              <a:t>块相关信息</a:t>
            </a:r>
            <a:endParaRPr lang="en-US" altLang="zh-CN" dirty="0" smtClean="0"/>
          </a:p>
          <a:p>
            <a:pPr lvl="1" eaLnBrk="1" fontAlgn="auto" hangingPunct="1">
              <a:lnSpc>
                <a:spcPct val="110000"/>
              </a:lnSpc>
              <a:spcAft>
                <a:spcPts val="0"/>
              </a:spcAft>
              <a:defRPr/>
            </a:pPr>
            <a:r>
              <a:rPr lang="zh-CN" altLang="en-US" dirty="0" smtClean="0"/>
              <a:t>目录使用</a:t>
            </a:r>
            <a:r>
              <a:rPr lang="en-US" altLang="zh-CN" dirty="0" smtClean="0"/>
              <a:t>presence </a:t>
            </a:r>
            <a:r>
              <a:rPr lang="en-US" altLang="zh-CN" dirty="0"/>
              <a:t>bits </a:t>
            </a:r>
            <a:r>
              <a:rPr lang="zh-CN" altLang="en-US" dirty="0"/>
              <a:t>和</a:t>
            </a:r>
            <a:r>
              <a:rPr lang="en-US" altLang="zh-CN" dirty="0" smtClean="0"/>
              <a:t> </a:t>
            </a:r>
            <a:r>
              <a:rPr lang="en-US" altLang="zh-CN" dirty="0"/>
              <a:t>state </a:t>
            </a:r>
            <a:r>
              <a:rPr lang="zh-CN" altLang="en-US" dirty="0" smtClean="0"/>
              <a:t>追踪</a:t>
            </a:r>
            <a:r>
              <a:rPr lang="en-US" altLang="zh-CN" dirty="0" smtClean="0"/>
              <a:t>cache</a:t>
            </a:r>
            <a:r>
              <a:rPr lang="zh-CN" altLang="en-US" dirty="0" smtClean="0"/>
              <a:t>块</a:t>
            </a:r>
            <a:endParaRPr lang="en-US" altLang="zh-CN" dirty="0"/>
          </a:p>
          <a:p>
            <a:pPr eaLnBrk="1" fontAlgn="auto" hangingPunct="1">
              <a:lnSpc>
                <a:spcPct val="110000"/>
              </a:lnSpc>
              <a:spcAft>
                <a:spcPts val="0"/>
              </a:spcAft>
              <a:defRPr/>
            </a:pPr>
            <a:r>
              <a:rPr lang="zh-CN" altLang="en-US" dirty="0" smtClean="0"/>
              <a:t>远程</a:t>
            </a:r>
            <a:r>
              <a:rPr lang="en-US" altLang="zh-CN" dirty="0" smtClean="0"/>
              <a:t>Cache</a:t>
            </a:r>
            <a:r>
              <a:rPr lang="zh-CN" altLang="en-US" dirty="0" smtClean="0"/>
              <a:t>（</a:t>
            </a:r>
            <a:r>
              <a:rPr lang="en-US" altLang="zh-CN" dirty="0" smtClean="0"/>
              <a:t>Remote Cache</a:t>
            </a:r>
            <a:r>
              <a:rPr lang="zh-CN" altLang="en-US" dirty="0" smtClean="0"/>
              <a:t>）</a:t>
            </a:r>
            <a:endParaRPr lang="en-US" altLang="zh-CN" dirty="0" smtClean="0"/>
          </a:p>
          <a:p>
            <a:pPr lvl="1" eaLnBrk="1" fontAlgn="auto" hangingPunct="1">
              <a:lnSpc>
                <a:spcPct val="110000"/>
              </a:lnSpc>
              <a:spcAft>
                <a:spcPts val="0"/>
              </a:spcAft>
              <a:defRPr/>
            </a:pPr>
            <a:r>
              <a:rPr lang="zh-CN" altLang="en-US" dirty="0" smtClean="0"/>
              <a:t>该</a:t>
            </a:r>
            <a:r>
              <a:rPr lang="en-US" altLang="zh-CN" dirty="0" smtClean="0"/>
              <a:t>Cache</a:t>
            </a:r>
            <a:r>
              <a:rPr lang="zh-CN" altLang="en-US" dirty="0" smtClean="0"/>
              <a:t>中包含一个</a:t>
            </a:r>
            <a:r>
              <a:rPr lang="en-US" altLang="zh-CN" dirty="0" smtClean="0"/>
              <a:t>Cache</a:t>
            </a:r>
            <a:r>
              <a:rPr lang="zh-CN" altLang="en-US" dirty="0" smtClean="0"/>
              <a:t>块的副本，处于</a:t>
            </a:r>
            <a:r>
              <a:rPr lang="en-US" altLang="zh-CN" dirty="0" smtClean="0"/>
              <a:t>modified </a:t>
            </a:r>
            <a:r>
              <a:rPr lang="zh-CN" altLang="en-US" dirty="0" smtClean="0"/>
              <a:t>或</a:t>
            </a:r>
            <a:r>
              <a:rPr lang="en-US" altLang="zh-CN" dirty="0" smtClean="0"/>
              <a:t>shared </a:t>
            </a:r>
            <a:r>
              <a:rPr lang="zh-CN" altLang="en-US" dirty="0" smtClean="0"/>
              <a:t>态</a:t>
            </a:r>
            <a:endParaRPr lang="en-US" altLang="zh-CN" dirty="0"/>
          </a:p>
          <a:p>
            <a:pPr eaLnBrk="1" fontAlgn="auto" hangingPunct="1">
              <a:lnSpc>
                <a:spcPct val="110000"/>
              </a:lnSpc>
              <a:spcAft>
                <a:spcPts val="0"/>
              </a:spcAft>
              <a:defRPr/>
            </a:pPr>
            <a:r>
              <a:rPr lang="en-US" altLang="zh-CN" dirty="0" smtClean="0"/>
              <a:t>Cache</a:t>
            </a:r>
            <a:r>
              <a:rPr lang="zh-CN" altLang="en-US" dirty="0" smtClean="0"/>
              <a:t>一致性：即要保证</a:t>
            </a:r>
            <a:r>
              <a:rPr lang="en-US" altLang="zh-CN" dirty="0" smtClean="0"/>
              <a:t>Single-Writer</a:t>
            </a:r>
            <a:r>
              <a:rPr lang="en-US" altLang="zh-CN" dirty="0"/>
              <a:t>, Multiple-Readers</a:t>
            </a:r>
          </a:p>
          <a:p>
            <a:pPr lvl="1" eaLnBrk="1" fontAlgn="auto" hangingPunct="1">
              <a:lnSpc>
                <a:spcPct val="110000"/>
              </a:lnSpc>
              <a:spcAft>
                <a:spcPts val="0"/>
              </a:spcAft>
              <a:defRPr/>
            </a:pPr>
            <a:r>
              <a:rPr lang="zh-CN" altLang="en-US" dirty="0" smtClean="0"/>
              <a:t>如果一个块在本地</a:t>
            </a:r>
            <a:r>
              <a:rPr lang="en-US" altLang="zh-CN" dirty="0" smtClean="0"/>
              <a:t>Cache</a:t>
            </a:r>
            <a:r>
              <a:rPr lang="zh-CN" altLang="en-US" dirty="0" smtClean="0"/>
              <a:t>中处于</a:t>
            </a:r>
            <a:r>
              <a:rPr lang="en-US" altLang="zh-CN" dirty="0" smtClean="0"/>
              <a:t>Modified</a:t>
            </a:r>
            <a:r>
              <a:rPr lang="zh-CN" altLang="en-US" dirty="0" smtClean="0"/>
              <a:t>态，那么只有一个有效的副本存在（</a:t>
            </a:r>
            <a:r>
              <a:rPr lang="en-US" altLang="zh-CN" dirty="0" smtClean="0"/>
              <a:t> </a:t>
            </a:r>
            <a:r>
              <a:rPr lang="zh-CN" altLang="en-US" dirty="0" smtClean="0"/>
              <a:t>共享的</a:t>
            </a:r>
            <a:r>
              <a:rPr lang="en-US" altLang="zh-CN" dirty="0" smtClean="0"/>
              <a:t>Cache</a:t>
            </a:r>
            <a:r>
              <a:rPr lang="zh-CN" altLang="en-US" dirty="0" smtClean="0"/>
              <a:t>和存储器还没有更新）</a:t>
            </a:r>
            <a:endParaRPr lang="en-US" altLang="zh-CN" dirty="0"/>
          </a:p>
          <a:p>
            <a:pPr eaLnBrk="1" fontAlgn="auto" hangingPunct="1">
              <a:lnSpc>
                <a:spcPct val="110000"/>
              </a:lnSpc>
              <a:spcAft>
                <a:spcPts val="0"/>
              </a:spcAft>
              <a:defRPr/>
            </a:pPr>
            <a:r>
              <a:rPr lang="en-US" altLang="zh-CN" dirty="0" smtClean="0"/>
              <a:t> </a:t>
            </a:r>
            <a:r>
              <a:rPr lang="zh-CN" altLang="en-US" dirty="0" smtClean="0"/>
              <a:t>无总线，不用广播方式</a:t>
            </a:r>
            <a:r>
              <a:rPr lang="zh-CN" altLang="en-US" dirty="0"/>
              <a:t>到</a:t>
            </a:r>
            <a:r>
              <a:rPr lang="zh-CN" altLang="en-US" dirty="0" smtClean="0"/>
              <a:t>所有处理器核</a:t>
            </a:r>
            <a:endParaRPr lang="en-US" altLang="zh-CN" dirty="0" smtClean="0"/>
          </a:p>
          <a:p>
            <a:pPr lvl="1" eaLnBrk="1" fontAlgn="auto" hangingPunct="1">
              <a:lnSpc>
                <a:spcPct val="110000"/>
              </a:lnSpc>
              <a:spcAft>
                <a:spcPts val="0"/>
              </a:spcAft>
              <a:defRPr/>
            </a:pPr>
            <a:r>
              <a:rPr lang="zh-CN" altLang="en-US" dirty="0" smtClean="0"/>
              <a:t>所有消息都有显式的回复</a:t>
            </a:r>
            <a:endParaRPr lang="zh-CN" altLang="en-US" dirty="0"/>
          </a:p>
        </p:txBody>
      </p:sp>
      <p:sp>
        <p:nvSpPr>
          <p:cNvPr id="4" name="日期占位符 3"/>
          <p:cNvSpPr>
            <a:spLocks noGrp="1"/>
          </p:cNvSpPr>
          <p:nvPr>
            <p:ph type="dt" sz="quarter" idx="10"/>
          </p:nvPr>
        </p:nvSpPr>
        <p:spPr/>
        <p:txBody>
          <a:bodyPr/>
          <a:lstStyle/>
          <a:p>
            <a:pPr>
              <a:defRPr/>
            </a:pPr>
            <a:fld id="{14E9D65B-B891-4BFD-A1FC-30059B8A9FCD}"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162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61973896-52C7-4E1A-B2F3-3062012517EF}"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73</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p:cNvSpPr>
            <a:spLocks noGrp="1"/>
          </p:cNvSpPr>
          <p:nvPr>
            <p:ph type="title"/>
          </p:nvPr>
        </p:nvSpPr>
        <p:spPr>
          <a:xfrm>
            <a:off x="628650" y="365125"/>
            <a:ext cx="7886700" cy="747713"/>
          </a:xfrm>
        </p:spPr>
        <p:txBody>
          <a:bodyPr/>
          <a:lstStyle/>
          <a:p>
            <a:pPr eaLnBrk="1" hangingPunct="1"/>
            <a:r>
              <a:rPr lang="en-US" altLang="zh-CN" smtClean="0"/>
              <a:t>States for Local and Shared Cache</a:t>
            </a:r>
            <a:endParaRPr lang="zh-CN" altLang="en-US" smtClean="0"/>
          </a:p>
        </p:txBody>
      </p:sp>
      <p:sp>
        <p:nvSpPr>
          <p:cNvPr id="3" name="内容占位符 2"/>
          <p:cNvSpPr>
            <a:spLocks noGrp="1"/>
          </p:cNvSpPr>
          <p:nvPr>
            <p:ph idx="1"/>
          </p:nvPr>
        </p:nvSpPr>
        <p:spPr>
          <a:xfrm>
            <a:off x="628650" y="1219200"/>
            <a:ext cx="7886700" cy="5030788"/>
          </a:xfrm>
        </p:spPr>
        <p:txBody>
          <a:bodyPr rtlCol="0">
            <a:normAutofit fontScale="77500" lnSpcReduction="20000"/>
          </a:bodyPr>
          <a:lstStyle/>
          <a:p>
            <a:pPr marL="0" indent="0" eaLnBrk="1" fontAlgn="auto" hangingPunct="1">
              <a:lnSpc>
                <a:spcPct val="110000"/>
              </a:lnSpc>
              <a:spcAft>
                <a:spcPts val="0"/>
              </a:spcAft>
              <a:buFont typeface="Arial" panose="020B0604020202020204" pitchFamily="34" charset="0"/>
              <a:buNone/>
              <a:defRPr/>
            </a:pPr>
            <a:r>
              <a:rPr lang="zh-CN" altLang="en-US" dirty="0" smtClean="0"/>
              <a:t>对于本地（私有）</a:t>
            </a:r>
            <a:r>
              <a:rPr lang="en-US" altLang="zh-CN" dirty="0" smtClean="0"/>
              <a:t>cache </a:t>
            </a:r>
            <a:r>
              <a:rPr lang="zh-CN" altLang="en-US" dirty="0" smtClean="0"/>
              <a:t>块，存在</a:t>
            </a:r>
            <a:r>
              <a:rPr lang="en-US" altLang="zh-CN" b="1" dirty="0" smtClean="0">
                <a:solidFill>
                  <a:srgbClr val="0070C0"/>
                </a:solidFill>
              </a:rPr>
              <a:t>3</a:t>
            </a:r>
            <a:r>
              <a:rPr lang="zh-CN" altLang="en-US" b="1" dirty="0" smtClean="0">
                <a:solidFill>
                  <a:srgbClr val="0070C0"/>
                </a:solidFill>
              </a:rPr>
              <a:t>种</a:t>
            </a:r>
            <a:r>
              <a:rPr lang="zh-CN" altLang="en-US" dirty="0" smtClean="0"/>
              <a:t>状态</a:t>
            </a:r>
            <a:r>
              <a:rPr lang="en-US" altLang="zh-CN" dirty="0" smtClean="0"/>
              <a:t>:</a:t>
            </a:r>
            <a:endParaRPr lang="en-US" altLang="zh-CN" dirty="0"/>
          </a:p>
          <a:p>
            <a:pPr marL="0" indent="0" eaLnBrk="1" fontAlgn="auto" hangingPunct="1">
              <a:lnSpc>
                <a:spcPct val="110000"/>
              </a:lnSpc>
              <a:spcAft>
                <a:spcPts val="0"/>
              </a:spcAft>
              <a:buFont typeface="Arial" panose="020B0604020202020204" pitchFamily="34" charset="0"/>
              <a:buNone/>
              <a:defRPr/>
            </a:pPr>
            <a:r>
              <a:rPr lang="en-US" altLang="zh-CN" dirty="0"/>
              <a:t>1. Modified: </a:t>
            </a:r>
            <a:r>
              <a:rPr lang="zh-CN" altLang="en-US" dirty="0" smtClean="0"/>
              <a:t>仅当前</a:t>
            </a:r>
            <a:r>
              <a:rPr lang="en-US" altLang="zh-CN" dirty="0" smtClean="0"/>
              <a:t>Cache</a:t>
            </a:r>
            <a:r>
              <a:rPr lang="zh-CN" altLang="en-US" dirty="0" smtClean="0"/>
              <a:t>具有该块修改过的副本</a:t>
            </a:r>
            <a:endParaRPr lang="en-US" altLang="zh-CN" dirty="0"/>
          </a:p>
          <a:p>
            <a:pPr marL="0" indent="0" eaLnBrk="1" fontAlgn="auto" hangingPunct="1">
              <a:lnSpc>
                <a:spcPct val="110000"/>
              </a:lnSpc>
              <a:spcAft>
                <a:spcPts val="0"/>
              </a:spcAft>
              <a:buFont typeface="Arial" panose="020B0604020202020204" pitchFamily="34" charset="0"/>
              <a:buNone/>
              <a:defRPr/>
            </a:pPr>
            <a:r>
              <a:rPr lang="en-US" altLang="zh-CN" dirty="0"/>
              <a:t>2. Shared: </a:t>
            </a:r>
            <a:r>
              <a:rPr lang="zh-CN" altLang="en-US" dirty="0"/>
              <a:t>该</a:t>
            </a:r>
            <a:r>
              <a:rPr lang="zh-CN" altLang="en-US" dirty="0" smtClean="0"/>
              <a:t>块可能在多个</a:t>
            </a:r>
            <a:r>
              <a:rPr lang="en-US" altLang="zh-CN" dirty="0" smtClean="0"/>
              <a:t>Cache</a:t>
            </a:r>
            <a:r>
              <a:rPr lang="zh-CN" altLang="en-US" dirty="0" smtClean="0"/>
              <a:t>中有副本</a:t>
            </a:r>
            <a:endParaRPr lang="en-US" altLang="zh-CN" dirty="0"/>
          </a:p>
          <a:p>
            <a:pPr marL="0" indent="0" eaLnBrk="1" fontAlgn="auto" hangingPunct="1">
              <a:lnSpc>
                <a:spcPct val="110000"/>
              </a:lnSpc>
              <a:spcAft>
                <a:spcPts val="0"/>
              </a:spcAft>
              <a:buFont typeface="Arial" panose="020B0604020202020204" pitchFamily="34" charset="0"/>
              <a:buNone/>
              <a:defRPr/>
            </a:pPr>
            <a:r>
              <a:rPr lang="en-US" altLang="zh-CN" dirty="0"/>
              <a:t>3. Invalid: </a:t>
            </a:r>
            <a:r>
              <a:rPr lang="zh-CN" altLang="en-US" dirty="0" smtClean="0"/>
              <a:t>该块无效</a:t>
            </a:r>
            <a:endParaRPr lang="en-US" altLang="zh-CN" dirty="0"/>
          </a:p>
          <a:p>
            <a:pPr marL="0" indent="0" eaLnBrk="1" fontAlgn="auto" hangingPunct="1">
              <a:lnSpc>
                <a:spcPct val="110000"/>
              </a:lnSpc>
              <a:spcAft>
                <a:spcPts val="0"/>
              </a:spcAft>
              <a:buFont typeface="Arial" panose="020B0604020202020204" pitchFamily="34" charset="0"/>
              <a:buNone/>
              <a:defRPr/>
            </a:pPr>
            <a:r>
              <a:rPr lang="zh-CN" altLang="en-US" dirty="0" smtClean="0"/>
              <a:t>对于共享</a:t>
            </a:r>
            <a:r>
              <a:rPr lang="en-US" altLang="zh-CN" dirty="0" smtClean="0"/>
              <a:t>Cache</a:t>
            </a:r>
            <a:r>
              <a:rPr lang="zh-CN" altLang="en-US" dirty="0" smtClean="0"/>
              <a:t>中的块，存在</a:t>
            </a:r>
            <a:r>
              <a:rPr lang="en-US" altLang="zh-CN" b="1" dirty="0" smtClean="0">
                <a:solidFill>
                  <a:srgbClr val="0070C0"/>
                </a:solidFill>
              </a:rPr>
              <a:t>4</a:t>
            </a:r>
            <a:r>
              <a:rPr lang="zh-CN" altLang="en-US" b="1" dirty="0" smtClean="0">
                <a:solidFill>
                  <a:srgbClr val="0070C0"/>
                </a:solidFill>
              </a:rPr>
              <a:t>种状态</a:t>
            </a:r>
            <a:r>
              <a:rPr lang="en-US" altLang="zh-CN" dirty="0" smtClean="0"/>
              <a:t>:</a:t>
            </a:r>
            <a:endParaRPr lang="en-US" altLang="zh-CN" dirty="0"/>
          </a:p>
          <a:p>
            <a:pPr marL="0" indent="0" eaLnBrk="1" fontAlgn="auto" hangingPunct="1">
              <a:lnSpc>
                <a:spcPct val="110000"/>
              </a:lnSpc>
              <a:spcAft>
                <a:spcPts val="0"/>
              </a:spcAft>
              <a:buFont typeface="Arial" panose="020B0604020202020204" pitchFamily="34" charset="0"/>
              <a:buNone/>
              <a:defRPr/>
            </a:pPr>
            <a:r>
              <a:rPr lang="en-US" altLang="zh-CN" dirty="0" smtClean="0"/>
              <a:t>1. Modified</a:t>
            </a:r>
            <a:r>
              <a:rPr lang="en-US" altLang="zh-CN" dirty="0"/>
              <a:t>: </a:t>
            </a:r>
            <a:r>
              <a:rPr lang="zh-CN" altLang="en-US" dirty="0" smtClean="0"/>
              <a:t>只有一个本地</a:t>
            </a:r>
            <a:r>
              <a:rPr lang="en-US" altLang="zh-CN" dirty="0" smtClean="0"/>
              <a:t>Cache</a:t>
            </a:r>
            <a:r>
              <a:rPr lang="zh-CN" altLang="en-US" dirty="0" smtClean="0"/>
              <a:t>是这个块的拥有者</a:t>
            </a:r>
            <a:endParaRPr lang="en-US" altLang="zh-CN" dirty="0" smtClean="0"/>
          </a:p>
          <a:p>
            <a:pPr lvl="1" eaLnBrk="1" fontAlgn="auto" hangingPunct="1">
              <a:lnSpc>
                <a:spcPct val="110000"/>
              </a:lnSpc>
              <a:spcAft>
                <a:spcPts val="0"/>
              </a:spcAft>
              <a:defRPr/>
            </a:pPr>
            <a:r>
              <a:rPr lang="zh-CN" altLang="en-US" dirty="0" smtClean="0"/>
              <a:t>只有一个本地</a:t>
            </a:r>
            <a:r>
              <a:rPr lang="en-US" altLang="zh-CN" dirty="0" smtClean="0"/>
              <a:t>Cache</a:t>
            </a:r>
            <a:r>
              <a:rPr lang="zh-CN" altLang="en-US" dirty="0" smtClean="0"/>
              <a:t>具有该块修改后的副本</a:t>
            </a:r>
            <a:endParaRPr lang="en-US" altLang="zh-CN" dirty="0" smtClean="0"/>
          </a:p>
          <a:p>
            <a:pPr marL="0" indent="0" eaLnBrk="1" fontAlgn="auto" hangingPunct="1">
              <a:lnSpc>
                <a:spcPct val="110000"/>
              </a:lnSpc>
              <a:spcAft>
                <a:spcPts val="0"/>
              </a:spcAft>
              <a:buFont typeface="Arial" panose="020B0604020202020204" pitchFamily="34" charset="0"/>
              <a:buNone/>
              <a:defRPr/>
            </a:pPr>
            <a:r>
              <a:rPr lang="en-US" altLang="zh-CN" dirty="0" smtClean="0"/>
              <a:t>2</a:t>
            </a:r>
            <a:r>
              <a:rPr lang="en-US" altLang="zh-CN" dirty="0"/>
              <a:t>. Owned: </a:t>
            </a:r>
            <a:r>
              <a:rPr lang="zh-CN" altLang="en-US" dirty="0" smtClean="0"/>
              <a:t>共享</a:t>
            </a:r>
            <a:r>
              <a:rPr lang="en-US" altLang="zh-CN" dirty="0" smtClean="0"/>
              <a:t>Cache</a:t>
            </a:r>
            <a:r>
              <a:rPr lang="zh-CN" altLang="en-US" dirty="0" smtClean="0"/>
              <a:t>是</a:t>
            </a:r>
            <a:r>
              <a:rPr lang="en-US" altLang="zh-CN" dirty="0" smtClean="0"/>
              <a:t>modified</a:t>
            </a:r>
            <a:r>
              <a:rPr lang="zh-CN" altLang="en-US" dirty="0" smtClean="0"/>
              <a:t>块的拥有者</a:t>
            </a:r>
            <a:endParaRPr lang="en-US" altLang="zh-CN" dirty="0"/>
          </a:p>
          <a:p>
            <a:pPr lvl="1" eaLnBrk="1" fontAlgn="auto" hangingPunct="1">
              <a:lnSpc>
                <a:spcPct val="110000"/>
              </a:lnSpc>
              <a:spcAft>
                <a:spcPts val="0"/>
              </a:spcAft>
              <a:defRPr/>
            </a:pPr>
            <a:r>
              <a:rPr lang="en-US" altLang="zh-CN" dirty="0" smtClean="0"/>
              <a:t>Modified block</a:t>
            </a:r>
            <a:r>
              <a:rPr lang="zh-CN" altLang="en-US" dirty="0" smtClean="0"/>
              <a:t>被写回到共享</a:t>
            </a:r>
            <a:r>
              <a:rPr lang="en-US" altLang="zh-CN" dirty="0" smtClean="0"/>
              <a:t>Cache</a:t>
            </a:r>
            <a:r>
              <a:rPr lang="zh-CN" altLang="en-US" dirty="0" smtClean="0"/>
              <a:t>，但不是内存</a:t>
            </a:r>
            <a:endParaRPr lang="en-US" altLang="zh-CN" dirty="0"/>
          </a:p>
          <a:p>
            <a:pPr lvl="1" eaLnBrk="1" fontAlgn="auto" hangingPunct="1">
              <a:lnSpc>
                <a:spcPct val="110000"/>
              </a:lnSpc>
              <a:spcAft>
                <a:spcPts val="0"/>
              </a:spcAft>
              <a:defRPr/>
            </a:pPr>
            <a:r>
              <a:rPr lang="zh-CN" altLang="en-US" dirty="0" smtClean="0"/>
              <a:t>处于</a:t>
            </a:r>
            <a:r>
              <a:rPr lang="en-US" altLang="zh-CN" dirty="0" smtClean="0"/>
              <a:t>owned</a:t>
            </a:r>
            <a:r>
              <a:rPr lang="zh-CN" altLang="en-US" dirty="0" smtClean="0"/>
              <a:t>态的块可以被多个本地</a:t>
            </a:r>
            <a:r>
              <a:rPr lang="en-US" altLang="zh-CN" dirty="0" smtClean="0"/>
              <a:t>Cache</a:t>
            </a:r>
            <a:r>
              <a:rPr lang="zh-CN" altLang="en-US" dirty="0" smtClean="0"/>
              <a:t>共享</a:t>
            </a:r>
            <a:endParaRPr lang="en-US" altLang="zh-CN" dirty="0"/>
          </a:p>
          <a:p>
            <a:pPr marL="0" indent="0" eaLnBrk="1" fontAlgn="auto" hangingPunct="1">
              <a:lnSpc>
                <a:spcPct val="110000"/>
              </a:lnSpc>
              <a:spcAft>
                <a:spcPts val="0"/>
              </a:spcAft>
              <a:buFont typeface="Arial" panose="020B0604020202020204" pitchFamily="34" charset="0"/>
              <a:buNone/>
              <a:defRPr/>
            </a:pPr>
            <a:r>
              <a:rPr lang="en-US" altLang="zh-CN" dirty="0"/>
              <a:t>3. Shared: </a:t>
            </a:r>
            <a:r>
              <a:rPr lang="zh-CN" altLang="en-US" dirty="0"/>
              <a:t>该</a:t>
            </a:r>
            <a:r>
              <a:rPr lang="zh-CN" altLang="en-US" dirty="0" smtClean="0"/>
              <a:t>块可能被复制到多个</a:t>
            </a:r>
            <a:r>
              <a:rPr lang="en-US" altLang="zh-CN" dirty="0" smtClean="0"/>
              <a:t>cache</a:t>
            </a:r>
            <a:r>
              <a:rPr lang="zh-CN" altLang="en-US" dirty="0" smtClean="0"/>
              <a:t>中</a:t>
            </a:r>
            <a:endParaRPr lang="en-US" altLang="zh-CN" dirty="0"/>
          </a:p>
          <a:p>
            <a:pPr marL="0" indent="0" eaLnBrk="1" fontAlgn="auto" hangingPunct="1">
              <a:lnSpc>
                <a:spcPct val="110000"/>
              </a:lnSpc>
              <a:spcAft>
                <a:spcPts val="0"/>
              </a:spcAft>
              <a:buFont typeface="Arial" panose="020B0604020202020204" pitchFamily="34" charset="0"/>
              <a:buNone/>
              <a:defRPr/>
            </a:pPr>
            <a:r>
              <a:rPr lang="en-US" altLang="zh-CN" dirty="0"/>
              <a:t>4. </a:t>
            </a:r>
            <a:r>
              <a:rPr lang="en-US" altLang="zh-CN" dirty="0" err="1"/>
              <a:t>Uncached</a:t>
            </a:r>
            <a:r>
              <a:rPr lang="en-US" altLang="zh-CN" dirty="0"/>
              <a:t>: </a:t>
            </a:r>
            <a:r>
              <a:rPr lang="zh-CN" altLang="en-US" dirty="0" smtClean="0"/>
              <a:t>该块不在任何本地或共享</a:t>
            </a:r>
            <a:r>
              <a:rPr lang="en-US" altLang="zh-CN" dirty="0" smtClean="0"/>
              <a:t>Cache</a:t>
            </a:r>
            <a:r>
              <a:rPr lang="zh-CN" altLang="en-US" dirty="0" smtClean="0"/>
              <a:t>中</a:t>
            </a:r>
            <a:endParaRPr lang="zh-CN" altLang="en-US" dirty="0"/>
          </a:p>
        </p:txBody>
      </p:sp>
      <p:sp>
        <p:nvSpPr>
          <p:cNvPr id="4" name="日期占位符 3"/>
          <p:cNvSpPr>
            <a:spLocks noGrp="1"/>
          </p:cNvSpPr>
          <p:nvPr>
            <p:ph type="dt" sz="quarter" idx="10"/>
          </p:nvPr>
        </p:nvSpPr>
        <p:spPr/>
        <p:txBody>
          <a:bodyPr/>
          <a:lstStyle/>
          <a:p>
            <a:pPr>
              <a:defRPr/>
            </a:pPr>
            <a:fld id="{4384A42D-CDC4-49F6-B3A4-064275D4E507}"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264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25A780E5-0075-4764-AE52-973D2729A19F}"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74</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p:cNvSpPr>
            <a:spLocks noGrp="1"/>
          </p:cNvSpPr>
          <p:nvPr>
            <p:ph type="title"/>
          </p:nvPr>
        </p:nvSpPr>
        <p:spPr>
          <a:xfrm>
            <a:off x="628650" y="365125"/>
            <a:ext cx="7886700" cy="609600"/>
          </a:xfrm>
        </p:spPr>
        <p:txBody>
          <a:bodyPr/>
          <a:lstStyle/>
          <a:p>
            <a:pPr eaLnBrk="1" hangingPunct="1"/>
            <a:r>
              <a:rPr lang="en-US" altLang="zh-CN" smtClean="0"/>
              <a:t>Read Miss by Processor P</a:t>
            </a:r>
            <a:endParaRPr lang="zh-CN" altLang="en-US" smtClean="0"/>
          </a:p>
        </p:txBody>
      </p:sp>
      <p:sp>
        <p:nvSpPr>
          <p:cNvPr id="3" name="内容占位符 2"/>
          <p:cNvSpPr>
            <a:spLocks noGrp="1"/>
          </p:cNvSpPr>
          <p:nvPr>
            <p:ph idx="1"/>
          </p:nvPr>
        </p:nvSpPr>
        <p:spPr>
          <a:xfrm>
            <a:off x="628650" y="1219200"/>
            <a:ext cx="7886700" cy="5137150"/>
          </a:xfrm>
        </p:spPr>
        <p:txBody>
          <a:bodyPr rtlCol="0">
            <a:normAutofit fontScale="85000" lnSpcReduction="20000"/>
          </a:bodyPr>
          <a:lstStyle/>
          <a:p>
            <a:pPr eaLnBrk="1" fontAlgn="auto" hangingPunct="1">
              <a:lnSpc>
                <a:spcPct val="110000"/>
              </a:lnSpc>
              <a:spcAft>
                <a:spcPts val="0"/>
              </a:spcAft>
              <a:defRPr/>
            </a:pPr>
            <a:r>
              <a:rPr lang="en-US" altLang="zh-CN" dirty="0"/>
              <a:t>Processor P </a:t>
            </a:r>
            <a:r>
              <a:rPr lang="zh-CN" altLang="en-US" dirty="0"/>
              <a:t>发送</a:t>
            </a:r>
            <a:r>
              <a:rPr lang="en-US" altLang="zh-CN" dirty="0" smtClean="0"/>
              <a:t> </a:t>
            </a:r>
            <a:r>
              <a:rPr lang="en-US" altLang="zh-CN" dirty="0"/>
              <a:t>Read Miss </a:t>
            </a:r>
            <a:r>
              <a:rPr lang="zh-CN" altLang="en-US" dirty="0" smtClean="0"/>
              <a:t>消息给</a:t>
            </a:r>
            <a:r>
              <a:rPr lang="en-US" altLang="zh-CN" dirty="0" smtClean="0"/>
              <a:t>  </a:t>
            </a:r>
            <a:r>
              <a:rPr lang="en-US" altLang="zh-CN" dirty="0"/>
              <a:t>H</a:t>
            </a:r>
            <a:r>
              <a:rPr lang="en-US" altLang="zh-CN" dirty="0" smtClean="0"/>
              <a:t>ome directory</a:t>
            </a:r>
          </a:p>
          <a:p>
            <a:pPr eaLnBrk="1" fontAlgn="auto" hangingPunct="1">
              <a:lnSpc>
                <a:spcPct val="110000"/>
              </a:lnSpc>
              <a:spcAft>
                <a:spcPts val="0"/>
              </a:spcAft>
              <a:defRPr/>
            </a:pPr>
            <a:r>
              <a:rPr lang="en-US" altLang="zh-CN" dirty="0"/>
              <a:t>Home Directory: </a:t>
            </a:r>
            <a:r>
              <a:rPr lang="en-US" altLang="zh-CN" b="1" dirty="0">
                <a:solidFill>
                  <a:srgbClr val="0070C0"/>
                </a:solidFill>
              </a:rPr>
              <a:t>block </a:t>
            </a:r>
            <a:r>
              <a:rPr lang="zh-CN" altLang="en-US" b="1" dirty="0">
                <a:solidFill>
                  <a:srgbClr val="0070C0"/>
                </a:solidFill>
              </a:rPr>
              <a:t>是</a:t>
            </a:r>
            <a:r>
              <a:rPr lang="en-US" altLang="zh-CN" b="1" dirty="0" smtClean="0">
                <a:solidFill>
                  <a:srgbClr val="0070C0"/>
                </a:solidFill>
              </a:rPr>
              <a:t> Modified</a:t>
            </a:r>
            <a:r>
              <a:rPr lang="zh-CN" altLang="en-US" b="1" dirty="0" smtClean="0">
                <a:solidFill>
                  <a:srgbClr val="0070C0"/>
                </a:solidFill>
              </a:rPr>
              <a:t>态</a:t>
            </a:r>
            <a:endParaRPr lang="en-US" altLang="zh-CN" b="1" dirty="0">
              <a:solidFill>
                <a:srgbClr val="0070C0"/>
              </a:solidFill>
            </a:endParaRPr>
          </a:p>
          <a:p>
            <a:pPr lvl="1" eaLnBrk="1" fontAlgn="auto" hangingPunct="1">
              <a:lnSpc>
                <a:spcPct val="110000"/>
              </a:lnSpc>
              <a:spcAft>
                <a:spcPts val="0"/>
              </a:spcAft>
              <a:defRPr/>
            </a:pPr>
            <a:r>
              <a:rPr lang="en-US" altLang="zh-CN" dirty="0" smtClean="0"/>
              <a:t>Directory </a:t>
            </a:r>
            <a:r>
              <a:rPr lang="zh-CN" altLang="en-US" dirty="0" smtClean="0"/>
              <a:t>发送</a:t>
            </a:r>
            <a:r>
              <a:rPr lang="en-US" altLang="zh-CN" dirty="0" smtClean="0"/>
              <a:t> </a:t>
            </a:r>
            <a:r>
              <a:rPr lang="en-US" altLang="zh-CN" dirty="0"/>
              <a:t>Fetch message </a:t>
            </a:r>
            <a:r>
              <a:rPr lang="zh-CN" altLang="en-US" dirty="0" smtClean="0"/>
              <a:t>给拥有该块的</a:t>
            </a:r>
            <a:r>
              <a:rPr lang="en-US" altLang="zh-CN" dirty="0" smtClean="0"/>
              <a:t>remote cache</a:t>
            </a:r>
            <a:endParaRPr lang="en-US" altLang="zh-CN" dirty="0"/>
          </a:p>
          <a:p>
            <a:pPr lvl="1" eaLnBrk="1" fontAlgn="auto" hangingPunct="1">
              <a:lnSpc>
                <a:spcPct val="110000"/>
              </a:lnSpc>
              <a:spcAft>
                <a:spcPts val="0"/>
              </a:spcAft>
              <a:defRPr/>
            </a:pPr>
            <a:r>
              <a:rPr lang="en-US" altLang="zh-CN" dirty="0" smtClean="0"/>
              <a:t>Remote cache</a:t>
            </a:r>
            <a:r>
              <a:rPr lang="zh-CN" altLang="en-US" dirty="0" smtClean="0"/>
              <a:t>发送</a:t>
            </a:r>
            <a:r>
              <a:rPr lang="en-US" altLang="zh-CN" dirty="0" smtClean="0"/>
              <a:t> </a:t>
            </a:r>
            <a:r>
              <a:rPr lang="en-US" altLang="zh-CN" dirty="0"/>
              <a:t>Write-Back message </a:t>
            </a:r>
            <a:r>
              <a:rPr lang="zh-CN" altLang="en-US" dirty="0" smtClean="0"/>
              <a:t>到</a:t>
            </a:r>
            <a:r>
              <a:rPr lang="en-US" altLang="zh-CN" dirty="0" smtClean="0"/>
              <a:t> </a:t>
            </a:r>
            <a:r>
              <a:rPr lang="en-US" altLang="zh-CN" dirty="0"/>
              <a:t>directory (shared cache)</a:t>
            </a:r>
          </a:p>
          <a:p>
            <a:pPr lvl="1" eaLnBrk="1" fontAlgn="auto" hangingPunct="1">
              <a:lnSpc>
                <a:spcPct val="110000"/>
              </a:lnSpc>
              <a:spcAft>
                <a:spcPts val="0"/>
              </a:spcAft>
              <a:defRPr/>
            </a:pPr>
            <a:r>
              <a:rPr lang="en-US" altLang="zh-CN" dirty="0" smtClean="0"/>
              <a:t>Remote </a:t>
            </a:r>
            <a:r>
              <a:rPr lang="en-US" altLang="zh-CN" dirty="0"/>
              <a:t>cache </a:t>
            </a:r>
            <a:r>
              <a:rPr lang="zh-CN" altLang="en-US" dirty="0" smtClean="0"/>
              <a:t>将该块状态修改为</a:t>
            </a:r>
            <a:r>
              <a:rPr lang="en-US" altLang="zh-CN" dirty="0" smtClean="0"/>
              <a:t>shared</a:t>
            </a:r>
            <a:endParaRPr lang="en-US" altLang="zh-CN" dirty="0"/>
          </a:p>
          <a:p>
            <a:pPr lvl="1" eaLnBrk="1" fontAlgn="auto" hangingPunct="1">
              <a:lnSpc>
                <a:spcPct val="110000"/>
              </a:lnSpc>
              <a:spcAft>
                <a:spcPts val="0"/>
              </a:spcAft>
              <a:defRPr/>
            </a:pPr>
            <a:r>
              <a:rPr lang="en-US" altLang="zh-CN" dirty="0" smtClean="0"/>
              <a:t>Directory </a:t>
            </a:r>
            <a:r>
              <a:rPr lang="zh-CN" altLang="en-US" dirty="0" smtClean="0"/>
              <a:t>将其所对应的</a:t>
            </a:r>
            <a:r>
              <a:rPr lang="zh-CN" altLang="en-US" dirty="0"/>
              <a:t>共享</a:t>
            </a:r>
            <a:r>
              <a:rPr lang="zh-CN" altLang="en-US" dirty="0" smtClean="0"/>
              <a:t>块状态修改为</a:t>
            </a:r>
            <a:r>
              <a:rPr lang="en-US" altLang="zh-CN" dirty="0" smtClean="0"/>
              <a:t> </a:t>
            </a:r>
            <a:r>
              <a:rPr lang="en-US" altLang="zh-CN" dirty="0"/>
              <a:t>owned</a:t>
            </a:r>
          </a:p>
          <a:p>
            <a:pPr lvl="1" eaLnBrk="1" fontAlgn="auto" hangingPunct="1">
              <a:lnSpc>
                <a:spcPct val="110000"/>
              </a:lnSpc>
              <a:spcAft>
                <a:spcPts val="0"/>
              </a:spcAft>
              <a:defRPr/>
            </a:pPr>
            <a:r>
              <a:rPr lang="en-US" altLang="zh-CN" dirty="0" smtClean="0"/>
              <a:t>Directory </a:t>
            </a:r>
            <a:r>
              <a:rPr lang="zh-CN" altLang="en-US" dirty="0" smtClean="0"/>
              <a:t>发送数据给</a:t>
            </a:r>
            <a:r>
              <a:rPr lang="en-US" altLang="zh-CN" dirty="0" smtClean="0"/>
              <a:t>P, </a:t>
            </a:r>
            <a:r>
              <a:rPr lang="zh-CN" altLang="en-US" dirty="0" smtClean="0"/>
              <a:t>并将对应于</a:t>
            </a:r>
            <a:r>
              <a:rPr lang="en-US" altLang="zh-CN" dirty="0" smtClean="0"/>
              <a:t>P</a:t>
            </a:r>
            <a:r>
              <a:rPr lang="zh-CN" altLang="en-US" dirty="0" smtClean="0"/>
              <a:t>的</a:t>
            </a:r>
            <a:r>
              <a:rPr lang="en-US" altLang="zh-CN" dirty="0" smtClean="0"/>
              <a:t>presence bit</a:t>
            </a:r>
            <a:r>
              <a:rPr lang="zh-CN" altLang="en-US" dirty="0" smtClean="0"/>
              <a:t>置位</a:t>
            </a:r>
            <a:endParaRPr lang="en-US" altLang="zh-CN" dirty="0" smtClean="0"/>
          </a:p>
          <a:p>
            <a:pPr lvl="1" eaLnBrk="1" fontAlgn="auto" hangingPunct="1">
              <a:lnSpc>
                <a:spcPct val="110000"/>
              </a:lnSpc>
              <a:spcAft>
                <a:spcPts val="0"/>
              </a:spcAft>
              <a:defRPr/>
            </a:pPr>
            <a:r>
              <a:rPr lang="en-US" altLang="zh-CN" dirty="0" smtClean="0"/>
              <a:t>P</a:t>
            </a:r>
            <a:r>
              <a:rPr lang="zh-CN" altLang="en-US" dirty="0" smtClean="0"/>
              <a:t>的</a:t>
            </a:r>
            <a:r>
              <a:rPr lang="en-US" altLang="zh-CN" dirty="0" smtClean="0"/>
              <a:t>Local </a:t>
            </a:r>
            <a:r>
              <a:rPr lang="en-US" altLang="zh-CN" dirty="0"/>
              <a:t>cache </a:t>
            </a:r>
            <a:r>
              <a:rPr lang="zh-CN" altLang="en-US" dirty="0" smtClean="0"/>
              <a:t>将所接收到的块状态置为</a:t>
            </a:r>
            <a:r>
              <a:rPr lang="en-US" altLang="zh-CN" dirty="0" smtClean="0"/>
              <a:t> </a:t>
            </a:r>
            <a:r>
              <a:rPr lang="en-US" altLang="zh-CN" dirty="0"/>
              <a:t>shared</a:t>
            </a:r>
          </a:p>
          <a:p>
            <a:pPr eaLnBrk="1" fontAlgn="auto" hangingPunct="1">
              <a:lnSpc>
                <a:spcPct val="110000"/>
              </a:lnSpc>
              <a:spcAft>
                <a:spcPts val="0"/>
              </a:spcAft>
              <a:defRPr/>
            </a:pPr>
            <a:r>
              <a:rPr lang="en-US" altLang="zh-CN" dirty="0" smtClean="0"/>
              <a:t>Home </a:t>
            </a:r>
            <a:r>
              <a:rPr lang="en-US" altLang="zh-CN" dirty="0"/>
              <a:t>Directory: </a:t>
            </a:r>
            <a:r>
              <a:rPr lang="en-US" altLang="zh-CN" b="1" dirty="0">
                <a:solidFill>
                  <a:srgbClr val="0070C0"/>
                </a:solidFill>
              </a:rPr>
              <a:t>block </a:t>
            </a:r>
            <a:r>
              <a:rPr lang="zh-CN" altLang="en-US" b="1" dirty="0">
                <a:solidFill>
                  <a:srgbClr val="0070C0"/>
                </a:solidFill>
              </a:rPr>
              <a:t>是</a:t>
            </a:r>
            <a:r>
              <a:rPr lang="en-US" altLang="zh-CN" b="1" dirty="0" smtClean="0">
                <a:solidFill>
                  <a:srgbClr val="0070C0"/>
                </a:solidFill>
              </a:rPr>
              <a:t>Shared </a:t>
            </a:r>
            <a:r>
              <a:rPr lang="en-US" altLang="zh-CN" b="1" dirty="0">
                <a:solidFill>
                  <a:srgbClr val="0070C0"/>
                </a:solidFill>
              </a:rPr>
              <a:t>or </a:t>
            </a:r>
            <a:r>
              <a:rPr lang="en-US" altLang="zh-CN" b="1" dirty="0" smtClean="0">
                <a:solidFill>
                  <a:srgbClr val="0070C0"/>
                </a:solidFill>
              </a:rPr>
              <a:t>Owned</a:t>
            </a:r>
            <a:r>
              <a:rPr lang="zh-CN" altLang="en-US" b="1" dirty="0" smtClean="0">
                <a:solidFill>
                  <a:srgbClr val="0070C0"/>
                </a:solidFill>
              </a:rPr>
              <a:t>态</a:t>
            </a:r>
            <a:endParaRPr lang="en-US" altLang="zh-CN" b="1" dirty="0">
              <a:solidFill>
                <a:srgbClr val="0070C0"/>
              </a:solidFill>
            </a:endParaRPr>
          </a:p>
          <a:p>
            <a:pPr lvl="1" eaLnBrk="1" fontAlgn="auto" hangingPunct="1">
              <a:lnSpc>
                <a:spcPct val="110000"/>
              </a:lnSpc>
              <a:spcAft>
                <a:spcPts val="0"/>
              </a:spcAft>
              <a:defRPr/>
            </a:pPr>
            <a:r>
              <a:rPr lang="en-US" altLang="zh-CN" dirty="0" smtClean="0"/>
              <a:t>Directory</a:t>
            </a:r>
            <a:r>
              <a:rPr lang="zh-CN" altLang="en-US" dirty="0" smtClean="0"/>
              <a:t>发送数据给</a:t>
            </a:r>
            <a:r>
              <a:rPr lang="en-US" altLang="zh-CN" dirty="0" smtClean="0"/>
              <a:t>P</a:t>
            </a:r>
            <a:r>
              <a:rPr lang="zh-CN" altLang="en-US" dirty="0" smtClean="0"/>
              <a:t>，并将对应</a:t>
            </a:r>
            <a:r>
              <a:rPr lang="en-US" altLang="zh-CN" dirty="0" smtClean="0"/>
              <a:t> P</a:t>
            </a:r>
            <a:r>
              <a:rPr lang="zh-CN" altLang="en-US" dirty="0" smtClean="0"/>
              <a:t>的</a:t>
            </a:r>
            <a:r>
              <a:rPr lang="en-US" altLang="zh-CN" dirty="0"/>
              <a:t>presence bit</a:t>
            </a:r>
            <a:r>
              <a:rPr lang="zh-CN" altLang="en-US" dirty="0" smtClean="0"/>
              <a:t>置位</a:t>
            </a:r>
            <a:endParaRPr lang="en-US" altLang="zh-CN" dirty="0" smtClean="0"/>
          </a:p>
          <a:p>
            <a:pPr lvl="1" eaLnBrk="1" fontAlgn="auto" hangingPunct="1">
              <a:lnSpc>
                <a:spcPct val="110000"/>
              </a:lnSpc>
              <a:spcAft>
                <a:spcPts val="0"/>
              </a:spcAft>
              <a:defRPr/>
            </a:pPr>
            <a:r>
              <a:rPr lang="en-US" altLang="zh-CN" dirty="0" smtClean="0"/>
              <a:t>P</a:t>
            </a:r>
            <a:r>
              <a:rPr lang="zh-CN" altLang="en-US" dirty="0"/>
              <a:t>的</a:t>
            </a:r>
            <a:r>
              <a:rPr lang="en-US" altLang="zh-CN" dirty="0"/>
              <a:t>Local cache </a:t>
            </a:r>
            <a:r>
              <a:rPr lang="zh-CN" altLang="en-US" dirty="0"/>
              <a:t>将所接收到的块状态置为</a:t>
            </a:r>
            <a:r>
              <a:rPr lang="en-US" altLang="zh-CN" dirty="0"/>
              <a:t> shared</a:t>
            </a:r>
          </a:p>
          <a:p>
            <a:pPr eaLnBrk="1" fontAlgn="auto" hangingPunct="1">
              <a:lnSpc>
                <a:spcPct val="110000"/>
              </a:lnSpc>
              <a:spcAft>
                <a:spcPts val="0"/>
              </a:spcAft>
              <a:defRPr/>
            </a:pPr>
            <a:r>
              <a:rPr lang="en-US" altLang="zh-CN" dirty="0" smtClean="0"/>
              <a:t>Home </a:t>
            </a:r>
            <a:r>
              <a:rPr lang="en-US" altLang="zh-CN" dirty="0"/>
              <a:t>Directory: </a:t>
            </a:r>
            <a:r>
              <a:rPr lang="en-US" altLang="zh-CN" b="1" dirty="0" err="1">
                <a:solidFill>
                  <a:srgbClr val="0070C0"/>
                </a:solidFill>
              </a:rPr>
              <a:t>Uncached</a:t>
            </a:r>
            <a:r>
              <a:rPr lang="en-US" altLang="zh-CN" b="1" dirty="0">
                <a:solidFill>
                  <a:srgbClr val="0070C0"/>
                </a:solidFill>
              </a:rPr>
              <a:t> -&gt; </a:t>
            </a:r>
            <a:r>
              <a:rPr lang="zh-CN" altLang="en-US" b="1" dirty="0">
                <a:solidFill>
                  <a:srgbClr val="0070C0"/>
                </a:solidFill>
              </a:rPr>
              <a:t>从存储器中获取块</a:t>
            </a:r>
          </a:p>
        </p:txBody>
      </p:sp>
      <p:sp>
        <p:nvSpPr>
          <p:cNvPr id="4" name="日期占位符 3"/>
          <p:cNvSpPr>
            <a:spLocks noGrp="1"/>
          </p:cNvSpPr>
          <p:nvPr>
            <p:ph type="dt" sz="quarter" idx="10"/>
          </p:nvPr>
        </p:nvSpPr>
        <p:spPr/>
        <p:txBody>
          <a:bodyPr/>
          <a:lstStyle/>
          <a:p>
            <a:pPr>
              <a:defRPr/>
            </a:pPr>
            <a:fld id="{BA44B121-3F88-43FB-AA71-A1B0588E5549}"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367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4CB3A5D9-9CB1-46BF-955D-8200FBF340A8}"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75</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p:nvPr>
        </p:nvSpPr>
        <p:spPr>
          <a:xfrm>
            <a:off x="628650" y="365125"/>
            <a:ext cx="8074025" cy="960438"/>
          </a:xfrm>
        </p:spPr>
        <p:txBody>
          <a:bodyPr/>
          <a:lstStyle/>
          <a:p>
            <a:pPr eaLnBrk="1" hangingPunct="1"/>
            <a:r>
              <a:rPr lang="en-US" altLang="zh-CN" sz="3200" smtClean="0"/>
              <a:t>Read Miss to a Block in Modified State</a:t>
            </a:r>
            <a:endParaRPr lang="zh-CN" altLang="en-US" sz="3200" smtClean="0"/>
          </a:p>
        </p:txBody>
      </p:sp>
      <p:sp>
        <p:nvSpPr>
          <p:cNvPr id="114691" name="内容占位符 2"/>
          <p:cNvSpPr>
            <a:spLocks noGrp="1"/>
          </p:cNvSpPr>
          <p:nvPr>
            <p:ph idx="1"/>
          </p:nvPr>
        </p:nvSpPr>
        <p:spPr/>
        <p:txBody>
          <a:bodyPr/>
          <a:lstStyle/>
          <a:p>
            <a:pPr eaLnBrk="1" hangingPunct="1"/>
            <a:endParaRPr lang="zh-CN" altLang="en-US" smtClean="0"/>
          </a:p>
        </p:txBody>
      </p:sp>
      <p:sp>
        <p:nvSpPr>
          <p:cNvPr id="4" name="日期占位符 3"/>
          <p:cNvSpPr>
            <a:spLocks noGrp="1"/>
          </p:cNvSpPr>
          <p:nvPr>
            <p:ph type="dt" sz="quarter" idx="10"/>
          </p:nvPr>
        </p:nvSpPr>
        <p:spPr/>
        <p:txBody>
          <a:bodyPr/>
          <a:lstStyle/>
          <a:p>
            <a:pPr>
              <a:defRPr/>
            </a:pPr>
            <a:fld id="{B54A2234-B0BC-46B1-B067-E1ED97B5747A}"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469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1F8C2A4E-66ED-436C-923F-A7D945B26B25}"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76</a:t>
            </a:fld>
            <a:endParaRPr lang="zh-CN" altLang="en-US" sz="1200" smtClean="0">
              <a:solidFill>
                <a:srgbClr val="898989"/>
              </a:solidFill>
              <a:latin typeface="Calibri" panose="020F0502020204030204" pitchFamily="34" charset="0"/>
              <a:ea typeface="宋体" panose="02010600030101010101" pitchFamily="2" charset="-122"/>
            </a:endParaRPr>
          </a:p>
        </p:txBody>
      </p:sp>
      <p:pic>
        <p:nvPicPr>
          <p:cNvPr id="114695"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0075" y="1154113"/>
            <a:ext cx="7943850"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p:cNvSpPr>
            <a:spLocks noGrp="1"/>
          </p:cNvSpPr>
          <p:nvPr>
            <p:ph type="title"/>
          </p:nvPr>
        </p:nvSpPr>
        <p:spPr>
          <a:xfrm>
            <a:off x="628650" y="244475"/>
            <a:ext cx="7886700" cy="630238"/>
          </a:xfrm>
        </p:spPr>
        <p:txBody>
          <a:bodyPr/>
          <a:lstStyle/>
          <a:p>
            <a:pPr eaLnBrk="1" hangingPunct="1"/>
            <a:r>
              <a:rPr lang="en-US" altLang="zh-CN" sz="3200" dirty="0" smtClean="0"/>
              <a:t>Write Miss Message by P to Directory</a:t>
            </a:r>
            <a:endParaRPr lang="zh-CN" altLang="en-US" sz="3200" dirty="0" smtClean="0"/>
          </a:p>
        </p:txBody>
      </p:sp>
      <p:sp>
        <p:nvSpPr>
          <p:cNvPr id="3" name="内容占位符 2"/>
          <p:cNvSpPr>
            <a:spLocks noGrp="1"/>
          </p:cNvSpPr>
          <p:nvPr>
            <p:ph idx="1"/>
          </p:nvPr>
        </p:nvSpPr>
        <p:spPr>
          <a:xfrm>
            <a:off x="628650" y="851770"/>
            <a:ext cx="7886700" cy="5511452"/>
          </a:xfrm>
        </p:spPr>
        <p:txBody>
          <a:bodyPr rtlCol="0">
            <a:normAutofit fontScale="77500" lnSpcReduction="20000"/>
          </a:bodyPr>
          <a:lstStyle/>
          <a:p>
            <a:pPr eaLnBrk="1" fontAlgn="auto" hangingPunct="1">
              <a:lnSpc>
                <a:spcPct val="120000"/>
              </a:lnSpc>
              <a:spcAft>
                <a:spcPts val="0"/>
              </a:spcAft>
              <a:defRPr/>
            </a:pPr>
            <a:r>
              <a:rPr lang="en-US" altLang="zh-CN" dirty="0" smtClean="0"/>
              <a:t>Home </a:t>
            </a:r>
            <a:r>
              <a:rPr lang="en-US" altLang="zh-CN" dirty="0"/>
              <a:t>Directory: </a:t>
            </a:r>
            <a:r>
              <a:rPr lang="en-US" altLang="zh-CN" b="1" dirty="0">
                <a:solidFill>
                  <a:srgbClr val="0070C0"/>
                </a:solidFill>
              </a:rPr>
              <a:t>block </a:t>
            </a:r>
            <a:r>
              <a:rPr lang="zh-CN" altLang="en-US" b="1" dirty="0">
                <a:solidFill>
                  <a:srgbClr val="0070C0"/>
                </a:solidFill>
              </a:rPr>
              <a:t>是</a:t>
            </a:r>
            <a:r>
              <a:rPr lang="en-US" altLang="zh-CN" b="1" dirty="0" smtClean="0">
                <a:solidFill>
                  <a:srgbClr val="0070C0"/>
                </a:solidFill>
              </a:rPr>
              <a:t>Modified</a:t>
            </a:r>
            <a:r>
              <a:rPr lang="zh-CN" altLang="en-US" b="1" dirty="0" smtClean="0">
                <a:solidFill>
                  <a:srgbClr val="0070C0"/>
                </a:solidFill>
              </a:rPr>
              <a:t>态</a:t>
            </a:r>
            <a:endParaRPr lang="en-US" altLang="zh-CN" b="1" dirty="0">
              <a:solidFill>
                <a:srgbClr val="0070C0"/>
              </a:solidFill>
            </a:endParaRPr>
          </a:p>
          <a:p>
            <a:pPr lvl="1" eaLnBrk="1" fontAlgn="auto" hangingPunct="1">
              <a:lnSpc>
                <a:spcPct val="120000"/>
              </a:lnSpc>
              <a:spcAft>
                <a:spcPts val="0"/>
              </a:spcAft>
              <a:defRPr/>
            </a:pPr>
            <a:r>
              <a:rPr lang="en-US" altLang="zh-CN" dirty="0" smtClean="0"/>
              <a:t>Directory </a:t>
            </a:r>
            <a:r>
              <a:rPr lang="zh-CN" altLang="en-US" dirty="0"/>
              <a:t>发送</a:t>
            </a:r>
            <a:r>
              <a:rPr lang="en-US" altLang="zh-CN" dirty="0" smtClean="0"/>
              <a:t> </a:t>
            </a:r>
            <a:r>
              <a:rPr lang="en-US" altLang="zh-CN" dirty="0"/>
              <a:t>Fetch-Invalidate message </a:t>
            </a:r>
            <a:r>
              <a:rPr lang="zh-CN" altLang="en-US" dirty="0" smtClean="0"/>
              <a:t>给处理器</a:t>
            </a:r>
            <a:r>
              <a:rPr lang="en-US" altLang="zh-CN" dirty="0"/>
              <a:t>Q</a:t>
            </a:r>
            <a:r>
              <a:rPr lang="zh-CN" altLang="en-US" dirty="0" smtClean="0"/>
              <a:t>的</a:t>
            </a:r>
            <a:r>
              <a:rPr lang="en-US" altLang="zh-CN" dirty="0" smtClean="0"/>
              <a:t>Cache (Remote Cache)</a:t>
            </a:r>
            <a:endParaRPr lang="en-US" altLang="zh-CN" dirty="0"/>
          </a:p>
          <a:p>
            <a:pPr lvl="1" eaLnBrk="1" fontAlgn="auto" hangingPunct="1">
              <a:lnSpc>
                <a:spcPct val="120000"/>
              </a:lnSpc>
              <a:spcAft>
                <a:spcPts val="0"/>
              </a:spcAft>
              <a:defRPr/>
            </a:pPr>
            <a:r>
              <a:rPr lang="zh-CN" altLang="en-US" dirty="0" smtClean="0"/>
              <a:t>处理器</a:t>
            </a:r>
            <a:r>
              <a:rPr lang="en-US" altLang="zh-CN" dirty="0" smtClean="0"/>
              <a:t>Q</a:t>
            </a:r>
            <a:r>
              <a:rPr lang="zh-CN" altLang="en-US" dirty="0" smtClean="0"/>
              <a:t>的</a:t>
            </a:r>
            <a:r>
              <a:rPr lang="en-US" altLang="zh-CN" dirty="0" smtClean="0"/>
              <a:t>cache </a:t>
            </a:r>
            <a:r>
              <a:rPr lang="zh-CN" altLang="en-US" dirty="0" smtClean="0"/>
              <a:t>直接发送数据应答消息给</a:t>
            </a:r>
            <a:r>
              <a:rPr lang="en-US" altLang="zh-CN" dirty="0" smtClean="0"/>
              <a:t>P</a:t>
            </a:r>
            <a:endParaRPr lang="en-US" altLang="zh-CN" dirty="0"/>
          </a:p>
          <a:p>
            <a:pPr lvl="1" eaLnBrk="1" fontAlgn="auto" hangingPunct="1">
              <a:lnSpc>
                <a:spcPct val="120000"/>
              </a:lnSpc>
              <a:spcAft>
                <a:spcPts val="0"/>
              </a:spcAft>
              <a:defRPr/>
            </a:pPr>
            <a:r>
              <a:rPr lang="en-US" altLang="zh-CN" dirty="0" smtClean="0"/>
              <a:t>Q</a:t>
            </a:r>
            <a:r>
              <a:rPr lang="zh-CN" altLang="en-US" dirty="0"/>
              <a:t>的</a:t>
            </a:r>
            <a:r>
              <a:rPr lang="en-US" altLang="zh-CN" dirty="0" smtClean="0"/>
              <a:t>cache</a:t>
            </a:r>
            <a:r>
              <a:rPr lang="zh-CN" altLang="en-US" dirty="0" smtClean="0"/>
              <a:t>将对应块的状态修改为</a:t>
            </a:r>
            <a:r>
              <a:rPr lang="en-US" altLang="zh-CN" dirty="0" smtClean="0"/>
              <a:t>invalid</a:t>
            </a:r>
          </a:p>
          <a:p>
            <a:pPr lvl="1" eaLnBrk="1" fontAlgn="auto" hangingPunct="1">
              <a:lnSpc>
                <a:spcPct val="120000"/>
              </a:lnSpc>
              <a:spcAft>
                <a:spcPts val="0"/>
              </a:spcAft>
              <a:defRPr/>
            </a:pPr>
            <a:r>
              <a:rPr lang="en-US" altLang="zh-CN" dirty="0" smtClean="0"/>
              <a:t>P</a:t>
            </a:r>
            <a:r>
              <a:rPr lang="zh-CN" altLang="en-US" dirty="0" smtClean="0"/>
              <a:t>的</a:t>
            </a:r>
            <a:r>
              <a:rPr lang="en-US" altLang="zh-CN" dirty="0" smtClean="0"/>
              <a:t>cache (Local) </a:t>
            </a:r>
            <a:r>
              <a:rPr lang="zh-CN" altLang="en-US" dirty="0" smtClean="0"/>
              <a:t>将接收到的块的状态信息修改为</a:t>
            </a:r>
            <a:r>
              <a:rPr lang="en-US" altLang="zh-CN" dirty="0" smtClean="0"/>
              <a:t>modified</a:t>
            </a:r>
          </a:p>
          <a:p>
            <a:pPr lvl="1" eaLnBrk="1" fontAlgn="auto" hangingPunct="1">
              <a:lnSpc>
                <a:spcPct val="120000"/>
              </a:lnSpc>
              <a:spcAft>
                <a:spcPts val="0"/>
              </a:spcAft>
              <a:defRPr/>
            </a:pPr>
            <a:r>
              <a:rPr lang="en-US" altLang="zh-CN" dirty="0"/>
              <a:t>Directory </a:t>
            </a:r>
            <a:r>
              <a:rPr lang="zh-CN" altLang="en-US" dirty="0" smtClean="0"/>
              <a:t>将</a:t>
            </a:r>
            <a:r>
              <a:rPr lang="zh-CN" altLang="en-US" dirty="0"/>
              <a:t>对应于</a:t>
            </a:r>
            <a:r>
              <a:rPr lang="en-US" altLang="zh-CN" dirty="0" smtClean="0"/>
              <a:t>Q</a:t>
            </a:r>
            <a:r>
              <a:rPr lang="zh-CN" altLang="en-US" dirty="0" smtClean="0"/>
              <a:t>的</a:t>
            </a:r>
            <a:r>
              <a:rPr lang="en-US" altLang="zh-CN" dirty="0" smtClean="0"/>
              <a:t> </a:t>
            </a:r>
            <a:r>
              <a:rPr lang="en-US" altLang="zh-CN" dirty="0"/>
              <a:t>presence </a:t>
            </a:r>
            <a:r>
              <a:rPr lang="en-US" altLang="zh-CN" dirty="0" smtClean="0"/>
              <a:t>bit</a:t>
            </a:r>
            <a:r>
              <a:rPr lang="zh-CN" altLang="en-US" dirty="0" smtClean="0"/>
              <a:t>复位，并将对应于</a:t>
            </a:r>
            <a:r>
              <a:rPr lang="en-US" altLang="zh-CN" dirty="0" smtClean="0"/>
              <a:t>P</a:t>
            </a:r>
            <a:r>
              <a:rPr lang="zh-CN" altLang="en-US" dirty="0" smtClean="0"/>
              <a:t>的</a:t>
            </a:r>
            <a:r>
              <a:rPr lang="en-US" altLang="zh-CN" dirty="0" smtClean="0"/>
              <a:t> </a:t>
            </a:r>
            <a:r>
              <a:rPr lang="en-US" altLang="zh-CN" dirty="0"/>
              <a:t>presence bit </a:t>
            </a:r>
            <a:r>
              <a:rPr lang="zh-CN" altLang="en-US" dirty="0" smtClean="0"/>
              <a:t>置位</a:t>
            </a:r>
            <a:endParaRPr lang="en-US" altLang="zh-CN" dirty="0"/>
          </a:p>
          <a:p>
            <a:pPr eaLnBrk="1" fontAlgn="auto" hangingPunct="1">
              <a:lnSpc>
                <a:spcPct val="120000"/>
              </a:lnSpc>
              <a:spcAft>
                <a:spcPts val="0"/>
              </a:spcAft>
              <a:defRPr/>
            </a:pPr>
            <a:r>
              <a:rPr lang="en-US" altLang="zh-CN" dirty="0" smtClean="0"/>
              <a:t>Home </a:t>
            </a:r>
            <a:r>
              <a:rPr lang="en-US" altLang="zh-CN" dirty="0"/>
              <a:t>Directory: </a:t>
            </a:r>
            <a:r>
              <a:rPr lang="en-US" altLang="zh-CN" b="1" dirty="0">
                <a:solidFill>
                  <a:srgbClr val="0070C0"/>
                </a:solidFill>
              </a:rPr>
              <a:t>block </a:t>
            </a:r>
            <a:r>
              <a:rPr lang="zh-CN" altLang="en-US" b="1" dirty="0">
                <a:solidFill>
                  <a:srgbClr val="0070C0"/>
                </a:solidFill>
              </a:rPr>
              <a:t>是</a:t>
            </a:r>
            <a:r>
              <a:rPr lang="en-US" altLang="zh-CN" b="1" dirty="0" smtClean="0">
                <a:solidFill>
                  <a:srgbClr val="0070C0"/>
                </a:solidFill>
              </a:rPr>
              <a:t> </a:t>
            </a:r>
            <a:r>
              <a:rPr lang="en-US" altLang="zh-CN" b="1" dirty="0">
                <a:solidFill>
                  <a:srgbClr val="0070C0"/>
                </a:solidFill>
              </a:rPr>
              <a:t>Shared or </a:t>
            </a:r>
            <a:r>
              <a:rPr lang="en-US" altLang="zh-CN" b="1" dirty="0" smtClean="0">
                <a:solidFill>
                  <a:srgbClr val="0070C0"/>
                </a:solidFill>
              </a:rPr>
              <a:t>Owned</a:t>
            </a:r>
            <a:r>
              <a:rPr lang="zh-CN" altLang="en-US" b="1" dirty="0" smtClean="0">
                <a:solidFill>
                  <a:srgbClr val="0070C0"/>
                </a:solidFill>
              </a:rPr>
              <a:t>态</a:t>
            </a:r>
            <a:endParaRPr lang="en-US" altLang="zh-CN" b="1" dirty="0">
              <a:solidFill>
                <a:srgbClr val="0070C0"/>
              </a:solidFill>
            </a:endParaRPr>
          </a:p>
          <a:p>
            <a:pPr lvl="1" eaLnBrk="1" fontAlgn="auto" hangingPunct="1">
              <a:lnSpc>
                <a:spcPct val="120000"/>
              </a:lnSpc>
              <a:spcAft>
                <a:spcPts val="0"/>
              </a:spcAft>
              <a:defRPr/>
            </a:pPr>
            <a:r>
              <a:rPr lang="en-US" altLang="zh-CN" dirty="0" smtClean="0"/>
              <a:t>Directory </a:t>
            </a:r>
            <a:r>
              <a:rPr lang="zh-CN" altLang="en-US" dirty="0" smtClean="0"/>
              <a:t>根据</a:t>
            </a:r>
            <a:r>
              <a:rPr lang="en-US" altLang="zh-CN" dirty="0" smtClean="0"/>
              <a:t>presence bit</a:t>
            </a:r>
            <a:r>
              <a:rPr lang="zh-CN" altLang="en-US" dirty="0" smtClean="0"/>
              <a:t>位给所有的共享者发送</a:t>
            </a:r>
            <a:r>
              <a:rPr lang="en-US" altLang="zh-CN" dirty="0" smtClean="0"/>
              <a:t>invalidate </a:t>
            </a:r>
            <a:r>
              <a:rPr lang="en-US" altLang="zh-CN" dirty="0"/>
              <a:t>messages </a:t>
            </a:r>
          </a:p>
          <a:p>
            <a:pPr lvl="1" eaLnBrk="1" fontAlgn="auto" hangingPunct="1">
              <a:lnSpc>
                <a:spcPct val="120000"/>
              </a:lnSpc>
              <a:spcAft>
                <a:spcPts val="0"/>
              </a:spcAft>
              <a:defRPr/>
            </a:pPr>
            <a:r>
              <a:rPr lang="en-US" altLang="zh-CN" dirty="0" smtClean="0"/>
              <a:t>Directory</a:t>
            </a:r>
            <a:r>
              <a:rPr lang="zh-CN" altLang="en-US" dirty="0" smtClean="0"/>
              <a:t>接收</a:t>
            </a:r>
            <a:r>
              <a:rPr lang="en-US" altLang="zh-CN" dirty="0" smtClean="0"/>
              <a:t> acknowledge</a:t>
            </a:r>
            <a:r>
              <a:rPr lang="zh-CN" altLang="en-US" dirty="0" smtClean="0"/>
              <a:t>消息并将对应的</a:t>
            </a:r>
            <a:r>
              <a:rPr lang="en-US" altLang="zh-CN" dirty="0" smtClean="0"/>
              <a:t>presence bits</a:t>
            </a:r>
            <a:r>
              <a:rPr lang="zh-CN" altLang="en-US" dirty="0" smtClean="0"/>
              <a:t>复位</a:t>
            </a:r>
            <a:endParaRPr lang="en-US" altLang="zh-CN" dirty="0"/>
          </a:p>
          <a:p>
            <a:pPr lvl="1" eaLnBrk="1" fontAlgn="auto" hangingPunct="1">
              <a:lnSpc>
                <a:spcPct val="120000"/>
              </a:lnSpc>
              <a:spcAft>
                <a:spcPts val="0"/>
              </a:spcAft>
              <a:defRPr/>
            </a:pPr>
            <a:r>
              <a:rPr lang="en-US" altLang="zh-CN" dirty="0" smtClean="0"/>
              <a:t>Directory </a:t>
            </a:r>
            <a:r>
              <a:rPr lang="zh-CN" altLang="en-US" dirty="0" smtClean="0"/>
              <a:t>发送数据回复信息给</a:t>
            </a:r>
            <a:r>
              <a:rPr lang="en-US" altLang="zh-CN" dirty="0" smtClean="0"/>
              <a:t>P, </a:t>
            </a:r>
            <a:r>
              <a:rPr lang="zh-CN" altLang="en-US" dirty="0" smtClean="0"/>
              <a:t>并将</a:t>
            </a:r>
            <a:r>
              <a:rPr lang="en-US" altLang="zh-CN" dirty="0" smtClean="0"/>
              <a:t>P</a:t>
            </a:r>
            <a:r>
              <a:rPr lang="zh-CN" altLang="en-US" dirty="0" smtClean="0"/>
              <a:t>对应的</a:t>
            </a:r>
            <a:r>
              <a:rPr lang="en-US" altLang="zh-CN" dirty="0" smtClean="0"/>
              <a:t> </a:t>
            </a:r>
            <a:r>
              <a:rPr lang="en-US" altLang="zh-CN" dirty="0"/>
              <a:t>presence bit </a:t>
            </a:r>
            <a:r>
              <a:rPr lang="zh-CN" altLang="en-US" dirty="0" smtClean="0"/>
              <a:t>置位</a:t>
            </a:r>
            <a:endParaRPr lang="en-US" altLang="zh-CN" dirty="0"/>
          </a:p>
          <a:p>
            <a:pPr lvl="1" eaLnBrk="1" fontAlgn="auto" hangingPunct="1">
              <a:lnSpc>
                <a:spcPct val="120000"/>
              </a:lnSpc>
              <a:spcAft>
                <a:spcPts val="0"/>
              </a:spcAft>
              <a:defRPr/>
            </a:pPr>
            <a:r>
              <a:rPr lang="en-US" altLang="zh-CN" dirty="0" smtClean="0"/>
              <a:t>P</a:t>
            </a:r>
            <a:r>
              <a:rPr lang="zh-CN" altLang="en-US" dirty="0" smtClean="0"/>
              <a:t>的</a:t>
            </a:r>
            <a:r>
              <a:rPr lang="en-US" altLang="zh-CN" dirty="0" smtClean="0"/>
              <a:t>cache </a:t>
            </a:r>
            <a:r>
              <a:rPr lang="zh-CN" altLang="en-US" dirty="0" smtClean="0"/>
              <a:t>和</a:t>
            </a:r>
            <a:r>
              <a:rPr lang="en-US" altLang="zh-CN" dirty="0" smtClean="0"/>
              <a:t>directory </a:t>
            </a:r>
            <a:r>
              <a:rPr lang="zh-CN" altLang="en-US" dirty="0" smtClean="0"/>
              <a:t>将该块的状态修改为</a:t>
            </a:r>
            <a:r>
              <a:rPr lang="en-US" altLang="zh-CN" dirty="0" smtClean="0"/>
              <a:t> </a:t>
            </a:r>
            <a:r>
              <a:rPr lang="en-US" altLang="zh-CN" dirty="0"/>
              <a:t>modified</a:t>
            </a:r>
          </a:p>
          <a:p>
            <a:pPr eaLnBrk="1" fontAlgn="auto" hangingPunct="1">
              <a:lnSpc>
                <a:spcPct val="120000"/>
              </a:lnSpc>
              <a:spcAft>
                <a:spcPts val="0"/>
              </a:spcAft>
              <a:defRPr/>
            </a:pPr>
            <a:r>
              <a:rPr lang="en-US" altLang="zh-CN" dirty="0" smtClean="0"/>
              <a:t>Home </a:t>
            </a:r>
            <a:r>
              <a:rPr lang="en-US" altLang="zh-CN" dirty="0"/>
              <a:t>Directory: </a:t>
            </a:r>
            <a:r>
              <a:rPr lang="en-US" altLang="zh-CN" b="1" dirty="0" err="1">
                <a:solidFill>
                  <a:srgbClr val="0070C0"/>
                </a:solidFill>
              </a:rPr>
              <a:t>Uncached</a:t>
            </a:r>
            <a:r>
              <a:rPr lang="en-US" altLang="zh-CN" b="1" dirty="0">
                <a:solidFill>
                  <a:srgbClr val="0070C0"/>
                </a:solidFill>
              </a:rPr>
              <a:t> -&gt; </a:t>
            </a:r>
            <a:r>
              <a:rPr lang="zh-CN" altLang="en-US" b="1" dirty="0">
                <a:solidFill>
                  <a:srgbClr val="0070C0"/>
                </a:solidFill>
              </a:rPr>
              <a:t>从存储器获取数据</a:t>
            </a:r>
          </a:p>
        </p:txBody>
      </p:sp>
      <p:sp>
        <p:nvSpPr>
          <p:cNvPr id="4" name="日期占位符 3"/>
          <p:cNvSpPr>
            <a:spLocks noGrp="1"/>
          </p:cNvSpPr>
          <p:nvPr>
            <p:ph type="dt" sz="quarter" idx="10"/>
          </p:nvPr>
        </p:nvSpPr>
        <p:spPr/>
        <p:txBody>
          <a:bodyPr/>
          <a:lstStyle/>
          <a:p>
            <a:pPr>
              <a:defRPr/>
            </a:pPr>
            <a:fld id="{8DDF97E8-82B5-4B87-A188-0BDDBECE3877}"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571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A8C5B005-0630-4882-BADA-DF638991309A}"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77</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628650" y="365125"/>
            <a:ext cx="8134350" cy="701675"/>
          </a:xfrm>
        </p:spPr>
        <p:txBody>
          <a:bodyPr/>
          <a:lstStyle/>
          <a:p>
            <a:pPr eaLnBrk="1" hangingPunct="1"/>
            <a:r>
              <a:rPr lang="en-US" altLang="zh-CN" sz="3200" smtClean="0"/>
              <a:t>Write Miss to a Block in Modified State</a:t>
            </a:r>
            <a:endParaRPr lang="zh-CN" altLang="en-US" sz="3200" smtClean="0"/>
          </a:p>
        </p:txBody>
      </p:sp>
      <p:sp>
        <p:nvSpPr>
          <p:cNvPr id="116739" name="内容占位符 2"/>
          <p:cNvSpPr>
            <a:spLocks noGrp="1"/>
          </p:cNvSpPr>
          <p:nvPr>
            <p:ph idx="1"/>
          </p:nvPr>
        </p:nvSpPr>
        <p:spPr>
          <a:xfrm>
            <a:off x="628650" y="1311275"/>
            <a:ext cx="7886700" cy="4865688"/>
          </a:xfrm>
        </p:spPr>
        <p:txBody>
          <a:bodyPr/>
          <a:lstStyle/>
          <a:p>
            <a:pPr eaLnBrk="1" hangingPunct="1"/>
            <a:endParaRPr lang="zh-CN" altLang="en-US" smtClean="0"/>
          </a:p>
        </p:txBody>
      </p:sp>
      <p:sp>
        <p:nvSpPr>
          <p:cNvPr id="4" name="日期占位符 3"/>
          <p:cNvSpPr>
            <a:spLocks noGrp="1"/>
          </p:cNvSpPr>
          <p:nvPr>
            <p:ph type="dt" sz="quarter" idx="10"/>
          </p:nvPr>
        </p:nvSpPr>
        <p:spPr/>
        <p:txBody>
          <a:bodyPr/>
          <a:lstStyle/>
          <a:p>
            <a:pPr>
              <a:defRPr/>
            </a:pPr>
            <a:fld id="{BD1CC55F-17F3-4C8B-9792-F7208DE33F5E}"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674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49932271-0EEB-4A58-912D-515B6D32935E}"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78</a:t>
            </a:fld>
            <a:endParaRPr lang="zh-CN" altLang="en-US" sz="1200" smtClean="0">
              <a:solidFill>
                <a:srgbClr val="898989"/>
              </a:solidFill>
              <a:latin typeface="Calibri" panose="020F0502020204030204" pitchFamily="34" charset="0"/>
              <a:ea typeface="宋体" panose="02010600030101010101" pitchFamily="2" charset="-122"/>
            </a:endParaRPr>
          </a:p>
        </p:txBody>
      </p:sp>
      <p:pic>
        <p:nvPicPr>
          <p:cNvPr id="116743"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9125" y="1246188"/>
            <a:ext cx="7896225"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p:cNvSpPr>
          <p:nvPr>
            <p:ph type="title"/>
          </p:nvPr>
        </p:nvSpPr>
        <p:spPr>
          <a:xfrm>
            <a:off x="628650" y="365125"/>
            <a:ext cx="7886700" cy="763588"/>
          </a:xfrm>
        </p:spPr>
        <p:txBody>
          <a:bodyPr/>
          <a:lstStyle/>
          <a:p>
            <a:pPr eaLnBrk="1" hangingPunct="1"/>
            <a:r>
              <a:rPr lang="en-US" altLang="zh-CN" smtClean="0"/>
              <a:t>Write Miss to a Block with Sharers</a:t>
            </a:r>
            <a:endParaRPr lang="zh-CN" altLang="en-US" smtClean="0"/>
          </a:p>
        </p:txBody>
      </p:sp>
      <p:sp>
        <p:nvSpPr>
          <p:cNvPr id="117763" name="内容占位符 2"/>
          <p:cNvSpPr>
            <a:spLocks noGrp="1"/>
          </p:cNvSpPr>
          <p:nvPr>
            <p:ph idx="1"/>
          </p:nvPr>
        </p:nvSpPr>
        <p:spPr/>
        <p:txBody>
          <a:bodyPr/>
          <a:lstStyle/>
          <a:p>
            <a:pPr eaLnBrk="1" hangingPunct="1"/>
            <a:endParaRPr lang="zh-CN" altLang="en-US" smtClean="0"/>
          </a:p>
        </p:txBody>
      </p:sp>
      <p:sp>
        <p:nvSpPr>
          <p:cNvPr id="4" name="日期占位符 3"/>
          <p:cNvSpPr>
            <a:spLocks noGrp="1"/>
          </p:cNvSpPr>
          <p:nvPr>
            <p:ph type="dt" sz="quarter" idx="10"/>
          </p:nvPr>
        </p:nvSpPr>
        <p:spPr/>
        <p:txBody>
          <a:bodyPr/>
          <a:lstStyle/>
          <a:p>
            <a:pPr>
              <a:defRPr/>
            </a:pPr>
            <a:fld id="{78B5C535-3096-4113-8540-875148F51DEC}"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776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4E0C332B-7ECB-426B-99B2-00ACF92E63B4}"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79</a:t>
            </a:fld>
            <a:endParaRPr lang="zh-CN" altLang="en-US" sz="1200" smtClean="0">
              <a:solidFill>
                <a:srgbClr val="898989"/>
              </a:solidFill>
              <a:latin typeface="Calibri" panose="020F0502020204030204" pitchFamily="34" charset="0"/>
              <a:ea typeface="宋体" panose="02010600030101010101" pitchFamily="2" charset="-122"/>
            </a:endParaRPr>
          </a:p>
        </p:txBody>
      </p:sp>
      <p:pic>
        <p:nvPicPr>
          <p:cNvPr id="117767"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4350" y="1128713"/>
            <a:ext cx="7810500"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dirty="0" smtClean="0"/>
              <a:t>基于共享存储的</a:t>
            </a:r>
            <a:r>
              <a:rPr lang="en-US" altLang="zh-CN" dirty="0" smtClean="0"/>
              <a:t>MIMD</a:t>
            </a:r>
            <a:r>
              <a:rPr lang="zh-CN" altLang="en-US" dirty="0" smtClean="0"/>
              <a:t>机器分类</a:t>
            </a:r>
          </a:p>
        </p:txBody>
      </p:sp>
      <p:sp>
        <p:nvSpPr>
          <p:cNvPr id="3" name="内容占位符 2"/>
          <p:cNvSpPr>
            <a:spLocks noGrp="1"/>
          </p:cNvSpPr>
          <p:nvPr>
            <p:ph idx="1"/>
          </p:nvPr>
        </p:nvSpPr>
        <p:spPr>
          <a:xfrm>
            <a:off x="549275" y="1322388"/>
            <a:ext cx="7886700" cy="4822825"/>
          </a:xfrm>
        </p:spPr>
        <p:txBody>
          <a:bodyPr/>
          <a:lstStyle/>
          <a:p>
            <a:pPr marL="0" indent="0">
              <a:buFont typeface="Arial" panose="020B0604020202020204" pitchFamily="34" charset="0"/>
              <a:buNone/>
              <a:defRPr/>
            </a:pPr>
            <a:r>
              <a:rPr lang="zh-CN" altLang="en-US" dirty="0" smtClean="0"/>
              <a:t>根据多处理机系统中存储器组织</a:t>
            </a:r>
            <a:r>
              <a:rPr lang="zh-CN" altLang="en-US" dirty="0"/>
              <a:t>以及</a:t>
            </a:r>
            <a:r>
              <a:rPr lang="zh-CN" altLang="en-US" dirty="0" smtClean="0"/>
              <a:t>处理器个数的多少，可分为两类</a:t>
            </a:r>
            <a:endParaRPr lang="en-US" altLang="zh-CN" dirty="0" smtClean="0"/>
          </a:p>
          <a:p>
            <a:pPr>
              <a:defRPr/>
            </a:pPr>
            <a:r>
              <a:rPr lang="zh-CN" altLang="en-US" dirty="0" smtClean="0"/>
              <a:t>集中式共享存储器结构（</a:t>
            </a:r>
            <a:r>
              <a:rPr lang="en-US" altLang="zh-CN" dirty="0" smtClean="0">
                <a:solidFill>
                  <a:srgbClr val="FF0000"/>
                </a:solidFill>
              </a:rPr>
              <a:t>SMP</a:t>
            </a:r>
            <a:r>
              <a:rPr lang="zh-CN" altLang="en-US" dirty="0" smtClean="0"/>
              <a:t>）</a:t>
            </a:r>
            <a:endParaRPr lang="en-US" altLang="zh-CN" dirty="0" smtClean="0"/>
          </a:p>
          <a:p>
            <a:pPr lvl="1">
              <a:defRPr/>
            </a:pPr>
            <a:r>
              <a:rPr lang="en-US" altLang="zh-CN" dirty="0" smtClean="0"/>
              <a:t>symmetric (shared-memory) multiprocessors</a:t>
            </a:r>
          </a:p>
          <a:p>
            <a:pPr lvl="1">
              <a:defRPr/>
            </a:pPr>
            <a:r>
              <a:rPr lang="zh-CN" altLang="en-US" dirty="0" smtClean="0"/>
              <a:t>这类机器有时被称为</a:t>
            </a:r>
            <a:r>
              <a:rPr lang="en-US" altLang="zh-CN" b="1" dirty="0" smtClean="0">
                <a:solidFill>
                  <a:srgbClr val="0036A2"/>
                </a:solidFill>
              </a:rPr>
              <a:t>UMA(uniform memory access)</a:t>
            </a:r>
            <a:r>
              <a:rPr lang="zh-CN" altLang="en-US" dirty="0" smtClean="0"/>
              <a:t>机器</a:t>
            </a:r>
            <a:endParaRPr lang="en-US" altLang="zh-CN" dirty="0" smtClean="0"/>
          </a:p>
          <a:p>
            <a:pPr lvl="1">
              <a:defRPr/>
            </a:pPr>
            <a:r>
              <a:rPr lang="zh-CN" altLang="en-US" dirty="0" smtClean="0"/>
              <a:t>适合处理器个数 </a:t>
            </a:r>
            <a:r>
              <a:rPr lang="en-US" altLang="zh-CN" dirty="0" smtClean="0"/>
              <a:t>&lt; 32</a:t>
            </a:r>
          </a:p>
          <a:p>
            <a:pPr lvl="1">
              <a:defRPr/>
            </a:pPr>
            <a:r>
              <a:rPr lang="zh-CN" altLang="en-US" dirty="0" smtClean="0"/>
              <a:t>特点：</a:t>
            </a:r>
            <a:endParaRPr lang="en-US" altLang="zh-CN" dirty="0" smtClean="0"/>
          </a:p>
          <a:p>
            <a:pPr lvl="2">
              <a:defRPr/>
            </a:pPr>
            <a:r>
              <a:rPr lang="zh-CN" altLang="en-US" dirty="0" smtClean="0"/>
              <a:t>多个处理器（</a:t>
            </a:r>
            <a:r>
              <a:rPr lang="en-US" altLang="zh-CN" dirty="0" smtClean="0"/>
              <a:t>core</a:t>
            </a:r>
            <a:r>
              <a:rPr lang="zh-CN" altLang="en-US" dirty="0" smtClean="0"/>
              <a:t>）共享</a:t>
            </a:r>
            <a:r>
              <a:rPr lang="zh-CN" altLang="en-US" dirty="0" smtClean="0">
                <a:solidFill>
                  <a:srgbClr val="FF0000"/>
                </a:solidFill>
              </a:rPr>
              <a:t>集中</a:t>
            </a:r>
            <a:r>
              <a:rPr lang="zh-CN" altLang="en-US" dirty="0" smtClean="0"/>
              <a:t>式存储器</a:t>
            </a:r>
            <a:endParaRPr lang="en-US" altLang="zh-CN" dirty="0" smtClean="0"/>
          </a:p>
          <a:p>
            <a:pPr lvl="2">
              <a:defRPr/>
            </a:pPr>
            <a:r>
              <a:rPr lang="zh-CN" altLang="en-US" dirty="0" smtClean="0"/>
              <a:t>所有处理器访问存储器的延时是</a:t>
            </a:r>
            <a:r>
              <a:rPr lang="zh-CN" altLang="en-US" dirty="0" smtClean="0">
                <a:solidFill>
                  <a:srgbClr val="FF0000"/>
                </a:solidFill>
              </a:rPr>
              <a:t>相等</a:t>
            </a:r>
            <a:r>
              <a:rPr lang="zh-CN" altLang="en-US" dirty="0" smtClean="0"/>
              <a:t>的</a:t>
            </a:r>
            <a:endParaRPr lang="en-US" altLang="zh-CN" dirty="0" smtClean="0"/>
          </a:p>
          <a:p>
            <a:pPr lvl="2">
              <a:defRPr/>
            </a:pPr>
            <a:r>
              <a:rPr lang="zh-CN" altLang="en-US" sz="2800" dirty="0" smtClean="0">
                <a:solidFill>
                  <a:srgbClr val="FF0000"/>
                </a:solidFill>
              </a:rPr>
              <a:t>所有处理器共享一个地址空间</a:t>
            </a:r>
            <a:endParaRPr lang="en-US" altLang="zh-CN" sz="2800" dirty="0">
              <a:solidFill>
                <a:srgbClr val="FF0000"/>
              </a:solidFill>
            </a:endParaRPr>
          </a:p>
        </p:txBody>
      </p:sp>
      <p:sp>
        <p:nvSpPr>
          <p:cNvPr id="4" name="日期占位符 3"/>
          <p:cNvSpPr>
            <a:spLocks noGrp="1"/>
          </p:cNvSpPr>
          <p:nvPr>
            <p:ph type="dt" sz="quarter" idx="10"/>
          </p:nvPr>
        </p:nvSpPr>
        <p:spPr/>
        <p:txBody>
          <a:bodyPr/>
          <a:lstStyle/>
          <a:p>
            <a:pPr>
              <a:defRPr/>
            </a:pPr>
            <a:fld id="{F255737A-81EC-4CF1-9B24-3086E33ECBD3}"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7414"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E45007AB-E080-4819-9A21-AF538DF97DA2}"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8</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p:cNvSpPr>
          <p:nvPr>
            <p:ph type="title"/>
          </p:nvPr>
        </p:nvSpPr>
        <p:spPr>
          <a:xfrm>
            <a:off x="628650" y="365125"/>
            <a:ext cx="7886700" cy="655638"/>
          </a:xfrm>
        </p:spPr>
        <p:txBody>
          <a:bodyPr/>
          <a:lstStyle/>
          <a:p>
            <a:pPr eaLnBrk="1" hangingPunct="1"/>
            <a:r>
              <a:rPr lang="en-US" altLang="zh-CN" smtClean="0"/>
              <a:t>Invalidating a Block with Sharers</a:t>
            </a:r>
            <a:endParaRPr lang="zh-CN" altLang="en-US" smtClean="0"/>
          </a:p>
        </p:txBody>
      </p:sp>
      <p:sp>
        <p:nvSpPr>
          <p:cNvPr id="118787" name="内容占位符 2"/>
          <p:cNvSpPr>
            <a:spLocks noGrp="1"/>
          </p:cNvSpPr>
          <p:nvPr>
            <p:ph idx="1"/>
          </p:nvPr>
        </p:nvSpPr>
        <p:spPr>
          <a:xfrm>
            <a:off x="628650" y="1325563"/>
            <a:ext cx="7886700" cy="4851400"/>
          </a:xfrm>
        </p:spPr>
        <p:txBody>
          <a:bodyPr/>
          <a:lstStyle/>
          <a:p>
            <a:pPr eaLnBrk="1" hangingPunct="1"/>
            <a:endParaRPr lang="zh-CN" altLang="en-US" smtClean="0"/>
          </a:p>
        </p:txBody>
      </p:sp>
      <p:sp>
        <p:nvSpPr>
          <p:cNvPr id="4" name="日期占位符 3"/>
          <p:cNvSpPr>
            <a:spLocks noGrp="1"/>
          </p:cNvSpPr>
          <p:nvPr>
            <p:ph type="dt" sz="quarter" idx="10"/>
          </p:nvPr>
        </p:nvSpPr>
        <p:spPr/>
        <p:txBody>
          <a:bodyPr/>
          <a:lstStyle/>
          <a:p>
            <a:pPr>
              <a:defRPr/>
            </a:pPr>
            <a:fld id="{6FA99239-F122-4534-B8ED-255E45A5098B}"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879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3EDDE2DC-6108-42DC-8A5D-048016110D09}"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80</a:t>
            </a:fld>
            <a:endParaRPr lang="zh-CN" altLang="en-US" sz="1200" smtClean="0">
              <a:solidFill>
                <a:srgbClr val="898989"/>
              </a:solidFill>
              <a:latin typeface="Calibri" panose="020F0502020204030204" pitchFamily="34" charset="0"/>
              <a:ea typeface="宋体" panose="02010600030101010101" pitchFamily="2" charset="-122"/>
            </a:endParaRPr>
          </a:p>
        </p:txBody>
      </p:sp>
      <p:pic>
        <p:nvPicPr>
          <p:cNvPr id="118791"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4850" y="1289050"/>
            <a:ext cx="7734300"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a:xfrm>
            <a:off x="628650" y="276225"/>
            <a:ext cx="7886700" cy="757238"/>
          </a:xfrm>
        </p:spPr>
        <p:txBody>
          <a:bodyPr/>
          <a:lstStyle/>
          <a:p>
            <a:pPr eaLnBrk="1" hangingPunct="1"/>
            <a:r>
              <a:rPr lang="en-US" altLang="zh-CN" smtClean="0"/>
              <a:t>Directory Protocol Messages</a:t>
            </a:r>
            <a:endParaRPr lang="zh-CN" altLang="en-US" smtClean="0"/>
          </a:p>
        </p:txBody>
      </p:sp>
      <p:sp>
        <p:nvSpPr>
          <p:cNvPr id="119811" name="内容占位符 2"/>
          <p:cNvSpPr>
            <a:spLocks noGrp="1"/>
          </p:cNvSpPr>
          <p:nvPr>
            <p:ph idx="1"/>
          </p:nvPr>
        </p:nvSpPr>
        <p:spPr/>
        <p:txBody>
          <a:bodyPr/>
          <a:lstStyle/>
          <a:p>
            <a:pPr eaLnBrk="1" hangingPunct="1"/>
            <a:endParaRPr lang="zh-CN" altLang="en-US" smtClean="0"/>
          </a:p>
        </p:txBody>
      </p:sp>
      <p:sp>
        <p:nvSpPr>
          <p:cNvPr id="4" name="日期占位符 3"/>
          <p:cNvSpPr>
            <a:spLocks noGrp="1"/>
          </p:cNvSpPr>
          <p:nvPr>
            <p:ph type="dt" sz="quarter" idx="10"/>
          </p:nvPr>
        </p:nvSpPr>
        <p:spPr/>
        <p:txBody>
          <a:bodyPr/>
          <a:lstStyle/>
          <a:p>
            <a:pPr>
              <a:defRPr/>
            </a:pPr>
            <a:fld id="{EBB06DD9-5AF4-403F-9DAE-E40A47545D84}"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981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C5A84233-0B87-42BB-B718-5200D946F450}"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81</a:t>
            </a:fld>
            <a:endParaRPr lang="zh-CN" altLang="en-US" sz="1200" smtClean="0">
              <a:solidFill>
                <a:srgbClr val="898989"/>
              </a:solidFill>
              <a:latin typeface="Calibri" panose="020F0502020204030204" pitchFamily="34" charset="0"/>
              <a:ea typeface="宋体" panose="02010600030101010101" pitchFamily="2" charset="-122"/>
            </a:endParaRPr>
          </a:p>
        </p:txBody>
      </p:sp>
      <p:pic>
        <p:nvPicPr>
          <p:cNvPr id="119815"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23950"/>
            <a:ext cx="80772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p:cNvSpPr>
            <a:spLocks noGrp="1"/>
          </p:cNvSpPr>
          <p:nvPr>
            <p:ph type="title"/>
          </p:nvPr>
        </p:nvSpPr>
        <p:spPr>
          <a:xfrm>
            <a:off x="628650" y="365125"/>
            <a:ext cx="7886700" cy="900113"/>
          </a:xfrm>
        </p:spPr>
        <p:txBody>
          <a:bodyPr/>
          <a:lstStyle/>
          <a:p>
            <a:pPr eaLnBrk="1" hangingPunct="1"/>
            <a:r>
              <a:rPr lang="en-US" altLang="zh-CN" sz="3200" smtClean="0"/>
              <a:t>MSI State Diagram for a Local Cache</a:t>
            </a:r>
            <a:endParaRPr lang="zh-CN" altLang="en-US" sz="3200" smtClean="0"/>
          </a:p>
        </p:txBody>
      </p:sp>
      <p:sp>
        <p:nvSpPr>
          <p:cNvPr id="120835" name="内容占位符 2"/>
          <p:cNvSpPr>
            <a:spLocks noGrp="1"/>
          </p:cNvSpPr>
          <p:nvPr>
            <p:ph idx="1"/>
          </p:nvPr>
        </p:nvSpPr>
        <p:spPr>
          <a:xfrm>
            <a:off x="628650" y="1539875"/>
            <a:ext cx="7886700" cy="4637088"/>
          </a:xfrm>
        </p:spPr>
        <p:txBody>
          <a:bodyPr/>
          <a:lstStyle/>
          <a:p>
            <a:pPr eaLnBrk="1" hangingPunct="1"/>
            <a:endParaRPr lang="zh-CN" altLang="en-US" smtClean="0"/>
          </a:p>
        </p:txBody>
      </p:sp>
      <p:sp>
        <p:nvSpPr>
          <p:cNvPr id="4" name="日期占位符 3"/>
          <p:cNvSpPr>
            <a:spLocks noGrp="1"/>
          </p:cNvSpPr>
          <p:nvPr>
            <p:ph type="dt" sz="quarter" idx="10"/>
          </p:nvPr>
        </p:nvSpPr>
        <p:spPr/>
        <p:txBody>
          <a:bodyPr/>
          <a:lstStyle/>
          <a:p>
            <a:pPr>
              <a:defRPr/>
            </a:pPr>
            <a:fld id="{374FDCDD-52E0-4013-9326-CF2DE7C202CF}"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2083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ACF19760-89B7-4579-8CC2-1B03E0BBC2B3}"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82</a:t>
            </a:fld>
            <a:endParaRPr lang="zh-CN" altLang="en-US" sz="1200" smtClean="0">
              <a:solidFill>
                <a:srgbClr val="898989"/>
              </a:solidFill>
              <a:latin typeface="Calibri" panose="020F0502020204030204" pitchFamily="34" charset="0"/>
              <a:ea typeface="宋体" panose="02010600030101010101" pitchFamily="2" charset="-122"/>
            </a:endParaRPr>
          </a:p>
        </p:txBody>
      </p:sp>
      <p:pic>
        <p:nvPicPr>
          <p:cNvPr id="120839"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2288" y="1282700"/>
            <a:ext cx="8099425"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1"/>
          <p:cNvSpPr>
            <a:spLocks noGrp="1"/>
          </p:cNvSpPr>
          <p:nvPr>
            <p:ph type="title"/>
          </p:nvPr>
        </p:nvSpPr>
        <p:spPr>
          <a:xfrm>
            <a:off x="628650" y="206375"/>
            <a:ext cx="7886700" cy="769938"/>
          </a:xfrm>
        </p:spPr>
        <p:txBody>
          <a:bodyPr/>
          <a:lstStyle/>
          <a:p>
            <a:pPr eaLnBrk="1" hangingPunct="1"/>
            <a:r>
              <a:rPr lang="en-US" altLang="zh-CN" smtClean="0"/>
              <a:t>MOSI State Diagram for Directory</a:t>
            </a:r>
            <a:endParaRPr lang="zh-CN" altLang="en-US" smtClean="0"/>
          </a:p>
        </p:txBody>
      </p:sp>
      <p:sp>
        <p:nvSpPr>
          <p:cNvPr id="121859" name="内容占位符 2"/>
          <p:cNvSpPr>
            <a:spLocks noGrp="1"/>
          </p:cNvSpPr>
          <p:nvPr>
            <p:ph idx="1"/>
          </p:nvPr>
        </p:nvSpPr>
        <p:spPr/>
        <p:txBody>
          <a:bodyPr/>
          <a:lstStyle/>
          <a:p>
            <a:pPr eaLnBrk="1" hangingPunct="1"/>
            <a:endParaRPr lang="zh-CN" altLang="en-US" smtClean="0"/>
          </a:p>
        </p:txBody>
      </p:sp>
      <p:sp>
        <p:nvSpPr>
          <p:cNvPr id="4" name="日期占位符 3"/>
          <p:cNvSpPr>
            <a:spLocks noGrp="1"/>
          </p:cNvSpPr>
          <p:nvPr>
            <p:ph type="dt" sz="quarter" idx="10"/>
          </p:nvPr>
        </p:nvSpPr>
        <p:spPr/>
        <p:txBody>
          <a:bodyPr/>
          <a:lstStyle/>
          <a:p>
            <a:pPr>
              <a:defRPr/>
            </a:pPr>
            <a:fld id="{61D075B8-D274-47F2-B113-D400ABC4EF40}"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2186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B58BAD91-D2DB-489F-86C3-3A908C62684A}"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83</a:t>
            </a:fld>
            <a:endParaRPr lang="zh-CN" altLang="en-US" sz="1200" smtClean="0">
              <a:solidFill>
                <a:srgbClr val="898989"/>
              </a:solidFill>
              <a:latin typeface="Calibri" panose="020F0502020204030204" pitchFamily="34" charset="0"/>
              <a:ea typeface="宋体" panose="02010600030101010101" pitchFamily="2" charset="-122"/>
            </a:endParaRPr>
          </a:p>
        </p:txBody>
      </p:sp>
      <p:pic>
        <p:nvPicPr>
          <p:cNvPr id="121863"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750" y="976313"/>
            <a:ext cx="854868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4875" y="2432050"/>
            <a:ext cx="7610475"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07" name="标题 1"/>
          <p:cNvSpPr>
            <a:spLocks noGrp="1"/>
          </p:cNvSpPr>
          <p:nvPr>
            <p:ph type="title"/>
          </p:nvPr>
        </p:nvSpPr>
        <p:spPr>
          <a:xfrm>
            <a:off x="628650" y="352425"/>
            <a:ext cx="7886700" cy="809625"/>
          </a:xfrm>
        </p:spPr>
        <p:txBody>
          <a:bodyPr/>
          <a:lstStyle/>
          <a:p>
            <a:r>
              <a:rPr lang="en-US" altLang="zh-CN" dirty="0" smtClean="0"/>
              <a:t>7.3 Summary</a:t>
            </a:r>
            <a:endParaRPr lang="zh-CN" altLang="en-US" dirty="0" smtClean="0"/>
          </a:p>
        </p:txBody>
      </p:sp>
      <p:sp>
        <p:nvSpPr>
          <p:cNvPr id="123908" name="内容占位符 2"/>
          <p:cNvSpPr>
            <a:spLocks noGrp="1"/>
          </p:cNvSpPr>
          <p:nvPr>
            <p:ph idx="1"/>
          </p:nvPr>
        </p:nvSpPr>
        <p:spPr>
          <a:xfrm>
            <a:off x="628650" y="1346200"/>
            <a:ext cx="7886700" cy="4830763"/>
          </a:xfrm>
        </p:spPr>
        <p:txBody>
          <a:bodyPr/>
          <a:lstStyle/>
          <a:p>
            <a:r>
              <a:rPr lang="zh-CN" altLang="en-US" dirty="0" smtClean="0"/>
              <a:t>分布式共享存储的</a:t>
            </a:r>
            <a:r>
              <a:rPr lang="en-US" altLang="zh-CN" dirty="0" smtClean="0"/>
              <a:t>Cache</a:t>
            </a:r>
            <a:r>
              <a:rPr lang="zh-CN" altLang="en-US" dirty="0" smtClean="0"/>
              <a:t>一致性协议</a:t>
            </a:r>
            <a:endParaRPr lang="en-US" altLang="zh-CN" dirty="0" smtClean="0"/>
          </a:p>
          <a:p>
            <a:pPr lvl="1"/>
            <a:r>
              <a:rPr lang="en-US" altLang="zh-CN" dirty="0" smtClean="0"/>
              <a:t>Cache</a:t>
            </a:r>
            <a:r>
              <a:rPr lang="zh-CN" altLang="en-US" dirty="0" smtClean="0"/>
              <a:t>块的状态：</a:t>
            </a:r>
            <a:endParaRPr lang="en-US" altLang="zh-CN" dirty="0" smtClean="0"/>
          </a:p>
          <a:p>
            <a:pPr lvl="2"/>
            <a:r>
              <a:rPr lang="zh-CN" altLang="en-US" dirty="0" smtClean="0"/>
              <a:t>私有</a:t>
            </a:r>
            <a:r>
              <a:rPr lang="en-US" altLang="zh-CN" dirty="0" smtClean="0"/>
              <a:t>Cache</a:t>
            </a:r>
            <a:r>
              <a:rPr lang="zh-CN" altLang="en-US" dirty="0" smtClean="0"/>
              <a:t>中块的状态 </a:t>
            </a:r>
            <a:r>
              <a:rPr lang="en-US" altLang="zh-CN" dirty="0" smtClean="0"/>
              <a:t>/</a:t>
            </a:r>
            <a:r>
              <a:rPr lang="zh-CN" altLang="en-US" dirty="0" smtClean="0"/>
              <a:t>目录中</a:t>
            </a:r>
            <a:r>
              <a:rPr lang="en-US" altLang="zh-CN" dirty="0" smtClean="0"/>
              <a:t>Cache</a:t>
            </a:r>
            <a:r>
              <a:rPr lang="zh-CN" altLang="en-US" dirty="0" smtClean="0"/>
              <a:t>块的状态</a:t>
            </a:r>
            <a:endParaRPr lang="en-US" altLang="zh-CN" dirty="0" smtClean="0"/>
          </a:p>
          <a:p>
            <a:pPr lvl="2"/>
            <a:endParaRPr lang="en-US" altLang="zh-CN" dirty="0" smtClean="0"/>
          </a:p>
          <a:p>
            <a:pPr lvl="2"/>
            <a:endParaRPr lang="en-US" altLang="zh-CN" dirty="0" smtClean="0"/>
          </a:p>
          <a:p>
            <a:pPr lvl="2"/>
            <a:endParaRPr lang="en-US" altLang="zh-CN" dirty="0" smtClean="0"/>
          </a:p>
          <a:p>
            <a:pPr lvl="1"/>
            <a:r>
              <a:rPr lang="zh-CN" altLang="en-US" dirty="0" smtClean="0"/>
              <a:t>状态迁移过程：状态迁移图</a:t>
            </a:r>
            <a:endParaRPr lang="en-US" altLang="zh-CN" dirty="0" smtClean="0"/>
          </a:p>
          <a:p>
            <a:r>
              <a:rPr lang="zh-CN" altLang="en-US" dirty="0" smtClean="0"/>
              <a:t>存储同一性问题</a:t>
            </a:r>
            <a:endParaRPr lang="en-US" altLang="zh-CN" dirty="0" smtClean="0"/>
          </a:p>
          <a:p>
            <a:pPr lvl="1"/>
            <a:r>
              <a:rPr lang="en-US" altLang="zh-CN" dirty="0" smtClean="0"/>
              <a:t>Consistency</a:t>
            </a:r>
            <a:r>
              <a:rPr lang="zh-CN" altLang="en-US" dirty="0" smtClean="0"/>
              <a:t>研究不同处理器访问存储器操作的定序问题，即所有处理器发出的所有访问存储器操作</a:t>
            </a:r>
            <a:r>
              <a:rPr lang="en-US" altLang="zh-CN" dirty="0" smtClean="0"/>
              <a:t>(</a:t>
            </a:r>
            <a:r>
              <a:rPr lang="zh-CN" altLang="en-US" b="1" dirty="0" smtClean="0"/>
              <a:t>所有地址）</a:t>
            </a:r>
            <a:r>
              <a:rPr lang="zh-CN" altLang="en-US" dirty="0" smtClean="0"/>
              <a:t>的全序</a:t>
            </a:r>
            <a:endParaRPr lang="en-US" altLang="zh-CN" dirty="0" smtClean="0"/>
          </a:p>
          <a:p>
            <a:pPr lvl="1"/>
            <a:r>
              <a:rPr lang="en-US" altLang="zh-CN" dirty="0" smtClean="0"/>
              <a:t>Coherence</a:t>
            </a:r>
            <a:r>
              <a:rPr lang="zh-CN" altLang="en-US" dirty="0" smtClean="0"/>
              <a:t>研究不同处理器访问存储器相同地址操作的定序问题，即访问每个</a:t>
            </a:r>
            <a:r>
              <a:rPr lang="en-US" altLang="zh-CN" dirty="0" smtClean="0"/>
              <a:t>Cache</a:t>
            </a:r>
            <a:r>
              <a:rPr lang="zh-CN" altLang="en-US" dirty="0" smtClean="0"/>
              <a:t>块的局部序问题</a:t>
            </a:r>
            <a:endParaRPr lang="en-US" altLang="zh-CN" dirty="0" smtClean="0"/>
          </a:p>
          <a:p>
            <a:endParaRPr lang="en-US" altLang="zh-CN" dirty="0" smtClean="0"/>
          </a:p>
          <a:p>
            <a:pPr lvl="1"/>
            <a:endParaRPr lang="zh-CN" altLang="en-US" dirty="0" smtClean="0"/>
          </a:p>
        </p:txBody>
      </p:sp>
      <p:sp>
        <p:nvSpPr>
          <p:cNvPr id="4" name="日期占位符 3"/>
          <p:cNvSpPr>
            <a:spLocks noGrp="1"/>
          </p:cNvSpPr>
          <p:nvPr>
            <p:ph type="dt" sz="quarter" idx="10"/>
          </p:nvPr>
        </p:nvSpPr>
        <p:spPr/>
        <p:txBody>
          <a:bodyPr/>
          <a:lstStyle/>
          <a:p>
            <a:pPr>
              <a:defRPr/>
            </a:pPr>
            <a:fld id="{A2902A76-62AF-4C24-9789-FA767563D0FD}"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2391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CF24087B-157F-4EA4-B3C4-4A95DF1FDE0E}"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84</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6186" y="2458598"/>
            <a:ext cx="6397814" cy="4150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1" name="标题 1"/>
          <p:cNvSpPr>
            <a:spLocks noGrp="1"/>
          </p:cNvSpPr>
          <p:nvPr>
            <p:ph type="title"/>
          </p:nvPr>
        </p:nvSpPr>
        <p:spPr>
          <a:xfrm>
            <a:off x="628650" y="365125"/>
            <a:ext cx="7886700" cy="600075"/>
          </a:xfrm>
        </p:spPr>
        <p:txBody>
          <a:bodyPr/>
          <a:lstStyle/>
          <a:p>
            <a:r>
              <a:rPr lang="en-US" altLang="zh-CN" dirty="0" smtClean="0"/>
              <a:t>06/06-</a:t>
            </a:r>
            <a:r>
              <a:rPr lang="en-US" altLang="zh-CN" dirty="0"/>
              <a:t>review</a:t>
            </a:r>
            <a:r>
              <a:rPr lang="en-US" altLang="zh-CN" dirty="0" smtClean="0"/>
              <a:t>                   </a:t>
            </a:r>
            <a:endParaRPr lang="zh-CN" altLang="en-US" dirty="0" smtClean="0"/>
          </a:p>
        </p:txBody>
      </p:sp>
      <p:sp>
        <p:nvSpPr>
          <p:cNvPr id="4" name="日期占位符 3"/>
          <p:cNvSpPr>
            <a:spLocks noGrp="1"/>
          </p:cNvSpPr>
          <p:nvPr>
            <p:ph type="dt" sz="quarter" idx="10"/>
          </p:nvPr>
        </p:nvSpPr>
        <p:spPr/>
        <p:txBody>
          <a:bodyPr/>
          <a:lstStyle/>
          <a:p>
            <a:pPr>
              <a:defRPr/>
            </a:pPr>
            <a:fld id="{FAFB4F32-65B0-4E6D-B1DE-A9B27915BE07}"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7885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0C17628C-F885-4E25-B9A0-F58693FC0BFA}"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85</a:t>
            </a:fld>
            <a:endParaRPr lang="zh-CN" altLang="en-US" sz="1200" smtClean="0">
              <a:solidFill>
                <a:srgbClr val="898989"/>
              </a:solidFill>
              <a:latin typeface="Calibri" panose="020F0502020204030204" pitchFamily="34" charset="0"/>
              <a:ea typeface="宋体" panose="02010600030101010101" pitchFamily="2" charset="-122"/>
            </a:endParaRPr>
          </a:p>
        </p:txBody>
      </p:sp>
      <p:sp>
        <p:nvSpPr>
          <p:cNvPr id="78855" name="内容占位符 1"/>
          <p:cNvSpPr>
            <a:spLocks noGrp="1"/>
          </p:cNvSpPr>
          <p:nvPr>
            <p:ph idx="1"/>
          </p:nvPr>
        </p:nvSpPr>
        <p:spPr>
          <a:xfrm>
            <a:off x="1012731" y="993698"/>
            <a:ext cx="5992070" cy="2429726"/>
          </a:xfrm>
        </p:spPr>
        <p:txBody>
          <a:bodyPr/>
          <a:lstStyle/>
          <a:p>
            <a:pPr>
              <a:lnSpc>
                <a:spcPct val="100000"/>
              </a:lnSpc>
              <a:spcBef>
                <a:spcPct val="0"/>
              </a:spcBef>
            </a:pPr>
            <a:r>
              <a:rPr lang="zh-CN" altLang="en-US" sz="2000" dirty="0" smtClean="0"/>
              <a:t>共享数据块的跟踪：监听和目录</a:t>
            </a:r>
            <a:endParaRPr lang="en-US" altLang="zh-CN" sz="2000" dirty="0" smtClean="0"/>
          </a:p>
          <a:p>
            <a:pPr>
              <a:lnSpc>
                <a:spcPct val="100000"/>
              </a:lnSpc>
              <a:spcBef>
                <a:spcPct val="0"/>
              </a:spcBef>
            </a:pPr>
            <a:r>
              <a:rPr lang="en-US" altLang="zh-CN" sz="2000" dirty="0" smtClean="0"/>
              <a:t>Cache</a:t>
            </a:r>
            <a:r>
              <a:rPr lang="zh-CN" altLang="en-US" sz="2000" dirty="0" smtClean="0"/>
              <a:t>一致性协议实现：写作废和写更新</a:t>
            </a:r>
            <a:endParaRPr lang="en-US" altLang="zh-CN" sz="2000" dirty="0" smtClean="0"/>
          </a:p>
          <a:p>
            <a:pPr algn="just">
              <a:lnSpc>
                <a:spcPct val="100000"/>
              </a:lnSpc>
              <a:spcBef>
                <a:spcPct val="0"/>
              </a:spcBef>
            </a:pPr>
            <a:endParaRPr lang="en-US" altLang="zh-CN" sz="2000" dirty="0" smtClean="0"/>
          </a:p>
          <a:p>
            <a:pPr algn="just">
              <a:lnSpc>
                <a:spcPct val="100000"/>
              </a:lnSpc>
              <a:spcBef>
                <a:spcPct val="0"/>
              </a:spcBef>
            </a:pPr>
            <a:r>
              <a:rPr lang="zh-CN" altLang="en-US" sz="2000" dirty="0" smtClean="0"/>
              <a:t>集中式共享存储</a:t>
            </a:r>
            <a:r>
              <a:rPr lang="en-US" altLang="zh-CN" sz="2000" dirty="0" smtClean="0"/>
              <a:t> Cache</a:t>
            </a:r>
            <a:r>
              <a:rPr lang="zh-CN" altLang="en-US" sz="2000" dirty="0" smtClean="0"/>
              <a:t>一致性协议</a:t>
            </a:r>
            <a:endParaRPr lang="en-US" altLang="zh-CN" sz="2000" dirty="0" smtClean="0"/>
          </a:p>
          <a:p>
            <a:pPr lvl="1" algn="just">
              <a:lnSpc>
                <a:spcPct val="100000"/>
              </a:lnSpc>
              <a:spcBef>
                <a:spcPct val="0"/>
              </a:spcBef>
            </a:pPr>
            <a:r>
              <a:rPr lang="en-US" altLang="zh-CN" sz="1800" dirty="0" smtClean="0"/>
              <a:t>Snooping</a:t>
            </a:r>
            <a:r>
              <a:rPr lang="zh-CN" altLang="en-US" sz="1800" dirty="0" smtClean="0"/>
              <a:t>协议：</a:t>
            </a:r>
            <a:r>
              <a:rPr lang="en-US" altLang="zh-CN" sz="1800" dirty="0" smtClean="0"/>
              <a:t>MSI</a:t>
            </a:r>
            <a:r>
              <a:rPr lang="zh-CN" altLang="en-US" sz="1800" dirty="0" smtClean="0"/>
              <a:t>，</a:t>
            </a:r>
            <a:r>
              <a:rPr lang="en-US" altLang="zh-CN" sz="1800" dirty="0" smtClean="0"/>
              <a:t>MESI</a:t>
            </a:r>
            <a:r>
              <a:rPr lang="zh-CN" altLang="en-US" sz="1800" dirty="0" smtClean="0"/>
              <a:t>，</a:t>
            </a:r>
            <a:r>
              <a:rPr lang="en-US" altLang="zh-CN" sz="1800" dirty="0" smtClean="0"/>
              <a:t>MOESI</a:t>
            </a:r>
          </a:p>
          <a:p>
            <a:pPr algn="just">
              <a:lnSpc>
                <a:spcPct val="100000"/>
              </a:lnSpc>
              <a:spcBef>
                <a:spcPct val="0"/>
              </a:spcBef>
            </a:pPr>
            <a:r>
              <a:rPr lang="en-US" altLang="zh-CN" sz="2000" dirty="0" smtClean="0">
                <a:ea typeface="MS PGothic" pitchFamily="34" charset="-128"/>
              </a:rPr>
              <a:t>Coherency Misses</a:t>
            </a:r>
          </a:p>
          <a:p>
            <a:pPr lvl="1" algn="just">
              <a:lnSpc>
                <a:spcPct val="100000"/>
              </a:lnSpc>
              <a:spcBef>
                <a:spcPct val="0"/>
              </a:spcBef>
            </a:pPr>
            <a:r>
              <a:rPr lang="en-US" altLang="zh-CN" sz="1800" dirty="0" smtClean="0">
                <a:ea typeface="MS PGothic" pitchFamily="34" charset="-128"/>
              </a:rPr>
              <a:t>True Sharing</a:t>
            </a:r>
          </a:p>
          <a:p>
            <a:pPr lvl="1" algn="just">
              <a:lnSpc>
                <a:spcPct val="100000"/>
              </a:lnSpc>
              <a:spcBef>
                <a:spcPct val="0"/>
              </a:spcBef>
            </a:pPr>
            <a:r>
              <a:rPr lang="en-US" altLang="zh-CN" sz="1800" dirty="0" smtClean="0">
                <a:ea typeface="MS PGothic" pitchFamily="34" charset="-128"/>
              </a:rPr>
              <a:t>False Sharing</a:t>
            </a:r>
            <a:endParaRPr lang="en-US" altLang="zh-CN" sz="1800" dirty="0" smtClean="0"/>
          </a:p>
          <a:p>
            <a:endParaRPr lang="zh-CN" altLang="en-US" sz="2000" dirty="0" smtClean="0"/>
          </a:p>
        </p:txBody>
      </p:sp>
    </p:spTree>
    <p:extLst>
      <p:ext uri="{BB962C8B-B14F-4D97-AF65-F5344CB8AC3E}">
        <p14:creationId xmlns:p14="http://schemas.microsoft.com/office/powerpoint/2010/main" val="417147453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628650" y="365125"/>
            <a:ext cx="7940675" cy="1112838"/>
          </a:xfrm>
        </p:spPr>
        <p:txBody>
          <a:bodyPr/>
          <a:lstStyle/>
          <a:p>
            <a:pPr eaLnBrk="1" hangingPunct="1"/>
            <a:r>
              <a:rPr lang="en-US" altLang="zh-CN" sz="2400" smtClean="0">
                <a:ea typeface="MS PGothic" pitchFamily="34" charset="-128"/>
              </a:rPr>
              <a:t>Performance of Symmetric Shared-Memory Multiprocessors</a:t>
            </a:r>
          </a:p>
        </p:txBody>
      </p:sp>
      <p:sp>
        <p:nvSpPr>
          <p:cNvPr id="93187" name="Rectangle 3"/>
          <p:cNvSpPr>
            <a:spLocks noGrp="1" noChangeArrowheads="1"/>
          </p:cNvSpPr>
          <p:nvPr>
            <p:ph idx="1"/>
          </p:nvPr>
        </p:nvSpPr>
        <p:spPr>
          <a:xfrm>
            <a:off x="628650" y="1477963"/>
            <a:ext cx="7886700" cy="4699000"/>
          </a:xfrm>
        </p:spPr>
        <p:txBody>
          <a:bodyPr/>
          <a:lstStyle/>
          <a:p>
            <a:pPr marL="457200" indent="-457200" eaLnBrk="1" hangingPunct="1">
              <a:buFontTx/>
              <a:buNone/>
            </a:pPr>
            <a:r>
              <a:rPr lang="en-US" altLang="zh-CN" smtClean="0">
                <a:ea typeface="MS PGothic" pitchFamily="34" charset="-128"/>
              </a:rPr>
              <a:t>Cache performance </a:t>
            </a:r>
            <a:r>
              <a:rPr lang="zh-CN" altLang="en-US" smtClean="0">
                <a:ea typeface="MS PGothic" pitchFamily="34" charset="-128"/>
              </a:rPr>
              <a:t>由两部分构成：</a:t>
            </a:r>
            <a:endParaRPr lang="en-US" altLang="zh-CN" smtClean="0">
              <a:ea typeface="MS PGothic" pitchFamily="34" charset="-128"/>
            </a:endParaRPr>
          </a:p>
          <a:p>
            <a:pPr marL="457200" indent="-457200" eaLnBrk="1" hangingPunct="1">
              <a:buFontTx/>
              <a:buAutoNum type="arabicPeriod"/>
            </a:pPr>
            <a:r>
              <a:rPr lang="zh-CN" altLang="en-US" smtClean="0">
                <a:ea typeface="MS PGothic" pitchFamily="34" charset="-128"/>
              </a:rPr>
              <a:t>单处理器 </a:t>
            </a:r>
            <a:r>
              <a:rPr lang="en-US" altLang="zh-CN" smtClean="0">
                <a:ea typeface="MS PGothic" pitchFamily="34" charset="-128"/>
              </a:rPr>
              <a:t>cache miss</a:t>
            </a:r>
            <a:r>
              <a:rPr lang="zh-CN" altLang="en-US" smtClean="0">
                <a:ea typeface="MS PGothic" pitchFamily="34" charset="-128"/>
              </a:rPr>
              <a:t>的通信量（</a:t>
            </a:r>
            <a:r>
              <a:rPr lang="en-US" altLang="zh-CN" smtClean="0">
                <a:ea typeface="MS PGothic" pitchFamily="34" charset="-128"/>
              </a:rPr>
              <a:t>Traffic</a:t>
            </a:r>
            <a:r>
              <a:rPr lang="zh-CN" altLang="en-US" smtClean="0">
                <a:ea typeface="MS PGothic" pitchFamily="34" charset="-128"/>
              </a:rPr>
              <a:t>）</a:t>
            </a:r>
            <a:endParaRPr lang="en-US" altLang="zh-CN" smtClean="0">
              <a:ea typeface="MS PGothic" pitchFamily="34" charset="-128"/>
            </a:endParaRPr>
          </a:p>
          <a:p>
            <a:pPr marL="457200" indent="-457200" eaLnBrk="1" hangingPunct="1">
              <a:buFontTx/>
              <a:buAutoNum type="arabicPeriod"/>
            </a:pPr>
            <a:r>
              <a:rPr lang="zh-CN" altLang="en-US" smtClean="0">
                <a:ea typeface="MS PGothic" pitchFamily="34" charset="-128"/>
              </a:rPr>
              <a:t>通信引起的通信量：</a:t>
            </a:r>
            <a:r>
              <a:rPr lang="zh-CN" altLang="en-US" smtClean="0"/>
              <a:t>由于作废机制导致后面的访问失效</a:t>
            </a:r>
            <a:endParaRPr lang="en-US" altLang="zh-CN" smtClean="0"/>
          </a:p>
          <a:p>
            <a:pPr marL="457200" indent="-457200" eaLnBrk="1" hangingPunct="1"/>
            <a:r>
              <a:rPr lang="en-US" altLang="zh-CN" i="1" smtClean="0">
                <a:solidFill>
                  <a:srgbClr val="0332B7"/>
                </a:solidFill>
                <a:ea typeface="MS PGothic" pitchFamily="34" charset="-128"/>
              </a:rPr>
              <a:t>Coherence misses</a:t>
            </a:r>
            <a:endParaRPr lang="en-US" altLang="zh-CN" smtClean="0">
              <a:solidFill>
                <a:srgbClr val="0332B7"/>
              </a:solidFill>
              <a:ea typeface="MS PGothic" pitchFamily="34" charset="-128"/>
            </a:endParaRPr>
          </a:p>
          <a:p>
            <a:pPr marL="800100" lvl="1" indent="-342900" eaLnBrk="1" hangingPunct="1"/>
            <a:r>
              <a:rPr lang="zh-CN" altLang="en-US" smtClean="0"/>
              <a:t>有时也称为</a:t>
            </a:r>
            <a:r>
              <a:rPr lang="en-US" altLang="zh-CN" smtClean="0"/>
              <a:t> </a:t>
            </a:r>
            <a:r>
              <a:rPr lang="en-US" altLang="zh-CN" i="1" smtClean="0"/>
              <a:t>Communication</a:t>
            </a:r>
            <a:r>
              <a:rPr lang="en-US" altLang="zh-CN" smtClean="0"/>
              <a:t> miss</a:t>
            </a:r>
          </a:p>
          <a:p>
            <a:pPr marL="800100" lvl="1" indent="-342900" eaLnBrk="1" hangingPunct="1"/>
            <a:r>
              <a:rPr lang="en-US" altLang="zh-CN" smtClean="0">
                <a:ea typeface="MS PGothic" pitchFamily="34" charset="-128"/>
              </a:rPr>
              <a:t>4</a:t>
            </a:r>
            <a:r>
              <a:rPr lang="en-US" altLang="zh-CN" baseline="30000" smtClean="0">
                <a:ea typeface="MS PGothic" pitchFamily="34" charset="-128"/>
              </a:rPr>
              <a:t>th</a:t>
            </a:r>
            <a:r>
              <a:rPr lang="en-US" altLang="zh-CN" smtClean="0">
                <a:ea typeface="MS PGothic" pitchFamily="34" charset="-128"/>
              </a:rPr>
              <a:t> </a:t>
            </a:r>
            <a:r>
              <a:rPr lang="en-US" altLang="zh-CN" i="1" smtClean="0">
                <a:ea typeface="MS PGothic" pitchFamily="34" charset="-128"/>
              </a:rPr>
              <a:t>C </a:t>
            </a:r>
            <a:r>
              <a:rPr lang="en-US" altLang="zh-CN" smtClean="0">
                <a:ea typeface="MS PGothic" pitchFamily="34" charset="-128"/>
              </a:rPr>
              <a:t>of cache misses along with</a:t>
            </a:r>
            <a:r>
              <a:rPr lang="en-US" altLang="zh-CN" smtClean="0"/>
              <a:t> </a:t>
            </a:r>
            <a:r>
              <a:rPr lang="en-US" altLang="zh-CN" i="1" smtClean="0"/>
              <a:t>C</a:t>
            </a:r>
            <a:r>
              <a:rPr lang="en-US" altLang="zh-CN" smtClean="0"/>
              <a:t>ompulsory, </a:t>
            </a:r>
            <a:r>
              <a:rPr lang="en-US" altLang="zh-CN" i="1" smtClean="0"/>
              <a:t>C</a:t>
            </a:r>
            <a:r>
              <a:rPr lang="en-US" altLang="zh-CN" smtClean="0"/>
              <a:t>apacity, &amp; </a:t>
            </a:r>
            <a:r>
              <a:rPr lang="en-US" altLang="zh-CN" i="1" smtClean="0"/>
              <a:t>C</a:t>
            </a:r>
            <a:r>
              <a:rPr lang="en-US" altLang="zh-CN" smtClean="0"/>
              <a:t>onflict.</a:t>
            </a:r>
            <a:endParaRPr lang="en-US" altLang="zh-CN" smtClean="0">
              <a:ea typeface="MS PGothic" pitchFamily="34" charset="-128"/>
            </a:endParaRPr>
          </a:p>
        </p:txBody>
      </p:sp>
      <p:sp>
        <p:nvSpPr>
          <p:cNvPr id="9318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A2D31ED3-011A-49D0-8191-BC7281D15249}" type="slidenum">
              <a:rPr lang="en-US" altLang="zh-CN"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86</a:t>
            </a:fld>
            <a:endParaRPr lang="en-US" altLang="zh-CN" sz="1200" smtClean="0">
              <a:solidFill>
                <a:srgbClr val="FBBA03"/>
              </a:solidFill>
              <a:latin typeface="Calibri" panose="020F0502020204030204" pitchFamily="34" charset="0"/>
              <a:ea typeface="宋体" panose="02010600030101010101" pitchFamily="2" charset="-122"/>
            </a:endParaRPr>
          </a:p>
        </p:txBody>
      </p:sp>
      <p:sp>
        <p:nvSpPr>
          <p:cNvPr id="5" name="日期占位符 4"/>
          <p:cNvSpPr>
            <a:spLocks noGrp="1"/>
          </p:cNvSpPr>
          <p:nvPr>
            <p:ph type="dt" sz="quarter" idx="10"/>
          </p:nvPr>
        </p:nvSpPr>
        <p:spPr/>
        <p:txBody>
          <a:bodyPr/>
          <a:lstStyle/>
          <a:p>
            <a:pPr>
              <a:defRPr/>
            </a:pPr>
            <a:fld id="{6535BF41-2310-4E12-A3E5-F3B0D3C8E1E4}" type="datetime1">
              <a:rPr lang="zh-CN" altLang="en-US"/>
              <a:pPr>
                <a:defRPr/>
              </a:pPr>
              <a:t>2020/9/14</a:t>
            </a:fld>
            <a:endParaRPr lang="zh-CN" altLang="en-US"/>
          </a:p>
        </p:txBody>
      </p:sp>
      <p:sp>
        <p:nvSpPr>
          <p:cNvPr id="6" name="页脚占位符 5"/>
          <p:cNvSpPr>
            <a:spLocks noGrp="1"/>
          </p:cNvSpPr>
          <p:nvPr>
            <p:ph type="ftr" sz="quarter" idx="11"/>
          </p:nvPr>
        </p:nvSpPr>
        <p:spPr/>
        <p:txBody>
          <a:bodyPr/>
          <a:lstStyle/>
          <a:p>
            <a:pPr>
              <a:defRPr/>
            </a:pPr>
            <a:r>
              <a:rPr lang="zh-CN" altLang="en-US" smtClean="0"/>
              <a:t>计算机体系结构</a:t>
            </a:r>
            <a:endParaRPr lang="zh-CN" altLang="en-US"/>
          </a:p>
        </p:txBody>
      </p:sp>
    </p:spTree>
    <p:extLst>
      <p:ext uri="{BB962C8B-B14F-4D97-AF65-F5344CB8AC3E}">
        <p14:creationId xmlns:p14="http://schemas.microsoft.com/office/powerpoint/2010/main" val="9934877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628650" y="0"/>
            <a:ext cx="7886700" cy="744538"/>
          </a:xfrm>
        </p:spPr>
        <p:txBody>
          <a:bodyPr/>
          <a:lstStyle/>
          <a:p>
            <a:r>
              <a:rPr lang="en-US" altLang="zh-CN" smtClean="0"/>
              <a:t>Coherency Misses</a:t>
            </a:r>
          </a:p>
        </p:txBody>
      </p:sp>
      <p:sp>
        <p:nvSpPr>
          <p:cNvPr id="95235" name="Rectangle 3"/>
          <p:cNvSpPr>
            <a:spLocks noGrp="1" noChangeArrowheads="1"/>
          </p:cNvSpPr>
          <p:nvPr>
            <p:ph idx="1"/>
          </p:nvPr>
        </p:nvSpPr>
        <p:spPr>
          <a:xfrm>
            <a:off x="420688" y="977900"/>
            <a:ext cx="8345487" cy="5378450"/>
          </a:xfrm>
        </p:spPr>
        <p:txBody>
          <a:bodyPr/>
          <a:lstStyle/>
          <a:p>
            <a:r>
              <a:rPr lang="en-US" altLang="zh-CN" sz="2000" dirty="0" smtClean="0"/>
              <a:t> </a:t>
            </a:r>
            <a:r>
              <a:rPr lang="zh-CN" altLang="en-US" sz="2000" dirty="0" smtClean="0"/>
              <a:t>由于对共享块的写操作引起</a:t>
            </a:r>
            <a:endParaRPr lang="en-US" altLang="zh-CN" sz="2000" dirty="0" smtClean="0"/>
          </a:p>
          <a:p>
            <a:pPr lvl="1"/>
            <a:r>
              <a:rPr lang="zh-CN" altLang="en-US" sz="1800" dirty="0" smtClean="0"/>
              <a:t>共享块在多个本地</a:t>
            </a:r>
            <a:r>
              <a:rPr lang="en-US" altLang="zh-CN" sz="1800" dirty="0" smtClean="0"/>
              <a:t>Cache</a:t>
            </a:r>
            <a:r>
              <a:rPr lang="zh-CN" altLang="en-US" sz="1800" dirty="0" smtClean="0"/>
              <a:t>有副本</a:t>
            </a:r>
            <a:endParaRPr lang="en-US" altLang="zh-CN" sz="1800" dirty="0" smtClean="0"/>
          </a:p>
          <a:p>
            <a:pPr lvl="1"/>
            <a:r>
              <a:rPr lang="zh-CN" altLang="en-US" sz="1800" dirty="0" smtClean="0"/>
              <a:t>当某处理器对共享块进行写操作时会 作废其他处理器的本地</a:t>
            </a:r>
            <a:r>
              <a:rPr lang="en-US" altLang="zh-CN" sz="1800" dirty="0" smtClean="0"/>
              <a:t>Cache</a:t>
            </a:r>
            <a:r>
              <a:rPr lang="zh-CN" altLang="en-US" sz="1800" dirty="0" smtClean="0"/>
              <a:t>的副本</a:t>
            </a:r>
            <a:endParaRPr lang="en-US" altLang="zh-CN" sz="1800" dirty="0" smtClean="0"/>
          </a:p>
          <a:p>
            <a:pPr lvl="1"/>
            <a:r>
              <a:rPr lang="zh-CN" altLang="en-US" sz="1800" b="1" dirty="0" smtClean="0">
                <a:solidFill>
                  <a:srgbClr val="0070C0"/>
                </a:solidFill>
              </a:rPr>
              <a:t>其他处理器对共享块进行读操作时</a:t>
            </a:r>
            <a:r>
              <a:rPr lang="en-US" altLang="zh-CN" sz="1800" b="1" dirty="0" smtClean="0">
                <a:solidFill>
                  <a:srgbClr val="0070C0"/>
                </a:solidFill>
              </a:rPr>
              <a:t> </a:t>
            </a:r>
            <a:r>
              <a:rPr lang="zh-CN" altLang="en-US" sz="1800" b="1" dirty="0" smtClean="0">
                <a:solidFill>
                  <a:srgbClr val="0070C0"/>
                </a:solidFill>
              </a:rPr>
              <a:t>会有</a:t>
            </a:r>
            <a:r>
              <a:rPr lang="en-US" altLang="zh-CN" sz="1800" b="1" dirty="0" smtClean="0">
                <a:solidFill>
                  <a:srgbClr val="0070C0"/>
                </a:solidFill>
              </a:rPr>
              <a:t>coherence miss</a:t>
            </a:r>
          </a:p>
          <a:p>
            <a:r>
              <a:rPr lang="en-US" altLang="zh-CN" sz="2000" dirty="0" smtClean="0"/>
              <a:t>True sharing misses </a:t>
            </a:r>
            <a:r>
              <a:rPr lang="zh-CN" altLang="en-US" sz="2000" dirty="0" smtClean="0"/>
              <a:t>：</a:t>
            </a:r>
            <a:r>
              <a:rPr lang="en-US" altLang="zh-CN" sz="2000" dirty="0" smtClean="0"/>
              <a:t>Cache coherence </a:t>
            </a:r>
            <a:r>
              <a:rPr lang="zh-CN" altLang="en-US" sz="2000" dirty="0" smtClean="0"/>
              <a:t>机制引起的数据通信</a:t>
            </a:r>
            <a:endParaRPr lang="en-US" altLang="zh-CN" sz="2000" dirty="0" smtClean="0"/>
          </a:p>
          <a:p>
            <a:pPr lvl="1"/>
            <a:r>
              <a:rPr lang="zh-CN" altLang="en-US" sz="1800" dirty="0" smtClean="0"/>
              <a:t>通常是不同的处理器写或读 同一个变量</a:t>
            </a:r>
            <a:endParaRPr lang="en-US" altLang="zh-CN" sz="1800" dirty="0" smtClean="0"/>
          </a:p>
          <a:p>
            <a:pPr lvl="1"/>
            <a:r>
              <a:rPr lang="zh-CN" altLang="en-US" sz="1800" dirty="0" smtClean="0"/>
              <a:t>对</a:t>
            </a:r>
            <a:r>
              <a:rPr lang="en-US" altLang="zh-CN" sz="1800" dirty="0" smtClean="0"/>
              <a:t>S</a:t>
            </a:r>
            <a:r>
              <a:rPr lang="zh-CN" altLang="en-US" sz="1800" dirty="0" smtClean="0"/>
              <a:t>态块的写操作会作废其他</a:t>
            </a:r>
            <a:r>
              <a:rPr lang="en-US" altLang="zh-CN" sz="1800" dirty="0" smtClean="0"/>
              <a:t>cache</a:t>
            </a:r>
            <a:r>
              <a:rPr lang="zh-CN" altLang="en-US" sz="1800" dirty="0" smtClean="0"/>
              <a:t>中的共享块</a:t>
            </a:r>
            <a:endParaRPr lang="en-US" altLang="zh-CN" sz="1800" dirty="0" smtClean="0"/>
          </a:p>
          <a:p>
            <a:pPr lvl="1"/>
            <a:r>
              <a:rPr lang="zh-CN" altLang="en-US" sz="1800" dirty="0" smtClean="0"/>
              <a:t>处理器试图读一个存在于其他处理器的</a:t>
            </a:r>
            <a:r>
              <a:rPr lang="en-US" altLang="zh-CN" sz="1800" dirty="0" smtClean="0"/>
              <a:t>cache</a:t>
            </a:r>
            <a:r>
              <a:rPr lang="zh-CN" altLang="en-US" sz="1800" dirty="0" smtClean="0"/>
              <a:t>中并且已经修改过的字（</a:t>
            </a:r>
            <a:r>
              <a:rPr lang="en-US" altLang="zh-CN" sz="1800" dirty="0" smtClean="0"/>
              <a:t>modified</a:t>
            </a:r>
            <a:r>
              <a:rPr lang="zh-CN" altLang="en-US" sz="1800" dirty="0" smtClean="0"/>
              <a:t>），这会导致失效</a:t>
            </a:r>
            <a:endParaRPr lang="en-US" altLang="zh-CN" sz="1800" dirty="0" smtClean="0"/>
          </a:p>
          <a:p>
            <a:pPr lvl="1"/>
            <a:r>
              <a:rPr lang="zh-CN" altLang="en-US" sz="1800" b="1" dirty="0" smtClean="0">
                <a:solidFill>
                  <a:srgbClr val="0070C0"/>
                </a:solidFill>
              </a:rPr>
              <a:t>即时块大小为</a:t>
            </a:r>
            <a:r>
              <a:rPr lang="en-US" altLang="zh-CN" sz="1800" b="1" dirty="0" smtClean="0">
                <a:solidFill>
                  <a:srgbClr val="0070C0"/>
                </a:solidFill>
              </a:rPr>
              <a:t>1</a:t>
            </a:r>
            <a:r>
              <a:rPr lang="zh-CN" altLang="en-US" sz="1800" b="1" dirty="0" smtClean="0">
                <a:solidFill>
                  <a:srgbClr val="0070C0"/>
                </a:solidFill>
              </a:rPr>
              <a:t>个字，失效仍然会发生</a:t>
            </a:r>
            <a:endParaRPr lang="en-US" altLang="zh-CN" sz="1800" b="1" dirty="0" smtClean="0">
              <a:solidFill>
                <a:srgbClr val="0070C0"/>
              </a:solidFill>
            </a:endParaRPr>
          </a:p>
          <a:p>
            <a:r>
              <a:rPr lang="en-US" altLang="zh-CN" sz="2000" dirty="0" smtClean="0"/>
              <a:t>False sharing misses </a:t>
            </a:r>
            <a:r>
              <a:rPr lang="zh-CN" altLang="en-US" sz="2000" dirty="0" smtClean="0"/>
              <a:t>： </a:t>
            </a:r>
            <a:r>
              <a:rPr lang="zh-CN" altLang="en-US" sz="2000" b="1" dirty="0" smtClean="0">
                <a:solidFill>
                  <a:srgbClr val="0070C0"/>
                </a:solidFill>
              </a:rPr>
              <a:t>由于某个字在某个失效块中</a:t>
            </a:r>
            <a:endParaRPr lang="en-US" altLang="zh-CN" sz="2000" b="1" dirty="0" smtClean="0">
              <a:solidFill>
                <a:srgbClr val="0070C0"/>
              </a:solidFill>
            </a:endParaRPr>
          </a:p>
          <a:p>
            <a:pPr lvl="1"/>
            <a:r>
              <a:rPr lang="zh-CN" altLang="en-US" sz="1800" dirty="0" smtClean="0"/>
              <a:t>读写同一块中的不同变量</a:t>
            </a:r>
            <a:endParaRPr lang="en-US" altLang="zh-CN" sz="1800" dirty="0" smtClean="0"/>
          </a:p>
          <a:p>
            <a:pPr lvl="1"/>
            <a:r>
              <a:rPr lang="zh-CN" altLang="en-US" sz="1800" dirty="0" smtClean="0"/>
              <a:t>失效。该失效是由于其他处理器的写同一块中的其他变量引起的，该变量并没有新的值，仅仅是产生了额外的失效</a:t>
            </a:r>
            <a:endParaRPr lang="en-US" altLang="zh-CN" sz="1800" dirty="0" smtClean="0"/>
          </a:p>
          <a:p>
            <a:pPr lvl="1"/>
            <a:r>
              <a:rPr lang="zh-CN" altLang="en-US" sz="1800" dirty="0" smtClean="0"/>
              <a:t>块是共享的，但块中没有真正共享的字</a:t>
            </a:r>
            <a:r>
              <a:rPr lang="en-US" altLang="zh-CN" sz="1800" dirty="0" smtClean="0"/>
              <a:t/>
            </a:r>
            <a:br>
              <a:rPr lang="en-US" altLang="zh-CN" sz="1800" dirty="0" smtClean="0"/>
            </a:br>
            <a:r>
              <a:rPr lang="en-US" altLang="zh-CN" sz="1800" dirty="0" smtClean="0"/>
              <a:t> </a:t>
            </a:r>
            <a:r>
              <a:rPr lang="en-US" altLang="zh-CN" sz="1800" dirty="0" smtClean="0">
                <a:sym typeface="Symbol" panose="05050102010706020507" pitchFamily="18" charset="2"/>
              </a:rPr>
              <a:t></a:t>
            </a:r>
            <a:r>
              <a:rPr lang="zh-CN" altLang="en-US" sz="1800" b="1" dirty="0" smtClean="0">
                <a:solidFill>
                  <a:srgbClr val="0070C0"/>
                </a:solidFill>
                <a:sym typeface="Symbol" panose="05050102010706020507" pitchFamily="18" charset="2"/>
              </a:rPr>
              <a:t>如果块的大小为</a:t>
            </a:r>
            <a:r>
              <a:rPr lang="en-US" altLang="zh-CN" sz="1800" b="1" dirty="0" smtClean="0">
                <a:solidFill>
                  <a:srgbClr val="0070C0"/>
                </a:solidFill>
                <a:sym typeface="Symbol" panose="05050102010706020507" pitchFamily="18" charset="2"/>
              </a:rPr>
              <a:t>1</a:t>
            </a:r>
            <a:r>
              <a:rPr lang="zh-CN" altLang="en-US" sz="1800" b="1" dirty="0" smtClean="0">
                <a:solidFill>
                  <a:srgbClr val="0070C0"/>
                </a:solidFill>
                <a:sym typeface="Symbol" panose="05050102010706020507" pitchFamily="18" charset="2"/>
              </a:rPr>
              <a:t>个字，那么就不会产生这种失效</a:t>
            </a:r>
            <a:endParaRPr lang="en-US" altLang="zh-CN" sz="1800" b="1" dirty="0" smtClean="0">
              <a:solidFill>
                <a:srgbClr val="0070C0"/>
              </a:solidFill>
            </a:endParaRPr>
          </a:p>
        </p:txBody>
      </p:sp>
      <p:sp>
        <p:nvSpPr>
          <p:cNvPr id="5" name="日期占位符 4"/>
          <p:cNvSpPr>
            <a:spLocks noGrp="1"/>
          </p:cNvSpPr>
          <p:nvPr>
            <p:ph type="dt" sz="quarter" idx="10"/>
          </p:nvPr>
        </p:nvSpPr>
        <p:spPr/>
        <p:txBody>
          <a:bodyPr/>
          <a:lstStyle/>
          <a:p>
            <a:pPr>
              <a:defRPr/>
            </a:pPr>
            <a:fld id="{72CBEDAA-652D-46FD-82C8-E16CC628DE03}" type="datetime1">
              <a:rPr lang="zh-CN" altLang="en-US"/>
              <a:pPr>
                <a:defRPr/>
              </a:pPr>
              <a:t>2020/9/14</a:t>
            </a:fld>
            <a:endParaRPr lang="zh-CN" altLang="en-US"/>
          </a:p>
        </p:txBody>
      </p:sp>
      <p:sp>
        <p:nvSpPr>
          <p:cNvPr id="6" name="页脚占位符 5"/>
          <p:cNvSpPr>
            <a:spLocks noGrp="1"/>
          </p:cNvSpPr>
          <p:nvPr>
            <p:ph type="ftr" sz="quarter" idx="11"/>
          </p:nvPr>
        </p:nvSpPr>
        <p:spPr/>
        <p:txBody>
          <a:bodyPr/>
          <a:lstStyle/>
          <a:p>
            <a:pPr>
              <a:defRPr/>
            </a:pPr>
            <a:r>
              <a:rPr lang="zh-CN" altLang="en-US" smtClean="0"/>
              <a:t>计算机体系结构</a:t>
            </a:r>
            <a:endParaRPr lang="zh-CN" altLang="en-US"/>
          </a:p>
        </p:txBody>
      </p:sp>
      <p:sp>
        <p:nvSpPr>
          <p:cNvPr id="95238" name="灯片编号占位符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B5F335B7-B70F-4CBE-8AFA-BB00C8FE539B}"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87</a:t>
            </a:fld>
            <a:endParaRPr lang="zh-CN" altLang="en-US" sz="1200" smtClean="0">
              <a:solidFill>
                <a:srgbClr val="898989"/>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61471641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a:xfrm>
            <a:off x="628650" y="365125"/>
            <a:ext cx="8193088" cy="653447"/>
          </a:xfrm>
        </p:spPr>
        <p:txBody>
          <a:bodyPr/>
          <a:lstStyle/>
          <a:p>
            <a:pPr eaLnBrk="1" hangingPunct="1"/>
            <a:r>
              <a:rPr lang="en-US" altLang="zh-CN" sz="3200" dirty="0" smtClean="0"/>
              <a:t>Example of True &amp; False Sharing Misses</a:t>
            </a:r>
            <a:endParaRPr lang="zh-CN" altLang="en-US" sz="3200" dirty="0" smtClean="0"/>
          </a:p>
        </p:txBody>
      </p:sp>
      <p:sp>
        <p:nvSpPr>
          <p:cNvPr id="3" name="内容占位符 2"/>
          <p:cNvSpPr>
            <a:spLocks noGrp="1"/>
          </p:cNvSpPr>
          <p:nvPr>
            <p:ph idx="1"/>
          </p:nvPr>
        </p:nvSpPr>
        <p:spPr>
          <a:xfrm>
            <a:off x="628650" y="1168401"/>
            <a:ext cx="7886700" cy="776146"/>
          </a:xfrm>
        </p:spPr>
        <p:txBody>
          <a:bodyPr rtlCol="0">
            <a:noAutofit/>
          </a:bodyPr>
          <a:lstStyle/>
          <a:p>
            <a:pPr marL="0" indent="0" eaLnBrk="1" fontAlgn="auto" hangingPunct="1">
              <a:lnSpc>
                <a:spcPct val="120000"/>
              </a:lnSpc>
              <a:spcAft>
                <a:spcPts val="0"/>
              </a:spcAft>
              <a:buFont typeface="Arial" panose="020B0604020202020204" pitchFamily="34" charset="0"/>
              <a:buNone/>
              <a:defRPr/>
            </a:pPr>
            <a:r>
              <a:rPr lang="zh-CN" altLang="en-US" sz="1800" dirty="0" smtClean="0"/>
              <a:t>变量</a:t>
            </a:r>
            <a:r>
              <a:rPr lang="en-US" altLang="zh-CN" sz="1800" dirty="0" smtClean="0"/>
              <a:t>X</a:t>
            </a:r>
            <a:r>
              <a:rPr lang="zh-CN" altLang="en-US" sz="1800" dirty="0" smtClean="0"/>
              <a:t>和</a:t>
            </a:r>
            <a:r>
              <a:rPr lang="en-US" altLang="zh-CN" sz="1800" dirty="0" smtClean="0"/>
              <a:t>Y </a:t>
            </a:r>
            <a:r>
              <a:rPr lang="zh-CN" altLang="en-US" sz="1800" dirty="0" smtClean="0"/>
              <a:t>属于同一</a:t>
            </a:r>
            <a:r>
              <a:rPr lang="en-US" altLang="zh-CN" sz="1800" dirty="0" smtClean="0"/>
              <a:t>cache</a:t>
            </a:r>
            <a:r>
              <a:rPr lang="zh-CN" altLang="en-US" sz="1800" dirty="0" smtClean="0"/>
              <a:t>块；初始状态为：</a:t>
            </a:r>
            <a:r>
              <a:rPr lang="en-US" altLang="zh-CN" sz="1800" dirty="0" smtClean="0"/>
              <a:t>P1</a:t>
            </a:r>
            <a:r>
              <a:rPr lang="zh-CN" altLang="en-US" sz="1800" dirty="0" smtClean="0"/>
              <a:t>和</a:t>
            </a:r>
            <a:r>
              <a:rPr lang="en-US" altLang="zh-CN" sz="1800" dirty="0" smtClean="0"/>
              <a:t>P2</a:t>
            </a:r>
            <a:r>
              <a:rPr lang="zh-CN" altLang="en-US" sz="1800" dirty="0" smtClean="0"/>
              <a:t>均</a:t>
            </a:r>
            <a:r>
              <a:rPr lang="zh-CN" altLang="en-US" sz="1800" dirty="0" smtClean="0">
                <a:solidFill>
                  <a:srgbClr val="FF0000"/>
                </a:solidFill>
              </a:rPr>
              <a:t>读取了共享变量</a:t>
            </a:r>
            <a:r>
              <a:rPr lang="en-US" altLang="zh-CN" sz="1800" dirty="0" smtClean="0">
                <a:solidFill>
                  <a:srgbClr val="FF0000"/>
                </a:solidFill>
              </a:rPr>
              <a:t>X</a:t>
            </a:r>
            <a:r>
              <a:rPr lang="en-US" altLang="zh-CN" sz="1800" dirty="0" smtClean="0"/>
              <a:t>, Block(X</a:t>
            </a:r>
            <a:r>
              <a:rPr lang="en-US" altLang="zh-CN" sz="1800" dirty="0"/>
              <a:t>, Y) </a:t>
            </a:r>
            <a:r>
              <a:rPr lang="zh-CN" altLang="en-US" sz="1800" dirty="0" smtClean="0"/>
              <a:t>在</a:t>
            </a:r>
            <a:r>
              <a:rPr lang="en-US" altLang="zh-CN" sz="1800" dirty="0" smtClean="0"/>
              <a:t>P1, P2</a:t>
            </a:r>
            <a:r>
              <a:rPr lang="zh-CN" altLang="en-US" sz="1800" dirty="0" smtClean="0"/>
              <a:t>中处于</a:t>
            </a:r>
            <a:r>
              <a:rPr lang="en-US" altLang="zh-CN" sz="1800" dirty="0" smtClean="0"/>
              <a:t>Shared </a:t>
            </a:r>
            <a:r>
              <a:rPr lang="zh-CN" altLang="en-US" sz="1800" dirty="0" smtClean="0"/>
              <a:t>态</a:t>
            </a:r>
            <a:endParaRPr lang="zh-CN" altLang="en-US" sz="1800" dirty="0"/>
          </a:p>
        </p:txBody>
      </p:sp>
      <p:sp>
        <p:nvSpPr>
          <p:cNvPr id="4" name="日期占位符 3"/>
          <p:cNvSpPr>
            <a:spLocks noGrp="1"/>
          </p:cNvSpPr>
          <p:nvPr>
            <p:ph type="dt" sz="quarter" idx="10"/>
          </p:nvPr>
        </p:nvSpPr>
        <p:spPr/>
        <p:txBody>
          <a:bodyPr/>
          <a:lstStyle/>
          <a:p>
            <a:pPr>
              <a:defRPr/>
            </a:pPr>
            <a:fld id="{EB063027-6CE6-4275-8BBF-66C1AE34DAFB}"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9728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8CC5431B-E3AD-4956-A267-48A7E7F4BB5B}"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88</a:t>
            </a:fld>
            <a:endParaRPr lang="zh-CN" altLang="en-US" sz="1200" smtClean="0">
              <a:solidFill>
                <a:srgbClr val="898989"/>
              </a:solidFill>
              <a:latin typeface="Calibri" panose="020F0502020204030204" pitchFamily="34" charset="0"/>
              <a:ea typeface="宋体" panose="02010600030101010101" pitchFamily="2" charset="-122"/>
            </a:endParaRPr>
          </a:p>
        </p:txBody>
      </p:sp>
      <p:graphicFrame>
        <p:nvGraphicFramePr>
          <p:cNvPr id="8" name="表格 7"/>
          <p:cNvGraphicFramePr>
            <a:graphicFrameLocks noGrp="1"/>
          </p:cNvGraphicFramePr>
          <p:nvPr/>
        </p:nvGraphicFramePr>
        <p:xfrm>
          <a:off x="347240" y="2083448"/>
          <a:ext cx="8634713" cy="4236330"/>
        </p:xfrm>
        <a:graphic>
          <a:graphicData uri="http://schemas.openxmlformats.org/drawingml/2006/table">
            <a:tbl>
              <a:tblPr/>
              <a:tblGrid>
                <a:gridCol w="1372404">
                  <a:extLst>
                    <a:ext uri="{9D8B030D-6E8A-4147-A177-3AD203B41FA5}">
                      <a16:colId xmlns:a16="http://schemas.microsoft.com/office/drawing/2014/main" xmlns="" val="20000"/>
                    </a:ext>
                  </a:extLst>
                </a:gridCol>
                <a:gridCol w="1658323">
                  <a:extLst>
                    <a:ext uri="{9D8B030D-6E8A-4147-A177-3AD203B41FA5}">
                      <a16:colId xmlns:a16="http://schemas.microsoft.com/office/drawing/2014/main" xmlns="" val="20001"/>
                    </a:ext>
                  </a:extLst>
                </a:gridCol>
                <a:gridCol w="1639261">
                  <a:extLst>
                    <a:ext uri="{9D8B030D-6E8A-4147-A177-3AD203B41FA5}">
                      <a16:colId xmlns:a16="http://schemas.microsoft.com/office/drawing/2014/main" xmlns="" val="20002"/>
                    </a:ext>
                  </a:extLst>
                </a:gridCol>
                <a:gridCol w="3964725">
                  <a:extLst>
                    <a:ext uri="{9D8B030D-6E8A-4147-A177-3AD203B41FA5}">
                      <a16:colId xmlns:a16="http://schemas.microsoft.com/office/drawing/2014/main" xmlns="" val="20003"/>
                    </a:ext>
                  </a:extLst>
                </a:gridCol>
              </a:tblGrid>
              <a:tr h="282422">
                <a:tc>
                  <a:txBody>
                    <a:bodyPr/>
                    <a:lstStyle/>
                    <a:p>
                      <a:pPr algn="l" fontAlgn="ctr"/>
                      <a:r>
                        <a:rPr lang="en-US" sz="1600" b="0" i="0" u="none" strike="noStrike" dirty="0">
                          <a:solidFill>
                            <a:srgbClr val="000000"/>
                          </a:solidFill>
                          <a:latin typeface="宋体"/>
                        </a:rPr>
                        <a:t>Request</a:t>
                      </a:r>
                    </a:p>
                  </a:txBody>
                  <a:tcPr marL="7620" marR="7620" marT="7620" marB="0" anchor="ctr">
                    <a:lnL>
                      <a:noFill/>
                    </a:lnL>
                    <a:lnR>
                      <a:noFill/>
                    </a:lnR>
                    <a:lnT>
                      <a:noFill/>
                    </a:lnT>
                    <a:lnB>
                      <a:noFill/>
                    </a:lnB>
                    <a:solidFill>
                      <a:srgbClr val="00B0F0"/>
                    </a:solidFill>
                  </a:tcPr>
                </a:tc>
                <a:tc>
                  <a:txBody>
                    <a:bodyPr/>
                    <a:lstStyle/>
                    <a:p>
                      <a:pPr algn="l" fontAlgn="ctr"/>
                      <a:r>
                        <a:rPr lang="en-US" sz="1600" b="0" i="0" u="none" strike="noStrike">
                          <a:solidFill>
                            <a:srgbClr val="000000"/>
                          </a:solidFill>
                          <a:latin typeface="宋体"/>
                        </a:rPr>
                        <a:t>P1 Cache State</a:t>
                      </a:r>
                    </a:p>
                  </a:txBody>
                  <a:tcPr marL="7620" marR="7620" marT="7620" marB="0" anchor="ctr">
                    <a:lnL>
                      <a:noFill/>
                    </a:lnL>
                    <a:lnR>
                      <a:noFill/>
                    </a:lnR>
                    <a:lnT>
                      <a:noFill/>
                    </a:lnT>
                    <a:lnB>
                      <a:noFill/>
                    </a:lnB>
                    <a:solidFill>
                      <a:srgbClr val="00B0F0"/>
                    </a:solidFill>
                  </a:tcPr>
                </a:tc>
                <a:tc>
                  <a:txBody>
                    <a:bodyPr/>
                    <a:lstStyle/>
                    <a:p>
                      <a:pPr algn="l" fontAlgn="ctr"/>
                      <a:r>
                        <a:rPr lang="en-US" sz="1600" b="0" i="0" u="none" strike="noStrike" dirty="0">
                          <a:solidFill>
                            <a:srgbClr val="000000"/>
                          </a:solidFill>
                          <a:latin typeface="宋体"/>
                        </a:rPr>
                        <a:t>P2 Cache State</a:t>
                      </a:r>
                    </a:p>
                  </a:txBody>
                  <a:tcPr marL="7620" marR="7620" marT="7620" marB="0" anchor="ctr">
                    <a:lnL>
                      <a:noFill/>
                    </a:lnL>
                    <a:lnR>
                      <a:noFill/>
                    </a:lnR>
                    <a:lnT>
                      <a:noFill/>
                    </a:lnT>
                    <a:lnB>
                      <a:noFill/>
                    </a:lnB>
                    <a:solidFill>
                      <a:srgbClr val="00B0F0"/>
                    </a:solidFill>
                  </a:tcPr>
                </a:tc>
                <a:tc>
                  <a:txBody>
                    <a:bodyPr/>
                    <a:lstStyle/>
                    <a:p>
                      <a:pPr algn="l" fontAlgn="ctr"/>
                      <a:r>
                        <a:rPr lang="en-US" sz="1600" b="0" i="0" u="none" strike="noStrike">
                          <a:solidFill>
                            <a:srgbClr val="000000"/>
                          </a:solidFill>
                          <a:latin typeface="宋体"/>
                        </a:rPr>
                        <a:t>Explanation</a:t>
                      </a:r>
                    </a:p>
                  </a:txBody>
                  <a:tcPr marL="7620" marR="7620" marT="7620" marB="0" anchor="ctr">
                    <a:lnL>
                      <a:noFill/>
                    </a:lnL>
                    <a:lnR>
                      <a:noFill/>
                    </a:lnR>
                    <a:lnT>
                      <a:noFill/>
                    </a:lnT>
                    <a:lnB>
                      <a:noFill/>
                    </a:lnB>
                    <a:solidFill>
                      <a:srgbClr val="00B0F0"/>
                    </a:solidFill>
                  </a:tcPr>
                </a:tc>
                <a:extLst>
                  <a:ext uri="{0D108BD9-81ED-4DB2-BD59-A6C34878D82A}">
                    <a16:rowId xmlns:a16="http://schemas.microsoft.com/office/drawing/2014/main" xmlns="" val="10000"/>
                  </a:ext>
                </a:extLst>
              </a:tr>
              <a:tr h="282422">
                <a:tc>
                  <a:txBody>
                    <a:bodyPr/>
                    <a:lstStyle/>
                    <a:p>
                      <a:pPr algn="l" fontAlgn="ctr"/>
                      <a:r>
                        <a:rPr lang="en-US" sz="1600" b="0" i="0" u="none" strike="noStrike">
                          <a:solidFill>
                            <a:srgbClr val="000000"/>
                          </a:solidFill>
                          <a:latin typeface="宋体"/>
                        </a:rPr>
                        <a:t>P1 Write X</a:t>
                      </a:r>
                    </a:p>
                  </a:txBody>
                  <a:tcPr marL="7620" marR="7620" marT="7620" marB="0" anchor="ctr">
                    <a:lnL>
                      <a:noFill/>
                    </a:lnL>
                    <a:lnR>
                      <a:noFill/>
                    </a:lnR>
                    <a:lnT>
                      <a:noFill/>
                    </a:lnT>
                    <a:lnB>
                      <a:noFill/>
                    </a:lnB>
                  </a:tcPr>
                </a:tc>
                <a:tc>
                  <a:txBody>
                    <a:bodyPr/>
                    <a:lstStyle/>
                    <a:p>
                      <a:pPr algn="l" fontAlgn="ctr"/>
                      <a:r>
                        <a:rPr lang="en-US" sz="1600" b="0" i="0" u="none" strike="noStrike">
                          <a:solidFill>
                            <a:srgbClr val="000000"/>
                          </a:solidFill>
                          <a:latin typeface="宋体"/>
                        </a:rPr>
                        <a:t>Shared (X,Y)</a:t>
                      </a:r>
                    </a:p>
                  </a:txBody>
                  <a:tcPr marL="7620" marR="7620" marT="7620" marB="0" anchor="ctr">
                    <a:lnL>
                      <a:noFill/>
                    </a:lnL>
                    <a:lnR>
                      <a:noFill/>
                    </a:lnR>
                    <a:lnT>
                      <a:noFill/>
                    </a:lnT>
                    <a:lnB>
                      <a:noFill/>
                    </a:lnB>
                  </a:tcPr>
                </a:tc>
                <a:tc>
                  <a:txBody>
                    <a:bodyPr/>
                    <a:lstStyle/>
                    <a:p>
                      <a:pPr algn="l" fontAlgn="ctr"/>
                      <a:r>
                        <a:rPr lang="en-US" sz="1600" b="0" i="0" u="none" strike="noStrike">
                          <a:solidFill>
                            <a:srgbClr val="000000"/>
                          </a:solidFill>
                          <a:latin typeface="宋体"/>
                        </a:rPr>
                        <a:t>Shared(X,Y)</a:t>
                      </a:r>
                    </a:p>
                  </a:txBody>
                  <a:tcPr marL="7620" marR="7620" marT="7620" marB="0" anchor="ctr">
                    <a:lnL>
                      <a:noFill/>
                    </a:lnL>
                    <a:lnR>
                      <a:noFill/>
                    </a:lnR>
                    <a:lnT>
                      <a:noFill/>
                    </a:lnT>
                    <a:lnB>
                      <a:noFill/>
                    </a:lnB>
                  </a:tcPr>
                </a:tc>
                <a:tc>
                  <a:txBody>
                    <a:bodyPr/>
                    <a:lstStyle/>
                    <a:p>
                      <a:pPr algn="l" fontAlgn="ctr"/>
                      <a:endParaRPr lang="zh-CN" altLang="en-US" sz="1600" b="0" i="0" u="none" strike="noStrike">
                        <a:solidFill>
                          <a:srgbClr val="000000"/>
                        </a:solidFill>
                        <a:latin typeface="宋体"/>
                      </a:endParaRPr>
                    </a:p>
                  </a:txBody>
                  <a:tcPr marL="7620" marR="7620" marT="7620" marB="0" anchor="ctr">
                    <a:lnL>
                      <a:noFill/>
                    </a:lnL>
                    <a:lnR>
                      <a:noFill/>
                    </a:lnR>
                    <a:lnT>
                      <a:noFill/>
                    </a:lnT>
                    <a:lnB>
                      <a:noFill/>
                    </a:lnB>
                  </a:tcPr>
                </a:tc>
                <a:extLst>
                  <a:ext uri="{0D108BD9-81ED-4DB2-BD59-A6C34878D82A}">
                    <a16:rowId xmlns:a16="http://schemas.microsoft.com/office/drawing/2014/main" xmlns="" val="10001"/>
                  </a:ext>
                </a:extLst>
              </a:tr>
              <a:tr h="282422">
                <a:tc>
                  <a:txBody>
                    <a:bodyPr/>
                    <a:lstStyle/>
                    <a:p>
                      <a:pPr algn="l" fontAlgn="ctr"/>
                      <a:r>
                        <a:rPr lang="zh-CN" altLang="en-US" sz="1600" b="0" i="0" u="none" strike="noStrike">
                          <a:solidFill>
                            <a:srgbClr val="000000"/>
                          </a:solidFill>
                          <a:latin typeface="宋体"/>
                        </a:rPr>
                        <a:t>　</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Modified(X,Y)</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Invalid(X,Y)</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P1 Invalidates block(X,Y) in P2</a:t>
                      </a:r>
                    </a:p>
                  </a:txBody>
                  <a:tcPr marL="7620" marR="7620" marT="7620" marB="0" anchor="ctr">
                    <a:lnL>
                      <a:noFill/>
                    </a:lnL>
                    <a:lnR>
                      <a:noFill/>
                    </a:lnR>
                    <a:lnT>
                      <a:noFill/>
                    </a:lnT>
                    <a:lnB>
                      <a:noFill/>
                    </a:lnB>
                    <a:solidFill>
                      <a:srgbClr val="B8CCE4"/>
                    </a:solidFill>
                  </a:tcPr>
                </a:tc>
                <a:extLst>
                  <a:ext uri="{0D108BD9-81ED-4DB2-BD59-A6C34878D82A}">
                    <a16:rowId xmlns:a16="http://schemas.microsoft.com/office/drawing/2014/main" xmlns="" val="10002"/>
                  </a:ext>
                </a:extLst>
              </a:tr>
              <a:tr h="282422">
                <a:tc>
                  <a:txBody>
                    <a:bodyPr/>
                    <a:lstStyle/>
                    <a:p>
                      <a:pPr algn="l" fontAlgn="ctr"/>
                      <a:r>
                        <a:rPr lang="en-US" sz="1600" b="0" i="0" u="none" strike="noStrike">
                          <a:solidFill>
                            <a:srgbClr val="000000"/>
                          </a:solidFill>
                          <a:latin typeface="宋体"/>
                        </a:rPr>
                        <a:t>P2 Read X</a:t>
                      </a:r>
                    </a:p>
                  </a:txBody>
                  <a:tcPr marL="7620" marR="7620" marT="7620" marB="0" anchor="ctr">
                    <a:lnL>
                      <a:noFill/>
                    </a:lnL>
                    <a:lnR>
                      <a:noFill/>
                    </a:lnR>
                    <a:lnT>
                      <a:noFill/>
                    </a:lnT>
                    <a:lnB>
                      <a:noFill/>
                    </a:lnB>
                  </a:tcPr>
                </a:tc>
                <a:tc>
                  <a:txBody>
                    <a:bodyPr/>
                    <a:lstStyle/>
                    <a:p>
                      <a:pPr algn="l" fontAlgn="ctr"/>
                      <a:r>
                        <a:rPr lang="en-US" sz="1600" b="0" i="0" u="none" strike="noStrike">
                          <a:solidFill>
                            <a:srgbClr val="000000"/>
                          </a:solidFill>
                          <a:latin typeface="宋体"/>
                        </a:rPr>
                        <a:t>Modified(X,Y)</a:t>
                      </a:r>
                    </a:p>
                  </a:txBody>
                  <a:tcPr marL="7620" marR="7620" marT="7620" marB="0" anchor="ctr">
                    <a:lnL>
                      <a:noFill/>
                    </a:lnL>
                    <a:lnR>
                      <a:noFill/>
                    </a:lnR>
                    <a:lnT>
                      <a:noFill/>
                    </a:lnT>
                    <a:lnB>
                      <a:noFill/>
                    </a:lnB>
                  </a:tcPr>
                </a:tc>
                <a:tc>
                  <a:txBody>
                    <a:bodyPr/>
                    <a:lstStyle/>
                    <a:p>
                      <a:pPr algn="l" fontAlgn="ctr"/>
                      <a:r>
                        <a:rPr lang="en-US" sz="1600" b="0" i="0" u="none" strike="noStrike">
                          <a:solidFill>
                            <a:srgbClr val="000000"/>
                          </a:solidFill>
                          <a:latin typeface="宋体"/>
                        </a:rPr>
                        <a:t>Invalid(X,Y)</a:t>
                      </a:r>
                    </a:p>
                  </a:txBody>
                  <a:tcPr marL="7620" marR="7620" marT="7620" marB="0" anchor="ctr">
                    <a:lnL>
                      <a:noFill/>
                    </a:lnL>
                    <a:lnR>
                      <a:noFill/>
                    </a:lnR>
                    <a:lnT>
                      <a:noFill/>
                    </a:lnT>
                    <a:lnB>
                      <a:noFill/>
                    </a:lnB>
                  </a:tcPr>
                </a:tc>
                <a:tc>
                  <a:txBody>
                    <a:bodyPr/>
                    <a:lstStyle/>
                    <a:p>
                      <a:pPr algn="l" fontAlgn="ctr"/>
                      <a:r>
                        <a:rPr lang="en-US" sz="1600" b="0" i="0" u="none" strike="noStrike">
                          <a:solidFill>
                            <a:srgbClr val="000000"/>
                          </a:solidFill>
                          <a:latin typeface="宋体"/>
                        </a:rPr>
                        <a:t>TRUE Sharing Miss</a:t>
                      </a:r>
                    </a:p>
                  </a:txBody>
                  <a:tcPr marL="7620" marR="7620" marT="7620" marB="0" anchor="ctr">
                    <a:lnL>
                      <a:noFill/>
                    </a:lnL>
                    <a:lnR>
                      <a:noFill/>
                    </a:lnR>
                    <a:lnT>
                      <a:noFill/>
                    </a:lnT>
                    <a:lnB>
                      <a:noFill/>
                    </a:lnB>
                  </a:tcPr>
                </a:tc>
                <a:extLst>
                  <a:ext uri="{0D108BD9-81ED-4DB2-BD59-A6C34878D82A}">
                    <a16:rowId xmlns:a16="http://schemas.microsoft.com/office/drawing/2014/main" xmlns="" val="10003"/>
                  </a:ext>
                </a:extLst>
              </a:tr>
              <a:tr h="282422">
                <a:tc>
                  <a:txBody>
                    <a:bodyPr/>
                    <a:lstStyle/>
                    <a:p>
                      <a:pPr algn="l" fontAlgn="ctr"/>
                      <a:r>
                        <a:rPr lang="zh-CN" altLang="en-US" sz="1600" b="0" i="0" u="none" strike="noStrike">
                          <a:solidFill>
                            <a:srgbClr val="000000"/>
                          </a:solidFill>
                          <a:latin typeface="宋体"/>
                        </a:rPr>
                        <a:t>　</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Shared (X,Y)</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Shared(X,Y)</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Write-back &amp; Copy block from P1 to P2</a:t>
                      </a:r>
                    </a:p>
                  </a:txBody>
                  <a:tcPr marL="7620" marR="7620" marT="7620" marB="0" anchor="ctr">
                    <a:lnL>
                      <a:noFill/>
                    </a:lnL>
                    <a:lnR>
                      <a:noFill/>
                    </a:lnR>
                    <a:lnT>
                      <a:noFill/>
                    </a:lnT>
                    <a:lnB>
                      <a:noFill/>
                    </a:lnB>
                    <a:solidFill>
                      <a:srgbClr val="B8CCE4"/>
                    </a:solidFill>
                  </a:tcPr>
                </a:tc>
                <a:extLst>
                  <a:ext uri="{0D108BD9-81ED-4DB2-BD59-A6C34878D82A}">
                    <a16:rowId xmlns:a16="http://schemas.microsoft.com/office/drawing/2014/main" xmlns="" val="10004"/>
                  </a:ext>
                </a:extLst>
              </a:tr>
              <a:tr h="282422">
                <a:tc>
                  <a:txBody>
                    <a:bodyPr/>
                    <a:lstStyle/>
                    <a:p>
                      <a:pPr algn="l" fontAlgn="ctr"/>
                      <a:r>
                        <a:rPr lang="en-US" sz="1600" b="0" i="0" u="none" strike="noStrike">
                          <a:solidFill>
                            <a:srgbClr val="000000"/>
                          </a:solidFill>
                          <a:latin typeface="宋体"/>
                        </a:rPr>
                        <a:t>P1 Write X</a:t>
                      </a:r>
                    </a:p>
                  </a:txBody>
                  <a:tcPr marL="7620" marR="7620" marT="7620" marB="0" anchor="ctr">
                    <a:lnL>
                      <a:noFill/>
                    </a:lnL>
                    <a:lnR>
                      <a:noFill/>
                    </a:lnR>
                    <a:lnT>
                      <a:noFill/>
                    </a:lnT>
                    <a:lnB>
                      <a:noFill/>
                    </a:lnB>
                  </a:tcPr>
                </a:tc>
                <a:tc>
                  <a:txBody>
                    <a:bodyPr/>
                    <a:lstStyle/>
                    <a:p>
                      <a:pPr algn="l" fontAlgn="ctr"/>
                      <a:r>
                        <a:rPr lang="en-US" sz="1600" b="0" i="0" u="none" strike="noStrike">
                          <a:solidFill>
                            <a:srgbClr val="000000"/>
                          </a:solidFill>
                          <a:latin typeface="宋体"/>
                        </a:rPr>
                        <a:t>Shared (X,Y)</a:t>
                      </a:r>
                    </a:p>
                  </a:txBody>
                  <a:tcPr marL="7620" marR="7620" marT="7620" marB="0" anchor="ctr">
                    <a:lnL>
                      <a:noFill/>
                    </a:lnL>
                    <a:lnR>
                      <a:noFill/>
                    </a:lnR>
                    <a:lnT>
                      <a:noFill/>
                    </a:lnT>
                    <a:lnB>
                      <a:noFill/>
                    </a:lnB>
                  </a:tcPr>
                </a:tc>
                <a:tc>
                  <a:txBody>
                    <a:bodyPr/>
                    <a:lstStyle/>
                    <a:p>
                      <a:pPr algn="l" fontAlgn="ctr"/>
                      <a:r>
                        <a:rPr lang="en-US" sz="1600" b="0" i="0" u="none" strike="noStrike">
                          <a:solidFill>
                            <a:srgbClr val="000000"/>
                          </a:solidFill>
                          <a:latin typeface="宋体"/>
                        </a:rPr>
                        <a:t>Shared(X,Y)</a:t>
                      </a:r>
                    </a:p>
                  </a:txBody>
                  <a:tcPr marL="7620" marR="7620" marT="7620" marB="0" anchor="ctr">
                    <a:lnL>
                      <a:noFill/>
                    </a:lnL>
                    <a:lnR>
                      <a:noFill/>
                    </a:lnR>
                    <a:lnT>
                      <a:noFill/>
                    </a:lnT>
                    <a:lnB>
                      <a:noFill/>
                    </a:lnB>
                  </a:tcPr>
                </a:tc>
                <a:tc>
                  <a:txBody>
                    <a:bodyPr/>
                    <a:lstStyle/>
                    <a:p>
                      <a:pPr algn="l" fontAlgn="ctr"/>
                      <a:endParaRPr lang="zh-CN" altLang="en-US" sz="1600" b="0" i="0" u="none" strike="noStrike">
                        <a:solidFill>
                          <a:srgbClr val="000000"/>
                        </a:solidFill>
                        <a:latin typeface="宋体"/>
                      </a:endParaRPr>
                    </a:p>
                  </a:txBody>
                  <a:tcPr marL="7620" marR="7620" marT="7620" marB="0" anchor="ctr">
                    <a:lnL>
                      <a:noFill/>
                    </a:lnL>
                    <a:lnR>
                      <a:noFill/>
                    </a:lnR>
                    <a:lnT>
                      <a:noFill/>
                    </a:lnT>
                    <a:lnB>
                      <a:noFill/>
                    </a:lnB>
                  </a:tcPr>
                </a:tc>
                <a:extLst>
                  <a:ext uri="{0D108BD9-81ED-4DB2-BD59-A6C34878D82A}">
                    <a16:rowId xmlns:a16="http://schemas.microsoft.com/office/drawing/2014/main" xmlns="" val="10005"/>
                  </a:ext>
                </a:extLst>
              </a:tr>
              <a:tr h="282422">
                <a:tc>
                  <a:txBody>
                    <a:bodyPr/>
                    <a:lstStyle/>
                    <a:p>
                      <a:pPr algn="l" fontAlgn="ctr"/>
                      <a:r>
                        <a:rPr lang="zh-CN" altLang="en-US" sz="1600" b="0" i="0" u="none" strike="noStrike">
                          <a:solidFill>
                            <a:srgbClr val="000000"/>
                          </a:solidFill>
                          <a:latin typeface="宋体"/>
                        </a:rPr>
                        <a:t>　</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Modified(X,Y)</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Invalid(X,Y)</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P1 Invalidates block(X,Y) in P2</a:t>
                      </a:r>
                    </a:p>
                  </a:txBody>
                  <a:tcPr marL="7620" marR="7620" marT="7620" marB="0" anchor="ctr">
                    <a:lnL>
                      <a:noFill/>
                    </a:lnL>
                    <a:lnR>
                      <a:noFill/>
                    </a:lnR>
                    <a:lnT>
                      <a:noFill/>
                    </a:lnT>
                    <a:lnB>
                      <a:noFill/>
                    </a:lnB>
                    <a:solidFill>
                      <a:srgbClr val="B8CCE4"/>
                    </a:solidFill>
                  </a:tcPr>
                </a:tc>
                <a:extLst>
                  <a:ext uri="{0D108BD9-81ED-4DB2-BD59-A6C34878D82A}">
                    <a16:rowId xmlns:a16="http://schemas.microsoft.com/office/drawing/2014/main" xmlns="" val="10006"/>
                  </a:ext>
                </a:extLst>
              </a:tr>
              <a:tr h="282422">
                <a:tc>
                  <a:txBody>
                    <a:bodyPr/>
                    <a:lstStyle/>
                    <a:p>
                      <a:pPr algn="l" fontAlgn="ctr"/>
                      <a:r>
                        <a:rPr lang="en-US" sz="1600" b="0" i="0" u="none" strike="noStrike">
                          <a:solidFill>
                            <a:srgbClr val="000000"/>
                          </a:solidFill>
                          <a:latin typeface="宋体"/>
                        </a:rPr>
                        <a:t>P2 Read Y</a:t>
                      </a:r>
                    </a:p>
                  </a:txBody>
                  <a:tcPr marL="7620" marR="7620" marT="7620" marB="0" anchor="ctr">
                    <a:lnL>
                      <a:noFill/>
                    </a:lnL>
                    <a:lnR>
                      <a:noFill/>
                    </a:lnR>
                    <a:lnT>
                      <a:noFill/>
                    </a:lnT>
                    <a:lnB>
                      <a:noFill/>
                    </a:lnB>
                  </a:tcPr>
                </a:tc>
                <a:tc>
                  <a:txBody>
                    <a:bodyPr/>
                    <a:lstStyle/>
                    <a:p>
                      <a:pPr algn="l" fontAlgn="ctr"/>
                      <a:r>
                        <a:rPr lang="en-US" sz="1600" b="0" i="0" u="none" strike="noStrike">
                          <a:solidFill>
                            <a:srgbClr val="000000"/>
                          </a:solidFill>
                          <a:latin typeface="宋体"/>
                        </a:rPr>
                        <a:t>Modified(X,Y)</a:t>
                      </a:r>
                    </a:p>
                  </a:txBody>
                  <a:tcPr marL="7620" marR="7620" marT="7620" marB="0" anchor="ctr">
                    <a:lnL>
                      <a:noFill/>
                    </a:lnL>
                    <a:lnR>
                      <a:noFill/>
                    </a:lnR>
                    <a:lnT>
                      <a:noFill/>
                    </a:lnT>
                    <a:lnB>
                      <a:noFill/>
                    </a:lnB>
                  </a:tcPr>
                </a:tc>
                <a:tc>
                  <a:txBody>
                    <a:bodyPr/>
                    <a:lstStyle/>
                    <a:p>
                      <a:pPr algn="l" fontAlgn="ctr"/>
                      <a:r>
                        <a:rPr lang="en-US" sz="1600" b="0" i="0" u="none" strike="noStrike">
                          <a:solidFill>
                            <a:srgbClr val="000000"/>
                          </a:solidFill>
                          <a:latin typeface="宋体"/>
                        </a:rPr>
                        <a:t>Invalid(X,Y)</a:t>
                      </a:r>
                    </a:p>
                  </a:txBody>
                  <a:tcPr marL="7620" marR="7620" marT="7620" marB="0" anchor="ctr">
                    <a:lnL>
                      <a:noFill/>
                    </a:lnL>
                    <a:lnR>
                      <a:noFill/>
                    </a:lnR>
                    <a:lnT>
                      <a:noFill/>
                    </a:lnT>
                    <a:lnB>
                      <a:noFill/>
                    </a:lnB>
                  </a:tcPr>
                </a:tc>
                <a:tc>
                  <a:txBody>
                    <a:bodyPr/>
                    <a:lstStyle/>
                    <a:p>
                      <a:pPr algn="l" fontAlgn="ctr"/>
                      <a:r>
                        <a:rPr lang="en-US" sz="1600" b="0" i="0" u="none" strike="noStrike">
                          <a:solidFill>
                            <a:srgbClr val="000000"/>
                          </a:solidFill>
                          <a:latin typeface="宋体"/>
                        </a:rPr>
                        <a:t>False Sharing Miss</a:t>
                      </a:r>
                    </a:p>
                  </a:txBody>
                  <a:tcPr marL="7620" marR="7620" marT="7620" marB="0" anchor="ctr">
                    <a:lnL>
                      <a:noFill/>
                    </a:lnL>
                    <a:lnR>
                      <a:noFill/>
                    </a:lnR>
                    <a:lnT>
                      <a:noFill/>
                    </a:lnT>
                    <a:lnB>
                      <a:noFill/>
                    </a:lnB>
                  </a:tcPr>
                </a:tc>
                <a:extLst>
                  <a:ext uri="{0D108BD9-81ED-4DB2-BD59-A6C34878D82A}">
                    <a16:rowId xmlns:a16="http://schemas.microsoft.com/office/drawing/2014/main" xmlns="" val="10007"/>
                  </a:ext>
                </a:extLst>
              </a:tr>
              <a:tr h="282422">
                <a:tc>
                  <a:txBody>
                    <a:bodyPr/>
                    <a:lstStyle/>
                    <a:p>
                      <a:pPr algn="l" fontAlgn="ctr"/>
                      <a:r>
                        <a:rPr lang="zh-CN" altLang="en-US" sz="1600" b="0" i="0" u="none" strike="noStrike">
                          <a:solidFill>
                            <a:srgbClr val="000000"/>
                          </a:solidFill>
                          <a:latin typeface="宋体"/>
                        </a:rPr>
                        <a:t>　</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Shared (X,Y)</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Shared(X,Y)</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Write-back &amp; Copy block from P1 to P2</a:t>
                      </a:r>
                    </a:p>
                  </a:txBody>
                  <a:tcPr marL="7620" marR="7620" marT="7620" marB="0" anchor="ctr">
                    <a:lnL>
                      <a:noFill/>
                    </a:lnL>
                    <a:lnR>
                      <a:noFill/>
                    </a:lnR>
                    <a:lnT>
                      <a:noFill/>
                    </a:lnT>
                    <a:lnB>
                      <a:noFill/>
                    </a:lnB>
                    <a:solidFill>
                      <a:srgbClr val="B8CCE4"/>
                    </a:solidFill>
                  </a:tcPr>
                </a:tc>
                <a:extLst>
                  <a:ext uri="{0D108BD9-81ED-4DB2-BD59-A6C34878D82A}">
                    <a16:rowId xmlns:a16="http://schemas.microsoft.com/office/drawing/2014/main" xmlns="" val="10008"/>
                  </a:ext>
                </a:extLst>
              </a:tr>
              <a:tr h="282422">
                <a:tc>
                  <a:txBody>
                    <a:bodyPr/>
                    <a:lstStyle/>
                    <a:p>
                      <a:pPr algn="l" fontAlgn="ctr"/>
                      <a:r>
                        <a:rPr lang="en-US" sz="1600" b="0" i="0" u="none" strike="noStrike">
                          <a:solidFill>
                            <a:srgbClr val="000000"/>
                          </a:solidFill>
                          <a:latin typeface="宋体"/>
                        </a:rPr>
                        <a:t>P1 Write X</a:t>
                      </a:r>
                    </a:p>
                  </a:txBody>
                  <a:tcPr marL="7620" marR="7620" marT="7620" marB="0" anchor="ctr">
                    <a:lnL>
                      <a:noFill/>
                    </a:lnL>
                    <a:lnR>
                      <a:noFill/>
                    </a:lnR>
                    <a:lnT>
                      <a:noFill/>
                    </a:lnT>
                    <a:lnB>
                      <a:noFill/>
                    </a:lnB>
                  </a:tcPr>
                </a:tc>
                <a:tc>
                  <a:txBody>
                    <a:bodyPr/>
                    <a:lstStyle/>
                    <a:p>
                      <a:pPr algn="l" fontAlgn="ctr"/>
                      <a:r>
                        <a:rPr lang="en-US" sz="1600" b="0" i="0" u="none" strike="noStrike">
                          <a:solidFill>
                            <a:srgbClr val="000000"/>
                          </a:solidFill>
                          <a:latin typeface="宋体"/>
                        </a:rPr>
                        <a:t>Shared (X,Y)</a:t>
                      </a:r>
                    </a:p>
                  </a:txBody>
                  <a:tcPr marL="7620" marR="7620" marT="7620" marB="0" anchor="ctr">
                    <a:lnL>
                      <a:noFill/>
                    </a:lnL>
                    <a:lnR>
                      <a:noFill/>
                    </a:lnR>
                    <a:lnT>
                      <a:noFill/>
                    </a:lnT>
                    <a:lnB>
                      <a:noFill/>
                    </a:lnB>
                  </a:tcPr>
                </a:tc>
                <a:tc>
                  <a:txBody>
                    <a:bodyPr/>
                    <a:lstStyle/>
                    <a:p>
                      <a:pPr algn="l" fontAlgn="ctr"/>
                      <a:r>
                        <a:rPr lang="en-US" sz="1600" b="0" i="0" u="none" strike="noStrike">
                          <a:solidFill>
                            <a:srgbClr val="000000"/>
                          </a:solidFill>
                          <a:latin typeface="宋体"/>
                        </a:rPr>
                        <a:t>Shared(X,Y)</a:t>
                      </a:r>
                    </a:p>
                  </a:txBody>
                  <a:tcPr marL="7620" marR="7620" marT="7620" marB="0" anchor="ctr">
                    <a:lnL>
                      <a:noFill/>
                    </a:lnL>
                    <a:lnR>
                      <a:noFill/>
                    </a:lnR>
                    <a:lnT>
                      <a:noFill/>
                    </a:lnT>
                    <a:lnB>
                      <a:noFill/>
                    </a:lnB>
                  </a:tcPr>
                </a:tc>
                <a:tc>
                  <a:txBody>
                    <a:bodyPr/>
                    <a:lstStyle/>
                    <a:p>
                      <a:pPr algn="l" fontAlgn="ctr"/>
                      <a:endParaRPr lang="zh-CN" altLang="en-US" sz="1600" b="0" i="0" u="none" strike="noStrike">
                        <a:solidFill>
                          <a:srgbClr val="000000"/>
                        </a:solidFill>
                        <a:latin typeface="宋体"/>
                      </a:endParaRPr>
                    </a:p>
                  </a:txBody>
                  <a:tcPr marL="7620" marR="7620" marT="7620" marB="0" anchor="ctr">
                    <a:lnL>
                      <a:noFill/>
                    </a:lnL>
                    <a:lnR>
                      <a:noFill/>
                    </a:lnR>
                    <a:lnT>
                      <a:noFill/>
                    </a:lnT>
                    <a:lnB>
                      <a:noFill/>
                    </a:lnB>
                  </a:tcPr>
                </a:tc>
                <a:extLst>
                  <a:ext uri="{0D108BD9-81ED-4DB2-BD59-A6C34878D82A}">
                    <a16:rowId xmlns:a16="http://schemas.microsoft.com/office/drawing/2014/main" xmlns="" val="10009"/>
                  </a:ext>
                </a:extLst>
              </a:tr>
              <a:tr h="282422">
                <a:tc>
                  <a:txBody>
                    <a:bodyPr/>
                    <a:lstStyle/>
                    <a:p>
                      <a:pPr algn="l" fontAlgn="ctr"/>
                      <a:r>
                        <a:rPr lang="zh-CN" altLang="en-US" sz="1600" b="0" i="0" u="none" strike="noStrike">
                          <a:solidFill>
                            <a:srgbClr val="000000"/>
                          </a:solidFill>
                          <a:latin typeface="宋体"/>
                        </a:rPr>
                        <a:t>　</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Modified(X,Y)</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Invalid(X,Y)</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P1 Invalidates block(X,Y) in P2</a:t>
                      </a:r>
                    </a:p>
                  </a:txBody>
                  <a:tcPr marL="7620" marR="7620" marT="7620" marB="0" anchor="ctr">
                    <a:lnL>
                      <a:noFill/>
                    </a:lnL>
                    <a:lnR>
                      <a:noFill/>
                    </a:lnR>
                    <a:lnT>
                      <a:noFill/>
                    </a:lnT>
                    <a:lnB>
                      <a:noFill/>
                    </a:lnB>
                    <a:solidFill>
                      <a:srgbClr val="B8CCE4"/>
                    </a:solidFill>
                  </a:tcPr>
                </a:tc>
                <a:extLst>
                  <a:ext uri="{0D108BD9-81ED-4DB2-BD59-A6C34878D82A}">
                    <a16:rowId xmlns:a16="http://schemas.microsoft.com/office/drawing/2014/main" xmlns="" val="10010"/>
                  </a:ext>
                </a:extLst>
              </a:tr>
              <a:tr h="282422">
                <a:tc>
                  <a:txBody>
                    <a:bodyPr/>
                    <a:lstStyle/>
                    <a:p>
                      <a:pPr algn="l" fontAlgn="ctr"/>
                      <a:r>
                        <a:rPr lang="en-US" sz="1600" b="0" i="0" u="none" strike="noStrike">
                          <a:solidFill>
                            <a:srgbClr val="000000"/>
                          </a:solidFill>
                          <a:latin typeface="宋体"/>
                        </a:rPr>
                        <a:t>P2 Write Y</a:t>
                      </a:r>
                    </a:p>
                  </a:txBody>
                  <a:tcPr marL="7620" marR="7620" marT="7620" marB="0" anchor="ctr">
                    <a:lnL>
                      <a:noFill/>
                    </a:lnL>
                    <a:lnR>
                      <a:noFill/>
                    </a:lnR>
                    <a:lnT>
                      <a:noFill/>
                    </a:lnT>
                    <a:lnB>
                      <a:noFill/>
                    </a:lnB>
                  </a:tcPr>
                </a:tc>
                <a:tc>
                  <a:txBody>
                    <a:bodyPr/>
                    <a:lstStyle/>
                    <a:p>
                      <a:pPr algn="l" fontAlgn="ctr"/>
                      <a:r>
                        <a:rPr lang="en-US" sz="1600" b="0" i="0" u="none" strike="noStrike">
                          <a:solidFill>
                            <a:srgbClr val="000000"/>
                          </a:solidFill>
                          <a:latin typeface="宋体"/>
                        </a:rPr>
                        <a:t>Modified(X,Y)</a:t>
                      </a:r>
                    </a:p>
                  </a:txBody>
                  <a:tcPr marL="7620" marR="7620" marT="7620" marB="0" anchor="ctr">
                    <a:lnL>
                      <a:noFill/>
                    </a:lnL>
                    <a:lnR>
                      <a:noFill/>
                    </a:lnR>
                    <a:lnT>
                      <a:noFill/>
                    </a:lnT>
                    <a:lnB>
                      <a:noFill/>
                    </a:lnB>
                  </a:tcPr>
                </a:tc>
                <a:tc>
                  <a:txBody>
                    <a:bodyPr/>
                    <a:lstStyle/>
                    <a:p>
                      <a:pPr algn="l" fontAlgn="ctr"/>
                      <a:r>
                        <a:rPr lang="en-US" sz="1600" b="0" i="0" u="none" strike="noStrike">
                          <a:solidFill>
                            <a:srgbClr val="000000"/>
                          </a:solidFill>
                          <a:latin typeface="宋体"/>
                        </a:rPr>
                        <a:t>Invalid(X,Y)</a:t>
                      </a:r>
                    </a:p>
                  </a:txBody>
                  <a:tcPr marL="7620" marR="7620" marT="7620" marB="0" anchor="ctr">
                    <a:lnL>
                      <a:noFill/>
                    </a:lnL>
                    <a:lnR>
                      <a:noFill/>
                    </a:lnR>
                    <a:lnT>
                      <a:noFill/>
                    </a:lnT>
                    <a:lnB>
                      <a:noFill/>
                    </a:lnB>
                  </a:tcPr>
                </a:tc>
                <a:tc>
                  <a:txBody>
                    <a:bodyPr/>
                    <a:lstStyle/>
                    <a:p>
                      <a:pPr algn="l" fontAlgn="ctr"/>
                      <a:r>
                        <a:rPr lang="en-US" sz="1600" b="0" i="0" u="none" strike="noStrike">
                          <a:solidFill>
                            <a:srgbClr val="000000"/>
                          </a:solidFill>
                          <a:latin typeface="宋体"/>
                        </a:rPr>
                        <a:t>False Sharing Miss</a:t>
                      </a:r>
                    </a:p>
                  </a:txBody>
                  <a:tcPr marL="7620" marR="7620" marT="7620" marB="0" anchor="ctr">
                    <a:lnL>
                      <a:noFill/>
                    </a:lnL>
                    <a:lnR>
                      <a:noFill/>
                    </a:lnR>
                    <a:lnT>
                      <a:noFill/>
                    </a:lnT>
                    <a:lnB>
                      <a:noFill/>
                    </a:lnB>
                  </a:tcPr>
                </a:tc>
                <a:extLst>
                  <a:ext uri="{0D108BD9-81ED-4DB2-BD59-A6C34878D82A}">
                    <a16:rowId xmlns:a16="http://schemas.microsoft.com/office/drawing/2014/main" xmlns="" val="10011"/>
                  </a:ext>
                </a:extLst>
              </a:tr>
              <a:tr h="282422">
                <a:tc>
                  <a:txBody>
                    <a:bodyPr/>
                    <a:lstStyle/>
                    <a:p>
                      <a:pPr algn="l" fontAlgn="ctr"/>
                      <a:r>
                        <a:rPr lang="zh-CN" altLang="en-US" sz="1600" b="0" i="0" u="none" strike="noStrike">
                          <a:solidFill>
                            <a:srgbClr val="000000"/>
                          </a:solidFill>
                          <a:latin typeface="宋体"/>
                        </a:rPr>
                        <a:t>　</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Invalid(X,Y)</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Modified(X,Y)</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Write-back &amp; Copy block from P1 to P2</a:t>
                      </a:r>
                    </a:p>
                  </a:txBody>
                  <a:tcPr marL="7620" marR="7620" marT="7620" marB="0" anchor="ctr">
                    <a:lnL>
                      <a:noFill/>
                    </a:lnL>
                    <a:lnR>
                      <a:noFill/>
                    </a:lnR>
                    <a:lnT>
                      <a:noFill/>
                    </a:lnT>
                    <a:lnB>
                      <a:noFill/>
                    </a:lnB>
                    <a:solidFill>
                      <a:srgbClr val="B8CCE4"/>
                    </a:solidFill>
                  </a:tcPr>
                </a:tc>
                <a:extLst>
                  <a:ext uri="{0D108BD9-81ED-4DB2-BD59-A6C34878D82A}">
                    <a16:rowId xmlns:a16="http://schemas.microsoft.com/office/drawing/2014/main" xmlns="" val="10012"/>
                  </a:ext>
                </a:extLst>
              </a:tr>
              <a:tr h="282422">
                <a:tc>
                  <a:txBody>
                    <a:bodyPr/>
                    <a:lstStyle/>
                    <a:p>
                      <a:pPr algn="l" fontAlgn="ctr"/>
                      <a:r>
                        <a:rPr lang="en-US" sz="1600" b="0" i="0" u="none" strike="noStrike">
                          <a:solidFill>
                            <a:srgbClr val="000000"/>
                          </a:solidFill>
                          <a:latin typeface="宋体"/>
                        </a:rPr>
                        <a:t>P1 Read Y</a:t>
                      </a:r>
                    </a:p>
                  </a:txBody>
                  <a:tcPr marL="7620" marR="7620" marT="7620" marB="0" anchor="ctr">
                    <a:lnL>
                      <a:noFill/>
                    </a:lnL>
                    <a:lnR>
                      <a:noFill/>
                    </a:lnR>
                    <a:lnT>
                      <a:noFill/>
                    </a:lnT>
                    <a:lnB>
                      <a:noFill/>
                    </a:lnB>
                  </a:tcPr>
                </a:tc>
                <a:tc>
                  <a:txBody>
                    <a:bodyPr/>
                    <a:lstStyle/>
                    <a:p>
                      <a:pPr algn="l" fontAlgn="ctr"/>
                      <a:r>
                        <a:rPr lang="en-US" sz="1600" b="0" i="0" u="none" strike="noStrike">
                          <a:solidFill>
                            <a:srgbClr val="000000"/>
                          </a:solidFill>
                          <a:latin typeface="宋体"/>
                        </a:rPr>
                        <a:t>Invalid(X,Y)</a:t>
                      </a:r>
                    </a:p>
                  </a:txBody>
                  <a:tcPr marL="7620" marR="7620" marT="7620" marB="0" anchor="ctr">
                    <a:lnL>
                      <a:noFill/>
                    </a:lnL>
                    <a:lnR>
                      <a:noFill/>
                    </a:lnR>
                    <a:lnT>
                      <a:noFill/>
                    </a:lnT>
                    <a:lnB>
                      <a:noFill/>
                    </a:lnB>
                  </a:tcPr>
                </a:tc>
                <a:tc>
                  <a:txBody>
                    <a:bodyPr/>
                    <a:lstStyle/>
                    <a:p>
                      <a:pPr algn="l" fontAlgn="ctr"/>
                      <a:r>
                        <a:rPr lang="en-US" sz="1600" b="0" i="0" u="none" strike="noStrike">
                          <a:solidFill>
                            <a:srgbClr val="000000"/>
                          </a:solidFill>
                          <a:latin typeface="宋体"/>
                        </a:rPr>
                        <a:t>Modified(X,Y)</a:t>
                      </a:r>
                    </a:p>
                  </a:txBody>
                  <a:tcPr marL="7620" marR="7620" marT="7620" marB="0" anchor="ctr">
                    <a:lnL>
                      <a:noFill/>
                    </a:lnL>
                    <a:lnR>
                      <a:noFill/>
                    </a:lnR>
                    <a:lnT>
                      <a:noFill/>
                    </a:lnT>
                    <a:lnB>
                      <a:noFill/>
                    </a:lnB>
                  </a:tcPr>
                </a:tc>
                <a:tc>
                  <a:txBody>
                    <a:bodyPr/>
                    <a:lstStyle/>
                    <a:p>
                      <a:pPr algn="l" fontAlgn="ctr"/>
                      <a:r>
                        <a:rPr lang="en-US" sz="1600" b="0" i="0" u="none" strike="noStrike">
                          <a:solidFill>
                            <a:srgbClr val="000000"/>
                          </a:solidFill>
                          <a:latin typeface="宋体"/>
                        </a:rPr>
                        <a:t>TRUE Sharing Miss</a:t>
                      </a:r>
                    </a:p>
                  </a:txBody>
                  <a:tcPr marL="7620" marR="7620" marT="7620" marB="0" anchor="ctr">
                    <a:lnL>
                      <a:noFill/>
                    </a:lnL>
                    <a:lnR>
                      <a:noFill/>
                    </a:lnR>
                    <a:lnT>
                      <a:noFill/>
                    </a:lnT>
                    <a:lnB>
                      <a:noFill/>
                    </a:lnB>
                  </a:tcPr>
                </a:tc>
                <a:extLst>
                  <a:ext uri="{0D108BD9-81ED-4DB2-BD59-A6C34878D82A}">
                    <a16:rowId xmlns:a16="http://schemas.microsoft.com/office/drawing/2014/main" xmlns="" val="10013"/>
                  </a:ext>
                </a:extLst>
              </a:tr>
              <a:tr h="282422">
                <a:tc>
                  <a:txBody>
                    <a:bodyPr/>
                    <a:lstStyle/>
                    <a:p>
                      <a:pPr algn="l" fontAlgn="ctr"/>
                      <a:r>
                        <a:rPr lang="zh-CN" altLang="en-US" sz="1600" b="0" i="0" u="none" strike="noStrike">
                          <a:solidFill>
                            <a:srgbClr val="000000"/>
                          </a:solidFill>
                          <a:latin typeface="宋体"/>
                        </a:rPr>
                        <a:t>　</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Shared (X,Y)</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a:solidFill>
                            <a:srgbClr val="000000"/>
                          </a:solidFill>
                          <a:latin typeface="宋体"/>
                        </a:rPr>
                        <a:t>Shared(X,Y)</a:t>
                      </a:r>
                    </a:p>
                  </a:txBody>
                  <a:tcPr marL="7620" marR="7620" marT="7620" marB="0" anchor="ctr">
                    <a:lnL>
                      <a:noFill/>
                    </a:lnL>
                    <a:lnR>
                      <a:noFill/>
                    </a:lnR>
                    <a:lnT>
                      <a:noFill/>
                    </a:lnT>
                    <a:lnB>
                      <a:noFill/>
                    </a:lnB>
                    <a:solidFill>
                      <a:srgbClr val="B8CCE4"/>
                    </a:solidFill>
                  </a:tcPr>
                </a:tc>
                <a:tc>
                  <a:txBody>
                    <a:bodyPr/>
                    <a:lstStyle/>
                    <a:p>
                      <a:pPr algn="l" fontAlgn="ctr"/>
                      <a:r>
                        <a:rPr lang="en-US" sz="1600" b="0" i="0" u="none" strike="noStrike" dirty="0">
                          <a:solidFill>
                            <a:srgbClr val="000000"/>
                          </a:solidFill>
                          <a:latin typeface="宋体"/>
                        </a:rPr>
                        <a:t>Write-back &amp; Copy block from P2 to P1</a:t>
                      </a:r>
                    </a:p>
                  </a:txBody>
                  <a:tcPr marL="7620" marR="7620" marT="7620" marB="0" anchor="ctr">
                    <a:lnL>
                      <a:noFill/>
                    </a:lnL>
                    <a:lnR>
                      <a:noFill/>
                    </a:lnR>
                    <a:lnT>
                      <a:noFill/>
                    </a:lnT>
                    <a:lnB>
                      <a:noFill/>
                    </a:lnB>
                    <a:solidFill>
                      <a:srgbClr val="B8CCE4"/>
                    </a:solidFill>
                  </a:tcPr>
                </a:tc>
                <a:extLst>
                  <a:ext uri="{0D108BD9-81ED-4DB2-BD59-A6C34878D82A}">
                    <a16:rowId xmlns:a16="http://schemas.microsoft.com/office/drawing/2014/main" xmlns="" val="10014"/>
                  </a:ext>
                </a:extLst>
              </a:tr>
            </a:tbl>
          </a:graphicData>
        </a:graphic>
      </p:graphicFrame>
    </p:spTree>
    <p:extLst>
      <p:ext uri="{BB962C8B-B14F-4D97-AF65-F5344CB8AC3E}">
        <p14:creationId xmlns:p14="http://schemas.microsoft.com/office/powerpoint/2010/main" val="20033175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2"/>
          <p:cNvSpPr>
            <a:spLocks noGrp="1" noChangeArrowheads="1"/>
          </p:cNvSpPr>
          <p:nvPr>
            <p:ph type="title"/>
          </p:nvPr>
        </p:nvSpPr>
        <p:spPr>
          <a:xfrm>
            <a:off x="0" y="128588"/>
            <a:ext cx="9144000" cy="1143000"/>
          </a:xfrm>
        </p:spPr>
        <p:txBody>
          <a:bodyPr rtlCol="0">
            <a:normAutofit fontScale="90000"/>
          </a:bodyPr>
          <a:lstStyle/>
          <a:p>
            <a:pPr eaLnBrk="1" fontAlgn="auto" hangingPunct="1">
              <a:spcAft>
                <a:spcPts val="0"/>
              </a:spcAft>
              <a:defRPr/>
            </a:pPr>
            <a:r>
              <a:rPr lang="en-US" sz="2800" dirty="0">
                <a:ea typeface="ＭＳ Ｐゴシック" charset="-128"/>
                <a:cs typeface="ＭＳ Ｐゴシック" charset="-128"/>
              </a:rPr>
              <a:t>MP Performance 4 Processor </a:t>
            </a:r>
            <a:br>
              <a:rPr lang="en-US" sz="2800" dirty="0">
                <a:ea typeface="ＭＳ Ｐゴシック" charset="-128"/>
                <a:cs typeface="ＭＳ Ｐゴシック" charset="-128"/>
              </a:rPr>
            </a:br>
            <a:r>
              <a:rPr lang="en-US" sz="2800" dirty="0">
                <a:ea typeface="ＭＳ Ｐゴシック" charset="-128"/>
                <a:cs typeface="ＭＳ Ｐゴシック" charset="-128"/>
              </a:rPr>
              <a:t>Commercial Workload: OLTP, Decision Support (Database), Search Engine</a:t>
            </a:r>
          </a:p>
        </p:txBody>
      </p:sp>
      <p:sp>
        <p:nvSpPr>
          <p:cNvPr id="9933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29F9EFDB-25AC-48F0-B9DA-8237419D780C}" type="slidenum">
              <a:rPr lang="en-US" altLang="zh-CN"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89</a:t>
            </a:fld>
            <a:endParaRPr lang="en-US" altLang="zh-CN" sz="1200" smtClean="0">
              <a:solidFill>
                <a:srgbClr val="FBBA03"/>
              </a:solidFill>
              <a:latin typeface="Calibri" panose="020F0502020204030204" pitchFamily="34" charset="0"/>
              <a:ea typeface="宋体" panose="02010600030101010101" pitchFamily="2" charset="-122"/>
            </a:endParaRPr>
          </a:p>
        </p:txBody>
      </p:sp>
      <p:graphicFrame>
        <p:nvGraphicFramePr>
          <p:cNvPr id="99332" name="Object 2"/>
          <p:cNvGraphicFramePr>
            <a:graphicFrameLocks noChangeAspect="1"/>
          </p:cNvGraphicFramePr>
          <p:nvPr/>
        </p:nvGraphicFramePr>
        <p:xfrm>
          <a:off x="2514600" y="1271588"/>
          <a:ext cx="7848600" cy="5367337"/>
        </p:xfrm>
        <a:graphic>
          <a:graphicData uri="http://schemas.openxmlformats.org/presentationml/2006/ole">
            <mc:AlternateContent xmlns:mc="http://schemas.openxmlformats.org/markup-compatibility/2006">
              <mc:Choice xmlns:v="urn:schemas-microsoft-com:vml" Requires="v">
                <p:oleObj spid="_x0000_s102407" name="Worksheet" r:id="rId4" imgW="8658000" imgH="5915160" progId="">
                  <p:embed/>
                </p:oleObj>
              </mc:Choice>
              <mc:Fallback>
                <p:oleObj name="Worksheet" r:id="rId4" imgW="8658000" imgH="59151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1271588"/>
                        <a:ext cx="7848600" cy="536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333" name="Text Box 4"/>
          <p:cNvSpPr txBox="1">
            <a:spLocks noChangeArrowheads="1"/>
          </p:cNvSpPr>
          <p:nvPr/>
        </p:nvSpPr>
        <p:spPr bwMode="auto">
          <a:xfrm>
            <a:off x="517525" y="1838325"/>
            <a:ext cx="1841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400" b="1">
              <a:latin typeface="Calibri" panose="020F0502020204030204" pitchFamily="34" charset="0"/>
              <a:ea typeface="宋体" panose="02010600030101010101" pitchFamily="2" charset="-122"/>
            </a:endParaRPr>
          </a:p>
        </p:txBody>
      </p:sp>
      <p:sp>
        <p:nvSpPr>
          <p:cNvPr id="99334" name="Text Box 5"/>
          <p:cNvSpPr txBox="1">
            <a:spLocks noChangeArrowheads="1"/>
          </p:cNvSpPr>
          <p:nvPr/>
        </p:nvSpPr>
        <p:spPr bwMode="auto">
          <a:xfrm>
            <a:off x="0" y="1447800"/>
            <a:ext cx="2944813" cy="527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Char char="•"/>
            </a:pPr>
            <a:r>
              <a:rPr lang="en-US" altLang="zh-CN" sz="2400" dirty="0">
                <a:latin typeface="Calibri" panose="020F0502020204030204" pitchFamily="34" charset="0"/>
                <a:ea typeface="宋体" panose="02010600030101010101" pitchFamily="2" charset="-122"/>
              </a:rPr>
              <a:t> </a:t>
            </a:r>
            <a:r>
              <a:rPr lang="en-US" altLang="zh-CN" sz="2400" dirty="0" err="1">
                <a:latin typeface="Calibri" panose="020F0502020204030204" pitchFamily="34" charset="0"/>
                <a:ea typeface="宋体" panose="02010600030101010101" pitchFamily="2" charset="-122"/>
              </a:rPr>
              <a:t>Uniprocessor</a:t>
            </a:r>
            <a:r>
              <a:rPr lang="en-US" altLang="zh-CN" sz="2400" dirty="0">
                <a:latin typeface="Calibri" panose="020F0502020204030204" pitchFamily="34" charset="0"/>
                <a:ea typeface="宋体" panose="02010600030101010101" pitchFamily="2" charset="-122"/>
              </a:rPr>
              <a:t> cache misses</a:t>
            </a:r>
            <a:br>
              <a:rPr lang="en-US" altLang="zh-CN" sz="2400" dirty="0">
                <a:latin typeface="Calibri" panose="020F0502020204030204" pitchFamily="34" charset="0"/>
                <a:ea typeface="宋体" panose="02010600030101010101" pitchFamily="2" charset="-122"/>
              </a:rPr>
            </a:br>
            <a:r>
              <a:rPr lang="en-US" altLang="zh-CN" sz="2400" dirty="0">
                <a:latin typeface="Calibri" panose="020F0502020204030204" pitchFamily="34" charset="0"/>
                <a:ea typeface="宋体" panose="02010600030101010101" pitchFamily="2" charset="-122"/>
              </a:rPr>
              <a:t>improve with</a:t>
            </a:r>
            <a:br>
              <a:rPr lang="en-US" altLang="zh-CN" sz="2400" dirty="0">
                <a:latin typeface="Calibri" panose="020F0502020204030204" pitchFamily="34" charset="0"/>
                <a:ea typeface="宋体" panose="02010600030101010101" pitchFamily="2" charset="-122"/>
              </a:rPr>
            </a:br>
            <a:r>
              <a:rPr lang="en-US" altLang="zh-CN" sz="2400" dirty="0">
                <a:latin typeface="Calibri" panose="020F0502020204030204" pitchFamily="34" charset="0"/>
                <a:ea typeface="宋体" panose="02010600030101010101" pitchFamily="2" charset="-122"/>
              </a:rPr>
              <a:t>cache size increase </a:t>
            </a:r>
            <a:r>
              <a:rPr lang="en-US" altLang="zh-CN" sz="2000" dirty="0">
                <a:latin typeface="Calibri" panose="020F0502020204030204" pitchFamily="34" charset="0"/>
                <a:ea typeface="宋体" panose="02010600030101010101" pitchFamily="2" charset="-122"/>
              </a:rPr>
              <a:t>(Instruction, Capacity/Conflict, Compulsory)</a:t>
            </a:r>
            <a:r>
              <a:rPr lang="en-US" altLang="zh-CN" sz="1800" dirty="0">
                <a:latin typeface="Calibri" panose="020F0502020204030204" pitchFamily="34" charset="0"/>
                <a:ea typeface="宋体" panose="02010600030101010101" pitchFamily="2" charset="-122"/>
              </a:rPr>
              <a:t> </a:t>
            </a:r>
          </a:p>
          <a:p>
            <a:pPr eaLnBrk="1" hangingPunct="1">
              <a:lnSpc>
                <a:spcPct val="100000"/>
              </a:lnSpc>
              <a:spcBef>
                <a:spcPct val="0"/>
              </a:spcBef>
              <a:buFontTx/>
              <a:buChar char="•"/>
            </a:pPr>
            <a:endParaRPr lang="en-US" altLang="zh-CN" sz="2400" dirty="0">
              <a:latin typeface="Calibri" panose="020F0502020204030204" pitchFamily="34" charset="0"/>
              <a:ea typeface="宋体" panose="02010600030101010101" pitchFamily="2" charset="-122"/>
            </a:endParaRPr>
          </a:p>
          <a:p>
            <a:pPr eaLnBrk="1" hangingPunct="1">
              <a:lnSpc>
                <a:spcPct val="100000"/>
              </a:lnSpc>
              <a:spcBef>
                <a:spcPct val="0"/>
              </a:spcBef>
              <a:buFontTx/>
              <a:buChar char="•"/>
            </a:pPr>
            <a:r>
              <a:rPr lang="en-US" altLang="zh-CN" sz="2400" dirty="0">
                <a:latin typeface="Calibri" panose="020F0502020204030204" pitchFamily="34" charset="0"/>
                <a:ea typeface="宋体" panose="02010600030101010101" pitchFamily="2" charset="-122"/>
              </a:rPr>
              <a:t> True sharing and false sharing unchanged going from 1 MB to 8 MB </a:t>
            </a:r>
            <a:r>
              <a:rPr lang="en-US" altLang="zh-CN" sz="2000" dirty="0">
                <a:latin typeface="Calibri" panose="020F0502020204030204" pitchFamily="34" charset="0"/>
                <a:ea typeface="宋体" panose="02010600030101010101" pitchFamily="2" charset="-122"/>
              </a:rPr>
              <a:t>(L3 cache)</a:t>
            </a:r>
            <a:br>
              <a:rPr lang="en-US" altLang="zh-CN" sz="2000" dirty="0">
                <a:latin typeface="Calibri" panose="020F0502020204030204" pitchFamily="34" charset="0"/>
                <a:ea typeface="宋体" panose="02010600030101010101" pitchFamily="2" charset="-122"/>
              </a:rPr>
            </a:br>
            <a:endParaRPr lang="en-US" altLang="zh-CN" sz="2000" dirty="0">
              <a:latin typeface="Calibri" panose="020F0502020204030204" pitchFamily="34" charset="0"/>
              <a:ea typeface="宋体" panose="02010600030101010101" pitchFamily="2" charset="-122"/>
            </a:endParaRPr>
          </a:p>
          <a:p>
            <a:pPr eaLnBrk="1" hangingPunct="1">
              <a:lnSpc>
                <a:spcPct val="100000"/>
              </a:lnSpc>
              <a:spcBef>
                <a:spcPct val="0"/>
              </a:spcBef>
              <a:buFontTx/>
              <a:buNone/>
            </a:pPr>
            <a:endParaRPr lang="en-US" altLang="zh-CN" sz="2400" dirty="0">
              <a:latin typeface="Calibri" panose="020F0502020204030204" pitchFamily="34" charset="0"/>
              <a:ea typeface="宋体" panose="02010600030101010101" pitchFamily="2" charset="-122"/>
            </a:endParaRPr>
          </a:p>
        </p:txBody>
      </p:sp>
      <p:sp>
        <p:nvSpPr>
          <p:cNvPr id="7" name="日期占位符 6"/>
          <p:cNvSpPr>
            <a:spLocks noGrp="1"/>
          </p:cNvSpPr>
          <p:nvPr>
            <p:ph type="dt" sz="quarter" idx="10"/>
          </p:nvPr>
        </p:nvSpPr>
        <p:spPr/>
        <p:txBody>
          <a:bodyPr/>
          <a:lstStyle/>
          <a:p>
            <a:pPr>
              <a:defRPr/>
            </a:pPr>
            <a:fld id="{C6820F7C-80C9-4852-8AB5-A9F46C36608C}" type="datetime1">
              <a:rPr lang="zh-CN" altLang="en-US"/>
              <a:pPr>
                <a:defRPr/>
              </a:pPr>
              <a:t>2020/9/14</a:t>
            </a:fld>
            <a:endParaRPr lang="zh-CN" altLang="en-US"/>
          </a:p>
        </p:txBody>
      </p:sp>
      <p:sp>
        <p:nvSpPr>
          <p:cNvPr id="8" name="页脚占位符 7"/>
          <p:cNvSpPr>
            <a:spLocks noGrp="1"/>
          </p:cNvSpPr>
          <p:nvPr>
            <p:ph type="ftr" sz="quarter" idx="11"/>
          </p:nvPr>
        </p:nvSpPr>
        <p:spPr/>
        <p:txBody>
          <a:bodyPr/>
          <a:lstStyle/>
          <a:p>
            <a:pPr>
              <a:defRPr/>
            </a:pPr>
            <a:r>
              <a:rPr lang="zh-CN" altLang="en-US" smtClean="0"/>
              <a:t>计算机体系结构</a:t>
            </a:r>
            <a:endParaRPr lang="zh-CN" altLang="en-US"/>
          </a:p>
        </p:txBody>
      </p:sp>
    </p:spTree>
    <p:extLst>
      <p:ext uri="{BB962C8B-B14F-4D97-AF65-F5344CB8AC3E}">
        <p14:creationId xmlns:p14="http://schemas.microsoft.com/office/powerpoint/2010/main" val="364578223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57F5DD3F-D8A9-4677-97EF-A74BD46A4267}"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2048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32F3518E-815E-4BFD-A0D8-D56767A60B8A}"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9</a:t>
            </a:fld>
            <a:endParaRPr lang="zh-CN" altLang="en-US" sz="1200" smtClean="0">
              <a:solidFill>
                <a:srgbClr val="898989"/>
              </a:solidFill>
              <a:latin typeface="Calibri" panose="020F0502020204030204" pitchFamily="34" charset="0"/>
              <a:ea typeface="宋体" panose="02010600030101010101" pitchFamily="2" charset="-122"/>
            </a:endParaRPr>
          </a:p>
        </p:txBody>
      </p:sp>
      <p:pic>
        <p:nvPicPr>
          <p:cNvPr id="178177" name="Picture 1"/>
          <p:cNvPicPr>
            <a:picLocks noChangeAspect="1" noChangeArrowheads="1"/>
          </p:cNvPicPr>
          <p:nvPr/>
        </p:nvPicPr>
        <p:blipFill>
          <a:blip r:embed="rId2"/>
          <a:srcRect/>
          <a:stretch>
            <a:fillRect/>
          </a:stretch>
        </p:blipFill>
        <p:spPr bwMode="auto">
          <a:xfrm>
            <a:off x="2256787" y="0"/>
            <a:ext cx="6067425" cy="6543675"/>
          </a:xfrm>
          <a:prstGeom prst="rect">
            <a:avLst/>
          </a:prstGeom>
          <a:noFill/>
          <a:ln w="9525">
            <a:noFill/>
            <a:miter lim="800000"/>
            <a:headEnd/>
            <a:tailEnd/>
          </a:ln>
          <a:effectLst/>
        </p:spPr>
      </p:pic>
      <p:sp>
        <p:nvSpPr>
          <p:cNvPr id="8" name="TextBox 7"/>
          <p:cNvSpPr txBox="1"/>
          <p:nvPr/>
        </p:nvSpPr>
        <p:spPr>
          <a:xfrm>
            <a:off x="636075" y="381000"/>
            <a:ext cx="550477" cy="5638800"/>
          </a:xfrm>
          <a:prstGeom prst="rect">
            <a:avLst/>
          </a:prstGeom>
          <a:noFill/>
          <a:ln>
            <a:noFill/>
          </a:ln>
        </p:spPr>
        <p:txBody>
          <a:bodyPr vert="horz" wrap="square" lIns="91440" tIns="45720" rIns="91440" bIns="45720" numCol="1" anchor="ctr" anchorCtr="0" compatLnSpc="1">
            <a:prstTxWarp prst="textNoShape">
              <a:avLst/>
            </a:prstTxWarp>
          </a:bodyPr>
          <a:lstStyle/>
          <a:p>
            <a:pPr>
              <a:lnSpc>
                <a:spcPct val="90000"/>
              </a:lnSpc>
            </a:pPr>
            <a:r>
              <a:rPr lang="zh-CN" altLang="en-US" sz="2800" dirty="0" smtClean="0">
                <a:solidFill>
                  <a:srgbClr val="C00000"/>
                </a:solidFill>
                <a:latin typeface="微软雅黑" panose="020B0503020204020204" pitchFamily="34" charset="-122"/>
                <a:ea typeface="微软雅黑" panose="020B0503020204020204" pitchFamily="34" charset="-122"/>
                <a:cs typeface="+mj-cs"/>
              </a:rPr>
              <a:t>集中式共享存储多处理器系统</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2"/>
          <p:cNvSpPr>
            <a:spLocks noGrp="1" noChangeArrowheads="1"/>
          </p:cNvSpPr>
          <p:nvPr>
            <p:ph type="title"/>
          </p:nvPr>
        </p:nvSpPr>
        <p:spPr>
          <a:xfrm>
            <a:off x="0" y="198438"/>
            <a:ext cx="9144000" cy="1020762"/>
          </a:xfrm>
        </p:spPr>
        <p:txBody>
          <a:bodyPr rtlCol="0">
            <a:normAutofit fontScale="90000"/>
          </a:bodyPr>
          <a:lstStyle/>
          <a:p>
            <a:pPr eaLnBrk="1" fontAlgn="auto" hangingPunct="1">
              <a:spcAft>
                <a:spcPts val="0"/>
              </a:spcAft>
              <a:defRPr/>
            </a:pPr>
            <a:r>
              <a:rPr lang="en-US" sz="2800" dirty="0">
                <a:ea typeface="ＭＳ Ｐゴシック" charset="-128"/>
                <a:cs typeface="ＭＳ Ｐゴシック" charset="-128"/>
              </a:rPr>
              <a:t>MP Performance 2MB Cache </a:t>
            </a:r>
            <a:br>
              <a:rPr lang="en-US" sz="2800" dirty="0">
                <a:ea typeface="ＭＳ Ｐゴシック" charset="-128"/>
                <a:cs typeface="ＭＳ Ｐゴシック" charset="-128"/>
              </a:rPr>
            </a:br>
            <a:r>
              <a:rPr lang="en-US" sz="2800" dirty="0">
                <a:ea typeface="ＭＳ Ｐゴシック" charset="-128"/>
                <a:cs typeface="ＭＳ Ｐゴシック" charset="-128"/>
              </a:rPr>
              <a:t>Commercial Workload: OLTP, Decision Support (Database), Search Engine</a:t>
            </a:r>
          </a:p>
        </p:txBody>
      </p:sp>
      <p:graphicFrame>
        <p:nvGraphicFramePr>
          <p:cNvPr id="101379" name="Object 2"/>
          <p:cNvGraphicFramePr>
            <a:graphicFrameLocks noGrp="1" noChangeAspect="1"/>
          </p:cNvGraphicFramePr>
          <p:nvPr>
            <p:ph idx="1"/>
          </p:nvPr>
        </p:nvGraphicFramePr>
        <p:xfrm>
          <a:off x="2667000" y="1219200"/>
          <a:ext cx="7391400" cy="5054600"/>
        </p:xfrm>
        <a:graphic>
          <a:graphicData uri="http://schemas.openxmlformats.org/presentationml/2006/ole">
            <mc:AlternateContent xmlns:mc="http://schemas.openxmlformats.org/markup-compatibility/2006">
              <mc:Choice xmlns:v="urn:schemas-microsoft-com:vml" Requires="v">
                <p:oleObj spid="_x0000_s103431" name="Worksheet" r:id="rId4" imgW="8658000" imgH="5915160" progId="">
                  <p:embed/>
                </p:oleObj>
              </mc:Choice>
              <mc:Fallback>
                <p:oleObj name="Worksheet" r:id="rId4" imgW="8658000" imgH="5915160" progId="">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1219200"/>
                        <a:ext cx="7391400" cy="505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38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2AB86BAA-3FBD-4198-BBEA-D9103B2E7618}" type="slidenum">
              <a:rPr lang="en-US" altLang="zh-CN"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90</a:t>
            </a:fld>
            <a:endParaRPr lang="en-US" altLang="zh-CN" sz="1200" smtClean="0">
              <a:solidFill>
                <a:srgbClr val="FBBA03"/>
              </a:solidFill>
              <a:latin typeface="Calibri" panose="020F0502020204030204" pitchFamily="34" charset="0"/>
              <a:ea typeface="宋体" panose="02010600030101010101" pitchFamily="2" charset="-122"/>
            </a:endParaRPr>
          </a:p>
        </p:txBody>
      </p:sp>
      <p:sp>
        <p:nvSpPr>
          <p:cNvPr id="101381" name="Text Box 3"/>
          <p:cNvSpPr txBox="1">
            <a:spLocks noChangeArrowheads="1"/>
          </p:cNvSpPr>
          <p:nvPr/>
        </p:nvSpPr>
        <p:spPr bwMode="auto">
          <a:xfrm>
            <a:off x="517525" y="1709738"/>
            <a:ext cx="1841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1400" b="1">
              <a:latin typeface="Calibri" panose="020F0502020204030204" pitchFamily="34" charset="0"/>
              <a:ea typeface="宋体" panose="02010600030101010101" pitchFamily="2" charset="-122"/>
            </a:endParaRPr>
          </a:p>
        </p:txBody>
      </p:sp>
      <p:sp>
        <p:nvSpPr>
          <p:cNvPr id="101382" name="Text Box 4"/>
          <p:cNvSpPr txBox="1">
            <a:spLocks noChangeArrowheads="1"/>
          </p:cNvSpPr>
          <p:nvPr/>
        </p:nvSpPr>
        <p:spPr bwMode="auto">
          <a:xfrm>
            <a:off x="0" y="1447800"/>
            <a:ext cx="2667000"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Char char="•"/>
            </a:pPr>
            <a:r>
              <a:rPr lang="en-US" altLang="zh-CN">
                <a:latin typeface="Calibri" panose="020F0502020204030204" pitchFamily="34" charset="0"/>
                <a:ea typeface="宋体" panose="02010600030101010101" pitchFamily="2" charset="-122"/>
              </a:rPr>
              <a:t> True sharing,</a:t>
            </a:r>
            <a:br>
              <a:rPr lang="en-US" altLang="zh-CN">
                <a:latin typeface="Calibri" panose="020F0502020204030204" pitchFamily="34" charset="0"/>
                <a:ea typeface="宋体" panose="02010600030101010101" pitchFamily="2" charset="-122"/>
              </a:rPr>
            </a:br>
            <a:r>
              <a:rPr lang="en-US" altLang="zh-CN">
                <a:latin typeface="Calibri" panose="020F0502020204030204" pitchFamily="34" charset="0"/>
                <a:ea typeface="宋体" panose="02010600030101010101" pitchFamily="2" charset="-122"/>
              </a:rPr>
              <a:t>false sharing increase going from 1 to 8 CPUs</a:t>
            </a:r>
            <a:endParaRPr lang="en-US" altLang="zh-CN" sz="3200">
              <a:latin typeface="Calibri" panose="020F0502020204030204" pitchFamily="34" charset="0"/>
              <a:ea typeface="宋体" panose="02010600030101010101" pitchFamily="2" charset="-122"/>
            </a:endParaRPr>
          </a:p>
        </p:txBody>
      </p:sp>
      <p:sp>
        <p:nvSpPr>
          <p:cNvPr id="7" name="日期占位符 6"/>
          <p:cNvSpPr>
            <a:spLocks noGrp="1"/>
          </p:cNvSpPr>
          <p:nvPr>
            <p:ph type="dt" sz="quarter" idx="10"/>
          </p:nvPr>
        </p:nvSpPr>
        <p:spPr/>
        <p:txBody>
          <a:bodyPr/>
          <a:lstStyle/>
          <a:p>
            <a:pPr>
              <a:defRPr/>
            </a:pPr>
            <a:fld id="{1A33B0D4-4321-447F-A889-5E95ACACF1FF}" type="datetime1">
              <a:rPr lang="zh-CN" altLang="en-US"/>
              <a:pPr>
                <a:defRPr/>
              </a:pPr>
              <a:t>2020/9/14</a:t>
            </a:fld>
            <a:endParaRPr lang="zh-CN" altLang="en-US"/>
          </a:p>
        </p:txBody>
      </p:sp>
      <p:sp>
        <p:nvSpPr>
          <p:cNvPr id="8" name="页脚占位符 7"/>
          <p:cNvSpPr>
            <a:spLocks noGrp="1"/>
          </p:cNvSpPr>
          <p:nvPr>
            <p:ph type="ftr" sz="quarter" idx="11"/>
          </p:nvPr>
        </p:nvSpPr>
        <p:spPr/>
        <p:txBody>
          <a:bodyPr/>
          <a:lstStyle/>
          <a:p>
            <a:pPr>
              <a:defRPr/>
            </a:pPr>
            <a:r>
              <a:rPr lang="zh-CN" altLang="en-US" smtClean="0"/>
              <a:t>计算机体系结构</a:t>
            </a:r>
            <a:endParaRPr lang="zh-CN" altLang="en-US"/>
          </a:p>
        </p:txBody>
      </p:sp>
    </p:spTree>
    <p:extLst>
      <p:ext uri="{BB962C8B-B14F-4D97-AF65-F5344CB8AC3E}">
        <p14:creationId xmlns:p14="http://schemas.microsoft.com/office/powerpoint/2010/main" val="1887385097"/>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3308" y="4154410"/>
            <a:ext cx="7610475"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07" name="标题 1"/>
          <p:cNvSpPr>
            <a:spLocks noGrp="1"/>
          </p:cNvSpPr>
          <p:nvPr>
            <p:ph type="title"/>
          </p:nvPr>
        </p:nvSpPr>
        <p:spPr>
          <a:xfrm>
            <a:off x="628650" y="352425"/>
            <a:ext cx="7886700" cy="809625"/>
          </a:xfrm>
        </p:spPr>
        <p:txBody>
          <a:bodyPr/>
          <a:lstStyle/>
          <a:p>
            <a:r>
              <a:rPr lang="en-US" altLang="zh-CN" dirty="0" smtClean="0"/>
              <a:t>06/06-review</a:t>
            </a:r>
            <a:endParaRPr lang="zh-CN" altLang="en-US" dirty="0" smtClean="0"/>
          </a:p>
        </p:txBody>
      </p:sp>
      <p:sp>
        <p:nvSpPr>
          <p:cNvPr id="123908" name="内容占位符 2"/>
          <p:cNvSpPr>
            <a:spLocks noGrp="1"/>
          </p:cNvSpPr>
          <p:nvPr>
            <p:ph idx="1"/>
          </p:nvPr>
        </p:nvSpPr>
        <p:spPr>
          <a:xfrm>
            <a:off x="628650" y="1639364"/>
            <a:ext cx="7886700" cy="2439311"/>
          </a:xfrm>
        </p:spPr>
        <p:txBody>
          <a:bodyPr/>
          <a:lstStyle/>
          <a:p>
            <a:r>
              <a:rPr lang="zh-CN" altLang="en-US" dirty="0" smtClean="0"/>
              <a:t>分布式共享存储的</a:t>
            </a:r>
            <a:r>
              <a:rPr lang="en-US" altLang="zh-CN" dirty="0" smtClean="0"/>
              <a:t>Cache</a:t>
            </a:r>
            <a:r>
              <a:rPr lang="zh-CN" altLang="en-US" dirty="0" smtClean="0"/>
              <a:t>一致性协议</a:t>
            </a:r>
            <a:endParaRPr lang="en-US" altLang="zh-CN" dirty="0" smtClean="0"/>
          </a:p>
          <a:p>
            <a:pPr lvl="1"/>
            <a:r>
              <a:rPr lang="en-US" altLang="zh-CN" dirty="0" smtClean="0"/>
              <a:t>Cache</a:t>
            </a:r>
            <a:r>
              <a:rPr lang="zh-CN" altLang="en-US" dirty="0" smtClean="0"/>
              <a:t>块的状态：</a:t>
            </a:r>
            <a:endParaRPr lang="en-US" altLang="zh-CN" dirty="0" smtClean="0"/>
          </a:p>
          <a:p>
            <a:pPr lvl="2"/>
            <a:r>
              <a:rPr lang="zh-CN" altLang="en-US" dirty="0" smtClean="0"/>
              <a:t>私有</a:t>
            </a:r>
            <a:r>
              <a:rPr lang="en-US" altLang="zh-CN" dirty="0" smtClean="0"/>
              <a:t>Cache</a:t>
            </a:r>
            <a:r>
              <a:rPr lang="zh-CN" altLang="en-US" dirty="0" smtClean="0"/>
              <a:t>中块的状态 </a:t>
            </a:r>
            <a:r>
              <a:rPr lang="en-US" altLang="zh-CN" dirty="0" smtClean="0"/>
              <a:t>/</a:t>
            </a:r>
            <a:r>
              <a:rPr lang="zh-CN" altLang="en-US" dirty="0" smtClean="0"/>
              <a:t>目录中</a:t>
            </a:r>
            <a:r>
              <a:rPr lang="en-US" altLang="zh-CN" dirty="0" smtClean="0"/>
              <a:t>Cache</a:t>
            </a:r>
            <a:r>
              <a:rPr lang="zh-CN" altLang="en-US" dirty="0" smtClean="0"/>
              <a:t>块的状态</a:t>
            </a:r>
            <a:endParaRPr lang="en-US" altLang="zh-CN" dirty="0" smtClean="0"/>
          </a:p>
          <a:p>
            <a:pPr marL="914400" lvl="2" indent="0">
              <a:buNone/>
            </a:pPr>
            <a:endParaRPr lang="en-US" altLang="zh-CN" dirty="0" smtClean="0"/>
          </a:p>
          <a:p>
            <a:pPr lvl="1"/>
            <a:r>
              <a:rPr lang="zh-CN" altLang="en-US" dirty="0" smtClean="0"/>
              <a:t>状态迁移过程：状态迁移图</a:t>
            </a:r>
            <a:endParaRPr lang="en-US" altLang="zh-CN" dirty="0" smtClean="0"/>
          </a:p>
          <a:p>
            <a:pPr marL="0" indent="0">
              <a:buNone/>
            </a:pPr>
            <a:endParaRPr lang="en-US" altLang="zh-CN" dirty="0" smtClean="0"/>
          </a:p>
          <a:p>
            <a:pPr lvl="1"/>
            <a:endParaRPr lang="zh-CN" altLang="en-US" dirty="0" smtClean="0"/>
          </a:p>
        </p:txBody>
      </p:sp>
      <p:sp>
        <p:nvSpPr>
          <p:cNvPr id="4" name="日期占位符 3"/>
          <p:cNvSpPr>
            <a:spLocks noGrp="1"/>
          </p:cNvSpPr>
          <p:nvPr>
            <p:ph type="dt" sz="quarter" idx="10"/>
          </p:nvPr>
        </p:nvSpPr>
        <p:spPr/>
        <p:txBody>
          <a:bodyPr/>
          <a:lstStyle/>
          <a:p>
            <a:pPr>
              <a:defRPr/>
            </a:pPr>
            <a:fld id="{A2902A76-62AF-4C24-9789-FA767563D0FD}"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2391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CF24087B-157F-4EA4-B3C4-4A95DF1FDE0E}"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91</a:t>
            </a:fld>
            <a:endParaRPr lang="zh-CN" altLang="en-US" sz="1200" smtClean="0">
              <a:solidFill>
                <a:srgbClr val="898989"/>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3880916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p:cNvSpPr>
            <a:spLocks noGrp="1"/>
          </p:cNvSpPr>
          <p:nvPr>
            <p:ph type="title"/>
          </p:nvPr>
        </p:nvSpPr>
        <p:spPr>
          <a:xfrm>
            <a:off x="628650" y="365125"/>
            <a:ext cx="7988300" cy="744538"/>
          </a:xfrm>
        </p:spPr>
        <p:txBody>
          <a:bodyPr/>
          <a:lstStyle/>
          <a:p>
            <a:r>
              <a:rPr lang="en-AU" altLang="zh-CN" smtClean="0"/>
              <a:t>7.4 Models of Memory Consistency</a:t>
            </a:r>
            <a:endParaRPr lang="zh-CN" altLang="en-US" smtClean="0"/>
          </a:p>
        </p:txBody>
      </p:sp>
      <p:sp>
        <p:nvSpPr>
          <p:cNvPr id="124931" name="内容占位符 2"/>
          <p:cNvSpPr>
            <a:spLocks noGrp="1"/>
          </p:cNvSpPr>
          <p:nvPr>
            <p:ph idx="1"/>
          </p:nvPr>
        </p:nvSpPr>
        <p:spPr>
          <a:xfrm>
            <a:off x="628650" y="1716088"/>
            <a:ext cx="7886700" cy="4059237"/>
          </a:xfrm>
        </p:spPr>
        <p:txBody>
          <a:bodyPr/>
          <a:lstStyle/>
          <a:p>
            <a:r>
              <a:rPr lang="zh-CN" altLang="en-US" smtClean="0"/>
              <a:t>什么是存储同一性？</a:t>
            </a:r>
            <a:endParaRPr lang="en-US" altLang="zh-CN" smtClean="0"/>
          </a:p>
          <a:p>
            <a:r>
              <a:rPr lang="zh-CN" altLang="en-US" smtClean="0"/>
              <a:t>隐式存储同一性模型（顺序存储同一性）</a:t>
            </a:r>
            <a:r>
              <a:rPr lang="en-US" altLang="zh-CN" smtClean="0"/>
              <a:t> </a:t>
            </a:r>
          </a:p>
          <a:p>
            <a:r>
              <a:rPr lang="zh-CN" altLang="en-US" smtClean="0"/>
              <a:t>放松的存储同一性</a:t>
            </a:r>
          </a:p>
        </p:txBody>
      </p:sp>
      <p:sp>
        <p:nvSpPr>
          <p:cNvPr id="4" name="日期占位符 3"/>
          <p:cNvSpPr>
            <a:spLocks noGrp="1"/>
          </p:cNvSpPr>
          <p:nvPr>
            <p:ph type="dt" sz="quarter" idx="10"/>
          </p:nvPr>
        </p:nvSpPr>
        <p:spPr/>
        <p:txBody>
          <a:bodyPr/>
          <a:lstStyle/>
          <a:p>
            <a:pPr>
              <a:defRPr/>
            </a:pPr>
            <a:fld id="{3EA3CC3A-8414-4BF7-A252-9EBAB2D778DE}"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24934" name="灯片编号占位符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1BCA740C-8DFF-4DCC-9EA3-18A7E30E14CD}"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92</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标题 1"/>
          <p:cNvSpPr>
            <a:spLocks noGrp="1"/>
          </p:cNvSpPr>
          <p:nvPr>
            <p:ph type="title"/>
          </p:nvPr>
        </p:nvSpPr>
        <p:spPr/>
        <p:txBody>
          <a:bodyPr/>
          <a:lstStyle/>
          <a:p>
            <a:r>
              <a:rPr lang="zh-CN" altLang="en-US" smtClean="0"/>
              <a:t>存储同一性的定义</a:t>
            </a:r>
          </a:p>
        </p:txBody>
      </p:sp>
      <p:sp>
        <p:nvSpPr>
          <p:cNvPr id="125955" name="内容占位符 2"/>
          <p:cNvSpPr>
            <a:spLocks noGrp="1"/>
          </p:cNvSpPr>
          <p:nvPr>
            <p:ph idx="1"/>
          </p:nvPr>
        </p:nvSpPr>
        <p:spPr>
          <a:xfrm>
            <a:off x="427038" y="1301750"/>
            <a:ext cx="8374062" cy="3475038"/>
          </a:xfrm>
        </p:spPr>
        <p:txBody>
          <a:bodyPr/>
          <a:lstStyle/>
          <a:p>
            <a:pPr>
              <a:lnSpc>
                <a:spcPct val="100000"/>
              </a:lnSpc>
            </a:pPr>
            <a:r>
              <a:rPr lang="zh-CN" altLang="en-US" sz="2400" dirty="0" smtClean="0"/>
              <a:t>定义</a:t>
            </a:r>
            <a:r>
              <a:rPr lang="en-US" altLang="zh-CN" sz="2400" dirty="0" smtClean="0"/>
              <a:t>: </a:t>
            </a:r>
            <a:r>
              <a:rPr lang="zh-CN" altLang="en-US" sz="2400" dirty="0" smtClean="0"/>
              <a:t>共享地址空间的存储同一性模型是在</a:t>
            </a:r>
            <a:r>
              <a:rPr lang="zh-CN" altLang="en-US" sz="2400" b="1" dirty="0" smtClean="0">
                <a:solidFill>
                  <a:srgbClr val="0036A2"/>
                </a:solidFill>
              </a:rPr>
              <a:t>多个处理器对不同存储单元并发读写操作</a:t>
            </a:r>
            <a:r>
              <a:rPr lang="zh-CN" altLang="en-US" sz="2400" dirty="0" smtClean="0"/>
              <a:t>时，每个进程看到的这些操作被完成的序的一种约定。</a:t>
            </a:r>
            <a:endParaRPr lang="en-US" altLang="zh-CN" sz="2400" dirty="0" smtClean="0"/>
          </a:p>
          <a:p>
            <a:pPr lvl="1">
              <a:lnSpc>
                <a:spcPct val="100000"/>
              </a:lnSpc>
            </a:pPr>
            <a:r>
              <a:rPr lang="zh-CN" altLang="en-US" sz="2000" dirty="0" smtClean="0"/>
              <a:t>存储一致性保证的是当对共享存储空间中的某一单元修改后，对所有读取者是可见的。即每个单元都能“返回最后一次写操作的值”</a:t>
            </a:r>
            <a:endParaRPr lang="en-US" altLang="zh-CN" sz="2000" dirty="0" smtClean="0"/>
          </a:p>
          <a:p>
            <a:pPr marL="457200" lvl="1" indent="0">
              <a:lnSpc>
                <a:spcPct val="100000"/>
              </a:lnSpc>
              <a:buNone/>
            </a:pPr>
            <a:endParaRPr lang="en-US" altLang="zh-CN" sz="2000" dirty="0" smtClean="0"/>
          </a:p>
          <a:p>
            <a:pPr lvl="1">
              <a:lnSpc>
                <a:spcPct val="100000"/>
              </a:lnSpc>
            </a:pPr>
            <a:r>
              <a:rPr lang="zh-CN" altLang="en-US" sz="2000" dirty="0" smtClean="0"/>
              <a:t>一致性协议没有涉及处理器</a:t>
            </a:r>
            <a:r>
              <a:rPr lang="en-US" altLang="zh-CN" sz="2000" dirty="0" smtClean="0"/>
              <a:t>P1</a:t>
            </a:r>
            <a:r>
              <a:rPr lang="zh-CN" altLang="en-US" sz="2000" dirty="0" smtClean="0"/>
              <a:t>和</a:t>
            </a:r>
            <a:r>
              <a:rPr lang="en-US" altLang="zh-CN" sz="2000" dirty="0" smtClean="0"/>
              <a:t>P2</a:t>
            </a:r>
            <a:r>
              <a:rPr lang="zh-CN" altLang="en-US" sz="2000" dirty="0" smtClean="0"/>
              <a:t>对不同地址单元的访问顺序</a:t>
            </a:r>
            <a:endParaRPr lang="en-US" altLang="zh-CN" sz="2000" dirty="0" smtClean="0"/>
          </a:p>
          <a:p>
            <a:pPr lvl="1">
              <a:lnSpc>
                <a:spcPct val="100000"/>
              </a:lnSpc>
            </a:pPr>
            <a:r>
              <a:rPr lang="zh-CN" altLang="en-US" sz="2000" dirty="0" smtClean="0"/>
              <a:t>一致性协议没有涉及到</a:t>
            </a:r>
            <a:r>
              <a:rPr lang="en-US" altLang="zh-CN" sz="2000" dirty="0" smtClean="0"/>
              <a:t>P2</a:t>
            </a:r>
            <a:r>
              <a:rPr lang="zh-CN" altLang="en-US" sz="2000" dirty="0" smtClean="0"/>
              <a:t>对不同存储单元的读操作相对于</a:t>
            </a:r>
            <a:r>
              <a:rPr lang="en-US" altLang="zh-CN" sz="2000" dirty="0" smtClean="0"/>
              <a:t>P1</a:t>
            </a:r>
            <a:r>
              <a:rPr lang="zh-CN" altLang="en-US" sz="2000" dirty="0" smtClean="0"/>
              <a:t>所见到的顺序</a:t>
            </a:r>
          </a:p>
        </p:txBody>
      </p:sp>
      <p:sp>
        <p:nvSpPr>
          <p:cNvPr id="4" name="日期占位符 3"/>
          <p:cNvSpPr>
            <a:spLocks noGrp="1"/>
          </p:cNvSpPr>
          <p:nvPr>
            <p:ph type="dt" sz="quarter" idx="10"/>
          </p:nvPr>
        </p:nvSpPr>
        <p:spPr/>
        <p:txBody>
          <a:bodyPr/>
          <a:lstStyle/>
          <a:p>
            <a:pPr>
              <a:defRPr/>
            </a:pPr>
            <a:fld id="{6917D8AA-5DEA-415F-BEB8-6D7A47EA4C3E}"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25958" name="矩形 6"/>
          <p:cNvSpPr>
            <a:spLocks noChangeArrowheads="1"/>
          </p:cNvSpPr>
          <p:nvPr/>
        </p:nvSpPr>
        <p:spPr bwMode="auto">
          <a:xfrm>
            <a:off x="719138" y="4856163"/>
            <a:ext cx="80819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50000"/>
              </a:spcBef>
              <a:buFontTx/>
              <a:buNone/>
            </a:pPr>
            <a:r>
              <a:rPr lang="en-GB" altLang="zh-CN" sz="1800" dirty="0">
                <a:latin typeface="Times-Roman"/>
                <a:ea typeface="宋体" panose="02010600030101010101" pitchFamily="2" charset="-122"/>
              </a:rPr>
              <a:t>	P1			P2	(A, flag are zero initial)</a:t>
            </a:r>
          </a:p>
          <a:p>
            <a:pPr>
              <a:lnSpc>
                <a:spcPct val="100000"/>
              </a:lnSpc>
              <a:spcBef>
                <a:spcPct val="50000"/>
              </a:spcBef>
              <a:buFontTx/>
              <a:buNone/>
            </a:pPr>
            <a:r>
              <a:rPr lang="en-GB" altLang="zh-CN" sz="1800" dirty="0">
                <a:latin typeface="Times-Roman"/>
                <a:ea typeface="宋体" panose="02010600030101010101" pitchFamily="2" charset="-122"/>
              </a:rPr>
              <a:t>	A=1			while(flag == 0);</a:t>
            </a:r>
          </a:p>
          <a:p>
            <a:pPr>
              <a:lnSpc>
                <a:spcPct val="100000"/>
              </a:lnSpc>
              <a:spcBef>
                <a:spcPct val="50000"/>
              </a:spcBef>
              <a:buFontTx/>
              <a:buNone/>
            </a:pPr>
            <a:r>
              <a:rPr lang="en-GB" altLang="zh-CN" sz="1800" dirty="0">
                <a:latin typeface="Times-Roman"/>
                <a:ea typeface="宋体" panose="02010600030101010101" pitchFamily="2" charset="-122"/>
              </a:rPr>
              <a:t>	flag=1		        </a:t>
            </a:r>
            <a:r>
              <a:rPr lang="zh-CN" altLang="en-US" sz="1800" dirty="0">
                <a:latin typeface="Times-Roman"/>
                <a:ea typeface="宋体" panose="02010600030101010101" pitchFamily="2" charset="-122"/>
              </a:rPr>
              <a:t>      </a:t>
            </a:r>
            <a:r>
              <a:rPr lang="en-GB" altLang="zh-CN" sz="1800" dirty="0">
                <a:latin typeface="Times-Roman"/>
                <a:ea typeface="宋体" panose="02010600030101010101" pitchFamily="2" charset="-122"/>
              </a:rPr>
              <a:t>print A;</a:t>
            </a:r>
            <a:endParaRPr lang="zh-CN" altLang="en-US" sz="1800" dirty="0">
              <a:latin typeface="Calibri" panose="020F0502020204030204" pitchFamily="34" charset="0"/>
              <a:ea typeface="宋体" panose="02010600030101010101" pitchFamily="2" charset="-122"/>
            </a:endParaRPr>
          </a:p>
        </p:txBody>
      </p:sp>
      <p:sp>
        <p:nvSpPr>
          <p:cNvPr id="125959" name="灯片编号占位符 1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E214D839-48DA-4B0B-A69E-8305F843E7EF}"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93</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628650" y="258763"/>
            <a:ext cx="7886700" cy="473075"/>
          </a:xfrm>
        </p:spPr>
        <p:txBody>
          <a:bodyPr/>
          <a:lstStyle/>
          <a:p>
            <a:r>
              <a:rPr lang="en-US" altLang="zh-CN" smtClean="0"/>
              <a:t>Implicit Memory Model</a:t>
            </a:r>
          </a:p>
        </p:txBody>
      </p:sp>
      <p:sp>
        <p:nvSpPr>
          <p:cNvPr id="1108995" name="Rectangle 3"/>
          <p:cNvSpPr>
            <a:spLocks noGrp="1" noChangeArrowheads="1"/>
          </p:cNvSpPr>
          <p:nvPr>
            <p:ph type="body" idx="1"/>
          </p:nvPr>
        </p:nvSpPr>
        <p:spPr>
          <a:xfrm>
            <a:off x="528638" y="1042988"/>
            <a:ext cx="7886700" cy="4822825"/>
          </a:xfrm>
        </p:spPr>
        <p:txBody>
          <a:bodyPr/>
          <a:lstStyle/>
          <a:p>
            <a:pPr>
              <a:defRPr/>
            </a:pPr>
            <a:r>
              <a:rPr lang="zh-CN" altLang="en-US" sz="2400" dirty="0" smtClean="0"/>
              <a:t>顺序同一性</a:t>
            </a:r>
            <a:r>
              <a:rPr lang="en-US" altLang="zh-CN" sz="2400" dirty="0" smtClean="0"/>
              <a:t>(Sequential Consistency) [</a:t>
            </a:r>
            <a:r>
              <a:rPr lang="en-US" altLang="zh-CN" sz="2400" dirty="0" err="1" smtClean="0"/>
              <a:t>Lamport</a:t>
            </a:r>
            <a:r>
              <a:rPr lang="en-US" altLang="zh-CN" sz="2400" dirty="0" smtClean="0"/>
              <a:t>]</a:t>
            </a:r>
            <a:r>
              <a:rPr lang="zh-CN" altLang="en-US" sz="2400" dirty="0" smtClean="0"/>
              <a:t>：该模型要求所有处理器的读、写和交换</a:t>
            </a:r>
            <a:r>
              <a:rPr lang="en-US" altLang="zh-CN" sz="2400" dirty="0" smtClean="0"/>
              <a:t>(swap)</a:t>
            </a:r>
            <a:r>
              <a:rPr lang="zh-CN" altLang="en-US" sz="2400" dirty="0" smtClean="0"/>
              <a:t>操作以某种序执行所形成的全局存储器次序，符合各处理器的原有程序次序。即：</a:t>
            </a:r>
            <a:r>
              <a:rPr lang="en-US" altLang="zh-CN" sz="2400" dirty="0" smtClean="0"/>
              <a:t> </a:t>
            </a:r>
            <a:r>
              <a:rPr lang="zh-CN" altLang="en-US" sz="2400" b="1" dirty="0" smtClean="0">
                <a:solidFill>
                  <a:srgbClr val="0036A2"/>
                </a:solidFill>
              </a:rPr>
              <a:t>不论指令流如何交叠执行，全局次序必须保持所有进程的程序次序</a:t>
            </a:r>
            <a:endParaRPr lang="en-US" altLang="zh-CN" sz="2400" b="1" dirty="0" smtClean="0">
              <a:solidFill>
                <a:srgbClr val="0036A2"/>
              </a:solidFill>
            </a:endParaRPr>
          </a:p>
          <a:p>
            <a:pPr lvl="1">
              <a:defRPr/>
            </a:pPr>
            <a:r>
              <a:rPr lang="zh-CN" altLang="en-US" sz="2000" dirty="0" smtClean="0"/>
              <a:t>所有读写操作执行以某种顺序执行</a:t>
            </a:r>
            <a:endParaRPr lang="en-US" altLang="zh-CN" sz="2000" dirty="0" smtClean="0"/>
          </a:p>
          <a:p>
            <a:pPr lvl="1">
              <a:defRPr/>
            </a:pPr>
            <a:r>
              <a:rPr lang="zh-CN" altLang="en-US" sz="2000" dirty="0" smtClean="0"/>
              <a:t>每一进程的操作以程序序执行</a:t>
            </a:r>
            <a:endParaRPr lang="en-US" altLang="zh-CN" sz="2000" dirty="0" smtClean="0"/>
          </a:p>
          <a:p>
            <a:pPr lvl="2">
              <a:defRPr/>
            </a:pPr>
            <a:endParaRPr lang="en-US" altLang="zh-CN" sz="1800" dirty="0" smtClean="0"/>
          </a:p>
          <a:p>
            <a:pPr marL="914400" lvl="2" indent="0">
              <a:buFont typeface="Wingdings" panose="05000000000000000000" pitchFamily="2" charset="2"/>
              <a:buNone/>
              <a:defRPr/>
            </a:pPr>
            <a:endParaRPr lang="en-US" altLang="zh-CN" sz="1800" dirty="0" smtClean="0"/>
          </a:p>
          <a:p>
            <a:pPr>
              <a:defRPr/>
            </a:pPr>
            <a:endParaRPr lang="en-US" altLang="zh-CN" sz="2400" dirty="0" smtClean="0"/>
          </a:p>
          <a:p>
            <a:pPr>
              <a:defRPr/>
            </a:pPr>
            <a:endParaRPr lang="en-US" altLang="zh-CN" sz="2400" dirty="0" smtClean="0"/>
          </a:p>
          <a:p>
            <a:pPr>
              <a:defRPr/>
            </a:pPr>
            <a:endParaRPr lang="en-US" altLang="zh-CN" sz="2400" dirty="0" smtClean="0"/>
          </a:p>
          <a:p>
            <a:pPr>
              <a:defRPr/>
            </a:pPr>
            <a:endParaRPr lang="en-US" altLang="zh-CN" sz="2400" dirty="0" smtClean="0"/>
          </a:p>
          <a:p>
            <a:pPr>
              <a:defRPr/>
            </a:pPr>
            <a:r>
              <a:rPr lang="en-US" altLang="zh-CN" sz="2000" b="1" dirty="0" smtClean="0">
                <a:solidFill>
                  <a:srgbClr val="0070C0"/>
                </a:solidFill>
              </a:rPr>
              <a:t>No caches, no write buffers</a:t>
            </a:r>
            <a:endParaRPr lang="en-US" altLang="zh-CN" sz="2000" b="1" dirty="0">
              <a:solidFill>
                <a:srgbClr val="0070C0"/>
              </a:solidFill>
            </a:endParaRPr>
          </a:p>
        </p:txBody>
      </p:sp>
      <p:sp>
        <p:nvSpPr>
          <p:cNvPr id="2" name="日期占位符 1"/>
          <p:cNvSpPr>
            <a:spLocks noGrp="1"/>
          </p:cNvSpPr>
          <p:nvPr>
            <p:ph type="dt" sz="quarter" idx="10"/>
          </p:nvPr>
        </p:nvSpPr>
        <p:spPr/>
        <p:txBody>
          <a:bodyPr/>
          <a:lstStyle/>
          <a:p>
            <a:pPr>
              <a:defRPr/>
            </a:pPr>
            <a:fld id="{DB5F0346-8DE3-4820-8177-AA49E110CE0E}" type="datetime1">
              <a:rPr lang="zh-CN" altLang="en-US"/>
              <a:pPr>
                <a:defRPr/>
              </a:pPr>
              <a:t>2020/9/14</a:t>
            </a:fld>
            <a:endParaRPr lang="zh-CN" altLang="en-US"/>
          </a:p>
        </p:txBody>
      </p:sp>
      <p:sp>
        <p:nvSpPr>
          <p:cNvPr id="3" name="页脚占位符 2"/>
          <p:cNvSpPr>
            <a:spLocks noGrp="1"/>
          </p:cNvSpPr>
          <p:nvPr>
            <p:ph type="ftr" sz="quarter" idx="11"/>
          </p:nvPr>
        </p:nvSpPr>
        <p:spPr/>
        <p:txBody>
          <a:bodyPr/>
          <a:lstStyle/>
          <a:p>
            <a:pPr>
              <a:defRPr/>
            </a:pPr>
            <a:r>
              <a:rPr lang="zh-CN" altLang="en-US" smtClean="0"/>
              <a:t>计算机体系结构</a:t>
            </a:r>
            <a:endParaRPr lang="zh-CN" altLang="en-US"/>
          </a:p>
        </p:txBody>
      </p:sp>
      <p:grpSp>
        <p:nvGrpSpPr>
          <p:cNvPr id="128006" name="Group 4"/>
          <p:cNvGrpSpPr>
            <a:grpSpLocks/>
          </p:cNvGrpSpPr>
          <p:nvPr/>
        </p:nvGrpSpPr>
        <p:grpSpPr bwMode="auto">
          <a:xfrm>
            <a:off x="3606800" y="3362325"/>
            <a:ext cx="4281488" cy="2540000"/>
            <a:chOff x="720" y="912"/>
            <a:chExt cx="4560" cy="2688"/>
          </a:xfrm>
        </p:grpSpPr>
        <p:sp>
          <p:nvSpPr>
            <p:cNvPr id="1108997" name="Text Box 5"/>
            <p:cNvSpPr txBox="1">
              <a:spLocks noChangeArrowheads="1"/>
            </p:cNvSpPr>
            <p:nvPr/>
          </p:nvSpPr>
          <p:spPr bwMode="auto">
            <a:xfrm>
              <a:off x="2406" y="3030"/>
              <a:ext cx="1094" cy="373"/>
            </a:xfrm>
            <a:prstGeom prst="rect">
              <a:avLst/>
            </a:prstGeom>
            <a:noFill/>
            <a:ln>
              <a:noFill/>
            </a:ln>
            <a:effectLst/>
            <a:extLst/>
          </p:spPr>
          <p:txBody>
            <a:bodyPr wrap="none" lIns="87690" tIns="43846" rIns="87690" bIns="43846" anchor="ctr">
              <a:spAutoFit/>
            </a:bodyPr>
            <a:lstStyle/>
            <a:p>
              <a:pPr algn="ctr" eaLnBrk="1" fontAlgn="auto" hangingPunct="1">
                <a:spcBef>
                  <a:spcPct val="50000"/>
                </a:spcBef>
                <a:spcAft>
                  <a:spcPts val="0"/>
                </a:spcAft>
                <a:defRPr/>
              </a:pPr>
              <a:r>
                <a:rPr lang="en-US" altLang="zh-CN" sz="1714" dirty="0">
                  <a:latin typeface="+mn-lt"/>
                </a:rPr>
                <a:t>MEMORY</a:t>
              </a:r>
              <a:endParaRPr lang="en-US" altLang="zh-CN" sz="1714" dirty="0">
                <a:latin typeface="Times New Roman" panose="02020603050405020304" pitchFamily="18" charset="0"/>
              </a:endParaRPr>
            </a:p>
          </p:txBody>
        </p:sp>
        <p:sp>
          <p:nvSpPr>
            <p:cNvPr id="1108998" name="Rectangle 6"/>
            <p:cNvSpPr>
              <a:spLocks noChangeArrowheads="1"/>
            </p:cNvSpPr>
            <p:nvPr/>
          </p:nvSpPr>
          <p:spPr bwMode="auto">
            <a:xfrm>
              <a:off x="2255" y="2879"/>
              <a:ext cx="1344" cy="721"/>
            </a:xfrm>
            <a:prstGeom prst="rect">
              <a:avLst/>
            </a:prstGeom>
            <a:noFill/>
            <a:ln w="9525">
              <a:solidFill>
                <a:schemeClr val="tx1"/>
              </a:solidFill>
              <a:miter lim="800000"/>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8999" name="AutoShape 7"/>
            <p:cNvSpPr>
              <a:spLocks noChangeArrowheads="1"/>
            </p:cNvSpPr>
            <p:nvPr/>
          </p:nvSpPr>
          <p:spPr bwMode="auto">
            <a:xfrm>
              <a:off x="864" y="912"/>
              <a:ext cx="673" cy="623"/>
            </a:xfrm>
            <a:prstGeom prst="flowChartConnector">
              <a:avLst/>
            </a:prstGeom>
            <a:noFill/>
            <a:ln w="9525">
              <a:solidFill>
                <a:schemeClr val="tx1"/>
              </a:solidFill>
              <a:round/>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00" name="AutoShape 8"/>
            <p:cNvSpPr>
              <a:spLocks noChangeArrowheads="1"/>
            </p:cNvSpPr>
            <p:nvPr/>
          </p:nvSpPr>
          <p:spPr bwMode="auto">
            <a:xfrm>
              <a:off x="2017" y="912"/>
              <a:ext cx="671" cy="623"/>
            </a:xfrm>
            <a:prstGeom prst="flowChartConnector">
              <a:avLst/>
            </a:prstGeom>
            <a:noFill/>
            <a:ln w="9525">
              <a:solidFill>
                <a:schemeClr val="tx1"/>
              </a:solidFill>
              <a:round/>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01" name="AutoShape 9"/>
            <p:cNvSpPr>
              <a:spLocks noChangeArrowheads="1"/>
            </p:cNvSpPr>
            <p:nvPr/>
          </p:nvSpPr>
          <p:spPr bwMode="auto">
            <a:xfrm>
              <a:off x="3168" y="912"/>
              <a:ext cx="671" cy="623"/>
            </a:xfrm>
            <a:prstGeom prst="flowChartConnector">
              <a:avLst/>
            </a:prstGeom>
            <a:noFill/>
            <a:ln w="9525">
              <a:solidFill>
                <a:schemeClr val="tx1"/>
              </a:solidFill>
              <a:round/>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02" name="AutoShape 10"/>
            <p:cNvSpPr>
              <a:spLocks noChangeArrowheads="1"/>
            </p:cNvSpPr>
            <p:nvPr/>
          </p:nvSpPr>
          <p:spPr bwMode="auto">
            <a:xfrm>
              <a:off x="4320" y="912"/>
              <a:ext cx="673" cy="623"/>
            </a:xfrm>
            <a:prstGeom prst="flowChartConnector">
              <a:avLst/>
            </a:prstGeom>
            <a:noFill/>
            <a:ln w="9525">
              <a:solidFill>
                <a:schemeClr val="tx1"/>
              </a:solidFill>
              <a:round/>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03" name="Freeform 11"/>
            <p:cNvSpPr>
              <a:spLocks/>
            </p:cNvSpPr>
            <p:nvPr/>
          </p:nvSpPr>
          <p:spPr bwMode="auto">
            <a:xfrm>
              <a:off x="720" y="2112"/>
              <a:ext cx="4560" cy="480"/>
            </a:xfrm>
            <a:custGeom>
              <a:avLst/>
              <a:gdLst>
                <a:gd name="T0" fmla="*/ 0 w 4560"/>
                <a:gd name="T1" fmla="*/ 480 h 480"/>
                <a:gd name="T2" fmla="*/ 2208 w 4560"/>
                <a:gd name="T3" fmla="*/ 0 h 480"/>
                <a:gd name="T4" fmla="*/ 4560 w 4560"/>
                <a:gd name="T5" fmla="*/ 480 h 480"/>
              </a:gdLst>
              <a:ahLst/>
              <a:cxnLst>
                <a:cxn ang="0">
                  <a:pos x="T0" y="T1"/>
                </a:cxn>
                <a:cxn ang="0">
                  <a:pos x="T2" y="T3"/>
                </a:cxn>
                <a:cxn ang="0">
                  <a:pos x="T4" y="T5"/>
                </a:cxn>
              </a:cxnLst>
              <a:rect l="0" t="0" r="r" b="b"/>
              <a:pathLst>
                <a:path w="4560" h="480">
                  <a:moveTo>
                    <a:pt x="0" y="480"/>
                  </a:moveTo>
                  <a:cubicBezTo>
                    <a:pt x="724" y="240"/>
                    <a:pt x="1448" y="0"/>
                    <a:pt x="2208" y="0"/>
                  </a:cubicBezTo>
                  <a:cubicBezTo>
                    <a:pt x="2968" y="0"/>
                    <a:pt x="3764" y="240"/>
                    <a:pt x="4560" y="480"/>
                  </a:cubicBezTo>
                </a:path>
              </a:pathLst>
            </a:custGeom>
            <a:noFill/>
            <a:ln w="9525" cap="flat" cmpd="sng">
              <a:solidFill>
                <a:schemeClr val="tx1"/>
              </a:solidFill>
              <a:prstDash val="solid"/>
              <a:round/>
              <a:headEnd type="none" w="med" len="med"/>
              <a:tailEnd type="triangle" w="med" len="me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cxnSp>
          <p:nvCxnSpPr>
            <p:cNvPr id="128015" name="AutoShape 12"/>
            <p:cNvCxnSpPr>
              <a:cxnSpLocks noChangeShapeType="1"/>
              <a:stCxn id="1108999" idx="4"/>
            </p:cNvCxnSpPr>
            <p:nvPr/>
          </p:nvCxnSpPr>
          <p:spPr bwMode="auto">
            <a:xfrm>
              <a:off x="1200" y="1536"/>
              <a:ext cx="0" cy="43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28016" name="AutoShape 13"/>
            <p:cNvCxnSpPr>
              <a:cxnSpLocks noChangeShapeType="1"/>
              <a:stCxn id="1109002" idx="4"/>
            </p:cNvCxnSpPr>
            <p:nvPr/>
          </p:nvCxnSpPr>
          <p:spPr bwMode="auto">
            <a:xfrm>
              <a:off x="4656" y="1536"/>
              <a:ext cx="1" cy="43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109006" name="Line 14"/>
            <p:cNvSpPr>
              <a:spLocks noChangeShapeType="1"/>
            </p:cNvSpPr>
            <p:nvPr/>
          </p:nvSpPr>
          <p:spPr bwMode="auto">
            <a:xfrm>
              <a:off x="1200" y="1969"/>
              <a:ext cx="336" cy="383"/>
            </a:xfrm>
            <a:prstGeom prst="line">
              <a:avLst/>
            </a:prstGeom>
            <a:noFill/>
            <a:ln w="9525">
              <a:solidFill>
                <a:schemeClr val="tx1"/>
              </a:solidFill>
              <a:round/>
              <a:headEnd/>
              <a:tailEnd type="triangle" w="med" len="me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07" name="Line 15"/>
            <p:cNvSpPr>
              <a:spLocks noChangeShapeType="1"/>
            </p:cNvSpPr>
            <p:nvPr/>
          </p:nvSpPr>
          <p:spPr bwMode="auto">
            <a:xfrm flipH="1">
              <a:off x="4416" y="1969"/>
              <a:ext cx="240" cy="383"/>
            </a:xfrm>
            <a:prstGeom prst="line">
              <a:avLst/>
            </a:prstGeom>
            <a:noFill/>
            <a:ln w="9525">
              <a:solidFill>
                <a:schemeClr val="tx1"/>
              </a:solidFill>
              <a:round/>
              <a:headEnd/>
              <a:tailEnd type="triangle" w="med" len="me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08" name="Line 16"/>
            <p:cNvSpPr>
              <a:spLocks noChangeShapeType="1"/>
            </p:cNvSpPr>
            <p:nvPr/>
          </p:nvSpPr>
          <p:spPr bwMode="auto">
            <a:xfrm>
              <a:off x="2352" y="1535"/>
              <a:ext cx="0" cy="625"/>
            </a:xfrm>
            <a:prstGeom prst="line">
              <a:avLst/>
            </a:prstGeom>
            <a:noFill/>
            <a:ln w="9525">
              <a:solidFill>
                <a:schemeClr val="tx1"/>
              </a:solidFill>
              <a:round/>
              <a:headEnd/>
              <a:tailEnd type="triangle" w="med" len="me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09" name="Line 17"/>
            <p:cNvSpPr>
              <a:spLocks noChangeShapeType="1"/>
            </p:cNvSpPr>
            <p:nvPr/>
          </p:nvSpPr>
          <p:spPr bwMode="auto">
            <a:xfrm>
              <a:off x="3505" y="1535"/>
              <a:ext cx="0" cy="625"/>
            </a:xfrm>
            <a:prstGeom prst="line">
              <a:avLst/>
            </a:prstGeom>
            <a:noFill/>
            <a:ln w="9525">
              <a:solidFill>
                <a:schemeClr val="tx1"/>
              </a:solidFill>
              <a:round/>
              <a:headEnd/>
              <a:tailEnd type="triangle" w="med" len="me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10" name="Line 18"/>
            <p:cNvSpPr>
              <a:spLocks noChangeShapeType="1"/>
            </p:cNvSpPr>
            <p:nvPr/>
          </p:nvSpPr>
          <p:spPr bwMode="auto">
            <a:xfrm flipH="1" flipV="1">
              <a:off x="2352" y="2160"/>
              <a:ext cx="578" cy="480"/>
            </a:xfrm>
            <a:prstGeom prst="line">
              <a:avLst/>
            </a:prstGeom>
            <a:noFill/>
            <a:ln w="9525">
              <a:solidFill>
                <a:schemeClr val="tx1"/>
              </a:solidFill>
              <a:round/>
              <a:headEnd/>
              <a:tailEnd type="triangle" w="med" len="me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11" name="Line 19"/>
            <p:cNvSpPr>
              <a:spLocks noChangeShapeType="1"/>
            </p:cNvSpPr>
            <p:nvPr/>
          </p:nvSpPr>
          <p:spPr bwMode="auto">
            <a:xfrm>
              <a:off x="2928" y="2641"/>
              <a:ext cx="0" cy="239"/>
            </a:xfrm>
            <a:prstGeom prst="line">
              <a:avLst/>
            </a:prstGeom>
            <a:noFill/>
            <a:ln w="9525">
              <a:solidFill>
                <a:schemeClr val="tx1"/>
              </a:solidFill>
              <a:round/>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12" name="Text Box 20"/>
            <p:cNvSpPr txBox="1">
              <a:spLocks noChangeArrowheads="1"/>
            </p:cNvSpPr>
            <p:nvPr/>
          </p:nvSpPr>
          <p:spPr bwMode="auto">
            <a:xfrm>
              <a:off x="969" y="1014"/>
              <a:ext cx="428" cy="373"/>
            </a:xfrm>
            <a:prstGeom prst="rect">
              <a:avLst/>
            </a:prstGeom>
            <a:noFill/>
            <a:ln>
              <a:noFill/>
            </a:ln>
            <a:effectLst/>
            <a:extLst/>
          </p:spPr>
          <p:txBody>
            <a:bodyPr wrap="none" lIns="87690" tIns="43846" rIns="87690" bIns="43846" anchor="ctr">
              <a:spAutoFit/>
            </a:bodyPr>
            <a:lstStyle/>
            <a:p>
              <a:pPr algn="ctr" eaLnBrk="1" fontAlgn="auto" hangingPunct="1">
                <a:spcAft>
                  <a:spcPts val="0"/>
                </a:spcAft>
                <a:defRPr/>
              </a:pPr>
              <a:r>
                <a:rPr lang="en-US" altLang="zh-CN" sz="1714" dirty="0">
                  <a:latin typeface="+mn-lt"/>
                </a:rPr>
                <a:t>P1</a:t>
              </a:r>
              <a:endParaRPr lang="en-US" altLang="zh-CN" sz="1714" dirty="0">
                <a:latin typeface="Times New Roman" panose="02020603050405020304" pitchFamily="18" charset="0"/>
              </a:endParaRPr>
            </a:p>
          </p:txBody>
        </p:sp>
        <p:sp>
          <p:nvSpPr>
            <p:cNvPr id="1109013" name="Text Box 21"/>
            <p:cNvSpPr txBox="1">
              <a:spLocks noChangeArrowheads="1"/>
            </p:cNvSpPr>
            <p:nvPr/>
          </p:nvSpPr>
          <p:spPr bwMode="auto">
            <a:xfrm>
              <a:off x="3273" y="1014"/>
              <a:ext cx="428" cy="373"/>
            </a:xfrm>
            <a:prstGeom prst="rect">
              <a:avLst/>
            </a:prstGeom>
            <a:noFill/>
            <a:ln>
              <a:noFill/>
            </a:ln>
            <a:effectLst/>
            <a:extLst/>
          </p:spPr>
          <p:txBody>
            <a:bodyPr wrap="none" lIns="87690" tIns="43846" rIns="87690" bIns="43846" anchor="ctr">
              <a:spAutoFit/>
            </a:bodyPr>
            <a:lstStyle/>
            <a:p>
              <a:pPr algn="ctr" eaLnBrk="1" fontAlgn="auto" hangingPunct="1">
                <a:spcAft>
                  <a:spcPts val="0"/>
                </a:spcAft>
                <a:defRPr/>
              </a:pPr>
              <a:r>
                <a:rPr lang="en-US" altLang="zh-CN" sz="1714">
                  <a:latin typeface="+mn-lt"/>
                </a:rPr>
                <a:t>P3</a:t>
              </a:r>
              <a:endParaRPr lang="en-US" altLang="zh-CN" sz="1714">
                <a:latin typeface="Times New Roman" panose="02020603050405020304" pitchFamily="18" charset="0"/>
              </a:endParaRPr>
            </a:p>
          </p:txBody>
        </p:sp>
        <p:sp>
          <p:nvSpPr>
            <p:cNvPr id="1109014" name="Text Box 22"/>
            <p:cNvSpPr txBox="1">
              <a:spLocks noChangeArrowheads="1"/>
            </p:cNvSpPr>
            <p:nvPr/>
          </p:nvSpPr>
          <p:spPr bwMode="auto">
            <a:xfrm>
              <a:off x="2122" y="1014"/>
              <a:ext cx="428" cy="373"/>
            </a:xfrm>
            <a:prstGeom prst="rect">
              <a:avLst/>
            </a:prstGeom>
            <a:noFill/>
            <a:ln>
              <a:noFill/>
            </a:ln>
            <a:effectLst/>
            <a:extLst/>
          </p:spPr>
          <p:txBody>
            <a:bodyPr wrap="none" lIns="87690" tIns="43846" rIns="87690" bIns="43846" anchor="ctr">
              <a:spAutoFit/>
            </a:bodyPr>
            <a:lstStyle/>
            <a:p>
              <a:pPr algn="ctr" eaLnBrk="1" fontAlgn="auto" hangingPunct="1">
                <a:spcAft>
                  <a:spcPts val="0"/>
                </a:spcAft>
                <a:defRPr/>
              </a:pPr>
              <a:r>
                <a:rPr lang="en-US" altLang="zh-CN" sz="1714">
                  <a:latin typeface="+mn-lt"/>
                </a:rPr>
                <a:t>P2</a:t>
              </a:r>
              <a:endParaRPr lang="en-US" altLang="zh-CN" sz="1714">
                <a:latin typeface="Times New Roman" panose="02020603050405020304" pitchFamily="18" charset="0"/>
              </a:endParaRPr>
            </a:p>
          </p:txBody>
        </p:sp>
        <p:sp>
          <p:nvSpPr>
            <p:cNvPr id="1109015" name="Text Box 23"/>
            <p:cNvSpPr txBox="1">
              <a:spLocks noChangeArrowheads="1"/>
            </p:cNvSpPr>
            <p:nvPr/>
          </p:nvSpPr>
          <p:spPr bwMode="auto">
            <a:xfrm>
              <a:off x="4423" y="1014"/>
              <a:ext cx="433" cy="373"/>
            </a:xfrm>
            <a:prstGeom prst="rect">
              <a:avLst/>
            </a:prstGeom>
            <a:noFill/>
            <a:ln>
              <a:noFill/>
            </a:ln>
            <a:effectLst/>
            <a:extLst/>
          </p:spPr>
          <p:txBody>
            <a:bodyPr wrap="none" lIns="87690" tIns="43846" rIns="87690" bIns="43846" anchor="ctr">
              <a:spAutoFit/>
            </a:bodyPr>
            <a:lstStyle/>
            <a:p>
              <a:pPr algn="ctr" eaLnBrk="1" fontAlgn="auto" hangingPunct="1">
                <a:spcAft>
                  <a:spcPts val="0"/>
                </a:spcAft>
                <a:defRPr/>
              </a:pPr>
              <a:r>
                <a:rPr lang="en-US" altLang="zh-CN" sz="1714">
                  <a:latin typeface="+mn-lt"/>
                </a:rPr>
                <a:t>Pn</a:t>
              </a:r>
              <a:endParaRPr lang="en-US" altLang="zh-CN" sz="1714">
                <a:latin typeface="Times New Roman" panose="02020603050405020304" pitchFamily="18" charset="0"/>
              </a:endParaRPr>
            </a:p>
          </p:txBody>
        </p:sp>
        <p:sp>
          <p:nvSpPr>
            <p:cNvPr id="1109016" name="Oval 24"/>
            <p:cNvSpPr>
              <a:spLocks noChangeArrowheads="1"/>
            </p:cNvSpPr>
            <p:nvPr/>
          </p:nvSpPr>
          <p:spPr bwMode="auto">
            <a:xfrm>
              <a:off x="3936" y="1199"/>
              <a:ext cx="47" cy="49"/>
            </a:xfrm>
            <a:prstGeom prst="ellipse">
              <a:avLst/>
            </a:prstGeom>
            <a:noFill/>
            <a:ln w="9525">
              <a:solidFill>
                <a:schemeClr val="tx1"/>
              </a:solidFill>
              <a:round/>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17" name="Oval 25"/>
            <p:cNvSpPr>
              <a:spLocks noChangeArrowheads="1"/>
            </p:cNvSpPr>
            <p:nvPr/>
          </p:nvSpPr>
          <p:spPr bwMode="auto">
            <a:xfrm>
              <a:off x="4223" y="1199"/>
              <a:ext cx="49" cy="49"/>
            </a:xfrm>
            <a:prstGeom prst="ellipse">
              <a:avLst/>
            </a:prstGeom>
            <a:noFill/>
            <a:ln w="9525">
              <a:solidFill>
                <a:schemeClr val="tx1"/>
              </a:solidFill>
              <a:round/>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18" name="Oval 26"/>
            <p:cNvSpPr>
              <a:spLocks noChangeArrowheads="1"/>
            </p:cNvSpPr>
            <p:nvPr/>
          </p:nvSpPr>
          <p:spPr bwMode="auto">
            <a:xfrm>
              <a:off x="4080" y="1199"/>
              <a:ext cx="49" cy="49"/>
            </a:xfrm>
            <a:prstGeom prst="ellipse">
              <a:avLst/>
            </a:prstGeom>
            <a:noFill/>
            <a:ln w="9525">
              <a:solidFill>
                <a:schemeClr val="tx1"/>
              </a:solidFill>
              <a:round/>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19" name="Freeform 27"/>
            <p:cNvSpPr>
              <a:spLocks/>
            </p:cNvSpPr>
            <p:nvPr/>
          </p:nvSpPr>
          <p:spPr bwMode="auto">
            <a:xfrm rot="5331729">
              <a:off x="2753" y="2191"/>
              <a:ext cx="114" cy="240"/>
            </a:xfrm>
            <a:custGeom>
              <a:avLst/>
              <a:gdLst>
                <a:gd name="T0" fmla="*/ 112 w 112"/>
                <a:gd name="T1" fmla="*/ 0 h 240"/>
                <a:gd name="T2" fmla="*/ 16 w 112"/>
                <a:gd name="T3" fmla="*/ 96 h 240"/>
                <a:gd name="T4" fmla="*/ 16 w 112"/>
                <a:gd name="T5" fmla="*/ 240 h 240"/>
              </a:gdLst>
              <a:ahLst/>
              <a:cxnLst>
                <a:cxn ang="0">
                  <a:pos x="T0" y="T1"/>
                </a:cxn>
                <a:cxn ang="0">
                  <a:pos x="T2" y="T3"/>
                </a:cxn>
                <a:cxn ang="0">
                  <a:pos x="T4" y="T5"/>
                </a:cxn>
              </a:cxnLst>
              <a:rect l="0" t="0" r="r" b="b"/>
              <a:pathLst>
                <a:path w="112" h="240">
                  <a:moveTo>
                    <a:pt x="112" y="0"/>
                  </a:moveTo>
                  <a:cubicBezTo>
                    <a:pt x="72" y="28"/>
                    <a:pt x="32" y="56"/>
                    <a:pt x="16" y="96"/>
                  </a:cubicBezTo>
                  <a:cubicBezTo>
                    <a:pt x="0" y="136"/>
                    <a:pt x="8" y="188"/>
                    <a:pt x="16" y="240"/>
                  </a:cubicBezTo>
                </a:path>
              </a:pathLst>
            </a:custGeom>
            <a:noFill/>
            <a:ln w="9525" cap="flat" cmpd="sng">
              <a:solidFill>
                <a:schemeClr val="tx1"/>
              </a:solidFill>
              <a:prstDash val="solid"/>
              <a:round/>
              <a:headEnd type="none" w="med" len="med"/>
              <a:tailEnd type="triangle" w="med" len="me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20" name="Freeform 28"/>
            <p:cNvSpPr>
              <a:spLocks/>
            </p:cNvSpPr>
            <p:nvPr/>
          </p:nvSpPr>
          <p:spPr bwMode="auto">
            <a:xfrm rot="13491826" flipH="1">
              <a:off x="2368" y="2384"/>
              <a:ext cx="112" cy="240"/>
            </a:xfrm>
            <a:custGeom>
              <a:avLst/>
              <a:gdLst>
                <a:gd name="T0" fmla="*/ 112 w 112"/>
                <a:gd name="T1" fmla="*/ 0 h 240"/>
                <a:gd name="T2" fmla="*/ 16 w 112"/>
                <a:gd name="T3" fmla="*/ 96 h 240"/>
                <a:gd name="T4" fmla="*/ 16 w 112"/>
                <a:gd name="T5" fmla="*/ 240 h 240"/>
              </a:gdLst>
              <a:ahLst/>
              <a:cxnLst>
                <a:cxn ang="0">
                  <a:pos x="T0" y="T1"/>
                </a:cxn>
                <a:cxn ang="0">
                  <a:pos x="T2" y="T3"/>
                </a:cxn>
                <a:cxn ang="0">
                  <a:pos x="T4" y="T5"/>
                </a:cxn>
              </a:cxnLst>
              <a:rect l="0" t="0" r="r" b="b"/>
              <a:pathLst>
                <a:path w="112" h="240">
                  <a:moveTo>
                    <a:pt x="112" y="0"/>
                  </a:moveTo>
                  <a:cubicBezTo>
                    <a:pt x="72" y="28"/>
                    <a:pt x="32" y="56"/>
                    <a:pt x="16" y="96"/>
                  </a:cubicBezTo>
                  <a:cubicBezTo>
                    <a:pt x="0" y="136"/>
                    <a:pt x="8" y="188"/>
                    <a:pt x="16" y="240"/>
                  </a:cubicBezTo>
                </a:path>
              </a:pathLst>
            </a:custGeom>
            <a:noFill/>
            <a:ln w="9525" cap="flat" cmpd="sng">
              <a:solidFill>
                <a:schemeClr val="tx1"/>
              </a:solidFill>
              <a:prstDash val="solid"/>
              <a:round/>
              <a:headEnd type="none" w="med" len="med"/>
              <a:tailEnd type="triangle" w="med" len="me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grpSp>
      <p:sp>
        <p:nvSpPr>
          <p:cNvPr id="128007" name="灯片编号占位符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2249AAB3-2B71-4D32-A0D7-FFE4E563EFAA}"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94</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28650" y="365125"/>
            <a:ext cx="8280400" cy="738188"/>
          </a:xfrm>
        </p:spPr>
        <p:txBody>
          <a:bodyPr/>
          <a:lstStyle/>
          <a:p>
            <a:pPr eaLnBrk="1" hangingPunct="1"/>
            <a:r>
              <a:rPr lang="en-US" altLang="zh-CN" sz="2800" smtClean="0"/>
              <a:t>Understanding Program Order – Example 1</a:t>
            </a:r>
          </a:p>
        </p:txBody>
      </p:sp>
      <p:sp>
        <p:nvSpPr>
          <p:cNvPr id="1393667" name="Rectangle 3"/>
          <p:cNvSpPr>
            <a:spLocks noGrp="1" noChangeArrowheads="1"/>
          </p:cNvSpPr>
          <p:nvPr>
            <p:ph type="body" idx="1"/>
          </p:nvPr>
        </p:nvSpPr>
        <p:spPr>
          <a:xfrm>
            <a:off x="434975" y="1252538"/>
            <a:ext cx="8231188" cy="5468937"/>
          </a:xfrm>
        </p:spPr>
        <p:txBody>
          <a:bodyPr rtlCol="0">
            <a:normAutofit lnSpcReduction="10000"/>
          </a:bodyPr>
          <a:lstStyle/>
          <a:p>
            <a:pPr eaLnBrk="1" fontAlgn="auto" hangingPunct="1">
              <a:lnSpc>
                <a:spcPct val="100000"/>
              </a:lnSpc>
              <a:spcBef>
                <a:spcPct val="0"/>
              </a:spcBef>
              <a:spcAft>
                <a:spcPts val="0"/>
              </a:spcAft>
              <a:defRPr/>
            </a:pPr>
            <a:r>
              <a:rPr lang="en-US" altLang="zh-CN" sz="1905" dirty="0"/>
              <a:t>Initially X = 2</a:t>
            </a:r>
          </a:p>
          <a:p>
            <a:pPr marL="0" indent="0" eaLnBrk="1" fontAlgn="auto" hangingPunct="1">
              <a:lnSpc>
                <a:spcPct val="100000"/>
              </a:lnSpc>
              <a:spcBef>
                <a:spcPct val="0"/>
              </a:spcBef>
              <a:spcAft>
                <a:spcPts val="0"/>
              </a:spcAft>
              <a:buFont typeface="Arial" panose="020B0604020202020204" pitchFamily="34" charset="0"/>
              <a:buNone/>
              <a:defRPr/>
            </a:pPr>
            <a:r>
              <a:rPr lang="en-US" altLang="zh-CN" sz="1905" dirty="0">
                <a:solidFill>
                  <a:srgbClr val="FF6600"/>
                </a:solidFill>
              </a:rPr>
              <a:t>P1</a:t>
            </a:r>
            <a:r>
              <a:rPr lang="en-US" altLang="zh-CN" sz="1905" dirty="0"/>
              <a:t>							P2 </a:t>
            </a:r>
          </a:p>
          <a:p>
            <a:pPr marL="0" indent="0" eaLnBrk="1" fontAlgn="auto" hangingPunct="1">
              <a:lnSpc>
                <a:spcPct val="100000"/>
              </a:lnSpc>
              <a:spcBef>
                <a:spcPct val="20000"/>
              </a:spcBef>
              <a:spcAft>
                <a:spcPts val="0"/>
              </a:spcAft>
              <a:buFont typeface="Arial" panose="020B0604020202020204" pitchFamily="34" charset="0"/>
              <a:buNone/>
              <a:defRPr/>
            </a:pPr>
            <a:r>
              <a:rPr lang="en-US" altLang="zh-CN" sz="1905" dirty="0"/>
              <a:t>…..						…..</a:t>
            </a:r>
          </a:p>
          <a:p>
            <a:pPr marL="0" indent="0" eaLnBrk="1" fontAlgn="auto" hangingPunct="1">
              <a:lnSpc>
                <a:spcPct val="100000"/>
              </a:lnSpc>
              <a:spcBef>
                <a:spcPct val="20000"/>
              </a:spcBef>
              <a:spcAft>
                <a:spcPts val="0"/>
              </a:spcAft>
              <a:buFont typeface="Arial" panose="020B0604020202020204" pitchFamily="34" charset="0"/>
              <a:buNone/>
              <a:defRPr/>
            </a:pPr>
            <a:r>
              <a:rPr lang="en-US" altLang="zh-CN" sz="1905" dirty="0">
                <a:solidFill>
                  <a:srgbClr val="FF6600"/>
                </a:solidFill>
              </a:rPr>
              <a:t>r0=Read(X)</a:t>
            </a:r>
            <a:r>
              <a:rPr lang="en-US" altLang="zh-CN" sz="1905" dirty="0"/>
              <a:t>					r1=Read(x)</a:t>
            </a:r>
          </a:p>
          <a:p>
            <a:pPr marL="0" indent="0" eaLnBrk="1" fontAlgn="auto" hangingPunct="1">
              <a:lnSpc>
                <a:spcPct val="100000"/>
              </a:lnSpc>
              <a:spcBef>
                <a:spcPct val="20000"/>
              </a:spcBef>
              <a:spcAft>
                <a:spcPts val="0"/>
              </a:spcAft>
              <a:buFont typeface="Arial" panose="020B0604020202020204" pitchFamily="34" charset="0"/>
              <a:buNone/>
              <a:defRPr/>
            </a:pPr>
            <a:r>
              <a:rPr lang="en-US" altLang="zh-CN" sz="1905" dirty="0">
                <a:solidFill>
                  <a:srgbClr val="FF6600"/>
                </a:solidFill>
              </a:rPr>
              <a:t>r0=r0+1</a:t>
            </a:r>
            <a:r>
              <a:rPr lang="en-US" altLang="zh-CN" sz="1905" dirty="0"/>
              <a:t>				</a:t>
            </a:r>
            <a:r>
              <a:rPr lang="en-US" altLang="zh-CN" sz="1905"/>
              <a:t>	</a:t>
            </a:r>
            <a:r>
              <a:rPr lang="en-US" altLang="zh-CN" sz="1905" smtClean="0"/>
              <a:t>r1=r1+1</a:t>
            </a:r>
            <a:endParaRPr lang="en-US" altLang="zh-CN" sz="1905" dirty="0"/>
          </a:p>
          <a:p>
            <a:pPr marL="0" indent="0" eaLnBrk="1" fontAlgn="auto" hangingPunct="1">
              <a:lnSpc>
                <a:spcPct val="100000"/>
              </a:lnSpc>
              <a:spcBef>
                <a:spcPct val="20000"/>
              </a:spcBef>
              <a:spcAft>
                <a:spcPts val="0"/>
              </a:spcAft>
              <a:buFont typeface="Arial" panose="020B0604020202020204" pitchFamily="34" charset="0"/>
              <a:buNone/>
              <a:defRPr/>
            </a:pPr>
            <a:r>
              <a:rPr lang="en-US" altLang="zh-CN" sz="1905" dirty="0">
                <a:solidFill>
                  <a:srgbClr val="FF6600"/>
                </a:solidFill>
              </a:rPr>
              <a:t>Write(r0,X)</a:t>
            </a:r>
            <a:r>
              <a:rPr lang="en-US" altLang="zh-CN" sz="1905" dirty="0"/>
              <a:t>					Write(r1,X)	</a:t>
            </a:r>
          </a:p>
          <a:p>
            <a:pPr marL="0" indent="0" eaLnBrk="1" fontAlgn="auto" hangingPunct="1">
              <a:lnSpc>
                <a:spcPct val="100000"/>
              </a:lnSpc>
              <a:spcBef>
                <a:spcPct val="20000"/>
              </a:spcBef>
              <a:spcAft>
                <a:spcPts val="0"/>
              </a:spcAft>
              <a:buFont typeface="Arial" panose="020B0604020202020204" pitchFamily="34" charset="0"/>
              <a:buNone/>
              <a:defRPr/>
            </a:pPr>
            <a:r>
              <a:rPr lang="en-US" altLang="zh-CN" sz="1905" dirty="0"/>
              <a:t>…..						……	</a:t>
            </a:r>
          </a:p>
          <a:p>
            <a:pPr eaLnBrk="1" fontAlgn="auto" hangingPunct="1">
              <a:lnSpc>
                <a:spcPct val="100000"/>
              </a:lnSpc>
              <a:spcBef>
                <a:spcPct val="20000"/>
              </a:spcBef>
              <a:spcAft>
                <a:spcPts val="0"/>
              </a:spcAft>
              <a:defRPr/>
            </a:pPr>
            <a:endParaRPr lang="en-US" altLang="zh-CN" sz="1905" u="sng" dirty="0">
              <a:solidFill>
                <a:srgbClr val="6699FF"/>
              </a:solidFill>
            </a:endParaRPr>
          </a:p>
          <a:p>
            <a:pPr eaLnBrk="1" fontAlgn="auto" hangingPunct="1">
              <a:lnSpc>
                <a:spcPct val="100000"/>
              </a:lnSpc>
              <a:spcBef>
                <a:spcPct val="20000"/>
              </a:spcBef>
              <a:spcAft>
                <a:spcPts val="0"/>
              </a:spcAft>
              <a:defRPr/>
            </a:pPr>
            <a:r>
              <a:rPr lang="en-US" altLang="zh-CN" sz="1905" u="sng" dirty="0">
                <a:solidFill>
                  <a:srgbClr val="6699FF"/>
                </a:solidFill>
              </a:rPr>
              <a:t>Possible execution sequences:</a:t>
            </a:r>
          </a:p>
          <a:p>
            <a:pPr eaLnBrk="1" fontAlgn="auto" hangingPunct="1">
              <a:lnSpc>
                <a:spcPct val="100000"/>
              </a:lnSpc>
              <a:spcBef>
                <a:spcPct val="20000"/>
              </a:spcBef>
              <a:spcAft>
                <a:spcPts val="0"/>
              </a:spcAft>
              <a:defRPr/>
            </a:pPr>
            <a:endParaRPr lang="en-US" altLang="zh-CN" sz="1905" u="sng" dirty="0">
              <a:solidFill>
                <a:srgbClr val="6699FF"/>
              </a:solidFill>
            </a:endParaRPr>
          </a:p>
          <a:p>
            <a:pPr marL="0" indent="0" eaLnBrk="1" fontAlgn="auto" hangingPunct="1">
              <a:lnSpc>
                <a:spcPct val="100000"/>
              </a:lnSpc>
              <a:spcBef>
                <a:spcPct val="0"/>
              </a:spcBef>
              <a:spcAft>
                <a:spcPts val="0"/>
              </a:spcAft>
              <a:buFont typeface="Arial" panose="020B0604020202020204" pitchFamily="34" charset="0"/>
              <a:buNone/>
              <a:defRPr/>
            </a:pPr>
            <a:r>
              <a:rPr lang="en-US" altLang="zh-CN" sz="1905" dirty="0">
                <a:solidFill>
                  <a:srgbClr val="FF6600"/>
                </a:solidFill>
              </a:rPr>
              <a:t>P1:r0=Read(X)</a:t>
            </a:r>
            <a:r>
              <a:rPr lang="en-US" altLang="zh-CN" sz="1905" dirty="0"/>
              <a:t>		P2:r1=Read(X)</a:t>
            </a:r>
          </a:p>
          <a:p>
            <a:pPr marL="0" indent="0" eaLnBrk="1" fontAlgn="auto" hangingPunct="1">
              <a:lnSpc>
                <a:spcPct val="100000"/>
              </a:lnSpc>
              <a:spcBef>
                <a:spcPct val="0"/>
              </a:spcBef>
              <a:spcAft>
                <a:spcPts val="0"/>
              </a:spcAft>
              <a:buFont typeface="Arial" panose="020B0604020202020204" pitchFamily="34" charset="0"/>
              <a:buNone/>
              <a:defRPr/>
            </a:pPr>
            <a:r>
              <a:rPr lang="en-US" altLang="zh-CN" sz="1905" dirty="0" smtClean="0"/>
              <a:t>P2:r1=Read(X</a:t>
            </a:r>
            <a:r>
              <a:rPr lang="en-US" altLang="zh-CN" sz="1905" dirty="0"/>
              <a:t>)		P2:r1=r1+1</a:t>
            </a:r>
          </a:p>
          <a:p>
            <a:pPr marL="0" indent="0" eaLnBrk="1" fontAlgn="auto" hangingPunct="1">
              <a:lnSpc>
                <a:spcPct val="100000"/>
              </a:lnSpc>
              <a:spcBef>
                <a:spcPct val="0"/>
              </a:spcBef>
              <a:spcAft>
                <a:spcPts val="0"/>
              </a:spcAft>
              <a:buFont typeface="Arial" panose="020B0604020202020204" pitchFamily="34" charset="0"/>
              <a:buNone/>
              <a:defRPr/>
            </a:pPr>
            <a:r>
              <a:rPr lang="en-US" altLang="zh-CN" sz="1905" dirty="0">
                <a:solidFill>
                  <a:srgbClr val="FF6600"/>
                </a:solidFill>
              </a:rPr>
              <a:t>P1:r0=r0+1</a:t>
            </a:r>
            <a:r>
              <a:rPr lang="en-US" altLang="zh-CN" sz="1905" dirty="0"/>
              <a:t>		P2:Write(r1,X)</a:t>
            </a:r>
          </a:p>
          <a:p>
            <a:pPr marL="0" indent="0" eaLnBrk="1" fontAlgn="auto" hangingPunct="1">
              <a:lnSpc>
                <a:spcPct val="100000"/>
              </a:lnSpc>
              <a:spcBef>
                <a:spcPct val="0"/>
              </a:spcBef>
              <a:spcAft>
                <a:spcPts val="0"/>
              </a:spcAft>
              <a:buFont typeface="Arial" panose="020B0604020202020204" pitchFamily="34" charset="0"/>
              <a:buNone/>
              <a:defRPr/>
            </a:pPr>
            <a:r>
              <a:rPr lang="en-US" altLang="zh-CN" sz="1905" dirty="0">
                <a:solidFill>
                  <a:srgbClr val="FF6600"/>
                </a:solidFill>
              </a:rPr>
              <a:t>P1:Write(r0,X)</a:t>
            </a:r>
            <a:r>
              <a:rPr lang="en-US" altLang="zh-CN" sz="1905" dirty="0"/>
              <a:t>		</a:t>
            </a:r>
            <a:r>
              <a:rPr lang="en-US" altLang="zh-CN" sz="1905" dirty="0">
                <a:solidFill>
                  <a:srgbClr val="FF6600"/>
                </a:solidFill>
              </a:rPr>
              <a:t>P1:r0=Read(X)</a:t>
            </a:r>
          </a:p>
          <a:p>
            <a:pPr marL="0" indent="0" eaLnBrk="1" fontAlgn="auto" hangingPunct="1">
              <a:lnSpc>
                <a:spcPct val="100000"/>
              </a:lnSpc>
              <a:spcBef>
                <a:spcPct val="0"/>
              </a:spcBef>
              <a:spcAft>
                <a:spcPts val="0"/>
              </a:spcAft>
              <a:buFont typeface="Arial" panose="020B0604020202020204" pitchFamily="34" charset="0"/>
              <a:buNone/>
              <a:defRPr/>
            </a:pPr>
            <a:r>
              <a:rPr lang="en-US" altLang="zh-CN" sz="1905" dirty="0"/>
              <a:t>P2:r1=r1+1		</a:t>
            </a:r>
            <a:r>
              <a:rPr lang="en-US" altLang="zh-CN" sz="1905" dirty="0">
                <a:solidFill>
                  <a:srgbClr val="FF6600"/>
                </a:solidFill>
              </a:rPr>
              <a:t>P1:r0=r0+1</a:t>
            </a:r>
          </a:p>
          <a:p>
            <a:pPr marL="0" indent="0" eaLnBrk="1" fontAlgn="auto" hangingPunct="1">
              <a:lnSpc>
                <a:spcPct val="100000"/>
              </a:lnSpc>
              <a:spcBef>
                <a:spcPct val="0"/>
              </a:spcBef>
              <a:spcAft>
                <a:spcPts val="0"/>
              </a:spcAft>
              <a:buFont typeface="Arial" panose="020B0604020202020204" pitchFamily="34" charset="0"/>
              <a:buNone/>
              <a:defRPr/>
            </a:pPr>
            <a:r>
              <a:rPr lang="en-US" altLang="zh-CN" sz="1905" dirty="0"/>
              <a:t>P2:Write(r1,X)		</a:t>
            </a:r>
            <a:r>
              <a:rPr lang="en-US" altLang="zh-CN" sz="1905" dirty="0">
                <a:solidFill>
                  <a:srgbClr val="FF6600"/>
                </a:solidFill>
              </a:rPr>
              <a:t>P1:Write(r0,X)</a:t>
            </a:r>
          </a:p>
          <a:p>
            <a:pPr marL="0" indent="0" eaLnBrk="1" fontAlgn="auto" hangingPunct="1">
              <a:lnSpc>
                <a:spcPct val="100000"/>
              </a:lnSpc>
              <a:spcBef>
                <a:spcPct val="0"/>
              </a:spcBef>
              <a:spcAft>
                <a:spcPts val="0"/>
              </a:spcAft>
              <a:buFont typeface="Arial" panose="020B0604020202020204" pitchFamily="34" charset="0"/>
              <a:buNone/>
              <a:defRPr/>
            </a:pPr>
            <a:r>
              <a:rPr lang="en-US" altLang="zh-CN" sz="1905" dirty="0" smtClean="0">
                <a:solidFill>
                  <a:srgbClr val="FF6600"/>
                </a:solidFill>
              </a:rPr>
              <a:t>     </a:t>
            </a:r>
            <a:r>
              <a:rPr lang="en-US" altLang="zh-CN" sz="1905" dirty="0">
                <a:solidFill>
                  <a:srgbClr val="FF6600"/>
                </a:solidFill>
              </a:rPr>
              <a:t>x=3			    x=4</a:t>
            </a:r>
          </a:p>
        </p:txBody>
      </p:sp>
      <p:sp>
        <p:nvSpPr>
          <p:cNvPr id="1393668" name="Rectangle 4"/>
          <p:cNvSpPr>
            <a:spLocks noChangeArrowheads="1"/>
          </p:cNvSpPr>
          <p:nvPr/>
        </p:nvSpPr>
        <p:spPr bwMode="auto">
          <a:xfrm>
            <a:off x="434975" y="4154488"/>
            <a:ext cx="1960563" cy="2395537"/>
          </a:xfrm>
          <a:prstGeom prst="rect">
            <a:avLst/>
          </a:prstGeom>
          <a:noFill/>
          <a:ln w="9525">
            <a:solidFill>
              <a:schemeClr val="tx1"/>
            </a:solidFill>
            <a:miter lim="800000"/>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393669" name="Rectangle 5"/>
          <p:cNvSpPr>
            <a:spLocks noChangeArrowheads="1"/>
          </p:cNvSpPr>
          <p:nvPr/>
        </p:nvSpPr>
        <p:spPr bwMode="auto">
          <a:xfrm>
            <a:off x="2974975" y="4154488"/>
            <a:ext cx="2032000" cy="2395537"/>
          </a:xfrm>
          <a:prstGeom prst="rect">
            <a:avLst/>
          </a:prstGeom>
          <a:noFill/>
          <a:ln w="9525">
            <a:solidFill>
              <a:schemeClr val="tx1"/>
            </a:solidFill>
            <a:miter lim="800000"/>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393670" name="Rectangle 6"/>
          <p:cNvSpPr>
            <a:spLocks noChangeArrowheads="1"/>
          </p:cNvSpPr>
          <p:nvPr/>
        </p:nvSpPr>
        <p:spPr bwMode="auto">
          <a:xfrm>
            <a:off x="434975" y="1252538"/>
            <a:ext cx="7185025" cy="2105025"/>
          </a:xfrm>
          <a:prstGeom prst="rect">
            <a:avLst/>
          </a:prstGeom>
          <a:noFill/>
          <a:ln w="9525">
            <a:solidFill>
              <a:schemeClr val="tx1"/>
            </a:solidFill>
            <a:miter lim="800000"/>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2" name="日期占位符 1"/>
          <p:cNvSpPr>
            <a:spLocks noGrp="1"/>
          </p:cNvSpPr>
          <p:nvPr>
            <p:ph type="dt" sz="quarter" idx="10"/>
          </p:nvPr>
        </p:nvSpPr>
        <p:spPr/>
        <p:txBody>
          <a:bodyPr/>
          <a:lstStyle/>
          <a:p>
            <a:pPr>
              <a:defRPr/>
            </a:pPr>
            <a:fld id="{2FDC1BD7-6CFD-4A4B-904E-FD9615551A42}" type="datetime1">
              <a:rPr lang="zh-CN" altLang="en-US"/>
              <a:pPr>
                <a:defRPr/>
              </a:pPr>
              <a:t>2020/9/14</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30057"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6C76BA64-FEE0-4736-84E7-750600BAB24E}"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95</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p:cNvSpPr>
            <a:spLocks noGrp="1"/>
          </p:cNvSpPr>
          <p:nvPr>
            <p:ph type="title"/>
          </p:nvPr>
        </p:nvSpPr>
        <p:spPr>
          <a:xfrm>
            <a:off x="628650" y="365125"/>
            <a:ext cx="7886700" cy="836613"/>
          </a:xfrm>
        </p:spPr>
        <p:txBody>
          <a:bodyPr/>
          <a:lstStyle/>
          <a:p>
            <a:pPr eaLnBrk="1" hangingPunct="1"/>
            <a:r>
              <a:rPr lang="en-US" altLang="zh-CN" sz="2800" smtClean="0"/>
              <a:t>Understanding Program order-Example 2</a:t>
            </a:r>
            <a:endParaRPr lang="zh-CN" altLang="en-US" sz="2800" smtClean="0"/>
          </a:p>
        </p:txBody>
      </p:sp>
      <p:sp>
        <p:nvSpPr>
          <p:cNvPr id="132099" name="内容占位符 2"/>
          <p:cNvSpPr>
            <a:spLocks noGrp="1"/>
          </p:cNvSpPr>
          <p:nvPr>
            <p:ph idx="1"/>
          </p:nvPr>
        </p:nvSpPr>
        <p:spPr>
          <a:xfrm>
            <a:off x="628650" y="1560513"/>
            <a:ext cx="7886700" cy="4616450"/>
          </a:xfrm>
        </p:spPr>
        <p:txBody>
          <a:bodyPr/>
          <a:lstStyle/>
          <a:p>
            <a:pPr marL="0" indent="0" eaLnBrk="1" hangingPunct="1">
              <a:buFont typeface="Arial" panose="020B0604020202020204" pitchFamily="34" charset="0"/>
              <a:buNone/>
            </a:pPr>
            <a:r>
              <a:rPr lang="en-US" altLang="zh-CN" sz="2000" smtClean="0"/>
              <a:t>P1                              P2                                      P3</a:t>
            </a:r>
          </a:p>
          <a:p>
            <a:pPr marL="0" indent="0" eaLnBrk="1" hangingPunct="1">
              <a:buFont typeface="Arial" panose="020B0604020202020204" pitchFamily="34" charset="0"/>
              <a:buNone/>
            </a:pPr>
            <a:r>
              <a:rPr lang="en-US" altLang="zh-CN" sz="2000" smtClean="0"/>
              <a:t>A=1;                   while (A==0);</a:t>
            </a:r>
          </a:p>
          <a:p>
            <a:pPr marL="0" indent="0" eaLnBrk="1" hangingPunct="1">
              <a:buFont typeface="Arial" panose="020B0604020202020204" pitchFamily="34" charset="0"/>
              <a:buNone/>
            </a:pPr>
            <a:r>
              <a:rPr lang="en-US" altLang="zh-CN" sz="2000" smtClean="0"/>
              <a:t>                            B = 1;                                while (B==0);</a:t>
            </a:r>
          </a:p>
          <a:p>
            <a:pPr marL="0" indent="0" eaLnBrk="1" hangingPunct="1">
              <a:buFont typeface="Arial" panose="020B0604020202020204" pitchFamily="34" charset="0"/>
              <a:buNone/>
            </a:pPr>
            <a:r>
              <a:rPr lang="en-US" altLang="zh-CN" sz="2000" smtClean="0"/>
              <a:t>                                                                       print  A</a:t>
            </a:r>
            <a:r>
              <a:rPr lang="zh-CN" altLang="en-US" sz="2000" smtClean="0"/>
              <a:t>；</a:t>
            </a:r>
            <a:endParaRPr lang="en-US" altLang="zh-CN" sz="2000" smtClean="0"/>
          </a:p>
          <a:p>
            <a:pPr marL="0" indent="0" eaLnBrk="1" hangingPunct="1">
              <a:buFont typeface="Arial" panose="020B0604020202020204" pitchFamily="34" charset="0"/>
              <a:buNone/>
            </a:pPr>
            <a:r>
              <a:rPr lang="zh-CN" altLang="en-US" sz="2000" smtClean="0"/>
              <a:t>假设</a:t>
            </a:r>
            <a:r>
              <a:rPr lang="en-US" altLang="zh-CN" sz="2000" smtClean="0"/>
              <a:t>A,B</a:t>
            </a:r>
            <a:r>
              <a:rPr lang="zh-CN" altLang="en-US" sz="2000" smtClean="0"/>
              <a:t>的初始值为</a:t>
            </a:r>
            <a:r>
              <a:rPr lang="en-US" altLang="zh-CN" sz="2000" smtClean="0"/>
              <a:t>0</a:t>
            </a:r>
            <a:r>
              <a:rPr lang="zh-CN" altLang="en-US" sz="2000" smtClean="0"/>
              <a:t>；</a:t>
            </a:r>
            <a:endParaRPr lang="en-US" altLang="zh-CN" sz="2000" smtClean="0"/>
          </a:p>
          <a:p>
            <a:pPr marL="0" indent="0" eaLnBrk="1" hangingPunct="1">
              <a:buFont typeface="Arial" panose="020B0604020202020204" pitchFamily="34" charset="0"/>
              <a:buNone/>
            </a:pPr>
            <a:r>
              <a:rPr lang="zh-CN" altLang="en-US" sz="2000" smtClean="0"/>
              <a:t>从程序员角度看；</a:t>
            </a:r>
            <a:r>
              <a:rPr lang="en-US" altLang="zh-CN" sz="2000" smtClean="0"/>
              <a:t>P3</a:t>
            </a:r>
            <a:r>
              <a:rPr lang="zh-CN" altLang="en-US" sz="2000" smtClean="0"/>
              <a:t>应该输出 </a:t>
            </a:r>
            <a:r>
              <a:rPr lang="en-US" altLang="zh-CN" sz="2000" smtClean="0"/>
              <a:t>A=1</a:t>
            </a:r>
            <a:r>
              <a:rPr lang="zh-CN" altLang="en-US" sz="2000" smtClean="0"/>
              <a:t>；</a:t>
            </a:r>
            <a:endParaRPr lang="en-US" altLang="zh-CN" sz="2000" smtClean="0"/>
          </a:p>
          <a:p>
            <a:pPr marL="0" indent="0" eaLnBrk="1" hangingPunct="1">
              <a:buFont typeface="Arial" panose="020B0604020202020204" pitchFamily="34" charset="0"/>
              <a:buNone/>
            </a:pPr>
            <a:r>
              <a:rPr lang="zh-CN" altLang="en-US" sz="2000" smtClean="0"/>
              <a:t>如果</a:t>
            </a:r>
            <a:r>
              <a:rPr lang="en-US" altLang="zh-CN" sz="2000" smtClean="0"/>
              <a:t>P2</a:t>
            </a:r>
            <a:r>
              <a:rPr lang="zh-CN" altLang="en-US" sz="2000" smtClean="0"/>
              <a:t>被允许越过对变量</a:t>
            </a:r>
            <a:r>
              <a:rPr lang="en-US" altLang="zh-CN" sz="2000" smtClean="0"/>
              <a:t>A</a:t>
            </a:r>
            <a:r>
              <a:rPr lang="zh-CN" altLang="en-US" sz="2000" smtClean="0"/>
              <a:t>的读操作，在</a:t>
            </a:r>
            <a:r>
              <a:rPr lang="en-US" altLang="zh-CN" sz="2000" smtClean="0"/>
              <a:t>P3</a:t>
            </a:r>
            <a:r>
              <a:rPr lang="zh-CN" altLang="en-US" sz="2000" smtClean="0"/>
              <a:t>看见</a:t>
            </a:r>
            <a:r>
              <a:rPr lang="en-US" altLang="zh-CN" sz="2000" smtClean="0"/>
              <a:t>A</a:t>
            </a:r>
            <a:r>
              <a:rPr lang="zh-CN" altLang="en-US" sz="2000" smtClean="0"/>
              <a:t>的新值前对</a:t>
            </a:r>
            <a:r>
              <a:rPr lang="en-US" altLang="zh-CN" sz="2000" smtClean="0"/>
              <a:t>B</a:t>
            </a:r>
            <a:r>
              <a:rPr lang="zh-CN" altLang="en-US" sz="2000" smtClean="0"/>
              <a:t>进行写操作，那么</a:t>
            </a:r>
            <a:r>
              <a:rPr lang="en-US" altLang="zh-CN" sz="2000" smtClean="0"/>
              <a:t>P3</a:t>
            </a:r>
            <a:r>
              <a:rPr lang="zh-CN" altLang="en-US" sz="2000" smtClean="0"/>
              <a:t>就可能读出</a:t>
            </a:r>
            <a:r>
              <a:rPr lang="en-US" altLang="zh-CN" sz="2000" smtClean="0"/>
              <a:t>B</a:t>
            </a:r>
            <a:r>
              <a:rPr lang="zh-CN" altLang="en-US" sz="2000" smtClean="0"/>
              <a:t>的新值和</a:t>
            </a:r>
            <a:r>
              <a:rPr lang="en-US" altLang="zh-CN" sz="2000" smtClean="0"/>
              <a:t>A</a:t>
            </a:r>
            <a:r>
              <a:rPr lang="zh-CN" altLang="en-US" sz="2000" smtClean="0"/>
              <a:t>的旧值（例如从</a:t>
            </a:r>
            <a:r>
              <a:rPr lang="en-US" altLang="zh-CN" sz="2000" smtClean="0"/>
              <a:t>cache)</a:t>
            </a:r>
            <a:r>
              <a:rPr lang="zh-CN" altLang="en-US" sz="2000" smtClean="0"/>
              <a:t>，这种情况就不满足顺序同一性要求。</a:t>
            </a:r>
            <a:endParaRPr lang="en-US" altLang="zh-CN" sz="2000" smtClean="0"/>
          </a:p>
          <a:p>
            <a:pPr marL="0" indent="0" eaLnBrk="1" hangingPunct="1">
              <a:buFont typeface="Arial" panose="020B0604020202020204" pitchFamily="34" charset="0"/>
              <a:buNone/>
            </a:pPr>
            <a:r>
              <a:rPr lang="en-US" altLang="zh-CN" sz="2000" smtClean="0"/>
              <a:t>    </a:t>
            </a:r>
            <a:endParaRPr lang="zh-CN" altLang="en-US" sz="2000" smtClean="0"/>
          </a:p>
        </p:txBody>
      </p:sp>
      <p:sp>
        <p:nvSpPr>
          <p:cNvPr id="4" name="日期占位符 3"/>
          <p:cNvSpPr>
            <a:spLocks noGrp="1"/>
          </p:cNvSpPr>
          <p:nvPr>
            <p:ph type="dt" sz="quarter" idx="10"/>
          </p:nvPr>
        </p:nvSpPr>
        <p:spPr/>
        <p:txBody>
          <a:bodyPr/>
          <a:lstStyle/>
          <a:p>
            <a:pPr>
              <a:defRPr/>
            </a:pPr>
            <a:fld id="{AEE44304-64F8-4876-95CE-30AC643F5691}" type="datetime1">
              <a:rPr lang="zh-CN" altLang="en-US"/>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3210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8AFAC20F-EB12-4ACE-8863-A38CBE577434}"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96</a:t>
            </a:fld>
            <a:endParaRPr lang="zh-CN" altLang="en-US" sz="1200" smtClean="0">
              <a:solidFill>
                <a:srgbClr val="898989"/>
              </a:solidFill>
              <a:latin typeface="Calibri" panose="020F0502020204030204" pitchFamily="34" charset="0"/>
              <a:ea typeface="宋体" panose="02010600030101010101" pitchFamily="2" charset="-122"/>
            </a:endParaRPr>
          </a:p>
        </p:txBody>
      </p:sp>
      <p:cxnSp>
        <p:nvCxnSpPr>
          <p:cNvPr id="8" name="直接箭头连接符 7"/>
          <p:cNvCxnSpPr/>
          <p:nvPr/>
        </p:nvCxnSpPr>
        <p:spPr>
          <a:xfrm>
            <a:off x="1403350" y="2114550"/>
            <a:ext cx="1182688" cy="11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3651250" y="2520950"/>
            <a:ext cx="2100263" cy="14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22"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019175"/>
            <a:ext cx="9036050" cy="421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3" name="标题 1"/>
          <p:cNvSpPr>
            <a:spLocks noGrp="1"/>
          </p:cNvSpPr>
          <p:nvPr>
            <p:ph type="title"/>
          </p:nvPr>
        </p:nvSpPr>
        <p:spPr/>
        <p:txBody>
          <a:bodyPr/>
          <a:lstStyle/>
          <a:p>
            <a:r>
              <a:rPr lang="en-US" altLang="zh-CN" sz="2800" smtClean="0"/>
              <a:t>Optimization 1: </a:t>
            </a:r>
            <a:br>
              <a:rPr lang="en-US" altLang="zh-CN" sz="2800" smtClean="0"/>
            </a:br>
            <a:r>
              <a:rPr lang="en-US" altLang="zh-CN" sz="2800" smtClean="0"/>
              <a:t>Write Buffers with Bypassing Capability</a:t>
            </a:r>
            <a:endParaRPr lang="zh-CN" altLang="en-US" sz="2800" smtClean="0"/>
          </a:p>
        </p:txBody>
      </p:sp>
      <p:sp>
        <p:nvSpPr>
          <p:cNvPr id="133124" name="内容占位符 2"/>
          <p:cNvSpPr>
            <a:spLocks noGrp="1"/>
          </p:cNvSpPr>
          <p:nvPr>
            <p:ph idx="1"/>
          </p:nvPr>
        </p:nvSpPr>
        <p:spPr>
          <a:xfrm>
            <a:off x="520700" y="5233988"/>
            <a:ext cx="8210550" cy="1122362"/>
          </a:xfrm>
        </p:spPr>
        <p:txBody>
          <a:bodyPr/>
          <a:lstStyle/>
          <a:p>
            <a:r>
              <a:rPr lang="en-US" altLang="zh-CN" sz="2000" smtClean="0"/>
              <a:t>Flag1</a:t>
            </a:r>
            <a:r>
              <a:rPr lang="zh-CN" altLang="en-US" sz="2000" smtClean="0"/>
              <a:t>和</a:t>
            </a:r>
            <a:r>
              <a:rPr lang="en-US" altLang="zh-CN" sz="2000" smtClean="0"/>
              <a:t>Flag2</a:t>
            </a:r>
            <a:r>
              <a:rPr lang="zh-CN" altLang="en-US" sz="2000" smtClean="0"/>
              <a:t>的新值都在</a:t>
            </a:r>
            <a:r>
              <a:rPr lang="en-US" altLang="zh-CN" sz="2000" smtClean="0"/>
              <a:t>write buffer</a:t>
            </a:r>
            <a:r>
              <a:rPr lang="zh-CN" altLang="en-US" sz="2000" smtClean="0"/>
              <a:t>中</a:t>
            </a:r>
            <a:endParaRPr lang="en-US" altLang="zh-CN" sz="2000" smtClean="0"/>
          </a:p>
          <a:p>
            <a:r>
              <a:rPr lang="zh-CN" altLang="en-US" sz="2000" smtClean="0"/>
              <a:t>导致存储器操作的序与程序序不同，</a:t>
            </a:r>
            <a:r>
              <a:rPr lang="zh-CN" altLang="en-US" sz="2000" b="1" smtClean="0">
                <a:solidFill>
                  <a:srgbClr val="0036A2"/>
                </a:solidFill>
              </a:rPr>
              <a:t>违反</a:t>
            </a:r>
            <a:r>
              <a:rPr lang="en-US" altLang="zh-CN" sz="2000" b="1" smtClean="0">
                <a:solidFill>
                  <a:srgbClr val="0036A2"/>
                </a:solidFill>
              </a:rPr>
              <a:t>SC</a:t>
            </a:r>
            <a:r>
              <a:rPr lang="zh-CN" altLang="en-US" sz="2000" b="1" smtClean="0">
                <a:solidFill>
                  <a:srgbClr val="0036A2"/>
                </a:solidFill>
              </a:rPr>
              <a:t>规则</a:t>
            </a:r>
            <a:r>
              <a:rPr lang="zh-CN" altLang="en-US" sz="2000" smtClean="0"/>
              <a:t>，</a:t>
            </a:r>
            <a:r>
              <a:rPr lang="en-US" altLang="zh-CN" sz="2000" smtClean="0"/>
              <a:t>P1</a:t>
            </a:r>
            <a:r>
              <a:rPr lang="zh-CN" altLang="en-US" sz="2000" smtClean="0"/>
              <a:t>和</a:t>
            </a:r>
            <a:r>
              <a:rPr lang="en-US" altLang="zh-CN" sz="2000" smtClean="0"/>
              <a:t>P2</a:t>
            </a:r>
            <a:r>
              <a:rPr lang="zh-CN" altLang="en-US" sz="2000" smtClean="0"/>
              <a:t>可同时进入临界区</a:t>
            </a:r>
          </a:p>
        </p:txBody>
      </p:sp>
      <p:sp>
        <p:nvSpPr>
          <p:cNvPr id="4" name="日期占位符 3"/>
          <p:cNvSpPr>
            <a:spLocks noGrp="1"/>
          </p:cNvSpPr>
          <p:nvPr>
            <p:ph type="dt" sz="quarter" idx="10"/>
          </p:nvPr>
        </p:nvSpPr>
        <p:spPr/>
        <p:txBody>
          <a:bodyPr/>
          <a:lstStyle/>
          <a:p>
            <a:pPr>
              <a:defRPr/>
            </a:pPr>
            <a:fld id="{5BBCD49F-D3B5-4A7A-BC2E-CC30334C1A54}" type="datetime1">
              <a:rPr lang="zh-CN" altLang="en-US" smtClean="0"/>
              <a:pPr>
                <a:defRPr/>
              </a:pPr>
              <a:t>2020/9/14</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3312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15140553-E191-4405-815B-34E6654B5996}"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97</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标题 1"/>
          <p:cNvSpPr>
            <a:spLocks noGrp="1"/>
          </p:cNvSpPr>
          <p:nvPr>
            <p:ph type="title"/>
          </p:nvPr>
        </p:nvSpPr>
        <p:spPr>
          <a:xfrm>
            <a:off x="628650" y="474663"/>
            <a:ext cx="7886700" cy="744537"/>
          </a:xfrm>
        </p:spPr>
        <p:txBody>
          <a:bodyPr/>
          <a:lstStyle/>
          <a:p>
            <a:r>
              <a:rPr lang="en-US" altLang="zh-CN" sz="3200" smtClean="0"/>
              <a:t>Optimization 2: </a:t>
            </a:r>
            <a:br>
              <a:rPr lang="en-US" altLang="zh-CN" sz="3200" smtClean="0"/>
            </a:br>
            <a:r>
              <a:rPr lang="en-US" altLang="zh-CN" sz="3200" smtClean="0"/>
              <a:t>Overlapping Write Operations</a:t>
            </a:r>
            <a:endParaRPr lang="zh-CN" altLang="en-US" sz="3200" smtClean="0"/>
          </a:p>
        </p:txBody>
      </p:sp>
      <p:sp>
        <p:nvSpPr>
          <p:cNvPr id="134147" name="内容占位符 2"/>
          <p:cNvSpPr>
            <a:spLocks noGrp="1"/>
          </p:cNvSpPr>
          <p:nvPr>
            <p:ph idx="1"/>
          </p:nvPr>
        </p:nvSpPr>
        <p:spPr>
          <a:xfrm>
            <a:off x="628650" y="5191125"/>
            <a:ext cx="7886700" cy="985838"/>
          </a:xfrm>
        </p:spPr>
        <p:txBody>
          <a:bodyPr/>
          <a:lstStyle/>
          <a:p>
            <a:r>
              <a:rPr lang="zh-CN" altLang="en-US" sz="2000" smtClean="0"/>
              <a:t>非总线互联网络：避免总线的性能瓶颈</a:t>
            </a:r>
            <a:endParaRPr lang="en-US" altLang="zh-CN" sz="2000" smtClean="0"/>
          </a:p>
          <a:p>
            <a:r>
              <a:rPr lang="zh-CN" altLang="en-US" sz="2000" smtClean="0"/>
              <a:t>多存储器模块：具有并行读写特性，提高读写性能</a:t>
            </a:r>
            <a:endParaRPr lang="en-US" altLang="zh-CN" sz="2000" smtClean="0"/>
          </a:p>
          <a:p>
            <a:pPr lvl="1"/>
            <a:r>
              <a:rPr lang="zh-CN" altLang="en-US" sz="1600" smtClean="0"/>
              <a:t>导致</a:t>
            </a:r>
            <a:r>
              <a:rPr lang="en-US" altLang="zh-CN" sz="1600" smtClean="0"/>
              <a:t>write Data </a:t>
            </a:r>
            <a:r>
              <a:rPr lang="zh-CN" altLang="en-US" sz="1600" smtClean="0"/>
              <a:t>与 </a:t>
            </a:r>
            <a:r>
              <a:rPr lang="en-US" altLang="zh-CN" sz="1600" smtClean="0"/>
              <a:t>Write Head</a:t>
            </a:r>
            <a:r>
              <a:rPr lang="zh-CN" altLang="en-US" sz="1600" smtClean="0"/>
              <a:t>的完成序 与 程序序 相反</a:t>
            </a:r>
            <a:endParaRPr lang="en-US" altLang="zh-CN" sz="1600" smtClean="0"/>
          </a:p>
          <a:p>
            <a:pPr lvl="1"/>
            <a:r>
              <a:rPr lang="zh-CN" altLang="en-US" sz="1600" smtClean="0"/>
              <a:t>进而 导致 </a:t>
            </a:r>
            <a:r>
              <a:rPr lang="en-US" altLang="zh-CN" sz="1600" smtClean="0"/>
              <a:t>P2 </a:t>
            </a:r>
            <a:r>
              <a:rPr lang="zh-CN" altLang="en-US" sz="1600" smtClean="0"/>
              <a:t>首先读到</a:t>
            </a:r>
            <a:r>
              <a:rPr lang="en-US" altLang="zh-CN" sz="1600" smtClean="0"/>
              <a:t>Head</a:t>
            </a:r>
            <a:r>
              <a:rPr lang="zh-CN" altLang="en-US" sz="1600" smtClean="0"/>
              <a:t>的新值，</a:t>
            </a:r>
            <a:r>
              <a:rPr lang="en-US" altLang="zh-CN" sz="1600" smtClean="0"/>
              <a:t>Data </a:t>
            </a:r>
            <a:r>
              <a:rPr lang="zh-CN" altLang="en-US" sz="1600" smtClean="0"/>
              <a:t>的旧值，</a:t>
            </a:r>
            <a:r>
              <a:rPr lang="zh-CN" altLang="en-US" sz="1600" b="1" smtClean="0">
                <a:solidFill>
                  <a:srgbClr val="0036A2"/>
                </a:solidFill>
              </a:rPr>
              <a:t>违反</a:t>
            </a:r>
            <a:r>
              <a:rPr lang="en-US" altLang="zh-CN" sz="1600" b="1" smtClean="0">
                <a:solidFill>
                  <a:srgbClr val="0036A2"/>
                </a:solidFill>
              </a:rPr>
              <a:t>SC </a:t>
            </a:r>
            <a:r>
              <a:rPr lang="zh-CN" altLang="en-US" sz="1600" b="1" smtClean="0">
                <a:solidFill>
                  <a:srgbClr val="0036A2"/>
                </a:solidFill>
              </a:rPr>
              <a:t>规则</a:t>
            </a:r>
            <a:endParaRPr lang="en-US" altLang="zh-CN" sz="1600" b="1" smtClean="0">
              <a:solidFill>
                <a:srgbClr val="0036A2"/>
              </a:solidFill>
            </a:endParaRPr>
          </a:p>
          <a:p>
            <a:endParaRPr lang="en-US" altLang="zh-CN" sz="2000" smtClean="0"/>
          </a:p>
          <a:p>
            <a:endParaRPr lang="en-US" altLang="zh-CN" sz="2000" smtClean="0"/>
          </a:p>
        </p:txBody>
      </p:sp>
      <p:sp>
        <p:nvSpPr>
          <p:cNvPr id="4" name="日期占位符 3"/>
          <p:cNvSpPr>
            <a:spLocks noGrp="1"/>
          </p:cNvSpPr>
          <p:nvPr>
            <p:ph type="dt" sz="quarter" idx="10"/>
          </p:nvPr>
        </p:nvSpPr>
        <p:spPr/>
        <p:txBody>
          <a:bodyPr/>
          <a:lstStyle/>
          <a:p>
            <a:pPr>
              <a:defRPr/>
            </a:pPr>
            <a:fld id="{5BBCD49F-D3B5-4A7A-BC2E-CC30334C1A54}" type="datetime1">
              <a:rPr lang="zh-CN" altLang="en-US" smtClean="0"/>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3415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0113C0C6-C852-4FE5-B4BD-2179D39FAA80}"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98</a:t>
            </a:fld>
            <a:endParaRPr lang="zh-CN" altLang="en-US" sz="1200" smtClean="0">
              <a:solidFill>
                <a:srgbClr val="898989"/>
              </a:solidFill>
              <a:latin typeface="Calibri" panose="020F0502020204030204" pitchFamily="34" charset="0"/>
              <a:ea typeface="宋体" panose="02010600030101010101" pitchFamily="2" charset="-122"/>
            </a:endParaRPr>
          </a:p>
        </p:txBody>
      </p:sp>
      <p:pic>
        <p:nvPicPr>
          <p:cNvPr id="134151"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309688"/>
            <a:ext cx="9167813" cy="371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
          <p:cNvSpPr>
            <a:spLocks noGrp="1"/>
          </p:cNvSpPr>
          <p:nvPr>
            <p:ph type="title"/>
          </p:nvPr>
        </p:nvSpPr>
        <p:spPr/>
        <p:txBody>
          <a:bodyPr/>
          <a:lstStyle/>
          <a:p>
            <a:r>
              <a:rPr lang="en-US" altLang="zh-CN" sz="3200" smtClean="0"/>
              <a:t>Optimization 3: Non-blocking reads</a:t>
            </a:r>
            <a:endParaRPr lang="zh-CN" altLang="en-US" sz="3200" smtClean="0"/>
          </a:p>
        </p:txBody>
      </p:sp>
      <p:sp>
        <p:nvSpPr>
          <p:cNvPr id="135171" name="内容占位符 2"/>
          <p:cNvSpPr>
            <a:spLocks noGrp="1"/>
          </p:cNvSpPr>
          <p:nvPr>
            <p:ph idx="1"/>
          </p:nvPr>
        </p:nvSpPr>
        <p:spPr>
          <a:xfrm>
            <a:off x="521017" y="4606485"/>
            <a:ext cx="7886700" cy="1257300"/>
          </a:xfrm>
        </p:spPr>
        <p:txBody>
          <a:bodyPr/>
          <a:lstStyle/>
          <a:p>
            <a:r>
              <a:rPr lang="zh-CN" altLang="en-US" sz="2400" dirty="0" smtClean="0"/>
              <a:t>假设</a:t>
            </a:r>
            <a:r>
              <a:rPr lang="en-US" altLang="zh-CN" sz="2400" dirty="0" smtClean="0"/>
              <a:t>P1</a:t>
            </a:r>
            <a:r>
              <a:rPr lang="zh-CN" altLang="en-US" sz="2400" dirty="0" smtClean="0"/>
              <a:t>写操作按照程序序执行存储器操作，</a:t>
            </a:r>
            <a:r>
              <a:rPr lang="en-US" altLang="zh-CN" sz="2400" dirty="0" smtClean="0"/>
              <a:t>P2</a:t>
            </a:r>
            <a:r>
              <a:rPr lang="zh-CN" altLang="en-US" sz="2400" dirty="0" smtClean="0"/>
              <a:t>允许以</a:t>
            </a:r>
            <a:r>
              <a:rPr lang="en-US" altLang="zh-CN" sz="2400" dirty="0" smtClean="0"/>
              <a:t>overlapped </a:t>
            </a:r>
            <a:r>
              <a:rPr lang="zh-CN" altLang="en-US" sz="2400" dirty="0" smtClean="0"/>
              <a:t>的方式执行读操作 （</a:t>
            </a:r>
            <a:r>
              <a:rPr lang="en-US" altLang="zh-CN" sz="2400" dirty="0" smtClean="0"/>
              <a:t>non-blocking read, speculative execution, and dynamic scheduling) </a:t>
            </a:r>
          </a:p>
          <a:p>
            <a:r>
              <a:rPr lang="zh-CN" altLang="en-US" sz="2400" dirty="0" smtClean="0"/>
              <a:t>则：可能会产生</a:t>
            </a:r>
            <a:r>
              <a:rPr lang="en-US" altLang="zh-CN" sz="2400" dirty="0" smtClean="0"/>
              <a:t>P2 Read Data </a:t>
            </a:r>
            <a:r>
              <a:rPr lang="zh-CN" altLang="en-US" sz="2400" dirty="0" smtClean="0"/>
              <a:t>提前于 </a:t>
            </a:r>
            <a:r>
              <a:rPr lang="en-US" altLang="zh-CN" sz="2400" dirty="0" smtClean="0"/>
              <a:t>P1</a:t>
            </a:r>
            <a:r>
              <a:rPr lang="zh-CN" altLang="en-US" sz="2400" dirty="0" smtClean="0"/>
              <a:t>的</a:t>
            </a:r>
            <a:r>
              <a:rPr lang="en-US" altLang="zh-CN" sz="2400" dirty="0" smtClean="0"/>
              <a:t>Write Data</a:t>
            </a:r>
            <a:r>
              <a:rPr lang="zh-CN" altLang="en-US" sz="2400" dirty="0" smtClean="0"/>
              <a:t>的情况，导致</a:t>
            </a:r>
            <a:r>
              <a:rPr lang="zh-CN" altLang="en-US" sz="2400" b="1" dirty="0" smtClean="0">
                <a:solidFill>
                  <a:srgbClr val="0036A2"/>
                </a:solidFill>
              </a:rPr>
              <a:t>违反</a:t>
            </a:r>
            <a:r>
              <a:rPr lang="en-US" altLang="zh-CN" sz="2400" b="1" dirty="0" smtClean="0">
                <a:solidFill>
                  <a:srgbClr val="0036A2"/>
                </a:solidFill>
              </a:rPr>
              <a:t>SC</a:t>
            </a:r>
            <a:r>
              <a:rPr lang="zh-CN" altLang="en-US" sz="2400" b="1" dirty="0" smtClean="0">
                <a:solidFill>
                  <a:srgbClr val="0036A2"/>
                </a:solidFill>
              </a:rPr>
              <a:t>规则</a:t>
            </a:r>
            <a:endParaRPr lang="en-US" altLang="zh-CN" sz="2400" b="1" dirty="0" smtClean="0">
              <a:solidFill>
                <a:srgbClr val="0036A2"/>
              </a:solidFill>
            </a:endParaRPr>
          </a:p>
        </p:txBody>
      </p:sp>
      <p:sp>
        <p:nvSpPr>
          <p:cNvPr id="4" name="日期占位符 3"/>
          <p:cNvSpPr>
            <a:spLocks noGrp="1"/>
          </p:cNvSpPr>
          <p:nvPr>
            <p:ph type="dt" sz="quarter" idx="10"/>
          </p:nvPr>
        </p:nvSpPr>
        <p:spPr/>
        <p:txBody>
          <a:bodyPr/>
          <a:lstStyle/>
          <a:p>
            <a:pPr>
              <a:defRPr/>
            </a:pPr>
            <a:fld id="{5BBCD49F-D3B5-4A7A-BC2E-CC30334C1A54}" type="datetime1">
              <a:rPr lang="zh-CN" altLang="en-US" smtClean="0"/>
              <a:pPr>
                <a:defRPr/>
              </a:pPr>
              <a:t>2020/9/14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3517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微软雅黑" panose="020B0503020204020204" pitchFamily="34" charset="-12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Wingdings" panose="05000000000000000000" pitchFamily="2" charset="2"/>
              <a:buChar char="ü"/>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fld id="{5E01ECED-363D-4F5A-B1E5-8186550C0F07}" type="slidenum">
              <a:rPr lang="zh-CN" altLang="en-US" sz="1200" smtClean="0">
                <a:solidFill>
                  <a:srgbClr val="898989"/>
                </a:solidFill>
                <a:latin typeface="Calibri" panose="020F0502020204030204" pitchFamily="34" charset="0"/>
                <a:ea typeface="宋体" panose="02010600030101010101" pitchFamily="2" charset="-122"/>
              </a:rPr>
              <a:pPr>
                <a:lnSpc>
                  <a:spcPct val="100000"/>
                </a:lnSpc>
                <a:spcBef>
                  <a:spcPct val="0"/>
                </a:spcBef>
                <a:buFontTx/>
                <a:buNone/>
              </a:pPr>
              <a:t>99</a:t>
            </a:fld>
            <a:endParaRPr lang="zh-CN" altLang="en-US" sz="1200" smtClean="0">
              <a:solidFill>
                <a:srgbClr val="898989"/>
              </a:solidFill>
              <a:latin typeface="Calibri" panose="020F0502020204030204" pitchFamily="34" charset="0"/>
              <a:ea typeface="宋体" panose="02010600030101010101" pitchFamily="2" charset="-122"/>
            </a:endParaRPr>
          </a:p>
        </p:txBody>
      </p:sp>
      <p:pic>
        <p:nvPicPr>
          <p:cNvPr id="135175"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695" y="1254125"/>
            <a:ext cx="8729345" cy="3207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15792</TotalTime>
  <Words>10424</Words>
  <Application>Microsoft Office PowerPoint</Application>
  <PresentationFormat>全屏显示(4:3)</PresentationFormat>
  <Paragraphs>2232</Paragraphs>
  <Slides>138</Slides>
  <Notes>73</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138</vt:i4>
      </vt:variant>
    </vt:vector>
  </HeadingPairs>
  <TitlesOfParts>
    <vt:vector size="155" baseType="lpstr">
      <vt:lpstr>MS PGothic</vt:lpstr>
      <vt:lpstr>MS PGothic</vt:lpstr>
      <vt:lpstr>楷体_GB2312</vt:lpstr>
      <vt:lpstr>隶书</vt:lpstr>
      <vt:lpstr>宋体</vt:lpstr>
      <vt:lpstr>微软雅黑</vt:lpstr>
      <vt:lpstr>Arial</vt:lpstr>
      <vt:lpstr>Calibri</vt:lpstr>
      <vt:lpstr>Calibri Light</vt:lpstr>
      <vt:lpstr>Courier New</vt:lpstr>
      <vt:lpstr>Symbol</vt:lpstr>
      <vt:lpstr>Times New Roman</vt:lpstr>
      <vt:lpstr>Times-Roman</vt:lpstr>
      <vt:lpstr>Verdana</vt:lpstr>
      <vt:lpstr>Wingdings</vt:lpstr>
      <vt:lpstr>Office 主题</vt:lpstr>
      <vt:lpstr>Worksheet</vt:lpstr>
      <vt:lpstr>计算机体系结构</vt:lpstr>
      <vt:lpstr>第7章     多处理器及线程级并行</vt:lpstr>
      <vt:lpstr>7.1、引言</vt:lpstr>
      <vt:lpstr>并行计算机体系结构的分类</vt:lpstr>
      <vt:lpstr>通信模型和存储器的结构模型</vt:lpstr>
      <vt:lpstr>两种通信模型</vt:lpstr>
      <vt:lpstr>不同通信机制的优点</vt:lpstr>
      <vt:lpstr>基于共享存储的MIMD机器分类</vt:lpstr>
      <vt:lpstr>PowerPoint 演示文稿</vt:lpstr>
      <vt:lpstr>分布式共享存储器结构</vt:lpstr>
      <vt:lpstr>分布式共享存储多处理器系统</vt:lpstr>
      <vt:lpstr>并行处理面临的挑战</vt:lpstr>
      <vt:lpstr>PowerPoint 演示文稿</vt:lpstr>
      <vt:lpstr>PowerPoint 演示文稿</vt:lpstr>
      <vt:lpstr>远程访问一个字的延迟时间</vt:lpstr>
      <vt:lpstr>PowerPoint 演示文稿</vt:lpstr>
      <vt:lpstr>PowerPoint 演示文稿</vt:lpstr>
      <vt:lpstr>存储器访问的序问题</vt:lpstr>
      <vt:lpstr>存储同一性（Memory Consistency)</vt:lpstr>
      <vt:lpstr>存储一致性(Coherence)</vt:lpstr>
      <vt:lpstr>问题的解决</vt:lpstr>
      <vt:lpstr>05/25-review：GPU分支处理                 </vt:lpstr>
      <vt:lpstr>05/25-review：TLP 简介</vt:lpstr>
      <vt:lpstr>7.2 集中式共享存储器体系结构</vt:lpstr>
      <vt:lpstr>1、多处理机的一致性</vt:lpstr>
      <vt:lpstr>Problems with Parallel I/O</vt:lpstr>
      <vt:lpstr>Example on Cache Coherence Problem</vt:lpstr>
      <vt:lpstr>存储系统是一致的</vt:lpstr>
      <vt:lpstr>另一种描述：</vt:lpstr>
      <vt:lpstr>2、实现一致性的基本方案</vt:lpstr>
      <vt:lpstr>Cache一致性协议:</vt:lpstr>
      <vt:lpstr>PowerPoint 演示文稿</vt:lpstr>
      <vt:lpstr>3、基于监听的两种协议</vt:lpstr>
      <vt:lpstr>PowerPoint 演示文稿</vt:lpstr>
      <vt:lpstr>写更新和写作废协议性能上的差别</vt:lpstr>
      <vt:lpstr>4. 监听协议的基本实现技术</vt:lpstr>
      <vt:lpstr>Shared Memory Multiprocessor</vt:lpstr>
      <vt:lpstr>Snoopy Cache-Coherence Protocols</vt:lpstr>
      <vt:lpstr>PowerPoint 演示文稿</vt:lpstr>
      <vt:lpstr>Implementing a Snooping Protocol</vt:lpstr>
      <vt:lpstr>MSI Write-Back Invalidate Protocol</vt:lpstr>
      <vt:lpstr>MSI Snoopy Cache Coherence Protocol</vt:lpstr>
      <vt:lpstr>MSI Snoopy Cache Coherence Protocol</vt:lpstr>
      <vt:lpstr>Example on MSI Cache Coherence</vt:lpstr>
      <vt:lpstr>06/04-review                   </vt:lpstr>
      <vt:lpstr>PowerPoint 演示文稿</vt:lpstr>
      <vt:lpstr>Implementing a Snooping Protocol</vt:lpstr>
      <vt:lpstr>PowerPoint 演示文稿</vt:lpstr>
      <vt:lpstr>PowerPoint 演示文稿</vt:lpstr>
      <vt:lpstr>Write-back Cache</vt:lpstr>
      <vt:lpstr>MSI Write-Back Invalidate Protocol</vt:lpstr>
      <vt:lpstr>State Transitions in the MSI Protocol</vt:lpstr>
      <vt:lpstr>Example on MSI Write-Back Protocol</vt:lpstr>
      <vt:lpstr>Lower-level Design Choices</vt:lpstr>
      <vt:lpstr>MESI Write-Back Invalidation Protocol</vt:lpstr>
      <vt:lpstr>Four States: MESI </vt:lpstr>
      <vt:lpstr>Hardware Support for MESI</vt:lpstr>
      <vt:lpstr>MESI State Transition Diagram</vt:lpstr>
      <vt:lpstr>MESI State Transition Diagram – cont’d</vt:lpstr>
      <vt:lpstr>MESI Lower-level Design Choices</vt:lpstr>
      <vt:lpstr>MOESI中的Owned 和Shared 状态</vt:lpstr>
      <vt:lpstr>Performance of Symmetric Shared-Memory Multiprocessors</vt:lpstr>
      <vt:lpstr>Coherency Misses</vt:lpstr>
      <vt:lpstr>Example of True &amp; False Sharing Misses</vt:lpstr>
      <vt:lpstr>MP Performance 4 Processor  Commercial Workload: OLTP, Decision Support (Database), Search Engine</vt:lpstr>
      <vt:lpstr>MP Performance 2MB Cache  Commercial Workload: OLTP, Decision Support (Database), Search Engine</vt:lpstr>
      <vt:lpstr>7.2 summary                   </vt:lpstr>
      <vt:lpstr>7.3 分布式共享存储器体系结构</vt:lpstr>
      <vt:lpstr>Limitations of Snooping Protocols</vt:lpstr>
      <vt:lpstr>解决Cache一致性问题的关键</vt:lpstr>
      <vt:lpstr>Directory in a Chip Multiprocessor</vt:lpstr>
      <vt:lpstr>Directory in the Shared Cache</vt:lpstr>
      <vt:lpstr>一些术语</vt:lpstr>
      <vt:lpstr>States for Local and Shared Cache</vt:lpstr>
      <vt:lpstr>Read Miss by Processor P</vt:lpstr>
      <vt:lpstr>Read Miss to a Block in Modified State</vt:lpstr>
      <vt:lpstr>Write Miss Message by P to Directory</vt:lpstr>
      <vt:lpstr>Write Miss to a Block in Modified State</vt:lpstr>
      <vt:lpstr>Write Miss to a Block with Sharers</vt:lpstr>
      <vt:lpstr>Invalidating a Block with Sharers</vt:lpstr>
      <vt:lpstr>Directory Protocol Messages</vt:lpstr>
      <vt:lpstr>MSI State Diagram for a Local Cache</vt:lpstr>
      <vt:lpstr>MOSI State Diagram for Directory</vt:lpstr>
      <vt:lpstr>7.3 Summary</vt:lpstr>
      <vt:lpstr>06/06-review                   </vt:lpstr>
      <vt:lpstr>Performance of Symmetric Shared-Memory Multiprocessors</vt:lpstr>
      <vt:lpstr>Coherency Misses</vt:lpstr>
      <vt:lpstr>Example of True &amp; False Sharing Misses</vt:lpstr>
      <vt:lpstr>MP Performance 4 Processor  Commercial Workload: OLTP, Decision Support (Database), Search Engine</vt:lpstr>
      <vt:lpstr>MP Performance 2MB Cache  Commercial Workload: OLTP, Decision Support (Database), Search Engine</vt:lpstr>
      <vt:lpstr>06/06-review</vt:lpstr>
      <vt:lpstr>7.4 Models of Memory Consistency</vt:lpstr>
      <vt:lpstr>存储同一性的定义</vt:lpstr>
      <vt:lpstr>Implicit Memory Model</vt:lpstr>
      <vt:lpstr>Understanding Program Order – Example 1</vt:lpstr>
      <vt:lpstr>Understanding Program order-Example 2</vt:lpstr>
      <vt:lpstr>Optimization 1:  Write Buffers with Bypassing Capability</vt:lpstr>
      <vt:lpstr>Optimization 2:  Overlapping Write Operations</vt:lpstr>
      <vt:lpstr>Optimization 3: Non-blocking reads</vt:lpstr>
      <vt:lpstr>多处理器操作的困难</vt:lpstr>
      <vt:lpstr>单个处理器存储器操作的序</vt:lpstr>
      <vt:lpstr>数据流处理器的存储器操作的序</vt:lpstr>
      <vt:lpstr>MIMD处理器中的存储器操作序</vt:lpstr>
      <vt:lpstr>序的重要性</vt:lpstr>
      <vt:lpstr>顺序同一性的存储器模型</vt:lpstr>
      <vt:lpstr>顺序同一性的充分条件</vt:lpstr>
      <vt:lpstr>顺序同一性的充分条件</vt:lpstr>
      <vt:lpstr>PowerPoint 演示文稿</vt:lpstr>
      <vt:lpstr>Sequential Consistency</vt:lpstr>
      <vt:lpstr>Issues in Implementing Sequential Consistency</vt:lpstr>
      <vt:lpstr>PowerPoint 演示文稿</vt:lpstr>
      <vt:lpstr>PowerPoint 演示文稿</vt:lpstr>
      <vt:lpstr>PowerPoint 演示文稿</vt:lpstr>
      <vt:lpstr>Relaxed Consistency Models</vt:lpstr>
      <vt:lpstr>Memory Fences Instructions to sequentialize memory accesses</vt:lpstr>
      <vt:lpstr>PowerPoint 演示文稿</vt:lpstr>
      <vt:lpstr>Relaxed Consistency Models</vt:lpstr>
      <vt:lpstr>Synchronization</vt:lpstr>
      <vt:lpstr>A Producer-Consumer Example</vt:lpstr>
      <vt:lpstr>A Producer-Consumer Example continued</vt:lpstr>
      <vt:lpstr>Using Memory Fences</vt:lpstr>
      <vt:lpstr>Multiple Consumer Example</vt:lpstr>
      <vt:lpstr>Mutual Exclusion Using Load/Store </vt:lpstr>
      <vt:lpstr>Mutual Exclusion: second attempt</vt:lpstr>
      <vt:lpstr>A Protocol for Mutual Exclusion T. Dekker, 1966</vt:lpstr>
      <vt:lpstr>Locks or Semaphores E. W. Dijkstra, 1965</vt:lpstr>
      <vt:lpstr>Atomic Operations</vt:lpstr>
      <vt:lpstr>Implementation of Semaphores</vt:lpstr>
      <vt:lpstr>Multiple Consumers Example using the Test&amp;Set Instruction</vt:lpstr>
      <vt:lpstr>Nonblocking Synchronization</vt:lpstr>
      <vt:lpstr>Performance of Locks</vt:lpstr>
      <vt:lpstr>Acknowledgements</vt:lpstr>
      <vt:lpstr>GPU-Review</vt:lpstr>
      <vt:lpstr>共享存储结构</vt:lpstr>
      <vt:lpstr>典型共享存储并行处理机组织</vt:lpstr>
      <vt:lpstr>Sequential Consistency</vt:lpstr>
      <vt:lpstr>Sequential Consistency</vt:lpstr>
      <vt:lpstr>Satisfying Coherence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存储层次结构设计</dc:title>
  <dc:creator>周学海</dc:creator>
  <cp:lastModifiedBy>余腊生</cp:lastModifiedBy>
  <cp:revision>761</cp:revision>
  <cp:lastPrinted>2014-05-16T03:04:57Z</cp:lastPrinted>
  <dcterms:created xsi:type="dcterms:W3CDTF">2014-03-18T06:07:08Z</dcterms:created>
  <dcterms:modified xsi:type="dcterms:W3CDTF">2020-09-14T07:54:09Z</dcterms:modified>
</cp:coreProperties>
</file>