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3" r:id="rId2"/>
    <p:sldMasterId id="2147483666" r:id="rId3"/>
  </p:sldMasterIdLst>
  <p:notesMasterIdLst>
    <p:notesMasterId r:id="rId34"/>
  </p:notesMasterIdLst>
  <p:sldIdLst>
    <p:sldId id="3359" r:id="rId4"/>
    <p:sldId id="3228" r:id="rId5"/>
    <p:sldId id="3358" r:id="rId6"/>
    <p:sldId id="3360" r:id="rId7"/>
    <p:sldId id="3352" r:id="rId8"/>
    <p:sldId id="3357" r:id="rId9"/>
    <p:sldId id="3350" r:id="rId10"/>
    <p:sldId id="3361" r:id="rId11"/>
    <p:sldId id="3349" r:id="rId12"/>
    <p:sldId id="3363" r:id="rId13"/>
    <p:sldId id="3354" r:id="rId14"/>
    <p:sldId id="3362" r:id="rId15"/>
    <p:sldId id="3356" r:id="rId16"/>
    <p:sldId id="3373" r:id="rId17"/>
    <p:sldId id="3369" r:id="rId18"/>
    <p:sldId id="3368" r:id="rId19"/>
    <p:sldId id="3371" r:id="rId20"/>
    <p:sldId id="3370" r:id="rId21"/>
    <p:sldId id="3374" r:id="rId22"/>
    <p:sldId id="3365" r:id="rId23"/>
    <p:sldId id="3367" r:id="rId24"/>
    <p:sldId id="3366" r:id="rId25"/>
    <p:sldId id="3375" r:id="rId26"/>
    <p:sldId id="3376" r:id="rId27"/>
    <p:sldId id="3378" r:id="rId28"/>
    <p:sldId id="3379" r:id="rId29"/>
    <p:sldId id="3377" r:id="rId30"/>
    <p:sldId id="3364" r:id="rId31"/>
    <p:sldId id="3355" r:id="rId32"/>
    <p:sldId id="3231" r:id="rId3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C6299"/>
    <a:srgbClr val="DA387D"/>
    <a:srgbClr val="1A78C3"/>
    <a:srgbClr val="96C4D1"/>
    <a:srgbClr val="286B9F"/>
    <a:srgbClr val="1A78C2"/>
    <a:srgbClr val="1B6299"/>
    <a:srgbClr val="8609AD"/>
    <a:srgbClr val="1B6298"/>
    <a:srgbClr val="6F3A9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68" autoAdjust="0"/>
    <p:restoredTop sz="79049" autoAdjust="0"/>
  </p:normalViewPr>
  <p:slideViewPr>
    <p:cSldViewPr snapToGrid="0" showGuides="1">
      <p:cViewPr varScale="1">
        <p:scale>
          <a:sx n="130" d="100"/>
          <a:sy n="130" d="100"/>
        </p:scale>
        <p:origin x="1436" y="100"/>
      </p:cViewPr>
      <p:guideLst>
        <p:guide orient="horz" pos="2160"/>
        <p:guide pos="3840"/>
      </p:guideLst>
    </p:cSldViewPr>
  </p:slideViewPr>
  <p:notesTextViewPr>
    <p:cViewPr>
      <p:scale>
        <a:sx n="3" d="2"/>
        <a:sy n="3" d="2"/>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notesMaster" Target="notesMasters/notes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893C12-D317-442F-945E-D6517EECB5C8}" type="datetimeFigureOut">
              <a:rPr lang="zh-CN" altLang="en-US" smtClean="0"/>
              <a:t>2021/9/15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B933A62-8780-4CAA-8D19-25292B7F5684}" type="slidenum">
              <a:rPr lang="zh-CN" altLang="en-US" smtClean="0"/>
              <a:t>‹#›</a:t>
            </a:fld>
            <a:endParaRPr lang="zh-CN" altLang="en-US"/>
          </a:p>
        </p:txBody>
      </p:sp>
    </p:spTree>
    <p:extLst>
      <p:ext uri="{BB962C8B-B14F-4D97-AF65-F5344CB8AC3E}">
        <p14:creationId xmlns:p14="http://schemas.microsoft.com/office/powerpoint/2010/main" val="29348876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www.cnblogs.com/AhuntSun-blog/p/12021886.html"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85546F3-DA74-492A-8CCE-24C056251480}"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28293502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HTML </a:t>
            </a:r>
            <a:r>
              <a:rPr lang="zh-CN" altLang="en-US" dirty="0"/>
              <a:t>定义了网页的内容</a:t>
            </a:r>
          </a:p>
          <a:p>
            <a:r>
              <a:rPr lang="en-US" altLang="zh-CN" dirty="0"/>
              <a:t>CSS </a:t>
            </a:r>
            <a:r>
              <a:rPr lang="zh-CN" altLang="en-US" dirty="0"/>
              <a:t>描述了网页的布局</a:t>
            </a:r>
          </a:p>
          <a:p>
            <a:r>
              <a:rPr lang="en-US" altLang="zh-CN" dirty="0"/>
              <a:t>JavaScript </a:t>
            </a:r>
            <a:r>
              <a:rPr lang="zh-CN" altLang="en-US" dirty="0"/>
              <a:t>网页的行为</a:t>
            </a:r>
          </a:p>
          <a:p>
            <a:endParaRPr lang="zh-CN" altLang="en-US" dirty="0"/>
          </a:p>
        </p:txBody>
      </p:sp>
      <p:sp>
        <p:nvSpPr>
          <p:cNvPr id="4" name="灯片编号占位符 3"/>
          <p:cNvSpPr>
            <a:spLocks noGrp="1"/>
          </p:cNvSpPr>
          <p:nvPr>
            <p:ph type="sldNum" sz="quarter" idx="10"/>
          </p:nvPr>
        </p:nvSpPr>
        <p:spPr/>
        <p:txBody>
          <a:bodyPr/>
          <a:lstStyle/>
          <a:p>
            <a:pPr>
              <a:defRPr/>
            </a:pPr>
            <a:fld id="{285546F3-DA74-492A-8CCE-24C056251480}" type="slidenum">
              <a:rPr lang="zh-CN" altLang="en-US" smtClean="0">
                <a:solidFill>
                  <a:prstClr val="black"/>
                </a:solidFill>
              </a:rPr>
              <a:pPr>
                <a:defRPr/>
              </a:pPr>
              <a:t>10</a:t>
            </a:fld>
            <a:endParaRPr lang="zh-CN" altLang="en-US">
              <a:solidFill>
                <a:prstClr val="black"/>
              </a:solidFill>
            </a:endParaRPr>
          </a:p>
        </p:txBody>
      </p:sp>
    </p:spTree>
    <p:extLst>
      <p:ext uri="{BB962C8B-B14F-4D97-AF65-F5344CB8AC3E}">
        <p14:creationId xmlns:p14="http://schemas.microsoft.com/office/powerpoint/2010/main" val="8110736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285546F3-DA74-492A-8CCE-24C056251480}" type="slidenum">
              <a:rPr lang="zh-CN" altLang="en-US" smtClean="0">
                <a:solidFill>
                  <a:prstClr val="black"/>
                </a:solidFill>
              </a:rPr>
              <a:pPr>
                <a:defRPr/>
              </a:pPr>
              <a:t>11</a:t>
            </a:fld>
            <a:endParaRPr lang="zh-CN" altLang="en-US">
              <a:solidFill>
                <a:prstClr val="black"/>
              </a:solidFill>
            </a:endParaRPr>
          </a:p>
        </p:txBody>
      </p:sp>
    </p:spTree>
    <p:extLst>
      <p:ext uri="{BB962C8B-B14F-4D97-AF65-F5344CB8AC3E}">
        <p14:creationId xmlns:p14="http://schemas.microsoft.com/office/powerpoint/2010/main" val="20711294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B933A62-8780-4CAA-8D19-25292B7F5684}" type="slidenum">
              <a:rPr lang="zh-CN" altLang="en-US" smtClean="0">
                <a:solidFill>
                  <a:prstClr val="black"/>
                </a:solidFill>
              </a:rPr>
              <a:pPr/>
              <a:t>12</a:t>
            </a:fld>
            <a:endParaRPr lang="zh-CN" altLang="en-US">
              <a:solidFill>
                <a:prstClr val="black"/>
              </a:solidFill>
            </a:endParaRPr>
          </a:p>
        </p:txBody>
      </p:sp>
    </p:spTree>
    <p:extLst>
      <p:ext uri="{BB962C8B-B14F-4D97-AF65-F5344CB8AC3E}">
        <p14:creationId xmlns:p14="http://schemas.microsoft.com/office/powerpoint/2010/main" val="40739005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来源于：</a:t>
            </a:r>
            <a:r>
              <a:rPr lang="en-US" altLang="zh-CN" dirty="0"/>
              <a:t>https://www.cnblogs.com/AhuntSun-blog/p/12021886.html</a:t>
            </a:r>
          </a:p>
          <a:p>
            <a:r>
              <a:rPr lang="en-US" altLang="zh-CN" sz="1200" b="0" i="0" kern="1200" dirty="0">
                <a:solidFill>
                  <a:schemeClr val="tx1"/>
                </a:solidFill>
                <a:effectLst/>
                <a:latin typeface="+mn-lt"/>
                <a:ea typeface="+mn-ea"/>
                <a:cs typeface="+mn-cs"/>
              </a:rPr>
              <a:t>GET</a:t>
            </a:r>
            <a:r>
              <a:rPr lang="zh-CN" altLang="en-US" sz="1200" b="0" i="0" kern="1200" dirty="0">
                <a:solidFill>
                  <a:schemeClr val="tx1"/>
                </a:solidFill>
                <a:effectLst/>
                <a:latin typeface="+mn-lt"/>
                <a:ea typeface="+mn-ea"/>
                <a:cs typeface="+mn-cs"/>
              </a:rPr>
              <a:t>是用于指令的命令请求网页或文件内容，例如</a:t>
            </a:r>
            <a:r>
              <a:rPr lang="en-US" altLang="zh-CN" sz="1200" b="0" i="0" kern="1200" dirty="0">
                <a:solidFill>
                  <a:schemeClr val="tx1"/>
                </a:solidFill>
                <a:effectLst/>
                <a:latin typeface="+mn-lt"/>
                <a:ea typeface="+mn-ea"/>
                <a:cs typeface="+mn-cs"/>
              </a:rPr>
              <a:t>.html</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a:t>
            </a:r>
            <a:r>
              <a:rPr lang="en-US" altLang="zh-CN" sz="1200" b="0" i="0" kern="1200" dirty="0" err="1">
                <a:solidFill>
                  <a:schemeClr val="tx1"/>
                </a:solidFill>
                <a:effectLst/>
                <a:latin typeface="+mn-lt"/>
                <a:ea typeface="+mn-ea"/>
                <a:cs typeface="+mn-cs"/>
              </a:rPr>
              <a:t>htm</a:t>
            </a:r>
            <a:r>
              <a:rPr lang="zh-CN" altLang="en-US" sz="1200" b="0" i="0" kern="1200" dirty="0">
                <a:solidFill>
                  <a:schemeClr val="tx1"/>
                </a:solidFill>
                <a:effectLst/>
                <a:latin typeface="+mn-lt"/>
                <a:ea typeface="+mn-ea"/>
                <a:cs typeface="+mn-cs"/>
              </a:rPr>
              <a:t>和</a:t>
            </a:r>
            <a:r>
              <a:rPr lang="en-US" altLang="zh-CN" sz="1200" b="0" i="0" kern="1200" dirty="0">
                <a:solidFill>
                  <a:schemeClr val="tx1"/>
                </a:solidFill>
                <a:effectLst/>
                <a:latin typeface="+mn-lt"/>
                <a:ea typeface="+mn-ea"/>
                <a:cs typeface="+mn-cs"/>
              </a:rPr>
              <a:t>.txt</a:t>
            </a:r>
            <a:r>
              <a:rPr lang="zh-CN" altLang="en-US" sz="1200" b="0" i="0" kern="1200" dirty="0">
                <a:solidFill>
                  <a:schemeClr val="tx1"/>
                </a:solidFill>
                <a:effectLst/>
                <a:latin typeface="+mn-lt"/>
                <a:ea typeface="+mn-ea"/>
                <a:cs typeface="+mn-cs"/>
              </a:rPr>
              <a:t>。</a:t>
            </a:r>
            <a:endParaRPr lang="en-US" altLang="zh-CN" dirty="0"/>
          </a:p>
          <a:p>
            <a:endParaRPr lang="en-US" altLang="zh-CN" dirty="0"/>
          </a:p>
          <a:p>
            <a:r>
              <a:rPr lang="en-US" altLang="zh-CN" dirty="0"/>
              <a:t>1.0</a:t>
            </a:r>
            <a:r>
              <a:rPr lang="en-US" altLang="zh-CN" baseline="0" dirty="0"/>
              <a:t> </a:t>
            </a:r>
            <a:r>
              <a:rPr lang="zh-CN" altLang="en-US" baseline="0" dirty="0"/>
              <a:t>增加命令为主，实现功能；</a:t>
            </a:r>
            <a:r>
              <a:rPr lang="en-US" altLang="zh-CN" baseline="0" dirty="0"/>
              <a:t>1.1</a:t>
            </a:r>
            <a:r>
              <a:rPr lang="zh-CN" altLang="en-US" baseline="0" dirty="0"/>
              <a:t>优化网络连接为主；</a:t>
            </a:r>
            <a:r>
              <a:rPr lang="en-US" altLang="zh-CN" baseline="0" dirty="0"/>
              <a:t>2.0</a:t>
            </a:r>
            <a:r>
              <a:rPr lang="zh-CN" altLang="en-US" baseline="0" dirty="0"/>
              <a:t>优化数据传输为主</a:t>
            </a:r>
            <a:endParaRPr lang="en-US" altLang="zh-CN" dirty="0"/>
          </a:p>
          <a:p>
            <a:r>
              <a:rPr lang="en-US" altLang="zh-CN" dirty="0"/>
              <a:t>1.HTTP/0.9</a:t>
            </a:r>
            <a:r>
              <a:rPr lang="zh-CN" altLang="en-US" dirty="0"/>
              <a:t>版本</a:t>
            </a:r>
          </a:p>
          <a:p>
            <a:r>
              <a:rPr lang="zh-CN" altLang="en-US" dirty="0"/>
              <a:t>这是最早定稿的</a:t>
            </a:r>
            <a:r>
              <a:rPr lang="en-US" altLang="zh-CN" dirty="0"/>
              <a:t>HTTP</a:t>
            </a:r>
            <a:r>
              <a:rPr lang="zh-CN" altLang="en-US" dirty="0"/>
              <a:t>版本，这个版本中它的内容非常地简单。</a:t>
            </a:r>
          </a:p>
          <a:p>
            <a:endParaRPr lang="zh-CN" altLang="en-US" dirty="0"/>
          </a:p>
          <a:p>
            <a:r>
              <a:rPr lang="zh-CN" altLang="en-US" dirty="0"/>
              <a:t>首先它只有一个命令</a:t>
            </a:r>
            <a:r>
              <a:rPr lang="en-US" altLang="zh-CN" dirty="0"/>
              <a:t>GET</a:t>
            </a:r>
            <a:r>
              <a:rPr lang="zh-CN" altLang="en-US" dirty="0"/>
              <a:t>。对应到现在的</a:t>
            </a:r>
            <a:r>
              <a:rPr lang="en-US" altLang="zh-CN" dirty="0"/>
              <a:t>GET</a:t>
            </a:r>
            <a:r>
              <a:rPr lang="zh-CN" altLang="en-US" dirty="0"/>
              <a:t>请求和</a:t>
            </a:r>
            <a:r>
              <a:rPr lang="en-US" altLang="zh-CN" dirty="0"/>
              <a:t>POST</a:t>
            </a:r>
            <a:r>
              <a:rPr lang="zh-CN" altLang="en-US" dirty="0"/>
              <a:t>请求，这些叫做</a:t>
            </a:r>
            <a:r>
              <a:rPr lang="en-US" altLang="zh-CN" dirty="0"/>
              <a:t>HTTP</a:t>
            </a:r>
            <a:r>
              <a:rPr lang="zh-CN" altLang="en-US" dirty="0"/>
              <a:t>的命令或者方法。</a:t>
            </a:r>
          </a:p>
          <a:p>
            <a:endParaRPr lang="zh-CN" altLang="en-US" dirty="0"/>
          </a:p>
          <a:p>
            <a:r>
              <a:rPr lang="zh-CN" altLang="en-US" dirty="0"/>
              <a:t>它没有</a:t>
            </a:r>
            <a:r>
              <a:rPr lang="en-US" altLang="zh-CN" dirty="0"/>
              <a:t>HEADER</a:t>
            </a:r>
            <a:r>
              <a:rPr lang="zh-CN" altLang="en-US" dirty="0"/>
              <a:t>等描述数据的信息。因为这个时候的请求非常简单，它需要达到的目的也非常简单，没有那么多数据格式。</a:t>
            </a:r>
          </a:p>
          <a:p>
            <a:endParaRPr lang="zh-CN" altLang="en-US" dirty="0"/>
          </a:p>
          <a:p>
            <a:r>
              <a:rPr lang="zh-CN" altLang="en-US" dirty="0"/>
              <a:t>服务器发送完内容之后，就关闭</a:t>
            </a:r>
            <a:r>
              <a:rPr lang="en-US" altLang="zh-CN" dirty="0"/>
              <a:t>TCP</a:t>
            </a:r>
            <a:r>
              <a:rPr lang="zh-CN" altLang="en-US" dirty="0"/>
              <a:t>连接。这里需要注意一点，这里的</a:t>
            </a:r>
            <a:r>
              <a:rPr lang="en-US" altLang="zh-CN" dirty="0"/>
              <a:t>TCP</a:t>
            </a:r>
            <a:r>
              <a:rPr lang="zh-CN" altLang="en-US" dirty="0"/>
              <a:t>连接和</a:t>
            </a:r>
            <a:r>
              <a:rPr lang="en-US" altLang="zh-CN" dirty="0"/>
              <a:t>http</a:t>
            </a:r>
            <a:r>
              <a:rPr lang="zh-CN" altLang="en-US" dirty="0"/>
              <a:t>请求是不一样的。</a:t>
            </a:r>
            <a:r>
              <a:rPr lang="en-US" altLang="zh-CN" dirty="0"/>
              <a:t>http</a:t>
            </a:r>
            <a:r>
              <a:rPr lang="zh-CN" altLang="en-US" dirty="0"/>
              <a:t>请求和</a:t>
            </a:r>
            <a:r>
              <a:rPr lang="en-US" altLang="zh-CN" dirty="0"/>
              <a:t>TCP</a:t>
            </a:r>
            <a:r>
              <a:rPr lang="zh-CN" altLang="en-US" dirty="0"/>
              <a:t>连接不是一个概念。一个</a:t>
            </a:r>
            <a:r>
              <a:rPr lang="en-US" altLang="zh-CN" dirty="0"/>
              <a:t>http</a:t>
            </a:r>
            <a:r>
              <a:rPr lang="zh-CN" altLang="en-US" dirty="0"/>
              <a:t>请求通过</a:t>
            </a:r>
            <a:r>
              <a:rPr lang="en-US" altLang="zh-CN" dirty="0"/>
              <a:t>TCP</a:t>
            </a:r>
            <a:r>
              <a:rPr lang="zh-CN" altLang="en-US" dirty="0"/>
              <a:t>连接发送，</a:t>
            </a:r>
          </a:p>
          <a:p>
            <a:r>
              <a:rPr lang="zh-CN" altLang="en-US" dirty="0"/>
              <a:t>而一个</a:t>
            </a:r>
            <a:r>
              <a:rPr lang="en-US" altLang="zh-CN" dirty="0"/>
              <a:t>TCP</a:t>
            </a:r>
            <a:r>
              <a:rPr lang="zh-CN" altLang="en-US" dirty="0"/>
              <a:t>连接里面可以发送很多个</a:t>
            </a:r>
            <a:r>
              <a:rPr lang="en-US" altLang="zh-CN" dirty="0"/>
              <a:t>http</a:t>
            </a:r>
            <a:r>
              <a:rPr lang="zh-CN" altLang="en-US" dirty="0"/>
              <a:t>请求（</a:t>
            </a:r>
            <a:r>
              <a:rPr lang="en-US" altLang="zh-CN" dirty="0"/>
              <a:t>HTTP/0.9</a:t>
            </a:r>
            <a:r>
              <a:rPr lang="zh-CN" altLang="en-US" dirty="0"/>
              <a:t>不能这么做，但是</a:t>
            </a:r>
            <a:r>
              <a:rPr lang="en-US" altLang="zh-CN" dirty="0"/>
              <a:t>HTTP/1.1</a:t>
            </a:r>
            <a:r>
              <a:rPr lang="zh-CN" altLang="en-US" dirty="0"/>
              <a:t>可以这么做，而且在</a:t>
            </a:r>
            <a:r>
              <a:rPr lang="en-US" altLang="zh-CN" dirty="0"/>
              <a:t>HTTP/2</a:t>
            </a:r>
            <a:r>
              <a:rPr lang="zh-CN" altLang="en-US" dirty="0"/>
              <a:t>这方面会更大程度地优化，来提高</a:t>
            </a:r>
            <a:r>
              <a:rPr lang="en-US" altLang="zh-CN" dirty="0"/>
              <a:t>HTTP</a:t>
            </a:r>
            <a:r>
              <a:rPr lang="zh-CN" altLang="en-US" dirty="0"/>
              <a:t>协议传输的效率以及服务器的性能）</a:t>
            </a:r>
          </a:p>
          <a:p>
            <a:r>
              <a:rPr lang="zh-CN" altLang="en-US" dirty="0"/>
              <a:t>所以一个</a:t>
            </a:r>
            <a:r>
              <a:rPr lang="en-US" altLang="zh-CN" dirty="0"/>
              <a:t>TCP</a:t>
            </a:r>
            <a:r>
              <a:rPr lang="zh-CN" altLang="en-US" dirty="0"/>
              <a:t>连接对应的是多个</a:t>
            </a:r>
            <a:r>
              <a:rPr lang="en-US" altLang="zh-CN" dirty="0"/>
              <a:t>http</a:t>
            </a:r>
            <a:r>
              <a:rPr lang="zh-CN" altLang="en-US" dirty="0"/>
              <a:t>请求，一个</a:t>
            </a:r>
            <a:r>
              <a:rPr lang="en-US" altLang="zh-CN" dirty="0"/>
              <a:t>http</a:t>
            </a:r>
            <a:r>
              <a:rPr lang="zh-CN" altLang="en-US" dirty="0"/>
              <a:t>请求肯定是在某一个</a:t>
            </a:r>
            <a:r>
              <a:rPr lang="en-US" altLang="zh-CN" dirty="0"/>
              <a:t>TCP</a:t>
            </a:r>
            <a:r>
              <a:rPr lang="zh-CN" altLang="en-US" dirty="0"/>
              <a:t>连接里面进行发送的，</a:t>
            </a:r>
          </a:p>
          <a:p>
            <a:endParaRPr lang="zh-CN" altLang="en-US" dirty="0"/>
          </a:p>
          <a:p>
            <a:r>
              <a:rPr lang="en-US" altLang="zh-CN" dirty="0"/>
              <a:t>2.HTTP/1.0</a:t>
            </a:r>
            <a:r>
              <a:rPr lang="zh-CN" altLang="en-US" dirty="0"/>
              <a:t>版本</a:t>
            </a:r>
          </a:p>
          <a:p>
            <a:r>
              <a:rPr lang="zh-CN" altLang="en-US" dirty="0"/>
              <a:t>这个版本和现在普遍使用的</a:t>
            </a:r>
            <a:r>
              <a:rPr lang="en-US" altLang="zh-CN" dirty="0"/>
              <a:t>HTTP/1.1</a:t>
            </a:r>
            <a:r>
              <a:rPr lang="zh-CN" altLang="en-US" dirty="0"/>
              <a:t>差不多，在</a:t>
            </a:r>
            <a:r>
              <a:rPr lang="en-US" altLang="zh-CN" dirty="0"/>
              <a:t>HTTP/0.9</a:t>
            </a:r>
            <a:r>
              <a:rPr lang="zh-CN" altLang="en-US" dirty="0"/>
              <a:t>版本基础上进行了改进。</a:t>
            </a:r>
          </a:p>
          <a:p>
            <a:endParaRPr lang="zh-CN" altLang="en-US" dirty="0"/>
          </a:p>
          <a:p>
            <a:r>
              <a:rPr lang="zh-CN" altLang="en-US" dirty="0"/>
              <a:t>增加了很多命令。比如：</a:t>
            </a:r>
            <a:r>
              <a:rPr lang="en-US" altLang="zh-CN" dirty="0"/>
              <a:t>POST</a:t>
            </a:r>
            <a:r>
              <a:rPr lang="zh-CN" altLang="en-US" dirty="0"/>
              <a:t>、</a:t>
            </a:r>
            <a:r>
              <a:rPr lang="en-US" altLang="zh-CN" dirty="0"/>
              <a:t>PUT</a:t>
            </a:r>
            <a:r>
              <a:rPr lang="zh-CN" altLang="en-US" dirty="0"/>
              <a:t>、</a:t>
            </a:r>
            <a:r>
              <a:rPr lang="en-US" altLang="zh-CN" dirty="0"/>
              <a:t>HEADER</a:t>
            </a:r>
            <a:r>
              <a:rPr lang="zh-CN" altLang="en-US" dirty="0"/>
              <a:t>这些命令。</a:t>
            </a:r>
          </a:p>
          <a:p>
            <a:endParaRPr lang="zh-CN" altLang="en-US" dirty="0"/>
          </a:p>
          <a:p>
            <a:r>
              <a:rPr lang="zh-CN" altLang="en-US" dirty="0"/>
              <a:t>增加了</a:t>
            </a:r>
            <a:r>
              <a:rPr lang="en-US" altLang="zh-CN" dirty="0"/>
              <a:t>status code</a:t>
            </a:r>
            <a:r>
              <a:rPr lang="zh-CN" altLang="en-US" dirty="0"/>
              <a:t>和</a:t>
            </a:r>
            <a:r>
              <a:rPr lang="en-US" altLang="zh-CN" dirty="0"/>
              <a:t>header</a:t>
            </a:r>
            <a:r>
              <a:rPr lang="zh-CN" altLang="en-US" dirty="0"/>
              <a:t>相关的内容。</a:t>
            </a:r>
            <a:r>
              <a:rPr lang="en-US" altLang="zh-CN" dirty="0"/>
              <a:t>status code</a:t>
            </a:r>
            <a:r>
              <a:rPr lang="zh-CN" altLang="en-US" dirty="0"/>
              <a:t>是用来描述服务器端处理某一个请求之后的状态的，如</a:t>
            </a:r>
            <a:r>
              <a:rPr lang="en-US" altLang="zh-CN" sz="1200" b="0" i="0" kern="1200" dirty="0">
                <a:solidFill>
                  <a:schemeClr val="tx1"/>
                </a:solidFill>
                <a:effectLst/>
                <a:latin typeface="+mn-lt"/>
                <a:ea typeface="+mn-ea"/>
                <a:cs typeface="+mn-cs"/>
              </a:rPr>
              <a:t>200 – </a:t>
            </a:r>
            <a:r>
              <a:rPr lang="zh-CN" altLang="en-US" sz="1200" b="0" i="0" kern="1200" dirty="0">
                <a:solidFill>
                  <a:schemeClr val="tx1"/>
                </a:solidFill>
                <a:effectLst/>
                <a:latin typeface="+mn-lt"/>
                <a:ea typeface="+mn-ea"/>
                <a:cs typeface="+mn-cs"/>
              </a:rPr>
              <a:t>服务器成功返回网页 </a:t>
            </a:r>
            <a:r>
              <a:rPr lang="en-US" altLang="zh-CN" sz="1200" b="0" i="0" kern="1200" dirty="0">
                <a:solidFill>
                  <a:schemeClr val="tx1"/>
                </a:solidFill>
                <a:effectLst/>
                <a:latin typeface="+mn-lt"/>
                <a:ea typeface="+mn-ea"/>
                <a:cs typeface="+mn-cs"/>
              </a:rPr>
              <a:t>404 – </a:t>
            </a:r>
            <a:r>
              <a:rPr lang="zh-CN" altLang="en-US" sz="1200" b="0" i="0" kern="1200" dirty="0">
                <a:solidFill>
                  <a:schemeClr val="tx1"/>
                </a:solidFill>
                <a:effectLst/>
                <a:latin typeface="+mn-lt"/>
                <a:ea typeface="+mn-ea"/>
                <a:cs typeface="+mn-cs"/>
              </a:rPr>
              <a:t>请求的网页不存在 </a:t>
            </a:r>
            <a:r>
              <a:rPr lang="en-US" altLang="zh-CN" sz="1200" b="0" i="0" kern="1200" dirty="0">
                <a:solidFill>
                  <a:schemeClr val="tx1"/>
                </a:solidFill>
                <a:effectLst/>
                <a:latin typeface="+mn-lt"/>
                <a:ea typeface="+mn-ea"/>
                <a:cs typeface="+mn-cs"/>
              </a:rPr>
              <a:t>503 – </a:t>
            </a:r>
            <a:r>
              <a:rPr lang="zh-CN" altLang="en-US" sz="1200" b="0" i="0" kern="1200" dirty="0">
                <a:solidFill>
                  <a:schemeClr val="tx1"/>
                </a:solidFill>
                <a:effectLst/>
                <a:latin typeface="+mn-lt"/>
                <a:ea typeface="+mn-ea"/>
                <a:cs typeface="+mn-cs"/>
              </a:rPr>
              <a:t>服务不可用</a:t>
            </a:r>
            <a:r>
              <a:rPr lang="zh-CN" altLang="en-US" dirty="0"/>
              <a:t>；</a:t>
            </a:r>
            <a:r>
              <a:rPr lang="en-US" altLang="zh-CN" dirty="0"/>
              <a:t>header</a:t>
            </a:r>
            <a:r>
              <a:rPr lang="zh-CN" altLang="en-US" dirty="0"/>
              <a:t>主要包含请求和发送数据的描述以及对这部分数据进行操作的方法（消息头）。</a:t>
            </a:r>
          </a:p>
          <a:p>
            <a:endParaRPr lang="zh-CN" altLang="en-US" dirty="0"/>
          </a:p>
          <a:p>
            <a:r>
              <a:rPr lang="zh-CN" altLang="en-US" dirty="0"/>
              <a:t>增加了多字符集支持、多部分发送、权限、缓存等相关的内容。这些内容有利于更好地使用</a:t>
            </a:r>
            <a:r>
              <a:rPr lang="en-US" altLang="zh-CN" dirty="0"/>
              <a:t>http</a:t>
            </a:r>
            <a:r>
              <a:rPr lang="zh-CN" altLang="en-US" dirty="0"/>
              <a:t>请求去实现</a:t>
            </a:r>
            <a:r>
              <a:rPr lang="en-US" altLang="zh-CN" dirty="0"/>
              <a:t>WEB</a:t>
            </a:r>
            <a:r>
              <a:rPr lang="zh-CN" altLang="en-US" dirty="0"/>
              <a:t>服务。</a:t>
            </a:r>
          </a:p>
          <a:p>
            <a:endParaRPr lang="zh-CN" altLang="en-US" dirty="0"/>
          </a:p>
          <a:p>
            <a:r>
              <a:rPr lang="en-US" altLang="zh-CN" dirty="0"/>
              <a:t>3.HTTP/1.1</a:t>
            </a:r>
            <a:r>
              <a:rPr lang="zh-CN" altLang="en-US" dirty="0"/>
              <a:t>版本</a:t>
            </a:r>
          </a:p>
          <a:p>
            <a:r>
              <a:rPr lang="zh-CN" altLang="en-US" dirty="0"/>
              <a:t>这个版本是在</a:t>
            </a:r>
            <a:r>
              <a:rPr lang="en-US" altLang="zh-CN" dirty="0"/>
              <a:t>HTTP/1.0</a:t>
            </a:r>
            <a:r>
              <a:rPr lang="zh-CN" altLang="en-US" dirty="0"/>
              <a:t>的基础上增加了一些功能来优化网络连接的过程。</a:t>
            </a:r>
          </a:p>
          <a:p>
            <a:endParaRPr lang="zh-CN" altLang="en-US" dirty="0"/>
          </a:p>
          <a:p>
            <a:r>
              <a:rPr lang="zh-CN" altLang="en-US" dirty="0"/>
              <a:t>在这个版本支持了持久连接。在</a:t>
            </a:r>
            <a:r>
              <a:rPr lang="en-US" altLang="zh-CN" dirty="0"/>
              <a:t>HTTP/1.0</a:t>
            </a:r>
            <a:r>
              <a:rPr lang="zh-CN" altLang="en-US" dirty="0"/>
              <a:t>版本里面，一个</a:t>
            </a:r>
            <a:r>
              <a:rPr lang="en-US" altLang="zh-CN" dirty="0"/>
              <a:t>http</a:t>
            </a:r>
            <a:r>
              <a:rPr lang="zh-CN" altLang="en-US" dirty="0"/>
              <a:t>请求要发送就要先在客户端和服务器端之间创建一个</a:t>
            </a:r>
            <a:r>
              <a:rPr lang="en-US" altLang="zh-CN" dirty="0"/>
              <a:t>TCP</a:t>
            </a:r>
            <a:r>
              <a:rPr lang="zh-CN" altLang="en-US" dirty="0"/>
              <a:t>连接，创建完这个</a:t>
            </a:r>
            <a:r>
              <a:rPr lang="en-US" altLang="zh-CN" dirty="0"/>
              <a:t>TCP</a:t>
            </a:r>
            <a:r>
              <a:rPr lang="zh-CN" altLang="en-US" dirty="0"/>
              <a:t>连接之后，等服务器端返回完数据之后，这个</a:t>
            </a:r>
            <a:r>
              <a:rPr lang="en-US" altLang="zh-CN" dirty="0"/>
              <a:t>TCP</a:t>
            </a:r>
            <a:r>
              <a:rPr lang="zh-CN" altLang="en-US" dirty="0"/>
              <a:t>连接就关闭了。</a:t>
            </a:r>
          </a:p>
          <a:p>
            <a:r>
              <a:rPr lang="zh-CN" altLang="en-US" dirty="0"/>
              <a:t>这个成本是相对比较高的，因为在建立一个</a:t>
            </a:r>
            <a:r>
              <a:rPr lang="en-US" altLang="zh-CN" dirty="0"/>
              <a:t>TCP</a:t>
            </a:r>
            <a:r>
              <a:rPr lang="zh-CN" altLang="en-US" dirty="0"/>
              <a:t>连接的过程中要进行</a:t>
            </a:r>
            <a:r>
              <a:rPr lang="en-US" altLang="zh-CN" dirty="0"/>
              <a:t>http</a:t>
            </a:r>
            <a:r>
              <a:rPr lang="zh-CN" altLang="en-US" dirty="0"/>
              <a:t>的三次握手，这一部分是通过</a:t>
            </a:r>
            <a:r>
              <a:rPr lang="en-US" altLang="zh-CN" dirty="0"/>
              <a:t>TCP</a:t>
            </a:r>
            <a:r>
              <a:rPr lang="zh-CN" altLang="en-US" dirty="0"/>
              <a:t>来完成的，在创建这个连接的过程中消耗是比较高的，延迟也会比较高。</a:t>
            </a:r>
          </a:p>
          <a:p>
            <a:r>
              <a:rPr lang="zh-CN" altLang="en-US" dirty="0"/>
              <a:t>所以如果在建立完一个连接之后，它可以不关闭，之后新的</a:t>
            </a:r>
            <a:r>
              <a:rPr lang="en-US" altLang="zh-CN" dirty="0"/>
              <a:t>http</a:t>
            </a:r>
            <a:r>
              <a:rPr lang="zh-CN" altLang="en-US" dirty="0"/>
              <a:t>请求就可以一直在这个连接里面进行数据发送的话，它的性能和效率肯定会提升很多，</a:t>
            </a:r>
            <a:r>
              <a:rPr lang="en-US" altLang="zh-CN" dirty="0"/>
              <a:t>HTTP/1.1</a:t>
            </a:r>
            <a:r>
              <a:rPr lang="zh-CN" altLang="en-US" dirty="0"/>
              <a:t>已经实现了这个功能。</a:t>
            </a:r>
          </a:p>
          <a:p>
            <a:endParaRPr lang="zh-CN" altLang="en-US" dirty="0"/>
          </a:p>
          <a:p>
            <a:r>
              <a:rPr lang="zh-CN" altLang="en-US" dirty="0"/>
              <a:t>增加了</a:t>
            </a:r>
            <a:r>
              <a:rPr lang="en-US" altLang="zh-CN" dirty="0"/>
              <a:t>pipeline</a:t>
            </a:r>
            <a:r>
              <a:rPr lang="zh-CN" altLang="en-US" dirty="0"/>
              <a:t>。可以在同一个</a:t>
            </a:r>
            <a:r>
              <a:rPr lang="en-US" altLang="zh-CN" dirty="0"/>
              <a:t>TCP</a:t>
            </a:r>
            <a:r>
              <a:rPr lang="zh-CN" altLang="en-US" dirty="0"/>
              <a:t>连接里面发送多个</a:t>
            </a:r>
            <a:r>
              <a:rPr lang="en-US" altLang="zh-CN" dirty="0"/>
              <a:t>http</a:t>
            </a:r>
            <a:r>
              <a:rPr lang="zh-CN" altLang="en-US" dirty="0"/>
              <a:t>请求，就是上面说的那样。但是在</a:t>
            </a:r>
            <a:r>
              <a:rPr lang="en-US" altLang="zh-CN" dirty="0"/>
              <a:t>HTTP/1.1</a:t>
            </a:r>
            <a:r>
              <a:rPr lang="zh-CN" altLang="en-US" dirty="0"/>
              <a:t>里面，虽然是可以在同一个</a:t>
            </a:r>
            <a:r>
              <a:rPr lang="en-US" altLang="zh-CN" dirty="0"/>
              <a:t>TCP</a:t>
            </a:r>
            <a:r>
              <a:rPr lang="zh-CN" altLang="en-US" dirty="0"/>
              <a:t>连接里面发送多个</a:t>
            </a:r>
            <a:r>
              <a:rPr lang="en-US" altLang="zh-CN" dirty="0"/>
              <a:t>http</a:t>
            </a:r>
            <a:r>
              <a:rPr lang="zh-CN" altLang="en-US" dirty="0"/>
              <a:t>请求，但是服务器端对于进来的请求，是要按照顺序进行数据返回的。</a:t>
            </a:r>
          </a:p>
          <a:p>
            <a:r>
              <a:rPr lang="zh-CN" altLang="en-US" dirty="0"/>
              <a:t>因此，如果前一个请求等待时间非常长，而后一个请求处理得比较快。这个时候后一个请求不能先发送，而是要等第一个请求数据全部发送完成之后，才能进行发送，即是串行的。等待的这部分时间就体现出了与并行传输性能之间的差距。</a:t>
            </a:r>
          </a:p>
          <a:p>
            <a:r>
              <a:rPr lang="zh-CN" altLang="en-US" dirty="0"/>
              <a:t>而这个在</a:t>
            </a:r>
            <a:r>
              <a:rPr lang="en-US" altLang="zh-CN" dirty="0"/>
              <a:t>HTTP/2</a:t>
            </a:r>
            <a:r>
              <a:rPr lang="zh-CN" altLang="en-US" dirty="0"/>
              <a:t>里面得到了优化。</a:t>
            </a:r>
          </a:p>
          <a:p>
            <a:endParaRPr lang="zh-CN" altLang="en-US" dirty="0"/>
          </a:p>
          <a:p>
            <a:r>
              <a:rPr lang="zh-CN" altLang="en-US" dirty="0"/>
              <a:t>增加了</a:t>
            </a:r>
            <a:r>
              <a:rPr lang="en-US" altLang="zh-CN" dirty="0"/>
              <a:t>HTTP</a:t>
            </a:r>
            <a:r>
              <a:rPr lang="zh-CN" altLang="en-US" dirty="0"/>
              <a:t>的头</a:t>
            </a:r>
            <a:r>
              <a:rPr lang="en-US" altLang="zh-CN" dirty="0"/>
              <a:t>host</a:t>
            </a:r>
            <a:r>
              <a:rPr lang="zh-CN" altLang="en-US" dirty="0"/>
              <a:t>和其他一些命令。其中比较重要的就是</a:t>
            </a:r>
            <a:r>
              <a:rPr lang="en-US" altLang="zh-CN" dirty="0"/>
              <a:t>host</a:t>
            </a:r>
            <a:r>
              <a:rPr lang="zh-CN" altLang="en-US" dirty="0"/>
              <a:t>，有了</a:t>
            </a:r>
            <a:r>
              <a:rPr lang="en-US" altLang="zh-CN" dirty="0"/>
              <a:t>host</a:t>
            </a:r>
            <a:r>
              <a:rPr lang="zh-CN" altLang="en-US" dirty="0"/>
              <a:t>之后就可以在同一台服务器</a:t>
            </a:r>
            <a:r>
              <a:rPr lang="en-US" altLang="zh-CN" dirty="0"/>
              <a:t>(</a:t>
            </a:r>
            <a:r>
              <a:rPr lang="zh-CN" altLang="en-US" dirty="0"/>
              <a:t>物理服务器</a:t>
            </a:r>
            <a:r>
              <a:rPr lang="en-US" altLang="zh-CN" dirty="0"/>
              <a:t>)</a:t>
            </a:r>
            <a:r>
              <a:rPr lang="zh-CN" altLang="en-US" dirty="0"/>
              <a:t>上同时跑多个</a:t>
            </a:r>
            <a:r>
              <a:rPr lang="en-US" altLang="zh-CN" dirty="0"/>
              <a:t>web</a:t>
            </a:r>
            <a:r>
              <a:rPr lang="zh-CN" altLang="en-US" dirty="0"/>
              <a:t>服务。比如说一个</a:t>
            </a:r>
            <a:r>
              <a:rPr lang="en-US" altLang="zh-CN" dirty="0"/>
              <a:t>Node.js</a:t>
            </a:r>
            <a:r>
              <a:rPr lang="zh-CN" altLang="en-US" dirty="0"/>
              <a:t>的</a:t>
            </a:r>
            <a:r>
              <a:rPr lang="en-US" altLang="zh-CN" dirty="0"/>
              <a:t>web</a:t>
            </a:r>
            <a:r>
              <a:rPr lang="zh-CN" altLang="en-US" dirty="0"/>
              <a:t>服务，一个</a:t>
            </a:r>
            <a:r>
              <a:rPr lang="en-US" altLang="zh-CN" dirty="0"/>
              <a:t>Java</a:t>
            </a:r>
            <a:r>
              <a:rPr lang="zh-CN" altLang="en-US" dirty="0"/>
              <a:t>的</a:t>
            </a:r>
            <a:r>
              <a:rPr lang="en-US" altLang="zh-CN" dirty="0"/>
              <a:t>web</a:t>
            </a:r>
            <a:r>
              <a:rPr lang="zh-CN" altLang="en-US" dirty="0"/>
              <a:t>服务。</a:t>
            </a:r>
          </a:p>
          <a:p>
            <a:r>
              <a:rPr lang="zh-CN" altLang="en-US" dirty="0"/>
              <a:t>通过</a:t>
            </a:r>
            <a:r>
              <a:rPr lang="en-US" altLang="zh-CN" dirty="0"/>
              <a:t>host</a:t>
            </a:r>
            <a:r>
              <a:rPr lang="zh-CN" altLang="en-US" dirty="0"/>
              <a:t>这个字段来表示两个服务都是请求到同一个物理服务器上，但是我要请求的是里面哪一个软件服务，</a:t>
            </a:r>
            <a:r>
              <a:rPr lang="en-US" altLang="zh-CN" dirty="0"/>
              <a:t>Node.js</a:t>
            </a:r>
            <a:r>
              <a:rPr lang="zh-CN" altLang="en-US" dirty="0"/>
              <a:t>还是</a:t>
            </a:r>
            <a:r>
              <a:rPr lang="en-US" altLang="zh-CN" dirty="0"/>
              <a:t>Java</a:t>
            </a:r>
            <a:r>
              <a:rPr lang="zh-CN" altLang="en-US" dirty="0"/>
              <a:t>？</a:t>
            </a:r>
          </a:p>
          <a:p>
            <a:r>
              <a:rPr lang="zh-CN" altLang="en-US" dirty="0"/>
              <a:t>这就是通过</a:t>
            </a:r>
            <a:r>
              <a:rPr lang="en-US" altLang="zh-CN" dirty="0"/>
              <a:t>host</a:t>
            </a:r>
            <a:r>
              <a:rPr lang="zh-CN" altLang="en-US" dirty="0"/>
              <a:t>来进行判断的。这个</a:t>
            </a:r>
            <a:r>
              <a:rPr lang="en-US" altLang="zh-CN" dirty="0"/>
              <a:t>host</a:t>
            </a:r>
            <a:r>
              <a:rPr lang="zh-CN" altLang="en-US" dirty="0"/>
              <a:t>头增加的好处就是，在同一个物理服务器或者同一个集群里面可以部署很多不同的</a:t>
            </a:r>
            <a:r>
              <a:rPr lang="en-US" altLang="zh-CN" dirty="0"/>
              <a:t>web</a:t>
            </a:r>
            <a:r>
              <a:rPr lang="zh-CN" altLang="en-US" dirty="0"/>
              <a:t>服务来，提高了物理服务器的使用效率。</a:t>
            </a:r>
          </a:p>
          <a:p>
            <a:endParaRPr lang="zh-CN" altLang="en-US" dirty="0"/>
          </a:p>
          <a:p>
            <a:r>
              <a:rPr lang="en-US" altLang="zh-CN" dirty="0"/>
              <a:t>4.HTTP/2</a:t>
            </a:r>
            <a:r>
              <a:rPr lang="zh-CN" altLang="en-US" dirty="0"/>
              <a:t>版本</a:t>
            </a:r>
          </a:p>
          <a:p>
            <a:r>
              <a:rPr lang="zh-CN" altLang="en-US" dirty="0"/>
              <a:t>虽然现在还没有普及，但是毫无疑问是未来的趋势。</a:t>
            </a:r>
          </a:p>
          <a:p>
            <a:endParaRPr lang="zh-CN" altLang="en-US" dirty="0"/>
          </a:p>
          <a:p>
            <a:r>
              <a:rPr lang="zh-CN" altLang="en-US" dirty="0"/>
              <a:t>所有数据都是以二进制进行传输的。在</a:t>
            </a:r>
            <a:r>
              <a:rPr lang="en-US" altLang="zh-CN" dirty="0"/>
              <a:t>HTTP/1.1</a:t>
            </a:r>
            <a:r>
              <a:rPr lang="zh-CN" altLang="en-US" dirty="0"/>
              <a:t>里面大部分的数据传输是通过字符串，所以数据的分片方式是不太一样的。在</a:t>
            </a:r>
            <a:r>
              <a:rPr lang="en-US" altLang="zh-CN" dirty="0"/>
              <a:t>HTTP/2</a:t>
            </a:r>
            <a:r>
              <a:rPr lang="zh-CN" altLang="en-US" dirty="0"/>
              <a:t>里面所有的数据都是以帧进行传输的。</a:t>
            </a:r>
          </a:p>
          <a:p>
            <a:endParaRPr lang="zh-CN" altLang="en-US" dirty="0"/>
          </a:p>
          <a:p>
            <a:r>
              <a:rPr lang="zh-CN" altLang="en-US" dirty="0"/>
              <a:t>正是因为有了这个好处，同一个连接里面发送多个请求时，服务器端不再需要按照顺序来返回处理后的数据了。而是可以在返回第一个请求里面数据的时候，同时返回第二个请求里面的数据。这样的并行传输能够更大限度地提高</a:t>
            </a:r>
            <a:r>
              <a:rPr lang="en-US" altLang="zh-CN" dirty="0"/>
              <a:t>web</a:t>
            </a:r>
            <a:r>
              <a:rPr lang="zh-CN" altLang="en-US" dirty="0"/>
              <a:t>应用的传输效率。</a:t>
            </a:r>
          </a:p>
          <a:p>
            <a:endParaRPr lang="zh-CN" altLang="en-US" dirty="0"/>
          </a:p>
          <a:p>
            <a:r>
              <a:rPr lang="zh-CN" altLang="en-US" dirty="0"/>
              <a:t>新增头信息压缩以及推送等功能，提高了传输效率。</a:t>
            </a:r>
            <a:r>
              <a:rPr lang="en-US" altLang="zh-CN" dirty="0"/>
              <a:t>HTTP/2</a:t>
            </a:r>
            <a:r>
              <a:rPr lang="zh-CN" altLang="en-US" dirty="0"/>
              <a:t>其实主要就是改善了</a:t>
            </a:r>
            <a:r>
              <a:rPr lang="en-US" altLang="zh-CN" dirty="0"/>
              <a:t>HTTP/1.1</a:t>
            </a:r>
            <a:r>
              <a:rPr lang="zh-CN" altLang="en-US" dirty="0"/>
              <a:t>里面造成性能低下的一些问题。</a:t>
            </a:r>
          </a:p>
          <a:p>
            <a:endParaRPr lang="zh-CN" altLang="en-US" dirty="0"/>
          </a:p>
          <a:p>
            <a:r>
              <a:rPr lang="zh-CN" altLang="en-US" dirty="0"/>
              <a:t>第一个头信息的压缩。在</a:t>
            </a:r>
            <a:r>
              <a:rPr lang="en-US" altLang="zh-CN" dirty="0"/>
              <a:t>HTTP/1.1</a:t>
            </a:r>
            <a:r>
              <a:rPr lang="zh-CN" altLang="en-US" dirty="0"/>
              <a:t>里面每一次发送请求和返回请求，很多</a:t>
            </a:r>
            <a:r>
              <a:rPr lang="en-US" altLang="zh-CN" dirty="0"/>
              <a:t>http</a:t>
            </a:r>
            <a:r>
              <a:rPr lang="zh-CN" altLang="en-US" dirty="0"/>
              <a:t>头都是必须要进行完整的发送和返回的，但是这一部分头信息里面有很多的内容比如说：</a:t>
            </a:r>
            <a:r>
              <a:rPr lang="en-US" altLang="zh-CN" dirty="0"/>
              <a:t>Headers</a:t>
            </a:r>
            <a:r>
              <a:rPr lang="zh-CN" altLang="en-US" dirty="0"/>
              <a:t>字段、</a:t>
            </a:r>
            <a:r>
              <a:rPr lang="en-US" altLang="zh-CN" dirty="0"/>
              <a:t>Content-Type</a:t>
            </a:r>
            <a:r>
              <a:rPr lang="zh-CN" altLang="en-US" dirty="0"/>
              <a:t>、</a:t>
            </a:r>
            <a:r>
              <a:rPr lang="en-US" altLang="zh-CN" dirty="0"/>
              <a:t>accept</a:t>
            </a:r>
            <a:r>
              <a:rPr lang="zh-CN" altLang="en-US" dirty="0"/>
              <a:t>等字段是以字符串的形式保存的。</a:t>
            </a:r>
          </a:p>
          <a:p>
            <a:r>
              <a:rPr lang="zh-CN" altLang="en-US" dirty="0"/>
              <a:t>所以占用较大的带宽量。所以</a:t>
            </a:r>
            <a:r>
              <a:rPr lang="en-US" altLang="zh-CN" dirty="0"/>
              <a:t>HTTP/2</a:t>
            </a:r>
            <a:r>
              <a:rPr lang="zh-CN" altLang="en-US" dirty="0"/>
              <a:t>里面对头信息进行了压缩，可以有效地减少带宽使用；</a:t>
            </a:r>
          </a:p>
          <a:p>
            <a:endParaRPr lang="zh-CN" altLang="en-US" dirty="0"/>
          </a:p>
          <a:p>
            <a:r>
              <a:rPr lang="zh-CN" altLang="en-US" dirty="0"/>
              <a:t>第二个是推送的功能。指的是</a:t>
            </a:r>
            <a:r>
              <a:rPr lang="en-US" altLang="zh-CN" dirty="0"/>
              <a:t>HTTP/2</a:t>
            </a:r>
            <a:r>
              <a:rPr lang="zh-CN" altLang="en-US" dirty="0"/>
              <a:t>之前，只能由客户端发送数据，服务器端返回数据。客户端是主动方，服务器端永远是被动方。在</a:t>
            </a:r>
            <a:r>
              <a:rPr lang="en-US" altLang="zh-CN" dirty="0"/>
              <a:t>HTTP/2</a:t>
            </a:r>
            <a:r>
              <a:rPr lang="zh-CN" altLang="en-US" dirty="0"/>
              <a:t>里面有了”推送”的概念，也就是说服务器端可以主动向客户端发起一些数据传输。</a:t>
            </a:r>
          </a:p>
          <a:p>
            <a:r>
              <a:rPr lang="zh-CN" altLang="en-US" dirty="0"/>
              <a:t>举个例子：我们知道一个</a:t>
            </a:r>
            <a:r>
              <a:rPr lang="en-US" altLang="zh-CN" dirty="0"/>
              <a:t>web</a:t>
            </a:r>
            <a:r>
              <a:rPr lang="zh-CN" altLang="en-US" dirty="0"/>
              <a:t>页面加载时会要求一些</a:t>
            </a:r>
            <a:r>
              <a:rPr lang="en-US" altLang="zh-CN" dirty="0"/>
              <a:t>html</a:t>
            </a:r>
            <a:r>
              <a:rPr lang="zh-CN" altLang="en-US" dirty="0"/>
              <a:t>、</a:t>
            </a:r>
            <a:r>
              <a:rPr lang="en-US" altLang="zh-CN" dirty="0" err="1"/>
              <a:t>css</a:t>
            </a:r>
            <a:r>
              <a:rPr lang="zh-CN" altLang="en-US" dirty="0"/>
              <a:t>、</a:t>
            </a:r>
            <a:r>
              <a:rPr lang="en-US" altLang="zh-CN" dirty="0" err="1"/>
              <a:t>js</a:t>
            </a:r>
            <a:r>
              <a:rPr lang="zh-CN" altLang="en-US" dirty="0"/>
              <a:t>等文件，</a:t>
            </a:r>
            <a:r>
              <a:rPr lang="en-US" altLang="zh-CN" dirty="0" err="1"/>
              <a:t>css</a:t>
            </a:r>
            <a:r>
              <a:rPr lang="zh-CN" altLang="en-US" dirty="0"/>
              <a:t>和</a:t>
            </a:r>
            <a:r>
              <a:rPr lang="en-US" altLang="zh-CN" dirty="0" err="1"/>
              <a:t>js</a:t>
            </a:r>
            <a:r>
              <a:rPr lang="zh-CN" altLang="en-US" dirty="0"/>
              <a:t>文件是以链接的形式在</a:t>
            </a:r>
            <a:r>
              <a:rPr lang="en-US" altLang="zh-CN" dirty="0"/>
              <a:t>html</a:t>
            </a:r>
            <a:r>
              <a:rPr lang="zh-CN" altLang="en-US" dirty="0"/>
              <a:t>文本里面显示的，只有通过浏览器解析了</a:t>
            </a:r>
            <a:r>
              <a:rPr lang="en-US" altLang="zh-CN" dirty="0"/>
              <a:t>html</a:t>
            </a:r>
            <a:r>
              <a:rPr lang="zh-CN" altLang="en-US" dirty="0"/>
              <a:t>里面的内容之后，才能根据链接里面包含的</a:t>
            </a:r>
            <a:r>
              <a:rPr lang="en-US" altLang="zh-CN" dirty="0"/>
              <a:t>URL</a:t>
            </a:r>
            <a:r>
              <a:rPr lang="zh-CN" altLang="en-US" dirty="0"/>
              <a:t>地址去请求对应的</a:t>
            </a:r>
            <a:r>
              <a:rPr lang="en-US" altLang="zh-CN" dirty="0" err="1"/>
              <a:t>css</a:t>
            </a:r>
            <a:r>
              <a:rPr lang="zh-CN" altLang="en-US" dirty="0"/>
              <a:t>和</a:t>
            </a:r>
            <a:r>
              <a:rPr lang="en-US" altLang="zh-CN" dirty="0" err="1"/>
              <a:t>js</a:t>
            </a:r>
            <a:r>
              <a:rPr lang="zh-CN" altLang="en-US" dirty="0"/>
              <a:t>文件。</a:t>
            </a:r>
          </a:p>
          <a:p>
            <a:r>
              <a:rPr lang="zh-CN" altLang="en-US" dirty="0"/>
              <a:t>在</a:t>
            </a:r>
            <a:r>
              <a:rPr lang="en-US" altLang="zh-CN" dirty="0"/>
              <a:t>HTTP/2</a:t>
            </a:r>
            <a:r>
              <a:rPr lang="zh-CN" altLang="en-US" dirty="0"/>
              <a:t>之前，这个传输过程会包含顺序问题，需要先请求到</a:t>
            </a:r>
            <a:r>
              <a:rPr lang="en-US" altLang="zh-CN" dirty="0"/>
              <a:t>html</a:t>
            </a:r>
            <a:r>
              <a:rPr lang="zh-CN" altLang="en-US" dirty="0"/>
              <a:t>的文件，通过浏览器运行解析这个</a:t>
            </a:r>
            <a:r>
              <a:rPr lang="en-US" altLang="zh-CN" dirty="0"/>
              <a:t>html</a:t>
            </a:r>
            <a:r>
              <a:rPr lang="zh-CN" altLang="en-US" dirty="0"/>
              <a:t>文件之后，才能去发送</a:t>
            </a:r>
            <a:r>
              <a:rPr lang="en-US" altLang="zh-CN" dirty="0" err="1"/>
              <a:t>css</a:t>
            </a:r>
            <a:r>
              <a:rPr lang="zh-CN" altLang="en-US" dirty="0"/>
              <a:t>的请求和</a:t>
            </a:r>
            <a:r>
              <a:rPr lang="en-US" altLang="zh-CN" dirty="0" err="1"/>
              <a:t>js</a:t>
            </a:r>
            <a:r>
              <a:rPr lang="zh-CN" altLang="en-US" dirty="0"/>
              <a:t>的请求。</a:t>
            </a:r>
          </a:p>
          <a:p>
            <a:r>
              <a:rPr lang="en-US" altLang="zh-CN" dirty="0"/>
              <a:t>HTTP/2</a:t>
            </a:r>
            <a:r>
              <a:rPr lang="zh-CN" altLang="en-US" dirty="0"/>
              <a:t>中有了推送功能之后，在请求</a:t>
            </a:r>
            <a:r>
              <a:rPr lang="en-US" altLang="zh-CN" dirty="0"/>
              <a:t>html</a:t>
            </a:r>
            <a:r>
              <a:rPr lang="zh-CN" altLang="en-US" dirty="0"/>
              <a:t>的同时，服务器端可以主动把</a:t>
            </a:r>
            <a:r>
              <a:rPr lang="en-US" altLang="zh-CN" dirty="0"/>
              <a:t>html</a:t>
            </a:r>
            <a:r>
              <a:rPr lang="zh-CN" altLang="en-US" dirty="0"/>
              <a:t>里面所引用到的</a:t>
            </a:r>
            <a:r>
              <a:rPr lang="en-US" altLang="zh-CN" dirty="0" err="1"/>
              <a:t>css</a:t>
            </a:r>
            <a:r>
              <a:rPr lang="zh-CN" altLang="en-US" dirty="0"/>
              <a:t>和</a:t>
            </a:r>
            <a:r>
              <a:rPr lang="en-US" altLang="zh-CN" dirty="0" err="1"/>
              <a:t>js</a:t>
            </a:r>
            <a:r>
              <a:rPr lang="zh-CN" altLang="en-US" dirty="0"/>
              <a:t>文件推送到客户端，这样</a:t>
            </a:r>
            <a:r>
              <a:rPr lang="en-US" altLang="zh-CN" dirty="0"/>
              <a:t>html</a:t>
            </a:r>
            <a:r>
              <a:rPr lang="zh-CN" altLang="en-US" dirty="0"/>
              <a:t>、</a:t>
            </a:r>
            <a:r>
              <a:rPr lang="en-US" altLang="zh-CN" dirty="0" err="1"/>
              <a:t>css</a:t>
            </a:r>
            <a:r>
              <a:rPr lang="zh-CN" altLang="en-US" dirty="0"/>
              <a:t>和</a:t>
            </a:r>
            <a:r>
              <a:rPr lang="en-US" altLang="zh-CN" dirty="0" err="1"/>
              <a:t>js</a:t>
            </a:r>
            <a:r>
              <a:rPr lang="zh-CN" altLang="en-US" dirty="0"/>
              <a:t>的发送就是并行的而不是串行的，整体的传输效率和性能就提高了不少。</a:t>
            </a:r>
            <a:endParaRPr lang="en-US" altLang="zh-CN"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85546F3-DA74-492A-8CCE-24C056251480}"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28113930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hlinkClick r:id="rId3"/>
              </a:rPr>
              <a:t>https://www.cnblogs.com/AhuntSun-blog/p/12021886.html</a:t>
            </a:r>
            <a:endParaRPr lang="en-US" altLang="zh-CN" dirty="0"/>
          </a:p>
          <a:p>
            <a:endParaRPr lang="en-US" altLang="zh-CN" dirty="0"/>
          </a:p>
          <a:p>
            <a:r>
              <a:rPr lang="zh-CN" altLang="en-US" dirty="0"/>
              <a:t>可以看到分别使用</a:t>
            </a:r>
            <a:r>
              <a:rPr lang="en-US" altLang="zh-CN" dirty="0"/>
              <a:t>HTTP/1.1</a:t>
            </a:r>
            <a:r>
              <a:rPr lang="zh-CN" altLang="en-US" dirty="0"/>
              <a:t>和</a:t>
            </a:r>
            <a:r>
              <a:rPr lang="en-US" altLang="zh-CN" dirty="0"/>
              <a:t>HTTP/2</a:t>
            </a:r>
            <a:r>
              <a:rPr lang="zh-CN" altLang="en-US" dirty="0"/>
              <a:t>加载同一张由多张小图片组成的大图片：</a:t>
            </a:r>
            <a:r>
              <a:rPr lang="en-US" altLang="zh-CN" dirty="0"/>
              <a:t>HTTP/1.1</a:t>
            </a:r>
            <a:r>
              <a:rPr lang="zh-CN" altLang="en-US" dirty="0"/>
              <a:t>用了</a:t>
            </a:r>
            <a:r>
              <a:rPr lang="en-US" altLang="zh-CN" dirty="0"/>
              <a:t>7.41s</a:t>
            </a:r>
            <a:r>
              <a:rPr lang="zh-CN" altLang="en-US" dirty="0"/>
              <a:t>，而</a:t>
            </a:r>
            <a:r>
              <a:rPr lang="en-US" altLang="zh-CN" dirty="0"/>
              <a:t>HTTP/2</a:t>
            </a:r>
            <a:r>
              <a:rPr lang="zh-CN" altLang="en-US" dirty="0"/>
              <a:t>只用了</a:t>
            </a:r>
            <a:r>
              <a:rPr lang="en-US" altLang="zh-CN" dirty="0"/>
              <a:t>1.47s</a:t>
            </a:r>
            <a:r>
              <a:rPr lang="zh-CN" altLang="en-US" dirty="0"/>
              <a:t>。</a:t>
            </a:r>
            <a:r>
              <a:rPr lang="en-US" altLang="zh-CN" dirty="0"/>
              <a:t>HTTP2</a:t>
            </a:r>
            <a:r>
              <a:rPr lang="zh-CN" altLang="en-US" dirty="0"/>
              <a:t>比</a:t>
            </a:r>
            <a:r>
              <a:rPr lang="en-US" altLang="zh-CN" dirty="0"/>
              <a:t>HTTP/1.1</a:t>
            </a:r>
            <a:r>
              <a:rPr lang="zh-CN" altLang="en-US" dirty="0"/>
              <a:t>快了将近</a:t>
            </a:r>
            <a:r>
              <a:rPr lang="en-US" altLang="zh-CN" dirty="0"/>
              <a:t>5</a:t>
            </a:r>
            <a:r>
              <a:rPr lang="zh-CN" altLang="en-US" dirty="0"/>
              <a:t>倍。</a:t>
            </a:r>
          </a:p>
          <a:p>
            <a:r>
              <a:rPr lang="zh-CN" altLang="en-US" dirty="0"/>
              <a:t>因为为了加载这张大图，需要请求许多的小图，</a:t>
            </a:r>
            <a:r>
              <a:rPr lang="en-US" altLang="zh-CN" dirty="0"/>
              <a:t>HTTP/1.1</a:t>
            </a:r>
            <a:r>
              <a:rPr lang="zh-CN" altLang="en-US" dirty="0"/>
              <a:t>采用的是串行地请求，所以速度要比采用并行请求的</a:t>
            </a:r>
            <a:r>
              <a:rPr lang="en-US" altLang="zh-CN" dirty="0"/>
              <a:t>HTTP/2</a:t>
            </a:r>
            <a:r>
              <a:rPr lang="zh-CN" altLang="en-US" dirty="0"/>
              <a:t>要慢上许多。</a:t>
            </a:r>
            <a:endParaRPr lang="en-US" altLang="zh-CN"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85546F3-DA74-492A-8CCE-24C056251480}"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29167919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a:t>
            </a:r>
            <a:r>
              <a:rPr lang="zh-CN" altLang="en-US" dirty="0"/>
              <a:t>、</a:t>
            </a:r>
            <a:r>
              <a:rPr lang="en-US" altLang="zh-CN" dirty="0"/>
              <a:t>B/S</a:t>
            </a:r>
            <a:r>
              <a:rPr lang="zh-CN" altLang="en-US" dirty="0"/>
              <a:t>架构是针对</a:t>
            </a:r>
            <a:r>
              <a:rPr lang="en-US" altLang="zh-CN" dirty="0"/>
              <a:t>C/S</a:t>
            </a:r>
            <a:r>
              <a:rPr lang="zh-CN" altLang="en-US" dirty="0"/>
              <a:t>架构缺点进行改进后提出的网络结构模式。 </a:t>
            </a:r>
            <a:r>
              <a:rPr lang="en-US" altLang="zh-CN" dirty="0"/>
              <a:t>B/S</a:t>
            </a:r>
            <a:r>
              <a:rPr lang="zh-CN" altLang="en-US" dirty="0"/>
              <a:t>结构属于</a:t>
            </a:r>
            <a:r>
              <a:rPr lang="en-US" altLang="zh-CN" dirty="0"/>
              <a:t>C/S</a:t>
            </a:r>
            <a:r>
              <a:rPr lang="zh-CN" altLang="en-US" dirty="0"/>
              <a:t>结构，是一种特殊的</a:t>
            </a:r>
            <a:r>
              <a:rPr lang="en-US" altLang="zh-CN" dirty="0"/>
              <a:t>C/S</a:t>
            </a:r>
            <a:r>
              <a:rPr lang="zh-CN" altLang="en-US" dirty="0"/>
              <a:t>，因为浏览器只是特殊的客户端。</a:t>
            </a:r>
          </a:p>
          <a:p>
            <a:r>
              <a:rPr lang="en-US" altLang="zh-CN" dirty="0"/>
              <a:t>2</a:t>
            </a:r>
            <a:r>
              <a:rPr lang="zh-CN" altLang="en-US" dirty="0"/>
              <a:t>、</a:t>
            </a:r>
            <a:r>
              <a:rPr lang="en-US" altLang="zh-CN" dirty="0"/>
              <a:t>C/S</a:t>
            </a:r>
            <a:r>
              <a:rPr lang="zh-CN" altLang="en-US" dirty="0"/>
              <a:t>可以使用任何通信协议，而</a:t>
            </a:r>
            <a:r>
              <a:rPr lang="en-US" altLang="zh-CN" dirty="0"/>
              <a:t>B/S</a:t>
            </a:r>
            <a:r>
              <a:rPr lang="zh-CN" altLang="en-US" dirty="0"/>
              <a:t>架构规定必须实现</a:t>
            </a:r>
            <a:r>
              <a:rPr lang="en-US" altLang="zh-CN" dirty="0"/>
              <a:t>HTTP</a:t>
            </a:r>
            <a:r>
              <a:rPr lang="zh-CN" altLang="en-US" dirty="0"/>
              <a:t>协议。</a:t>
            </a:r>
            <a:endParaRPr lang="en-US" altLang="zh-CN" dirty="0"/>
          </a:p>
          <a:p>
            <a:endParaRPr lang="en-US" altLang="zh-CN" dirty="0"/>
          </a:p>
          <a:p>
            <a:endParaRPr lang="en-US" altLang="zh-CN" dirty="0"/>
          </a:p>
          <a:p>
            <a:r>
              <a:rPr lang="zh-CN" altLang="en-US" dirty="0"/>
              <a:t>例子：在浏览器地址栏键入</a:t>
            </a:r>
            <a:r>
              <a:rPr lang="en-US" altLang="zh-CN" dirty="0"/>
              <a:t>URL</a:t>
            </a:r>
            <a:r>
              <a:rPr lang="zh-CN" altLang="en-US" dirty="0"/>
              <a:t>，按下回车之后会经历以下流程：</a:t>
            </a:r>
          </a:p>
          <a:p>
            <a:endParaRPr lang="zh-CN" altLang="en-US" dirty="0"/>
          </a:p>
          <a:p>
            <a:r>
              <a:rPr lang="en-US" altLang="zh-CN" dirty="0"/>
              <a:t>1.</a:t>
            </a:r>
            <a:r>
              <a:rPr lang="zh-CN" altLang="en-US" dirty="0"/>
              <a:t>浏览器向 </a:t>
            </a:r>
            <a:r>
              <a:rPr lang="en-US" altLang="zh-CN" dirty="0"/>
              <a:t>DNS </a:t>
            </a:r>
            <a:r>
              <a:rPr lang="zh-CN" altLang="en-US" dirty="0"/>
              <a:t>服务器请求解析该 </a:t>
            </a:r>
            <a:r>
              <a:rPr lang="en-US" altLang="zh-CN" dirty="0"/>
              <a:t>URL </a:t>
            </a:r>
            <a:r>
              <a:rPr lang="zh-CN" altLang="en-US" dirty="0"/>
              <a:t>中的域名所对应的 </a:t>
            </a:r>
            <a:r>
              <a:rPr lang="en-US" altLang="zh-CN" dirty="0"/>
              <a:t>IP </a:t>
            </a:r>
            <a:r>
              <a:rPr lang="zh-CN" altLang="en-US" dirty="0"/>
              <a:t>地址</a:t>
            </a:r>
            <a:r>
              <a:rPr lang="en-US" altLang="zh-CN" dirty="0"/>
              <a:t>;</a:t>
            </a:r>
          </a:p>
          <a:p>
            <a:r>
              <a:rPr lang="en-US" altLang="zh-CN" dirty="0"/>
              <a:t>2.</a:t>
            </a:r>
            <a:r>
              <a:rPr lang="zh-CN" altLang="en-US" dirty="0"/>
              <a:t>解析出 </a:t>
            </a:r>
            <a:r>
              <a:rPr lang="en-US" altLang="zh-CN" dirty="0"/>
              <a:t>IP </a:t>
            </a:r>
            <a:r>
              <a:rPr lang="zh-CN" altLang="en-US" dirty="0"/>
              <a:t>地址后，根据该 </a:t>
            </a:r>
            <a:r>
              <a:rPr lang="en-US" altLang="zh-CN" dirty="0"/>
              <a:t>IP </a:t>
            </a:r>
            <a:r>
              <a:rPr lang="zh-CN" altLang="en-US" dirty="0"/>
              <a:t>地址和默认端口 </a:t>
            </a:r>
            <a:r>
              <a:rPr lang="en-US" altLang="zh-CN" dirty="0"/>
              <a:t>80</a:t>
            </a:r>
            <a:r>
              <a:rPr lang="zh-CN" altLang="en-US" dirty="0"/>
              <a:t>，和服务器建立</a:t>
            </a:r>
            <a:r>
              <a:rPr lang="en-US" altLang="zh-CN" dirty="0"/>
              <a:t>TCP</a:t>
            </a:r>
            <a:r>
              <a:rPr lang="zh-CN" altLang="en-US" dirty="0"/>
              <a:t>连接</a:t>
            </a:r>
            <a:r>
              <a:rPr lang="en-US" altLang="zh-CN" dirty="0"/>
              <a:t>;</a:t>
            </a:r>
          </a:p>
          <a:p>
            <a:r>
              <a:rPr lang="en-US" altLang="zh-CN" dirty="0"/>
              <a:t>3.</a:t>
            </a:r>
            <a:r>
              <a:rPr lang="zh-CN" altLang="en-US" dirty="0"/>
              <a:t>浏览器发出读取文件</a:t>
            </a:r>
            <a:r>
              <a:rPr lang="en-US" altLang="zh-CN" dirty="0"/>
              <a:t>(URL </a:t>
            </a:r>
            <a:r>
              <a:rPr lang="zh-CN" altLang="en-US" dirty="0"/>
              <a:t>中域名后面部分对应的文件</a:t>
            </a:r>
            <a:r>
              <a:rPr lang="en-US" altLang="zh-CN" dirty="0"/>
              <a:t>)</a:t>
            </a:r>
            <a:r>
              <a:rPr lang="zh-CN" altLang="en-US" dirty="0"/>
              <a:t>的</a:t>
            </a:r>
            <a:r>
              <a:rPr lang="en-US" altLang="zh-CN" dirty="0"/>
              <a:t>HTTP </a:t>
            </a:r>
            <a:r>
              <a:rPr lang="zh-CN" altLang="en-US" dirty="0"/>
              <a:t>请求，该请求报文作为 </a:t>
            </a:r>
            <a:r>
              <a:rPr lang="en-US" altLang="zh-CN" dirty="0"/>
              <a:t>TCP </a:t>
            </a:r>
            <a:r>
              <a:rPr lang="zh-CN" altLang="en-US" dirty="0"/>
              <a:t>三次握手的第三个报文的数据发送给服务器</a:t>
            </a:r>
            <a:r>
              <a:rPr lang="en-US" altLang="zh-CN" dirty="0"/>
              <a:t>;</a:t>
            </a:r>
          </a:p>
          <a:p>
            <a:r>
              <a:rPr lang="en-US" altLang="zh-CN" dirty="0"/>
              <a:t>4.</a:t>
            </a:r>
            <a:r>
              <a:rPr lang="zh-CN" altLang="en-US" dirty="0"/>
              <a:t>服务器对浏览器请求作出响应，并把对应的 </a:t>
            </a:r>
            <a:r>
              <a:rPr lang="en-US" altLang="zh-CN" dirty="0"/>
              <a:t>html </a:t>
            </a:r>
            <a:r>
              <a:rPr lang="zh-CN" altLang="en-US" dirty="0"/>
              <a:t>文本发送给浏览器</a:t>
            </a:r>
            <a:r>
              <a:rPr lang="en-US" altLang="zh-CN" dirty="0"/>
              <a:t>;</a:t>
            </a:r>
          </a:p>
          <a:p>
            <a:r>
              <a:rPr lang="en-US" altLang="zh-CN" dirty="0"/>
              <a:t>5.</a:t>
            </a:r>
            <a:r>
              <a:rPr lang="zh-CN" altLang="en-US" dirty="0"/>
              <a:t>释放 </a:t>
            </a:r>
            <a:r>
              <a:rPr lang="en-US" altLang="zh-CN" dirty="0"/>
              <a:t>TCP</a:t>
            </a:r>
            <a:r>
              <a:rPr lang="zh-CN" altLang="en-US" dirty="0"/>
              <a:t>连接</a:t>
            </a:r>
            <a:r>
              <a:rPr lang="en-US" altLang="zh-CN" dirty="0"/>
              <a:t>;</a:t>
            </a:r>
          </a:p>
          <a:p>
            <a:r>
              <a:rPr lang="en-US" altLang="zh-CN" dirty="0"/>
              <a:t>6.</a:t>
            </a:r>
            <a:r>
              <a:rPr lang="zh-CN" altLang="en-US" dirty="0"/>
              <a:t>浏览器将该 </a:t>
            </a:r>
            <a:r>
              <a:rPr lang="en-US" altLang="zh-CN" dirty="0"/>
              <a:t>html </a:t>
            </a:r>
            <a:r>
              <a:rPr lang="zh-CN" altLang="en-US" dirty="0"/>
              <a:t>文本并显示内容</a:t>
            </a:r>
            <a:r>
              <a:rPr lang="en-US" altLang="zh-CN" dirty="0"/>
              <a:t>; </a:t>
            </a:r>
            <a:endParaRPr lang="zh-CN" altLang="en-US" dirty="0"/>
          </a:p>
          <a:p>
            <a:endParaRPr lang="en-US" altLang="zh-CN"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85546F3-DA74-492A-8CCE-24C056251480}"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14017473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无连接有两种方式，早期的</a:t>
            </a:r>
            <a:r>
              <a:rPr lang="en-US" altLang="zh-CN" dirty="0"/>
              <a:t>http</a:t>
            </a:r>
            <a:r>
              <a:rPr lang="zh-CN" altLang="en-US" dirty="0"/>
              <a:t>协议是一个请求一个响应之后，直接就断开了，但是现在的</a:t>
            </a:r>
            <a:r>
              <a:rPr lang="en-US" altLang="zh-CN" dirty="0"/>
              <a:t>http</a:t>
            </a:r>
            <a:r>
              <a:rPr lang="zh-CN" altLang="en-US" dirty="0"/>
              <a:t>协议</a:t>
            </a:r>
            <a:r>
              <a:rPr lang="en-US" altLang="zh-CN" dirty="0"/>
              <a:t>1.1</a:t>
            </a:r>
            <a:r>
              <a:rPr lang="zh-CN" altLang="en-US" dirty="0"/>
              <a:t>版本不是直接就断开了，而是等几秒钟，这几秒钟是等什么呢，等着用户有后续的操作，如果用户在这几秒钟之内有新的请求，那么还是通过之前的连接通道来收发消息，如果过了这几秒钟用户没有发送新的请求，那么就会断开连接，这样可以提高效率，减少短时间内建立连接的次数，因为建立连接也是耗时的，默认的好像是</a:t>
            </a:r>
            <a:r>
              <a:rPr lang="en-US" altLang="zh-CN" dirty="0"/>
              <a:t>3</a:t>
            </a:r>
            <a:r>
              <a:rPr lang="zh-CN" altLang="en-US" dirty="0"/>
              <a:t>秒中现在，但是这个时间是可以通过咱们后端的代码来调整的，自己网站根据自己网站用户的行为来分析统计出一个最优的等待时间。</a:t>
            </a:r>
            <a:endParaRPr lang="en-US" altLang="zh-CN" dirty="0"/>
          </a:p>
          <a:p>
            <a:endParaRPr lang="en-US" altLang="zh-CN" dirty="0"/>
          </a:p>
          <a:p>
            <a:endParaRPr lang="en-US" altLang="zh-CN" dirty="0"/>
          </a:p>
          <a:p>
            <a:r>
              <a:rPr lang="zh-CN" altLang="en-US" dirty="0"/>
              <a:t>可是</a:t>
            </a:r>
            <a:r>
              <a:rPr lang="en-US" altLang="zh-CN" dirty="0"/>
              <a:t>,</a:t>
            </a:r>
            <a:r>
              <a:rPr lang="zh-CN" altLang="en-US" dirty="0"/>
              <a:t>随着</a:t>
            </a:r>
            <a:r>
              <a:rPr lang="en-US" altLang="zh-CN" dirty="0"/>
              <a:t>Web</a:t>
            </a:r>
            <a:r>
              <a:rPr lang="zh-CN" altLang="en-US" dirty="0"/>
              <a:t>的不断发展</a:t>
            </a:r>
            <a:r>
              <a:rPr lang="en-US" altLang="zh-CN" dirty="0"/>
              <a:t>,</a:t>
            </a:r>
            <a:r>
              <a:rPr lang="zh-CN" altLang="en-US" dirty="0"/>
              <a:t>因无状态而导致业务处理变得棘手的情况增多了。比如</a:t>
            </a:r>
            <a:r>
              <a:rPr lang="en-US" altLang="zh-CN" dirty="0"/>
              <a:t>,</a:t>
            </a:r>
            <a:r>
              <a:rPr lang="zh-CN" altLang="en-US" dirty="0"/>
              <a:t>用户登录到一家购物网站</a:t>
            </a:r>
            <a:r>
              <a:rPr lang="en-US" altLang="zh-CN" dirty="0"/>
              <a:t>,</a:t>
            </a:r>
            <a:r>
              <a:rPr lang="zh-CN" altLang="en-US" dirty="0"/>
              <a:t>即使他跳转到该站的 其他页面后</a:t>
            </a:r>
            <a:r>
              <a:rPr lang="en-US" altLang="zh-CN" dirty="0"/>
              <a:t>,</a:t>
            </a:r>
            <a:r>
              <a:rPr lang="zh-CN" altLang="en-US" dirty="0"/>
              <a:t>也需要能继续保持登录状态。针对这个实例</a:t>
            </a:r>
            <a:r>
              <a:rPr lang="en-US" altLang="zh-CN" dirty="0"/>
              <a:t>,</a:t>
            </a:r>
            <a:r>
              <a:rPr lang="zh-CN" altLang="en-US" dirty="0"/>
              <a:t>网站为了能 够掌握是谁送出的请求</a:t>
            </a:r>
            <a:r>
              <a:rPr lang="en-US" altLang="zh-CN" dirty="0"/>
              <a:t>,</a:t>
            </a:r>
            <a:r>
              <a:rPr lang="zh-CN" altLang="en-US" dirty="0"/>
              <a:t>需要保存用户的状态。</a:t>
            </a:r>
            <a:r>
              <a:rPr lang="en-US" altLang="zh-CN" dirty="0"/>
              <a:t>HTTP/1.1</a:t>
            </a:r>
            <a:r>
              <a:rPr lang="zh-CN" altLang="en-US" dirty="0"/>
              <a:t>虽然是无状态协议</a:t>
            </a:r>
            <a:r>
              <a:rPr lang="en-US" altLang="zh-CN" dirty="0"/>
              <a:t>,</a:t>
            </a:r>
            <a:r>
              <a:rPr lang="zh-CN" altLang="en-US" dirty="0"/>
              <a:t>但为了实现期望的保持状态功能</a:t>
            </a:r>
            <a:r>
              <a:rPr lang="en-US" altLang="zh-CN" dirty="0"/>
              <a:t>, </a:t>
            </a:r>
            <a:r>
              <a:rPr lang="zh-CN" altLang="en-US" dirty="0"/>
              <a:t>于是引入了</a:t>
            </a:r>
            <a:r>
              <a:rPr lang="en-US" altLang="zh-CN" dirty="0"/>
              <a:t>Cookie</a:t>
            </a:r>
            <a:r>
              <a:rPr lang="zh-CN" altLang="en-US" dirty="0"/>
              <a:t>技术。有了</a:t>
            </a:r>
            <a:r>
              <a:rPr lang="en-US" altLang="zh-CN" dirty="0"/>
              <a:t>Cookie</a:t>
            </a:r>
            <a:r>
              <a:rPr lang="zh-CN" altLang="en-US" dirty="0"/>
              <a:t>再用</a:t>
            </a:r>
            <a:r>
              <a:rPr lang="en-US" altLang="zh-CN" dirty="0"/>
              <a:t>HTTP</a:t>
            </a:r>
            <a:r>
              <a:rPr lang="zh-CN" altLang="en-US" dirty="0"/>
              <a:t>协议通信</a:t>
            </a:r>
            <a:r>
              <a:rPr lang="en-US" altLang="zh-CN" dirty="0"/>
              <a:t>,</a:t>
            </a:r>
            <a:r>
              <a:rPr lang="zh-CN" altLang="en-US" dirty="0"/>
              <a:t>就可以管 理状态了</a:t>
            </a:r>
            <a:endParaRPr lang="en-US" altLang="zh-CN" dirty="0"/>
          </a:p>
          <a:p>
            <a:endParaRPr lang="en-US" altLang="zh-CN" dirty="0"/>
          </a:p>
          <a:p>
            <a:endParaRPr lang="en-US" altLang="zh-CN"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85546F3-DA74-492A-8CCE-24C056251480}"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40521993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85546F3-DA74-492A-8CCE-24C056251480}"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381117313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a:t>
            </a:r>
            <a:r>
              <a:rPr lang="zh-CN" altLang="en-US" dirty="0"/>
              <a:t>默认端口是</a:t>
            </a:r>
            <a:r>
              <a:rPr lang="en-US" altLang="zh-CN" dirty="0"/>
              <a:t>80</a:t>
            </a:r>
          </a:p>
          <a:p>
            <a:r>
              <a:rPr lang="en-US" altLang="zh-CN" dirty="0"/>
              <a:t>HTTPS</a:t>
            </a:r>
            <a:r>
              <a:rPr lang="zh-CN" altLang="en-US" dirty="0"/>
              <a:t>默认端口是</a:t>
            </a:r>
            <a:r>
              <a:rPr lang="en-US" altLang="zh-CN" dirty="0"/>
              <a:t>443</a:t>
            </a:r>
          </a:p>
          <a:p>
            <a:endParaRPr lang="en-US" altLang="zh-CN" dirty="0"/>
          </a:p>
          <a:p>
            <a:r>
              <a:rPr lang="zh-CN" altLang="en-US" dirty="0"/>
              <a:t>（</a:t>
            </a:r>
            <a:r>
              <a:rPr lang="en-US" altLang="zh-CN" dirty="0"/>
              <a:t>Certificate Authority</a:t>
            </a:r>
            <a:r>
              <a:rPr lang="zh-CN" altLang="en-US" dirty="0"/>
              <a:t>，数字证书认证机构）证书颁发机构如：</a:t>
            </a:r>
            <a:r>
              <a:rPr lang="en-US" altLang="zh-CN" dirty="0"/>
              <a:t>Symantec</a:t>
            </a:r>
            <a:r>
              <a:rPr lang="zh-CN" altLang="en-US" dirty="0"/>
              <a:t>、</a:t>
            </a:r>
            <a:r>
              <a:rPr lang="en-US" altLang="zh-CN" dirty="0" err="1"/>
              <a:t>Comodo</a:t>
            </a:r>
            <a:r>
              <a:rPr lang="zh-CN" altLang="en-US" dirty="0"/>
              <a:t>、</a:t>
            </a:r>
            <a:r>
              <a:rPr lang="en-US" altLang="zh-CN" dirty="0" err="1"/>
              <a:t>GoDaddy</a:t>
            </a:r>
            <a:r>
              <a:rPr lang="en-US" altLang="zh-CN" dirty="0"/>
              <a:t> </a:t>
            </a:r>
            <a:r>
              <a:rPr lang="zh-CN" altLang="en-US" dirty="0"/>
              <a:t>和 </a:t>
            </a:r>
            <a:r>
              <a:rPr lang="en-US" altLang="zh-CN" dirty="0" err="1"/>
              <a:t>GlobalSign</a:t>
            </a:r>
            <a:r>
              <a:rPr lang="en-US" altLang="zh-CN" dirty="0"/>
              <a:t> </a:t>
            </a:r>
            <a:r>
              <a:rPr lang="zh-CN" altLang="en-US" dirty="0"/>
              <a:t>等。</a:t>
            </a:r>
          </a:p>
          <a:p>
            <a:endParaRPr lang="en-US" altLang="zh-CN" dirty="0"/>
          </a:p>
          <a:p>
            <a:endParaRPr lang="en-US" altLang="zh-CN"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85546F3-DA74-492A-8CCE-24C056251480}"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36615037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B933A62-8780-4CAA-8D19-25292B7F5684}" type="slidenum">
              <a:rPr lang="zh-CN" altLang="en-US" smtClean="0">
                <a:solidFill>
                  <a:prstClr val="black"/>
                </a:solidFill>
              </a:rPr>
              <a:pPr/>
              <a:t>19</a:t>
            </a:fld>
            <a:endParaRPr lang="zh-CN" altLang="en-US">
              <a:solidFill>
                <a:prstClr val="black"/>
              </a:solidFill>
            </a:endParaRPr>
          </a:p>
        </p:txBody>
      </p:sp>
    </p:spTree>
    <p:extLst>
      <p:ext uri="{BB962C8B-B14F-4D97-AF65-F5344CB8AC3E}">
        <p14:creationId xmlns:p14="http://schemas.microsoft.com/office/powerpoint/2010/main" val="8706125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B933A62-8780-4CAA-8D19-25292B7F5684}" type="slidenum">
              <a:rPr lang="zh-CN" altLang="en-US" smtClean="0"/>
              <a:t>2</a:t>
            </a:fld>
            <a:endParaRPr lang="zh-CN" altLang="en-US"/>
          </a:p>
        </p:txBody>
      </p:sp>
    </p:spTree>
    <p:extLst>
      <p:ext uri="{BB962C8B-B14F-4D97-AF65-F5344CB8AC3E}">
        <p14:creationId xmlns:p14="http://schemas.microsoft.com/office/powerpoint/2010/main" val="63970471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85546F3-DA74-492A-8CCE-24C056251480}"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132154918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85546F3-DA74-492A-8CCE-24C056251480}"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78037717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Nginx</a:t>
            </a:r>
            <a:r>
              <a:rPr lang="zh-CN" altLang="en-US" dirty="0"/>
              <a:t>是由伊戈尔</a:t>
            </a:r>
            <a:r>
              <a:rPr lang="en-US" altLang="zh-CN" dirty="0"/>
              <a:t>·</a:t>
            </a:r>
            <a:r>
              <a:rPr lang="zh-CN" altLang="en-US" dirty="0"/>
              <a:t>赛索耶夫为俄罗斯访问量第二的</a:t>
            </a:r>
            <a:r>
              <a:rPr lang="en-US" altLang="zh-CN" dirty="0"/>
              <a:t>Rambler.ru</a:t>
            </a:r>
            <a:r>
              <a:rPr lang="zh-CN" altLang="en-US" dirty="0"/>
              <a:t>站点（俄文：</a:t>
            </a:r>
            <a:r>
              <a:rPr lang="en-US" altLang="zh-CN" dirty="0" err="1"/>
              <a:t>Рамблер</a:t>
            </a:r>
            <a:r>
              <a:rPr lang="zh-CN" altLang="en-US" dirty="0"/>
              <a:t>）开发的，第一个公开版本</a:t>
            </a:r>
            <a:r>
              <a:rPr lang="en-US" altLang="zh-CN" dirty="0"/>
              <a:t>0.1.0</a:t>
            </a:r>
            <a:r>
              <a:rPr lang="zh-CN" altLang="en-US" dirty="0"/>
              <a:t>发布于</a:t>
            </a:r>
            <a:r>
              <a:rPr lang="en-US" altLang="zh-CN" dirty="0"/>
              <a:t>2004</a:t>
            </a:r>
            <a:r>
              <a:rPr lang="zh-CN" altLang="en-US" dirty="0"/>
              <a:t>年</a:t>
            </a:r>
            <a:r>
              <a:rPr lang="en-US" altLang="zh-CN" dirty="0"/>
              <a:t>10</a:t>
            </a:r>
            <a:r>
              <a:rPr lang="zh-CN" altLang="en-US" dirty="0"/>
              <a:t>月</a:t>
            </a:r>
            <a:r>
              <a:rPr lang="en-US" altLang="zh-CN" dirty="0"/>
              <a:t>4</a:t>
            </a:r>
            <a:r>
              <a:rPr lang="zh-CN" altLang="en-US" dirty="0"/>
              <a:t>日。</a:t>
            </a:r>
            <a:endParaRPr lang="en-US" altLang="zh-CN" dirty="0"/>
          </a:p>
          <a:p>
            <a:r>
              <a:rPr lang="en-US" altLang="zh-CN" dirty="0"/>
              <a:t>Nginx </a:t>
            </a:r>
            <a:r>
              <a:rPr lang="zh-CN" altLang="en-US" dirty="0"/>
              <a:t>由俄罗斯的程序设计师 </a:t>
            </a:r>
            <a:r>
              <a:rPr lang="en-US" altLang="zh-CN" dirty="0"/>
              <a:t>Igor </a:t>
            </a:r>
            <a:r>
              <a:rPr lang="en-US" altLang="zh-CN" dirty="0" err="1"/>
              <a:t>Sysoev</a:t>
            </a:r>
            <a:r>
              <a:rPr lang="en-US" altLang="zh-CN" dirty="0"/>
              <a:t> </a:t>
            </a:r>
            <a:r>
              <a:rPr lang="zh-CN" altLang="en-US" dirty="0"/>
              <a:t>所开发，最初供俄国大型的入口网站及搜寻引擎 </a:t>
            </a:r>
            <a:r>
              <a:rPr lang="en-US" altLang="zh-CN" dirty="0"/>
              <a:t>Rambler</a:t>
            </a:r>
            <a:r>
              <a:rPr lang="zh-CN" altLang="en-US" dirty="0"/>
              <a:t>（俄文：</a:t>
            </a:r>
            <a:r>
              <a:rPr lang="en-US" altLang="zh-CN" dirty="0" err="1"/>
              <a:t>Рамблер</a:t>
            </a:r>
            <a:r>
              <a:rPr lang="zh-CN" altLang="en-US" dirty="0"/>
              <a:t>）使用。其特点是占有内存少，并发能力强（用于解决 </a:t>
            </a:r>
            <a:r>
              <a:rPr lang="en-US" altLang="zh-CN" dirty="0"/>
              <a:t>C10K </a:t>
            </a:r>
            <a:r>
              <a:rPr lang="zh-CN" altLang="en-US" dirty="0"/>
              <a:t>问题），事实上 </a:t>
            </a:r>
            <a:r>
              <a:rPr lang="en-US" altLang="zh-CN" dirty="0" err="1"/>
              <a:t>nginx</a:t>
            </a:r>
            <a:r>
              <a:rPr lang="en-US" altLang="zh-CN" dirty="0"/>
              <a:t> </a:t>
            </a:r>
            <a:r>
              <a:rPr lang="zh-CN" altLang="en-US" dirty="0"/>
              <a:t>的并发能力确实在同类型的网页服务器器中表现较好。</a:t>
            </a:r>
            <a:endParaRPr lang="en-US" altLang="zh-CN" dirty="0"/>
          </a:p>
          <a:p>
            <a:endParaRPr lang="en-US" altLang="zh-CN" dirty="0"/>
          </a:p>
          <a:p>
            <a:r>
              <a:rPr lang="en-US" altLang="zh-CN" dirty="0"/>
              <a:t>Nginx (engine x) </a:t>
            </a:r>
            <a:r>
              <a:rPr lang="zh-CN" altLang="en-US" dirty="0"/>
              <a:t>是一个高性能的</a:t>
            </a:r>
            <a:r>
              <a:rPr lang="en-US" altLang="zh-CN" dirty="0"/>
              <a:t>HTTP</a:t>
            </a:r>
            <a:r>
              <a:rPr lang="zh-CN" altLang="en-US" dirty="0"/>
              <a:t>和反向代理</a:t>
            </a:r>
            <a:r>
              <a:rPr lang="en-US" altLang="zh-CN" dirty="0"/>
              <a:t>web</a:t>
            </a:r>
            <a:r>
              <a:rPr lang="zh-CN" altLang="en-US" dirty="0"/>
              <a:t>服务器，同时也提供了</a:t>
            </a:r>
            <a:r>
              <a:rPr lang="en-US" altLang="zh-CN" dirty="0"/>
              <a:t>IMAP/POP3/SMTP</a:t>
            </a:r>
            <a:r>
              <a:rPr lang="zh-CN" altLang="en-US" dirty="0"/>
              <a:t>服务。</a:t>
            </a:r>
            <a:endParaRPr lang="en-US" altLang="zh-CN" dirty="0"/>
          </a:p>
          <a:p>
            <a:r>
              <a:rPr lang="en-US" altLang="zh-CN" dirty="0" err="1"/>
              <a:t>Nginx</a:t>
            </a:r>
            <a:r>
              <a:rPr lang="zh-CN" altLang="en-US" dirty="0"/>
              <a:t>是一款轻量级的</a:t>
            </a:r>
            <a:r>
              <a:rPr lang="en-US" altLang="zh-CN" dirty="0"/>
              <a:t>Web </a:t>
            </a:r>
            <a:r>
              <a:rPr lang="zh-CN" altLang="en-US" dirty="0"/>
              <a:t>服务器</a:t>
            </a:r>
            <a:r>
              <a:rPr lang="en-US" altLang="zh-CN" dirty="0"/>
              <a:t>/</a:t>
            </a:r>
            <a:r>
              <a:rPr lang="zh-CN" altLang="en-US" dirty="0"/>
              <a:t>反向代理服务器及电子邮件（</a:t>
            </a:r>
            <a:r>
              <a:rPr lang="en-US" altLang="zh-CN" dirty="0"/>
              <a:t>IMAP/POP3</a:t>
            </a:r>
            <a:r>
              <a:rPr lang="zh-CN" altLang="en-US" dirty="0"/>
              <a:t>）代理服务器，在</a:t>
            </a:r>
            <a:r>
              <a:rPr lang="en-US" altLang="zh-CN" dirty="0"/>
              <a:t>BSD-like </a:t>
            </a:r>
            <a:r>
              <a:rPr lang="zh-CN" altLang="en-US" dirty="0"/>
              <a:t>协议下发行。其特点是占有内存少，并发能力强，事实上</a:t>
            </a:r>
            <a:r>
              <a:rPr lang="en-US" altLang="zh-CN" dirty="0" err="1"/>
              <a:t>nginx</a:t>
            </a:r>
            <a:r>
              <a:rPr lang="zh-CN" altLang="en-US" dirty="0"/>
              <a:t>的并发能力在同类型的网页服务器中表现较好，中国大陆使用</a:t>
            </a:r>
            <a:r>
              <a:rPr lang="en-US" altLang="zh-CN" dirty="0" err="1"/>
              <a:t>nginx</a:t>
            </a:r>
            <a:r>
              <a:rPr lang="zh-CN" altLang="en-US" dirty="0"/>
              <a:t>网站用户有：百度、京东、新浪、网易、腾讯、淘宝等。 </a:t>
            </a:r>
            <a:endParaRPr lang="en-US" altLang="zh-CN" dirty="0"/>
          </a:p>
          <a:p>
            <a:endParaRPr lang="en-US" altLang="zh-CN" dirty="0"/>
          </a:p>
          <a:p>
            <a:r>
              <a:rPr lang="zh-CN" altLang="en-US" dirty="0"/>
              <a:t>（</a:t>
            </a:r>
            <a:r>
              <a:rPr lang="en-US" altLang="zh-CN" dirty="0"/>
              <a:t>Internet Information Services</a:t>
            </a:r>
            <a:r>
              <a:rPr lang="zh-CN" altLang="en-US" dirty="0"/>
              <a:t>（</a:t>
            </a:r>
            <a:r>
              <a:rPr lang="en-US" altLang="zh-CN" dirty="0"/>
              <a:t>IIS</a:t>
            </a:r>
            <a:r>
              <a:rPr lang="zh-CN" altLang="en-US" dirty="0"/>
              <a:t>，互联网信息服务））</a:t>
            </a:r>
            <a:r>
              <a:rPr lang="en-US" altLang="zh-CN" dirty="0" err="1"/>
              <a:t>MicroSoft</a:t>
            </a:r>
            <a:endParaRPr lang="en-US" altLang="zh-CN" dirty="0"/>
          </a:p>
          <a:p>
            <a:endParaRPr lang="en-US" altLang="zh-CN" dirty="0"/>
          </a:p>
          <a:p>
            <a:endParaRPr lang="en-US" altLang="zh-CN" dirty="0"/>
          </a:p>
          <a:p>
            <a:r>
              <a:rPr lang="en-US" altLang="zh-CN" dirty="0"/>
              <a:t>Win</a:t>
            </a:r>
            <a:r>
              <a:rPr lang="zh-CN" altLang="en-US" dirty="0"/>
              <a:t>系统服务器</a:t>
            </a:r>
            <a:r>
              <a:rPr lang="en-US" altLang="zh-CN" dirty="0"/>
              <a:t>IIS</a:t>
            </a:r>
            <a:r>
              <a:rPr lang="zh-CN" altLang="en-US" dirty="0"/>
              <a:t>的最大缺点就是不抗攻击，这个真的很头疼，没有事的时候真是好到不行，我一个</a:t>
            </a:r>
            <a:r>
              <a:rPr lang="en-US" altLang="zh-CN" dirty="0"/>
              <a:t>win</a:t>
            </a:r>
            <a:r>
              <a:rPr lang="zh-CN" altLang="en-US" dirty="0"/>
              <a:t>系统的服务器被黑之后，网站首页总是被劫持跳转到违法网站上面，改了服务器密码、网站后台密码等都无济于事，</a:t>
            </a:r>
            <a:r>
              <a:rPr lang="en-US" altLang="zh-CN" dirty="0" err="1"/>
              <a:t>iis</a:t>
            </a:r>
            <a:r>
              <a:rPr lang="zh-CN" altLang="en-US" dirty="0"/>
              <a:t>默认文档一直被</a:t>
            </a:r>
            <a:r>
              <a:rPr lang="en-US" altLang="zh-CN" dirty="0"/>
              <a:t>hiker</a:t>
            </a:r>
            <a:r>
              <a:rPr lang="zh-CN" altLang="en-US" dirty="0"/>
              <a:t>修改，还被添加隐藏的管理员账号。</a:t>
            </a:r>
            <a:endParaRPr lang="en-US" altLang="zh-CN" dirty="0"/>
          </a:p>
          <a:p>
            <a:endParaRPr lang="en-US" altLang="zh-CN" dirty="0"/>
          </a:p>
          <a:p>
            <a:r>
              <a:rPr lang="en-US" altLang="zh-CN" dirty="0" err="1"/>
              <a:t>Apeche</a:t>
            </a:r>
            <a:r>
              <a:rPr lang="zh-CN" altLang="en-US" dirty="0"/>
              <a:t>作为</a:t>
            </a:r>
            <a:r>
              <a:rPr lang="en-US" altLang="zh-CN" dirty="0"/>
              <a:t>Linux</a:t>
            </a:r>
            <a:r>
              <a:rPr lang="zh-CN" altLang="en-US" dirty="0"/>
              <a:t>系统上使用最多最广泛的</a:t>
            </a:r>
            <a:r>
              <a:rPr lang="en-US" altLang="zh-CN" dirty="0"/>
              <a:t>web</a:t>
            </a:r>
            <a:r>
              <a:rPr lang="zh-CN" altLang="en-US" dirty="0"/>
              <a:t>服务器，因为其使用简单而闻名，支持</a:t>
            </a:r>
            <a:r>
              <a:rPr lang="en-US" altLang="zh-CN" dirty="0"/>
              <a:t>PHP</a:t>
            </a:r>
            <a:r>
              <a:rPr lang="zh-CN" altLang="en-US" dirty="0"/>
              <a:t>语言开发的网站，当然也支持</a:t>
            </a:r>
            <a:r>
              <a:rPr lang="en-US" altLang="zh-CN" dirty="0" err="1"/>
              <a:t>jsp</a:t>
            </a:r>
            <a:r>
              <a:rPr lang="zh-CN" altLang="en-US" dirty="0"/>
              <a:t>类网站。优点是入门快，使用简单方便，配置方法网上与很多的教程，即便是新手，折腾一两天肯定会。</a:t>
            </a:r>
            <a:endParaRPr lang="en-US" altLang="zh-CN" dirty="0"/>
          </a:p>
          <a:p>
            <a:r>
              <a:rPr lang="zh-CN" altLang="en-US" dirty="0"/>
              <a:t>缺点和</a:t>
            </a:r>
            <a:r>
              <a:rPr lang="en-US" altLang="zh-CN" dirty="0" err="1"/>
              <a:t>iis</a:t>
            </a:r>
            <a:r>
              <a:rPr lang="zh-CN" altLang="en-US" dirty="0"/>
              <a:t>一样，安全性不够高，有人说使用</a:t>
            </a:r>
            <a:r>
              <a:rPr lang="en-US" altLang="zh-CN" dirty="0" err="1"/>
              <a:t>win+IIS</a:t>
            </a:r>
            <a:r>
              <a:rPr lang="zh-CN" altLang="en-US" dirty="0"/>
              <a:t>的网站容易被黑，换用</a:t>
            </a:r>
            <a:r>
              <a:rPr lang="en-US" altLang="zh-CN" dirty="0" err="1"/>
              <a:t>Linux+Apache</a:t>
            </a:r>
            <a:r>
              <a:rPr lang="zh-CN" altLang="en-US" dirty="0"/>
              <a:t>就安全多了，事实上并非如此，有好多使用</a:t>
            </a:r>
            <a:r>
              <a:rPr lang="en-US" altLang="zh-CN" dirty="0"/>
              <a:t>Linux</a:t>
            </a:r>
            <a:r>
              <a:rPr lang="zh-CN" altLang="en-US" dirty="0"/>
              <a:t>系统的网站一样经常被修改网站劫持跳转（除去网站本身的漏洞），所以网站没有被黑只能说可能运气比较好。</a:t>
            </a:r>
            <a:endParaRPr lang="en-US" altLang="zh-CN" dirty="0"/>
          </a:p>
          <a:p>
            <a:endParaRPr lang="en-US" altLang="zh-CN" dirty="0"/>
          </a:p>
          <a:p>
            <a:r>
              <a:rPr lang="zh-CN" altLang="en-US" dirty="0"/>
              <a:t>在所有的</a:t>
            </a:r>
            <a:r>
              <a:rPr lang="en-US" altLang="zh-CN" dirty="0"/>
              <a:t>web</a:t>
            </a:r>
            <a:r>
              <a:rPr lang="zh-CN" altLang="en-US" dirty="0"/>
              <a:t>服务器之中，</a:t>
            </a:r>
            <a:r>
              <a:rPr lang="en-US" altLang="zh-CN" dirty="0" err="1"/>
              <a:t>nginx</a:t>
            </a:r>
            <a:r>
              <a:rPr lang="zh-CN" altLang="en-US" dirty="0"/>
              <a:t>是安全性最好的一个，不论是负载和运行速度都非常值得拥有，</a:t>
            </a:r>
            <a:r>
              <a:rPr lang="en-US" altLang="zh-CN" dirty="0" err="1"/>
              <a:t>nginx</a:t>
            </a:r>
            <a:r>
              <a:rPr lang="zh-CN" altLang="en-US" dirty="0"/>
              <a:t>的缺点是相关的教程太少了，遇到问题不太好解决。</a:t>
            </a:r>
            <a:r>
              <a:rPr lang="en-US" altLang="zh-CN" dirty="0" err="1"/>
              <a:t>nginx</a:t>
            </a:r>
            <a:r>
              <a:rPr lang="zh-CN" altLang="en-US" dirty="0"/>
              <a:t>作为所有</a:t>
            </a:r>
            <a:r>
              <a:rPr lang="en-US" altLang="zh-CN" dirty="0"/>
              <a:t>web</a:t>
            </a:r>
            <a:r>
              <a:rPr lang="zh-CN" altLang="en-US" dirty="0"/>
              <a:t>服务器中最优秀的一个，使用不太广泛是因为其有一个付费的版本，即便如此，免费版依然是可以满足所有用户需求的，就像</a:t>
            </a:r>
            <a:r>
              <a:rPr lang="en-US" altLang="zh-CN" dirty="0"/>
              <a:t>MySQL</a:t>
            </a:r>
            <a:r>
              <a:rPr lang="zh-CN" altLang="en-US" dirty="0"/>
              <a:t>一样，有社区版和企业版。</a:t>
            </a:r>
            <a:endParaRPr lang="en-US" altLang="zh-CN" dirty="0"/>
          </a:p>
          <a:p>
            <a:endParaRPr lang="en-US" altLang="zh-CN" dirty="0"/>
          </a:p>
          <a:p>
            <a:endParaRPr lang="en-US" altLang="zh-CN"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85546F3-DA74-492A-8CCE-24C056251480}"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318454794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85546F3-DA74-492A-8CCE-24C056251480}"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132466773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85546F3-DA74-492A-8CCE-24C056251480}"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362471067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85546F3-DA74-492A-8CCE-24C056251480}"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294812826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85546F3-DA74-492A-8CCE-24C056251480}"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288789961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85546F3-DA74-492A-8CCE-24C056251480}"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128622524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85546F3-DA74-492A-8CCE-24C056251480}"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208246254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285546F3-DA74-492A-8CCE-24C056251480}" type="slidenum">
              <a:rPr lang="zh-CN" altLang="en-US" smtClean="0">
                <a:solidFill>
                  <a:prstClr val="black"/>
                </a:solidFill>
              </a:rPr>
              <a:pPr>
                <a:defRPr/>
              </a:pPr>
              <a:t>29</a:t>
            </a:fld>
            <a:endParaRPr lang="zh-CN" altLang="en-US">
              <a:solidFill>
                <a:prstClr val="black"/>
              </a:solidFill>
            </a:endParaRPr>
          </a:p>
        </p:txBody>
      </p:sp>
    </p:spTree>
    <p:extLst>
      <p:ext uri="{BB962C8B-B14F-4D97-AF65-F5344CB8AC3E}">
        <p14:creationId xmlns:p14="http://schemas.microsoft.com/office/powerpoint/2010/main" val="31683652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85546F3-DA74-492A-8CCE-24C056251480}"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283824170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B933A62-8780-4CAA-8D19-25292B7F5684}" type="slidenum">
              <a:rPr lang="zh-CN" altLang="en-US" smtClean="0"/>
              <a:t>30</a:t>
            </a:fld>
            <a:endParaRPr lang="zh-CN" altLang="en-US"/>
          </a:p>
        </p:txBody>
      </p:sp>
    </p:spTree>
    <p:extLst>
      <p:ext uri="{BB962C8B-B14F-4D97-AF65-F5344CB8AC3E}">
        <p14:creationId xmlns:p14="http://schemas.microsoft.com/office/powerpoint/2010/main" val="12422904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B933A62-8780-4CAA-8D19-25292B7F5684}" type="slidenum">
              <a:rPr lang="zh-CN" altLang="en-US" smtClean="0">
                <a:solidFill>
                  <a:prstClr val="black"/>
                </a:solidFill>
              </a:rPr>
              <a:pPr/>
              <a:t>4</a:t>
            </a:fld>
            <a:endParaRPr lang="zh-CN" altLang="en-US">
              <a:solidFill>
                <a:prstClr val="black"/>
              </a:solidFill>
            </a:endParaRPr>
          </a:p>
        </p:txBody>
      </p:sp>
    </p:spTree>
    <p:extLst>
      <p:ext uri="{BB962C8B-B14F-4D97-AF65-F5344CB8AC3E}">
        <p14:creationId xmlns:p14="http://schemas.microsoft.com/office/powerpoint/2010/main" val="861626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85546F3-DA74-492A-8CCE-24C056251480}"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14109389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85546F3-DA74-492A-8CCE-24C056251480}"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27820793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85546F3-DA74-492A-8CCE-24C056251480}"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7581348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B933A62-8780-4CAA-8D19-25292B7F5684}" type="slidenum">
              <a:rPr lang="zh-CN" altLang="en-US" smtClean="0">
                <a:solidFill>
                  <a:prstClr val="black"/>
                </a:solidFill>
              </a:rPr>
              <a:pPr/>
              <a:t>8</a:t>
            </a:fld>
            <a:endParaRPr lang="zh-CN" altLang="en-US">
              <a:solidFill>
                <a:prstClr val="black"/>
              </a:solidFill>
            </a:endParaRPr>
          </a:p>
        </p:txBody>
      </p:sp>
    </p:spTree>
    <p:extLst>
      <p:ext uri="{BB962C8B-B14F-4D97-AF65-F5344CB8AC3E}">
        <p14:creationId xmlns:p14="http://schemas.microsoft.com/office/powerpoint/2010/main" val="31872442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a:t>https://www.runoob.com/</a:t>
            </a:r>
          </a:p>
          <a:p>
            <a:endParaRPr lang="zh-CN" altLang="en-US" dirty="0"/>
          </a:p>
        </p:txBody>
      </p:sp>
      <p:sp>
        <p:nvSpPr>
          <p:cNvPr id="4" name="灯片编号占位符 3"/>
          <p:cNvSpPr>
            <a:spLocks noGrp="1"/>
          </p:cNvSpPr>
          <p:nvPr>
            <p:ph type="sldNum" sz="quarter" idx="10"/>
          </p:nvPr>
        </p:nvSpPr>
        <p:spPr/>
        <p:txBody>
          <a:bodyPr/>
          <a:lstStyle/>
          <a:p>
            <a:pPr>
              <a:defRPr/>
            </a:pPr>
            <a:fld id="{285546F3-DA74-492A-8CCE-24C056251480}" type="slidenum">
              <a:rPr lang="zh-CN" altLang="en-US" smtClean="0">
                <a:solidFill>
                  <a:prstClr val="black"/>
                </a:solidFill>
              </a:rPr>
              <a:pPr>
                <a:defRPr/>
              </a:pPr>
              <a:t>9</a:t>
            </a:fld>
            <a:endParaRPr lang="zh-CN" altLang="en-US">
              <a:solidFill>
                <a:prstClr val="black"/>
              </a:solidFill>
            </a:endParaRPr>
          </a:p>
        </p:txBody>
      </p:sp>
    </p:spTree>
    <p:extLst>
      <p:ext uri="{BB962C8B-B14F-4D97-AF65-F5344CB8AC3E}">
        <p14:creationId xmlns:p14="http://schemas.microsoft.com/office/powerpoint/2010/main" val="8662669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transition spd="slow" advTm="3000">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B72DE3-FE0A-428A-AB10-325226F2F564}" type="datetimeFigureOut">
              <a:rPr lang="zh-CN" altLang="en-US" smtClean="0"/>
              <a:t>2021/9/15</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D12C7F20-4EEE-4847-AC76-B538472E8A39}" type="slidenum">
              <a:rPr lang="zh-CN" altLang="en-US" smtClean="0"/>
              <a:t>‹#›</a:t>
            </a:fld>
            <a:endParaRPr lang="zh-CN" altLang="en-US"/>
          </a:p>
        </p:txBody>
      </p:sp>
    </p:spTree>
  </p:cSld>
  <p:clrMapOvr>
    <a:masterClrMapping/>
  </p:clrMapOvr>
  <p:transition spd="slow" advClick="0" advTm="1000">
    <p:randomBar dir="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1"/>
            <a:ext cx="3932238" cy="1600199"/>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hasCustomPrompt="1"/>
          </p:nvPr>
        </p:nvSpPr>
        <p:spPr>
          <a:xfrm>
            <a:off x="5183190" y="987428"/>
            <a:ext cx="6172199"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hasCustomPrompt="1"/>
          </p:nvPr>
        </p:nvSpPr>
        <p:spPr>
          <a:xfrm>
            <a:off x="839788" y="2057401"/>
            <a:ext cx="3932238" cy="3811588"/>
          </a:xfrm>
        </p:spPr>
        <p:txBody>
          <a:bodyPr/>
          <a:lstStyle>
            <a:lvl1pPr marL="0" indent="0">
              <a:buNone/>
              <a:defRPr sz="1600"/>
            </a:lvl1pPr>
            <a:lvl2pPr marL="457200" indent="0">
              <a:buNone/>
              <a:defRPr sz="1400"/>
            </a:lvl2pPr>
            <a:lvl3pPr marL="913765" indent="0">
              <a:buNone/>
              <a:defRPr sz="1200"/>
            </a:lvl3pPr>
            <a:lvl4pPr marL="1370965" indent="0">
              <a:buNone/>
              <a:defRPr sz="1000"/>
            </a:lvl4pPr>
            <a:lvl5pPr marL="1827530" indent="0">
              <a:buNone/>
              <a:defRPr sz="1000"/>
            </a:lvl5pPr>
            <a:lvl6pPr marL="2284730" indent="0">
              <a:buNone/>
              <a:defRPr sz="1000"/>
            </a:lvl6pPr>
            <a:lvl7pPr marL="2741930" indent="0">
              <a:buNone/>
              <a:defRPr sz="1000"/>
            </a:lvl7pPr>
            <a:lvl8pPr marL="3198495" indent="0">
              <a:buNone/>
              <a:defRPr sz="1000"/>
            </a:lvl8pPr>
            <a:lvl9pPr marL="3655695"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C5B72DE3-FE0A-428A-AB10-325226F2F564}" type="datetimeFigureOut">
              <a:rPr lang="zh-CN" altLang="en-US" smtClean="0"/>
              <a:t>2021/9/15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12C7F20-4EEE-4847-AC76-B538472E8A39}" type="slidenum">
              <a:rPr lang="zh-CN" altLang="en-US" smtClean="0"/>
              <a:t>‹#›</a:t>
            </a:fld>
            <a:endParaRPr lang="zh-CN" altLang="en-US"/>
          </a:p>
        </p:txBody>
      </p:sp>
    </p:spTree>
  </p:cSld>
  <p:clrMapOvr>
    <a:masterClrMapping/>
  </p:clrMapOvr>
  <p:transition spd="slow" advClick="0" advTm="1000">
    <p:randomBar dir="vert"/>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1"/>
            <a:ext cx="3932238" cy="1600199"/>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90" y="987428"/>
            <a:ext cx="6172199" cy="4873625"/>
          </a:xfrm>
        </p:spPr>
        <p:txBody>
          <a:bodyPr anchor="t"/>
          <a:lstStyle>
            <a:lvl1pPr marL="0" indent="0">
              <a:buNone/>
              <a:defRPr sz="3200"/>
            </a:lvl1pPr>
            <a:lvl2pPr marL="457200" indent="0">
              <a:buNone/>
              <a:defRPr sz="2800"/>
            </a:lvl2pPr>
            <a:lvl3pPr marL="913765" indent="0">
              <a:buNone/>
              <a:defRPr sz="2400"/>
            </a:lvl3pPr>
            <a:lvl4pPr marL="1370965" indent="0">
              <a:buNone/>
              <a:defRPr sz="2000"/>
            </a:lvl4pPr>
            <a:lvl5pPr marL="1827530" indent="0">
              <a:buNone/>
              <a:defRPr sz="2000"/>
            </a:lvl5pPr>
            <a:lvl6pPr marL="2284730" indent="0">
              <a:buNone/>
              <a:defRPr sz="2000"/>
            </a:lvl6pPr>
            <a:lvl7pPr marL="2741930" indent="0">
              <a:buNone/>
              <a:defRPr sz="2000"/>
            </a:lvl7pPr>
            <a:lvl8pPr marL="3198495" indent="0">
              <a:buNone/>
              <a:defRPr sz="2000"/>
            </a:lvl8pPr>
            <a:lvl9pPr marL="3655695" indent="0">
              <a:buNone/>
              <a:defRPr sz="2000"/>
            </a:lvl9pPr>
          </a:lstStyle>
          <a:p>
            <a:r>
              <a:rPr lang="zh-CN" altLang="en-US"/>
              <a:t>单击图标添加图片</a:t>
            </a:r>
            <a:endParaRPr lang="en-US" dirty="0"/>
          </a:p>
        </p:txBody>
      </p:sp>
      <p:sp>
        <p:nvSpPr>
          <p:cNvPr id="4" name="Text Placeholder 3"/>
          <p:cNvSpPr>
            <a:spLocks noGrp="1"/>
          </p:cNvSpPr>
          <p:nvPr>
            <p:ph type="body" sz="half" idx="2" hasCustomPrompt="1"/>
          </p:nvPr>
        </p:nvSpPr>
        <p:spPr>
          <a:xfrm>
            <a:off x="839788" y="2057401"/>
            <a:ext cx="3932238" cy="3811588"/>
          </a:xfrm>
        </p:spPr>
        <p:txBody>
          <a:bodyPr/>
          <a:lstStyle>
            <a:lvl1pPr marL="0" indent="0">
              <a:buNone/>
              <a:defRPr sz="1600"/>
            </a:lvl1pPr>
            <a:lvl2pPr marL="457200" indent="0">
              <a:buNone/>
              <a:defRPr sz="1400"/>
            </a:lvl2pPr>
            <a:lvl3pPr marL="913765" indent="0">
              <a:buNone/>
              <a:defRPr sz="1200"/>
            </a:lvl3pPr>
            <a:lvl4pPr marL="1370965" indent="0">
              <a:buNone/>
              <a:defRPr sz="1000"/>
            </a:lvl4pPr>
            <a:lvl5pPr marL="1827530" indent="0">
              <a:buNone/>
              <a:defRPr sz="1000"/>
            </a:lvl5pPr>
            <a:lvl6pPr marL="2284730" indent="0">
              <a:buNone/>
              <a:defRPr sz="1000"/>
            </a:lvl6pPr>
            <a:lvl7pPr marL="2741930" indent="0">
              <a:buNone/>
              <a:defRPr sz="1000"/>
            </a:lvl7pPr>
            <a:lvl8pPr marL="3198495" indent="0">
              <a:buNone/>
              <a:defRPr sz="1000"/>
            </a:lvl8pPr>
            <a:lvl9pPr marL="3655695"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C5B72DE3-FE0A-428A-AB10-325226F2F564}" type="datetimeFigureOut">
              <a:rPr lang="zh-CN" altLang="en-US" smtClean="0"/>
              <a:t>2021/9/15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12C7F20-4EEE-4847-AC76-B538472E8A39}" type="slidenum">
              <a:rPr lang="zh-CN" altLang="en-US" smtClean="0"/>
              <a:t>‹#›</a:t>
            </a:fld>
            <a:endParaRPr lang="zh-CN" altLang="en-US"/>
          </a:p>
        </p:txBody>
      </p:sp>
    </p:spTree>
  </p:cSld>
  <p:clrMapOvr>
    <a:masterClrMapping/>
  </p:clrMapOvr>
  <p:transition spd="slow" advClick="0" advTm="1000">
    <p:randomBar dir="vert"/>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C5B72DE3-FE0A-428A-AB10-325226F2F564}" type="datetimeFigureOut">
              <a:rPr lang="zh-CN" altLang="en-US" smtClean="0"/>
              <a:t>2021/9/15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12C7F20-4EEE-4847-AC76-B538472E8A39}" type="slidenum">
              <a:rPr lang="zh-CN" altLang="en-US" smtClean="0"/>
              <a:t>‹#›</a:t>
            </a:fld>
            <a:endParaRPr lang="zh-CN" altLang="en-US"/>
          </a:p>
        </p:txBody>
      </p:sp>
    </p:spTree>
  </p:cSld>
  <p:clrMapOvr>
    <a:masterClrMapping/>
  </p:clrMapOvr>
  <p:transition spd="slow" advClick="0" advTm="1000">
    <p:randomBar dir="vert"/>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8"/>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a:xfrm>
            <a:off x="838202" y="365128"/>
            <a:ext cx="7734301"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C5B72DE3-FE0A-428A-AB10-325226F2F564}" type="datetimeFigureOut">
              <a:rPr lang="zh-CN" altLang="en-US" smtClean="0"/>
              <a:t>2021/9/15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12C7F20-4EEE-4847-AC76-B538472E8A39}" type="slidenum">
              <a:rPr lang="zh-CN" altLang="en-US" smtClean="0"/>
              <a:t>‹#›</a:t>
            </a:fld>
            <a:endParaRPr lang="zh-CN" altLang="en-US"/>
          </a:p>
        </p:txBody>
      </p:sp>
    </p:spTree>
  </p:cSld>
  <p:clrMapOvr>
    <a:masterClrMapping/>
  </p:clrMapOvr>
  <p:transition spd="slow" advClick="0" advTm="1000">
    <p:randomBar dir="vert"/>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1" y="0"/>
            <a:ext cx="12192000" cy="6858000"/>
          </a:xfrm>
          <a:prstGeom prst="rect">
            <a:avLst/>
          </a:prstGeom>
        </p:spPr>
      </p:pic>
    </p:spTree>
  </p:cSld>
  <p:clrMapOvr>
    <a:masterClrMapping/>
  </p:clrMapOvr>
  <p:transition spd="slow" advClick="0" advTm="1000">
    <p:randomBar dir="vert"/>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3_空白">
    <p:bg>
      <p:bgRef idx="1001">
        <a:schemeClr val="bg1"/>
      </p:bgRef>
    </p:bg>
    <p:spTree>
      <p:nvGrpSpPr>
        <p:cNvPr id="1" name=""/>
        <p:cNvGrpSpPr/>
        <p:nvPr/>
      </p:nvGrpSpPr>
      <p:grpSpPr>
        <a:xfrm>
          <a:off x="0" y="0"/>
          <a:ext cx="0" cy="0"/>
          <a:chOff x="0" y="0"/>
          <a:chExt cx="0" cy="0"/>
        </a:xfrm>
      </p:grpSpPr>
    </p:spTree>
  </p:cSld>
  <p:clrMapOvr>
    <a:overrideClrMapping bg1="lt1" tx1="dk1" bg2="lt2" tx2="dk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cSld>
  <p:clrMapOvr>
    <a:masterClrMapping/>
  </p:clrMapOvr>
  <p:transition spd="slow" advTm="3000">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Tree>
  </p:cSld>
  <p:clrMapOvr>
    <a:masterClrMapping/>
  </p:clrMapOvr>
  <p:transition spd="slow" advTm="3000">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2" y="1122364"/>
            <a:ext cx="9144000" cy="2387600"/>
          </a:xfrm>
        </p:spPr>
        <p:txBody>
          <a:bodyPr anchor="b"/>
          <a:lstStyle>
            <a:lvl1pPr algn="ctr">
              <a:defRPr sz="5995"/>
            </a:lvl1pPr>
          </a:lstStyle>
          <a:p>
            <a:r>
              <a:rPr lang="zh-CN" altLang="en-US"/>
              <a:t>单击此处编辑母版标题样式</a:t>
            </a:r>
            <a:endParaRPr lang="en-US" dirty="0"/>
          </a:p>
        </p:txBody>
      </p:sp>
      <p:sp>
        <p:nvSpPr>
          <p:cNvPr id="3" name="Subtitle 2"/>
          <p:cNvSpPr>
            <a:spLocks noGrp="1"/>
          </p:cNvSpPr>
          <p:nvPr>
            <p:ph type="subTitle" idx="1" hasCustomPrompt="1"/>
          </p:nvPr>
        </p:nvSpPr>
        <p:spPr>
          <a:xfrm>
            <a:off x="1524002" y="3602038"/>
            <a:ext cx="9144000" cy="1655763"/>
          </a:xfrm>
        </p:spPr>
        <p:txBody>
          <a:bodyPr/>
          <a:lstStyle>
            <a:lvl1pPr marL="0" indent="0" algn="ctr">
              <a:buNone/>
              <a:defRPr sz="2400"/>
            </a:lvl1pPr>
            <a:lvl2pPr marL="457200" indent="0" algn="ctr">
              <a:buNone/>
              <a:defRPr sz="2000"/>
            </a:lvl2pPr>
            <a:lvl3pPr marL="913765" indent="0" algn="ctr">
              <a:buNone/>
              <a:defRPr sz="1800"/>
            </a:lvl3pPr>
            <a:lvl4pPr marL="1370965" indent="0" algn="ctr">
              <a:buNone/>
              <a:defRPr sz="1600"/>
            </a:lvl4pPr>
            <a:lvl5pPr marL="1827530" indent="0" algn="ctr">
              <a:buNone/>
              <a:defRPr sz="1600"/>
            </a:lvl5pPr>
            <a:lvl6pPr marL="2284730" indent="0" algn="ctr">
              <a:buNone/>
              <a:defRPr sz="1600"/>
            </a:lvl6pPr>
            <a:lvl7pPr marL="2741930" indent="0" algn="ctr">
              <a:buNone/>
              <a:defRPr sz="1600"/>
            </a:lvl7pPr>
            <a:lvl8pPr marL="3198495" indent="0" algn="ctr">
              <a:buNone/>
              <a:defRPr sz="1600"/>
            </a:lvl8pPr>
            <a:lvl9pPr marL="3655695" indent="0" algn="ctr">
              <a:buNone/>
              <a:defRPr sz="1600"/>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p>
            <a:fld id="{C5B72DE3-FE0A-428A-AB10-325226F2F564}" type="datetimeFigureOut">
              <a:rPr lang="zh-CN" altLang="en-US" smtClean="0"/>
              <a:t>2021/9/15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12C7F20-4EEE-4847-AC76-B538472E8A39}" type="slidenum">
              <a:rPr lang="zh-CN" altLang="en-US" smtClean="0"/>
              <a:t>‹#›</a:t>
            </a:fld>
            <a:endParaRPr lang="zh-CN" altLang="en-US"/>
          </a:p>
        </p:txBody>
      </p:sp>
    </p:spTree>
  </p:cSld>
  <p:clrMapOvr>
    <a:masterClrMapping/>
  </p:clrMapOvr>
  <p:transition spd="slow" advClick="0" advTm="1000">
    <p:randomBar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C5B72DE3-FE0A-428A-AB10-325226F2F564}" type="datetimeFigureOut">
              <a:rPr lang="zh-CN" altLang="en-US" smtClean="0"/>
              <a:t>2021/9/15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12C7F20-4EEE-4847-AC76-B538472E8A39}" type="slidenum">
              <a:rPr lang="zh-CN" altLang="en-US" smtClean="0"/>
              <a:t>‹#›</a:t>
            </a:fld>
            <a:endParaRPr lang="zh-CN" altLang="en-US"/>
          </a:p>
        </p:txBody>
      </p:sp>
    </p:spTree>
  </p:cSld>
  <p:clrMapOvr>
    <a:masterClrMapping/>
  </p:clrMapOvr>
  <p:transition spd="slow" advClick="0" advTm="1000">
    <p:randomBar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1"/>
            <a:ext cx="10515600" cy="2852737"/>
          </a:xfrm>
        </p:spPr>
        <p:txBody>
          <a:bodyPr anchor="b"/>
          <a:lstStyle>
            <a:lvl1pPr>
              <a:defRPr sz="5995"/>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831851" y="4589464"/>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3765" indent="0">
              <a:buNone/>
              <a:defRPr sz="1800">
                <a:solidFill>
                  <a:schemeClr val="tx1">
                    <a:tint val="75000"/>
                  </a:schemeClr>
                </a:solidFill>
              </a:defRPr>
            </a:lvl3pPr>
            <a:lvl4pPr marL="1370965" indent="0">
              <a:buNone/>
              <a:defRPr sz="1600">
                <a:solidFill>
                  <a:schemeClr val="tx1">
                    <a:tint val="75000"/>
                  </a:schemeClr>
                </a:solidFill>
              </a:defRPr>
            </a:lvl4pPr>
            <a:lvl5pPr marL="1827530" indent="0">
              <a:buNone/>
              <a:defRPr sz="1600">
                <a:solidFill>
                  <a:schemeClr val="tx1">
                    <a:tint val="75000"/>
                  </a:schemeClr>
                </a:solidFill>
              </a:defRPr>
            </a:lvl5pPr>
            <a:lvl6pPr marL="2284730" indent="0">
              <a:buNone/>
              <a:defRPr sz="1600">
                <a:solidFill>
                  <a:schemeClr val="tx1">
                    <a:tint val="75000"/>
                  </a:schemeClr>
                </a:solidFill>
              </a:defRPr>
            </a:lvl6pPr>
            <a:lvl7pPr marL="2741930" indent="0">
              <a:buNone/>
              <a:defRPr sz="1600">
                <a:solidFill>
                  <a:schemeClr val="tx1">
                    <a:tint val="75000"/>
                  </a:schemeClr>
                </a:solidFill>
              </a:defRPr>
            </a:lvl7pPr>
            <a:lvl8pPr marL="3198495" indent="0">
              <a:buNone/>
              <a:defRPr sz="1600">
                <a:solidFill>
                  <a:schemeClr val="tx1">
                    <a:tint val="75000"/>
                  </a:schemeClr>
                </a:solidFill>
              </a:defRPr>
            </a:lvl8pPr>
            <a:lvl9pPr marL="3655695"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C5B72DE3-FE0A-428A-AB10-325226F2F564}" type="datetimeFigureOut">
              <a:rPr lang="zh-CN" altLang="en-US" smtClean="0"/>
              <a:t>2021/9/15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12C7F20-4EEE-4847-AC76-B538472E8A39}" type="slidenum">
              <a:rPr lang="zh-CN" altLang="en-US" smtClean="0"/>
              <a:t>‹#›</a:t>
            </a:fld>
            <a:endParaRPr lang="zh-CN" altLang="en-US"/>
          </a:p>
        </p:txBody>
      </p:sp>
    </p:spTree>
  </p:cSld>
  <p:clrMapOvr>
    <a:masterClrMapping/>
  </p:clrMapOvr>
  <p:transition spd="slow" advClick="0" advTm="1000">
    <p:randomBar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hasCustomPrompt="1"/>
          </p:nvPr>
        </p:nvSpPr>
        <p:spPr>
          <a:xfrm>
            <a:off x="838201" y="1825627"/>
            <a:ext cx="5181600" cy="4351339"/>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hasCustomPrompt="1"/>
          </p:nvPr>
        </p:nvSpPr>
        <p:spPr>
          <a:xfrm>
            <a:off x="6172201" y="1825627"/>
            <a:ext cx="5181600" cy="4351339"/>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C5B72DE3-FE0A-428A-AB10-325226F2F564}" type="datetimeFigureOut">
              <a:rPr lang="zh-CN" altLang="en-US" smtClean="0"/>
              <a:t>2021/9/15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12C7F20-4EEE-4847-AC76-B538472E8A39}" type="slidenum">
              <a:rPr lang="zh-CN" altLang="en-US" smtClean="0"/>
              <a:t>‹#›</a:t>
            </a:fld>
            <a:endParaRPr lang="zh-CN" altLang="en-US"/>
          </a:p>
        </p:txBody>
      </p:sp>
    </p:spTree>
  </p:cSld>
  <p:clrMapOvr>
    <a:masterClrMapping/>
  </p:clrMapOvr>
  <p:transition spd="slow" advClick="0" advTm="1000">
    <p:randomBar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9" y="365125"/>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839790" y="1681163"/>
            <a:ext cx="5157786" cy="823912"/>
          </a:xfrm>
        </p:spPr>
        <p:txBody>
          <a:bodyPr anchor="b"/>
          <a:lstStyle>
            <a:lvl1pPr marL="0" indent="0">
              <a:buNone/>
              <a:defRPr sz="2400" b="1"/>
            </a:lvl1pPr>
            <a:lvl2pPr marL="457200" indent="0">
              <a:buNone/>
              <a:defRPr sz="2000" b="1"/>
            </a:lvl2pPr>
            <a:lvl3pPr marL="913765" indent="0">
              <a:buNone/>
              <a:defRPr sz="1800" b="1"/>
            </a:lvl3pPr>
            <a:lvl4pPr marL="1370965" indent="0">
              <a:buNone/>
              <a:defRPr sz="1600" b="1"/>
            </a:lvl4pPr>
            <a:lvl5pPr marL="1827530" indent="0">
              <a:buNone/>
              <a:defRPr sz="1600" b="1"/>
            </a:lvl5pPr>
            <a:lvl6pPr marL="2284730" indent="0">
              <a:buNone/>
              <a:defRPr sz="1600" b="1"/>
            </a:lvl6pPr>
            <a:lvl7pPr marL="2741930" indent="0">
              <a:buNone/>
              <a:defRPr sz="1600" b="1"/>
            </a:lvl7pPr>
            <a:lvl8pPr marL="3198495" indent="0">
              <a:buNone/>
              <a:defRPr sz="1600" b="1"/>
            </a:lvl8pPr>
            <a:lvl9pPr marL="3655695" indent="0">
              <a:buNone/>
              <a:defRPr sz="1600" b="1"/>
            </a:lvl9pPr>
          </a:lstStyle>
          <a:p>
            <a:pPr lvl="0"/>
            <a:r>
              <a:rPr lang="zh-CN" altLang="en-US"/>
              <a:t>编辑母版文本样式</a:t>
            </a:r>
          </a:p>
        </p:txBody>
      </p:sp>
      <p:sp>
        <p:nvSpPr>
          <p:cNvPr id="4" name="Content Placeholder 3"/>
          <p:cNvSpPr>
            <a:spLocks noGrp="1"/>
          </p:cNvSpPr>
          <p:nvPr>
            <p:ph sz="half" idx="2" hasCustomPrompt="1"/>
          </p:nvPr>
        </p:nvSpPr>
        <p:spPr>
          <a:xfrm>
            <a:off x="839790" y="2505076"/>
            <a:ext cx="5157786"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hasCustomPrompt="1"/>
          </p:nvPr>
        </p:nvSpPr>
        <p:spPr>
          <a:xfrm>
            <a:off x="6172201" y="1681163"/>
            <a:ext cx="5183189" cy="823912"/>
          </a:xfrm>
        </p:spPr>
        <p:txBody>
          <a:bodyPr anchor="b"/>
          <a:lstStyle>
            <a:lvl1pPr marL="0" indent="0">
              <a:buNone/>
              <a:defRPr sz="2400" b="1"/>
            </a:lvl1pPr>
            <a:lvl2pPr marL="457200" indent="0">
              <a:buNone/>
              <a:defRPr sz="2000" b="1"/>
            </a:lvl2pPr>
            <a:lvl3pPr marL="913765" indent="0">
              <a:buNone/>
              <a:defRPr sz="1800" b="1"/>
            </a:lvl3pPr>
            <a:lvl4pPr marL="1370965" indent="0">
              <a:buNone/>
              <a:defRPr sz="1600" b="1"/>
            </a:lvl4pPr>
            <a:lvl5pPr marL="1827530" indent="0">
              <a:buNone/>
              <a:defRPr sz="1600" b="1"/>
            </a:lvl5pPr>
            <a:lvl6pPr marL="2284730" indent="0">
              <a:buNone/>
              <a:defRPr sz="1600" b="1"/>
            </a:lvl6pPr>
            <a:lvl7pPr marL="2741930" indent="0">
              <a:buNone/>
              <a:defRPr sz="1600" b="1"/>
            </a:lvl7pPr>
            <a:lvl8pPr marL="3198495" indent="0">
              <a:buNone/>
              <a:defRPr sz="1600" b="1"/>
            </a:lvl8pPr>
            <a:lvl9pPr marL="3655695" indent="0">
              <a:buNone/>
              <a:defRPr sz="1600" b="1"/>
            </a:lvl9pPr>
          </a:lstStyle>
          <a:p>
            <a:pPr lvl="0"/>
            <a:r>
              <a:rPr lang="zh-CN" altLang="en-US"/>
              <a:t>编辑母版文本样式</a:t>
            </a:r>
          </a:p>
        </p:txBody>
      </p:sp>
      <p:sp>
        <p:nvSpPr>
          <p:cNvPr id="6" name="Content Placeholder 5"/>
          <p:cNvSpPr>
            <a:spLocks noGrp="1"/>
          </p:cNvSpPr>
          <p:nvPr>
            <p:ph sz="quarter" idx="4" hasCustomPrompt="1"/>
          </p:nvPr>
        </p:nvSpPr>
        <p:spPr>
          <a:xfrm>
            <a:off x="6172201" y="2505076"/>
            <a:ext cx="5183189"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C5B72DE3-FE0A-428A-AB10-325226F2F564}" type="datetimeFigureOut">
              <a:rPr lang="zh-CN" altLang="en-US" smtClean="0"/>
              <a:t>2021/9/15</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D12C7F20-4EEE-4847-AC76-B538472E8A39}" type="slidenum">
              <a:rPr lang="zh-CN" altLang="en-US" smtClean="0"/>
              <a:t>‹#›</a:t>
            </a:fld>
            <a:endParaRPr lang="zh-CN" altLang="en-US"/>
          </a:p>
        </p:txBody>
      </p:sp>
    </p:spTree>
  </p:cSld>
  <p:clrMapOvr>
    <a:masterClrMapping/>
  </p:clrMapOvr>
  <p:transition spd="slow" advClick="0" advTm="1000">
    <p:randomBar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C5B72DE3-FE0A-428A-AB10-325226F2F564}" type="datetimeFigureOut">
              <a:rPr lang="zh-CN" altLang="en-US" smtClean="0"/>
              <a:t>2021/9/15</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D12C7F20-4EEE-4847-AC76-B538472E8A39}" type="slidenum">
              <a:rPr lang="zh-CN" altLang="en-US" smtClean="0"/>
              <a:t>‹#›</a:t>
            </a:fld>
            <a:endParaRPr lang="zh-CN" altLang="en-US"/>
          </a:p>
        </p:txBody>
      </p:sp>
    </p:spTree>
  </p:cSld>
  <p:clrMapOvr>
    <a:masterClrMapping/>
  </p:clrMapOvr>
  <p:transition spd="slow" advClick="0" advTm="1000">
    <p:randomBar dir="vert"/>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13" Type="http://schemas.openxmlformats.org/officeDocument/2006/relationships/theme" Target="../theme/theme2.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slideLayout" Target="../slideLayouts/slideLayout15.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17.xml"/><Relationship Id="rId1"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wdUpDiag">
          <a:fgClr>
            <a:schemeClr val="bg1">
              <a:lumMod val="95000"/>
            </a:schemeClr>
          </a:fgClr>
          <a:bgClr>
            <a:schemeClr val="bg1"/>
          </a:bgClr>
        </a:patt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ransition spd="slow" advTm="3000">
    <p:fade/>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1"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1" y="1825627"/>
            <a:ext cx="10515600" cy="4351339"/>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838201"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B72DE3-FE0A-428A-AB10-325226F2F564}" type="datetimeFigureOut">
              <a:rPr lang="zh-CN" altLang="en-US" smtClean="0"/>
              <a:t>2021/9/15</a:t>
            </a:fld>
            <a:endParaRPr lang="zh-CN" altLang="en-US"/>
          </a:p>
        </p:txBody>
      </p:sp>
      <p:sp>
        <p:nvSpPr>
          <p:cNvPr id="5" name="Footer Placeholder 4"/>
          <p:cNvSpPr>
            <a:spLocks noGrp="1"/>
          </p:cNvSpPr>
          <p:nvPr>
            <p:ph type="ftr" sz="quarter" idx="3"/>
          </p:nvPr>
        </p:nvSpPr>
        <p:spPr>
          <a:xfrm>
            <a:off x="4038601"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1"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12C7F20-4EEE-4847-AC76-B538472E8A39}"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 id="2147483664" r:id="rId11"/>
    <p:sldLayoutId id="2147483665" r:id="rId12"/>
  </p:sldLayoutIdLst>
  <p:transition spd="slow" advClick="0" advTm="1000">
    <p:randomBar dir="vert"/>
  </p:transition>
  <p:txStyles>
    <p:titleStyle>
      <a:lvl1pPr algn="l" defTabSz="913765" rtl="0" eaLnBrk="1" latinLnBrk="0" hangingPunct="1">
        <a:lnSpc>
          <a:spcPct val="90000"/>
        </a:lnSpc>
        <a:spcBef>
          <a:spcPct val="0"/>
        </a:spcBef>
        <a:buNone/>
        <a:defRPr sz="4395" kern="1200">
          <a:solidFill>
            <a:schemeClr val="tx1"/>
          </a:solidFill>
          <a:latin typeface="+mj-lt"/>
          <a:ea typeface="+mj-ea"/>
          <a:cs typeface="+mj-cs"/>
        </a:defRPr>
      </a:lvl1pPr>
    </p:titleStyle>
    <p:bodyStyle>
      <a:lvl1pPr marL="228600" indent="-228600" algn="l" defTabSz="913765"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165" indent="-228600" algn="l" defTabSz="913765"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365" indent="-228600" algn="l" defTabSz="913765"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599565"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61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33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05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7095"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4295"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3765" algn="l" defTabSz="913765" rtl="0" eaLnBrk="1" latinLnBrk="0" hangingPunct="1">
        <a:defRPr sz="1800" kern="1200">
          <a:solidFill>
            <a:schemeClr val="tx1"/>
          </a:solidFill>
          <a:latin typeface="+mn-lt"/>
          <a:ea typeface="+mn-ea"/>
          <a:cs typeface="+mn-cs"/>
        </a:defRPr>
      </a:lvl3pPr>
      <a:lvl4pPr marL="1370965" algn="l" defTabSz="913765" rtl="0" eaLnBrk="1" latinLnBrk="0" hangingPunct="1">
        <a:defRPr sz="1800" kern="1200">
          <a:solidFill>
            <a:schemeClr val="tx1"/>
          </a:solidFill>
          <a:latin typeface="+mn-lt"/>
          <a:ea typeface="+mn-ea"/>
          <a:cs typeface="+mn-cs"/>
        </a:defRPr>
      </a:lvl4pPr>
      <a:lvl5pPr marL="1827530" algn="l" defTabSz="913765" rtl="0" eaLnBrk="1" latinLnBrk="0" hangingPunct="1">
        <a:defRPr sz="1800" kern="1200">
          <a:solidFill>
            <a:schemeClr val="tx1"/>
          </a:solidFill>
          <a:latin typeface="+mn-lt"/>
          <a:ea typeface="+mn-ea"/>
          <a:cs typeface="+mn-cs"/>
        </a:defRPr>
      </a:lvl5pPr>
      <a:lvl6pPr marL="2284730" algn="l" defTabSz="913765" rtl="0" eaLnBrk="1" latinLnBrk="0" hangingPunct="1">
        <a:defRPr sz="1800" kern="1200">
          <a:solidFill>
            <a:schemeClr val="tx1"/>
          </a:solidFill>
          <a:latin typeface="+mn-lt"/>
          <a:ea typeface="+mn-ea"/>
          <a:cs typeface="+mn-cs"/>
        </a:defRPr>
      </a:lvl6pPr>
      <a:lvl7pPr marL="2741930" algn="l" defTabSz="913765" rtl="0" eaLnBrk="1" latinLnBrk="0" hangingPunct="1">
        <a:defRPr sz="1800" kern="1200">
          <a:solidFill>
            <a:schemeClr val="tx1"/>
          </a:solidFill>
          <a:latin typeface="+mn-lt"/>
          <a:ea typeface="+mn-ea"/>
          <a:cs typeface="+mn-cs"/>
        </a:defRPr>
      </a:lvl7pPr>
      <a:lvl8pPr marL="3198495" algn="l" defTabSz="913765" rtl="0" eaLnBrk="1" latinLnBrk="0" hangingPunct="1">
        <a:defRPr sz="1800" kern="1200">
          <a:solidFill>
            <a:schemeClr val="tx1"/>
          </a:solidFill>
          <a:latin typeface="+mn-lt"/>
          <a:ea typeface="+mn-ea"/>
          <a:cs typeface="+mn-cs"/>
        </a:defRPr>
      </a:lvl8pPr>
      <a:lvl9pPr marL="3655695" algn="l" defTabSz="913765"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389" y="365780"/>
            <a:ext cx="10515224" cy="1324636"/>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389" y="1825890"/>
            <a:ext cx="10515224" cy="4351729"/>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389" y="6356747"/>
            <a:ext cx="2742447" cy="364275"/>
          </a:xfrm>
          <a:prstGeom prst="rect">
            <a:avLst/>
          </a:prstGeom>
        </p:spPr>
        <p:txBody>
          <a:bodyPr vert="horz" lIns="91440" tIns="45720" rIns="91440" bIns="45720" rtlCol="0" anchor="ctr"/>
          <a:lstStyle>
            <a:lvl1pPr algn="l">
              <a:defRPr sz="1140">
                <a:solidFill>
                  <a:schemeClr val="tx1">
                    <a:tint val="75000"/>
                  </a:schemeClr>
                </a:solidFill>
              </a:defRPr>
            </a:lvl1pPr>
          </a:lstStyle>
          <a:p>
            <a:fld id="{43A93E93-166D-47F5-9EF1-ACEABE24AEEA}" type="datetimeFigureOut">
              <a:rPr lang="zh-CN" altLang="en-US" smtClean="0"/>
              <a:t>2021/9/15</a:t>
            </a:fld>
            <a:endParaRPr lang="zh-CN" altLang="en-US"/>
          </a:p>
        </p:txBody>
      </p:sp>
      <p:sp>
        <p:nvSpPr>
          <p:cNvPr id="5" name="页脚占位符 4"/>
          <p:cNvSpPr>
            <a:spLocks noGrp="1"/>
          </p:cNvSpPr>
          <p:nvPr>
            <p:ph type="ftr" sz="quarter" idx="3"/>
          </p:nvPr>
        </p:nvSpPr>
        <p:spPr>
          <a:xfrm>
            <a:off x="4038413" y="6356747"/>
            <a:ext cx="4115176" cy="364275"/>
          </a:xfrm>
          <a:prstGeom prst="rect">
            <a:avLst/>
          </a:prstGeom>
        </p:spPr>
        <p:txBody>
          <a:bodyPr vert="horz" lIns="91440" tIns="45720" rIns="91440" bIns="45720" rtlCol="0" anchor="ctr"/>
          <a:lstStyle>
            <a:lvl1pPr algn="ctr">
              <a:defRPr sz="114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1166" y="6356747"/>
            <a:ext cx="2742447" cy="364275"/>
          </a:xfrm>
          <a:prstGeom prst="rect">
            <a:avLst/>
          </a:prstGeom>
        </p:spPr>
        <p:txBody>
          <a:bodyPr vert="horz" lIns="91440" tIns="45720" rIns="91440" bIns="45720" rtlCol="0" anchor="ctr"/>
          <a:lstStyle>
            <a:lvl1pPr algn="r">
              <a:defRPr sz="1140">
                <a:solidFill>
                  <a:schemeClr val="tx1">
                    <a:tint val="75000"/>
                  </a:schemeClr>
                </a:solidFill>
              </a:defRPr>
            </a:lvl1pPr>
          </a:lstStyle>
          <a:p>
            <a:fld id="{118D5ACA-62CA-46DB-AD6B-12EDD6D51A23}"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67" r:id="rId1"/>
    <p:sldLayoutId id="2147483668" r:id="rId2"/>
  </p:sldLayoutIdLst>
  <p:txStyles>
    <p:titleStyle>
      <a:lvl1pPr algn="l" defTabSz="866775" rtl="0" eaLnBrk="1" latinLnBrk="0" hangingPunct="1">
        <a:lnSpc>
          <a:spcPct val="90000"/>
        </a:lnSpc>
        <a:spcBef>
          <a:spcPct val="0"/>
        </a:spcBef>
        <a:buNone/>
        <a:defRPr sz="4170" kern="1200">
          <a:solidFill>
            <a:schemeClr val="tx1"/>
          </a:solidFill>
          <a:latin typeface="+mj-lt"/>
          <a:ea typeface="+mj-ea"/>
          <a:cs typeface="+mj-cs"/>
        </a:defRPr>
      </a:lvl1pPr>
    </p:titleStyle>
    <p:bodyStyle>
      <a:lvl1pPr marL="216535" indent="-216535" algn="l" defTabSz="866775" rtl="0" eaLnBrk="1" latinLnBrk="0" hangingPunct="1">
        <a:lnSpc>
          <a:spcPct val="90000"/>
        </a:lnSpc>
        <a:spcBef>
          <a:spcPts val="950"/>
        </a:spcBef>
        <a:buFont typeface="Arial" panose="020B0604020202020204" pitchFamily="34" charset="0"/>
        <a:buChar char="•"/>
        <a:defRPr sz="2655" kern="1200">
          <a:solidFill>
            <a:schemeClr val="tx1"/>
          </a:solidFill>
          <a:latin typeface="+mn-lt"/>
          <a:ea typeface="+mn-ea"/>
          <a:cs typeface="+mn-cs"/>
        </a:defRPr>
      </a:lvl1pPr>
      <a:lvl2pPr marL="650240" indent="-216535" algn="l" defTabSz="866775" rtl="0" eaLnBrk="1" latinLnBrk="0" hangingPunct="1">
        <a:lnSpc>
          <a:spcPct val="90000"/>
        </a:lnSpc>
        <a:spcBef>
          <a:spcPts val="475"/>
        </a:spcBef>
        <a:buFont typeface="Arial" panose="020B0604020202020204" pitchFamily="34" charset="0"/>
        <a:buChar char="•"/>
        <a:defRPr sz="2275" kern="1200">
          <a:solidFill>
            <a:schemeClr val="tx1"/>
          </a:solidFill>
          <a:latin typeface="+mn-lt"/>
          <a:ea typeface="+mn-ea"/>
          <a:cs typeface="+mn-cs"/>
        </a:defRPr>
      </a:lvl2pPr>
      <a:lvl3pPr marL="1083945" indent="-216535" algn="l" defTabSz="866775" rtl="0" eaLnBrk="1" latinLnBrk="0" hangingPunct="1">
        <a:lnSpc>
          <a:spcPct val="90000"/>
        </a:lnSpc>
        <a:spcBef>
          <a:spcPts val="475"/>
        </a:spcBef>
        <a:buFont typeface="Arial" panose="020B0604020202020204" pitchFamily="34" charset="0"/>
        <a:buChar char="•"/>
        <a:defRPr sz="1895" kern="1200">
          <a:solidFill>
            <a:schemeClr val="tx1"/>
          </a:solidFill>
          <a:latin typeface="+mn-lt"/>
          <a:ea typeface="+mn-ea"/>
          <a:cs typeface="+mn-cs"/>
        </a:defRPr>
      </a:lvl3pPr>
      <a:lvl4pPr marL="1517015" indent="-216535" algn="l" defTabSz="866775" rtl="0" eaLnBrk="1" latinLnBrk="0" hangingPunct="1">
        <a:lnSpc>
          <a:spcPct val="90000"/>
        </a:lnSpc>
        <a:spcBef>
          <a:spcPts val="475"/>
        </a:spcBef>
        <a:buFont typeface="Arial" panose="020B0604020202020204" pitchFamily="34" charset="0"/>
        <a:buChar char="•"/>
        <a:defRPr sz="1705" kern="1200">
          <a:solidFill>
            <a:schemeClr val="tx1"/>
          </a:solidFill>
          <a:latin typeface="+mn-lt"/>
          <a:ea typeface="+mn-ea"/>
          <a:cs typeface="+mn-cs"/>
        </a:defRPr>
      </a:lvl4pPr>
      <a:lvl5pPr marL="1950720" indent="-216535" algn="l" defTabSz="866775" rtl="0" eaLnBrk="1" latinLnBrk="0" hangingPunct="1">
        <a:lnSpc>
          <a:spcPct val="90000"/>
        </a:lnSpc>
        <a:spcBef>
          <a:spcPts val="475"/>
        </a:spcBef>
        <a:buFont typeface="Arial" panose="020B0604020202020204" pitchFamily="34" charset="0"/>
        <a:buChar char="•"/>
        <a:defRPr sz="1705" kern="1200">
          <a:solidFill>
            <a:schemeClr val="tx1"/>
          </a:solidFill>
          <a:latin typeface="+mn-lt"/>
          <a:ea typeface="+mn-ea"/>
          <a:cs typeface="+mn-cs"/>
        </a:defRPr>
      </a:lvl5pPr>
      <a:lvl6pPr marL="2383790" indent="-216535" algn="l" defTabSz="866775" rtl="0" eaLnBrk="1" latinLnBrk="0" hangingPunct="1">
        <a:lnSpc>
          <a:spcPct val="90000"/>
        </a:lnSpc>
        <a:spcBef>
          <a:spcPts val="475"/>
        </a:spcBef>
        <a:buFont typeface="Arial" panose="020B0604020202020204" pitchFamily="34" charset="0"/>
        <a:buChar char="•"/>
        <a:defRPr sz="1705" kern="1200">
          <a:solidFill>
            <a:schemeClr val="tx1"/>
          </a:solidFill>
          <a:latin typeface="+mn-lt"/>
          <a:ea typeface="+mn-ea"/>
          <a:cs typeface="+mn-cs"/>
        </a:defRPr>
      </a:lvl6pPr>
      <a:lvl7pPr marL="2817495" indent="-216535" algn="l" defTabSz="866775" rtl="0" eaLnBrk="1" latinLnBrk="0" hangingPunct="1">
        <a:lnSpc>
          <a:spcPct val="90000"/>
        </a:lnSpc>
        <a:spcBef>
          <a:spcPts val="475"/>
        </a:spcBef>
        <a:buFont typeface="Arial" panose="020B0604020202020204" pitchFamily="34" charset="0"/>
        <a:buChar char="•"/>
        <a:defRPr sz="1705" kern="1200">
          <a:solidFill>
            <a:schemeClr val="tx1"/>
          </a:solidFill>
          <a:latin typeface="+mn-lt"/>
          <a:ea typeface="+mn-ea"/>
          <a:cs typeface="+mn-cs"/>
        </a:defRPr>
      </a:lvl7pPr>
      <a:lvl8pPr marL="3251200" indent="-216535" algn="l" defTabSz="866775" rtl="0" eaLnBrk="1" latinLnBrk="0" hangingPunct="1">
        <a:lnSpc>
          <a:spcPct val="90000"/>
        </a:lnSpc>
        <a:spcBef>
          <a:spcPts val="475"/>
        </a:spcBef>
        <a:buFont typeface="Arial" panose="020B0604020202020204" pitchFamily="34" charset="0"/>
        <a:buChar char="•"/>
        <a:defRPr sz="1705" kern="1200">
          <a:solidFill>
            <a:schemeClr val="tx1"/>
          </a:solidFill>
          <a:latin typeface="+mn-lt"/>
          <a:ea typeface="+mn-ea"/>
          <a:cs typeface="+mn-cs"/>
        </a:defRPr>
      </a:lvl8pPr>
      <a:lvl9pPr marL="3684270" indent="-216535" algn="l" defTabSz="866775" rtl="0" eaLnBrk="1" latinLnBrk="0" hangingPunct="1">
        <a:lnSpc>
          <a:spcPct val="90000"/>
        </a:lnSpc>
        <a:spcBef>
          <a:spcPts val="475"/>
        </a:spcBef>
        <a:buFont typeface="Arial" panose="020B0604020202020204" pitchFamily="34" charset="0"/>
        <a:buChar char="•"/>
        <a:defRPr sz="1705" kern="1200">
          <a:solidFill>
            <a:schemeClr val="tx1"/>
          </a:solidFill>
          <a:latin typeface="+mn-lt"/>
          <a:ea typeface="+mn-ea"/>
          <a:cs typeface="+mn-cs"/>
        </a:defRPr>
      </a:lvl9pPr>
    </p:bodyStyle>
    <p:otherStyle>
      <a:defPPr>
        <a:defRPr lang="zh-CN"/>
      </a:defPPr>
      <a:lvl1pPr marL="0" algn="l" defTabSz="866775" rtl="0" eaLnBrk="1" latinLnBrk="0" hangingPunct="1">
        <a:defRPr sz="1705" kern="1200">
          <a:solidFill>
            <a:schemeClr val="tx1"/>
          </a:solidFill>
          <a:latin typeface="+mn-lt"/>
          <a:ea typeface="+mn-ea"/>
          <a:cs typeface="+mn-cs"/>
        </a:defRPr>
      </a:lvl1pPr>
      <a:lvl2pPr marL="433705" algn="l" defTabSz="866775" rtl="0" eaLnBrk="1" latinLnBrk="0" hangingPunct="1">
        <a:defRPr sz="1705" kern="1200">
          <a:solidFill>
            <a:schemeClr val="tx1"/>
          </a:solidFill>
          <a:latin typeface="+mn-lt"/>
          <a:ea typeface="+mn-ea"/>
          <a:cs typeface="+mn-cs"/>
        </a:defRPr>
      </a:lvl2pPr>
      <a:lvl3pPr marL="866775" algn="l" defTabSz="866775" rtl="0" eaLnBrk="1" latinLnBrk="0" hangingPunct="1">
        <a:defRPr sz="1705" kern="1200">
          <a:solidFill>
            <a:schemeClr val="tx1"/>
          </a:solidFill>
          <a:latin typeface="+mn-lt"/>
          <a:ea typeface="+mn-ea"/>
          <a:cs typeface="+mn-cs"/>
        </a:defRPr>
      </a:lvl3pPr>
      <a:lvl4pPr marL="1300480" algn="l" defTabSz="866775" rtl="0" eaLnBrk="1" latinLnBrk="0" hangingPunct="1">
        <a:defRPr sz="1705" kern="1200">
          <a:solidFill>
            <a:schemeClr val="tx1"/>
          </a:solidFill>
          <a:latin typeface="+mn-lt"/>
          <a:ea typeface="+mn-ea"/>
          <a:cs typeface="+mn-cs"/>
        </a:defRPr>
      </a:lvl4pPr>
      <a:lvl5pPr marL="1734185" algn="l" defTabSz="866775" rtl="0" eaLnBrk="1" latinLnBrk="0" hangingPunct="1">
        <a:defRPr sz="1705" kern="1200">
          <a:solidFill>
            <a:schemeClr val="tx1"/>
          </a:solidFill>
          <a:latin typeface="+mn-lt"/>
          <a:ea typeface="+mn-ea"/>
          <a:cs typeface="+mn-cs"/>
        </a:defRPr>
      </a:lvl5pPr>
      <a:lvl6pPr marL="2167255" algn="l" defTabSz="866775" rtl="0" eaLnBrk="1" latinLnBrk="0" hangingPunct="1">
        <a:defRPr sz="1705" kern="1200">
          <a:solidFill>
            <a:schemeClr val="tx1"/>
          </a:solidFill>
          <a:latin typeface="+mn-lt"/>
          <a:ea typeface="+mn-ea"/>
          <a:cs typeface="+mn-cs"/>
        </a:defRPr>
      </a:lvl6pPr>
      <a:lvl7pPr marL="2600960" algn="l" defTabSz="866775" rtl="0" eaLnBrk="1" latinLnBrk="0" hangingPunct="1">
        <a:defRPr sz="1705" kern="1200">
          <a:solidFill>
            <a:schemeClr val="tx1"/>
          </a:solidFill>
          <a:latin typeface="+mn-lt"/>
          <a:ea typeface="+mn-ea"/>
          <a:cs typeface="+mn-cs"/>
        </a:defRPr>
      </a:lvl7pPr>
      <a:lvl8pPr marL="3034030" algn="l" defTabSz="866775" rtl="0" eaLnBrk="1" latinLnBrk="0" hangingPunct="1">
        <a:defRPr sz="1705" kern="1200">
          <a:solidFill>
            <a:schemeClr val="tx1"/>
          </a:solidFill>
          <a:latin typeface="+mn-lt"/>
          <a:ea typeface="+mn-ea"/>
          <a:cs typeface="+mn-cs"/>
        </a:defRPr>
      </a:lvl8pPr>
      <a:lvl9pPr marL="3467735" algn="l" defTabSz="866775" rtl="0" eaLnBrk="1" latinLnBrk="0" hangingPunct="1">
        <a:defRPr sz="170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3.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23.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24.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3.xml"/><Relationship Id="rId6" Type="http://schemas.openxmlformats.org/officeDocument/2006/relationships/hyperlink" Target="https://bio.csu.edu.cn/" TargetMode="External"/><Relationship Id="rId5" Type="http://schemas.openxmlformats.org/officeDocument/2006/relationships/hyperlink" Target="http://www.csu.edu.cn/" TargetMode="External"/><Relationship Id="rId4" Type="http://schemas.openxmlformats.org/officeDocument/2006/relationships/image" Target="../media/image25.png"/></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microsoft.com/office/2007/relationships/hdphoto" Target="../media/hdphoto2.wdp"/><Relationship Id="rId5" Type="http://schemas.openxmlformats.org/officeDocument/2006/relationships/image" Target="../media/image7.png"/><Relationship Id="rId4" Type="http://schemas.microsoft.com/office/2007/relationships/hdphoto" Target="../media/hdphoto1.wdp"/></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3.xml"/><Relationship Id="rId6" Type="http://schemas.openxmlformats.org/officeDocument/2006/relationships/image" Target="../media/image27.png"/><Relationship Id="rId5" Type="http://schemas.openxmlformats.org/officeDocument/2006/relationships/hyperlink" Target="https://gs.statcounter.com/" TargetMode="External"/><Relationship Id="rId4" Type="http://schemas.openxmlformats.org/officeDocument/2006/relationships/image" Target="../media/image26.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3.xml"/><Relationship Id="rId4" Type="http://schemas.openxmlformats.org/officeDocument/2006/relationships/image" Target="../media/image28.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3.xml"/><Relationship Id="rId4" Type="http://schemas.openxmlformats.org/officeDocument/2006/relationships/image" Target="../media/image29.png"/></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33.png"/><Relationship Id="rId2" Type="http://schemas.openxmlformats.org/officeDocument/2006/relationships/notesSlide" Target="../notesSlides/notesSlide29.xml"/><Relationship Id="rId1" Type="http://schemas.openxmlformats.org/officeDocument/2006/relationships/slideLayout" Target="../slideLayouts/slideLayout3.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0.xml"/><Relationship Id="rId1" Type="http://schemas.openxmlformats.org/officeDocument/2006/relationships/slideLayout" Target="../slideLayouts/slideLayout4.xml"/><Relationship Id="rId5" Type="http://schemas.openxmlformats.org/officeDocument/2006/relationships/image" Target="../media/image35.jpg"/><Relationship Id="rId4" Type="http://schemas.openxmlformats.org/officeDocument/2006/relationships/image" Target="../media/image34.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16.jpeg"/><Relationship Id="rId4" Type="http://schemas.openxmlformats.org/officeDocument/2006/relationships/image" Target="../media/image15.jpe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文本框 36"/>
          <p:cNvSpPr txBox="1"/>
          <p:nvPr/>
        </p:nvSpPr>
        <p:spPr>
          <a:xfrm>
            <a:off x="8610404" y="6583649"/>
            <a:ext cx="3012363" cy="246221"/>
          </a:xfrm>
          <a:prstGeom prst="rect">
            <a:avLst/>
          </a:prstGeom>
          <a:noFill/>
        </p:spPr>
        <p:txBody>
          <a:bodyPr wrap="non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CN" sz="10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Arial" panose="020B0604020202020204" pitchFamily="34" charset="0"/>
              </a:rPr>
              <a:t>Tsinghua University of China</a:t>
            </a:r>
            <a:endParaRPr kumimoji="0" lang="zh-CN" altLang="en-US" sz="10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sp>
        <p:nvSpPr>
          <p:cNvPr id="62" name="文本框 61"/>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p>
        </p:txBody>
      </p:sp>
      <p:sp>
        <p:nvSpPr>
          <p:cNvPr id="64" name="矩形 63"/>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6" name="文本框 65"/>
          <p:cNvSpPr txBox="1"/>
          <p:nvPr/>
        </p:nvSpPr>
        <p:spPr>
          <a:xfrm>
            <a:off x="594090" y="6583649"/>
            <a:ext cx="2031325"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知行合一、经世致用</a:t>
            </a:r>
          </a:p>
        </p:txBody>
      </p:sp>
      <p:sp>
        <p:nvSpPr>
          <p:cNvPr id="68" name="文本框 67"/>
          <p:cNvSpPr txBox="1"/>
          <p:nvPr/>
        </p:nvSpPr>
        <p:spPr>
          <a:xfrm>
            <a:off x="9137792" y="6583649"/>
            <a:ext cx="2484975" cy="246221"/>
          </a:xfrm>
          <a:prstGeom prst="rect">
            <a:avLst/>
          </a:prstGeom>
          <a:noFill/>
        </p:spPr>
        <p:txBody>
          <a:bodyPr wrap="non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CN"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cxnSp>
        <p:nvCxnSpPr>
          <p:cNvPr id="69" name="直接连接符 68"/>
          <p:cNvCxnSpPr/>
          <p:nvPr/>
        </p:nvCxnSpPr>
        <p:spPr>
          <a:xfrm>
            <a:off x="660400" y="760413"/>
            <a:ext cx="10858500" cy="0"/>
          </a:xfrm>
          <a:prstGeom prst="line">
            <a:avLst/>
          </a:prstGeom>
          <a:noFill/>
          <a:ln w="22225" cap="flat" cmpd="sng" algn="ctr">
            <a:solidFill>
              <a:srgbClr val="1C6299"/>
            </a:solidFill>
            <a:prstDash val="solid"/>
            <a:miter lim="800000"/>
          </a:ln>
          <a:effectLst/>
        </p:spPr>
      </p:cxnSp>
      <p:grpSp>
        <p:nvGrpSpPr>
          <p:cNvPr id="70" name="组合 69"/>
          <p:cNvGrpSpPr/>
          <p:nvPr/>
        </p:nvGrpSpPr>
        <p:grpSpPr>
          <a:xfrm>
            <a:off x="203760" y="159728"/>
            <a:ext cx="725344" cy="619478"/>
            <a:chOff x="178632" y="159728"/>
            <a:chExt cx="725344" cy="619478"/>
          </a:xfrm>
        </p:grpSpPr>
        <p:sp>
          <p:nvSpPr>
            <p:cNvPr id="71" name="椭圆 70"/>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72" name="文本框 71"/>
            <p:cNvSpPr txBox="1"/>
            <p:nvPr/>
          </p:nvSpPr>
          <p:spPr>
            <a:xfrm>
              <a:off x="230876" y="233483"/>
              <a:ext cx="673100"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01</a:t>
              </a:r>
              <a:endParaRPr kumimoji="0" lang="zh-CN" altLang="en-US"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73" name="椭圆 72"/>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pic>
        <p:nvPicPr>
          <p:cNvPr id="74" name="图片 7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75" name="标题占位符 1"/>
          <p:cNvSpPr txBox="1"/>
          <p:nvPr/>
        </p:nvSpPr>
        <p:spPr>
          <a:xfrm>
            <a:off x="965200" y="-100014"/>
            <a:ext cx="5435600"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600" b="1" dirty="0">
                <a:solidFill>
                  <a:sysClr val="windowText" lastClr="000000"/>
                </a:solidFill>
                <a:latin typeface="微软雅黑" panose="020B0503020204020204" pitchFamily="34" charset="-122"/>
                <a:ea typeface="微软雅黑" panose="020B0503020204020204" pitchFamily="34" charset="-122"/>
              </a:rPr>
              <a:t>抉择？</a:t>
            </a:r>
            <a:endParaRPr kumimoji="0" lang="zh-CN" altLang="en-US" sz="2600" b="1" i="0" u="none" strike="noStrike" kern="120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endParaRPr>
          </a:p>
        </p:txBody>
      </p:sp>
      <p:pic>
        <p:nvPicPr>
          <p:cNvPr id="1028" name="Picture 4" descr="https://ss1.bdstatic.com/70cFvXSh_Q1YnxGkpoWK1HF6hhy/it/u=2704113366,3826001105&amp;fm=26&amp;gp=0.jpg"/>
          <p:cNvPicPr>
            <a:picLocks noChangeAspect="1" noChangeArrowheads="1"/>
          </p:cNvPicPr>
          <p:nvPr/>
        </p:nvPicPr>
        <p:blipFill rotWithShape="1">
          <a:blip r:embed="rId4">
            <a:extLst>
              <a:ext uri="{28A0092B-C50C-407E-A947-70E740481C1C}">
                <a14:useLocalDpi xmlns:a14="http://schemas.microsoft.com/office/drawing/2010/main" val="0"/>
              </a:ext>
            </a:extLst>
          </a:blip>
          <a:srcRect r="3469" b="6474"/>
          <a:stretch/>
        </p:blipFill>
        <p:spPr bwMode="auto">
          <a:xfrm>
            <a:off x="4521734" y="899935"/>
            <a:ext cx="2783617" cy="36000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timgsa.baidu.com/timg?image&amp;quality=80&amp;size=b9999_10000&amp;sec=1599842819136&amp;di=41238ab636a0a101a4b5838ae2d31190&amp;imgtype=0&amp;src=http%3A%2F%2Fe.hiphotos.baidu.com%2Fzhidao%2Fwh%3D450%2C600%2Fsign%3Dde3fdfcf798b4710ce7af5c8f6feefcb%2Fb90e7bec54e736d14bb0abe690504fc2d46269b8.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93706" y="1799935"/>
            <a:ext cx="1853546" cy="18000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s://timgsa.baidu.com/timg?image&amp;quality=80&amp;size=b9999_10000&amp;sec=1599843075302&amp;di=3fb26a1264fca926d52ae2e7b0994158&amp;imgtype=0&amp;src=http%3A%2F%2Fimg.jf258.com%2Fuploads%2F2014-10-01%2F202501685.jpg"/>
          <p:cNvPicPr>
            <a:picLocks noChangeAspect="1" noChangeArrowheads="1"/>
          </p:cNvPicPr>
          <p:nvPr/>
        </p:nvPicPr>
        <p:blipFill rotWithShape="1">
          <a:blip r:embed="rId6">
            <a:extLst>
              <a:ext uri="{28A0092B-C50C-407E-A947-70E740481C1C}">
                <a14:useLocalDpi xmlns:a14="http://schemas.microsoft.com/office/drawing/2010/main" val="0"/>
              </a:ext>
            </a:extLst>
          </a:blip>
          <a:srcRect r="61653" b="5067"/>
          <a:stretch/>
        </p:blipFill>
        <p:spPr bwMode="auto">
          <a:xfrm>
            <a:off x="9079833" y="1799935"/>
            <a:ext cx="1514747" cy="1800000"/>
          </a:xfrm>
          <a:prstGeom prst="rect">
            <a:avLst/>
          </a:prstGeom>
          <a:noFill/>
          <a:extLst>
            <a:ext uri="{909E8E84-426E-40DD-AFC4-6F175D3DCCD1}">
              <a14:hiddenFill xmlns:a14="http://schemas.microsoft.com/office/drawing/2010/main">
                <a:solidFill>
                  <a:srgbClr val="FFFFFF"/>
                </a:solidFill>
              </a14:hiddenFill>
            </a:ext>
          </a:extLst>
        </p:spPr>
      </p:pic>
      <p:sp>
        <p:nvSpPr>
          <p:cNvPr id="3" name="右箭头 2"/>
          <p:cNvSpPr/>
          <p:nvPr/>
        </p:nvSpPr>
        <p:spPr>
          <a:xfrm>
            <a:off x="7703388" y="2456508"/>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右箭头 19"/>
          <p:cNvSpPr/>
          <p:nvPr/>
        </p:nvSpPr>
        <p:spPr>
          <a:xfrm flipH="1">
            <a:off x="3145289" y="2456508"/>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1361475" y="3854537"/>
            <a:ext cx="9469049" cy="2797048"/>
          </a:xfrm>
          <a:prstGeom prst="rect">
            <a:avLst/>
          </a:prstGeom>
        </p:spPr>
        <p:txBody>
          <a:bodyPr wrap="square">
            <a:spAutoFit/>
          </a:bodyPr>
          <a:lstStyle/>
          <a:p>
            <a:pPr>
              <a:lnSpc>
                <a:spcPct val="150000"/>
              </a:lnSpc>
            </a:pPr>
            <a:r>
              <a:rPr lang="zh-CN" altLang="en-US" sz="2400" dirty="0">
                <a:latin typeface="微软雅黑" panose="020B0503020204020204" pitchFamily="34" charset="-122"/>
                <a:ea typeface="微软雅黑" panose="020B0503020204020204" pitchFamily="34" charset="-122"/>
              </a:rPr>
              <a:t>计算机专业：</a:t>
            </a:r>
            <a:endParaRPr lang="en-US" altLang="zh-CN" sz="2400" dirty="0">
              <a:latin typeface="微软雅黑" panose="020B0503020204020204" pitchFamily="34" charset="-122"/>
              <a:ea typeface="微软雅黑" panose="020B0503020204020204" pitchFamily="34" charset="-122"/>
            </a:endParaRPr>
          </a:p>
          <a:p>
            <a:pPr>
              <a:lnSpc>
                <a:spcPct val="150000"/>
              </a:lnSpc>
            </a:pPr>
            <a:r>
              <a:rPr lang="en-US" altLang="zh-CN" sz="2400" dirty="0">
                <a:latin typeface="微软雅黑" panose="020B0503020204020204" pitchFamily="34" charset="-122"/>
                <a:ea typeface="微软雅黑" panose="020B0503020204020204" pitchFamily="34" charset="-122"/>
              </a:rPr>
              <a:t>18</a:t>
            </a:r>
            <a:r>
              <a:rPr lang="zh-CN" altLang="en-US" sz="2400" dirty="0">
                <a:latin typeface="微软雅黑" panose="020B0503020204020204" pitchFamily="34" charset="-122"/>
                <a:ea typeface="微软雅黑" panose="020B0503020204020204" pitchFamily="34" charset="-122"/>
              </a:rPr>
              <a:t>年，毕业</a:t>
            </a:r>
            <a:r>
              <a:rPr lang="en-US" altLang="zh-CN" sz="2400" dirty="0">
                <a:latin typeface="微软雅黑" panose="020B0503020204020204" pitchFamily="34" charset="-122"/>
                <a:ea typeface="微软雅黑" panose="020B0503020204020204" pitchFamily="34" charset="-122"/>
              </a:rPr>
              <a:t>185</a:t>
            </a:r>
            <a:r>
              <a:rPr lang="zh-CN" altLang="en-US" sz="2400" dirty="0">
                <a:latin typeface="微软雅黑" panose="020B0503020204020204" pitchFamily="34" charset="-122"/>
                <a:ea typeface="微软雅黑" panose="020B0503020204020204" pitchFamily="34" charset="-122"/>
              </a:rPr>
              <a:t>，直接就业</a:t>
            </a:r>
            <a:r>
              <a:rPr lang="en-US" altLang="zh-CN" sz="2400" dirty="0">
                <a:latin typeface="微软雅黑" panose="020B0503020204020204" pitchFamily="34" charset="-122"/>
                <a:ea typeface="微软雅黑" panose="020B0503020204020204" pitchFamily="34" charset="-122"/>
              </a:rPr>
              <a:t>134</a:t>
            </a:r>
            <a:r>
              <a:rPr lang="zh-CN" altLang="en-US" sz="2400" dirty="0">
                <a:latin typeface="微软雅黑" panose="020B0503020204020204" pitchFamily="34" charset="-122"/>
                <a:ea typeface="微软雅黑" panose="020B0503020204020204" pitchFamily="34" charset="-122"/>
              </a:rPr>
              <a:t>，境内升学</a:t>
            </a:r>
            <a:r>
              <a:rPr lang="en-US" altLang="zh-CN" sz="2400" dirty="0">
                <a:latin typeface="微软雅黑" panose="020B0503020204020204" pitchFamily="34" charset="-122"/>
                <a:ea typeface="微软雅黑" panose="020B0503020204020204" pitchFamily="34" charset="-122"/>
              </a:rPr>
              <a:t>44</a:t>
            </a:r>
            <a:r>
              <a:rPr lang="zh-CN" altLang="en-US" sz="2400" dirty="0">
                <a:latin typeface="微软雅黑" panose="020B0503020204020204" pitchFamily="34" charset="-122"/>
                <a:ea typeface="微软雅黑" panose="020B0503020204020204" pitchFamily="34" charset="-122"/>
              </a:rPr>
              <a:t>，境外升学</a:t>
            </a:r>
            <a:r>
              <a:rPr lang="en-US" altLang="zh-CN" sz="2400" dirty="0">
                <a:latin typeface="微软雅黑" panose="020B0503020204020204" pitchFamily="34" charset="-122"/>
                <a:ea typeface="微软雅黑" panose="020B0503020204020204" pitchFamily="34" charset="-122"/>
              </a:rPr>
              <a:t>6</a:t>
            </a:r>
            <a:br>
              <a:rPr lang="en-US" altLang="zh-CN" sz="2400" dirty="0">
                <a:latin typeface="微软雅黑" panose="020B0503020204020204" pitchFamily="34" charset="-122"/>
                <a:ea typeface="微软雅黑" panose="020B0503020204020204" pitchFamily="34" charset="-122"/>
              </a:rPr>
            </a:br>
            <a:r>
              <a:rPr lang="en-US" altLang="zh-CN" sz="2400" dirty="0">
                <a:latin typeface="微软雅黑" panose="020B0503020204020204" pitchFamily="34" charset="-122"/>
                <a:ea typeface="微软雅黑" panose="020B0503020204020204" pitchFamily="34" charset="-122"/>
              </a:rPr>
              <a:t>19</a:t>
            </a:r>
            <a:r>
              <a:rPr lang="zh-CN" altLang="en-US" sz="2400" dirty="0">
                <a:latin typeface="微软雅黑" panose="020B0503020204020204" pitchFamily="34" charset="-122"/>
                <a:ea typeface="微软雅黑" panose="020B0503020204020204" pitchFamily="34" charset="-122"/>
              </a:rPr>
              <a:t>年，毕业</a:t>
            </a:r>
            <a:r>
              <a:rPr lang="en-US" altLang="zh-CN" sz="2400" dirty="0">
                <a:latin typeface="微软雅黑" panose="020B0503020204020204" pitchFamily="34" charset="-122"/>
                <a:ea typeface="微软雅黑" panose="020B0503020204020204" pitchFamily="34" charset="-122"/>
              </a:rPr>
              <a:t>201</a:t>
            </a:r>
            <a:r>
              <a:rPr lang="zh-CN" altLang="en-US" sz="2400" dirty="0">
                <a:latin typeface="微软雅黑" panose="020B0503020204020204" pitchFamily="34" charset="-122"/>
                <a:ea typeface="微软雅黑" panose="020B0503020204020204" pitchFamily="34" charset="-122"/>
              </a:rPr>
              <a:t>，直接就业</a:t>
            </a:r>
            <a:r>
              <a:rPr lang="en-US" altLang="zh-CN" sz="2400" dirty="0">
                <a:latin typeface="微软雅黑" panose="020B0503020204020204" pitchFamily="34" charset="-122"/>
                <a:ea typeface="微软雅黑" panose="020B0503020204020204" pitchFamily="34" charset="-122"/>
              </a:rPr>
              <a:t>127</a:t>
            </a:r>
            <a:r>
              <a:rPr lang="zh-CN" altLang="en-US" sz="2400" dirty="0">
                <a:latin typeface="微软雅黑" panose="020B0503020204020204" pitchFamily="34" charset="-122"/>
                <a:ea typeface="微软雅黑" panose="020B0503020204020204" pitchFamily="34" charset="-122"/>
              </a:rPr>
              <a:t>，境内升学</a:t>
            </a:r>
            <a:r>
              <a:rPr lang="en-US" altLang="zh-CN" sz="2400" dirty="0">
                <a:latin typeface="微软雅黑" panose="020B0503020204020204" pitchFamily="34" charset="-122"/>
                <a:ea typeface="微软雅黑" panose="020B0503020204020204" pitchFamily="34" charset="-122"/>
              </a:rPr>
              <a:t>66</a:t>
            </a:r>
            <a:r>
              <a:rPr lang="zh-CN" altLang="en-US" sz="2400" dirty="0">
                <a:latin typeface="微软雅黑" panose="020B0503020204020204" pitchFamily="34" charset="-122"/>
                <a:ea typeface="微软雅黑" panose="020B0503020204020204" pitchFamily="34" charset="-122"/>
              </a:rPr>
              <a:t>，境外升学</a:t>
            </a:r>
            <a:r>
              <a:rPr lang="en-US" altLang="zh-CN" sz="2400" dirty="0">
                <a:latin typeface="微软雅黑" panose="020B0503020204020204" pitchFamily="34" charset="-122"/>
                <a:ea typeface="微软雅黑" panose="020B0503020204020204" pitchFamily="34" charset="-122"/>
              </a:rPr>
              <a:t>8</a:t>
            </a:r>
            <a:br>
              <a:rPr lang="en-US" altLang="zh-CN" sz="2400" dirty="0">
                <a:latin typeface="微软雅黑" panose="020B0503020204020204" pitchFamily="34" charset="-122"/>
                <a:ea typeface="微软雅黑" panose="020B0503020204020204" pitchFamily="34" charset="-122"/>
              </a:rPr>
            </a:br>
            <a:r>
              <a:rPr lang="en-US" altLang="zh-CN" sz="2400" dirty="0">
                <a:latin typeface="微软雅黑" panose="020B0503020204020204" pitchFamily="34" charset="-122"/>
                <a:ea typeface="微软雅黑" panose="020B0503020204020204" pitchFamily="34" charset="-122"/>
              </a:rPr>
              <a:t>20</a:t>
            </a:r>
            <a:r>
              <a:rPr lang="zh-CN" altLang="en-US" sz="2400" dirty="0">
                <a:latin typeface="微软雅黑" panose="020B0503020204020204" pitchFamily="34" charset="-122"/>
                <a:ea typeface="微软雅黑" panose="020B0503020204020204" pitchFamily="34" charset="-122"/>
              </a:rPr>
              <a:t>年，毕业</a:t>
            </a:r>
            <a:r>
              <a:rPr lang="en-US" altLang="zh-CN" sz="2400" dirty="0">
                <a:latin typeface="微软雅黑" panose="020B0503020204020204" pitchFamily="34" charset="-122"/>
                <a:ea typeface="微软雅黑" panose="020B0503020204020204" pitchFamily="34" charset="-122"/>
              </a:rPr>
              <a:t>185</a:t>
            </a:r>
            <a:r>
              <a:rPr lang="zh-CN" altLang="en-US" sz="2400" dirty="0">
                <a:latin typeface="微软雅黑" panose="020B0503020204020204" pitchFamily="34" charset="-122"/>
                <a:ea typeface="微软雅黑" panose="020B0503020204020204" pitchFamily="34" charset="-122"/>
              </a:rPr>
              <a:t>，直接就业</a:t>
            </a:r>
            <a:r>
              <a:rPr lang="en-US" altLang="zh-CN" sz="2400" dirty="0">
                <a:latin typeface="微软雅黑" panose="020B0503020204020204" pitchFamily="34" charset="-122"/>
                <a:ea typeface="微软雅黑" panose="020B0503020204020204" pitchFamily="34" charset="-122"/>
              </a:rPr>
              <a:t>119</a:t>
            </a:r>
            <a:r>
              <a:rPr lang="zh-CN" altLang="en-US" sz="2400" dirty="0">
                <a:latin typeface="微软雅黑" panose="020B0503020204020204" pitchFamily="34" charset="-122"/>
                <a:ea typeface="微软雅黑" panose="020B0503020204020204" pitchFamily="34" charset="-122"/>
              </a:rPr>
              <a:t>，境内升学</a:t>
            </a:r>
            <a:r>
              <a:rPr lang="en-US" altLang="zh-CN" sz="2400" dirty="0">
                <a:latin typeface="微软雅黑" panose="020B0503020204020204" pitchFamily="34" charset="-122"/>
                <a:ea typeface="微软雅黑" panose="020B0503020204020204" pitchFamily="34" charset="-122"/>
              </a:rPr>
              <a:t>52</a:t>
            </a:r>
            <a:r>
              <a:rPr lang="zh-CN" altLang="en-US" sz="2400" dirty="0">
                <a:latin typeface="微软雅黑" panose="020B0503020204020204" pitchFamily="34" charset="-122"/>
                <a:ea typeface="微软雅黑" panose="020B0503020204020204" pitchFamily="34" charset="-122"/>
              </a:rPr>
              <a:t>，境外升学</a:t>
            </a:r>
            <a:r>
              <a:rPr lang="en-US" altLang="zh-CN" sz="2400" dirty="0">
                <a:latin typeface="微软雅黑" panose="020B0503020204020204" pitchFamily="34" charset="-122"/>
                <a:ea typeface="微软雅黑" panose="020B0503020204020204" pitchFamily="34" charset="-122"/>
              </a:rPr>
              <a:t>14</a:t>
            </a:r>
          </a:p>
          <a:p>
            <a:pPr>
              <a:lnSpc>
                <a:spcPct val="150000"/>
              </a:lnSpc>
            </a:pPr>
            <a:r>
              <a:rPr lang="en-US" altLang="zh-CN" sz="2400" dirty="0">
                <a:latin typeface="微软雅黑" panose="020B0503020204020204" pitchFamily="34" charset="-122"/>
                <a:ea typeface="微软雅黑" panose="020B0503020204020204" pitchFamily="34" charset="-122"/>
              </a:rPr>
              <a:t>21</a:t>
            </a:r>
            <a:r>
              <a:rPr lang="zh-CN" altLang="en-US" sz="2400" dirty="0">
                <a:latin typeface="微软雅黑" panose="020B0503020204020204" pitchFamily="34" charset="-122"/>
                <a:ea typeface="微软雅黑" panose="020B0503020204020204" pitchFamily="34" charset="-122"/>
              </a:rPr>
              <a:t>年，毕业</a:t>
            </a:r>
            <a:r>
              <a:rPr lang="en-US" altLang="zh-CN" sz="2400" dirty="0">
                <a:latin typeface="微软雅黑" panose="020B0503020204020204" pitchFamily="34" charset="-122"/>
                <a:ea typeface="微软雅黑" panose="020B0503020204020204" pitchFamily="34" charset="-122"/>
              </a:rPr>
              <a:t>186</a:t>
            </a:r>
            <a:r>
              <a:rPr lang="zh-CN" altLang="en-US" sz="2400" dirty="0">
                <a:latin typeface="微软雅黑" panose="020B0503020204020204" pitchFamily="34" charset="-122"/>
                <a:ea typeface="微软雅黑" panose="020B0503020204020204" pitchFamily="34" charset="-122"/>
              </a:rPr>
              <a:t>，直接就业</a:t>
            </a:r>
            <a:r>
              <a:rPr lang="en-US" altLang="zh-CN" sz="2400" dirty="0">
                <a:latin typeface="微软雅黑" panose="020B0503020204020204" pitchFamily="34" charset="-122"/>
                <a:ea typeface="微软雅黑" panose="020B0503020204020204" pitchFamily="34" charset="-122"/>
              </a:rPr>
              <a:t>103</a:t>
            </a:r>
            <a:r>
              <a:rPr lang="zh-CN" altLang="en-US" sz="2400" dirty="0">
                <a:latin typeface="微软雅黑" panose="020B0503020204020204" pitchFamily="34" charset="-122"/>
                <a:ea typeface="微软雅黑" panose="020B0503020204020204" pitchFamily="34" charset="-122"/>
              </a:rPr>
              <a:t>，境内升学</a:t>
            </a:r>
            <a:r>
              <a:rPr lang="en-US" altLang="zh-CN" sz="2400" dirty="0">
                <a:latin typeface="微软雅黑" panose="020B0503020204020204" pitchFamily="34" charset="-122"/>
                <a:ea typeface="微软雅黑" panose="020B0503020204020204" pitchFamily="34" charset="-122"/>
              </a:rPr>
              <a:t>59</a:t>
            </a:r>
            <a:r>
              <a:rPr lang="zh-CN" altLang="en-US" sz="2400" dirty="0">
                <a:latin typeface="微软雅黑" panose="020B0503020204020204" pitchFamily="34" charset="-122"/>
                <a:ea typeface="微软雅黑" panose="020B0503020204020204" pitchFamily="34" charset="-122"/>
              </a:rPr>
              <a:t>，境外升学</a:t>
            </a:r>
            <a:r>
              <a:rPr lang="en-US" altLang="zh-CN" sz="2400" dirty="0">
                <a:latin typeface="微软雅黑" panose="020B0503020204020204" pitchFamily="34" charset="-122"/>
                <a:ea typeface="微软雅黑" panose="020B0503020204020204" pitchFamily="34" charset="-122"/>
              </a:rPr>
              <a:t>6</a:t>
            </a:r>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142119861"/>
      </p:ext>
    </p:extLst>
  </p:cSld>
  <p:clrMapOvr>
    <a:masterClrMapping/>
  </p:clrMapOvr>
  <p:transition spd="slow" advTm="3000">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3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3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20" grpId="0" animBg="1"/>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文本框 36"/>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62" name="文本框 61"/>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64" name="矩形 63"/>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20204"/>
              <a:ea typeface="微软雅黑" panose="020B0503020204020204" pitchFamily="34" charset="-122"/>
            </a:endParaRPr>
          </a:p>
        </p:txBody>
      </p:sp>
      <p:sp>
        <p:nvSpPr>
          <p:cNvPr id="66" name="文本框 65"/>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p>
        </p:txBody>
      </p:sp>
      <p:sp>
        <p:nvSpPr>
          <p:cNvPr id="68" name="文本框 67"/>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lang="zh-CN" altLang="en-US" sz="1000" spc="300" dirty="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cxnSp>
        <p:nvCxnSpPr>
          <p:cNvPr id="69" name="直接连接符 68"/>
          <p:cNvCxnSpPr/>
          <p:nvPr/>
        </p:nvCxnSpPr>
        <p:spPr>
          <a:xfrm>
            <a:off x="660400" y="760413"/>
            <a:ext cx="10858500" cy="0"/>
          </a:xfrm>
          <a:prstGeom prst="line">
            <a:avLst/>
          </a:prstGeom>
          <a:noFill/>
          <a:ln w="22225" cap="flat" cmpd="sng" algn="ctr">
            <a:solidFill>
              <a:srgbClr val="1C6299"/>
            </a:solidFill>
            <a:prstDash val="solid"/>
            <a:miter lim="800000"/>
          </a:ln>
          <a:effectLst/>
        </p:spPr>
      </p:cxnSp>
      <p:grpSp>
        <p:nvGrpSpPr>
          <p:cNvPr id="70" name="组合 69"/>
          <p:cNvGrpSpPr/>
          <p:nvPr/>
        </p:nvGrpSpPr>
        <p:grpSpPr>
          <a:xfrm>
            <a:off x="203760" y="159728"/>
            <a:ext cx="725344" cy="619478"/>
            <a:chOff x="178632" y="159728"/>
            <a:chExt cx="725344" cy="619478"/>
          </a:xfrm>
        </p:grpSpPr>
        <p:sp>
          <p:nvSpPr>
            <p:cNvPr id="71" name="椭圆 70"/>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sp>
          <p:nvSpPr>
            <p:cNvPr id="72" name="文本框 71"/>
            <p:cNvSpPr txBox="1"/>
            <p:nvPr/>
          </p:nvSpPr>
          <p:spPr>
            <a:xfrm>
              <a:off x="230876" y="233483"/>
              <a:ext cx="673100" cy="338554"/>
            </a:xfrm>
            <a:prstGeom prst="rect">
              <a:avLst/>
            </a:prstGeom>
            <a:noFill/>
          </p:spPr>
          <p:txBody>
            <a:bodyPr wrap="square" rtlCol="0">
              <a:spAutoFit/>
            </a:bodyPr>
            <a:lstStyle/>
            <a:p>
              <a:pPr algn="ctr">
                <a:defRPr/>
              </a:pPr>
              <a:r>
                <a:rPr lang="en-US" altLang="zh-CN" sz="1600" i="1" dirty="0">
                  <a:solidFill>
                    <a:prstClr val="white"/>
                  </a:solidFill>
                  <a:latin typeface="微软雅黑" panose="020B0503020204020204" pitchFamily="34" charset="-122"/>
                  <a:ea typeface="微软雅黑" panose="020B0503020204020204" pitchFamily="34" charset="-122"/>
                </a:rPr>
                <a:t>02</a:t>
              </a:r>
              <a:endParaRPr lang="zh-CN" altLang="en-US" sz="1600" i="1" dirty="0">
                <a:solidFill>
                  <a:prstClr val="white"/>
                </a:solidFill>
                <a:latin typeface="微软雅黑" panose="020B0503020204020204" pitchFamily="34" charset="-122"/>
                <a:ea typeface="微软雅黑" panose="020B0503020204020204" pitchFamily="34" charset="-122"/>
              </a:endParaRPr>
            </a:p>
          </p:txBody>
        </p:sp>
        <p:sp>
          <p:nvSpPr>
            <p:cNvPr id="73" name="椭圆 72"/>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grpSp>
      <p:pic>
        <p:nvPicPr>
          <p:cNvPr id="74" name="图片 7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14" name="标题占位符 1"/>
          <p:cNvSpPr txBox="1"/>
          <p:nvPr/>
        </p:nvSpPr>
        <p:spPr>
          <a:xfrm>
            <a:off x="965200" y="-100014"/>
            <a:ext cx="5435600"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600" b="1" i="0" u="none" strike="noStrike" kern="120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rPr>
              <a:t>课程内容</a:t>
            </a:r>
          </a:p>
        </p:txBody>
      </p:sp>
      <p:sp>
        <p:nvSpPr>
          <p:cNvPr id="15" name="文本框 14"/>
          <p:cNvSpPr txBox="1"/>
          <p:nvPr/>
        </p:nvSpPr>
        <p:spPr>
          <a:xfrm>
            <a:off x="592555" y="1176311"/>
            <a:ext cx="3712746" cy="4093428"/>
          </a:xfrm>
          <a:prstGeom prst="rect">
            <a:avLst/>
          </a:prstGeom>
          <a:noFill/>
        </p:spPr>
        <p:txBody>
          <a:bodyPr wrap="square" rtlCol="0">
            <a:spAutoFit/>
          </a:bodyPr>
          <a:lstStyle/>
          <a:p>
            <a:pPr marL="285750" indent="-285750">
              <a:lnSpc>
                <a:spcPts val="5200"/>
              </a:lnSpc>
              <a:buFont typeface="Wingdings" panose="05000000000000000000" pitchFamily="2" charset="2"/>
              <a:buChar char="p"/>
            </a:pPr>
            <a:r>
              <a:rPr lang="zh-CN" altLang="en-US" sz="2000" b="1" dirty="0">
                <a:latin typeface="微软雅黑" panose="020B0503020204020204" pitchFamily="34" charset="-122"/>
                <a:ea typeface="微软雅黑" panose="020B0503020204020204" pitchFamily="34" charset="-122"/>
              </a:rPr>
              <a:t>前端（客户端）技术</a:t>
            </a:r>
            <a:endParaRPr lang="en-US" altLang="zh-CN" sz="2000" b="1" dirty="0">
              <a:latin typeface="微软雅黑" panose="020B0503020204020204" pitchFamily="34" charset="-122"/>
              <a:ea typeface="微软雅黑" panose="020B0503020204020204" pitchFamily="34" charset="-122"/>
            </a:endParaRPr>
          </a:p>
          <a:p>
            <a:pPr marL="742950" lvl="1" indent="-285750">
              <a:lnSpc>
                <a:spcPts val="5200"/>
              </a:lnSpc>
              <a:buFont typeface="Wingdings" panose="05000000000000000000" pitchFamily="2" charset="2"/>
              <a:buChar char="p"/>
            </a:pPr>
            <a:r>
              <a:rPr lang="en-US" altLang="zh-CN" b="1" dirty="0">
                <a:latin typeface="微软雅黑" panose="020B0503020204020204" pitchFamily="34" charset="-122"/>
                <a:ea typeface="微软雅黑" panose="020B0503020204020204" pitchFamily="34" charset="-122"/>
              </a:rPr>
              <a:t>HTML/CSS/JavaScript</a:t>
            </a:r>
            <a:r>
              <a:rPr lang="zh-CN" altLang="en-US" b="1" dirty="0">
                <a:latin typeface="微软雅黑" panose="020B0503020204020204" pitchFamily="34" charset="-122"/>
                <a:ea typeface="微软雅黑" panose="020B0503020204020204" pitchFamily="34" charset="-122"/>
              </a:rPr>
              <a:t>等</a:t>
            </a:r>
            <a:endParaRPr lang="en-US" altLang="zh-CN" b="1" dirty="0">
              <a:latin typeface="微软雅黑" panose="020B0503020204020204" pitchFamily="34" charset="-122"/>
              <a:ea typeface="微软雅黑" panose="020B0503020204020204" pitchFamily="34" charset="-122"/>
            </a:endParaRPr>
          </a:p>
          <a:p>
            <a:pPr marL="285750" indent="-285750">
              <a:lnSpc>
                <a:spcPts val="5200"/>
              </a:lnSpc>
              <a:buFont typeface="Wingdings" panose="05000000000000000000" pitchFamily="2" charset="2"/>
              <a:buChar char="p"/>
            </a:pPr>
            <a:r>
              <a:rPr lang="zh-CN" altLang="en-US" sz="2000" b="1" dirty="0">
                <a:latin typeface="微软雅黑" panose="020B0503020204020204" pitchFamily="34" charset="-122"/>
                <a:ea typeface="微软雅黑" panose="020B0503020204020204" pitchFamily="34" charset="-122"/>
              </a:rPr>
              <a:t>后端（服务器端）技术</a:t>
            </a:r>
            <a:endParaRPr lang="en-US" altLang="zh-CN" sz="2000" b="1" dirty="0">
              <a:latin typeface="微软雅黑" panose="020B0503020204020204" pitchFamily="34" charset="-122"/>
              <a:ea typeface="微软雅黑" panose="020B0503020204020204" pitchFamily="34" charset="-122"/>
            </a:endParaRPr>
          </a:p>
          <a:p>
            <a:pPr marL="742950" lvl="1" indent="-285750">
              <a:lnSpc>
                <a:spcPts val="5200"/>
              </a:lnSpc>
              <a:buFont typeface="Wingdings" panose="05000000000000000000" pitchFamily="2" charset="2"/>
              <a:buChar char="p"/>
            </a:pPr>
            <a:r>
              <a:rPr lang="en-US" altLang="zh-CN" b="1" dirty="0">
                <a:latin typeface="微软雅黑" panose="020B0503020204020204" pitchFamily="34" charset="-122"/>
                <a:ea typeface="微软雅黑" panose="020B0503020204020204" pitchFamily="34" charset="-122"/>
              </a:rPr>
              <a:t>Servlet</a:t>
            </a:r>
            <a:r>
              <a:rPr lang="zh-CN" altLang="en-US" b="1" dirty="0">
                <a:latin typeface="微软雅黑" panose="020B0503020204020204" pitchFamily="34" charset="-122"/>
                <a:ea typeface="微软雅黑" panose="020B0503020204020204" pitchFamily="34" charset="-122"/>
              </a:rPr>
              <a:t>等</a:t>
            </a:r>
            <a:endParaRPr lang="en-US" altLang="zh-CN" b="1" dirty="0">
              <a:latin typeface="微软雅黑" panose="020B0503020204020204" pitchFamily="34" charset="-122"/>
              <a:ea typeface="微软雅黑" panose="020B0503020204020204" pitchFamily="34" charset="-122"/>
            </a:endParaRPr>
          </a:p>
          <a:p>
            <a:pPr marL="285750" indent="-285750">
              <a:lnSpc>
                <a:spcPts val="5200"/>
              </a:lnSpc>
              <a:buFont typeface="Wingdings" panose="05000000000000000000" pitchFamily="2" charset="2"/>
              <a:buChar char="p"/>
            </a:pPr>
            <a:r>
              <a:rPr lang="zh-CN" altLang="en-US" sz="2000" b="1" dirty="0">
                <a:latin typeface="微软雅黑" panose="020B0503020204020204" pitchFamily="34" charset="-122"/>
                <a:ea typeface="微软雅黑" panose="020B0503020204020204" pitchFamily="34" charset="-122"/>
              </a:rPr>
              <a:t>前后端交互技术</a:t>
            </a:r>
            <a:endParaRPr lang="en-US" altLang="zh-CN" sz="2000" b="1" dirty="0">
              <a:latin typeface="微软雅黑" panose="020B0503020204020204" pitchFamily="34" charset="-122"/>
              <a:ea typeface="微软雅黑" panose="020B0503020204020204" pitchFamily="34" charset="-122"/>
            </a:endParaRPr>
          </a:p>
          <a:p>
            <a:pPr marL="742950" lvl="1" indent="-285750">
              <a:lnSpc>
                <a:spcPts val="5200"/>
              </a:lnSpc>
              <a:buFont typeface="Wingdings" panose="05000000000000000000" pitchFamily="2" charset="2"/>
              <a:buChar char="p"/>
            </a:pPr>
            <a:r>
              <a:rPr lang="en-US" altLang="zh-CN" b="1" dirty="0">
                <a:latin typeface="微软雅黑" panose="020B0503020204020204" pitchFamily="34" charset="-122"/>
                <a:ea typeface="微软雅黑" panose="020B0503020204020204" pitchFamily="34" charset="-122"/>
              </a:rPr>
              <a:t>Ajax/JSON</a:t>
            </a:r>
            <a:r>
              <a:rPr lang="zh-CN" altLang="en-US" b="1" dirty="0">
                <a:latin typeface="微软雅黑" panose="020B0503020204020204" pitchFamily="34" charset="-122"/>
                <a:ea typeface="微软雅黑" panose="020B0503020204020204" pitchFamily="34" charset="-122"/>
              </a:rPr>
              <a:t>等</a:t>
            </a:r>
            <a:endParaRPr lang="en-US" altLang="zh-CN" b="1" dirty="0">
              <a:latin typeface="微软雅黑" panose="020B0503020204020204" pitchFamily="34" charset="-122"/>
              <a:ea typeface="微软雅黑" panose="020B0503020204020204" pitchFamily="34" charset="-122"/>
            </a:endParaRPr>
          </a:p>
        </p:txBody>
      </p:sp>
      <p:pic>
        <p:nvPicPr>
          <p:cNvPr id="17" name="Picture 2" descr="webåç«¯åºç¡æç¨ï¼é²æ­¢éå¤åéajaxè¯·æ±çæç´¢"/>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54016" y="896043"/>
            <a:ext cx="7022400" cy="3960000"/>
          </a:xfrm>
          <a:prstGeom prst="rect">
            <a:avLst/>
          </a:prstGeom>
          <a:noFill/>
          <a:extLst>
            <a:ext uri="{909E8E84-426E-40DD-AFC4-6F175D3DCCD1}">
              <a14:hiddenFill xmlns:a14="http://schemas.microsoft.com/office/drawing/2010/main">
                <a:solidFill>
                  <a:srgbClr val="FFFFFF"/>
                </a:solidFill>
              </a14:hiddenFill>
            </a:ext>
          </a:extLst>
        </p:spPr>
      </p:pic>
      <p:sp>
        <p:nvSpPr>
          <p:cNvPr id="2" name="文本框 1"/>
          <p:cNvSpPr txBox="1"/>
          <p:nvPr/>
        </p:nvSpPr>
        <p:spPr>
          <a:xfrm>
            <a:off x="5801393" y="2854366"/>
            <a:ext cx="1585562" cy="461665"/>
          </a:xfrm>
          <a:prstGeom prst="rect">
            <a:avLst/>
          </a:prstGeom>
          <a:noFill/>
        </p:spPr>
        <p:txBody>
          <a:bodyPr wrap="none" rtlCol="0">
            <a:spAutoFit/>
          </a:bodyPr>
          <a:lstStyle/>
          <a:p>
            <a:r>
              <a:rPr lang="en-US" altLang="zh-CN" sz="2400" dirty="0">
                <a:latin typeface="微软雅黑" panose="020B0503020204020204" pitchFamily="34" charset="-122"/>
                <a:ea typeface="微软雅黑" panose="020B0503020204020204" pitchFamily="34" charset="-122"/>
              </a:rPr>
              <a:t>HTTP</a:t>
            </a:r>
            <a:r>
              <a:rPr lang="zh-CN" altLang="en-US" sz="2400" dirty="0">
                <a:latin typeface="微软雅黑" panose="020B0503020204020204" pitchFamily="34" charset="-122"/>
                <a:ea typeface="微软雅黑" panose="020B0503020204020204" pitchFamily="34" charset="-122"/>
              </a:rPr>
              <a:t>请求</a:t>
            </a:r>
          </a:p>
        </p:txBody>
      </p:sp>
      <p:sp>
        <p:nvSpPr>
          <p:cNvPr id="18" name="文本框 17"/>
          <p:cNvSpPr txBox="1"/>
          <p:nvPr/>
        </p:nvSpPr>
        <p:spPr>
          <a:xfrm>
            <a:off x="8468827" y="2854365"/>
            <a:ext cx="1585562" cy="461665"/>
          </a:xfrm>
          <a:prstGeom prst="rect">
            <a:avLst/>
          </a:prstGeom>
          <a:noFill/>
        </p:spPr>
        <p:txBody>
          <a:bodyPr wrap="none" rtlCol="0">
            <a:spAutoFit/>
          </a:bodyPr>
          <a:lstStyle/>
          <a:p>
            <a:r>
              <a:rPr lang="en-US" altLang="zh-CN" sz="2400" dirty="0">
                <a:latin typeface="微软雅黑" panose="020B0503020204020204" pitchFamily="34" charset="-122"/>
                <a:ea typeface="微软雅黑" panose="020B0503020204020204" pitchFamily="34" charset="-122"/>
              </a:rPr>
              <a:t>HTTP</a:t>
            </a:r>
            <a:r>
              <a:rPr lang="zh-CN" altLang="en-US" sz="2400" dirty="0">
                <a:latin typeface="微软雅黑" panose="020B0503020204020204" pitchFamily="34" charset="-122"/>
                <a:ea typeface="微软雅黑" panose="020B0503020204020204" pitchFamily="34" charset="-122"/>
              </a:rPr>
              <a:t>响应</a:t>
            </a:r>
          </a:p>
        </p:txBody>
      </p:sp>
      <p:sp>
        <p:nvSpPr>
          <p:cNvPr id="3" name="矩形 2"/>
          <p:cNvSpPr/>
          <p:nvPr/>
        </p:nvSpPr>
        <p:spPr>
          <a:xfrm>
            <a:off x="4740644" y="4645523"/>
            <a:ext cx="7366440" cy="1230593"/>
          </a:xfrm>
          <a:prstGeom prst="rect">
            <a:avLst/>
          </a:prstGeom>
        </p:spPr>
        <p:txBody>
          <a:bodyPr wrap="none">
            <a:spAutoFit/>
          </a:bodyPr>
          <a:lstStyle/>
          <a:p>
            <a:pPr marL="342900" indent="-342900">
              <a:lnSpc>
                <a:spcPct val="200000"/>
              </a:lnSpc>
              <a:buFont typeface="Wingdings" panose="05000000000000000000" pitchFamily="2" charset="2"/>
              <a:buChar char="ü"/>
            </a:pPr>
            <a:r>
              <a:rPr lang="zh-CN" altLang="en-US" sz="2000" b="1" dirty="0">
                <a:latin typeface="微软雅黑" panose="020B0503020204020204" pitchFamily="34" charset="-122"/>
                <a:ea typeface="微软雅黑" panose="020B0503020204020204" pitchFamily="34" charset="-122"/>
              </a:rPr>
              <a:t>超文本传输协议</a:t>
            </a:r>
            <a:r>
              <a:rPr lang="en-US" altLang="zh-CN" sz="2000" b="1" dirty="0">
                <a:latin typeface="微软雅黑" panose="020B0503020204020204" pitchFamily="34" charset="-122"/>
                <a:ea typeface="微软雅黑" panose="020B0503020204020204" pitchFamily="34" charset="-122"/>
              </a:rPr>
              <a:t>HTTP</a:t>
            </a:r>
            <a:r>
              <a:rPr lang="zh-CN" altLang="en-US" sz="2000" b="1" dirty="0">
                <a:latin typeface="微软雅黑" panose="020B0503020204020204" pitchFamily="34" charset="-122"/>
                <a:ea typeface="微软雅黑" panose="020B0503020204020204" pitchFamily="34" charset="-122"/>
              </a:rPr>
              <a:t>（</a:t>
            </a:r>
            <a:r>
              <a:rPr lang="en-US" altLang="zh-CN" sz="2000" b="1" dirty="0" err="1">
                <a:latin typeface="微软雅黑" panose="020B0503020204020204" pitchFamily="34" charset="-122"/>
                <a:ea typeface="微软雅黑" panose="020B0503020204020204" pitchFamily="34" charset="-122"/>
              </a:rPr>
              <a:t>HyperText</a:t>
            </a:r>
            <a:r>
              <a:rPr lang="en-US" altLang="zh-CN" sz="2000" b="1" dirty="0">
                <a:latin typeface="微软雅黑" panose="020B0503020204020204" pitchFamily="34" charset="-122"/>
                <a:ea typeface="微软雅黑" panose="020B0503020204020204" pitchFamily="34" charset="-122"/>
              </a:rPr>
              <a:t> Transfer Protocol</a:t>
            </a:r>
            <a:r>
              <a:rPr lang="zh-CN" altLang="en-US" sz="2000" b="1" dirty="0">
                <a:latin typeface="微软雅黑" panose="020B0503020204020204" pitchFamily="34" charset="-122"/>
                <a:ea typeface="微软雅黑" panose="020B0503020204020204" pitchFamily="34" charset="-122"/>
              </a:rPr>
              <a:t>）</a:t>
            </a:r>
            <a:endParaRPr lang="en-US" altLang="zh-CN" sz="2000" b="1" dirty="0">
              <a:latin typeface="微软雅黑" panose="020B0503020204020204" pitchFamily="34" charset="-122"/>
              <a:ea typeface="微软雅黑" panose="020B0503020204020204" pitchFamily="34" charset="-122"/>
            </a:endParaRPr>
          </a:p>
          <a:p>
            <a:pPr marL="342900" indent="-342900">
              <a:lnSpc>
                <a:spcPct val="200000"/>
              </a:lnSpc>
              <a:buFont typeface="Wingdings" panose="05000000000000000000" pitchFamily="2" charset="2"/>
              <a:buChar char="ü"/>
            </a:pPr>
            <a:r>
              <a:rPr lang="zh-CN" altLang="en-US" sz="2000" b="1" dirty="0">
                <a:latin typeface="微软雅黑" panose="020B0503020204020204" pitchFamily="34" charset="-122"/>
                <a:ea typeface="微软雅黑" panose="020B0503020204020204" pitchFamily="34" charset="-122"/>
              </a:rPr>
              <a:t>超文本标记语言</a:t>
            </a:r>
            <a:r>
              <a:rPr lang="en-US" altLang="zh-CN" sz="2000" b="1" dirty="0">
                <a:latin typeface="微软雅黑" panose="020B0503020204020204" pitchFamily="34" charset="-122"/>
                <a:ea typeface="微软雅黑" panose="020B0503020204020204" pitchFamily="34" charset="-122"/>
              </a:rPr>
              <a:t>HTML</a:t>
            </a:r>
            <a:r>
              <a:rPr lang="zh-CN" altLang="en-US" sz="2000" b="1" dirty="0">
                <a:latin typeface="微软雅黑" panose="020B0503020204020204" pitchFamily="34" charset="-122"/>
                <a:ea typeface="微软雅黑" panose="020B0503020204020204" pitchFamily="34" charset="-122"/>
              </a:rPr>
              <a:t>（</a:t>
            </a:r>
            <a:r>
              <a:rPr lang="en-US" altLang="zh-CN" sz="2000" b="1" dirty="0" err="1">
                <a:latin typeface="微软雅黑" panose="020B0503020204020204" pitchFamily="34" charset="-122"/>
                <a:ea typeface="微软雅黑" panose="020B0503020204020204" pitchFamily="34" charset="-122"/>
              </a:rPr>
              <a:t>HyperText</a:t>
            </a:r>
            <a:r>
              <a:rPr lang="en-US" altLang="zh-CN" sz="2000" b="1" dirty="0">
                <a:latin typeface="微软雅黑" panose="020B0503020204020204" pitchFamily="34" charset="-122"/>
                <a:ea typeface="微软雅黑" panose="020B0503020204020204" pitchFamily="34" charset="-122"/>
              </a:rPr>
              <a:t> Markup Language</a:t>
            </a:r>
            <a:r>
              <a:rPr lang="zh-CN" altLang="en-US" sz="2000" b="1" dirty="0">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445485067"/>
      </p:ext>
    </p:extLst>
  </p:cSld>
  <p:clrMapOvr>
    <a:masterClrMapping/>
  </p:clrMapOvr>
  <p:transition spd="slow" advTm="3000">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文本框 36"/>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62" name="文本框 61"/>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64" name="矩形 63"/>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20204"/>
              <a:ea typeface="微软雅黑" panose="020B0503020204020204" pitchFamily="34" charset="-122"/>
            </a:endParaRPr>
          </a:p>
        </p:txBody>
      </p:sp>
      <p:sp>
        <p:nvSpPr>
          <p:cNvPr id="66" name="文本框 65"/>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p>
        </p:txBody>
      </p:sp>
      <p:sp>
        <p:nvSpPr>
          <p:cNvPr id="68" name="文本框 67"/>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lang="zh-CN" altLang="en-US" sz="1000" spc="300" dirty="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cxnSp>
        <p:nvCxnSpPr>
          <p:cNvPr id="69" name="直接连接符 68"/>
          <p:cNvCxnSpPr/>
          <p:nvPr/>
        </p:nvCxnSpPr>
        <p:spPr>
          <a:xfrm>
            <a:off x="660400" y="760413"/>
            <a:ext cx="10858500" cy="0"/>
          </a:xfrm>
          <a:prstGeom prst="line">
            <a:avLst/>
          </a:prstGeom>
          <a:noFill/>
          <a:ln w="22225" cap="flat" cmpd="sng" algn="ctr">
            <a:solidFill>
              <a:srgbClr val="1C6299"/>
            </a:solidFill>
            <a:prstDash val="solid"/>
            <a:miter lim="800000"/>
          </a:ln>
          <a:effectLst/>
        </p:spPr>
      </p:cxnSp>
      <p:grpSp>
        <p:nvGrpSpPr>
          <p:cNvPr id="70" name="组合 69"/>
          <p:cNvGrpSpPr/>
          <p:nvPr/>
        </p:nvGrpSpPr>
        <p:grpSpPr>
          <a:xfrm>
            <a:off x="203760" y="159728"/>
            <a:ext cx="725344" cy="619478"/>
            <a:chOff x="178632" y="159728"/>
            <a:chExt cx="725344" cy="619478"/>
          </a:xfrm>
        </p:grpSpPr>
        <p:sp>
          <p:nvSpPr>
            <p:cNvPr id="71" name="椭圆 70"/>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sp>
          <p:nvSpPr>
            <p:cNvPr id="72" name="文本框 71"/>
            <p:cNvSpPr txBox="1"/>
            <p:nvPr/>
          </p:nvSpPr>
          <p:spPr>
            <a:xfrm>
              <a:off x="230876" y="233483"/>
              <a:ext cx="673100" cy="338554"/>
            </a:xfrm>
            <a:prstGeom prst="rect">
              <a:avLst/>
            </a:prstGeom>
            <a:noFill/>
          </p:spPr>
          <p:txBody>
            <a:bodyPr wrap="square" rtlCol="0">
              <a:spAutoFit/>
            </a:bodyPr>
            <a:lstStyle/>
            <a:p>
              <a:pPr algn="ctr">
                <a:defRPr/>
              </a:pPr>
              <a:r>
                <a:rPr lang="en-US" altLang="zh-CN" sz="1600" i="1" dirty="0">
                  <a:solidFill>
                    <a:prstClr val="white"/>
                  </a:solidFill>
                  <a:latin typeface="微软雅黑" panose="020B0503020204020204" pitchFamily="34" charset="-122"/>
                  <a:ea typeface="微软雅黑" panose="020B0503020204020204" pitchFamily="34" charset="-122"/>
                </a:rPr>
                <a:t>02</a:t>
              </a:r>
              <a:endParaRPr lang="zh-CN" altLang="en-US" sz="1600" i="1" dirty="0">
                <a:solidFill>
                  <a:prstClr val="white"/>
                </a:solidFill>
                <a:latin typeface="微软雅黑" panose="020B0503020204020204" pitchFamily="34" charset="-122"/>
                <a:ea typeface="微软雅黑" panose="020B0503020204020204" pitchFamily="34" charset="-122"/>
              </a:endParaRPr>
            </a:p>
          </p:txBody>
        </p:sp>
        <p:sp>
          <p:nvSpPr>
            <p:cNvPr id="73" name="椭圆 72"/>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grpSp>
      <p:pic>
        <p:nvPicPr>
          <p:cNvPr id="74" name="图片 7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14" name="标题占位符 1"/>
          <p:cNvSpPr txBox="1"/>
          <p:nvPr/>
        </p:nvSpPr>
        <p:spPr>
          <a:xfrm>
            <a:off x="965200" y="-100014"/>
            <a:ext cx="5435600"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600" b="1" i="0" u="none" strike="noStrike" kern="120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rPr>
              <a:t>课程要求</a:t>
            </a:r>
          </a:p>
        </p:txBody>
      </p:sp>
      <p:sp>
        <p:nvSpPr>
          <p:cNvPr id="2" name="矩形 1"/>
          <p:cNvSpPr/>
          <p:nvPr/>
        </p:nvSpPr>
        <p:spPr>
          <a:xfrm>
            <a:off x="660400" y="1112943"/>
            <a:ext cx="10858500" cy="4708981"/>
          </a:xfrm>
          <a:prstGeom prst="rect">
            <a:avLst/>
          </a:prstGeom>
        </p:spPr>
        <p:txBody>
          <a:bodyPr wrap="square">
            <a:spAutoFit/>
          </a:bodyPr>
          <a:lstStyle/>
          <a:p>
            <a:pPr marL="342900" indent="-342900">
              <a:lnSpc>
                <a:spcPct val="150000"/>
              </a:lnSpc>
              <a:buFont typeface="Wingdings" panose="05000000000000000000" pitchFamily="2" charset="2"/>
              <a:buChar char="Ø"/>
            </a:pPr>
            <a:r>
              <a:rPr lang="zh-CN" altLang="en-US" sz="2000" b="1" dirty="0">
                <a:latin typeface="微软雅黑" panose="020B0503020204020204" pitchFamily="34" charset="-122"/>
                <a:ea typeface="微软雅黑" panose="020B0503020204020204" pitchFamily="34" charset="-122"/>
              </a:rPr>
              <a:t>掌握支撑</a:t>
            </a:r>
            <a:r>
              <a:rPr lang="en-US" altLang="zh-CN" sz="2000" b="1" dirty="0">
                <a:latin typeface="微软雅黑" panose="020B0503020204020204" pitchFamily="34" charset="-122"/>
                <a:ea typeface="微软雅黑" panose="020B0503020204020204" pitchFamily="34" charset="-122"/>
              </a:rPr>
              <a:t>Web</a:t>
            </a:r>
            <a:r>
              <a:rPr lang="zh-CN" altLang="en-US" sz="2000" b="1" dirty="0">
                <a:latin typeface="微软雅黑" panose="020B0503020204020204" pitchFamily="34" charset="-122"/>
                <a:ea typeface="微软雅黑" panose="020B0503020204020204" pitchFamily="34" charset="-122"/>
              </a:rPr>
              <a:t>技术的</a:t>
            </a:r>
            <a:r>
              <a:rPr lang="en-US" altLang="zh-CN" sz="2000" b="1" dirty="0">
                <a:latin typeface="微软雅黑" panose="020B0503020204020204" pitchFamily="34" charset="-122"/>
                <a:ea typeface="微软雅黑" panose="020B0503020204020204" pitchFamily="34" charset="-122"/>
              </a:rPr>
              <a:t>HTTP</a:t>
            </a:r>
            <a:r>
              <a:rPr lang="zh-CN" altLang="en-US" sz="2000" b="1" dirty="0">
                <a:latin typeface="微软雅黑" panose="020B0503020204020204" pitchFamily="34" charset="-122"/>
                <a:ea typeface="微软雅黑" panose="020B0503020204020204" pitchFamily="34" charset="-122"/>
              </a:rPr>
              <a:t>协议的原理、方法和发展；</a:t>
            </a:r>
            <a:endParaRPr lang="en-US" altLang="zh-CN" sz="2000" b="1" dirty="0">
              <a:latin typeface="微软雅黑" panose="020B0503020204020204" pitchFamily="34" charset="-122"/>
              <a:ea typeface="微软雅黑" panose="020B0503020204020204" pitchFamily="34" charset="-122"/>
            </a:endParaRPr>
          </a:p>
          <a:p>
            <a:pPr marL="342900" indent="-342900">
              <a:lnSpc>
                <a:spcPct val="150000"/>
              </a:lnSpc>
              <a:buFont typeface="Wingdings" panose="05000000000000000000" pitchFamily="2" charset="2"/>
              <a:buChar char="Ø"/>
            </a:pPr>
            <a:r>
              <a:rPr lang="zh-CN" altLang="en-US" sz="2000" b="1" dirty="0">
                <a:latin typeface="微软雅黑" panose="020B0503020204020204" pitchFamily="34" charset="-122"/>
                <a:ea typeface="微软雅黑" panose="020B0503020204020204" pitchFamily="34" charset="-122"/>
              </a:rPr>
              <a:t>掌握</a:t>
            </a:r>
            <a:r>
              <a:rPr lang="en-US" altLang="zh-CN" sz="2000" b="1" dirty="0">
                <a:latin typeface="微软雅黑" panose="020B0503020204020204" pitchFamily="34" charset="-122"/>
                <a:ea typeface="微软雅黑" panose="020B0503020204020204" pitchFamily="34" charset="-122"/>
              </a:rPr>
              <a:t>HTML</a:t>
            </a:r>
            <a:r>
              <a:rPr lang="zh-CN" altLang="en-US" sz="2000" b="1" dirty="0">
                <a:latin typeface="微软雅黑" panose="020B0503020204020204" pitchFamily="34" charset="-122"/>
                <a:ea typeface="微软雅黑" panose="020B0503020204020204" pitchFamily="34" charset="-122"/>
              </a:rPr>
              <a:t>的用途和基本语法，各类标签、</a:t>
            </a:r>
            <a:r>
              <a:rPr lang="en-US" altLang="zh-CN" sz="2000" b="1" dirty="0">
                <a:latin typeface="微软雅黑" panose="020B0503020204020204" pitchFamily="34" charset="-122"/>
                <a:ea typeface="微软雅黑" panose="020B0503020204020204" pitchFamily="34" charset="-122"/>
              </a:rPr>
              <a:t>HTLM5</a:t>
            </a:r>
            <a:r>
              <a:rPr lang="zh-CN" altLang="en-US" sz="2000" b="1" dirty="0">
                <a:latin typeface="微软雅黑" panose="020B0503020204020204" pitchFamily="34" charset="-122"/>
                <a:ea typeface="微软雅黑" panose="020B0503020204020204" pitchFamily="34" charset="-122"/>
              </a:rPr>
              <a:t>以及</a:t>
            </a:r>
            <a:r>
              <a:rPr lang="en-US" altLang="zh-CN" sz="2000" b="1" dirty="0">
                <a:latin typeface="微软雅黑" panose="020B0503020204020204" pitchFamily="34" charset="-122"/>
                <a:ea typeface="微软雅黑" panose="020B0503020204020204" pitchFamily="34" charset="-122"/>
              </a:rPr>
              <a:t>Cookie</a:t>
            </a:r>
            <a:r>
              <a:rPr lang="zh-CN" altLang="en-US" sz="2000" b="1" dirty="0">
                <a:latin typeface="微软雅黑" panose="020B0503020204020204" pitchFamily="34" charset="-122"/>
                <a:ea typeface="微软雅黑" panose="020B0503020204020204" pitchFamily="34" charset="-122"/>
              </a:rPr>
              <a:t>等的基本用途和用法，以及行级和块级标签的分类；</a:t>
            </a:r>
            <a:endParaRPr lang="en-US" altLang="zh-CN" sz="2000" b="1" dirty="0">
              <a:latin typeface="微软雅黑" panose="020B0503020204020204" pitchFamily="34" charset="-122"/>
              <a:ea typeface="微软雅黑" panose="020B0503020204020204" pitchFamily="34" charset="-122"/>
            </a:endParaRPr>
          </a:p>
          <a:p>
            <a:pPr marL="342900" indent="-342900">
              <a:lnSpc>
                <a:spcPct val="150000"/>
              </a:lnSpc>
              <a:buFont typeface="Wingdings" panose="05000000000000000000" pitchFamily="2" charset="2"/>
              <a:buChar char="Ø"/>
            </a:pPr>
            <a:r>
              <a:rPr lang="zh-CN" altLang="en-US" sz="2000" b="1" dirty="0">
                <a:latin typeface="微软雅黑" panose="020B0503020204020204" pitchFamily="34" charset="-122"/>
                <a:ea typeface="微软雅黑" panose="020B0503020204020204" pitchFamily="34" charset="-122"/>
              </a:rPr>
              <a:t>掌握层叠样式表</a:t>
            </a:r>
            <a:r>
              <a:rPr lang="en-US" altLang="zh-CN" sz="2000" b="1" dirty="0">
                <a:latin typeface="微软雅黑" panose="020B0503020204020204" pitchFamily="34" charset="-122"/>
                <a:ea typeface="微软雅黑" panose="020B0503020204020204" pitchFamily="34" charset="-122"/>
              </a:rPr>
              <a:t>CSS</a:t>
            </a:r>
            <a:r>
              <a:rPr lang="zh-CN" altLang="en-US" sz="2000" b="1" dirty="0">
                <a:latin typeface="微软雅黑" panose="020B0503020204020204" pitchFamily="34" charset="-122"/>
                <a:ea typeface="微软雅黑" panose="020B0503020204020204" pitchFamily="34" charset="-122"/>
              </a:rPr>
              <a:t>的用途和基本语法，以及一些典型样式的实现；</a:t>
            </a:r>
            <a:endParaRPr lang="en-US" altLang="zh-CN" sz="2000" b="1" dirty="0">
              <a:latin typeface="微软雅黑" panose="020B0503020204020204" pitchFamily="34" charset="-122"/>
              <a:ea typeface="微软雅黑" panose="020B0503020204020204" pitchFamily="34" charset="-122"/>
            </a:endParaRPr>
          </a:p>
          <a:p>
            <a:pPr marL="342900" indent="-342900">
              <a:lnSpc>
                <a:spcPct val="150000"/>
              </a:lnSpc>
              <a:buFont typeface="Wingdings" panose="05000000000000000000" pitchFamily="2" charset="2"/>
              <a:buChar char="Ø"/>
            </a:pPr>
            <a:r>
              <a:rPr lang="zh-CN" altLang="en-US" sz="2000" b="1" dirty="0">
                <a:latin typeface="微软雅黑" panose="020B0503020204020204" pitchFamily="34" charset="-122"/>
                <a:ea typeface="微软雅黑" panose="020B0503020204020204" pitchFamily="34" charset="-122"/>
              </a:rPr>
              <a:t>掌握页面布局的基本思想，以及主流的基于</a:t>
            </a:r>
            <a:r>
              <a:rPr lang="en-US" altLang="zh-CN" sz="2000" b="1" dirty="0">
                <a:latin typeface="微软雅黑" panose="020B0503020204020204" pitchFamily="34" charset="-122"/>
                <a:ea typeface="微软雅黑" panose="020B0503020204020204" pitchFamily="34" charset="-122"/>
              </a:rPr>
              <a:t>DIV</a:t>
            </a:r>
            <a:r>
              <a:rPr lang="zh-CN" altLang="en-US" sz="2000" b="1" dirty="0">
                <a:latin typeface="微软雅黑" panose="020B0503020204020204" pitchFamily="34" charset="-122"/>
                <a:ea typeface="微软雅黑" panose="020B0503020204020204" pitchFamily="34" charset="-122"/>
              </a:rPr>
              <a:t>块级标签</a:t>
            </a:r>
            <a:r>
              <a:rPr lang="en-US" altLang="zh-CN" sz="2000" b="1" dirty="0">
                <a:latin typeface="微软雅黑" panose="020B0503020204020204" pitchFamily="34" charset="-122"/>
                <a:ea typeface="微软雅黑" panose="020B0503020204020204" pitchFamily="34" charset="-122"/>
              </a:rPr>
              <a:t>+</a:t>
            </a:r>
            <a:r>
              <a:rPr lang="zh-CN" altLang="en-US" sz="2000" b="1" dirty="0">
                <a:latin typeface="微软雅黑" panose="020B0503020204020204" pitchFamily="34" charset="-122"/>
                <a:ea typeface="微软雅黑" panose="020B0503020204020204" pitchFamily="34" charset="-122"/>
              </a:rPr>
              <a:t>层叠样式表的页面布局技术；</a:t>
            </a:r>
            <a:endParaRPr lang="en-US" altLang="zh-CN" sz="2000" b="1" dirty="0">
              <a:latin typeface="微软雅黑" panose="020B0503020204020204" pitchFamily="34" charset="-122"/>
              <a:ea typeface="微软雅黑" panose="020B0503020204020204" pitchFamily="34" charset="-122"/>
            </a:endParaRPr>
          </a:p>
          <a:p>
            <a:pPr marL="342900" indent="-342900">
              <a:lnSpc>
                <a:spcPct val="150000"/>
              </a:lnSpc>
              <a:buFont typeface="Wingdings" panose="05000000000000000000" pitchFamily="2" charset="2"/>
              <a:buChar char="Ø"/>
            </a:pPr>
            <a:r>
              <a:rPr lang="zh-CN" altLang="en-US" sz="2000" b="1" dirty="0">
                <a:latin typeface="微软雅黑" panose="020B0503020204020204" pitchFamily="34" charset="-122"/>
                <a:ea typeface="微软雅黑" panose="020B0503020204020204" pitchFamily="34" charset="-122"/>
              </a:rPr>
              <a:t>掌握</a:t>
            </a:r>
            <a:r>
              <a:rPr lang="en-US" altLang="zh-CN" sz="2000" b="1" dirty="0">
                <a:latin typeface="微软雅黑" panose="020B0503020204020204" pitchFamily="34" charset="-122"/>
                <a:ea typeface="微软雅黑" panose="020B0503020204020204" pitchFamily="34" charset="-122"/>
              </a:rPr>
              <a:t>JavaScript</a:t>
            </a:r>
            <a:r>
              <a:rPr lang="zh-CN" altLang="en-US" sz="2000" b="1" dirty="0">
                <a:latin typeface="微软雅黑" panose="020B0503020204020204" pitchFamily="34" charset="-122"/>
                <a:ea typeface="微软雅黑" panose="020B0503020204020204" pitchFamily="34" charset="-122"/>
              </a:rPr>
              <a:t>的用途和基本语法，以及一些典型客户端动态页面效果的实现；</a:t>
            </a:r>
            <a:endParaRPr lang="en-US" altLang="zh-CN" sz="2000" b="1" dirty="0">
              <a:latin typeface="微软雅黑" panose="020B0503020204020204" pitchFamily="34" charset="-122"/>
              <a:ea typeface="微软雅黑" panose="020B0503020204020204" pitchFamily="34" charset="-122"/>
            </a:endParaRPr>
          </a:p>
          <a:p>
            <a:pPr marL="342900" indent="-342900">
              <a:lnSpc>
                <a:spcPct val="150000"/>
              </a:lnSpc>
              <a:buFont typeface="Wingdings" panose="05000000000000000000" pitchFamily="2" charset="2"/>
              <a:buChar char="Ø"/>
            </a:pPr>
            <a:r>
              <a:rPr lang="zh-CN" altLang="en-US" sz="2000" b="1" dirty="0">
                <a:latin typeface="微软雅黑" panose="020B0503020204020204" pitchFamily="34" charset="-122"/>
                <a:ea typeface="微软雅黑" panose="020B0503020204020204" pitchFamily="34" charset="-122"/>
              </a:rPr>
              <a:t>掌握服务端动态页面的基本思想和流程；</a:t>
            </a:r>
            <a:endParaRPr lang="en-US" altLang="zh-CN" sz="2000" b="1" dirty="0">
              <a:latin typeface="微软雅黑" panose="020B0503020204020204" pitchFamily="34" charset="-122"/>
              <a:ea typeface="微软雅黑" panose="020B0503020204020204" pitchFamily="34" charset="-122"/>
            </a:endParaRPr>
          </a:p>
          <a:p>
            <a:pPr marL="342900" indent="-342900">
              <a:lnSpc>
                <a:spcPct val="150000"/>
              </a:lnSpc>
              <a:buFont typeface="Wingdings" panose="05000000000000000000" pitchFamily="2" charset="2"/>
              <a:buChar char="Ø"/>
            </a:pPr>
            <a:r>
              <a:rPr lang="zh-CN" altLang="en-US" sz="2000" b="1" dirty="0">
                <a:latin typeface="微软雅黑" panose="020B0503020204020204" pitchFamily="34" charset="-122"/>
                <a:ea typeface="微软雅黑" panose="020B0503020204020204" pitchFamily="34" charset="-122"/>
              </a:rPr>
              <a:t>掌握</a:t>
            </a:r>
            <a:r>
              <a:rPr lang="en-US" altLang="zh-CN" sz="2000" b="1" dirty="0">
                <a:latin typeface="微软雅黑" panose="020B0503020204020204" pitchFamily="34" charset="-122"/>
                <a:ea typeface="微软雅黑" panose="020B0503020204020204" pitchFamily="34" charset="-122"/>
              </a:rPr>
              <a:t>Servlet</a:t>
            </a:r>
            <a:r>
              <a:rPr lang="zh-CN" altLang="en-US" sz="2000" b="1" dirty="0">
                <a:latin typeface="微软雅黑" panose="020B0503020204020204" pitchFamily="34" charset="-122"/>
                <a:ea typeface="微软雅黑" panose="020B0503020204020204" pitchFamily="34" charset="-122"/>
              </a:rPr>
              <a:t>的用途和基本语法，以及对数据库的访问；</a:t>
            </a:r>
            <a:endParaRPr lang="en-US" altLang="zh-CN" sz="2000" b="1" dirty="0">
              <a:latin typeface="微软雅黑" panose="020B0503020204020204" pitchFamily="34" charset="-122"/>
              <a:ea typeface="微软雅黑" panose="020B0503020204020204" pitchFamily="34" charset="-122"/>
            </a:endParaRPr>
          </a:p>
          <a:p>
            <a:pPr marL="342900" indent="-342900">
              <a:lnSpc>
                <a:spcPct val="150000"/>
              </a:lnSpc>
              <a:buFont typeface="Wingdings" panose="05000000000000000000" pitchFamily="2" charset="2"/>
              <a:buChar char="Ø"/>
            </a:pPr>
            <a:r>
              <a:rPr lang="zh-CN" altLang="en-US" sz="2000" b="1" dirty="0">
                <a:latin typeface="微软雅黑" panose="020B0503020204020204" pitchFamily="34" charset="-122"/>
                <a:ea typeface="微软雅黑" panose="020B0503020204020204" pitchFamily="34" charset="-122"/>
              </a:rPr>
              <a:t>掌握</a:t>
            </a:r>
            <a:r>
              <a:rPr lang="en-US" altLang="zh-CN" sz="2000" b="1" dirty="0">
                <a:latin typeface="微软雅黑" panose="020B0503020204020204" pitchFamily="34" charset="-122"/>
                <a:ea typeface="微软雅黑" panose="020B0503020204020204" pitchFamily="34" charset="-122"/>
              </a:rPr>
              <a:t>Ajax</a:t>
            </a:r>
            <a:r>
              <a:rPr lang="zh-CN" altLang="en-US" sz="2000" b="1" dirty="0">
                <a:latin typeface="微软雅黑" panose="020B0503020204020204" pitchFamily="34" charset="-122"/>
                <a:ea typeface="微软雅黑" panose="020B0503020204020204" pitchFamily="34" charset="-122"/>
              </a:rPr>
              <a:t>技术及</a:t>
            </a:r>
            <a:r>
              <a:rPr lang="en-US" altLang="zh-CN" sz="2000" b="1" dirty="0">
                <a:latin typeface="微软雅黑" panose="020B0503020204020204" pitchFamily="34" charset="-122"/>
                <a:ea typeface="微软雅黑" panose="020B0503020204020204" pitchFamily="34" charset="-122"/>
              </a:rPr>
              <a:t>JSON</a:t>
            </a:r>
            <a:r>
              <a:rPr lang="zh-CN" altLang="en-US" sz="2000" b="1" dirty="0">
                <a:latin typeface="微软雅黑" panose="020B0503020204020204" pitchFamily="34" charset="-122"/>
                <a:ea typeface="微软雅黑" panose="020B0503020204020204" pitchFamily="34" charset="-122"/>
              </a:rPr>
              <a:t>数据封装方法，实现前后台数据通讯；</a:t>
            </a:r>
            <a:endParaRPr lang="en-US" altLang="zh-CN" sz="2000" b="1" dirty="0">
              <a:latin typeface="微软雅黑" panose="020B0503020204020204" pitchFamily="34" charset="-122"/>
              <a:ea typeface="微软雅黑" panose="020B0503020204020204" pitchFamily="34" charset="-122"/>
            </a:endParaRPr>
          </a:p>
          <a:p>
            <a:pPr marL="342900" indent="-342900">
              <a:lnSpc>
                <a:spcPct val="150000"/>
              </a:lnSpc>
              <a:buFont typeface="Wingdings" panose="05000000000000000000" pitchFamily="2" charset="2"/>
              <a:buChar char="Ø"/>
            </a:pPr>
            <a:r>
              <a:rPr lang="zh-CN" altLang="en-US" sz="2000" b="1" dirty="0">
                <a:latin typeface="微软雅黑" panose="020B0503020204020204" pitchFamily="34" charset="-122"/>
                <a:ea typeface="微软雅黑" panose="020B0503020204020204" pitchFamily="34" charset="-122"/>
              </a:rPr>
              <a:t>最终实现一个能够</a:t>
            </a:r>
            <a:r>
              <a:rPr lang="zh-CN" altLang="en-US" sz="2000" b="1" dirty="0">
                <a:solidFill>
                  <a:srgbClr val="FF0000"/>
                </a:solidFill>
                <a:latin typeface="微软雅黑" panose="020B0503020204020204" pitchFamily="34" charset="-122"/>
                <a:ea typeface="微软雅黑" panose="020B0503020204020204" pitchFamily="34" charset="-122"/>
              </a:rPr>
              <a:t>实现前后端动态交互的</a:t>
            </a:r>
            <a:r>
              <a:rPr lang="en-US" altLang="zh-CN" sz="2000" b="1" dirty="0">
                <a:solidFill>
                  <a:srgbClr val="FF0000"/>
                </a:solidFill>
                <a:latin typeface="微软雅黑" panose="020B0503020204020204" pitchFamily="34" charset="-122"/>
                <a:ea typeface="微软雅黑" panose="020B0503020204020204" pitchFamily="34" charset="-122"/>
              </a:rPr>
              <a:t>Web</a:t>
            </a:r>
            <a:r>
              <a:rPr lang="zh-CN" altLang="en-US" sz="2000" b="1" dirty="0">
                <a:solidFill>
                  <a:srgbClr val="FF0000"/>
                </a:solidFill>
                <a:latin typeface="微软雅黑" panose="020B0503020204020204" pitchFamily="34" charset="-122"/>
                <a:ea typeface="微软雅黑" panose="020B0503020204020204" pitchFamily="34" charset="-122"/>
              </a:rPr>
              <a:t>系统</a:t>
            </a:r>
            <a:r>
              <a:rPr lang="zh-CN" altLang="en-US" sz="2000" b="1" dirty="0">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569359281"/>
      </p:ext>
    </p:extLst>
  </p:cSld>
  <p:clrMapOvr>
    <a:masterClrMapping/>
  </p:clrMapOvr>
  <p:transition spd="slow" advTm="3000">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59409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8" name="文本框 7"/>
          <p:cNvSpPr txBox="1"/>
          <p:nvPr/>
        </p:nvSpPr>
        <p:spPr>
          <a:xfrm>
            <a:off x="8655288" y="6583649"/>
            <a:ext cx="2967479"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Tsinghua University of China</a:t>
            </a:r>
            <a:endParaRPr lang="zh-CN" altLang="en-US" sz="1000" spc="300" dirty="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sp>
        <p:nvSpPr>
          <p:cNvPr id="12" name="文本框 11"/>
          <p:cNvSpPr txBox="1"/>
          <p:nvPr/>
        </p:nvSpPr>
        <p:spPr>
          <a:xfrm>
            <a:off x="1558171" y="2105561"/>
            <a:ext cx="2531462" cy="2646878"/>
          </a:xfrm>
          <a:prstGeom prst="rect">
            <a:avLst/>
          </a:prstGeom>
          <a:noFill/>
        </p:spPr>
        <p:txBody>
          <a:bodyPr wrap="none" rtlCol="0">
            <a:spAutoFit/>
          </a:bodyPr>
          <a:lstStyle/>
          <a:p>
            <a:pPr>
              <a:defRPr/>
            </a:pPr>
            <a:r>
              <a:rPr lang="en-US" altLang="zh-CN" sz="16600" spc="300" dirty="0">
                <a:gradFill>
                  <a:gsLst>
                    <a:gs pos="98052">
                      <a:prstClr val="white"/>
                    </a:gs>
                    <a:gs pos="0">
                      <a:srgbClr val="1C6299"/>
                    </a:gs>
                    <a:gs pos="100000">
                      <a:prstClr val="white"/>
                    </a:gs>
                  </a:gsLst>
                  <a:lin ang="5400000" scaled="1"/>
                </a:gradFill>
                <a:latin typeface="Impact" panose="020B0806030902050204" pitchFamily="34" charset="0"/>
                <a:ea typeface="微软雅黑" panose="020B0503020204020204" pitchFamily="34" charset="-122"/>
              </a:rPr>
              <a:t>03</a:t>
            </a:r>
            <a:endParaRPr lang="zh-CN" altLang="en-US" sz="16600" spc="300" dirty="0">
              <a:gradFill>
                <a:gsLst>
                  <a:gs pos="98052">
                    <a:prstClr val="white"/>
                  </a:gs>
                  <a:gs pos="0">
                    <a:srgbClr val="1C6299"/>
                  </a:gs>
                  <a:gs pos="100000">
                    <a:prstClr val="white"/>
                  </a:gs>
                </a:gsLst>
                <a:lin ang="5400000" scaled="1"/>
              </a:gradFill>
              <a:latin typeface="Impact" panose="020B0806030902050204" pitchFamily="34" charset="0"/>
              <a:ea typeface="微软雅黑" panose="020B0503020204020204" pitchFamily="34" charset="-122"/>
            </a:endParaRPr>
          </a:p>
        </p:txBody>
      </p:sp>
      <p:sp>
        <p:nvSpPr>
          <p:cNvPr id="13" name="标题 1"/>
          <p:cNvSpPr txBox="1"/>
          <p:nvPr/>
        </p:nvSpPr>
        <p:spPr>
          <a:xfrm>
            <a:off x="5560176" y="2143126"/>
            <a:ext cx="6713702" cy="1035858"/>
          </a:xfrm>
          <a:prstGeom prst="rect">
            <a:avLst/>
          </a:prstGeom>
        </p:spPr>
        <p:txBody>
          <a:bodyPr vert="horz" lIns="0" tIns="45720" rIns="91440" bIns="45720" rtlCol="0" anchor="ctr" anchorCtr="0">
            <a:normAutofit/>
          </a:bodyPr>
          <a:lstStyle>
            <a:lvl1pPr algn="l" defTabSz="914400" rtl="0" eaLnBrk="1" latinLnBrk="0" hangingPunct="1">
              <a:lnSpc>
                <a:spcPct val="90000"/>
              </a:lnSpc>
              <a:spcBef>
                <a:spcPct val="0"/>
              </a:spcBef>
              <a:buNone/>
              <a:defRPr sz="4000" b="1" kern="1200" spc="100" baseline="0">
                <a:solidFill>
                  <a:schemeClr val="tx1">
                    <a:lumMod val="75000"/>
                    <a:lumOff val="25000"/>
                  </a:schemeClr>
                </a:solidFill>
                <a:latin typeface="+mj-lt"/>
                <a:ea typeface="+mj-ea"/>
                <a:cs typeface="+mj-cs"/>
              </a:defRPr>
            </a:lvl1pPr>
          </a:lstStyle>
          <a:p>
            <a:pPr>
              <a:defRPr/>
            </a:pPr>
            <a:r>
              <a:rPr lang="en-US" altLang="zh-CN" dirty="0">
                <a:solidFill>
                  <a:sysClr val="windowText" lastClr="000000">
                    <a:lumMod val="75000"/>
                    <a:lumOff val="25000"/>
                  </a:sysClr>
                </a:solidFill>
                <a:latin typeface="Arial" panose="020B0604020202020204"/>
                <a:ea typeface="微软雅黑" panose="020B0503020204020204" pitchFamily="34" charset="-122"/>
              </a:rPr>
              <a:t>HTTP</a:t>
            </a:r>
            <a:r>
              <a:rPr lang="zh-CN" altLang="en-US" dirty="0">
                <a:solidFill>
                  <a:sysClr val="windowText" lastClr="000000">
                    <a:lumMod val="75000"/>
                    <a:lumOff val="25000"/>
                  </a:sysClr>
                </a:solidFill>
                <a:latin typeface="Arial" panose="020B0604020202020204"/>
                <a:ea typeface="微软雅黑" panose="020B0503020204020204" pitchFamily="34" charset="-122"/>
              </a:rPr>
              <a:t>简介</a:t>
            </a:r>
          </a:p>
        </p:txBody>
      </p:sp>
      <p:cxnSp>
        <p:nvCxnSpPr>
          <p:cNvPr id="15" name="直接连接符 14"/>
          <p:cNvCxnSpPr/>
          <p:nvPr/>
        </p:nvCxnSpPr>
        <p:spPr>
          <a:xfrm>
            <a:off x="4619693" y="2143125"/>
            <a:ext cx="0" cy="2571750"/>
          </a:xfrm>
          <a:prstGeom prst="line">
            <a:avLst/>
          </a:prstGeom>
          <a:noFill/>
          <a:ln w="12700" cap="flat" cmpd="sng" algn="ctr">
            <a:solidFill>
              <a:sysClr val="window" lastClr="FFFFFF">
                <a:lumMod val="50000"/>
              </a:sysClr>
            </a:solidFill>
            <a:prstDash val="dashDot"/>
            <a:miter lim="800000"/>
          </a:ln>
          <a:effectLst/>
        </p:spPr>
      </p:cxnSp>
      <p:sp>
        <p:nvSpPr>
          <p:cNvPr id="16" name="矩形 15"/>
          <p:cNvSpPr/>
          <p:nvPr/>
        </p:nvSpPr>
        <p:spPr>
          <a:xfrm>
            <a:off x="5560176" y="3432579"/>
            <a:ext cx="720000" cy="1016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20204"/>
              <a:ea typeface="微软雅黑" panose="020B0503020204020204" pitchFamily="34" charset="-122"/>
            </a:endParaRPr>
          </a:p>
        </p:txBody>
      </p:sp>
      <p:sp>
        <p:nvSpPr>
          <p:cNvPr id="17" name="任意多边形: 形状 16"/>
          <p:cNvSpPr/>
          <p:nvPr/>
        </p:nvSpPr>
        <p:spPr>
          <a:xfrm flipH="1">
            <a:off x="0" y="0"/>
            <a:ext cx="12192000" cy="723900"/>
          </a:xfrm>
          <a:custGeom>
            <a:avLst/>
            <a:gdLst>
              <a:gd name="connsiteX0" fmla="*/ 12192000 w 12192000"/>
              <a:gd name="connsiteY0" fmla="*/ 0 h 723900"/>
              <a:gd name="connsiteX1" fmla="*/ 2755900 w 12192000"/>
              <a:gd name="connsiteY1" fmla="*/ 0 h 723900"/>
              <a:gd name="connsiteX2" fmla="*/ 4 w 12192000"/>
              <a:gd name="connsiteY2" fmla="*/ 0 h 723900"/>
              <a:gd name="connsiteX3" fmla="*/ 0 w 12192000"/>
              <a:gd name="connsiteY3" fmla="*/ 0 h 723900"/>
              <a:gd name="connsiteX4" fmla="*/ 0 w 12192000"/>
              <a:gd name="connsiteY4" fmla="*/ 723900 h 723900"/>
              <a:gd name="connsiteX5" fmla="*/ 1987354 w 12192000"/>
              <a:gd name="connsiteY5" fmla="*/ 723900 h 723900"/>
              <a:gd name="connsiteX6" fmla="*/ 2038350 w 12192000"/>
              <a:gd name="connsiteY6" fmla="*/ 717550 h 723900"/>
              <a:gd name="connsiteX7" fmla="*/ 2753650 w 12192000"/>
              <a:gd name="connsiteY7" fmla="*/ 288000 h 723900"/>
              <a:gd name="connsiteX8" fmla="*/ 12192000 w 12192000"/>
              <a:gd name="connsiteY8" fmla="*/ 288000 h 723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723900">
                <a:moveTo>
                  <a:pt x="12192000" y="0"/>
                </a:moveTo>
                <a:lnTo>
                  <a:pt x="2755900" y="0"/>
                </a:lnTo>
                <a:lnTo>
                  <a:pt x="4" y="0"/>
                </a:lnTo>
                <a:lnTo>
                  <a:pt x="0" y="0"/>
                </a:lnTo>
                <a:lnTo>
                  <a:pt x="0" y="723900"/>
                </a:lnTo>
                <a:lnTo>
                  <a:pt x="1987354" y="723900"/>
                </a:lnTo>
                <a:lnTo>
                  <a:pt x="2038350" y="717550"/>
                </a:lnTo>
                <a:cubicBezTo>
                  <a:pt x="2497291" y="642783"/>
                  <a:pt x="2432975" y="321492"/>
                  <a:pt x="2753650" y="288000"/>
                </a:cubicBezTo>
                <a:cubicBezTo>
                  <a:pt x="3074325" y="254508"/>
                  <a:pt x="9045883" y="288000"/>
                  <a:pt x="12192000" y="288000"/>
                </a:cubicBezTo>
                <a:close/>
              </a:path>
            </a:pathLst>
          </a:custGeom>
          <a:solidFill>
            <a:srgbClr val="1C6299"/>
          </a:solidFill>
          <a:ln w="12700" cap="flat" cmpd="sng" algn="ctr">
            <a:noFill/>
            <a:prstDash val="solid"/>
            <a:miter lim="800000"/>
          </a:ln>
          <a:effectLst/>
        </p:spPr>
        <p:txBody>
          <a:bodyPr wrap="square" rtlCol="0" anchor="ctr">
            <a:noAutofit/>
          </a:bodyPr>
          <a:lstStyle/>
          <a:p>
            <a:pPr algn="ctr">
              <a:defRPr/>
            </a:pPr>
            <a:endParaRPr lang="zh-CN" altLang="en-US" kern="0">
              <a:solidFill>
                <a:prstClr val="white"/>
              </a:solidFill>
              <a:latin typeface="Arial" panose="020B0604020202020204"/>
              <a:ea typeface="微软雅黑" panose="020B0503020204020204" pitchFamily="34" charset="-122"/>
            </a:endParaRPr>
          </a:p>
        </p:txBody>
      </p:sp>
      <p:pic>
        <p:nvPicPr>
          <p:cNvPr id="18" name="图片 1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107837" y="136675"/>
            <a:ext cx="1663415" cy="487234"/>
          </a:xfrm>
          <a:prstGeom prst="rect">
            <a:avLst/>
          </a:prstGeom>
        </p:spPr>
      </p:pic>
      <p:sp>
        <p:nvSpPr>
          <p:cNvPr id="20" name="矩形 19"/>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20204"/>
              <a:ea typeface="微软雅黑" panose="020B0503020204020204" pitchFamily="34" charset="-122"/>
            </a:endParaRPr>
          </a:p>
        </p:txBody>
      </p:sp>
      <p:sp>
        <p:nvSpPr>
          <p:cNvPr id="21" name="文本框 20"/>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p>
        </p:txBody>
      </p:sp>
      <p:sp>
        <p:nvSpPr>
          <p:cNvPr id="22" name="文本框 21"/>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lang="zh-CN" altLang="en-US" sz="1000" spc="300" dirty="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sp>
        <p:nvSpPr>
          <p:cNvPr id="23" name="椭圆 22"/>
          <p:cNvSpPr/>
          <p:nvPr/>
        </p:nvSpPr>
        <p:spPr>
          <a:xfrm>
            <a:off x="8917027" y="597107"/>
            <a:ext cx="6452568" cy="5936919"/>
          </a:xfrm>
          <a:prstGeom prst="ellipse">
            <a:avLst/>
          </a:prstGeom>
          <a:blipFill dpi="0" rotWithShape="1">
            <a:blip r:embed="rId4">
              <a:alphaModFix amt="11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noAutofit/>
          </a:bodyPr>
          <a:lstStyle/>
          <a:p>
            <a:pPr algn="ctr" defTabSz="963930"/>
            <a:endParaRPr lang="zh-CN" altLang="en-US" sz="1900" dirty="0">
              <a:solidFill>
                <a:prstClr val="white"/>
              </a:solidFill>
              <a:latin typeface="Calibri" panose="020F0502020204030204"/>
              <a:ea typeface="宋体" panose="02010600030101010101" pitchFamily="2" charset="-122"/>
            </a:endParaRPr>
          </a:p>
        </p:txBody>
      </p:sp>
    </p:spTree>
    <p:extLst>
      <p:ext uri="{BB962C8B-B14F-4D97-AF65-F5344CB8AC3E}">
        <p14:creationId xmlns:p14="http://schemas.microsoft.com/office/powerpoint/2010/main" val="521723211"/>
      </p:ext>
    </p:extLst>
  </p:cSld>
  <p:clrMapOvr>
    <a:masterClrMapping/>
  </p:clrMapOvr>
  <p:transition spd="slow" advTm="3000">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文本框 36"/>
          <p:cNvSpPr txBox="1"/>
          <p:nvPr/>
        </p:nvSpPr>
        <p:spPr>
          <a:xfrm>
            <a:off x="8610404" y="6583649"/>
            <a:ext cx="3012363" cy="246221"/>
          </a:xfrm>
          <a:prstGeom prst="rect">
            <a:avLst/>
          </a:prstGeom>
          <a:noFill/>
        </p:spPr>
        <p:txBody>
          <a:bodyPr wrap="non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CN" sz="10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Arial" panose="020B0604020202020204" pitchFamily="34" charset="0"/>
              </a:rPr>
              <a:t>Tsinghua University of China</a:t>
            </a:r>
            <a:endParaRPr kumimoji="0" lang="zh-CN" altLang="en-US" sz="10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sp>
        <p:nvSpPr>
          <p:cNvPr id="62" name="文本框 61"/>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p>
        </p:txBody>
      </p:sp>
      <p:sp>
        <p:nvSpPr>
          <p:cNvPr id="64" name="矩形 63"/>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6" name="文本框 65"/>
          <p:cNvSpPr txBox="1"/>
          <p:nvPr/>
        </p:nvSpPr>
        <p:spPr>
          <a:xfrm>
            <a:off x="594090" y="6583649"/>
            <a:ext cx="2031325"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知行合一、经世致用</a:t>
            </a:r>
          </a:p>
        </p:txBody>
      </p:sp>
      <p:sp>
        <p:nvSpPr>
          <p:cNvPr id="68" name="文本框 67"/>
          <p:cNvSpPr txBox="1"/>
          <p:nvPr/>
        </p:nvSpPr>
        <p:spPr>
          <a:xfrm>
            <a:off x="9137792" y="6583649"/>
            <a:ext cx="2484975" cy="246221"/>
          </a:xfrm>
          <a:prstGeom prst="rect">
            <a:avLst/>
          </a:prstGeom>
          <a:noFill/>
        </p:spPr>
        <p:txBody>
          <a:bodyPr wrap="non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CN"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cxnSp>
        <p:nvCxnSpPr>
          <p:cNvPr id="69" name="直接连接符 68"/>
          <p:cNvCxnSpPr/>
          <p:nvPr/>
        </p:nvCxnSpPr>
        <p:spPr>
          <a:xfrm>
            <a:off x="660400" y="760413"/>
            <a:ext cx="10858500" cy="0"/>
          </a:xfrm>
          <a:prstGeom prst="line">
            <a:avLst/>
          </a:prstGeom>
          <a:noFill/>
          <a:ln w="22225" cap="flat" cmpd="sng" algn="ctr">
            <a:solidFill>
              <a:srgbClr val="1C6299"/>
            </a:solidFill>
            <a:prstDash val="solid"/>
            <a:miter lim="800000"/>
          </a:ln>
          <a:effectLst/>
        </p:spPr>
      </p:cxnSp>
      <p:grpSp>
        <p:nvGrpSpPr>
          <p:cNvPr id="70" name="组合 69"/>
          <p:cNvGrpSpPr/>
          <p:nvPr/>
        </p:nvGrpSpPr>
        <p:grpSpPr>
          <a:xfrm>
            <a:off x="203760" y="159728"/>
            <a:ext cx="725344" cy="619478"/>
            <a:chOff x="178632" y="159728"/>
            <a:chExt cx="725344" cy="619478"/>
          </a:xfrm>
        </p:grpSpPr>
        <p:sp>
          <p:nvSpPr>
            <p:cNvPr id="71" name="椭圆 70"/>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72" name="文本框 71"/>
            <p:cNvSpPr txBox="1"/>
            <p:nvPr/>
          </p:nvSpPr>
          <p:spPr>
            <a:xfrm>
              <a:off x="230876" y="233483"/>
              <a:ext cx="673100"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03</a:t>
              </a:r>
              <a:endParaRPr kumimoji="0" lang="zh-CN" altLang="en-US"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73" name="椭圆 72"/>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pic>
        <p:nvPicPr>
          <p:cNvPr id="74" name="图片 7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16" name="标题占位符 1"/>
          <p:cNvSpPr txBox="1"/>
          <p:nvPr/>
        </p:nvSpPr>
        <p:spPr>
          <a:xfrm>
            <a:off x="965200" y="-100014"/>
            <a:ext cx="5435600"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600" b="1" i="0" u="none" strike="noStrike" kern="120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rPr>
              <a:t>HTTP</a:t>
            </a:r>
            <a:r>
              <a:rPr kumimoji="0" lang="zh-CN" altLang="en-US" sz="2600" b="1" i="0" u="none" strike="noStrike" kern="120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rPr>
              <a:t>概述</a:t>
            </a:r>
          </a:p>
        </p:txBody>
      </p:sp>
      <p:sp>
        <p:nvSpPr>
          <p:cNvPr id="4" name="矩形 3"/>
          <p:cNvSpPr/>
          <p:nvPr/>
        </p:nvSpPr>
        <p:spPr>
          <a:xfrm>
            <a:off x="599575" y="783474"/>
            <a:ext cx="10858500" cy="961289"/>
          </a:xfrm>
          <a:prstGeom prst="rect">
            <a:avLst/>
          </a:prstGeom>
        </p:spPr>
        <p:txBody>
          <a:bodyPr wrap="square">
            <a:spAutoFit/>
          </a:bodyPr>
          <a:lstStyle/>
          <a:p>
            <a:pPr marL="285750" indent="-285750">
              <a:lnSpc>
                <a:spcPct val="150000"/>
              </a:lnSpc>
              <a:buFont typeface="Wingdings" panose="05000000000000000000" pitchFamily="2" charset="2"/>
              <a:buChar char="p"/>
            </a:pPr>
            <a:r>
              <a:rPr lang="zh-CN" altLang="en-US" sz="2000" b="1" dirty="0">
                <a:latin typeface="微软雅黑" panose="020B0503020204020204" pitchFamily="34" charset="-122"/>
                <a:ea typeface="微软雅黑" panose="020B0503020204020204" pitchFamily="34" charset="-122"/>
              </a:rPr>
              <a:t>超文本传输协议（</a:t>
            </a:r>
            <a:r>
              <a:rPr lang="en-US" altLang="zh-CN" sz="2000" b="1" dirty="0">
                <a:latin typeface="微软雅黑" panose="020B0503020204020204" pitchFamily="34" charset="-122"/>
                <a:ea typeface="微软雅黑" panose="020B0503020204020204" pitchFamily="34" charset="-122"/>
              </a:rPr>
              <a:t>HTTP</a:t>
            </a:r>
            <a:r>
              <a:rPr lang="zh-CN" altLang="en-US" sz="2000" b="1" dirty="0">
                <a:latin typeface="微软雅黑" panose="020B0503020204020204" pitchFamily="34" charset="-122"/>
                <a:ea typeface="微软雅黑" panose="020B0503020204020204" pitchFamily="34" charset="-122"/>
              </a:rPr>
              <a:t>）是一种建立在 </a:t>
            </a:r>
            <a:r>
              <a:rPr lang="en-US" altLang="zh-CN" sz="2000" b="1" dirty="0">
                <a:latin typeface="微软雅黑" panose="020B0503020204020204" pitchFamily="34" charset="-122"/>
                <a:ea typeface="微软雅黑" panose="020B0503020204020204" pitchFamily="34" charset="-122"/>
              </a:rPr>
              <a:t>TCP/IP </a:t>
            </a:r>
            <a:r>
              <a:rPr lang="zh-CN" altLang="en-US" sz="2000" b="1" dirty="0">
                <a:latin typeface="微软雅黑" panose="020B0503020204020204" pitchFamily="34" charset="-122"/>
                <a:ea typeface="微软雅黑" panose="020B0503020204020204" pitchFamily="34" charset="-122"/>
              </a:rPr>
              <a:t>协议之上的应用层规范，用于从万维网（</a:t>
            </a:r>
            <a:r>
              <a:rPr lang="en-US" altLang="zh-CN" sz="2000" b="1" dirty="0">
                <a:latin typeface="微软雅黑" panose="020B0503020204020204" pitchFamily="34" charset="-122"/>
                <a:ea typeface="微软雅黑" panose="020B0503020204020204" pitchFamily="34" charset="-122"/>
              </a:rPr>
              <a:t>WWW</a:t>
            </a:r>
            <a:r>
              <a:rPr lang="zh-CN" altLang="en-US" sz="2000" b="1" dirty="0">
                <a:latin typeface="微软雅黑" panose="020B0503020204020204" pitchFamily="34" charset="-122"/>
                <a:ea typeface="微软雅黑" panose="020B0503020204020204" pitchFamily="34" charset="-122"/>
              </a:rPr>
              <a:t>）服务器传输超文本到本地浏览器的传送协议，是万维网的数据通信的基础。</a:t>
            </a:r>
          </a:p>
        </p:txBody>
      </p:sp>
      <p:pic>
        <p:nvPicPr>
          <p:cNvPr id="2050" name="Picture 2" descr="https://gitee.com/ahuntsun/BlogImgs/raw/master/HTTP/HTTP2-graphic.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31178" y="1822197"/>
            <a:ext cx="8640000" cy="1656800"/>
          </a:xfrm>
          <a:prstGeom prst="rect">
            <a:avLst/>
          </a:prstGeom>
          <a:noFill/>
          <a:extLst>
            <a:ext uri="{909E8E84-426E-40DD-AFC4-6F175D3DCCD1}">
              <a14:hiddenFill xmlns:a14="http://schemas.microsoft.com/office/drawing/2010/main">
                <a:solidFill>
                  <a:srgbClr val="FFFFFF"/>
                </a:solidFill>
              </a14:hiddenFill>
            </a:ext>
          </a:extLst>
        </p:spPr>
      </p:pic>
      <p:sp>
        <p:nvSpPr>
          <p:cNvPr id="7" name="文本框 6"/>
          <p:cNvSpPr txBox="1"/>
          <p:nvPr/>
        </p:nvSpPr>
        <p:spPr>
          <a:xfrm>
            <a:off x="73152" y="3917347"/>
            <a:ext cx="2247731" cy="369332"/>
          </a:xfrm>
          <a:prstGeom prst="rect">
            <a:avLst/>
          </a:prstGeom>
          <a:noFill/>
          <a:ln w="9525">
            <a:solidFill>
              <a:schemeClr val="tx1"/>
            </a:solidFill>
          </a:ln>
        </p:spPr>
        <p:txBody>
          <a:bodyPr wrap="none" rtlCol="0">
            <a:spAutoFit/>
          </a:bodyPr>
          <a:lstStyle/>
          <a:p>
            <a:pPr marL="285750" indent="-285750">
              <a:buFont typeface="Wingdings" panose="05000000000000000000" pitchFamily="2" charset="2"/>
              <a:buChar char="p"/>
            </a:pPr>
            <a:r>
              <a:rPr lang="zh-CN" altLang="en-US" dirty="0">
                <a:latin typeface="微软雅黑" panose="020B0503020204020204" pitchFamily="34" charset="-122"/>
                <a:ea typeface="微软雅黑" panose="020B0503020204020204" pitchFamily="34" charset="-122"/>
              </a:rPr>
              <a:t>只有一个命令</a:t>
            </a:r>
            <a:r>
              <a:rPr lang="en-US" altLang="zh-CN" dirty="0">
                <a:latin typeface="微软雅黑" panose="020B0503020204020204" pitchFamily="34" charset="-122"/>
                <a:ea typeface="微软雅黑" panose="020B0503020204020204" pitchFamily="34" charset="-122"/>
              </a:rPr>
              <a:t>Get</a:t>
            </a:r>
            <a:endParaRPr lang="zh-CN" altLang="en-US" dirty="0">
              <a:latin typeface="微软雅黑" panose="020B0503020204020204" pitchFamily="34" charset="-122"/>
              <a:ea typeface="微软雅黑" panose="020B0503020204020204" pitchFamily="34" charset="-122"/>
            </a:endParaRPr>
          </a:p>
        </p:txBody>
      </p:sp>
      <p:sp>
        <p:nvSpPr>
          <p:cNvPr id="22" name="矩形 21"/>
          <p:cNvSpPr/>
          <p:nvPr/>
        </p:nvSpPr>
        <p:spPr>
          <a:xfrm>
            <a:off x="827900" y="4528093"/>
            <a:ext cx="4769622" cy="1800493"/>
          </a:xfrm>
          <a:prstGeom prst="rect">
            <a:avLst/>
          </a:prstGeom>
          <a:ln w="9525">
            <a:solidFill>
              <a:schemeClr val="tx1"/>
            </a:solidFill>
          </a:ln>
        </p:spPr>
        <p:txBody>
          <a:bodyPr wrap="square">
            <a:spAutoFit/>
          </a:bodyPr>
          <a:lstStyle/>
          <a:p>
            <a:pPr marL="342900" lvl="0" indent="-342900">
              <a:lnSpc>
                <a:spcPct val="150000"/>
              </a:lnSpc>
              <a:buFont typeface="Wingdings" panose="05000000000000000000" pitchFamily="2" charset="2"/>
              <a:buChar char="p"/>
            </a:pPr>
            <a:r>
              <a:rPr lang="zh-CN" altLang="en-US" dirty="0">
                <a:solidFill>
                  <a:prstClr val="black"/>
                </a:solidFill>
                <a:latin typeface="微软雅黑" panose="020B0503020204020204" pitchFamily="34" charset="-122"/>
                <a:ea typeface="微软雅黑" panose="020B0503020204020204" pitchFamily="34" charset="-122"/>
              </a:rPr>
              <a:t>增加了很多命令，如</a:t>
            </a:r>
            <a:r>
              <a:rPr lang="en-US" altLang="zh-CN" dirty="0">
                <a:solidFill>
                  <a:prstClr val="black"/>
                </a:solidFill>
                <a:latin typeface="微软雅黑" panose="020B0503020204020204" pitchFamily="34" charset="-122"/>
                <a:ea typeface="微软雅黑" panose="020B0503020204020204" pitchFamily="34" charset="-122"/>
              </a:rPr>
              <a:t>POST</a:t>
            </a:r>
            <a:r>
              <a:rPr lang="zh-CN" altLang="en-US" dirty="0">
                <a:solidFill>
                  <a:prstClr val="black"/>
                </a:solidFill>
                <a:latin typeface="微软雅黑" panose="020B0503020204020204" pitchFamily="34" charset="-122"/>
                <a:ea typeface="微软雅黑" panose="020B0503020204020204" pitchFamily="34" charset="-122"/>
              </a:rPr>
              <a:t>、</a:t>
            </a:r>
            <a:r>
              <a:rPr lang="en-US" altLang="zh-CN" dirty="0">
                <a:solidFill>
                  <a:prstClr val="black"/>
                </a:solidFill>
                <a:latin typeface="微软雅黑" panose="020B0503020204020204" pitchFamily="34" charset="-122"/>
                <a:ea typeface="微软雅黑" panose="020B0503020204020204" pitchFamily="34" charset="-122"/>
              </a:rPr>
              <a:t>HEADER</a:t>
            </a:r>
            <a:r>
              <a:rPr lang="zh-CN" altLang="en-US" dirty="0">
                <a:solidFill>
                  <a:prstClr val="black"/>
                </a:solidFill>
                <a:latin typeface="微软雅黑" panose="020B0503020204020204" pitchFamily="34" charset="-122"/>
                <a:ea typeface="微软雅黑" panose="020B0503020204020204" pitchFamily="34" charset="-122"/>
              </a:rPr>
              <a:t>等。</a:t>
            </a:r>
          </a:p>
          <a:p>
            <a:pPr marL="342900" lvl="0" indent="-342900">
              <a:lnSpc>
                <a:spcPct val="150000"/>
              </a:lnSpc>
              <a:buFont typeface="Wingdings" panose="05000000000000000000" pitchFamily="2" charset="2"/>
              <a:buChar char="p"/>
            </a:pPr>
            <a:r>
              <a:rPr lang="zh-CN" altLang="en-US" dirty="0">
                <a:solidFill>
                  <a:prstClr val="black"/>
                </a:solidFill>
                <a:latin typeface="微软雅黑" panose="020B0503020204020204" pitchFamily="34" charset="-122"/>
                <a:ea typeface="微软雅黑" panose="020B0503020204020204" pitchFamily="34" charset="-122"/>
              </a:rPr>
              <a:t>增加了</a:t>
            </a:r>
            <a:r>
              <a:rPr lang="en-US" altLang="zh-CN" dirty="0">
                <a:solidFill>
                  <a:prstClr val="black"/>
                </a:solidFill>
                <a:latin typeface="微软雅黑" panose="020B0503020204020204" pitchFamily="34" charset="-122"/>
                <a:ea typeface="微软雅黑" panose="020B0503020204020204" pitchFamily="34" charset="-122"/>
              </a:rPr>
              <a:t>status code</a:t>
            </a:r>
            <a:r>
              <a:rPr lang="zh-CN" altLang="en-US" dirty="0">
                <a:solidFill>
                  <a:prstClr val="black"/>
                </a:solidFill>
                <a:latin typeface="微软雅黑" panose="020B0503020204020204" pitchFamily="34" charset="-122"/>
                <a:ea typeface="微软雅黑" panose="020B0503020204020204" pitchFamily="34" charset="-122"/>
              </a:rPr>
              <a:t>和</a:t>
            </a:r>
            <a:r>
              <a:rPr lang="en-US" altLang="zh-CN" dirty="0">
                <a:solidFill>
                  <a:prstClr val="black"/>
                </a:solidFill>
                <a:latin typeface="微软雅黑" panose="020B0503020204020204" pitchFamily="34" charset="-122"/>
                <a:ea typeface="微软雅黑" panose="020B0503020204020204" pitchFamily="34" charset="-122"/>
              </a:rPr>
              <a:t>header</a:t>
            </a:r>
            <a:r>
              <a:rPr lang="zh-CN" altLang="en-US" dirty="0">
                <a:solidFill>
                  <a:prstClr val="black"/>
                </a:solidFill>
                <a:latin typeface="微软雅黑" panose="020B0503020204020204" pitchFamily="34" charset="-122"/>
                <a:ea typeface="微软雅黑" panose="020B0503020204020204" pitchFamily="34" charset="-122"/>
              </a:rPr>
              <a:t>相关的内容。</a:t>
            </a:r>
            <a:endParaRPr lang="en-US" altLang="zh-CN" dirty="0">
              <a:solidFill>
                <a:prstClr val="black"/>
              </a:solidFill>
              <a:latin typeface="微软雅黑" panose="020B0503020204020204" pitchFamily="34" charset="-122"/>
              <a:ea typeface="微软雅黑" panose="020B0503020204020204" pitchFamily="34" charset="-122"/>
            </a:endParaRPr>
          </a:p>
          <a:p>
            <a:pPr marL="342900" lvl="0" indent="-342900">
              <a:lnSpc>
                <a:spcPct val="150000"/>
              </a:lnSpc>
              <a:buFont typeface="Wingdings" panose="05000000000000000000" pitchFamily="2" charset="2"/>
              <a:buChar char="p"/>
            </a:pPr>
            <a:r>
              <a:rPr lang="zh-CN" altLang="en-US" dirty="0">
                <a:solidFill>
                  <a:prstClr val="black"/>
                </a:solidFill>
                <a:latin typeface="微软雅黑" panose="020B0503020204020204" pitchFamily="34" charset="-122"/>
                <a:ea typeface="微软雅黑" panose="020B0503020204020204" pitchFamily="34" charset="-122"/>
              </a:rPr>
              <a:t>增加了多部分发送、权限、缓存等相关的内容</a:t>
            </a:r>
            <a:r>
              <a:rPr lang="zh-CN" altLang="en-US" sz="2000" dirty="0">
                <a:solidFill>
                  <a:prstClr val="black"/>
                </a:solidFill>
                <a:latin typeface="微软雅黑" panose="020B0503020204020204" pitchFamily="34" charset="-122"/>
                <a:ea typeface="微软雅黑" panose="020B0503020204020204" pitchFamily="34" charset="-122"/>
              </a:rPr>
              <a:t>。</a:t>
            </a:r>
          </a:p>
        </p:txBody>
      </p:sp>
      <p:sp>
        <p:nvSpPr>
          <p:cNvPr id="23" name="矩形 22"/>
          <p:cNvSpPr/>
          <p:nvPr/>
        </p:nvSpPr>
        <p:spPr>
          <a:xfrm>
            <a:off x="6839712" y="5194851"/>
            <a:ext cx="4990357" cy="923330"/>
          </a:xfrm>
          <a:prstGeom prst="rect">
            <a:avLst/>
          </a:prstGeom>
          <a:ln w="9525">
            <a:solidFill>
              <a:schemeClr val="tx1"/>
            </a:solidFill>
          </a:ln>
        </p:spPr>
        <p:txBody>
          <a:bodyPr wrap="square">
            <a:spAutoFit/>
          </a:bodyPr>
          <a:lstStyle/>
          <a:p>
            <a:pPr marL="342900" indent="-342900">
              <a:lnSpc>
                <a:spcPct val="150000"/>
              </a:lnSpc>
              <a:buFont typeface="Wingdings" panose="05000000000000000000" pitchFamily="2" charset="2"/>
              <a:buChar char="p"/>
            </a:pPr>
            <a:r>
              <a:rPr lang="zh-CN" altLang="en-US" dirty="0">
                <a:solidFill>
                  <a:prstClr val="black"/>
                </a:solidFill>
                <a:latin typeface="微软雅黑" panose="020B0503020204020204" pitchFamily="34" charset="-122"/>
                <a:ea typeface="微软雅黑" panose="020B0503020204020204" pitchFamily="34" charset="-122"/>
              </a:rPr>
              <a:t>增加了</a:t>
            </a:r>
            <a:r>
              <a:rPr lang="en-US" altLang="zh-CN" dirty="0">
                <a:solidFill>
                  <a:prstClr val="black"/>
                </a:solidFill>
                <a:latin typeface="微软雅黑" panose="020B0503020204020204" pitchFamily="34" charset="-122"/>
                <a:ea typeface="微软雅黑" panose="020B0503020204020204" pitchFamily="34" charset="-122"/>
              </a:rPr>
              <a:t>pipeline</a:t>
            </a:r>
            <a:r>
              <a:rPr lang="zh-CN" altLang="en-US" dirty="0">
                <a:solidFill>
                  <a:prstClr val="black"/>
                </a:solidFill>
                <a:latin typeface="微软雅黑" panose="020B0503020204020204" pitchFamily="34" charset="-122"/>
                <a:ea typeface="微软雅黑" panose="020B0503020204020204" pitchFamily="34" charset="-122"/>
              </a:rPr>
              <a:t>，支持持久连接。</a:t>
            </a:r>
          </a:p>
          <a:p>
            <a:pPr marL="342900" lvl="0" indent="-342900">
              <a:lnSpc>
                <a:spcPct val="150000"/>
              </a:lnSpc>
              <a:buFont typeface="Wingdings" panose="05000000000000000000" pitchFamily="2" charset="2"/>
              <a:buChar char="p"/>
            </a:pPr>
            <a:r>
              <a:rPr lang="zh-CN" altLang="en-US" dirty="0">
                <a:solidFill>
                  <a:prstClr val="black"/>
                </a:solidFill>
                <a:latin typeface="微软雅黑" panose="020B0503020204020204" pitchFamily="34" charset="-122"/>
                <a:ea typeface="微软雅黑" panose="020B0503020204020204" pitchFamily="34" charset="-122"/>
              </a:rPr>
              <a:t>增加了</a:t>
            </a:r>
            <a:r>
              <a:rPr lang="en-US" altLang="zh-CN" dirty="0">
                <a:solidFill>
                  <a:prstClr val="black"/>
                </a:solidFill>
                <a:latin typeface="微软雅黑" panose="020B0503020204020204" pitchFamily="34" charset="-122"/>
                <a:ea typeface="微软雅黑" panose="020B0503020204020204" pitchFamily="34" charset="-122"/>
              </a:rPr>
              <a:t>HTTP</a:t>
            </a:r>
            <a:r>
              <a:rPr lang="zh-CN" altLang="en-US" dirty="0">
                <a:solidFill>
                  <a:prstClr val="black"/>
                </a:solidFill>
                <a:latin typeface="微软雅黑" panose="020B0503020204020204" pitchFamily="34" charset="-122"/>
                <a:ea typeface="微软雅黑" panose="020B0503020204020204" pitchFamily="34" charset="-122"/>
              </a:rPr>
              <a:t>的头</a:t>
            </a:r>
            <a:r>
              <a:rPr lang="en-US" altLang="zh-CN" dirty="0">
                <a:solidFill>
                  <a:prstClr val="black"/>
                </a:solidFill>
                <a:latin typeface="微软雅黑" panose="020B0503020204020204" pitchFamily="34" charset="-122"/>
                <a:ea typeface="微软雅黑" panose="020B0503020204020204" pitchFamily="34" charset="-122"/>
              </a:rPr>
              <a:t>host</a:t>
            </a:r>
            <a:r>
              <a:rPr lang="zh-CN" altLang="en-US" dirty="0">
                <a:solidFill>
                  <a:prstClr val="black"/>
                </a:solidFill>
                <a:latin typeface="微软雅黑" panose="020B0503020204020204" pitchFamily="34" charset="-122"/>
                <a:ea typeface="微软雅黑" panose="020B0503020204020204" pitchFamily="34" charset="-122"/>
              </a:rPr>
              <a:t>等命令。</a:t>
            </a:r>
          </a:p>
        </p:txBody>
      </p:sp>
      <p:sp>
        <p:nvSpPr>
          <p:cNvPr id="25" name="矩形 24"/>
          <p:cNvSpPr/>
          <p:nvPr/>
        </p:nvSpPr>
        <p:spPr>
          <a:xfrm>
            <a:off x="7016615" y="4030140"/>
            <a:ext cx="4813454" cy="923330"/>
          </a:xfrm>
          <a:prstGeom prst="rect">
            <a:avLst/>
          </a:prstGeom>
          <a:ln w="9525">
            <a:solidFill>
              <a:schemeClr val="tx1"/>
            </a:solidFill>
          </a:ln>
        </p:spPr>
        <p:txBody>
          <a:bodyPr wrap="square">
            <a:spAutoFit/>
          </a:bodyPr>
          <a:lstStyle/>
          <a:p>
            <a:pPr marL="342900" lvl="0" indent="-342900">
              <a:lnSpc>
                <a:spcPct val="150000"/>
              </a:lnSpc>
              <a:buFont typeface="Wingdings" panose="05000000000000000000" pitchFamily="2" charset="2"/>
              <a:buChar char="p"/>
            </a:pPr>
            <a:r>
              <a:rPr lang="zh-CN" altLang="en-US" dirty="0">
                <a:solidFill>
                  <a:prstClr val="black"/>
                </a:solidFill>
                <a:latin typeface="微软雅黑" panose="020B0503020204020204" pitchFamily="34" charset="-122"/>
                <a:ea typeface="微软雅黑" panose="020B0503020204020204" pitchFamily="34" charset="-122"/>
              </a:rPr>
              <a:t>所有数据都是以二进制进行传输</a:t>
            </a:r>
          </a:p>
          <a:p>
            <a:pPr marL="342900" lvl="0" indent="-342900">
              <a:lnSpc>
                <a:spcPct val="150000"/>
              </a:lnSpc>
              <a:buFont typeface="Wingdings" panose="05000000000000000000" pitchFamily="2" charset="2"/>
              <a:buChar char="p"/>
            </a:pPr>
            <a:r>
              <a:rPr lang="zh-CN" altLang="en-US" dirty="0">
                <a:solidFill>
                  <a:prstClr val="black"/>
                </a:solidFill>
                <a:latin typeface="微软雅黑" panose="020B0503020204020204" pitchFamily="34" charset="-122"/>
                <a:ea typeface="微软雅黑" panose="020B0503020204020204" pitchFamily="34" charset="-122"/>
              </a:rPr>
              <a:t>新增头信息压缩、多路复用及推送等功能</a:t>
            </a:r>
          </a:p>
        </p:txBody>
      </p:sp>
      <p:cxnSp>
        <p:nvCxnSpPr>
          <p:cNvPr id="10" name="直接箭头连接符 9"/>
          <p:cNvCxnSpPr>
            <a:endCxn id="7" idx="0"/>
          </p:cNvCxnSpPr>
          <p:nvPr/>
        </p:nvCxnSpPr>
        <p:spPr>
          <a:xfrm flipH="1">
            <a:off x="1197018" y="3460617"/>
            <a:ext cx="1326726" cy="45673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a:endCxn id="22" idx="0"/>
          </p:cNvCxnSpPr>
          <p:nvPr/>
        </p:nvCxnSpPr>
        <p:spPr>
          <a:xfrm flipH="1">
            <a:off x="3212711" y="3460617"/>
            <a:ext cx="676537" cy="106747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a:endCxn id="23" idx="1"/>
          </p:cNvCxnSpPr>
          <p:nvPr/>
        </p:nvCxnSpPr>
        <p:spPr>
          <a:xfrm>
            <a:off x="4913376" y="3478997"/>
            <a:ext cx="1926336" cy="217751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a:endCxn id="25" idx="0"/>
          </p:cNvCxnSpPr>
          <p:nvPr/>
        </p:nvCxnSpPr>
        <p:spPr>
          <a:xfrm>
            <a:off x="8997696" y="3460617"/>
            <a:ext cx="425646" cy="56952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55429741"/>
      </p:ext>
    </p:extLst>
  </p:cSld>
  <p:clrMapOvr>
    <a:masterClrMapping/>
  </p:clrMapOvr>
  <p:transition spd="slow" advTm="3000">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22" grpId="0" animBg="1"/>
      <p:bldP spid="23" grpId="0" animBg="1"/>
      <p:bldP spid="2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文本框 36"/>
          <p:cNvSpPr txBox="1"/>
          <p:nvPr/>
        </p:nvSpPr>
        <p:spPr>
          <a:xfrm>
            <a:off x="8610404" y="6583649"/>
            <a:ext cx="3012363" cy="246221"/>
          </a:xfrm>
          <a:prstGeom prst="rect">
            <a:avLst/>
          </a:prstGeom>
          <a:noFill/>
        </p:spPr>
        <p:txBody>
          <a:bodyPr wrap="non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CN" sz="10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Arial" panose="020B0604020202020204" pitchFamily="34" charset="0"/>
              </a:rPr>
              <a:t>Tsinghua University of China</a:t>
            </a:r>
            <a:endParaRPr kumimoji="0" lang="zh-CN" altLang="en-US" sz="10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sp>
        <p:nvSpPr>
          <p:cNvPr id="62" name="文本框 61"/>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p>
        </p:txBody>
      </p:sp>
      <p:sp>
        <p:nvSpPr>
          <p:cNvPr id="64" name="矩形 63"/>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6" name="文本框 65"/>
          <p:cNvSpPr txBox="1"/>
          <p:nvPr/>
        </p:nvSpPr>
        <p:spPr>
          <a:xfrm>
            <a:off x="594090" y="6583649"/>
            <a:ext cx="2031325"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知行合一、经世致用</a:t>
            </a:r>
          </a:p>
        </p:txBody>
      </p:sp>
      <p:sp>
        <p:nvSpPr>
          <p:cNvPr id="68" name="文本框 67"/>
          <p:cNvSpPr txBox="1"/>
          <p:nvPr/>
        </p:nvSpPr>
        <p:spPr>
          <a:xfrm>
            <a:off x="9137792" y="6583649"/>
            <a:ext cx="2484975" cy="246221"/>
          </a:xfrm>
          <a:prstGeom prst="rect">
            <a:avLst/>
          </a:prstGeom>
          <a:noFill/>
        </p:spPr>
        <p:txBody>
          <a:bodyPr wrap="non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CN"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cxnSp>
        <p:nvCxnSpPr>
          <p:cNvPr id="69" name="直接连接符 68"/>
          <p:cNvCxnSpPr/>
          <p:nvPr/>
        </p:nvCxnSpPr>
        <p:spPr>
          <a:xfrm>
            <a:off x="660400" y="760413"/>
            <a:ext cx="10858500" cy="0"/>
          </a:xfrm>
          <a:prstGeom prst="line">
            <a:avLst/>
          </a:prstGeom>
          <a:noFill/>
          <a:ln w="22225" cap="flat" cmpd="sng" algn="ctr">
            <a:solidFill>
              <a:srgbClr val="1C6299"/>
            </a:solidFill>
            <a:prstDash val="solid"/>
            <a:miter lim="800000"/>
          </a:ln>
          <a:effectLst/>
        </p:spPr>
      </p:cxnSp>
      <p:grpSp>
        <p:nvGrpSpPr>
          <p:cNvPr id="70" name="组合 69"/>
          <p:cNvGrpSpPr/>
          <p:nvPr/>
        </p:nvGrpSpPr>
        <p:grpSpPr>
          <a:xfrm>
            <a:off x="203760" y="159728"/>
            <a:ext cx="725344" cy="619478"/>
            <a:chOff x="178632" y="159728"/>
            <a:chExt cx="725344" cy="619478"/>
          </a:xfrm>
        </p:grpSpPr>
        <p:sp>
          <p:nvSpPr>
            <p:cNvPr id="71" name="椭圆 70"/>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72" name="文本框 71"/>
            <p:cNvSpPr txBox="1"/>
            <p:nvPr/>
          </p:nvSpPr>
          <p:spPr>
            <a:xfrm>
              <a:off x="230876" y="233483"/>
              <a:ext cx="673100"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03</a:t>
              </a:r>
              <a:endParaRPr kumimoji="0" lang="zh-CN" altLang="en-US"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73" name="椭圆 72"/>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pic>
        <p:nvPicPr>
          <p:cNvPr id="74" name="图片 7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16" name="标题占位符 1"/>
          <p:cNvSpPr txBox="1"/>
          <p:nvPr/>
        </p:nvSpPr>
        <p:spPr>
          <a:xfrm>
            <a:off x="965200" y="-100014"/>
            <a:ext cx="5435600"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lnSpc>
                <a:spcPct val="100000"/>
              </a:lnSpc>
              <a:spcBef>
                <a:spcPts val="0"/>
              </a:spcBef>
              <a:defRPr/>
            </a:pPr>
            <a:r>
              <a:rPr lang="en-US" altLang="zh-CN" sz="2600" b="1" dirty="0">
                <a:solidFill>
                  <a:sysClr val="windowText" lastClr="000000"/>
                </a:solidFill>
                <a:latin typeface="微软雅黑" panose="020B0503020204020204" pitchFamily="34" charset="-122"/>
                <a:ea typeface="微软雅黑" panose="020B0503020204020204" pitchFamily="34" charset="-122"/>
              </a:rPr>
              <a:t>HTTP1.1</a:t>
            </a:r>
            <a:r>
              <a:rPr lang="zh-CN" altLang="en-US" sz="2600" b="1" dirty="0">
                <a:solidFill>
                  <a:sysClr val="windowText" lastClr="000000"/>
                </a:solidFill>
                <a:latin typeface="微软雅黑" panose="020B0503020204020204" pitchFamily="34" charset="-122"/>
                <a:ea typeface="微软雅黑" panose="020B0503020204020204" pitchFamily="34" charset="-122"/>
              </a:rPr>
              <a:t>与</a:t>
            </a:r>
            <a:r>
              <a:rPr lang="en-US" altLang="zh-CN" sz="2600" b="1" dirty="0">
                <a:solidFill>
                  <a:sysClr val="windowText" lastClr="000000"/>
                </a:solidFill>
                <a:latin typeface="微软雅黑" panose="020B0503020204020204" pitchFamily="34" charset="-122"/>
                <a:ea typeface="微软雅黑" panose="020B0503020204020204" pitchFamily="34" charset="-122"/>
              </a:rPr>
              <a:t>HTTP2</a:t>
            </a:r>
            <a:r>
              <a:rPr lang="zh-CN" altLang="en-US" sz="2600" b="1" dirty="0">
                <a:solidFill>
                  <a:sysClr val="windowText" lastClr="000000"/>
                </a:solidFill>
                <a:latin typeface="微软雅黑" panose="020B0503020204020204" pitchFamily="34" charset="-122"/>
                <a:ea typeface="微软雅黑" panose="020B0503020204020204" pitchFamily="34" charset="-122"/>
              </a:rPr>
              <a:t>性能测试</a:t>
            </a:r>
            <a:endParaRPr kumimoji="0" lang="zh-CN" altLang="en-US" sz="2600" b="1" i="0" u="none" strike="noStrike" kern="120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endParaRPr>
          </a:p>
        </p:txBody>
      </p:sp>
      <p:sp>
        <p:nvSpPr>
          <p:cNvPr id="5" name="矩形 4"/>
          <p:cNvSpPr/>
          <p:nvPr/>
        </p:nvSpPr>
        <p:spPr>
          <a:xfrm>
            <a:off x="592554" y="985438"/>
            <a:ext cx="8457765" cy="400110"/>
          </a:xfrm>
          <a:prstGeom prst="rect">
            <a:avLst/>
          </a:prstGeom>
        </p:spPr>
        <p:txBody>
          <a:bodyPr wrap="none">
            <a:spAutoFit/>
          </a:bodyPr>
          <a:lstStyle/>
          <a:p>
            <a:pPr marL="285750" indent="-285750">
              <a:buFont typeface="Wingdings" panose="05000000000000000000" pitchFamily="2" charset="2"/>
              <a:buChar char="p"/>
            </a:pPr>
            <a:r>
              <a:rPr lang="zh-CN" altLang="en-US" sz="2000" b="1" dirty="0">
                <a:latin typeface="微软雅黑" panose="020B0503020204020204" pitchFamily="34" charset="-122"/>
                <a:ea typeface="微软雅黑" panose="020B0503020204020204" pitchFamily="34" charset="-122"/>
              </a:rPr>
              <a:t>官方测试网站：</a:t>
            </a:r>
            <a:r>
              <a:rPr lang="en-US" altLang="zh-CN" sz="2000" b="1" dirty="0">
                <a:latin typeface="微软雅黑" panose="020B0503020204020204" pitchFamily="34" charset="-122"/>
                <a:ea typeface="微软雅黑" panose="020B0503020204020204" pitchFamily="34" charset="-122"/>
              </a:rPr>
              <a:t>https://http2.akamai.com/demo/http2-lab.html</a:t>
            </a:r>
            <a:endParaRPr lang="zh-CN" altLang="en-US" sz="2000" b="1" dirty="0">
              <a:latin typeface="微软雅黑" panose="020B0503020204020204" pitchFamily="34" charset="-122"/>
              <a:ea typeface="微软雅黑" panose="020B0503020204020204" pitchFamily="34" charset="-122"/>
            </a:endParaRPr>
          </a:p>
        </p:txBody>
      </p:sp>
      <p:pic>
        <p:nvPicPr>
          <p:cNvPr id="7" name="图片 6"/>
          <p:cNvPicPr>
            <a:picLocks noChangeAspect="1"/>
          </p:cNvPicPr>
          <p:nvPr/>
        </p:nvPicPr>
        <p:blipFill>
          <a:blip r:embed="rId4"/>
          <a:stretch>
            <a:fillRect/>
          </a:stretch>
        </p:blipFill>
        <p:spPr>
          <a:xfrm>
            <a:off x="1024211" y="1429870"/>
            <a:ext cx="10143578" cy="5400000"/>
          </a:xfrm>
          <a:prstGeom prst="rect">
            <a:avLst/>
          </a:prstGeom>
        </p:spPr>
      </p:pic>
    </p:spTree>
    <p:extLst>
      <p:ext uri="{BB962C8B-B14F-4D97-AF65-F5344CB8AC3E}">
        <p14:creationId xmlns:p14="http://schemas.microsoft.com/office/powerpoint/2010/main" val="3106865819"/>
      </p:ext>
    </p:extLst>
  </p:cSld>
  <p:clrMapOvr>
    <a:masterClrMapping/>
  </p:clrMapOvr>
  <p:transition spd="slow" advTm="3000">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文本框 36"/>
          <p:cNvSpPr txBox="1"/>
          <p:nvPr/>
        </p:nvSpPr>
        <p:spPr>
          <a:xfrm>
            <a:off x="8610404" y="6583649"/>
            <a:ext cx="3012363" cy="246221"/>
          </a:xfrm>
          <a:prstGeom prst="rect">
            <a:avLst/>
          </a:prstGeom>
          <a:noFill/>
        </p:spPr>
        <p:txBody>
          <a:bodyPr wrap="non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CN" sz="10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Arial" panose="020B0604020202020204" pitchFamily="34" charset="0"/>
              </a:rPr>
              <a:t>Tsinghua University of China</a:t>
            </a:r>
            <a:endParaRPr kumimoji="0" lang="zh-CN" altLang="en-US" sz="10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sp>
        <p:nvSpPr>
          <p:cNvPr id="62" name="文本框 61"/>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p>
        </p:txBody>
      </p:sp>
      <p:sp>
        <p:nvSpPr>
          <p:cNvPr id="64" name="矩形 63"/>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6" name="文本框 65"/>
          <p:cNvSpPr txBox="1"/>
          <p:nvPr/>
        </p:nvSpPr>
        <p:spPr>
          <a:xfrm>
            <a:off x="594090" y="6583649"/>
            <a:ext cx="2031325"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知行合一、经世致用</a:t>
            </a:r>
          </a:p>
        </p:txBody>
      </p:sp>
      <p:sp>
        <p:nvSpPr>
          <p:cNvPr id="68" name="文本框 67"/>
          <p:cNvSpPr txBox="1"/>
          <p:nvPr/>
        </p:nvSpPr>
        <p:spPr>
          <a:xfrm>
            <a:off x="9137792" y="6583649"/>
            <a:ext cx="2484975" cy="246221"/>
          </a:xfrm>
          <a:prstGeom prst="rect">
            <a:avLst/>
          </a:prstGeom>
          <a:noFill/>
        </p:spPr>
        <p:txBody>
          <a:bodyPr wrap="non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CN"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cxnSp>
        <p:nvCxnSpPr>
          <p:cNvPr id="69" name="直接连接符 68"/>
          <p:cNvCxnSpPr/>
          <p:nvPr/>
        </p:nvCxnSpPr>
        <p:spPr>
          <a:xfrm>
            <a:off x="660400" y="760413"/>
            <a:ext cx="10858500" cy="0"/>
          </a:xfrm>
          <a:prstGeom prst="line">
            <a:avLst/>
          </a:prstGeom>
          <a:noFill/>
          <a:ln w="22225" cap="flat" cmpd="sng" algn="ctr">
            <a:solidFill>
              <a:srgbClr val="1C6299"/>
            </a:solidFill>
            <a:prstDash val="solid"/>
            <a:miter lim="800000"/>
          </a:ln>
          <a:effectLst/>
        </p:spPr>
      </p:cxnSp>
      <p:grpSp>
        <p:nvGrpSpPr>
          <p:cNvPr id="70" name="组合 69"/>
          <p:cNvGrpSpPr/>
          <p:nvPr/>
        </p:nvGrpSpPr>
        <p:grpSpPr>
          <a:xfrm>
            <a:off x="203760" y="159728"/>
            <a:ext cx="725344" cy="619478"/>
            <a:chOff x="178632" y="159728"/>
            <a:chExt cx="725344" cy="619478"/>
          </a:xfrm>
        </p:grpSpPr>
        <p:sp>
          <p:nvSpPr>
            <p:cNvPr id="71" name="椭圆 70"/>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72" name="文本框 71"/>
            <p:cNvSpPr txBox="1"/>
            <p:nvPr/>
          </p:nvSpPr>
          <p:spPr>
            <a:xfrm>
              <a:off x="230876" y="233483"/>
              <a:ext cx="673100"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03</a:t>
              </a:r>
              <a:endParaRPr kumimoji="0" lang="zh-CN" altLang="en-US"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73" name="椭圆 72"/>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pic>
        <p:nvPicPr>
          <p:cNvPr id="74" name="图片 7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13" name="标题占位符 1"/>
          <p:cNvSpPr txBox="1"/>
          <p:nvPr/>
        </p:nvSpPr>
        <p:spPr>
          <a:xfrm>
            <a:off x="965200" y="-100014"/>
            <a:ext cx="5435600"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600" b="1" i="0" u="none" strike="noStrike" kern="120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rPr>
              <a:t>HTTP</a:t>
            </a:r>
            <a:r>
              <a:rPr lang="zh-CN" altLang="en-US" sz="2600" b="1" dirty="0">
                <a:solidFill>
                  <a:sysClr val="windowText" lastClr="000000"/>
                </a:solidFill>
                <a:latin typeface="微软雅黑" panose="020B0503020204020204" pitchFamily="34" charset="-122"/>
                <a:ea typeface="微软雅黑" panose="020B0503020204020204" pitchFamily="34" charset="-122"/>
              </a:rPr>
              <a:t>工作原理</a:t>
            </a:r>
            <a:endParaRPr kumimoji="0" lang="zh-CN" altLang="en-US" sz="2600" b="1" i="0" u="none" strike="noStrike" kern="120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endParaRPr>
          </a:p>
        </p:txBody>
      </p:sp>
      <p:sp>
        <p:nvSpPr>
          <p:cNvPr id="3" name="矩形 2"/>
          <p:cNvSpPr/>
          <p:nvPr/>
        </p:nvSpPr>
        <p:spPr>
          <a:xfrm>
            <a:off x="660400" y="767299"/>
            <a:ext cx="10858500" cy="1422954"/>
          </a:xfrm>
          <a:prstGeom prst="rect">
            <a:avLst/>
          </a:prstGeom>
        </p:spPr>
        <p:txBody>
          <a:bodyPr wrap="square">
            <a:spAutoFit/>
          </a:bodyPr>
          <a:lstStyle/>
          <a:p>
            <a:pPr marL="285750" indent="-285750">
              <a:lnSpc>
                <a:spcPct val="150000"/>
              </a:lnSpc>
              <a:buFont typeface="Wingdings" panose="05000000000000000000" pitchFamily="2" charset="2"/>
              <a:buChar char="p"/>
            </a:pPr>
            <a:r>
              <a:rPr lang="en-US" altLang="zh-CN" sz="2000" b="1" dirty="0">
                <a:latin typeface="微软雅黑" panose="020B0503020204020204" pitchFamily="34" charset="-122"/>
                <a:ea typeface="微软雅黑" panose="020B0503020204020204" pitchFamily="34" charset="-122"/>
              </a:rPr>
              <a:t>HTTP</a:t>
            </a:r>
            <a:r>
              <a:rPr lang="zh-CN" altLang="en-US" sz="2000" b="1" dirty="0">
                <a:latin typeface="微软雅黑" panose="020B0503020204020204" pitchFamily="34" charset="-122"/>
                <a:ea typeface="微软雅黑" panose="020B0503020204020204" pitchFamily="34" charset="-122"/>
              </a:rPr>
              <a:t>基于请求</a:t>
            </a:r>
            <a:r>
              <a:rPr lang="en-US" altLang="zh-CN" sz="2000" b="1" dirty="0">
                <a:latin typeface="微软雅黑" panose="020B0503020204020204" pitchFamily="34" charset="-122"/>
                <a:ea typeface="微软雅黑" panose="020B0503020204020204" pitchFamily="34" charset="-122"/>
              </a:rPr>
              <a:t>-</a:t>
            </a:r>
            <a:r>
              <a:rPr lang="zh-CN" altLang="en-US" sz="2000" b="1" dirty="0">
                <a:latin typeface="微软雅黑" panose="020B0503020204020204" pitchFamily="34" charset="-122"/>
                <a:ea typeface="微软雅黑" panose="020B0503020204020204" pitchFamily="34" charset="-122"/>
              </a:rPr>
              <a:t>响应模式作用于浏览器</a:t>
            </a:r>
            <a:r>
              <a:rPr lang="en-US" altLang="zh-CN" sz="2000" b="1" dirty="0">
                <a:latin typeface="微软雅黑" panose="020B0503020204020204" pitchFamily="34" charset="-122"/>
                <a:ea typeface="微软雅黑" panose="020B0503020204020204" pitchFamily="34" charset="-122"/>
              </a:rPr>
              <a:t>/</a:t>
            </a:r>
            <a:r>
              <a:rPr lang="zh-CN" altLang="en-US" sz="2000" b="1" dirty="0">
                <a:latin typeface="微软雅黑" panose="020B0503020204020204" pitchFamily="34" charset="-122"/>
                <a:ea typeface="微软雅黑" panose="020B0503020204020204" pitchFamily="34" charset="-122"/>
              </a:rPr>
              <a:t>服务器（</a:t>
            </a:r>
            <a:r>
              <a:rPr lang="en-US" altLang="zh-CN" sz="2000" b="1" dirty="0">
                <a:latin typeface="微软雅黑" panose="020B0503020204020204" pitchFamily="34" charset="-122"/>
                <a:ea typeface="微软雅黑" panose="020B0503020204020204" pitchFamily="34" charset="-122"/>
              </a:rPr>
              <a:t>B/S</a:t>
            </a:r>
            <a:r>
              <a:rPr lang="zh-CN" altLang="en-US" sz="2000" b="1" dirty="0">
                <a:latin typeface="微软雅黑" panose="020B0503020204020204" pitchFamily="34" charset="-122"/>
                <a:ea typeface="微软雅黑" panose="020B0503020204020204" pitchFamily="34" charset="-122"/>
              </a:rPr>
              <a:t>）架构上。浏览器作为</a:t>
            </a:r>
            <a:r>
              <a:rPr lang="en-US" altLang="zh-CN" sz="2000" b="1" dirty="0">
                <a:latin typeface="微软雅黑" panose="020B0503020204020204" pitchFamily="34" charset="-122"/>
                <a:ea typeface="微软雅黑" panose="020B0503020204020204" pitchFamily="34" charset="-122"/>
              </a:rPr>
              <a:t>HTTP</a:t>
            </a:r>
            <a:r>
              <a:rPr lang="zh-CN" altLang="en-US" sz="2000" b="1" dirty="0">
                <a:latin typeface="微软雅黑" panose="020B0503020204020204" pitchFamily="34" charset="-122"/>
                <a:ea typeface="微软雅黑" panose="020B0503020204020204" pitchFamily="34" charset="-122"/>
              </a:rPr>
              <a:t>客户端通过</a:t>
            </a:r>
            <a:r>
              <a:rPr lang="en-US" altLang="zh-CN" sz="2000" b="1" dirty="0">
                <a:latin typeface="微软雅黑" panose="020B0503020204020204" pitchFamily="34" charset="-122"/>
                <a:ea typeface="微软雅黑" panose="020B0503020204020204" pitchFamily="34" charset="-122"/>
              </a:rPr>
              <a:t>URL</a:t>
            </a:r>
            <a:r>
              <a:rPr lang="zh-CN" altLang="en-US" sz="2000" b="1" dirty="0">
                <a:latin typeface="微软雅黑" panose="020B0503020204020204" pitchFamily="34" charset="-122"/>
                <a:ea typeface="微软雅黑" panose="020B0503020204020204" pitchFamily="34" charset="-122"/>
              </a:rPr>
              <a:t>向</a:t>
            </a:r>
            <a:r>
              <a:rPr lang="en-US" altLang="zh-CN" sz="2000" b="1" dirty="0">
                <a:latin typeface="微软雅黑" panose="020B0503020204020204" pitchFamily="34" charset="-122"/>
                <a:ea typeface="微软雅黑" panose="020B0503020204020204" pitchFamily="34" charset="-122"/>
              </a:rPr>
              <a:t>HTTP</a:t>
            </a:r>
            <a:r>
              <a:rPr lang="zh-CN" altLang="en-US" sz="2000" b="1" dirty="0">
                <a:latin typeface="微软雅黑" panose="020B0503020204020204" pitchFamily="34" charset="-122"/>
                <a:ea typeface="微软雅黑" panose="020B0503020204020204" pitchFamily="34" charset="-122"/>
              </a:rPr>
              <a:t>服务端发送请求，随后</a:t>
            </a:r>
            <a:r>
              <a:rPr lang="en-US" altLang="zh-CN" sz="2000" b="1" dirty="0">
                <a:latin typeface="微软雅黑" panose="020B0503020204020204" pitchFamily="34" charset="-122"/>
                <a:ea typeface="微软雅黑" panose="020B0503020204020204" pitchFamily="34" charset="-122"/>
              </a:rPr>
              <a:t>HTTP</a:t>
            </a:r>
            <a:r>
              <a:rPr lang="zh-CN" altLang="en-US" sz="2000" b="1" dirty="0">
                <a:latin typeface="微软雅黑" panose="020B0503020204020204" pitchFamily="34" charset="-122"/>
                <a:ea typeface="微软雅黑" panose="020B0503020204020204" pitchFamily="34" charset="-122"/>
              </a:rPr>
              <a:t>服务端做出响应，反馈回浏览器。</a:t>
            </a:r>
            <a:endParaRPr lang="en-US" altLang="zh-CN" sz="2000" b="1" dirty="0">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p"/>
            </a:pPr>
            <a:r>
              <a:rPr lang="en-US" altLang="zh-CN" sz="2000" b="1" dirty="0">
                <a:latin typeface="微软雅黑" panose="020B0503020204020204" pitchFamily="34" charset="-122"/>
                <a:ea typeface="微软雅黑" panose="020B0503020204020204" pitchFamily="34" charset="-122"/>
              </a:rPr>
              <a:t>URL</a:t>
            </a:r>
            <a:r>
              <a:rPr lang="zh-CN" altLang="en-US" sz="2000" b="1" dirty="0">
                <a:latin typeface="微软雅黑" panose="020B0503020204020204" pitchFamily="34" charset="-122"/>
                <a:ea typeface="微软雅黑" panose="020B0503020204020204" pitchFamily="34" charset="-122"/>
              </a:rPr>
              <a:t>格式：</a:t>
            </a:r>
            <a:r>
              <a:rPr lang="en-US" altLang="zh-CN" sz="2000" b="1" dirty="0">
                <a:latin typeface="微软雅黑" panose="020B0503020204020204" pitchFamily="34" charset="-122"/>
                <a:ea typeface="微软雅黑" panose="020B0503020204020204" pitchFamily="34" charset="-122"/>
              </a:rPr>
              <a:t>&lt;URL</a:t>
            </a:r>
            <a:r>
              <a:rPr lang="zh-CN" altLang="en-US" sz="2000" b="1" dirty="0">
                <a:latin typeface="微软雅黑" panose="020B0503020204020204" pitchFamily="34" charset="-122"/>
                <a:ea typeface="微软雅黑" panose="020B0503020204020204" pitchFamily="34" charset="-122"/>
              </a:rPr>
              <a:t>访问方式</a:t>
            </a:r>
            <a:r>
              <a:rPr lang="en-US" altLang="zh-CN" sz="2000" b="1" dirty="0">
                <a:latin typeface="微软雅黑" panose="020B0503020204020204" pitchFamily="34" charset="-122"/>
                <a:ea typeface="微软雅黑" panose="020B0503020204020204" pitchFamily="34" charset="-122"/>
              </a:rPr>
              <a:t>&gt;://&lt;</a:t>
            </a:r>
            <a:r>
              <a:rPr lang="zh-CN" altLang="en-US" sz="2000" b="1" dirty="0">
                <a:latin typeface="微软雅黑" panose="020B0503020204020204" pitchFamily="34" charset="-122"/>
                <a:ea typeface="微软雅黑" panose="020B0503020204020204" pitchFamily="34" charset="-122"/>
              </a:rPr>
              <a:t>主机</a:t>
            </a:r>
            <a:r>
              <a:rPr lang="en-US" altLang="zh-CN" sz="2000" b="1" dirty="0">
                <a:latin typeface="微软雅黑" panose="020B0503020204020204" pitchFamily="34" charset="-122"/>
                <a:ea typeface="微软雅黑" panose="020B0503020204020204" pitchFamily="34" charset="-122"/>
              </a:rPr>
              <a:t>&gt;:&lt;</a:t>
            </a:r>
            <a:r>
              <a:rPr lang="zh-CN" altLang="en-US" sz="2000" b="1" dirty="0">
                <a:latin typeface="微软雅黑" panose="020B0503020204020204" pitchFamily="34" charset="-122"/>
                <a:ea typeface="微软雅黑" panose="020B0503020204020204" pitchFamily="34" charset="-122"/>
              </a:rPr>
              <a:t>端口</a:t>
            </a:r>
            <a:r>
              <a:rPr lang="en-US" altLang="zh-CN" sz="2000" b="1" dirty="0">
                <a:latin typeface="微软雅黑" panose="020B0503020204020204" pitchFamily="34" charset="-122"/>
                <a:ea typeface="微软雅黑" panose="020B0503020204020204" pitchFamily="34" charset="-122"/>
              </a:rPr>
              <a:t>&gt;/&lt;</a:t>
            </a:r>
            <a:r>
              <a:rPr lang="zh-CN" altLang="en-US" sz="2000" b="1" dirty="0">
                <a:latin typeface="微软雅黑" panose="020B0503020204020204" pitchFamily="34" charset="-122"/>
                <a:ea typeface="微软雅黑" panose="020B0503020204020204" pitchFamily="34" charset="-122"/>
              </a:rPr>
              <a:t>路径</a:t>
            </a:r>
            <a:r>
              <a:rPr lang="en-US" altLang="zh-CN" sz="2000" b="1" dirty="0">
                <a:latin typeface="微软雅黑" panose="020B0503020204020204" pitchFamily="34" charset="-122"/>
                <a:ea typeface="微软雅黑" panose="020B0503020204020204" pitchFamily="34" charset="-122"/>
              </a:rPr>
              <a:t>&gt;</a:t>
            </a:r>
          </a:p>
        </p:txBody>
      </p:sp>
      <p:pic>
        <p:nvPicPr>
          <p:cNvPr id="17" name="Picture 2"/>
          <p:cNvPicPr>
            <a:picLocks noChangeAspect="1"/>
          </p:cNvPicPr>
          <p:nvPr/>
        </p:nvPicPr>
        <p:blipFill>
          <a:blip r:embed="rId4"/>
          <a:stretch>
            <a:fillRect/>
          </a:stretch>
        </p:blipFill>
        <p:spPr>
          <a:xfrm>
            <a:off x="2262187" y="2167327"/>
            <a:ext cx="7654925" cy="4679950"/>
          </a:xfrm>
          <a:prstGeom prst="rect">
            <a:avLst/>
          </a:prstGeom>
          <a:noFill/>
          <a:ln w="9525">
            <a:noFill/>
          </a:ln>
        </p:spPr>
      </p:pic>
    </p:spTree>
    <p:extLst>
      <p:ext uri="{BB962C8B-B14F-4D97-AF65-F5344CB8AC3E}">
        <p14:creationId xmlns:p14="http://schemas.microsoft.com/office/powerpoint/2010/main" val="2514163855"/>
      </p:ext>
    </p:extLst>
  </p:cSld>
  <p:clrMapOvr>
    <a:masterClrMapping/>
  </p:clrMapOvr>
  <p:transition spd="slow" advTm="3000">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文本框 36"/>
          <p:cNvSpPr txBox="1"/>
          <p:nvPr/>
        </p:nvSpPr>
        <p:spPr>
          <a:xfrm>
            <a:off x="8610404" y="6583649"/>
            <a:ext cx="3012363" cy="246221"/>
          </a:xfrm>
          <a:prstGeom prst="rect">
            <a:avLst/>
          </a:prstGeom>
          <a:noFill/>
        </p:spPr>
        <p:txBody>
          <a:bodyPr wrap="non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CN" sz="10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Arial" panose="020B0604020202020204" pitchFamily="34" charset="0"/>
              </a:rPr>
              <a:t>Tsinghua University of China</a:t>
            </a:r>
            <a:endParaRPr kumimoji="0" lang="zh-CN" altLang="en-US" sz="10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sp>
        <p:nvSpPr>
          <p:cNvPr id="62" name="文本框 61"/>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p>
        </p:txBody>
      </p:sp>
      <p:sp>
        <p:nvSpPr>
          <p:cNvPr id="64" name="矩形 63"/>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6" name="文本框 65"/>
          <p:cNvSpPr txBox="1"/>
          <p:nvPr/>
        </p:nvSpPr>
        <p:spPr>
          <a:xfrm>
            <a:off x="594090" y="6583649"/>
            <a:ext cx="2031325"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知行合一、经世致用</a:t>
            </a:r>
          </a:p>
        </p:txBody>
      </p:sp>
      <p:sp>
        <p:nvSpPr>
          <p:cNvPr id="68" name="文本框 67"/>
          <p:cNvSpPr txBox="1"/>
          <p:nvPr/>
        </p:nvSpPr>
        <p:spPr>
          <a:xfrm>
            <a:off x="9137792" y="6583649"/>
            <a:ext cx="2484975" cy="246221"/>
          </a:xfrm>
          <a:prstGeom prst="rect">
            <a:avLst/>
          </a:prstGeom>
          <a:noFill/>
        </p:spPr>
        <p:txBody>
          <a:bodyPr wrap="non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CN"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cxnSp>
        <p:nvCxnSpPr>
          <p:cNvPr id="69" name="直接连接符 68"/>
          <p:cNvCxnSpPr/>
          <p:nvPr/>
        </p:nvCxnSpPr>
        <p:spPr>
          <a:xfrm>
            <a:off x="660400" y="760413"/>
            <a:ext cx="10858500" cy="0"/>
          </a:xfrm>
          <a:prstGeom prst="line">
            <a:avLst/>
          </a:prstGeom>
          <a:noFill/>
          <a:ln w="22225" cap="flat" cmpd="sng" algn="ctr">
            <a:solidFill>
              <a:srgbClr val="1C6299"/>
            </a:solidFill>
            <a:prstDash val="solid"/>
            <a:miter lim="800000"/>
          </a:ln>
          <a:effectLst/>
        </p:spPr>
      </p:cxnSp>
      <p:grpSp>
        <p:nvGrpSpPr>
          <p:cNvPr id="70" name="组合 69"/>
          <p:cNvGrpSpPr/>
          <p:nvPr/>
        </p:nvGrpSpPr>
        <p:grpSpPr>
          <a:xfrm>
            <a:off x="203760" y="159728"/>
            <a:ext cx="725344" cy="619478"/>
            <a:chOff x="178632" y="159728"/>
            <a:chExt cx="725344" cy="619478"/>
          </a:xfrm>
        </p:grpSpPr>
        <p:sp>
          <p:nvSpPr>
            <p:cNvPr id="71" name="椭圆 70"/>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72" name="文本框 71"/>
            <p:cNvSpPr txBox="1"/>
            <p:nvPr/>
          </p:nvSpPr>
          <p:spPr>
            <a:xfrm>
              <a:off x="230876" y="233483"/>
              <a:ext cx="673100"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03</a:t>
              </a:r>
              <a:endParaRPr kumimoji="0" lang="zh-CN" altLang="en-US"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73" name="椭圆 72"/>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pic>
        <p:nvPicPr>
          <p:cNvPr id="74" name="图片 7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13" name="标题占位符 1"/>
          <p:cNvSpPr txBox="1"/>
          <p:nvPr/>
        </p:nvSpPr>
        <p:spPr>
          <a:xfrm>
            <a:off x="965200" y="-100014"/>
            <a:ext cx="5435600"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600" b="1" i="0" u="none" strike="noStrike" kern="120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rPr>
              <a:t>HTTP</a:t>
            </a:r>
            <a:r>
              <a:rPr lang="zh-CN" altLang="en-US" sz="2600" b="1" noProof="0" dirty="0">
                <a:solidFill>
                  <a:sysClr val="windowText" lastClr="000000"/>
                </a:solidFill>
                <a:latin typeface="微软雅黑" panose="020B0503020204020204" pitchFamily="34" charset="-122"/>
                <a:ea typeface="微软雅黑" panose="020B0503020204020204" pitchFamily="34" charset="-122"/>
              </a:rPr>
              <a:t>特性</a:t>
            </a:r>
            <a:endParaRPr kumimoji="0" lang="zh-CN" altLang="en-US" sz="2600" b="1" i="0" u="none" strike="noStrike" kern="120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endParaRPr>
          </a:p>
        </p:txBody>
      </p:sp>
      <p:sp>
        <p:nvSpPr>
          <p:cNvPr id="3" name="矩形 2"/>
          <p:cNvSpPr/>
          <p:nvPr/>
        </p:nvSpPr>
        <p:spPr>
          <a:xfrm>
            <a:off x="592554" y="1060359"/>
            <a:ext cx="10858500" cy="4654608"/>
          </a:xfrm>
          <a:prstGeom prst="rect">
            <a:avLst/>
          </a:prstGeom>
        </p:spPr>
        <p:txBody>
          <a:bodyPr wrap="square">
            <a:spAutoFit/>
          </a:bodyPr>
          <a:lstStyle/>
          <a:p>
            <a:pPr marL="285750" indent="-285750">
              <a:lnSpc>
                <a:spcPct val="150000"/>
              </a:lnSpc>
              <a:buFont typeface="Wingdings" panose="05000000000000000000" pitchFamily="2" charset="2"/>
              <a:buChar char="p"/>
            </a:pPr>
            <a:r>
              <a:rPr lang="en-US" altLang="zh-CN" sz="2000" b="1" dirty="0">
                <a:solidFill>
                  <a:srgbClr val="FF0000"/>
                </a:solidFill>
                <a:latin typeface="微软雅黑" panose="020B0503020204020204" pitchFamily="34" charset="-122"/>
                <a:ea typeface="微软雅黑" panose="020B0503020204020204" pitchFamily="34" charset="-122"/>
              </a:rPr>
              <a:t>HTTP</a:t>
            </a:r>
            <a:r>
              <a:rPr lang="zh-CN" altLang="en-US" sz="2000" b="1" dirty="0">
                <a:solidFill>
                  <a:srgbClr val="FF0000"/>
                </a:solidFill>
                <a:latin typeface="微软雅黑" panose="020B0503020204020204" pitchFamily="34" charset="-122"/>
                <a:ea typeface="微软雅黑" panose="020B0503020204020204" pitchFamily="34" charset="-122"/>
              </a:rPr>
              <a:t>是无连接</a:t>
            </a:r>
            <a:r>
              <a:rPr lang="zh-CN" altLang="en-US" sz="2000" b="1" dirty="0">
                <a:latin typeface="微软雅黑" panose="020B0503020204020204" pitchFamily="34" charset="-122"/>
                <a:ea typeface="微软雅黑" panose="020B0503020204020204" pitchFamily="34" charset="-122"/>
              </a:rPr>
              <a:t>：限制每次连接只处理一个请求。服务器处理完客户的请求，并收到客户的应答后，即断开连接。采用这种方式可以节省传输时间。</a:t>
            </a:r>
            <a:endParaRPr lang="en-US" altLang="zh-CN" sz="2000" b="1" dirty="0">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p"/>
            </a:pPr>
            <a:endParaRPr lang="en-US" altLang="zh-CN" sz="2000" b="1" dirty="0">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p"/>
            </a:pPr>
            <a:r>
              <a:rPr lang="en-US" altLang="zh-CN" sz="2000" b="1" dirty="0">
                <a:solidFill>
                  <a:srgbClr val="FF0000"/>
                </a:solidFill>
                <a:latin typeface="微软雅黑" panose="020B0503020204020204" pitchFamily="34" charset="-122"/>
                <a:ea typeface="微软雅黑" panose="020B0503020204020204" pitchFamily="34" charset="-122"/>
              </a:rPr>
              <a:t>HTTP</a:t>
            </a:r>
            <a:r>
              <a:rPr lang="zh-CN" altLang="en-US" sz="2000" b="1" dirty="0">
                <a:solidFill>
                  <a:srgbClr val="FF0000"/>
                </a:solidFill>
                <a:latin typeface="微软雅黑" panose="020B0503020204020204" pitchFamily="34" charset="-122"/>
                <a:ea typeface="微软雅黑" panose="020B0503020204020204" pitchFamily="34" charset="-122"/>
              </a:rPr>
              <a:t>是媒体独立</a:t>
            </a:r>
            <a:r>
              <a:rPr lang="zh-CN" altLang="en-US" sz="2000" b="1" dirty="0">
                <a:latin typeface="微软雅黑" panose="020B0503020204020204" pitchFamily="34" charset="-122"/>
                <a:ea typeface="微软雅黑" panose="020B0503020204020204" pitchFamily="34" charset="-122"/>
              </a:rPr>
              <a:t>：只要客户端和服务器知道如何处理的数据内容，任何类型的数据都可以通过</a:t>
            </a:r>
            <a:r>
              <a:rPr lang="en-US" altLang="zh-CN" sz="2000" b="1" dirty="0">
                <a:latin typeface="微软雅黑" panose="020B0503020204020204" pitchFamily="34" charset="-122"/>
                <a:ea typeface="微软雅黑" panose="020B0503020204020204" pitchFamily="34" charset="-122"/>
              </a:rPr>
              <a:t>HTTP</a:t>
            </a:r>
            <a:r>
              <a:rPr lang="zh-CN" altLang="en-US" sz="2000" b="1" dirty="0">
                <a:latin typeface="微软雅黑" panose="020B0503020204020204" pitchFamily="34" charset="-122"/>
                <a:ea typeface="微软雅黑" panose="020B0503020204020204" pitchFamily="34" charset="-122"/>
              </a:rPr>
              <a:t>发送。客户端以及服务器指定使用适合的内容类型。</a:t>
            </a:r>
            <a:endParaRPr lang="en-US" altLang="zh-CN" sz="2000" b="1" dirty="0">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p"/>
            </a:pPr>
            <a:endParaRPr lang="en-US" altLang="zh-CN" sz="2000" b="1" dirty="0">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p"/>
            </a:pPr>
            <a:r>
              <a:rPr lang="en-US" altLang="zh-CN" sz="2000" b="1" dirty="0">
                <a:solidFill>
                  <a:srgbClr val="FF0000"/>
                </a:solidFill>
                <a:latin typeface="微软雅黑" panose="020B0503020204020204" pitchFamily="34" charset="-122"/>
                <a:ea typeface="微软雅黑" panose="020B0503020204020204" pitchFamily="34" charset="-122"/>
              </a:rPr>
              <a:t>HTTP</a:t>
            </a:r>
            <a:r>
              <a:rPr lang="zh-CN" altLang="en-US" sz="2000" b="1" dirty="0">
                <a:solidFill>
                  <a:srgbClr val="FF0000"/>
                </a:solidFill>
                <a:latin typeface="微软雅黑" panose="020B0503020204020204" pitchFamily="34" charset="-122"/>
                <a:ea typeface="微软雅黑" panose="020B0503020204020204" pitchFamily="34" charset="-122"/>
              </a:rPr>
              <a:t>是无状态</a:t>
            </a:r>
            <a:r>
              <a:rPr lang="zh-CN" altLang="en-US" sz="2000" b="1" dirty="0">
                <a:latin typeface="微软雅黑" panose="020B0503020204020204" pitchFamily="34" charset="-122"/>
                <a:ea typeface="微软雅黑" panose="020B0503020204020204" pitchFamily="34" charset="-122"/>
              </a:rPr>
              <a:t>：指协议对于事务处理没有记忆能力，缺少状态意味着如果后续处理需要前面的信息，则它必须重传。一方面：协议本身并不保留之前一切的请求或响应报文的信息，可以更快地处理大量事务，确保协议的可伸缩性；另一方面：在服务器不需要先前信息时它的应答就较快。</a:t>
            </a:r>
            <a:endParaRPr lang="en-US" altLang="zh-CN" sz="20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022137314"/>
      </p:ext>
    </p:extLst>
  </p:cSld>
  <p:clrMapOvr>
    <a:masterClrMapping/>
  </p:clrMapOvr>
  <p:transition spd="slow" advTm="3000">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文本框 36"/>
          <p:cNvSpPr txBox="1"/>
          <p:nvPr/>
        </p:nvSpPr>
        <p:spPr>
          <a:xfrm>
            <a:off x="8610404" y="6583649"/>
            <a:ext cx="3012363" cy="246221"/>
          </a:xfrm>
          <a:prstGeom prst="rect">
            <a:avLst/>
          </a:prstGeom>
          <a:noFill/>
        </p:spPr>
        <p:txBody>
          <a:bodyPr wrap="non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CN" sz="10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Arial" panose="020B0604020202020204" pitchFamily="34" charset="0"/>
              </a:rPr>
              <a:t>Tsinghua University of China</a:t>
            </a:r>
            <a:endParaRPr kumimoji="0" lang="zh-CN" altLang="en-US" sz="10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sp>
        <p:nvSpPr>
          <p:cNvPr id="62" name="文本框 61"/>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p>
        </p:txBody>
      </p:sp>
      <p:sp>
        <p:nvSpPr>
          <p:cNvPr id="64" name="矩形 63"/>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6" name="文本框 65"/>
          <p:cNvSpPr txBox="1"/>
          <p:nvPr/>
        </p:nvSpPr>
        <p:spPr>
          <a:xfrm>
            <a:off x="594090" y="6583649"/>
            <a:ext cx="2031325"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知行合一、经世致用</a:t>
            </a:r>
          </a:p>
        </p:txBody>
      </p:sp>
      <p:sp>
        <p:nvSpPr>
          <p:cNvPr id="68" name="文本框 67"/>
          <p:cNvSpPr txBox="1"/>
          <p:nvPr/>
        </p:nvSpPr>
        <p:spPr>
          <a:xfrm>
            <a:off x="9137792" y="6583649"/>
            <a:ext cx="2484975" cy="246221"/>
          </a:xfrm>
          <a:prstGeom prst="rect">
            <a:avLst/>
          </a:prstGeom>
          <a:noFill/>
        </p:spPr>
        <p:txBody>
          <a:bodyPr wrap="non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CN"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cxnSp>
        <p:nvCxnSpPr>
          <p:cNvPr id="69" name="直接连接符 68"/>
          <p:cNvCxnSpPr/>
          <p:nvPr/>
        </p:nvCxnSpPr>
        <p:spPr>
          <a:xfrm>
            <a:off x="660400" y="760413"/>
            <a:ext cx="10858500" cy="0"/>
          </a:xfrm>
          <a:prstGeom prst="line">
            <a:avLst/>
          </a:prstGeom>
          <a:noFill/>
          <a:ln w="22225" cap="flat" cmpd="sng" algn="ctr">
            <a:solidFill>
              <a:srgbClr val="1C6299"/>
            </a:solidFill>
            <a:prstDash val="solid"/>
            <a:miter lim="800000"/>
          </a:ln>
          <a:effectLst/>
        </p:spPr>
      </p:cxnSp>
      <p:grpSp>
        <p:nvGrpSpPr>
          <p:cNvPr id="70" name="组合 69"/>
          <p:cNvGrpSpPr/>
          <p:nvPr/>
        </p:nvGrpSpPr>
        <p:grpSpPr>
          <a:xfrm>
            <a:off x="203760" y="159728"/>
            <a:ext cx="725344" cy="619478"/>
            <a:chOff x="178632" y="159728"/>
            <a:chExt cx="725344" cy="619478"/>
          </a:xfrm>
        </p:grpSpPr>
        <p:sp>
          <p:nvSpPr>
            <p:cNvPr id="71" name="椭圆 70"/>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72" name="文本框 71"/>
            <p:cNvSpPr txBox="1"/>
            <p:nvPr/>
          </p:nvSpPr>
          <p:spPr>
            <a:xfrm>
              <a:off x="230876" y="233483"/>
              <a:ext cx="673100"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03</a:t>
              </a:r>
              <a:endParaRPr kumimoji="0" lang="zh-CN" altLang="en-US"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73" name="椭圆 72"/>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pic>
        <p:nvPicPr>
          <p:cNvPr id="74" name="图片 7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13" name="标题占位符 1"/>
          <p:cNvSpPr txBox="1"/>
          <p:nvPr/>
        </p:nvSpPr>
        <p:spPr>
          <a:xfrm>
            <a:off x="965200" y="-100014"/>
            <a:ext cx="5435600"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600" b="1" i="0" u="none" strike="noStrike" kern="120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rPr>
              <a:t>HTTP</a:t>
            </a:r>
            <a:r>
              <a:rPr lang="en-US" altLang="zh-CN" sz="2600" b="1" dirty="0">
                <a:solidFill>
                  <a:sysClr val="windowText" lastClr="000000"/>
                </a:solidFill>
                <a:latin typeface="微软雅黑" panose="020B0503020204020204" pitchFamily="34" charset="-122"/>
                <a:ea typeface="微软雅黑" panose="020B0503020204020204" pitchFamily="34" charset="-122"/>
              </a:rPr>
              <a:t>S</a:t>
            </a:r>
            <a:endParaRPr kumimoji="0" lang="zh-CN" altLang="en-US" sz="2600" b="1" i="0" u="none" strike="noStrike" kern="120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endParaRPr>
          </a:p>
        </p:txBody>
      </p:sp>
      <p:sp>
        <p:nvSpPr>
          <p:cNvPr id="20" name="矩形 19"/>
          <p:cNvSpPr/>
          <p:nvPr/>
        </p:nvSpPr>
        <p:spPr>
          <a:xfrm>
            <a:off x="660400" y="815246"/>
            <a:ext cx="10858500" cy="2400657"/>
          </a:xfrm>
          <a:prstGeom prst="rect">
            <a:avLst/>
          </a:prstGeom>
        </p:spPr>
        <p:txBody>
          <a:bodyPr wrap="square">
            <a:spAutoFit/>
          </a:bodyPr>
          <a:lstStyle/>
          <a:p>
            <a:pPr marL="285750" indent="-285750">
              <a:lnSpc>
                <a:spcPct val="150000"/>
              </a:lnSpc>
              <a:buFont typeface="Wingdings" panose="05000000000000000000" pitchFamily="2" charset="2"/>
              <a:buChar char="p"/>
            </a:pPr>
            <a:r>
              <a:rPr lang="zh-CN" altLang="en-US" sz="2000" b="1" dirty="0">
                <a:latin typeface="微软雅黑" panose="020B0503020204020204" pitchFamily="34" charset="-122"/>
                <a:ea typeface="微软雅黑" panose="020B0503020204020204" pitchFamily="34" charset="-122"/>
              </a:rPr>
              <a:t>超文本传输安全协议（</a:t>
            </a:r>
            <a:r>
              <a:rPr lang="en-US" altLang="zh-CN" sz="2000" b="1" dirty="0">
                <a:latin typeface="微软雅黑" panose="020B0503020204020204" pitchFamily="34" charset="-122"/>
                <a:ea typeface="微软雅黑" panose="020B0503020204020204" pitchFamily="34" charset="-122"/>
              </a:rPr>
              <a:t>Hypertext Transfer Protocol Secure, HTTPS</a:t>
            </a:r>
            <a:r>
              <a:rPr lang="zh-CN" altLang="en-US" sz="2000" b="1" dirty="0">
                <a:latin typeface="微软雅黑" panose="020B0503020204020204" pitchFamily="34" charset="-122"/>
                <a:ea typeface="微软雅黑" panose="020B0503020204020204" pitchFamily="34" charset="-122"/>
              </a:rPr>
              <a:t>）是一种透过计算机网络进行安全通信的传输协议。</a:t>
            </a:r>
            <a:endParaRPr lang="en-US" altLang="zh-CN" sz="2000" b="1" dirty="0">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p"/>
            </a:pPr>
            <a:r>
              <a:rPr lang="en-US" altLang="zh-CN" sz="2000" b="1" dirty="0">
                <a:latin typeface="微软雅黑" panose="020B0503020204020204" pitchFamily="34" charset="-122"/>
                <a:ea typeface="微软雅黑" panose="020B0503020204020204" pitchFamily="34" charset="-122"/>
              </a:rPr>
              <a:t>HTTPS </a:t>
            </a:r>
            <a:r>
              <a:rPr lang="zh-CN" altLang="en-US" sz="2000" b="1" dirty="0">
                <a:latin typeface="微软雅黑" panose="020B0503020204020204" pitchFamily="34" charset="-122"/>
                <a:ea typeface="微软雅黑" panose="020B0503020204020204" pitchFamily="34" charset="-122"/>
              </a:rPr>
              <a:t>仍采用 </a:t>
            </a:r>
            <a:r>
              <a:rPr lang="en-US" altLang="zh-CN" sz="2000" b="1" dirty="0">
                <a:latin typeface="微软雅黑" panose="020B0503020204020204" pitchFamily="34" charset="-122"/>
                <a:ea typeface="微软雅黑" panose="020B0503020204020204" pitchFamily="34" charset="-122"/>
              </a:rPr>
              <a:t>HTTP </a:t>
            </a:r>
            <a:r>
              <a:rPr lang="zh-CN" altLang="en-US" sz="2000" b="1" dirty="0">
                <a:latin typeface="微软雅黑" panose="020B0503020204020204" pitchFamily="34" charset="-122"/>
                <a:ea typeface="微软雅黑" panose="020B0503020204020204" pitchFamily="34" charset="-122"/>
              </a:rPr>
              <a:t>进行通信，但利用 </a:t>
            </a:r>
            <a:r>
              <a:rPr lang="en-US" altLang="zh-CN" sz="2000" b="1" dirty="0">
                <a:solidFill>
                  <a:srgbClr val="FF0000"/>
                </a:solidFill>
                <a:latin typeface="微软雅黑" panose="020B0503020204020204" pitchFamily="34" charset="-122"/>
                <a:ea typeface="微软雅黑" panose="020B0503020204020204" pitchFamily="34" charset="-122"/>
              </a:rPr>
              <a:t>SSL/TLS</a:t>
            </a:r>
            <a:r>
              <a:rPr lang="en-US" altLang="zh-CN" sz="2000" b="1" dirty="0">
                <a:latin typeface="微软雅黑" panose="020B0503020204020204" pitchFamily="34" charset="-122"/>
                <a:ea typeface="微软雅黑" panose="020B0503020204020204" pitchFamily="34" charset="-122"/>
              </a:rPr>
              <a:t> </a:t>
            </a:r>
            <a:r>
              <a:rPr lang="zh-CN" altLang="en-US" sz="2000" b="1" dirty="0">
                <a:latin typeface="微软雅黑" panose="020B0503020204020204" pitchFamily="34" charset="-122"/>
                <a:ea typeface="微软雅黑" panose="020B0503020204020204" pitchFamily="34" charset="-122"/>
              </a:rPr>
              <a:t>（</a:t>
            </a:r>
            <a:r>
              <a:rPr lang="en-US" altLang="zh-CN" sz="2000" b="1" dirty="0">
                <a:latin typeface="微软雅黑" panose="020B0503020204020204" pitchFamily="34" charset="-122"/>
                <a:ea typeface="微软雅黑" panose="020B0503020204020204" pitchFamily="34" charset="-122"/>
              </a:rPr>
              <a:t>Secure Socket Layer/Transport Layer Security</a:t>
            </a:r>
            <a:r>
              <a:rPr lang="zh-CN" altLang="en-US" sz="2000" b="1" dirty="0">
                <a:latin typeface="微软雅黑" panose="020B0503020204020204" pitchFamily="34" charset="-122"/>
                <a:ea typeface="微软雅黑" panose="020B0503020204020204" pitchFamily="34" charset="-122"/>
              </a:rPr>
              <a:t>）来加密数据包。</a:t>
            </a:r>
            <a:endParaRPr lang="en-US" altLang="zh-CN" sz="2000" b="1" dirty="0">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p"/>
            </a:pPr>
            <a:r>
              <a:rPr lang="en-US" altLang="zh-CN" sz="2000" b="1" dirty="0">
                <a:latin typeface="微软雅黑" panose="020B0503020204020204" pitchFamily="34" charset="-122"/>
                <a:ea typeface="微软雅黑" panose="020B0503020204020204" pitchFamily="34" charset="-122"/>
              </a:rPr>
              <a:t>HTTPS </a:t>
            </a:r>
            <a:r>
              <a:rPr lang="zh-CN" altLang="en-US" sz="2000" b="1" dirty="0">
                <a:latin typeface="微软雅黑" panose="020B0503020204020204" pitchFamily="34" charset="-122"/>
                <a:ea typeface="微软雅黑" panose="020B0503020204020204" pitchFamily="34" charset="-122"/>
              </a:rPr>
              <a:t>开发的主要目的是提供对网站服务器的身份认证，保护交换数据的隐私与完整性。</a:t>
            </a:r>
            <a:endParaRPr lang="en-US" altLang="zh-CN" sz="2000" b="1" dirty="0">
              <a:latin typeface="微软雅黑" panose="020B0503020204020204" pitchFamily="34" charset="-122"/>
              <a:ea typeface="微软雅黑" panose="020B0503020204020204" pitchFamily="34" charset="-122"/>
            </a:endParaRPr>
          </a:p>
        </p:txBody>
      </p:sp>
      <p:pic>
        <p:nvPicPr>
          <p:cNvPr id="18" name="Picture 2" descr="http://img.blog.csdn.net/20160908111457440"/>
          <p:cNvPicPr>
            <a:picLocks noChangeAspect="1"/>
          </p:cNvPicPr>
          <p:nvPr/>
        </p:nvPicPr>
        <p:blipFill>
          <a:blip r:embed="rId4"/>
          <a:stretch>
            <a:fillRect/>
          </a:stretch>
        </p:blipFill>
        <p:spPr>
          <a:xfrm>
            <a:off x="2906868" y="3158377"/>
            <a:ext cx="6365563" cy="3600000"/>
          </a:xfrm>
          <a:prstGeom prst="rect">
            <a:avLst/>
          </a:prstGeom>
          <a:noFill/>
          <a:ln w="9525">
            <a:noFill/>
          </a:ln>
        </p:spPr>
      </p:pic>
    </p:spTree>
    <p:extLst>
      <p:ext uri="{BB962C8B-B14F-4D97-AF65-F5344CB8AC3E}">
        <p14:creationId xmlns:p14="http://schemas.microsoft.com/office/powerpoint/2010/main" val="2441724698"/>
      </p:ext>
    </p:extLst>
  </p:cSld>
  <p:clrMapOvr>
    <a:masterClrMapping/>
  </p:clrMapOvr>
  <p:transition spd="slow" advTm="3000">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文本框 36"/>
          <p:cNvSpPr txBox="1"/>
          <p:nvPr/>
        </p:nvSpPr>
        <p:spPr>
          <a:xfrm>
            <a:off x="8610404" y="6583649"/>
            <a:ext cx="3012363" cy="246221"/>
          </a:xfrm>
          <a:prstGeom prst="rect">
            <a:avLst/>
          </a:prstGeom>
          <a:noFill/>
        </p:spPr>
        <p:txBody>
          <a:bodyPr wrap="non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CN" sz="10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Arial" panose="020B0604020202020204" pitchFamily="34" charset="0"/>
              </a:rPr>
              <a:t>Tsinghua University of China</a:t>
            </a:r>
            <a:endParaRPr kumimoji="0" lang="zh-CN" altLang="en-US" sz="10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sp>
        <p:nvSpPr>
          <p:cNvPr id="62" name="文本框 61"/>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p>
        </p:txBody>
      </p:sp>
      <p:sp>
        <p:nvSpPr>
          <p:cNvPr id="64" name="矩形 63"/>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6" name="文本框 65"/>
          <p:cNvSpPr txBox="1"/>
          <p:nvPr/>
        </p:nvSpPr>
        <p:spPr>
          <a:xfrm>
            <a:off x="594090" y="6583649"/>
            <a:ext cx="2031325"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知行合一、经世致用</a:t>
            </a:r>
          </a:p>
        </p:txBody>
      </p:sp>
      <p:sp>
        <p:nvSpPr>
          <p:cNvPr id="68" name="文本框 67"/>
          <p:cNvSpPr txBox="1"/>
          <p:nvPr/>
        </p:nvSpPr>
        <p:spPr>
          <a:xfrm>
            <a:off x="9137792" y="6583649"/>
            <a:ext cx="2484975" cy="246221"/>
          </a:xfrm>
          <a:prstGeom prst="rect">
            <a:avLst/>
          </a:prstGeom>
          <a:noFill/>
        </p:spPr>
        <p:txBody>
          <a:bodyPr wrap="non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CN"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cxnSp>
        <p:nvCxnSpPr>
          <p:cNvPr id="69" name="直接连接符 68"/>
          <p:cNvCxnSpPr/>
          <p:nvPr/>
        </p:nvCxnSpPr>
        <p:spPr>
          <a:xfrm>
            <a:off x="660400" y="760413"/>
            <a:ext cx="10858500" cy="0"/>
          </a:xfrm>
          <a:prstGeom prst="line">
            <a:avLst/>
          </a:prstGeom>
          <a:noFill/>
          <a:ln w="22225" cap="flat" cmpd="sng" algn="ctr">
            <a:solidFill>
              <a:srgbClr val="1C6299"/>
            </a:solidFill>
            <a:prstDash val="solid"/>
            <a:miter lim="800000"/>
          </a:ln>
          <a:effectLst/>
        </p:spPr>
      </p:cxnSp>
      <p:grpSp>
        <p:nvGrpSpPr>
          <p:cNvPr id="70" name="组合 69"/>
          <p:cNvGrpSpPr/>
          <p:nvPr/>
        </p:nvGrpSpPr>
        <p:grpSpPr>
          <a:xfrm>
            <a:off x="203760" y="159728"/>
            <a:ext cx="725344" cy="619478"/>
            <a:chOff x="178632" y="159728"/>
            <a:chExt cx="725344" cy="619478"/>
          </a:xfrm>
        </p:grpSpPr>
        <p:sp>
          <p:nvSpPr>
            <p:cNvPr id="71" name="椭圆 70"/>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72" name="文本框 71"/>
            <p:cNvSpPr txBox="1"/>
            <p:nvPr/>
          </p:nvSpPr>
          <p:spPr>
            <a:xfrm>
              <a:off x="230876" y="233483"/>
              <a:ext cx="673100"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03</a:t>
              </a:r>
              <a:endParaRPr kumimoji="0" lang="zh-CN" altLang="en-US"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73" name="椭圆 72"/>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pic>
        <p:nvPicPr>
          <p:cNvPr id="74" name="图片 7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13" name="标题占位符 1"/>
          <p:cNvSpPr txBox="1"/>
          <p:nvPr/>
        </p:nvSpPr>
        <p:spPr>
          <a:xfrm>
            <a:off x="965200" y="-100014"/>
            <a:ext cx="5435600"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600" b="1" i="0" u="none" strike="noStrike" kern="120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rPr>
              <a:t>HTTP vs. HTTP</a:t>
            </a:r>
            <a:r>
              <a:rPr lang="en-US" altLang="zh-CN" sz="2600" b="1" dirty="0">
                <a:solidFill>
                  <a:sysClr val="windowText" lastClr="000000"/>
                </a:solidFill>
                <a:latin typeface="微软雅黑" panose="020B0503020204020204" pitchFamily="34" charset="-122"/>
                <a:ea typeface="微软雅黑" panose="020B0503020204020204" pitchFamily="34" charset="-122"/>
              </a:rPr>
              <a:t>S</a:t>
            </a:r>
            <a:endParaRPr kumimoji="0" lang="zh-CN" altLang="en-US" sz="2600" b="1" i="0" u="none" strike="noStrike" kern="120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endParaRPr>
          </a:p>
        </p:txBody>
      </p:sp>
      <p:pic>
        <p:nvPicPr>
          <p:cNvPr id="5122" name="Picture 2" descr="https://www.runoob.com/wp-content/uploads/2018/09/HTTP-vs-HTTPS.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19800" y="1944394"/>
            <a:ext cx="6172200" cy="3143250"/>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p:cNvSpPr/>
          <p:nvPr/>
        </p:nvSpPr>
        <p:spPr>
          <a:xfrm>
            <a:off x="6019800" y="5087644"/>
            <a:ext cx="2652136" cy="369332"/>
          </a:xfrm>
          <a:prstGeom prst="rect">
            <a:avLst/>
          </a:prstGeom>
        </p:spPr>
        <p:txBody>
          <a:bodyPr wrap="none">
            <a:spAutoFit/>
          </a:bodyPr>
          <a:lstStyle/>
          <a:p>
            <a:r>
              <a:rPr lang="en-US" altLang="zh-CN" dirty="0">
                <a:latin typeface="微软雅黑" panose="020B0503020204020204" pitchFamily="34" charset="-122"/>
                <a:ea typeface="微软雅黑" panose="020B0503020204020204" pitchFamily="34" charset="-122"/>
                <a:hlinkClick r:id="rId5"/>
              </a:rPr>
              <a:t>http://www.csu.edu.cn</a:t>
            </a:r>
            <a:endParaRPr lang="zh-CN" altLang="en-US" dirty="0">
              <a:latin typeface="微软雅黑" panose="020B0503020204020204" pitchFamily="34" charset="-122"/>
              <a:ea typeface="微软雅黑" panose="020B0503020204020204" pitchFamily="34" charset="-122"/>
            </a:endParaRPr>
          </a:p>
        </p:txBody>
      </p:sp>
      <p:sp>
        <p:nvSpPr>
          <p:cNvPr id="5" name="矩形 4"/>
          <p:cNvSpPr/>
          <p:nvPr/>
        </p:nvSpPr>
        <p:spPr>
          <a:xfrm>
            <a:off x="9352761" y="5087644"/>
            <a:ext cx="2678938" cy="369332"/>
          </a:xfrm>
          <a:prstGeom prst="rect">
            <a:avLst/>
          </a:prstGeom>
        </p:spPr>
        <p:txBody>
          <a:bodyPr wrap="none">
            <a:spAutoFit/>
          </a:bodyPr>
          <a:lstStyle/>
          <a:p>
            <a:r>
              <a:rPr lang="en-US" altLang="zh-CN" dirty="0">
                <a:latin typeface="微软雅黑" panose="020B0503020204020204" pitchFamily="34" charset="-122"/>
                <a:ea typeface="微软雅黑" panose="020B0503020204020204" pitchFamily="34" charset="-122"/>
                <a:hlinkClick r:id="rId6"/>
              </a:rPr>
              <a:t>https://bio.csu.edu.cn/</a:t>
            </a:r>
            <a:endParaRPr lang="zh-CN" altLang="en-US" dirty="0">
              <a:latin typeface="微软雅黑" panose="020B0503020204020204" pitchFamily="34" charset="-122"/>
              <a:ea typeface="微软雅黑" panose="020B0503020204020204" pitchFamily="34" charset="-122"/>
            </a:endParaRPr>
          </a:p>
        </p:txBody>
      </p:sp>
      <p:sp>
        <p:nvSpPr>
          <p:cNvPr id="7" name="矩形 6"/>
          <p:cNvSpPr/>
          <p:nvPr/>
        </p:nvSpPr>
        <p:spPr>
          <a:xfrm>
            <a:off x="432253" y="1504396"/>
            <a:ext cx="5427246" cy="4708981"/>
          </a:xfrm>
          <a:prstGeom prst="rect">
            <a:avLst/>
          </a:prstGeom>
        </p:spPr>
        <p:txBody>
          <a:bodyPr wrap="square">
            <a:spAutoFit/>
          </a:bodyPr>
          <a:lstStyle/>
          <a:p>
            <a:pPr marL="285750" indent="-285750">
              <a:lnSpc>
                <a:spcPct val="150000"/>
              </a:lnSpc>
              <a:buFont typeface="Wingdings" panose="05000000000000000000" pitchFamily="2" charset="2"/>
              <a:buChar char="p"/>
            </a:pPr>
            <a:r>
              <a:rPr lang="en-US" altLang="zh-CN" sz="2000" dirty="0">
                <a:latin typeface="微软雅黑" panose="020B0503020204020204" pitchFamily="34" charset="-122"/>
                <a:ea typeface="微软雅黑" panose="020B0503020204020204" pitchFamily="34" charset="-122"/>
              </a:rPr>
              <a:t>HTTP </a:t>
            </a:r>
            <a:r>
              <a:rPr lang="zh-CN" altLang="en-US" sz="2000" dirty="0">
                <a:latin typeface="微软雅黑" panose="020B0503020204020204" pitchFamily="34" charset="-122"/>
                <a:ea typeface="微软雅黑" panose="020B0503020204020204" pitchFamily="34" charset="-122"/>
              </a:rPr>
              <a:t>数据明文传输，未加密，数据安全性较差，</a:t>
            </a:r>
            <a:r>
              <a:rPr lang="en-US" altLang="zh-CN" sz="2000" dirty="0">
                <a:latin typeface="微软雅黑" panose="020B0503020204020204" pitchFamily="34" charset="-122"/>
                <a:ea typeface="微软雅黑" panose="020B0503020204020204" pitchFamily="34" charset="-122"/>
              </a:rPr>
              <a:t>HTTPS</a:t>
            </a:r>
            <a:r>
              <a:rPr lang="zh-CN" altLang="en-US" sz="2000" dirty="0">
                <a:latin typeface="微软雅黑" panose="020B0503020204020204" pitchFamily="34" charset="-122"/>
                <a:ea typeface="微软雅黑" panose="020B0503020204020204" pitchFamily="34" charset="-122"/>
              </a:rPr>
              <a:t>数据加密传输，安全性较好。</a:t>
            </a:r>
            <a:endParaRPr lang="en-US" altLang="zh-CN" sz="2000" dirty="0">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p"/>
            </a:pPr>
            <a:r>
              <a:rPr lang="zh-CN" altLang="en-US" sz="2000" dirty="0">
                <a:latin typeface="微软雅黑" panose="020B0503020204020204" pitchFamily="34" charset="-122"/>
                <a:ea typeface="微软雅黑" panose="020B0503020204020204" pitchFamily="34" charset="-122"/>
              </a:rPr>
              <a:t>使用 </a:t>
            </a:r>
            <a:r>
              <a:rPr lang="en-US" altLang="zh-CN" sz="2000" dirty="0">
                <a:latin typeface="微软雅黑" panose="020B0503020204020204" pitchFamily="34" charset="-122"/>
                <a:ea typeface="微软雅黑" panose="020B0503020204020204" pitchFamily="34" charset="-122"/>
              </a:rPr>
              <a:t>HTTPS </a:t>
            </a:r>
            <a:r>
              <a:rPr lang="zh-CN" altLang="en-US" sz="2000" dirty="0">
                <a:latin typeface="微软雅黑" panose="020B0503020204020204" pitchFamily="34" charset="-122"/>
                <a:ea typeface="微软雅黑" panose="020B0503020204020204" pitchFamily="34" charset="-122"/>
              </a:rPr>
              <a:t>协议需要到 </a:t>
            </a:r>
            <a:r>
              <a:rPr lang="en-US" altLang="zh-CN" sz="2000" dirty="0">
                <a:latin typeface="微软雅黑" panose="020B0503020204020204" pitchFamily="34" charset="-122"/>
                <a:ea typeface="微软雅黑" panose="020B0503020204020204" pitchFamily="34" charset="-122"/>
              </a:rPr>
              <a:t>CA</a:t>
            </a:r>
            <a:r>
              <a:rPr lang="zh-CN" altLang="en-US" sz="2000" dirty="0">
                <a:latin typeface="微软雅黑" panose="020B0503020204020204" pitchFamily="34" charset="-122"/>
                <a:ea typeface="微软雅黑" panose="020B0503020204020204" pitchFamily="34" charset="-122"/>
              </a:rPr>
              <a:t>申请证书，免费证书较少，一般需要付费。</a:t>
            </a:r>
            <a:endParaRPr lang="en-US" altLang="zh-CN" sz="2000" dirty="0">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p"/>
            </a:pPr>
            <a:r>
              <a:rPr lang="en-US" altLang="zh-CN" sz="2000" dirty="0">
                <a:latin typeface="微软雅黑" panose="020B0503020204020204" pitchFamily="34" charset="-122"/>
                <a:ea typeface="微软雅黑" panose="020B0503020204020204" pitchFamily="34" charset="-122"/>
              </a:rPr>
              <a:t>HTTP </a:t>
            </a:r>
            <a:r>
              <a:rPr lang="zh-CN" altLang="en-US" sz="2000" dirty="0">
                <a:latin typeface="微软雅黑" panose="020B0503020204020204" pitchFamily="34" charset="-122"/>
                <a:ea typeface="微软雅黑" panose="020B0503020204020204" pitchFamily="34" charset="-122"/>
              </a:rPr>
              <a:t>页面响应速度比 </a:t>
            </a:r>
            <a:r>
              <a:rPr lang="en-US" altLang="zh-CN" sz="2000" dirty="0">
                <a:latin typeface="微软雅黑" panose="020B0503020204020204" pitchFamily="34" charset="-122"/>
                <a:ea typeface="微软雅黑" panose="020B0503020204020204" pitchFamily="34" charset="-122"/>
              </a:rPr>
              <a:t>HTTPS </a:t>
            </a:r>
            <a:r>
              <a:rPr lang="zh-CN" altLang="en-US" sz="2000" dirty="0">
                <a:latin typeface="微软雅黑" panose="020B0503020204020204" pitchFamily="34" charset="-122"/>
                <a:ea typeface="微软雅黑" panose="020B0503020204020204" pitchFamily="34" charset="-122"/>
              </a:rPr>
              <a:t>快，</a:t>
            </a:r>
            <a:r>
              <a:rPr lang="en-US" altLang="zh-CN" sz="2000" dirty="0">
                <a:latin typeface="微软雅黑" panose="020B0503020204020204" pitchFamily="34" charset="-122"/>
                <a:ea typeface="微软雅黑" panose="020B0503020204020204" pitchFamily="34" charset="-122"/>
              </a:rPr>
              <a:t>HTTPS </a:t>
            </a:r>
            <a:r>
              <a:rPr lang="zh-CN" altLang="en-US" sz="2000" dirty="0">
                <a:latin typeface="微软雅黑" panose="020B0503020204020204" pitchFamily="34" charset="-122"/>
                <a:ea typeface="微软雅黑" panose="020B0503020204020204" pitchFamily="34" charset="-122"/>
              </a:rPr>
              <a:t>是建构在 </a:t>
            </a:r>
            <a:r>
              <a:rPr lang="en-US" altLang="zh-CN" sz="2000" dirty="0">
                <a:latin typeface="微软雅黑" panose="020B0503020204020204" pitchFamily="34" charset="-122"/>
                <a:ea typeface="微软雅黑" panose="020B0503020204020204" pitchFamily="34" charset="-122"/>
              </a:rPr>
              <a:t>SSL/TLS </a:t>
            </a:r>
            <a:r>
              <a:rPr lang="zh-CN" altLang="en-US" sz="2000" dirty="0">
                <a:latin typeface="微软雅黑" panose="020B0503020204020204" pitchFamily="34" charset="-122"/>
                <a:ea typeface="微软雅黑" panose="020B0503020204020204" pitchFamily="34" charset="-122"/>
              </a:rPr>
              <a:t>之上的 </a:t>
            </a:r>
            <a:r>
              <a:rPr lang="en-US" altLang="zh-CN" sz="2000" dirty="0">
                <a:latin typeface="微软雅黑" panose="020B0503020204020204" pitchFamily="34" charset="-122"/>
                <a:ea typeface="微软雅黑" panose="020B0503020204020204" pitchFamily="34" charset="-122"/>
              </a:rPr>
              <a:t>HTTP </a:t>
            </a:r>
            <a:r>
              <a:rPr lang="zh-CN" altLang="en-US" sz="2000" dirty="0">
                <a:latin typeface="微软雅黑" panose="020B0503020204020204" pitchFamily="34" charset="-122"/>
                <a:ea typeface="微软雅黑" panose="020B0503020204020204" pitchFamily="34" charset="-122"/>
              </a:rPr>
              <a:t>协议，</a:t>
            </a:r>
            <a:r>
              <a:rPr lang="en-US" altLang="zh-CN" sz="2000" dirty="0">
                <a:latin typeface="微软雅黑" panose="020B0503020204020204" pitchFamily="34" charset="-122"/>
                <a:ea typeface="微软雅黑" panose="020B0503020204020204" pitchFamily="34" charset="-122"/>
              </a:rPr>
              <a:t>HTTPS </a:t>
            </a:r>
            <a:r>
              <a:rPr lang="zh-CN" altLang="en-US" sz="2000" dirty="0">
                <a:latin typeface="微软雅黑" panose="020B0503020204020204" pitchFamily="34" charset="-122"/>
                <a:ea typeface="微软雅黑" panose="020B0503020204020204" pitchFamily="34" charset="-122"/>
              </a:rPr>
              <a:t>比 </a:t>
            </a:r>
            <a:r>
              <a:rPr lang="en-US" altLang="zh-CN" sz="2000" dirty="0">
                <a:latin typeface="微软雅黑" panose="020B0503020204020204" pitchFamily="34" charset="-122"/>
                <a:ea typeface="微软雅黑" panose="020B0503020204020204" pitchFamily="34" charset="-122"/>
              </a:rPr>
              <a:t>HTTP </a:t>
            </a:r>
            <a:r>
              <a:rPr lang="zh-CN" altLang="en-US" sz="2000" dirty="0">
                <a:latin typeface="微软雅黑" panose="020B0503020204020204" pitchFamily="34" charset="-122"/>
                <a:ea typeface="微软雅黑" panose="020B0503020204020204" pitchFamily="34" charset="-122"/>
              </a:rPr>
              <a:t>要更耗费服务器资源。</a:t>
            </a:r>
            <a:endParaRPr lang="en-US" altLang="zh-CN" sz="2000" dirty="0">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p"/>
            </a:pPr>
            <a:r>
              <a:rPr lang="en-US" altLang="zh-CN" sz="2000" dirty="0">
                <a:latin typeface="微软雅黑" panose="020B0503020204020204" pitchFamily="34" charset="-122"/>
                <a:ea typeface="微软雅黑" panose="020B0503020204020204" pitchFamily="34" charset="-122"/>
              </a:rPr>
              <a:t>HTTP </a:t>
            </a:r>
            <a:r>
              <a:rPr lang="zh-CN" altLang="en-US" sz="2000" dirty="0">
                <a:latin typeface="微软雅黑" panose="020B0503020204020204" pitchFamily="34" charset="-122"/>
                <a:ea typeface="微软雅黑" panose="020B0503020204020204" pitchFamily="34" charset="-122"/>
              </a:rPr>
              <a:t>和 </a:t>
            </a:r>
            <a:r>
              <a:rPr lang="en-US" altLang="zh-CN" sz="2000" dirty="0">
                <a:latin typeface="微软雅黑" panose="020B0503020204020204" pitchFamily="34" charset="-122"/>
                <a:ea typeface="微软雅黑" panose="020B0503020204020204" pitchFamily="34" charset="-122"/>
              </a:rPr>
              <a:t>HTTPS </a:t>
            </a:r>
            <a:r>
              <a:rPr lang="zh-CN" altLang="en-US" sz="2000" dirty="0">
                <a:latin typeface="微软雅黑" panose="020B0503020204020204" pitchFamily="34" charset="-122"/>
                <a:ea typeface="微软雅黑" panose="020B0503020204020204" pitchFamily="34" charset="-122"/>
              </a:rPr>
              <a:t>连接方式不同，默认端口也不一样，前者是 </a:t>
            </a:r>
            <a:r>
              <a:rPr lang="en-US" altLang="zh-CN" sz="2000" dirty="0">
                <a:latin typeface="微软雅黑" panose="020B0503020204020204" pitchFamily="34" charset="-122"/>
                <a:ea typeface="微软雅黑" panose="020B0503020204020204" pitchFamily="34" charset="-122"/>
              </a:rPr>
              <a:t>80</a:t>
            </a:r>
            <a:r>
              <a:rPr lang="zh-CN" altLang="en-US" sz="2000" dirty="0">
                <a:latin typeface="微软雅黑" panose="020B0503020204020204" pitchFamily="34" charset="-122"/>
                <a:ea typeface="微软雅黑" panose="020B0503020204020204" pitchFamily="34" charset="-122"/>
              </a:rPr>
              <a:t>，后者是 </a:t>
            </a:r>
            <a:r>
              <a:rPr lang="en-US" altLang="zh-CN" sz="2000" dirty="0">
                <a:latin typeface="微软雅黑" panose="020B0503020204020204" pitchFamily="34" charset="-122"/>
                <a:ea typeface="微软雅黑" panose="020B0503020204020204" pitchFamily="34" charset="-122"/>
              </a:rPr>
              <a:t>443</a:t>
            </a:r>
            <a:r>
              <a:rPr lang="zh-CN" altLang="en-US" sz="2000" dirty="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p"/>
            </a:pPr>
            <a:endParaRPr lang="zh-CN" altLang="en-US"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992713397"/>
      </p:ext>
    </p:extLst>
  </p:cSld>
  <p:clrMapOvr>
    <a:masterClrMapping/>
  </p:clrMapOvr>
  <p:transition spd="slow" advTm="3000">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59409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8" name="文本框 7"/>
          <p:cNvSpPr txBox="1"/>
          <p:nvPr/>
        </p:nvSpPr>
        <p:spPr>
          <a:xfrm>
            <a:off x="8655288" y="6583649"/>
            <a:ext cx="2967479"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Tsinghua University of China</a:t>
            </a:r>
            <a:endParaRPr lang="zh-CN" altLang="en-US" sz="1000" spc="300" dirty="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sp>
        <p:nvSpPr>
          <p:cNvPr id="12" name="文本框 11"/>
          <p:cNvSpPr txBox="1"/>
          <p:nvPr/>
        </p:nvSpPr>
        <p:spPr>
          <a:xfrm>
            <a:off x="1558171" y="2105561"/>
            <a:ext cx="2465740" cy="2646878"/>
          </a:xfrm>
          <a:prstGeom prst="rect">
            <a:avLst/>
          </a:prstGeom>
          <a:noFill/>
        </p:spPr>
        <p:txBody>
          <a:bodyPr wrap="none" rtlCol="0">
            <a:spAutoFit/>
          </a:bodyPr>
          <a:lstStyle/>
          <a:p>
            <a:pPr>
              <a:defRPr/>
            </a:pPr>
            <a:r>
              <a:rPr lang="en-US" altLang="zh-CN" sz="16600" spc="300" dirty="0">
                <a:gradFill>
                  <a:gsLst>
                    <a:gs pos="98052">
                      <a:prstClr val="white"/>
                    </a:gs>
                    <a:gs pos="0">
                      <a:srgbClr val="1C6299"/>
                    </a:gs>
                    <a:gs pos="100000">
                      <a:prstClr val="white"/>
                    </a:gs>
                  </a:gsLst>
                  <a:lin ang="5400000" scaled="1"/>
                </a:gradFill>
                <a:latin typeface="Impact" panose="020B0806030902050204" pitchFamily="34" charset="0"/>
                <a:ea typeface="微软雅黑" panose="020B0503020204020204" pitchFamily="34" charset="-122"/>
              </a:rPr>
              <a:t>04</a:t>
            </a:r>
            <a:endParaRPr lang="zh-CN" altLang="en-US" sz="16600" spc="300" dirty="0">
              <a:gradFill>
                <a:gsLst>
                  <a:gs pos="98052">
                    <a:prstClr val="white"/>
                  </a:gs>
                  <a:gs pos="0">
                    <a:srgbClr val="1C6299"/>
                  </a:gs>
                  <a:gs pos="100000">
                    <a:prstClr val="white"/>
                  </a:gs>
                </a:gsLst>
                <a:lin ang="5400000" scaled="1"/>
              </a:gradFill>
              <a:latin typeface="Impact" panose="020B0806030902050204" pitchFamily="34" charset="0"/>
              <a:ea typeface="微软雅黑" panose="020B0503020204020204" pitchFamily="34" charset="-122"/>
            </a:endParaRPr>
          </a:p>
        </p:txBody>
      </p:sp>
      <p:sp>
        <p:nvSpPr>
          <p:cNvPr id="13" name="标题 1"/>
          <p:cNvSpPr txBox="1"/>
          <p:nvPr/>
        </p:nvSpPr>
        <p:spPr>
          <a:xfrm>
            <a:off x="5560176" y="2143126"/>
            <a:ext cx="6713702" cy="1035858"/>
          </a:xfrm>
          <a:prstGeom prst="rect">
            <a:avLst/>
          </a:prstGeom>
        </p:spPr>
        <p:txBody>
          <a:bodyPr vert="horz" lIns="0" tIns="45720" rIns="91440" bIns="45720" rtlCol="0" anchor="ctr" anchorCtr="0">
            <a:normAutofit/>
          </a:bodyPr>
          <a:lstStyle>
            <a:lvl1pPr algn="l" defTabSz="914400" rtl="0" eaLnBrk="1" latinLnBrk="0" hangingPunct="1">
              <a:lnSpc>
                <a:spcPct val="90000"/>
              </a:lnSpc>
              <a:spcBef>
                <a:spcPct val="0"/>
              </a:spcBef>
              <a:buNone/>
              <a:defRPr sz="4000" b="1" kern="1200" spc="100" baseline="0">
                <a:solidFill>
                  <a:schemeClr val="tx1">
                    <a:lumMod val="75000"/>
                    <a:lumOff val="25000"/>
                  </a:schemeClr>
                </a:solidFill>
                <a:latin typeface="+mj-lt"/>
                <a:ea typeface="+mj-ea"/>
                <a:cs typeface="+mj-cs"/>
              </a:defRPr>
            </a:lvl1pPr>
          </a:lstStyle>
          <a:p>
            <a:pPr>
              <a:defRPr/>
            </a:pPr>
            <a:r>
              <a:rPr lang="en-US" altLang="zh-CN" dirty="0">
                <a:solidFill>
                  <a:sysClr val="windowText" lastClr="000000">
                    <a:lumMod val="75000"/>
                    <a:lumOff val="25000"/>
                  </a:sysClr>
                </a:solidFill>
                <a:latin typeface="Arial" panose="020B0604020202020204"/>
                <a:ea typeface="微软雅黑" panose="020B0503020204020204" pitchFamily="34" charset="-122"/>
              </a:rPr>
              <a:t>Web</a:t>
            </a:r>
            <a:r>
              <a:rPr lang="zh-CN" altLang="en-US" dirty="0">
                <a:solidFill>
                  <a:sysClr val="windowText" lastClr="000000">
                    <a:lumMod val="75000"/>
                    <a:lumOff val="25000"/>
                  </a:sysClr>
                </a:solidFill>
                <a:latin typeface="Arial" panose="020B0604020202020204"/>
                <a:ea typeface="微软雅黑" panose="020B0503020204020204" pitchFamily="34" charset="-122"/>
              </a:rPr>
              <a:t>开发准备</a:t>
            </a:r>
          </a:p>
        </p:txBody>
      </p:sp>
      <p:cxnSp>
        <p:nvCxnSpPr>
          <p:cNvPr id="15" name="直接连接符 14"/>
          <p:cNvCxnSpPr/>
          <p:nvPr/>
        </p:nvCxnSpPr>
        <p:spPr>
          <a:xfrm>
            <a:off x="4619693" y="2143125"/>
            <a:ext cx="0" cy="2571750"/>
          </a:xfrm>
          <a:prstGeom prst="line">
            <a:avLst/>
          </a:prstGeom>
          <a:noFill/>
          <a:ln w="12700" cap="flat" cmpd="sng" algn="ctr">
            <a:solidFill>
              <a:sysClr val="window" lastClr="FFFFFF">
                <a:lumMod val="50000"/>
              </a:sysClr>
            </a:solidFill>
            <a:prstDash val="dashDot"/>
            <a:miter lim="800000"/>
          </a:ln>
          <a:effectLst/>
        </p:spPr>
      </p:cxnSp>
      <p:sp>
        <p:nvSpPr>
          <p:cNvPr id="16" name="矩形 15"/>
          <p:cNvSpPr/>
          <p:nvPr/>
        </p:nvSpPr>
        <p:spPr>
          <a:xfrm>
            <a:off x="5560176" y="3432579"/>
            <a:ext cx="720000" cy="1016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20204"/>
              <a:ea typeface="微软雅黑" panose="020B0503020204020204" pitchFamily="34" charset="-122"/>
            </a:endParaRPr>
          </a:p>
        </p:txBody>
      </p:sp>
      <p:sp>
        <p:nvSpPr>
          <p:cNvPr id="17" name="任意多边形: 形状 16"/>
          <p:cNvSpPr/>
          <p:nvPr/>
        </p:nvSpPr>
        <p:spPr>
          <a:xfrm flipH="1">
            <a:off x="0" y="0"/>
            <a:ext cx="12192000" cy="723900"/>
          </a:xfrm>
          <a:custGeom>
            <a:avLst/>
            <a:gdLst>
              <a:gd name="connsiteX0" fmla="*/ 12192000 w 12192000"/>
              <a:gd name="connsiteY0" fmla="*/ 0 h 723900"/>
              <a:gd name="connsiteX1" fmla="*/ 2755900 w 12192000"/>
              <a:gd name="connsiteY1" fmla="*/ 0 h 723900"/>
              <a:gd name="connsiteX2" fmla="*/ 4 w 12192000"/>
              <a:gd name="connsiteY2" fmla="*/ 0 h 723900"/>
              <a:gd name="connsiteX3" fmla="*/ 0 w 12192000"/>
              <a:gd name="connsiteY3" fmla="*/ 0 h 723900"/>
              <a:gd name="connsiteX4" fmla="*/ 0 w 12192000"/>
              <a:gd name="connsiteY4" fmla="*/ 723900 h 723900"/>
              <a:gd name="connsiteX5" fmla="*/ 1987354 w 12192000"/>
              <a:gd name="connsiteY5" fmla="*/ 723900 h 723900"/>
              <a:gd name="connsiteX6" fmla="*/ 2038350 w 12192000"/>
              <a:gd name="connsiteY6" fmla="*/ 717550 h 723900"/>
              <a:gd name="connsiteX7" fmla="*/ 2753650 w 12192000"/>
              <a:gd name="connsiteY7" fmla="*/ 288000 h 723900"/>
              <a:gd name="connsiteX8" fmla="*/ 12192000 w 12192000"/>
              <a:gd name="connsiteY8" fmla="*/ 288000 h 723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723900">
                <a:moveTo>
                  <a:pt x="12192000" y="0"/>
                </a:moveTo>
                <a:lnTo>
                  <a:pt x="2755900" y="0"/>
                </a:lnTo>
                <a:lnTo>
                  <a:pt x="4" y="0"/>
                </a:lnTo>
                <a:lnTo>
                  <a:pt x="0" y="0"/>
                </a:lnTo>
                <a:lnTo>
                  <a:pt x="0" y="723900"/>
                </a:lnTo>
                <a:lnTo>
                  <a:pt x="1987354" y="723900"/>
                </a:lnTo>
                <a:lnTo>
                  <a:pt x="2038350" y="717550"/>
                </a:lnTo>
                <a:cubicBezTo>
                  <a:pt x="2497291" y="642783"/>
                  <a:pt x="2432975" y="321492"/>
                  <a:pt x="2753650" y="288000"/>
                </a:cubicBezTo>
                <a:cubicBezTo>
                  <a:pt x="3074325" y="254508"/>
                  <a:pt x="9045883" y="288000"/>
                  <a:pt x="12192000" y="288000"/>
                </a:cubicBezTo>
                <a:close/>
              </a:path>
            </a:pathLst>
          </a:custGeom>
          <a:solidFill>
            <a:srgbClr val="1C6299"/>
          </a:solidFill>
          <a:ln w="12700" cap="flat" cmpd="sng" algn="ctr">
            <a:noFill/>
            <a:prstDash val="solid"/>
            <a:miter lim="800000"/>
          </a:ln>
          <a:effectLst/>
        </p:spPr>
        <p:txBody>
          <a:bodyPr wrap="square" rtlCol="0" anchor="ctr">
            <a:noAutofit/>
          </a:bodyPr>
          <a:lstStyle/>
          <a:p>
            <a:pPr algn="ctr">
              <a:defRPr/>
            </a:pPr>
            <a:endParaRPr lang="zh-CN" altLang="en-US" kern="0">
              <a:solidFill>
                <a:prstClr val="white"/>
              </a:solidFill>
              <a:latin typeface="Arial" panose="020B0604020202020204"/>
              <a:ea typeface="微软雅黑" panose="020B0503020204020204" pitchFamily="34" charset="-122"/>
            </a:endParaRPr>
          </a:p>
        </p:txBody>
      </p:sp>
      <p:pic>
        <p:nvPicPr>
          <p:cNvPr id="18" name="图片 1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107837" y="136675"/>
            <a:ext cx="1663415" cy="487234"/>
          </a:xfrm>
          <a:prstGeom prst="rect">
            <a:avLst/>
          </a:prstGeom>
        </p:spPr>
      </p:pic>
      <p:sp>
        <p:nvSpPr>
          <p:cNvPr id="20" name="矩形 19"/>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20204"/>
              <a:ea typeface="微软雅黑" panose="020B0503020204020204" pitchFamily="34" charset="-122"/>
            </a:endParaRPr>
          </a:p>
        </p:txBody>
      </p:sp>
      <p:sp>
        <p:nvSpPr>
          <p:cNvPr id="21" name="文本框 20"/>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p>
        </p:txBody>
      </p:sp>
      <p:sp>
        <p:nvSpPr>
          <p:cNvPr id="22" name="文本框 21"/>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lang="zh-CN" altLang="en-US" sz="1000" spc="300" dirty="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sp>
        <p:nvSpPr>
          <p:cNvPr id="23" name="椭圆 22"/>
          <p:cNvSpPr/>
          <p:nvPr/>
        </p:nvSpPr>
        <p:spPr>
          <a:xfrm>
            <a:off x="8917027" y="597107"/>
            <a:ext cx="6452568" cy="5936919"/>
          </a:xfrm>
          <a:prstGeom prst="ellipse">
            <a:avLst/>
          </a:prstGeom>
          <a:blipFill dpi="0" rotWithShape="1">
            <a:blip r:embed="rId4">
              <a:alphaModFix amt="11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noAutofit/>
          </a:bodyPr>
          <a:lstStyle/>
          <a:p>
            <a:pPr algn="ctr" defTabSz="963930"/>
            <a:endParaRPr lang="zh-CN" altLang="en-US" sz="1900" dirty="0">
              <a:solidFill>
                <a:prstClr val="white"/>
              </a:solidFill>
              <a:latin typeface="Calibri" panose="020F0502020204030204"/>
              <a:ea typeface="宋体" panose="02010600030101010101" pitchFamily="2" charset="-122"/>
            </a:endParaRPr>
          </a:p>
        </p:txBody>
      </p:sp>
    </p:spTree>
    <p:extLst>
      <p:ext uri="{BB962C8B-B14F-4D97-AF65-F5344CB8AC3E}">
        <p14:creationId xmlns:p14="http://schemas.microsoft.com/office/powerpoint/2010/main" val="684304812"/>
      </p:ext>
    </p:extLst>
  </p:cSld>
  <p:clrMapOvr>
    <a:masterClrMapping/>
  </p:clrMapOvr>
  <p:transition spd="slow" advTm="3000">
    <p:fade/>
  </p:transition>
</p:sld>
</file>

<file path=ppt/slides/slide2.xml><?xml version="1.0" encoding="utf-8"?>
<p:sld xmlns:a="http://schemas.openxmlformats.org/drawingml/2006/main" xmlns:r="http://schemas.openxmlformats.org/officeDocument/2006/relationships" xmlns:p="http://schemas.openxmlformats.org/presentationml/2006/main">
  <p:cSld>
    <p:bg>
      <p:bgPr>
        <a:pattFill prst="wdUpDiag">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5" name="矩形 4"/>
          <p:cNvSpPr/>
          <p:nvPr/>
        </p:nvSpPr>
        <p:spPr>
          <a:xfrm>
            <a:off x="0" y="2546580"/>
            <a:ext cx="12191331" cy="1838567"/>
          </a:xfrm>
          <a:prstGeom prst="rect">
            <a:avLst/>
          </a:prstGeom>
          <a:solidFill>
            <a:srgbClr val="1A78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defRPr/>
            </a:pPr>
            <a:endParaRPr lang="zh-CN" altLang="en-US" sz="1800" dirty="0">
              <a:solidFill>
                <a:prstClr val="white"/>
              </a:solidFill>
              <a:latin typeface="Calibri" panose="020F0502020204030204"/>
              <a:ea typeface="等线" panose="02010600030101010101" pitchFamily="2" charset="-122"/>
            </a:endParaRPr>
          </a:p>
        </p:txBody>
      </p:sp>
      <p:sp>
        <p:nvSpPr>
          <p:cNvPr id="12" name="椭圆 11"/>
          <p:cNvSpPr/>
          <p:nvPr/>
        </p:nvSpPr>
        <p:spPr>
          <a:xfrm>
            <a:off x="798646" y="2153727"/>
            <a:ext cx="2624273" cy="2624273"/>
          </a:xfrm>
          <a:prstGeom prst="ellipse">
            <a:avLst/>
          </a:prstGeom>
          <a:solidFill>
            <a:schemeClr val="bg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defRPr/>
            </a:pPr>
            <a:endParaRPr lang="zh-CN" altLang="en-US" sz="1800">
              <a:solidFill>
                <a:prstClr val="white"/>
              </a:solidFill>
              <a:latin typeface="Calibri" panose="020F0502020204030204"/>
              <a:ea typeface="等线" panose="02010600030101010101" pitchFamily="2" charset="-122"/>
            </a:endParaRPr>
          </a:p>
        </p:txBody>
      </p:sp>
      <p:pic>
        <p:nvPicPr>
          <p:cNvPr id="9" name="图片 8"/>
          <p:cNvPicPr>
            <a:picLocks noChangeAspect="1"/>
          </p:cNvPicPr>
          <p:nvPr/>
        </p:nvPicPr>
        <p:blipFill>
          <a:blip r:embed="rId3">
            <a:extLst>
              <a:ext uri="{BEBA8EAE-BF5A-486C-A8C5-ECC9F3942E4B}">
                <a14:imgProps xmlns:a14="http://schemas.microsoft.com/office/drawing/2010/main">
                  <a14:imgLayer r:embed="rId4">
                    <a14:imgEffect>
                      <a14:brightnessContrast bright="14000" contrast="21000"/>
                    </a14:imgEffect>
                    <a14:imgEffect>
                      <a14:colorTemperature colorTemp="6700"/>
                    </a14:imgEffect>
                  </a14:imgLayer>
                </a14:imgProps>
              </a:ext>
              <a:ext uri="{28A0092B-C50C-407E-A947-70E740481C1C}">
                <a14:useLocalDpi xmlns:a14="http://schemas.microsoft.com/office/drawing/2010/main" val="0"/>
              </a:ext>
            </a:extLst>
          </a:blip>
          <a:stretch>
            <a:fillRect/>
          </a:stretch>
        </p:blipFill>
        <p:spPr>
          <a:xfrm>
            <a:off x="540474" y="2014069"/>
            <a:ext cx="3140616" cy="2903588"/>
          </a:xfrm>
          <a:prstGeom prst="rect">
            <a:avLst/>
          </a:prstGeom>
        </p:spPr>
      </p:pic>
      <p:sp>
        <p:nvSpPr>
          <p:cNvPr id="8" name="文本框 7"/>
          <p:cNvSpPr txBox="1"/>
          <p:nvPr/>
        </p:nvSpPr>
        <p:spPr>
          <a:xfrm>
            <a:off x="4350315" y="2958031"/>
            <a:ext cx="5029582" cy="1015663"/>
          </a:xfrm>
          <a:prstGeom prst="rect">
            <a:avLst/>
          </a:prstGeom>
          <a:noFill/>
        </p:spPr>
        <p:txBody>
          <a:bodyPr wrap="none" rtlCol="0">
            <a:spAutoFit/>
          </a:bodyPr>
          <a:lstStyle/>
          <a:p>
            <a:pPr algn="l" defTabSz="913765">
              <a:defRPr/>
            </a:pPr>
            <a:r>
              <a:rPr lang="en-US" altLang="zh-CN" sz="6000" b="1" dirty="0">
                <a:solidFill>
                  <a:prstClr val="white"/>
                </a:solidFill>
                <a:latin typeface="微软雅黑" panose="020B0503020204020204" pitchFamily="34" charset="-122"/>
                <a:ea typeface="微软雅黑" panose="020B0503020204020204" pitchFamily="34" charset="-122"/>
                <a:cs typeface="微软雅黑" panose="020B0503020204020204" pitchFamily="34" charset="-122"/>
              </a:rPr>
              <a:t>Web</a:t>
            </a:r>
            <a:r>
              <a:rPr lang="zh-CN" altLang="en-US" sz="6000" b="1" dirty="0">
                <a:solidFill>
                  <a:prstClr val="white"/>
                </a:solidFill>
                <a:latin typeface="微软雅黑" panose="020B0503020204020204" pitchFamily="34" charset="-122"/>
                <a:ea typeface="微软雅黑" panose="020B0503020204020204" pitchFamily="34" charset="-122"/>
                <a:cs typeface="微软雅黑" panose="020B0503020204020204" pitchFamily="34" charset="-122"/>
              </a:rPr>
              <a:t>技术简介</a:t>
            </a:r>
            <a:endParaRPr lang="en-US" altLang="zh-CN" sz="6000" b="1" dirty="0">
              <a:solidFill>
                <a:prstClr val="white"/>
              </a:solidFill>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10" name="图片 9"/>
          <p:cNvPicPr>
            <a:picLocks noChangeAspect="1"/>
          </p:cNvPicPr>
          <p:nvPr/>
        </p:nvPicPr>
        <p:blipFill>
          <a:blip r:embed="rId5" cstate="print">
            <a:extLst>
              <a:ext uri="{BEBA8EAE-BF5A-486C-A8C5-ECC9F3942E4B}">
                <a14:imgProps xmlns:a14="http://schemas.microsoft.com/office/drawing/2010/main">
                  <a14:imgLayer r:embed="rId6">
                    <a14:imgEffect>
                      <a14:brightnessContrast bright="14000" contrast="21000"/>
                    </a14:imgEffect>
                    <a14:imgEffect>
                      <a14:colorTemperature colorTemp="6700"/>
                    </a14:imgEffect>
                    <a14:imgEffect>
                      <a14:sharpenSoften amount="3000"/>
                    </a14:imgEffect>
                  </a14:imgLayer>
                </a14:imgProps>
              </a:ext>
              <a:ext uri="{28A0092B-C50C-407E-A947-70E740481C1C}">
                <a14:useLocalDpi xmlns:a14="http://schemas.microsoft.com/office/drawing/2010/main" val="0"/>
              </a:ext>
            </a:extLst>
          </a:blip>
          <a:stretch>
            <a:fillRect/>
          </a:stretch>
        </p:blipFill>
        <p:spPr>
          <a:xfrm>
            <a:off x="9897401" y="150150"/>
            <a:ext cx="1966449" cy="575997"/>
          </a:xfrm>
          <a:prstGeom prst="rect">
            <a:avLst/>
          </a:prstGeom>
        </p:spPr>
      </p:pic>
      <p:sp>
        <p:nvSpPr>
          <p:cNvPr id="18" name="矩形 17"/>
          <p:cNvSpPr/>
          <p:nvPr/>
        </p:nvSpPr>
        <p:spPr>
          <a:xfrm>
            <a:off x="2815122" y="4657420"/>
            <a:ext cx="8035119" cy="1689052"/>
          </a:xfrm>
          <a:prstGeom prst="rect">
            <a:avLst/>
          </a:prstGeom>
        </p:spPr>
        <p:txBody>
          <a:bodyPr wrap="square">
            <a:spAutoFit/>
          </a:bodyPr>
          <a:lstStyle/>
          <a:p>
            <a:pPr algn="ctr">
              <a:lnSpc>
                <a:spcPct val="150000"/>
              </a:lnSpc>
              <a:defRPr/>
            </a:pPr>
            <a:r>
              <a:rPr lang="zh-CN" altLang="en-US" sz="2400" b="1" dirty="0">
                <a:latin typeface="微软雅黑" panose="020B0503020204020204" pitchFamily="34" charset="-122"/>
                <a:ea typeface="微软雅黑" panose="020B0503020204020204" pitchFamily="34" charset="-122"/>
              </a:rPr>
              <a:t>刘    锦</a:t>
            </a:r>
            <a:endParaRPr lang="en-US" altLang="zh-CN" sz="2400" b="1" dirty="0">
              <a:latin typeface="微软雅黑" panose="020B0503020204020204" pitchFamily="34" charset="-122"/>
              <a:ea typeface="微软雅黑" panose="020B0503020204020204" pitchFamily="34" charset="-122"/>
            </a:endParaRPr>
          </a:p>
          <a:p>
            <a:pPr algn="ctr">
              <a:lnSpc>
                <a:spcPct val="150000"/>
              </a:lnSpc>
              <a:defRPr/>
            </a:pPr>
            <a:r>
              <a:rPr lang="en-US" altLang="zh-CN" sz="2400" b="1" dirty="0">
                <a:latin typeface="微软雅黑" panose="020B0503020204020204" pitchFamily="34" charset="-122"/>
                <a:ea typeface="微软雅黑" panose="020B0503020204020204" pitchFamily="34" charset="-122"/>
              </a:rPr>
              <a:t> </a:t>
            </a:r>
            <a:r>
              <a:rPr lang="zh-CN" altLang="en-US" sz="2400" b="1" dirty="0">
                <a:latin typeface="微软雅黑" panose="020B0503020204020204" pitchFamily="34" charset="-122"/>
                <a:ea typeface="微软雅黑" panose="020B0503020204020204" pitchFamily="34" charset="-122"/>
              </a:rPr>
              <a:t>中南大学 计算机学院</a:t>
            </a:r>
            <a:endParaRPr lang="en-US" altLang="zh-CN" sz="2400" b="1" dirty="0">
              <a:latin typeface="微软雅黑" panose="020B0503020204020204" pitchFamily="34" charset="-122"/>
              <a:ea typeface="微软雅黑" panose="020B0503020204020204" pitchFamily="34" charset="-122"/>
            </a:endParaRPr>
          </a:p>
          <a:p>
            <a:pPr algn="ctr">
              <a:lnSpc>
                <a:spcPct val="150000"/>
              </a:lnSpc>
              <a:defRPr/>
            </a:pPr>
            <a:r>
              <a:rPr lang="en-US" altLang="zh-CN" sz="2400" b="1" dirty="0">
                <a:latin typeface="微软雅黑" panose="020B0503020204020204" pitchFamily="34" charset="-122"/>
                <a:ea typeface="微软雅黑" panose="020B0503020204020204" pitchFamily="34" charset="-122"/>
              </a:rPr>
              <a:t>2021.9.8</a:t>
            </a:r>
            <a:r>
              <a:rPr lang="zh-CN" altLang="en-US" sz="2400" b="1" dirty="0">
                <a:latin typeface="微软雅黑" panose="020B0503020204020204" pitchFamily="34" charset="-122"/>
                <a:ea typeface="微软雅黑" panose="020B0503020204020204" pitchFamily="34" charset="-122"/>
              </a:rPr>
              <a:t>      </a:t>
            </a:r>
            <a:endParaRPr lang="en-US" altLang="zh-CN" sz="2400" b="1" dirty="0">
              <a:latin typeface="微软雅黑" panose="020B0503020204020204" pitchFamily="34" charset="-122"/>
              <a:ea typeface="微软雅黑" panose="020B0503020204020204" pitchFamily="34" charset="-122"/>
            </a:endParaRPr>
          </a:p>
        </p:txBody>
      </p:sp>
    </p:spTree>
  </p:cSld>
  <p:clrMapOvr>
    <a:masterClrMapping/>
  </p:clrMapOvr>
  <p:transition spd="slow" advClick="0" advTm="1000">
    <p:randomBar dir="ver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文本框 36"/>
          <p:cNvSpPr txBox="1"/>
          <p:nvPr/>
        </p:nvSpPr>
        <p:spPr>
          <a:xfrm>
            <a:off x="8610404" y="6583649"/>
            <a:ext cx="3012363" cy="246221"/>
          </a:xfrm>
          <a:prstGeom prst="rect">
            <a:avLst/>
          </a:prstGeom>
          <a:noFill/>
        </p:spPr>
        <p:txBody>
          <a:bodyPr wrap="non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CN" sz="10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Arial" panose="020B0604020202020204" pitchFamily="34" charset="0"/>
              </a:rPr>
              <a:t>Tsinghua University of China</a:t>
            </a:r>
            <a:endParaRPr kumimoji="0" lang="zh-CN" altLang="en-US" sz="10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sp>
        <p:nvSpPr>
          <p:cNvPr id="62" name="文本框 61"/>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p>
        </p:txBody>
      </p:sp>
      <p:sp>
        <p:nvSpPr>
          <p:cNvPr id="64" name="矩形 63"/>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6" name="文本框 65"/>
          <p:cNvSpPr txBox="1"/>
          <p:nvPr/>
        </p:nvSpPr>
        <p:spPr>
          <a:xfrm>
            <a:off x="594090" y="6583649"/>
            <a:ext cx="2031325"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知行合一、经世致用</a:t>
            </a:r>
          </a:p>
        </p:txBody>
      </p:sp>
      <p:sp>
        <p:nvSpPr>
          <p:cNvPr id="68" name="文本框 67"/>
          <p:cNvSpPr txBox="1"/>
          <p:nvPr/>
        </p:nvSpPr>
        <p:spPr>
          <a:xfrm>
            <a:off x="9137792" y="6583649"/>
            <a:ext cx="2484975" cy="246221"/>
          </a:xfrm>
          <a:prstGeom prst="rect">
            <a:avLst/>
          </a:prstGeom>
          <a:noFill/>
        </p:spPr>
        <p:txBody>
          <a:bodyPr wrap="non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CN"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cxnSp>
        <p:nvCxnSpPr>
          <p:cNvPr id="69" name="直接连接符 68"/>
          <p:cNvCxnSpPr/>
          <p:nvPr/>
        </p:nvCxnSpPr>
        <p:spPr>
          <a:xfrm>
            <a:off x="660400" y="760413"/>
            <a:ext cx="10858500" cy="0"/>
          </a:xfrm>
          <a:prstGeom prst="line">
            <a:avLst/>
          </a:prstGeom>
          <a:noFill/>
          <a:ln w="22225" cap="flat" cmpd="sng" algn="ctr">
            <a:solidFill>
              <a:srgbClr val="1C6299"/>
            </a:solidFill>
            <a:prstDash val="solid"/>
            <a:miter lim="800000"/>
          </a:ln>
          <a:effectLst/>
        </p:spPr>
      </p:cxnSp>
      <p:grpSp>
        <p:nvGrpSpPr>
          <p:cNvPr id="70" name="组合 69"/>
          <p:cNvGrpSpPr/>
          <p:nvPr/>
        </p:nvGrpSpPr>
        <p:grpSpPr>
          <a:xfrm>
            <a:off x="203760" y="159728"/>
            <a:ext cx="725344" cy="619478"/>
            <a:chOff x="178632" y="159728"/>
            <a:chExt cx="725344" cy="619478"/>
          </a:xfrm>
        </p:grpSpPr>
        <p:sp>
          <p:nvSpPr>
            <p:cNvPr id="71" name="椭圆 70"/>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72" name="文本框 71"/>
            <p:cNvSpPr txBox="1"/>
            <p:nvPr/>
          </p:nvSpPr>
          <p:spPr>
            <a:xfrm>
              <a:off x="230876" y="233483"/>
              <a:ext cx="673100"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04</a:t>
              </a:r>
              <a:endParaRPr kumimoji="0" lang="zh-CN" altLang="en-US"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73" name="椭圆 72"/>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pic>
        <p:nvPicPr>
          <p:cNvPr id="74" name="图片 7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13" name="标题占位符 1"/>
          <p:cNvSpPr txBox="1"/>
          <p:nvPr/>
        </p:nvSpPr>
        <p:spPr>
          <a:xfrm>
            <a:off x="965200" y="-100014"/>
            <a:ext cx="5435600"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600" b="1" i="0" u="none" strike="noStrike" kern="120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rPr>
              <a:t>准备什么？</a:t>
            </a:r>
          </a:p>
        </p:txBody>
      </p:sp>
      <p:sp>
        <p:nvSpPr>
          <p:cNvPr id="3" name="椭圆 2"/>
          <p:cNvSpPr/>
          <p:nvPr/>
        </p:nvSpPr>
        <p:spPr>
          <a:xfrm>
            <a:off x="2536451" y="1674440"/>
            <a:ext cx="1800000" cy="180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latin typeface="微软雅黑" panose="020B0503020204020204" pitchFamily="34" charset="-122"/>
                <a:ea typeface="微软雅黑" panose="020B0503020204020204" pitchFamily="34" charset="-122"/>
              </a:rPr>
              <a:t>浏览器</a:t>
            </a:r>
            <a:endParaRPr lang="en-US" altLang="zh-CN" sz="2400" b="1" dirty="0">
              <a:latin typeface="微软雅黑" panose="020B0503020204020204" pitchFamily="34" charset="-122"/>
              <a:ea typeface="微软雅黑" panose="020B0503020204020204" pitchFamily="34" charset="-122"/>
            </a:endParaRPr>
          </a:p>
        </p:txBody>
      </p:sp>
      <p:sp>
        <p:nvSpPr>
          <p:cNvPr id="16" name="椭圆 15"/>
          <p:cNvSpPr/>
          <p:nvPr/>
        </p:nvSpPr>
        <p:spPr>
          <a:xfrm>
            <a:off x="7564155" y="1674440"/>
            <a:ext cx="1800000" cy="180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latin typeface="微软雅黑" panose="020B0503020204020204" pitchFamily="34" charset="-122"/>
                <a:ea typeface="微软雅黑" panose="020B0503020204020204" pitchFamily="34" charset="-122"/>
              </a:rPr>
              <a:t>服务器</a:t>
            </a:r>
          </a:p>
        </p:txBody>
      </p:sp>
      <p:sp>
        <p:nvSpPr>
          <p:cNvPr id="4" name="圆角矩形 3"/>
          <p:cNvSpPr/>
          <p:nvPr/>
        </p:nvSpPr>
        <p:spPr>
          <a:xfrm>
            <a:off x="4336451" y="4059530"/>
            <a:ext cx="322770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latin typeface="微软雅黑" panose="020B0503020204020204" pitchFamily="34" charset="-122"/>
                <a:ea typeface="微软雅黑" panose="020B0503020204020204" pitchFamily="34" charset="-122"/>
              </a:rPr>
              <a:t>开发工具</a:t>
            </a:r>
            <a:endParaRPr lang="en-US" altLang="zh-CN" sz="2400" b="1" dirty="0">
              <a:latin typeface="微软雅黑" panose="020B0503020204020204" pitchFamily="34" charset="-122"/>
              <a:ea typeface="微软雅黑" panose="020B0503020204020204" pitchFamily="34" charset="-122"/>
            </a:endParaRPr>
          </a:p>
          <a:p>
            <a:pPr algn="ctr"/>
            <a:r>
              <a:rPr lang="zh-CN" altLang="en-US" sz="2400" b="1" dirty="0">
                <a:latin typeface="微软雅黑" panose="020B0503020204020204" pitchFamily="34" charset="-122"/>
                <a:ea typeface="微软雅黑" panose="020B0503020204020204" pitchFamily="34" charset="-122"/>
              </a:rPr>
              <a:t>（编辑器）</a:t>
            </a:r>
          </a:p>
        </p:txBody>
      </p:sp>
      <p:sp>
        <p:nvSpPr>
          <p:cNvPr id="7" name="丁字箭头 6"/>
          <p:cNvSpPr/>
          <p:nvPr/>
        </p:nvSpPr>
        <p:spPr>
          <a:xfrm flipV="1">
            <a:off x="4510303" y="2081519"/>
            <a:ext cx="2880000" cy="1800000"/>
          </a:xfrm>
          <a:prstGeom prst="leftRightUpArrow">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594090" y="1958814"/>
            <a:ext cx="1768509" cy="12117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Ø"/>
            </a:pPr>
            <a:r>
              <a:rPr lang="en-US" altLang="zh-CN" dirty="0">
                <a:solidFill>
                  <a:schemeClr val="tx1"/>
                </a:solidFill>
                <a:latin typeface="微软雅黑" panose="020B0503020204020204" pitchFamily="34" charset="-122"/>
                <a:ea typeface="微软雅黑" panose="020B0503020204020204" pitchFamily="34" charset="-122"/>
              </a:rPr>
              <a:t>Chrome</a:t>
            </a:r>
          </a:p>
          <a:p>
            <a:pPr marL="285750" indent="-285750">
              <a:buFont typeface="Wingdings" panose="05000000000000000000" pitchFamily="2" charset="2"/>
              <a:buChar char="Ø"/>
            </a:pPr>
            <a:r>
              <a:rPr lang="en-US" altLang="zh-CN" dirty="0">
                <a:solidFill>
                  <a:schemeClr val="tx1"/>
                </a:solidFill>
                <a:latin typeface="微软雅黑" panose="020B0503020204020204" pitchFamily="34" charset="-122"/>
                <a:ea typeface="微软雅黑" panose="020B0503020204020204" pitchFamily="34" charset="-122"/>
              </a:rPr>
              <a:t>Safari</a:t>
            </a:r>
          </a:p>
          <a:p>
            <a:pPr marL="285750" indent="-285750">
              <a:buFont typeface="Wingdings" panose="05000000000000000000" pitchFamily="2" charset="2"/>
              <a:buChar char="Ø"/>
            </a:pPr>
            <a:r>
              <a:rPr lang="en-US" altLang="zh-CN" dirty="0">
                <a:solidFill>
                  <a:schemeClr val="tx1"/>
                </a:solidFill>
                <a:latin typeface="微软雅黑" panose="020B0503020204020204" pitchFamily="34" charset="-122"/>
                <a:ea typeface="微软雅黑" panose="020B0503020204020204" pitchFamily="34" charset="-122"/>
              </a:rPr>
              <a:t>Firefox</a:t>
            </a:r>
          </a:p>
          <a:p>
            <a:pPr marL="285750" indent="-285750">
              <a:buFont typeface="Wingdings" panose="05000000000000000000" pitchFamily="2" charset="2"/>
              <a:buChar char="Ø"/>
            </a:pPr>
            <a:r>
              <a:rPr lang="en-US" altLang="zh-CN" dirty="0">
                <a:solidFill>
                  <a:schemeClr val="tx1"/>
                </a:solidFill>
                <a:latin typeface="微软雅黑" panose="020B0503020204020204" pitchFamily="34" charset="-122"/>
                <a:ea typeface="微软雅黑" panose="020B0503020204020204" pitchFamily="34" charset="-122"/>
              </a:rPr>
              <a:t>etc.</a:t>
            </a: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22" name="矩形 21"/>
          <p:cNvSpPr/>
          <p:nvPr/>
        </p:nvSpPr>
        <p:spPr>
          <a:xfrm>
            <a:off x="9538007" y="1968556"/>
            <a:ext cx="1768509" cy="12117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Ø"/>
            </a:pPr>
            <a:r>
              <a:rPr lang="en-US" altLang="zh-CN" dirty="0">
                <a:solidFill>
                  <a:schemeClr val="tx1"/>
                </a:solidFill>
                <a:latin typeface="微软雅黑" panose="020B0503020204020204" pitchFamily="34" charset="-122"/>
                <a:ea typeface="微软雅黑" panose="020B0503020204020204" pitchFamily="34" charset="-122"/>
              </a:rPr>
              <a:t>Apache</a:t>
            </a:r>
          </a:p>
          <a:p>
            <a:pPr marL="285750" indent="-285750">
              <a:buFont typeface="Wingdings" panose="05000000000000000000" pitchFamily="2" charset="2"/>
              <a:buChar char="Ø"/>
            </a:pPr>
            <a:r>
              <a:rPr lang="en-US" altLang="zh-CN" dirty="0">
                <a:solidFill>
                  <a:schemeClr val="tx1"/>
                </a:solidFill>
                <a:latin typeface="微软雅黑" panose="020B0503020204020204" pitchFamily="34" charset="-122"/>
                <a:ea typeface="微软雅黑" panose="020B0503020204020204" pitchFamily="34" charset="-122"/>
              </a:rPr>
              <a:t>Nginx</a:t>
            </a:r>
          </a:p>
          <a:p>
            <a:pPr marL="285750" indent="-285750">
              <a:buFont typeface="Wingdings" panose="05000000000000000000" pitchFamily="2" charset="2"/>
              <a:buChar char="Ø"/>
            </a:pPr>
            <a:r>
              <a:rPr lang="en-US" altLang="zh-CN" dirty="0">
                <a:solidFill>
                  <a:schemeClr val="tx1"/>
                </a:solidFill>
                <a:latin typeface="微软雅黑" panose="020B0503020204020204" pitchFamily="34" charset="-122"/>
                <a:ea typeface="微软雅黑" panose="020B0503020204020204" pitchFamily="34" charset="-122"/>
              </a:rPr>
              <a:t>Microsoft</a:t>
            </a:r>
          </a:p>
          <a:p>
            <a:pPr marL="285750" indent="-285750">
              <a:buFont typeface="Wingdings" panose="05000000000000000000" pitchFamily="2" charset="2"/>
              <a:buChar char="Ø"/>
            </a:pPr>
            <a:r>
              <a:rPr lang="en-US" altLang="zh-CN" dirty="0">
                <a:solidFill>
                  <a:schemeClr val="tx1"/>
                </a:solidFill>
                <a:latin typeface="微软雅黑" panose="020B0503020204020204" pitchFamily="34" charset="-122"/>
                <a:ea typeface="微软雅黑" panose="020B0503020204020204" pitchFamily="34" charset="-122"/>
              </a:rPr>
              <a:t>etc.</a:t>
            </a:r>
            <a:endParaRPr lang="zh-CN" altLang="en-US" dirty="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36307289"/>
      </p:ext>
    </p:extLst>
  </p:cSld>
  <p:clrMapOvr>
    <a:masterClrMapping/>
  </p:clrMapOvr>
  <p:transition spd="slow" advTm="3000">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文本框 36"/>
          <p:cNvSpPr txBox="1"/>
          <p:nvPr/>
        </p:nvSpPr>
        <p:spPr>
          <a:xfrm>
            <a:off x="8610404" y="6583649"/>
            <a:ext cx="3012363" cy="246221"/>
          </a:xfrm>
          <a:prstGeom prst="rect">
            <a:avLst/>
          </a:prstGeom>
          <a:noFill/>
        </p:spPr>
        <p:txBody>
          <a:bodyPr wrap="non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CN" sz="10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Arial" panose="020B0604020202020204" pitchFamily="34" charset="0"/>
              </a:rPr>
              <a:t>Tsinghua University of China</a:t>
            </a:r>
            <a:endParaRPr kumimoji="0" lang="zh-CN" altLang="en-US" sz="10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sp>
        <p:nvSpPr>
          <p:cNvPr id="62" name="文本框 61"/>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p>
        </p:txBody>
      </p:sp>
      <p:sp>
        <p:nvSpPr>
          <p:cNvPr id="64" name="矩形 63"/>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6" name="文本框 65"/>
          <p:cNvSpPr txBox="1"/>
          <p:nvPr/>
        </p:nvSpPr>
        <p:spPr>
          <a:xfrm>
            <a:off x="594090" y="6583649"/>
            <a:ext cx="2031325"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知行合一、经世致用</a:t>
            </a:r>
          </a:p>
        </p:txBody>
      </p:sp>
      <p:sp>
        <p:nvSpPr>
          <p:cNvPr id="68" name="文本框 67"/>
          <p:cNvSpPr txBox="1"/>
          <p:nvPr/>
        </p:nvSpPr>
        <p:spPr>
          <a:xfrm>
            <a:off x="9137792" y="6583649"/>
            <a:ext cx="2484975" cy="246221"/>
          </a:xfrm>
          <a:prstGeom prst="rect">
            <a:avLst/>
          </a:prstGeom>
          <a:noFill/>
        </p:spPr>
        <p:txBody>
          <a:bodyPr wrap="non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CN"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cxnSp>
        <p:nvCxnSpPr>
          <p:cNvPr id="69" name="直接连接符 68"/>
          <p:cNvCxnSpPr/>
          <p:nvPr/>
        </p:nvCxnSpPr>
        <p:spPr>
          <a:xfrm>
            <a:off x="660400" y="760413"/>
            <a:ext cx="10858500" cy="0"/>
          </a:xfrm>
          <a:prstGeom prst="line">
            <a:avLst/>
          </a:prstGeom>
          <a:noFill/>
          <a:ln w="22225" cap="flat" cmpd="sng" algn="ctr">
            <a:solidFill>
              <a:srgbClr val="1C6299"/>
            </a:solidFill>
            <a:prstDash val="solid"/>
            <a:miter lim="800000"/>
          </a:ln>
          <a:effectLst/>
        </p:spPr>
      </p:cxnSp>
      <p:grpSp>
        <p:nvGrpSpPr>
          <p:cNvPr id="70" name="组合 69"/>
          <p:cNvGrpSpPr/>
          <p:nvPr/>
        </p:nvGrpSpPr>
        <p:grpSpPr>
          <a:xfrm>
            <a:off x="203760" y="159728"/>
            <a:ext cx="725344" cy="619478"/>
            <a:chOff x="178632" y="159728"/>
            <a:chExt cx="725344" cy="619478"/>
          </a:xfrm>
        </p:grpSpPr>
        <p:sp>
          <p:nvSpPr>
            <p:cNvPr id="71" name="椭圆 70"/>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72" name="文本框 71"/>
            <p:cNvSpPr txBox="1"/>
            <p:nvPr/>
          </p:nvSpPr>
          <p:spPr>
            <a:xfrm>
              <a:off x="230876" y="233483"/>
              <a:ext cx="673100"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04</a:t>
              </a:r>
              <a:endParaRPr kumimoji="0" lang="zh-CN" altLang="en-US"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73" name="椭圆 72"/>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pic>
        <p:nvPicPr>
          <p:cNvPr id="74" name="图片 7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13" name="标题占位符 1"/>
          <p:cNvSpPr txBox="1"/>
          <p:nvPr/>
        </p:nvSpPr>
        <p:spPr>
          <a:xfrm>
            <a:off x="965200" y="-100014"/>
            <a:ext cx="5435600"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600" b="1" i="0" u="none" strike="noStrike" kern="120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rPr>
              <a:t>浏览器市场份额</a:t>
            </a:r>
          </a:p>
        </p:txBody>
      </p:sp>
      <p:pic>
        <p:nvPicPr>
          <p:cNvPr id="2" name="图片 1"/>
          <p:cNvPicPr>
            <a:picLocks noChangeAspect="1"/>
          </p:cNvPicPr>
          <p:nvPr/>
        </p:nvPicPr>
        <p:blipFill>
          <a:blip r:embed="rId4"/>
          <a:stretch>
            <a:fillRect/>
          </a:stretch>
        </p:blipFill>
        <p:spPr>
          <a:xfrm>
            <a:off x="379973" y="905926"/>
            <a:ext cx="11457143" cy="2219048"/>
          </a:xfrm>
          <a:prstGeom prst="rect">
            <a:avLst/>
          </a:prstGeom>
        </p:spPr>
      </p:pic>
      <p:sp>
        <p:nvSpPr>
          <p:cNvPr id="3" name="文本框 2"/>
          <p:cNvSpPr txBox="1"/>
          <p:nvPr/>
        </p:nvSpPr>
        <p:spPr>
          <a:xfrm>
            <a:off x="7832037" y="6200668"/>
            <a:ext cx="4494500" cy="338554"/>
          </a:xfrm>
          <a:prstGeom prst="rect">
            <a:avLst/>
          </a:prstGeom>
          <a:noFill/>
        </p:spPr>
        <p:txBody>
          <a:bodyPr wrap="none" rtlCol="0">
            <a:spAutoFit/>
          </a:bodyPr>
          <a:lstStyle/>
          <a:p>
            <a:r>
              <a:rPr lang="zh-CN" altLang="en-US" sz="1600" dirty="0">
                <a:latin typeface="微软雅黑" panose="020B0503020204020204" pitchFamily="34" charset="-122"/>
                <a:ea typeface="微软雅黑" panose="020B0503020204020204" pitchFamily="34" charset="-122"/>
              </a:rPr>
              <a:t>统计数据来源于：</a:t>
            </a:r>
            <a:r>
              <a:rPr lang="en-US" altLang="zh-CN" sz="1600" dirty="0">
                <a:latin typeface="微软雅黑" panose="020B0503020204020204" pitchFamily="34" charset="-122"/>
                <a:ea typeface="微软雅黑" panose="020B0503020204020204" pitchFamily="34" charset="-122"/>
                <a:hlinkClick r:id="rId5"/>
              </a:rPr>
              <a:t>https://gs.statcounter.com/</a:t>
            </a:r>
            <a:endParaRPr lang="zh-CN" altLang="en-US" sz="1600" dirty="0">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6"/>
          <a:stretch>
            <a:fillRect/>
          </a:stretch>
        </p:blipFill>
        <p:spPr>
          <a:xfrm>
            <a:off x="379973" y="3143560"/>
            <a:ext cx="7452064" cy="3600000"/>
          </a:xfrm>
          <a:prstGeom prst="rect">
            <a:avLst/>
          </a:prstGeom>
        </p:spPr>
      </p:pic>
    </p:spTree>
    <p:extLst>
      <p:ext uri="{BB962C8B-B14F-4D97-AF65-F5344CB8AC3E}">
        <p14:creationId xmlns:p14="http://schemas.microsoft.com/office/powerpoint/2010/main" val="2919032047"/>
      </p:ext>
    </p:extLst>
  </p:cSld>
  <p:clrMapOvr>
    <a:masterClrMapping/>
  </p:clrMapOvr>
  <p:transition spd="slow" advTm="3000">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文本框 36"/>
          <p:cNvSpPr txBox="1"/>
          <p:nvPr/>
        </p:nvSpPr>
        <p:spPr>
          <a:xfrm>
            <a:off x="8610404" y="6583649"/>
            <a:ext cx="3012363" cy="246221"/>
          </a:xfrm>
          <a:prstGeom prst="rect">
            <a:avLst/>
          </a:prstGeom>
          <a:noFill/>
        </p:spPr>
        <p:txBody>
          <a:bodyPr wrap="non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CN" sz="10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Arial" panose="020B0604020202020204" pitchFamily="34" charset="0"/>
              </a:rPr>
              <a:t>Tsinghua University of China</a:t>
            </a:r>
            <a:endParaRPr kumimoji="0" lang="zh-CN" altLang="en-US" sz="10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sp>
        <p:nvSpPr>
          <p:cNvPr id="62" name="文本框 61"/>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p>
        </p:txBody>
      </p:sp>
      <p:sp>
        <p:nvSpPr>
          <p:cNvPr id="64" name="矩形 63"/>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6" name="文本框 65"/>
          <p:cNvSpPr txBox="1"/>
          <p:nvPr/>
        </p:nvSpPr>
        <p:spPr>
          <a:xfrm>
            <a:off x="594090" y="6583649"/>
            <a:ext cx="2031325"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知行合一、经世致用</a:t>
            </a:r>
          </a:p>
        </p:txBody>
      </p:sp>
      <p:sp>
        <p:nvSpPr>
          <p:cNvPr id="68" name="文本框 67"/>
          <p:cNvSpPr txBox="1"/>
          <p:nvPr/>
        </p:nvSpPr>
        <p:spPr>
          <a:xfrm>
            <a:off x="9137792" y="6583649"/>
            <a:ext cx="2484975" cy="246221"/>
          </a:xfrm>
          <a:prstGeom prst="rect">
            <a:avLst/>
          </a:prstGeom>
          <a:noFill/>
        </p:spPr>
        <p:txBody>
          <a:bodyPr wrap="non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CN"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cxnSp>
        <p:nvCxnSpPr>
          <p:cNvPr id="69" name="直接连接符 68"/>
          <p:cNvCxnSpPr/>
          <p:nvPr/>
        </p:nvCxnSpPr>
        <p:spPr>
          <a:xfrm>
            <a:off x="660400" y="760413"/>
            <a:ext cx="10858500" cy="0"/>
          </a:xfrm>
          <a:prstGeom prst="line">
            <a:avLst/>
          </a:prstGeom>
          <a:noFill/>
          <a:ln w="22225" cap="flat" cmpd="sng" algn="ctr">
            <a:solidFill>
              <a:srgbClr val="1C6299"/>
            </a:solidFill>
            <a:prstDash val="solid"/>
            <a:miter lim="800000"/>
          </a:ln>
          <a:effectLst/>
        </p:spPr>
      </p:cxnSp>
      <p:grpSp>
        <p:nvGrpSpPr>
          <p:cNvPr id="70" name="组合 69"/>
          <p:cNvGrpSpPr/>
          <p:nvPr/>
        </p:nvGrpSpPr>
        <p:grpSpPr>
          <a:xfrm>
            <a:off x="203760" y="159728"/>
            <a:ext cx="725344" cy="619478"/>
            <a:chOff x="178632" y="159728"/>
            <a:chExt cx="725344" cy="619478"/>
          </a:xfrm>
        </p:grpSpPr>
        <p:sp>
          <p:nvSpPr>
            <p:cNvPr id="71" name="椭圆 70"/>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72" name="文本框 71"/>
            <p:cNvSpPr txBox="1"/>
            <p:nvPr/>
          </p:nvSpPr>
          <p:spPr>
            <a:xfrm>
              <a:off x="230876" y="233483"/>
              <a:ext cx="673100"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04</a:t>
              </a:r>
              <a:endParaRPr kumimoji="0" lang="zh-CN" altLang="en-US"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73" name="椭圆 72"/>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pic>
        <p:nvPicPr>
          <p:cNvPr id="74" name="图片 7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16" name="标题占位符 1"/>
          <p:cNvSpPr txBox="1"/>
          <p:nvPr/>
        </p:nvSpPr>
        <p:spPr>
          <a:xfrm>
            <a:off x="965200" y="-100014"/>
            <a:ext cx="5435600"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600" b="1" i="0" u="none" strike="noStrike" kern="120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rPr>
              <a:t>服务器市场份额</a:t>
            </a:r>
          </a:p>
        </p:txBody>
      </p:sp>
      <p:sp>
        <p:nvSpPr>
          <p:cNvPr id="4" name="矩形 3"/>
          <p:cNvSpPr/>
          <p:nvPr/>
        </p:nvSpPr>
        <p:spPr>
          <a:xfrm>
            <a:off x="399049" y="6259577"/>
            <a:ext cx="9745104" cy="338554"/>
          </a:xfrm>
          <a:prstGeom prst="rect">
            <a:avLst/>
          </a:prstGeom>
        </p:spPr>
        <p:txBody>
          <a:bodyPr wrap="none">
            <a:spAutoFit/>
          </a:bodyPr>
          <a:lstStyle/>
          <a:p>
            <a:r>
              <a:rPr lang="zh-CN" altLang="en-US" sz="1600" dirty="0">
                <a:latin typeface="Microsoft YaHei" panose="020B0503020204020204" pitchFamily="34" charset="-122"/>
                <a:ea typeface="Microsoft YaHei" panose="020B0503020204020204" pitchFamily="34" charset="-122"/>
              </a:rPr>
              <a:t>数据来源于：</a:t>
            </a:r>
            <a:r>
              <a:rPr lang="en-US" altLang="zh-CN" sz="1600" dirty="0">
                <a:latin typeface="Microsoft YaHei" panose="020B0503020204020204" pitchFamily="34" charset="-122"/>
                <a:ea typeface="Microsoft YaHei" panose="020B0503020204020204" pitchFamily="34" charset="-122"/>
              </a:rPr>
              <a:t>https://news.netcraft.com/archives/2020/08/26/august-2020-web-server-survey.html</a:t>
            </a:r>
            <a:endParaRPr lang="zh-CN" altLang="en-US" sz="1600" dirty="0"/>
          </a:p>
        </p:txBody>
      </p:sp>
      <p:pic>
        <p:nvPicPr>
          <p:cNvPr id="5" name="图片 4">
            <a:extLst>
              <a:ext uri="{FF2B5EF4-FFF2-40B4-BE49-F238E27FC236}">
                <a16:creationId xmlns:a16="http://schemas.microsoft.com/office/drawing/2014/main" id="{9DED4959-E159-420C-90A4-9081D8682D8B}"/>
              </a:ext>
            </a:extLst>
          </p:cNvPr>
          <p:cNvPicPr>
            <a:picLocks noChangeAspect="1"/>
          </p:cNvPicPr>
          <p:nvPr/>
        </p:nvPicPr>
        <p:blipFill>
          <a:blip r:embed="rId4"/>
          <a:stretch>
            <a:fillRect/>
          </a:stretch>
        </p:blipFill>
        <p:spPr>
          <a:xfrm>
            <a:off x="851338" y="882459"/>
            <a:ext cx="9940108" cy="4913895"/>
          </a:xfrm>
          <a:prstGeom prst="rect">
            <a:avLst/>
          </a:prstGeom>
        </p:spPr>
      </p:pic>
    </p:spTree>
    <p:extLst>
      <p:ext uri="{BB962C8B-B14F-4D97-AF65-F5344CB8AC3E}">
        <p14:creationId xmlns:p14="http://schemas.microsoft.com/office/powerpoint/2010/main" val="1444278201"/>
      </p:ext>
    </p:extLst>
  </p:cSld>
  <p:clrMapOvr>
    <a:masterClrMapping/>
  </p:clrMapOvr>
  <p:transition spd="slow" advTm="3000">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文本框 36"/>
          <p:cNvSpPr txBox="1"/>
          <p:nvPr/>
        </p:nvSpPr>
        <p:spPr>
          <a:xfrm>
            <a:off x="8610404" y="6583649"/>
            <a:ext cx="3012363" cy="246221"/>
          </a:xfrm>
          <a:prstGeom prst="rect">
            <a:avLst/>
          </a:prstGeom>
          <a:noFill/>
        </p:spPr>
        <p:txBody>
          <a:bodyPr wrap="non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CN" sz="10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Arial" panose="020B0604020202020204" pitchFamily="34" charset="0"/>
              </a:rPr>
              <a:t>Tsinghua University of China</a:t>
            </a:r>
            <a:endParaRPr kumimoji="0" lang="zh-CN" altLang="en-US" sz="10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sp>
        <p:nvSpPr>
          <p:cNvPr id="62" name="文本框 61"/>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p>
        </p:txBody>
      </p:sp>
      <p:sp>
        <p:nvSpPr>
          <p:cNvPr id="64" name="矩形 63"/>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6" name="文本框 65"/>
          <p:cNvSpPr txBox="1"/>
          <p:nvPr/>
        </p:nvSpPr>
        <p:spPr>
          <a:xfrm>
            <a:off x="594090" y="6583649"/>
            <a:ext cx="2031325"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知行合一、经世致用</a:t>
            </a:r>
          </a:p>
        </p:txBody>
      </p:sp>
      <p:sp>
        <p:nvSpPr>
          <p:cNvPr id="68" name="文本框 67"/>
          <p:cNvSpPr txBox="1"/>
          <p:nvPr/>
        </p:nvSpPr>
        <p:spPr>
          <a:xfrm>
            <a:off x="9137792" y="6583649"/>
            <a:ext cx="2484975" cy="246221"/>
          </a:xfrm>
          <a:prstGeom prst="rect">
            <a:avLst/>
          </a:prstGeom>
          <a:noFill/>
        </p:spPr>
        <p:txBody>
          <a:bodyPr wrap="non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CN"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cxnSp>
        <p:nvCxnSpPr>
          <p:cNvPr id="69" name="直接连接符 68"/>
          <p:cNvCxnSpPr/>
          <p:nvPr/>
        </p:nvCxnSpPr>
        <p:spPr>
          <a:xfrm>
            <a:off x="660400" y="760413"/>
            <a:ext cx="10858500" cy="0"/>
          </a:xfrm>
          <a:prstGeom prst="line">
            <a:avLst/>
          </a:prstGeom>
          <a:noFill/>
          <a:ln w="22225" cap="flat" cmpd="sng" algn="ctr">
            <a:solidFill>
              <a:srgbClr val="1C6299"/>
            </a:solidFill>
            <a:prstDash val="solid"/>
            <a:miter lim="800000"/>
          </a:ln>
          <a:effectLst/>
        </p:spPr>
      </p:cxnSp>
      <p:grpSp>
        <p:nvGrpSpPr>
          <p:cNvPr id="70" name="组合 69"/>
          <p:cNvGrpSpPr/>
          <p:nvPr/>
        </p:nvGrpSpPr>
        <p:grpSpPr>
          <a:xfrm>
            <a:off x="203760" y="159728"/>
            <a:ext cx="725344" cy="619478"/>
            <a:chOff x="178632" y="159728"/>
            <a:chExt cx="725344" cy="619478"/>
          </a:xfrm>
        </p:grpSpPr>
        <p:sp>
          <p:nvSpPr>
            <p:cNvPr id="71" name="椭圆 70"/>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72" name="文本框 71"/>
            <p:cNvSpPr txBox="1"/>
            <p:nvPr/>
          </p:nvSpPr>
          <p:spPr>
            <a:xfrm>
              <a:off x="230876" y="233483"/>
              <a:ext cx="673100"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04</a:t>
              </a:r>
              <a:endParaRPr kumimoji="0" lang="zh-CN" altLang="en-US"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73" name="椭圆 72"/>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pic>
        <p:nvPicPr>
          <p:cNvPr id="74" name="图片 7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16" name="标题占位符 1"/>
          <p:cNvSpPr txBox="1"/>
          <p:nvPr/>
        </p:nvSpPr>
        <p:spPr>
          <a:xfrm>
            <a:off x="965200" y="-100014"/>
            <a:ext cx="5435600"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600" b="1" i="0" u="none" strike="noStrike" kern="120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rPr>
              <a:t>Web</a:t>
            </a:r>
            <a:r>
              <a:rPr kumimoji="0" lang="zh-CN" altLang="en-US" sz="2600" b="1" i="0" u="none" strike="noStrike" kern="120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rPr>
              <a:t>常见开发工具</a:t>
            </a:r>
          </a:p>
        </p:txBody>
      </p:sp>
      <p:sp>
        <p:nvSpPr>
          <p:cNvPr id="18" name="文本框 17">
            <a:extLst>
              <a:ext uri="{FF2B5EF4-FFF2-40B4-BE49-F238E27FC236}">
                <a16:creationId xmlns:a16="http://schemas.microsoft.com/office/drawing/2014/main" id="{5048BA86-0D92-49DB-9BFD-8482C121C93A}"/>
              </a:ext>
            </a:extLst>
          </p:cNvPr>
          <p:cNvSpPr txBox="1"/>
          <p:nvPr/>
        </p:nvSpPr>
        <p:spPr>
          <a:xfrm>
            <a:off x="851338" y="1658756"/>
            <a:ext cx="10667562" cy="3269613"/>
          </a:xfrm>
          <a:prstGeom prst="rect">
            <a:avLst/>
          </a:prstGeom>
          <a:noFill/>
        </p:spPr>
        <p:txBody>
          <a:bodyPr wrap="square">
            <a:spAutoFit/>
          </a:bodyPr>
          <a:lstStyle/>
          <a:p>
            <a:pPr marL="285750" indent="-285750">
              <a:lnSpc>
                <a:spcPct val="150000"/>
              </a:lnSpc>
              <a:buFont typeface="Wingdings" panose="05000000000000000000" pitchFamily="2" charset="2"/>
              <a:buChar char="p"/>
            </a:pPr>
            <a:r>
              <a:rPr lang="en-US" altLang="zh-CN" sz="2000" i="0" dirty="0">
                <a:effectLst/>
                <a:latin typeface="微软雅黑" panose="020B0503020204020204" pitchFamily="34" charset="-122"/>
                <a:ea typeface="微软雅黑" panose="020B0503020204020204" pitchFamily="34" charset="-122"/>
              </a:rPr>
              <a:t>WebStorm</a:t>
            </a:r>
            <a:r>
              <a:rPr lang="zh-CN" altLang="en-US" sz="2000" i="0" dirty="0">
                <a:effectLst/>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WebStorm </a:t>
            </a:r>
            <a:r>
              <a:rPr lang="zh-CN" altLang="en-US" sz="2000" dirty="0">
                <a:latin typeface="微软雅黑" panose="020B0503020204020204" pitchFamily="34" charset="-122"/>
                <a:ea typeface="微软雅黑" panose="020B0503020204020204" pitchFamily="34" charset="-122"/>
              </a:rPr>
              <a:t>是</a:t>
            </a:r>
            <a:r>
              <a:rPr lang="en-US" altLang="zh-CN" sz="2000" dirty="0">
                <a:latin typeface="微软雅黑" panose="020B0503020204020204" pitchFamily="34" charset="-122"/>
                <a:ea typeface="微软雅黑" panose="020B0503020204020204" pitchFamily="34" charset="-122"/>
              </a:rPr>
              <a:t>JetBrains</a:t>
            </a:r>
            <a:r>
              <a:rPr lang="zh-CN" altLang="en-US" sz="2000" dirty="0">
                <a:latin typeface="微软雅黑" panose="020B0503020204020204" pitchFamily="34" charset="-122"/>
                <a:ea typeface="微软雅黑" panose="020B0503020204020204" pitchFamily="34" charset="-122"/>
              </a:rPr>
              <a:t>公司旗下一款</a:t>
            </a:r>
            <a:r>
              <a:rPr lang="en-US" altLang="zh-CN" sz="2000" dirty="0">
                <a:latin typeface="微软雅黑" panose="020B0503020204020204" pitchFamily="34" charset="-122"/>
                <a:ea typeface="微软雅黑" panose="020B0503020204020204" pitchFamily="34" charset="-122"/>
              </a:rPr>
              <a:t>JavaScript </a:t>
            </a:r>
            <a:r>
              <a:rPr lang="zh-CN" altLang="en-US" sz="2000" dirty="0">
                <a:latin typeface="微软雅黑" panose="020B0503020204020204" pitchFamily="34" charset="-122"/>
                <a:ea typeface="微软雅黑" panose="020B0503020204020204" pitchFamily="34" charset="-122"/>
              </a:rPr>
              <a:t>开发工具</a:t>
            </a:r>
            <a:endParaRPr lang="en-US" altLang="zh-CN" sz="2000" i="0" dirty="0">
              <a:effectLst/>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p"/>
            </a:pPr>
            <a:r>
              <a:rPr lang="en-US" altLang="zh-CN" sz="2000" dirty="0">
                <a:latin typeface="微软雅黑" panose="020B0503020204020204" pitchFamily="34" charset="-122"/>
                <a:ea typeface="微软雅黑" panose="020B0503020204020204" pitchFamily="34" charset="-122"/>
              </a:rPr>
              <a:t>Visual Studio Code</a:t>
            </a:r>
            <a:r>
              <a:rPr lang="zh-CN" altLang="en-US" sz="2000" dirty="0">
                <a:latin typeface="微软雅黑" panose="020B0503020204020204" pitchFamily="34" charset="-122"/>
                <a:ea typeface="微软雅黑" panose="020B0503020204020204" pitchFamily="34" charset="-122"/>
              </a:rPr>
              <a:t>：插件多</a:t>
            </a:r>
            <a:endParaRPr lang="en-US" altLang="zh-CN" sz="2000" dirty="0">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p"/>
            </a:pPr>
            <a:r>
              <a:rPr lang="en-US" altLang="zh-CN" sz="2000" dirty="0" err="1">
                <a:latin typeface="微软雅黑" panose="020B0503020204020204" pitchFamily="34" charset="-122"/>
                <a:ea typeface="微软雅黑" panose="020B0503020204020204" pitchFamily="34" charset="-122"/>
              </a:rPr>
              <a:t>NotePad</a:t>
            </a:r>
            <a:r>
              <a:rPr lang="en-US" altLang="zh-CN" sz="2000" dirty="0">
                <a:latin typeface="微软雅黑" panose="020B0503020204020204" pitchFamily="34" charset="-122"/>
                <a:ea typeface="微软雅黑" panose="020B0503020204020204" pitchFamily="34" charset="-122"/>
              </a:rPr>
              <a:t>++</a:t>
            </a:r>
          </a:p>
          <a:p>
            <a:pPr marL="285750" indent="-285750">
              <a:lnSpc>
                <a:spcPct val="150000"/>
              </a:lnSpc>
              <a:buFont typeface="Wingdings" panose="05000000000000000000" pitchFamily="2" charset="2"/>
              <a:buChar char="p"/>
            </a:pPr>
            <a:r>
              <a:rPr lang="en-US" altLang="zh-CN" sz="2000" dirty="0" err="1">
                <a:latin typeface="微软雅黑" panose="020B0503020204020204" pitchFamily="34" charset="-122"/>
                <a:ea typeface="微软雅黑" panose="020B0503020204020204" pitchFamily="34" charset="-122"/>
              </a:rPr>
              <a:t>EditPlus</a:t>
            </a:r>
            <a:endParaRPr lang="en-US" altLang="zh-CN" sz="2000" dirty="0">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p"/>
            </a:pPr>
            <a:r>
              <a:rPr lang="en-US" altLang="zh-CN" sz="2000" dirty="0">
                <a:latin typeface="微软雅黑" panose="020B0503020204020204" pitchFamily="34" charset="-122"/>
                <a:ea typeface="微软雅黑" panose="020B0503020204020204" pitchFamily="34" charset="-122"/>
              </a:rPr>
              <a:t>Sublime Text</a:t>
            </a:r>
          </a:p>
          <a:p>
            <a:pPr marL="285750" indent="-285750">
              <a:lnSpc>
                <a:spcPct val="150000"/>
              </a:lnSpc>
              <a:buFont typeface="Wingdings" panose="05000000000000000000" pitchFamily="2" charset="2"/>
              <a:buChar char="p"/>
            </a:pPr>
            <a:r>
              <a:rPr lang="en-US" altLang="zh-CN" sz="2000" dirty="0">
                <a:latin typeface="微软雅黑" panose="020B0503020204020204" pitchFamily="34" charset="-122"/>
                <a:ea typeface="微软雅黑" panose="020B0503020204020204" pitchFamily="34" charset="-122"/>
              </a:rPr>
              <a:t>Dreamweaver</a:t>
            </a:r>
          </a:p>
          <a:p>
            <a:pPr marL="285750" indent="-285750">
              <a:lnSpc>
                <a:spcPct val="150000"/>
              </a:lnSpc>
              <a:buFont typeface="Wingdings" panose="05000000000000000000" pitchFamily="2" charset="2"/>
              <a:buChar char="p"/>
            </a:pPr>
            <a:r>
              <a:rPr lang="en-US" altLang="zh-CN" sz="2000" dirty="0">
                <a:latin typeface="微软雅黑" panose="020B0503020204020204" pitchFamily="34" charset="-122"/>
                <a:ea typeface="微软雅黑" panose="020B0503020204020204" pitchFamily="34" charset="-122"/>
              </a:rPr>
              <a:t>etc.</a:t>
            </a:r>
            <a:endParaRPr lang="zh-CN" altLang="en-US"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68340229"/>
      </p:ext>
    </p:extLst>
  </p:cSld>
  <p:clrMapOvr>
    <a:masterClrMapping/>
  </p:clrMapOvr>
  <p:transition spd="slow" advTm="3000">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文本框 36"/>
          <p:cNvSpPr txBox="1"/>
          <p:nvPr/>
        </p:nvSpPr>
        <p:spPr>
          <a:xfrm>
            <a:off x="8610404" y="6583649"/>
            <a:ext cx="3012363" cy="246221"/>
          </a:xfrm>
          <a:prstGeom prst="rect">
            <a:avLst/>
          </a:prstGeom>
          <a:noFill/>
        </p:spPr>
        <p:txBody>
          <a:bodyPr wrap="non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CN" sz="10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Arial" panose="020B0604020202020204" pitchFamily="34" charset="0"/>
              </a:rPr>
              <a:t>Tsinghua University of China</a:t>
            </a:r>
            <a:endParaRPr kumimoji="0" lang="zh-CN" altLang="en-US" sz="10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sp>
        <p:nvSpPr>
          <p:cNvPr id="62" name="文本框 61"/>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p>
        </p:txBody>
      </p:sp>
      <p:sp>
        <p:nvSpPr>
          <p:cNvPr id="64" name="矩形 63"/>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6" name="文本框 65"/>
          <p:cNvSpPr txBox="1"/>
          <p:nvPr/>
        </p:nvSpPr>
        <p:spPr>
          <a:xfrm>
            <a:off x="594090" y="6583649"/>
            <a:ext cx="2031325"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知行合一、经世致用</a:t>
            </a:r>
          </a:p>
        </p:txBody>
      </p:sp>
      <p:sp>
        <p:nvSpPr>
          <p:cNvPr id="68" name="文本框 67"/>
          <p:cNvSpPr txBox="1"/>
          <p:nvPr/>
        </p:nvSpPr>
        <p:spPr>
          <a:xfrm>
            <a:off x="9137792" y="6583649"/>
            <a:ext cx="2484975" cy="246221"/>
          </a:xfrm>
          <a:prstGeom prst="rect">
            <a:avLst/>
          </a:prstGeom>
          <a:noFill/>
        </p:spPr>
        <p:txBody>
          <a:bodyPr wrap="non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CN"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cxnSp>
        <p:nvCxnSpPr>
          <p:cNvPr id="69" name="直接连接符 68"/>
          <p:cNvCxnSpPr/>
          <p:nvPr/>
        </p:nvCxnSpPr>
        <p:spPr>
          <a:xfrm>
            <a:off x="660400" y="760413"/>
            <a:ext cx="10858500" cy="0"/>
          </a:xfrm>
          <a:prstGeom prst="line">
            <a:avLst/>
          </a:prstGeom>
          <a:noFill/>
          <a:ln w="22225" cap="flat" cmpd="sng" algn="ctr">
            <a:solidFill>
              <a:srgbClr val="1C6299"/>
            </a:solidFill>
            <a:prstDash val="solid"/>
            <a:miter lim="800000"/>
          </a:ln>
          <a:effectLst/>
        </p:spPr>
      </p:cxnSp>
      <p:grpSp>
        <p:nvGrpSpPr>
          <p:cNvPr id="70" name="组合 69"/>
          <p:cNvGrpSpPr/>
          <p:nvPr/>
        </p:nvGrpSpPr>
        <p:grpSpPr>
          <a:xfrm>
            <a:off x="203760" y="159728"/>
            <a:ext cx="725344" cy="619478"/>
            <a:chOff x="178632" y="159728"/>
            <a:chExt cx="725344" cy="619478"/>
          </a:xfrm>
        </p:grpSpPr>
        <p:sp>
          <p:nvSpPr>
            <p:cNvPr id="71" name="椭圆 70"/>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72" name="文本框 71"/>
            <p:cNvSpPr txBox="1"/>
            <p:nvPr/>
          </p:nvSpPr>
          <p:spPr>
            <a:xfrm>
              <a:off x="230876" y="233483"/>
              <a:ext cx="673100"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04</a:t>
              </a:r>
              <a:endParaRPr kumimoji="0" lang="zh-CN" altLang="en-US"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73" name="椭圆 72"/>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pic>
        <p:nvPicPr>
          <p:cNvPr id="74" name="图片 7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16" name="标题占位符 1"/>
          <p:cNvSpPr txBox="1"/>
          <p:nvPr/>
        </p:nvSpPr>
        <p:spPr>
          <a:xfrm>
            <a:off x="965200" y="-100014"/>
            <a:ext cx="5435600"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600" b="1" i="0" u="none" strike="noStrike" kern="120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rPr>
              <a:t>Web</a:t>
            </a:r>
            <a:r>
              <a:rPr lang="zh-CN" altLang="en-US" sz="2600" b="1" dirty="0">
                <a:solidFill>
                  <a:sysClr val="windowText" lastClr="000000"/>
                </a:solidFill>
                <a:latin typeface="微软雅黑" panose="020B0503020204020204" pitchFamily="34" charset="-122"/>
                <a:ea typeface="微软雅黑" panose="020B0503020204020204" pitchFamily="34" charset="-122"/>
              </a:rPr>
              <a:t>网页</a:t>
            </a:r>
            <a:endParaRPr kumimoji="0" lang="zh-CN" altLang="en-US" sz="2600" b="1" i="0" u="none" strike="noStrike" kern="120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endParaRPr>
          </a:p>
        </p:txBody>
      </p:sp>
      <p:sp>
        <p:nvSpPr>
          <p:cNvPr id="4" name="椭圆 3">
            <a:extLst>
              <a:ext uri="{FF2B5EF4-FFF2-40B4-BE49-F238E27FC236}">
                <a16:creationId xmlns:a16="http://schemas.microsoft.com/office/drawing/2014/main" id="{DFF9556F-0ECF-49CB-88C0-FF2BECEFC576}"/>
              </a:ext>
            </a:extLst>
          </p:cNvPr>
          <p:cNvSpPr/>
          <p:nvPr/>
        </p:nvSpPr>
        <p:spPr>
          <a:xfrm>
            <a:off x="2945274" y="3969832"/>
            <a:ext cx="1080000" cy="108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latin typeface="微软雅黑" panose="020B0503020204020204" pitchFamily="34" charset="-122"/>
                <a:ea typeface="微软雅黑" panose="020B0503020204020204" pitchFamily="34" charset="-122"/>
              </a:rPr>
              <a:t>静态</a:t>
            </a:r>
            <a:endParaRPr lang="en-US" altLang="zh-CN" sz="2000" b="1" dirty="0">
              <a:latin typeface="微软雅黑" panose="020B0503020204020204" pitchFamily="34" charset="-122"/>
              <a:ea typeface="微软雅黑" panose="020B0503020204020204" pitchFamily="34" charset="-122"/>
            </a:endParaRPr>
          </a:p>
          <a:p>
            <a:pPr algn="ctr"/>
            <a:r>
              <a:rPr lang="zh-CN" altLang="en-US" sz="2000" b="1" dirty="0">
                <a:latin typeface="微软雅黑" panose="020B0503020204020204" pitchFamily="34" charset="-122"/>
                <a:ea typeface="微软雅黑" panose="020B0503020204020204" pitchFamily="34" charset="-122"/>
              </a:rPr>
              <a:t>网页</a:t>
            </a:r>
            <a:endParaRPr lang="en-US" altLang="zh-CN" sz="2000" b="1" dirty="0">
              <a:latin typeface="微软雅黑" panose="020B0503020204020204" pitchFamily="34" charset="-122"/>
              <a:ea typeface="微软雅黑" panose="020B0503020204020204" pitchFamily="34" charset="-122"/>
            </a:endParaRPr>
          </a:p>
        </p:txBody>
      </p:sp>
      <p:sp>
        <p:nvSpPr>
          <p:cNvPr id="5" name="椭圆 4">
            <a:extLst>
              <a:ext uri="{FF2B5EF4-FFF2-40B4-BE49-F238E27FC236}">
                <a16:creationId xmlns:a16="http://schemas.microsoft.com/office/drawing/2014/main" id="{C7A745F6-5A54-4DED-9E3B-72C90F67B7FE}"/>
              </a:ext>
            </a:extLst>
          </p:cNvPr>
          <p:cNvSpPr/>
          <p:nvPr/>
        </p:nvSpPr>
        <p:spPr>
          <a:xfrm>
            <a:off x="7252978" y="3969832"/>
            <a:ext cx="1080000" cy="108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latin typeface="微软雅黑" panose="020B0503020204020204" pitchFamily="34" charset="-122"/>
                <a:ea typeface="微软雅黑" panose="020B0503020204020204" pitchFamily="34" charset="-122"/>
              </a:rPr>
              <a:t>动态</a:t>
            </a:r>
            <a:endParaRPr lang="en-US" altLang="zh-CN" sz="2000" b="1" dirty="0">
              <a:latin typeface="微软雅黑" panose="020B0503020204020204" pitchFamily="34" charset="-122"/>
              <a:ea typeface="微软雅黑" panose="020B0503020204020204" pitchFamily="34" charset="-122"/>
            </a:endParaRPr>
          </a:p>
          <a:p>
            <a:pPr algn="ctr"/>
            <a:r>
              <a:rPr lang="zh-CN" altLang="en-US" sz="2000" b="1" dirty="0">
                <a:latin typeface="微软雅黑" panose="020B0503020204020204" pitchFamily="34" charset="-122"/>
                <a:ea typeface="微软雅黑" panose="020B0503020204020204" pitchFamily="34" charset="-122"/>
              </a:rPr>
              <a:t>网页</a:t>
            </a:r>
          </a:p>
        </p:txBody>
      </p:sp>
      <p:sp>
        <p:nvSpPr>
          <p:cNvPr id="6" name="圆角矩形 3">
            <a:extLst>
              <a:ext uri="{FF2B5EF4-FFF2-40B4-BE49-F238E27FC236}">
                <a16:creationId xmlns:a16="http://schemas.microsoft.com/office/drawing/2014/main" id="{D295D65C-0FD6-4F46-B0D9-A3807FE3CF9D}"/>
              </a:ext>
            </a:extLst>
          </p:cNvPr>
          <p:cNvSpPr/>
          <p:nvPr/>
        </p:nvSpPr>
        <p:spPr>
          <a:xfrm>
            <a:off x="4025274" y="3063240"/>
            <a:ext cx="3227704" cy="61772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latin typeface="微软雅黑" panose="020B0503020204020204" pitchFamily="34" charset="-122"/>
                <a:ea typeface="微软雅黑" panose="020B0503020204020204" pitchFamily="34" charset="-122"/>
              </a:rPr>
              <a:t>Web</a:t>
            </a:r>
            <a:r>
              <a:rPr lang="zh-CN" altLang="en-US" sz="2000" b="1" dirty="0">
                <a:latin typeface="微软雅黑" panose="020B0503020204020204" pitchFamily="34" charset="-122"/>
                <a:ea typeface="微软雅黑" panose="020B0503020204020204" pitchFamily="34" charset="-122"/>
              </a:rPr>
              <a:t>网页</a:t>
            </a:r>
          </a:p>
        </p:txBody>
      </p:sp>
      <p:sp>
        <p:nvSpPr>
          <p:cNvPr id="8" name="圆角矩形 3">
            <a:extLst>
              <a:ext uri="{FF2B5EF4-FFF2-40B4-BE49-F238E27FC236}">
                <a16:creationId xmlns:a16="http://schemas.microsoft.com/office/drawing/2014/main" id="{3F59E0E4-9CC3-4EEB-B826-7F90731E5ACA}"/>
              </a:ext>
            </a:extLst>
          </p:cNvPr>
          <p:cNvSpPr/>
          <p:nvPr/>
        </p:nvSpPr>
        <p:spPr>
          <a:xfrm>
            <a:off x="2765274" y="5774498"/>
            <a:ext cx="1440000" cy="6160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latin typeface="微软雅黑" panose="020B0503020204020204" pitchFamily="34" charset="-122"/>
                <a:ea typeface="微软雅黑" panose="020B0503020204020204" pitchFamily="34" charset="-122"/>
              </a:rPr>
              <a:t>DHTML</a:t>
            </a:r>
            <a:endParaRPr lang="zh-CN" altLang="en-US" sz="2000" b="1" dirty="0">
              <a:latin typeface="微软雅黑" panose="020B0503020204020204" pitchFamily="34" charset="-122"/>
              <a:ea typeface="微软雅黑" panose="020B0503020204020204" pitchFamily="34" charset="-122"/>
            </a:endParaRPr>
          </a:p>
        </p:txBody>
      </p:sp>
      <p:cxnSp>
        <p:nvCxnSpPr>
          <p:cNvPr id="10" name="连接符: 肘形 9">
            <a:extLst>
              <a:ext uri="{FF2B5EF4-FFF2-40B4-BE49-F238E27FC236}">
                <a16:creationId xmlns:a16="http://schemas.microsoft.com/office/drawing/2014/main" id="{66E22F48-3F5E-4B48-9165-0EAF976A4ACC}"/>
              </a:ext>
            </a:extLst>
          </p:cNvPr>
          <p:cNvCxnSpPr>
            <a:stCxn id="6" idx="1"/>
            <a:endCxn id="4" idx="0"/>
          </p:cNvCxnSpPr>
          <p:nvPr/>
        </p:nvCxnSpPr>
        <p:spPr>
          <a:xfrm rot="10800000" flipV="1">
            <a:off x="3485274" y="3372104"/>
            <a:ext cx="540000" cy="597728"/>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2" name="连接符: 肘形 11">
            <a:extLst>
              <a:ext uri="{FF2B5EF4-FFF2-40B4-BE49-F238E27FC236}">
                <a16:creationId xmlns:a16="http://schemas.microsoft.com/office/drawing/2014/main" id="{7A38DABD-3859-4B64-822D-13F4EFC26B7A}"/>
              </a:ext>
            </a:extLst>
          </p:cNvPr>
          <p:cNvCxnSpPr>
            <a:stCxn id="6" idx="3"/>
            <a:endCxn id="5" idx="0"/>
          </p:cNvCxnSpPr>
          <p:nvPr/>
        </p:nvCxnSpPr>
        <p:spPr>
          <a:xfrm>
            <a:off x="7252978" y="3372104"/>
            <a:ext cx="540000" cy="597728"/>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a:extLst>
              <a:ext uri="{FF2B5EF4-FFF2-40B4-BE49-F238E27FC236}">
                <a16:creationId xmlns:a16="http://schemas.microsoft.com/office/drawing/2014/main" id="{D8155690-B18E-4304-96CD-B87DB29D8DC1}"/>
              </a:ext>
            </a:extLst>
          </p:cNvPr>
          <p:cNvCxnSpPr>
            <a:stCxn id="4" idx="4"/>
            <a:endCxn id="8" idx="0"/>
          </p:cNvCxnSpPr>
          <p:nvPr/>
        </p:nvCxnSpPr>
        <p:spPr>
          <a:xfrm>
            <a:off x="3485274" y="5049832"/>
            <a:ext cx="0" cy="72466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3136460" y="1663605"/>
            <a:ext cx="697627" cy="400110"/>
          </a:xfrm>
          <a:prstGeom prst="rect">
            <a:avLst/>
          </a:prstGeom>
          <a:solidFill>
            <a:srgbClr val="00B0F0"/>
          </a:solidFill>
        </p:spPr>
        <p:txBody>
          <a:bodyPr wrap="none" rtlCol="0">
            <a:spAutoFit/>
          </a:bodyPr>
          <a:lstStyle/>
          <a:p>
            <a:r>
              <a:rPr lang="zh-CN" altLang="en-US" sz="2000" b="1" dirty="0">
                <a:latin typeface="微软雅黑" panose="020B0503020204020204" pitchFamily="34" charset="-122"/>
                <a:ea typeface="微软雅黑" panose="020B0503020204020204" pitchFamily="34" charset="-122"/>
              </a:rPr>
              <a:t>文字</a:t>
            </a:r>
          </a:p>
        </p:txBody>
      </p:sp>
      <p:sp>
        <p:nvSpPr>
          <p:cNvPr id="33" name="文本框 32"/>
          <p:cNvSpPr txBox="1"/>
          <p:nvPr/>
        </p:nvSpPr>
        <p:spPr>
          <a:xfrm>
            <a:off x="4025274" y="1285025"/>
            <a:ext cx="697627" cy="400110"/>
          </a:xfrm>
          <a:prstGeom prst="rect">
            <a:avLst/>
          </a:prstGeom>
          <a:solidFill>
            <a:srgbClr val="00B0F0"/>
          </a:solidFill>
        </p:spPr>
        <p:txBody>
          <a:bodyPr wrap="none" rtlCol="0">
            <a:spAutoFit/>
          </a:bodyPr>
          <a:lstStyle>
            <a:defPPr>
              <a:defRPr lang="zh-CN"/>
            </a:defPPr>
            <a:lvl1pPr>
              <a:defRPr sz="2000" b="1">
                <a:latin typeface="微软雅黑" panose="020B0503020204020204" pitchFamily="34" charset="-122"/>
                <a:ea typeface="微软雅黑" panose="020B0503020204020204" pitchFamily="34" charset="-122"/>
              </a:defRPr>
            </a:lvl1pPr>
          </a:lstStyle>
          <a:p>
            <a:r>
              <a:rPr lang="zh-CN" altLang="en-US" dirty="0"/>
              <a:t>图像</a:t>
            </a:r>
          </a:p>
        </p:txBody>
      </p:sp>
      <p:sp>
        <p:nvSpPr>
          <p:cNvPr id="34" name="文本框 33"/>
          <p:cNvSpPr txBox="1"/>
          <p:nvPr/>
        </p:nvSpPr>
        <p:spPr>
          <a:xfrm>
            <a:off x="7444164" y="1666149"/>
            <a:ext cx="697627" cy="400110"/>
          </a:xfrm>
          <a:prstGeom prst="rect">
            <a:avLst/>
          </a:prstGeom>
          <a:solidFill>
            <a:srgbClr val="00B0F0"/>
          </a:solidFill>
        </p:spPr>
        <p:txBody>
          <a:bodyPr wrap="none" rtlCol="0">
            <a:spAutoFit/>
          </a:bodyPr>
          <a:lstStyle>
            <a:defPPr>
              <a:defRPr lang="zh-CN"/>
            </a:defPPr>
            <a:lvl1pPr>
              <a:defRPr sz="2000" b="1">
                <a:latin typeface="微软雅黑" panose="020B0503020204020204" pitchFamily="34" charset="-122"/>
                <a:ea typeface="微软雅黑" panose="020B0503020204020204" pitchFamily="34" charset="-122"/>
              </a:defRPr>
            </a:lvl1pPr>
          </a:lstStyle>
          <a:p>
            <a:r>
              <a:rPr lang="zh-CN" altLang="en-US" dirty="0"/>
              <a:t>音频</a:t>
            </a:r>
          </a:p>
        </p:txBody>
      </p:sp>
      <p:sp>
        <p:nvSpPr>
          <p:cNvPr id="35" name="文本框 34"/>
          <p:cNvSpPr txBox="1"/>
          <p:nvPr/>
        </p:nvSpPr>
        <p:spPr>
          <a:xfrm>
            <a:off x="6555350" y="1285025"/>
            <a:ext cx="697627" cy="400110"/>
          </a:xfrm>
          <a:prstGeom prst="rect">
            <a:avLst/>
          </a:prstGeom>
          <a:solidFill>
            <a:srgbClr val="00B0F0"/>
          </a:solidFill>
        </p:spPr>
        <p:txBody>
          <a:bodyPr wrap="none" rtlCol="0">
            <a:spAutoFit/>
          </a:bodyPr>
          <a:lstStyle>
            <a:defPPr>
              <a:defRPr lang="zh-CN"/>
            </a:defPPr>
            <a:lvl1pPr>
              <a:defRPr sz="2000" b="1">
                <a:latin typeface="微软雅黑" panose="020B0503020204020204" pitchFamily="34" charset="-122"/>
                <a:ea typeface="微软雅黑" panose="020B0503020204020204" pitchFamily="34" charset="-122"/>
              </a:defRPr>
            </a:lvl1pPr>
          </a:lstStyle>
          <a:p>
            <a:r>
              <a:rPr lang="zh-CN" altLang="en-US" dirty="0"/>
              <a:t>视频</a:t>
            </a:r>
          </a:p>
        </p:txBody>
      </p:sp>
      <p:sp>
        <p:nvSpPr>
          <p:cNvPr id="36" name="文本框 35"/>
          <p:cNvSpPr txBox="1"/>
          <p:nvPr/>
        </p:nvSpPr>
        <p:spPr>
          <a:xfrm>
            <a:off x="5162072" y="2052921"/>
            <a:ext cx="954107" cy="400110"/>
          </a:xfrm>
          <a:prstGeom prst="rect">
            <a:avLst/>
          </a:prstGeom>
          <a:solidFill>
            <a:srgbClr val="00B0F0"/>
          </a:solidFill>
        </p:spPr>
        <p:txBody>
          <a:bodyPr wrap="none" rtlCol="0">
            <a:spAutoFit/>
          </a:bodyPr>
          <a:lstStyle>
            <a:defPPr>
              <a:defRPr lang="zh-CN"/>
            </a:defPPr>
            <a:lvl1pPr>
              <a:defRPr sz="2000" b="1">
                <a:latin typeface="微软雅黑" panose="020B0503020204020204" pitchFamily="34" charset="-122"/>
                <a:ea typeface="微软雅黑" panose="020B0503020204020204" pitchFamily="34" charset="-122"/>
              </a:defRPr>
            </a:lvl1pPr>
          </a:lstStyle>
          <a:p>
            <a:r>
              <a:rPr lang="zh-CN" altLang="en-US" dirty="0"/>
              <a:t>超链接</a:t>
            </a:r>
          </a:p>
        </p:txBody>
      </p:sp>
      <p:cxnSp>
        <p:nvCxnSpPr>
          <p:cNvPr id="23" name="直接箭头连接符 22"/>
          <p:cNvCxnSpPr>
            <a:stCxn id="21" idx="2"/>
          </p:cNvCxnSpPr>
          <p:nvPr/>
        </p:nvCxnSpPr>
        <p:spPr>
          <a:xfrm>
            <a:off x="3485274" y="2063715"/>
            <a:ext cx="602033" cy="10418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a:stCxn id="33" idx="2"/>
          </p:cNvCxnSpPr>
          <p:nvPr/>
        </p:nvCxnSpPr>
        <p:spPr>
          <a:xfrm flipH="1">
            <a:off x="4374087" y="1685135"/>
            <a:ext cx="1" cy="13781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a:stCxn id="35" idx="2"/>
          </p:cNvCxnSpPr>
          <p:nvPr/>
        </p:nvCxnSpPr>
        <p:spPr>
          <a:xfrm flipH="1">
            <a:off x="6904163" y="1685135"/>
            <a:ext cx="1" cy="13781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a:stCxn id="34" idx="2"/>
          </p:cNvCxnSpPr>
          <p:nvPr/>
        </p:nvCxnSpPr>
        <p:spPr>
          <a:xfrm flipH="1">
            <a:off x="7157384" y="2066259"/>
            <a:ext cx="635594" cy="10341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直接箭头连接符 40"/>
          <p:cNvCxnSpPr>
            <a:stCxn id="36" idx="2"/>
            <a:endCxn id="6" idx="0"/>
          </p:cNvCxnSpPr>
          <p:nvPr/>
        </p:nvCxnSpPr>
        <p:spPr>
          <a:xfrm>
            <a:off x="5639126" y="2453031"/>
            <a:ext cx="0" cy="6102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2436544"/>
      </p:ext>
    </p:extLst>
  </p:cSld>
  <p:clrMapOvr>
    <a:masterClrMapping/>
  </p:clrMapOvr>
  <p:transition spd="slow" advTm="3000">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6"/>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4"/>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8" grpId="0" animBg="1"/>
      <p:bldP spid="21" grpId="0" animBg="1"/>
      <p:bldP spid="33" grpId="0" animBg="1"/>
      <p:bldP spid="34" grpId="0" animBg="1"/>
      <p:bldP spid="35" grpId="0" animBg="1"/>
      <p:bldP spid="3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文本框 36"/>
          <p:cNvSpPr txBox="1"/>
          <p:nvPr/>
        </p:nvSpPr>
        <p:spPr>
          <a:xfrm>
            <a:off x="8610404" y="6583649"/>
            <a:ext cx="3012363" cy="246221"/>
          </a:xfrm>
          <a:prstGeom prst="rect">
            <a:avLst/>
          </a:prstGeom>
          <a:noFill/>
        </p:spPr>
        <p:txBody>
          <a:bodyPr wrap="non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CN" sz="10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Arial" panose="020B0604020202020204" pitchFamily="34" charset="0"/>
              </a:rPr>
              <a:t>Tsinghua University of China</a:t>
            </a:r>
            <a:endParaRPr kumimoji="0" lang="zh-CN" altLang="en-US" sz="10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sp>
        <p:nvSpPr>
          <p:cNvPr id="62" name="文本框 61"/>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p>
        </p:txBody>
      </p:sp>
      <p:sp>
        <p:nvSpPr>
          <p:cNvPr id="64" name="矩形 63"/>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6" name="文本框 65"/>
          <p:cNvSpPr txBox="1"/>
          <p:nvPr/>
        </p:nvSpPr>
        <p:spPr>
          <a:xfrm>
            <a:off x="594090" y="6583649"/>
            <a:ext cx="2031325"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知行合一、经世致用</a:t>
            </a:r>
          </a:p>
        </p:txBody>
      </p:sp>
      <p:sp>
        <p:nvSpPr>
          <p:cNvPr id="68" name="文本框 67"/>
          <p:cNvSpPr txBox="1"/>
          <p:nvPr/>
        </p:nvSpPr>
        <p:spPr>
          <a:xfrm>
            <a:off x="9137792" y="6583649"/>
            <a:ext cx="2484975" cy="246221"/>
          </a:xfrm>
          <a:prstGeom prst="rect">
            <a:avLst/>
          </a:prstGeom>
          <a:noFill/>
        </p:spPr>
        <p:txBody>
          <a:bodyPr wrap="non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CN"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cxnSp>
        <p:nvCxnSpPr>
          <p:cNvPr id="69" name="直接连接符 68"/>
          <p:cNvCxnSpPr/>
          <p:nvPr/>
        </p:nvCxnSpPr>
        <p:spPr>
          <a:xfrm>
            <a:off x="660400" y="760413"/>
            <a:ext cx="10858500" cy="0"/>
          </a:xfrm>
          <a:prstGeom prst="line">
            <a:avLst/>
          </a:prstGeom>
          <a:noFill/>
          <a:ln w="22225" cap="flat" cmpd="sng" algn="ctr">
            <a:solidFill>
              <a:srgbClr val="1C6299"/>
            </a:solidFill>
            <a:prstDash val="solid"/>
            <a:miter lim="800000"/>
          </a:ln>
          <a:effectLst/>
        </p:spPr>
      </p:cxnSp>
      <p:grpSp>
        <p:nvGrpSpPr>
          <p:cNvPr id="70" name="组合 69"/>
          <p:cNvGrpSpPr/>
          <p:nvPr/>
        </p:nvGrpSpPr>
        <p:grpSpPr>
          <a:xfrm>
            <a:off x="203760" y="159728"/>
            <a:ext cx="725344" cy="619478"/>
            <a:chOff x="178632" y="159728"/>
            <a:chExt cx="725344" cy="619478"/>
          </a:xfrm>
        </p:grpSpPr>
        <p:sp>
          <p:nvSpPr>
            <p:cNvPr id="71" name="椭圆 70"/>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72" name="文本框 71"/>
            <p:cNvSpPr txBox="1"/>
            <p:nvPr/>
          </p:nvSpPr>
          <p:spPr>
            <a:xfrm>
              <a:off x="230876" y="233483"/>
              <a:ext cx="673100"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04</a:t>
              </a:r>
              <a:endParaRPr kumimoji="0" lang="zh-CN" altLang="en-US"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73" name="椭圆 72"/>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pic>
        <p:nvPicPr>
          <p:cNvPr id="74" name="图片 7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16" name="标题占位符 1"/>
          <p:cNvSpPr txBox="1"/>
          <p:nvPr/>
        </p:nvSpPr>
        <p:spPr>
          <a:xfrm>
            <a:off x="965200" y="-100014"/>
            <a:ext cx="5435600"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600" b="1" dirty="0">
                <a:solidFill>
                  <a:sysClr val="windowText" lastClr="000000"/>
                </a:solidFill>
                <a:latin typeface="微软雅黑" panose="020B0503020204020204" pitchFamily="34" charset="-122"/>
                <a:ea typeface="微软雅黑" panose="020B0503020204020204" pitchFamily="34" charset="-122"/>
              </a:rPr>
              <a:t>静态网页工作原理</a:t>
            </a:r>
            <a:endParaRPr kumimoji="0" lang="zh-CN" altLang="en-US" sz="2600" b="1" i="0" u="none" strike="noStrike" kern="120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endParaRPr>
          </a:p>
        </p:txBody>
      </p:sp>
      <p:sp>
        <p:nvSpPr>
          <p:cNvPr id="2" name="矩形 1"/>
          <p:cNvSpPr/>
          <p:nvPr/>
        </p:nvSpPr>
        <p:spPr>
          <a:xfrm>
            <a:off x="3219539" y="2177671"/>
            <a:ext cx="586853" cy="248389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tx1"/>
                </a:solidFill>
                <a:latin typeface="微软雅黑" panose="020B0503020204020204" pitchFamily="34" charset="-122"/>
                <a:ea typeface="微软雅黑" panose="020B0503020204020204" pitchFamily="34" charset="-122"/>
              </a:rPr>
              <a:t>浏览器端</a:t>
            </a:r>
          </a:p>
        </p:txBody>
      </p:sp>
      <p:sp>
        <p:nvSpPr>
          <p:cNvPr id="17" name="矩形 16"/>
          <p:cNvSpPr/>
          <p:nvPr/>
        </p:nvSpPr>
        <p:spPr>
          <a:xfrm>
            <a:off x="5910422" y="2177671"/>
            <a:ext cx="2699982" cy="248389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2400" b="1" dirty="0">
                <a:solidFill>
                  <a:schemeClr val="tx1"/>
                </a:solidFill>
                <a:latin typeface="微软雅黑" panose="020B0503020204020204" pitchFamily="34" charset="-122"/>
                <a:ea typeface="微软雅黑" panose="020B0503020204020204" pitchFamily="34" charset="-122"/>
              </a:rPr>
              <a:t>服</a:t>
            </a:r>
            <a:endParaRPr lang="en-US" altLang="zh-CN" sz="2400" b="1" dirty="0">
              <a:solidFill>
                <a:schemeClr val="tx1"/>
              </a:solidFill>
              <a:latin typeface="微软雅黑" panose="020B0503020204020204" pitchFamily="34" charset="-122"/>
              <a:ea typeface="微软雅黑" panose="020B0503020204020204" pitchFamily="34" charset="-122"/>
            </a:endParaRPr>
          </a:p>
          <a:p>
            <a:pPr algn="r"/>
            <a:r>
              <a:rPr lang="zh-CN" altLang="en-US" sz="2400" b="1" dirty="0">
                <a:solidFill>
                  <a:schemeClr val="tx1"/>
                </a:solidFill>
                <a:latin typeface="微软雅黑" panose="020B0503020204020204" pitchFamily="34" charset="-122"/>
                <a:ea typeface="微软雅黑" panose="020B0503020204020204" pitchFamily="34" charset="-122"/>
              </a:rPr>
              <a:t>务</a:t>
            </a:r>
            <a:endParaRPr lang="en-US" altLang="zh-CN" sz="2400" b="1" dirty="0">
              <a:solidFill>
                <a:schemeClr val="tx1"/>
              </a:solidFill>
              <a:latin typeface="微软雅黑" panose="020B0503020204020204" pitchFamily="34" charset="-122"/>
              <a:ea typeface="微软雅黑" panose="020B0503020204020204" pitchFamily="34" charset="-122"/>
            </a:endParaRPr>
          </a:p>
          <a:p>
            <a:pPr algn="r"/>
            <a:r>
              <a:rPr lang="zh-CN" altLang="en-US" sz="2400" b="1" dirty="0">
                <a:solidFill>
                  <a:schemeClr val="tx1"/>
                </a:solidFill>
                <a:latin typeface="微软雅黑" panose="020B0503020204020204" pitchFamily="34" charset="-122"/>
                <a:ea typeface="微软雅黑" panose="020B0503020204020204" pitchFamily="34" charset="-122"/>
              </a:rPr>
              <a:t>器</a:t>
            </a:r>
            <a:endParaRPr lang="en-US" altLang="zh-CN" sz="2400" b="1" dirty="0">
              <a:solidFill>
                <a:schemeClr val="tx1"/>
              </a:solidFill>
              <a:latin typeface="微软雅黑" panose="020B0503020204020204" pitchFamily="34" charset="-122"/>
              <a:ea typeface="微软雅黑" panose="020B0503020204020204" pitchFamily="34" charset="-122"/>
            </a:endParaRPr>
          </a:p>
          <a:p>
            <a:pPr algn="r"/>
            <a:r>
              <a:rPr lang="zh-CN" altLang="en-US" sz="2400" b="1" dirty="0">
                <a:solidFill>
                  <a:schemeClr val="tx1"/>
                </a:solidFill>
                <a:latin typeface="微软雅黑" panose="020B0503020204020204" pitchFamily="34" charset="-122"/>
                <a:ea typeface="微软雅黑" panose="020B0503020204020204" pitchFamily="34" charset="-122"/>
              </a:rPr>
              <a:t>端</a:t>
            </a:r>
          </a:p>
        </p:txBody>
      </p:sp>
      <p:sp>
        <p:nvSpPr>
          <p:cNvPr id="18" name="矩形 17"/>
          <p:cNvSpPr/>
          <p:nvPr/>
        </p:nvSpPr>
        <p:spPr>
          <a:xfrm>
            <a:off x="6089409" y="2218615"/>
            <a:ext cx="1871400" cy="46174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chemeClr val="tx1"/>
                </a:solidFill>
                <a:latin typeface="微软雅黑" panose="020B0503020204020204" pitchFamily="34" charset="-122"/>
                <a:ea typeface="微软雅黑" panose="020B0503020204020204" pitchFamily="34" charset="-122"/>
              </a:rPr>
              <a:t>接收请求</a:t>
            </a:r>
          </a:p>
        </p:txBody>
      </p:sp>
      <p:sp>
        <p:nvSpPr>
          <p:cNvPr id="19" name="矩形 18"/>
          <p:cNvSpPr/>
          <p:nvPr/>
        </p:nvSpPr>
        <p:spPr>
          <a:xfrm>
            <a:off x="6089408" y="3194926"/>
            <a:ext cx="1871400" cy="46174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chemeClr val="tx1"/>
                </a:solidFill>
                <a:latin typeface="微软雅黑" panose="020B0503020204020204" pitchFamily="34" charset="-122"/>
                <a:ea typeface="微软雅黑" panose="020B0503020204020204" pitchFamily="34" charset="-122"/>
              </a:rPr>
              <a:t>找到静态网页</a:t>
            </a:r>
          </a:p>
        </p:txBody>
      </p:sp>
      <p:sp>
        <p:nvSpPr>
          <p:cNvPr id="20" name="矩形 19"/>
          <p:cNvSpPr/>
          <p:nvPr/>
        </p:nvSpPr>
        <p:spPr>
          <a:xfrm>
            <a:off x="6089409" y="4171238"/>
            <a:ext cx="1871400" cy="46174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chemeClr val="tx1"/>
                </a:solidFill>
                <a:latin typeface="微软雅黑" panose="020B0503020204020204" pitchFamily="34" charset="-122"/>
                <a:ea typeface="微软雅黑" panose="020B0503020204020204" pitchFamily="34" charset="-122"/>
              </a:rPr>
              <a:t>发送网页</a:t>
            </a:r>
          </a:p>
        </p:txBody>
      </p:sp>
      <p:sp>
        <p:nvSpPr>
          <p:cNvPr id="3" name="右箭头 2"/>
          <p:cNvSpPr/>
          <p:nvPr/>
        </p:nvSpPr>
        <p:spPr>
          <a:xfrm>
            <a:off x="3806393" y="2218615"/>
            <a:ext cx="2104029" cy="460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右箭头 20"/>
          <p:cNvSpPr/>
          <p:nvPr/>
        </p:nvSpPr>
        <p:spPr>
          <a:xfrm flipH="1">
            <a:off x="3806392" y="4172187"/>
            <a:ext cx="2104029" cy="460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右箭头 21"/>
          <p:cNvSpPr/>
          <p:nvPr/>
        </p:nvSpPr>
        <p:spPr>
          <a:xfrm rot="5400000">
            <a:off x="6825348" y="2759864"/>
            <a:ext cx="510129" cy="360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右箭头 22"/>
          <p:cNvSpPr/>
          <p:nvPr/>
        </p:nvSpPr>
        <p:spPr>
          <a:xfrm rot="5400000">
            <a:off x="6825348" y="3724054"/>
            <a:ext cx="510129" cy="360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4217813" y="2580333"/>
            <a:ext cx="1281185" cy="369332"/>
          </a:xfrm>
          <a:prstGeom prst="rect">
            <a:avLst/>
          </a:prstGeom>
          <a:noFill/>
        </p:spPr>
        <p:txBody>
          <a:bodyPr wrap="none" rtlCol="0">
            <a:spAutoFit/>
          </a:bodyPr>
          <a:lstStyle/>
          <a:p>
            <a:r>
              <a:rPr lang="en-US" altLang="zh-CN" b="1" dirty="0">
                <a:latin typeface="微软雅黑" panose="020B0503020204020204" pitchFamily="34" charset="-122"/>
                <a:ea typeface="微软雅黑" panose="020B0503020204020204" pitchFamily="34" charset="-122"/>
              </a:rPr>
              <a:t>HTTP</a:t>
            </a:r>
            <a:r>
              <a:rPr lang="zh-CN" altLang="en-US" b="1" dirty="0">
                <a:latin typeface="微软雅黑" panose="020B0503020204020204" pitchFamily="34" charset="-122"/>
                <a:ea typeface="微软雅黑" panose="020B0503020204020204" pitchFamily="34" charset="-122"/>
              </a:rPr>
              <a:t>请求</a:t>
            </a:r>
          </a:p>
        </p:txBody>
      </p:sp>
      <p:sp>
        <p:nvSpPr>
          <p:cNvPr id="25" name="文本框 24"/>
          <p:cNvSpPr txBox="1"/>
          <p:nvPr/>
        </p:nvSpPr>
        <p:spPr>
          <a:xfrm>
            <a:off x="4220800" y="3974453"/>
            <a:ext cx="1281185" cy="369332"/>
          </a:xfrm>
          <a:prstGeom prst="rect">
            <a:avLst/>
          </a:prstGeom>
          <a:noFill/>
        </p:spPr>
        <p:txBody>
          <a:bodyPr wrap="none" rtlCol="0">
            <a:spAutoFit/>
          </a:bodyPr>
          <a:lstStyle/>
          <a:p>
            <a:r>
              <a:rPr lang="en-US" altLang="zh-CN" b="1" dirty="0">
                <a:latin typeface="微软雅黑" panose="020B0503020204020204" pitchFamily="34" charset="-122"/>
                <a:ea typeface="微软雅黑" panose="020B0503020204020204" pitchFamily="34" charset="-122"/>
              </a:rPr>
              <a:t>HTTP</a:t>
            </a:r>
            <a:r>
              <a:rPr lang="zh-CN" altLang="en-US" b="1" dirty="0">
                <a:latin typeface="微软雅黑" panose="020B0503020204020204" pitchFamily="34" charset="-122"/>
                <a:ea typeface="微软雅黑" panose="020B0503020204020204" pitchFamily="34" charset="-122"/>
              </a:rPr>
              <a:t>响应</a:t>
            </a:r>
          </a:p>
        </p:txBody>
      </p:sp>
    </p:spTree>
    <p:extLst>
      <p:ext uri="{BB962C8B-B14F-4D97-AF65-F5344CB8AC3E}">
        <p14:creationId xmlns:p14="http://schemas.microsoft.com/office/powerpoint/2010/main" val="3878023341"/>
      </p:ext>
    </p:extLst>
  </p:cSld>
  <p:clrMapOvr>
    <a:masterClrMapping/>
  </p:clrMapOvr>
  <p:transition spd="slow" advTm="3000">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文本框 36"/>
          <p:cNvSpPr txBox="1"/>
          <p:nvPr/>
        </p:nvSpPr>
        <p:spPr>
          <a:xfrm>
            <a:off x="8610404" y="6583649"/>
            <a:ext cx="3012363" cy="246221"/>
          </a:xfrm>
          <a:prstGeom prst="rect">
            <a:avLst/>
          </a:prstGeom>
          <a:noFill/>
        </p:spPr>
        <p:txBody>
          <a:bodyPr wrap="non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CN" sz="10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Arial" panose="020B0604020202020204" pitchFamily="34" charset="0"/>
              </a:rPr>
              <a:t>Tsinghua University of China</a:t>
            </a:r>
            <a:endParaRPr kumimoji="0" lang="zh-CN" altLang="en-US" sz="10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sp>
        <p:nvSpPr>
          <p:cNvPr id="62" name="文本框 61"/>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p>
        </p:txBody>
      </p:sp>
      <p:sp>
        <p:nvSpPr>
          <p:cNvPr id="64" name="矩形 63"/>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6" name="文本框 65"/>
          <p:cNvSpPr txBox="1"/>
          <p:nvPr/>
        </p:nvSpPr>
        <p:spPr>
          <a:xfrm>
            <a:off x="594090" y="6583649"/>
            <a:ext cx="2031325"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知行合一、经世致用</a:t>
            </a:r>
          </a:p>
        </p:txBody>
      </p:sp>
      <p:sp>
        <p:nvSpPr>
          <p:cNvPr id="68" name="文本框 67"/>
          <p:cNvSpPr txBox="1"/>
          <p:nvPr/>
        </p:nvSpPr>
        <p:spPr>
          <a:xfrm>
            <a:off x="9137792" y="6583649"/>
            <a:ext cx="2484975" cy="246221"/>
          </a:xfrm>
          <a:prstGeom prst="rect">
            <a:avLst/>
          </a:prstGeom>
          <a:noFill/>
        </p:spPr>
        <p:txBody>
          <a:bodyPr wrap="non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CN"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cxnSp>
        <p:nvCxnSpPr>
          <p:cNvPr id="69" name="直接连接符 68"/>
          <p:cNvCxnSpPr/>
          <p:nvPr/>
        </p:nvCxnSpPr>
        <p:spPr>
          <a:xfrm>
            <a:off x="660400" y="760413"/>
            <a:ext cx="10858500" cy="0"/>
          </a:xfrm>
          <a:prstGeom prst="line">
            <a:avLst/>
          </a:prstGeom>
          <a:noFill/>
          <a:ln w="22225" cap="flat" cmpd="sng" algn="ctr">
            <a:solidFill>
              <a:srgbClr val="1C6299"/>
            </a:solidFill>
            <a:prstDash val="solid"/>
            <a:miter lim="800000"/>
          </a:ln>
          <a:effectLst/>
        </p:spPr>
      </p:cxnSp>
      <p:grpSp>
        <p:nvGrpSpPr>
          <p:cNvPr id="70" name="组合 69"/>
          <p:cNvGrpSpPr/>
          <p:nvPr/>
        </p:nvGrpSpPr>
        <p:grpSpPr>
          <a:xfrm>
            <a:off x="203760" y="159728"/>
            <a:ext cx="725344" cy="619478"/>
            <a:chOff x="178632" y="159728"/>
            <a:chExt cx="725344" cy="619478"/>
          </a:xfrm>
        </p:grpSpPr>
        <p:sp>
          <p:nvSpPr>
            <p:cNvPr id="71" name="椭圆 70"/>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72" name="文本框 71"/>
            <p:cNvSpPr txBox="1"/>
            <p:nvPr/>
          </p:nvSpPr>
          <p:spPr>
            <a:xfrm>
              <a:off x="230876" y="233483"/>
              <a:ext cx="673100"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04</a:t>
              </a:r>
              <a:endParaRPr kumimoji="0" lang="zh-CN" altLang="en-US"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73" name="椭圆 72"/>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pic>
        <p:nvPicPr>
          <p:cNvPr id="74" name="图片 7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16" name="标题占位符 1"/>
          <p:cNvSpPr txBox="1"/>
          <p:nvPr/>
        </p:nvSpPr>
        <p:spPr>
          <a:xfrm>
            <a:off x="965200" y="-100014"/>
            <a:ext cx="5435600"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600" b="1" i="0" u="none" strike="noStrike" kern="120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rPr>
              <a:t>DHTML</a:t>
            </a:r>
            <a:r>
              <a:rPr lang="zh-CN" altLang="en-US" sz="2600" b="1" dirty="0">
                <a:solidFill>
                  <a:sysClr val="windowText" lastClr="000000"/>
                </a:solidFill>
                <a:latin typeface="微软雅黑" panose="020B0503020204020204" pitchFamily="34" charset="-122"/>
                <a:ea typeface="微软雅黑" panose="020B0503020204020204" pitchFamily="34" charset="-122"/>
              </a:rPr>
              <a:t>工作原理</a:t>
            </a:r>
            <a:endParaRPr kumimoji="0" lang="zh-CN" altLang="en-US" sz="2600" b="1" i="0" u="none" strike="noStrike" kern="120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endParaRPr>
          </a:p>
        </p:txBody>
      </p:sp>
      <p:sp>
        <p:nvSpPr>
          <p:cNvPr id="15" name="矩形 14"/>
          <p:cNvSpPr/>
          <p:nvPr/>
        </p:nvSpPr>
        <p:spPr>
          <a:xfrm>
            <a:off x="1725901" y="1753535"/>
            <a:ext cx="2948400" cy="352304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b="1" dirty="0">
                <a:solidFill>
                  <a:schemeClr val="tx1"/>
                </a:solidFill>
                <a:latin typeface="微软雅黑" panose="020B0503020204020204" pitchFamily="34" charset="-122"/>
                <a:ea typeface="微软雅黑" panose="020B0503020204020204" pitchFamily="34" charset="-122"/>
              </a:rPr>
              <a:t>浏</a:t>
            </a:r>
            <a:endParaRPr lang="en-US" altLang="zh-CN" sz="2400" b="1" dirty="0">
              <a:solidFill>
                <a:schemeClr val="tx1"/>
              </a:solidFill>
              <a:latin typeface="微软雅黑" panose="020B0503020204020204" pitchFamily="34" charset="-122"/>
              <a:ea typeface="微软雅黑" panose="020B0503020204020204" pitchFamily="34" charset="-122"/>
            </a:endParaRPr>
          </a:p>
          <a:p>
            <a:r>
              <a:rPr lang="zh-CN" altLang="en-US" sz="2400" b="1" dirty="0">
                <a:solidFill>
                  <a:schemeClr val="tx1"/>
                </a:solidFill>
                <a:latin typeface="微软雅黑" panose="020B0503020204020204" pitchFamily="34" charset="-122"/>
                <a:ea typeface="微软雅黑" panose="020B0503020204020204" pitchFamily="34" charset="-122"/>
              </a:rPr>
              <a:t>览</a:t>
            </a:r>
            <a:endParaRPr lang="en-US" altLang="zh-CN" sz="2400" b="1" dirty="0">
              <a:solidFill>
                <a:schemeClr val="tx1"/>
              </a:solidFill>
              <a:latin typeface="微软雅黑" panose="020B0503020204020204" pitchFamily="34" charset="-122"/>
              <a:ea typeface="微软雅黑" panose="020B0503020204020204" pitchFamily="34" charset="-122"/>
            </a:endParaRPr>
          </a:p>
          <a:p>
            <a:r>
              <a:rPr lang="zh-CN" altLang="en-US" sz="2400" b="1" dirty="0">
                <a:solidFill>
                  <a:schemeClr val="tx1"/>
                </a:solidFill>
                <a:latin typeface="微软雅黑" panose="020B0503020204020204" pitchFamily="34" charset="-122"/>
                <a:ea typeface="微软雅黑" panose="020B0503020204020204" pitchFamily="34" charset="-122"/>
              </a:rPr>
              <a:t>器</a:t>
            </a:r>
            <a:endParaRPr lang="en-US" altLang="zh-CN" sz="2400" b="1" dirty="0">
              <a:solidFill>
                <a:schemeClr val="tx1"/>
              </a:solidFill>
              <a:latin typeface="微软雅黑" panose="020B0503020204020204" pitchFamily="34" charset="-122"/>
              <a:ea typeface="微软雅黑" panose="020B0503020204020204" pitchFamily="34" charset="-122"/>
            </a:endParaRPr>
          </a:p>
          <a:p>
            <a:r>
              <a:rPr lang="zh-CN" altLang="en-US" sz="2400" b="1" dirty="0">
                <a:solidFill>
                  <a:schemeClr val="tx1"/>
                </a:solidFill>
                <a:latin typeface="微软雅黑" panose="020B0503020204020204" pitchFamily="34" charset="-122"/>
                <a:ea typeface="微软雅黑" panose="020B0503020204020204" pitchFamily="34" charset="-122"/>
              </a:rPr>
              <a:t>端</a:t>
            </a:r>
          </a:p>
        </p:txBody>
      </p:sp>
      <p:sp>
        <p:nvSpPr>
          <p:cNvPr id="17" name="矩形 16"/>
          <p:cNvSpPr/>
          <p:nvPr/>
        </p:nvSpPr>
        <p:spPr>
          <a:xfrm>
            <a:off x="6778334" y="1753535"/>
            <a:ext cx="2946579" cy="352304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2400" b="1" dirty="0">
                <a:solidFill>
                  <a:schemeClr val="tx1"/>
                </a:solidFill>
                <a:latin typeface="微软雅黑" panose="020B0503020204020204" pitchFamily="34" charset="-122"/>
                <a:ea typeface="微软雅黑" panose="020B0503020204020204" pitchFamily="34" charset="-122"/>
              </a:rPr>
              <a:t>服</a:t>
            </a:r>
            <a:endParaRPr lang="en-US" altLang="zh-CN" sz="2400" b="1" dirty="0">
              <a:solidFill>
                <a:schemeClr val="tx1"/>
              </a:solidFill>
              <a:latin typeface="微软雅黑" panose="020B0503020204020204" pitchFamily="34" charset="-122"/>
              <a:ea typeface="微软雅黑" panose="020B0503020204020204" pitchFamily="34" charset="-122"/>
            </a:endParaRPr>
          </a:p>
          <a:p>
            <a:pPr algn="r"/>
            <a:r>
              <a:rPr lang="zh-CN" altLang="en-US" sz="2400" b="1" dirty="0">
                <a:solidFill>
                  <a:schemeClr val="tx1"/>
                </a:solidFill>
                <a:latin typeface="微软雅黑" panose="020B0503020204020204" pitchFamily="34" charset="-122"/>
                <a:ea typeface="微软雅黑" panose="020B0503020204020204" pitchFamily="34" charset="-122"/>
              </a:rPr>
              <a:t>务</a:t>
            </a:r>
            <a:endParaRPr lang="en-US" altLang="zh-CN" sz="2400" b="1" dirty="0">
              <a:solidFill>
                <a:schemeClr val="tx1"/>
              </a:solidFill>
              <a:latin typeface="微软雅黑" panose="020B0503020204020204" pitchFamily="34" charset="-122"/>
              <a:ea typeface="微软雅黑" panose="020B0503020204020204" pitchFamily="34" charset="-122"/>
            </a:endParaRPr>
          </a:p>
          <a:p>
            <a:pPr algn="r"/>
            <a:r>
              <a:rPr lang="zh-CN" altLang="en-US" sz="2400" b="1" dirty="0">
                <a:solidFill>
                  <a:schemeClr val="tx1"/>
                </a:solidFill>
                <a:latin typeface="微软雅黑" panose="020B0503020204020204" pitchFamily="34" charset="-122"/>
                <a:ea typeface="微软雅黑" panose="020B0503020204020204" pitchFamily="34" charset="-122"/>
              </a:rPr>
              <a:t>器</a:t>
            </a:r>
            <a:endParaRPr lang="en-US" altLang="zh-CN" sz="2400" b="1" dirty="0">
              <a:solidFill>
                <a:schemeClr val="tx1"/>
              </a:solidFill>
              <a:latin typeface="微软雅黑" panose="020B0503020204020204" pitchFamily="34" charset="-122"/>
              <a:ea typeface="微软雅黑" panose="020B0503020204020204" pitchFamily="34" charset="-122"/>
            </a:endParaRPr>
          </a:p>
          <a:p>
            <a:pPr algn="r"/>
            <a:r>
              <a:rPr lang="zh-CN" altLang="en-US" sz="2400" b="1" dirty="0">
                <a:solidFill>
                  <a:schemeClr val="tx1"/>
                </a:solidFill>
                <a:latin typeface="微软雅黑" panose="020B0503020204020204" pitchFamily="34" charset="-122"/>
                <a:ea typeface="微软雅黑" panose="020B0503020204020204" pitchFamily="34" charset="-122"/>
              </a:rPr>
              <a:t>端</a:t>
            </a:r>
          </a:p>
        </p:txBody>
      </p:sp>
      <p:sp>
        <p:nvSpPr>
          <p:cNvPr id="21" name="右箭头 20"/>
          <p:cNvSpPr/>
          <p:nvPr/>
        </p:nvSpPr>
        <p:spPr>
          <a:xfrm>
            <a:off x="4674304" y="1837343"/>
            <a:ext cx="2104029" cy="460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右箭头 21"/>
          <p:cNvSpPr/>
          <p:nvPr/>
        </p:nvSpPr>
        <p:spPr>
          <a:xfrm flipH="1">
            <a:off x="4674304" y="4761845"/>
            <a:ext cx="2104029" cy="460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文本框 24"/>
          <p:cNvSpPr txBox="1"/>
          <p:nvPr/>
        </p:nvSpPr>
        <p:spPr>
          <a:xfrm>
            <a:off x="5002154" y="2216682"/>
            <a:ext cx="1281185" cy="369332"/>
          </a:xfrm>
          <a:prstGeom prst="rect">
            <a:avLst/>
          </a:prstGeom>
          <a:noFill/>
        </p:spPr>
        <p:txBody>
          <a:bodyPr wrap="none" rtlCol="0">
            <a:spAutoFit/>
          </a:bodyPr>
          <a:lstStyle/>
          <a:p>
            <a:r>
              <a:rPr lang="en-US" altLang="zh-CN" b="1" dirty="0">
                <a:latin typeface="微软雅黑" panose="020B0503020204020204" pitchFamily="34" charset="-122"/>
                <a:ea typeface="微软雅黑" panose="020B0503020204020204" pitchFamily="34" charset="-122"/>
              </a:rPr>
              <a:t>HTTP</a:t>
            </a:r>
            <a:r>
              <a:rPr lang="zh-CN" altLang="en-US" b="1" dirty="0">
                <a:latin typeface="微软雅黑" panose="020B0503020204020204" pitchFamily="34" charset="-122"/>
                <a:ea typeface="微软雅黑" panose="020B0503020204020204" pitchFamily="34" charset="-122"/>
              </a:rPr>
              <a:t>请求</a:t>
            </a:r>
          </a:p>
        </p:txBody>
      </p:sp>
      <p:sp>
        <p:nvSpPr>
          <p:cNvPr id="26" name="文本框 25"/>
          <p:cNvSpPr txBox="1"/>
          <p:nvPr/>
        </p:nvSpPr>
        <p:spPr>
          <a:xfrm>
            <a:off x="5085725" y="4556562"/>
            <a:ext cx="1281185" cy="369332"/>
          </a:xfrm>
          <a:prstGeom prst="rect">
            <a:avLst/>
          </a:prstGeom>
          <a:noFill/>
        </p:spPr>
        <p:txBody>
          <a:bodyPr wrap="none" rtlCol="0">
            <a:spAutoFit/>
          </a:bodyPr>
          <a:lstStyle/>
          <a:p>
            <a:r>
              <a:rPr lang="en-US" altLang="zh-CN" b="1" dirty="0">
                <a:latin typeface="微软雅黑" panose="020B0503020204020204" pitchFamily="34" charset="-122"/>
                <a:ea typeface="微软雅黑" panose="020B0503020204020204" pitchFamily="34" charset="-122"/>
              </a:rPr>
              <a:t>HTTP</a:t>
            </a:r>
            <a:r>
              <a:rPr lang="zh-CN" altLang="en-US" b="1" dirty="0">
                <a:latin typeface="微软雅黑" panose="020B0503020204020204" pitchFamily="34" charset="-122"/>
                <a:ea typeface="微软雅黑" panose="020B0503020204020204" pitchFamily="34" charset="-122"/>
              </a:rPr>
              <a:t>响应</a:t>
            </a:r>
          </a:p>
        </p:txBody>
      </p:sp>
      <p:sp>
        <p:nvSpPr>
          <p:cNvPr id="35" name="矩形 34"/>
          <p:cNvSpPr/>
          <p:nvPr/>
        </p:nvSpPr>
        <p:spPr>
          <a:xfrm>
            <a:off x="2342688" y="1814516"/>
            <a:ext cx="2125903" cy="46174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chemeClr val="tx1"/>
                </a:solidFill>
                <a:latin typeface="微软雅黑" panose="020B0503020204020204" pitchFamily="34" charset="-122"/>
                <a:ea typeface="微软雅黑" panose="020B0503020204020204" pitchFamily="34" charset="-122"/>
              </a:rPr>
              <a:t>发送请求</a:t>
            </a:r>
          </a:p>
        </p:txBody>
      </p:sp>
      <p:sp>
        <p:nvSpPr>
          <p:cNvPr id="36" name="矩形 35"/>
          <p:cNvSpPr/>
          <p:nvPr/>
        </p:nvSpPr>
        <p:spPr>
          <a:xfrm>
            <a:off x="2342688" y="2736621"/>
            <a:ext cx="2125904" cy="46174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chemeClr val="tx1"/>
                </a:solidFill>
                <a:latin typeface="微软雅黑" panose="020B0503020204020204" pitchFamily="34" charset="-122"/>
                <a:ea typeface="微软雅黑" panose="020B0503020204020204" pitchFamily="34" charset="-122"/>
              </a:rPr>
              <a:t>显示网页</a:t>
            </a:r>
          </a:p>
        </p:txBody>
      </p:sp>
      <p:sp>
        <p:nvSpPr>
          <p:cNvPr id="38" name="矩形 37"/>
          <p:cNvSpPr/>
          <p:nvPr/>
        </p:nvSpPr>
        <p:spPr>
          <a:xfrm>
            <a:off x="2342689" y="3660117"/>
            <a:ext cx="2125904" cy="61715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chemeClr val="tx1"/>
                </a:solidFill>
                <a:latin typeface="微软雅黑" panose="020B0503020204020204" pitchFamily="34" charset="-122"/>
                <a:ea typeface="微软雅黑" panose="020B0503020204020204" pitchFamily="34" charset="-122"/>
              </a:rPr>
              <a:t>运行网页</a:t>
            </a:r>
            <a:endParaRPr lang="en-US" altLang="zh-CN" sz="2000" b="1" dirty="0">
              <a:solidFill>
                <a:schemeClr val="tx1"/>
              </a:solidFill>
              <a:latin typeface="微软雅黑" panose="020B0503020204020204" pitchFamily="34" charset="-122"/>
              <a:ea typeface="微软雅黑" panose="020B0503020204020204" pitchFamily="34" charset="-122"/>
            </a:endParaRPr>
          </a:p>
        </p:txBody>
      </p:sp>
      <p:sp>
        <p:nvSpPr>
          <p:cNvPr id="40" name="右箭头 39"/>
          <p:cNvSpPr/>
          <p:nvPr/>
        </p:nvSpPr>
        <p:spPr>
          <a:xfrm rot="16200000" flipV="1">
            <a:off x="3102819" y="3249244"/>
            <a:ext cx="461747" cy="360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矩形 40"/>
          <p:cNvSpPr/>
          <p:nvPr/>
        </p:nvSpPr>
        <p:spPr>
          <a:xfrm>
            <a:off x="2349279" y="4743450"/>
            <a:ext cx="2119313" cy="46174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chemeClr val="tx1"/>
                </a:solidFill>
                <a:latin typeface="微软雅黑" panose="020B0503020204020204" pitchFamily="34" charset="-122"/>
                <a:ea typeface="微软雅黑" panose="020B0503020204020204" pitchFamily="34" charset="-122"/>
              </a:rPr>
              <a:t>接收网页</a:t>
            </a:r>
          </a:p>
        </p:txBody>
      </p:sp>
      <p:sp>
        <p:nvSpPr>
          <p:cNvPr id="42" name="右箭头 41"/>
          <p:cNvSpPr/>
          <p:nvPr/>
        </p:nvSpPr>
        <p:spPr>
          <a:xfrm rot="16200000" flipV="1">
            <a:off x="3102820" y="4328145"/>
            <a:ext cx="461746" cy="360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p:cNvSpPr/>
          <p:nvPr/>
        </p:nvSpPr>
        <p:spPr>
          <a:xfrm>
            <a:off x="6860399" y="1836868"/>
            <a:ext cx="1871400" cy="46174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chemeClr val="tx1"/>
                </a:solidFill>
                <a:latin typeface="微软雅黑" panose="020B0503020204020204" pitchFamily="34" charset="-122"/>
                <a:ea typeface="微软雅黑" panose="020B0503020204020204" pitchFamily="34" charset="-122"/>
              </a:rPr>
              <a:t>接收请求</a:t>
            </a:r>
          </a:p>
        </p:txBody>
      </p:sp>
      <p:sp>
        <p:nvSpPr>
          <p:cNvPr id="44" name="矩形 43"/>
          <p:cNvSpPr/>
          <p:nvPr/>
        </p:nvSpPr>
        <p:spPr>
          <a:xfrm>
            <a:off x="6860399" y="3295558"/>
            <a:ext cx="1871400" cy="46174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chemeClr val="tx1"/>
                </a:solidFill>
                <a:latin typeface="微软雅黑" panose="020B0503020204020204" pitchFamily="34" charset="-122"/>
                <a:ea typeface="微软雅黑" panose="020B0503020204020204" pitchFamily="34" charset="-122"/>
              </a:rPr>
              <a:t>查找网页</a:t>
            </a:r>
          </a:p>
        </p:txBody>
      </p:sp>
      <p:sp>
        <p:nvSpPr>
          <p:cNvPr id="45" name="矩形 44"/>
          <p:cNvSpPr/>
          <p:nvPr/>
        </p:nvSpPr>
        <p:spPr>
          <a:xfrm>
            <a:off x="6860399" y="4764652"/>
            <a:ext cx="1871400" cy="46174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chemeClr val="tx1"/>
                </a:solidFill>
                <a:latin typeface="微软雅黑" panose="020B0503020204020204" pitchFamily="34" charset="-122"/>
                <a:ea typeface="微软雅黑" panose="020B0503020204020204" pitchFamily="34" charset="-122"/>
              </a:rPr>
              <a:t>发送网页</a:t>
            </a:r>
          </a:p>
        </p:txBody>
      </p:sp>
      <p:sp>
        <p:nvSpPr>
          <p:cNvPr id="46" name="右箭头 45"/>
          <p:cNvSpPr/>
          <p:nvPr/>
        </p:nvSpPr>
        <p:spPr>
          <a:xfrm rot="5400000">
            <a:off x="7352698" y="2616852"/>
            <a:ext cx="997412" cy="360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右箭头 46"/>
          <p:cNvSpPr/>
          <p:nvPr/>
        </p:nvSpPr>
        <p:spPr>
          <a:xfrm rot="5400000">
            <a:off x="7351421" y="4088398"/>
            <a:ext cx="999966" cy="360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658119280"/>
      </p:ext>
    </p:extLst>
  </p:cSld>
  <p:clrMapOvr>
    <a:masterClrMapping/>
  </p:clrMapOvr>
  <p:transition spd="slow" advTm="3000">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文本框 36"/>
          <p:cNvSpPr txBox="1"/>
          <p:nvPr/>
        </p:nvSpPr>
        <p:spPr>
          <a:xfrm>
            <a:off x="8610404" y="6583649"/>
            <a:ext cx="3012363" cy="246221"/>
          </a:xfrm>
          <a:prstGeom prst="rect">
            <a:avLst/>
          </a:prstGeom>
          <a:noFill/>
        </p:spPr>
        <p:txBody>
          <a:bodyPr wrap="non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CN" sz="10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Arial" panose="020B0604020202020204" pitchFamily="34" charset="0"/>
              </a:rPr>
              <a:t>Tsinghua University of China</a:t>
            </a:r>
            <a:endParaRPr kumimoji="0" lang="zh-CN" altLang="en-US" sz="10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sp>
        <p:nvSpPr>
          <p:cNvPr id="62" name="文本框 61"/>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p>
        </p:txBody>
      </p:sp>
      <p:sp>
        <p:nvSpPr>
          <p:cNvPr id="64" name="矩形 63"/>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6" name="文本框 65"/>
          <p:cNvSpPr txBox="1"/>
          <p:nvPr/>
        </p:nvSpPr>
        <p:spPr>
          <a:xfrm>
            <a:off x="594090" y="6583649"/>
            <a:ext cx="2031325"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知行合一、经世致用</a:t>
            </a:r>
          </a:p>
        </p:txBody>
      </p:sp>
      <p:sp>
        <p:nvSpPr>
          <p:cNvPr id="68" name="文本框 67"/>
          <p:cNvSpPr txBox="1"/>
          <p:nvPr/>
        </p:nvSpPr>
        <p:spPr>
          <a:xfrm>
            <a:off x="9137792" y="6583649"/>
            <a:ext cx="2484975" cy="246221"/>
          </a:xfrm>
          <a:prstGeom prst="rect">
            <a:avLst/>
          </a:prstGeom>
          <a:noFill/>
        </p:spPr>
        <p:txBody>
          <a:bodyPr wrap="non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CN"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cxnSp>
        <p:nvCxnSpPr>
          <p:cNvPr id="69" name="直接连接符 68"/>
          <p:cNvCxnSpPr/>
          <p:nvPr/>
        </p:nvCxnSpPr>
        <p:spPr>
          <a:xfrm>
            <a:off x="660400" y="760413"/>
            <a:ext cx="10858500" cy="0"/>
          </a:xfrm>
          <a:prstGeom prst="line">
            <a:avLst/>
          </a:prstGeom>
          <a:noFill/>
          <a:ln w="22225" cap="flat" cmpd="sng" algn="ctr">
            <a:solidFill>
              <a:srgbClr val="1C6299"/>
            </a:solidFill>
            <a:prstDash val="solid"/>
            <a:miter lim="800000"/>
          </a:ln>
          <a:effectLst/>
        </p:spPr>
      </p:cxnSp>
      <p:grpSp>
        <p:nvGrpSpPr>
          <p:cNvPr id="70" name="组合 69"/>
          <p:cNvGrpSpPr/>
          <p:nvPr/>
        </p:nvGrpSpPr>
        <p:grpSpPr>
          <a:xfrm>
            <a:off x="203760" y="159728"/>
            <a:ext cx="725344" cy="619478"/>
            <a:chOff x="178632" y="159728"/>
            <a:chExt cx="725344" cy="619478"/>
          </a:xfrm>
        </p:grpSpPr>
        <p:sp>
          <p:nvSpPr>
            <p:cNvPr id="71" name="椭圆 70"/>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72" name="文本框 71"/>
            <p:cNvSpPr txBox="1"/>
            <p:nvPr/>
          </p:nvSpPr>
          <p:spPr>
            <a:xfrm>
              <a:off x="230876" y="233483"/>
              <a:ext cx="673100"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04</a:t>
              </a:r>
              <a:endParaRPr kumimoji="0" lang="zh-CN" altLang="en-US"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73" name="椭圆 72"/>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pic>
        <p:nvPicPr>
          <p:cNvPr id="74" name="图片 7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16" name="标题占位符 1"/>
          <p:cNvSpPr txBox="1"/>
          <p:nvPr/>
        </p:nvSpPr>
        <p:spPr>
          <a:xfrm>
            <a:off x="965200" y="-100014"/>
            <a:ext cx="5435600"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600" b="1" i="0" u="none" strike="noStrike" kern="120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rPr>
              <a:t>动态网页工作原理</a:t>
            </a:r>
          </a:p>
        </p:txBody>
      </p:sp>
      <p:sp>
        <p:nvSpPr>
          <p:cNvPr id="15" name="矩形 14"/>
          <p:cNvSpPr/>
          <p:nvPr/>
        </p:nvSpPr>
        <p:spPr>
          <a:xfrm>
            <a:off x="2692151" y="1598874"/>
            <a:ext cx="586853" cy="352304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tx1"/>
                </a:solidFill>
                <a:latin typeface="微软雅黑" panose="020B0503020204020204" pitchFamily="34" charset="-122"/>
                <a:ea typeface="微软雅黑" panose="020B0503020204020204" pitchFamily="34" charset="-122"/>
              </a:rPr>
              <a:t>浏览器端</a:t>
            </a:r>
          </a:p>
        </p:txBody>
      </p:sp>
      <p:sp>
        <p:nvSpPr>
          <p:cNvPr id="17" name="矩形 16"/>
          <p:cNvSpPr/>
          <p:nvPr/>
        </p:nvSpPr>
        <p:spPr>
          <a:xfrm>
            <a:off x="5383034" y="1598874"/>
            <a:ext cx="2946579" cy="352304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2400" b="1" dirty="0">
                <a:solidFill>
                  <a:schemeClr val="tx1"/>
                </a:solidFill>
                <a:latin typeface="微软雅黑" panose="020B0503020204020204" pitchFamily="34" charset="-122"/>
                <a:ea typeface="微软雅黑" panose="020B0503020204020204" pitchFamily="34" charset="-122"/>
              </a:rPr>
              <a:t>服</a:t>
            </a:r>
            <a:endParaRPr lang="en-US" altLang="zh-CN" sz="2400" b="1" dirty="0">
              <a:solidFill>
                <a:schemeClr val="tx1"/>
              </a:solidFill>
              <a:latin typeface="微软雅黑" panose="020B0503020204020204" pitchFamily="34" charset="-122"/>
              <a:ea typeface="微软雅黑" panose="020B0503020204020204" pitchFamily="34" charset="-122"/>
            </a:endParaRPr>
          </a:p>
          <a:p>
            <a:pPr algn="r"/>
            <a:r>
              <a:rPr lang="zh-CN" altLang="en-US" sz="2400" b="1" dirty="0">
                <a:solidFill>
                  <a:schemeClr val="tx1"/>
                </a:solidFill>
                <a:latin typeface="微软雅黑" panose="020B0503020204020204" pitchFamily="34" charset="-122"/>
                <a:ea typeface="微软雅黑" panose="020B0503020204020204" pitchFamily="34" charset="-122"/>
              </a:rPr>
              <a:t>务</a:t>
            </a:r>
            <a:endParaRPr lang="en-US" altLang="zh-CN" sz="2400" b="1" dirty="0">
              <a:solidFill>
                <a:schemeClr val="tx1"/>
              </a:solidFill>
              <a:latin typeface="微软雅黑" panose="020B0503020204020204" pitchFamily="34" charset="-122"/>
              <a:ea typeface="微软雅黑" panose="020B0503020204020204" pitchFamily="34" charset="-122"/>
            </a:endParaRPr>
          </a:p>
          <a:p>
            <a:pPr algn="r"/>
            <a:r>
              <a:rPr lang="zh-CN" altLang="en-US" sz="2400" b="1" dirty="0">
                <a:solidFill>
                  <a:schemeClr val="tx1"/>
                </a:solidFill>
                <a:latin typeface="微软雅黑" panose="020B0503020204020204" pitchFamily="34" charset="-122"/>
                <a:ea typeface="微软雅黑" panose="020B0503020204020204" pitchFamily="34" charset="-122"/>
              </a:rPr>
              <a:t>器</a:t>
            </a:r>
            <a:endParaRPr lang="en-US" altLang="zh-CN" sz="2400" b="1" dirty="0">
              <a:solidFill>
                <a:schemeClr val="tx1"/>
              </a:solidFill>
              <a:latin typeface="微软雅黑" panose="020B0503020204020204" pitchFamily="34" charset="-122"/>
              <a:ea typeface="微软雅黑" panose="020B0503020204020204" pitchFamily="34" charset="-122"/>
            </a:endParaRPr>
          </a:p>
          <a:p>
            <a:pPr algn="r"/>
            <a:r>
              <a:rPr lang="zh-CN" altLang="en-US" sz="2400" b="1" dirty="0">
                <a:solidFill>
                  <a:schemeClr val="tx1"/>
                </a:solidFill>
                <a:latin typeface="微软雅黑" panose="020B0503020204020204" pitchFamily="34" charset="-122"/>
                <a:ea typeface="微软雅黑" panose="020B0503020204020204" pitchFamily="34" charset="-122"/>
              </a:rPr>
              <a:t>端</a:t>
            </a:r>
          </a:p>
        </p:txBody>
      </p:sp>
      <p:sp>
        <p:nvSpPr>
          <p:cNvPr id="18" name="矩形 17"/>
          <p:cNvSpPr/>
          <p:nvPr/>
        </p:nvSpPr>
        <p:spPr>
          <a:xfrm>
            <a:off x="5562020" y="1682682"/>
            <a:ext cx="2125903" cy="46174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chemeClr val="tx1"/>
                </a:solidFill>
                <a:latin typeface="微软雅黑" panose="020B0503020204020204" pitchFamily="34" charset="-122"/>
                <a:ea typeface="微软雅黑" panose="020B0503020204020204" pitchFamily="34" charset="-122"/>
              </a:rPr>
              <a:t>接收请求</a:t>
            </a:r>
          </a:p>
        </p:txBody>
      </p:sp>
      <p:sp>
        <p:nvSpPr>
          <p:cNvPr id="19" name="矩形 18"/>
          <p:cNvSpPr/>
          <p:nvPr/>
        </p:nvSpPr>
        <p:spPr>
          <a:xfrm>
            <a:off x="5562020" y="2604787"/>
            <a:ext cx="2125904" cy="46174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chemeClr val="tx1"/>
                </a:solidFill>
                <a:latin typeface="微软雅黑" panose="020B0503020204020204" pitchFamily="34" charset="-122"/>
                <a:ea typeface="微软雅黑" panose="020B0503020204020204" pitchFamily="34" charset="-122"/>
              </a:rPr>
              <a:t>查找动态网页</a:t>
            </a:r>
          </a:p>
        </p:txBody>
      </p:sp>
      <p:sp>
        <p:nvSpPr>
          <p:cNvPr id="20" name="矩形 19"/>
          <p:cNvSpPr/>
          <p:nvPr/>
        </p:nvSpPr>
        <p:spPr>
          <a:xfrm>
            <a:off x="5562021" y="3528283"/>
            <a:ext cx="2125904" cy="62158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chemeClr val="tx1"/>
                </a:solidFill>
                <a:latin typeface="微软雅黑" panose="020B0503020204020204" pitchFamily="34" charset="-122"/>
                <a:ea typeface="微软雅黑" panose="020B0503020204020204" pitchFamily="34" charset="-122"/>
              </a:rPr>
              <a:t>运行动态网页</a:t>
            </a:r>
            <a:endParaRPr lang="en-US" altLang="zh-CN" sz="2000" b="1" dirty="0">
              <a:solidFill>
                <a:schemeClr val="tx1"/>
              </a:solidFill>
              <a:latin typeface="微软雅黑" panose="020B0503020204020204" pitchFamily="34" charset="-122"/>
              <a:ea typeface="微软雅黑" panose="020B0503020204020204" pitchFamily="34" charset="-122"/>
            </a:endParaRPr>
          </a:p>
          <a:p>
            <a:pPr algn="ctr"/>
            <a:r>
              <a:rPr lang="zh-CN" altLang="en-US" sz="2000" b="1" dirty="0">
                <a:solidFill>
                  <a:schemeClr val="tx1"/>
                </a:solidFill>
                <a:latin typeface="微软雅黑" panose="020B0503020204020204" pitchFamily="34" charset="-122"/>
                <a:ea typeface="微软雅黑" panose="020B0503020204020204" pitchFamily="34" charset="-122"/>
              </a:rPr>
              <a:t>生成静态网页</a:t>
            </a:r>
          </a:p>
        </p:txBody>
      </p:sp>
      <p:sp>
        <p:nvSpPr>
          <p:cNvPr id="21" name="右箭头 20"/>
          <p:cNvSpPr/>
          <p:nvPr/>
        </p:nvSpPr>
        <p:spPr>
          <a:xfrm>
            <a:off x="3279004" y="1682682"/>
            <a:ext cx="2104029" cy="460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右箭头 21"/>
          <p:cNvSpPr/>
          <p:nvPr/>
        </p:nvSpPr>
        <p:spPr>
          <a:xfrm flipH="1">
            <a:off x="3279004" y="4607184"/>
            <a:ext cx="2104029" cy="460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右箭头 22"/>
          <p:cNvSpPr/>
          <p:nvPr/>
        </p:nvSpPr>
        <p:spPr>
          <a:xfrm rot="5400000">
            <a:off x="6325064" y="2196829"/>
            <a:ext cx="455922" cy="360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右箭头 23"/>
          <p:cNvSpPr/>
          <p:nvPr/>
        </p:nvSpPr>
        <p:spPr>
          <a:xfrm rot="5400000">
            <a:off x="6322150" y="3117411"/>
            <a:ext cx="461750" cy="360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文本框 24"/>
          <p:cNvSpPr txBox="1"/>
          <p:nvPr/>
        </p:nvSpPr>
        <p:spPr>
          <a:xfrm>
            <a:off x="3606854" y="2062021"/>
            <a:ext cx="1281185" cy="369332"/>
          </a:xfrm>
          <a:prstGeom prst="rect">
            <a:avLst/>
          </a:prstGeom>
          <a:noFill/>
        </p:spPr>
        <p:txBody>
          <a:bodyPr wrap="none" rtlCol="0">
            <a:spAutoFit/>
          </a:bodyPr>
          <a:lstStyle/>
          <a:p>
            <a:r>
              <a:rPr lang="en-US" altLang="zh-CN" b="1" dirty="0">
                <a:latin typeface="微软雅黑" panose="020B0503020204020204" pitchFamily="34" charset="-122"/>
                <a:ea typeface="微软雅黑" panose="020B0503020204020204" pitchFamily="34" charset="-122"/>
              </a:rPr>
              <a:t>HTTP</a:t>
            </a:r>
            <a:r>
              <a:rPr lang="zh-CN" altLang="en-US" b="1" dirty="0">
                <a:latin typeface="微软雅黑" panose="020B0503020204020204" pitchFamily="34" charset="-122"/>
                <a:ea typeface="微软雅黑" panose="020B0503020204020204" pitchFamily="34" charset="-122"/>
              </a:rPr>
              <a:t>请求</a:t>
            </a:r>
          </a:p>
        </p:txBody>
      </p:sp>
      <p:sp>
        <p:nvSpPr>
          <p:cNvPr id="26" name="文本框 25"/>
          <p:cNvSpPr txBox="1"/>
          <p:nvPr/>
        </p:nvSpPr>
        <p:spPr>
          <a:xfrm>
            <a:off x="3690425" y="4401901"/>
            <a:ext cx="1281185" cy="369332"/>
          </a:xfrm>
          <a:prstGeom prst="rect">
            <a:avLst/>
          </a:prstGeom>
          <a:noFill/>
        </p:spPr>
        <p:txBody>
          <a:bodyPr wrap="none" rtlCol="0">
            <a:spAutoFit/>
          </a:bodyPr>
          <a:lstStyle/>
          <a:p>
            <a:r>
              <a:rPr lang="en-US" altLang="zh-CN" b="1" dirty="0">
                <a:latin typeface="微软雅黑" panose="020B0503020204020204" pitchFamily="34" charset="-122"/>
                <a:ea typeface="微软雅黑" panose="020B0503020204020204" pitchFamily="34" charset="-122"/>
              </a:rPr>
              <a:t>HTTP</a:t>
            </a:r>
            <a:r>
              <a:rPr lang="zh-CN" altLang="en-US" b="1" dirty="0">
                <a:latin typeface="微软雅黑" panose="020B0503020204020204" pitchFamily="34" charset="-122"/>
                <a:ea typeface="微软雅黑" panose="020B0503020204020204" pitchFamily="34" charset="-122"/>
              </a:rPr>
              <a:t>响应</a:t>
            </a:r>
          </a:p>
        </p:txBody>
      </p:sp>
      <p:sp>
        <p:nvSpPr>
          <p:cNvPr id="27" name="矩形 26"/>
          <p:cNvSpPr/>
          <p:nvPr/>
        </p:nvSpPr>
        <p:spPr>
          <a:xfrm>
            <a:off x="5568611" y="4611616"/>
            <a:ext cx="2119313" cy="46174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chemeClr val="tx1"/>
                </a:solidFill>
                <a:latin typeface="微软雅黑" panose="020B0503020204020204" pitchFamily="34" charset="-122"/>
                <a:ea typeface="微软雅黑" panose="020B0503020204020204" pitchFamily="34" charset="-122"/>
              </a:rPr>
              <a:t>发送网页</a:t>
            </a:r>
          </a:p>
        </p:txBody>
      </p:sp>
      <p:sp>
        <p:nvSpPr>
          <p:cNvPr id="28" name="右箭头 27"/>
          <p:cNvSpPr/>
          <p:nvPr/>
        </p:nvSpPr>
        <p:spPr>
          <a:xfrm rot="5400000">
            <a:off x="6324368" y="4198527"/>
            <a:ext cx="457314" cy="360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621835315"/>
      </p:ext>
    </p:extLst>
  </p:cSld>
  <p:clrMapOvr>
    <a:masterClrMapping/>
  </p:clrMapOvr>
  <p:transition spd="slow" advTm="3000">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文本框 36"/>
          <p:cNvSpPr txBox="1"/>
          <p:nvPr/>
        </p:nvSpPr>
        <p:spPr>
          <a:xfrm>
            <a:off x="8610404" y="6583649"/>
            <a:ext cx="3012363" cy="246221"/>
          </a:xfrm>
          <a:prstGeom prst="rect">
            <a:avLst/>
          </a:prstGeom>
          <a:noFill/>
        </p:spPr>
        <p:txBody>
          <a:bodyPr wrap="non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CN" sz="10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Arial" panose="020B0604020202020204" pitchFamily="34" charset="0"/>
              </a:rPr>
              <a:t>Tsinghua University of China</a:t>
            </a:r>
            <a:endParaRPr kumimoji="0" lang="zh-CN" altLang="en-US" sz="10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sp>
        <p:nvSpPr>
          <p:cNvPr id="62" name="文本框 61"/>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p>
        </p:txBody>
      </p:sp>
      <p:sp>
        <p:nvSpPr>
          <p:cNvPr id="64" name="矩形 63"/>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6" name="文本框 65"/>
          <p:cNvSpPr txBox="1"/>
          <p:nvPr/>
        </p:nvSpPr>
        <p:spPr>
          <a:xfrm>
            <a:off x="594090" y="6583649"/>
            <a:ext cx="2031325"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知行合一、经世致用</a:t>
            </a:r>
          </a:p>
        </p:txBody>
      </p:sp>
      <p:sp>
        <p:nvSpPr>
          <p:cNvPr id="68" name="文本框 67"/>
          <p:cNvSpPr txBox="1"/>
          <p:nvPr/>
        </p:nvSpPr>
        <p:spPr>
          <a:xfrm>
            <a:off x="9137792" y="6583649"/>
            <a:ext cx="2484975" cy="246221"/>
          </a:xfrm>
          <a:prstGeom prst="rect">
            <a:avLst/>
          </a:prstGeom>
          <a:noFill/>
        </p:spPr>
        <p:txBody>
          <a:bodyPr wrap="non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CN"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cxnSp>
        <p:nvCxnSpPr>
          <p:cNvPr id="69" name="直接连接符 68"/>
          <p:cNvCxnSpPr/>
          <p:nvPr/>
        </p:nvCxnSpPr>
        <p:spPr>
          <a:xfrm>
            <a:off x="660400" y="760413"/>
            <a:ext cx="10858500" cy="0"/>
          </a:xfrm>
          <a:prstGeom prst="line">
            <a:avLst/>
          </a:prstGeom>
          <a:noFill/>
          <a:ln w="22225" cap="flat" cmpd="sng" algn="ctr">
            <a:solidFill>
              <a:srgbClr val="1C6299"/>
            </a:solidFill>
            <a:prstDash val="solid"/>
            <a:miter lim="800000"/>
          </a:ln>
          <a:effectLst/>
        </p:spPr>
      </p:cxnSp>
      <p:grpSp>
        <p:nvGrpSpPr>
          <p:cNvPr id="70" name="组合 69"/>
          <p:cNvGrpSpPr/>
          <p:nvPr/>
        </p:nvGrpSpPr>
        <p:grpSpPr>
          <a:xfrm>
            <a:off x="203760" y="159728"/>
            <a:ext cx="725344" cy="619478"/>
            <a:chOff x="178632" y="159728"/>
            <a:chExt cx="725344" cy="619478"/>
          </a:xfrm>
        </p:grpSpPr>
        <p:sp>
          <p:nvSpPr>
            <p:cNvPr id="71" name="椭圆 70"/>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72" name="文本框 71"/>
            <p:cNvSpPr txBox="1"/>
            <p:nvPr/>
          </p:nvSpPr>
          <p:spPr>
            <a:xfrm>
              <a:off x="230876" y="233483"/>
              <a:ext cx="673100"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04</a:t>
              </a:r>
              <a:endParaRPr kumimoji="0" lang="zh-CN" altLang="en-US"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73" name="椭圆 72"/>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pic>
        <p:nvPicPr>
          <p:cNvPr id="74" name="图片 7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75" name="标题占位符 1"/>
          <p:cNvSpPr txBox="1"/>
          <p:nvPr/>
        </p:nvSpPr>
        <p:spPr>
          <a:xfrm>
            <a:off x="965200" y="-100014"/>
            <a:ext cx="5435600"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600" b="1" dirty="0">
                <a:solidFill>
                  <a:sysClr val="windowText" lastClr="000000"/>
                </a:solidFill>
                <a:latin typeface="Arial" panose="020B0604020202020204"/>
                <a:ea typeface="微软雅黑" panose="020B0503020204020204" pitchFamily="34" charset="-122"/>
              </a:rPr>
              <a:t>Web</a:t>
            </a:r>
            <a:r>
              <a:rPr lang="zh-CN" altLang="en-US" sz="2600" b="1" dirty="0">
                <a:solidFill>
                  <a:sysClr val="windowText" lastClr="000000"/>
                </a:solidFill>
                <a:latin typeface="Arial" panose="020B0604020202020204"/>
                <a:ea typeface="微软雅黑" panose="020B0503020204020204" pitchFamily="34" charset="-122"/>
              </a:rPr>
              <a:t>前端框架</a:t>
            </a:r>
            <a:endParaRPr kumimoji="0" lang="zh-CN" altLang="en-US" sz="2600" b="1" i="0" u="none" strike="noStrike" kern="1200" cap="none" spc="0" normalizeH="0" baseline="0" noProof="0" dirty="0">
              <a:ln>
                <a:noFill/>
              </a:ln>
              <a:solidFill>
                <a:sysClr val="windowText" lastClr="000000"/>
              </a:solidFill>
              <a:effectLst/>
              <a:uLnTx/>
              <a:uFillTx/>
              <a:latin typeface="Arial" panose="020B0604020202020204"/>
              <a:ea typeface="微软雅黑" panose="020B0503020204020204" pitchFamily="34" charset="-122"/>
              <a:cs typeface="+mj-cs"/>
            </a:endParaRPr>
          </a:p>
        </p:txBody>
      </p:sp>
      <p:pic>
        <p:nvPicPr>
          <p:cNvPr id="2" name="图片 1"/>
          <p:cNvPicPr>
            <a:picLocks noChangeAspect="1"/>
          </p:cNvPicPr>
          <p:nvPr/>
        </p:nvPicPr>
        <p:blipFill>
          <a:blip r:embed="rId4"/>
          <a:stretch>
            <a:fillRect/>
          </a:stretch>
        </p:blipFill>
        <p:spPr>
          <a:xfrm>
            <a:off x="121920" y="1753605"/>
            <a:ext cx="11965861" cy="2880000"/>
          </a:xfrm>
          <a:prstGeom prst="rect">
            <a:avLst/>
          </a:prstGeom>
        </p:spPr>
      </p:pic>
      <p:sp>
        <p:nvSpPr>
          <p:cNvPr id="3" name="矩形 2"/>
          <p:cNvSpPr/>
          <p:nvPr/>
        </p:nvSpPr>
        <p:spPr>
          <a:xfrm>
            <a:off x="291866" y="5923669"/>
            <a:ext cx="11622767" cy="646331"/>
          </a:xfrm>
          <a:prstGeom prst="rect">
            <a:avLst/>
          </a:prstGeom>
        </p:spPr>
        <p:txBody>
          <a:bodyPr wrap="square">
            <a:spAutoFit/>
          </a:bodyPr>
          <a:lstStyle/>
          <a:p>
            <a:r>
              <a:rPr lang="zh-CN" altLang="en-US" dirty="0">
                <a:latin typeface="微软雅黑" panose="020B0503020204020204" pitchFamily="34" charset="-122"/>
                <a:ea typeface="微软雅黑" panose="020B0503020204020204" pitchFamily="34" charset="-122"/>
              </a:rPr>
              <a:t>来源于慕课网</a:t>
            </a:r>
            <a:endParaRPr lang="en-US" altLang="zh-CN" dirty="0">
              <a:latin typeface="微软雅黑" panose="020B0503020204020204" pitchFamily="34" charset="-122"/>
              <a:ea typeface="微软雅黑" panose="020B0503020204020204" pitchFamily="34" charset="-122"/>
            </a:endParaRPr>
          </a:p>
          <a:p>
            <a:r>
              <a:rPr lang="en-US" altLang="zh-CN" dirty="0">
                <a:latin typeface="Times New Roman" panose="02020603050405020304" pitchFamily="18" charset="0"/>
                <a:cs typeface="Times New Roman" panose="02020603050405020304" pitchFamily="18" charset="0"/>
              </a:rPr>
              <a:t>http://www.imooc.com/topic/webframe?mc_marking=77a4b61982a2c02cb72dd6aa05a9ba51&amp;mc_channel=bdqdkj</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30890998"/>
      </p:ext>
    </p:extLst>
  </p:cSld>
  <p:clrMapOvr>
    <a:masterClrMapping/>
  </p:clrMapOvr>
  <p:transition spd="slow" advTm="3000">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文本框 36"/>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62" name="文本框 61"/>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64" name="矩形 63"/>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20204"/>
              <a:ea typeface="微软雅黑" panose="020B0503020204020204" pitchFamily="34" charset="-122"/>
            </a:endParaRPr>
          </a:p>
        </p:txBody>
      </p:sp>
      <p:sp>
        <p:nvSpPr>
          <p:cNvPr id="66" name="文本框 65"/>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p>
        </p:txBody>
      </p:sp>
      <p:sp>
        <p:nvSpPr>
          <p:cNvPr id="68" name="文本框 67"/>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lang="zh-CN" altLang="en-US" sz="1000" spc="300" dirty="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cxnSp>
        <p:nvCxnSpPr>
          <p:cNvPr id="69" name="直接连接符 68"/>
          <p:cNvCxnSpPr/>
          <p:nvPr/>
        </p:nvCxnSpPr>
        <p:spPr>
          <a:xfrm>
            <a:off x="660400" y="760413"/>
            <a:ext cx="10858500" cy="0"/>
          </a:xfrm>
          <a:prstGeom prst="line">
            <a:avLst/>
          </a:prstGeom>
          <a:noFill/>
          <a:ln w="22225" cap="flat" cmpd="sng" algn="ctr">
            <a:solidFill>
              <a:srgbClr val="1C6299"/>
            </a:solidFill>
            <a:prstDash val="solid"/>
            <a:miter lim="800000"/>
          </a:ln>
          <a:effectLst/>
        </p:spPr>
      </p:cxnSp>
      <p:grpSp>
        <p:nvGrpSpPr>
          <p:cNvPr id="70" name="组合 69"/>
          <p:cNvGrpSpPr/>
          <p:nvPr/>
        </p:nvGrpSpPr>
        <p:grpSpPr>
          <a:xfrm>
            <a:off x="203760" y="159728"/>
            <a:ext cx="725344" cy="619478"/>
            <a:chOff x="178632" y="159728"/>
            <a:chExt cx="725344" cy="619478"/>
          </a:xfrm>
        </p:grpSpPr>
        <p:sp>
          <p:nvSpPr>
            <p:cNvPr id="71" name="椭圆 70"/>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sp>
          <p:nvSpPr>
            <p:cNvPr id="72" name="文本框 71"/>
            <p:cNvSpPr txBox="1"/>
            <p:nvPr/>
          </p:nvSpPr>
          <p:spPr>
            <a:xfrm>
              <a:off x="230876" y="233483"/>
              <a:ext cx="673100" cy="338554"/>
            </a:xfrm>
            <a:prstGeom prst="rect">
              <a:avLst/>
            </a:prstGeom>
            <a:noFill/>
          </p:spPr>
          <p:txBody>
            <a:bodyPr wrap="square" rtlCol="0">
              <a:spAutoFit/>
            </a:bodyPr>
            <a:lstStyle/>
            <a:p>
              <a:pPr algn="ctr">
                <a:defRPr/>
              </a:pPr>
              <a:r>
                <a:rPr lang="en-US" altLang="zh-CN" sz="1600" i="1" dirty="0">
                  <a:solidFill>
                    <a:prstClr val="white"/>
                  </a:solidFill>
                  <a:latin typeface="微软雅黑" panose="020B0503020204020204" pitchFamily="34" charset="-122"/>
                  <a:ea typeface="微软雅黑" panose="020B0503020204020204" pitchFamily="34" charset="-122"/>
                </a:rPr>
                <a:t>02</a:t>
              </a:r>
              <a:endParaRPr lang="zh-CN" altLang="en-US" sz="1600" i="1" dirty="0">
                <a:solidFill>
                  <a:prstClr val="white"/>
                </a:solidFill>
                <a:latin typeface="微软雅黑" panose="020B0503020204020204" pitchFamily="34" charset="-122"/>
                <a:ea typeface="微软雅黑" panose="020B0503020204020204" pitchFamily="34" charset="-122"/>
              </a:endParaRPr>
            </a:p>
          </p:txBody>
        </p:sp>
        <p:sp>
          <p:nvSpPr>
            <p:cNvPr id="73" name="椭圆 72"/>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grpSp>
      <p:pic>
        <p:nvPicPr>
          <p:cNvPr id="74" name="图片 7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pic>
        <p:nvPicPr>
          <p:cNvPr id="3" name="图片 2"/>
          <p:cNvPicPr>
            <a:picLocks noChangeAspect="1"/>
          </p:cNvPicPr>
          <p:nvPr/>
        </p:nvPicPr>
        <p:blipFill>
          <a:blip r:embed="rId4"/>
          <a:stretch>
            <a:fillRect/>
          </a:stretch>
        </p:blipFill>
        <p:spPr>
          <a:xfrm>
            <a:off x="0" y="-10130"/>
            <a:ext cx="8270064" cy="6840000"/>
          </a:xfrm>
          <a:prstGeom prst="rect">
            <a:avLst/>
          </a:prstGeom>
        </p:spPr>
      </p:pic>
      <p:pic>
        <p:nvPicPr>
          <p:cNvPr id="14" name="图片 13"/>
          <p:cNvPicPr>
            <a:picLocks noChangeAspect="1"/>
          </p:cNvPicPr>
          <p:nvPr/>
        </p:nvPicPr>
        <p:blipFill>
          <a:blip r:embed="rId5"/>
          <a:stretch>
            <a:fillRect/>
          </a:stretch>
        </p:blipFill>
        <p:spPr>
          <a:xfrm>
            <a:off x="384371" y="572037"/>
            <a:ext cx="9340542" cy="5400000"/>
          </a:xfrm>
          <a:prstGeom prst="rect">
            <a:avLst/>
          </a:prstGeom>
        </p:spPr>
      </p:pic>
      <p:pic>
        <p:nvPicPr>
          <p:cNvPr id="17" name="图片 16"/>
          <p:cNvPicPr>
            <a:picLocks noChangeAspect="1"/>
          </p:cNvPicPr>
          <p:nvPr/>
        </p:nvPicPr>
        <p:blipFill>
          <a:blip r:embed="rId6"/>
          <a:stretch>
            <a:fillRect/>
          </a:stretch>
        </p:blipFill>
        <p:spPr>
          <a:xfrm>
            <a:off x="1715837" y="-10130"/>
            <a:ext cx="10476163" cy="6840000"/>
          </a:xfrm>
          <a:prstGeom prst="rect">
            <a:avLst/>
          </a:prstGeom>
        </p:spPr>
      </p:pic>
      <p:pic>
        <p:nvPicPr>
          <p:cNvPr id="18" name="图片 17"/>
          <p:cNvPicPr>
            <a:picLocks noChangeAspect="1"/>
          </p:cNvPicPr>
          <p:nvPr/>
        </p:nvPicPr>
        <p:blipFill>
          <a:blip r:embed="rId7"/>
          <a:stretch>
            <a:fillRect/>
          </a:stretch>
        </p:blipFill>
        <p:spPr>
          <a:xfrm>
            <a:off x="3824063" y="-13274"/>
            <a:ext cx="7384156" cy="6840000"/>
          </a:xfrm>
          <a:prstGeom prst="rect">
            <a:avLst/>
          </a:prstGeom>
        </p:spPr>
      </p:pic>
      <p:sp>
        <p:nvSpPr>
          <p:cNvPr id="4" name="圆角矩形 3"/>
          <p:cNvSpPr/>
          <p:nvPr/>
        </p:nvSpPr>
        <p:spPr>
          <a:xfrm>
            <a:off x="0" y="3031958"/>
            <a:ext cx="6914147" cy="3794768"/>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220280076"/>
      </p:ext>
    </p:extLst>
  </p:cSld>
  <p:clrMapOvr>
    <a:masterClrMapping/>
  </p:clrMapOvr>
  <p:transition spd="slow" advTm="3000">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文本框 36"/>
          <p:cNvSpPr txBox="1"/>
          <p:nvPr/>
        </p:nvSpPr>
        <p:spPr>
          <a:xfrm>
            <a:off x="8610404" y="6583649"/>
            <a:ext cx="3012363" cy="246221"/>
          </a:xfrm>
          <a:prstGeom prst="rect">
            <a:avLst/>
          </a:prstGeom>
          <a:noFill/>
        </p:spPr>
        <p:txBody>
          <a:bodyPr wrap="non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CN" sz="10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Arial" panose="020B0604020202020204" pitchFamily="34" charset="0"/>
              </a:rPr>
              <a:t>Tsinghua University of China</a:t>
            </a:r>
            <a:endParaRPr kumimoji="0" lang="zh-CN" altLang="en-US" sz="10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sp>
        <p:nvSpPr>
          <p:cNvPr id="62" name="文本框 61"/>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p>
        </p:txBody>
      </p:sp>
      <p:sp>
        <p:nvSpPr>
          <p:cNvPr id="64" name="矩形 63"/>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6" name="文本框 65"/>
          <p:cNvSpPr txBox="1"/>
          <p:nvPr/>
        </p:nvSpPr>
        <p:spPr>
          <a:xfrm>
            <a:off x="594090" y="6583649"/>
            <a:ext cx="2031325"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知行合一、经世致用</a:t>
            </a:r>
          </a:p>
        </p:txBody>
      </p:sp>
      <p:sp>
        <p:nvSpPr>
          <p:cNvPr id="68" name="文本框 67"/>
          <p:cNvSpPr txBox="1"/>
          <p:nvPr/>
        </p:nvSpPr>
        <p:spPr>
          <a:xfrm>
            <a:off x="9137792" y="6583649"/>
            <a:ext cx="2484975" cy="246221"/>
          </a:xfrm>
          <a:prstGeom prst="rect">
            <a:avLst/>
          </a:prstGeom>
          <a:noFill/>
        </p:spPr>
        <p:txBody>
          <a:bodyPr wrap="non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CN"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cxnSp>
        <p:nvCxnSpPr>
          <p:cNvPr id="69" name="直接连接符 68"/>
          <p:cNvCxnSpPr/>
          <p:nvPr/>
        </p:nvCxnSpPr>
        <p:spPr>
          <a:xfrm>
            <a:off x="660400" y="760413"/>
            <a:ext cx="10858500" cy="0"/>
          </a:xfrm>
          <a:prstGeom prst="line">
            <a:avLst/>
          </a:prstGeom>
          <a:noFill/>
          <a:ln w="22225" cap="flat" cmpd="sng" algn="ctr">
            <a:solidFill>
              <a:srgbClr val="1C6299"/>
            </a:solidFill>
            <a:prstDash val="solid"/>
            <a:miter lim="800000"/>
          </a:ln>
          <a:effectLst/>
        </p:spPr>
      </p:cxnSp>
      <p:grpSp>
        <p:nvGrpSpPr>
          <p:cNvPr id="70" name="组合 69"/>
          <p:cNvGrpSpPr/>
          <p:nvPr/>
        </p:nvGrpSpPr>
        <p:grpSpPr>
          <a:xfrm>
            <a:off x="203760" y="159728"/>
            <a:ext cx="725344" cy="619478"/>
            <a:chOff x="178632" y="159728"/>
            <a:chExt cx="725344" cy="619478"/>
          </a:xfrm>
        </p:grpSpPr>
        <p:sp>
          <p:nvSpPr>
            <p:cNvPr id="71" name="椭圆 70"/>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72" name="文本框 71"/>
            <p:cNvSpPr txBox="1"/>
            <p:nvPr/>
          </p:nvSpPr>
          <p:spPr>
            <a:xfrm>
              <a:off x="230876" y="233483"/>
              <a:ext cx="673100"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00</a:t>
              </a:r>
              <a:endParaRPr kumimoji="0" lang="zh-CN" altLang="en-US"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73" name="椭圆 72"/>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pic>
        <p:nvPicPr>
          <p:cNvPr id="74" name="图片 7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21" name="标题占位符 1"/>
          <p:cNvSpPr txBox="1"/>
          <p:nvPr/>
        </p:nvSpPr>
        <p:spPr>
          <a:xfrm>
            <a:off x="965200" y="-100014"/>
            <a:ext cx="5435600"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600" b="1" i="0" u="none" strike="noStrike" kern="120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rPr>
              <a:t>目录</a:t>
            </a:r>
          </a:p>
        </p:txBody>
      </p:sp>
      <p:sp>
        <p:nvSpPr>
          <p:cNvPr id="22" name="标题占位符 1"/>
          <p:cNvSpPr txBox="1"/>
          <p:nvPr/>
        </p:nvSpPr>
        <p:spPr>
          <a:xfrm>
            <a:off x="929104" y="1510163"/>
            <a:ext cx="8286455" cy="4121711"/>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457200" marR="0" lvl="0" indent="-457200" algn="l" defTabSz="914400" rtl="0" eaLnBrk="1" fontAlgn="auto" latinLnBrk="0" hangingPunct="1">
              <a:lnSpc>
                <a:spcPct val="200000"/>
              </a:lnSpc>
              <a:spcBef>
                <a:spcPts val="0"/>
              </a:spcBef>
              <a:spcAft>
                <a:spcPts val="0"/>
              </a:spcAft>
              <a:buClrTx/>
              <a:buSzTx/>
              <a:buFont typeface="Wingdings" panose="05000000000000000000" pitchFamily="2" charset="2"/>
              <a:buChar char="p"/>
              <a:tabLst/>
              <a:defRPr/>
            </a:pPr>
            <a:r>
              <a:rPr lang="zh-CN" altLang="en-US" sz="2800" b="1" dirty="0">
                <a:solidFill>
                  <a:sysClr val="windowText" lastClr="000000"/>
                </a:solidFill>
                <a:latin typeface="微软雅黑" panose="020B0503020204020204" pitchFamily="34" charset="-122"/>
                <a:ea typeface="微软雅黑" panose="020B0503020204020204" pitchFamily="34" charset="-122"/>
              </a:rPr>
              <a:t>学</a:t>
            </a:r>
            <a:r>
              <a:rPr lang="en-US" altLang="zh-CN" sz="2800" b="1" dirty="0">
                <a:solidFill>
                  <a:sysClr val="windowText" lastClr="000000"/>
                </a:solidFill>
                <a:latin typeface="微软雅黑" panose="020B0503020204020204" pitchFamily="34" charset="-122"/>
                <a:ea typeface="微软雅黑" panose="020B0503020204020204" pitchFamily="34" charset="-122"/>
              </a:rPr>
              <a:t>Web</a:t>
            </a:r>
            <a:r>
              <a:rPr lang="zh-CN" altLang="en-US" sz="2800" b="1" dirty="0">
                <a:solidFill>
                  <a:sysClr val="windowText" lastClr="000000"/>
                </a:solidFill>
                <a:latin typeface="微软雅黑" panose="020B0503020204020204" pitchFamily="34" charset="-122"/>
                <a:ea typeface="微软雅黑" panose="020B0503020204020204" pitchFamily="34" charset="-122"/>
              </a:rPr>
              <a:t>技术有用？</a:t>
            </a:r>
            <a:endParaRPr lang="en-US" altLang="zh-CN" sz="2800" b="1" dirty="0">
              <a:solidFill>
                <a:sysClr val="windowText" lastClr="000000"/>
              </a:solidFill>
              <a:latin typeface="微软雅黑" panose="020B0503020204020204" pitchFamily="34" charset="-122"/>
              <a:ea typeface="微软雅黑" panose="020B0503020204020204" pitchFamily="34" charset="-122"/>
            </a:endParaRPr>
          </a:p>
          <a:p>
            <a:pPr marL="457200" marR="0" lvl="0" indent="-457200" algn="l" defTabSz="914400" rtl="0" eaLnBrk="1" fontAlgn="auto" latinLnBrk="0" hangingPunct="1">
              <a:lnSpc>
                <a:spcPct val="200000"/>
              </a:lnSpc>
              <a:spcBef>
                <a:spcPts val="0"/>
              </a:spcBef>
              <a:spcAft>
                <a:spcPts val="0"/>
              </a:spcAft>
              <a:buClrTx/>
              <a:buSzTx/>
              <a:buFont typeface="Wingdings" panose="05000000000000000000" pitchFamily="2" charset="2"/>
              <a:buChar char="p"/>
              <a:tabLst/>
              <a:defRPr/>
            </a:pPr>
            <a:r>
              <a:rPr kumimoji="0" lang="zh-CN" altLang="en-US" sz="2800" b="1" i="0" u="none" strike="noStrike" kern="120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rPr>
              <a:t>课程设置</a:t>
            </a:r>
            <a:endParaRPr kumimoji="0" lang="en-US" altLang="zh-CN" sz="2800" b="1" i="0" u="none" strike="noStrike" kern="120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endParaRPr>
          </a:p>
          <a:p>
            <a:pPr marL="457200" marR="0" lvl="0" indent="-457200" algn="l" defTabSz="914400" rtl="0" eaLnBrk="1" fontAlgn="auto" latinLnBrk="0" hangingPunct="1">
              <a:lnSpc>
                <a:spcPct val="200000"/>
              </a:lnSpc>
              <a:spcBef>
                <a:spcPts val="0"/>
              </a:spcBef>
              <a:spcAft>
                <a:spcPts val="0"/>
              </a:spcAft>
              <a:buClrTx/>
              <a:buSzTx/>
              <a:buFont typeface="Wingdings" panose="05000000000000000000" pitchFamily="2" charset="2"/>
              <a:buChar char="p"/>
              <a:tabLst/>
              <a:defRPr/>
            </a:pPr>
            <a:r>
              <a:rPr lang="en-US" altLang="zh-CN" sz="2800" b="1" dirty="0">
                <a:solidFill>
                  <a:sysClr val="windowText" lastClr="000000"/>
                </a:solidFill>
                <a:latin typeface="微软雅黑" panose="020B0503020204020204" pitchFamily="34" charset="-122"/>
                <a:ea typeface="微软雅黑" panose="020B0503020204020204" pitchFamily="34" charset="-122"/>
              </a:rPr>
              <a:t>HTTP</a:t>
            </a:r>
            <a:r>
              <a:rPr lang="zh-CN" altLang="en-US" sz="2800" b="1" dirty="0">
                <a:solidFill>
                  <a:sysClr val="windowText" lastClr="000000"/>
                </a:solidFill>
                <a:latin typeface="微软雅黑" panose="020B0503020204020204" pitchFamily="34" charset="-122"/>
                <a:ea typeface="微软雅黑" panose="020B0503020204020204" pitchFamily="34" charset="-122"/>
              </a:rPr>
              <a:t>简介</a:t>
            </a:r>
            <a:endParaRPr lang="en-US" altLang="zh-CN" sz="2800" b="1" dirty="0">
              <a:solidFill>
                <a:sysClr val="windowText" lastClr="000000"/>
              </a:solidFill>
              <a:latin typeface="微软雅黑" panose="020B0503020204020204" pitchFamily="34" charset="-122"/>
              <a:ea typeface="微软雅黑" panose="020B0503020204020204" pitchFamily="34" charset="-122"/>
            </a:endParaRPr>
          </a:p>
          <a:p>
            <a:pPr marL="457200" marR="0" lvl="0" indent="-457200" algn="l" defTabSz="914400" rtl="0" eaLnBrk="1" fontAlgn="auto" latinLnBrk="0" hangingPunct="1">
              <a:lnSpc>
                <a:spcPct val="200000"/>
              </a:lnSpc>
              <a:spcBef>
                <a:spcPts val="0"/>
              </a:spcBef>
              <a:spcAft>
                <a:spcPts val="0"/>
              </a:spcAft>
              <a:buClrTx/>
              <a:buSzTx/>
              <a:buFont typeface="Wingdings" panose="05000000000000000000" pitchFamily="2" charset="2"/>
              <a:buChar char="p"/>
              <a:tabLst/>
              <a:defRPr/>
            </a:pPr>
            <a:r>
              <a:rPr kumimoji="0" lang="en-US" altLang="zh-CN" sz="2800" b="1" i="0" u="none" strike="noStrike" kern="120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rPr>
              <a:t>Web</a:t>
            </a:r>
            <a:r>
              <a:rPr kumimoji="0" lang="zh-CN" altLang="en-US" sz="2800" b="1" i="0" u="none" strike="noStrike" kern="120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rPr>
              <a:t>开发准备</a:t>
            </a:r>
            <a:endParaRPr kumimoji="0" lang="en-US" altLang="zh-CN" sz="2800" b="1" i="0" u="none" strike="noStrike" kern="120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endParaRPr>
          </a:p>
          <a:p>
            <a:pPr marL="457200" marR="0" lvl="0" indent="-457200" algn="l" defTabSz="914400" rtl="0" eaLnBrk="1" fontAlgn="auto" latinLnBrk="0" hangingPunct="1">
              <a:lnSpc>
                <a:spcPct val="100000"/>
              </a:lnSpc>
              <a:spcBef>
                <a:spcPts val="0"/>
              </a:spcBef>
              <a:spcAft>
                <a:spcPts val="0"/>
              </a:spcAft>
              <a:buClrTx/>
              <a:buSzTx/>
              <a:buFont typeface="Wingdings" panose="05000000000000000000" pitchFamily="2" charset="2"/>
              <a:buChar char="p"/>
              <a:tabLst/>
              <a:defRPr/>
            </a:pPr>
            <a:endParaRPr kumimoji="0" lang="zh-CN" altLang="en-US" sz="2600" b="1" i="0" u="none" strike="noStrike" kern="120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34784810"/>
      </p:ext>
    </p:extLst>
  </p:cSld>
  <p:clrMapOvr>
    <a:masterClrMapping/>
  </p:clrMapOvr>
  <p:transition spd="slow" advTm="3000">
    <p:fade/>
  </p:transition>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矩形 4"/>
          <p:cNvSpPr/>
          <p:nvPr/>
        </p:nvSpPr>
        <p:spPr>
          <a:xfrm>
            <a:off x="-28271" y="1951493"/>
            <a:ext cx="12220271" cy="1838567"/>
          </a:xfrm>
          <a:prstGeom prst="rect">
            <a:avLst/>
          </a:prstGeom>
          <a:solidFill>
            <a:srgbClr val="1C62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defRPr/>
            </a:pPr>
            <a:endParaRPr lang="zh-CN" altLang="en-US" sz="1800">
              <a:solidFill>
                <a:prstClr val="white"/>
              </a:solidFill>
              <a:latin typeface="Calibri" panose="020F0502020204030204"/>
              <a:ea typeface="等线" panose="02010600030101010101" pitchFamily="2" charset="-122"/>
            </a:endParaRPr>
          </a:p>
        </p:txBody>
      </p:sp>
      <p:sp>
        <p:nvSpPr>
          <p:cNvPr id="7" name="文本框 6"/>
          <p:cNvSpPr txBox="1"/>
          <p:nvPr/>
        </p:nvSpPr>
        <p:spPr>
          <a:xfrm>
            <a:off x="5644784" y="2252225"/>
            <a:ext cx="3575018" cy="923201"/>
          </a:xfrm>
          <a:prstGeom prst="rect">
            <a:avLst/>
          </a:prstGeom>
          <a:noFill/>
        </p:spPr>
        <p:txBody>
          <a:bodyPr wrap="none" rtlCol="0">
            <a:spAutoFit/>
          </a:bodyPr>
          <a:lstStyle/>
          <a:p>
            <a:pPr defTabSz="913765">
              <a:defRPr/>
            </a:pPr>
            <a:r>
              <a:rPr lang="zh-CN" altLang="en-US" sz="5400" b="1" dirty="0">
                <a:solidFill>
                  <a:prstClr val="white"/>
                </a:solidFill>
                <a:latin typeface="微软雅黑" panose="020B0503020204020204" pitchFamily="34" charset="-122"/>
                <a:ea typeface="微软雅黑" panose="020B0503020204020204" pitchFamily="34" charset="-122"/>
              </a:rPr>
              <a:t>谢 谢 大 家</a:t>
            </a:r>
          </a:p>
        </p:txBody>
      </p:sp>
      <p:sp>
        <p:nvSpPr>
          <p:cNvPr id="12" name="椭圆 11"/>
          <p:cNvSpPr/>
          <p:nvPr/>
        </p:nvSpPr>
        <p:spPr>
          <a:xfrm>
            <a:off x="1524353" y="1558640"/>
            <a:ext cx="2624273" cy="2624273"/>
          </a:xfrm>
          <a:prstGeom prst="ellipse">
            <a:avLst/>
          </a:prstGeom>
          <a:solidFill>
            <a:schemeClr val="bg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defRPr/>
            </a:pPr>
            <a:endParaRPr lang="zh-CN" altLang="en-US" sz="1800">
              <a:solidFill>
                <a:prstClr val="white"/>
              </a:solidFill>
              <a:latin typeface="Calibri" panose="020F0502020204030204"/>
              <a:ea typeface="等线" panose="02010600030101010101" pitchFamily="2" charset="-122"/>
            </a:endParaRPr>
          </a:p>
        </p:txBody>
      </p:sp>
      <p:pic>
        <p:nvPicPr>
          <p:cNvPr id="9" name="图片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6181" y="1418982"/>
            <a:ext cx="3140616" cy="2903588"/>
          </a:xfrm>
          <a:prstGeom prst="rect">
            <a:avLst/>
          </a:prstGeom>
        </p:spPr>
      </p:pic>
      <p:pic>
        <p:nvPicPr>
          <p:cNvPr id="8" name="图片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93751" y="212782"/>
            <a:ext cx="1966449" cy="575997"/>
          </a:xfrm>
          <a:prstGeom prst="rect">
            <a:avLst/>
          </a:prstGeom>
        </p:spPr>
      </p:pic>
      <p:sp>
        <p:nvSpPr>
          <p:cNvPr id="19" name="矩形 18"/>
          <p:cNvSpPr/>
          <p:nvPr/>
        </p:nvSpPr>
        <p:spPr>
          <a:xfrm>
            <a:off x="6444598" y="3263845"/>
            <a:ext cx="6498497" cy="276956"/>
          </a:xfrm>
          <a:prstGeom prst="rect">
            <a:avLst/>
          </a:prstGeom>
        </p:spPr>
        <p:txBody>
          <a:bodyPr wrap="square" lIns="91397" tIns="45699" rIns="91397" bIns="45699">
            <a:spAutoFit/>
          </a:bodyPr>
          <a:lstStyle/>
          <a:p>
            <a:pPr defTabSz="913765">
              <a:defRPr/>
            </a:pPr>
            <a:r>
              <a:rPr lang="en-US" altLang="zh-CN" sz="1200" b="1" dirty="0">
                <a:solidFill>
                  <a:prstClr val="white"/>
                </a:solidFill>
                <a:latin typeface="微软雅黑" panose="020B0503020204020204" pitchFamily="34" charset="-122"/>
                <a:ea typeface="微软雅黑" panose="020B0503020204020204" pitchFamily="34" charset="-122"/>
              </a:rPr>
              <a:t>THANKS FOR ALL</a:t>
            </a:r>
          </a:p>
        </p:txBody>
      </p:sp>
      <p:sp>
        <p:nvSpPr>
          <p:cNvPr id="3" name="矩形 2"/>
          <p:cNvSpPr/>
          <p:nvPr/>
        </p:nvSpPr>
        <p:spPr>
          <a:xfrm>
            <a:off x="3265928" y="3971437"/>
            <a:ext cx="5953874" cy="743986"/>
          </a:xfrm>
          <a:prstGeom prst="rect">
            <a:avLst/>
          </a:prstGeom>
        </p:spPr>
        <p:txBody>
          <a:bodyPr wrap="none">
            <a:spAutoFit/>
          </a:bodyPr>
          <a:lstStyle/>
          <a:p>
            <a:pPr>
              <a:lnSpc>
                <a:spcPct val="150000"/>
              </a:lnSpc>
              <a:defRPr/>
            </a:pPr>
            <a:r>
              <a:rPr lang="en-US" altLang="zh-CN" sz="3200" b="1" dirty="0">
                <a:latin typeface="微软雅黑" panose="020B0503020204020204" pitchFamily="34" charset="-122"/>
                <a:ea typeface="微软雅黑" panose="020B0503020204020204" pitchFamily="34" charset="-122"/>
              </a:rPr>
              <a:t>Email</a:t>
            </a:r>
            <a:r>
              <a:rPr lang="zh-CN" altLang="en-US" sz="3200" b="1" dirty="0">
                <a:latin typeface="微软雅黑" panose="020B0503020204020204" pitchFamily="34" charset="-122"/>
                <a:ea typeface="微软雅黑" panose="020B0503020204020204" pitchFamily="34" charset="-122"/>
              </a:rPr>
              <a:t>： </a:t>
            </a:r>
            <a:r>
              <a:rPr lang="en-US" altLang="zh-CN" sz="3200" b="1" dirty="0">
                <a:latin typeface="微软雅黑" panose="020B0503020204020204" pitchFamily="34" charset="-122"/>
                <a:ea typeface="微软雅黑" panose="020B0503020204020204" pitchFamily="34" charset="-122"/>
              </a:rPr>
              <a:t>liujin06@csu.edu.cn</a:t>
            </a:r>
          </a:p>
        </p:txBody>
      </p:sp>
      <p:pic>
        <p:nvPicPr>
          <p:cNvPr id="4" name="图片 3">
            <a:extLst>
              <a:ext uri="{FF2B5EF4-FFF2-40B4-BE49-F238E27FC236}">
                <a16:creationId xmlns:a16="http://schemas.microsoft.com/office/drawing/2014/main" id="{5E136E56-F6CE-42F7-A885-32DB87B0C2D1}"/>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12904" t="37249" r="12751" b="20412"/>
          <a:stretch/>
        </p:blipFill>
        <p:spPr>
          <a:xfrm>
            <a:off x="9269338" y="3878479"/>
            <a:ext cx="2867946" cy="2903588"/>
          </a:xfrm>
          <a:prstGeom prst="rect">
            <a:avLst/>
          </a:prstGeom>
        </p:spPr>
      </p:pic>
    </p:spTree>
  </p:cSld>
  <p:clrMapOvr>
    <a:masterClrMapping/>
  </p:clrMapOvr>
  <p:transition spd="slow" advClick="0" advTm="1000">
    <p:randomBar dir="ver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59409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8" name="文本框 7"/>
          <p:cNvSpPr txBox="1"/>
          <p:nvPr/>
        </p:nvSpPr>
        <p:spPr>
          <a:xfrm>
            <a:off x="8655288" y="6583649"/>
            <a:ext cx="2967479"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Tsinghua University of China</a:t>
            </a:r>
            <a:endParaRPr lang="zh-CN" altLang="en-US" sz="1000" spc="300" dirty="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sp>
        <p:nvSpPr>
          <p:cNvPr id="12" name="文本框 11"/>
          <p:cNvSpPr txBox="1"/>
          <p:nvPr/>
        </p:nvSpPr>
        <p:spPr>
          <a:xfrm>
            <a:off x="1558171" y="2105561"/>
            <a:ext cx="2214068" cy="2646878"/>
          </a:xfrm>
          <a:prstGeom prst="rect">
            <a:avLst/>
          </a:prstGeom>
          <a:noFill/>
        </p:spPr>
        <p:txBody>
          <a:bodyPr wrap="none" rtlCol="0">
            <a:spAutoFit/>
          </a:bodyPr>
          <a:lstStyle/>
          <a:p>
            <a:pPr>
              <a:defRPr/>
            </a:pPr>
            <a:r>
              <a:rPr lang="en-US" altLang="zh-CN" sz="16600" spc="300" dirty="0">
                <a:gradFill>
                  <a:gsLst>
                    <a:gs pos="98052">
                      <a:prstClr val="white"/>
                    </a:gs>
                    <a:gs pos="0">
                      <a:srgbClr val="1C6299"/>
                    </a:gs>
                    <a:gs pos="100000">
                      <a:prstClr val="white"/>
                    </a:gs>
                  </a:gsLst>
                  <a:lin ang="5400000" scaled="1"/>
                </a:gradFill>
                <a:latin typeface="Impact" panose="020B0806030902050204" pitchFamily="34" charset="0"/>
                <a:ea typeface="微软雅黑" panose="020B0503020204020204" pitchFamily="34" charset="-122"/>
              </a:rPr>
              <a:t>01</a:t>
            </a:r>
            <a:endParaRPr lang="zh-CN" altLang="en-US" sz="16600" spc="300" dirty="0">
              <a:gradFill>
                <a:gsLst>
                  <a:gs pos="98052">
                    <a:prstClr val="white"/>
                  </a:gs>
                  <a:gs pos="0">
                    <a:srgbClr val="1C6299"/>
                  </a:gs>
                  <a:gs pos="100000">
                    <a:prstClr val="white"/>
                  </a:gs>
                </a:gsLst>
                <a:lin ang="5400000" scaled="1"/>
              </a:gradFill>
              <a:latin typeface="Impact" panose="020B0806030902050204" pitchFamily="34" charset="0"/>
              <a:ea typeface="微软雅黑" panose="020B0503020204020204" pitchFamily="34" charset="-122"/>
            </a:endParaRPr>
          </a:p>
        </p:txBody>
      </p:sp>
      <p:sp>
        <p:nvSpPr>
          <p:cNvPr id="13" name="标题 1"/>
          <p:cNvSpPr txBox="1"/>
          <p:nvPr/>
        </p:nvSpPr>
        <p:spPr>
          <a:xfrm>
            <a:off x="5560176" y="2143126"/>
            <a:ext cx="6713702" cy="1035858"/>
          </a:xfrm>
          <a:prstGeom prst="rect">
            <a:avLst/>
          </a:prstGeom>
        </p:spPr>
        <p:txBody>
          <a:bodyPr vert="horz" lIns="0" tIns="45720" rIns="91440" bIns="45720" rtlCol="0" anchor="ctr" anchorCtr="0">
            <a:normAutofit/>
          </a:bodyPr>
          <a:lstStyle>
            <a:lvl1pPr algn="l" defTabSz="914400" rtl="0" eaLnBrk="1" latinLnBrk="0" hangingPunct="1">
              <a:lnSpc>
                <a:spcPct val="90000"/>
              </a:lnSpc>
              <a:spcBef>
                <a:spcPct val="0"/>
              </a:spcBef>
              <a:buNone/>
              <a:defRPr sz="4000" b="1" kern="1200" spc="100" baseline="0">
                <a:solidFill>
                  <a:schemeClr val="tx1">
                    <a:lumMod val="75000"/>
                    <a:lumOff val="25000"/>
                  </a:schemeClr>
                </a:solidFill>
                <a:latin typeface="+mj-lt"/>
                <a:ea typeface="+mj-ea"/>
                <a:cs typeface="+mj-cs"/>
              </a:defRPr>
            </a:lvl1pPr>
          </a:lstStyle>
          <a:p>
            <a:pPr>
              <a:defRPr/>
            </a:pPr>
            <a:r>
              <a:rPr lang="zh-CN" altLang="en-US" dirty="0">
                <a:solidFill>
                  <a:sysClr val="windowText" lastClr="000000">
                    <a:lumMod val="75000"/>
                    <a:lumOff val="25000"/>
                  </a:sysClr>
                </a:solidFill>
                <a:latin typeface="Arial" panose="020B0604020202020204"/>
                <a:ea typeface="微软雅黑" panose="020B0503020204020204" pitchFamily="34" charset="-122"/>
              </a:rPr>
              <a:t>学</a:t>
            </a:r>
            <a:r>
              <a:rPr lang="en-US" altLang="zh-CN" dirty="0">
                <a:solidFill>
                  <a:sysClr val="windowText" lastClr="000000">
                    <a:lumMod val="75000"/>
                    <a:lumOff val="25000"/>
                  </a:sysClr>
                </a:solidFill>
                <a:latin typeface="Arial" panose="020B0604020202020204"/>
                <a:ea typeface="微软雅黑" panose="020B0503020204020204" pitchFamily="34" charset="-122"/>
              </a:rPr>
              <a:t>Web</a:t>
            </a:r>
            <a:r>
              <a:rPr lang="zh-CN" altLang="en-US" dirty="0">
                <a:solidFill>
                  <a:sysClr val="windowText" lastClr="000000">
                    <a:lumMod val="75000"/>
                    <a:lumOff val="25000"/>
                  </a:sysClr>
                </a:solidFill>
                <a:latin typeface="Arial" panose="020B0604020202020204"/>
                <a:ea typeface="微软雅黑" panose="020B0503020204020204" pitchFamily="34" charset="-122"/>
              </a:rPr>
              <a:t>技术有用？</a:t>
            </a:r>
          </a:p>
        </p:txBody>
      </p:sp>
      <p:cxnSp>
        <p:nvCxnSpPr>
          <p:cNvPr id="15" name="直接连接符 14"/>
          <p:cNvCxnSpPr/>
          <p:nvPr/>
        </p:nvCxnSpPr>
        <p:spPr>
          <a:xfrm>
            <a:off x="4619693" y="2143125"/>
            <a:ext cx="0" cy="2571750"/>
          </a:xfrm>
          <a:prstGeom prst="line">
            <a:avLst/>
          </a:prstGeom>
          <a:noFill/>
          <a:ln w="12700" cap="flat" cmpd="sng" algn="ctr">
            <a:solidFill>
              <a:sysClr val="window" lastClr="FFFFFF">
                <a:lumMod val="50000"/>
              </a:sysClr>
            </a:solidFill>
            <a:prstDash val="dashDot"/>
            <a:miter lim="800000"/>
          </a:ln>
          <a:effectLst/>
        </p:spPr>
      </p:cxnSp>
      <p:sp>
        <p:nvSpPr>
          <p:cNvPr id="16" name="矩形 15"/>
          <p:cNvSpPr/>
          <p:nvPr/>
        </p:nvSpPr>
        <p:spPr>
          <a:xfrm>
            <a:off x="5560176" y="3432579"/>
            <a:ext cx="720000" cy="1016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20204"/>
              <a:ea typeface="微软雅黑" panose="020B0503020204020204" pitchFamily="34" charset="-122"/>
            </a:endParaRPr>
          </a:p>
        </p:txBody>
      </p:sp>
      <p:sp>
        <p:nvSpPr>
          <p:cNvPr id="17" name="任意多边形: 形状 16"/>
          <p:cNvSpPr/>
          <p:nvPr/>
        </p:nvSpPr>
        <p:spPr>
          <a:xfrm flipH="1">
            <a:off x="0" y="0"/>
            <a:ext cx="12192000" cy="723900"/>
          </a:xfrm>
          <a:custGeom>
            <a:avLst/>
            <a:gdLst>
              <a:gd name="connsiteX0" fmla="*/ 12192000 w 12192000"/>
              <a:gd name="connsiteY0" fmla="*/ 0 h 723900"/>
              <a:gd name="connsiteX1" fmla="*/ 2755900 w 12192000"/>
              <a:gd name="connsiteY1" fmla="*/ 0 h 723900"/>
              <a:gd name="connsiteX2" fmla="*/ 4 w 12192000"/>
              <a:gd name="connsiteY2" fmla="*/ 0 h 723900"/>
              <a:gd name="connsiteX3" fmla="*/ 0 w 12192000"/>
              <a:gd name="connsiteY3" fmla="*/ 0 h 723900"/>
              <a:gd name="connsiteX4" fmla="*/ 0 w 12192000"/>
              <a:gd name="connsiteY4" fmla="*/ 723900 h 723900"/>
              <a:gd name="connsiteX5" fmla="*/ 1987354 w 12192000"/>
              <a:gd name="connsiteY5" fmla="*/ 723900 h 723900"/>
              <a:gd name="connsiteX6" fmla="*/ 2038350 w 12192000"/>
              <a:gd name="connsiteY6" fmla="*/ 717550 h 723900"/>
              <a:gd name="connsiteX7" fmla="*/ 2753650 w 12192000"/>
              <a:gd name="connsiteY7" fmla="*/ 288000 h 723900"/>
              <a:gd name="connsiteX8" fmla="*/ 12192000 w 12192000"/>
              <a:gd name="connsiteY8" fmla="*/ 288000 h 723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723900">
                <a:moveTo>
                  <a:pt x="12192000" y="0"/>
                </a:moveTo>
                <a:lnTo>
                  <a:pt x="2755900" y="0"/>
                </a:lnTo>
                <a:lnTo>
                  <a:pt x="4" y="0"/>
                </a:lnTo>
                <a:lnTo>
                  <a:pt x="0" y="0"/>
                </a:lnTo>
                <a:lnTo>
                  <a:pt x="0" y="723900"/>
                </a:lnTo>
                <a:lnTo>
                  <a:pt x="1987354" y="723900"/>
                </a:lnTo>
                <a:lnTo>
                  <a:pt x="2038350" y="717550"/>
                </a:lnTo>
                <a:cubicBezTo>
                  <a:pt x="2497291" y="642783"/>
                  <a:pt x="2432975" y="321492"/>
                  <a:pt x="2753650" y="288000"/>
                </a:cubicBezTo>
                <a:cubicBezTo>
                  <a:pt x="3074325" y="254508"/>
                  <a:pt x="9045883" y="288000"/>
                  <a:pt x="12192000" y="288000"/>
                </a:cubicBezTo>
                <a:close/>
              </a:path>
            </a:pathLst>
          </a:custGeom>
          <a:solidFill>
            <a:srgbClr val="1C6299"/>
          </a:solidFill>
          <a:ln w="12700" cap="flat" cmpd="sng" algn="ctr">
            <a:noFill/>
            <a:prstDash val="solid"/>
            <a:miter lim="800000"/>
          </a:ln>
          <a:effectLst/>
        </p:spPr>
        <p:txBody>
          <a:bodyPr wrap="square" rtlCol="0" anchor="ctr">
            <a:noAutofit/>
          </a:bodyPr>
          <a:lstStyle/>
          <a:p>
            <a:pPr algn="ctr">
              <a:defRPr/>
            </a:pPr>
            <a:endParaRPr lang="zh-CN" altLang="en-US" kern="0">
              <a:solidFill>
                <a:prstClr val="white"/>
              </a:solidFill>
              <a:latin typeface="Arial" panose="020B0604020202020204"/>
              <a:ea typeface="微软雅黑" panose="020B0503020204020204" pitchFamily="34" charset="-122"/>
            </a:endParaRPr>
          </a:p>
        </p:txBody>
      </p:sp>
      <p:pic>
        <p:nvPicPr>
          <p:cNvPr id="18" name="图片 1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107837" y="136675"/>
            <a:ext cx="1663415" cy="487234"/>
          </a:xfrm>
          <a:prstGeom prst="rect">
            <a:avLst/>
          </a:prstGeom>
        </p:spPr>
      </p:pic>
      <p:sp>
        <p:nvSpPr>
          <p:cNvPr id="20" name="矩形 19"/>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20204"/>
              <a:ea typeface="微软雅黑" panose="020B0503020204020204" pitchFamily="34" charset="-122"/>
            </a:endParaRPr>
          </a:p>
        </p:txBody>
      </p:sp>
      <p:sp>
        <p:nvSpPr>
          <p:cNvPr id="21" name="文本框 20"/>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p>
        </p:txBody>
      </p:sp>
      <p:sp>
        <p:nvSpPr>
          <p:cNvPr id="22" name="文本框 21"/>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lang="zh-CN" altLang="en-US" sz="1000" spc="300" dirty="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sp>
        <p:nvSpPr>
          <p:cNvPr id="23" name="椭圆 22"/>
          <p:cNvSpPr/>
          <p:nvPr/>
        </p:nvSpPr>
        <p:spPr>
          <a:xfrm>
            <a:off x="8917027" y="597107"/>
            <a:ext cx="6452568" cy="5936919"/>
          </a:xfrm>
          <a:prstGeom prst="ellipse">
            <a:avLst/>
          </a:prstGeom>
          <a:blipFill dpi="0" rotWithShape="1">
            <a:blip r:embed="rId4">
              <a:alphaModFix amt="11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noAutofit/>
          </a:bodyPr>
          <a:lstStyle/>
          <a:p>
            <a:pPr algn="ctr" defTabSz="963930"/>
            <a:endParaRPr lang="zh-CN" altLang="en-US" sz="1900" dirty="0">
              <a:solidFill>
                <a:prstClr val="white"/>
              </a:solidFill>
              <a:latin typeface="Calibri" panose="020F0502020204030204"/>
              <a:ea typeface="宋体" panose="02010600030101010101" pitchFamily="2" charset="-122"/>
            </a:endParaRPr>
          </a:p>
        </p:txBody>
      </p:sp>
    </p:spTree>
    <p:extLst>
      <p:ext uri="{BB962C8B-B14F-4D97-AF65-F5344CB8AC3E}">
        <p14:creationId xmlns:p14="http://schemas.microsoft.com/office/powerpoint/2010/main" val="3403804672"/>
      </p:ext>
    </p:extLst>
  </p:cSld>
  <p:clrMapOvr>
    <a:masterClrMapping/>
  </p:clrMapOvr>
  <p:transition spd="slow" advTm="3000">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文本框 36"/>
          <p:cNvSpPr txBox="1"/>
          <p:nvPr/>
        </p:nvSpPr>
        <p:spPr>
          <a:xfrm>
            <a:off x="8610404" y="6583649"/>
            <a:ext cx="3012363" cy="246221"/>
          </a:xfrm>
          <a:prstGeom prst="rect">
            <a:avLst/>
          </a:prstGeom>
          <a:noFill/>
        </p:spPr>
        <p:txBody>
          <a:bodyPr wrap="non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CN" sz="10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Arial" panose="020B0604020202020204" pitchFamily="34" charset="0"/>
              </a:rPr>
              <a:t>Tsinghua University of China</a:t>
            </a:r>
            <a:endParaRPr kumimoji="0" lang="zh-CN" altLang="en-US" sz="10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sp>
        <p:nvSpPr>
          <p:cNvPr id="62" name="文本框 61"/>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p>
        </p:txBody>
      </p:sp>
      <p:sp>
        <p:nvSpPr>
          <p:cNvPr id="64" name="矩形 63"/>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6" name="文本框 65"/>
          <p:cNvSpPr txBox="1"/>
          <p:nvPr/>
        </p:nvSpPr>
        <p:spPr>
          <a:xfrm>
            <a:off x="594090" y="6583649"/>
            <a:ext cx="2031325"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知行合一、经世致用</a:t>
            </a:r>
          </a:p>
        </p:txBody>
      </p:sp>
      <p:sp>
        <p:nvSpPr>
          <p:cNvPr id="68" name="文本框 67"/>
          <p:cNvSpPr txBox="1"/>
          <p:nvPr/>
        </p:nvSpPr>
        <p:spPr>
          <a:xfrm>
            <a:off x="9137792" y="6583649"/>
            <a:ext cx="2484975" cy="246221"/>
          </a:xfrm>
          <a:prstGeom prst="rect">
            <a:avLst/>
          </a:prstGeom>
          <a:noFill/>
        </p:spPr>
        <p:txBody>
          <a:bodyPr wrap="non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CN"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cxnSp>
        <p:nvCxnSpPr>
          <p:cNvPr id="69" name="直接连接符 68"/>
          <p:cNvCxnSpPr/>
          <p:nvPr/>
        </p:nvCxnSpPr>
        <p:spPr>
          <a:xfrm>
            <a:off x="660400" y="760413"/>
            <a:ext cx="10858500" cy="0"/>
          </a:xfrm>
          <a:prstGeom prst="line">
            <a:avLst/>
          </a:prstGeom>
          <a:noFill/>
          <a:ln w="22225" cap="flat" cmpd="sng" algn="ctr">
            <a:solidFill>
              <a:srgbClr val="1C6299"/>
            </a:solidFill>
            <a:prstDash val="solid"/>
            <a:miter lim="800000"/>
          </a:ln>
          <a:effectLst/>
        </p:spPr>
      </p:cxnSp>
      <p:grpSp>
        <p:nvGrpSpPr>
          <p:cNvPr id="70" name="组合 69"/>
          <p:cNvGrpSpPr/>
          <p:nvPr/>
        </p:nvGrpSpPr>
        <p:grpSpPr>
          <a:xfrm>
            <a:off x="203760" y="159728"/>
            <a:ext cx="725344" cy="619478"/>
            <a:chOff x="178632" y="159728"/>
            <a:chExt cx="725344" cy="619478"/>
          </a:xfrm>
        </p:grpSpPr>
        <p:sp>
          <p:nvSpPr>
            <p:cNvPr id="71" name="椭圆 70"/>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72" name="文本框 71"/>
            <p:cNvSpPr txBox="1"/>
            <p:nvPr/>
          </p:nvSpPr>
          <p:spPr>
            <a:xfrm>
              <a:off x="230876" y="233483"/>
              <a:ext cx="673100"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01</a:t>
              </a:r>
              <a:endParaRPr kumimoji="0" lang="zh-CN" altLang="en-US"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73" name="椭圆 72"/>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pic>
        <p:nvPicPr>
          <p:cNvPr id="74" name="图片 7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22" name="标题占位符 1"/>
          <p:cNvSpPr txBox="1"/>
          <p:nvPr/>
        </p:nvSpPr>
        <p:spPr>
          <a:xfrm>
            <a:off x="965200" y="-100014"/>
            <a:ext cx="5435600"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600" b="1" i="0" u="none" strike="noStrike" kern="120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rPr>
              <a:t>学</a:t>
            </a:r>
            <a:r>
              <a:rPr kumimoji="0" lang="en-US" altLang="zh-CN" sz="2600" b="1" i="0" u="none" strike="noStrike" kern="120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rPr>
              <a:t>Web</a:t>
            </a:r>
            <a:r>
              <a:rPr kumimoji="0" lang="zh-CN" altLang="en-US" sz="2600" b="1" i="0" u="none" strike="noStrike" kern="120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rPr>
              <a:t>找工作</a:t>
            </a:r>
          </a:p>
        </p:txBody>
      </p:sp>
      <p:pic>
        <p:nvPicPr>
          <p:cNvPr id="5" name="图片 4"/>
          <p:cNvPicPr>
            <a:picLocks noChangeAspect="1"/>
          </p:cNvPicPr>
          <p:nvPr/>
        </p:nvPicPr>
        <p:blipFill>
          <a:blip r:embed="rId4"/>
          <a:stretch>
            <a:fillRect/>
          </a:stretch>
        </p:blipFill>
        <p:spPr>
          <a:xfrm>
            <a:off x="113567" y="-9693"/>
            <a:ext cx="6868205" cy="6840000"/>
          </a:xfrm>
          <a:prstGeom prst="rect">
            <a:avLst/>
          </a:prstGeom>
        </p:spPr>
      </p:pic>
      <p:pic>
        <p:nvPicPr>
          <p:cNvPr id="27" name="图片 26"/>
          <p:cNvPicPr>
            <a:picLocks noChangeAspect="1"/>
          </p:cNvPicPr>
          <p:nvPr/>
        </p:nvPicPr>
        <p:blipFill>
          <a:blip r:embed="rId5"/>
          <a:stretch>
            <a:fillRect/>
          </a:stretch>
        </p:blipFill>
        <p:spPr>
          <a:xfrm>
            <a:off x="765101" y="14086"/>
            <a:ext cx="7851764" cy="6829870"/>
          </a:xfrm>
          <a:prstGeom prst="rect">
            <a:avLst/>
          </a:prstGeom>
        </p:spPr>
      </p:pic>
      <p:pic>
        <p:nvPicPr>
          <p:cNvPr id="28" name="图片 27"/>
          <p:cNvPicPr>
            <a:picLocks noChangeAspect="1"/>
          </p:cNvPicPr>
          <p:nvPr/>
        </p:nvPicPr>
        <p:blipFill>
          <a:blip r:embed="rId6"/>
          <a:stretch>
            <a:fillRect/>
          </a:stretch>
        </p:blipFill>
        <p:spPr>
          <a:xfrm>
            <a:off x="2061758" y="50086"/>
            <a:ext cx="5400537" cy="6840000"/>
          </a:xfrm>
          <a:prstGeom prst="rect">
            <a:avLst/>
          </a:prstGeom>
        </p:spPr>
      </p:pic>
      <p:pic>
        <p:nvPicPr>
          <p:cNvPr id="6" name="图片 5"/>
          <p:cNvPicPr>
            <a:picLocks noChangeAspect="1"/>
          </p:cNvPicPr>
          <p:nvPr/>
        </p:nvPicPr>
        <p:blipFill>
          <a:blip r:embed="rId7"/>
          <a:stretch>
            <a:fillRect/>
          </a:stretch>
        </p:blipFill>
        <p:spPr>
          <a:xfrm>
            <a:off x="3262528" y="27021"/>
            <a:ext cx="8913601" cy="6840000"/>
          </a:xfrm>
          <a:prstGeom prst="rect">
            <a:avLst/>
          </a:prstGeom>
        </p:spPr>
      </p:pic>
    </p:spTree>
    <p:extLst>
      <p:ext uri="{BB962C8B-B14F-4D97-AF65-F5344CB8AC3E}">
        <p14:creationId xmlns:p14="http://schemas.microsoft.com/office/powerpoint/2010/main" val="2361407290"/>
      </p:ext>
    </p:extLst>
  </p:cSld>
  <p:clrMapOvr>
    <a:masterClrMapping/>
  </p:clrMapOvr>
  <p:transition spd="slow" advTm="3000">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文本框 36"/>
          <p:cNvSpPr txBox="1"/>
          <p:nvPr/>
        </p:nvSpPr>
        <p:spPr>
          <a:xfrm>
            <a:off x="8610404" y="6583649"/>
            <a:ext cx="3012363" cy="246221"/>
          </a:xfrm>
          <a:prstGeom prst="rect">
            <a:avLst/>
          </a:prstGeom>
          <a:noFill/>
        </p:spPr>
        <p:txBody>
          <a:bodyPr wrap="non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CN" sz="10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Arial" panose="020B0604020202020204" pitchFamily="34" charset="0"/>
              </a:rPr>
              <a:t>Tsinghua University of China</a:t>
            </a:r>
            <a:endParaRPr kumimoji="0" lang="zh-CN" altLang="en-US" sz="10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sp>
        <p:nvSpPr>
          <p:cNvPr id="62" name="文本框 61"/>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p>
        </p:txBody>
      </p:sp>
      <p:sp>
        <p:nvSpPr>
          <p:cNvPr id="64" name="矩形 63"/>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6" name="文本框 65"/>
          <p:cNvSpPr txBox="1"/>
          <p:nvPr/>
        </p:nvSpPr>
        <p:spPr>
          <a:xfrm>
            <a:off x="594090" y="6583649"/>
            <a:ext cx="2031325"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知行合一、经世致用</a:t>
            </a:r>
          </a:p>
        </p:txBody>
      </p:sp>
      <p:sp>
        <p:nvSpPr>
          <p:cNvPr id="68" name="文本框 67"/>
          <p:cNvSpPr txBox="1"/>
          <p:nvPr/>
        </p:nvSpPr>
        <p:spPr>
          <a:xfrm>
            <a:off x="9137792" y="6583649"/>
            <a:ext cx="2484975" cy="246221"/>
          </a:xfrm>
          <a:prstGeom prst="rect">
            <a:avLst/>
          </a:prstGeom>
          <a:noFill/>
        </p:spPr>
        <p:txBody>
          <a:bodyPr wrap="non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CN"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cxnSp>
        <p:nvCxnSpPr>
          <p:cNvPr id="69" name="直接连接符 68"/>
          <p:cNvCxnSpPr/>
          <p:nvPr/>
        </p:nvCxnSpPr>
        <p:spPr>
          <a:xfrm>
            <a:off x="660400" y="760413"/>
            <a:ext cx="10858500" cy="0"/>
          </a:xfrm>
          <a:prstGeom prst="line">
            <a:avLst/>
          </a:prstGeom>
          <a:noFill/>
          <a:ln w="22225" cap="flat" cmpd="sng" algn="ctr">
            <a:solidFill>
              <a:srgbClr val="1C6299"/>
            </a:solidFill>
            <a:prstDash val="solid"/>
            <a:miter lim="800000"/>
          </a:ln>
          <a:effectLst/>
        </p:spPr>
      </p:cxnSp>
      <p:grpSp>
        <p:nvGrpSpPr>
          <p:cNvPr id="70" name="组合 69"/>
          <p:cNvGrpSpPr/>
          <p:nvPr/>
        </p:nvGrpSpPr>
        <p:grpSpPr>
          <a:xfrm>
            <a:off x="203760" y="159728"/>
            <a:ext cx="725344" cy="619478"/>
            <a:chOff x="178632" y="159728"/>
            <a:chExt cx="725344" cy="619478"/>
          </a:xfrm>
        </p:grpSpPr>
        <p:sp>
          <p:nvSpPr>
            <p:cNvPr id="71" name="椭圆 70"/>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72" name="文本框 71"/>
            <p:cNvSpPr txBox="1"/>
            <p:nvPr/>
          </p:nvSpPr>
          <p:spPr>
            <a:xfrm>
              <a:off x="230876" y="233483"/>
              <a:ext cx="673100"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01</a:t>
              </a:r>
              <a:endParaRPr kumimoji="0" lang="zh-CN" altLang="en-US"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73" name="椭圆 72"/>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pic>
        <p:nvPicPr>
          <p:cNvPr id="74" name="图片 7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22" name="标题占位符 1"/>
          <p:cNvSpPr txBox="1"/>
          <p:nvPr/>
        </p:nvSpPr>
        <p:spPr>
          <a:xfrm>
            <a:off x="965200" y="-100014"/>
            <a:ext cx="5435600"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600" b="1" dirty="0">
                <a:solidFill>
                  <a:sysClr val="windowText" lastClr="000000"/>
                </a:solidFill>
                <a:latin typeface="微软雅黑" panose="020B0503020204020204" pitchFamily="34" charset="-122"/>
                <a:ea typeface="微软雅黑" panose="020B0503020204020204" pitchFamily="34" charset="-122"/>
              </a:rPr>
              <a:t>学</a:t>
            </a:r>
            <a:r>
              <a:rPr lang="en-US" altLang="zh-CN" sz="2600" b="1" dirty="0">
                <a:solidFill>
                  <a:sysClr val="windowText" lastClr="000000"/>
                </a:solidFill>
                <a:latin typeface="微软雅黑" panose="020B0503020204020204" pitchFamily="34" charset="-122"/>
                <a:ea typeface="微软雅黑" panose="020B0503020204020204" pitchFamily="34" charset="-122"/>
              </a:rPr>
              <a:t>Web</a:t>
            </a:r>
            <a:r>
              <a:rPr lang="zh-CN" altLang="en-US" sz="2600" b="1" dirty="0">
                <a:solidFill>
                  <a:sysClr val="windowText" lastClr="000000"/>
                </a:solidFill>
                <a:latin typeface="微软雅黑" panose="020B0503020204020204" pitchFamily="34" charset="-122"/>
                <a:ea typeface="微软雅黑" panose="020B0503020204020204" pitchFamily="34" charset="-122"/>
              </a:rPr>
              <a:t>助力个人科研</a:t>
            </a:r>
            <a:endParaRPr kumimoji="0" lang="zh-CN" altLang="en-US" sz="2600" b="1" i="0" u="none" strike="noStrike" kern="120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endParaRPr>
          </a:p>
        </p:txBody>
      </p:sp>
      <p:sp>
        <p:nvSpPr>
          <p:cNvPr id="2" name="文本框 1"/>
          <p:cNvSpPr txBox="1"/>
          <p:nvPr/>
        </p:nvSpPr>
        <p:spPr>
          <a:xfrm>
            <a:off x="660400" y="1061861"/>
            <a:ext cx="2942609" cy="1938992"/>
          </a:xfrm>
          <a:prstGeom prst="rect">
            <a:avLst/>
          </a:prstGeom>
          <a:noFill/>
        </p:spPr>
        <p:txBody>
          <a:bodyPr wrap="square" rtlCol="0">
            <a:spAutoFit/>
          </a:bodyPr>
          <a:lstStyle/>
          <a:p>
            <a:pPr marL="285750" indent="-285750">
              <a:lnSpc>
                <a:spcPct val="150000"/>
              </a:lnSpc>
              <a:buFont typeface="Wingdings" panose="05000000000000000000" pitchFamily="2" charset="2"/>
              <a:buChar char="p"/>
            </a:pPr>
            <a:r>
              <a:rPr lang="zh-CN" altLang="en-US" sz="2000" b="1" dirty="0">
                <a:latin typeface="微软雅黑" panose="020B0503020204020204" pitchFamily="34" charset="-122"/>
                <a:ea typeface="微软雅黑" panose="020B0503020204020204" pitchFamily="34" charset="-122"/>
              </a:rPr>
              <a:t>研究方向</a:t>
            </a:r>
            <a:endParaRPr lang="en-US" altLang="zh-CN" sz="2000" b="1" dirty="0">
              <a:latin typeface="微软雅黑" panose="020B0503020204020204" pitchFamily="34" charset="-122"/>
              <a:ea typeface="微软雅黑" panose="020B0503020204020204" pitchFamily="34" charset="-122"/>
            </a:endParaRPr>
          </a:p>
          <a:p>
            <a:pPr marL="914400" lvl="1" indent="-457200">
              <a:lnSpc>
                <a:spcPct val="150000"/>
              </a:lnSpc>
              <a:buFont typeface="Wingdings" panose="05000000000000000000" pitchFamily="2" charset="2"/>
              <a:buChar char="Ø"/>
            </a:pPr>
            <a:r>
              <a:rPr lang="zh-CN" altLang="en-US" sz="2000" b="1" dirty="0">
                <a:latin typeface="微软雅黑" panose="020B0503020204020204" pitchFamily="34" charset="-122"/>
                <a:ea typeface="微软雅黑" panose="020B0503020204020204" pitchFamily="34" charset="-122"/>
              </a:rPr>
              <a:t>网络安全等</a:t>
            </a:r>
            <a:endParaRPr lang="en-US" altLang="zh-CN" sz="2000" b="1" dirty="0">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p"/>
            </a:pPr>
            <a:r>
              <a:rPr lang="zh-CN" altLang="en-US" sz="2000" b="1" dirty="0">
                <a:latin typeface="微软雅黑" panose="020B0503020204020204" pitchFamily="34" charset="-122"/>
                <a:ea typeface="微软雅黑" panose="020B0503020204020204" pitchFamily="34" charset="-122"/>
              </a:rPr>
              <a:t>日常助手</a:t>
            </a:r>
            <a:endParaRPr lang="en-US" altLang="zh-CN" sz="2000" b="1" dirty="0">
              <a:latin typeface="微软雅黑" panose="020B0503020204020204" pitchFamily="34" charset="-122"/>
              <a:ea typeface="微软雅黑" panose="020B0503020204020204" pitchFamily="34" charset="-122"/>
            </a:endParaRPr>
          </a:p>
          <a:p>
            <a:pPr marL="914400" lvl="1" indent="-457200">
              <a:lnSpc>
                <a:spcPct val="150000"/>
              </a:lnSpc>
              <a:buFont typeface="Wingdings" panose="05000000000000000000" pitchFamily="2" charset="2"/>
              <a:buChar char="Ø"/>
            </a:pPr>
            <a:r>
              <a:rPr lang="zh-CN" altLang="en-US" sz="2000" b="1" dirty="0">
                <a:latin typeface="微软雅黑" panose="020B0503020204020204" pitchFamily="34" charset="-122"/>
                <a:ea typeface="微软雅黑" panose="020B0503020204020204" pitchFamily="34" charset="-122"/>
              </a:rPr>
              <a:t>成果宣传等</a:t>
            </a:r>
          </a:p>
        </p:txBody>
      </p:sp>
      <p:pic>
        <p:nvPicPr>
          <p:cNvPr id="3" name="图片 2"/>
          <p:cNvPicPr>
            <a:picLocks noChangeAspect="1"/>
          </p:cNvPicPr>
          <p:nvPr/>
        </p:nvPicPr>
        <p:blipFill>
          <a:blip r:embed="rId4"/>
          <a:stretch>
            <a:fillRect/>
          </a:stretch>
        </p:blipFill>
        <p:spPr>
          <a:xfrm>
            <a:off x="1289650" y="3069016"/>
            <a:ext cx="9600000" cy="3028571"/>
          </a:xfrm>
          <a:prstGeom prst="rect">
            <a:avLst/>
          </a:prstGeom>
        </p:spPr>
      </p:pic>
      <p:sp>
        <p:nvSpPr>
          <p:cNvPr id="4" name="矩形 3"/>
          <p:cNvSpPr/>
          <p:nvPr/>
        </p:nvSpPr>
        <p:spPr>
          <a:xfrm>
            <a:off x="3433542" y="1061861"/>
            <a:ext cx="7933899" cy="1815882"/>
          </a:xfrm>
          <a:prstGeom prst="rect">
            <a:avLst/>
          </a:prstGeom>
        </p:spPr>
        <p:txBody>
          <a:bodyPr wrap="square">
            <a:spAutoFit/>
          </a:bodyPr>
          <a:lstStyle/>
          <a:p>
            <a:pPr marL="285750" indent="-285750">
              <a:buFont typeface="Arial" panose="020B0604020202020204" pitchFamily="34" charset="0"/>
              <a:buChar char="•"/>
            </a:pPr>
            <a:r>
              <a:rPr lang="en-US" altLang="zh-CN" sz="1600" dirty="0">
                <a:latin typeface="微软雅黑" panose="020B0503020204020204" pitchFamily="34" charset="-122"/>
                <a:ea typeface="微软雅黑" panose="020B0503020204020204" pitchFamily="34" charset="-122"/>
              </a:rPr>
              <a:t>Bai, J., Wang, W., Lu, M., Wang, H., &amp; Wang, J. (2016). TD‐WS: a threat detection tool of </a:t>
            </a:r>
            <a:r>
              <a:rPr lang="en-US" altLang="zh-CN" sz="1600" dirty="0" err="1">
                <a:latin typeface="微软雅黑" panose="020B0503020204020204" pitchFamily="34" charset="-122"/>
                <a:ea typeface="微软雅黑" panose="020B0503020204020204" pitchFamily="34" charset="-122"/>
              </a:rPr>
              <a:t>WebSocket</a:t>
            </a:r>
            <a:r>
              <a:rPr lang="en-US" altLang="zh-CN" sz="1600" dirty="0">
                <a:latin typeface="微软雅黑" panose="020B0503020204020204" pitchFamily="34" charset="-122"/>
                <a:ea typeface="微软雅黑" panose="020B0503020204020204" pitchFamily="34" charset="-122"/>
              </a:rPr>
              <a:t> and Web Storage in </a:t>
            </a:r>
            <a:r>
              <a:rPr lang="en-US" altLang="zh-CN" sz="1600" dirty="0">
                <a:solidFill>
                  <a:srgbClr val="FF0000"/>
                </a:solidFill>
                <a:latin typeface="微软雅黑" panose="020B0503020204020204" pitchFamily="34" charset="-122"/>
                <a:ea typeface="微软雅黑" panose="020B0503020204020204" pitchFamily="34" charset="-122"/>
              </a:rPr>
              <a:t>HTML5 websites</a:t>
            </a:r>
            <a:r>
              <a:rPr lang="en-US" altLang="zh-CN" sz="1600" dirty="0">
                <a:latin typeface="微软雅黑" panose="020B0503020204020204" pitchFamily="34" charset="-122"/>
                <a:ea typeface="微软雅黑" panose="020B0503020204020204" pitchFamily="34" charset="-122"/>
              </a:rPr>
              <a:t>. Security and Communication Networks, 9(18), 5432-5443.</a:t>
            </a:r>
          </a:p>
          <a:p>
            <a:pPr marL="285750" indent="-285750">
              <a:buFont typeface="Arial" panose="020B0604020202020204" pitchFamily="34" charset="0"/>
              <a:buChar char="•"/>
            </a:pPr>
            <a:r>
              <a:rPr lang="en-US" altLang="zh-CN" sz="1600" dirty="0">
                <a:latin typeface="微软雅黑" panose="020B0503020204020204" pitchFamily="34" charset="-122"/>
                <a:ea typeface="微软雅黑" panose="020B0503020204020204" pitchFamily="34" charset="-122"/>
              </a:rPr>
              <a:t>Bai, J., Wang, W., Qin, Y., Zhang, S., Wang, J., &amp; Pan, Y. (2018). </a:t>
            </a:r>
            <a:r>
              <a:rPr lang="en-US" altLang="zh-CN" sz="1600" dirty="0" err="1">
                <a:latin typeface="微软雅黑" panose="020B0503020204020204" pitchFamily="34" charset="-122"/>
                <a:ea typeface="微软雅黑" panose="020B0503020204020204" pitchFamily="34" charset="-122"/>
              </a:rPr>
              <a:t>Bridgetaint</a:t>
            </a:r>
            <a:r>
              <a:rPr lang="en-US" altLang="zh-CN" sz="1600" dirty="0">
                <a:latin typeface="微软雅黑" panose="020B0503020204020204" pitchFamily="34" charset="-122"/>
                <a:ea typeface="微软雅黑" panose="020B0503020204020204" pitchFamily="34" charset="-122"/>
              </a:rPr>
              <a:t>: a bi-directional dynamic taint tracking method for </a:t>
            </a:r>
            <a:r>
              <a:rPr lang="en-US" altLang="zh-CN" sz="1600" dirty="0" err="1">
                <a:solidFill>
                  <a:srgbClr val="FF0000"/>
                </a:solidFill>
                <a:latin typeface="微软雅黑" panose="020B0503020204020204" pitchFamily="34" charset="-122"/>
                <a:ea typeface="微软雅黑" panose="020B0503020204020204" pitchFamily="34" charset="-122"/>
              </a:rPr>
              <a:t>javascript</a:t>
            </a:r>
            <a:r>
              <a:rPr lang="en-US" altLang="zh-CN" sz="1600" dirty="0">
                <a:latin typeface="微软雅黑" panose="020B0503020204020204" pitchFamily="34" charset="-122"/>
                <a:ea typeface="微软雅黑" panose="020B0503020204020204" pitchFamily="34" charset="-122"/>
              </a:rPr>
              <a:t> bridges in android hybrid applications. IEEE Transactions on Information Forensics and Security, 14(3), 677-692.</a:t>
            </a:r>
            <a:endParaRPr lang="zh-CN" altLang="en-US" sz="16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157354072"/>
      </p:ext>
    </p:extLst>
  </p:cSld>
  <p:clrMapOvr>
    <a:masterClrMapping/>
  </p:clrMapOvr>
  <p:transition spd="slow" advTm="3000">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文本框 36"/>
          <p:cNvSpPr txBox="1"/>
          <p:nvPr/>
        </p:nvSpPr>
        <p:spPr>
          <a:xfrm>
            <a:off x="8610404" y="6583649"/>
            <a:ext cx="3012363" cy="246221"/>
          </a:xfrm>
          <a:prstGeom prst="rect">
            <a:avLst/>
          </a:prstGeom>
          <a:noFill/>
        </p:spPr>
        <p:txBody>
          <a:bodyPr wrap="non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CN" sz="10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Arial" panose="020B0604020202020204" pitchFamily="34" charset="0"/>
              </a:rPr>
              <a:t>Tsinghua University of China</a:t>
            </a:r>
            <a:endParaRPr kumimoji="0" lang="zh-CN" altLang="en-US" sz="10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sp>
        <p:nvSpPr>
          <p:cNvPr id="62" name="文本框 61"/>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p>
        </p:txBody>
      </p:sp>
      <p:sp>
        <p:nvSpPr>
          <p:cNvPr id="64" name="矩形 63"/>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6" name="文本框 65"/>
          <p:cNvSpPr txBox="1"/>
          <p:nvPr/>
        </p:nvSpPr>
        <p:spPr>
          <a:xfrm>
            <a:off x="594090" y="6583649"/>
            <a:ext cx="2031325"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知行合一、经世致用</a:t>
            </a:r>
          </a:p>
        </p:txBody>
      </p:sp>
      <p:sp>
        <p:nvSpPr>
          <p:cNvPr id="68" name="文本框 67"/>
          <p:cNvSpPr txBox="1"/>
          <p:nvPr/>
        </p:nvSpPr>
        <p:spPr>
          <a:xfrm>
            <a:off x="9137792" y="6583649"/>
            <a:ext cx="2484975" cy="246221"/>
          </a:xfrm>
          <a:prstGeom prst="rect">
            <a:avLst/>
          </a:prstGeom>
          <a:noFill/>
        </p:spPr>
        <p:txBody>
          <a:bodyPr wrap="non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CN"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cxnSp>
        <p:nvCxnSpPr>
          <p:cNvPr id="69" name="直接连接符 68"/>
          <p:cNvCxnSpPr/>
          <p:nvPr/>
        </p:nvCxnSpPr>
        <p:spPr>
          <a:xfrm>
            <a:off x="660400" y="760413"/>
            <a:ext cx="10858500" cy="0"/>
          </a:xfrm>
          <a:prstGeom prst="line">
            <a:avLst/>
          </a:prstGeom>
          <a:noFill/>
          <a:ln w="22225" cap="flat" cmpd="sng" algn="ctr">
            <a:solidFill>
              <a:srgbClr val="1C6299"/>
            </a:solidFill>
            <a:prstDash val="solid"/>
            <a:miter lim="800000"/>
          </a:ln>
          <a:effectLst/>
        </p:spPr>
      </p:cxnSp>
      <p:grpSp>
        <p:nvGrpSpPr>
          <p:cNvPr id="70" name="组合 69"/>
          <p:cNvGrpSpPr/>
          <p:nvPr/>
        </p:nvGrpSpPr>
        <p:grpSpPr>
          <a:xfrm>
            <a:off x="203760" y="159728"/>
            <a:ext cx="725344" cy="619478"/>
            <a:chOff x="178632" y="159728"/>
            <a:chExt cx="725344" cy="619478"/>
          </a:xfrm>
        </p:grpSpPr>
        <p:sp>
          <p:nvSpPr>
            <p:cNvPr id="71" name="椭圆 70"/>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72" name="文本框 71"/>
            <p:cNvSpPr txBox="1"/>
            <p:nvPr/>
          </p:nvSpPr>
          <p:spPr>
            <a:xfrm>
              <a:off x="230876" y="233483"/>
              <a:ext cx="673100"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01</a:t>
              </a:r>
              <a:endParaRPr kumimoji="0" lang="zh-CN" altLang="en-US"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73" name="椭圆 72"/>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pic>
        <p:nvPicPr>
          <p:cNvPr id="74" name="图片 7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20" name="标题占位符 1"/>
          <p:cNvSpPr txBox="1"/>
          <p:nvPr/>
        </p:nvSpPr>
        <p:spPr>
          <a:xfrm>
            <a:off x="965200" y="-100014"/>
            <a:ext cx="5435600"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600" b="1" i="0" u="none" strike="noStrike" kern="120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rPr>
              <a:t>学</a:t>
            </a:r>
            <a:r>
              <a:rPr kumimoji="0" lang="en-US" altLang="zh-CN" sz="2600" b="1" i="0" u="none" strike="noStrike" kern="120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rPr>
              <a:t>Web</a:t>
            </a:r>
            <a:r>
              <a:rPr lang="zh-CN" altLang="en-US" sz="2600" b="1" dirty="0">
                <a:solidFill>
                  <a:sysClr val="windowText" lastClr="000000"/>
                </a:solidFill>
                <a:latin typeface="微软雅黑" panose="020B0503020204020204" pitchFamily="34" charset="-122"/>
                <a:ea typeface="微软雅黑" panose="020B0503020204020204" pitchFamily="34" charset="-122"/>
              </a:rPr>
              <a:t>有用？</a:t>
            </a:r>
            <a:endParaRPr kumimoji="0" lang="zh-CN" altLang="en-US" sz="2600" b="1" i="0" u="none" strike="noStrike" kern="120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endParaRPr>
          </a:p>
        </p:txBody>
      </p:sp>
      <p:pic>
        <p:nvPicPr>
          <p:cNvPr id="1026" name="Picture 2" descr="https://ss1.bdstatic.com/70cFvXSh_Q1YnxGkpoWK1HF6hhy/it/u=1180936442,3851142435&amp;fm=26&amp;gp=0.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7338" y="1507093"/>
            <a:ext cx="10800000" cy="43200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timgsa.baidu.com/timg?image&amp;quality=80&amp;size=b9999_10000&amp;sec=1599850215519&amp;di=23f3823c1cdc1ee168aae319bc7969ec&amp;imgtype=0&amp;src=http%3A%2F%2Fku.90sjimg.com%2Felement_origin_min_pic%2F18%2F07%2F19%2F15bcf4f82f361c58a5f4a28804045f34.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45410" y="1507093"/>
            <a:ext cx="4313364" cy="432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0166832"/>
      </p:ext>
    </p:extLst>
  </p:cSld>
  <p:clrMapOvr>
    <a:masterClrMapping/>
  </p:clrMapOvr>
  <p:transition spd="slow" advTm="3000">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59409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8" name="文本框 7"/>
          <p:cNvSpPr txBox="1"/>
          <p:nvPr/>
        </p:nvSpPr>
        <p:spPr>
          <a:xfrm>
            <a:off x="8655288" y="6583649"/>
            <a:ext cx="2967479"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Tsinghua University of China</a:t>
            </a:r>
            <a:endParaRPr lang="zh-CN" altLang="en-US" sz="1000" spc="300" dirty="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sp>
        <p:nvSpPr>
          <p:cNvPr id="12" name="文本框 11"/>
          <p:cNvSpPr txBox="1"/>
          <p:nvPr/>
        </p:nvSpPr>
        <p:spPr>
          <a:xfrm>
            <a:off x="1558171" y="2105561"/>
            <a:ext cx="2472152" cy="2646878"/>
          </a:xfrm>
          <a:prstGeom prst="rect">
            <a:avLst/>
          </a:prstGeom>
          <a:noFill/>
        </p:spPr>
        <p:txBody>
          <a:bodyPr wrap="none" rtlCol="0">
            <a:spAutoFit/>
          </a:bodyPr>
          <a:lstStyle/>
          <a:p>
            <a:pPr>
              <a:defRPr/>
            </a:pPr>
            <a:r>
              <a:rPr lang="en-US" altLang="zh-CN" sz="16600" spc="300" dirty="0">
                <a:gradFill>
                  <a:gsLst>
                    <a:gs pos="98052">
                      <a:prstClr val="white"/>
                    </a:gs>
                    <a:gs pos="0">
                      <a:srgbClr val="1C6299"/>
                    </a:gs>
                    <a:gs pos="100000">
                      <a:prstClr val="white"/>
                    </a:gs>
                  </a:gsLst>
                  <a:lin ang="5400000" scaled="1"/>
                </a:gradFill>
                <a:latin typeface="Impact" panose="020B0806030902050204" pitchFamily="34" charset="0"/>
                <a:ea typeface="微软雅黑" panose="020B0503020204020204" pitchFamily="34" charset="-122"/>
              </a:rPr>
              <a:t>02</a:t>
            </a:r>
            <a:endParaRPr lang="zh-CN" altLang="en-US" sz="16600" spc="300" dirty="0">
              <a:gradFill>
                <a:gsLst>
                  <a:gs pos="98052">
                    <a:prstClr val="white"/>
                  </a:gs>
                  <a:gs pos="0">
                    <a:srgbClr val="1C6299"/>
                  </a:gs>
                  <a:gs pos="100000">
                    <a:prstClr val="white"/>
                  </a:gs>
                </a:gsLst>
                <a:lin ang="5400000" scaled="1"/>
              </a:gradFill>
              <a:latin typeface="Impact" panose="020B0806030902050204" pitchFamily="34" charset="0"/>
              <a:ea typeface="微软雅黑" panose="020B0503020204020204" pitchFamily="34" charset="-122"/>
            </a:endParaRPr>
          </a:p>
        </p:txBody>
      </p:sp>
      <p:sp>
        <p:nvSpPr>
          <p:cNvPr id="13" name="标题 1"/>
          <p:cNvSpPr txBox="1"/>
          <p:nvPr/>
        </p:nvSpPr>
        <p:spPr>
          <a:xfrm>
            <a:off x="5560176" y="2143126"/>
            <a:ext cx="6713702" cy="1035858"/>
          </a:xfrm>
          <a:prstGeom prst="rect">
            <a:avLst/>
          </a:prstGeom>
        </p:spPr>
        <p:txBody>
          <a:bodyPr vert="horz" lIns="0" tIns="45720" rIns="91440" bIns="45720" rtlCol="0" anchor="ctr" anchorCtr="0">
            <a:normAutofit/>
          </a:bodyPr>
          <a:lstStyle>
            <a:lvl1pPr algn="l" defTabSz="914400" rtl="0" eaLnBrk="1" latinLnBrk="0" hangingPunct="1">
              <a:lnSpc>
                <a:spcPct val="90000"/>
              </a:lnSpc>
              <a:spcBef>
                <a:spcPct val="0"/>
              </a:spcBef>
              <a:buNone/>
              <a:defRPr sz="4000" b="1" kern="1200" spc="100" baseline="0">
                <a:solidFill>
                  <a:schemeClr val="tx1">
                    <a:lumMod val="75000"/>
                    <a:lumOff val="25000"/>
                  </a:schemeClr>
                </a:solidFill>
                <a:latin typeface="+mj-lt"/>
                <a:ea typeface="+mj-ea"/>
                <a:cs typeface="+mj-cs"/>
              </a:defRPr>
            </a:lvl1pPr>
          </a:lstStyle>
          <a:p>
            <a:pPr>
              <a:defRPr/>
            </a:pPr>
            <a:r>
              <a:rPr lang="zh-CN" altLang="en-US" dirty="0">
                <a:solidFill>
                  <a:sysClr val="windowText" lastClr="000000">
                    <a:lumMod val="75000"/>
                    <a:lumOff val="25000"/>
                  </a:sysClr>
                </a:solidFill>
                <a:latin typeface="Arial" panose="020B0604020202020204"/>
                <a:ea typeface="微软雅黑" panose="020B0503020204020204" pitchFamily="34" charset="-122"/>
              </a:rPr>
              <a:t>课程设置</a:t>
            </a:r>
          </a:p>
        </p:txBody>
      </p:sp>
      <p:cxnSp>
        <p:nvCxnSpPr>
          <p:cNvPr id="15" name="直接连接符 14"/>
          <p:cNvCxnSpPr/>
          <p:nvPr/>
        </p:nvCxnSpPr>
        <p:spPr>
          <a:xfrm>
            <a:off x="4619693" y="2143125"/>
            <a:ext cx="0" cy="2571750"/>
          </a:xfrm>
          <a:prstGeom prst="line">
            <a:avLst/>
          </a:prstGeom>
          <a:noFill/>
          <a:ln w="12700" cap="flat" cmpd="sng" algn="ctr">
            <a:solidFill>
              <a:sysClr val="window" lastClr="FFFFFF">
                <a:lumMod val="50000"/>
              </a:sysClr>
            </a:solidFill>
            <a:prstDash val="dashDot"/>
            <a:miter lim="800000"/>
          </a:ln>
          <a:effectLst/>
        </p:spPr>
      </p:cxnSp>
      <p:sp>
        <p:nvSpPr>
          <p:cNvPr id="16" name="矩形 15"/>
          <p:cNvSpPr/>
          <p:nvPr/>
        </p:nvSpPr>
        <p:spPr>
          <a:xfrm>
            <a:off x="5560176" y="3432579"/>
            <a:ext cx="720000" cy="1016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20204"/>
              <a:ea typeface="微软雅黑" panose="020B0503020204020204" pitchFamily="34" charset="-122"/>
            </a:endParaRPr>
          </a:p>
        </p:txBody>
      </p:sp>
      <p:sp>
        <p:nvSpPr>
          <p:cNvPr id="17" name="任意多边形: 形状 16"/>
          <p:cNvSpPr/>
          <p:nvPr/>
        </p:nvSpPr>
        <p:spPr>
          <a:xfrm flipH="1">
            <a:off x="0" y="0"/>
            <a:ext cx="12192000" cy="723900"/>
          </a:xfrm>
          <a:custGeom>
            <a:avLst/>
            <a:gdLst>
              <a:gd name="connsiteX0" fmla="*/ 12192000 w 12192000"/>
              <a:gd name="connsiteY0" fmla="*/ 0 h 723900"/>
              <a:gd name="connsiteX1" fmla="*/ 2755900 w 12192000"/>
              <a:gd name="connsiteY1" fmla="*/ 0 h 723900"/>
              <a:gd name="connsiteX2" fmla="*/ 4 w 12192000"/>
              <a:gd name="connsiteY2" fmla="*/ 0 h 723900"/>
              <a:gd name="connsiteX3" fmla="*/ 0 w 12192000"/>
              <a:gd name="connsiteY3" fmla="*/ 0 h 723900"/>
              <a:gd name="connsiteX4" fmla="*/ 0 w 12192000"/>
              <a:gd name="connsiteY4" fmla="*/ 723900 h 723900"/>
              <a:gd name="connsiteX5" fmla="*/ 1987354 w 12192000"/>
              <a:gd name="connsiteY5" fmla="*/ 723900 h 723900"/>
              <a:gd name="connsiteX6" fmla="*/ 2038350 w 12192000"/>
              <a:gd name="connsiteY6" fmla="*/ 717550 h 723900"/>
              <a:gd name="connsiteX7" fmla="*/ 2753650 w 12192000"/>
              <a:gd name="connsiteY7" fmla="*/ 288000 h 723900"/>
              <a:gd name="connsiteX8" fmla="*/ 12192000 w 12192000"/>
              <a:gd name="connsiteY8" fmla="*/ 288000 h 723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723900">
                <a:moveTo>
                  <a:pt x="12192000" y="0"/>
                </a:moveTo>
                <a:lnTo>
                  <a:pt x="2755900" y="0"/>
                </a:lnTo>
                <a:lnTo>
                  <a:pt x="4" y="0"/>
                </a:lnTo>
                <a:lnTo>
                  <a:pt x="0" y="0"/>
                </a:lnTo>
                <a:lnTo>
                  <a:pt x="0" y="723900"/>
                </a:lnTo>
                <a:lnTo>
                  <a:pt x="1987354" y="723900"/>
                </a:lnTo>
                <a:lnTo>
                  <a:pt x="2038350" y="717550"/>
                </a:lnTo>
                <a:cubicBezTo>
                  <a:pt x="2497291" y="642783"/>
                  <a:pt x="2432975" y="321492"/>
                  <a:pt x="2753650" y="288000"/>
                </a:cubicBezTo>
                <a:cubicBezTo>
                  <a:pt x="3074325" y="254508"/>
                  <a:pt x="9045883" y="288000"/>
                  <a:pt x="12192000" y="288000"/>
                </a:cubicBezTo>
                <a:close/>
              </a:path>
            </a:pathLst>
          </a:custGeom>
          <a:solidFill>
            <a:srgbClr val="1C6299"/>
          </a:solidFill>
          <a:ln w="12700" cap="flat" cmpd="sng" algn="ctr">
            <a:noFill/>
            <a:prstDash val="solid"/>
            <a:miter lim="800000"/>
          </a:ln>
          <a:effectLst/>
        </p:spPr>
        <p:txBody>
          <a:bodyPr wrap="square" rtlCol="0" anchor="ctr">
            <a:noAutofit/>
          </a:bodyPr>
          <a:lstStyle/>
          <a:p>
            <a:pPr algn="ctr">
              <a:defRPr/>
            </a:pPr>
            <a:endParaRPr lang="zh-CN" altLang="en-US" kern="0">
              <a:solidFill>
                <a:prstClr val="white"/>
              </a:solidFill>
              <a:latin typeface="Arial" panose="020B0604020202020204"/>
              <a:ea typeface="微软雅黑" panose="020B0503020204020204" pitchFamily="34" charset="-122"/>
            </a:endParaRPr>
          </a:p>
        </p:txBody>
      </p:sp>
      <p:pic>
        <p:nvPicPr>
          <p:cNvPr id="18" name="图片 1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107837" y="136675"/>
            <a:ext cx="1663415" cy="487234"/>
          </a:xfrm>
          <a:prstGeom prst="rect">
            <a:avLst/>
          </a:prstGeom>
        </p:spPr>
      </p:pic>
      <p:sp>
        <p:nvSpPr>
          <p:cNvPr id="20" name="矩形 19"/>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20204"/>
              <a:ea typeface="微软雅黑" panose="020B0503020204020204" pitchFamily="34" charset="-122"/>
            </a:endParaRPr>
          </a:p>
        </p:txBody>
      </p:sp>
      <p:sp>
        <p:nvSpPr>
          <p:cNvPr id="21" name="文本框 20"/>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p>
        </p:txBody>
      </p:sp>
      <p:sp>
        <p:nvSpPr>
          <p:cNvPr id="22" name="文本框 21"/>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lang="zh-CN" altLang="en-US" sz="1000" spc="300" dirty="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sp>
        <p:nvSpPr>
          <p:cNvPr id="23" name="椭圆 22"/>
          <p:cNvSpPr/>
          <p:nvPr/>
        </p:nvSpPr>
        <p:spPr>
          <a:xfrm>
            <a:off x="8917027" y="597107"/>
            <a:ext cx="6452568" cy="5936919"/>
          </a:xfrm>
          <a:prstGeom prst="ellipse">
            <a:avLst/>
          </a:prstGeom>
          <a:blipFill dpi="0" rotWithShape="1">
            <a:blip r:embed="rId4">
              <a:alphaModFix amt="11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noAutofit/>
          </a:bodyPr>
          <a:lstStyle/>
          <a:p>
            <a:pPr algn="ctr" defTabSz="963930"/>
            <a:endParaRPr lang="zh-CN" altLang="en-US" sz="1900" dirty="0">
              <a:solidFill>
                <a:prstClr val="white"/>
              </a:solidFill>
              <a:latin typeface="Calibri" panose="020F0502020204030204"/>
              <a:ea typeface="宋体" panose="02010600030101010101" pitchFamily="2" charset="-122"/>
            </a:endParaRPr>
          </a:p>
        </p:txBody>
      </p:sp>
    </p:spTree>
    <p:extLst>
      <p:ext uri="{BB962C8B-B14F-4D97-AF65-F5344CB8AC3E}">
        <p14:creationId xmlns:p14="http://schemas.microsoft.com/office/powerpoint/2010/main" val="1526165790"/>
      </p:ext>
    </p:extLst>
  </p:cSld>
  <p:clrMapOvr>
    <a:masterClrMapping/>
  </p:clrMapOvr>
  <p:transition spd="slow" advTm="3000">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文本框 36"/>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62" name="文本框 61"/>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64" name="矩形 63"/>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20204"/>
              <a:ea typeface="微软雅黑" panose="020B0503020204020204" pitchFamily="34" charset="-122"/>
            </a:endParaRPr>
          </a:p>
        </p:txBody>
      </p:sp>
      <p:sp>
        <p:nvSpPr>
          <p:cNvPr id="66" name="文本框 65"/>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p>
        </p:txBody>
      </p:sp>
      <p:sp>
        <p:nvSpPr>
          <p:cNvPr id="68" name="文本框 67"/>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lang="zh-CN" altLang="en-US" sz="1000" spc="300" dirty="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cxnSp>
        <p:nvCxnSpPr>
          <p:cNvPr id="69" name="直接连接符 68"/>
          <p:cNvCxnSpPr/>
          <p:nvPr/>
        </p:nvCxnSpPr>
        <p:spPr>
          <a:xfrm>
            <a:off x="660400" y="760413"/>
            <a:ext cx="10858500" cy="0"/>
          </a:xfrm>
          <a:prstGeom prst="line">
            <a:avLst/>
          </a:prstGeom>
          <a:noFill/>
          <a:ln w="22225" cap="flat" cmpd="sng" algn="ctr">
            <a:solidFill>
              <a:srgbClr val="1C6299"/>
            </a:solidFill>
            <a:prstDash val="solid"/>
            <a:miter lim="800000"/>
          </a:ln>
          <a:effectLst/>
        </p:spPr>
      </p:cxnSp>
      <p:grpSp>
        <p:nvGrpSpPr>
          <p:cNvPr id="70" name="组合 69"/>
          <p:cNvGrpSpPr/>
          <p:nvPr/>
        </p:nvGrpSpPr>
        <p:grpSpPr>
          <a:xfrm>
            <a:off x="203760" y="159728"/>
            <a:ext cx="725344" cy="619478"/>
            <a:chOff x="178632" y="159728"/>
            <a:chExt cx="725344" cy="619478"/>
          </a:xfrm>
        </p:grpSpPr>
        <p:sp>
          <p:nvSpPr>
            <p:cNvPr id="71" name="椭圆 70"/>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sp>
          <p:nvSpPr>
            <p:cNvPr id="72" name="文本框 71"/>
            <p:cNvSpPr txBox="1"/>
            <p:nvPr/>
          </p:nvSpPr>
          <p:spPr>
            <a:xfrm>
              <a:off x="230876" y="233483"/>
              <a:ext cx="673100" cy="338554"/>
            </a:xfrm>
            <a:prstGeom prst="rect">
              <a:avLst/>
            </a:prstGeom>
            <a:noFill/>
          </p:spPr>
          <p:txBody>
            <a:bodyPr wrap="square" rtlCol="0">
              <a:spAutoFit/>
            </a:bodyPr>
            <a:lstStyle/>
            <a:p>
              <a:pPr algn="ctr">
                <a:defRPr/>
              </a:pPr>
              <a:r>
                <a:rPr lang="en-US" altLang="zh-CN" sz="1600" i="1" dirty="0">
                  <a:solidFill>
                    <a:prstClr val="white"/>
                  </a:solidFill>
                  <a:latin typeface="微软雅黑" panose="020B0503020204020204" pitchFamily="34" charset="-122"/>
                  <a:ea typeface="微软雅黑" panose="020B0503020204020204" pitchFamily="34" charset="-122"/>
                </a:rPr>
                <a:t>02</a:t>
              </a:r>
              <a:endParaRPr lang="zh-CN" altLang="en-US" sz="1600" i="1" dirty="0">
                <a:solidFill>
                  <a:prstClr val="white"/>
                </a:solidFill>
                <a:latin typeface="微软雅黑" panose="020B0503020204020204" pitchFamily="34" charset="-122"/>
                <a:ea typeface="微软雅黑" panose="020B0503020204020204" pitchFamily="34" charset="-122"/>
              </a:endParaRPr>
            </a:p>
          </p:txBody>
        </p:sp>
        <p:sp>
          <p:nvSpPr>
            <p:cNvPr id="73" name="椭圆 72"/>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grpSp>
      <p:pic>
        <p:nvPicPr>
          <p:cNvPr id="74" name="图片 7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14" name="Rectangle 75"/>
          <p:cNvSpPr/>
          <p:nvPr/>
        </p:nvSpPr>
        <p:spPr>
          <a:xfrm>
            <a:off x="660400" y="850235"/>
            <a:ext cx="10858500" cy="5543550"/>
          </a:xfrm>
          <a:prstGeom prst="rect">
            <a:avLst/>
          </a:prstGeom>
          <a:noFill/>
          <a:ln w="9525">
            <a:noFill/>
          </a:ln>
        </p:spPr>
        <p:txBody>
          <a:bodyPr vert="horz" wrap="square" lIns="91440" tIns="45720" rIns="91440" bIns="45720" anchor="t"/>
          <a:lstStyle>
            <a:lvl1pPr marL="469900" indent="-469900" algn="l" rtl="0" eaLnBrk="0" fontAlgn="base" latinLnBrk="1" hangingPunct="0">
              <a:spcBef>
                <a:spcPct val="20000"/>
              </a:spcBef>
              <a:spcAft>
                <a:spcPct val="0"/>
              </a:spcAft>
              <a:buClr>
                <a:srgbClr val="CC0000"/>
              </a:buClr>
              <a:buFont typeface="Wingdings" panose="05000000000000000000" pitchFamily="2" charset="2"/>
              <a:buChar char="o"/>
              <a:defRPr sz="3000" kern="1200">
                <a:solidFill>
                  <a:srgbClr val="000000"/>
                </a:solidFill>
                <a:latin typeface="+mn-lt"/>
                <a:ea typeface="+mn-ea"/>
                <a:cs typeface="+mn-cs"/>
              </a:defRPr>
            </a:lvl1pPr>
            <a:lvl2pPr marL="908050" indent="-438150" algn="l" rtl="0" eaLnBrk="0" fontAlgn="base" latinLnBrk="1" hangingPunct="0">
              <a:spcBef>
                <a:spcPct val="20000"/>
              </a:spcBef>
              <a:spcAft>
                <a:spcPct val="0"/>
              </a:spcAft>
              <a:buClr>
                <a:srgbClr val="CC0000"/>
              </a:buClr>
              <a:buFont typeface="Wingdings" panose="05000000000000000000" pitchFamily="2" charset="2"/>
              <a:buChar char="n"/>
              <a:defRPr sz="2600" kern="1200">
                <a:solidFill>
                  <a:srgbClr val="000000"/>
                </a:solidFill>
                <a:latin typeface="+mn-lt"/>
                <a:ea typeface="+mn-ea"/>
                <a:cs typeface="+mn-cs"/>
              </a:defRPr>
            </a:lvl2pPr>
            <a:lvl3pPr marL="1304925" indent="-396875" algn="l" rtl="0" eaLnBrk="0" fontAlgn="base" latinLnBrk="1" hangingPunct="0">
              <a:spcBef>
                <a:spcPct val="20000"/>
              </a:spcBef>
              <a:spcAft>
                <a:spcPct val="0"/>
              </a:spcAft>
              <a:buClr>
                <a:srgbClr val="CC0000"/>
              </a:buClr>
              <a:buFont typeface="Wingdings" panose="05000000000000000000" pitchFamily="2" charset="2"/>
              <a:buChar char="o"/>
              <a:defRPr sz="2300" kern="1200">
                <a:solidFill>
                  <a:srgbClr val="000000"/>
                </a:solidFill>
                <a:latin typeface="+mn-lt"/>
                <a:ea typeface="+mn-ea"/>
                <a:cs typeface="+mn-cs"/>
              </a:defRPr>
            </a:lvl3pPr>
            <a:lvl4pPr marL="1694180" indent="-387350" algn="l" rtl="0" eaLnBrk="0" fontAlgn="base" latinLnBrk="1" hangingPunct="0">
              <a:spcBef>
                <a:spcPct val="20000"/>
              </a:spcBef>
              <a:spcAft>
                <a:spcPct val="0"/>
              </a:spcAft>
              <a:buClr>
                <a:srgbClr val="CC0000"/>
              </a:buClr>
              <a:buFont typeface="Wingdings" panose="05000000000000000000" pitchFamily="2" charset="2"/>
              <a:buChar char="n"/>
              <a:defRPr sz="2000" kern="1200">
                <a:solidFill>
                  <a:srgbClr val="000000"/>
                </a:solidFill>
                <a:latin typeface="+mn-lt"/>
                <a:ea typeface="+mn-ea"/>
                <a:cs typeface="+mn-cs"/>
              </a:defRPr>
            </a:lvl4pPr>
            <a:lvl5pPr marL="2094230" indent="-400050" algn="l" rtl="0" eaLnBrk="0" fontAlgn="base" latinLnBrk="1" hangingPunct="0">
              <a:spcBef>
                <a:spcPct val="25000"/>
              </a:spcBef>
              <a:spcAft>
                <a:spcPct val="0"/>
              </a:spcAft>
              <a:buClr>
                <a:srgbClr val="CC0000"/>
              </a:buClr>
              <a:buFont typeface="Wingdings" panose="05000000000000000000" pitchFamily="2" charset="2"/>
              <a:buChar char="§"/>
              <a:defRPr sz="20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69900" marR="0" lvl="0" indent="-469900" algn="l" defTabSz="914400" rtl="0" eaLnBrk="1" fontAlgn="base" latinLnBrk="1" hangingPunct="1">
              <a:lnSpc>
                <a:spcPct val="100000"/>
              </a:lnSpc>
              <a:spcBef>
                <a:spcPct val="20000"/>
              </a:spcBef>
              <a:spcAft>
                <a:spcPct val="0"/>
              </a:spcAft>
              <a:buClr>
                <a:srgbClr val="CC0000"/>
              </a:buClr>
              <a:buSzTx/>
              <a:buFont typeface="Wingdings" panose="05000000000000000000" pitchFamily="2" charset="2"/>
              <a:buChar char="o"/>
              <a:tabLst/>
              <a:defRPr/>
            </a:pPr>
            <a:r>
              <a:rPr kumimoji="0" lang="zh-CN" altLang="en-US" sz="2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sym typeface="Verdana" panose="020B0604030504040204" pitchFamily="34" charset="0"/>
              </a:rPr>
              <a:t>学时</a:t>
            </a:r>
            <a:endParaRPr kumimoji="0" lang="zh-CN" altLang="zh-CN" sz="2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a:p>
            <a:pPr marL="908050" marR="0" lvl="1" indent="-438150" algn="l" defTabSz="914400" rtl="0" eaLnBrk="1" fontAlgn="base" latinLnBrk="1" hangingPunct="1">
              <a:lnSpc>
                <a:spcPct val="100000"/>
              </a:lnSpc>
              <a:spcBef>
                <a:spcPct val="20000"/>
              </a:spcBef>
              <a:spcAft>
                <a:spcPct val="0"/>
              </a:spcAft>
              <a:buClr>
                <a:srgbClr val="CC0000"/>
              </a:buClr>
              <a:buSzTx/>
              <a:buFont typeface="Wingdings" panose="05000000000000000000" pitchFamily="2" charset="2"/>
              <a:buChar char="n"/>
              <a:tabLst/>
              <a:defRPr/>
            </a:pPr>
            <a:r>
              <a:rPr kumimoji="0" lang="zh-CN" altLang="en-US" sz="2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sym typeface="Verdana" panose="020B0604030504040204" pitchFamily="34" charset="0"/>
              </a:rPr>
              <a:t>共</a:t>
            </a:r>
            <a:r>
              <a:rPr kumimoji="0" lang="en-US" altLang="zh-CN" sz="2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sym typeface="Verdana" panose="020B0604030504040204" pitchFamily="34" charset="0"/>
              </a:rPr>
              <a:t>32</a:t>
            </a:r>
            <a:r>
              <a:rPr kumimoji="0" lang="zh-CN" altLang="en-US" sz="2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sym typeface="Verdana" panose="020B0604030504040204" pitchFamily="34" charset="0"/>
              </a:rPr>
              <a:t>学时</a:t>
            </a:r>
            <a:endParaRPr kumimoji="0" lang="zh-CN" altLang="zh-CN" sz="2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a:p>
            <a:pPr marL="908050" marR="0" lvl="1" indent="-438150" algn="l" defTabSz="914400" rtl="0" eaLnBrk="1" fontAlgn="base" latinLnBrk="1" hangingPunct="1">
              <a:lnSpc>
                <a:spcPct val="100000"/>
              </a:lnSpc>
              <a:spcBef>
                <a:spcPct val="20000"/>
              </a:spcBef>
              <a:spcAft>
                <a:spcPct val="0"/>
              </a:spcAft>
              <a:buClr>
                <a:srgbClr val="CC0000"/>
              </a:buClr>
              <a:buSzTx/>
              <a:buFont typeface="Wingdings" panose="05000000000000000000" pitchFamily="2" charset="2"/>
              <a:buChar char="n"/>
              <a:tabLst/>
              <a:defRPr/>
            </a:pPr>
            <a:r>
              <a:rPr kumimoji="0" lang="zh-CN" altLang="en-US" sz="2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sym typeface="Verdana" panose="020B0604030504040204" pitchFamily="34" charset="0"/>
              </a:rPr>
              <a:t>课堂授课：</a:t>
            </a:r>
            <a:r>
              <a:rPr kumimoji="0" lang="en-US" altLang="zh-CN" sz="2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sym typeface="Verdana" panose="020B0604030504040204" pitchFamily="34" charset="0"/>
              </a:rPr>
              <a:t>24</a:t>
            </a:r>
            <a:r>
              <a:rPr kumimoji="0" lang="zh-CN" altLang="en-US" sz="2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sym typeface="Verdana" panose="020B0604030504040204" pitchFamily="34" charset="0"/>
              </a:rPr>
              <a:t>学时</a:t>
            </a:r>
            <a:endParaRPr kumimoji="0" lang="zh-CN" altLang="zh-CN" sz="2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a:p>
            <a:pPr marL="908050" marR="0" lvl="1" indent="-438150" algn="l" defTabSz="914400" rtl="0" eaLnBrk="1" fontAlgn="base" latinLnBrk="1" hangingPunct="1">
              <a:lnSpc>
                <a:spcPct val="100000"/>
              </a:lnSpc>
              <a:spcBef>
                <a:spcPct val="20000"/>
              </a:spcBef>
              <a:spcAft>
                <a:spcPct val="0"/>
              </a:spcAft>
              <a:buClr>
                <a:srgbClr val="CC0000"/>
              </a:buClr>
              <a:buSzTx/>
              <a:buFont typeface="Wingdings" panose="05000000000000000000" pitchFamily="2" charset="2"/>
              <a:buChar char="n"/>
              <a:tabLst/>
              <a:defRPr/>
            </a:pPr>
            <a:r>
              <a:rPr kumimoji="0" lang="zh-CN" altLang="en-US" sz="2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sym typeface="Verdana" panose="020B0604030504040204" pitchFamily="34" charset="0"/>
              </a:rPr>
              <a:t>实验：</a:t>
            </a:r>
            <a:r>
              <a:rPr kumimoji="0" lang="en-US" altLang="zh-CN" sz="2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sym typeface="Verdana" panose="020B0604030504040204" pitchFamily="34" charset="0"/>
              </a:rPr>
              <a:t>8</a:t>
            </a:r>
            <a:r>
              <a:rPr kumimoji="0" lang="zh-CN" altLang="en-US" sz="2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sym typeface="Verdana" panose="020B0604030504040204" pitchFamily="34" charset="0"/>
              </a:rPr>
              <a:t>学时（另行安排时间，</a:t>
            </a:r>
            <a:r>
              <a:rPr kumimoji="0" lang="en-US" altLang="zh-CN" sz="2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sym typeface="Verdana" panose="020B0604030504040204" pitchFamily="34" charset="0"/>
              </a:rPr>
              <a:t>QQ</a:t>
            </a:r>
            <a:r>
              <a:rPr kumimoji="0" lang="zh-CN" altLang="en-US" sz="2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sym typeface="Verdana" panose="020B0604030504040204" pitchFamily="34" charset="0"/>
              </a:rPr>
              <a:t>群内通知）</a:t>
            </a:r>
            <a:endParaRPr kumimoji="0" lang="zh-CN" altLang="zh-CN" sz="2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a:p>
            <a:pPr marL="469900" marR="0" lvl="0" indent="-469900" algn="l" defTabSz="914400" rtl="0" eaLnBrk="1" fontAlgn="base" latinLnBrk="1" hangingPunct="1">
              <a:lnSpc>
                <a:spcPct val="100000"/>
              </a:lnSpc>
              <a:spcBef>
                <a:spcPct val="20000"/>
              </a:spcBef>
              <a:spcAft>
                <a:spcPct val="0"/>
              </a:spcAft>
              <a:buClr>
                <a:srgbClr val="CC0000"/>
              </a:buClr>
              <a:buSzTx/>
              <a:buFont typeface="Wingdings" panose="05000000000000000000" pitchFamily="2" charset="2"/>
              <a:buChar char="o"/>
              <a:tabLst/>
              <a:defRPr/>
            </a:pPr>
            <a:r>
              <a:rPr kumimoji="0" lang="zh-CN" altLang="en-US" sz="2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sym typeface="Verdana" panose="020B0604030504040204" pitchFamily="34" charset="0"/>
              </a:rPr>
              <a:t>参考</a:t>
            </a:r>
            <a:r>
              <a:rPr lang="zh-CN" altLang="en-US" sz="2400" dirty="0">
                <a:latin typeface="微软雅黑" panose="020B0503020204020204" pitchFamily="34" charset="-122"/>
                <a:ea typeface="微软雅黑" panose="020B0503020204020204" pitchFamily="34" charset="-122"/>
                <a:sym typeface="Verdana" panose="020B0604030504040204" pitchFamily="34" charset="0"/>
              </a:rPr>
              <a:t>材料</a:t>
            </a:r>
            <a:endParaRPr kumimoji="0" lang="zh-CN" altLang="zh-CN" sz="2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a:p>
            <a:pPr marL="908050" marR="0" lvl="1" indent="-438150" algn="l" defTabSz="914400" rtl="0" eaLnBrk="1" fontAlgn="base" latinLnBrk="1" hangingPunct="1">
              <a:lnSpc>
                <a:spcPct val="100000"/>
              </a:lnSpc>
              <a:spcBef>
                <a:spcPct val="20000"/>
              </a:spcBef>
              <a:spcAft>
                <a:spcPct val="0"/>
              </a:spcAft>
              <a:buClr>
                <a:srgbClr val="CC0000"/>
              </a:buClr>
              <a:buSzTx/>
              <a:buFont typeface="Wingdings" panose="05000000000000000000" pitchFamily="2" charset="2"/>
              <a:buChar char="n"/>
              <a:tabLst/>
              <a:defRPr/>
            </a:pPr>
            <a:r>
              <a:rPr lang="en-US" altLang="zh-CN" sz="2400" dirty="0">
                <a:latin typeface="微软雅黑" panose="020B0503020204020204" pitchFamily="34" charset="-122"/>
                <a:ea typeface="微软雅黑" panose="020B0503020204020204" pitchFamily="34" charset="-122"/>
                <a:sym typeface="Verdana" panose="020B0604030504040204" pitchFamily="34" charset="0"/>
              </a:rPr>
              <a:t>Web</a:t>
            </a:r>
            <a:r>
              <a:rPr lang="zh-CN" altLang="en-US" sz="2400" dirty="0">
                <a:latin typeface="微软雅黑" panose="020B0503020204020204" pitchFamily="34" charset="-122"/>
                <a:ea typeface="微软雅黑" panose="020B0503020204020204" pitchFamily="34" charset="-122"/>
                <a:sym typeface="Verdana" panose="020B0604030504040204" pitchFamily="34" charset="0"/>
              </a:rPr>
              <a:t>程序设计（第八版）、</a:t>
            </a:r>
            <a:r>
              <a:rPr lang="en-US" altLang="zh-CN" sz="2400" dirty="0">
                <a:latin typeface="微软雅黑" panose="020B0503020204020204" pitchFamily="34" charset="-122"/>
                <a:ea typeface="微软雅黑" panose="020B0503020204020204" pitchFamily="34" charset="-122"/>
                <a:sym typeface="Verdana" panose="020B0604030504040204" pitchFamily="34" charset="0"/>
              </a:rPr>
              <a:t>Web</a:t>
            </a:r>
            <a:r>
              <a:rPr lang="zh-CN" altLang="en-US" sz="2400" dirty="0">
                <a:latin typeface="微软雅黑" panose="020B0503020204020204" pitchFamily="34" charset="-122"/>
                <a:ea typeface="微软雅黑" panose="020B0503020204020204" pitchFamily="34" charset="-122"/>
                <a:sym typeface="Verdana" panose="020B0604030504040204" pitchFamily="34" charset="0"/>
              </a:rPr>
              <a:t>技术设计与开发等</a:t>
            </a:r>
            <a:endParaRPr kumimoji="0" lang="zh-CN" altLang="zh-CN" sz="2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a:p>
            <a:pPr marL="908050" marR="0" lvl="1" indent="-438150" algn="l" defTabSz="914400" rtl="0" eaLnBrk="1" fontAlgn="base" latinLnBrk="1" hangingPunct="1">
              <a:lnSpc>
                <a:spcPct val="100000"/>
              </a:lnSpc>
              <a:spcBef>
                <a:spcPct val="20000"/>
              </a:spcBef>
              <a:spcAft>
                <a:spcPct val="0"/>
              </a:spcAft>
              <a:buClr>
                <a:srgbClr val="CC0000"/>
              </a:buClr>
              <a:buSzTx/>
              <a:buFont typeface="Wingdings" panose="05000000000000000000" pitchFamily="2" charset="2"/>
              <a:buChar char="n"/>
              <a:tabLst/>
              <a:defRPr/>
            </a:pPr>
            <a:r>
              <a:rPr kumimoji="0" lang="zh-CN" altLang="en-US" sz="2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sym typeface="Verdana" panose="020B0604030504040204" pitchFamily="34" charset="0"/>
              </a:rPr>
              <a:t>互联网</a:t>
            </a:r>
            <a:endParaRPr kumimoji="0" lang="zh-CN" altLang="zh-CN" sz="2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a:p>
            <a:pPr marL="469900" marR="0" lvl="0" indent="-469900" algn="l" defTabSz="914400" rtl="0" eaLnBrk="1" fontAlgn="base" latinLnBrk="1" hangingPunct="1">
              <a:lnSpc>
                <a:spcPct val="100000"/>
              </a:lnSpc>
              <a:spcBef>
                <a:spcPct val="20000"/>
              </a:spcBef>
              <a:spcAft>
                <a:spcPct val="0"/>
              </a:spcAft>
              <a:buClr>
                <a:srgbClr val="CC0000"/>
              </a:buClr>
              <a:buSzTx/>
              <a:buFont typeface="Wingdings" panose="05000000000000000000" pitchFamily="2" charset="2"/>
              <a:buChar char="o"/>
              <a:tabLst/>
              <a:defRPr/>
            </a:pPr>
            <a:r>
              <a:rPr kumimoji="0" lang="zh-CN" altLang="en-US" sz="2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sym typeface="Verdana" panose="020B0604030504040204" pitchFamily="34" charset="0"/>
              </a:rPr>
              <a:t>考核方式</a:t>
            </a:r>
            <a:endParaRPr kumimoji="0" lang="zh-CN" altLang="zh-CN" sz="2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a:p>
            <a:pPr marL="908050" marR="0" lvl="1" indent="-438150" algn="l" defTabSz="914400" rtl="0" eaLnBrk="1" fontAlgn="base" latinLnBrk="1" hangingPunct="1">
              <a:lnSpc>
                <a:spcPct val="100000"/>
              </a:lnSpc>
              <a:spcBef>
                <a:spcPct val="20000"/>
              </a:spcBef>
              <a:spcAft>
                <a:spcPct val="0"/>
              </a:spcAft>
              <a:buClr>
                <a:srgbClr val="CC0000"/>
              </a:buClr>
              <a:buSzTx/>
              <a:buFont typeface="Wingdings" panose="05000000000000000000" pitchFamily="2" charset="2"/>
              <a:buChar char="n"/>
              <a:tabLst/>
              <a:defRPr/>
            </a:pPr>
            <a:r>
              <a:rPr kumimoji="0" lang="zh-CN" altLang="en-US" sz="2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sym typeface="Verdana" panose="020B0604030504040204" pitchFamily="34" charset="0"/>
              </a:rPr>
              <a:t>总分</a:t>
            </a:r>
            <a:r>
              <a:rPr kumimoji="0" lang="en-US" altLang="zh-CN" sz="2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sym typeface="Verdana" panose="020B0604030504040204" pitchFamily="34" charset="0"/>
              </a:rPr>
              <a:t>=</a:t>
            </a:r>
            <a:r>
              <a:rPr kumimoji="0" lang="zh-CN" altLang="en-US" sz="2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sym typeface="Verdana" panose="020B0604030504040204" pitchFamily="34" charset="0"/>
              </a:rPr>
              <a:t>平时成绩</a:t>
            </a:r>
            <a:r>
              <a:rPr lang="zh-CN" altLang="en-US" sz="2400" dirty="0">
                <a:latin typeface="微软雅黑" panose="020B0503020204020204" pitchFamily="34" charset="-122"/>
                <a:ea typeface="微软雅黑" panose="020B0503020204020204" pitchFamily="34" charset="-122"/>
                <a:sym typeface="Verdana" panose="020B0604030504040204" pitchFamily="34" charset="0"/>
              </a:rPr>
              <a:t>（</a:t>
            </a:r>
            <a:r>
              <a:rPr lang="en-US" altLang="zh-CN" sz="2400" dirty="0">
                <a:latin typeface="微软雅黑" panose="020B0503020204020204" pitchFamily="34" charset="-122"/>
                <a:ea typeface="微软雅黑" panose="020B0503020204020204" pitchFamily="34" charset="-122"/>
                <a:sym typeface="Verdana" panose="020B0604030504040204" pitchFamily="34" charset="0"/>
              </a:rPr>
              <a:t>40</a:t>
            </a:r>
            <a:r>
              <a:rPr lang="zh-CN" altLang="en-US" sz="2400" dirty="0">
                <a:latin typeface="微软雅黑" panose="020B0503020204020204" pitchFamily="34" charset="-122"/>
                <a:ea typeface="微软雅黑" panose="020B0503020204020204" pitchFamily="34" charset="-122"/>
                <a:sym typeface="Verdana" panose="020B0604030504040204" pitchFamily="34" charset="0"/>
              </a:rPr>
              <a:t>）</a:t>
            </a:r>
            <a:r>
              <a:rPr kumimoji="0" lang="en-US" altLang="zh-CN" sz="2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sym typeface="Verdana" panose="020B0604030504040204" pitchFamily="34" charset="0"/>
              </a:rPr>
              <a:t>+</a:t>
            </a:r>
            <a:r>
              <a:rPr kumimoji="0" lang="zh-CN" altLang="en-US" sz="2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sym typeface="Verdana" panose="020B0604030504040204" pitchFamily="34" charset="0"/>
              </a:rPr>
              <a:t>期末考试成绩</a:t>
            </a:r>
            <a:r>
              <a:rPr lang="zh-CN" altLang="en-US" sz="2400" dirty="0">
                <a:latin typeface="微软雅黑" panose="020B0503020204020204" pitchFamily="34" charset="-122"/>
                <a:ea typeface="微软雅黑" panose="020B0503020204020204" pitchFamily="34" charset="-122"/>
                <a:sym typeface="Verdana" panose="020B0604030504040204" pitchFamily="34" charset="0"/>
              </a:rPr>
              <a:t>（</a:t>
            </a:r>
            <a:r>
              <a:rPr lang="en-US" altLang="zh-CN" sz="2400" dirty="0">
                <a:latin typeface="微软雅黑" panose="020B0503020204020204" pitchFamily="34" charset="-122"/>
                <a:ea typeface="微软雅黑" panose="020B0503020204020204" pitchFamily="34" charset="-122"/>
                <a:sym typeface="Verdana" panose="020B0604030504040204" pitchFamily="34" charset="0"/>
              </a:rPr>
              <a:t>60</a:t>
            </a:r>
            <a:r>
              <a:rPr lang="zh-CN" altLang="en-US" sz="2400" dirty="0">
                <a:latin typeface="微软雅黑" panose="020B0503020204020204" pitchFamily="34" charset="-122"/>
                <a:ea typeface="微软雅黑" panose="020B0503020204020204" pitchFamily="34" charset="-122"/>
                <a:sym typeface="Verdana" panose="020B0604030504040204" pitchFamily="34" charset="0"/>
              </a:rPr>
              <a:t>）</a:t>
            </a:r>
            <a:endParaRPr kumimoji="0" lang="zh-CN" altLang="zh-CN" sz="2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a:p>
            <a:pPr marL="908050" marR="0" lvl="1" indent="-438150" algn="l" defTabSz="914400" rtl="0" eaLnBrk="1" fontAlgn="base" latinLnBrk="1" hangingPunct="1">
              <a:lnSpc>
                <a:spcPct val="100000"/>
              </a:lnSpc>
              <a:spcBef>
                <a:spcPct val="20000"/>
              </a:spcBef>
              <a:spcAft>
                <a:spcPct val="0"/>
              </a:spcAft>
              <a:buClr>
                <a:srgbClr val="CC0000"/>
              </a:buClr>
              <a:buSzTx/>
              <a:buFont typeface="Wingdings" panose="05000000000000000000" pitchFamily="2" charset="2"/>
              <a:buChar char="n"/>
              <a:tabLst/>
              <a:defRPr/>
            </a:pPr>
            <a:r>
              <a:rPr kumimoji="0" lang="zh-CN" altLang="en-US" sz="2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sym typeface="Verdana" panose="020B0604030504040204" pitchFamily="34" charset="0"/>
              </a:rPr>
              <a:t>平时成绩：课堂（</a:t>
            </a:r>
            <a:r>
              <a:rPr kumimoji="0" lang="en-US" altLang="zh-CN" sz="2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sym typeface="Verdana" panose="020B0604030504040204" pitchFamily="34" charset="0"/>
              </a:rPr>
              <a:t>10</a:t>
            </a:r>
            <a:r>
              <a:rPr kumimoji="0" lang="zh-CN" altLang="en-US" sz="2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sym typeface="Verdana" panose="020B0604030504040204" pitchFamily="34" charset="0"/>
              </a:rPr>
              <a:t>）、作业（</a:t>
            </a:r>
            <a:r>
              <a:rPr kumimoji="0" lang="en-US" altLang="zh-CN" sz="2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sym typeface="Verdana" panose="020B0604030504040204" pitchFamily="34" charset="0"/>
              </a:rPr>
              <a:t>10</a:t>
            </a:r>
            <a:r>
              <a:rPr kumimoji="0" lang="zh-CN" altLang="en-US" sz="2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sym typeface="Verdana" panose="020B0604030504040204" pitchFamily="34" charset="0"/>
              </a:rPr>
              <a:t>）、实验（</a:t>
            </a:r>
            <a:r>
              <a:rPr lang="en-US" altLang="zh-CN" sz="2400" dirty="0">
                <a:latin typeface="微软雅黑" panose="020B0503020204020204" pitchFamily="34" charset="-122"/>
                <a:ea typeface="微软雅黑" panose="020B0503020204020204" pitchFamily="34" charset="-122"/>
                <a:sym typeface="Verdana" panose="020B0604030504040204" pitchFamily="34" charset="0"/>
              </a:rPr>
              <a:t>20</a:t>
            </a:r>
            <a:r>
              <a:rPr kumimoji="0" lang="zh-CN" altLang="en-US" sz="2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sym typeface="Verdana" panose="020B0604030504040204" pitchFamily="34" charset="0"/>
              </a:rPr>
              <a:t>）</a:t>
            </a:r>
            <a:endParaRPr kumimoji="0" lang="en-US" altLang="zh-CN" sz="2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sym typeface="Verdana" panose="020B0604030504040204" pitchFamily="34" charset="0"/>
            </a:endParaRPr>
          </a:p>
          <a:p>
            <a:pPr marL="908050" marR="0" lvl="1" indent="-438150" algn="l" defTabSz="914400" rtl="0" eaLnBrk="1" fontAlgn="base" latinLnBrk="1" hangingPunct="1">
              <a:lnSpc>
                <a:spcPct val="100000"/>
              </a:lnSpc>
              <a:spcBef>
                <a:spcPct val="20000"/>
              </a:spcBef>
              <a:spcAft>
                <a:spcPct val="0"/>
              </a:spcAft>
              <a:buClr>
                <a:srgbClr val="CC0000"/>
              </a:buClr>
              <a:buSzTx/>
              <a:buFont typeface="Wingdings" panose="05000000000000000000" pitchFamily="2" charset="2"/>
              <a:buChar char="n"/>
              <a:tabLst/>
              <a:defRPr/>
            </a:pPr>
            <a:r>
              <a:rPr kumimoji="0" lang="zh-CN" altLang="en-US" sz="2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sym typeface="Verdana" panose="020B0604030504040204" pitchFamily="34" charset="0"/>
              </a:rPr>
              <a:t>三次未到取消考试资格</a:t>
            </a:r>
            <a:endParaRPr kumimoji="0" lang="zh-CN" altLang="zh-CN" sz="2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a:p>
            <a:pPr marL="908050" marR="0" lvl="1" indent="-438150" algn="l" defTabSz="914400" rtl="0" eaLnBrk="1" fontAlgn="base" latinLnBrk="1" hangingPunct="1">
              <a:lnSpc>
                <a:spcPct val="100000"/>
              </a:lnSpc>
              <a:spcBef>
                <a:spcPct val="20000"/>
              </a:spcBef>
              <a:spcAft>
                <a:spcPct val="0"/>
              </a:spcAft>
              <a:buClr>
                <a:srgbClr val="CC0000"/>
              </a:buClr>
              <a:buSzTx/>
              <a:buFont typeface="Wingdings" panose="05000000000000000000" pitchFamily="2" charset="2"/>
              <a:buChar char="n"/>
              <a:tabLst/>
              <a:defRPr/>
            </a:pPr>
            <a:endParaRPr kumimoji="0" lang="en-US" altLang="zh-CN" sz="2200" b="0" i="0" u="none" strike="noStrike" kern="1200" cap="none" spc="0" normalizeH="0" baseline="0" noProof="0" dirty="0">
              <a:ln>
                <a:noFill/>
              </a:ln>
              <a:solidFill>
                <a:srgbClr val="000000"/>
              </a:solidFill>
              <a:effectLst/>
              <a:uLnTx/>
              <a:uFillTx/>
              <a:latin typeface="Candara" panose="020E0502030303020204" pitchFamily="34" charset="0"/>
              <a:ea typeface="宋体"/>
              <a:cs typeface="+mn-cs"/>
              <a:sym typeface="Verdana" panose="020B0604030504040204" pitchFamily="34" charset="0"/>
            </a:endParaRPr>
          </a:p>
          <a:p>
            <a:pPr marL="908050" marR="0" lvl="1" indent="-438150" algn="l" defTabSz="914400" rtl="0" eaLnBrk="1" fontAlgn="base" latinLnBrk="1" hangingPunct="1">
              <a:lnSpc>
                <a:spcPct val="100000"/>
              </a:lnSpc>
              <a:spcBef>
                <a:spcPct val="20000"/>
              </a:spcBef>
              <a:spcAft>
                <a:spcPct val="0"/>
              </a:spcAft>
              <a:buClr>
                <a:srgbClr val="CC0000"/>
              </a:buClr>
              <a:buSzTx/>
              <a:buFont typeface="Wingdings" panose="05000000000000000000" pitchFamily="2" charset="2"/>
              <a:buChar char="n"/>
              <a:tabLst/>
              <a:defRPr/>
            </a:pPr>
            <a:endParaRPr kumimoji="0" lang="zh-CN" altLang="en-US" sz="2200" b="0" i="0" u="none" strike="noStrike" kern="1200" cap="none" spc="0" normalizeH="0" baseline="0" noProof="0" dirty="0">
              <a:ln>
                <a:noFill/>
              </a:ln>
              <a:solidFill>
                <a:srgbClr val="000000"/>
              </a:solidFill>
              <a:effectLst/>
              <a:uLnTx/>
              <a:uFillTx/>
              <a:latin typeface="Candara" panose="020E0502030303020204" pitchFamily="34" charset="0"/>
              <a:ea typeface="宋体"/>
              <a:cs typeface="+mn-cs"/>
              <a:sym typeface="Verdana" panose="020B0604030504040204" pitchFamily="34" charset="0"/>
            </a:endParaRPr>
          </a:p>
        </p:txBody>
      </p:sp>
      <p:sp>
        <p:nvSpPr>
          <p:cNvPr id="15" name="标题占位符 1"/>
          <p:cNvSpPr txBox="1"/>
          <p:nvPr/>
        </p:nvSpPr>
        <p:spPr>
          <a:xfrm>
            <a:off x="965200" y="-100014"/>
            <a:ext cx="5435600"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600" b="1" i="0" u="none" strike="noStrike" kern="120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rPr>
              <a:t>课程安排</a:t>
            </a:r>
          </a:p>
        </p:txBody>
      </p:sp>
      <p:pic>
        <p:nvPicPr>
          <p:cNvPr id="16" name="图片 15"/>
          <p:cNvPicPr>
            <a:picLocks noChangeAspect="1"/>
          </p:cNvPicPr>
          <p:nvPr/>
        </p:nvPicPr>
        <p:blipFill>
          <a:blip r:embed="rId4"/>
          <a:stretch>
            <a:fillRect/>
          </a:stretch>
        </p:blipFill>
        <p:spPr>
          <a:xfrm>
            <a:off x="2828967" y="3491247"/>
            <a:ext cx="1511300" cy="442913"/>
          </a:xfrm>
          <a:prstGeom prst="rect">
            <a:avLst/>
          </a:prstGeom>
          <a:noFill/>
          <a:ln w="9525">
            <a:noFill/>
          </a:ln>
        </p:spPr>
      </p:pic>
      <p:pic>
        <p:nvPicPr>
          <p:cNvPr id="17" name="图片 16"/>
          <p:cNvPicPr>
            <a:picLocks noChangeAspect="1"/>
          </p:cNvPicPr>
          <p:nvPr/>
        </p:nvPicPr>
        <p:blipFill>
          <a:blip r:embed="rId5"/>
          <a:stretch>
            <a:fillRect/>
          </a:stretch>
        </p:blipFill>
        <p:spPr>
          <a:xfrm>
            <a:off x="4538704" y="3497597"/>
            <a:ext cx="2160588" cy="436563"/>
          </a:xfrm>
          <a:prstGeom prst="rect">
            <a:avLst/>
          </a:prstGeom>
          <a:noFill/>
          <a:ln w="9525">
            <a:noFill/>
          </a:ln>
        </p:spPr>
      </p:pic>
      <p:pic>
        <p:nvPicPr>
          <p:cNvPr id="18" name="图片 17"/>
          <p:cNvPicPr>
            <a:picLocks noChangeAspect="1"/>
          </p:cNvPicPr>
          <p:nvPr/>
        </p:nvPicPr>
        <p:blipFill>
          <a:blip r:embed="rId6"/>
          <a:stretch>
            <a:fillRect/>
          </a:stretch>
        </p:blipFill>
        <p:spPr>
          <a:xfrm>
            <a:off x="6899317" y="3491247"/>
            <a:ext cx="2014537" cy="415925"/>
          </a:xfrm>
          <a:prstGeom prst="rect">
            <a:avLst/>
          </a:prstGeom>
          <a:noFill/>
          <a:ln w="9525">
            <a:noFill/>
          </a:ln>
        </p:spPr>
      </p:pic>
    </p:spTree>
    <p:extLst>
      <p:ext uri="{BB962C8B-B14F-4D97-AF65-F5344CB8AC3E}">
        <p14:creationId xmlns:p14="http://schemas.microsoft.com/office/powerpoint/2010/main" val="1697500249"/>
      </p:ext>
    </p:extLst>
  </p:cSld>
  <p:clrMapOvr>
    <a:masterClrMapping/>
  </p:clrMapOvr>
  <p:transition spd="slow" advTm="3000">
    <p:fade/>
  </p:transition>
</p:sld>
</file>

<file path=ppt/theme/theme1.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自定义设计方案">
  <a:themeElements>
    <a:clrScheme name="自定义 100">
      <a:dk1>
        <a:sysClr val="windowText" lastClr="000000"/>
      </a:dk1>
      <a:lt1>
        <a:sysClr val="window" lastClr="FFFFFF"/>
      </a:lt1>
      <a:dk2>
        <a:srgbClr val="44546A"/>
      </a:dk2>
      <a:lt2>
        <a:srgbClr val="E7E6E6"/>
      </a:lt2>
      <a:accent1>
        <a:srgbClr val="591B89"/>
      </a:accent1>
      <a:accent2>
        <a:srgbClr val="EEB51A"/>
      </a:accent2>
      <a:accent3>
        <a:srgbClr val="591B89"/>
      </a:accent3>
      <a:accent4>
        <a:srgbClr val="EEB51A"/>
      </a:accent4>
      <a:accent5>
        <a:srgbClr val="591B89"/>
      </a:accent5>
      <a:accent6>
        <a:srgbClr val="EEB51A"/>
      </a:accent6>
      <a:hlink>
        <a:srgbClr val="591B89"/>
      </a:hlink>
      <a:folHlink>
        <a:srgbClr val="EEB51A"/>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29185</TotalTime>
  <Words>4351</Words>
  <Application>Microsoft Office PowerPoint</Application>
  <PresentationFormat>宽屏</PresentationFormat>
  <Paragraphs>444</Paragraphs>
  <Slides>30</Slides>
  <Notes>30</Notes>
  <HiddenSlides>0</HiddenSlides>
  <MMClips>0</MMClips>
  <ScaleCrop>false</ScaleCrop>
  <HeadingPairs>
    <vt:vector size="6" baseType="variant">
      <vt:variant>
        <vt:lpstr>已用的字体</vt:lpstr>
      </vt:variant>
      <vt:variant>
        <vt:i4>10</vt:i4>
      </vt:variant>
      <vt:variant>
        <vt:lpstr>主题</vt:lpstr>
      </vt:variant>
      <vt:variant>
        <vt:i4>3</vt:i4>
      </vt:variant>
      <vt:variant>
        <vt:lpstr>幻灯片标题</vt:lpstr>
      </vt:variant>
      <vt:variant>
        <vt:i4>30</vt:i4>
      </vt:variant>
    </vt:vector>
  </HeadingPairs>
  <TitlesOfParts>
    <vt:vector size="43" baseType="lpstr">
      <vt:lpstr>等线</vt:lpstr>
      <vt:lpstr>微软雅黑</vt:lpstr>
      <vt:lpstr>微软雅黑</vt:lpstr>
      <vt:lpstr>Arial</vt:lpstr>
      <vt:lpstr>Calibri</vt:lpstr>
      <vt:lpstr>Calibri Light</vt:lpstr>
      <vt:lpstr>Candara</vt:lpstr>
      <vt:lpstr>Impact</vt:lpstr>
      <vt:lpstr>Times New Roman</vt:lpstr>
      <vt:lpstr>Wingdings</vt:lpstr>
      <vt:lpstr>1_Office 主题​​</vt:lpstr>
      <vt:lpstr>2_Office 主题​​</vt:lpstr>
      <vt:lpstr>1_自定义设计方案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紫色沉稳简约毕业答辩毕业论文答辩PPT</dc:title>
  <dc:creator>lenovo</dc:creator>
  <cp:lastModifiedBy>Administrator</cp:lastModifiedBy>
  <cp:revision>733</cp:revision>
  <dcterms:created xsi:type="dcterms:W3CDTF">2019-03-09T08:01:00Z</dcterms:created>
  <dcterms:modified xsi:type="dcterms:W3CDTF">2021-09-15T09:37:36Z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2052-11.1.0.8214</vt:lpwstr>
  </property>
</Properties>
</file>