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25"/>
  </p:notesMasterIdLst>
  <p:sldIdLst>
    <p:sldId id="3228" r:id="rId4"/>
    <p:sldId id="3358" r:id="rId5"/>
    <p:sldId id="3359" r:id="rId6"/>
    <p:sldId id="3381" r:id="rId7"/>
    <p:sldId id="3363" r:id="rId8"/>
    <p:sldId id="3354" r:id="rId9"/>
    <p:sldId id="3395" r:id="rId10"/>
    <p:sldId id="3408" r:id="rId11"/>
    <p:sldId id="3396" r:id="rId12"/>
    <p:sldId id="3407" r:id="rId13"/>
    <p:sldId id="3398" r:id="rId14"/>
    <p:sldId id="3399" r:id="rId15"/>
    <p:sldId id="3400" r:id="rId16"/>
    <p:sldId id="3401" r:id="rId17"/>
    <p:sldId id="3402" r:id="rId18"/>
    <p:sldId id="3403" r:id="rId19"/>
    <p:sldId id="3404" r:id="rId20"/>
    <p:sldId id="3405" r:id="rId21"/>
    <p:sldId id="3406" r:id="rId22"/>
    <p:sldId id="3393" r:id="rId23"/>
    <p:sldId id="323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9AD"/>
    <a:srgbClr val="1C6299"/>
    <a:srgbClr val="DA387D"/>
    <a:srgbClr val="1A78C3"/>
    <a:srgbClr val="96C4D1"/>
    <a:srgbClr val="286B9F"/>
    <a:srgbClr val="1A78C2"/>
    <a:srgbClr val="1B6299"/>
    <a:srgbClr val="1B6298"/>
    <a:srgbClr val="6F3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77563" autoAdjust="0"/>
  </p:normalViewPr>
  <p:slideViewPr>
    <p:cSldViewPr snapToGrid="0" showGuides="1">
      <p:cViewPr varScale="1">
        <p:scale>
          <a:sx n="128" d="100"/>
          <a:sy n="128" d="100"/>
        </p:scale>
        <p:origin x="15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8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表单往往需要结合</a:t>
            </a:r>
            <a:r>
              <a:rPr lang="zh-CN" altLang="en-US" dirty="0"/>
              <a:t>后台数据库使用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1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29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9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9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4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7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4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2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3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2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4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44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3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1980</a:t>
            </a:r>
            <a:r>
              <a:rPr lang="zh-CN" altLang="en-US" dirty="0"/>
              <a:t>年，物理学家蒂姆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·</a:t>
            </a:r>
            <a:r>
              <a:rPr lang="zh-CN" altLang="en-US" dirty="0"/>
              <a:t>李在欧洲核子研究中心（</a:t>
            </a:r>
            <a:r>
              <a:rPr lang="en-US" altLang="zh-CN" dirty="0"/>
              <a:t>CERN</a:t>
            </a:r>
            <a:r>
              <a:rPr lang="zh-CN" altLang="en-US" dirty="0"/>
              <a:t>）在承包工程期间，为使</a:t>
            </a:r>
            <a:r>
              <a:rPr lang="en-US" altLang="zh-CN" dirty="0"/>
              <a:t>CERN</a:t>
            </a:r>
            <a:r>
              <a:rPr lang="zh-CN" altLang="en-US" dirty="0"/>
              <a:t>的研究人员使用并共享文档，他提出并创建原型系统</a:t>
            </a:r>
            <a:r>
              <a:rPr lang="en-US" altLang="zh-CN" dirty="0"/>
              <a:t>ENQUIRE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1989</a:t>
            </a:r>
            <a:r>
              <a:rPr lang="zh-CN" altLang="en-US" dirty="0"/>
              <a:t>年，蒂姆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·</a:t>
            </a:r>
            <a:r>
              <a:rPr lang="zh-CN" altLang="en-US" dirty="0"/>
              <a:t>李在一份备忘录中提出一个基于互联网的超文本系统，创造了超文本标记语言（</a:t>
            </a:r>
            <a:r>
              <a:rPr lang="en-US" altLang="zh-CN" dirty="0" err="1"/>
              <a:t>HyperText</a:t>
            </a:r>
            <a:r>
              <a:rPr lang="en-US" altLang="zh-CN" dirty="0"/>
              <a:t> Markup Language</a:t>
            </a:r>
            <a:r>
              <a:rPr lang="zh-CN" altLang="en-US" dirty="0"/>
              <a:t>，</a:t>
            </a:r>
            <a:r>
              <a:rPr lang="en-US" altLang="zh-CN" dirty="0"/>
              <a:t>HTML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1990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·</a:t>
            </a:r>
            <a:r>
              <a:rPr lang="zh-CN" altLang="en-US" dirty="0"/>
              <a:t>李写出面向</a:t>
            </a:r>
            <a:r>
              <a:rPr lang="en-US" altLang="zh-CN" dirty="0"/>
              <a:t>HTML</a:t>
            </a:r>
            <a:r>
              <a:rPr lang="zh-CN" altLang="en-US" dirty="0"/>
              <a:t>的浏览器和服务器软件，并利用互联网成功实现了</a:t>
            </a:r>
            <a:r>
              <a:rPr lang="en-US" altLang="zh-CN" dirty="0"/>
              <a:t>HTML</a:t>
            </a:r>
            <a:r>
              <a:rPr lang="zh-CN" altLang="en-US" dirty="0"/>
              <a:t>客户端与服务器的第一次通讯。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W3C</a:t>
            </a:r>
            <a:r>
              <a:rPr lang="zh-CN" altLang="en-US" dirty="0"/>
              <a:t>成员内部的一次研讨会上，</a:t>
            </a:r>
            <a:r>
              <a:rPr lang="en-US" altLang="zh-CN" dirty="0"/>
              <a:t>Opera</a:t>
            </a:r>
            <a:r>
              <a:rPr lang="zh-CN" altLang="en-US" dirty="0"/>
              <a:t>公司的代表伊恩</a:t>
            </a:r>
            <a:r>
              <a:rPr lang="en-US" altLang="zh-CN" dirty="0"/>
              <a:t>•</a:t>
            </a:r>
            <a:r>
              <a:rPr lang="zh-CN" altLang="en-US" dirty="0"/>
              <a:t>希克森（</a:t>
            </a:r>
            <a:r>
              <a:rPr lang="en-US" altLang="zh-CN" dirty="0"/>
              <a:t>Ian Hickson</a:t>
            </a:r>
            <a:r>
              <a:rPr lang="zh-CN" altLang="en-US" dirty="0"/>
              <a:t>）提出了一个扩展和改进</a:t>
            </a:r>
            <a:r>
              <a:rPr lang="en-US" altLang="zh-CN" dirty="0"/>
              <a:t>HTML</a:t>
            </a:r>
            <a:r>
              <a:rPr lang="zh-CN" altLang="en-US" dirty="0"/>
              <a:t>的建议。他建议新任务组可以跟</a:t>
            </a:r>
            <a:r>
              <a:rPr lang="en-US" altLang="zh-CN" dirty="0"/>
              <a:t>XHTML2</a:t>
            </a:r>
            <a:r>
              <a:rPr lang="zh-CN" altLang="en-US" dirty="0"/>
              <a:t>并行，并在已有</a:t>
            </a:r>
            <a:r>
              <a:rPr lang="en-US" altLang="zh-CN" dirty="0"/>
              <a:t>HTML</a:t>
            </a:r>
            <a:r>
              <a:rPr lang="zh-CN" altLang="en-US" dirty="0"/>
              <a:t>的基础上开展工作，目标是对</a:t>
            </a:r>
            <a:r>
              <a:rPr lang="en-US" altLang="zh-CN" dirty="0"/>
              <a:t>HTML</a:t>
            </a:r>
            <a:r>
              <a:rPr lang="zh-CN" altLang="en-US" dirty="0"/>
              <a:t>进行扩展。</a:t>
            </a:r>
          </a:p>
          <a:p>
            <a:r>
              <a:rPr lang="zh-CN" altLang="en-US" dirty="0"/>
              <a:t>但是</a:t>
            </a:r>
            <a:r>
              <a:rPr lang="en-US" altLang="zh-CN" dirty="0"/>
              <a:t>W3C</a:t>
            </a:r>
            <a:r>
              <a:rPr lang="zh-CN" altLang="en-US" dirty="0"/>
              <a:t>并未通过该建议，之后</a:t>
            </a:r>
            <a:r>
              <a:rPr lang="en-US" altLang="zh-CN" dirty="0"/>
              <a:t>Opera</a:t>
            </a:r>
            <a:r>
              <a:rPr lang="zh-CN" altLang="en-US" dirty="0"/>
              <a:t>、</a:t>
            </a:r>
            <a:r>
              <a:rPr lang="en-US" altLang="zh-CN" dirty="0"/>
              <a:t>Apple</a:t>
            </a:r>
            <a:r>
              <a:rPr lang="zh-CN" altLang="en-US" dirty="0"/>
              <a:t>、</a:t>
            </a:r>
            <a:r>
              <a:rPr lang="en-US" altLang="zh-CN" dirty="0"/>
              <a:t>Google</a:t>
            </a:r>
            <a:r>
              <a:rPr lang="zh-CN" altLang="en-US" dirty="0"/>
              <a:t>等浏览器厂商以及其他成员脱离了</a:t>
            </a:r>
            <a:r>
              <a:rPr lang="en-US" altLang="zh-CN" dirty="0"/>
              <a:t>W3C</a:t>
            </a:r>
            <a:r>
              <a:rPr lang="zh-CN" altLang="en-US" dirty="0"/>
              <a:t>，并成立了</a:t>
            </a:r>
            <a:r>
              <a:rPr lang="en-US" altLang="zh-CN" dirty="0"/>
              <a:t>WHATWG</a:t>
            </a:r>
            <a:r>
              <a:rPr lang="zh-CN" altLang="en-US" dirty="0"/>
              <a:t>（</a:t>
            </a:r>
            <a:r>
              <a:rPr lang="en-US" altLang="zh-CN" dirty="0"/>
              <a:t>Web Hypertext Application Technology Working Group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超文本应用技术工作组），致力于</a:t>
            </a:r>
            <a:r>
              <a:rPr lang="en-US" altLang="zh-CN" dirty="0"/>
              <a:t>Web</a:t>
            </a:r>
            <a:r>
              <a:rPr lang="zh-CN" altLang="en-US" dirty="0"/>
              <a:t>表单和应用程序的研究。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86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7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2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9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3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546F3-DA74-492A-8CCE-24C05625148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7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3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unoob.com/quiz/html-quiz.html" TargetMode="External"/><Relationship Id="rId4" Type="http://schemas.openxmlformats.org/officeDocument/2006/relationships/hyperlink" Target="https://www.w3school.com.cn/html5/html5_quiz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8646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4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0353" y="2958031"/>
            <a:ext cx="4049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</a:t>
            </a: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156212" y="4778000"/>
            <a:ext cx="803511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    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中南大学 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2021.9.8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019" y="722311"/>
            <a:ext cx="605658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66808"/>
      </p:ext>
    </p:extLst>
  </p:cSld>
  <p:clrMapOvr>
    <a:masterClrMapping/>
  </p:clrMapOvr>
  <p:transition spd="slow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836408"/>
            <a:ext cx="976633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2191"/>
      </p:ext>
    </p:extLst>
  </p:cSld>
  <p:clrMapOvr>
    <a:masterClrMapping/>
  </p:clrMapOvr>
  <p:transition spd="slow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7" y="1615012"/>
            <a:ext cx="853043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35367"/>
      </p:ext>
    </p:extLst>
  </p:cSld>
  <p:clrMapOvr>
    <a:masterClrMapping/>
  </p:clrMapOvr>
  <p:transition spd="slow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79" y="1771019"/>
            <a:ext cx="9306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6317"/>
      </p:ext>
    </p:extLst>
  </p:cSld>
  <p:clrMapOvr>
    <a:masterClrMapping/>
  </p:clrMapOvr>
  <p:transition spd="slow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9" y="1931264"/>
            <a:ext cx="1062222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1092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84" y="691099"/>
            <a:ext cx="853090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8583"/>
      </p:ext>
    </p:extLst>
  </p:cSld>
  <p:clrMapOvr>
    <a:masterClrMapping/>
  </p:clrMapOvr>
  <p:transition spd="slow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03" y="717550"/>
            <a:ext cx="7438595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7774"/>
      </p:ext>
    </p:extLst>
  </p:cSld>
  <p:clrMapOvr>
    <a:masterClrMapping/>
  </p:clrMapOvr>
  <p:transition spd="slow" advTm="3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79" y="738000"/>
            <a:ext cx="6936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1362"/>
      </p:ext>
    </p:extLst>
  </p:cSld>
  <p:clrMapOvr>
    <a:masterClrMapping/>
  </p:clrMapOvr>
  <p:transition spd="slow" advTm="3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元信息标签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1851141"/>
            <a:ext cx="1145615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3383"/>
      </p:ext>
    </p:extLst>
  </p:cSld>
  <p:clrMapOvr>
    <a:masterClrMapping/>
  </p:clrMapOvr>
  <p:transition spd="slow" advTm="3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52" y="1513354"/>
            <a:ext cx="920347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6691"/>
      </p:ext>
    </p:extLst>
  </p:cSld>
  <p:clrMapOvr>
    <a:masterClrMapping/>
  </p:clrMapOvr>
  <p:transition spd="slow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21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标题占位符 1"/>
          <p:cNvSpPr txBox="1"/>
          <p:nvPr/>
        </p:nvSpPr>
        <p:spPr>
          <a:xfrm>
            <a:off x="929104" y="1510163"/>
            <a:ext cx="8286455" cy="412171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784810"/>
      </p:ext>
    </p:extLst>
  </p:cSld>
  <p:clrMapOvr>
    <a:masterClrMapping/>
  </p:clrMapOvr>
  <p:transition spd="slow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04D1CC-448B-4504-ACE5-85C3C721FEE7}"/>
              </a:ext>
            </a:extLst>
          </p:cNvPr>
          <p:cNvSpPr txBox="1"/>
          <p:nvPr/>
        </p:nvSpPr>
        <p:spPr>
          <a:xfrm>
            <a:off x="965200" y="1988021"/>
            <a:ext cx="8935872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在线平台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https://www.w3school.com.cn/html5/html5_quiz.asp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在线平台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https://www.runoob.com/quiz/html-quiz.html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第一个实验：基于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制作个人简历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28601"/>
      </p:ext>
    </p:extLst>
  </p:cSld>
  <p:clrMapOvr>
    <a:masterClrMapping/>
  </p:clrMapOvr>
  <p:transition spd="slow" advTm="3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  <p:sp>
        <p:nvSpPr>
          <p:cNvPr id="3" name="矩形 2"/>
          <p:cNvSpPr/>
          <p:nvPr/>
        </p:nvSpPr>
        <p:spPr>
          <a:xfrm>
            <a:off x="3265928" y="3971437"/>
            <a:ext cx="5953874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liujin06@csu.edu.cn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36E56-F6CE-42F7-A885-32DB87B0C2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37249" r="12751" b="20412"/>
          <a:stretch/>
        </p:blipFill>
        <p:spPr>
          <a:xfrm>
            <a:off x="9269338" y="3878479"/>
            <a:ext cx="2867946" cy="2903588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4A8EA09-4921-483B-9972-9FDA7DED3A23}"/>
              </a:ext>
            </a:extLst>
          </p:cNvPr>
          <p:cNvSpPr txBox="1">
            <a:spLocks/>
          </p:cNvSpPr>
          <p:nvPr/>
        </p:nvSpPr>
        <p:spPr>
          <a:xfrm>
            <a:off x="594090" y="955525"/>
            <a:ext cx="10858500" cy="286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HyperText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Markup Language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（超文本标记语言）的缩写。使用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元素编写的文档称为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文档，后缀名为“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是目前在网络上应用最为广泛的语言，也是构成网页文档的主要语言。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文档是由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元素组成的描述性文本，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标签可以识别文字、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音频、视频和超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链接等网页中常用的组成部分。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08804AD7-DAA8-41A5-8BB0-9881E56F45EB}"/>
              </a:ext>
            </a:extLst>
          </p:cNvPr>
          <p:cNvSpPr/>
          <p:nvPr/>
        </p:nvSpPr>
        <p:spPr>
          <a:xfrm>
            <a:off x="4180036" y="5599274"/>
            <a:ext cx="3227704" cy="617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9D5156-8080-4AAC-97D0-B109BAC684A3}"/>
              </a:ext>
            </a:extLst>
          </p:cNvPr>
          <p:cNvSpPr txBox="1"/>
          <p:nvPr/>
        </p:nvSpPr>
        <p:spPr>
          <a:xfrm>
            <a:off x="3291222" y="4199639"/>
            <a:ext cx="69762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49A3F2-7B65-446D-80DA-35820D40E9AE}"/>
              </a:ext>
            </a:extLst>
          </p:cNvPr>
          <p:cNvSpPr txBox="1"/>
          <p:nvPr/>
        </p:nvSpPr>
        <p:spPr>
          <a:xfrm>
            <a:off x="4180036" y="3821059"/>
            <a:ext cx="69762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D46592-8B13-40FE-BE44-94004FB99392}"/>
              </a:ext>
            </a:extLst>
          </p:cNvPr>
          <p:cNvSpPr txBox="1"/>
          <p:nvPr/>
        </p:nvSpPr>
        <p:spPr>
          <a:xfrm>
            <a:off x="7598926" y="4202183"/>
            <a:ext cx="69762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音频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D4DD03-6950-48C7-BFE6-1F7F0C331345}"/>
              </a:ext>
            </a:extLst>
          </p:cNvPr>
          <p:cNvSpPr txBox="1"/>
          <p:nvPr/>
        </p:nvSpPr>
        <p:spPr>
          <a:xfrm>
            <a:off x="6710112" y="3821059"/>
            <a:ext cx="69762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视频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1A106F-966A-4E35-8AF0-DD1EF2A404E6}"/>
              </a:ext>
            </a:extLst>
          </p:cNvPr>
          <p:cNvSpPr txBox="1"/>
          <p:nvPr/>
        </p:nvSpPr>
        <p:spPr>
          <a:xfrm>
            <a:off x="5316834" y="4588955"/>
            <a:ext cx="95410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超链接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CBD2F-E940-4A24-9CF1-E1B0EDAE1BC1}"/>
              </a:ext>
            </a:extLst>
          </p:cNvPr>
          <p:cNvCxnSpPr>
            <a:stCxn id="23" idx="2"/>
          </p:cNvCxnSpPr>
          <p:nvPr/>
        </p:nvCxnSpPr>
        <p:spPr>
          <a:xfrm>
            <a:off x="3640036" y="4599749"/>
            <a:ext cx="602033" cy="104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3D5D89-C59F-49F7-A716-A1B915F33A33}"/>
              </a:ext>
            </a:extLst>
          </p:cNvPr>
          <p:cNvCxnSpPr>
            <a:stCxn id="24" idx="2"/>
          </p:cNvCxnSpPr>
          <p:nvPr/>
        </p:nvCxnSpPr>
        <p:spPr>
          <a:xfrm flipH="1">
            <a:off x="4528849" y="4221169"/>
            <a:ext cx="1" cy="137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EC62C73-E0CA-45B5-9A44-3978B86882CD}"/>
              </a:ext>
            </a:extLst>
          </p:cNvPr>
          <p:cNvCxnSpPr>
            <a:stCxn id="26" idx="2"/>
          </p:cNvCxnSpPr>
          <p:nvPr/>
        </p:nvCxnSpPr>
        <p:spPr>
          <a:xfrm flipH="1">
            <a:off x="7058925" y="4221169"/>
            <a:ext cx="1" cy="137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E3423C2-7B63-4934-BFB0-17E9878B4525}"/>
              </a:ext>
            </a:extLst>
          </p:cNvPr>
          <p:cNvCxnSpPr>
            <a:stCxn id="25" idx="2"/>
          </p:cNvCxnSpPr>
          <p:nvPr/>
        </p:nvCxnSpPr>
        <p:spPr>
          <a:xfrm flipH="1">
            <a:off x="7312146" y="4602293"/>
            <a:ext cx="635594" cy="103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F2A668-14AF-4E64-A713-6F0FA8E5C976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>
            <a:off x="5793888" y="4989065"/>
            <a:ext cx="0" cy="6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19861"/>
      </p:ext>
    </p:extLst>
  </p:cSld>
  <p:clrMapOvr>
    <a:masterClrMapping/>
  </p:clrMapOvr>
  <p:transition spd="slow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4A8EA09-4921-483B-9972-9FDA7DED3A23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2B2F608-EA32-428D-8FC5-067CBFBA0009}"/>
              </a:ext>
            </a:extLst>
          </p:cNvPr>
          <p:cNvCxnSpPr/>
          <p:nvPr/>
        </p:nvCxnSpPr>
        <p:spPr>
          <a:xfrm>
            <a:off x="1097560" y="3597923"/>
            <a:ext cx="10261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6CF73F30-B3E9-473E-9559-B9D8A7E60928}"/>
              </a:ext>
            </a:extLst>
          </p:cNvPr>
          <p:cNvSpPr/>
          <p:nvPr/>
        </p:nvSpPr>
        <p:spPr>
          <a:xfrm>
            <a:off x="1007720" y="3507923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03DCB-1B59-4C18-8FF1-40AB4557207E}"/>
              </a:ext>
            </a:extLst>
          </p:cNvPr>
          <p:cNvSpPr txBox="1"/>
          <p:nvPr/>
        </p:nvSpPr>
        <p:spPr>
          <a:xfrm rot="16200000">
            <a:off x="698739" y="4516542"/>
            <a:ext cx="800219" cy="10076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(CERN)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010C9D-61B6-4E50-BD85-18D760AF1C08}"/>
              </a:ext>
            </a:extLst>
          </p:cNvPr>
          <p:cNvCxnSpPr>
            <a:cxnSpLocks/>
            <a:stCxn id="5" idx="3"/>
            <a:endCxn id="4" idx="4"/>
          </p:cNvCxnSpPr>
          <p:nvPr/>
        </p:nvCxnSpPr>
        <p:spPr>
          <a:xfrm flipH="1" flipV="1">
            <a:off x="1097720" y="3687923"/>
            <a:ext cx="1129" cy="932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3B23ADF-29D7-4DD2-A4C5-8426B4F47F55}"/>
              </a:ext>
            </a:extLst>
          </p:cNvPr>
          <p:cNvSpPr/>
          <p:nvPr/>
        </p:nvSpPr>
        <p:spPr>
          <a:xfrm>
            <a:off x="8775253" y="3515295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B054CFB-6AC1-44C0-AD3B-2CC02CE9468E}"/>
              </a:ext>
            </a:extLst>
          </p:cNvPr>
          <p:cNvSpPr/>
          <p:nvPr/>
        </p:nvSpPr>
        <p:spPr>
          <a:xfrm>
            <a:off x="2857940" y="3507923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6525D-5708-4288-B125-08451363F35E}"/>
              </a:ext>
            </a:extLst>
          </p:cNvPr>
          <p:cNvSpPr/>
          <p:nvPr/>
        </p:nvSpPr>
        <p:spPr>
          <a:xfrm>
            <a:off x="2241200" y="3507923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E23647-A89D-4B8C-A7D2-7E3A685FF392}"/>
              </a:ext>
            </a:extLst>
          </p:cNvPr>
          <p:cNvSpPr/>
          <p:nvPr/>
        </p:nvSpPr>
        <p:spPr>
          <a:xfrm>
            <a:off x="1624460" y="3509838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B10246-36A8-48CB-B479-A51C83E0C137}"/>
              </a:ext>
            </a:extLst>
          </p:cNvPr>
          <p:cNvSpPr txBox="1"/>
          <p:nvPr/>
        </p:nvSpPr>
        <p:spPr>
          <a:xfrm rot="5400000" flipV="1">
            <a:off x="1309026" y="1717671"/>
            <a:ext cx="800219" cy="10076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(CERN)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7A51547-2A75-4D79-AE30-131EFB62631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1709136" y="2621604"/>
            <a:ext cx="5324" cy="888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F0B659D-1902-4EC9-9584-783DF5F5E680}"/>
              </a:ext>
            </a:extLst>
          </p:cNvPr>
          <p:cNvSpPr txBox="1"/>
          <p:nvPr/>
        </p:nvSpPr>
        <p:spPr>
          <a:xfrm rot="16200000">
            <a:off x="1931091" y="4516541"/>
            <a:ext cx="800219" cy="10076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(CERN)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B0442BB-B0FD-4231-8CFA-6284F0201FB5}"/>
              </a:ext>
            </a:extLst>
          </p:cNvPr>
          <p:cNvCxnSpPr>
            <a:cxnSpLocks/>
            <a:stCxn id="32" idx="3"/>
            <a:endCxn id="10" idx="4"/>
          </p:cNvCxnSpPr>
          <p:nvPr/>
        </p:nvCxnSpPr>
        <p:spPr>
          <a:xfrm flipH="1" flipV="1">
            <a:off x="2331200" y="3687923"/>
            <a:ext cx="1" cy="93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460797C-7503-46D0-912C-0C1CF417A0A0}"/>
              </a:ext>
            </a:extLst>
          </p:cNvPr>
          <p:cNvSpPr txBox="1"/>
          <p:nvPr/>
        </p:nvSpPr>
        <p:spPr>
          <a:xfrm rot="5400000" flipV="1">
            <a:off x="2393942" y="1427980"/>
            <a:ext cx="1107996" cy="12593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(IETF)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HTML1.0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4B734E-CD86-4E2E-9435-F2B999F52534}"/>
              </a:ext>
            </a:extLst>
          </p:cNvPr>
          <p:cNvCxnSpPr>
            <a:cxnSpLocks/>
            <a:stCxn id="34" idx="3"/>
            <a:endCxn id="9" idx="0"/>
          </p:cNvCxnSpPr>
          <p:nvPr/>
        </p:nvCxnSpPr>
        <p:spPr>
          <a:xfrm flipH="1">
            <a:off x="2947940" y="2611638"/>
            <a:ext cx="1" cy="89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FAA5F87-6DBA-425E-A2D4-CFE3D64B6FA1}"/>
              </a:ext>
            </a:extLst>
          </p:cNvPr>
          <p:cNvSpPr/>
          <p:nvPr/>
        </p:nvSpPr>
        <p:spPr>
          <a:xfrm>
            <a:off x="3445700" y="3493559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D5E7DE-B942-40E6-8F42-AA65421F65C0}"/>
              </a:ext>
            </a:extLst>
          </p:cNvPr>
          <p:cNvSpPr txBox="1"/>
          <p:nvPr/>
        </p:nvSpPr>
        <p:spPr>
          <a:xfrm rot="16200000">
            <a:off x="2974122" y="4508521"/>
            <a:ext cx="1107996" cy="12593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HTML2.0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DF3BE4F-0C5C-4BA2-8967-A62F482D1F85}"/>
              </a:ext>
            </a:extLst>
          </p:cNvPr>
          <p:cNvCxnSpPr>
            <a:cxnSpLocks/>
            <a:stCxn id="38" idx="3"/>
            <a:endCxn id="36" idx="4"/>
          </p:cNvCxnSpPr>
          <p:nvPr/>
        </p:nvCxnSpPr>
        <p:spPr>
          <a:xfrm flipV="1">
            <a:off x="3528121" y="3673559"/>
            <a:ext cx="7579" cy="910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7D4E9A79-7AA9-4AC6-8E2F-6E55EC0B8604}"/>
              </a:ext>
            </a:extLst>
          </p:cNvPr>
          <p:cNvSpPr/>
          <p:nvPr/>
        </p:nvSpPr>
        <p:spPr>
          <a:xfrm>
            <a:off x="4111128" y="3499263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70CB8B-2398-4CDB-8038-67EEE50ADE8E}"/>
              </a:ext>
            </a:extLst>
          </p:cNvPr>
          <p:cNvSpPr txBox="1"/>
          <p:nvPr/>
        </p:nvSpPr>
        <p:spPr>
          <a:xfrm rot="5400000" flipV="1">
            <a:off x="3647130" y="1461182"/>
            <a:ext cx="1107996" cy="12593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HTML3.2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98C9F02-1B56-4064-ABDF-74B2FDA6A542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 flipH="1">
            <a:off x="4201128" y="2644840"/>
            <a:ext cx="1" cy="85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D9B0BA4-AD6F-462E-8F35-2508B78B4BC2}"/>
              </a:ext>
            </a:extLst>
          </p:cNvPr>
          <p:cNvSpPr/>
          <p:nvPr/>
        </p:nvSpPr>
        <p:spPr>
          <a:xfrm>
            <a:off x="4785613" y="3507923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23B543-5A40-4069-96D7-051287116367}"/>
              </a:ext>
            </a:extLst>
          </p:cNvPr>
          <p:cNvSpPr txBox="1"/>
          <p:nvPr/>
        </p:nvSpPr>
        <p:spPr>
          <a:xfrm rot="16200000">
            <a:off x="4310830" y="4544301"/>
            <a:ext cx="1107996" cy="12593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HTML4.0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4679A02-7E4F-4252-B707-137FABE98919}"/>
              </a:ext>
            </a:extLst>
          </p:cNvPr>
          <p:cNvCxnSpPr>
            <a:cxnSpLocks/>
            <a:stCxn id="46" idx="3"/>
            <a:endCxn id="45" idx="4"/>
          </p:cNvCxnSpPr>
          <p:nvPr/>
        </p:nvCxnSpPr>
        <p:spPr>
          <a:xfrm flipV="1">
            <a:off x="4864829" y="3687923"/>
            <a:ext cx="10784" cy="932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F10CD7C-FDAC-4798-BAB8-F1F564F6720A}"/>
              </a:ext>
            </a:extLst>
          </p:cNvPr>
          <p:cNvSpPr/>
          <p:nvPr/>
        </p:nvSpPr>
        <p:spPr>
          <a:xfrm>
            <a:off x="5459937" y="3498531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72BCF4-D91D-4D4F-8749-A2A69E5183CF}"/>
              </a:ext>
            </a:extLst>
          </p:cNvPr>
          <p:cNvSpPr txBox="1"/>
          <p:nvPr/>
        </p:nvSpPr>
        <p:spPr>
          <a:xfrm rot="5400000" flipV="1">
            <a:off x="5001060" y="1346099"/>
            <a:ext cx="1107996" cy="14180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HTML4.01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A93326-2179-4105-8111-2E5FD4584626}"/>
              </a:ext>
            </a:extLst>
          </p:cNvPr>
          <p:cNvCxnSpPr>
            <a:cxnSpLocks/>
            <a:stCxn id="49" idx="3"/>
            <a:endCxn id="48" idx="0"/>
          </p:cNvCxnSpPr>
          <p:nvPr/>
        </p:nvCxnSpPr>
        <p:spPr>
          <a:xfrm flipH="1">
            <a:off x="5549937" y="2609106"/>
            <a:ext cx="5122" cy="889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68B1BEC-B780-462F-9F47-14C022046FC1}"/>
              </a:ext>
            </a:extLst>
          </p:cNvPr>
          <p:cNvCxnSpPr>
            <a:cxnSpLocks/>
            <a:stCxn id="48" idx="4"/>
            <a:endCxn id="8" idx="4"/>
          </p:cNvCxnSpPr>
          <p:nvPr/>
        </p:nvCxnSpPr>
        <p:spPr>
          <a:xfrm rot="16200000" flipH="1">
            <a:off x="7199213" y="2029255"/>
            <a:ext cx="16764" cy="3315316"/>
          </a:xfrm>
          <a:prstGeom prst="bentConnector3">
            <a:avLst>
              <a:gd name="adj1" fmla="val 376477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AE4DD1D-57AC-42D9-BEA0-4AB5F5B28505}"/>
              </a:ext>
            </a:extLst>
          </p:cNvPr>
          <p:cNvSpPr txBox="1"/>
          <p:nvPr/>
        </p:nvSpPr>
        <p:spPr>
          <a:xfrm rot="5400000" flipV="1">
            <a:off x="8146913" y="1261270"/>
            <a:ext cx="1415772" cy="14670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HTML5.0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草案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1CA47B5-E176-4D6E-B142-72C79F2AC2C9}"/>
              </a:ext>
            </a:extLst>
          </p:cNvPr>
          <p:cNvCxnSpPr>
            <a:cxnSpLocks/>
            <a:stCxn id="67" idx="3"/>
            <a:endCxn id="8" idx="0"/>
          </p:cNvCxnSpPr>
          <p:nvPr/>
        </p:nvCxnSpPr>
        <p:spPr>
          <a:xfrm>
            <a:off x="8854799" y="2702662"/>
            <a:ext cx="10454" cy="812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FD52B421-B197-4EF5-A5C5-CCB66B4E4FD0}"/>
              </a:ext>
            </a:extLst>
          </p:cNvPr>
          <p:cNvSpPr/>
          <p:nvPr/>
        </p:nvSpPr>
        <p:spPr>
          <a:xfrm>
            <a:off x="10591239" y="3517822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2CAF2D9-49CE-4C2C-B583-CF41EB649CDF}"/>
              </a:ext>
            </a:extLst>
          </p:cNvPr>
          <p:cNvSpPr txBox="1"/>
          <p:nvPr/>
        </p:nvSpPr>
        <p:spPr>
          <a:xfrm rot="5400000" flipV="1">
            <a:off x="9973353" y="1427980"/>
            <a:ext cx="1415772" cy="12593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HTML5.0</a:t>
            </a: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正式版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38140CE-00A1-40D0-BF33-15BDE9968A8B}"/>
              </a:ext>
            </a:extLst>
          </p:cNvPr>
          <p:cNvCxnSpPr>
            <a:cxnSpLocks/>
            <a:stCxn id="78" idx="3"/>
            <a:endCxn id="77" idx="0"/>
          </p:cNvCxnSpPr>
          <p:nvPr/>
        </p:nvCxnSpPr>
        <p:spPr>
          <a:xfrm flipH="1">
            <a:off x="10681239" y="2765526"/>
            <a:ext cx="1" cy="752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B54B075-4143-49CD-B92B-9236DD686560}"/>
              </a:ext>
            </a:extLst>
          </p:cNvPr>
          <p:cNvSpPr/>
          <p:nvPr/>
        </p:nvSpPr>
        <p:spPr>
          <a:xfrm>
            <a:off x="8071411" y="4195031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909FC1-A63C-4162-8C9E-45C5AAC9F47A}"/>
              </a:ext>
            </a:extLst>
          </p:cNvPr>
          <p:cNvSpPr txBox="1"/>
          <p:nvPr/>
        </p:nvSpPr>
        <p:spPr>
          <a:xfrm rot="16200000">
            <a:off x="6574987" y="1344769"/>
            <a:ext cx="1107996" cy="14308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(W3C)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XHTML1.x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F42FA06-F8B5-43CA-B192-DC6EFE1180C8}"/>
              </a:ext>
            </a:extLst>
          </p:cNvPr>
          <p:cNvCxnSpPr>
            <a:cxnSpLocks/>
            <a:stCxn id="87" idx="1"/>
            <a:endCxn id="80" idx="4"/>
          </p:cNvCxnSpPr>
          <p:nvPr/>
        </p:nvCxnSpPr>
        <p:spPr>
          <a:xfrm flipH="1" flipV="1">
            <a:off x="8161411" y="4375031"/>
            <a:ext cx="1" cy="535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96103E67-B32F-47EF-AB40-666E53E91187}"/>
              </a:ext>
            </a:extLst>
          </p:cNvPr>
          <p:cNvSpPr/>
          <p:nvPr/>
        </p:nvSpPr>
        <p:spPr>
          <a:xfrm>
            <a:off x="7044922" y="3493559"/>
            <a:ext cx="180000" cy="180000"/>
          </a:xfrm>
          <a:prstGeom prst="ellipse">
            <a:avLst/>
          </a:prstGeom>
          <a:solidFill>
            <a:srgbClr val="8609AD"/>
          </a:solidFill>
          <a:ln>
            <a:solidFill>
              <a:srgbClr val="86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1138D25-EE31-47F7-9499-726E43737810}"/>
              </a:ext>
            </a:extLst>
          </p:cNvPr>
          <p:cNvSpPr txBox="1"/>
          <p:nvPr/>
        </p:nvSpPr>
        <p:spPr>
          <a:xfrm rot="5400000" flipV="1">
            <a:off x="7761302" y="4516797"/>
            <a:ext cx="800219" cy="15867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(WHATWG)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54701DA-8B3D-44B1-98B6-26B3046EE489}"/>
              </a:ext>
            </a:extLst>
          </p:cNvPr>
          <p:cNvCxnSpPr>
            <a:cxnSpLocks/>
            <a:stCxn id="81" idx="1"/>
            <a:endCxn id="86" idx="0"/>
          </p:cNvCxnSpPr>
          <p:nvPr/>
        </p:nvCxnSpPr>
        <p:spPr>
          <a:xfrm>
            <a:off x="7128986" y="2614188"/>
            <a:ext cx="5936" cy="87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B3888E4-4735-4D4C-92E4-A2D7197E51DD}"/>
              </a:ext>
            </a:extLst>
          </p:cNvPr>
          <p:cNvSpPr txBox="1"/>
          <p:nvPr/>
        </p:nvSpPr>
        <p:spPr>
          <a:xfrm>
            <a:off x="592554" y="5644159"/>
            <a:ext cx="11524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:(Internet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Force):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负责开发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(World Wide Web Consortium):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负责发布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WHATWG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(Web Hypertext Application Technology Working Group):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致力于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表单和应用程序的研究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60888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32" grpId="0"/>
      <p:bldP spid="34" grpId="0"/>
      <p:bldP spid="38" grpId="0"/>
      <p:bldP spid="43" grpId="0"/>
      <p:bldP spid="46" grpId="0"/>
      <p:bldP spid="49" grpId="0"/>
      <p:bldP spid="67" grpId="0"/>
      <p:bldP spid="78" grpId="0"/>
      <p:bldP spid="81" grpId="0"/>
      <p:bldP spid="8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FA8F5B-4C26-4874-8F42-50297BD7A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45" y="803277"/>
            <a:ext cx="4991843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684464"/>
            <a:ext cx="4981500" cy="295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558000"/>
            <a:ext cx="5366287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5067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DFB1B0-91CF-48B3-9507-B0EF46A9F479}"/>
              </a:ext>
            </a:extLst>
          </p:cNvPr>
          <p:cNvSpPr txBox="1"/>
          <p:nvPr/>
        </p:nvSpPr>
        <p:spPr>
          <a:xfrm>
            <a:off x="929104" y="786037"/>
            <a:ext cx="6668699" cy="588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标签（按功能划分）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973226-0ABC-440C-9BF5-68699FEF8743}"/>
              </a:ext>
            </a:extLst>
          </p:cNvPr>
          <p:cNvSpPr txBox="1"/>
          <p:nvPr/>
        </p:nvSpPr>
        <p:spPr>
          <a:xfrm>
            <a:off x="6164586" y="620150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可见：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https://www.w3school.com.cn/tags/html_ref_byfunc.asp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59281"/>
      </p:ext>
    </p:extLst>
  </p:cSld>
  <p:clrMapOvr>
    <a:masterClrMapping/>
  </p:clrMapOvr>
  <p:transition spd="slow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154" y="803277"/>
            <a:ext cx="6348092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07438"/>
      </p:ext>
    </p:extLst>
  </p:cSld>
  <p:clrMapOvr>
    <a:masterClrMapping/>
  </p:clrMapOvr>
  <p:transition spd="slow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19" y="691099"/>
            <a:ext cx="5245714" cy="61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962" y="670098"/>
            <a:ext cx="3847904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3612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14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3FB-1430-4220-8F78-5D3FCBA4231C}"/>
              </a:ext>
            </a:extLst>
          </p:cNvPr>
          <p:cNvSpPr txBox="1">
            <a:spLocks/>
          </p:cNvSpPr>
          <p:nvPr/>
        </p:nvSpPr>
        <p:spPr>
          <a:xfrm>
            <a:off x="656630" y="788544"/>
            <a:ext cx="3937569" cy="563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3144"/>
            <a:ext cx="6153150" cy="553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745149"/>
            <a:ext cx="5877624" cy="61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924" y="1854182"/>
            <a:ext cx="68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53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30122</TotalTime>
  <Words>997</Words>
  <Application>Microsoft Office PowerPoint</Application>
  <PresentationFormat>宽屏</PresentationFormat>
  <Paragraphs>229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Administrator</cp:lastModifiedBy>
  <cp:revision>806</cp:revision>
  <dcterms:created xsi:type="dcterms:W3CDTF">2019-03-09T08:01:00Z</dcterms:created>
  <dcterms:modified xsi:type="dcterms:W3CDTF">2021-09-08T02:01:23Z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