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53" r:id="rId1"/>
    <p:sldMasterId id="2147483666" r:id="rId2"/>
  </p:sldMasterIdLst>
  <p:notesMasterIdLst>
    <p:notesMasterId r:id="rId15"/>
  </p:notesMasterIdLst>
  <p:handoutMasterIdLst>
    <p:handoutMasterId r:id="rId16"/>
  </p:handoutMasterIdLst>
  <p:sldIdLst>
    <p:sldId id="3317" r:id="rId3"/>
    <p:sldId id="3228" r:id="rId4"/>
    <p:sldId id="3284" r:id="rId5"/>
    <p:sldId id="3281" r:id="rId6"/>
    <p:sldId id="3315" r:id="rId7"/>
    <p:sldId id="3307" r:id="rId8"/>
    <p:sldId id="3316" r:id="rId9"/>
    <p:sldId id="3308" r:id="rId10"/>
    <p:sldId id="3309" r:id="rId11"/>
    <p:sldId id="3311" r:id="rId12"/>
    <p:sldId id="3310" r:id="rId13"/>
    <p:sldId id="331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84E94D1-6253-41BE-BAF6-532D0D57172A}">
          <p14:sldIdLst>
            <p14:sldId id="3317"/>
            <p14:sldId id="3228"/>
            <p14:sldId id="3284"/>
            <p14:sldId id="3281"/>
            <p14:sldId id="3315"/>
            <p14:sldId id="3307"/>
            <p14:sldId id="3316"/>
            <p14:sldId id="3308"/>
            <p14:sldId id="3309"/>
            <p14:sldId id="3311"/>
            <p14:sldId id="3310"/>
            <p14:sldId id="3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1A78C3"/>
    <a:srgbClr val="1C6299"/>
    <a:srgbClr val="1879C6"/>
    <a:srgbClr val="1979C5"/>
    <a:srgbClr val="FFFFFF"/>
    <a:srgbClr val="9CB833"/>
    <a:srgbClr val="1487B1"/>
    <a:srgbClr val="44BE9B"/>
    <a:srgbClr val="1A7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14" y="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D0247B9-919D-4896-BD39-43A96DE5D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B5E3AC-462F-48C0-8A12-706F04D270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F7363-29D3-46D0-A42A-988E65C0C523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933C8A-D4BF-493B-924D-601CBCE9CD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CEACFF-7FE5-4304-99F2-8A6E307DB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118786-C9AB-41F7-AD63-4AC3EFC821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4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729719"/>
            <a:ext cx="12192000" cy="435382"/>
          </a:xfrm>
        </p:spPr>
        <p:txBody>
          <a:bodyPr>
            <a:noAutofit/>
          </a:bodyPr>
          <a:lstStyle>
            <a:lvl1pPr marL="0" indent="0" algn="ctr">
              <a:buNone/>
              <a:defRPr sz="4000" spc="500" baseline="0">
                <a:solidFill>
                  <a:srgbClr val="1A78C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865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9768" y="755439"/>
            <a:ext cx="11920072" cy="5642440"/>
          </a:xfrm>
        </p:spPr>
        <p:txBody>
          <a:bodyPr/>
          <a:lstStyle>
            <a:lvl1pPr marL="22860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lnSpc>
                <a:spcPct val="100000"/>
              </a:lnSpc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21">
            <a:extLst>
              <a:ext uri="{FF2B5EF4-FFF2-40B4-BE49-F238E27FC236}">
                <a16:creationId xmlns:a16="http://schemas.microsoft.com/office/drawing/2014/main" id="{6E8ACFE9-A76F-42F6-BB3C-7D8A712C05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614" y="65112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spc="3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F5631A6-1216-4D3B-AD9F-5964EB173B09}"/>
              </a:ext>
            </a:extLst>
          </p:cNvPr>
          <p:cNvSpPr/>
          <p:nvPr userDrawn="1"/>
        </p:nvSpPr>
        <p:spPr>
          <a:xfrm>
            <a:off x="0" y="6550223"/>
            <a:ext cx="12192000" cy="316141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752467-6641-4F3F-A313-64B5EFD118D0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9" name="图片 8" descr="手机屏幕的截图&#10;&#10;描述已自动生成">
            <a:extLst>
              <a:ext uri="{FF2B5EF4-FFF2-40B4-BE49-F238E27FC236}">
                <a16:creationId xmlns:a16="http://schemas.microsoft.com/office/drawing/2014/main" id="{608A7CD5-7476-4E1D-A603-2C095A5CE1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8642"/>
            <a:ext cx="1820411" cy="2338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B69407E-C6CE-4DAA-B04D-8326006029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E9C8BE5-D6BF-4C2B-A6B4-889A0D7B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593" y="6578364"/>
            <a:ext cx="457898" cy="2718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80D01A6C-0B64-4E34-9C21-9F3DACC6FD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4054" y="846700"/>
            <a:ext cx="8128160" cy="914400"/>
          </a:xfrm>
        </p:spPr>
        <p:txBody>
          <a:bodyPr/>
          <a:lstStyle>
            <a:lvl1pPr marL="22860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1pPr>
            <a:lvl2pPr marL="6851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2pPr>
            <a:lvl3pPr marL="11423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3pPr>
            <a:lvl4pPr marL="1599565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4pPr>
            <a:lvl5pPr marL="2056130" indent="-228600">
              <a:buClr>
                <a:srgbClr val="FF6600"/>
              </a:buClr>
              <a:buFont typeface="Wingdings" panose="05000000000000000000" pitchFamily="2" charset="2"/>
              <a:buChar char="n"/>
              <a:defRPr>
                <a:solidFill>
                  <a:srgbClr val="1A78C3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737AA01-1AE8-4BD7-9A3F-948B9C246C97}"/>
              </a:ext>
            </a:extLst>
          </p:cNvPr>
          <p:cNvCxnSpPr>
            <a:cxnSpLocks/>
          </p:cNvCxnSpPr>
          <p:nvPr userDrawn="1"/>
        </p:nvCxnSpPr>
        <p:spPr>
          <a:xfrm>
            <a:off x="159768" y="652827"/>
            <a:ext cx="9932188" cy="0"/>
          </a:xfrm>
          <a:prstGeom prst="line">
            <a:avLst/>
          </a:prstGeom>
          <a:ln w="3810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1D713754-EBEA-4A15-87D3-4E8985683B1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160" y="116388"/>
            <a:ext cx="9739487" cy="435382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rgbClr val="1A78C3"/>
                </a:solidFill>
                <a:latin typeface="Tahoma" panose="020B060403050404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4955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BE2-C77D-492C-A7EF-E10811A923F0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E3C0-92A9-461F-9476-40DF4BBCADAB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8F07EC-DC3A-4A04-AAE1-5B002CEBAED6}"/>
              </a:ext>
            </a:extLst>
          </p:cNvPr>
          <p:cNvSpPr/>
          <p:nvPr userDrawn="1"/>
        </p:nvSpPr>
        <p:spPr>
          <a:xfrm>
            <a:off x="0" y="6578364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9BAAFD-F10D-477E-87FA-6BC4DF1D95CC}"/>
              </a:ext>
            </a:extLst>
          </p:cNvPr>
          <p:cNvSpPr txBox="1"/>
          <p:nvPr userDrawn="1"/>
        </p:nvSpPr>
        <p:spPr>
          <a:xfrm>
            <a:off x="9635302" y="6550223"/>
            <a:ext cx="199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计算机组成原理与汇编</a:t>
            </a:r>
          </a:p>
        </p:txBody>
      </p:sp>
      <p:pic>
        <p:nvPicPr>
          <p:cNvPr id="12" name="图片 11" descr="手机屏幕的截图&#10;&#10;描述已自动生成">
            <a:extLst>
              <a:ext uri="{FF2B5EF4-FFF2-40B4-BE49-F238E27FC236}">
                <a16:creationId xmlns:a16="http://schemas.microsoft.com/office/drawing/2014/main" id="{E6C118A0-7259-4CF7-86C0-1E0D872D4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7031"/>
            <a:ext cx="1820411" cy="2338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3D0501B-7B68-427E-8590-1751431AE6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191" y="116388"/>
            <a:ext cx="1661649" cy="486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9677D-4309-4CF5-A93F-8278B4A99640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16139-6716-4FFB-8B2C-DFE1C09F99E4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4846A-A25D-4FD5-89E1-A839224C7CA4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0" r:id="rId2"/>
    <p:sldLayoutId id="2147483655" r:id="rId3"/>
    <p:sldLayoutId id="2147483669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65" r:id="rId10"/>
  </p:sldLayoutIdLst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55D9C-402D-459A-ABCD-2C25C2FD18AB}" type="datetime1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SSSSSSSSSSSSSSSSSS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info.cern.ch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-83555" y="1678508"/>
            <a:ext cx="822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1000" normalizeH="0" baseline="0" noProof="0" dirty="0">
                <a:ln>
                  <a:noFill/>
                </a:ln>
                <a:solidFill>
                  <a:srgbClr val="1A78C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Web</a:t>
            </a:r>
            <a:r>
              <a:rPr kumimoji="0" lang="zh-CN" altLang="en-US" sz="4800" b="0" i="0" u="none" strike="noStrike" kern="1200" cap="none" spc="1000" normalizeH="0" baseline="0" noProof="0" dirty="0">
                <a:ln>
                  <a:noFill/>
                </a:ln>
                <a:solidFill>
                  <a:srgbClr val="1A78C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技术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0" y="3284844"/>
            <a:ext cx="8144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8C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盛 羽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A78C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63094" y="4278985"/>
            <a:ext cx="8080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8C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中南大学计算机学院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A78C3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670" y="5272843"/>
            <a:ext cx="8143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A78C3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shengyu@csu.edu.cn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FB554A-55B8-4069-A91A-45FBAD053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038" y="915631"/>
            <a:ext cx="4047292" cy="5869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BDDB1-9AD3-438B-B5D1-D54AB50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E381-1805-4604-A9CE-15DF52CCB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16" y="734939"/>
            <a:ext cx="11908923" cy="54340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+mn-ea"/>
                <a:sym typeface="Verdana" panose="020B0604030504040204" pitchFamily="34" charset="0"/>
              </a:rPr>
              <a:t>网页</a:t>
            </a:r>
            <a:endParaRPr lang="en-US" altLang="zh-CN" sz="2600" dirty="0">
              <a:latin typeface="+mn-ea"/>
              <a:sym typeface="Verdana" panose="020B0604030504040204" pitchFamily="34" charset="0"/>
            </a:endParaRPr>
          </a:p>
          <a:p>
            <a:pPr lvl="1"/>
            <a:r>
              <a:rPr lang="zh-CN" altLang="en-US" sz="2200" dirty="0">
                <a:latin typeface="+mn-ea"/>
                <a:sym typeface="Verdana" panose="020B0604030504040204" pitchFamily="34" charset="0"/>
              </a:rPr>
              <a:t>网页（英语：</a:t>
            </a:r>
            <a:r>
              <a:rPr lang="en-US" altLang="zh-CN" sz="2200" dirty="0">
                <a:latin typeface="+mn-ea"/>
                <a:sym typeface="Verdana" panose="020B0604030504040204" pitchFamily="34" charset="0"/>
              </a:rPr>
              <a:t>web page</a:t>
            </a:r>
            <a:r>
              <a:rPr lang="zh-CN" altLang="en-US" sz="2200" dirty="0">
                <a:latin typeface="+mn-ea"/>
                <a:sym typeface="Verdana" panose="020B0604030504040204" pitchFamily="34" charset="0"/>
              </a:rPr>
              <a:t>）是一个适用于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sym typeface="Verdana" panose="020B0604030504040204" pitchFamily="34" charset="0"/>
              </a:rPr>
              <a:t>万维网</a:t>
            </a:r>
            <a:r>
              <a:rPr lang="zh-CN" altLang="en-US" sz="2200" dirty="0">
                <a:latin typeface="+mn-ea"/>
                <a:sym typeface="Verdana" panose="020B0604030504040204" pitchFamily="34" charset="0"/>
              </a:rPr>
              <a:t>和网页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sym typeface="Verdana" panose="020B0604030504040204" pitchFamily="34" charset="0"/>
              </a:rPr>
              <a:t>浏览器</a:t>
            </a:r>
            <a:r>
              <a:rPr lang="zh-CN" altLang="en-US" sz="2200" dirty="0">
                <a:latin typeface="+mn-ea"/>
                <a:sym typeface="Verdana" panose="020B0604030504040204" pitchFamily="34" charset="0"/>
              </a:rPr>
              <a:t>的文件，它存放在世界某个角落的某一部或一组计算机中，而这部计算机必须是与互联网相连。</a:t>
            </a:r>
            <a:endParaRPr lang="en-US" altLang="zh-CN" sz="2200" dirty="0">
              <a:latin typeface="+mn-ea"/>
              <a:sym typeface="Verdana" panose="020B0604030504040204" pitchFamily="34" charset="0"/>
            </a:endParaRPr>
          </a:p>
          <a:p>
            <a:pPr lvl="1"/>
            <a:r>
              <a:rPr lang="zh-CN" altLang="en-US" sz="2200" dirty="0">
                <a:latin typeface="+mn-ea"/>
                <a:sym typeface="Verdana" panose="020B0604030504040204" pitchFamily="34" charset="0"/>
              </a:rPr>
              <a:t>网页经由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sym typeface="Verdana" panose="020B0604030504040204" pitchFamily="34" charset="0"/>
              </a:rPr>
              <a:t>网址（</a:t>
            </a:r>
            <a:r>
              <a:rPr lang="en-US" altLang="zh-CN" sz="2200" dirty="0">
                <a:solidFill>
                  <a:srgbClr val="FF0000"/>
                </a:solidFill>
                <a:latin typeface="+mn-ea"/>
                <a:sym typeface="Verdana" panose="020B0604030504040204" pitchFamily="34" charset="0"/>
              </a:rPr>
              <a:t>URL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sym typeface="Verdana" panose="020B0604030504040204" pitchFamily="34" charset="0"/>
              </a:rPr>
              <a:t>）</a:t>
            </a:r>
            <a:r>
              <a:rPr lang="zh-CN" altLang="en-US" sz="2200" dirty="0">
                <a:latin typeface="+mn-ea"/>
                <a:sym typeface="Verdana" panose="020B0604030504040204" pitchFamily="34" charset="0"/>
              </a:rPr>
              <a:t>来识别与访问，当我们在网页浏览器输入网址后，经过一段复杂而又快速的程序，网页文件会被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sym typeface="Verdana" panose="020B0604030504040204" pitchFamily="34" charset="0"/>
              </a:rPr>
              <a:t>传送</a:t>
            </a:r>
            <a:r>
              <a:rPr lang="zh-CN" altLang="en-US" sz="2200" dirty="0">
                <a:latin typeface="+mn-ea"/>
                <a:sym typeface="Verdana" panose="020B0604030504040204" pitchFamily="34" charset="0"/>
              </a:rPr>
              <a:t>到用户的计算机，然后再通过浏览器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sym typeface="Verdana" panose="020B0604030504040204" pitchFamily="34" charset="0"/>
              </a:rPr>
              <a:t>解释</a:t>
            </a:r>
            <a:r>
              <a:rPr lang="zh-CN" altLang="en-US" sz="2200" dirty="0">
                <a:latin typeface="+mn-ea"/>
                <a:sym typeface="Verdana" panose="020B0604030504040204" pitchFamily="34" charset="0"/>
              </a:rPr>
              <a:t>网页的内容，再</a:t>
            </a:r>
            <a:r>
              <a:rPr lang="zh-CN" altLang="en-US" sz="2200" dirty="0">
                <a:solidFill>
                  <a:srgbClr val="FF0000"/>
                </a:solidFill>
                <a:latin typeface="+mn-ea"/>
                <a:sym typeface="Verdana" panose="020B0604030504040204" pitchFamily="34" charset="0"/>
              </a:rPr>
              <a:t>展示</a:t>
            </a:r>
            <a:r>
              <a:rPr lang="zh-CN" altLang="en-US" sz="2200" dirty="0">
                <a:latin typeface="+mn-ea"/>
                <a:sym typeface="Verdana" panose="020B0604030504040204" pitchFamily="34" charset="0"/>
              </a:rPr>
              <a:t>给用户。</a:t>
            </a:r>
          </a:p>
          <a:p>
            <a:pPr lvl="1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5924B-165F-49BE-B081-350AB3127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基本概念</a:t>
            </a:r>
            <a:endParaRPr lang="en-US" altLang="zh-CN" dirty="0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60A2B208-D9AB-45EF-8003-4255D26CB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67" y="3057715"/>
            <a:ext cx="6695466" cy="3345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40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BDDB1-9AD3-438B-B5D1-D54AB50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E381-1805-4604-A9CE-15DF52CCB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16" y="734939"/>
            <a:ext cx="11908923" cy="54340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sym typeface="Verdana" panose="020B0604030504040204" pitchFamily="34" charset="0"/>
              </a:rPr>
              <a:t>浏览器</a:t>
            </a:r>
            <a:endParaRPr lang="en-US" altLang="zh-CN" sz="2600" dirty="0">
              <a:latin typeface="黑体" panose="02010609060101010101" pitchFamily="49" charset="-122"/>
              <a:sym typeface="Verdana" panose="020B0604030504040204" pitchFamily="34" charset="0"/>
            </a:endParaRPr>
          </a:p>
          <a:p>
            <a:pPr lvl="1"/>
            <a:r>
              <a:rPr lang="zh-CN" altLang="en-US" sz="2200" dirty="0">
                <a:latin typeface="黑体" panose="02010609060101010101" pitchFamily="49" charset="-122"/>
                <a:sym typeface="Verdana" panose="020B0604030504040204" pitchFamily="34" charset="0"/>
              </a:rPr>
              <a:t>网页浏览器（英语：</a:t>
            </a:r>
            <a:r>
              <a:rPr lang="en-US" altLang="zh-CN" sz="2200" dirty="0">
                <a:latin typeface="黑体" panose="02010609060101010101" pitchFamily="49" charset="-122"/>
                <a:sym typeface="Verdana" panose="020B0604030504040204" pitchFamily="34" charset="0"/>
              </a:rPr>
              <a:t>Web Browser</a:t>
            </a:r>
            <a:r>
              <a:rPr lang="zh-CN" altLang="en-US" sz="2200" dirty="0">
                <a:latin typeface="黑体" panose="02010609060101010101" pitchFamily="49" charset="-122"/>
                <a:sym typeface="Verdana" panose="020B0604030504040204" pitchFamily="34" charset="0"/>
              </a:rPr>
              <a:t>，常简称为浏览器）是一种用于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sym typeface="Verdana" panose="020B0604030504040204" pitchFamily="34" charset="0"/>
              </a:rPr>
              <a:t>检索</a:t>
            </a:r>
            <a:r>
              <a:rPr lang="zh-CN" altLang="en-US" sz="2200" dirty="0">
                <a:latin typeface="黑体" panose="02010609060101010101" pitchFamily="49" charset="-122"/>
                <a:sym typeface="Verdana" panose="020B0604030504040204" pitchFamily="34" charset="0"/>
              </a:rPr>
              <a:t>并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sym typeface="Verdana" panose="020B0604030504040204" pitchFamily="34" charset="0"/>
              </a:rPr>
              <a:t>展示</a:t>
            </a:r>
            <a:r>
              <a:rPr lang="zh-CN" altLang="en-US" sz="2200" dirty="0">
                <a:latin typeface="黑体" panose="02010609060101010101" pitchFamily="49" charset="-122"/>
                <a:sym typeface="Verdana" panose="020B0604030504040204" pitchFamily="34" charset="0"/>
              </a:rPr>
              <a:t>万维网信息资源的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sym typeface="Verdana" panose="020B0604030504040204" pitchFamily="34" charset="0"/>
              </a:rPr>
              <a:t>应用程序</a:t>
            </a:r>
            <a:endParaRPr lang="en-US" altLang="zh-CN" sz="2200" dirty="0">
              <a:solidFill>
                <a:srgbClr val="FF0000"/>
              </a:solidFill>
              <a:latin typeface="黑体" panose="02010609060101010101" pitchFamily="49" charset="-122"/>
              <a:sym typeface="Verdana" panose="020B0604030504040204" pitchFamily="34" charset="0"/>
            </a:endParaRPr>
          </a:p>
          <a:p>
            <a:pPr lvl="1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5924B-165F-49BE-B081-350AB3127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基本概念</a:t>
            </a:r>
            <a:endParaRPr lang="en-US" altLang="zh-C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13E2059-CDF3-434F-99D7-9A33EAA3A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552" y="2254830"/>
            <a:ext cx="5216352" cy="391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34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BDDB1-9AD3-438B-B5D1-D54AB50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E381-1805-4604-A9CE-15DF52CCB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16" y="734939"/>
            <a:ext cx="11908923" cy="54340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sym typeface="Verdana" panose="020B0604030504040204" pitchFamily="34" charset="0"/>
              </a:rPr>
              <a:t>第一个网站</a:t>
            </a:r>
            <a:endParaRPr lang="en-US" altLang="zh-CN" sz="2600" dirty="0">
              <a:latin typeface="黑体" panose="02010609060101010101" pitchFamily="49" charset="-122"/>
              <a:sym typeface="Verdana" panose="020B0604030504040204" pitchFamily="34" charset="0"/>
            </a:endParaRPr>
          </a:p>
          <a:p>
            <a:pPr lvl="1"/>
            <a:r>
              <a:rPr lang="en-US" altLang="zh-CN" sz="2000" dirty="0">
                <a:latin typeface="Candara" panose="020E0502030303020204" pitchFamily="34" charset="0"/>
                <a:sym typeface="Verdana" panose="020B0604030504040204" pitchFamily="34" charset="0"/>
                <a:hlinkClick r:id="rId2"/>
              </a:rPr>
              <a:t>http://info.cern.ch/</a:t>
            </a:r>
            <a:endParaRPr lang="zh-CN" altLang="zh-CN" sz="2000" dirty="0"/>
          </a:p>
          <a:p>
            <a:pPr lvl="1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5924B-165F-49BE-B081-350AB3127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基本概念</a:t>
            </a:r>
            <a:endParaRPr lang="en-US" altLang="zh-CN" dirty="0"/>
          </a:p>
        </p:txBody>
      </p:sp>
      <p:pic>
        <p:nvPicPr>
          <p:cNvPr id="6" name="图片 1">
            <a:extLst>
              <a:ext uri="{FF2B5EF4-FFF2-40B4-BE49-F238E27FC236}">
                <a16:creationId xmlns:a16="http://schemas.microsoft.com/office/drawing/2014/main" id="{1C1F6D12-C008-4539-9A2E-18494473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22" y="932084"/>
            <a:ext cx="6260546" cy="5471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2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0" y="2082832"/>
            <a:ext cx="12191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4800" spc="1000" dirty="0">
                <a:solidFill>
                  <a:srgbClr val="1A78C3"/>
                </a:solidFill>
                <a:latin typeface="黑体" panose="02010609060101010101" pitchFamily="49" charset="-122"/>
              </a:rPr>
              <a:t>第一讲 概述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BB28387-7A21-4FF0-8E8E-8084D44E3C48}"/>
              </a:ext>
            </a:extLst>
          </p:cNvPr>
          <p:cNvSpPr txBox="1"/>
          <p:nvPr/>
        </p:nvSpPr>
        <p:spPr>
          <a:xfrm>
            <a:off x="670" y="4268044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盛 羽</a:t>
            </a:r>
            <a:endParaRPr lang="en-US" altLang="zh-CN" sz="20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5F9917-8A2A-46F8-8920-8EBB6E5E9BB9}"/>
              </a:ext>
            </a:extLst>
          </p:cNvPr>
          <p:cNvSpPr txBox="1"/>
          <p:nvPr/>
        </p:nvSpPr>
        <p:spPr>
          <a:xfrm>
            <a:off x="0" y="4739666"/>
            <a:ext cx="12191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zh-CN" altLang="en-US" sz="24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中南大学计算机学院</a:t>
            </a:r>
            <a:endParaRPr lang="en-US" altLang="zh-CN" sz="2400" dirty="0">
              <a:solidFill>
                <a:srgbClr val="1A78C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5F66EE-32C5-4B9D-A341-9F00E0CE9FB8}"/>
              </a:ext>
            </a:extLst>
          </p:cNvPr>
          <p:cNvSpPr txBox="1"/>
          <p:nvPr/>
        </p:nvSpPr>
        <p:spPr>
          <a:xfrm>
            <a:off x="670" y="5272843"/>
            <a:ext cx="12191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2000" dirty="0">
                <a:solidFill>
                  <a:srgbClr val="1A78C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shengyu@csu.edu.cn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课程相关信息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课程内容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基本概念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75568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BDDB1-9AD3-438B-B5D1-D54AB50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E381-1805-4604-A9CE-15DF52CCB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16" y="734939"/>
            <a:ext cx="11908923" cy="5434042"/>
          </a:xfrm>
        </p:spPr>
        <p:txBody>
          <a:bodyPr>
            <a:normAutofit/>
          </a:bodyPr>
          <a:lstStyle/>
          <a:p>
            <a:r>
              <a:rPr lang="zh-CN" altLang="en-US" dirty="0"/>
              <a:t>学时</a:t>
            </a:r>
          </a:p>
          <a:p>
            <a:pPr lvl="1"/>
            <a:r>
              <a:rPr lang="zh-CN" altLang="en-US" dirty="0"/>
              <a:t>共</a:t>
            </a:r>
            <a:r>
              <a:rPr lang="en-US" altLang="zh-CN" dirty="0"/>
              <a:t>32</a:t>
            </a:r>
            <a:r>
              <a:rPr lang="zh-CN" altLang="en-US" dirty="0"/>
              <a:t>学时</a:t>
            </a:r>
          </a:p>
          <a:p>
            <a:pPr lvl="1"/>
            <a:r>
              <a:rPr lang="zh-CN" altLang="en-US" dirty="0"/>
              <a:t>课堂授课：</a:t>
            </a:r>
            <a:r>
              <a:rPr lang="en-US" altLang="zh-CN" dirty="0"/>
              <a:t>24</a:t>
            </a:r>
            <a:r>
              <a:rPr lang="zh-CN" altLang="en-US" dirty="0"/>
              <a:t>学时</a:t>
            </a:r>
          </a:p>
          <a:p>
            <a:pPr lvl="1"/>
            <a:r>
              <a:rPr lang="zh-CN" altLang="en-US" dirty="0"/>
              <a:t>实验：</a:t>
            </a:r>
            <a:r>
              <a:rPr lang="en-US" altLang="zh-CN" dirty="0"/>
              <a:t>8</a:t>
            </a:r>
            <a:r>
              <a:rPr lang="zh-CN" altLang="en-US" dirty="0"/>
              <a:t>学时（另行安排，实验地点：信息楼）</a:t>
            </a:r>
          </a:p>
          <a:p>
            <a:r>
              <a:rPr lang="zh-CN" altLang="en-US" dirty="0"/>
              <a:t>参考教材</a:t>
            </a:r>
          </a:p>
          <a:p>
            <a:pPr lvl="1"/>
            <a:r>
              <a:rPr lang="zh-CN" altLang="en-US" dirty="0"/>
              <a:t>图书馆</a:t>
            </a:r>
          </a:p>
          <a:p>
            <a:pPr lvl="1"/>
            <a:r>
              <a:rPr lang="zh-CN" altLang="en-US" dirty="0"/>
              <a:t>互联网</a:t>
            </a:r>
          </a:p>
          <a:p>
            <a:r>
              <a:rPr lang="zh-CN" altLang="en-US" dirty="0"/>
              <a:t>考核方式</a:t>
            </a:r>
          </a:p>
          <a:p>
            <a:pPr lvl="1"/>
            <a:r>
              <a:rPr lang="zh-CN" altLang="en-US" dirty="0"/>
              <a:t>总分</a:t>
            </a:r>
            <a:r>
              <a:rPr lang="en-US" altLang="zh-CN" dirty="0"/>
              <a:t>=</a:t>
            </a:r>
            <a:r>
              <a:rPr lang="zh-CN" altLang="en-US" dirty="0"/>
              <a:t>平时成绩*</a:t>
            </a:r>
            <a:r>
              <a:rPr lang="en-US" altLang="zh-CN" dirty="0"/>
              <a:t>0.4+</a:t>
            </a:r>
            <a:r>
              <a:rPr lang="zh-CN" altLang="en-US" dirty="0"/>
              <a:t>期末考试成绩*</a:t>
            </a:r>
            <a:r>
              <a:rPr lang="en-US" altLang="zh-CN" dirty="0"/>
              <a:t>0.6</a:t>
            </a:r>
          </a:p>
          <a:p>
            <a:pPr lvl="1"/>
            <a:r>
              <a:rPr lang="zh-CN" altLang="en-US" dirty="0"/>
              <a:t>平时成绩：课堂表现、考勤、作业、实验（结果及报告）</a:t>
            </a:r>
          </a:p>
          <a:p>
            <a:pPr lvl="1"/>
            <a:r>
              <a:rPr lang="zh-CN" altLang="en-US" dirty="0"/>
              <a:t>三次未到取消考试资格（代签一次直接取消考试资格）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5924B-165F-49BE-B081-350AB3127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课程相关信息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70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课程相关信息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课程内容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基本概念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07303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BDDB1-9AD3-438B-B5D1-D54AB50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E381-1805-4604-A9CE-15DF52CCB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16" y="734939"/>
            <a:ext cx="11908923" cy="543404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协议</a:t>
            </a:r>
            <a:endParaRPr lang="en-US" altLang="zh-CN" dirty="0"/>
          </a:p>
          <a:p>
            <a:pPr lvl="1"/>
            <a:r>
              <a:rPr lang="en-US" altLang="zh-CN" dirty="0"/>
              <a:t>HTTP/ HTTPS</a:t>
            </a:r>
          </a:p>
          <a:p>
            <a:r>
              <a:rPr lang="zh-CN" altLang="en-US" dirty="0"/>
              <a:t>前端</a:t>
            </a:r>
          </a:p>
          <a:p>
            <a:pPr lvl="1"/>
            <a:r>
              <a:rPr lang="en-US" altLang="zh-CN" dirty="0"/>
              <a:t>HTML</a:t>
            </a:r>
          </a:p>
          <a:p>
            <a:pPr lvl="1"/>
            <a:r>
              <a:rPr lang="en-US" altLang="zh-CN" dirty="0"/>
              <a:t>CSS</a:t>
            </a:r>
          </a:p>
          <a:p>
            <a:pPr lvl="1"/>
            <a:r>
              <a:rPr lang="en-US" altLang="zh-CN" dirty="0"/>
              <a:t>JavaScript</a:t>
            </a:r>
          </a:p>
          <a:p>
            <a:r>
              <a:rPr lang="zh-CN" altLang="en-US" dirty="0"/>
              <a:t>后端</a:t>
            </a:r>
          </a:p>
          <a:p>
            <a:pPr lvl="1"/>
            <a:r>
              <a:rPr lang="en-US" altLang="zh-CN" dirty="0"/>
              <a:t>Servlet</a:t>
            </a:r>
          </a:p>
          <a:p>
            <a:r>
              <a:rPr lang="zh-CN" altLang="en-US" dirty="0"/>
              <a:t>前后端交互</a:t>
            </a:r>
          </a:p>
          <a:p>
            <a:pPr lvl="1"/>
            <a:r>
              <a:rPr lang="zh-CN" altLang="en-US" dirty="0"/>
              <a:t>数据封装</a:t>
            </a:r>
          </a:p>
          <a:p>
            <a:pPr lvl="1"/>
            <a:r>
              <a:rPr lang="en-US" altLang="zh-CN" dirty="0"/>
              <a:t>Ajax</a:t>
            </a:r>
          </a:p>
          <a:p>
            <a:pPr lvl="1"/>
            <a:r>
              <a:rPr lang="en-US" altLang="zh-CN" dirty="0" err="1"/>
              <a:t>Websocket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5924B-165F-49BE-B081-350AB3127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课程内容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439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D06753-2C14-4173-9C87-7EA665C6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5C4BDCB0-0DE0-4B27-B32B-8F8BE6FB5C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课程相关信息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课程内容</a:t>
            </a: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基本概念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BFC89C37-CFAF-459C-BA15-0CC416BDDF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27624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BDDB1-9AD3-438B-B5D1-D54AB50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E381-1805-4604-A9CE-15DF52CCB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16" y="734939"/>
            <a:ext cx="11908923" cy="5434042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黑体" panose="02010609060101010101" pitchFamily="49" charset="-122"/>
                <a:sym typeface="Verdana" panose="020B0604030504040204" pitchFamily="34" charset="0"/>
              </a:rPr>
              <a:t>World Wide Web</a:t>
            </a:r>
          </a:p>
          <a:p>
            <a:pPr lvl="1"/>
            <a:r>
              <a:rPr lang="zh-CN" altLang="en-US" dirty="0">
                <a:latin typeface="黑体" panose="02010609060101010101" pitchFamily="49" charset="-122"/>
              </a:rPr>
              <a:t>万维网（英语：</a:t>
            </a:r>
            <a:r>
              <a:rPr lang="en-US" altLang="zh-CN" i="1" dirty="0">
                <a:latin typeface="黑体" panose="02010609060101010101" pitchFamily="49" charset="-122"/>
              </a:rPr>
              <a:t>World Wide Web</a:t>
            </a:r>
            <a:r>
              <a:rPr lang="zh-CN" altLang="en-US" dirty="0">
                <a:latin typeface="黑体" panose="02010609060101010101" pitchFamily="49" charset="-122"/>
              </a:rPr>
              <a:t>），亦作“</a:t>
            </a:r>
            <a:r>
              <a:rPr lang="en-US" altLang="zh-CN" dirty="0">
                <a:latin typeface="黑体" panose="02010609060101010101" pitchFamily="49" charset="-122"/>
              </a:rPr>
              <a:t>WWW”</a:t>
            </a:r>
            <a:r>
              <a:rPr lang="zh-CN" altLang="en-US" dirty="0">
                <a:latin typeface="黑体" panose="02010609060101010101" pitchFamily="49" charset="-122"/>
              </a:rPr>
              <a:t>、“</a:t>
            </a:r>
            <a:r>
              <a:rPr lang="en-US" altLang="zh-CN" dirty="0">
                <a:latin typeface="黑体" panose="02010609060101010101" pitchFamily="49" charset="-122"/>
              </a:rPr>
              <a:t>Web”</a:t>
            </a:r>
            <a:r>
              <a:rPr lang="zh-CN" altLang="en-US" dirty="0">
                <a:latin typeface="黑体" panose="02010609060101010101" pitchFamily="49" charset="-122"/>
              </a:rPr>
              <a:t>，是一个透过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互联网</a:t>
            </a:r>
            <a:r>
              <a:rPr lang="zh-CN" altLang="en-US" dirty="0">
                <a:latin typeface="黑体" panose="02010609060101010101" pitchFamily="49" charset="-122"/>
              </a:rPr>
              <a:t>访问的，由许多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互相链接</a:t>
            </a:r>
            <a:r>
              <a:rPr lang="zh-CN" altLang="en-US" dirty="0">
                <a:latin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超文本</a:t>
            </a:r>
            <a:r>
              <a:rPr lang="zh-CN" altLang="en-US" dirty="0">
                <a:latin typeface="黑体" panose="02010609060101010101" pitchFamily="49" charset="-122"/>
              </a:rPr>
              <a:t>组成的系统（</a:t>
            </a:r>
            <a:r>
              <a:rPr lang="zh-CN" altLang="en-US" dirty="0">
                <a:latin typeface="黑体" panose="02010609060101010101" pitchFamily="49" charset="-122"/>
                <a:sym typeface="Verdana" panose="020B0604030504040204" pitchFamily="34" charset="0"/>
              </a:rPr>
              <a:t>维基百科</a:t>
            </a:r>
            <a:r>
              <a:rPr lang="zh-CN" altLang="en-US" dirty="0">
                <a:latin typeface="黑体" panose="02010609060101010101" pitchFamily="49" charset="-122"/>
              </a:rPr>
              <a:t>）</a:t>
            </a:r>
            <a:endParaRPr lang="zh-CN" altLang="zh-CN" dirty="0">
              <a:latin typeface="黑体" panose="02010609060101010101" pitchFamily="49" charset="-122"/>
            </a:endParaRPr>
          </a:p>
          <a:p>
            <a:pPr lvl="1"/>
            <a:r>
              <a:rPr lang="zh-CN" altLang="zh-CN" dirty="0">
                <a:latin typeface="黑体" panose="02010609060101010101" pitchFamily="49" charset="-122"/>
                <a:sym typeface="Verdana" panose="020B0604030504040204" pitchFamily="34" charset="0"/>
              </a:rPr>
              <a:t>用户一般通过</a:t>
            </a:r>
            <a:r>
              <a:rPr lang="zh-CN" altLang="zh-CN" dirty="0">
                <a:solidFill>
                  <a:srgbClr val="FF0000"/>
                </a:solidFill>
                <a:latin typeface="黑体" panose="02010609060101010101" pitchFamily="49" charset="-122"/>
                <a:sym typeface="Verdana" panose="020B0604030504040204" pitchFamily="34" charset="0"/>
              </a:rPr>
              <a:t>浏览器</a:t>
            </a:r>
            <a:r>
              <a:rPr lang="zh-CN" altLang="zh-CN" dirty="0">
                <a:latin typeface="黑体" panose="02010609060101010101" pitchFamily="49" charset="-122"/>
                <a:sym typeface="Verdana" panose="020B0604030504040204" pitchFamily="34" charset="0"/>
              </a:rPr>
              <a:t>进行访问</a:t>
            </a:r>
            <a:endParaRPr lang="zh-CN" altLang="zh-CN" dirty="0">
              <a:latin typeface="黑体" panose="02010609060101010101" pitchFamily="49" charset="-122"/>
            </a:endParaRPr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和</a:t>
            </a:r>
            <a:r>
              <a:rPr lang="en-US" altLang="zh-CN" dirty="0"/>
              <a:t>Internet</a:t>
            </a:r>
          </a:p>
          <a:p>
            <a:pPr lvl="1"/>
            <a:r>
              <a:rPr lang="en-US" altLang="zh-CN" dirty="0"/>
              <a:t>Web 2.0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5924B-165F-49BE-B081-350AB3127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基本概念</a:t>
            </a:r>
            <a:endParaRPr lang="en-US" altLang="zh-C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E3AD9BB-32B4-4A2E-8849-CC5A10CF6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65" y="2603848"/>
            <a:ext cx="7365774" cy="367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54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BDDB1-9AD3-438B-B5D1-D54AB504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E381-1805-4604-A9CE-15DF52CCB7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0916" y="734939"/>
            <a:ext cx="11908923" cy="5434042"/>
          </a:xfrm>
        </p:spPr>
        <p:txBody>
          <a:bodyPr>
            <a:norm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sym typeface="Verdana" panose="020B0604030504040204" pitchFamily="34" charset="0"/>
              </a:rPr>
              <a:t>超文本</a:t>
            </a:r>
            <a:endParaRPr lang="en-US" altLang="zh-CN" sz="2600" dirty="0">
              <a:latin typeface="黑体" panose="02010609060101010101" pitchFamily="49" charset="-122"/>
              <a:sym typeface="Verdana" panose="020B0604030504040204" pitchFamily="34" charset="0"/>
            </a:endParaRPr>
          </a:p>
          <a:p>
            <a:pPr lvl="1"/>
            <a:r>
              <a:rPr lang="zh-CN" altLang="en-US" sz="2200" dirty="0">
                <a:latin typeface="黑体" panose="02010609060101010101" pitchFamily="49" charset="-122"/>
                <a:sym typeface="Verdana" panose="020B0604030504040204" pitchFamily="34" charset="0"/>
              </a:rPr>
              <a:t>超文本（英语：</a:t>
            </a:r>
            <a:r>
              <a:rPr lang="en-US" altLang="zh-CN" sz="2200" dirty="0">
                <a:latin typeface="黑体" panose="02010609060101010101" pitchFamily="49" charset="-122"/>
                <a:sym typeface="Verdana" panose="020B0604030504040204" pitchFamily="34" charset="0"/>
              </a:rPr>
              <a:t>Hypertext</a:t>
            </a:r>
            <a:r>
              <a:rPr lang="zh-CN" altLang="en-US" sz="2200" dirty="0">
                <a:latin typeface="黑体" panose="02010609060101010101" pitchFamily="49" charset="-122"/>
                <a:sym typeface="Verdana" panose="020B0604030504040204" pitchFamily="34" charset="0"/>
              </a:rPr>
              <a:t>）是一种可以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sym typeface="Verdana" panose="020B0604030504040204" pitchFamily="34" charset="0"/>
              </a:rPr>
              <a:t>显示</a:t>
            </a:r>
            <a:r>
              <a:rPr lang="zh-CN" altLang="en-US" sz="2200" dirty="0">
                <a:latin typeface="黑体" panose="02010609060101010101" pitchFamily="49" charset="-122"/>
                <a:sym typeface="Verdana" panose="020B0604030504040204" pitchFamily="34" charset="0"/>
              </a:rPr>
              <a:t>在计算机显示器或其他电子设备的文本，其中的文字包含有可以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sym typeface="Verdana" panose="020B0604030504040204" pitchFamily="34" charset="0"/>
              </a:rPr>
              <a:t>链接到</a:t>
            </a:r>
            <a:r>
              <a:rPr lang="zh-CN" altLang="en-US" sz="2200" dirty="0">
                <a:latin typeface="黑体" panose="02010609060101010101" pitchFamily="49" charset="-122"/>
                <a:sym typeface="Verdana" panose="020B0604030504040204" pitchFamily="34" charset="0"/>
              </a:rPr>
              <a:t>其他字段或者文档的超链接，允许从当前阅读位置直接切换到超链接所指向的文字</a:t>
            </a:r>
            <a:endParaRPr lang="en-US" altLang="zh-CN" sz="2200" dirty="0">
              <a:latin typeface="黑体" panose="02010609060101010101" pitchFamily="49" charset="-122"/>
              <a:sym typeface="Verdana" panose="020B0604030504040204" pitchFamily="34" charset="0"/>
            </a:endParaRPr>
          </a:p>
          <a:p>
            <a:pPr lvl="1"/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5924B-165F-49BE-B081-350AB31274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基本概念</a:t>
            </a:r>
            <a:endParaRPr lang="en-US" altLang="zh-C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249A8A-AA54-4EFF-80B7-3B66E706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815" y="2395518"/>
            <a:ext cx="6093894" cy="400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7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418</Words>
  <Application>Microsoft Office PowerPoint</Application>
  <PresentationFormat>宽屏</PresentationFormat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黑体</vt:lpstr>
      <vt:lpstr>微软雅黑</vt:lpstr>
      <vt:lpstr>Arial</vt:lpstr>
      <vt:lpstr>Arial Black</vt:lpstr>
      <vt:lpstr>Calibri</vt:lpstr>
      <vt:lpstr>Calibri Light</vt:lpstr>
      <vt:lpstr>Candara</vt:lpstr>
      <vt:lpstr>Tahoma</vt:lpstr>
      <vt:lpstr>Wingdings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yu sheng</cp:lastModifiedBy>
  <cp:revision>404</cp:revision>
  <dcterms:created xsi:type="dcterms:W3CDTF">2019-03-09T08:01:00Z</dcterms:created>
  <dcterms:modified xsi:type="dcterms:W3CDTF">2021-09-07T06:59:44Z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