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53" r:id="rId1"/>
    <p:sldMasterId id="2147483666" r:id="rId2"/>
  </p:sldMasterIdLst>
  <p:notesMasterIdLst>
    <p:notesMasterId r:id="rId30"/>
  </p:notesMasterIdLst>
  <p:handoutMasterIdLst>
    <p:handoutMasterId r:id="rId31"/>
  </p:handoutMasterIdLst>
  <p:sldIdLst>
    <p:sldId id="3228" r:id="rId3"/>
    <p:sldId id="3284" r:id="rId4"/>
    <p:sldId id="3317" r:id="rId5"/>
    <p:sldId id="3339" r:id="rId6"/>
    <p:sldId id="3321" r:id="rId7"/>
    <p:sldId id="3318" r:id="rId8"/>
    <p:sldId id="3340" r:id="rId9"/>
    <p:sldId id="3319" r:id="rId10"/>
    <p:sldId id="3322" r:id="rId11"/>
    <p:sldId id="3323" r:id="rId12"/>
    <p:sldId id="3341" r:id="rId13"/>
    <p:sldId id="3320" r:id="rId14"/>
    <p:sldId id="3324" r:id="rId15"/>
    <p:sldId id="3326" r:id="rId16"/>
    <p:sldId id="3327" r:id="rId17"/>
    <p:sldId id="3329" r:id="rId18"/>
    <p:sldId id="3331" r:id="rId19"/>
    <p:sldId id="3333" r:id="rId20"/>
    <p:sldId id="3334" r:id="rId21"/>
    <p:sldId id="3335" r:id="rId22"/>
    <p:sldId id="3336" r:id="rId23"/>
    <p:sldId id="3342" r:id="rId24"/>
    <p:sldId id="3338" r:id="rId25"/>
    <p:sldId id="3343" r:id="rId26"/>
    <p:sldId id="3332" r:id="rId27"/>
    <p:sldId id="3330" r:id="rId28"/>
    <p:sldId id="332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4E94D1-6253-41BE-BAF6-532D0D57172A}">
          <p14:sldIdLst>
            <p14:sldId id="3228"/>
            <p14:sldId id="3284"/>
            <p14:sldId id="3317"/>
            <p14:sldId id="3339"/>
            <p14:sldId id="3321"/>
            <p14:sldId id="3318"/>
            <p14:sldId id="3340"/>
            <p14:sldId id="3319"/>
            <p14:sldId id="3322"/>
            <p14:sldId id="3323"/>
            <p14:sldId id="3341"/>
            <p14:sldId id="3320"/>
            <p14:sldId id="3324"/>
            <p14:sldId id="3326"/>
            <p14:sldId id="3327"/>
            <p14:sldId id="3329"/>
            <p14:sldId id="3331"/>
            <p14:sldId id="3333"/>
            <p14:sldId id="3334"/>
            <p14:sldId id="3335"/>
            <p14:sldId id="3336"/>
            <p14:sldId id="3342"/>
            <p14:sldId id="3338"/>
            <p14:sldId id="3343"/>
            <p14:sldId id="3332"/>
            <p14:sldId id="3330"/>
            <p14:sldId id="3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1A78C3"/>
    <a:srgbClr val="1C6299"/>
    <a:srgbClr val="1879C6"/>
    <a:srgbClr val="1979C5"/>
    <a:srgbClr val="FFFFFF"/>
    <a:srgbClr val="9CB833"/>
    <a:srgbClr val="1487B1"/>
    <a:srgbClr val="44BE9B"/>
    <a:srgbClr val="1A7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56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D0247B9-919D-4896-BD39-43A96DE5D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B5E3AC-462F-48C0-8A12-706F04D270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F7363-29D3-46D0-A42A-988E65C0C523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933C8A-D4BF-493B-924D-601CBCE9CD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CEACFF-7FE5-4304-99F2-8A6E307DB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18786-C9AB-41F7-AD63-4AC3EFC82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44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1D713754-EBEA-4A15-87D3-4E8985683B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2729719"/>
            <a:ext cx="12192000" cy="435382"/>
          </a:xfrm>
        </p:spPr>
        <p:txBody>
          <a:bodyPr>
            <a:noAutofit/>
          </a:bodyPr>
          <a:lstStyle>
            <a:lvl1pPr marL="0" indent="0" algn="ctr">
              <a:buNone/>
              <a:defRPr sz="4000" spc="500" baseline="0">
                <a:solidFill>
                  <a:srgbClr val="1A78C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865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80D01A6C-0B64-4E34-9C21-9F3DACC6FD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9768" y="755439"/>
            <a:ext cx="11920072" cy="5642440"/>
          </a:xfrm>
        </p:spPr>
        <p:txBody>
          <a:bodyPr/>
          <a:lstStyle>
            <a:lvl1pPr marL="228600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1pPr>
            <a:lvl2pPr marL="6851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2pPr>
            <a:lvl3pPr marL="11423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3pPr>
            <a:lvl4pPr marL="15995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4pPr>
            <a:lvl5pPr marL="2056130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737AA01-1AE8-4BD7-9A3F-948B9C246C97}"/>
              </a:ext>
            </a:extLst>
          </p:cNvPr>
          <p:cNvCxnSpPr>
            <a:cxnSpLocks/>
          </p:cNvCxnSpPr>
          <p:nvPr userDrawn="1"/>
        </p:nvCxnSpPr>
        <p:spPr>
          <a:xfrm>
            <a:off x="159768" y="652827"/>
            <a:ext cx="9932188" cy="0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6E8ACFE9-A76F-42F6-BB3C-7D8A712C05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614" y="65112"/>
            <a:ext cx="9739487" cy="435382"/>
          </a:xfrm>
        </p:spPr>
        <p:txBody>
          <a:bodyPr>
            <a:noAutofit/>
          </a:bodyPr>
          <a:lstStyle>
            <a:lvl1pPr marL="0" indent="0">
              <a:buNone/>
              <a:defRPr sz="3200" spc="300" baseline="0">
                <a:solidFill>
                  <a:srgbClr val="1A78C3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80D01A6C-0B64-4E34-9C21-9F3DACC6FD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700"/>
            <a:ext cx="8128160" cy="914400"/>
          </a:xfrm>
        </p:spPr>
        <p:txBody>
          <a:bodyPr/>
          <a:lstStyle>
            <a:lvl1pPr marL="228600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1pPr>
            <a:lvl2pPr marL="6851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2pPr>
            <a:lvl3pPr marL="11423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3pPr>
            <a:lvl4pPr marL="15995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4pPr>
            <a:lvl5pPr marL="2056130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737AA01-1AE8-4BD7-9A3F-948B9C246C97}"/>
              </a:ext>
            </a:extLst>
          </p:cNvPr>
          <p:cNvCxnSpPr>
            <a:cxnSpLocks/>
          </p:cNvCxnSpPr>
          <p:nvPr userDrawn="1"/>
        </p:nvCxnSpPr>
        <p:spPr>
          <a:xfrm>
            <a:off x="159768" y="652827"/>
            <a:ext cx="9932188" cy="0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1D713754-EBEA-4A15-87D3-4E8985683B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160" y="116388"/>
            <a:ext cx="9739487" cy="435382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solidFill>
                  <a:srgbClr val="1A78C3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95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CBE2-C77D-492C-A7EF-E10811A923F0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E3C0-92A9-461F-9476-40DF4BBCADAB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8F07EC-DC3A-4A04-AAE1-5B002CEBAED6}"/>
              </a:ext>
            </a:extLst>
          </p:cNvPr>
          <p:cNvSpPr/>
          <p:nvPr userDrawn="1"/>
        </p:nvSpPr>
        <p:spPr>
          <a:xfrm>
            <a:off x="0" y="6578364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9BAAFD-F10D-477E-87FA-6BC4DF1D95CC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12" name="图片 11" descr="手机屏幕的截图&#10;&#10;描述已自动生成">
            <a:extLst>
              <a:ext uri="{FF2B5EF4-FFF2-40B4-BE49-F238E27FC236}">
                <a16:creationId xmlns:a16="http://schemas.microsoft.com/office/drawing/2014/main" id="{E6C118A0-7259-4CF7-86C0-1E0D872D43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7031"/>
            <a:ext cx="1820411" cy="2338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3D0501B-7B68-427E-8590-1751431AE6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677D-4309-4CF5-A93F-8278B4A99640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6139-6716-4FFB-8B2C-DFE1C09F99E4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846A-A25D-4FD5-89E1-A839224C7CA4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0" r:id="rId2"/>
    <p:sldLayoutId id="2147483655" r:id="rId3"/>
    <p:sldLayoutId id="2147483669" r:id="rId4"/>
    <p:sldLayoutId id="2147483657" r:id="rId5"/>
    <p:sldLayoutId id="2147483658" r:id="rId6"/>
    <p:sldLayoutId id="2147483660" r:id="rId7"/>
    <p:sldLayoutId id="2147483663" r:id="rId8"/>
    <p:sldLayoutId id="2147483664" r:id="rId9"/>
    <p:sldLayoutId id="2147483665" r:id="rId10"/>
  </p:sldLayoutIdLst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55D9C-402D-459A-ABCD-2C25C2FD18AB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70" y="2082832"/>
            <a:ext cx="12191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4800" spc="1000">
                <a:solidFill>
                  <a:srgbClr val="1A78C3"/>
                </a:solidFill>
                <a:latin typeface="黑体" panose="02010609060101010101" pitchFamily="49" charset="-122"/>
              </a:rPr>
              <a:t>第二讲 </a:t>
            </a:r>
            <a:r>
              <a:rPr lang="en-US" altLang="zh-CN" sz="4800" spc="1000" dirty="0">
                <a:solidFill>
                  <a:srgbClr val="1A78C3"/>
                </a:solidFill>
                <a:latin typeface="黑体" panose="02010609060101010101" pitchFamily="49" charset="-122"/>
              </a:rPr>
              <a:t>HTML</a:t>
            </a:r>
            <a:endParaRPr lang="zh-CN" altLang="en-US" sz="4800" spc="1000" dirty="0">
              <a:solidFill>
                <a:srgbClr val="1A78C3"/>
              </a:solidFill>
              <a:latin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BB28387-7A21-4FF0-8E8E-8084D44E3C48}"/>
              </a:ext>
            </a:extLst>
          </p:cNvPr>
          <p:cNvSpPr txBox="1"/>
          <p:nvPr/>
        </p:nvSpPr>
        <p:spPr>
          <a:xfrm>
            <a:off x="670" y="4268044"/>
            <a:ext cx="1219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20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盛 羽</a:t>
            </a:r>
            <a:endParaRPr lang="en-US" altLang="zh-CN" sz="2000" dirty="0">
              <a:solidFill>
                <a:srgbClr val="1A78C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5F9917-8A2A-46F8-8920-8EBB6E5E9BB9}"/>
              </a:ext>
            </a:extLst>
          </p:cNvPr>
          <p:cNvSpPr txBox="1"/>
          <p:nvPr/>
        </p:nvSpPr>
        <p:spPr>
          <a:xfrm>
            <a:off x="0" y="4739666"/>
            <a:ext cx="1219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24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中南大学计算机学院</a:t>
            </a:r>
            <a:endParaRPr lang="en-US" altLang="zh-CN" sz="2400" dirty="0">
              <a:solidFill>
                <a:srgbClr val="1A78C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5F66EE-32C5-4B9D-A341-9F00E0CE9FB8}"/>
              </a:ext>
            </a:extLst>
          </p:cNvPr>
          <p:cNvSpPr txBox="1"/>
          <p:nvPr/>
        </p:nvSpPr>
        <p:spPr>
          <a:xfrm>
            <a:off x="670" y="5272843"/>
            <a:ext cx="1219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en-US" altLang="zh-CN" sz="20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shengyu@csu.edu.cn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1DF4D6-F229-4BA4-A448-F4CC501F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31D64-0971-4472-A054-87844FDABB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文档中的所有节点组成了一个文档树（或节点树）。</a:t>
            </a:r>
            <a:endParaRPr lang="en-US" altLang="zh-CN" dirty="0"/>
          </a:p>
          <a:p>
            <a:r>
              <a:rPr lang="en-US" altLang="zh-CN" dirty="0"/>
              <a:t>HTML </a:t>
            </a:r>
            <a:r>
              <a:rPr lang="zh-CN" altLang="en-US" dirty="0"/>
              <a:t>文档中的每个元素、属性、文本等都代表着树中的一个节点。</a:t>
            </a:r>
            <a:endParaRPr lang="en-US" altLang="zh-CN" dirty="0"/>
          </a:p>
          <a:p>
            <a:r>
              <a:rPr lang="zh-CN" altLang="en-US" dirty="0"/>
              <a:t>树起始于文档节点，并由此继续伸出枝条，直到处于这棵树最低级别的所有文本节点为止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643EF3-4AE7-4802-BA70-7469BFE379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3.HTML</a:t>
            </a:r>
            <a:r>
              <a:rPr lang="zh-CN" altLang="en-US" dirty="0"/>
              <a:t>文档结构</a:t>
            </a:r>
          </a:p>
        </p:txBody>
      </p:sp>
      <p:pic>
        <p:nvPicPr>
          <p:cNvPr id="5" name="Picture 2" descr="âdomâçå¾çæç´¢ç»æ">
            <a:extLst>
              <a:ext uri="{FF2B5EF4-FFF2-40B4-BE49-F238E27FC236}">
                <a16:creationId xmlns:a16="http://schemas.microsoft.com/office/drawing/2014/main" id="{29BB4192-C2CB-4B35-BAE0-9B535A44B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683" y="65112"/>
            <a:ext cx="6266050" cy="648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67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488950" indent="-457200">
              <a:buFont typeface="Verdana" panose="020B0604030504040204" pitchFamily="34" charset="0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简介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488950" indent="-457200">
              <a:buFont typeface="Verdana" panose="020B0604030504040204" pitchFamily="34" charset="0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文档结构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488950" indent="-457200">
              <a:buFont typeface="Verdana" panose="020B0604030504040204" pitchFamily="34" charset="0"/>
              <a:buAutoNum type="arabicPeriod"/>
            </a:pPr>
            <a:r>
              <a:rPr lang="en-US" altLang="zh-CN" dirty="0"/>
              <a:t>HTML</a:t>
            </a:r>
            <a:r>
              <a:rPr lang="zh-CN" altLang="en-US" dirty="0"/>
              <a:t>标签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Cookie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HTML5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30024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D4E5C46-E64B-448D-968D-CA64DB5E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95F916-7B72-445D-899C-469C63C2FB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latin typeface="Verdana" panose="020B0604030504040204" pitchFamily="34" charset="0"/>
              </a:rPr>
              <a:t>文本标签</a:t>
            </a:r>
            <a:endParaRPr lang="en-US" altLang="zh-CN" dirty="0">
              <a:latin typeface="Verdana" panose="020B0604030504040204" pitchFamily="34" charset="0"/>
            </a:endParaRPr>
          </a:p>
          <a:p>
            <a:pPr lvl="1"/>
            <a:r>
              <a:rPr lang="zh-CN" altLang="zh-CN" dirty="0">
                <a:latin typeface="Verdana" panose="020B0604030504040204" pitchFamily="34" charset="0"/>
              </a:rPr>
              <a:t>标题标签</a:t>
            </a:r>
            <a:r>
              <a:rPr lang="zh-CN" altLang="en-US" dirty="0">
                <a:latin typeface="Verdana" panose="020B0604030504040204" pitchFamily="34" charset="0"/>
              </a:rPr>
              <a:t>：</a:t>
            </a:r>
            <a:r>
              <a:rPr lang="en-US" altLang="zh-CN" dirty="0">
                <a:latin typeface="Verdana" panose="020B0604030504040204" pitchFamily="34" charset="0"/>
              </a:rPr>
              <a:t>6</a:t>
            </a:r>
            <a:r>
              <a:rPr lang="zh-CN" altLang="en-US" dirty="0">
                <a:latin typeface="Verdana" panose="020B0604030504040204" pitchFamily="34" charset="0"/>
              </a:rPr>
              <a:t>级标题，</a:t>
            </a:r>
            <a:r>
              <a:rPr lang="en-US" altLang="zh-CN" dirty="0"/>
              <a:t>&lt;H1&gt;</a:t>
            </a:r>
            <a:r>
              <a:rPr lang="zh-CN" altLang="en-US" dirty="0"/>
              <a:t>最大，</a:t>
            </a:r>
            <a:r>
              <a:rPr lang="en-US" altLang="zh-CN" dirty="0"/>
              <a:t>&lt;H6&gt;</a:t>
            </a:r>
            <a:r>
              <a:rPr lang="zh-CN" altLang="en-US" dirty="0"/>
              <a:t>最小</a:t>
            </a:r>
            <a:endParaRPr lang="en-US" altLang="zh-CN" dirty="0"/>
          </a:p>
          <a:p>
            <a:pPr lvl="1"/>
            <a:r>
              <a:rPr lang="zh-CN" altLang="en-US" dirty="0"/>
              <a:t>段落：</a:t>
            </a:r>
            <a:r>
              <a:rPr lang="en-US" altLang="zh-CN" dirty="0"/>
              <a:t>&lt;p&gt;</a:t>
            </a:r>
          </a:p>
          <a:p>
            <a:pPr lvl="1"/>
            <a:r>
              <a:rPr lang="zh-CN" altLang="en-US" dirty="0"/>
              <a:t>换行：</a:t>
            </a: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&gt;</a:t>
            </a:r>
          </a:p>
          <a:p>
            <a:pPr lvl="1"/>
            <a:r>
              <a:rPr lang="zh-CN" altLang="en-US" dirty="0"/>
              <a:t>格式：</a:t>
            </a:r>
            <a:r>
              <a:rPr lang="en-US" altLang="zh-CN" dirty="0"/>
              <a:t>&lt;b&gt;,&lt;u&gt;,&lt;</a:t>
            </a:r>
            <a:r>
              <a:rPr lang="en-US" altLang="zh-CN" dirty="0" err="1"/>
              <a:t>i</a:t>
            </a:r>
            <a:r>
              <a:rPr lang="en-US" altLang="zh-CN" dirty="0"/>
              <a:t>&gt;, &lt;</a:t>
            </a:r>
            <a:r>
              <a:rPr lang="en-US" altLang="zh-CN" dirty="0" err="1"/>
              <a:t>em</a:t>
            </a:r>
            <a:r>
              <a:rPr lang="en-US" altLang="zh-CN" dirty="0"/>
              <a:t>&gt;,&lt;font&gt;</a:t>
            </a:r>
          </a:p>
          <a:p>
            <a:pPr lvl="1"/>
            <a:r>
              <a:rPr lang="zh-CN" altLang="en-US" dirty="0"/>
              <a:t>内嵌文本</a:t>
            </a:r>
            <a:r>
              <a:rPr lang="en-US" altLang="zh-CN" dirty="0"/>
              <a:t>:&lt;span&gt;</a:t>
            </a:r>
          </a:p>
          <a:p>
            <a:pPr lvl="1"/>
            <a:r>
              <a:rPr lang="zh-CN" altLang="en-US" dirty="0"/>
              <a:t>上下标：</a:t>
            </a:r>
            <a:r>
              <a:rPr lang="en-US" altLang="zh-CN" dirty="0"/>
              <a:t>&lt;sup&gt;,&lt;sub&gt;</a:t>
            </a:r>
          </a:p>
          <a:p>
            <a:pPr lvl="1"/>
            <a:r>
              <a:rPr lang="zh-CN" altLang="en-US" dirty="0"/>
              <a:t>计算机源代码：</a:t>
            </a:r>
            <a:r>
              <a:rPr lang="en-US" altLang="zh-CN" dirty="0"/>
              <a:t>&lt;code&gt;</a:t>
            </a:r>
          </a:p>
          <a:p>
            <a:pPr lvl="1"/>
            <a:r>
              <a:rPr lang="zh-CN" altLang="en-US" dirty="0"/>
              <a:t>保留文本中的空格和换行符：</a:t>
            </a:r>
            <a:r>
              <a:rPr lang="en-US" altLang="zh-CN" dirty="0"/>
              <a:t>&lt;pre&gt;</a:t>
            </a:r>
          </a:p>
          <a:p>
            <a:pPr lvl="1"/>
            <a:r>
              <a:rPr lang="zh-CN" altLang="en-US" dirty="0"/>
              <a:t>引用</a:t>
            </a:r>
            <a:endParaRPr lang="en-US" altLang="zh-CN" dirty="0"/>
          </a:p>
          <a:p>
            <a:pPr lvl="2"/>
            <a:r>
              <a:rPr lang="en-US" altLang="zh-CN" dirty="0"/>
              <a:t>&lt;blockquote cite=“”&gt;   &lt;/blockquote&gt;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7BB9FC-6D6B-466E-97F7-5466C291D8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4. HTML</a:t>
            </a:r>
            <a:r>
              <a:rPr lang="zh-CN" altLang="en-US" dirty="0"/>
              <a:t>标签</a:t>
            </a:r>
          </a:p>
        </p:txBody>
      </p:sp>
    </p:spTree>
    <p:extLst>
      <p:ext uri="{BB962C8B-B14F-4D97-AF65-F5344CB8AC3E}">
        <p14:creationId xmlns:p14="http://schemas.microsoft.com/office/powerpoint/2010/main" val="413385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D4E5C46-E64B-448D-968D-CA64DB5E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95F916-7B72-445D-899C-469C63C2FB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图片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=“URL” alt=“</a:t>
            </a:r>
            <a:r>
              <a:rPr lang="zh-CN" altLang="en-US" dirty="0"/>
              <a:t>图片未能显示时效果</a:t>
            </a:r>
            <a:r>
              <a:rPr lang="en-US" altLang="zh-CN" dirty="0"/>
              <a:t>" /&gt;</a:t>
            </a:r>
          </a:p>
          <a:p>
            <a:r>
              <a:rPr lang="zh-CN" altLang="en-US" dirty="0"/>
              <a:t>链接</a:t>
            </a:r>
            <a:endParaRPr lang="en-US" altLang="zh-CN" dirty="0"/>
          </a:p>
          <a:p>
            <a:pPr lvl="1"/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=“URL"  target="_blank"&gt;Link text&lt;/a&gt;</a:t>
            </a:r>
          </a:p>
          <a:p>
            <a:pPr lvl="1"/>
            <a:r>
              <a:rPr lang="en-US" altLang="zh-CN" dirty="0"/>
              <a:t>Link text:</a:t>
            </a:r>
            <a:r>
              <a:rPr lang="zh-CN" altLang="en-US" dirty="0"/>
              <a:t>图片或其他 </a:t>
            </a:r>
            <a:r>
              <a:rPr lang="en-US" altLang="zh-CN" dirty="0"/>
              <a:t>HTML </a:t>
            </a:r>
            <a:r>
              <a:rPr lang="zh-CN" altLang="en-US" dirty="0"/>
              <a:t>元素都可以成为链接</a:t>
            </a:r>
            <a:endParaRPr lang="en-US" altLang="zh-CN" dirty="0"/>
          </a:p>
          <a:p>
            <a:pPr lvl="1"/>
            <a:r>
              <a:rPr lang="en-US" altLang="zh-CN" dirty="0"/>
              <a:t>Target</a:t>
            </a:r>
            <a:r>
              <a:rPr lang="zh-CN" altLang="en-US" dirty="0"/>
              <a:t>：</a:t>
            </a:r>
            <a:r>
              <a:rPr lang="en-US" altLang="zh-CN" dirty="0"/>
              <a:t>_blank</a:t>
            </a:r>
            <a:r>
              <a:rPr lang="zh-CN" altLang="en-US" dirty="0"/>
              <a:t>、</a:t>
            </a:r>
            <a:r>
              <a:rPr lang="en-US" altLang="zh-CN" dirty="0"/>
              <a:t>_parent</a:t>
            </a:r>
            <a:r>
              <a:rPr lang="zh-CN" altLang="en-US" dirty="0"/>
              <a:t>、</a:t>
            </a:r>
            <a:r>
              <a:rPr lang="en-US" altLang="zh-CN" dirty="0"/>
              <a:t>_self</a:t>
            </a:r>
            <a:r>
              <a:rPr lang="zh-CN" altLang="en-US" dirty="0"/>
              <a:t>、</a:t>
            </a:r>
            <a:r>
              <a:rPr lang="en-US" altLang="zh-CN" dirty="0"/>
              <a:t>_top</a:t>
            </a:r>
            <a:r>
              <a:rPr lang="zh-CN" altLang="en-US" dirty="0"/>
              <a:t>、</a:t>
            </a:r>
            <a:r>
              <a:rPr lang="en-US" altLang="zh-CN" dirty="0" err="1"/>
              <a:t>framename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7BB9FC-6D6B-466E-97F7-5466C291D8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4. HTML</a:t>
            </a:r>
            <a:r>
              <a:rPr lang="zh-CN" altLang="en-US" dirty="0"/>
              <a:t>标签</a:t>
            </a:r>
          </a:p>
        </p:txBody>
      </p:sp>
    </p:spTree>
    <p:extLst>
      <p:ext uri="{BB962C8B-B14F-4D97-AF65-F5344CB8AC3E}">
        <p14:creationId xmlns:p14="http://schemas.microsoft.com/office/powerpoint/2010/main" val="11434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D4E5C46-E64B-448D-968D-CA64DB5E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95F916-7B72-445D-899C-469C63C2FB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列表</a:t>
            </a:r>
          </a:p>
          <a:p>
            <a:pPr lvl="1">
              <a:defRPr/>
            </a:pPr>
            <a:r>
              <a:rPr lang="zh-CN" altLang="en-US" dirty="0"/>
              <a:t>无序列表</a:t>
            </a:r>
            <a:endParaRPr lang="en-US" altLang="zh-CN" dirty="0"/>
          </a:p>
          <a:p>
            <a:pPr marL="909637" lvl="2" indent="0">
              <a:buNone/>
              <a:defRPr/>
            </a:pPr>
            <a:r>
              <a:rPr lang="it-IT" altLang="zh-CN" dirty="0"/>
              <a:t>&lt;ul&gt;</a:t>
            </a:r>
          </a:p>
          <a:p>
            <a:pPr marL="1298575" lvl="3" indent="0">
              <a:buNone/>
              <a:defRPr/>
            </a:pPr>
            <a:r>
              <a:rPr lang="it-IT" altLang="zh-CN" dirty="0"/>
              <a:t>&lt;li&gt;  &lt;/li&gt;</a:t>
            </a:r>
          </a:p>
          <a:p>
            <a:pPr marL="1298575" lvl="3" indent="0">
              <a:buNone/>
              <a:defRPr/>
            </a:pPr>
            <a:r>
              <a:rPr lang="it-IT" altLang="zh-CN" dirty="0"/>
              <a:t>&lt;li&gt; &lt;/li&gt;</a:t>
            </a:r>
          </a:p>
          <a:p>
            <a:pPr marL="909637" lvl="2" indent="0">
              <a:buNone/>
              <a:defRPr/>
            </a:pPr>
            <a:r>
              <a:rPr lang="it-IT" altLang="zh-CN" dirty="0"/>
              <a:t>&lt;/ul&gt;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有序列表</a:t>
            </a:r>
            <a:endParaRPr lang="en-US" altLang="zh-CN" dirty="0"/>
          </a:p>
          <a:p>
            <a:pPr marL="909637" lvl="2" indent="0">
              <a:buNone/>
              <a:defRPr/>
            </a:pPr>
            <a:r>
              <a:rPr lang="it-IT" altLang="zh-CN" dirty="0"/>
              <a:t>&lt;</a:t>
            </a:r>
            <a:r>
              <a:rPr lang="en-US" altLang="zh-CN" dirty="0"/>
              <a:t>o</a:t>
            </a:r>
            <a:r>
              <a:rPr lang="it-IT" altLang="zh-CN" dirty="0"/>
              <a:t>l&gt;</a:t>
            </a:r>
          </a:p>
          <a:p>
            <a:pPr marL="1298575" lvl="3" indent="0">
              <a:buNone/>
              <a:defRPr/>
            </a:pPr>
            <a:r>
              <a:rPr lang="it-IT" altLang="zh-CN" dirty="0"/>
              <a:t>&lt;li&gt;  &lt;/li&gt;</a:t>
            </a:r>
          </a:p>
          <a:p>
            <a:pPr marL="1298575" lvl="3" indent="0">
              <a:buNone/>
              <a:defRPr/>
            </a:pPr>
            <a:r>
              <a:rPr lang="it-IT" altLang="zh-CN" dirty="0"/>
              <a:t>&lt;li&gt; &lt;/li&gt;</a:t>
            </a:r>
          </a:p>
          <a:p>
            <a:pPr marL="909637" lvl="2" indent="0">
              <a:buNone/>
              <a:defRPr/>
            </a:pPr>
            <a:r>
              <a:rPr lang="it-IT" altLang="zh-CN" dirty="0"/>
              <a:t>&lt;/</a:t>
            </a:r>
            <a:r>
              <a:rPr lang="en-US" altLang="zh-CN" dirty="0"/>
              <a:t>o</a:t>
            </a:r>
            <a:r>
              <a:rPr lang="it-IT" altLang="zh-CN" dirty="0"/>
              <a:t>l&gt;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7BB9FC-6D6B-466E-97F7-5466C291D8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4. HTML</a:t>
            </a:r>
            <a:r>
              <a:rPr lang="zh-CN" altLang="en-US" dirty="0"/>
              <a:t>标签</a:t>
            </a:r>
          </a:p>
        </p:txBody>
      </p:sp>
    </p:spTree>
    <p:extLst>
      <p:ext uri="{BB962C8B-B14F-4D97-AF65-F5344CB8AC3E}">
        <p14:creationId xmlns:p14="http://schemas.microsoft.com/office/powerpoint/2010/main" val="423311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D4E5C46-E64B-448D-968D-CA64DB5E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95F916-7B72-445D-899C-469C63C2FB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表格</a:t>
            </a:r>
          </a:p>
          <a:p>
            <a:pPr lvl="1"/>
            <a:r>
              <a:rPr lang="en-US" altLang="zh-CN" dirty="0"/>
              <a:t> </a:t>
            </a:r>
            <a:r>
              <a:rPr lang="zh-CN" altLang="en-US" dirty="0"/>
              <a:t>标签：</a:t>
            </a:r>
            <a:endParaRPr lang="en-US" altLang="zh-CN" dirty="0"/>
          </a:p>
          <a:p>
            <a:pPr lvl="2"/>
            <a:r>
              <a:rPr lang="en-US" altLang="zh-CN" dirty="0"/>
              <a:t>&lt;table&gt;</a:t>
            </a:r>
          </a:p>
          <a:p>
            <a:pPr lvl="3"/>
            <a:r>
              <a:rPr lang="zh-CN" altLang="en-US" dirty="0"/>
              <a:t>行：</a:t>
            </a:r>
            <a:r>
              <a:rPr lang="en-US" altLang="zh-CN" dirty="0"/>
              <a:t>&lt;tr&gt;</a:t>
            </a:r>
          </a:p>
          <a:p>
            <a:pPr lvl="4"/>
            <a:r>
              <a:rPr lang="zh-CN" altLang="en-US" dirty="0"/>
              <a:t>单元格：</a:t>
            </a:r>
            <a:r>
              <a:rPr lang="en-US" altLang="zh-CN" dirty="0"/>
              <a:t>&lt;td&gt; </a:t>
            </a:r>
          </a:p>
          <a:p>
            <a:pPr lvl="4"/>
            <a:r>
              <a:rPr lang="zh-CN" altLang="en-US" dirty="0"/>
              <a:t>表头：</a:t>
            </a:r>
            <a:r>
              <a:rPr lang="en-US" altLang="zh-CN" dirty="0"/>
              <a:t>&lt;</a:t>
            </a:r>
            <a:r>
              <a:rPr lang="en-US" altLang="zh-CN" dirty="0" err="1"/>
              <a:t>th</a:t>
            </a:r>
            <a:r>
              <a:rPr lang="en-US" altLang="zh-CN" dirty="0"/>
              <a:t>&gt;</a:t>
            </a:r>
          </a:p>
          <a:p>
            <a:pPr lvl="2"/>
            <a:r>
              <a:rPr lang="en-US" altLang="zh-CN" dirty="0"/>
              <a:t>&lt;</a:t>
            </a:r>
            <a:r>
              <a:rPr lang="en-US" altLang="zh-CN" dirty="0" err="1"/>
              <a:t>thead</a:t>
            </a:r>
            <a:r>
              <a:rPr lang="en-US" altLang="zh-CN" dirty="0"/>
              <a:t>&gt;/&lt;</a:t>
            </a:r>
            <a:r>
              <a:rPr lang="en-US" altLang="zh-CN" dirty="0" err="1"/>
              <a:t>tbody</a:t>
            </a:r>
            <a:r>
              <a:rPr lang="en-US" altLang="zh-CN" dirty="0"/>
              <a:t>&gt;/&lt;</a:t>
            </a:r>
            <a:r>
              <a:rPr lang="en-US" altLang="zh-CN" dirty="0" err="1"/>
              <a:t>tfoot</a:t>
            </a:r>
            <a:r>
              <a:rPr lang="en-US" altLang="zh-CN" dirty="0"/>
              <a:t>&gt;</a:t>
            </a:r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属性</a:t>
            </a:r>
            <a:endParaRPr lang="en-US" altLang="zh-CN" dirty="0"/>
          </a:p>
          <a:p>
            <a:pPr lvl="2"/>
            <a:r>
              <a:rPr lang="en-US" altLang="zh-CN" dirty="0"/>
              <a:t>Border</a:t>
            </a:r>
            <a:r>
              <a:rPr lang="zh-CN" altLang="en-US" dirty="0"/>
              <a:t>：边框宽度</a:t>
            </a:r>
            <a:endParaRPr lang="en-US" altLang="zh-CN" dirty="0"/>
          </a:p>
          <a:p>
            <a:pPr lvl="2"/>
            <a:r>
              <a:rPr lang="en-US" altLang="zh-CN" dirty="0" err="1"/>
              <a:t>Colspan</a:t>
            </a:r>
            <a:r>
              <a:rPr lang="zh-CN" altLang="en-US" dirty="0"/>
              <a:t>：跨列</a:t>
            </a:r>
            <a:endParaRPr lang="en-US" altLang="zh-CN" dirty="0"/>
          </a:p>
          <a:p>
            <a:pPr lvl="2"/>
            <a:r>
              <a:rPr lang="en-US" altLang="zh-CN" dirty="0" err="1"/>
              <a:t>Rowspan</a:t>
            </a:r>
            <a:r>
              <a:rPr lang="zh-CN" altLang="en-US" dirty="0"/>
              <a:t>：跨行</a:t>
            </a:r>
            <a:endParaRPr lang="en-US" altLang="zh-CN" dirty="0"/>
          </a:p>
          <a:p>
            <a:pPr lvl="2"/>
            <a:r>
              <a:rPr lang="en-US" altLang="zh-CN" dirty="0"/>
              <a:t>Cellpadding</a:t>
            </a:r>
            <a:r>
              <a:rPr lang="zh-CN" altLang="en-US" dirty="0"/>
              <a:t>：</a:t>
            </a:r>
            <a:r>
              <a:rPr lang="en-US" altLang="zh-CN" dirty="0"/>
              <a:t>table</a:t>
            </a:r>
            <a:r>
              <a:rPr lang="zh-CN" altLang="en-US" dirty="0"/>
              <a:t>标签属性，单元格内边距</a:t>
            </a:r>
            <a:endParaRPr lang="en-US" altLang="zh-CN" dirty="0"/>
          </a:p>
          <a:p>
            <a:pPr lvl="2"/>
            <a:r>
              <a:rPr lang="en-US" altLang="zh-CN" dirty="0"/>
              <a:t>Background/ </a:t>
            </a:r>
            <a:r>
              <a:rPr lang="en-US" altLang="zh-CN" dirty="0" err="1"/>
              <a:t>bgcolor</a:t>
            </a:r>
            <a:endParaRPr lang="en-US" altLang="zh-CN" dirty="0"/>
          </a:p>
          <a:p>
            <a:pPr lvl="1"/>
            <a:r>
              <a:rPr lang="zh-CN" altLang="en-US" dirty="0"/>
              <a:t>表格嵌套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7BB9FC-6D6B-466E-97F7-5466C291D8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4. HTML</a:t>
            </a:r>
            <a:r>
              <a:rPr lang="zh-CN" altLang="en-US" dirty="0"/>
              <a:t>标签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3511781-2A0A-43E9-9873-04097E092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242" y="970108"/>
            <a:ext cx="5730072" cy="317391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9522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&lt;table border="1"&gt; 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&lt;tr&gt;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&lt;td&gt;row 1, cell 1&lt;/td&gt;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&lt;td&gt;row 1, cell 2&lt;/td&gt;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&lt;/tr&gt;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&lt;tr&gt;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&lt;td&gt;row 2, cell 1&lt;/td&gt; 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&lt;td&gt;row 2, cell 2&lt;/td&gt;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&lt;/tr&gt;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&lt;/table&gt;</a:t>
            </a:r>
            <a:r>
              <a:rPr lang="zh-CN" altLang="zh-CN" sz="1200" dirty="0"/>
              <a:t> </a:t>
            </a:r>
            <a:endParaRPr lang="zh-CN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87121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D4E5C46-E64B-448D-968D-CA64DB5E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95F916-7B72-445D-899C-469C63C2FB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框架</a:t>
            </a:r>
          </a:p>
          <a:p>
            <a:pPr lvl="1"/>
            <a:r>
              <a:rPr lang="zh-CN" altLang="en-US" dirty="0"/>
              <a:t>在同一个浏览器窗口中显示不止一个页面</a:t>
            </a:r>
            <a:endParaRPr lang="en-US" altLang="zh-CN" dirty="0"/>
          </a:p>
          <a:p>
            <a:pPr lvl="1"/>
            <a:r>
              <a:rPr lang="zh-CN" altLang="en-US" dirty="0"/>
              <a:t>每个框架都独立于其他的框架</a:t>
            </a:r>
            <a:endParaRPr lang="en-US" altLang="zh-CN" dirty="0"/>
          </a:p>
          <a:p>
            <a:pPr marL="456565" lvl="1" indent="0">
              <a:buNone/>
            </a:pPr>
            <a:r>
              <a:rPr lang="en-US" altLang="zh-CN" dirty="0"/>
              <a:t>&lt;frameset&gt;</a:t>
            </a:r>
          </a:p>
          <a:p>
            <a:pPr marL="913765" lvl="2" indent="0">
              <a:buNone/>
            </a:pPr>
            <a:r>
              <a:rPr lang="en-US" altLang="zh-CN" dirty="0"/>
              <a:t>&lt;frame &gt;</a:t>
            </a:r>
          </a:p>
          <a:p>
            <a:pPr marL="456565" lvl="1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noframes</a:t>
            </a:r>
            <a:r>
              <a:rPr lang="en-US" altLang="zh-CN" dirty="0"/>
              <a:t>&gt;</a:t>
            </a:r>
          </a:p>
          <a:p>
            <a:pPr lvl="1"/>
            <a:r>
              <a:rPr lang="zh-CN" altLang="en-US" dirty="0"/>
              <a:t>框架嵌套</a:t>
            </a:r>
            <a:endParaRPr lang="en-US" altLang="zh-CN" dirty="0"/>
          </a:p>
          <a:p>
            <a:pPr lvl="1"/>
            <a:r>
              <a:rPr lang="zh-CN" altLang="en-US" dirty="0"/>
              <a:t>导航框架</a:t>
            </a:r>
            <a:endParaRPr lang="en-US" altLang="zh-CN" dirty="0"/>
          </a:p>
          <a:p>
            <a:pPr lvl="2"/>
            <a:r>
              <a:rPr lang="en-US" altLang="zh-CN" dirty="0"/>
              <a:t>&lt;frame&gt;</a:t>
            </a:r>
            <a:r>
              <a:rPr lang="zh-CN" altLang="en-US" dirty="0"/>
              <a:t>：</a:t>
            </a:r>
            <a:r>
              <a:rPr lang="en-US" altLang="zh-CN" dirty="0"/>
              <a:t>name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2"/>
            <a:r>
              <a:rPr lang="en-US" altLang="zh-CN" dirty="0"/>
              <a:t>&lt;a&gt;: target</a:t>
            </a:r>
            <a:r>
              <a:rPr lang="zh-CN" altLang="en-US" dirty="0"/>
              <a:t>属性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7BB9FC-6D6B-466E-97F7-5466C291D8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4. HTML</a:t>
            </a:r>
            <a:r>
              <a:rPr lang="zh-CN" altLang="en-US" dirty="0"/>
              <a:t>标签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AA2DB0-4B5E-4B99-87CC-1D75FC5DE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439" y="832350"/>
            <a:ext cx="3922713" cy="132715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9522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&lt;frameset cols="25%,75%"&gt;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&lt;frame src="frame_a.htm"&gt;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&lt;frame src="frame_b.htm"&gt; 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&lt;/frameset&gt;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BF2DF52-74D8-40F7-B13A-D0DB896E9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7264" y="2421438"/>
            <a:ext cx="3922713" cy="132715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9522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&lt;noframes&gt;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  &lt;body&gt;</a:t>
            </a:r>
            <a:r>
              <a:rPr lang="zh-CN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您的浏览器无法处理框架！ 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&lt;/noframes&gt;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140E998-9925-4DB5-9515-581C19C63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7264" y="3958138"/>
            <a:ext cx="3922713" cy="225107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9522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&lt;frameset rows="50%,50%"&gt;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   &lt;frame src=""&gt;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   &lt;frameset cols="25%,75%"&gt;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      &lt;frame src=""&gt;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      &lt;frame src=""&gt;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   &lt;/frameset&gt;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&lt;/frameset&gt;</a:t>
            </a:r>
          </a:p>
        </p:txBody>
      </p:sp>
    </p:spTree>
    <p:extLst>
      <p:ext uri="{BB962C8B-B14F-4D97-AF65-F5344CB8AC3E}">
        <p14:creationId xmlns:p14="http://schemas.microsoft.com/office/powerpoint/2010/main" val="346814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95F916-7B72-445D-899C-469C63C2FB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表单</a:t>
            </a:r>
            <a:endParaRPr lang="en-US" altLang="zh-CN" dirty="0"/>
          </a:p>
          <a:p>
            <a:pPr lvl="1"/>
            <a:r>
              <a:rPr lang="zh-CN" altLang="en-US" dirty="0"/>
              <a:t>用于收集用户输入</a:t>
            </a:r>
            <a:endParaRPr lang="en-US" altLang="zh-CN" dirty="0"/>
          </a:p>
          <a:p>
            <a:pPr lvl="1"/>
            <a:r>
              <a:rPr lang="en-US" altLang="zh-CN" dirty="0"/>
              <a:t>&lt;form&gt; </a:t>
            </a:r>
          </a:p>
          <a:p>
            <a:pPr lvl="2"/>
            <a:r>
              <a:rPr lang="en-US" altLang="zh-CN" dirty="0"/>
              <a:t>action </a:t>
            </a:r>
            <a:r>
              <a:rPr lang="zh-CN" altLang="en-US" dirty="0"/>
              <a:t>属性：在提交表单时执行的动作</a:t>
            </a:r>
            <a:endParaRPr lang="en-US" altLang="zh-CN" dirty="0"/>
          </a:p>
          <a:p>
            <a:pPr lvl="2"/>
            <a:r>
              <a:rPr lang="en-US" altLang="zh-CN" dirty="0"/>
              <a:t>method </a:t>
            </a:r>
            <a:r>
              <a:rPr lang="zh-CN" altLang="en-US" dirty="0"/>
              <a:t>属性：提交表单时所用的 </a:t>
            </a:r>
            <a:r>
              <a:rPr lang="en-US" altLang="zh-CN" dirty="0"/>
              <a:t>HTTP </a:t>
            </a:r>
            <a:r>
              <a:rPr lang="zh-CN" altLang="en-US" dirty="0"/>
              <a:t>方法（</a:t>
            </a:r>
            <a:r>
              <a:rPr lang="en-US" altLang="zh-CN" dirty="0"/>
              <a:t>GET </a:t>
            </a:r>
            <a:r>
              <a:rPr lang="zh-CN" altLang="en-US" dirty="0"/>
              <a:t>或 </a:t>
            </a:r>
            <a:r>
              <a:rPr lang="en-US" altLang="zh-CN" dirty="0"/>
              <a:t>POST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&lt;input&gt; </a:t>
            </a:r>
          </a:p>
          <a:p>
            <a:pPr lvl="2"/>
            <a:r>
              <a:rPr lang="en-US" altLang="zh-CN" dirty="0"/>
              <a:t>Type</a:t>
            </a:r>
          </a:p>
          <a:p>
            <a:pPr lvl="3"/>
            <a:r>
              <a:rPr lang="en-US" altLang="zh-CN" dirty="0"/>
              <a:t>Text</a:t>
            </a:r>
            <a:r>
              <a:rPr lang="zh-CN" altLang="en-US" dirty="0"/>
              <a:t>、</a:t>
            </a:r>
            <a:r>
              <a:rPr lang="en-US" altLang="zh-CN" dirty="0"/>
              <a:t>password</a:t>
            </a:r>
          </a:p>
          <a:p>
            <a:pPr lvl="3"/>
            <a:r>
              <a:rPr lang="en-US" altLang="zh-CN" dirty="0"/>
              <a:t>Radio</a:t>
            </a:r>
            <a:r>
              <a:rPr lang="zh-CN" altLang="en-US" dirty="0"/>
              <a:t>、</a:t>
            </a:r>
            <a:r>
              <a:rPr lang="en-US" altLang="zh-CN" dirty="0"/>
              <a:t>checkbox</a:t>
            </a:r>
            <a:r>
              <a:rPr lang="zh-CN" altLang="en-US" dirty="0"/>
              <a:t>：</a:t>
            </a:r>
            <a:r>
              <a:rPr lang="en-US" altLang="zh-CN" dirty="0"/>
              <a:t>checked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3"/>
            <a:r>
              <a:rPr lang="en-US" altLang="zh-CN" dirty="0"/>
              <a:t>Button</a:t>
            </a:r>
          </a:p>
          <a:p>
            <a:pPr lvl="3"/>
            <a:r>
              <a:rPr lang="en-US" altLang="zh-CN" dirty="0"/>
              <a:t>submit</a:t>
            </a:r>
          </a:p>
          <a:p>
            <a:pPr lvl="3"/>
            <a:r>
              <a:rPr lang="en-US" altLang="zh-CN" dirty="0"/>
              <a:t>Number(</a:t>
            </a:r>
            <a:r>
              <a:rPr lang="en-US" altLang="zh-CN" dirty="0" err="1"/>
              <a:t>min,max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date(</a:t>
            </a:r>
            <a:r>
              <a:rPr lang="en-US" altLang="zh-CN" dirty="0" err="1"/>
              <a:t>min,max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 color</a:t>
            </a:r>
            <a:r>
              <a:rPr lang="zh-CN" altLang="en-US" dirty="0"/>
              <a:t>、</a:t>
            </a:r>
            <a:r>
              <a:rPr lang="en-US" altLang="zh-CN" dirty="0"/>
              <a:t>range(</a:t>
            </a:r>
            <a:r>
              <a:rPr lang="en-US" altLang="zh-CN" dirty="0" err="1"/>
              <a:t>min,max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month</a:t>
            </a:r>
            <a:r>
              <a:rPr lang="zh-CN" altLang="en-US" dirty="0"/>
              <a:t>、</a:t>
            </a:r>
            <a:r>
              <a:rPr lang="en-US" altLang="zh-CN" dirty="0"/>
              <a:t>week</a:t>
            </a:r>
            <a:r>
              <a:rPr lang="zh-CN" altLang="en-US" dirty="0"/>
              <a:t>、</a:t>
            </a:r>
            <a:r>
              <a:rPr lang="en-US" altLang="zh-CN" dirty="0"/>
              <a:t>time</a:t>
            </a:r>
            <a:r>
              <a:rPr lang="zh-CN" altLang="en-US" dirty="0"/>
              <a:t>、</a:t>
            </a:r>
            <a:r>
              <a:rPr lang="en-US" altLang="zh-CN" dirty="0"/>
              <a:t>datetime</a:t>
            </a:r>
            <a:r>
              <a:rPr lang="zh-CN" altLang="en-US" dirty="0"/>
              <a:t>、</a:t>
            </a:r>
            <a:r>
              <a:rPr lang="en-US" altLang="zh-CN" dirty="0"/>
              <a:t>email</a:t>
            </a:r>
            <a:r>
              <a:rPr lang="zh-CN" altLang="en-US" dirty="0"/>
              <a:t>、</a:t>
            </a:r>
            <a:r>
              <a:rPr lang="en-US" altLang="zh-CN" dirty="0" err="1"/>
              <a:t>url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7BB9FC-6D6B-466E-97F7-5466C291D8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4. HTML</a:t>
            </a:r>
            <a:r>
              <a:rPr lang="zh-CN" altLang="en-US" dirty="0"/>
              <a:t>标签</a:t>
            </a:r>
          </a:p>
        </p:txBody>
      </p:sp>
    </p:spTree>
    <p:extLst>
      <p:ext uri="{BB962C8B-B14F-4D97-AF65-F5344CB8AC3E}">
        <p14:creationId xmlns:p14="http://schemas.microsoft.com/office/powerpoint/2010/main" val="45721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95F916-7B72-445D-899C-469C63C2FB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9768" y="755439"/>
            <a:ext cx="11920072" cy="575837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表单</a:t>
            </a:r>
            <a:endParaRPr lang="en-US" altLang="zh-CN" dirty="0"/>
          </a:p>
          <a:p>
            <a:pPr lvl="1"/>
            <a:r>
              <a:rPr lang="zh-CN" altLang="en-US" dirty="0"/>
              <a:t>用于收集用户输入</a:t>
            </a:r>
            <a:endParaRPr lang="en-US" altLang="zh-CN" dirty="0"/>
          </a:p>
          <a:p>
            <a:pPr lvl="1"/>
            <a:r>
              <a:rPr lang="en-US" altLang="zh-CN" dirty="0"/>
              <a:t>&lt;form&gt; </a:t>
            </a:r>
          </a:p>
          <a:p>
            <a:pPr lvl="2"/>
            <a:r>
              <a:rPr lang="en-US" altLang="zh-CN" dirty="0"/>
              <a:t>action </a:t>
            </a:r>
            <a:r>
              <a:rPr lang="zh-CN" altLang="en-US" dirty="0"/>
              <a:t>属性：在提交表单时执行的动作</a:t>
            </a:r>
            <a:endParaRPr lang="en-US" altLang="zh-CN" dirty="0"/>
          </a:p>
          <a:p>
            <a:pPr lvl="2"/>
            <a:r>
              <a:rPr lang="en-US" altLang="zh-CN" dirty="0"/>
              <a:t>method </a:t>
            </a:r>
            <a:r>
              <a:rPr lang="zh-CN" altLang="en-US" dirty="0"/>
              <a:t>属性：提交表单时所用的 </a:t>
            </a:r>
            <a:r>
              <a:rPr lang="en-US" altLang="zh-CN" dirty="0"/>
              <a:t>HTTP </a:t>
            </a:r>
            <a:r>
              <a:rPr lang="zh-CN" altLang="en-US" dirty="0"/>
              <a:t>方法（</a:t>
            </a:r>
            <a:r>
              <a:rPr lang="en-US" altLang="zh-CN" dirty="0"/>
              <a:t>GET </a:t>
            </a:r>
            <a:r>
              <a:rPr lang="zh-CN" altLang="en-US" dirty="0"/>
              <a:t>或 </a:t>
            </a:r>
            <a:r>
              <a:rPr lang="en-US" altLang="zh-CN" dirty="0"/>
              <a:t>POST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&lt;input&gt; </a:t>
            </a:r>
          </a:p>
          <a:p>
            <a:pPr lvl="2"/>
            <a:r>
              <a:rPr lang="en-US" altLang="zh-CN" dirty="0"/>
              <a:t>Type</a:t>
            </a:r>
          </a:p>
          <a:p>
            <a:pPr lvl="3"/>
            <a:r>
              <a:rPr lang="en-US" altLang="zh-CN" dirty="0"/>
              <a:t>Text</a:t>
            </a:r>
            <a:r>
              <a:rPr lang="zh-CN" altLang="en-US" dirty="0"/>
              <a:t>、</a:t>
            </a:r>
            <a:r>
              <a:rPr lang="en-US" altLang="zh-CN" dirty="0"/>
              <a:t>password</a:t>
            </a:r>
          </a:p>
          <a:p>
            <a:pPr lvl="3"/>
            <a:r>
              <a:rPr lang="en-US" altLang="zh-CN" dirty="0"/>
              <a:t>Radio</a:t>
            </a:r>
            <a:r>
              <a:rPr lang="zh-CN" altLang="en-US" dirty="0"/>
              <a:t>、</a:t>
            </a:r>
            <a:r>
              <a:rPr lang="en-US" altLang="zh-CN" dirty="0"/>
              <a:t>checkbox</a:t>
            </a:r>
            <a:r>
              <a:rPr lang="zh-CN" altLang="en-US" dirty="0"/>
              <a:t>：</a:t>
            </a:r>
            <a:r>
              <a:rPr lang="en-US" altLang="zh-CN" dirty="0"/>
              <a:t>checked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3"/>
            <a:r>
              <a:rPr lang="en-US" altLang="zh-CN" dirty="0"/>
              <a:t>Button</a:t>
            </a:r>
          </a:p>
          <a:p>
            <a:pPr lvl="3"/>
            <a:r>
              <a:rPr lang="en-US" altLang="zh-CN" dirty="0"/>
              <a:t>submit</a:t>
            </a:r>
          </a:p>
          <a:p>
            <a:pPr lvl="3"/>
            <a:r>
              <a:rPr lang="en-US" altLang="zh-CN" dirty="0"/>
              <a:t>Number(</a:t>
            </a:r>
            <a:r>
              <a:rPr lang="en-US" altLang="zh-CN" dirty="0" err="1"/>
              <a:t>min,max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date(</a:t>
            </a:r>
            <a:r>
              <a:rPr lang="en-US" altLang="zh-CN" dirty="0" err="1"/>
              <a:t>min,max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 color</a:t>
            </a:r>
            <a:r>
              <a:rPr lang="zh-CN" altLang="en-US" dirty="0"/>
              <a:t>、</a:t>
            </a:r>
            <a:r>
              <a:rPr lang="en-US" altLang="zh-CN" dirty="0"/>
              <a:t>range(</a:t>
            </a:r>
            <a:r>
              <a:rPr lang="en-US" altLang="zh-CN" dirty="0" err="1"/>
              <a:t>min,max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month</a:t>
            </a:r>
            <a:r>
              <a:rPr lang="zh-CN" altLang="en-US" dirty="0"/>
              <a:t>、</a:t>
            </a:r>
            <a:r>
              <a:rPr lang="en-US" altLang="zh-CN" dirty="0"/>
              <a:t>week</a:t>
            </a:r>
            <a:r>
              <a:rPr lang="zh-CN" altLang="en-US" dirty="0"/>
              <a:t>、</a:t>
            </a:r>
            <a:r>
              <a:rPr lang="en-US" altLang="zh-CN" dirty="0"/>
              <a:t>time</a:t>
            </a:r>
            <a:r>
              <a:rPr lang="zh-CN" altLang="en-US" dirty="0"/>
              <a:t>、</a:t>
            </a:r>
            <a:r>
              <a:rPr lang="en-US" altLang="zh-CN" dirty="0"/>
              <a:t>datetime</a:t>
            </a:r>
            <a:r>
              <a:rPr lang="zh-CN" altLang="en-US" dirty="0"/>
              <a:t>、</a:t>
            </a:r>
            <a:r>
              <a:rPr lang="en-US" altLang="zh-CN" dirty="0"/>
              <a:t>email</a:t>
            </a:r>
            <a:r>
              <a:rPr lang="zh-CN" altLang="en-US" dirty="0"/>
              <a:t>、</a:t>
            </a:r>
            <a:r>
              <a:rPr lang="en-US" altLang="zh-CN" dirty="0" err="1"/>
              <a:t>url</a:t>
            </a:r>
            <a:endParaRPr lang="en-US" altLang="zh-CN" dirty="0"/>
          </a:p>
          <a:p>
            <a:pPr lvl="3"/>
            <a:r>
              <a:rPr lang="en-US" altLang="zh-CN" dirty="0"/>
              <a:t>value </a:t>
            </a:r>
            <a:r>
              <a:rPr lang="zh-CN" altLang="en-US" dirty="0"/>
              <a:t>、</a:t>
            </a:r>
            <a:r>
              <a:rPr lang="en-US" altLang="zh-CN" dirty="0"/>
              <a:t>disabled </a:t>
            </a:r>
            <a:r>
              <a:rPr lang="zh-CN" altLang="en-US" dirty="0"/>
              <a:t>、</a:t>
            </a:r>
            <a:r>
              <a:rPr lang="en-US" altLang="zh-CN" dirty="0" err="1"/>
              <a:t>readonly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 err="1"/>
              <a:t>maxlength</a:t>
            </a:r>
            <a:r>
              <a:rPr lang="en-US" altLang="zh-CN" dirty="0"/>
              <a:t> </a:t>
            </a:r>
          </a:p>
          <a:p>
            <a:pPr lvl="3"/>
            <a:r>
              <a:rPr lang="en-US" altLang="zh-CN" dirty="0"/>
              <a:t>autocomplete( on/off) </a:t>
            </a:r>
          </a:p>
          <a:p>
            <a:pPr lvl="3"/>
            <a:r>
              <a:rPr lang="en-US" altLang="zh-CN" dirty="0"/>
              <a:t>Form</a:t>
            </a:r>
            <a:r>
              <a:rPr lang="zh-CN" altLang="en-US" dirty="0"/>
              <a:t>：规定 </a:t>
            </a:r>
            <a:r>
              <a:rPr lang="en-US" altLang="zh-CN" dirty="0"/>
              <a:t>&lt;input&gt; </a:t>
            </a:r>
            <a:r>
              <a:rPr lang="zh-CN" altLang="en-US" dirty="0"/>
              <a:t>元素所属的一个或多个表单</a:t>
            </a:r>
            <a:endParaRPr lang="en-US" altLang="zh-CN" dirty="0"/>
          </a:p>
          <a:p>
            <a:pPr lvl="3"/>
            <a:r>
              <a:rPr lang="en-US" altLang="zh-CN" dirty="0" err="1"/>
              <a:t>formaction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 err="1"/>
              <a:t>formmethod</a:t>
            </a:r>
            <a:r>
              <a:rPr lang="en-US" altLang="zh-CN" dirty="0"/>
              <a:t> </a:t>
            </a:r>
            <a:r>
              <a:rPr lang="zh-CN" altLang="en-US" dirty="0"/>
              <a:t>：覆盖</a:t>
            </a:r>
            <a:r>
              <a:rPr lang="en-US" altLang="zh-CN" dirty="0"/>
              <a:t>form</a:t>
            </a:r>
            <a:r>
              <a:rPr lang="zh-CN" altLang="en-US" dirty="0"/>
              <a:t>标签相应属性值</a:t>
            </a:r>
            <a:endParaRPr lang="en-US" altLang="zh-CN" dirty="0"/>
          </a:p>
          <a:p>
            <a:pPr lvl="3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7BB9FC-6D6B-466E-97F7-5466C291D8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4. HTML</a:t>
            </a:r>
            <a:r>
              <a:rPr lang="zh-CN" altLang="en-US" dirty="0"/>
              <a:t>标签</a:t>
            </a:r>
          </a:p>
        </p:txBody>
      </p:sp>
    </p:spTree>
    <p:extLst>
      <p:ext uri="{BB962C8B-B14F-4D97-AF65-F5344CB8AC3E}">
        <p14:creationId xmlns:p14="http://schemas.microsoft.com/office/powerpoint/2010/main" val="18434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95F916-7B72-445D-899C-469C63C2FB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9768" y="755439"/>
            <a:ext cx="11920072" cy="744588"/>
          </a:xfrm>
        </p:spPr>
        <p:txBody>
          <a:bodyPr>
            <a:normAutofit/>
          </a:bodyPr>
          <a:lstStyle/>
          <a:p>
            <a:r>
              <a:rPr lang="zh-CN" altLang="en-US" dirty="0"/>
              <a:t>表单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7BB9FC-6D6B-466E-97F7-5466C291D8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4. HTML</a:t>
            </a:r>
            <a:r>
              <a:rPr lang="zh-CN" altLang="en-US" dirty="0"/>
              <a:t>标签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0EB267-86E1-4386-A5F7-DCF2636C0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2" y="1321889"/>
            <a:ext cx="8675259" cy="157321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9522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&lt;form action="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action_page.php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" id="form1"&gt;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First name: &lt;input type="text" name="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"&gt;&lt;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&lt;input type="submit" value="Submit"&gt;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&lt;/form&gt;</a:t>
            </a: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Last name: &lt;input type="text" name="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" form="form1"&gt;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8A1174C-5A31-4B09-B2B0-A30459E1E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2" y="3429000"/>
            <a:ext cx="9630755" cy="83481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9522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&lt;input type="submit" value="Submit"&gt;&lt;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&lt;input type="submit"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formaction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="demo_admin.asp" value="Submit as admin"&gt;</a:t>
            </a:r>
          </a:p>
        </p:txBody>
      </p:sp>
    </p:spTree>
    <p:extLst>
      <p:ext uri="{BB962C8B-B14F-4D97-AF65-F5344CB8AC3E}">
        <p14:creationId xmlns:p14="http://schemas.microsoft.com/office/powerpoint/2010/main" val="62048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488950" indent="-457200">
              <a:buFont typeface="Verdana" panose="020B0604030504040204" pitchFamily="34" charset="0"/>
              <a:buAutoNum type="arabicPeriod"/>
            </a:pPr>
            <a:r>
              <a:rPr lang="en-US" altLang="zh-CN" sz="2800" dirty="0"/>
              <a:t>Web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简介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文档结构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标签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Cookie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HTML5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75568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95F916-7B72-445D-899C-469C63C2FB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9768" y="755439"/>
            <a:ext cx="11920072" cy="5553144"/>
          </a:xfrm>
        </p:spPr>
        <p:txBody>
          <a:bodyPr>
            <a:normAutofit/>
          </a:bodyPr>
          <a:lstStyle/>
          <a:p>
            <a:r>
              <a:rPr lang="zh-CN" altLang="en-US" dirty="0"/>
              <a:t>头部</a:t>
            </a:r>
            <a:r>
              <a:rPr lang="en-US" altLang="zh-CN" dirty="0"/>
              <a:t>(&lt;head&gt;)</a:t>
            </a:r>
          </a:p>
          <a:p>
            <a:pPr lvl="1"/>
            <a:r>
              <a:rPr lang="en-US" altLang="zh-CN" dirty="0"/>
              <a:t>&lt;title&gt;</a:t>
            </a:r>
            <a:r>
              <a:rPr lang="zh-CN" altLang="en-US" dirty="0"/>
              <a:t>：定义文档的标题</a:t>
            </a:r>
            <a:endParaRPr lang="en-US" altLang="zh-CN" dirty="0"/>
          </a:p>
          <a:p>
            <a:pPr lvl="1"/>
            <a:r>
              <a:rPr lang="en-US" altLang="zh-CN" dirty="0"/>
              <a:t>&lt;base&gt;</a:t>
            </a:r>
            <a:r>
              <a:rPr lang="zh-CN" altLang="en-US" dirty="0"/>
              <a:t>：为页面上的所有链接规定默认地址或默认目标。使用指定的基本 </a:t>
            </a:r>
            <a:r>
              <a:rPr lang="en-US" altLang="zh-CN" dirty="0"/>
              <a:t>URL </a:t>
            </a:r>
            <a:r>
              <a:rPr lang="zh-CN" altLang="en-US" dirty="0"/>
              <a:t>来解析所有的相对 </a:t>
            </a:r>
            <a:r>
              <a:rPr lang="en-US" altLang="zh-CN" dirty="0"/>
              <a:t>URL	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&lt;link&gt;:</a:t>
            </a:r>
            <a:r>
              <a:rPr lang="zh-CN" altLang="en-US" dirty="0"/>
              <a:t>定义文档与外部资源之间的关系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&lt;style&gt;:HTML </a:t>
            </a:r>
            <a:r>
              <a:rPr lang="zh-CN" altLang="en-US" dirty="0"/>
              <a:t>文档定义样式信息</a:t>
            </a:r>
            <a:endParaRPr lang="en-US" altLang="zh-CN" dirty="0"/>
          </a:p>
          <a:p>
            <a:pPr lvl="1"/>
            <a:r>
              <a:rPr lang="en-US" altLang="zh-CN" dirty="0"/>
              <a:t> &lt;meta&gt; </a:t>
            </a:r>
          </a:p>
          <a:p>
            <a:pPr lvl="2"/>
            <a:r>
              <a:rPr lang="zh-CN" altLang="en-US" sz="1600" dirty="0"/>
              <a:t>提供关于 </a:t>
            </a:r>
            <a:r>
              <a:rPr lang="en-US" altLang="zh-CN" sz="1600" dirty="0"/>
              <a:t>HTML </a:t>
            </a:r>
            <a:r>
              <a:rPr lang="zh-CN" altLang="en-US" sz="1600" dirty="0"/>
              <a:t>文档的元数据。元数据不会显示在页面上，对于机器是可读的</a:t>
            </a:r>
            <a:endParaRPr lang="en-US" altLang="zh-CN" sz="1600" dirty="0"/>
          </a:p>
          <a:p>
            <a:pPr lvl="2"/>
            <a:endParaRPr lang="en-US" altLang="zh-CN" sz="1600" dirty="0"/>
          </a:p>
          <a:p>
            <a:pPr lvl="2"/>
            <a:endParaRPr lang="en-US" altLang="zh-CN" sz="1600" dirty="0"/>
          </a:p>
          <a:p>
            <a:pPr lvl="2"/>
            <a:r>
              <a:rPr lang="en-US" altLang="zh-CN" sz="1600" b="1" dirty="0"/>
              <a:t>http-</a:t>
            </a:r>
            <a:r>
              <a:rPr lang="en-US" altLang="zh-CN" sz="1600" b="1" dirty="0" err="1"/>
              <a:t>equiv</a:t>
            </a:r>
            <a:r>
              <a:rPr lang="en-US" altLang="zh-CN" sz="1600" b="1" dirty="0"/>
              <a:t> </a:t>
            </a:r>
            <a:r>
              <a:rPr lang="zh-CN" altLang="en-US" sz="1600" b="1" dirty="0"/>
              <a:t>属性</a:t>
            </a:r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7BB9FC-6D6B-466E-97F7-5466C291D8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4. HTML</a:t>
            </a:r>
            <a:r>
              <a:rPr lang="zh-CN" altLang="en-US" dirty="0"/>
              <a:t>标签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81CBADD-6C8E-4D48-ADAB-F7848EBF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140" y="2504826"/>
            <a:ext cx="7873732" cy="58896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9522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&lt;base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="http://www.csu.edu.cn/images" /&gt;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&lt;base target="_blank" /&gt;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4DF94C2-A1BA-4D25-9DDC-B81BAC388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140" y="3857144"/>
            <a:ext cx="7345362" cy="3429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9522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&lt;link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="stylesheet" type="text/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="mystyle.css" /&gt;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2F05751-D983-4CF5-9D70-3269639CE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325" y="5373777"/>
            <a:ext cx="7345362" cy="58896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9522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&lt;meta charset=“UTF-8”&gt;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&lt;meta name="keywords" content="HTML,ASP,PHP,SQL"&gt;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158C9F3-3171-4ABE-8559-ECCC578C2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379" y="6092537"/>
            <a:ext cx="7345362" cy="3429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9522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&lt;meta http-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equiv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="charset" content=“UTF-8”&gt;</a:t>
            </a:r>
          </a:p>
        </p:txBody>
      </p:sp>
    </p:spTree>
    <p:extLst>
      <p:ext uri="{BB962C8B-B14F-4D97-AF65-F5344CB8AC3E}">
        <p14:creationId xmlns:p14="http://schemas.microsoft.com/office/powerpoint/2010/main" val="151535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95F916-7B72-445D-899C-469C63C2FB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9768" y="755439"/>
            <a:ext cx="11920072" cy="5758378"/>
          </a:xfrm>
        </p:spPr>
        <p:txBody>
          <a:bodyPr>
            <a:normAutofit/>
          </a:bodyPr>
          <a:lstStyle/>
          <a:p>
            <a:r>
              <a:rPr lang="en-US" altLang="zh-CN" dirty="0"/>
              <a:t>HTML </a:t>
            </a:r>
            <a:r>
              <a:rPr lang="zh-CN" altLang="en-US" dirty="0"/>
              <a:t>注释标签</a:t>
            </a:r>
            <a:endParaRPr lang="en-US" altLang="zh-CN" dirty="0"/>
          </a:p>
          <a:p>
            <a:pPr lvl="1"/>
            <a:r>
              <a:rPr lang="en-US" altLang="zh-CN" dirty="0"/>
              <a:t>&lt;!-- </a:t>
            </a:r>
            <a:r>
              <a:rPr lang="zh-CN" altLang="en-US" dirty="0"/>
              <a:t>在此处写注释 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URL</a:t>
            </a:r>
          </a:p>
          <a:p>
            <a:pPr lvl="1"/>
            <a:r>
              <a:rPr lang="en-US" altLang="zh-CN" dirty="0"/>
              <a:t>URL </a:t>
            </a:r>
            <a:r>
              <a:rPr lang="zh-CN" altLang="en-US" dirty="0"/>
              <a:t>只能使用 </a:t>
            </a:r>
            <a:r>
              <a:rPr lang="en-US" altLang="zh-CN" dirty="0"/>
              <a:t>ASCII </a:t>
            </a:r>
            <a:r>
              <a:rPr lang="zh-CN" altLang="en-US" dirty="0"/>
              <a:t>字符集来通过因特网进行发送</a:t>
            </a:r>
            <a:endParaRPr lang="en-US" altLang="zh-CN" dirty="0"/>
          </a:p>
          <a:p>
            <a:pPr lvl="1"/>
            <a:r>
              <a:rPr lang="en-US" altLang="zh-CN" dirty="0"/>
              <a:t>URL </a:t>
            </a:r>
            <a:r>
              <a:rPr lang="zh-CN" altLang="en-US" dirty="0"/>
              <a:t>编码使用 </a:t>
            </a:r>
            <a:r>
              <a:rPr lang="en-US" altLang="zh-CN" dirty="0"/>
              <a:t>"%" </a:t>
            </a:r>
            <a:r>
              <a:rPr lang="zh-CN" altLang="en-US" dirty="0"/>
              <a:t>其后跟随两位的十六进制数来替换非 </a:t>
            </a:r>
            <a:r>
              <a:rPr lang="en-US" altLang="zh-CN" dirty="0"/>
              <a:t>ASCII </a:t>
            </a:r>
            <a:r>
              <a:rPr lang="zh-CN" altLang="en-US" dirty="0"/>
              <a:t>字符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7BB9FC-6D6B-466E-97F7-5466C291D8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4. HTML</a:t>
            </a:r>
            <a:r>
              <a:rPr lang="zh-CN" altLang="en-US" dirty="0"/>
              <a:t>标签</a:t>
            </a:r>
          </a:p>
        </p:txBody>
      </p:sp>
    </p:spTree>
    <p:extLst>
      <p:ext uri="{BB962C8B-B14F-4D97-AF65-F5344CB8AC3E}">
        <p14:creationId xmlns:p14="http://schemas.microsoft.com/office/powerpoint/2010/main" val="13094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488950" indent="-457200">
              <a:buFont typeface="Verdana" panose="020B0604030504040204" pitchFamily="34" charset="0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简介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488950" indent="-457200">
              <a:buFont typeface="Verdana" panose="020B0604030504040204" pitchFamily="34" charset="0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文档结构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46100" indent="-514350">
              <a:buFont typeface="Verdana" panose="020B0604030504040204" pitchFamily="34" charset="0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标签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488950" indent="-457200">
              <a:buFont typeface="Verdana" panose="020B0604030504040204" pitchFamily="34" charset="0"/>
              <a:buAutoNum type="arabicPeriod"/>
            </a:pPr>
            <a:r>
              <a:rPr lang="en-US" altLang="zh-CN" dirty="0"/>
              <a:t>Cookie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HTML5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87195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95F916-7B72-445D-899C-469C63C2FB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9768" y="755439"/>
            <a:ext cx="11920072" cy="5758378"/>
          </a:xfrm>
        </p:spPr>
        <p:txBody>
          <a:bodyPr>
            <a:normAutofit/>
          </a:bodyPr>
          <a:lstStyle/>
          <a:p>
            <a:r>
              <a:rPr lang="en-US" altLang="zh-CN" dirty="0"/>
              <a:t>Cookie</a:t>
            </a:r>
          </a:p>
          <a:p>
            <a:pPr lvl="1"/>
            <a:r>
              <a:rPr lang="zh-CN" altLang="en-US" dirty="0"/>
              <a:t>一小段文本信息，伴随着用户请求和页面在 </a:t>
            </a:r>
            <a:r>
              <a:rPr lang="en-US" altLang="zh-CN" dirty="0"/>
              <a:t>Web </a:t>
            </a:r>
            <a:r>
              <a:rPr lang="zh-CN" altLang="en-US" dirty="0"/>
              <a:t>服务器和浏览器之间传递</a:t>
            </a:r>
            <a:endParaRPr lang="en-US" altLang="zh-CN" dirty="0"/>
          </a:p>
          <a:p>
            <a:pPr lvl="1"/>
            <a:r>
              <a:rPr lang="en-US" altLang="zh-CN" dirty="0"/>
              <a:t>Cookie </a:t>
            </a:r>
            <a:r>
              <a:rPr lang="zh-CN" altLang="en-US" dirty="0"/>
              <a:t>是随</a:t>
            </a:r>
            <a:r>
              <a:rPr lang="en-US" altLang="zh-CN" dirty="0"/>
              <a:t>HTTP</a:t>
            </a:r>
            <a:r>
              <a:rPr lang="zh-CN" altLang="en-US" dirty="0"/>
              <a:t>请求一起被传递的额外数据，会随着每次请求被发送到服务器</a:t>
            </a:r>
            <a:endParaRPr lang="en-US" altLang="zh-CN" dirty="0"/>
          </a:p>
          <a:p>
            <a:pPr lvl="1"/>
            <a:r>
              <a:rPr lang="zh-CN" altLang="en-US" dirty="0"/>
              <a:t>内容：明文保存</a:t>
            </a:r>
            <a:endParaRPr lang="en-US" altLang="zh-CN" dirty="0"/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协议是无状态的，对于一个浏览器发出的多次请求，</a:t>
            </a:r>
            <a:r>
              <a:rPr lang="en-US" altLang="zh-CN" dirty="0"/>
              <a:t>WEB</a:t>
            </a:r>
            <a:r>
              <a:rPr lang="zh-CN" altLang="en-US" dirty="0"/>
              <a:t>服务器无法区分不是来源于同一个浏览器</a:t>
            </a:r>
            <a:endParaRPr lang="en-US" altLang="zh-CN" dirty="0"/>
          </a:p>
          <a:p>
            <a:pPr lvl="1"/>
            <a:r>
              <a:rPr lang="zh-CN" altLang="en-US" dirty="0"/>
              <a:t>不可跨域名</a:t>
            </a:r>
            <a:endParaRPr lang="en-US" altLang="zh-CN" dirty="0"/>
          </a:p>
          <a:p>
            <a:pPr lvl="1"/>
            <a:r>
              <a:rPr lang="en-US" altLang="zh-CN" dirty="0"/>
              <a:t>name=value</a:t>
            </a:r>
          </a:p>
          <a:p>
            <a:pPr lvl="1"/>
            <a:r>
              <a:rPr lang="en-US" altLang="zh-CN" dirty="0"/>
              <a:t>Expires/domain/path /secure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7BB9FC-6D6B-466E-97F7-5466C291D8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5.Cookie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FAB6F8-3CB1-4AB1-ADC1-25E8DE95C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24" y="4895055"/>
            <a:ext cx="11338708" cy="58859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9522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Set-Cookie:value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[ ;expires=date][ ;domain=domain][ ;path=path][ ;secure]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Set-Cookie: name=Nicholas; expires=Sat, 02 May 2009 23:38:25 GMT;</a:t>
            </a:r>
            <a:r>
              <a:rPr lang="en-US" altLang="zh-CN" sz="1600" dirty="0"/>
              <a:t> domain=csu.edu.cn; path=/Web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48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488950" indent="-457200">
              <a:buFont typeface="Verdana" panose="020B0604030504040204" pitchFamily="34" charset="0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简介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488950" indent="-457200">
              <a:buFont typeface="Verdana" panose="020B0604030504040204" pitchFamily="34" charset="0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文档结构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46100" indent="-514350">
              <a:buFont typeface="Verdana" panose="020B0604030504040204" pitchFamily="34" charset="0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标签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488950" indent="-457200">
              <a:buFont typeface="Verdana" panose="020B0604030504040204" pitchFamily="34" charset="0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Cookie</a:t>
            </a:r>
          </a:p>
          <a:p>
            <a:pPr marL="488950" indent="-457200">
              <a:buFont typeface="Verdana" panose="020B0604030504040204" pitchFamily="34" charset="0"/>
              <a:buAutoNum type="arabicPeriod"/>
            </a:pPr>
            <a:r>
              <a:rPr lang="en-US" altLang="zh-CN" dirty="0"/>
              <a:t>HTML5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75162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88E293-8169-4A50-A5E5-E2D12D6B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1EBA22-4A62-459D-A6AC-2EDC889099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 </a:t>
            </a:r>
            <a:r>
              <a:rPr lang="en-US" altLang="zh-CN" dirty="0"/>
              <a:t>HTML5</a:t>
            </a:r>
            <a:r>
              <a:rPr lang="zh-CN" altLang="en-US" dirty="0"/>
              <a:t>？</a:t>
            </a:r>
          </a:p>
          <a:p>
            <a:pPr lvl="1"/>
            <a:r>
              <a:rPr lang="en-US" altLang="zh-CN" dirty="0"/>
              <a:t>HTML5 </a:t>
            </a:r>
            <a:r>
              <a:rPr lang="zh-CN" altLang="en-US" dirty="0"/>
              <a:t>是最新的 </a:t>
            </a:r>
            <a:r>
              <a:rPr lang="en-US" altLang="zh-CN" dirty="0"/>
              <a:t>HTML </a:t>
            </a:r>
            <a:r>
              <a:rPr lang="zh-CN" altLang="en-US" dirty="0"/>
              <a:t>标准</a:t>
            </a:r>
          </a:p>
          <a:p>
            <a:pPr lvl="1"/>
            <a:r>
              <a:rPr lang="en-US" altLang="zh-CN" dirty="0"/>
              <a:t>HTML5 </a:t>
            </a:r>
            <a:r>
              <a:rPr lang="zh-CN" altLang="en-US" dirty="0"/>
              <a:t>是专门为承载丰富的 </a:t>
            </a:r>
            <a:r>
              <a:rPr lang="en-US" altLang="zh-CN" dirty="0"/>
              <a:t>web </a:t>
            </a:r>
            <a:r>
              <a:rPr lang="zh-CN" altLang="en-US" dirty="0"/>
              <a:t>内容而设计的，并且无需额外插件</a:t>
            </a:r>
          </a:p>
          <a:p>
            <a:pPr lvl="1"/>
            <a:r>
              <a:rPr lang="en-US" altLang="zh-CN" dirty="0"/>
              <a:t>HTML5 </a:t>
            </a:r>
            <a:r>
              <a:rPr lang="zh-CN" altLang="en-US" dirty="0"/>
              <a:t>拥有新的语义、图形以及多媒体元素</a:t>
            </a:r>
          </a:p>
          <a:p>
            <a:pPr lvl="1"/>
            <a:r>
              <a:rPr lang="en-US" altLang="zh-CN" dirty="0"/>
              <a:t>HTML5 </a:t>
            </a:r>
            <a:r>
              <a:rPr lang="zh-CN" altLang="en-US" dirty="0"/>
              <a:t>提供的新元素和新的 </a:t>
            </a:r>
            <a:r>
              <a:rPr lang="en-US" altLang="zh-CN" dirty="0"/>
              <a:t>API </a:t>
            </a:r>
            <a:r>
              <a:rPr lang="zh-CN" altLang="en-US" dirty="0"/>
              <a:t>简化了 </a:t>
            </a:r>
            <a:r>
              <a:rPr lang="en-US" altLang="zh-CN" dirty="0"/>
              <a:t>web </a:t>
            </a:r>
            <a:r>
              <a:rPr lang="zh-CN" altLang="en-US" dirty="0"/>
              <a:t>应用程序的搭建</a:t>
            </a:r>
          </a:p>
          <a:p>
            <a:pPr lvl="1"/>
            <a:r>
              <a:rPr lang="en-US" altLang="zh-CN" dirty="0"/>
              <a:t>HTML5 </a:t>
            </a:r>
            <a:r>
              <a:rPr lang="zh-CN" altLang="en-US" dirty="0"/>
              <a:t>是跨平台的，被设计为在不同类型的硬件（</a:t>
            </a:r>
            <a:r>
              <a:rPr lang="en-US" altLang="zh-CN" dirty="0"/>
              <a:t>PC</a:t>
            </a:r>
            <a:r>
              <a:rPr lang="zh-CN" altLang="en-US" dirty="0"/>
              <a:t>、平板、手机、电视机等等）之上运行。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829F66-7BB5-4CC0-83AE-E728CA867A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6.HTML5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65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F71C5C-8119-491F-AD68-2B26C2E8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EE5CF-010A-4C92-9CDD-EC312140D6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HTML5 - </a:t>
            </a:r>
            <a:r>
              <a:rPr lang="zh-CN" altLang="en-US" dirty="0"/>
              <a:t>新特性</a:t>
            </a:r>
          </a:p>
          <a:p>
            <a:pPr lvl="1"/>
            <a:r>
              <a:rPr lang="zh-CN" altLang="en-US" dirty="0"/>
              <a:t>新的语义元素，比如 </a:t>
            </a:r>
            <a:r>
              <a:rPr lang="en-US" altLang="zh-CN" dirty="0"/>
              <a:t>&lt;header&gt;, &lt;footer&gt;, &lt;article&gt;, and &lt;section&gt;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新的表单控件，比如数字、日期、时间、日历和滑块。</a:t>
            </a:r>
          </a:p>
          <a:p>
            <a:pPr lvl="1"/>
            <a:r>
              <a:rPr lang="zh-CN" altLang="en-US" dirty="0"/>
              <a:t>强大的图像支持（借由 </a:t>
            </a:r>
            <a:r>
              <a:rPr lang="en-US" altLang="zh-CN" dirty="0"/>
              <a:t>&lt;canvas&gt; </a:t>
            </a:r>
            <a:r>
              <a:rPr lang="zh-CN" altLang="en-US" dirty="0"/>
              <a:t>和 </a:t>
            </a:r>
            <a:r>
              <a:rPr lang="en-US" altLang="zh-CN" dirty="0"/>
              <a:t>&lt;</a:t>
            </a:r>
            <a:r>
              <a:rPr lang="en-US" altLang="zh-CN" dirty="0" err="1"/>
              <a:t>svg</a:t>
            </a:r>
            <a:r>
              <a:rPr lang="en-US" altLang="zh-CN" dirty="0"/>
              <a:t>&gt;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强大的多媒体支持（借由 </a:t>
            </a:r>
            <a:r>
              <a:rPr lang="en-US" altLang="zh-CN" dirty="0"/>
              <a:t>&lt;video&gt; </a:t>
            </a:r>
            <a:r>
              <a:rPr lang="zh-CN" altLang="en-US" dirty="0"/>
              <a:t>和 </a:t>
            </a:r>
            <a:r>
              <a:rPr lang="en-US" altLang="zh-CN" dirty="0"/>
              <a:t>&lt;audio&gt;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强大的新 </a:t>
            </a:r>
            <a:r>
              <a:rPr lang="en-US" altLang="zh-CN" dirty="0"/>
              <a:t>API</a:t>
            </a:r>
            <a:r>
              <a:rPr lang="zh-CN" altLang="en-US" dirty="0"/>
              <a:t>，比如用本地存储取代 </a:t>
            </a:r>
            <a:r>
              <a:rPr lang="en-US" altLang="zh-CN" dirty="0"/>
              <a:t>cookie</a:t>
            </a:r>
            <a:r>
              <a:rPr lang="zh-CN" altLang="en-US" dirty="0"/>
              <a:t>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AEDCF8-A034-4DE5-9E57-AE02C88178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6.HTML5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49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4492BBD-3331-4F2E-8A4A-9C5C78C6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61BD84-CCBD-40C1-B02F-3546C2B19B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HTML5 - </a:t>
            </a:r>
            <a:r>
              <a:rPr lang="zh-CN" altLang="en-US" dirty="0"/>
              <a:t>被删元素</a:t>
            </a:r>
          </a:p>
          <a:p>
            <a:pPr lvl="1"/>
            <a:r>
              <a:rPr lang="zh-CN" altLang="en-US" dirty="0"/>
              <a:t>以下 </a:t>
            </a:r>
            <a:r>
              <a:rPr lang="en-US" altLang="zh-CN" dirty="0"/>
              <a:t>HTML 4.01 </a:t>
            </a:r>
            <a:r>
              <a:rPr lang="zh-CN" altLang="en-US" dirty="0"/>
              <a:t>元素已从 </a:t>
            </a:r>
            <a:r>
              <a:rPr lang="en-US" altLang="zh-CN" dirty="0"/>
              <a:t>HTML5 </a:t>
            </a:r>
            <a:r>
              <a:rPr lang="zh-CN" altLang="en-US" dirty="0"/>
              <a:t>中删除：</a:t>
            </a:r>
          </a:p>
          <a:p>
            <a:pPr lvl="2"/>
            <a:r>
              <a:rPr lang="en-US" altLang="zh-CN" dirty="0"/>
              <a:t>&lt;acronym&gt;</a:t>
            </a:r>
          </a:p>
          <a:p>
            <a:pPr lvl="2"/>
            <a:r>
              <a:rPr lang="en-US" altLang="zh-CN" dirty="0"/>
              <a:t>&lt;applet&gt;</a:t>
            </a:r>
          </a:p>
          <a:p>
            <a:pPr lvl="2"/>
            <a:r>
              <a:rPr lang="en-US" altLang="zh-CN" dirty="0"/>
              <a:t>&lt;</a:t>
            </a:r>
            <a:r>
              <a:rPr lang="en-US" altLang="zh-CN" dirty="0" err="1"/>
              <a:t>basefont</a:t>
            </a:r>
            <a:r>
              <a:rPr lang="en-US" altLang="zh-CN" dirty="0"/>
              <a:t>&gt;</a:t>
            </a:r>
          </a:p>
          <a:p>
            <a:pPr lvl="2"/>
            <a:r>
              <a:rPr lang="en-US" altLang="zh-CN" dirty="0"/>
              <a:t>&lt;big&gt;</a:t>
            </a:r>
          </a:p>
          <a:p>
            <a:pPr lvl="2"/>
            <a:r>
              <a:rPr lang="en-US" altLang="zh-CN" dirty="0"/>
              <a:t>&lt;center&gt;</a:t>
            </a:r>
          </a:p>
          <a:p>
            <a:pPr lvl="2"/>
            <a:r>
              <a:rPr lang="en-US" altLang="zh-CN" dirty="0"/>
              <a:t>&lt;</a:t>
            </a:r>
            <a:r>
              <a:rPr lang="en-US" altLang="zh-CN" dirty="0" err="1"/>
              <a:t>dir</a:t>
            </a:r>
            <a:r>
              <a:rPr lang="en-US" altLang="zh-CN" dirty="0"/>
              <a:t>&gt;</a:t>
            </a:r>
          </a:p>
          <a:p>
            <a:pPr lvl="2"/>
            <a:r>
              <a:rPr lang="en-US" altLang="zh-CN" dirty="0"/>
              <a:t>&lt;font&gt;</a:t>
            </a:r>
          </a:p>
          <a:p>
            <a:pPr lvl="2"/>
            <a:r>
              <a:rPr lang="en-US" altLang="zh-CN" dirty="0"/>
              <a:t>&lt;frame&gt;</a:t>
            </a:r>
          </a:p>
          <a:p>
            <a:pPr lvl="2"/>
            <a:r>
              <a:rPr lang="en-US" altLang="zh-CN" dirty="0"/>
              <a:t>&lt;frameset&gt;</a:t>
            </a:r>
          </a:p>
          <a:p>
            <a:pPr lvl="2"/>
            <a:r>
              <a:rPr lang="en-US" altLang="zh-CN" dirty="0"/>
              <a:t>&lt;</a:t>
            </a:r>
            <a:r>
              <a:rPr lang="en-US" altLang="zh-CN" dirty="0" err="1"/>
              <a:t>noframes</a:t>
            </a:r>
            <a:r>
              <a:rPr lang="en-US" altLang="zh-CN" dirty="0"/>
              <a:t>&gt;</a:t>
            </a:r>
          </a:p>
          <a:p>
            <a:pPr lvl="2"/>
            <a:r>
              <a:rPr lang="en-US" altLang="zh-CN" dirty="0"/>
              <a:t>&lt;strike&gt;</a:t>
            </a:r>
          </a:p>
          <a:p>
            <a:pPr lvl="2"/>
            <a:r>
              <a:rPr lang="en-US" altLang="zh-CN" dirty="0"/>
              <a:t>&lt;</a:t>
            </a:r>
            <a:r>
              <a:rPr lang="en-US" altLang="zh-CN" dirty="0" err="1"/>
              <a:t>tt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C608D9-B0E1-4BED-B2C4-5319C9F092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6.HTML5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05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9BAA5C-8760-4A0C-BE5F-5A878637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07B6FB-AB92-4F33-A5B1-87EBA1ED34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常用术语</a:t>
            </a:r>
            <a:endParaRPr lang="en-US" altLang="zh-CN" dirty="0"/>
          </a:p>
          <a:p>
            <a:pPr lvl="1">
              <a:defRPr/>
            </a:pPr>
            <a:r>
              <a:rPr lang="zh-CN" altLang="zh-CN" sz="2000" dirty="0">
                <a:solidFill>
                  <a:srgbClr val="ED7D31"/>
                </a:solidFill>
              </a:rPr>
              <a:t>浏览器</a:t>
            </a:r>
            <a:r>
              <a:rPr lang="zh-CN" altLang="zh-CN" sz="2000" dirty="0"/>
              <a:t>：是客户软件，它使用户能够显示一超文本文档并与之对话</a:t>
            </a:r>
          </a:p>
          <a:p>
            <a:pPr lvl="1">
              <a:defRPr/>
            </a:pPr>
            <a:r>
              <a:rPr lang="en-US" altLang="zh-CN" sz="2000" dirty="0">
                <a:solidFill>
                  <a:srgbClr val="ED7D31"/>
                </a:solidFill>
              </a:rPr>
              <a:t>Web</a:t>
            </a:r>
            <a:r>
              <a:rPr lang="zh-CN" altLang="zh-CN" sz="2000" dirty="0">
                <a:solidFill>
                  <a:srgbClr val="ED7D31"/>
                </a:solidFill>
              </a:rPr>
              <a:t>服务器</a:t>
            </a:r>
            <a:r>
              <a:rPr lang="zh-CN" altLang="zh-CN" sz="2000" dirty="0"/>
              <a:t>：响应</a:t>
            </a:r>
            <a:r>
              <a:rPr lang="en-US" altLang="zh-CN" sz="2000" dirty="0"/>
              <a:t>Web</a:t>
            </a:r>
            <a:r>
              <a:rPr lang="zh-CN" altLang="zh-CN" sz="2000" dirty="0"/>
              <a:t>浏览器检索资源的请求。它也用来指运行服务器程序的计算机。</a:t>
            </a:r>
            <a:endParaRPr lang="en-US" altLang="zh-CN" sz="2000" dirty="0"/>
          </a:p>
          <a:p>
            <a:pPr lvl="1">
              <a:defRPr/>
            </a:pPr>
            <a:r>
              <a:rPr lang="zh-CN" altLang="zh-CN" sz="2000" dirty="0">
                <a:solidFill>
                  <a:srgbClr val="ED7D31"/>
                </a:solidFill>
              </a:rPr>
              <a:t>主页</a:t>
            </a:r>
            <a:r>
              <a:rPr lang="zh-CN" altLang="zh-CN" sz="2000" dirty="0"/>
              <a:t>：它是当用户选择连接到任何</a:t>
            </a:r>
            <a:r>
              <a:rPr lang="en-US" altLang="zh-CN" sz="2000" dirty="0"/>
              <a:t>Web</a:t>
            </a:r>
            <a:r>
              <a:rPr lang="zh-CN" altLang="zh-CN" sz="2000" dirty="0"/>
              <a:t>服务器时被显示的第一个超文本文档。</a:t>
            </a:r>
          </a:p>
          <a:p>
            <a:pPr lvl="1">
              <a:defRPr/>
            </a:pPr>
            <a:r>
              <a:rPr lang="en-US" altLang="zh-CN" sz="2000" dirty="0">
                <a:solidFill>
                  <a:srgbClr val="ED7D31"/>
                </a:solidFill>
              </a:rPr>
              <a:t>HTML</a:t>
            </a:r>
            <a:r>
              <a:rPr lang="zh-CN" altLang="zh-CN" sz="2000" dirty="0"/>
              <a:t>（</a:t>
            </a:r>
            <a:r>
              <a:rPr lang="en-US" altLang="zh-CN" sz="2000" dirty="0"/>
              <a:t> Hypertext Markup Language/</a:t>
            </a:r>
            <a:r>
              <a:rPr lang="zh-CN" altLang="zh-CN" sz="2000" dirty="0"/>
              <a:t>超文本标记语言）：是用来创建</a:t>
            </a:r>
            <a:r>
              <a:rPr lang="en-US" altLang="zh-CN" sz="2000" dirty="0"/>
              <a:t>Web</a:t>
            </a:r>
            <a:r>
              <a:rPr lang="zh-CN" altLang="zh-CN" sz="2000" dirty="0"/>
              <a:t>文档的编码形式。</a:t>
            </a:r>
          </a:p>
          <a:p>
            <a:pPr lvl="1">
              <a:defRPr/>
            </a:pPr>
            <a:r>
              <a:rPr lang="en-US" altLang="zh-CN" sz="2000" dirty="0">
                <a:solidFill>
                  <a:srgbClr val="ED7D31"/>
                </a:solidFill>
              </a:rPr>
              <a:t>HTTP</a:t>
            </a:r>
            <a:r>
              <a:rPr lang="en-US" altLang="zh-CN" sz="2000" dirty="0"/>
              <a:t> </a:t>
            </a:r>
            <a:r>
              <a:rPr lang="zh-CN" altLang="en-US" sz="2000" dirty="0"/>
              <a:t>（</a:t>
            </a:r>
            <a:r>
              <a:rPr lang="en-US" altLang="zh-CN" sz="2000" dirty="0"/>
              <a:t>Hypertext Transfer Protocol/</a:t>
            </a:r>
            <a:r>
              <a:rPr lang="zh-CN" altLang="zh-CN" sz="2000" dirty="0"/>
              <a:t>超文本传输协议）：是用来在</a:t>
            </a:r>
            <a:r>
              <a:rPr lang="en-US" altLang="zh-CN" sz="2000" dirty="0"/>
              <a:t>Web</a:t>
            </a:r>
            <a:r>
              <a:rPr lang="zh-CN" altLang="zh-CN" sz="2000" dirty="0"/>
              <a:t>上传输超文本的协议。所谓协议是计算机用来通讯的一套规则。</a:t>
            </a:r>
          </a:p>
          <a:p>
            <a:pPr lvl="1">
              <a:defRPr/>
            </a:pPr>
            <a:r>
              <a:rPr lang="en-US" altLang="zh-CN" sz="2000" dirty="0">
                <a:solidFill>
                  <a:srgbClr val="ED7D31"/>
                </a:solidFill>
              </a:rPr>
              <a:t>URL </a:t>
            </a:r>
            <a:r>
              <a:rPr lang="zh-CN" altLang="en-US" sz="2000" dirty="0"/>
              <a:t>（</a:t>
            </a:r>
            <a:r>
              <a:rPr lang="en-US" altLang="zh-CN" sz="2000" dirty="0"/>
              <a:t>Uniform Resource Locator/</a:t>
            </a:r>
            <a:r>
              <a:rPr lang="zh-CN" altLang="zh-CN" sz="2000" dirty="0"/>
              <a:t>统一资源定位器）：是一精确定位因特网资源的</a:t>
            </a:r>
            <a:r>
              <a:rPr lang="en-US" altLang="zh-CN" sz="2000" dirty="0"/>
              <a:t>Web</a:t>
            </a:r>
            <a:r>
              <a:rPr lang="zh-CN" altLang="zh-CN" sz="2000" dirty="0"/>
              <a:t>寻址形式。任何从一个文档到另一个文档的链接总是通过使用</a:t>
            </a:r>
            <a:r>
              <a:rPr lang="en-US" altLang="zh-CN" sz="2000" dirty="0"/>
              <a:t>URL</a:t>
            </a:r>
            <a:r>
              <a:rPr lang="zh-CN" altLang="zh-CN" sz="2000" dirty="0"/>
              <a:t>去实现</a:t>
            </a:r>
            <a:r>
              <a:rPr lang="zh-CN" altLang="en-US" sz="2000" dirty="0"/>
              <a:t>。</a:t>
            </a:r>
            <a:r>
              <a:rPr lang="en-US" altLang="zh-CN" sz="2000" dirty="0"/>
              <a:t>URL</a:t>
            </a:r>
            <a:r>
              <a:rPr lang="zh-CN" altLang="zh-CN" sz="2000" dirty="0"/>
              <a:t>包含了关于文档地址的信息。一个</a:t>
            </a:r>
            <a:r>
              <a:rPr lang="en-US" altLang="zh-CN" sz="2000" dirty="0"/>
              <a:t>URL</a:t>
            </a:r>
            <a:r>
              <a:rPr lang="zh-CN" altLang="zh-CN" sz="2000" dirty="0"/>
              <a:t>可以指向另一</a:t>
            </a:r>
            <a:r>
              <a:rPr lang="en-US" altLang="zh-CN" sz="2000" dirty="0"/>
              <a:t>HTML</a:t>
            </a:r>
            <a:r>
              <a:rPr lang="zh-CN" altLang="zh-CN" sz="2000" dirty="0"/>
              <a:t>文档或者一个图象。</a:t>
            </a:r>
            <a:endParaRPr lang="en-US" altLang="zh-CN" sz="2000" dirty="0"/>
          </a:p>
          <a:p>
            <a:pPr lvl="1">
              <a:defRPr/>
            </a:pPr>
            <a:r>
              <a:rPr lang="en-US" altLang="zh-CN" sz="2000" dirty="0">
                <a:solidFill>
                  <a:srgbClr val="ED7D31"/>
                </a:solidFill>
              </a:rPr>
              <a:t>W3C</a:t>
            </a:r>
            <a:r>
              <a:rPr lang="zh-CN" altLang="en-US" dirty="0"/>
              <a:t>（</a:t>
            </a:r>
            <a:r>
              <a:rPr lang="en-US" altLang="zh-CN" dirty="0"/>
              <a:t>World Wide Web Consortium </a:t>
            </a:r>
            <a:r>
              <a:rPr lang="zh-CN" altLang="en-US" dirty="0"/>
              <a:t>）：对网络标准制定的一个非赢利组织，像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XHTML</a:t>
            </a:r>
            <a:r>
              <a:rPr lang="zh-CN" altLang="en-US" dirty="0"/>
              <a:t>、</a:t>
            </a:r>
            <a:r>
              <a:rPr lang="en-US" altLang="zh-CN" dirty="0"/>
              <a:t>CSS</a:t>
            </a:r>
            <a:r>
              <a:rPr lang="zh-CN" altLang="en-US" dirty="0"/>
              <a:t>、</a:t>
            </a:r>
            <a:r>
              <a:rPr lang="en-US" altLang="zh-CN" dirty="0"/>
              <a:t>XML</a:t>
            </a:r>
            <a:r>
              <a:rPr lang="zh-CN" altLang="en-US" dirty="0"/>
              <a:t>的标准就是由</a:t>
            </a:r>
            <a:r>
              <a:rPr lang="en-US" altLang="zh-CN" dirty="0"/>
              <a:t>W3C</a:t>
            </a:r>
            <a:r>
              <a:rPr lang="zh-CN" altLang="en-US" dirty="0"/>
              <a:t>来定制。其使命：通过发展规范、指导方针、软件以及工具，来尽展万维网潜能</a:t>
            </a:r>
          </a:p>
          <a:p>
            <a:pPr lvl="1"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250328-46ED-425A-B072-CF5003CCBB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 Web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16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488950" indent="-457200">
              <a:buFont typeface="Verdana" panose="020B0604030504040204" pitchFamily="34" charset="0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Web</a:t>
            </a:r>
          </a:p>
          <a:p>
            <a:pPr marL="488950" indent="-457200">
              <a:buFont typeface="Verdana" panose="020B0604030504040204" pitchFamily="34" charset="0"/>
              <a:buAutoNum type="arabicPeriod"/>
            </a:pPr>
            <a:r>
              <a:rPr lang="en-US" altLang="zh-CN" dirty="0"/>
              <a:t>HTML</a:t>
            </a:r>
            <a:r>
              <a:rPr lang="zh-CN" altLang="en-US" dirty="0"/>
              <a:t>简介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文档结构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标签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Cookie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HTML5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73669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728337-3762-4C69-98E2-53121D6D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6DF78C-20ED-4806-90B5-3AB7312F02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 HTML</a:t>
            </a:r>
            <a:r>
              <a:rPr lang="zh-CN" altLang="en-US" dirty="0"/>
              <a:t>简介</a:t>
            </a:r>
          </a:p>
        </p:txBody>
      </p:sp>
      <p:pic>
        <p:nvPicPr>
          <p:cNvPr id="5" name="内容占位符 5" descr="报纸上的文字&#10;&#10;描述已自动生成">
            <a:extLst>
              <a:ext uri="{FF2B5EF4-FFF2-40B4-BE49-F238E27FC236}">
                <a16:creationId xmlns:a16="http://schemas.microsoft.com/office/drawing/2014/main" id="{7164CE6B-E82C-46AF-A9BB-DBF0DC95B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39451" y="660610"/>
            <a:ext cx="4101779" cy="584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3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CEB6DE8-87F4-4955-ADA2-876D2185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41C56F-BE9A-4CD4-9AF2-CD98991E7D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HTML</a:t>
            </a:r>
            <a:r>
              <a:rPr lang="zh-CN" altLang="en-US" dirty="0"/>
              <a:t>：</a:t>
            </a:r>
            <a:r>
              <a:rPr lang="zh-CN" altLang="zh-CN" dirty="0"/>
              <a:t>超文本标记语言</a:t>
            </a:r>
            <a:endParaRPr lang="en-US" altLang="zh-CN" dirty="0"/>
          </a:p>
          <a:p>
            <a:pPr lvl="1">
              <a:defRPr/>
            </a:pPr>
            <a:r>
              <a:rPr lang="en-US" altLang="zh-CN" dirty="0">
                <a:latin typeface="Verdana" pitchFamily="34" charset="0"/>
              </a:rPr>
              <a:t>Web</a:t>
            </a:r>
            <a:r>
              <a:rPr lang="zh-CN" altLang="en-US" dirty="0">
                <a:latin typeface="Verdana" pitchFamily="34" charset="0"/>
              </a:rPr>
              <a:t>中</a:t>
            </a:r>
            <a:r>
              <a:rPr lang="zh-CN" altLang="zh-CN" dirty="0">
                <a:latin typeface="Verdana" pitchFamily="34" charset="0"/>
              </a:rPr>
              <a:t>用于创建和识别文档的标准语言</a:t>
            </a:r>
            <a:endParaRPr lang="en-US" altLang="zh-CN" dirty="0">
              <a:latin typeface="Verdana" pitchFamily="34" charset="0"/>
            </a:endParaRPr>
          </a:p>
          <a:p>
            <a:pPr lvl="1">
              <a:defRPr/>
            </a:pPr>
            <a:r>
              <a:rPr lang="zh-CN" altLang="zh-CN" dirty="0">
                <a:latin typeface="Verdana" pitchFamily="34" charset="0"/>
              </a:rPr>
              <a:t>通用的语言，</a:t>
            </a:r>
            <a:r>
              <a:rPr lang="zh-CN" altLang="en-US" dirty="0"/>
              <a:t>独立于平台，</a:t>
            </a:r>
            <a:r>
              <a:rPr lang="zh-CN" altLang="zh-CN" dirty="0">
                <a:latin typeface="Verdana" pitchFamily="34" charset="0"/>
              </a:rPr>
              <a:t>能够在任何平台上使用</a:t>
            </a:r>
            <a:endParaRPr lang="en-US" altLang="zh-CN" dirty="0">
              <a:latin typeface="Verdana" pitchFamily="34" charset="0"/>
            </a:endParaRPr>
          </a:p>
          <a:p>
            <a:pPr lvl="1">
              <a:defRPr/>
            </a:pPr>
            <a:r>
              <a:rPr lang="zh-CN" altLang="zh-CN" dirty="0">
                <a:latin typeface="Verdana" pitchFamily="34" charset="0"/>
              </a:rPr>
              <a:t>使用</a:t>
            </a:r>
            <a:r>
              <a:rPr lang="zh-CN" altLang="en-US" dirty="0">
                <a:latin typeface="Verdana" pitchFamily="34" charset="0"/>
              </a:rPr>
              <a:t>标签：</a:t>
            </a:r>
            <a:r>
              <a:rPr lang="zh-CN" altLang="zh-CN" dirty="0">
                <a:latin typeface="Verdana" pitchFamily="34" charset="0"/>
              </a:rPr>
              <a:t>标记文档</a:t>
            </a:r>
            <a:r>
              <a:rPr lang="zh-CN" altLang="en-US" dirty="0">
                <a:latin typeface="Verdana" pitchFamily="34" charset="0"/>
              </a:rPr>
              <a:t>，指定页面的显示方式</a:t>
            </a:r>
            <a:endParaRPr lang="en-US" altLang="zh-CN" dirty="0"/>
          </a:p>
          <a:p>
            <a:pPr lvl="1">
              <a:defRPr/>
            </a:pPr>
            <a:r>
              <a:rPr lang="zh-CN" altLang="en-US" dirty="0">
                <a:latin typeface="Verdana" pitchFamily="34" charset="0"/>
              </a:rPr>
              <a:t>包含</a:t>
            </a:r>
            <a:r>
              <a:rPr lang="zh-CN" altLang="zh-CN" dirty="0">
                <a:latin typeface="Verdana" pitchFamily="34" charset="0"/>
              </a:rPr>
              <a:t>链接</a:t>
            </a:r>
            <a:r>
              <a:rPr lang="zh-CN" altLang="en-US" dirty="0"/>
              <a:t>：</a:t>
            </a:r>
            <a:r>
              <a:rPr lang="zh-CN" altLang="zh-CN" dirty="0">
                <a:latin typeface="Verdana" pitchFamily="34" charset="0"/>
              </a:rPr>
              <a:t>使得用户可以跳到同一文档的不同位置或跳到其他文档资料、图像等</a:t>
            </a:r>
            <a:endParaRPr lang="en-US" altLang="zh-CN" dirty="0">
              <a:latin typeface="Verdana" pitchFamily="34" charset="0"/>
            </a:endParaRPr>
          </a:p>
          <a:p>
            <a:pPr>
              <a:defRPr/>
            </a:pPr>
            <a:r>
              <a:rPr lang="zh-CN" altLang="en-US" dirty="0">
                <a:latin typeface="Verdana" pitchFamily="34" charset="0"/>
                <a:sym typeface="微软雅黑" pitchFamily="34" charset="-122"/>
              </a:rPr>
              <a:t>css（Cascading Style Sheets）层叠样式表</a:t>
            </a:r>
            <a:endParaRPr lang="en-US" altLang="zh-CN" dirty="0">
              <a:latin typeface="Verdana" pitchFamily="34" charset="0"/>
              <a:sym typeface="微软雅黑" pitchFamily="34" charset="-122"/>
            </a:endParaRPr>
          </a:p>
          <a:p>
            <a:pPr lvl="1">
              <a:defRPr/>
            </a:pPr>
            <a:r>
              <a:rPr lang="zh-CN" altLang="en-US" dirty="0">
                <a:latin typeface="Verdana" pitchFamily="34" charset="0"/>
                <a:sym typeface="微软雅黑" pitchFamily="34" charset="-122"/>
              </a:rPr>
              <a:t> 样式	</a:t>
            </a:r>
          </a:p>
          <a:p>
            <a:pPr>
              <a:defRPr/>
            </a:pPr>
            <a:r>
              <a:rPr lang="en-US" altLang="zh-CN" dirty="0">
                <a:latin typeface="Verdana" pitchFamily="34" charset="0"/>
                <a:sym typeface="微软雅黑" pitchFamily="34" charset="-122"/>
              </a:rPr>
              <a:t>J</a:t>
            </a:r>
            <a:r>
              <a:rPr lang="zh-CN" altLang="en-US" dirty="0">
                <a:latin typeface="Verdana" pitchFamily="34" charset="0"/>
                <a:sym typeface="微软雅黑" pitchFamily="34" charset="-122"/>
              </a:rPr>
              <a:t>s（</a:t>
            </a:r>
            <a:r>
              <a:rPr lang="en-US" altLang="zh-CN" dirty="0">
                <a:latin typeface="Verdana" pitchFamily="34" charset="0"/>
                <a:sym typeface="微软雅黑" pitchFamily="34" charset="-122"/>
              </a:rPr>
              <a:t>J</a:t>
            </a:r>
            <a:r>
              <a:rPr lang="zh-CN" altLang="en-US" dirty="0">
                <a:latin typeface="Verdana" pitchFamily="34" charset="0"/>
                <a:sym typeface="微软雅黑" pitchFamily="34" charset="-122"/>
              </a:rPr>
              <a:t>avascript）—— 行为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11888E-9193-4E76-9673-70CEB246A6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 HTML</a:t>
            </a:r>
            <a:r>
              <a:rPr lang="zh-CN" altLang="en-US" dirty="0"/>
              <a:t>简介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91250F04-B8D4-4352-8BC2-1C8B19C50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65" y="0"/>
            <a:ext cx="5777278" cy="6780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56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488950" indent="-457200">
              <a:buFont typeface="Verdana" panose="020B0604030504040204" pitchFamily="34" charset="0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简介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488950" indent="-457200">
              <a:buFont typeface="Verdana" panose="020B0604030504040204" pitchFamily="34" charset="0"/>
              <a:buAutoNum type="arabicPeriod"/>
            </a:pPr>
            <a:r>
              <a:rPr lang="en-US" altLang="zh-CN" dirty="0"/>
              <a:t>HTML</a:t>
            </a:r>
            <a:r>
              <a:rPr lang="zh-CN" altLang="en-US" dirty="0"/>
              <a:t>文档结构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标签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Cookie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HTML5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9178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B2B50D-ABC4-4F19-AFFE-0EC105C2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8D2DA-01E3-412C-8DEE-0AA06D611C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  <a:endParaRPr lang="en-US" altLang="zh-CN" dirty="0"/>
          </a:p>
          <a:p>
            <a:pPr lvl="1"/>
            <a:r>
              <a:rPr lang="en-US" altLang="zh-CN" dirty="0"/>
              <a:t>HTML</a:t>
            </a:r>
            <a:r>
              <a:rPr lang="zh-CN" altLang="en-US" dirty="0"/>
              <a:t>编辑器：</a:t>
            </a:r>
            <a:r>
              <a:rPr lang="en-US" altLang="zh-CN" dirty="0">
                <a:latin typeface="Verdana" panose="020B0604030504040204" pitchFamily="34" charset="0"/>
              </a:rPr>
              <a:t> </a:t>
            </a:r>
            <a:r>
              <a:rPr lang="en-US" altLang="zh-CN" dirty="0" err="1">
                <a:latin typeface="Verdana" panose="020B0604030504040204" pitchFamily="34" charset="0"/>
              </a:rPr>
              <a:t>UltraEdit</a:t>
            </a:r>
            <a:r>
              <a:rPr lang="zh-CN" altLang="zh-CN" dirty="0">
                <a:latin typeface="Verdana" panose="020B0604030504040204" pitchFamily="34" charset="0"/>
              </a:rPr>
              <a:t>、</a:t>
            </a:r>
            <a:r>
              <a:rPr lang="en-US" altLang="zh-CN" dirty="0">
                <a:latin typeface="Verdana" panose="020B0604030504040204" pitchFamily="34" charset="0"/>
              </a:rPr>
              <a:t>Edit plus</a:t>
            </a:r>
            <a:r>
              <a:rPr lang="zh-CN" altLang="en-US" dirty="0">
                <a:latin typeface="Verdana" panose="020B0604030504040204" pitchFamily="34" charset="0"/>
              </a:rPr>
              <a:t>、</a:t>
            </a:r>
            <a:r>
              <a:rPr lang="en-US" altLang="zh-CN" dirty="0">
                <a:latin typeface="Verdana" panose="020B0604030504040204" pitchFamily="34" charset="0"/>
              </a:rPr>
              <a:t>Sublime</a:t>
            </a:r>
            <a:r>
              <a:rPr lang="zh-CN" altLang="en-US" dirty="0">
                <a:latin typeface="Verdana" panose="020B0604030504040204" pitchFamily="34" charset="0"/>
              </a:rPr>
              <a:t>、</a:t>
            </a:r>
            <a:r>
              <a:rPr lang="zh-CN" altLang="zh-CN" dirty="0">
                <a:latin typeface="Verdana" panose="020B0604030504040204" pitchFamily="34" charset="0"/>
              </a:rPr>
              <a:t>记事本</a:t>
            </a:r>
            <a:endParaRPr lang="en-US" altLang="zh-CN" dirty="0">
              <a:latin typeface="Verdana" panose="020B0604030504040204" pitchFamily="34" charset="0"/>
            </a:endParaRPr>
          </a:p>
          <a:p>
            <a:pPr lvl="1"/>
            <a:r>
              <a:rPr lang="en-US" altLang="zh-CN" dirty="0"/>
              <a:t>HTML</a:t>
            </a:r>
            <a:r>
              <a:rPr lang="zh-CN" altLang="en-US" dirty="0"/>
              <a:t>的语法就是给文本加上表明文本含义的</a:t>
            </a:r>
            <a:r>
              <a:rPr lang="zh-CN" altLang="en-US" b="1" dirty="0"/>
              <a:t>标签</a:t>
            </a:r>
            <a:r>
              <a:rPr lang="en-US" altLang="zh-CN" dirty="0"/>
              <a:t>(Tag)</a:t>
            </a:r>
            <a:endParaRPr lang="en-US" altLang="zh-CN" dirty="0">
              <a:latin typeface="Verdana" panose="020B0604030504040204" pitchFamily="34" charset="0"/>
            </a:endParaRPr>
          </a:p>
          <a:p>
            <a:pPr lvl="1"/>
            <a:r>
              <a:rPr lang="en-US" altLang="zh-CN" dirty="0"/>
              <a:t>HTML</a:t>
            </a:r>
            <a:r>
              <a:rPr lang="zh-CN" altLang="en-US" dirty="0"/>
              <a:t>文档：一系列的标签，指定页面的显示方式</a:t>
            </a:r>
            <a:endParaRPr lang="en-US" altLang="zh-CN" dirty="0"/>
          </a:p>
          <a:p>
            <a:pPr lvl="1"/>
            <a:r>
              <a:rPr lang="zh-CN" altLang="en-US" dirty="0"/>
              <a:t>标签：</a:t>
            </a:r>
            <a:endParaRPr lang="en-US" altLang="zh-CN" dirty="0"/>
          </a:p>
          <a:p>
            <a:pPr lvl="2"/>
            <a:r>
              <a:rPr lang="zh-CN" altLang="en-US" dirty="0"/>
              <a:t>开始标签：</a:t>
            </a:r>
            <a:r>
              <a:rPr lang="en-US" altLang="zh-CN" dirty="0">
                <a:latin typeface="Verdana" panose="020B0604030504040204" pitchFamily="34" charset="0"/>
              </a:rPr>
              <a:t>&lt;&gt;</a:t>
            </a:r>
            <a:r>
              <a:rPr lang="zh-CN" altLang="en-US" dirty="0">
                <a:latin typeface="Verdana" panose="020B0604030504040204" pitchFamily="34" charset="0"/>
              </a:rPr>
              <a:t>，</a:t>
            </a:r>
            <a:r>
              <a:rPr lang="zh-CN" altLang="en-US" dirty="0"/>
              <a:t>结束标签：</a:t>
            </a:r>
            <a:r>
              <a:rPr lang="en-US" altLang="zh-CN" dirty="0"/>
              <a:t>&lt;/&gt;</a:t>
            </a:r>
          </a:p>
          <a:p>
            <a:pPr lvl="2"/>
            <a:r>
              <a:rPr lang="zh-CN" altLang="zh-CN" dirty="0">
                <a:latin typeface="Verdana" panose="020B0604030504040204" pitchFamily="34" charset="0"/>
              </a:rPr>
              <a:t>开始标签和结束标签之间的文本</a:t>
            </a:r>
            <a:r>
              <a:rPr lang="zh-CN" altLang="en-US" dirty="0"/>
              <a:t>：</a:t>
            </a:r>
            <a:r>
              <a:rPr lang="zh-CN" altLang="zh-CN" dirty="0">
                <a:latin typeface="Verdana" panose="020B0604030504040204" pitchFamily="34" charset="0"/>
              </a:rPr>
              <a:t>元素的内容</a:t>
            </a:r>
            <a:endParaRPr lang="en-US" altLang="zh-CN" dirty="0">
              <a:latin typeface="Verdana" panose="020B0604030504040204" pitchFamily="34" charset="0"/>
            </a:endParaRPr>
          </a:p>
          <a:p>
            <a:pPr lvl="1"/>
            <a:r>
              <a:rPr lang="zh-CN" altLang="en-US" dirty="0"/>
              <a:t>属性</a:t>
            </a:r>
            <a:endParaRPr lang="en-US" altLang="zh-CN" dirty="0"/>
          </a:p>
          <a:p>
            <a:pPr lvl="2"/>
            <a:r>
              <a:rPr lang="zh-CN" altLang="en-US" dirty="0"/>
              <a:t>属于标签的一部分，可选</a:t>
            </a:r>
            <a:endParaRPr lang="en-US" altLang="zh-CN" dirty="0">
              <a:latin typeface="Verdana" panose="020B0604030504040204" pitchFamily="34" charset="0"/>
            </a:endParaRPr>
          </a:p>
          <a:p>
            <a:pPr lvl="2"/>
            <a:r>
              <a:rPr lang="zh-CN" altLang="zh-CN" dirty="0">
                <a:latin typeface="Verdana" panose="020B0604030504040204" pitchFamily="34" charset="0"/>
              </a:rPr>
              <a:t>用</a:t>
            </a:r>
            <a:r>
              <a:rPr lang="zh-CN" altLang="en-US" dirty="0">
                <a:latin typeface="Verdana" panose="020B0604030504040204" pitchFamily="34" charset="0"/>
              </a:rPr>
              <a:t>于</a:t>
            </a:r>
            <a:r>
              <a:rPr lang="zh-CN" altLang="zh-CN" dirty="0">
                <a:latin typeface="Verdana" panose="020B0604030504040204" pitchFamily="34" charset="0"/>
              </a:rPr>
              <a:t>在标签中修饰或进一步指定信息，如颜色、对齐方式、高度和宽度等。</a:t>
            </a:r>
            <a:endParaRPr lang="en-US" altLang="zh-CN" dirty="0">
              <a:latin typeface="Verdana" panose="020B0604030504040204" pitchFamily="34" charset="0"/>
            </a:endParaRPr>
          </a:p>
          <a:p>
            <a:pPr lvl="2"/>
            <a:r>
              <a:rPr lang="zh-CN" altLang="zh-CN" dirty="0">
                <a:latin typeface="Verdana" panose="020B0604030504040204" pitchFamily="34" charset="0"/>
              </a:rPr>
              <a:t>属性以名称</a:t>
            </a:r>
            <a:r>
              <a:rPr lang="en-US" altLang="zh-CN" dirty="0">
                <a:latin typeface="Verdana" panose="020B0604030504040204" pitchFamily="34" charset="0"/>
              </a:rPr>
              <a:t>/</a:t>
            </a:r>
            <a:r>
              <a:rPr lang="zh-CN" altLang="zh-CN" dirty="0">
                <a:latin typeface="Verdana" panose="020B0604030504040204" pitchFamily="34" charset="0"/>
              </a:rPr>
              <a:t>值对出现：名称</a:t>
            </a:r>
            <a:r>
              <a:rPr lang="en-US" altLang="zh-CN" dirty="0">
                <a:latin typeface="Verdana" panose="020B0604030504040204" pitchFamily="34" charset="0"/>
              </a:rPr>
              <a:t>=</a:t>
            </a:r>
            <a:r>
              <a:rPr lang="zh-CN" altLang="zh-CN" dirty="0">
                <a:latin typeface="Verdana" panose="020B0604030504040204" pitchFamily="34" charset="0"/>
              </a:rPr>
              <a:t>值。</a:t>
            </a:r>
            <a:r>
              <a:rPr lang="zh-CN" altLang="en-US" dirty="0">
                <a:latin typeface="Verdana" panose="020B0604030504040204" pitchFamily="34" charset="0"/>
              </a:rPr>
              <a:t>（</a:t>
            </a:r>
            <a:r>
              <a:rPr lang="en-US" altLang="zh-CN" dirty="0">
                <a:latin typeface="Verdana" panose="020B0604030504040204" pitchFamily="34" charset="0"/>
              </a:rPr>
              <a:t>id=“nav”</a:t>
            </a:r>
            <a:r>
              <a:rPr lang="zh-CN" altLang="en-US" dirty="0">
                <a:latin typeface="Verdana" panose="020B0604030504040204" pitchFamily="34" charset="0"/>
              </a:rPr>
              <a:t>）</a:t>
            </a:r>
            <a:endParaRPr lang="en-US" altLang="zh-CN" dirty="0">
              <a:latin typeface="Verdana" panose="020B0604030504040204" pitchFamily="34" charset="0"/>
            </a:endParaRPr>
          </a:p>
          <a:p>
            <a:pPr lvl="2"/>
            <a:r>
              <a:rPr lang="zh-CN" altLang="zh-CN" dirty="0">
                <a:latin typeface="Verdana" panose="020B0604030504040204" pitchFamily="34" charset="0"/>
              </a:rPr>
              <a:t>属性只能添加到开始标签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E9BEA3-474A-4090-BDFA-06B064B475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3.HTML</a:t>
            </a:r>
            <a:r>
              <a:rPr lang="zh-CN" altLang="en-US" dirty="0"/>
              <a:t>文档结构</a:t>
            </a:r>
          </a:p>
        </p:txBody>
      </p:sp>
    </p:spTree>
    <p:extLst>
      <p:ext uri="{BB962C8B-B14F-4D97-AF65-F5344CB8AC3E}">
        <p14:creationId xmlns:p14="http://schemas.microsoft.com/office/powerpoint/2010/main" val="33699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B2B50D-ABC4-4F19-AFFE-0EC105C2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8D2DA-01E3-412C-8DEE-0AA06D611C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HTML</a:t>
            </a:r>
            <a:r>
              <a:rPr lang="zh-CN" altLang="zh-CN" dirty="0"/>
              <a:t>文档主要由三部分组成：</a:t>
            </a:r>
          </a:p>
          <a:p>
            <a:pPr lvl="1">
              <a:defRPr/>
            </a:pPr>
            <a:r>
              <a:rPr lang="en-US" altLang="zh-CN" dirty="0"/>
              <a:t>HTML</a:t>
            </a:r>
            <a:r>
              <a:rPr lang="zh-CN" altLang="zh-CN" dirty="0"/>
              <a:t>部分：以</a:t>
            </a:r>
            <a:r>
              <a:rPr lang="en-US" altLang="zh-CN" dirty="0"/>
              <a:t>&lt;HTML&gt;</a:t>
            </a:r>
            <a:r>
              <a:rPr lang="zh-CN" altLang="zh-CN" dirty="0"/>
              <a:t>标签开始，以</a:t>
            </a:r>
            <a:r>
              <a:rPr lang="en-US" altLang="zh-CN" dirty="0"/>
              <a:t>&lt;/HTML&gt;</a:t>
            </a:r>
            <a:r>
              <a:rPr lang="zh-CN" altLang="zh-CN" dirty="0"/>
              <a:t>标签结束</a:t>
            </a:r>
          </a:p>
          <a:p>
            <a:pPr lvl="1">
              <a:defRPr/>
            </a:pPr>
            <a:r>
              <a:rPr lang="zh-CN" altLang="zh-CN" dirty="0"/>
              <a:t>头部：以</a:t>
            </a:r>
            <a:r>
              <a:rPr lang="en-US" altLang="zh-CN" dirty="0"/>
              <a:t>&lt;HEAD&gt;</a:t>
            </a:r>
            <a:r>
              <a:rPr lang="zh-CN" altLang="zh-CN" dirty="0"/>
              <a:t>标签开始，以</a:t>
            </a:r>
            <a:r>
              <a:rPr lang="en-US" altLang="zh-CN" dirty="0"/>
              <a:t>&lt;/HEAD&gt;</a:t>
            </a:r>
            <a:r>
              <a:rPr lang="zh-CN" altLang="zh-CN" dirty="0"/>
              <a:t>标签结束。</a:t>
            </a:r>
          </a:p>
          <a:p>
            <a:pPr lvl="1">
              <a:defRPr/>
            </a:pPr>
            <a:r>
              <a:rPr lang="zh-CN" altLang="zh-CN" dirty="0"/>
              <a:t>主体部分：以</a:t>
            </a:r>
            <a:r>
              <a:rPr lang="en-US" altLang="zh-CN" dirty="0"/>
              <a:t>&lt;BODY&gt;</a:t>
            </a:r>
            <a:r>
              <a:rPr lang="zh-CN" altLang="zh-CN" dirty="0"/>
              <a:t>标签开始，以</a:t>
            </a:r>
            <a:r>
              <a:rPr lang="en-US" altLang="zh-CN" dirty="0"/>
              <a:t>&lt;/BODY&gt;</a:t>
            </a:r>
            <a:r>
              <a:rPr lang="zh-CN" altLang="zh-CN" dirty="0"/>
              <a:t>标签结束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E9BEA3-474A-4090-BDFA-06B064B475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3.HTML</a:t>
            </a:r>
            <a:r>
              <a:rPr lang="zh-CN" altLang="en-US" dirty="0"/>
              <a:t>文档结构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A6AD8E5-F296-4CA9-9A80-689B66303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825" y="2688495"/>
            <a:ext cx="5903913" cy="286702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9522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&lt;TITLE&gt;HTML课程&lt;/TITLE&gt;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&lt;BODY bgcolor="yellow"&gt;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&lt;P&gt;你现在来到的是HTML第一课&lt;/P&gt;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&lt;/HTML&gt;</a:t>
            </a:r>
          </a:p>
          <a:p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5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2076</Words>
  <Application>Microsoft Office PowerPoint</Application>
  <PresentationFormat>宽屏</PresentationFormat>
  <Paragraphs>304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等线</vt:lpstr>
      <vt:lpstr>黑体</vt:lpstr>
      <vt:lpstr>微软雅黑</vt:lpstr>
      <vt:lpstr>Arial</vt:lpstr>
      <vt:lpstr>Arial Black</vt:lpstr>
      <vt:lpstr>Calibri</vt:lpstr>
      <vt:lpstr>Calibri Light</vt:lpstr>
      <vt:lpstr>Consolas</vt:lpstr>
      <vt:lpstr>Tahoma</vt:lpstr>
      <vt:lpstr>Verdana</vt:lpstr>
      <vt:lpstr>Wingdings</vt:lpstr>
      <vt:lpstr>2_Office 主题​​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yu sheng</cp:lastModifiedBy>
  <cp:revision>472</cp:revision>
  <dcterms:created xsi:type="dcterms:W3CDTF">2019-03-09T08:01:00Z</dcterms:created>
  <dcterms:modified xsi:type="dcterms:W3CDTF">2021-09-07T07:10:54Z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