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53" r:id="rId1"/>
    <p:sldMasterId id="2147483666" r:id="rId2"/>
  </p:sldMasterIdLst>
  <p:notesMasterIdLst>
    <p:notesMasterId r:id="rId29"/>
  </p:notesMasterIdLst>
  <p:handoutMasterIdLst>
    <p:handoutMasterId r:id="rId30"/>
  </p:handoutMasterIdLst>
  <p:sldIdLst>
    <p:sldId id="3228" r:id="rId3"/>
    <p:sldId id="3284" r:id="rId4"/>
    <p:sldId id="3317" r:id="rId5"/>
    <p:sldId id="3318" r:id="rId6"/>
    <p:sldId id="3320" r:id="rId7"/>
    <p:sldId id="3322" r:id="rId8"/>
    <p:sldId id="3321" r:id="rId9"/>
    <p:sldId id="3323" r:id="rId10"/>
    <p:sldId id="3324" r:id="rId11"/>
    <p:sldId id="3338" r:id="rId12"/>
    <p:sldId id="3325" r:id="rId13"/>
    <p:sldId id="3326" r:id="rId14"/>
    <p:sldId id="3327" r:id="rId15"/>
    <p:sldId id="3328" r:id="rId16"/>
    <p:sldId id="3329" r:id="rId17"/>
    <p:sldId id="3339" r:id="rId18"/>
    <p:sldId id="3330" r:id="rId19"/>
    <p:sldId id="3331" r:id="rId20"/>
    <p:sldId id="3332" r:id="rId21"/>
    <p:sldId id="3340" r:id="rId22"/>
    <p:sldId id="3333" r:id="rId23"/>
    <p:sldId id="3341" r:id="rId24"/>
    <p:sldId id="3334" r:id="rId25"/>
    <p:sldId id="3335" r:id="rId26"/>
    <p:sldId id="3336" r:id="rId27"/>
    <p:sldId id="333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4E94D1-6253-41BE-BAF6-532D0D57172A}">
          <p14:sldIdLst>
            <p14:sldId id="3228"/>
            <p14:sldId id="3284"/>
            <p14:sldId id="3317"/>
            <p14:sldId id="3318"/>
            <p14:sldId id="3320"/>
            <p14:sldId id="3322"/>
            <p14:sldId id="3321"/>
            <p14:sldId id="3323"/>
            <p14:sldId id="3324"/>
            <p14:sldId id="3338"/>
            <p14:sldId id="3325"/>
            <p14:sldId id="3326"/>
            <p14:sldId id="3327"/>
            <p14:sldId id="3328"/>
            <p14:sldId id="3329"/>
            <p14:sldId id="3339"/>
            <p14:sldId id="3330"/>
            <p14:sldId id="3331"/>
            <p14:sldId id="3332"/>
            <p14:sldId id="3340"/>
            <p14:sldId id="3333"/>
            <p14:sldId id="3341"/>
            <p14:sldId id="3334"/>
            <p14:sldId id="3335"/>
            <p14:sldId id="3336"/>
            <p14:sldId id="3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1A78C3"/>
    <a:srgbClr val="1C6299"/>
    <a:srgbClr val="1879C6"/>
    <a:srgbClr val="1979C5"/>
    <a:srgbClr val="FFFFFF"/>
    <a:srgbClr val="9CB833"/>
    <a:srgbClr val="1487B1"/>
    <a:srgbClr val="44BE9B"/>
    <a:srgbClr val="1A7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5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D0247B9-919D-4896-BD39-43A96DE5D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B5E3AC-462F-48C0-8A12-706F04D270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7363-29D3-46D0-A42A-988E65C0C523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933C8A-D4BF-493B-924D-601CBCE9C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CEACFF-7FE5-4304-99F2-8A6E307DB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18786-C9AB-41F7-AD63-4AC3EFC82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4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729719"/>
            <a:ext cx="12192000" cy="435382"/>
          </a:xfrm>
        </p:spPr>
        <p:txBody>
          <a:bodyPr>
            <a:noAutofit/>
          </a:bodyPr>
          <a:lstStyle>
            <a:lvl1pPr marL="0" indent="0" algn="ctr">
              <a:buNone/>
              <a:defRPr sz="4000" spc="500" baseline="0">
                <a:solidFill>
                  <a:srgbClr val="1A78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86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755439"/>
            <a:ext cx="11920072" cy="5642440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6E8ACFE9-A76F-42F6-BB3C-7D8A712C05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614" y="65112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spc="3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8128160" cy="914400"/>
          </a:xfrm>
        </p:spPr>
        <p:txBody>
          <a:bodyPr/>
          <a:lstStyle>
            <a:lvl1pPr marL="22860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60" y="116388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95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BE2-C77D-492C-A7EF-E10811A923F0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E3C0-92A9-461F-9476-40DF4BBCADAB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8F07EC-DC3A-4A04-AAE1-5B002CEBAED6}"/>
              </a:ext>
            </a:extLst>
          </p:cNvPr>
          <p:cNvSpPr/>
          <p:nvPr userDrawn="1"/>
        </p:nvSpPr>
        <p:spPr>
          <a:xfrm>
            <a:off x="0" y="6578364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9BAAFD-F10D-477E-87FA-6BC4DF1D95CC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E6C118A0-7259-4CF7-86C0-1E0D872D43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7031"/>
            <a:ext cx="1820411" cy="233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D0501B-7B68-427E-8590-1751431AE6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677D-4309-4CF5-A93F-8278B4A99640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6139-6716-4FFB-8B2C-DFE1C09F99E4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846A-A25D-4FD5-89E1-A839224C7CA4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0" r:id="rId2"/>
    <p:sldLayoutId id="2147483655" r:id="rId3"/>
    <p:sldLayoutId id="2147483669" r:id="rId4"/>
    <p:sldLayoutId id="2147483657" r:id="rId5"/>
    <p:sldLayoutId id="2147483658" r:id="rId6"/>
    <p:sldLayoutId id="2147483660" r:id="rId7"/>
    <p:sldLayoutId id="2147483663" r:id="rId8"/>
    <p:sldLayoutId id="2147483664" r:id="rId9"/>
    <p:sldLayoutId id="2147483665" r:id="rId10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5D9C-402D-459A-ABCD-2C25C2FD18AB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70" y="2082832"/>
            <a:ext cx="12191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4800" spc="1000">
                <a:solidFill>
                  <a:srgbClr val="1A78C3"/>
                </a:solidFill>
                <a:latin typeface="黑体" panose="02010609060101010101" pitchFamily="49" charset="-122"/>
              </a:rPr>
              <a:t>第三讲 </a:t>
            </a:r>
            <a:r>
              <a:rPr lang="en-US" altLang="zh-CN" sz="4800" spc="1000" dirty="0">
                <a:solidFill>
                  <a:srgbClr val="1A78C3"/>
                </a:solidFill>
                <a:latin typeface="黑体" panose="02010609060101010101" pitchFamily="49" charset="-122"/>
              </a:rPr>
              <a:t>HTTP/HTTPS</a:t>
            </a:r>
            <a:endParaRPr lang="zh-CN" altLang="en-US" sz="4800" spc="1000" dirty="0">
              <a:solidFill>
                <a:srgbClr val="1A78C3"/>
              </a:solidFill>
              <a:latin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B28387-7A21-4FF0-8E8E-8084D44E3C48}"/>
              </a:ext>
            </a:extLst>
          </p:cNvPr>
          <p:cNvSpPr txBox="1"/>
          <p:nvPr/>
        </p:nvSpPr>
        <p:spPr>
          <a:xfrm>
            <a:off x="670" y="4268044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盛 羽</a:t>
            </a:r>
            <a:endParaRPr lang="en-US" altLang="zh-CN" sz="20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5F9917-8A2A-46F8-8920-8EBB6E5E9BB9}"/>
              </a:ext>
            </a:extLst>
          </p:cNvPr>
          <p:cNvSpPr txBox="1"/>
          <p:nvPr/>
        </p:nvSpPr>
        <p:spPr>
          <a:xfrm>
            <a:off x="0" y="4739666"/>
            <a:ext cx="1219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4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中南大学计算机学院</a:t>
            </a:r>
            <a:endParaRPr lang="en-US" altLang="zh-CN" sz="24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5F66EE-32C5-4B9D-A341-9F00E0CE9FB8}"/>
              </a:ext>
            </a:extLst>
          </p:cNvPr>
          <p:cNvSpPr txBox="1"/>
          <p:nvPr/>
        </p:nvSpPr>
        <p:spPr>
          <a:xfrm>
            <a:off x="670" y="5272843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shengyu@csu.edu.cn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HTTP</a:t>
            </a:r>
            <a:r>
              <a:rPr lang="zh-CN" altLang="en-US" dirty="0"/>
              <a:t>的发展历程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HTTP2.0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HTTP3.0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6970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3E5ED6-3FB7-4514-923D-4F9E583C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5C66CB-82DA-4943-9FFC-1A8737017F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755439"/>
            <a:ext cx="11920072" cy="150958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1D7164-70F2-4D5B-9912-4DC269AFB5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的发展历程</a:t>
            </a: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F79DB5F7-0074-49E0-9FEA-A4C8D1F82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11" y="2576321"/>
            <a:ext cx="16441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333333"/>
                </a:solidFill>
                <a:latin typeface="-apple-system"/>
              </a:rPr>
              <a:t>HTTP/0.9 </a:t>
            </a:r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A669E032-BD83-472D-BE45-F559C8367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174" y="2570773"/>
            <a:ext cx="15623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333333"/>
                </a:solidFill>
                <a:latin typeface="-apple-system"/>
              </a:rPr>
              <a:t>HTTP/1.0</a:t>
            </a: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5A011A14-67A7-44ED-BA72-C183CDB5F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3548" y="2570773"/>
            <a:ext cx="15623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333333"/>
                </a:solidFill>
                <a:latin typeface="-apple-system"/>
              </a:rPr>
              <a:t>HTTP/1.1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331AD0B4-6469-4929-B3B2-1991D2F21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465" y="2519973"/>
            <a:ext cx="15623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333333"/>
                </a:solidFill>
                <a:latin typeface="-apple-system"/>
              </a:rPr>
              <a:t>HTTP/2.0</a:t>
            </a:r>
          </a:p>
        </p:txBody>
      </p:sp>
      <p:sp>
        <p:nvSpPr>
          <p:cNvPr id="11" name="矩形 8">
            <a:extLst>
              <a:ext uri="{FF2B5EF4-FFF2-40B4-BE49-F238E27FC236}">
                <a16:creationId xmlns:a16="http://schemas.microsoft.com/office/drawing/2014/main" id="{A0DEE923-697F-4882-A160-B1D3E3D74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7382" y="2461563"/>
            <a:ext cx="15623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333333"/>
                </a:solidFill>
                <a:latin typeface="-apple-system"/>
              </a:rPr>
              <a:t>HTTP/3.0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B8D02602-B80F-4F70-9A8C-66E91E0EE4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5277" y="257077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71186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4A5AC4-AF6E-40D5-A9B9-46CC408E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C8332-7B81-4519-B989-4476467232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HTTP/0.9 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单行协议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的首个版本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8050" lvl="2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 客户端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服务器、请求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响应、对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telenet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友好的协议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(method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所请求文档的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path)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仅超文本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响应后马上结束的连接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headers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无法传输其他内容类型的文件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status/error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URLs,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没有版本控制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79D6FA-440E-4D69-887F-5043BC7FB8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的发展历程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39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1F66F2-FACC-4205-A1BA-FB440F40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AADEA-0DF1-416A-9D85-4CE5520650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HTTP/1.0 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构建可扩展性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对浏览器友好的协议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提供了对请求和响应都包含丰富元数据的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(HTTP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 code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 type)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响应：不再只限于超文本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(Content-Type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头部提供了传输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之外文件的能力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如脚本、样式或媒体文件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GET , HEAD , POST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响应后马上结束的连接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EFEBB-428A-4809-9ED2-5B8B52D409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的发展历程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1F1545-CF82-48D9-8254-B9A44B06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A69A5-702F-4E70-A8B7-E82EA81857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HTTP/0.9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HTTP/1.0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的主要问题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为每个请求建立一个新连接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HTTP/0.9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HTTP/1.0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都需要为每次请求建立一个新的连接（并在收到对应的响应后立即关闭该连接）。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每次新连接建立时，都要经历一遍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三次握手。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0A793-9C67-4BFB-90B0-85BD9B65E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的发展历程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14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F42289-35BB-4EE3-90DA-252FEB53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A7B31-6706-4A99-A22B-0977A20666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HTTP/1.1 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标准化的协议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这是当前普遍使用的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进行了重大的性能优化和特性增强，分块传输、压缩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解压、内容缓存磋商、虚拟主机（有单个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地址的主机具有多个域名）、更快的响应，以及通过增加缓存节省了更多的带宽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GET , HEAD , POST , PUT , DELETE , TRACE , OPTIONS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长久的连接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连接上，同一个时刻只能有一个请求，请求发送后，客户端必须等待返回。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一个域名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个链接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域名分片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6470BB-1C20-48F3-9115-D763212E14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的发展历程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75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的发展历程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HTTP2.0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HTTP3.0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6513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BDA675-54EB-482A-BEA4-C117B5A0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9AD85-63E0-4699-98A3-7F08C60E49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多路复用 </a:t>
            </a:r>
            <a:r>
              <a:rPr lang="en-US" altLang="zh-CN" dirty="0"/>
              <a:t>(Multiplexing)</a:t>
            </a:r>
          </a:p>
          <a:p>
            <a:pPr lvl="1"/>
            <a:r>
              <a:rPr lang="zh-CN" altLang="en-US" dirty="0"/>
              <a:t>允许同时通过单一的 </a:t>
            </a:r>
            <a:r>
              <a:rPr lang="en-US" altLang="zh-CN" dirty="0"/>
              <a:t>HTTP/2 </a:t>
            </a:r>
            <a:r>
              <a:rPr lang="zh-CN" altLang="en-US" dirty="0"/>
              <a:t>连接发起多重的请求</a:t>
            </a:r>
            <a:r>
              <a:rPr lang="en-US" altLang="zh-CN" dirty="0"/>
              <a:t>-</a:t>
            </a:r>
            <a:r>
              <a:rPr lang="zh-CN" altLang="en-US" dirty="0"/>
              <a:t>响应消息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990898-F043-41A7-87DA-02EF8A6E40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3.HTTP2.0</a:t>
            </a:r>
          </a:p>
          <a:p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2477211-4635-476B-B2DE-720C107F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69" y="1676320"/>
            <a:ext cx="487362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58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F6CA74-0DC5-4D74-A3BC-69DB236C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5FED5-5547-4F46-B6F6-7CF03488A2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二进制分帧</a:t>
            </a:r>
            <a:endParaRPr lang="en-US" altLang="zh-CN" dirty="0"/>
          </a:p>
          <a:p>
            <a:pPr lvl="1"/>
            <a:r>
              <a:rPr lang="zh-CN" altLang="en-US" dirty="0"/>
              <a:t>应用层</a:t>
            </a:r>
            <a:r>
              <a:rPr lang="en-US" altLang="zh-CN" dirty="0"/>
              <a:t>(HTTP/2)</a:t>
            </a:r>
            <a:r>
              <a:rPr lang="zh-CN" altLang="en-US" dirty="0"/>
              <a:t>和传输层</a:t>
            </a:r>
            <a:r>
              <a:rPr lang="en-US" altLang="zh-CN" dirty="0"/>
              <a:t>(TCP or UDP)</a:t>
            </a:r>
            <a:r>
              <a:rPr lang="zh-CN" altLang="en-US" dirty="0"/>
              <a:t>之间增加一个二进制分帧层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6DAD5D-C037-44A0-B60A-B508B4384E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3.HTTP2.0</a:t>
            </a:r>
          </a:p>
          <a:p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3BFE059-E5F2-45FD-AD20-9951D46D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55" y="2104006"/>
            <a:ext cx="759777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F6CA74-0DC5-4D74-A3BC-69DB236C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5FED5-5547-4F46-B6F6-7CF03488A2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首部压缩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6DAD5D-C037-44A0-B60A-B508B4384E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3.HTTP2.0</a:t>
            </a:r>
          </a:p>
          <a:p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CAE1722-04F6-4037-A7FC-557A4F4FA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93" y="1492337"/>
            <a:ext cx="8402731" cy="422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84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HTTP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的发展历程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HTTP2.0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HTTP3.0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556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的发展历程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HTTP2.0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HTTP3.0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1028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507805-1A76-4E2A-BD8D-215D0BD7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B8094E-1960-4E01-A0C5-EAE84ABAE3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Quick UDP Internet Connections)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的传输层协议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/>
              <a:t>传输与建立连接上的优势</a:t>
            </a:r>
          </a:p>
          <a:p>
            <a:pPr lvl="2"/>
            <a:r>
              <a:rPr lang="zh-CN" altLang="en-US" dirty="0"/>
              <a:t>避免前序包阻塞（</a:t>
            </a:r>
            <a:r>
              <a:rPr lang="en-US" altLang="zh-CN" dirty="0"/>
              <a:t>HOL</a:t>
            </a:r>
            <a:r>
              <a:rPr lang="zh-CN" altLang="en-US" dirty="0"/>
              <a:t>阻塞）</a:t>
            </a:r>
          </a:p>
          <a:p>
            <a:pPr lvl="2"/>
            <a:r>
              <a:rPr lang="zh-CN" altLang="en-US" dirty="0"/>
              <a:t>零</a:t>
            </a:r>
            <a:r>
              <a:rPr lang="en-US" altLang="zh-CN" dirty="0"/>
              <a:t>RTT</a:t>
            </a:r>
            <a:r>
              <a:rPr lang="zh-CN" altLang="en-US" dirty="0"/>
              <a:t>建立连接</a:t>
            </a:r>
            <a:endParaRPr lang="en-US" altLang="zh-CN" dirty="0"/>
          </a:p>
          <a:p>
            <a:pPr lvl="1"/>
            <a:r>
              <a:rPr lang="zh-CN" altLang="en-US" dirty="0"/>
              <a:t>优雅的丢包处理</a:t>
            </a:r>
          </a:p>
          <a:p>
            <a:pPr lvl="2"/>
            <a:r>
              <a:rPr lang="en-US" altLang="zh-CN" dirty="0"/>
              <a:t>FEC</a:t>
            </a:r>
            <a:r>
              <a:rPr lang="zh-CN" altLang="en-US" dirty="0"/>
              <a:t>前向纠错</a:t>
            </a:r>
            <a:endParaRPr lang="en-US" altLang="zh-CN" dirty="0"/>
          </a:p>
          <a:p>
            <a:pPr lvl="2"/>
            <a:r>
              <a:rPr lang="zh-CN" altLang="en-US" dirty="0"/>
              <a:t>关键包发送多次</a:t>
            </a:r>
          </a:p>
          <a:p>
            <a:pPr lvl="2"/>
            <a:r>
              <a:rPr lang="zh-CN" altLang="en-US" dirty="0"/>
              <a:t> 快速重启会话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C15D1-948E-4927-8C9D-43543BCD05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HTTP 3.0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65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的发展历程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HTTP2.0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HTTP3.0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HTTPS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20681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02F3A0-0880-49D6-98BA-58E6546B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E3694-E46F-4027-AD1A-A92D7429F2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755439"/>
            <a:ext cx="11920072" cy="2096818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Hypertext Transfer Protocol over Secure Socket Layer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的安全版，其安全基础是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CA3F26-E2FE-43BE-899B-5118990C6F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5.HTTPS</a:t>
            </a:r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ECAE2A-5247-4DA4-A6DB-94F277049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22" y="2990923"/>
            <a:ext cx="5806882" cy="328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03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B0CDE04-943F-4070-855A-69F119D7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1D0FE-DD1F-4CDF-99A6-A54A493C0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755439"/>
            <a:ext cx="11920072" cy="1442477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TLS/SSL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主要依赖于三类基本算法：散列函数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、对称加密和非对称加密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EF3705-BE9B-4903-AAFC-E251B2E139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5.HTTPS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D1AA92-1547-4B49-8635-7A3BFD3E1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90" y="1974035"/>
            <a:ext cx="7266091" cy="37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2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B0CDE04-943F-4070-855A-69F119D7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1D0FE-DD1F-4CDF-99A6-A54A493C0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755439"/>
            <a:ext cx="11920072" cy="1442477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身份验证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和证书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EF3705-BE9B-4903-AAFC-E251B2E139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5.HTTPS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F832237-C5D8-44A6-9C78-6A21FDC62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096" y="1410007"/>
            <a:ext cx="6264275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44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54E389-7723-43E0-93C6-7330B177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1F236-6F65-4AB8-9E1B-C9563AA646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协议的主要特点：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支持客户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服务器模式。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简单快速：客户向服务器请求服务时，只需传送请求方法和路径。请求方法常用的有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。每种方法规定了客户与服务器联系的类型不同。由于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协议简单，使得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服务器的程序规模小，因而通信速度很快。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允许传输任意类型的数据对象。正在传输的类型由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Content-Type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加以标记。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无连接：无连接的含义是限制每次连接只处理一个请求。服务器处理完客户的请求，并收到客户的应答后，即断开连接。采用这种方式可以节省传输时间。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无状态：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是无状态协议。无状态是指协议对于事务处理没有记忆能力。缺少状态意味着如果后续处理需要前面的信息，则它必须重传，这样可能导致每次连接传送的数据量增大。另一方面，在服务器不需要先前信息时它的应答就较快。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2B3316-25BB-4FDB-AE68-DCFD67F2DD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40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9BAA5C-8760-4A0C-BE5F-5A878637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07B6FB-AB92-4F33-A5B1-87EBA1ED34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www.csu.edu.cn</a:t>
            </a:r>
          </a:p>
          <a:p>
            <a:r>
              <a:rPr lang="en-US" altLang="zh-CN" dirty="0">
                <a:solidFill>
                  <a:srgbClr val="ED7D31"/>
                </a:solidFill>
              </a:rPr>
              <a:t>http://</a:t>
            </a:r>
            <a:r>
              <a:rPr lang="en-US" altLang="zh-CN" dirty="0"/>
              <a:t>www.csu.edu.cn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:80</a:t>
            </a:r>
            <a:r>
              <a:rPr lang="en-US" altLang="zh-CN" dirty="0">
                <a:solidFill>
                  <a:srgbClr val="00B050"/>
                </a:solidFill>
              </a:rPr>
              <a:t>/index.htm</a:t>
            </a:r>
          </a:p>
          <a:p>
            <a:r>
              <a:rPr lang="en-US" altLang="zh-CN" dirty="0">
                <a:solidFill>
                  <a:srgbClr val="ED7D31"/>
                </a:solidFill>
              </a:rPr>
              <a:t>scheme://</a:t>
            </a:r>
            <a:r>
              <a:rPr lang="en-US" altLang="zh-CN" dirty="0"/>
              <a:t>host.domain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:port</a:t>
            </a:r>
            <a:r>
              <a:rPr lang="en-US" altLang="zh-CN" dirty="0">
                <a:solidFill>
                  <a:srgbClr val="00B050"/>
                </a:solidFill>
              </a:rPr>
              <a:t>/path/filename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50328-46ED-425A-B072-CF5003CCBB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68716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9BAA5C-8760-4A0C-BE5F-5A878637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07B6FB-AB92-4F33-A5B1-87EBA1ED34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Hypertext Transfer Protocol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（超文本传输协议）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基于请求与响应模式的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无状态的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应用层的协议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的连接方式，默认端口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50328-46ED-425A-B072-CF5003CCBB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41399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9BAA5C-8760-4A0C-BE5F-5A878637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50328-46ED-425A-B072-CF5003CCBB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02AB4ED-E497-4ECE-B1C6-CE4F09EF9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00" y="806607"/>
            <a:ext cx="9303221" cy="568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8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9BAA5C-8760-4A0C-BE5F-5A878637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07B6FB-AB92-4F33-A5B1-87EBA1ED34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协议格式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50328-46ED-425A-B072-CF5003CCBB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7CE132B-F4CF-4174-830F-6511247D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6" y="1728808"/>
            <a:ext cx="5094970" cy="229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C55ADD9C-1DE0-4AF1-A317-D3735075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212" y="1735691"/>
            <a:ext cx="5079714" cy="229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432707B-E593-43ED-BEB5-0F50FEC681FF}"/>
              </a:ext>
            </a:extLst>
          </p:cNvPr>
          <p:cNvSpPr txBox="1"/>
          <p:nvPr/>
        </p:nvSpPr>
        <p:spPr>
          <a:xfrm>
            <a:off x="2605013" y="424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请求报文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D2FF11-27CA-41AE-B790-0D4EDDD90F15}"/>
              </a:ext>
            </a:extLst>
          </p:cNvPr>
          <p:cNvSpPr txBox="1"/>
          <p:nvPr/>
        </p:nvSpPr>
        <p:spPr>
          <a:xfrm>
            <a:off x="7862071" y="40977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响应报文</a:t>
            </a:r>
          </a:p>
        </p:txBody>
      </p:sp>
    </p:spTree>
    <p:extLst>
      <p:ext uri="{BB962C8B-B14F-4D97-AF65-F5344CB8AC3E}">
        <p14:creationId xmlns:p14="http://schemas.microsoft.com/office/powerpoint/2010/main" val="24342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96CB73-0D92-49A4-A440-235B17AB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A5D0F4-9E8C-4FC7-977D-17AA1B5189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协议格式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F77A1F-278C-48B8-9B5C-8BEAADFD08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</a:t>
            </a:r>
          </a:p>
          <a:p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F16257-D644-4545-80BB-F8098662F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0" y="1365461"/>
            <a:ext cx="91440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23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96CB73-0D92-49A4-A440-235B17AB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A5D0F4-9E8C-4FC7-977D-17AA1B5189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 vs  POST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F77A1F-278C-48B8-9B5C-8BEAADFD08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F6211A-954A-4462-9F81-67CE42BD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76" y="1965005"/>
            <a:ext cx="41624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E32A5F-5506-42A9-AA33-E58A569A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88" y="2045968"/>
            <a:ext cx="41719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85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96CB73-0D92-49A4-A440-235B17AB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A5D0F4-9E8C-4FC7-977D-17AA1B5189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响应状态码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OK     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客户端请求成功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 Bad Request 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客户端请求有语法错误，不能被服务器所理解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401 Unauthorized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请求未经授权，这个状态代码必须和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WWW-Authenticate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报头域一起使用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403 Forbidden 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服务器收到请求，但是拒绝提供服务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Found 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请求资源不存在，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：输入了错误的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Internal Server Error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服务器发生不可预期的错误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503 Server Unavailable 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服务器当前不能处理客户端的请求，一段时间后可能恢复正常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HTTP/1.1 200 OK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CRLF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F77A1F-278C-48B8-9B5C-8BEAADFD08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19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1061</Words>
  <Application>Microsoft Office PowerPoint</Application>
  <PresentationFormat>宽屏</PresentationFormat>
  <Paragraphs>174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-apple-system</vt:lpstr>
      <vt:lpstr>等线</vt:lpstr>
      <vt:lpstr>黑体</vt:lpstr>
      <vt:lpstr>微软雅黑</vt:lpstr>
      <vt:lpstr>Arial</vt:lpstr>
      <vt:lpstr>Arial Black</vt:lpstr>
      <vt:lpstr>Calibri</vt:lpstr>
      <vt:lpstr>Calibri Light</vt:lpstr>
      <vt:lpstr>Tahoma</vt:lpstr>
      <vt:lpstr>Verdana</vt:lpstr>
      <vt:lpstr>Wingdings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yu sheng</cp:lastModifiedBy>
  <cp:revision>441</cp:revision>
  <dcterms:created xsi:type="dcterms:W3CDTF">2019-03-09T08:01:00Z</dcterms:created>
  <dcterms:modified xsi:type="dcterms:W3CDTF">2021-09-14T07:17:01Z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