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53" r:id="rId1"/>
    <p:sldMasterId id="2147483666" r:id="rId2"/>
  </p:sldMasterIdLst>
  <p:notesMasterIdLst>
    <p:notesMasterId r:id="rId28"/>
  </p:notesMasterIdLst>
  <p:handoutMasterIdLst>
    <p:handoutMasterId r:id="rId29"/>
  </p:handoutMasterIdLst>
  <p:sldIdLst>
    <p:sldId id="3228" r:id="rId3"/>
    <p:sldId id="3284" r:id="rId4"/>
    <p:sldId id="3281" r:id="rId5"/>
    <p:sldId id="3304" r:id="rId6"/>
    <p:sldId id="3285" r:id="rId7"/>
    <p:sldId id="3286" r:id="rId8"/>
    <p:sldId id="3287" r:id="rId9"/>
    <p:sldId id="3288" r:id="rId10"/>
    <p:sldId id="3289" r:id="rId11"/>
    <p:sldId id="3290" r:id="rId12"/>
    <p:sldId id="3305" r:id="rId13"/>
    <p:sldId id="3291" r:id="rId14"/>
    <p:sldId id="3292" r:id="rId15"/>
    <p:sldId id="3293" r:id="rId16"/>
    <p:sldId id="3294" r:id="rId17"/>
    <p:sldId id="3295" r:id="rId18"/>
    <p:sldId id="3306" r:id="rId19"/>
    <p:sldId id="3296" r:id="rId20"/>
    <p:sldId id="3297" r:id="rId21"/>
    <p:sldId id="3298" r:id="rId22"/>
    <p:sldId id="3299" r:id="rId23"/>
    <p:sldId id="3300" r:id="rId24"/>
    <p:sldId id="3302" r:id="rId25"/>
    <p:sldId id="3303" r:id="rId26"/>
    <p:sldId id="330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4E94D1-6253-41BE-BAF6-532D0D57172A}">
          <p14:sldIdLst>
            <p14:sldId id="3228"/>
            <p14:sldId id="3284"/>
            <p14:sldId id="3281"/>
            <p14:sldId id="3304"/>
            <p14:sldId id="3285"/>
            <p14:sldId id="3286"/>
            <p14:sldId id="3287"/>
            <p14:sldId id="3288"/>
            <p14:sldId id="3289"/>
            <p14:sldId id="3290"/>
            <p14:sldId id="3305"/>
            <p14:sldId id="3291"/>
            <p14:sldId id="3292"/>
            <p14:sldId id="3293"/>
            <p14:sldId id="3294"/>
            <p14:sldId id="3295"/>
            <p14:sldId id="3306"/>
            <p14:sldId id="3296"/>
            <p14:sldId id="3297"/>
            <p14:sldId id="3298"/>
            <p14:sldId id="3299"/>
            <p14:sldId id="3300"/>
            <p14:sldId id="3302"/>
            <p14:sldId id="3303"/>
            <p14:sldId id="3307"/>
          </p14:sldIdLst>
        </p14:section>
        <p14:section name="无标题节" id="{6803BBFB-38C8-4B30-9919-9CCEE88CDB5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1A78C3"/>
    <a:srgbClr val="1C6299"/>
    <a:srgbClr val="1879C6"/>
    <a:srgbClr val="1979C5"/>
    <a:srgbClr val="FFFFFF"/>
    <a:srgbClr val="9CB833"/>
    <a:srgbClr val="1487B1"/>
    <a:srgbClr val="44BE9B"/>
    <a:srgbClr val="1A7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56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D0247B9-919D-4896-BD39-43A96DE5D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B5E3AC-462F-48C0-8A12-706F04D270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F7363-29D3-46D0-A42A-988E65C0C52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933C8A-D4BF-493B-924D-601CBCE9CD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CEACFF-7FE5-4304-99F2-8A6E307DB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18786-C9AB-41F7-AD63-4AC3EFC82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4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D713754-EBEA-4A15-87D3-4E8985683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729719"/>
            <a:ext cx="12192000" cy="435382"/>
          </a:xfrm>
        </p:spPr>
        <p:txBody>
          <a:bodyPr>
            <a:noAutofit/>
          </a:bodyPr>
          <a:lstStyle>
            <a:lvl1pPr marL="0" indent="0" algn="ctr">
              <a:buNone/>
              <a:defRPr sz="4000" spc="500" baseline="0">
                <a:solidFill>
                  <a:srgbClr val="1A78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86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755439"/>
            <a:ext cx="11920072" cy="5642440"/>
          </a:xfr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1pPr>
            <a:lvl2pPr marL="6851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2pPr>
            <a:lvl3pPr marL="11423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3pPr>
            <a:lvl4pPr marL="15995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4pPr>
            <a:lvl5pPr marL="2056130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6E8ACFE9-A76F-42F6-BB3C-7D8A712C05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614" y="65112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spc="3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700"/>
            <a:ext cx="8128160" cy="914400"/>
          </a:xfrm>
        </p:spPr>
        <p:txBody>
          <a:bodyPr/>
          <a:lstStyle>
            <a:lvl1pPr marL="228600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1pPr>
            <a:lvl2pPr marL="6851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2pPr>
            <a:lvl3pPr marL="11423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3pPr>
            <a:lvl4pPr marL="15995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4pPr>
            <a:lvl5pPr marL="2056130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D713754-EBEA-4A15-87D3-4E8985683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60" y="116388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95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CBE2-C77D-492C-A7EF-E10811A923F0}" type="datetime1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E3C0-92A9-461F-9476-40DF4BBCADAB}" type="datetime1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8F07EC-DC3A-4A04-AAE1-5B002CEBAED6}"/>
              </a:ext>
            </a:extLst>
          </p:cNvPr>
          <p:cNvSpPr/>
          <p:nvPr userDrawn="1"/>
        </p:nvSpPr>
        <p:spPr>
          <a:xfrm>
            <a:off x="0" y="6578364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9BAAFD-F10D-477E-87FA-6BC4DF1D95CC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12" name="图片 11" descr="手机屏幕的截图&#10;&#10;描述已自动生成">
            <a:extLst>
              <a:ext uri="{FF2B5EF4-FFF2-40B4-BE49-F238E27FC236}">
                <a16:creationId xmlns:a16="http://schemas.microsoft.com/office/drawing/2014/main" id="{E6C118A0-7259-4CF7-86C0-1E0D872D43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7031"/>
            <a:ext cx="1820411" cy="2338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3D0501B-7B68-427E-8590-1751431AE6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677D-4309-4CF5-A93F-8278B4A99640}" type="datetime1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6139-6716-4FFB-8B2C-DFE1C09F99E4}" type="datetime1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846A-A25D-4FD5-89E1-A839224C7CA4}" type="datetime1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0" r:id="rId2"/>
    <p:sldLayoutId id="2147483655" r:id="rId3"/>
    <p:sldLayoutId id="2147483669" r:id="rId4"/>
    <p:sldLayoutId id="2147483657" r:id="rId5"/>
    <p:sldLayoutId id="2147483658" r:id="rId6"/>
    <p:sldLayoutId id="2147483660" r:id="rId7"/>
    <p:sldLayoutId id="2147483663" r:id="rId8"/>
    <p:sldLayoutId id="2147483664" r:id="rId9"/>
    <p:sldLayoutId id="2147483665" r:id="rId10"/>
  </p:sldLayoutIdLst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5D9C-402D-459A-ABCD-2C25C2FD18AB}" type="datetime1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70" y="2082832"/>
            <a:ext cx="12191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4800" spc="1000" dirty="0">
                <a:solidFill>
                  <a:srgbClr val="1A78C3"/>
                </a:solidFill>
                <a:latin typeface="黑体" panose="02010609060101010101" pitchFamily="49" charset="-122"/>
              </a:rPr>
              <a:t>第七讲 前后端数据交互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B28387-7A21-4FF0-8E8E-8084D44E3C48}"/>
              </a:ext>
            </a:extLst>
          </p:cNvPr>
          <p:cNvSpPr txBox="1"/>
          <p:nvPr/>
        </p:nvSpPr>
        <p:spPr>
          <a:xfrm>
            <a:off x="670" y="4268044"/>
            <a:ext cx="121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2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盛 羽</a:t>
            </a:r>
            <a:endParaRPr lang="en-US" altLang="zh-CN" sz="20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5F9917-8A2A-46F8-8920-8EBB6E5E9BB9}"/>
              </a:ext>
            </a:extLst>
          </p:cNvPr>
          <p:cNvSpPr txBox="1"/>
          <p:nvPr/>
        </p:nvSpPr>
        <p:spPr>
          <a:xfrm>
            <a:off x="0" y="4739666"/>
            <a:ext cx="1219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24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中南大学计算机学院</a:t>
            </a:r>
            <a:endParaRPr lang="en-US" altLang="zh-CN" sz="24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5F66EE-32C5-4B9D-A341-9F00E0CE9FB8}"/>
              </a:ext>
            </a:extLst>
          </p:cNvPr>
          <p:cNvSpPr txBox="1"/>
          <p:nvPr/>
        </p:nvSpPr>
        <p:spPr>
          <a:xfrm>
            <a:off x="670" y="5272843"/>
            <a:ext cx="121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2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shengyu@csu.edu.cn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01AF65-E8B8-4723-AF13-03F0314F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CEAB21-0F70-4095-BAFE-35010F7E2A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验证</a:t>
            </a:r>
            <a:endParaRPr lang="en-US" altLang="zh-CN" dirty="0"/>
          </a:p>
          <a:p>
            <a:pPr lvl="1"/>
            <a:r>
              <a:rPr lang="en-US" altLang="zh-CN" dirty="0"/>
              <a:t>DTD</a:t>
            </a:r>
          </a:p>
          <a:p>
            <a:pPr lvl="2"/>
            <a:r>
              <a:rPr lang="en-US" altLang="zh-CN" dirty="0"/>
              <a:t>DTD</a:t>
            </a:r>
            <a:r>
              <a:rPr lang="zh-CN" altLang="en-US" dirty="0"/>
              <a:t>（文档类型定义）的作用是定义 </a:t>
            </a:r>
            <a:r>
              <a:rPr lang="en-US" altLang="zh-CN" dirty="0"/>
              <a:t>XML </a:t>
            </a:r>
            <a:r>
              <a:rPr lang="zh-CN" altLang="en-US" dirty="0"/>
              <a:t>文档的合法构建模块</a:t>
            </a:r>
          </a:p>
          <a:p>
            <a:pPr lvl="2"/>
            <a:r>
              <a:rPr lang="en-US" altLang="zh-CN" dirty="0"/>
              <a:t>DTD </a:t>
            </a:r>
            <a:r>
              <a:rPr lang="zh-CN" altLang="en-US" dirty="0"/>
              <a:t>可被成行地声明于 </a:t>
            </a:r>
            <a:r>
              <a:rPr lang="en-US" altLang="zh-CN" dirty="0"/>
              <a:t>XML </a:t>
            </a:r>
            <a:r>
              <a:rPr lang="zh-CN" altLang="en-US" dirty="0"/>
              <a:t>文档中，也可作为一个外部引用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86B2C-44F3-44FE-9AC2-74F4807173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2.XML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0E845C-15F6-41C3-92B9-DBC90E9B0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7" y="2520151"/>
            <a:ext cx="6375961" cy="38777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5181CC-E1D5-491E-B8C5-9300A1C96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79" y="3655424"/>
            <a:ext cx="5600000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3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数据交互格式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XML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Ajax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85033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8E72FA-F807-453A-8FE4-4625C74F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0C0277-0EC6-425A-8110-FDFC524ED8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</a:p>
          <a:p>
            <a:pPr lvl="1"/>
            <a:r>
              <a:rPr lang="en-US" altLang="zh-CN" dirty="0"/>
              <a:t>JavaScript</a:t>
            </a:r>
            <a:r>
              <a:rPr lang="zh-CN" altLang="en-US" dirty="0"/>
              <a:t>对象表示法（</a:t>
            </a:r>
            <a:r>
              <a:rPr lang="en-US" altLang="zh-CN" dirty="0"/>
              <a:t>JavaScript Object Notation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按照</a:t>
            </a:r>
            <a:r>
              <a:rPr lang="en-US" altLang="zh-CN" dirty="0"/>
              <a:t>JavaScript</a:t>
            </a:r>
            <a:r>
              <a:rPr lang="zh-CN" altLang="en-US" dirty="0"/>
              <a:t>对象语法的数据格式</a:t>
            </a:r>
            <a:endParaRPr lang="en-US" altLang="zh-CN" dirty="0"/>
          </a:p>
          <a:p>
            <a:pPr lvl="1"/>
            <a:r>
              <a:rPr lang="zh-CN" altLang="en-US" dirty="0"/>
              <a:t>独立于</a:t>
            </a:r>
            <a:r>
              <a:rPr lang="en-US" altLang="zh-CN" dirty="0"/>
              <a:t>JavaScript</a:t>
            </a:r>
          </a:p>
          <a:p>
            <a:pPr lvl="1"/>
            <a:r>
              <a:rPr lang="en-US" altLang="zh-CN" dirty="0"/>
              <a:t>JSON</a:t>
            </a:r>
            <a:r>
              <a:rPr lang="zh-CN" altLang="en-US" dirty="0"/>
              <a:t>可以作为一个对象或者字符串存在</a:t>
            </a:r>
            <a:endParaRPr lang="en-US" altLang="zh-CN" dirty="0"/>
          </a:p>
          <a:p>
            <a:pPr lvl="2"/>
            <a:r>
              <a:rPr lang="zh-CN" altLang="en-US" dirty="0"/>
              <a:t>对象：用于解读 </a:t>
            </a:r>
            <a:r>
              <a:rPr lang="en-US" altLang="zh-CN" dirty="0"/>
              <a:t>JSON </a:t>
            </a:r>
            <a:r>
              <a:rPr lang="zh-CN" altLang="en-US" dirty="0"/>
              <a:t>中的数据</a:t>
            </a:r>
            <a:endParaRPr lang="en-US" altLang="zh-CN" dirty="0"/>
          </a:p>
          <a:p>
            <a:pPr lvl="2"/>
            <a:r>
              <a:rPr lang="zh-CN" altLang="en-US" dirty="0"/>
              <a:t>字符串：用于通过网络传输 </a:t>
            </a:r>
            <a:r>
              <a:rPr lang="en-US" altLang="zh-CN" dirty="0"/>
              <a:t>JSON 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88030-36F6-4CDA-AD23-197873178E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52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BDA8D9-FF1C-4CDF-9F3D-007974D0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7835D-8B4F-42C8-BB6E-FFDE85A1E7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结构</a:t>
            </a:r>
            <a:endParaRPr lang="en-US" altLang="zh-CN" dirty="0"/>
          </a:p>
          <a:p>
            <a:pPr lvl="1"/>
            <a:r>
              <a:rPr lang="zh-CN" altLang="en-US" dirty="0"/>
              <a:t>可以把 </a:t>
            </a:r>
            <a:r>
              <a:rPr lang="en-US" altLang="zh-CN" dirty="0"/>
              <a:t>JavaScript </a:t>
            </a:r>
            <a:r>
              <a:rPr lang="zh-CN" altLang="en-US" dirty="0"/>
              <a:t>对象原原本本的写入 </a:t>
            </a:r>
            <a:r>
              <a:rPr lang="en-US" altLang="zh-CN" dirty="0"/>
              <a:t>JSON </a:t>
            </a:r>
            <a:r>
              <a:rPr lang="zh-CN" altLang="en-US" dirty="0"/>
              <a:t>数据：</a:t>
            </a:r>
            <a:endParaRPr lang="en-US" altLang="zh-CN" dirty="0"/>
          </a:p>
          <a:p>
            <a:pPr marL="456565" lvl="1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字符串，数字，数组，布尔还有其它的字面值对象</a:t>
            </a:r>
            <a:endParaRPr lang="en-US" altLang="zh-CN" dirty="0"/>
          </a:p>
          <a:p>
            <a:pPr lvl="1"/>
            <a:r>
              <a:rPr lang="zh-CN" altLang="en-US" dirty="0"/>
              <a:t>以保存为一个名为 </a:t>
            </a:r>
            <a:r>
              <a:rPr lang="en-US" altLang="zh-CN" dirty="0" err="1"/>
              <a:t>superHeroes</a:t>
            </a:r>
            <a:r>
              <a:rPr lang="en-US" altLang="zh-CN" dirty="0"/>
              <a:t> </a:t>
            </a:r>
            <a:r>
              <a:rPr lang="zh-CN" altLang="en-US" dirty="0"/>
              <a:t>对象为例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superHeroes</a:t>
            </a:r>
            <a:r>
              <a:rPr lang="en-US" altLang="zh-CN" dirty="0"/>
              <a:t>["members"][1]["powers"][2]</a:t>
            </a:r>
          </a:p>
          <a:p>
            <a:pPr marL="913765" lvl="1" indent="-457200">
              <a:buFont typeface="+mj-lt"/>
              <a:buAutoNum type="arabicPeriod"/>
            </a:pPr>
            <a:r>
              <a:rPr lang="zh-CN" altLang="en-US" sz="1600" dirty="0"/>
              <a:t>首先我们有变量名 </a:t>
            </a:r>
            <a:r>
              <a:rPr lang="en-US" altLang="zh-CN" sz="1600" dirty="0" err="1"/>
              <a:t>superHeroes</a:t>
            </a:r>
            <a:r>
              <a:rPr lang="zh-CN" altLang="en-US" sz="1600" dirty="0"/>
              <a:t>，储存对象 </a:t>
            </a:r>
          </a:p>
          <a:p>
            <a:pPr marL="913765" lvl="1" indent="-457200">
              <a:buFont typeface="+mj-lt"/>
              <a:buAutoNum type="arabicPeriod"/>
            </a:pPr>
            <a:r>
              <a:rPr lang="zh-CN" altLang="en-US" sz="1600" dirty="0"/>
              <a:t>在对象中我们想访问 </a:t>
            </a:r>
            <a:r>
              <a:rPr lang="en-US" altLang="zh-CN" sz="1600" dirty="0"/>
              <a:t>members </a:t>
            </a:r>
            <a:r>
              <a:rPr lang="zh-CN" altLang="en-US" sz="1600" dirty="0"/>
              <a:t>属性，所以我们使用 </a:t>
            </a:r>
            <a:r>
              <a:rPr lang="en-US" altLang="zh-CN" sz="1600" dirty="0"/>
              <a:t>["members"]</a:t>
            </a:r>
            <a:endParaRPr lang="zh-CN" altLang="en-US" sz="1600" dirty="0"/>
          </a:p>
          <a:p>
            <a:pPr marL="913765" lvl="1" indent="-457200">
              <a:buFont typeface="+mj-lt"/>
              <a:buAutoNum type="arabicPeriod"/>
            </a:pPr>
            <a:r>
              <a:rPr lang="en-US" altLang="zh-CN" sz="1600" dirty="0"/>
              <a:t>members </a:t>
            </a:r>
            <a:r>
              <a:rPr lang="zh-CN" altLang="en-US" sz="1600" dirty="0"/>
              <a:t>包含有对象数组，我们想要访问第二个元素，所以我们使用</a:t>
            </a:r>
            <a:r>
              <a:rPr lang="en-US" altLang="zh-CN" sz="1600" dirty="0"/>
              <a:t>[1]</a:t>
            </a:r>
            <a:endParaRPr lang="zh-CN" altLang="en-US" sz="1600" dirty="0"/>
          </a:p>
          <a:p>
            <a:pPr marL="913765" lvl="1" indent="-457200">
              <a:buFont typeface="+mj-lt"/>
              <a:buAutoNum type="arabicPeriod"/>
            </a:pPr>
            <a:r>
              <a:rPr lang="zh-CN" altLang="en-US" sz="1600" dirty="0"/>
              <a:t>在对象内，我们想访问 </a:t>
            </a:r>
            <a:r>
              <a:rPr lang="en-US" altLang="zh-CN" sz="1600" dirty="0"/>
              <a:t>powers </a:t>
            </a:r>
            <a:r>
              <a:rPr lang="zh-CN" altLang="en-US" sz="1600" dirty="0"/>
              <a:t>属性，所以我们使用 </a:t>
            </a:r>
            <a:r>
              <a:rPr lang="en-US" altLang="zh-CN" sz="1600" dirty="0"/>
              <a:t>["powers"]</a:t>
            </a:r>
            <a:endParaRPr lang="zh-CN" altLang="en-US" sz="1600" dirty="0"/>
          </a:p>
          <a:p>
            <a:pPr marL="913765" lvl="1" indent="-457200">
              <a:buFont typeface="+mj-lt"/>
              <a:buAutoNum type="arabicPeriod"/>
            </a:pPr>
            <a:r>
              <a:rPr lang="en-US" altLang="zh-CN" sz="1600" dirty="0"/>
              <a:t>powers </a:t>
            </a:r>
            <a:r>
              <a:rPr lang="zh-CN" altLang="en-US" sz="1600" dirty="0"/>
              <a:t>属性是一个包含英雄技能的数组。我们想要第三个，所以我们使用</a:t>
            </a:r>
            <a:r>
              <a:rPr lang="en-US" altLang="zh-CN" sz="1600" dirty="0"/>
              <a:t>[2]</a:t>
            </a:r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894091-FB5E-4112-8C34-0938ACD7F2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3.JSON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8CC1D0-C75F-452B-BCF5-B17CF2554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682" y="0"/>
            <a:ext cx="3936158" cy="67851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ACEAB7-77CC-4A8D-8D25-002B61FE9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40" y="2581381"/>
            <a:ext cx="4780952" cy="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2C6B79-BF47-4494-AD33-1DDB61DC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34BB85-6DB8-4DAB-BCB7-AA4878A6F3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结构</a:t>
            </a:r>
            <a:endParaRPr lang="en-US" altLang="zh-CN" dirty="0"/>
          </a:p>
          <a:p>
            <a:pPr lvl="1"/>
            <a:r>
              <a:rPr lang="en-US" altLang="zh-CN" dirty="0"/>
              <a:t>JSON </a:t>
            </a:r>
            <a:r>
              <a:rPr lang="zh-CN" altLang="en-US" dirty="0"/>
              <a:t>对象基于</a:t>
            </a:r>
            <a:r>
              <a:rPr lang="en-US" altLang="zh-CN" dirty="0"/>
              <a:t>JavaScript 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数组对象也是一种合法的 </a:t>
            </a:r>
            <a:r>
              <a:rPr lang="en-US" altLang="zh-CN" dirty="0"/>
              <a:t>JSON 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通过数组索引就可以访问数组元素</a:t>
            </a:r>
            <a:endParaRPr lang="en-US" altLang="zh-CN" dirty="0"/>
          </a:p>
          <a:p>
            <a:pPr lvl="2"/>
            <a:r>
              <a:rPr lang="zh-CN" altLang="en-US" dirty="0"/>
              <a:t>如</a:t>
            </a:r>
            <a:r>
              <a:rPr lang="en-US" altLang="zh-CN" dirty="0"/>
              <a:t>[0]["powers"]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DB6BD4-87F5-4EDB-A0D8-C15AB35FDC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3.JSON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43685B-0CB9-40D1-BAAA-63B972266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066" y="680979"/>
            <a:ext cx="4590476" cy="5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4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37A52D-DAF8-41B1-B070-EDE82D94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6B30EA-B95B-4966-8415-640E412357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其他注意事项</a:t>
            </a:r>
            <a:endParaRPr lang="en-US" altLang="zh-CN" dirty="0"/>
          </a:p>
          <a:p>
            <a:pPr lvl="1"/>
            <a:r>
              <a:rPr lang="en-US" altLang="zh-CN" dirty="0"/>
              <a:t>JSON </a:t>
            </a:r>
            <a:r>
              <a:rPr lang="zh-CN" altLang="en-US" dirty="0"/>
              <a:t>是一种纯数据格式，它只包含属性，没有方法。</a:t>
            </a:r>
          </a:p>
          <a:p>
            <a:pPr lvl="1"/>
            <a:r>
              <a:rPr lang="en-US" altLang="zh-CN" dirty="0"/>
              <a:t>JSON</a:t>
            </a:r>
            <a:r>
              <a:rPr lang="zh-CN" altLang="en-US" dirty="0"/>
              <a:t>要求在字符串和属性名称周围使用</a:t>
            </a:r>
            <a:r>
              <a:rPr lang="zh-CN" altLang="en-US" dirty="0">
                <a:solidFill>
                  <a:srgbClr val="ED7D31"/>
                </a:solidFill>
              </a:rPr>
              <a:t>双引号</a:t>
            </a:r>
            <a:r>
              <a:rPr lang="en-US" altLang="zh-CN" dirty="0">
                <a:solidFill>
                  <a:srgbClr val="ED7D31"/>
                </a:solidFill>
              </a:rPr>
              <a:t>,</a:t>
            </a:r>
            <a:r>
              <a:rPr lang="zh-CN" altLang="en-US" dirty="0"/>
              <a:t>单引号无效。</a:t>
            </a:r>
          </a:p>
          <a:p>
            <a:pPr lvl="1"/>
            <a:r>
              <a:rPr lang="zh-CN" altLang="en-US" dirty="0"/>
              <a:t>甚至一个错位的逗号或分号就可以导致  </a:t>
            </a:r>
            <a:r>
              <a:rPr lang="en-US" altLang="zh-CN" dirty="0"/>
              <a:t>JSON </a:t>
            </a:r>
            <a:r>
              <a:rPr lang="zh-CN" altLang="en-US" dirty="0"/>
              <a:t>文件出错。您应该小心的检查您想使用的数据</a:t>
            </a:r>
            <a:r>
              <a:rPr lang="en-US" altLang="zh-CN" dirty="0"/>
              <a:t>(</a:t>
            </a:r>
            <a:r>
              <a:rPr lang="zh-CN" altLang="en-US" dirty="0"/>
              <a:t>虽然计算机生成的 </a:t>
            </a:r>
            <a:r>
              <a:rPr lang="en-US" altLang="zh-CN" dirty="0"/>
              <a:t>JSON </a:t>
            </a:r>
            <a:r>
              <a:rPr lang="zh-CN" altLang="en-US" dirty="0"/>
              <a:t>很少出错，只要生成程序正常工作</a:t>
            </a:r>
            <a:r>
              <a:rPr lang="en-US" altLang="zh-CN" dirty="0"/>
              <a:t>)</a:t>
            </a:r>
            <a:r>
              <a:rPr lang="zh-CN" altLang="en-US" dirty="0"/>
              <a:t>。您可以通过像 </a:t>
            </a:r>
            <a:r>
              <a:rPr lang="en-US" altLang="zh-CN" dirty="0" err="1"/>
              <a:t>JSONLint</a:t>
            </a:r>
            <a:r>
              <a:rPr lang="en-US" altLang="zh-CN" dirty="0"/>
              <a:t> </a:t>
            </a:r>
            <a:r>
              <a:rPr lang="zh-CN" altLang="en-US" dirty="0"/>
              <a:t>的应用程序来检验 </a:t>
            </a:r>
            <a:r>
              <a:rPr lang="en-US" altLang="zh-CN" dirty="0"/>
              <a:t>JSON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JSON </a:t>
            </a:r>
            <a:r>
              <a:rPr lang="zh-CN" altLang="en-US" dirty="0"/>
              <a:t>可以将任何标准合法的 </a:t>
            </a:r>
            <a:r>
              <a:rPr lang="en-US" altLang="zh-CN" dirty="0"/>
              <a:t>JSON </a:t>
            </a:r>
            <a:r>
              <a:rPr lang="zh-CN" altLang="en-US" dirty="0"/>
              <a:t>数据格式化保存，不只是数组和对象。比如，一个单一的字符串或者数字可以是合法的 </a:t>
            </a:r>
            <a:r>
              <a:rPr lang="en-US" altLang="zh-CN" dirty="0"/>
              <a:t>JSON </a:t>
            </a:r>
            <a:r>
              <a:rPr lang="zh-CN" altLang="en-US" dirty="0"/>
              <a:t>对象。虽然不是特别有用处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与 </a:t>
            </a:r>
            <a:r>
              <a:rPr lang="en-US" altLang="zh-CN" dirty="0"/>
              <a:t>JavaScript </a:t>
            </a:r>
            <a:r>
              <a:rPr lang="zh-CN" altLang="en-US" dirty="0"/>
              <a:t>代码中对象属性可以不加引号不同，</a:t>
            </a:r>
            <a:r>
              <a:rPr lang="en-US" altLang="zh-CN" dirty="0"/>
              <a:t>JSON </a:t>
            </a:r>
            <a:r>
              <a:rPr lang="zh-CN" altLang="en-US" dirty="0"/>
              <a:t>中只有带引号的字符串可以用作属性。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348EB-2C1A-429E-8BA6-D1145798F6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3.JSON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55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F8D6BA-2166-4165-9F2A-3C8D4F44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ED059-4977-4305-A4DE-2198D10D76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755439"/>
            <a:ext cx="11920072" cy="5756456"/>
          </a:xfrm>
        </p:spPr>
        <p:txBody>
          <a:bodyPr>
            <a:normAutofit/>
          </a:bodyPr>
          <a:lstStyle/>
          <a:p>
            <a:r>
              <a:rPr lang="en-US" altLang="zh-CN" dirty="0"/>
              <a:t>JSON</a:t>
            </a:r>
            <a:r>
              <a:rPr lang="zh-CN" altLang="en-US" dirty="0"/>
              <a:t>对象和文本间的转换</a:t>
            </a:r>
            <a:endParaRPr lang="en-US" altLang="zh-CN" dirty="0"/>
          </a:p>
          <a:p>
            <a:pPr lvl="1"/>
            <a:r>
              <a:rPr lang="zh-CN" altLang="en-US" dirty="0"/>
              <a:t>浏览器拥有一个内建的 </a:t>
            </a:r>
            <a:r>
              <a:rPr lang="en-US" altLang="zh-CN" dirty="0"/>
              <a:t>JSON</a:t>
            </a:r>
          </a:p>
          <a:p>
            <a:pPr lvl="1"/>
            <a:r>
              <a:rPr lang="zh-CN" altLang="en-US" dirty="0"/>
              <a:t>包含以下两个方法</a:t>
            </a:r>
          </a:p>
          <a:p>
            <a:pPr lvl="2"/>
            <a:r>
              <a:rPr lang="en-US" altLang="zh-CN" dirty="0"/>
              <a:t>parse(): </a:t>
            </a:r>
            <a:r>
              <a:rPr lang="zh-CN" altLang="en-US" dirty="0"/>
              <a:t>以文本字符串形式接受</a:t>
            </a:r>
            <a:r>
              <a:rPr lang="en-US" altLang="zh-CN" dirty="0"/>
              <a:t>JSON</a:t>
            </a:r>
            <a:r>
              <a:rPr lang="zh-CN" altLang="en-US" dirty="0"/>
              <a:t>对象作为参数，并返回相应的对象。</a:t>
            </a:r>
          </a:p>
          <a:p>
            <a:pPr lvl="2"/>
            <a:r>
              <a:rPr lang="en-US" altLang="zh-CN" dirty="0" err="1"/>
              <a:t>stringify</a:t>
            </a:r>
            <a:r>
              <a:rPr lang="en-US" altLang="zh-CN" dirty="0"/>
              <a:t>(): </a:t>
            </a:r>
            <a:r>
              <a:rPr lang="zh-CN" altLang="en-US" dirty="0"/>
              <a:t>接收一个对象作为参数，返回一个对应的</a:t>
            </a:r>
            <a:r>
              <a:rPr lang="en-US" altLang="zh-CN" dirty="0"/>
              <a:t>JSON</a:t>
            </a:r>
            <a:r>
              <a:rPr lang="zh-CN" altLang="en-US" dirty="0"/>
              <a:t>字符串。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一个例子：</a:t>
            </a:r>
            <a:r>
              <a:rPr lang="en-US" altLang="zh-CN" dirty="0" err="1"/>
              <a:t>SupperHero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746C9A-730E-4A4A-A84E-35DF3CB70E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3.JSON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0A2D44-CB7A-4D93-9073-B6474399F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78" y="3014127"/>
            <a:ext cx="6495238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2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数据交互格式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XML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Ajax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69642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1FBC4B-319E-4CF9-9D69-13DFC254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D106D-8927-415F-8D0B-C468984625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</a:p>
          <a:p>
            <a:pPr lvl="1"/>
            <a:r>
              <a:rPr lang="en-US" altLang="zh-CN" dirty="0"/>
              <a:t>Asynchronous JavaScript + XML</a:t>
            </a:r>
            <a:r>
              <a:rPr lang="zh-CN" altLang="en-US" dirty="0"/>
              <a:t>（异步</a:t>
            </a:r>
            <a:r>
              <a:rPr lang="en-US" altLang="zh-CN" dirty="0"/>
              <a:t>JavaScript</a:t>
            </a:r>
            <a:r>
              <a:rPr lang="zh-CN" altLang="en-US" dirty="0"/>
              <a:t>和</a:t>
            </a:r>
            <a:r>
              <a:rPr lang="en-US" altLang="zh-CN" dirty="0"/>
              <a:t>XML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JSON</a:t>
            </a:r>
            <a:r>
              <a:rPr lang="zh-CN" altLang="en-US" dirty="0"/>
              <a:t>的使用比</a:t>
            </a:r>
            <a:r>
              <a:rPr lang="en-US" altLang="zh-CN" dirty="0"/>
              <a:t>XML</a:t>
            </a:r>
            <a:r>
              <a:rPr lang="zh-CN" altLang="en-US" dirty="0"/>
              <a:t>更加普遍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XMLHttpRequest</a:t>
            </a:r>
            <a:r>
              <a:rPr lang="zh-CN" altLang="en-US" dirty="0"/>
              <a:t>与服务端进行交互</a:t>
            </a:r>
            <a:endParaRPr lang="en-US" altLang="zh-CN" dirty="0"/>
          </a:p>
          <a:p>
            <a:pPr lvl="1"/>
            <a:r>
              <a:rPr lang="zh-CN" altLang="en-US" dirty="0"/>
              <a:t>可以发送和接受包括</a:t>
            </a:r>
            <a:r>
              <a:rPr lang="en-US" altLang="zh-CN" dirty="0"/>
              <a:t>JSON, XML, HTML, and text files</a:t>
            </a:r>
            <a:r>
              <a:rPr lang="zh-CN" altLang="en-US" dirty="0"/>
              <a:t>等类型数据</a:t>
            </a:r>
            <a:endParaRPr lang="en-US" altLang="zh-CN" dirty="0"/>
          </a:p>
          <a:p>
            <a:pPr lvl="1"/>
            <a:r>
              <a:rPr lang="en-US" altLang="zh-CN" dirty="0"/>
              <a:t>Asynchronous</a:t>
            </a:r>
            <a:r>
              <a:rPr lang="zh-CN" altLang="en-US" dirty="0"/>
              <a:t>（异步）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Ajax</a:t>
            </a:r>
            <a:r>
              <a:rPr lang="zh-CN" altLang="en-US" dirty="0"/>
              <a:t>技术与服务器通信、交换数据和更新页面都不需要刷新整个页面</a:t>
            </a:r>
            <a:endParaRPr lang="en-US" altLang="zh-CN" dirty="0"/>
          </a:p>
          <a:p>
            <a:pPr lvl="1"/>
            <a:r>
              <a:rPr lang="zh-CN" altLang="en-US" dirty="0"/>
              <a:t>两个主要功能：</a:t>
            </a:r>
            <a:endParaRPr lang="en-US" altLang="zh-CN" dirty="0"/>
          </a:p>
          <a:p>
            <a:pPr lvl="2"/>
            <a:r>
              <a:rPr lang="zh-CN" altLang="en-US" dirty="0"/>
              <a:t>向服务器发送请求而无需重新加载整个页面</a:t>
            </a:r>
            <a:endParaRPr lang="en-US" altLang="zh-CN" dirty="0"/>
          </a:p>
          <a:p>
            <a:pPr lvl="2"/>
            <a:r>
              <a:rPr lang="zh-CN" altLang="en-US" dirty="0"/>
              <a:t>接受和处理服务器发过来的数据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381625-DDC8-4D04-B7D7-0DFCC51596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4.Ajax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85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2C56C0-EC7C-4EFB-9578-7439EF29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A5BB3-F07F-45C9-A602-6558C4CB5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使用</a:t>
            </a:r>
            <a:endParaRPr lang="en-US" altLang="zh-CN" dirty="0"/>
          </a:p>
          <a:p>
            <a:pPr marL="913765" lvl="1" indent="-457200">
              <a:buFont typeface="+mj-lt"/>
              <a:buAutoNum type="arabicPeriod"/>
            </a:pPr>
            <a:r>
              <a:rPr lang="zh-CN" altLang="en-US" dirty="0"/>
              <a:t>发送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2"/>
            <a:r>
              <a:rPr lang="zh-CN" altLang="en-US" dirty="0"/>
              <a:t>向服务器发送</a:t>
            </a:r>
            <a:r>
              <a:rPr lang="en-US" altLang="zh-CN" dirty="0"/>
              <a:t>HTTP</a:t>
            </a:r>
            <a:r>
              <a:rPr lang="zh-CN" altLang="en-US" dirty="0"/>
              <a:t>请求并接收返回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Onreadystatechange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3"/>
            <a:r>
              <a:rPr lang="zh-CN" altLang="en-US" dirty="0"/>
              <a:t>指明当</a:t>
            </a:r>
            <a:r>
              <a:rPr lang="en-US" altLang="zh-CN" dirty="0"/>
              <a:t>request</a:t>
            </a:r>
            <a:r>
              <a:rPr lang="zh-CN" altLang="en-US" dirty="0"/>
              <a:t>状态发生改变时，哪个</a:t>
            </a:r>
            <a:r>
              <a:rPr lang="en-US" altLang="zh-CN" dirty="0"/>
              <a:t>JS</a:t>
            </a:r>
            <a:r>
              <a:rPr lang="zh-CN" altLang="en-US" dirty="0"/>
              <a:t>函数来处理这个响应</a:t>
            </a:r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4AA9B-3165-4E2F-8572-097B58364F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4.Ajax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79DAF2-8E73-4878-B57F-F18BD632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76" y="2249168"/>
            <a:ext cx="4371429" cy="3428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BF575B-8693-4AC8-B46A-1AF055247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567" y="3576659"/>
            <a:ext cx="6380952" cy="447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5879D0-85BE-4677-BBBF-65E9F97A4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567" y="4129671"/>
            <a:ext cx="5571429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数据交互格式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XML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Ajax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556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AE7A88-57F0-4095-8E9E-9843E5DE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4A12A7-D692-4405-B100-5196FBE0AB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使用</a:t>
            </a:r>
            <a:endParaRPr lang="en-US" altLang="zh-CN" dirty="0"/>
          </a:p>
          <a:p>
            <a:pPr marL="913765" lvl="1" indent="-457200">
              <a:buFont typeface="+mj-lt"/>
              <a:buAutoNum type="arabicPeriod"/>
            </a:pPr>
            <a:r>
              <a:rPr lang="zh-CN" altLang="en-US" dirty="0"/>
              <a:t>发送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2"/>
            <a:r>
              <a:rPr lang="zh-CN" altLang="en-US" dirty="0"/>
              <a:t>完成</a:t>
            </a:r>
            <a:r>
              <a:rPr lang="en-US" altLang="zh-CN" dirty="0" err="1"/>
              <a:t>Onreadystatechange</a:t>
            </a:r>
            <a:r>
              <a:rPr lang="zh-CN" altLang="en-US" dirty="0"/>
              <a:t>定义后，方可进行实际</a:t>
            </a:r>
            <a:r>
              <a:rPr lang="en-US" altLang="zh-CN" dirty="0"/>
              <a:t>request</a:t>
            </a:r>
          </a:p>
          <a:p>
            <a:pPr lvl="2"/>
            <a:r>
              <a:rPr lang="en-US" altLang="zh-CN" dirty="0"/>
              <a:t>open() and send()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open()</a:t>
            </a:r>
          </a:p>
          <a:p>
            <a:pPr lvl="3"/>
            <a:r>
              <a:rPr lang="zh-CN" altLang="en-US" dirty="0"/>
              <a:t>第一个参数：</a:t>
            </a:r>
            <a:r>
              <a:rPr lang="en-US" altLang="zh-CN" dirty="0"/>
              <a:t>HTTP</a:t>
            </a:r>
            <a:r>
              <a:rPr lang="zh-CN" altLang="en-US" dirty="0"/>
              <a:t>方法，</a:t>
            </a:r>
            <a:r>
              <a:rPr lang="en-US" altLang="zh-CN" dirty="0"/>
              <a:t>GET, POST, HEAD</a:t>
            </a:r>
            <a:r>
              <a:rPr lang="zh-CN" altLang="en-US" dirty="0"/>
              <a:t>等</a:t>
            </a:r>
            <a:endParaRPr lang="en-US" altLang="zh-CN" dirty="0"/>
          </a:p>
          <a:p>
            <a:pPr lvl="3"/>
            <a:r>
              <a:rPr lang="zh-CN" altLang="en-US" dirty="0"/>
              <a:t>第二个参数：接收请求的</a:t>
            </a:r>
            <a:r>
              <a:rPr lang="en-US" altLang="zh-CN" dirty="0"/>
              <a:t>URL</a:t>
            </a:r>
            <a:r>
              <a:rPr lang="zh-CN" altLang="en-US" dirty="0"/>
              <a:t>。默认不能访问第三方资源。</a:t>
            </a:r>
            <a:endParaRPr lang="en-US" altLang="zh-CN" dirty="0"/>
          </a:p>
          <a:p>
            <a:pPr lvl="3"/>
            <a:r>
              <a:rPr lang="zh-CN" altLang="en-US" dirty="0"/>
              <a:t>第三个参数：可选。是否为异步，默认</a:t>
            </a:r>
            <a:r>
              <a:rPr lang="en-US" altLang="zh-CN" dirty="0"/>
              <a:t>True</a:t>
            </a:r>
            <a:r>
              <a:rPr lang="zh-CN" altLang="en-US" dirty="0"/>
              <a:t>。异步状态下，在服务端响应返回前，还可以执行其他页面操作。</a:t>
            </a:r>
            <a:endParaRPr lang="en-US" altLang="zh-CN" dirty="0"/>
          </a:p>
          <a:p>
            <a:pPr lvl="2"/>
            <a:r>
              <a:rPr lang="en-US" altLang="zh-CN" dirty="0"/>
              <a:t>send()</a:t>
            </a:r>
          </a:p>
          <a:p>
            <a:pPr lvl="3"/>
            <a:r>
              <a:rPr lang="zh-CN" altLang="en-US" dirty="0"/>
              <a:t>使用</a:t>
            </a:r>
            <a:r>
              <a:rPr lang="en-US" altLang="zh-CN" dirty="0"/>
              <a:t>POST</a:t>
            </a:r>
            <a:r>
              <a:rPr lang="zh-CN" altLang="en-US" dirty="0"/>
              <a:t>方法时，函数中参数可以为任何想发送到服务器的数据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1B8D8-4EDC-4C26-88C6-5AD545EA3B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4.Ajax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CE6DD3-4B6E-4DF9-9B0B-2049AC461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30" y="2462299"/>
            <a:ext cx="8142857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9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E03B10-3724-4177-B5F1-E04B1C2B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AF7F70-A7D2-4009-AB4F-936C974049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Ajax</a:t>
            </a:r>
            <a:r>
              <a:rPr lang="zh-CN" altLang="en-US" dirty="0"/>
              <a:t>使用</a:t>
            </a:r>
            <a:endParaRPr lang="en-US" altLang="zh-CN" dirty="0"/>
          </a:p>
          <a:p>
            <a:pPr marL="913765" lvl="1" indent="-457200">
              <a:buFont typeface="+mj-lt"/>
              <a:buAutoNum type="arabicPeriod" startAt="2"/>
            </a:pPr>
            <a:r>
              <a:rPr lang="zh-CN" altLang="en-US" dirty="0"/>
              <a:t>处理服务器响应</a:t>
            </a:r>
            <a:endParaRPr lang="en-US" altLang="zh-CN" dirty="0"/>
          </a:p>
          <a:p>
            <a:pPr lvl="2"/>
            <a:r>
              <a:rPr lang="zh-CN" altLang="en-US" dirty="0"/>
              <a:t>发送请求时定义了处理响应的函数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处理流程</a:t>
            </a:r>
            <a:endParaRPr lang="en-US" altLang="zh-CN" dirty="0"/>
          </a:p>
          <a:p>
            <a:pPr marL="1713865" lvl="3" indent="-342900">
              <a:buFont typeface="+mj-lt"/>
              <a:buAutoNum type="arabicPeriod"/>
            </a:pPr>
            <a:r>
              <a:rPr lang="zh-CN" altLang="en-US" dirty="0"/>
              <a:t>检查请求状态。如果状态为</a:t>
            </a:r>
            <a:r>
              <a:rPr lang="en-US" altLang="zh-CN" dirty="0" err="1">
                <a:highlight>
                  <a:srgbClr val="C0C0C0"/>
                </a:highlight>
              </a:rPr>
              <a:t>XMLHttpRequest.DONE</a:t>
            </a:r>
            <a:r>
              <a:rPr lang="zh-CN" altLang="en-US" dirty="0"/>
              <a:t>（也就是</a:t>
            </a:r>
            <a:r>
              <a:rPr lang="en-US" altLang="zh-CN" dirty="0"/>
              <a:t>4</a:t>
            </a:r>
            <a:r>
              <a:rPr lang="zh-CN" altLang="en-US" dirty="0"/>
              <a:t>），则表示已接收到服务端的响应且能够进入下一处理流程。</a:t>
            </a:r>
            <a:endParaRPr lang="en-US" altLang="zh-CN" dirty="0"/>
          </a:p>
          <a:p>
            <a:pPr marL="1713865" lvl="3" indent="-342900">
              <a:buFont typeface="+mj-lt"/>
              <a:buAutoNum type="arabicPeriod"/>
            </a:pPr>
            <a:endParaRPr lang="en-US" altLang="zh-CN" dirty="0"/>
          </a:p>
          <a:p>
            <a:pPr marL="1713865" lvl="3" indent="-342900">
              <a:buFont typeface="+mj-lt"/>
              <a:buAutoNum type="arabicPeriod"/>
            </a:pPr>
            <a:endParaRPr lang="en-US" altLang="zh-CN" dirty="0"/>
          </a:p>
          <a:p>
            <a:pPr marL="1713865" lvl="3" indent="-342900">
              <a:buFont typeface="+mj-lt"/>
              <a:buAutoNum type="arabicPeriod"/>
            </a:pPr>
            <a:endParaRPr lang="en-US" altLang="zh-CN" dirty="0"/>
          </a:p>
          <a:p>
            <a:pPr marL="1713865" lvl="3" indent="-342900">
              <a:buFont typeface="+mj-lt"/>
              <a:buAutoNum type="arabicPeriod"/>
            </a:pPr>
            <a:endParaRPr lang="en-US" altLang="zh-CN" dirty="0"/>
          </a:p>
          <a:p>
            <a:pPr lvl="3"/>
            <a:r>
              <a:rPr lang="en-US" altLang="zh-CN" dirty="0" err="1"/>
              <a:t>readyState</a:t>
            </a:r>
            <a:r>
              <a:rPr lang="en-US" altLang="zh-CN" dirty="0"/>
              <a:t> </a:t>
            </a:r>
          </a:p>
          <a:p>
            <a:pPr lvl="4"/>
            <a:r>
              <a:rPr lang="en-US" altLang="zh-CN" dirty="0"/>
              <a:t>0 (uninitialized) or (request not initialized)</a:t>
            </a:r>
          </a:p>
          <a:p>
            <a:pPr lvl="4"/>
            <a:r>
              <a:rPr lang="en-US" altLang="zh-CN" dirty="0"/>
              <a:t>1 (loading) or (server connection established)</a:t>
            </a:r>
          </a:p>
          <a:p>
            <a:pPr lvl="4"/>
            <a:r>
              <a:rPr lang="en-US" altLang="zh-CN" dirty="0"/>
              <a:t>2 (loaded) or (request received)</a:t>
            </a:r>
          </a:p>
          <a:p>
            <a:pPr lvl="4"/>
            <a:r>
              <a:rPr lang="en-US" altLang="zh-CN" dirty="0"/>
              <a:t>3 (interactive) or (processing request)</a:t>
            </a:r>
          </a:p>
          <a:p>
            <a:pPr lvl="4"/>
            <a:r>
              <a:rPr lang="en-US" altLang="zh-CN" dirty="0"/>
              <a:t>4 (complete) or (request finished and response is ready)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D752F9-2788-4603-9E37-9C502ADA3F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4.Ajax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1A359C-AB74-4565-B129-D7B8C582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47" y="1875161"/>
            <a:ext cx="6380952" cy="447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991A5E-8795-49D1-9407-003A0526C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327" y="3344774"/>
            <a:ext cx="6418430" cy="12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2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4EC948-77CB-4010-9BE3-57DB2E68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5AF04-58F7-441D-AF24-74C5425FA2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使用</a:t>
            </a:r>
            <a:endParaRPr lang="en-US" altLang="zh-CN" dirty="0"/>
          </a:p>
          <a:p>
            <a:pPr marL="913765" lvl="1" indent="-457200">
              <a:buFont typeface="+mj-lt"/>
              <a:buAutoNum type="arabicPeriod" startAt="2"/>
            </a:pPr>
            <a:r>
              <a:rPr lang="zh-CN" altLang="en-US" dirty="0"/>
              <a:t>处理服务器响应</a:t>
            </a:r>
            <a:endParaRPr lang="en-US" altLang="zh-CN" dirty="0"/>
          </a:p>
          <a:p>
            <a:pPr lvl="2"/>
            <a:r>
              <a:rPr lang="zh-CN" altLang="en-US" dirty="0"/>
              <a:t>检查</a:t>
            </a:r>
            <a:r>
              <a:rPr lang="en-US" altLang="zh-CN" dirty="0"/>
              <a:t>HTTP </a:t>
            </a:r>
            <a:r>
              <a:rPr lang="zh-CN" altLang="en-US" dirty="0"/>
              <a:t>响应状态代码。（</a:t>
            </a:r>
            <a:r>
              <a:rPr lang="en-US" altLang="zh-CN" dirty="0"/>
              <a:t>200 OK</a:t>
            </a:r>
            <a:r>
              <a:rPr lang="zh-CN" altLang="en-US" dirty="0"/>
              <a:t>？）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处理和分析服务器返回的数据</a:t>
            </a:r>
            <a:endParaRPr lang="en-US" altLang="zh-CN" dirty="0"/>
          </a:p>
          <a:p>
            <a:pPr lvl="3"/>
            <a:r>
              <a:rPr lang="en-US" altLang="zh-CN" dirty="0" err="1"/>
              <a:t>httpRequest.responseText</a:t>
            </a:r>
            <a:endParaRPr lang="en-US" altLang="zh-CN" dirty="0"/>
          </a:p>
          <a:p>
            <a:pPr lvl="3"/>
            <a:r>
              <a:rPr lang="en-US" altLang="zh-CN" dirty="0" err="1"/>
              <a:t>httpRequest.responseXML</a:t>
            </a:r>
            <a:endParaRPr lang="en-US" altLang="zh-CN" dirty="0"/>
          </a:p>
          <a:p>
            <a:pPr lvl="1"/>
            <a:r>
              <a:rPr lang="zh-CN" altLang="en-US" dirty="0"/>
              <a:t>注：</a:t>
            </a:r>
            <a:endParaRPr lang="en-US" altLang="zh-CN" dirty="0"/>
          </a:p>
          <a:p>
            <a:pPr lvl="2"/>
            <a:r>
              <a:rPr lang="zh-CN" altLang="en-US" dirty="0"/>
              <a:t>以上为异步方式的处理方法，如果为同步方式，无需定义函数。但是用户体验会很差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98E5E-B3D2-4B9A-9720-03417055B4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4.Ajax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34890E-94D7-4E89-9408-F8ECDAA7A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29" y="2199242"/>
            <a:ext cx="7333333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4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4EC948-77CB-4010-9BE3-57DB2E68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5AF04-58F7-441D-AF24-74C5425FA2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/>
              <a:t>09-Ajax-Demo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98E5E-B3D2-4B9A-9720-03417055B4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4.Ajax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F7D599-76DA-4A2B-ABAF-AF3D4769E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911" y="678876"/>
            <a:ext cx="8071270" cy="579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2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4EC948-77CB-4010-9BE3-57DB2E68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5AF04-58F7-441D-AF24-74C5425FA2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Ajax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/>
              <a:t>09-Ajax-JSON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98E5E-B3D2-4B9A-9720-03417055B4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4.Ajax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2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5AA36C4-0E6C-4C87-A01F-627A1F31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846E02-442A-4886-9294-D21382065A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同源策略</a:t>
            </a:r>
          </a:p>
          <a:p>
            <a:pPr lvl="1"/>
            <a:r>
              <a:rPr lang="zh-CN" altLang="en-US" dirty="0"/>
              <a:t>域名，协议，端口相同</a:t>
            </a:r>
          </a:p>
          <a:p>
            <a:r>
              <a:rPr lang="zh-CN" altLang="en-US" dirty="0"/>
              <a:t>跨域</a:t>
            </a:r>
          </a:p>
          <a:p>
            <a:pPr lvl="1"/>
            <a:r>
              <a:rPr lang="zh-CN" altLang="en-US" dirty="0"/>
              <a:t>代理</a:t>
            </a:r>
          </a:p>
          <a:p>
            <a:pPr lvl="1"/>
            <a:r>
              <a:rPr lang="en-US" altLang="zh-CN" dirty="0"/>
              <a:t>CORS</a:t>
            </a:r>
          </a:p>
          <a:p>
            <a:pPr lvl="2"/>
            <a:r>
              <a:rPr lang="en-US" altLang="zh-CN" dirty="0"/>
              <a:t>W3C</a:t>
            </a:r>
            <a:r>
              <a:rPr lang="zh-CN" altLang="en-US" dirty="0"/>
              <a:t>标准</a:t>
            </a:r>
          </a:p>
          <a:p>
            <a:pPr lvl="2"/>
            <a:r>
              <a:rPr lang="en-US" altLang="zh-CN" dirty="0"/>
              <a:t>"</a:t>
            </a:r>
            <a:r>
              <a:rPr lang="zh-CN" altLang="en-US" dirty="0"/>
              <a:t>跨域资源共享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Cross-origin resource sharing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它允许浏览器向跨源服务器，发出</a:t>
            </a:r>
            <a:r>
              <a:rPr lang="en-US" altLang="zh-CN" dirty="0" err="1"/>
              <a:t>XMLHttpRequest</a:t>
            </a:r>
            <a:r>
              <a:rPr lang="zh-CN" altLang="en-US" dirty="0"/>
              <a:t>请求，从而克服了</a:t>
            </a:r>
            <a:r>
              <a:rPr lang="en-US" altLang="zh-CN" dirty="0"/>
              <a:t>AJAX</a:t>
            </a:r>
            <a:r>
              <a:rPr lang="zh-CN" altLang="en-US" dirty="0"/>
              <a:t>只能同源使用的限制。</a:t>
            </a:r>
          </a:p>
          <a:p>
            <a:pPr lvl="1"/>
            <a:r>
              <a:rPr lang="en-US" altLang="zh-CN" dirty="0"/>
              <a:t>JSONP</a:t>
            </a:r>
            <a:r>
              <a:rPr lang="zh-CN" altLang="en-US" dirty="0"/>
              <a:t>：</a:t>
            </a:r>
            <a:r>
              <a:rPr lang="en-US" altLang="zh-CN" dirty="0"/>
              <a:t>JSON with Padding</a:t>
            </a:r>
          </a:p>
          <a:p>
            <a:pPr lvl="2"/>
            <a:r>
              <a:rPr lang="zh-CN" altLang="en-US" dirty="0"/>
              <a:t>通过</a:t>
            </a:r>
            <a:r>
              <a:rPr lang="en-US" altLang="zh-CN" dirty="0" err="1"/>
              <a:t>javascript</a:t>
            </a:r>
            <a:r>
              <a:rPr lang="en-US" altLang="zh-CN" dirty="0"/>
              <a:t> callback</a:t>
            </a:r>
            <a:r>
              <a:rPr lang="zh-CN" altLang="en-US" dirty="0"/>
              <a:t>的形式实现跨域访问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FB0C98-B322-49C3-84B0-ACD8102655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4.Ajax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39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0BDDB1-9AD3-438B-B5D1-D54AB50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1E381-1805-4604-A9CE-15DF52CCB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916" y="734939"/>
            <a:ext cx="11908923" cy="5434042"/>
          </a:xfrm>
        </p:spPr>
        <p:txBody>
          <a:bodyPr/>
          <a:lstStyle/>
          <a:p>
            <a:r>
              <a:rPr lang="zh-CN" altLang="en-US" dirty="0"/>
              <a:t>数据交互格式</a:t>
            </a:r>
            <a:endParaRPr lang="en-US" altLang="zh-CN" baseline="30000" dirty="0"/>
          </a:p>
          <a:p>
            <a:pPr lvl="1"/>
            <a:r>
              <a:rPr lang="zh-CN" altLang="en-US" dirty="0"/>
              <a:t>在计算机的不同程序之间，或者不同的编程语言之间进行交换数据，也需要一种大家都能听得懂得‘语言’，这就是数据交换格式</a:t>
            </a:r>
            <a:endParaRPr lang="en-US" altLang="zh-CN" dirty="0"/>
          </a:p>
          <a:p>
            <a:pPr lvl="1"/>
            <a:r>
              <a:rPr lang="en-US" altLang="zh-CN" dirty="0"/>
              <a:t>JSON</a:t>
            </a:r>
            <a:r>
              <a:rPr lang="zh-CN" altLang="en-US" dirty="0"/>
              <a:t>、</a:t>
            </a:r>
            <a:r>
              <a:rPr lang="en-US" altLang="zh-CN" dirty="0"/>
              <a:t>XML……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5924B-165F-49BE-B081-350AB31274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数据交互格式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70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数据交互格式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XML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Ajax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16839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C6E09E-D6D6-4C91-943C-82505918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033256-4F69-43CB-82BA-8B154DACB1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916" y="709301"/>
            <a:ext cx="11908924" cy="5688577"/>
          </a:xfrm>
        </p:spPr>
        <p:txBody>
          <a:bodyPr/>
          <a:lstStyle/>
          <a:p>
            <a:r>
              <a:rPr lang="en-US" altLang="zh-CN" dirty="0"/>
              <a:t>XML</a:t>
            </a:r>
          </a:p>
          <a:p>
            <a:pPr lvl="1"/>
            <a:r>
              <a:rPr lang="zh-CN" altLang="en-US" dirty="0"/>
              <a:t>类似于</a:t>
            </a:r>
            <a:r>
              <a:rPr lang="en-US" altLang="zh-CN" dirty="0"/>
              <a:t>HTML </a:t>
            </a:r>
            <a:r>
              <a:rPr lang="zh-CN" altLang="en-US" dirty="0"/>
              <a:t>的标记语言，但是 </a:t>
            </a:r>
            <a:r>
              <a:rPr lang="en-US" altLang="zh-CN" dirty="0"/>
              <a:t>XML </a:t>
            </a:r>
            <a:r>
              <a:rPr lang="zh-CN" altLang="en-US" dirty="0"/>
              <a:t>没有使用预定义的标记</a:t>
            </a:r>
            <a:endParaRPr lang="en-US" altLang="zh-CN" dirty="0"/>
          </a:p>
          <a:p>
            <a:pPr lvl="1"/>
            <a:r>
              <a:rPr lang="zh-CN" altLang="en-US" dirty="0"/>
              <a:t>根据需求定义标记</a:t>
            </a:r>
            <a:endParaRPr lang="en-US" altLang="zh-CN" dirty="0"/>
          </a:p>
          <a:p>
            <a:pPr lvl="1"/>
            <a:r>
              <a:rPr lang="zh-CN" altLang="en-US" dirty="0"/>
              <a:t>可用来用来传输和存储数据</a:t>
            </a:r>
            <a:endParaRPr lang="en-US" altLang="zh-CN" dirty="0"/>
          </a:p>
          <a:p>
            <a:pPr lvl="1"/>
            <a:r>
              <a:rPr lang="zh-CN" altLang="en-US" dirty="0"/>
              <a:t>基本格式是标准化的，可跨系统或平台共享或传输 </a:t>
            </a:r>
            <a:r>
              <a:rPr lang="en-US" altLang="zh-CN" dirty="0"/>
              <a:t>XML</a:t>
            </a:r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2D412E-D0F1-4C0E-BDA5-81484BA287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2.XML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34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0A09CC-7950-4A8D-9842-BEEA6739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1E4C4-9B91-4D96-A2AB-78C0EAF9FD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</a:t>
            </a:r>
            <a:r>
              <a:rPr lang="en-US" altLang="zh-CN" dirty="0"/>
              <a:t>XML</a:t>
            </a:r>
            <a:r>
              <a:rPr lang="zh-CN" altLang="en-US" dirty="0"/>
              <a:t>文档</a:t>
            </a:r>
            <a:endParaRPr lang="en-US" altLang="zh-CN" dirty="0"/>
          </a:p>
          <a:p>
            <a:pPr lvl="1"/>
            <a:r>
              <a:rPr lang="en-US" altLang="zh-CN" dirty="0"/>
              <a:t>XML</a:t>
            </a:r>
            <a:r>
              <a:rPr lang="zh-CN" altLang="en-US" dirty="0"/>
              <a:t>声明</a:t>
            </a:r>
            <a:endParaRPr lang="en-US" altLang="zh-CN" dirty="0"/>
          </a:p>
          <a:p>
            <a:pPr lvl="2"/>
            <a:r>
              <a:rPr lang="zh-CN" altLang="en-US" dirty="0"/>
              <a:t>并非是一种标签，其用来传播文档的元数据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版本：当前文档使用的版本；编码：当前文档使用的编码</a:t>
            </a:r>
            <a:endParaRPr lang="en-US" altLang="zh-CN" dirty="0"/>
          </a:p>
          <a:p>
            <a:pPr lvl="1"/>
            <a:r>
              <a:rPr lang="zh-CN" altLang="en-US" dirty="0"/>
              <a:t>注释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DF497A-0A44-4393-83F4-A507B92B58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2.XML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4671ED-9040-4DA4-B8D6-73DF0120E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86" y="2235860"/>
            <a:ext cx="4685714" cy="3523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38988B-FFEA-4C80-BCA5-3A4923FA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286" y="3665091"/>
            <a:ext cx="2104762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189F2A-4B0A-4224-B3C3-977C42D8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A0848E-2B66-4D13-8494-7157B7EEB0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 XML</a:t>
            </a:r>
            <a:r>
              <a:rPr lang="zh-CN" altLang="en-US" dirty="0"/>
              <a:t>语法规则</a:t>
            </a:r>
            <a:endParaRPr lang="en-US" altLang="zh-CN" dirty="0"/>
          </a:p>
          <a:p>
            <a:pPr lvl="1"/>
            <a:r>
              <a:rPr lang="en-US" altLang="zh-CN" dirty="0"/>
              <a:t>XML </a:t>
            </a:r>
            <a:r>
              <a:rPr lang="zh-CN" altLang="en-US" dirty="0"/>
              <a:t>文档必须有根元素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AD251-12C0-40B7-BF6A-6F55615800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2.XML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AFDFFD-F20C-463D-91C2-61D5F950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68" y="1860044"/>
            <a:ext cx="3780952" cy="1333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458C6A-1622-43CF-886E-81B0D628E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68" y="3576659"/>
            <a:ext cx="5504762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655960-3906-4AE1-8B74-B902D5BE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C3EB3-657B-4B21-9808-5C89803BFD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语法规则</a:t>
            </a:r>
            <a:endParaRPr lang="en-US" altLang="zh-CN" dirty="0"/>
          </a:p>
          <a:p>
            <a:pPr lvl="1"/>
            <a:r>
              <a:rPr lang="zh-CN" altLang="en-US" dirty="0"/>
              <a:t>所有的 </a:t>
            </a:r>
            <a:r>
              <a:rPr lang="en-US" altLang="zh-CN" dirty="0"/>
              <a:t>XML </a:t>
            </a:r>
            <a:r>
              <a:rPr lang="zh-CN" altLang="en-US" dirty="0"/>
              <a:t>元素都必须有一个关闭标签</a:t>
            </a:r>
            <a:endParaRPr lang="en-US" altLang="zh-CN" dirty="0"/>
          </a:p>
          <a:p>
            <a:pPr lvl="2"/>
            <a:r>
              <a:rPr lang="zh-CN" altLang="en-US" dirty="0"/>
              <a:t>在 </a:t>
            </a:r>
            <a:r>
              <a:rPr lang="en-US" altLang="zh-CN" dirty="0"/>
              <a:t>XML </a:t>
            </a:r>
            <a:r>
              <a:rPr lang="zh-CN" altLang="en-US" dirty="0"/>
              <a:t>中，省略关闭标签是非法的。</a:t>
            </a:r>
            <a:endParaRPr lang="en-US" altLang="zh-CN" dirty="0"/>
          </a:p>
          <a:p>
            <a:pPr lvl="2"/>
            <a:r>
              <a:rPr lang="zh-CN" altLang="en-US" dirty="0"/>
              <a:t>所有元素都必须有关闭标签</a:t>
            </a:r>
            <a:endParaRPr lang="en-US" altLang="zh-CN" dirty="0"/>
          </a:p>
          <a:p>
            <a:pPr lvl="1"/>
            <a:r>
              <a:rPr lang="en-US" altLang="zh-CN" dirty="0"/>
              <a:t>XML </a:t>
            </a:r>
            <a:r>
              <a:rPr lang="zh-CN" altLang="en-US" dirty="0"/>
              <a:t>标签对大小写敏感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XML </a:t>
            </a:r>
            <a:r>
              <a:rPr lang="zh-CN" altLang="en-US" dirty="0"/>
              <a:t>必须正确嵌套</a:t>
            </a:r>
            <a:endParaRPr lang="en-US" altLang="zh-CN" dirty="0"/>
          </a:p>
          <a:p>
            <a:pPr lvl="1"/>
            <a:r>
              <a:rPr lang="en-US" altLang="zh-CN" dirty="0"/>
              <a:t>XML </a:t>
            </a:r>
            <a:r>
              <a:rPr lang="zh-CN" altLang="en-US" dirty="0"/>
              <a:t>属性值必须加引号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638EE9-1088-4A56-9893-24799E3F8A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2.XML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E4EE48-B277-4EF4-9194-34CB1C5AA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05" y="2938564"/>
            <a:ext cx="3666667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558BD3-582B-45EA-A3A5-0EF48DD1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B70517-BBAB-49E8-BD79-D2A582B149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XML </a:t>
            </a:r>
            <a:r>
              <a:rPr lang="zh-CN" altLang="en-US" dirty="0"/>
              <a:t>树结构</a:t>
            </a:r>
            <a:endParaRPr lang="en-US" altLang="zh-CN" dirty="0"/>
          </a:p>
          <a:p>
            <a:pPr lvl="1"/>
            <a:r>
              <a:rPr lang="en-US" altLang="zh-CN" dirty="0"/>
              <a:t>XML </a:t>
            </a:r>
            <a:r>
              <a:rPr lang="zh-CN" altLang="en-US" dirty="0"/>
              <a:t>文档必须包含根元素，该元素是所有其他元素的父元素</a:t>
            </a:r>
            <a:r>
              <a:rPr lang="en-US" altLang="zh-CN" dirty="0"/>
              <a:t>;</a:t>
            </a:r>
            <a:endParaRPr lang="zh-CN" altLang="en-US" dirty="0"/>
          </a:p>
          <a:p>
            <a:pPr lvl="1"/>
            <a:r>
              <a:rPr lang="en-US" altLang="zh-CN" dirty="0"/>
              <a:t>XML </a:t>
            </a:r>
            <a:r>
              <a:rPr lang="zh-CN" altLang="en-US" dirty="0"/>
              <a:t>文档中的元素形成了一棵文档树，这棵树从根部开始，并扩展到树的最底端；</a:t>
            </a:r>
          </a:p>
          <a:p>
            <a:pPr lvl="1"/>
            <a:r>
              <a:rPr lang="zh-CN" altLang="en-US" dirty="0"/>
              <a:t>所有的元素都可以有子元素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C500C4-9296-49F3-AD0B-B002E4CFA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2.XML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6B47E8-BA9E-40D3-98D2-364AAD6A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19" y="1270169"/>
            <a:ext cx="5609269" cy="51277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F69991-AE03-48D5-AF2D-66FC74F8A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14" y="2421641"/>
            <a:ext cx="4742857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3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1241</Words>
  <Application>Microsoft Office PowerPoint</Application>
  <PresentationFormat>宽屏</PresentationFormat>
  <Paragraphs>229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等线</vt:lpstr>
      <vt:lpstr>黑体</vt:lpstr>
      <vt:lpstr>微软雅黑</vt:lpstr>
      <vt:lpstr>Arial</vt:lpstr>
      <vt:lpstr>Arial Black</vt:lpstr>
      <vt:lpstr>Calibri</vt:lpstr>
      <vt:lpstr>Calibri Light</vt:lpstr>
      <vt:lpstr>Tahoma</vt:lpstr>
      <vt:lpstr>Wingdings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yu sheng</cp:lastModifiedBy>
  <cp:revision>390</cp:revision>
  <dcterms:created xsi:type="dcterms:W3CDTF">2019-03-09T08:01:00Z</dcterms:created>
  <dcterms:modified xsi:type="dcterms:W3CDTF">2021-11-23T07:27:50Z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