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58" r:id="rId9"/>
    <p:sldId id="259" r:id="rId10"/>
    <p:sldId id="260" r:id="rId11"/>
    <p:sldId id="26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4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0AED3-0456-47F3-890A-4EB37A3D7810}" type="datetimeFigureOut">
              <a:rPr lang="zh-CN" altLang="en-US" smtClean="0"/>
              <a:t>2020/9/28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A06EA-49F7-4D02-9E2C-E29BC2C5C2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95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w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r>
              <a:rPr lang="en-US" altLang="zh-CN" dirty="0"/>
              <a:t>OpenGL</a:t>
            </a:r>
            <a:r>
              <a:rPr lang="zh-CN" altLang="en-US" dirty="0"/>
              <a:t>编程基础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夏佳志</a:t>
            </a:r>
            <a:endParaRPr lang="en-US" altLang="zh-CN" dirty="0"/>
          </a:p>
          <a:p>
            <a:r>
              <a:rPr lang="zh-CN" altLang="en-US" sz="2400" dirty="0"/>
              <a:t>中南大学计算机学院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建立你的第一个</a:t>
            </a:r>
            <a:r>
              <a:rPr lang="en-US" altLang="zh-CN" dirty="0"/>
              <a:t>OpenGL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新建（以</a:t>
            </a:r>
            <a:r>
              <a:rPr lang="en-US" altLang="zh-CN" dirty="0"/>
              <a:t>Visual Studio 2010</a:t>
            </a:r>
            <a:r>
              <a:rPr lang="zh-CN" altLang="en-US" dirty="0"/>
              <a:t>为例）</a:t>
            </a:r>
            <a:endParaRPr lang="en-US" altLang="zh-CN" dirty="0"/>
          </a:p>
          <a:p>
            <a:pPr lvl="1"/>
            <a:r>
              <a:rPr lang="zh-CN" altLang="en-US" dirty="0"/>
              <a:t>选择“</a:t>
            </a:r>
            <a:r>
              <a:rPr lang="en-US" altLang="zh-CN" dirty="0"/>
              <a:t>New-&gt;Project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选择“</a:t>
            </a:r>
            <a:r>
              <a:rPr lang="en-US" altLang="zh-CN" dirty="0"/>
              <a:t>Win32 Console Application</a:t>
            </a:r>
            <a:r>
              <a:rPr lang="zh-CN" altLang="en-US" dirty="0"/>
              <a:t>”，并给你的工程一个恰当的名字和路径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选择“</a:t>
            </a:r>
            <a:r>
              <a:rPr lang="en-US" altLang="zh-CN" dirty="0"/>
              <a:t>Empty Project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在工程中新建“</a:t>
            </a:r>
            <a:r>
              <a:rPr lang="en-US" altLang="zh-CN" dirty="0"/>
              <a:t>GlutDemo.cpp</a:t>
            </a:r>
            <a:r>
              <a:rPr lang="zh-CN" altLang="en-US" dirty="0"/>
              <a:t>”文件</a:t>
            </a:r>
            <a:endParaRPr lang="en-US" altLang="zh-CN" dirty="0"/>
          </a:p>
          <a:p>
            <a:pPr lvl="1"/>
            <a:r>
              <a:rPr lang="zh-CN" altLang="en-US" dirty="0"/>
              <a:t>在“</a:t>
            </a:r>
            <a:r>
              <a:rPr lang="en-US" altLang="zh-CN" dirty="0"/>
              <a:t>GlutDemo.cpp</a:t>
            </a:r>
            <a:r>
              <a:rPr lang="zh-CN" altLang="en-US" dirty="0"/>
              <a:t>”文件中添加</a:t>
            </a:r>
            <a:r>
              <a:rPr lang="en-US" altLang="zh-CN" dirty="0"/>
              <a:t>OpenGL</a:t>
            </a:r>
            <a:r>
              <a:rPr lang="zh-CN" altLang="en-US" dirty="0"/>
              <a:t>示例代码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设置必要的静态链接库列表</a:t>
            </a:r>
            <a:endParaRPr lang="en-US" altLang="zh-CN" dirty="0"/>
          </a:p>
          <a:p>
            <a:pPr lvl="1"/>
            <a:r>
              <a:rPr lang="zh-CN" altLang="en-US" dirty="0"/>
              <a:t>选择“项目</a:t>
            </a:r>
            <a:r>
              <a:rPr lang="en-US" altLang="zh-CN" dirty="0"/>
              <a:t>-&gt;</a:t>
            </a:r>
            <a:r>
              <a:rPr lang="zh-CN" altLang="en-US" dirty="0"/>
              <a:t>属性</a:t>
            </a:r>
            <a:r>
              <a:rPr lang="en-US" altLang="zh-CN" dirty="0"/>
              <a:t>-&gt;</a:t>
            </a:r>
            <a:r>
              <a:rPr lang="zh-CN" altLang="en-US" dirty="0"/>
              <a:t>链接器</a:t>
            </a:r>
            <a:r>
              <a:rPr lang="en-US" altLang="zh-CN" dirty="0"/>
              <a:t>-&gt;</a:t>
            </a:r>
            <a:r>
              <a:rPr lang="zh-CN" altLang="en-US" dirty="0"/>
              <a:t>输入</a:t>
            </a:r>
            <a:r>
              <a:rPr lang="en-US" altLang="zh-CN" dirty="0"/>
              <a:t>-&gt;</a:t>
            </a:r>
            <a:r>
              <a:rPr lang="zh-CN" altLang="en-US" dirty="0"/>
              <a:t>附加包含目录”，填写静态链接库列表，如“</a:t>
            </a:r>
            <a:r>
              <a:rPr lang="en-US" altLang="zh-CN" dirty="0"/>
              <a:t>opengl32.lib; glu32.lib; glut32.lib;</a:t>
            </a:r>
            <a:r>
              <a:rPr lang="zh-CN" altLang="en-US" dirty="0"/>
              <a:t>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运行你的第一个</a:t>
            </a:r>
            <a:r>
              <a:rPr lang="en-US" altLang="zh-CN" dirty="0"/>
              <a:t>OpenGL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开始执行你的程序：</a:t>
            </a:r>
            <a:r>
              <a:rPr lang="en-US" altLang="zh-CN" dirty="0"/>
              <a:t>Ctrl+F5</a:t>
            </a:r>
          </a:p>
          <a:p>
            <a:endParaRPr lang="en-US" altLang="zh-CN" dirty="0"/>
          </a:p>
          <a:p>
            <a:r>
              <a:rPr lang="zh-CN" altLang="en-US" dirty="0"/>
              <a:t>可能的错误</a:t>
            </a:r>
            <a:endParaRPr lang="en-US" altLang="zh-CN" dirty="0"/>
          </a:p>
          <a:p>
            <a:pPr lvl="1"/>
            <a:r>
              <a:rPr lang="zh-CN" altLang="en-US" dirty="0"/>
              <a:t>头文件链接错误</a:t>
            </a:r>
            <a:endParaRPr lang="en-US" altLang="zh-CN" dirty="0"/>
          </a:p>
          <a:p>
            <a:pPr lvl="2"/>
            <a:r>
              <a:rPr lang="zh-CN" altLang="en-US" dirty="0"/>
              <a:t>检查头文件目录是否正确</a:t>
            </a:r>
            <a:endParaRPr lang="en-US" altLang="zh-CN" dirty="0"/>
          </a:p>
          <a:p>
            <a:pPr lvl="1"/>
            <a:r>
              <a:rPr lang="zh-CN" altLang="en-US" dirty="0"/>
              <a:t>静态链接库错误</a:t>
            </a:r>
            <a:endParaRPr lang="en-US" altLang="zh-CN" dirty="0"/>
          </a:p>
          <a:p>
            <a:pPr lvl="2"/>
            <a:r>
              <a:rPr lang="zh-CN" altLang="en-US" dirty="0"/>
              <a:t>检查静态链接库目录是否正确</a:t>
            </a:r>
            <a:endParaRPr lang="en-US" altLang="zh-CN" dirty="0"/>
          </a:p>
          <a:p>
            <a:pPr lvl="1"/>
            <a:r>
              <a:rPr lang="zh-CN" altLang="en-US" dirty="0"/>
              <a:t>函数名解释错误</a:t>
            </a:r>
            <a:endParaRPr lang="en-US" altLang="zh-CN" dirty="0"/>
          </a:p>
          <a:p>
            <a:pPr lvl="2"/>
            <a:r>
              <a:rPr lang="zh-CN" altLang="en-US" dirty="0"/>
              <a:t>检查</a:t>
            </a:r>
            <a:r>
              <a:rPr lang="en-US" altLang="zh-CN" dirty="0"/>
              <a:t>Debug/Release</a:t>
            </a:r>
            <a:r>
              <a:rPr lang="zh-CN" altLang="en-US" dirty="0"/>
              <a:t>模式是否正确</a:t>
            </a:r>
            <a:endParaRPr lang="en-US" altLang="zh-CN" dirty="0"/>
          </a:p>
          <a:p>
            <a:pPr lvl="2"/>
            <a:r>
              <a:rPr lang="zh-CN" altLang="en-US" dirty="0"/>
              <a:t>在自己的机器上编译</a:t>
            </a:r>
            <a:r>
              <a:rPr lang="en-US" altLang="zh-CN" dirty="0"/>
              <a:t>GLUI</a:t>
            </a:r>
            <a:r>
              <a:rPr lang="zh-CN" altLang="en-US" dirty="0"/>
              <a:t>对应版本的</a:t>
            </a:r>
            <a:r>
              <a:rPr lang="en-US" altLang="zh-CN" dirty="0"/>
              <a:t>.lib</a:t>
            </a:r>
            <a:r>
              <a:rPr lang="zh-CN" altLang="en-US" dirty="0"/>
              <a:t>文件和</a:t>
            </a:r>
            <a:r>
              <a:rPr lang="en-US" altLang="zh-CN" dirty="0"/>
              <a:t>.</a:t>
            </a:r>
            <a:r>
              <a:rPr lang="en-US" altLang="zh-CN" dirty="0" err="1"/>
              <a:t>dll</a:t>
            </a:r>
            <a:r>
              <a:rPr lang="zh-CN" altLang="en-US" dirty="0"/>
              <a:t>文件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752600"/>
            <a:ext cx="3044304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en-US" altLang="zh-CN" dirty="0" err="1"/>
              <a:t>OpenGl</a:t>
            </a:r>
            <a:r>
              <a:rPr lang="zh-CN" altLang="en-US" dirty="0"/>
              <a:t>相关的函数库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GLU</a:t>
            </a:r>
            <a:r>
              <a:rPr lang="zh-CN" altLang="en-US" dirty="0"/>
              <a:t>（</a:t>
            </a:r>
            <a:r>
              <a:rPr lang="en-US" altLang="zh-CN" dirty="0"/>
              <a:t>OpenGL</a:t>
            </a:r>
            <a:r>
              <a:rPr lang="zh-CN" altLang="en-US" dirty="0"/>
              <a:t>工具函数库）</a:t>
            </a:r>
            <a:endParaRPr lang="en-US" altLang="zh-CN" dirty="0"/>
          </a:p>
          <a:p>
            <a:pPr lvl="1"/>
            <a:r>
              <a:rPr lang="zh-CN" altLang="en-US" dirty="0"/>
              <a:t>利用底层</a:t>
            </a:r>
            <a:r>
              <a:rPr lang="en-US" altLang="zh-CN" dirty="0"/>
              <a:t>OpenGL</a:t>
            </a:r>
            <a:r>
              <a:rPr lang="zh-CN" altLang="en-US" dirty="0"/>
              <a:t>函数执行特定的任务</a:t>
            </a:r>
            <a:endParaRPr lang="en-US" altLang="zh-CN" dirty="0"/>
          </a:p>
          <a:p>
            <a:pPr lvl="2"/>
            <a:r>
              <a:rPr lang="zh-CN" altLang="en-US" dirty="0"/>
              <a:t>设置特定的矩阵</a:t>
            </a:r>
            <a:endParaRPr lang="en-US" altLang="zh-CN" dirty="0"/>
          </a:p>
          <a:p>
            <a:pPr lvl="2"/>
            <a:r>
              <a:rPr lang="zh-CN" altLang="en-US" dirty="0"/>
              <a:t>渲染二次曲面（如球、圆锥、圆柱等）</a:t>
            </a:r>
            <a:endParaRPr lang="en-US" altLang="zh-CN" dirty="0"/>
          </a:p>
          <a:p>
            <a:pPr lvl="2"/>
            <a:r>
              <a:rPr lang="zh-CN" altLang="en-US" dirty="0"/>
              <a:t>渲染</a:t>
            </a:r>
            <a:r>
              <a:rPr lang="en-US" altLang="zh-CN" dirty="0"/>
              <a:t>NURBS</a:t>
            </a:r>
            <a:r>
              <a:rPr lang="zh-CN" altLang="en-US" dirty="0"/>
              <a:t>曲面和曲线</a:t>
            </a:r>
            <a:endParaRPr lang="en-US" altLang="zh-CN" dirty="0"/>
          </a:p>
          <a:p>
            <a:pPr lvl="1"/>
            <a:r>
              <a:rPr lang="zh-CN" altLang="en-US" dirty="0"/>
              <a:t>所有的</a:t>
            </a:r>
            <a:r>
              <a:rPr lang="en-US" altLang="zh-CN" dirty="0"/>
              <a:t>OpenGL</a:t>
            </a:r>
            <a:r>
              <a:rPr lang="zh-CN" altLang="en-US" dirty="0"/>
              <a:t>实现都把</a:t>
            </a:r>
            <a:r>
              <a:rPr lang="en-US" altLang="zh-CN" dirty="0"/>
              <a:t>GLU</a:t>
            </a:r>
            <a:r>
              <a:rPr lang="zh-CN" altLang="en-US" dirty="0"/>
              <a:t>视为其一部分</a:t>
            </a:r>
            <a:endParaRPr lang="en-US" altLang="zh-CN" dirty="0"/>
          </a:p>
          <a:p>
            <a:r>
              <a:rPr lang="zh-CN" altLang="en-US" dirty="0"/>
              <a:t>所有的窗口系统都提供了一个函数库，对该窗口的功能进行扩展，以支持</a:t>
            </a:r>
            <a:r>
              <a:rPr lang="en-US" altLang="zh-CN" dirty="0"/>
              <a:t>OpenGL</a:t>
            </a:r>
            <a:r>
              <a:rPr lang="zh-CN" altLang="en-US" dirty="0"/>
              <a:t>渲染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窗口系统：</a:t>
            </a:r>
            <a:r>
              <a:rPr lang="en-US" altLang="zh-CN" dirty="0"/>
              <a:t>GLX</a:t>
            </a:r>
          </a:p>
          <a:p>
            <a:pPr lvl="1"/>
            <a:r>
              <a:rPr lang="en-US" altLang="zh-CN" dirty="0"/>
              <a:t>Windows</a:t>
            </a:r>
            <a:r>
              <a:rPr lang="zh-CN" altLang="en-US" dirty="0"/>
              <a:t>：</a:t>
            </a:r>
            <a:r>
              <a:rPr lang="en-US" altLang="zh-CN" dirty="0"/>
              <a:t>WGL</a:t>
            </a:r>
          </a:p>
          <a:p>
            <a:pPr lvl="1"/>
            <a:r>
              <a:rPr lang="en-US" altLang="zh-CN" dirty="0"/>
              <a:t>Mac OS</a:t>
            </a:r>
            <a:r>
              <a:rPr lang="zh-CN" altLang="en-US" dirty="0"/>
              <a:t>：</a:t>
            </a:r>
            <a:r>
              <a:rPr lang="en-US" altLang="zh-CN" dirty="0"/>
              <a:t>AGL</a:t>
            </a:r>
            <a:r>
              <a:rPr lang="zh-CN" altLang="en-US" dirty="0"/>
              <a:t>、</a:t>
            </a:r>
            <a:r>
              <a:rPr lang="en-US" altLang="zh-CN" dirty="0"/>
              <a:t>CGL</a:t>
            </a:r>
            <a:r>
              <a:rPr lang="zh-CN" altLang="en-US" dirty="0"/>
              <a:t>和</a:t>
            </a:r>
            <a:r>
              <a:rPr lang="en-US" altLang="zh-CN" dirty="0" err="1"/>
              <a:t>CoCOa</a:t>
            </a:r>
            <a:endParaRPr lang="en-US" altLang="zh-CN" dirty="0"/>
          </a:p>
          <a:p>
            <a:r>
              <a:rPr lang="en-US" altLang="zh-CN" dirty="0"/>
              <a:t>GLUT</a:t>
            </a:r>
            <a:r>
              <a:rPr lang="zh-CN" altLang="en-US" dirty="0"/>
              <a:t>（</a:t>
            </a:r>
            <a:r>
              <a:rPr lang="en-US" altLang="zh-CN" dirty="0"/>
              <a:t>OpenGL</a:t>
            </a:r>
            <a:r>
              <a:rPr lang="zh-CN" altLang="en-US" dirty="0"/>
              <a:t>实用工具库）</a:t>
            </a:r>
            <a:endParaRPr lang="en-US" altLang="zh-CN" dirty="0"/>
          </a:p>
          <a:p>
            <a:pPr lvl="1"/>
            <a:r>
              <a:rPr lang="en-US" altLang="zh-CN" dirty="0"/>
              <a:t>Mark </a:t>
            </a:r>
            <a:r>
              <a:rPr lang="en-US" altLang="zh-CN" dirty="0" err="1"/>
              <a:t>Kilgard</a:t>
            </a:r>
            <a:r>
              <a:rPr lang="zh-CN" altLang="en-US" dirty="0"/>
              <a:t>编写</a:t>
            </a:r>
            <a:endParaRPr lang="en-US" altLang="zh-CN" dirty="0"/>
          </a:p>
          <a:p>
            <a:pPr lvl="1"/>
            <a:r>
              <a:rPr lang="zh-CN" altLang="en-US" dirty="0"/>
              <a:t>独立于窗口系统的工具包，隐藏不同窗口系统</a:t>
            </a:r>
            <a:r>
              <a:rPr lang="en-US" altLang="zh-CN" dirty="0"/>
              <a:t>API</a:t>
            </a:r>
            <a:r>
              <a:rPr lang="zh-CN" altLang="en-US" dirty="0"/>
              <a:t>所带来的复杂性</a:t>
            </a:r>
            <a:endParaRPr lang="en-US" altLang="zh-CN" dirty="0"/>
          </a:p>
          <a:p>
            <a:pPr lvl="1"/>
            <a:r>
              <a:rPr lang="zh-CN" altLang="en-US" dirty="0"/>
              <a:t>当前使用</a:t>
            </a:r>
            <a:r>
              <a:rPr lang="en-US" altLang="zh-CN" b="1" dirty="0" err="1"/>
              <a:t>Freeglut</a:t>
            </a:r>
            <a:r>
              <a:rPr lang="zh-CN" altLang="en-US" dirty="0"/>
              <a:t>，它扩展了</a:t>
            </a:r>
            <a:r>
              <a:rPr lang="en-US" altLang="zh-CN" dirty="0"/>
              <a:t>GLUT</a:t>
            </a:r>
            <a:r>
              <a:rPr lang="zh-CN" altLang="en-US" dirty="0"/>
              <a:t>的功能</a:t>
            </a:r>
            <a:endParaRPr lang="en-US" altLang="zh-CN" dirty="0"/>
          </a:p>
          <a:p>
            <a:pPr lvl="1"/>
            <a:r>
              <a:rPr lang="zh-CN" altLang="en-US" dirty="0"/>
              <a:t>虽然非常流行，但它并不是</a:t>
            </a:r>
            <a:r>
              <a:rPr lang="en-US" altLang="zh-CN" dirty="0"/>
              <a:t>OpenGL</a:t>
            </a:r>
            <a:r>
              <a:rPr lang="zh-CN" altLang="en-US" dirty="0"/>
              <a:t>的一部分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1.4OpenGl</a:t>
            </a:r>
            <a:r>
              <a:rPr lang="zh-CN" altLang="en-US" dirty="0"/>
              <a:t>的语法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所有的</a:t>
            </a:r>
            <a:r>
              <a:rPr lang="en-US" altLang="zh-CN" dirty="0"/>
              <a:t>OpenGL</a:t>
            </a:r>
            <a:r>
              <a:rPr lang="zh-CN" altLang="en-US" dirty="0"/>
              <a:t>命令都有</a:t>
            </a:r>
            <a:r>
              <a:rPr lang="en-US" altLang="zh-CN" dirty="0" err="1">
                <a:solidFill>
                  <a:srgbClr val="FF0000"/>
                </a:solidFill>
              </a:rPr>
              <a:t>gl</a:t>
            </a:r>
            <a:r>
              <a:rPr lang="zh-CN" altLang="en-US" dirty="0"/>
              <a:t>前缀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常量名都以</a:t>
            </a:r>
            <a:r>
              <a:rPr lang="en-US" altLang="zh-CN" dirty="0">
                <a:solidFill>
                  <a:srgbClr val="FF0000"/>
                </a:solidFill>
              </a:rPr>
              <a:t>GL_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GL_TRIANGLES, GL_CURRENT_COLOR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OpenGL </a:t>
            </a:r>
            <a:r>
              <a:rPr lang="zh-CN" altLang="en-US" dirty="0"/>
              <a:t>命令可能带有 如下后缀</a:t>
            </a:r>
            <a:endParaRPr lang="en-US" altLang="zh-CN" dirty="0"/>
          </a:p>
          <a:p>
            <a:pPr lvl="1"/>
            <a:r>
              <a:rPr lang="en-US" altLang="zh-CN" dirty="0"/>
              <a:t>{2,3,4}</a:t>
            </a:r>
            <a:r>
              <a:rPr lang="zh-CN" altLang="en-US" dirty="0"/>
              <a:t>中的某个数字，提示参数个数</a:t>
            </a:r>
            <a:endParaRPr lang="en-US" altLang="zh-CN" dirty="0"/>
          </a:p>
          <a:p>
            <a:pPr lvl="1"/>
            <a:r>
              <a:rPr lang="en-US" altLang="zh-CN" dirty="0"/>
              <a:t>{</a:t>
            </a:r>
            <a:r>
              <a:rPr lang="en-US" altLang="zh-CN" dirty="0" err="1"/>
              <a:t>I,f,d,ub</a:t>
            </a:r>
            <a:r>
              <a:rPr lang="en-US" altLang="zh-CN" dirty="0"/>
              <a:t>}</a:t>
            </a:r>
            <a:r>
              <a:rPr lang="zh-CN" altLang="en-US" dirty="0"/>
              <a:t>中的某个字符，提示参数类型</a:t>
            </a:r>
            <a:endParaRPr lang="en-US" altLang="zh-CN" dirty="0"/>
          </a:p>
          <a:p>
            <a:pPr lvl="1"/>
            <a:r>
              <a:rPr lang="zh-CN" altLang="en-US" dirty="0"/>
              <a:t>一个字母</a:t>
            </a:r>
            <a:r>
              <a:rPr lang="en-US" altLang="zh-CN" dirty="0">
                <a:solidFill>
                  <a:srgbClr val="FF0000"/>
                </a:solidFill>
              </a:rPr>
              <a:t>v</a:t>
            </a:r>
            <a:r>
              <a:rPr lang="zh-CN" altLang="en-US" dirty="0"/>
              <a:t>提示参数是一个向量（数组）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glColor3f(); glVertex3d();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 </a:t>
            </a:r>
            <a:r>
              <a:rPr lang="zh-CN" altLang="en-US" dirty="0"/>
              <a:t>命令格式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 API</a:t>
            </a:r>
            <a:r>
              <a:rPr lang="zh-CN" altLang="en-US" dirty="0"/>
              <a:t>几乎接受所有的基本数据类型，并且在命令名中反应出来</a:t>
            </a:r>
            <a:endParaRPr lang="en-US" altLang="zh-CN" dirty="0"/>
          </a:p>
          <a:p>
            <a:r>
              <a:rPr lang="zh-CN" altLang="en-US" dirty="0"/>
              <a:t>例：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048000"/>
            <a:ext cx="6546100" cy="3368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OpenGL</a:t>
            </a:r>
            <a:r>
              <a:rPr lang="zh-CN" altLang="en-US" dirty="0"/>
              <a:t>中的数据类型与</a:t>
            </a:r>
            <a:r>
              <a:rPr lang="en-US" altLang="zh-CN" dirty="0"/>
              <a:t>C</a:t>
            </a:r>
            <a:r>
              <a:rPr lang="zh-CN" altLang="en-US" dirty="0"/>
              <a:t>语言数据类型一致</a:t>
            </a:r>
            <a:endParaRPr lang="en-US" altLang="zh-CN" dirty="0"/>
          </a:p>
          <a:p>
            <a:pPr lvl="1"/>
            <a:r>
              <a:rPr lang="en-US" altLang="zh-CN" dirty="0" err="1"/>
              <a:t>GLByte</a:t>
            </a:r>
            <a:r>
              <a:rPr lang="en-US" altLang="zh-CN" dirty="0"/>
              <a:t>     -&gt; char (8 bits)</a:t>
            </a:r>
          </a:p>
          <a:p>
            <a:pPr lvl="1"/>
            <a:r>
              <a:rPr lang="en-US" altLang="zh-CN" dirty="0" err="1"/>
              <a:t>GLint</a:t>
            </a:r>
            <a:r>
              <a:rPr lang="en-US" altLang="zh-CN" dirty="0"/>
              <a:t>        -&gt; </a:t>
            </a:r>
            <a:r>
              <a:rPr lang="en-US" altLang="zh-CN" dirty="0" err="1"/>
              <a:t>int</a:t>
            </a:r>
            <a:r>
              <a:rPr lang="en-US" altLang="zh-CN" dirty="0"/>
              <a:t>(32 bits)</a:t>
            </a:r>
          </a:p>
          <a:p>
            <a:pPr lvl="1"/>
            <a:r>
              <a:rPr lang="en-US" altLang="zh-CN" dirty="0" err="1"/>
              <a:t>GLfloat</a:t>
            </a:r>
            <a:r>
              <a:rPr lang="en-US" altLang="zh-CN" dirty="0"/>
              <a:t>     -&gt; float (32 bits)</a:t>
            </a:r>
          </a:p>
          <a:p>
            <a:pPr lvl="1"/>
            <a:r>
              <a:rPr lang="en-US" altLang="zh-CN" dirty="0" err="1"/>
              <a:t>GLdouble</a:t>
            </a:r>
            <a:r>
              <a:rPr lang="en-US" altLang="zh-CN" dirty="0"/>
              <a:t> -&gt; double (64 bits)</a:t>
            </a:r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OpenGL</a:t>
            </a:r>
            <a:r>
              <a:rPr lang="zh-CN" altLang="en-US" dirty="0"/>
              <a:t>数据类型与</a:t>
            </a:r>
            <a:r>
              <a:rPr lang="en-US" altLang="zh-CN" dirty="0"/>
              <a:t>C/C++</a:t>
            </a:r>
            <a:r>
              <a:rPr lang="zh-CN" altLang="en-US" dirty="0"/>
              <a:t>数据类型之间转换，</a:t>
            </a:r>
            <a:r>
              <a:rPr lang="en-US" altLang="zh-CN" dirty="0"/>
              <a:t>C/C++</a:t>
            </a:r>
            <a:r>
              <a:rPr lang="zh-CN" altLang="en-US" dirty="0"/>
              <a:t>编译器会提示</a:t>
            </a:r>
            <a:r>
              <a:rPr lang="en-US" altLang="zh-CN" dirty="0"/>
              <a:t>warning</a:t>
            </a:r>
            <a:r>
              <a:rPr lang="zh-CN" altLang="en-US" dirty="0"/>
              <a:t>或</a:t>
            </a:r>
            <a:r>
              <a:rPr lang="en-US" altLang="zh-CN" dirty="0"/>
              <a:t>error</a:t>
            </a:r>
            <a:r>
              <a:rPr lang="zh-CN" altLang="en-US" dirty="0"/>
              <a:t>，需要显式类型转换</a:t>
            </a:r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例：用</a:t>
            </a:r>
            <a:r>
              <a:rPr lang="en-US" altLang="zh-CN" dirty="0" err="1"/>
              <a:t>glColor</a:t>
            </a:r>
            <a:r>
              <a:rPr lang="zh-CN" altLang="en-US" dirty="0"/>
              <a:t>设置当前颜色</a:t>
            </a:r>
            <a:endParaRPr lang="en-US" altLang="zh-CN" dirty="0"/>
          </a:p>
          <a:p>
            <a:r>
              <a:rPr lang="zh-CN" altLang="en-US" dirty="0"/>
              <a:t>颜色可能有三个参数（</a:t>
            </a:r>
            <a:r>
              <a:rPr lang="en-US" altLang="zh-CN" dirty="0"/>
              <a:t>RGB</a:t>
            </a:r>
            <a:r>
              <a:rPr lang="zh-CN" altLang="en-US" dirty="0"/>
              <a:t>）或者</a:t>
            </a:r>
            <a:r>
              <a:rPr lang="en-US" altLang="zh-CN" dirty="0"/>
              <a:t>4</a:t>
            </a:r>
            <a:r>
              <a:rPr lang="zh-CN" altLang="en-US" dirty="0"/>
              <a:t>个参数（</a:t>
            </a:r>
            <a:r>
              <a:rPr lang="en-US" altLang="zh-CN" dirty="0"/>
              <a:t>RGBA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猜猜绘画效果</a:t>
            </a:r>
            <a:endParaRPr lang="en-US" altLang="zh-CN" dirty="0"/>
          </a:p>
          <a:p>
            <a:pPr lvl="1"/>
            <a:r>
              <a:rPr lang="en-US" altLang="zh-CN" dirty="0"/>
              <a:t>glColor3f(0.0, 0.5, 1.0);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glColor4f(0.0, 0.5, 1.0, 0.3);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Glfloat</a:t>
            </a:r>
            <a:r>
              <a:rPr lang="en-US" altLang="zh-CN"/>
              <a:t> color[4</a:t>
            </a:r>
            <a:r>
              <a:rPr lang="en-US" altLang="zh-CN" dirty="0"/>
              <a:t>] = {0.0, 0.5, 1.0, 0.3}; glColor4fv(color);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Unsigned byte </a:t>
            </a:r>
          </a:p>
          <a:p>
            <a:pPr lvl="1"/>
            <a:r>
              <a:rPr lang="en-US" altLang="zh-CN" dirty="0"/>
              <a:t>glColor3ub(0, 127, 255);</a:t>
            </a:r>
          </a:p>
          <a:p>
            <a:pPr lvl="2"/>
            <a:r>
              <a:rPr lang="en-US" altLang="zh-CN" dirty="0"/>
              <a:t>0% </a:t>
            </a:r>
            <a:r>
              <a:rPr lang="zh-CN" altLang="en-US" dirty="0"/>
              <a:t>红色</a:t>
            </a:r>
            <a:r>
              <a:rPr lang="en-US" altLang="zh-CN" dirty="0"/>
              <a:t>, 50% </a:t>
            </a:r>
            <a:r>
              <a:rPr lang="zh-CN" altLang="en-US" dirty="0"/>
              <a:t>绿色</a:t>
            </a:r>
            <a:r>
              <a:rPr lang="en-US" altLang="zh-CN" dirty="0"/>
              <a:t>, 100% </a:t>
            </a:r>
            <a:r>
              <a:rPr lang="zh-CN" altLang="en-US" dirty="0"/>
              <a:t>蓝色</a:t>
            </a:r>
            <a:endParaRPr lang="en-US" altLang="zh-CN" dirty="0"/>
          </a:p>
          <a:p>
            <a:pPr lvl="1"/>
            <a:r>
              <a:rPr lang="en-US" altLang="zh-CN" dirty="0"/>
              <a:t>glColor4ub(0, 127, 255, 76);</a:t>
            </a:r>
          </a:p>
          <a:p>
            <a:pPr lvl="2"/>
            <a:r>
              <a:rPr lang="en-US" altLang="zh-CN" dirty="0"/>
              <a:t>0% </a:t>
            </a:r>
            <a:r>
              <a:rPr lang="zh-CN" altLang="en-US" dirty="0"/>
              <a:t>红色</a:t>
            </a:r>
            <a:r>
              <a:rPr lang="en-US" altLang="zh-CN" dirty="0"/>
              <a:t>, 50% </a:t>
            </a:r>
            <a:r>
              <a:rPr lang="zh-CN" altLang="en-US" dirty="0"/>
              <a:t>绿色</a:t>
            </a:r>
            <a:r>
              <a:rPr lang="en-US" altLang="zh-CN" dirty="0"/>
              <a:t>, 100% </a:t>
            </a:r>
            <a:r>
              <a:rPr lang="zh-CN" altLang="en-US" dirty="0"/>
              <a:t>蓝色</a:t>
            </a:r>
            <a:r>
              <a:rPr lang="en-US" altLang="zh-CN" dirty="0"/>
              <a:t>, 30% </a:t>
            </a:r>
            <a:r>
              <a:rPr lang="zh-CN" altLang="en-US" dirty="0"/>
              <a:t>不透明</a:t>
            </a:r>
            <a:endParaRPr lang="en-US" altLang="zh-CN" dirty="0"/>
          </a:p>
          <a:p>
            <a:pPr lvl="1"/>
            <a:r>
              <a:rPr lang="en-US" altLang="zh-CN" dirty="0" err="1"/>
              <a:t>GLubytecolor</a:t>
            </a:r>
            <a:r>
              <a:rPr lang="en-US" altLang="zh-CN" dirty="0"/>
              <a:t>[4] = {0, 127, 255, 76}; glColor4ubv(color);</a:t>
            </a:r>
          </a:p>
          <a:p>
            <a:pPr lvl="2"/>
            <a:r>
              <a:rPr lang="en-US" altLang="zh-CN" dirty="0"/>
              <a:t>0% </a:t>
            </a:r>
            <a:r>
              <a:rPr lang="zh-CN" altLang="en-US" dirty="0"/>
              <a:t>红色</a:t>
            </a:r>
            <a:r>
              <a:rPr lang="en-US" altLang="zh-CN" dirty="0"/>
              <a:t>, 50% </a:t>
            </a:r>
            <a:r>
              <a:rPr lang="zh-CN" altLang="en-US" dirty="0"/>
              <a:t>绿色</a:t>
            </a:r>
            <a:r>
              <a:rPr lang="en-US" altLang="zh-CN" dirty="0"/>
              <a:t>, 100% </a:t>
            </a:r>
            <a:r>
              <a:rPr lang="zh-CN" altLang="en-US" dirty="0"/>
              <a:t>蓝色</a:t>
            </a:r>
            <a:r>
              <a:rPr lang="en-US" altLang="zh-CN" dirty="0"/>
              <a:t>, 30% </a:t>
            </a:r>
            <a:r>
              <a:rPr lang="zh-CN" altLang="en-US" dirty="0"/>
              <a:t>不透明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 </a:t>
            </a:r>
            <a:r>
              <a:rPr lang="zh-CN" altLang="en-US" dirty="0"/>
              <a:t>几何图元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中最基本的几何图元：顶点（</a:t>
            </a:r>
            <a:r>
              <a:rPr lang="en-US" altLang="zh-CN" dirty="0"/>
              <a:t>Vertex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更复杂的几何图元都由顶点构成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用</a:t>
            </a:r>
            <a:r>
              <a:rPr lang="en-US" altLang="zh-CN" dirty="0" err="1"/>
              <a:t>glVertex</a:t>
            </a:r>
            <a:r>
              <a:rPr lang="en-US" altLang="zh-CN" dirty="0"/>
              <a:t>*()</a:t>
            </a:r>
            <a:r>
              <a:rPr lang="zh-CN" altLang="en-US" dirty="0"/>
              <a:t>指定顶点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en-US" altLang="zh-CN" dirty="0"/>
              <a:t>2D: glVertex2f(1.0, 2.0);</a:t>
            </a:r>
          </a:p>
          <a:p>
            <a:pPr lvl="1"/>
            <a:r>
              <a:rPr lang="en-US" altLang="zh-CN" dirty="0"/>
              <a:t>2D: glVertex2i(4, -1);</a:t>
            </a:r>
          </a:p>
          <a:p>
            <a:pPr lvl="1"/>
            <a:r>
              <a:rPr lang="en-US" altLang="zh-CN" dirty="0"/>
              <a:t>3D: glVertex3f(20.0, 30.0, 40.0);</a:t>
            </a:r>
          </a:p>
          <a:p>
            <a:pPr lvl="1"/>
            <a:r>
              <a:rPr lang="en-US" altLang="zh-CN" dirty="0"/>
              <a:t>3D: </a:t>
            </a:r>
            <a:r>
              <a:rPr lang="en-US" altLang="zh-CN" dirty="0" err="1"/>
              <a:t>GLfloatp</a:t>
            </a:r>
            <a:r>
              <a:rPr lang="en-US" altLang="zh-CN" dirty="0"/>
              <a:t>[3] = {1.0, 2.0, 3.0}; glVertex3fv(p);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构成更复杂的几何图元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glBegin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primitive_type</a:t>
            </a:r>
            <a:r>
              <a:rPr lang="en-US" altLang="zh-CN" sz="2400" dirty="0">
                <a:solidFill>
                  <a:srgbClr val="FF0000"/>
                </a:solidFill>
              </a:rPr>
              <a:t>);//</a:t>
            </a:r>
            <a:r>
              <a:rPr lang="zh-CN" altLang="en-US" sz="2400" dirty="0">
                <a:solidFill>
                  <a:srgbClr val="FF0000"/>
                </a:solidFill>
              </a:rPr>
              <a:t>指定图元类型，开始指定成员顶点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400" dirty="0" err="1"/>
              <a:t>glVertex</a:t>
            </a:r>
            <a:r>
              <a:rPr lang="en-US" altLang="zh-CN" sz="2400" dirty="0"/>
              <a:t>*();</a:t>
            </a:r>
          </a:p>
          <a:p>
            <a:pPr>
              <a:buNone/>
            </a:pPr>
            <a:r>
              <a:rPr lang="en-US" altLang="zh-CN" sz="2400" dirty="0" err="1"/>
              <a:t>glVertex</a:t>
            </a:r>
            <a:r>
              <a:rPr lang="en-US" altLang="zh-CN" sz="2400" dirty="0"/>
              <a:t>*();</a:t>
            </a:r>
          </a:p>
          <a:p>
            <a:pPr>
              <a:buNone/>
            </a:pPr>
            <a:r>
              <a:rPr lang="en-US" altLang="zh-CN" sz="2400" dirty="0"/>
              <a:t>…</a:t>
            </a:r>
          </a:p>
          <a:p>
            <a:pPr>
              <a:buNone/>
            </a:pPr>
            <a:r>
              <a:rPr lang="en-US" altLang="zh-CN" sz="2400" dirty="0" err="1"/>
              <a:t>glVertex</a:t>
            </a:r>
            <a:r>
              <a:rPr lang="en-US" altLang="zh-CN" sz="2400" dirty="0"/>
              <a:t>*();</a:t>
            </a:r>
          </a:p>
          <a:p>
            <a:pPr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glEnd</a:t>
            </a:r>
            <a:r>
              <a:rPr lang="en-US" altLang="zh-CN" sz="2400" dirty="0">
                <a:solidFill>
                  <a:srgbClr val="FF0000"/>
                </a:solidFill>
              </a:rPr>
              <a:t>();//</a:t>
            </a:r>
            <a:r>
              <a:rPr lang="zh-CN" altLang="en-US" sz="2400" dirty="0">
                <a:solidFill>
                  <a:srgbClr val="FF0000"/>
                </a:solidFill>
              </a:rPr>
              <a:t>指定成员顶点结束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OpenGL</a:t>
            </a:r>
            <a:r>
              <a:rPr lang="zh-CN" altLang="en-US" dirty="0"/>
              <a:t>编程基础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相关数学基础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几何图元种类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91" y="1828800"/>
            <a:ext cx="8833609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顶点顺序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中的顶点顺序非常重要</a:t>
            </a:r>
            <a:endParaRPr lang="en-US" altLang="zh-CN" dirty="0"/>
          </a:p>
          <a:p>
            <a:r>
              <a:rPr lang="zh-CN" altLang="en-US" dirty="0"/>
              <a:t>多边形中的顶点应当以逆时针顺序</a:t>
            </a:r>
            <a:r>
              <a:rPr lang="en-US" altLang="zh-CN" dirty="0"/>
              <a:t>(</a:t>
            </a:r>
            <a:r>
              <a:rPr lang="en-US" altLang="zh-CN" dirty="0" err="1"/>
              <a:t>ccw</a:t>
            </a:r>
            <a:r>
              <a:rPr lang="en-US" altLang="zh-CN" dirty="0"/>
              <a:t>, counter clockwise)</a:t>
            </a:r>
            <a:r>
              <a:rPr lang="zh-CN" altLang="en-US" dirty="0"/>
              <a:t>列举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581400"/>
            <a:ext cx="2076450" cy="219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3581400"/>
            <a:ext cx="3124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92D050"/>
                </a:solidFill>
              </a:rPr>
              <a:t>glBegin</a:t>
            </a:r>
            <a:r>
              <a:rPr lang="en-US" altLang="zh-CN" sz="2400" dirty="0">
                <a:solidFill>
                  <a:srgbClr val="92D050"/>
                </a:solidFill>
              </a:rPr>
              <a:t>(GL_TRIANGLES)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dirty="0" err="1">
                <a:solidFill>
                  <a:srgbClr val="00B0F0"/>
                </a:solidFill>
              </a:rPr>
              <a:t>glVertexfv</a:t>
            </a:r>
            <a:r>
              <a:rPr lang="en-US" altLang="zh-CN" sz="2400" dirty="0">
                <a:solidFill>
                  <a:srgbClr val="00B0F0"/>
                </a:solidFill>
              </a:rPr>
              <a:t>(v1);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dirty="0" err="1">
                <a:solidFill>
                  <a:srgbClr val="00B0F0"/>
                </a:solidFill>
              </a:rPr>
              <a:t>glVertexfv</a:t>
            </a:r>
            <a:r>
              <a:rPr lang="en-US" altLang="zh-CN" sz="2400" dirty="0">
                <a:solidFill>
                  <a:srgbClr val="00B0F0"/>
                </a:solidFill>
              </a:rPr>
              <a:t>(v2);</a:t>
            </a:r>
          </a:p>
          <a:p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dirty="0" err="1">
                <a:solidFill>
                  <a:srgbClr val="00B0F0"/>
                </a:solidFill>
              </a:rPr>
              <a:t>glVertexfv</a:t>
            </a:r>
            <a:r>
              <a:rPr lang="en-US" altLang="zh-CN" sz="2400" dirty="0">
                <a:solidFill>
                  <a:srgbClr val="00B0F0"/>
                </a:solidFill>
              </a:rPr>
              <a:t>(v3);</a:t>
            </a:r>
          </a:p>
          <a:p>
            <a:r>
              <a:rPr lang="en-US" altLang="zh-CN" sz="2400" dirty="0" err="1">
                <a:solidFill>
                  <a:srgbClr val="92D050"/>
                </a:solidFill>
              </a:rPr>
              <a:t>glEnd</a:t>
            </a:r>
            <a:r>
              <a:rPr lang="en-US" altLang="zh-CN" sz="2400" dirty="0">
                <a:solidFill>
                  <a:srgbClr val="92D050"/>
                </a:solidFill>
              </a:rPr>
              <a:t>();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图例：点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7350" y="2590800"/>
            <a:ext cx="19240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2416076"/>
            <a:ext cx="6629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glBegin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GL_POINTS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glVertex2f(0,0);</a:t>
            </a:r>
          </a:p>
          <a:p>
            <a:r>
              <a:rPr lang="en-US" altLang="zh-CN" sz="2400" dirty="0"/>
              <a:t>        glVertex2f(1,0);</a:t>
            </a:r>
          </a:p>
          <a:p>
            <a:r>
              <a:rPr lang="en-US" altLang="zh-CN" sz="2400" dirty="0"/>
              <a:t>        glVertex2f(1,1);</a:t>
            </a:r>
          </a:p>
          <a:p>
            <a:r>
              <a:rPr lang="en-US" altLang="zh-CN" sz="2400" dirty="0"/>
              <a:t>        glVertex2f(0,1);</a:t>
            </a:r>
          </a:p>
          <a:p>
            <a:r>
              <a:rPr lang="en-US" altLang="zh-CN" sz="2400" dirty="0" err="1"/>
              <a:t>glEnd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图例：线段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2590800"/>
            <a:ext cx="17907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2362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glBegin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GL_LINES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glVertex2f(0,0);</a:t>
            </a:r>
          </a:p>
          <a:p>
            <a:r>
              <a:rPr lang="en-US" altLang="zh-CN" sz="2400" dirty="0"/>
              <a:t>        glVertex2f(1,0);</a:t>
            </a:r>
          </a:p>
          <a:p>
            <a:r>
              <a:rPr lang="en-US" altLang="zh-CN" sz="2400" dirty="0"/>
              <a:t>        glVertex2f(1,1);</a:t>
            </a:r>
          </a:p>
          <a:p>
            <a:r>
              <a:rPr lang="en-US" altLang="zh-CN" sz="2400" dirty="0"/>
              <a:t>        glVertex2f(0,1);</a:t>
            </a:r>
          </a:p>
          <a:p>
            <a:r>
              <a:rPr lang="en-US" altLang="zh-CN" sz="2400" dirty="0" err="1"/>
              <a:t>glEnd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图例：线框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glBegin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GL_LINE_LOOP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glVertex2f(0,0);</a:t>
            </a:r>
          </a:p>
          <a:p>
            <a:r>
              <a:rPr lang="en-US" altLang="zh-CN" sz="2400" dirty="0"/>
              <a:t>        glVertex2f(1,0);</a:t>
            </a:r>
          </a:p>
          <a:p>
            <a:r>
              <a:rPr lang="en-US" altLang="zh-CN" sz="2400" dirty="0"/>
              <a:t>        glVertex2f(1,1);</a:t>
            </a:r>
          </a:p>
          <a:p>
            <a:r>
              <a:rPr lang="en-US" altLang="zh-CN" sz="2400" dirty="0"/>
              <a:t>        glVertex2f(0,1);</a:t>
            </a:r>
          </a:p>
          <a:p>
            <a:r>
              <a:rPr lang="en-US" altLang="zh-CN" sz="2400" dirty="0" err="1"/>
              <a:t>glEnd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15000" y="2514600"/>
            <a:ext cx="1752600" cy="1752600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图例：四边形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5400" y="2362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glBegin</a:t>
            </a:r>
            <a:r>
              <a:rPr lang="en-US" altLang="zh-CN" sz="2400" dirty="0"/>
              <a:t>(</a:t>
            </a:r>
            <a:r>
              <a:rPr lang="en-US" altLang="zh-CN" sz="2400">
                <a:solidFill>
                  <a:srgbClr val="FF0000"/>
                </a:solidFill>
              </a:rPr>
              <a:t>GL_QUADS</a:t>
            </a:r>
            <a:r>
              <a:rPr lang="en-US" altLang="zh-CN" sz="2400" dirty="0"/>
              <a:t>);</a:t>
            </a:r>
          </a:p>
          <a:p>
            <a:r>
              <a:rPr lang="en-US" altLang="zh-CN" sz="2400" dirty="0"/>
              <a:t>        glVertex2f(0,0);</a:t>
            </a:r>
          </a:p>
          <a:p>
            <a:r>
              <a:rPr lang="en-US" altLang="zh-CN" sz="2400" dirty="0"/>
              <a:t>        glVertex2f(1,0);</a:t>
            </a:r>
          </a:p>
          <a:p>
            <a:r>
              <a:rPr lang="en-US" altLang="zh-CN" sz="2400" dirty="0"/>
              <a:t>        glVertex2f(1,1);</a:t>
            </a:r>
          </a:p>
          <a:p>
            <a:r>
              <a:rPr lang="en-US" altLang="zh-CN" sz="2400" dirty="0"/>
              <a:t>        glVertex2f(0,1);</a:t>
            </a:r>
          </a:p>
          <a:p>
            <a:r>
              <a:rPr lang="en-US" altLang="zh-CN" sz="2400" dirty="0" err="1"/>
              <a:t>glEnd</a:t>
            </a:r>
            <a:r>
              <a:rPr lang="en-US" altLang="zh-CN" sz="2400" dirty="0"/>
              <a:t>();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715000" y="2514600"/>
            <a:ext cx="1752600" cy="1752600"/>
          </a:xfrm>
          <a:prstGeom prst="rect">
            <a:avLst/>
          </a:prstGeom>
          <a:solidFill>
            <a:schemeClr val="tx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渲染模式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的绘制模式包括了从线框模式到复杂的多重纹理映射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667000"/>
            <a:ext cx="5429250" cy="3773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OpenGL</a:t>
            </a:r>
            <a:r>
              <a:rPr lang="zh-CN" altLang="en-US" dirty="0"/>
              <a:t>的状态机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所有渲染状态都封装在</a:t>
            </a:r>
            <a:r>
              <a:rPr lang="en-US" altLang="zh-CN" dirty="0"/>
              <a:t>OpenGL</a:t>
            </a:r>
            <a:r>
              <a:rPr lang="zh-CN" altLang="en-US" dirty="0"/>
              <a:t>的状态机中</a:t>
            </a:r>
            <a:endParaRPr lang="en-US" altLang="zh-CN" dirty="0"/>
          </a:p>
          <a:p>
            <a:pPr lvl="1"/>
            <a:r>
              <a:rPr lang="zh-CN" altLang="en-US" dirty="0"/>
              <a:t>绘制模式（</a:t>
            </a:r>
            <a:r>
              <a:rPr lang="en-US" altLang="zh-CN" dirty="0"/>
              <a:t>rendering style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基础着色（</a:t>
            </a:r>
            <a:r>
              <a:rPr lang="en-US" altLang="zh-CN" dirty="0"/>
              <a:t>shading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光照（</a:t>
            </a:r>
            <a:r>
              <a:rPr lang="en-US" altLang="zh-CN" dirty="0"/>
              <a:t>lighting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纹理映射（</a:t>
            </a:r>
            <a:r>
              <a:rPr lang="en-US" altLang="zh-CN" dirty="0"/>
              <a:t>texture mapping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每次处理一个顶点，都从内部的状态表中读取参数，决定这个顶点如何被变换、光照、纹理映射等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注意</a:t>
            </a:r>
            <a:r>
              <a:rPr lang="en-US" altLang="zh-CN" dirty="0"/>
              <a:t>OpenGL</a:t>
            </a:r>
            <a:r>
              <a:rPr lang="zh-CN" altLang="en-US" dirty="0"/>
              <a:t>状态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在每次渲染几何图元之前，必须保证需要的状态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在实际编程中，设定最频繁的状态是顶点属性，包括颜色、法向、纹理坐标等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90800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for each ( primitive to render ) 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update OpenGL state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render primitive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4724400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glColor</a:t>
            </a:r>
            <a:r>
              <a:rPr lang="en-US" altLang="zh-CN" dirty="0">
                <a:solidFill>
                  <a:srgbClr val="FF0000"/>
                </a:solidFill>
              </a:rPr>
              <a:t>*()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glNormal</a:t>
            </a:r>
            <a:r>
              <a:rPr lang="en-US" altLang="zh-CN" dirty="0">
                <a:solidFill>
                  <a:srgbClr val="FF0000"/>
                </a:solidFill>
              </a:rPr>
              <a:t>*()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glTexCoord</a:t>
            </a:r>
            <a:r>
              <a:rPr lang="en-US" altLang="zh-CN" dirty="0">
                <a:solidFill>
                  <a:srgbClr val="FF0000"/>
                </a:solidFill>
              </a:rPr>
              <a:t>*()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其它状态控制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OpenGL</a:t>
            </a:r>
            <a:r>
              <a:rPr lang="zh-CN" altLang="en-US" dirty="0"/>
              <a:t>的状态常常包括渲染属性，例如线段的宽度、点的大小、着色模式等等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glPointSize</a:t>
            </a:r>
            <a:r>
              <a:rPr lang="en-US" altLang="zh-CN" dirty="0">
                <a:solidFill>
                  <a:srgbClr val="FF0000"/>
                </a:solidFill>
              </a:rPr>
              <a:t>( size);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glShadeModel</a:t>
            </a:r>
            <a:r>
              <a:rPr lang="en-US" altLang="zh-CN" dirty="0">
                <a:solidFill>
                  <a:srgbClr val="FF0000"/>
                </a:solidFill>
              </a:rPr>
              <a:t>( GL_SMOOTH);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一些状态是以开关的形式启用</a:t>
            </a:r>
            <a:r>
              <a:rPr lang="en-US" altLang="zh-CN" dirty="0"/>
              <a:t>/</a:t>
            </a:r>
            <a:r>
              <a:rPr lang="zh-CN" altLang="en-US" dirty="0"/>
              <a:t>停用的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glEnable</a:t>
            </a:r>
            <a:r>
              <a:rPr lang="en-US" altLang="zh-CN" dirty="0">
                <a:solidFill>
                  <a:srgbClr val="FF0000"/>
                </a:solidFill>
              </a:rPr>
              <a:t>( GL_LIGHTING );</a:t>
            </a:r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glDisable</a:t>
            </a:r>
            <a:r>
              <a:rPr lang="en-US" altLang="zh-CN" dirty="0">
                <a:solidFill>
                  <a:srgbClr val="FF0000"/>
                </a:solidFill>
              </a:rPr>
              <a:t>( GL_TEXTURE_2D );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计算机图形的工业标准库</a:t>
            </a:r>
            <a:endParaRPr lang="en-US" altLang="zh-CN" dirty="0"/>
          </a:p>
          <a:p>
            <a:r>
              <a:rPr lang="zh-CN" altLang="en-US" dirty="0"/>
              <a:t>图形渲染</a:t>
            </a:r>
            <a:r>
              <a:rPr lang="en-US" altLang="zh-CN" dirty="0"/>
              <a:t>API</a:t>
            </a:r>
            <a:r>
              <a:rPr lang="zh-CN" altLang="en-US" dirty="0"/>
              <a:t>（软件到图形硬件的接口）</a:t>
            </a:r>
            <a:endParaRPr lang="en-US" altLang="zh-CN" dirty="0"/>
          </a:p>
          <a:p>
            <a:pPr lvl="1"/>
            <a:r>
              <a:rPr lang="zh-CN" altLang="en-US" dirty="0"/>
              <a:t>接口函数超过</a:t>
            </a:r>
            <a:r>
              <a:rPr lang="en-US" altLang="zh-CN" dirty="0"/>
              <a:t>700</a:t>
            </a:r>
            <a:r>
              <a:rPr lang="zh-CN" altLang="en-US" dirty="0"/>
              <a:t>个，用于指定物体和操作、创建交互式三维应用程序</a:t>
            </a:r>
            <a:endParaRPr lang="en-US" altLang="zh-CN" dirty="0"/>
          </a:p>
          <a:p>
            <a:pPr lvl="1"/>
            <a:r>
              <a:rPr lang="zh-CN" altLang="en-US" dirty="0"/>
              <a:t>可以由几何元素与图像素材产生高质量的渲染图像结果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是独立于硬件的接口</a:t>
            </a:r>
            <a:endParaRPr lang="en-US" altLang="zh-CN" dirty="0"/>
          </a:p>
          <a:p>
            <a:pPr lvl="1"/>
            <a:r>
              <a:rPr lang="zh-CN" altLang="en-US" dirty="0"/>
              <a:t>可在多种不同的硬件平台上实现</a:t>
            </a:r>
            <a:endParaRPr lang="en-US" altLang="zh-CN" dirty="0"/>
          </a:p>
          <a:p>
            <a:pPr lvl="1"/>
            <a:r>
              <a:rPr lang="zh-CN" altLang="en-US" dirty="0"/>
              <a:t>未包含用于执行窗口任务或者获取用户输入的函数</a:t>
            </a:r>
            <a:endParaRPr lang="en-US" altLang="zh-CN" dirty="0"/>
          </a:p>
          <a:p>
            <a:pPr lvl="1"/>
            <a:r>
              <a:rPr lang="zh-CN" altLang="en-US" dirty="0"/>
              <a:t>必须通过具体的窗口系统来控制</a:t>
            </a:r>
            <a:r>
              <a:rPr lang="en-US" altLang="zh-CN" dirty="0"/>
              <a:t>OpenGL</a:t>
            </a:r>
            <a:r>
              <a:rPr lang="zh-CN" altLang="en-US" dirty="0"/>
              <a:t>应用程序所使用的特定硬件，例如</a:t>
            </a:r>
            <a:r>
              <a:rPr lang="en-US" altLang="zh-CN" dirty="0"/>
              <a:t>GLUT</a:t>
            </a:r>
            <a:r>
              <a:rPr lang="zh-CN" altLang="en-US" dirty="0"/>
              <a:t>、</a:t>
            </a:r>
            <a:r>
              <a:rPr lang="en-US" altLang="zh-CN" dirty="0"/>
              <a:t>GLUI</a:t>
            </a:r>
            <a:r>
              <a:rPr lang="zh-CN" altLang="en-US" dirty="0"/>
              <a:t>、</a:t>
            </a:r>
            <a:r>
              <a:rPr lang="en-US" altLang="zh-CN" dirty="0"/>
              <a:t>MFC</a:t>
            </a:r>
            <a:r>
              <a:rPr lang="zh-CN" altLang="en-US" dirty="0"/>
              <a:t>、</a:t>
            </a:r>
            <a:r>
              <a:rPr lang="en-US" altLang="zh-CN" dirty="0"/>
              <a:t>QT</a:t>
            </a:r>
            <a:r>
              <a:rPr lang="zh-CN" altLang="en-US" dirty="0"/>
              <a:t>等第三方界面库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理想的照相机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3D</a:t>
            </a:r>
            <a:r>
              <a:rPr lang="zh-CN" altLang="en-US" dirty="0"/>
              <a:t>图形学的工作类似一台理想的摄像机</a:t>
            </a:r>
            <a:endParaRPr lang="en-US" altLang="zh-CN" dirty="0"/>
          </a:p>
          <a:p>
            <a:pPr lvl="1"/>
            <a:r>
              <a:rPr lang="zh-CN" altLang="en-US" dirty="0"/>
              <a:t>拍摄（虚拟的）世界</a:t>
            </a:r>
            <a:endParaRPr lang="en-US" altLang="zh-CN" dirty="0"/>
          </a:p>
          <a:p>
            <a:pPr lvl="1"/>
            <a:r>
              <a:rPr lang="zh-CN" altLang="en-US" dirty="0"/>
              <a:t>需要设置摄像机的位置和朝向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图形学是一台理想的照像机</a:t>
            </a:r>
            <a:endParaRPr lang="en-US" altLang="zh-CN" dirty="0"/>
          </a:p>
          <a:p>
            <a:pPr lvl="1"/>
            <a:r>
              <a:rPr lang="zh-CN" altLang="en-US" dirty="0"/>
              <a:t>没有对焦的限制，处处对焦！</a:t>
            </a:r>
            <a:endParaRPr lang="en-US" altLang="zh-CN" dirty="0"/>
          </a:p>
          <a:p>
            <a:pPr lvl="1"/>
            <a:r>
              <a:rPr lang="zh-CN" altLang="en-US" dirty="0"/>
              <a:t>任意设置广角参数</a:t>
            </a:r>
            <a:endParaRPr lang="en-US" altLang="zh-CN" dirty="0"/>
          </a:p>
          <a:p>
            <a:pPr lvl="1"/>
            <a:r>
              <a:rPr lang="zh-CN" altLang="en-US" dirty="0"/>
              <a:t>免费！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相机模型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真实的相机模型</a:t>
            </a:r>
          </a:p>
          <a:p>
            <a:pPr lvl="1"/>
            <a:r>
              <a:rPr lang="zh-CN" altLang="en-US" dirty="0"/>
              <a:t>人类视觉和照相机镜头都具有圆锥状的视景体</a:t>
            </a:r>
          </a:p>
          <a:p>
            <a:r>
              <a:rPr lang="zh-CN" altLang="en-US" dirty="0"/>
              <a:t>图形学相机模型</a:t>
            </a:r>
          </a:p>
          <a:p>
            <a:pPr lvl="1"/>
            <a:r>
              <a:rPr lang="en-US" altLang="zh-CN" dirty="0"/>
              <a:t>OpenGL</a:t>
            </a:r>
            <a:r>
              <a:rPr lang="zh-CN" altLang="en-US" dirty="0"/>
              <a:t>描述的是金字塔状的视景体</a:t>
            </a:r>
          </a:p>
          <a:p>
            <a:pPr lvl="1"/>
            <a:r>
              <a:rPr lang="zh-CN" altLang="en-US" dirty="0"/>
              <a:t>计算机“看到”的与自然观察不一致，尤其是在视景体的边缘</a:t>
            </a:r>
          </a:p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3200400"/>
            <a:ext cx="901065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1.5 </a:t>
            </a:r>
            <a:r>
              <a:rPr lang="zh-CN" altLang="en-US" dirty="0"/>
              <a:t>拍摄！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模型变换</a:t>
            </a:r>
            <a:r>
              <a:rPr lang="en-US" altLang="zh-CN" dirty="0"/>
              <a:t>-</a:t>
            </a:r>
            <a:r>
              <a:rPr lang="zh-CN" altLang="en-US" dirty="0"/>
              <a:t>摆放物体</a:t>
            </a:r>
            <a:endParaRPr lang="en-US" altLang="zh-CN" dirty="0"/>
          </a:p>
          <a:p>
            <a:pPr lvl="1"/>
            <a:r>
              <a:rPr lang="zh-CN" altLang="en-US" dirty="0"/>
              <a:t>从物体坐标系到世界坐标系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视图变换</a:t>
            </a:r>
            <a:r>
              <a:rPr lang="en-US" altLang="zh-CN" dirty="0"/>
              <a:t>-</a:t>
            </a:r>
            <a:r>
              <a:rPr lang="zh-CN" altLang="en-US" dirty="0"/>
              <a:t>摆放相机</a:t>
            </a:r>
            <a:endParaRPr lang="en-US" altLang="zh-CN" dirty="0"/>
          </a:p>
          <a:p>
            <a:pPr lvl="1"/>
            <a:r>
              <a:rPr lang="zh-CN" altLang="en-US" dirty="0"/>
              <a:t>从世界坐标系到相机坐标系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投影变换</a:t>
            </a:r>
            <a:r>
              <a:rPr lang="en-US" altLang="zh-CN" dirty="0"/>
              <a:t>-</a:t>
            </a:r>
            <a:r>
              <a:rPr lang="zh-CN" altLang="en-US" dirty="0"/>
              <a:t>调整焦距</a:t>
            </a:r>
            <a:endParaRPr lang="en-US" altLang="zh-CN" dirty="0"/>
          </a:p>
          <a:p>
            <a:pPr lvl="1"/>
            <a:r>
              <a:rPr lang="zh-CN" altLang="en-US" dirty="0"/>
              <a:t>确定放大倍数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视口变换</a:t>
            </a:r>
            <a:r>
              <a:rPr lang="en-US" altLang="zh-CN" dirty="0"/>
              <a:t>-</a:t>
            </a:r>
            <a:r>
              <a:rPr lang="zh-CN" altLang="en-US" dirty="0"/>
              <a:t>选择底片</a:t>
            </a:r>
            <a:endParaRPr lang="en-US" altLang="zh-CN" dirty="0"/>
          </a:p>
          <a:p>
            <a:pPr lvl="1"/>
            <a:r>
              <a:rPr lang="zh-CN" altLang="en-US" dirty="0"/>
              <a:t>确定照片大小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的图形学编程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OpenGL</a:t>
            </a:r>
            <a:r>
              <a:rPr lang="zh-CN" altLang="en-US" dirty="0"/>
              <a:t>是一个可移植的，系统无关的</a:t>
            </a:r>
            <a:r>
              <a:rPr lang="en-US" altLang="zh-CN" dirty="0"/>
              <a:t>API</a:t>
            </a:r>
          </a:p>
          <a:p>
            <a:pPr lvl="1"/>
            <a:r>
              <a:rPr lang="en-US" altLang="zh-CN" dirty="0"/>
              <a:t>OpenGL</a:t>
            </a:r>
            <a:r>
              <a:rPr lang="zh-CN" altLang="en-US" dirty="0"/>
              <a:t>处理与图形相关的部分，但不处理与视窗系统的交互</a:t>
            </a:r>
          </a:p>
          <a:p>
            <a:pPr lvl="1"/>
            <a:r>
              <a:rPr lang="zh-CN" altLang="en-US" dirty="0"/>
              <a:t>仅仅使用</a:t>
            </a:r>
            <a:r>
              <a:rPr lang="en-US" altLang="zh-CN" dirty="0"/>
              <a:t>OpenGL</a:t>
            </a:r>
            <a:r>
              <a:rPr lang="zh-CN" altLang="en-US" dirty="0"/>
              <a:t>无法创建一个窗口</a:t>
            </a:r>
          </a:p>
          <a:p>
            <a:pPr lvl="1"/>
            <a:r>
              <a:rPr lang="zh-CN" altLang="en-US" dirty="0"/>
              <a:t>但绘制图形必须调用窗口资源</a:t>
            </a:r>
          </a:p>
          <a:p>
            <a:pPr lvl="1"/>
            <a:r>
              <a:rPr lang="zh-CN" altLang="en-US" dirty="0"/>
              <a:t>因此必须使用第三方界面库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有许多界面库可使用</a:t>
            </a:r>
          </a:p>
          <a:p>
            <a:pPr lvl="1"/>
            <a:r>
              <a:rPr lang="en-US" altLang="zh-CN" dirty="0"/>
              <a:t>GLUT</a:t>
            </a:r>
            <a:r>
              <a:rPr lang="zh-CN" altLang="en-US" dirty="0"/>
              <a:t>（</a:t>
            </a:r>
            <a:r>
              <a:rPr lang="en-US" altLang="zh-CN"/>
              <a:t>FreeGlut</a:t>
            </a:r>
            <a:r>
              <a:rPr lang="zh-CN" altLang="en-US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GLUI</a:t>
            </a:r>
            <a:r>
              <a:rPr lang="zh-CN" altLang="en-US" dirty="0"/>
              <a:t>（本课程教学将会用它）</a:t>
            </a:r>
          </a:p>
          <a:p>
            <a:pPr lvl="1"/>
            <a:r>
              <a:rPr lang="en-US" altLang="zh-CN" dirty="0"/>
              <a:t>WGL</a:t>
            </a:r>
          </a:p>
          <a:p>
            <a:pPr lvl="1"/>
            <a:r>
              <a:rPr lang="en-US" altLang="zh-CN" dirty="0"/>
              <a:t>QT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1.6 </a:t>
            </a:r>
            <a:r>
              <a:rPr lang="en-US" altLang="zh-CN" dirty="0" err="1"/>
              <a:t>FreeGlut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Glut</a:t>
            </a:r>
            <a:r>
              <a:rPr lang="zh-CN" altLang="en-US" dirty="0"/>
              <a:t>是</a:t>
            </a:r>
            <a:r>
              <a:rPr lang="en-US" altLang="zh-CN" dirty="0"/>
              <a:t>OpenGL</a:t>
            </a:r>
            <a:r>
              <a:rPr lang="zh-CN" altLang="en-US" dirty="0"/>
              <a:t>红皮书第二版的示例程序</a:t>
            </a:r>
            <a:endParaRPr lang="en-US" altLang="zh-CN" dirty="0"/>
          </a:p>
          <a:p>
            <a:pPr lvl="1"/>
            <a:r>
              <a:rPr lang="zh-CN" altLang="en-US" dirty="0"/>
              <a:t>最后一个版本是</a:t>
            </a:r>
            <a:r>
              <a:rPr lang="en-US" altLang="zh-CN" dirty="0"/>
              <a:t>98</a:t>
            </a:r>
            <a:r>
              <a:rPr lang="zh-CN" altLang="en-US" dirty="0"/>
              <a:t>年的</a:t>
            </a:r>
            <a:r>
              <a:rPr lang="en-US" altLang="zh-CN" dirty="0"/>
              <a:t>3.7</a:t>
            </a:r>
            <a:r>
              <a:rPr lang="zh-CN" altLang="en-US" dirty="0"/>
              <a:t>版，此后再无更新（许可证协议禁止发布更新），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FreeGlut</a:t>
            </a:r>
            <a:r>
              <a:rPr lang="zh-CN" altLang="en-US" dirty="0"/>
              <a:t>是</a:t>
            </a:r>
            <a:r>
              <a:rPr lang="en-US" altLang="zh-CN" dirty="0"/>
              <a:t>Glut</a:t>
            </a:r>
            <a:r>
              <a:rPr lang="zh-CN" altLang="en-US" dirty="0"/>
              <a:t>的一个完全开源替代库</a:t>
            </a:r>
            <a:endParaRPr lang="en-US" altLang="zh-CN" dirty="0"/>
          </a:p>
          <a:p>
            <a:pPr lvl="1"/>
            <a:r>
              <a:rPr lang="zh-CN" altLang="en-US" dirty="0"/>
              <a:t>新版</a:t>
            </a:r>
            <a:r>
              <a:rPr lang="en-US" altLang="zh-CN" dirty="0"/>
              <a:t>OpenGL</a:t>
            </a:r>
            <a:r>
              <a:rPr lang="zh-CN" altLang="en-US" dirty="0"/>
              <a:t>红皮书的示例程序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X-</a:t>
            </a:r>
            <a:r>
              <a:rPr lang="zh-CN" altLang="en-US" dirty="0"/>
              <a:t>联盟许可发布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标量与向量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标量</a:t>
            </a:r>
            <a:endParaRPr lang="en-US" altLang="zh-CN" dirty="0"/>
          </a:p>
          <a:p>
            <a:pPr lvl="1"/>
            <a:r>
              <a:rPr lang="zh-CN" altLang="en-US" dirty="0"/>
              <a:t>只有“大小”的量，可以用一个数字来表达</a:t>
            </a:r>
            <a:endParaRPr lang="en-US" altLang="zh-CN" dirty="0"/>
          </a:p>
          <a:p>
            <a:pPr lvl="1"/>
            <a:r>
              <a:rPr lang="zh-CN" altLang="en-US" dirty="0"/>
              <a:t>举例：</a:t>
            </a:r>
            <a:endParaRPr lang="en-US" altLang="zh-CN" dirty="0"/>
          </a:p>
          <a:p>
            <a:pPr lvl="2"/>
            <a:r>
              <a:rPr lang="zh-CN" altLang="en-US" dirty="0"/>
              <a:t>面积、长度、角度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向量</a:t>
            </a:r>
            <a:endParaRPr lang="en-US" altLang="zh-CN" dirty="0"/>
          </a:p>
          <a:p>
            <a:pPr lvl="1"/>
            <a:r>
              <a:rPr lang="zh-CN" altLang="en-US" dirty="0"/>
              <a:t>一个既有“大小”又有方向的量，可以用一个数字和一个方向来表达</a:t>
            </a:r>
            <a:endParaRPr lang="en-US" altLang="zh-CN" dirty="0"/>
          </a:p>
          <a:p>
            <a:pPr lvl="1"/>
            <a:r>
              <a:rPr lang="zh-CN" altLang="en-US" dirty="0"/>
              <a:t>许多物理量是由向量表达的，比如速度、力等</a:t>
            </a:r>
            <a:endParaRPr lang="en-US" altLang="zh-CN" dirty="0"/>
          </a:p>
          <a:p>
            <a:pPr lvl="1"/>
            <a:r>
              <a:rPr lang="zh-CN" altLang="en-US" dirty="0"/>
              <a:t>从几何的观点来看：向量是由方向和该方向上的长度构成的</a:t>
            </a:r>
            <a:endParaRPr lang="en-US" altLang="zh-C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向量的图形表达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向量可以表达为二维、三维、或者更高维空间中从一点</a:t>
            </a:r>
            <a:r>
              <a:rPr lang="en-US" altLang="zh-CN" dirty="0"/>
              <a:t>A</a:t>
            </a:r>
            <a:r>
              <a:rPr lang="zh-CN" altLang="en-US" dirty="0"/>
              <a:t>指向另一点</a:t>
            </a:r>
            <a:r>
              <a:rPr lang="en-US" altLang="zh-CN" dirty="0"/>
              <a:t>B</a:t>
            </a:r>
            <a:r>
              <a:rPr lang="zh-CN" altLang="en-US" dirty="0"/>
              <a:t>的箭头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该向量可以被记为        ，为简便，记为</a:t>
            </a:r>
            <a:r>
              <a:rPr lang="en-US" altLang="zh-CN" dirty="0"/>
              <a:t>a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28247" y="4953000"/>
          <a:ext cx="67235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53800" imgH="215640" progId="Equation.3">
                  <p:embed/>
                </p:oleObj>
              </mc:Choice>
              <mc:Fallback>
                <p:oleObj name="Equation" r:id="rId3" imgW="25380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8247" y="4953000"/>
                        <a:ext cx="67235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752600" y="2819400"/>
            <a:ext cx="3200400" cy="1524000"/>
            <a:chOff x="1752600" y="2819400"/>
            <a:chExt cx="3200400" cy="15240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133600" y="3200400"/>
              <a:ext cx="228600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52600" y="3758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28194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向量的图形表示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两个向量相等当且仅当他们的大小和方向都相等</a:t>
            </a:r>
            <a:endParaRPr lang="en-US" altLang="zh-CN" dirty="0"/>
          </a:p>
          <a:p>
            <a:r>
              <a:rPr lang="zh-CN" altLang="en-US" dirty="0"/>
              <a:t>平移不改变一个向量，向量的起点位置并不重要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52600" y="2819400"/>
            <a:ext cx="3200400" cy="1524000"/>
            <a:chOff x="1752600" y="2819400"/>
            <a:chExt cx="3200400" cy="15240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133600" y="3200400"/>
              <a:ext cx="228600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752600" y="3758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600" y="28194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10000" y="3200400"/>
            <a:ext cx="3200400" cy="1524000"/>
            <a:chOff x="1752600" y="2819400"/>
            <a:chExt cx="3200400" cy="1524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2133600" y="3200400"/>
              <a:ext cx="228600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758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E</a:t>
              </a:r>
              <a:endParaRPr lang="zh-CN" alt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9600" y="28194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F</a:t>
              </a:r>
              <a:endParaRPr lang="zh-CN" altLang="en-US" sz="3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14400" y="3733800"/>
            <a:ext cx="3200400" cy="1524000"/>
            <a:chOff x="1752600" y="2819400"/>
            <a:chExt cx="3200400" cy="1524000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2133600" y="3200400"/>
              <a:ext cx="228600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752600" y="3758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419600" y="28194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5511225"/>
            <a:ext cx="3352800" cy="1017150"/>
            <a:chOff x="1752600" y="3758625"/>
            <a:chExt cx="3352800" cy="101715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133600" y="4038600"/>
              <a:ext cx="2362200" cy="381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52600" y="3758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G</a:t>
              </a:r>
              <a:endParaRPr lang="zh-CN" altLang="en-US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72000" y="41910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H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向量的代数表达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向量的图形表达很直观，但计算不方便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涉及到向量的计算问题通常放到一个正交坐标系中进行计算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将一个向量</a:t>
            </a:r>
            <a:r>
              <a:rPr lang="en-US" altLang="zh-CN" i="1" dirty="0"/>
              <a:t>v</a:t>
            </a:r>
            <a:r>
              <a:rPr lang="zh-CN" altLang="en-US" dirty="0"/>
              <a:t>的起点放在坐标系的原点，其终点的坐标是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2D</a:t>
            </a:r>
            <a:r>
              <a:rPr lang="zh-CN" altLang="en-US" dirty="0"/>
              <a:t>），或者</a:t>
            </a:r>
            <a:r>
              <a:rPr lang="en-US" altLang="zh-CN" dirty="0"/>
              <a:t>(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x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y</a:t>
            </a:r>
            <a:r>
              <a:rPr lang="en-US" altLang="zh-CN" dirty="0" err="1"/>
              <a:t>,v</a:t>
            </a:r>
            <a:r>
              <a:rPr lang="en-US" altLang="zh-CN" baseline="-25000" dirty="0" err="1"/>
              <a:t>z</a:t>
            </a:r>
            <a:r>
              <a:rPr lang="en-US" altLang="zh-CN" dirty="0"/>
              <a:t>)</a:t>
            </a:r>
            <a:r>
              <a:rPr lang="zh-CN" altLang="en-US" dirty="0"/>
              <a:t>（</a:t>
            </a:r>
            <a:r>
              <a:rPr lang="en-US" altLang="zh-CN" dirty="0"/>
              <a:t>3D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在图形学中，我们只关注二维或三维的向量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向量的长度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</a:t>
            </a:r>
            <a:r>
              <a:rPr lang="en-US" altLang="zh-CN" dirty="0"/>
              <a:t>n</a:t>
            </a:r>
            <a:r>
              <a:rPr lang="zh-CN" altLang="en-US" dirty="0"/>
              <a:t>维向量</a:t>
            </a:r>
            <a:r>
              <a:rPr lang="en-US" altLang="zh-CN" dirty="0"/>
              <a:t>(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,v</a:t>
            </a:r>
            <a:r>
              <a:rPr lang="en-US" altLang="zh-CN" i="1" baseline="-25000" dirty="0"/>
              <a:t>2</a:t>
            </a:r>
            <a:r>
              <a:rPr lang="en-US" altLang="zh-CN" i="1" dirty="0"/>
              <a:t>,…,</a:t>
            </a:r>
            <a:r>
              <a:rPr lang="en-US" altLang="zh-CN" i="1" dirty="0" err="1"/>
              <a:t>v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)</a:t>
            </a:r>
            <a:r>
              <a:rPr lang="zh-CN" altLang="en-US" dirty="0"/>
              <a:t>的长度定义为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733800"/>
            <a:ext cx="3924300" cy="2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091104" y="2501900"/>
          <a:ext cx="4385896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4" imgW="1562040" imgH="330120" progId="Equation.3">
                  <p:embed/>
                </p:oleObj>
              </mc:Choice>
              <mc:Fallback>
                <p:oleObj name="Equation" r:id="rId4" imgW="1562040" imgH="3301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104" y="2501900"/>
                        <a:ext cx="4385896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OpenGL</a:t>
            </a:r>
            <a:r>
              <a:rPr lang="zh-CN" altLang="en-US" dirty="0"/>
              <a:t>是一个开放的标准</a:t>
            </a:r>
            <a:endParaRPr lang="en-US" altLang="zh-CN" dirty="0"/>
          </a:p>
          <a:p>
            <a:pPr lvl="1"/>
            <a:r>
              <a:rPr lang="zh-CN" altLang="en-US" dirty="0"/>
              <a:t>不由某个特定的公司控制，而是由</a:t>
            </a:r>
            <a:r>
              <a:rPr lang="en-US" altLang="zh-CN" dirty="0"/>
              <a:t>ARB</a:t>
            </a:r>
            <a:r>
              <a:rPr lang="zh-CN" altLang="en-US" dirty="0"/>
              <a:t>（</a:t>
            </a:r>
            <a:r>
              <a:rPr lang="en-US" altLang="zh-CN" dirty="0"/>
              <a:t>Architecture Review Board</a:t>
            </a:r>
            <a:r>
              <a:rPr lang="zh-CN" altLang="en-US" dirty="0"/>
              <a:t>）维护其定义和演化</a:t>
            </a:r>
            <a:endParaRPr lang="en-US" altLang="zh-CN" dirty="0"/>
          </a:p>
          <a:p>
            <a:pPr lvl="1"/>
            <a:r>
              <a:rPr lang="zh-CN" altLang="en-US" dirty="0"/>
              <a:t>当前的</a:t>
            </a:r>
            <a:r>
              <a:rPr lang="en-US" altLang="zh-CN" dirty="0"/>
              <a:t>ARB</a:t>
            </a:r>
            <a:r>
              <a:rPr lang="zh-CN" altLang="en-US" dirty="0"/>
              <a:t>委员会委员包括</a:t>
            </a:r>
            <a:endParaRPr lang="en-US" altLang="zh-CN" dirty="0"/>
          </a:p>
          <a:p>
            <a:pPr lvl="2"/>
            <a:r>
              <a:rPr lang="en-US" altLang="zh-CN" dirty="0"/>
              <a:t>Apple</a:t>
            </a:r>
            <a:r>
              <a:rPr lang="zh-CN" altLang="en-US" dirty="0"/>
              <a:t>、</a:t>
            </a:r>
            <a:r>
              <a:rPr lang="en-US" altLang="zh-CN" dirty="0"/>
              <a:t>ATI</a:t>
            </a:r>
            <a:r>
              <a:rPr lang="zh-CN" altLang="en-US" dirty="0"/>
              <a:t>、</a:t>
            </a:r>
            <a:r>
              <a:rPr lang="en-US" altLang="zh-CN" dirty="0"/>
              <a:t>Dell</a:t>
            </a:r>
            <a:r>
              <a:rPr lang="zh-CN" altLang="en-US" dirty="0"/>
              <a:t>、</a:t>
            </a:r>
            <a:r>
              <a:rPr lang="en-US" altLang="zh-CN" dirty="0"/>
              <a:t>IBM</a:t>
            </a:r>
            <a:r>
              <a:rPr lang="zh-CN" altLang="en-US" dirty="0"/>
              <a:t>、</a:t>
            </a:r>
            <a:r>
              <a:rPr lang="en-US" altLang="zh-CN" dirty="0"/>
              <a:t>Intel</a:t>
            </a:r>
            <a:r>
              <a:rPr lang="zh-CN" altLang="en-US" dirty="0"/>
              <a:t>、</a:t>
            </a:r>
            <a:r>
              <a:rPr lang="en-US" altLang="zh-CN" dirty="0"/>
              <a:t>NVIDIA</a:t>
            </a:r>
            <a:r>
              <a:rPr lang="zh-CN" altLang="en-US" dirty="0"/>
              <a:t>、</a:t>
            </a:r>
            <a:r>
              <a:rPr lang="en-US" altLang="zh-CN" dirty="0"/>
              <a:t>SGI</a:t>
            </a:r>
            <a:r>
              <a:rPr lang="zh-CN" altLang="en-US" dirty="0"/>
              <a:t>、</a:t>
            </a:r>
            <a:r>
              <a:rPr lang="en-US" altLang="zh-CN" dirty="0"/>
              <a:t>Sun Microsystems</a:t>
            </a:r>
          </a:p>
          <a:p>
            <a:r>
              <a:rPr lang="zh-CN" altLang="en-US" dirty="0"/>
              <a:t>历史沿革</a:t>
            </a:r>
            <a:endParaRPr lang="en-US" altLang="zh-CN" dirty="0"/>
          </a:p>
          <a:p>
            <a:pPr lvl="1"/>
            <a:r>
              <a:rPr lang="zh-CN" altLang="en-US" dirty="0"/>
              <a:t>相对于</a:t>
            </a:r>
            <a:r>
              <a:rPr lang="en-US" altLang="zh-CN" dirty="0" err="1"/>
              <a:t>Directx</a:t>
            </a:r>
            <a:r>
              <a:rPr lang="en-US" altLang="zh-CN" dirty="0"/>
              <a:t> 3D</a:t>
            </a:r>
            <a:r>
              <a:rPr lang="zh-CN" altLang="en-US" dirty="0"/>
              <a:t>，</a:t>
            </a:r>
            <a:r>
              <a:rPr lang="en-US" altLang="zh-CN" dirty="0"/>
              <a:t>OpenGL</a:t>
            </a:r>
            <a:r>
              <a:rPr lang="zh-CN" altLang="en-US" dirty="0"/>
              <a:t>版本变化较为稳定</a:t>
            </a:r>
            <a:endParaRPr lang="en-US" altLang="zh-CN" dirty="0"/>
          </a:p>
          <a:p>
            <a:pPr lvl="1"/>
            <a:r>
              <a:rPr lang="zh-CN" altLang="en-US" dirty="0"/>
              <a:t>向下兼容</a:t>
            </a:r>
            <a:endParaRPr lang="en-US" altLang="zh-CN" dirty="0"/>
          </a:p>
          <a:p>
            <a:pPr lvl="1"/>
            <a:r>
              <a:rPr lang="zh-CN" altLang="en-US" dirty="0"/>
              <a:t>最新的版本是</a:t>
            </a:r>
            <a:r>
              <a:rPr lang="en-US" altLang="zh-CN" dirty="0"/>
              <a:t>4.5, 2014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0886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向量操作</a:t>
            </a:r>
            <a:endParaRPr lang="en-US" altLang="zh-CN" dirty="0"/>
          </a:p>
          <a:p>
            <a:pPr lvl="1"/>
            <a:r>
              <a:rPr lang="zh-CN" altLang="en-US" dirty="0"/>
              <a:t>标量乘法</a:t>
            </a:r>
            <a:endParaRPr lang="en-US" altLang="zh-CN" dirty="0"/>
          </a:p>
          <a:p>
            <a:pPr lvl="1"/>
            <a:r>
              <a:rPr lang="zh-CN" altLang="en-US" dirty="0"/>
              <a:t>向量相加、相减</a:t>
            </a:r>
            <a:endParaRPr lang="en-US" altLang="zh-CN" dirty="0"/>
          </a:p>
          <a:p>
            <a:pPr lvl="1"/>
            <a:r>
              <a:rPr lang="zh-CN" altLang="en-US" dirty="0"/>
              <a:t>点乘（内积）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叉乘（外积）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95800" y="2286000"/>
            <a:ext cx="457200" cy="13716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ight Brace 4"/>
          <p:cNvSpPr/>
          <p:nvPr/>
        </p:nvSpPr>
        <p:spPr>
          <a:xfrm>
            <a:off x="4495800" y="4038600"/>
            <a:ext cx="457200" cy="838200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81600" y="26670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维向量操作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4114800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/>
              <a:t>维向量操作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向量加法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三角法则</a:t>
            </a:r>
            <a:r>
              <a:rPr lang="en-US" altLang="zh-CN" dirty="0"/>
              <a:t>/</a:t>
            </a:r>
            <a:r>
              <a:rPr lang="zh-CN" altLang="en-US" dirty="0"/>
              <a:t>平行四边形法则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5027612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1257300" y="3086100"/>
            <a:ext cx="24384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314700" y="3086100"/>
            <a:ext cx="24384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00400" y="2590800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33528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4495800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752600" y="2590800"/>
            <a:ext cx="3429000" cy="2438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48000" y="3163669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a+b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向量减法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a-b = a+(-b)</a:t>
            </a:r>
            <a:endParaRPr lang="zh-CN" alt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48000" y="5256213"/>
            <a:ext cx="20574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552700" y="3314701"/>
            <a:ext cx="2438400" cy="1447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29000" y="35814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a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4724401"/>
            <a:ext cx="38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</a:t>
            </a:r>
            <a:endParaRPr lang="zh-CN" altLang="en-US" sz="3600" dirty="0"/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4495801" y="2819398"/>
            <a:ext cx="609599" cy="2436815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990600" y="5257800"/>
            <a:ext cx="2057400" cy="1588"/>
          </a:xfrm>
          <a:prstGeom prst="straightConnector1">
            <a:avLst/>
          </a:prstGeom>
          <a:ln w="381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2438400" y="2819400"/>
            <a:ext cx="609600" cy="2436813"/>
          </a:xfrm>
          <a:prstGeom prst="straightConnector1">
            <a:avLst/>
          </a:prstGeom>
          <a:ln w="38100">
            <a:solidFill>
              <a:schemeClr val="accent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坐标系统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一个向量乘上一个标量，其长度改变，方向不变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在二维平面上，给定两个基向量，任何一个向量都可以表达为这两个基向量的线性组合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在三维空间中需要几个基向量？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733800" y="2743200"/>
          <a:ext cx="178308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685800" imgH="253800" progId="Equation.3">
                  <p:embed/>
                </p:oleObj>
              </mc:Choice>
              <mc:Fallback>
                <p:oleObj name="Equation" r:id="rId3" imgW="68580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743200"/>
                        <a:ext cx="178308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点积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两个向量的点积被定义为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点积虽然是两个向量之间的乘法运算，但它一般被称做标量积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590800"/>
          <a:ext cx="254127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1104840" imgH="253800" progId="Equation.3">
                  <p:embed/>
                </p:oleObj>
              </mc:Choice>
              <mc:Fallback>
                <p:oleObj name="Equation" r:id="rId3" imgW="110484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90800"/>
                        <a:ext cx="254127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638800" y="2057400"/>
            <a:ext cx="1676400" cy="2057400"/>
            <a:chOff x="5943600" y="2096869"/>
            <a:chExt cx="2057400" cy="2551331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5943600" y="4533681"/>
              <a:ext cx="2057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5448300" y="2592169"/>
              <a:ext cx="243840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24600" y="2858869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a</a:t>
              </a:r>
              <a:endParaRPr lang="zh-CN" altLang="en-US" sz="3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62800" y="4001869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b</a:t>
              </a:r>
              <a:endParaRPr lang="zh-CN" altLang="en-US" sz="36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6172200" y="4008120"/>
            <a:ext cx="402771" cy="563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1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4008120"/>
                          <a:ext cx="402771" cy="5638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点积在图形学中的应用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计算夹角的余弦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一个向量到另一个向量的投影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806575" y="2590800"/>
          <a:ext cx="2892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3" imgW="1257120" imgH="253800" progId="Equation.3">
                  <p:embed/>
                </p:oleObj>
              </mc:Choice>
              <mc:Fallback>
                <p:oleObj name="Equation" r:id="rId3" imgW="1257120" imgH="253800" progId="Equation.3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2590800"/>
                        <a:ext cx="28924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5715000" y="1981200"/>
            <a:ext cx="1752600" cy="2246531"/>
            <a:chOff x="5943600" y="2096869"/>
            <a:chExt cx="2057400" cy="255133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5943600" y="4533681"/>
              <a:ext cx="2057400" cy="158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5448300" y="2592169"/>
              <a:ext cx="2438400" cy="1447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324600" y="2858869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a</a:t>
              </a:r>
              <a:endParaRPr lang="zh-CN" altLang="en-US" sz="3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62800" y="4001869"/>
              <a:ext cx="381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/>
                <a:t>b</a:t>
              </a:r>
              <a:endParaRPr lang="zh-CN" altLang="en-US" sz="3600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6172200" y="4008120"/>
            <a:ext cx="402771" cy="563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1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4008120"/>
                          <a:ext cx="402771" cy="5638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Connector 11"/>
          <p:cNvCxnSpPr/>
          <p:nvPr/>
        </p:nvCxnSpPr>
        <p:spPr>
          <a:xfrm rot="5400000">
            <a:off x="5943600" y="2971800"/>
            <a:ext cx="1981202" cy="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1752600" y="5359400"/>
          <a:ext cx="39147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7" imgW="1701720" imgH="253800" progId="Equation.3">
                  <p:embed/>
                </p:oleObj>
              </mc:Choice>
              <mc:Fallback>
                <p:oleObj name="Equation" r:id="rId7" imgW="1701720" imgH="253800" progId="Equation.3">
                  <p:embed/>
                  <p:pic>
                    <p:nvPicPr>
                      <p:cNvPr id="5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59400"/>
                        <a:ext cx="391477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叉积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叉积又</a:t>
            </a:r>
            <a:r>
              <a:rPr lang="zh-CN" altLang="en-US"/>
              <a:t>被称为矢量积</a:t>
            </a:r>
            <a:endParaRPr lang="en-US" altLang="zh-CN" dirty="0"/>
          </a:p>
          <a:p>
            <a:r>
              <a:rPr lang="zh-CN" altLang="en-US" dirty="0"/>
              <a:t>一般仅在三维向量间定义</a:t>
            </a:r>
            <a:endParaRPr lang="en-US" altLang="zh-CN" dirty="0"/>
          </a:p>
          <a:p>
            <a:r>
              <a:rPr lang="zh-CN" altLang="en-US" dirty="0"/>
              <a:t>方向遵循右手法则，与前两个向量垂直</a:t>
            </a:r>
            <a:endParaRPr lang="en-US" altLang="zh-CN" dirty="0"/>
          </a:p>
          <a:p>
            <a:r>
              <a:rPr lang="zh-CN" altLang="en-US" dirty="0"/>
              <a:t>大小等于两个向量所张成的平行四边形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67000" y="4114800"/>
          <a:ext cx="3139440" cy="68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1168200" imgH="253800" progId="Equation.3">
                  <p:embed/>
                </p:oleObj>
              </mc:Choice>
              <mc:Fallback>
                <p:oleObj name="Equation" r:id="rId3" imgW="1168200" imgH="2538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3139440" cy="682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叉积在图形学中的应用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计算法向</a:t>
            </a:r>
            <a:endParaRPr lang="en-US" altLang="zh-CN" dirty="0"/>
          </a:p>
          <a:p>
            <a:pPr lvl="1"/>
            <a:r>
              <a:rPr lang="zh-CN" altLang="en-US" dirty="0"/>
              <a:t>法向是指垂直于一个多边形的向量，单位法向的长度为</a:t>
            </a:r>
            <a:r>
              <a:rPr lang="en-US" altLang="zh-CN" dirty="0"/>
              <a:t>1</a:t>
            </a:r>
          </a:p>
          <a:p>
            <a:r>
              <a:rPr lang="zh-CN" altLang="en-US" dirty="0"/>
              <a:t>法向在图形学计算中有重要的作用</a:t>
            </a:r>
            <a:endParaRPr lang="en-US" altLang="zh-CN" dirty="0"/>
          </a:p>
          <a:p>
            <a:r>
              <a:rPr lang="zh-CN" altLang="en-US" dirty="0"/>
              <a:t>如果多边形中有</a:t>
            </a:r>
            <a:r>
              <a:rPr lang="en-US" altLang="zh-CN" dirty="0" err="1"/>
              <a:t>a,b,c</a:t>
            </a:r>
            <a:r>
              <a:rPr lang="zh-CN" altLang="en-US" dirty="0"/>
              <a:t>三个顶点，其法向为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805113" y="4495800"/>
          <a:ext cx="31003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1180800" imgH="203040" progId="Equation.3">
                  <p:embed/>
                </p:oleObj>
              </mc:Choice>
              <mc:Fallback>
                <p:oleObj name="Equation" r:id="rId3" imgW="118080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4495800"/>
                        <a:ext cx="31003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游戏时间：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给定一个二维的多边形，判断它是否凸多边形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186499"/>
            <a:ext cx="6477000" cy="2757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2.2 </a:t>
            </a:r>
            <a:r>
              <a:rPr lang="zh-CN" altLang="en-US" dirty="0"/>
              <a:t>重心坐标（</a:t>
            </a:r>
            <a:r>
              <a:rPr lang="en-US" altLang="zh-CN" dirty="0"/>
              <a:t> </a:t>
            </a:r>
            <a:r>
              <a:rPr lang="en-US" altLang="zh-CN" dirty="0" err="1"/>
              <a:t>barycentric</a:t>
            </a:r>
            <a:r>
              <a:rPr lang="en-US" altLang="zh-CN" dirty="0"/>
              <a:t> coordinates </a:t>
            </a:r>
            <a:r>
              <a:rPr lang="zh-CN" altLang="en-US"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为什么要采用重心坐标？</a:t>
            </a:r>
            <a:endParaRPr lang="en-US" altLang="zh-CN" dirty="0"/>
          </a:p>
          <a:p>
            <a:pPr lvl="1"/>
            <a:r>
              <a:rPr lang="zh-CN" altLang="en-US" dirty="0"/>
              <a:t>三角形是几何建模的基本元素</a:t>
            </a:r>
            <a:endParaRPr lang="en-US" altLang="zh-CN" dirty="0"/>
          </a:p>
          <a:p>
            <a:pPr lvl="1"/>
            <a:r>
              <a:rPr lang="zh-CN" altLang="en-US" dirty="0"/>
              <a:t>三角形是由三个顶点表达的</a:t>
            </a:r>
            <a:endParaRPr lang="en-US" altLang="zh-CN" dirty="0"/>
          </a:p>
          <a:p>
            <a:pPr lvl="1"/>
            <a:r>
              <a:rPr lang="zh-CN" altLang="en-US" dirty="0"/>
              <a:t>通常我们只知道顶点的属性，比如颜色；但我们往往想在整个三角形内部插值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286000" y="4038600"/>
            <a:ext cx="2971800" cy="2209800"/>
            <a:chOff x="5715000" y="1981200"/>
            <a:chExt cx="2971800" cy="2209800"/>
          </a:xfrm>
        </p:grpSpPr>
        <p:cxnSp>
          <p:nvCxnSpPr>
            <p:cNvPr id="5" name="Straight Connector 4"/>
            <p:cNvCxnSpPr/>
            <p:nvPr/>
          </p:nvCxnSpPr>
          <p:spPr>
            <a:xfrm rot="10800000" flipV="1">
              <a:off x="6019800" y="2438400"/>
              <a:ext cx="1600200" cy="1524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0800000">
              <a:off x="6019800" y="3960812"/>
              <a:ext cx="2286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200900" y="2857500"/>
              <a:ext cx="152400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715000" y="360622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229600" y="3581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981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为什么要学习</a:t>
            </a:r>
            <a:r>
              <a:rPr lang="en-US" altLang="zh-CN" dirty="0"/>
              <a:t>OpenGL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计算机图形的工业界标准</a:t>
            </a:r>
            <a:endParaRPr lang="en-US" altLang="zh-CN" dirty="0"/>
          </a:p>
          <a:p>
            <a:r>
              <a:rPr lang="zh-CN" altLang="en-US" dirty="0"/>
              <a:t>实现图形程序的良好选择</a:t>
            </a:r>
          </a:p>
        </p:txBody>
      </p:sp>
    </p:spTree>
    <p:extLst>
      <p:ext uri="{BB962C8B-B14F-4D97-AF65-F5344CB8AC3E}">
        <p14:creationId xmlns:p14="http://schemas.microsoft.com/office/powerpoint/2010/main" val="2564427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重心颜色插值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14525" y="2457450"/>
            <a:ext cx="5400675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什么是重心坐标？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重心坐标是三角形内部插值的最简单方法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</a:t>
            </a:r>
            <a:r>
              <a:rPr lang="en-US" altLang="zh-CN" dirty="0"/>
              <a:t>a</a:t>
            </a:r>
            <a:r>
              <a:rPr lang="zh-CN" altLang="en-US" dirty="0"/>
              <a:t>是非正交坐标系的原点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和</a:t>
            </a:r>
            <a:r>
              <a:rPr lang="en-US" altLang="zh-CN" dirty="0"/>
              <a:t>    </a:t>
            </a:r>
            <a:r>
              <a:rPr lang="zh-CN" altLang="en-US" dirty="0"/>
              <a:t>是两个基向量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62000" y="3848100"/>
          <a:ext cx="5397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48100"/>
                        <a:ext cx="53975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11313" y="3848100"/>
          <a:ext cx="5032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848100"/>
                        <a:ext cx="503237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276600" y="4038600"/>
            <a:ext cx="2971800" cy="2209800"/>
            <a:chOff x="5715000" y="1981200"/>
            <a:chExt cx="2971800" cy="2209800"/>
          </a:xfrm>
        </p:grpSpPr>
        <p:cxnSp>
          <p:nvCxnSpPr>
            <p:cNvPr id="7" name="Straight Connector 6"/>
            <p:cNvCxnSpPr/>
            <p:nvPr/>
          </p:nvCxnSpPr>
          <p:spPr>
            <a:xfrm rot="10800000" flipV="1">
              <a:off x="6019800" y="2438400"/>
              <a:ext cx="1600200" cy="1524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0800000">
              <a:off x="6019800" y="3960812"/>
              <a:ext cx="2286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200900" y="2857500"/>
              <a:ext cx="152400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715000" y="360622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9600" y="3581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467600" y="1981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重心坐标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任意与三角形共面的点</a:t>
            </a:r>
            <a:r>
              <a:rPr lang="en-US" altLang="zh-CN" dirty="0"/>
              <a:t>p</a:t>
            </a:r>
            <a:r>
              <a:rPr lang="zh-CN" altLang="en-US" dirty="0"/>
              <a:t>都可以表达为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一般将其记为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其中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1200" y="2286000"/>
          <a:ext cx="4649788" cy="61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3" imgW="1536480" imgH="203040" progId="Equation.3">
                  <p:embed/>
                </p:oleObj>
              </mc:Choice>
              <mc:Fallback>
                <p:oleObj name="Equation" r:id="rId3" imgW="1536480" imgH="2030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86000"/>
                        <a:ext cx="4649788" cy="6148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2000250" y="4033838"/>
          <a:ext cx="46101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5" imgW="1523880" imgH="203040" progId="Equation.3">
                  <p:embed/>
                </p:oleObj>
              </mc:Choice>
              <mc:Fallback>
                <p:oleObj name="Equation" r:id="rId5" imgW="1523880" imgH="203040" progId="Equation.3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033838"/>
                        <a:ext cx="461010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3171825" y="5176838"/>
          <a:ext cx="222885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Equation" r:id="rId7" imgW="736560" imgH="203040" progId="Equation.3">
                  <p:embed/>
                </p:oleObj>
              </mc:Choice>
              <mc:Fallback>
                <p:oleObj name="Equation" r:id="rId7" imgW="736560" imgH="203040" progId="Equation.3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5176838"/>
                        <a:ext cx="2228850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096000" y="4038600"/>
            <a:ext cx="2971800" cy="2209800"/>
            <a:chOff x="5715000" y="1981200"/>
            <a:chExt cx="2971800" cy="2209800"/>
          </a:xfrm>
        </p:grpSpPr>
        <p:cxnSp>
          <p:nvCxnSpPr>
            <p:cNvPr id="8" name="Straight Connector 7"/>
            <p:cNvCxnSpPr/>
            <p:nvPr/>
          </p:nvCxnSpPr>
          <p:spPr>
            <a:xfrm rot="10800000" flipV="1">
              <a:off x="6019800" y="2438400"/>
              <a:ext cx="1600200" cy="15240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6019800" y="3960812"/>
              <a:ext cx="2286000" cy="15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7200900" y="2857500"/>
              <a:ext cx="1524000" cy="6858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715000" y="3606225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</a:t>
              </a:r>
              <a:endParaRPr lang="zh-CN" altLang="en-US" sz="3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229600" y="3581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7600" y="19812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OpenGL</a:t>
            </a:r>
            <a:r>
              <a:rPr lang="zh-CN" altLang="en-US" dirty="0"/>
              <a:t>是一个渲染器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OpenGL</a:t>
            </a:r>
            <a:r>
              <a:rPr lang="zh-CN" altLang="en-US" dirty="0"/>
              <a:t>是一个图形渲染库</a:t>
            </a:r>
            <a:endParaRPr lang="en-US" altLang="zh-CN" dirty="0"/>
          </a:p>
          <a:p>
            <a:r>
              <a:rPr lang="zh-CN" altLang="en-US" dirty="0"/>
              <a:t>一般来说，你会用</a:t>
            </a:r>
            <a:r>
              <a:rPr lang="en-US" altLang="zh-CN" dirty="0"/>
              <a:t>OpenGL</a:t>
            </a:r>
            <a:r>
              <a:rPr lang="zh-CN" altLang="en-US" dirty="0"/>
              <a:t>做两种操作</a:t>
            </a:r>
            <a:endParaRPr lang="en-US" altLang="zh-CN" dirty="0"/>
          </a:p>
          <a:p>
            <a:pPr lvl="1"/>
            <a:r>
              <a:rPr lang="zh-CN" altLang="en-US" dirty="0"/>
              <a:t>画图形元素</a:t>
            </a:r>
            <a:endParaRPr lang="en-US" altLang="zh-CN" dirty="0"/>
          </a:p>
          <a:p>
            <a:pPr lvl="1"/>
            <a:r>
              <a:rPr lang="zh-CN" altLang="en-US" dirty="0"/>
              <a:t>改变绘画的状态参数（颜色、粗细、镜头参数等等）</a:t>
            </a:r>
            <a:endParaRPr lang="en-US" altLang="zh-CN" dirty="0"/>
          </a:p>
          <a:p>
            <a:r>
              <a:rPr lang="en-US" altLang="zh-CN" dirty="0"/>
              <a:t>OpenGL</a:t>
            </a:r>
            <a:r>
              <a:rPr lang="zh-CN" altLang="en-US" dirty="0"/>
              <a:t>可以画两类图形元素</a:t>
            </a:r>
            <a:endParaRPr lang="en-US" altLang="zh-CN" dirty="0"/>
          </a:p>
          <a:p>
            <a:pPr lvl="1"/>
            <a:r>
              <a:rPr lang="zh-CN" altLang="en-US" dirty="0"/>
              <a:t>几何元素</a:t>
            </a:r>
            <a:endParaRPr lang="en-US" altLang="zh-CN" dirty="0"/>
          </a:p>
          <a:p>
            <a:pPr lvl="2"/>
            <a:r>
              <a:rPr lang="zh-CN" altLang="en-US" dirty="0"/>
              <a:t>点、线和多边形</a:t>
            </a:r>
            <a:endParaRPr lang="en-US" altLang="zh-CN" dirty="0"/>
          </a:p>
          <a:p>
            <a:pPr lvl="1"/>
            <a:r>
              <a:rPr lang="zh-CN" altLang="en-US" dirty="0"/>
              <a:t>图像元素</a:t>
            </a:r>
            <a:endParaRPr lang="en-US" altLang="zh-CN" dirty="0"/>
          </a:p>
          <a:p>
            <a:pPr lvl="2"/>
            <a:r>
              <a:rPr lang="zh-CN" altLang="en-US" dirty="0"/>
              <a:t>位图和其它图形图像</a:t>
            </a:r>
            <a:endParaRPr lang="en-US" altLang="zh-CN" dirty="0"/>
          </a:p>
          <a:p>
            <a:r>
              <a:rPr lang="zh-CN" altLang="en-US" dirty="0"/>
              <a:t>进一步地，</a:t>
            </a:r>
            <a:r>
              <a:rPr lang="en-US" altLang="zh-CN" dirty="0"/>
              <a:t>OpenGL</a:t>
            </a:r>
            <a:r>
              <a:rPr lang="zh-CN" altLang="en-US" dirty="0"/>
              <a:t>可以利用纹理贴图将图像元素贴在几何元素上，我们会在后续课程中讲解</a:t>
            </a:r>
          </a:p>
        </p:txBody>
      </p:sp>
    </p:spTree>
    <p:extLst>
      <p:ext uri="{BB962C8B-B14F-4D97-AF65-F5344CB8AC3E}">
        <p14:creationId xmlns:p14="http://schemas.microsoft.com/office/powerpoint/2010/main" val="363666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OpenGL</a:t>
            </a:r>
            <a:r>
              <a:rPr lang="zh-CN" altLang="en-US" dirty="0"/>
              <a:t>是一个状态机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图形渲染中的状态</a:t>
            </a:r>
            <a:endParaRPr lang="en-US" altLang="zh-CN" dirty="0"/>
          </a:p>
          <a:p>
            <a:pPr lvl="1"/>
            <a:r>
              <a:rPr lang="zh-CN" altLang="en-US" dirty="0"/>
              <a:t>颜色、材质、光源、视图、投影变换、绘图模式。。。</a:t>
            </a:r>
            <a:endParaRPr lang="en-US" altLang="zh-CN" dirty="0"/>
          </a:p>
          <a:p>
            <a:pPr lvl="1"/>
            <a:r>
              <a:rPr lang="zh-CN" altLang="en-US" dirty="0"/>
              <a:t>红皮书，附录</a:t>
            </a:r>
            <a:r>
              <a:rPr lang="en-US" altLang="zh-CN" dirty="0"/>
              <a:t>B</a:t>
            </a:r>
            <a:r>
              <a:rPr lang="zh-CN" altLang="en-US" dirty="0"/>
              <a:t>，状态查询函数和状态列表</a:t>
            </a:r>
            <a:endParaRPr lang="en-US" altLang="zh-CN" dirty="0"/>
          </a:p>
          <a:p>
            <a:r>
              <a:rPr lang="zh-CN" altLang="en-US" dirty="0"/>
              <a:t>设置状态</a:t>
            </a:r>
            <a:endParaRPr lang="en-US" altLang="zh-CN" dirty="0"/>
          </a:p>
          <a:p>
            <a:pPr lvl="1"/>
            <a:r>
              <a:rPr lang="zh-CN" altLang="en-US" dirty="0"/>
              <a:t>颜色：</a:t>
            </a:r>
            <a:r>
              <a:rPr lang="en-US" altLang="zh-CN" dirty="0"/>
              <a:t>glColor3f(1.0f, 0.0f,0.0f);</a:t>
            </a:r>
          </a:p>
          <a:p>
            <a:pPr lvl="1"/>
            <a:r>
              <a:rPr lang="zh-CN" altLang="en-US" dirty="0"/>
              <a:t>光照</a:t>
            </a:r>
            <a:r>
              <a:rPr lang="zh-CN" altLang="en-US" dirty="0">
                <a:sym typeface="Wingdings" pitchFamily="2" charset="2"/>
              </a:rPr>
              <a:t>：</a:t>
            </a:r>
            <a:r>
              <a:rPr lang="en-US" altLang="zh-CN" dirty="0" err="1">
                <a:sym typeface="Wingdings" pitchFamily="2" charset="2"/>
              </a:rPr>
              <a:t>glEnable</a:t>
            </a:r>
            <a:r>
              <a:rPr lang="en-US" altLang="zh-CN" dirty="0">
                <a:sym typeface="Wingdings" pitchFamily="2" charset="2"/>
              </a:rPr>
              <a:t>(GL_LIGHTING); </a:t>
            </a:r>
            <a:r>
              <a:rPr lang="en-US" altLang="zh-CN" dirty="0" err="1">
                <a:sym typeface="Wingdings" pitchFamily="2" charset="2"/>
              </a:rPr>
              <a:t>glDisable</a:t>
            </a:r>
            <a:r>
              <a:rPr lang="en-US" altLang="zh-CN" dirty="0">
                <a:sym typeface="Wingdings" pitchFamily="2" charset="2"/>
              </a:rPr>
              <a:t>(…)</a:t>
            </a:r>
            <a:r>
              <a:rPr lang="zh-CN" altLang="en-US" dirty="0">
                <a:sym typeface="Wingdings" pitchFamily="2" charset="2"/>
              </a:rPr>
              <a:t>；</a:t>
            </a:r>
            <a:endParaRPr lang="en-US" altLang="zh-CN" dirty="0">
              <a:sym typeface="Wingdings" pitchFamily="2" charset="2"/>
            </a:endParaRPr>
          </a:p>
          <a:p>
            <a:r>
              <a:rPr lang="zh-CN" altLang="en-US" dirty="0">
                <a:sym typeface="Wingdings" pitchFamily="2" charset="2"/>
              </a:rPr>
              <a:t>查询状态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 err="1">
                <a:sym typeface="Wingdings" pitchFamily="2" charset="2"/>
              </a:rPr>
              <a:t>glGetBooleanv</a:t>
            </a:r>
            <a:r>
              <a:rPr lang="en-US" altLang="zh-CN" dirty="0">
                <a:sym typeface="Wingdings" pitchFamily="2" charset="2"/>
              </a:rPr>
              <a:t>(); </a:t>
            </a:r>
            <a:r>
              <a:rPr lang="en-US" altLang="zh-CN" dirty="0" err="1">
                <a:sym typeface="Wingdings" pitchFamily="2" charset="2"/>
              </a:rPr>
              <a:t>glGetDoublev</a:t>
            </a:r>
            <a:r>
              <a:rPr lang="en-US" altLang="zh-CN" dirty="0">
                <a:sym typeface="Wingdings" pitchFamily="2" charset="2"/>
              </a:rPr>
              <a:t>();…</a:t>
            </a:r>
          </a:p>
          <a:p>
            <a:r>
              <a:rPr lang="zh-CN" altLang="en-US" dirty="0">
                <a:sym typeface="Wingdings" pitchFamily="2" charset="2"/>
              </a:rPr>
              <a:t>状态机的灵活性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可在任意时刻改变状态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zh-CN" altLang="en-US" dirty="0">
                <a:sym typeface="Wingdings" pitchFamily="2" charset="2"/>
              </a:rPr>
              <a:t>保证在绘制图形元素时各状态参数的值为期望值</a:t>
            </a:r>
            <a:endParaRPr lang="en-US" altLang="zh-CN" dirty="0">
              <a:sym typeface="Wingdings" pitchFamily="2" charset="2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3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编程环境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zh-CN" altLang="en-US" dirty="0"/>
              <a:t>集成开发环境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（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Integrated Development Environment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Microsoft Visual Studio 2012/2010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编程环境配置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图形库</a:t>
            </a:r>
            <a:endParaRPr lang="en-US" altLang="zh-CN" dirty="0"/>
          </a:p>
          <a:p>
            <a:pPr lvl="1"/>
            <a:r>
              <a:rPr lang="en-US" altLang="zh-CN" dirty="0"/>
              <a:t>OpenGL</a:t>
            </a:r>
          </a:p>
          <a:p>
            <a:pPr lvl="2"/>
            <a:r>
              <a:rPr lang="zh-CN" altLang="en-US" dirty="0"/>
              <a:t>工业标准图形库</a:t>
            </a:r>
            <a:endParaRPr lang="en-US" altLang="zh-CN" dirty="0"/>
          </a:p>
          <a:p>
            <a:pPr lvl="2"/>
            <a:r>
              <a:rPr lang="zh-CN" altLang="en-US" dirty="0"/>
              <a:t>集成在</a:t>
            </a:r>
            <a:r>
              <a:rPr lang="en-US" altLang="zh-CN" dirty="0"/>
              <a:t>MS Visual Studio</a:t>
            </a:r>
            <a:r>
              <a:rPr lang="zh-CN" altLang="en-US" dirty="0"/>
              <a:t>中</a:t>
            </a:r>
            <a:endParaRPr lang="en-US" altLang="zh-CN" dirty="0"/>
          </a:p>
          <a:p>
            <a:pPr lvl="2"/>
            <a:r>
              <a:rPr lang="en-US" altLang="zh-CN" sz="2300" dirty="0">
                <a:solidFill>
                  <a:srgbClr val="0070C0"/>
                </a:solidFill>
              </a:rPr>
              <a:t>%</a:t>
            </a:r>
            <a:r>
              <a:rPr lang="en-US" altLang="zh-CN" sz="2300" dirty="0" err="1">
                <a:solidFill>
                  <a:srgbClr val="0070C0"/>
                </a:solidFill>
              </a:rPr>
              <a:t>WinDir</a:t>
            </a:r>
            <a:r>
              <a:rPr lang="en-US" altLang="zh-CN" sz="2300" dirty="0">
                <a:solidFill>
                  <a:srgbClr val="0070C0"/>
                </a:solidFill>
              </a:rPr>
              <a:t>%\ </a:t>
            </a:r>
            <a:r>
              <a:rPr lang="en-US" sz="2300" dirty="0">
                <a:solidFill>
                  <a:srgbClr val="0070C0"/>
                </a:solidFill>
              </a:rPr>
              <a:t>Program Files (x86)\Microsoft SDKs\Windows\v7.0A\Include\</a:t>
            </a:r>
            <a:r>
              <a:rPr lang="en-US" sz="2300" dirty="0" err="1">
                <a:solidFill>
                  <a:srgbClr val="0070C0"/>
                </a:solidFill>
              </a:rPr>
              <a:t>gl</a:t>
            </a:r>
            <a:r>
              <a:rPr lang="en-US" sz="2300" dirty="0">
                <a:solidFill>
                  <a:srgbClr val="0070C0"/>
                </a:solidFill>
              </a:rPr>
              <a:t>\</a:t>
            </a:r>
            <a:r>
              <a:rPr lang="en-US" sz="2300" dirty="0" err="1">
                <a:solidFill>
                  <a:srgbClr val="0070C0"/>
                </a:solidFill>
              </a:rPr>
              <a:t>gl.h</a:t>
            </a:r>
            <a:endParaRPr lang="en-US" altLang="zh-CN" sz="2300" dirty="0">
              <a:solidFill>
                <a:srgbClr val="0070C0"/>
              </a:solidFill>
            </a:endParaRPr>
          </a:p>
          <a:p>
            <a:pPr lvl="2"/>
            <a:r>
              <a:rPr lang="en-US" altLang="zh-CN" sz="2300" dirty="0">
                <a:solidFill>
                  <a:srgbClr val="0070C0"/>
                </a:solidFill>
              </a:rPr>
              <a:t>%</a:t>
            </a:r>
            <a:r>
              <a:rPr lang="en-US" altLang="zh-CN" sz="2300" dirty="0" err="1">
                <a:solidFill>
                  <a:srgbClr val="0070C0"/>
                </a:solidFill>
              </a:rPr>
              <a:t>WinDir</a:t>
            </a:r>
            <a:r>
              <a:rPr lang="en-US" altLang="zh-CN" sz="2300" dirty="0">
                <a:solidFill>
                  <a:srgbClr val="0070C0"/>
                </a:solidFill>
              </a:rPr>
              <a:t>%\ Program Files (x86)\Microsoft Visual Studio 10.0\VC\lib\opengl32.lib</a:t>
            </a:r>
          </a:p>
          <a:p>
            <a:pPr lvl="2"/>
            <a:r>
              <a:rPr lang="en-US" altLang="zh-CN" sz="2300" dirty="0">
                <a:solidFill>
                  <a:srgbClr val="0070C0"/>
                </a:solidFill>
              </a:rPr>
              <a:t>%</a:t>
            </a:r>
            <a:r>
              <a:rPr lang="en-US" altLang="zh-CN" sz="2300" dirty="0" err="1">
                <a:solidFill>
                  <a:srgbClr val="0070C0"/>
                </a:solidFill>
              </a:rPr>
              <a:t>WinDir</a:t>
            </a:r>
            <a:r>
              <a:rPr lang="en-US" altLang="zh-CN" sz="2300" dirty="0">
                <a:solidFill>
                  <a:srgbClr val="0070C0"/>
                </a:solidFill>
              </a:rPr>
              <a:t>%\SysWOW64\opengl32.dll</a:t>
            </a:r>
          </a:p>
          <a:p>
            <a:pPr lvl="1"/>
            <a:r>
              <a:rPr lang="en-US" altLang="zh-CN" dirty="0"/>
              <a:t>GLUT</a:t>
            </a:r>
            <a:r>
              <a:rPr lang="zh-CN" altLang="en-US" dirty="0"/>
              <a:t>（</a:t>
            </a:r>
            <a:r>
              <a:rPr lang="en-US" altLang="zh-CN" dirty="0"/>
              <a:t>OpenGL </a:t>
            </a:r>
            <a:r>
              <a:rPr lang="zh-CN" altLang="en-US" dirty="0"/>
              <a:t>实用工具库）</a:t>
            </a:r>
            <a:endParaRPr lang="en-US" altLang="zh-CN" dirty="0"/>
          </a:p>
          <a:p>
            <a:pPr lvl="2"/>
            <a:r>
              <a:rPr lang="zh-CN" altLang="en-US" dirty="0"/>
              <a:t>与平台无关</a:t>
            </a:r>
            <a:endParaRPr lang="en-US" altLang="zh-CN" dirty="0"/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OpenGL</a:t>
            </a:r>
            <a:r>
              <a:rPr lang="zh-CN" altLang="en-US" dirty="0"/>
              <a:t>编译</a:t>
            </a:r>
            <a:endParaRPr lang="en-US" altLang="zh-CN" dirty="0"/>
          </a:p>
          <a:p>
            <a:pPr lvl="2"/>
            <a:r>
              <a:rPr lang="en-US" altLang="zh-CN" dirty="0" err="1"/>
              <a:t>glut.h</a:t>
            </a:r>
            <a:r>
              <a:rPr lang="en-US" altLang="zh-CN" dirty="0"/>
              <a:t>/glut32.lib/glut32.dll</a:t>
            </a:r>
          </a:p>
          <a:p>
            <a:pPr lvl="1"/>
            <a:r>
              <a:rPr lang="en-US" altLang="zh-CN" dirty="0"/>
              <a:t>GLUI</a:t>
            </a:r>
          </a:p>
          <a:p>
            <a:pPr lvl="2"/>
            <a:r>
              <a:rPr lang="zh-CN" altLang="en-US" dirty="0"/>
              <a:t>基于</a:t>
            </a:r>
            <a:r>
              <a:rPr lang="en-US" altLang="zh-CN" dirty="0"/>
              <a:t>GLUT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界面库</a:t>
            </a:r>
            <a:endParaRPr lang="en-US" altLang="zh-CN" dirty="0"/>
          </a:p>
          <a:p>
            <a:pPr lvl="2"/>
            <a:r>
              <a:rPr lang="zh-CN" altLang="en-US" dirty="0"/>
              <a:t>与平台无关</a:t>
            </a:r>
            <a:endParaRPr lang="en-US" altLang="zh-CN" dirty="0"/>
          </a:p>
          <a:p>
            <a:pPr lvl="2"/>
            <a:r>
              <a:rPr lang="en-US" altLang="zh-CN" dirty="0" err="1"/>
              <a:t>glui.h</a:t>
            </a:r>
            <a:r>
              <a:rPr lang="en-US" altLang="zh-CN" dirty="0"/>
              <a:t>/glui.lib/glui.dll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2383</TotalTime>
  <Words>2566</Words>
  <Application>Microsoft Office PowerPoint</Application>
  <PresentationFormat>全屏显示(4:3)</PresentationFormat>
  <Paragraphs>397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7" baseType="lpstr">
      <vt:lpstr>等线</vt:lpstr>
      <vt:lpstr>Arial</vt:lpstr>
      <vt:lpstr>Calibri</vt:lpstr>
      <vt:lpstr>Office Theme</vt:lpstr>
      <vt:lpstr>Equation</vt:lpstr>
      <vt:lpstr>第三章 OpenGL编程基础</vt:lpstr>
      <vt:lpstr>内容提要</vt:lpstr>
      <vt:lpstr>1.1 什么是OpenGL</vt:lpstr>
      <vt:lpstr>1.1 什么是OpenGL</vt:lpstr>
      <vt:lpstr>1.1 为什么要学习OpenGL</vt:lpstr>
      <vt:lpstr>1.1 OpenGL是一个渲染器</vt:lpstr>
      <vt:lpstr>1.1 OpenGL是一个状态机</vt:lpstr>
      <vt:lpstr>1.2 编程环境</vt:lpstr>
      <vt:lpstr>1.2 编程环境配置</vt:lpstr>
      <vt:lpstr>1.3 建立你的第一个OpenGL程序</vt:lpstr>
      <vt:lpstr>1.3 运行你的第一个OpenGL程序</vt:lpstr>
      <vt:lpstr>1.4 OpenGl相关的函数库</vt:lpstr>
      <vt:lpstr>1.4OpenGl的语法</vt:lpstr>
      <vt:lpstr>1.4 OpenGL 命令格式</vt:lpstr>
      <vt:lpstr>1.4 OpenGL语法</vt:lpstr>
      <vt:lpstr>1.4 OpenGL语法</vt:lpstr>
      <vt:lpstr>1.4 OpenGL语法</vt:lpstr>
      <vt:lpstr>1.4 OpenGL 几何图元</vt:lpstr>
      <vt:lpstr>1.4 构成更复杂的几何图元</vt:lpstr>
      <vt:lpstr>1.4 几何图元种类</vt:lpstr>
      <vt:lpstr>1.4 顶点顺序</vt:lpstr>
      <vt:lpstr>1.4 图例：点</vt:lpstr>
      <vt:lpstr>1.4 图例：线段</vt:lpstr>
      <vt:lpstr>1.4 图例：线框</vt:lpstr>
      <vt:lpstr>1.4 图例：四边形</vt:lpstr>
      <vt:lpstr>1.4 渲染模式</vt:lpstr>
      <vt:lpstr>1.4 OpenGL的状态机</vt:lpstr>
      <vt:lpstr>1.4 注意OpenGL状态</vt:lpstr>
      <vt:lpstr>1.4 其它状态控制</vt:lpstr>
      <vt:lpstr>1.5 理想的照相机</vt:lpstr>
      <vt:lpstr>1.5 相机模型</vt:lpstr>
      <vt:lpstr>1.5 拍摄！</vt:lpstr>
      <vt:lpstr>1.6 基于OpenGL的图形学编程</vt:lpstr>
      <vt:lpstr>1.6 FreeGlut</vt:lpstr>
      <vt:lpstr>2.1 标量与向量</vt:lpstr>
      <vt:lpstr>2.1 向量的图形表达</vt:lpstr>
      <vt:lpstr>2.1 向量的图形表示</vt:lpstr>
      <vt:lpstr>2.1 向量的代数表达</vt:lpstr>
      <vt:lpstr>2.1 向量的长度</vt:lpstr>
      <vt:lpstr>2.1 向量操作</vt:lpstr>
      <vt:lpstr>2.1 向量加法</vt:lpstr>
      <vt:lpstr>2.1 向量减法</vt:lpstr>
      <vt:lpstr>2.1 坐标系统</vt:lpstr>
      <vt:lpstr>2.1 点积</vt:lpstr>
      <vt:lpstr>2.1 点积在图形学中的应用</vt:lpstr>
      <vt:lpstr>2.1 叉积</vt:lpstr>
      <vt:lpstr>2.1 叉积在图形学中的应用</vt:lpstr>
      <vt:lpstr>2.1 游戏时间：</vt:lpstr>
      <vt:lpstr>2.2 重心坐标（ barycentric coordinates ）</vt:lpstr>
      <vt:lpstr>2.2 重心颜色插值</vt:lpstr>
      <vt:lpstr>2.2 什么是重心坐标？</vt:lpstr>
      <vt:lpstr>2.2 重心坐标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 OpenGL编程基础</dc:title>
  <dc:creator>Jiazhi</dc:creator>
  <cp:lastModifiedBy>夏佳志</cp:lastModifiedBy>
  <cp:revision>88</cp:revision>
  <dcterms:created xsi:type="dcterms:W3CDTF">2006-08-16T00:00:00Z</dcterms:created>
  <dcterms:modified xsi:type="dcterms:W3CDTF">2020-09-29T13:11:45Z</dcterms:modified>
</cp:coreProperties>
</file>