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203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23242-2E0B-400A-A171-F113CF645C4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69003-56B7-48F5-8D4C-1EB4EC3A4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3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9003-56B7-48F5-8D4C-1EB4EC3A47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4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opengl-cn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</a:rPr>
              <a:t>计算机图形学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2021-2022 </a:t>
            </a:r>
            <a:r>
              <a:rPr lang="zh-CN" altLang="en-US" dirty="0">
                <a:solidFill>
                  <a:schemeClr val="tx1"/>
                </a:solidFill>
              </a:rPr>
              <a:t>第一学期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中南大学 计算机学院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076C4-C98D-4ED8-A96C-0D28DC42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自由作业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A7346-ADFE-4C10-A73F-945EE259E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第二次课课间 报告并登记作业选题</a:t>
            </a:r>
            <a:endParaRPr lang="en-US" altLang="zh-CN" sz="2400" dirty="0"/>
          </a:p>
          <a:p>
            <a:r>
              <a:rPr lang="zh-CN" altLang="en-US" sz="2400" dirty="0"/>
              <a:t>小型作业独立完成，大型作业可组队</a:t>
            </a:r>
            <a:endParaRPr lang="en-US" altLang="zh-CN" sz="2400" dirty="0"/>
          </a:p>
          <a:p>
            <a:r>
              <a:rPr lang="zh-CN" altLang="en-US" sz="2400" dirty="0"/>
              <a:t>可选题材：动画 </a:t>
            </a:r>
            <a:r>
              <a:rPr lang="en-US" altLang="zh-CN" sz="2400" dirty="0"/>
              <a:t>/ </a:t>
            </a:r>
            <a:r>
              <a:rPr lang="zh-CN" altLang="en-US" sz="2400" dirty="0"/>
              <a:t>真实感渲染 </a:t>
            </a:r>
            <a:r>
              <a:rPr lang="en-US" altLang="zh-CN" sz="2400" dirty="0"/>
              <a:t>/ VR</a:t>
            </a:r>
            <a:r>
              <a:rPr lang="zh-CN" altLang="en-US" sz="2400" dirty="0"/>
              <a:t>应用 </a:t>
            </a:r>
            <a:r>
              <a:rPr lang="en-US" altLang="zh-CN" sz="2400" dirty="0"/>
              <a:t>/</a:t>
            </a:r>
            <a:r>
              <a:rPr lang="zh-CN" altLang="en-US" sz="2400" dirty="0"/>
              <a:t> 交互式图形学课件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752B30-590D-4504-A79A-614C5B7C7ED7}"/>
              </a:ext>
            </a:extLst>
          </p:cNvPr>
          <p:cNvSpPr txBox="1"/>
          <p:nvPr/>
        </p:nvSpPr>
        <p:spPr>
          <a:xfrm>
            <a:off x="838200" y="3636873"/>
            <a:ext cx="723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https://www.bilibili.com/video/BV1hJ411X7Ta?share_source=copy_web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4D6DAD-642D-443F-8E64-3262D5C4B315}"/>
              </a:ext>
            </a:extLst>
          </p:cNvPr>
          <p:cNvSpPr txBox="1"/>
          <p:nvPr/>
        </p:nvSpPr>
        <p:spPr>
          <a:xfrm>
            <a:off x="838200" y="4017873"/>
            <a:ext cx="6990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https://www.bilibili.com/video/BV1Rb411h7JY?share_source=copy_web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6A8338-6533-437E-9CC7-93C528FDAD32}"/>
              </a:ext>
            </a:extLst>
          </p:cNvPr>
          <p:cNvSpPr txBox="1"/>
          <p:nvPr/>
        </p:nvSpPr>
        <p:spPr>
          <a:xfrm>
            <a:off x="838200" y="4421703"/>
            <a:ext cx="723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https://www.bilibili.com/video/BV19J411n76N?share_source=copy_web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2821C6-98F6-4ED2-A502-7CFF4F3EFFC0}"/>
              </a:ext>
            </a:extLst>
          </p:cNvPr>
          <p:cNvSpPr txBox="1"/>
          <p:nvPr/>
        </p:nvSpPr>
        <p:spPr>
          <a:xfrm>
            <a:off x="838200" y="4812268"/>
            <a:ext cx="701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https://www.bilibili.com/video/BV1zJ411X7Zv?share_source=copy_web</a:t>
            </a:r>
          </a:p>
        </p:txBody>
      </p:sp>
    </p:spTree>
    <p:extLst>
      <p:ext uri="{BB962C8B-B14F-4D97-AF65-F5344CB8AC3E}">
        <p14:creationId xmlns:p14="http://schemas.microsoft.com/office/powerpoint/2010/main" val="352090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相关资源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OpenGL</a:t>
            </a:r>
          </a:p>
          <a:p>
            <a:pPr lvl="1"/>
            <a:r>
              <a:rPr lang="en-US" altLang="zh-CN" dirty="0">
                <a:hlinkClick r:id="rId2"/>
              </a:rPr>
              <a:t>https://learnopengl-cn.github.io/</a:t>
            </a:r>
            <a:endParaRPr lang="en-US" altLang="zh-CN" dirty="0"/>
          </a:p>
          <a:p>
            <a:pPr lvl="1"/>
            <a:r>
              <a:rPr lang="zh-CN" altLang="en-US" dirty="0"/>
              <a:t>https://www.bilibili.com/video/BV1px41197A5?share_source=copy_web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在线课程资源</a:t>
            </a:r>
            <a:endParaRPr lang="en-US" altLang="zh-CN" dirty="0"/>
          </a:p>
          <a:p>
            <a:pPr lvl="1"/>
            <a:r>
              <a:rPr lang="en-US" altLang="zh-CN" dirty="0"/>
              <a:t>GAMES </a:t>
            </a:r>
            <a:r>
              <a:rPr lang="zh-CN" altLang="en-US" dirty="0"/>
              <a:t>在线课程： </a:t>
            </a:r>
            <a:r>
              <a:rPr lang="en-US" altLang="zh-CN" dirty="0"/>
              <a:t>http://games-cn.org/</a:t>
            </a:r>
          </a:p>
          <a:p>
            <a:pPr lvl="1"/>
            <a:endParaRPr lang="en-US" dirty="0"/>
          </a:p>
          <a:p>
            <a:pPr lvl="1"/>
            <a:endParaRPr lang="en-US" altLang="zh-CN" dirty="0"/>
          </a:p>
          <a:p>
            <a:r>
              <a:rPr lang="zh-CN" altLang="en-US" dirty="0"/>
              <a:t>界面编程</a:t>
            </a:r>
            <a:endParaRPr lang="en-US" altLang="zh-CN" dirty="0"/>
          </a:p>
          <a:p>
            <a:pPr lvl="1"/>
            <a:r>
              <a:rPr lang="en-US" altLang="zh-CN" dirty="0" err="1"/>
              <a:t>Glew</a:t>
            </a:r>
            <a:r>
              <a:rPr lang="zh-CN" altLang="en-US" dirty="0"/>
              <a:t>（</a:t>
            </a:r>
            <a:r>
              <a:rPr lang="en-US" altLang="zh-CN" dirty="0"/>
              <a:t>The OpenGL Extension Wrangler Library</a:t>
            </a:r>
            <a:r>
              <a:rPr lang="zh-CN" altLang="en-US" dirty="0"/>
              <a:t>）是对底层</a:t>
            </a:r>
            <a:r>
              <a:rPr lang="en-US" altLang="zh-CN" dirty="0"/>
              <a:t>OpenGL</a:t>
            </a:r>
            <a:r>
              <a:rPr lang="zh-CN" altLang="en-US" dirty="0"/>
              <a:t>接口的封装，可以让你的代码跨平台。</a:t>
            </a:r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Glad</a:t>
            </a:r>
            <a:r>
              <a:rPr lang="zh-CN" altLang="en-US" dirty="0"/>
              <a:t>与</a:t>
            </a:r>
            <a:r>
              <a:rPr lang="en-US" altLang="zh-CN" dirty="0" err="1"/>
              <a:t>Glew</a:t>
            </a:r>
            <a:r>
              <a:rPr lang="zh-CN" altLang="en-US" dirty="0"/>
              <a:t>作用相同，可以看作它的升级版。</a:t>
            </a:r>
          </a:p>
          <a:p>
            <a:pPr lvl="1"/>
            <a:endParaRPr lang="zh-CN" altLang="en-US" dirty="0"/>
          </a:p>
          <a:p>
            <a:pPr lvl="1"/>
            <a:r>
              <a:rPr lang="en-US" altLang="zh-CN" dirty="0" err="1"/>
              <a:t>Freeglut</a:t>
            </a:r>
            <a:r>
              <a:rPr lang="zh-CN" altLang="en-US" dirty="0"/>
              <a:t>（</a:t>
            </a:r>
            <a:r>
              <a:rPr lang="en-US" altLang="zh-CN" dirty="0"/>
              <a:t>OpenGL Utility Toolkit</a:t>
            </a:r>
            <a:r>
              <a:rPr lang="zh-CN" altLang="en-US" dirty="0"/>
              <a:t>）：主要用于创建</a:t>
            </a:r>
            <a:r>
              <a:rPr lang="en-US" altLang="zh-CN" dirty="0"/>
              <a:t>OpenGL</a:t>
            </a:r>
            <a:r>
              <a:rPr lang="zh-CN" altLang="en-US" dirty="0"/>
              <a:t>上下文、接收鼠标键盘事件等。</a:t>
            </a:r>
          </a:p>
          <a:p>
            <a:pPr lvl="1"/>
            <a:endParaRPr lang="zh-CN" altLang="en-US" dirty="0"/>
          </a:p>
          <a:p>
            <a:pPr lvl="1"/>
            <a:r>
              <a:rPr lang="en-US" altLang="zh-CN" b="1" dirty="0"/>
              <a:t>GLFW</a:t>
            </a:r>
            <a:r>
              <a:rPr lang="zh-CN" altLang="en-US" dirty="0"/>
              <a:t>（</a:t>
            </a:r>
            <a:r>
              <a:rPr lang="en-US" altLang="zh-CN" dirty="0"/>
              <a:t>Graphics Library Framework</a:t>
            </a:r>
            <a:r>
              <a:rPr lang="zh-CN" altLang="en-US" dirty="0"/>
              <a:t>）：</a:t>
            </a:r>
            <a:r>
              <a:rPr lang="en-US" altLang="zh-CN" dirty="0" err="1"/>
              <a:t>Freeglut</a:t>
            </a:r>
            <a:r>
              <a:rPr lang="zh-CN" altLang="en-US" dirty="0"/>
              <a:t>升级版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课程信息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任课教师</a:t>
            </a:r>
            <a:endParaRPr lang="en-US" altLang="zh-CN" dirty="0"/>
          </a:p>
          <a:p>
            <a:pPr lvl="1"/>
            <a:r>
              <a:rPr lang="zh-CN" altLang="en-US" dirty="0"/>
              <a:t>夏佳志</a:t>
            </a:r>
            <a:endParaRPr lang="en-US" altLang="zh-CN" dirty="0"/>
          </a:p>
          <a:p>
            <a:pPr lvl="2"/>
            <a:r>
              <a:rPr lang="en-US" altLang="zh-CN" dirty="0"/>
              <a:t>Email</a:t>
            </a:r>
            <a:r>
              <a:rPr lang="zh-CN" altLang="en-US" dirty="0"/>
              <a:t>：    </a:t>
            </a:r>
            <a:r>
              <a:rPr lang="en-US" altLang="zh-CN" dirty="0"/>
              <a:t>xiajiazhi@csu.edu.cn</a:t>
            </a:r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课程安排</a:t>
            </a:r>
            <a:endParaRPr lang="en-US" altLang="zh-CN" dirty="0"/>
          </a:p>
          <a:p>
            <a:pPr lvl="2"/>
            <a:r>
              <a:rPr lang="zh-CN" altLang="en-US" dirty="0"/>
              <a:t>课堂教学  </a:t>
            </a:r>
            <a:r>
              <a:rPr lang="en-US" altLang="zh-CN" dirty="0"/>
              <a:t>2-17</a:t>
            </a:r>
            <a:r>
              <a:rPr lang="zh-CN" altLang="en-US" dirty="0"/>
              <a:t>周</a:t>
            </a:r>
            <a:r>
              <a:rPr lang="en-US" altLang="zh-CN" dirty="0"/>
              <a:t>, 16</a:t>
            </a:r>
            <a:r>
              <a:rPr lang="zh-CN" altLang="en-US" dirty="0"/>
              <a:t>次课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锻炼程序设计能力（</a:t>
            </a:r>
            <a:r>
              <a:rPr lang="en-US" altLang="zh-CN" dirty="0"/>
              <a:t>C/C++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加强数据结构与算法</a:t>
            </a:r>
            <a:endParaRPr lang="en-US" altLang="zh-CN" dirty="0"/>
          </a:p>
          <a:p>
            <a:r>
              <a:rPr lang="zh-CN" altLang="en-US" dirty="0"/>
              <a:t>了解部分数学知识在工程中的应用</a:t>
            </a:r>
            <a:endParaRPr lang="en-US" altLang="zh-CN" dirty="0"/>
          </a:p>
          <a:p>
            <a:r>
              <a:rPr lang="zh-CN" altLang="en-US" dirty="0"/>
              <a:t>通过实践掌握图形流水线的基本知识</a:t>
            </a:r>
            <a:endParaRPr lang="en-US" altLang="zh-CN" dirty="0"/>
          </a:p>
          <a:p>
            <a:r>
              <a:rPr lang="zh-CN" altLang="en-US" dirty="0"/>
              <a:t>了解最新的图形学技术</a:t>
            </a:r>
            <a:endParaRPr lang="en-US" altLang="zh-CN" dirty="0"/>
          </a:p>
          <a:p>
            <a:r>
              <a:rPr lang="zh-CN" altLang="en-US" dirty="0"/>
              <a:t>具备自学高级图形学知识的能力</a:t>
            </a:r>
            <a:endParaRPr lang="en-US" altLang="zh-CN" dirty="0"/>
          </a:p>
          <a:p>
            <a:r>
              <a:rPr lang="zh-CN" altLang="en-US" dirty="0"/>
              <a:t>主要涵盖</a:t>
            </a:r>
            <a:endParaRPr lang="en-US" altLang="zh-CN" dirty="0"/>
          </a:p>
          <a:p>
            <a:pPr lvl="1"/>
            <a:r>
              <a:rPr lang="zh-CN" altLang="en-US" dirty="0"/>
              <a:t>建模（</a:t>
            </a:r>
            <a:r>
              <a:rPr lang="en-US" altLang="zh-CN" dirty="0"/>
              <a:t>Modeling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渲染（</a:t>
            </a:r>
            <a:r>
              <a:rPr lang="en-US" altLang="zh-CN" dirty="0"/>
              <a:t>Rendering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在课程中你会学到哪些？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计算机图形学基础理论</a:t>
            </a:r>
            <a:endParaRPr lang="en-US" altLang="zh-CN" dirty="0"/>
          </a:p>
          <a:p>
            <a:pPr lvl="1"/>
            <a:r>
              <a:rPr lang="zh-CN" altLang="en-US" dirty="0"/>
              <a:t>几何建模</a:t>
            </a:r>
            <a:endParaRPr lang="en-US" altLang="zh-CN" dirty="0"/>
          </a:p>
          <a:p>
            <a:pPr lvl="1"/>
            <a:r>
              <a:rPr lang="zh-CN" altLang="en-US" dirty="0"/>
              <a:t>渲染</a:t>
            </a:r>
            <a:endParaRPr lang="en-US" altLang="zh-CN" dirty="0"/>
          </a:p>
          <a:p>
            <a:pPr lvl="1"/>
            <a:r>
              <a:rPr lang="zh-CN" altLang="en-US" dirty="0"/>
              <a:t>其它高级计算机图形学技术</a:t>
            </a:r>
            <a:endParaRPr lang="en-US" altLang="zh-CN" dirty="0"/>
          </a:p>
          <a:p>
            <a:pPr lvl="1"/>
            <a:r>
              <a:rPr lang="zh-CN" altLang="en-US" dirty="0"/>
              <a:t>数学基础：线性代数、曲线曲面造型、微分方程</a:t>
            </a:r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计算机图形学程序设计基础</a:t>
            </a:r>
            <a:endParaRPr lang="en-US" altLang="zh-CN" dirty="0"/>
          </a:p>
          <a:p>
            <a:pPr lvl="1"/>
            <a:r>
              <a:rPr lang="zh-CN" altLang="en-US" dirty="0"/>
              <a:t>编程语言：</a:t>
            </a:r>
            <a:r>
              <a:rPr lang="en-US" altLang="zh-CN" dirty="0"/>
              <a:t>C/C++</a:t>
            </a:r>
          </a:p>
          <a:p>
            <a:pPr lvl="1"/>
            <a:r>
              <a:rPr lang="zh-CN" altLang="en-US" dirty="0"/>
              <a:t>库：</a:t>
            </a:r>
            <a:r>
              <a:rPr lang="en-US" altLang="zh-CN" dirty="0"/>
              <a:t>OpenGL</a:t>
            </a:r>
            <a:r>
              <a:rPr lang="zh-CN" altLang="en-US" dirty="0"/>
              <a:t>、</a:t>
            </a:r>
            <a:r>
              <a:rPr lang="en-US" altLang="zh-CN" dirty="0"/>
              <a:t>Glut</a:t>
            </a:r>
            <a:r>
              <a:rPr lang="zh-CN" altLang="en-US" dirty="0"/>
              <a:t>、</a:t>
            </a:r>
            <a:r>
              <a:rPr lang="en-US" altLang="zh-CN" dirty="0"/>
              <a:t>GLFW</a:t>
            </a:r>
          </a:p>
          <a:p>
            <a:pPr lvl="1"/>
            <a:r>
              <a:rPr lang="zh-CN" altLang="en-US" dirty="0"/>
              <a:t>典型数据结构：有向图、半边结构、八叉树</a:t>
            </a:r>
            <a:r>
              <a:rPr lang="en-US" altLang="zh-CN" dirty="0"/>
              <a:t>……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这是一门计算机科学的课程</a:t>
            </a:r>
            <a:endParaRPr lang="en-US" altLang="zh-CN" dirty="0"/>
          </a:p>
          <a:p>
            <a:pPr lvl="1"/>
            <a:r>
              <a:rPr lang="zh-CN" altLang="en-US" dirty="0"/>
              <a:t>培养计算思维，体会用计算机解决问题的思路</a:t>
            </a:r>
            <a:endParaRPr lang="en-US" altLang="zh-CN" dirty="0"/>
          </a:p>
          <a:p>
            <a:pPr lvl="1"/>
            <a:r>
              <a:rPr lang="zh-CN" altLang="en-US" dirty="0"/>
              <a:t>注重实践：程序设计必不可少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这门课不会讲授什么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商业图形软件的使用技巧</a:t>
            </a:r>
            <a:endParaRPr lang="en-US" altLang="zh-CN" dirty="0"/>
          </a:p>
          <a:p>
            <a:pPr lvl="1"/>
            <a:r>
              <a:rPr lang="zh-CN" altLang="en-US" dirty="0"/>
              <a:t>绘画与图像编辑工具</a:t>
            </a:r>
            <a:r>
              <a:rPr lang="en-US" altLang="zh-CN" dirty="0"/>
              <a:t>(Adobe Photoshop)</a:t>
            </a:r>
          </a:p>
          <a:p>
            <a:pPr lvl="1"/>
            <a:r>
              <a:rPr lang="en-US" altLang="zh-CN" dirty="0"/>
              <a:t>CAD</a:t>
            </a:r>
            <a:r>
              <a:rPr lang="zh-CN" altLang="en-US" dirty="0"/>
              <a:t>工具</a:t>
            </a:r>
            <a:r>
              <a:rPr lang="en-US" altLang="zh-CN" dirty="0"/>
              <a:t> (AutoCAD)</a:t>
            </a:r>
          </a:p>
          <a:p>
            <a:pPr lvl="1"/>
            <a:r>
              <a:rPr lang="zh-CN" altLang="en-US" dirty="0"/>
              <a:t>渲染工具</a:t>
            </a:r>
            <a:r>
              <a:rPr lang="en-US" altLang="zh-CN" dirty="0"/>
              <a:t> (</a:t>
            </a:r>
            <a:r>
              <a:rPr lang="en-US" altLang="zh-CN" dirty="0" err="1"/>
              <a:t>Renderman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建模工具</a:t>
            </a:r>
            <a:r>
              <a:rPr lang="en-US" altLang="zh-CN" dirty="0"/>
              <a:t> (3D Studio MAX)</a:t>
            </a:r>
          </a:p>
          <a:p>
            <a:pPr lvl="1"/>
            <a:r>
              <a:rPr lang="zh-CN" altLang="en-US" dirty="0"/>
              <a:t>动画工具</a:t>
            </a:r>
            <a:r>
              <a:rPr lang="en-US" altLang="zh-CN" dirty="0"/>
              <a:t> (</a:t>
            </a:r>
            <a:r>
              <a:rPr lang="en-US" altLang="zh-CN" dirty="0" err="1"/>
              <a:t>Digimation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不是工具的搬运工，而是工具的生产者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几何建模</a:t>
            </a:r>
            <a:endParaRPr lang="en-US" altLang="zh-CN" dirty="0"/>
          </a:p>
          <a:p>
            <a:pPr lvl="1"/>
            <a:r>
              <a:rPr lang="zh-CN" altLang="en-US" dirty="0"/>
              <a:t>几何模型的表达：网格模型、样条曲线曲面、点云</a:t>
            </a:r>
            <a:endParaRPr lang="en-US" altLang="zh-CN" dirty="0"/>
          </a:p>
          <a:p>
            <a:pPr lvl="1"/>
            <a:r>
              <a:rPr lang="zh-CN" altLang="en-US" dirty="0"/>
              <a:t>构建：各类建模方法</a:t>
            </a:r>
            <a:endParaRPr lang="en-US" altLang="zh-CN" dirty="0"/>
          </a:p>
          <a:p>
            <a:pPr lvl="1"/>
            <a:r>
              <a:rPr lang="zh-CN" altLang="en-US" dirty="0"/>
              <a:t>编辑：去噪、简化、光滑、形变、参数化等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OpenGL</a:t>
            </a:r>
            <a:r>
              <a:rPr lang="zh-CN" altLang="en-US" dirty="0"/>
              <a:t>的图形绘制</a:t>
            </a:r>
            <a:endParaRPr lang="en-US" altLang="zh-CN" dirty="0"/>
          </a:p>
          <a:p>
            <a:pPr lvl="1"/>
            <a:r>
              <a:rPr lang="en-US" altLang="zh-CN" dirty="0"/>
              <a:t>C/C++</a:t>
            </a:r>
            <a:r>
              <a:rPr lang="zh-CN" altLang="en-US" dirty="0"/>
              <a:t>程序设计回顾</a:t>
            </a:r>
            <a:endParaRPr lang="en-US" altLang="zh-CN" dirty="0"/>
          </a:p>
          <a:p>
            <a:pPr lvl="1"/>
            <a:r>
              <a:rPr lang="en-US" altLang="zh-CN" dirty="0"/>
              <a:t>OpenGL</a:t>
            </a:r>
            <a:r>
              <a:rPr lang="zh-CN" altLang="en-US" dirty="0"/>
              <a:t>与图形流水线</a:t>
            </a:r>
            <a:endParaRPr lang="en-US" altLang="zh-CN" dirty="0"/>
          </a:p>
          <a:p>
            <a:pPr lvl="1"/>
            <a:r>
              <a:rPr lang="zh-CN" altLang="en-US" dirty="0"/>
              <a:t>线性代数基础</a:t>
            </a:r>
            <a:endParaRPr lang="en-US" altLang="zh-CN" dirty="0"/>
          </a:p>
          <a:p>
            <a:pPr lvl="1"/>
            <a:r>
              <a:rPr lang="zh-CN" altLang="en-US" dirty="0"/>
              <a:t>纹理贴图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真实感图形学渲染</a:t>
            </a:r>
            <a:endParaRPr lang="en-US" altLang="zh-CN" dirty="0"/>
          </a:p>
          <a:p>
            <a:pPr lvl="1"/>
            <a:r>
              <a:rPr lang="zh-CN" altLang="en-US" dirty="0"/>
              <a:t>光照模型</a:t>
            </a:r>
            <a:endParaRPr lang="en-US" altLang="zh-CN" dirty="0"/>
          </a:p>
          <a:p>
            <a:pPr lvl="1"/>
            <a:r>
              <a:rPr lang="zh-CN" altLang="en-US" dirty="0"/>
              <a:t>光线跟踪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计算机图形学进阶技术选讲</a:t>
            </a:r>
            <a:endParaRPr lang="en-US" altLang="zh-CN" dirty="0"/>
          </a:p>
          <a:p>
            <a:pPr lvl="1"/>
            <a:r>
              <a:rPr lang="zh-CN" altLang="en-US" dirty="0"/>
              <a:t>粒子系统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参考教材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《</a:t>
            </a:r>
            <a:r>
              <a:rPr lang="zh-CN" altLang="en-US" sz="2400" dirty="0"/>
              <a:t>现代计算机图形学基础</a:t>
            </a:r>
            <a:r>
              <a:rPr lang="en-US" altLang="zh-CN" sz="2400" dirty="0"/>
              <a:t>》</a:t>
            </a:r>
            <a:r>
              <a:rPr lang="zh-CN" altLang="en-US" sz="2400" dirty="0"/>
              <a:t>清华大学出版社 </a:t>
            </a:r>
            <a:endParaRPr lang="en-US" altLang="zh-CN" sz="2400" dirty="0"/>
          </a:p>
          <a:p>
            <a:r>
              <a:rPr lang="en-US" altLang="zh-CN" sz="2400" dirty="0"/>
              <a:t>《</a:t>
            </a:r>
            <a:r>
              <a:rPr lang="zh-CN" altLang="en-US" sz="2400" dirty="0"/>
              <a:t>计算机图形学</a:t>
            </a:r>
            <a:r>
              <a:rPr lang="en-US" altLang="zh-CN" sz="2400" dirty="0"/>
              <a:t>》</a:t>
            </a:r>
            <a:r>
              <a:rPr lang="zh-CN" altLang="en-US" sz="2400" dirty="0"/>
              <a:t>（第四版）（</a:t>
            </a:r>
            <a:r>
              <a:rPr lang="en-US" altLang="zh-CN" sz="2400" dirty="0"/>
              <a:t>Computer Graphics with OpenGL</a:t>
            </a:r>
            <a:r>
              <a:rPr lang="zh-CN" altLang="en-US" sz="2400" dirty="0"/>
              <a:t>），电子工业出版社</a:t>
            </a:r>
            <a:endParaRPr lang="en-US" altLang="zh-CN" sz="2400" dirty="0"/>
          </a:p>
          <a:p>
            <a:r>
              <a:rPr lang="en-US" altLang="zh-CN" sz="2400" dirty="0"/>
              <a:t>《OpenGL</a:t>
            </a:r>
            <a:r>
              <a:rPr lang="zh-CN" altLang="en-US" sz="2400" dirty="0"/>
              <a:t>编程指南</a:t>
            </a:r>
            <a:r>
              <a:rPr lang="en-US" altLang="zh-CN" sz="2400" dirty="0"/>
              <a:t>》</a:t>
            </a:r>
            <a:r>
              <a:rPr lang="zh-CN" altLang="en-US" sz="2400" dirty="0"/>
              <a:t>（考虑改版中），机械工业出版社</a:t>
            </a:r>
            <a:endParaRPr lang="en-US" altLang="zh-CN" sz="2400" dirty="0"/>
          </a:p>
        </p:txBody>
      </p:sp>
      <p:pic>
        <p:nvPicPr>
          <p:cNvPr id="1026" name="Picture 2" descr="http://img31.ddimg.cn/63/8/1501048161-1_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825002"/>
            <a:ext cx="2489304" cy="2489304"/>
          </a:xfrm>
          <a:prstGeom prst="rect">
            <a:avLst/>
          </a:prstGeom>
          <a:noFill/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5069CDF-B51D-4020-9B08-162DCC7AA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9564"/>
            <a:ext cx="1741161" cy="248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7DCFC9-3311-48C9-A4F1-8702B0067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25002"/>
            <a:ext cx="2489305" cy="24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课程计划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课程概述</a:t>
            </a:r>
            <a:r>
              <a:rPr lang="en-US" altLang="zh-CN" dirty="0"/>
              <a:t>&amp;</a:t>
            </a:r>
            <a:r>
              <a:rPr lang="zh-CN" altLang="en-US" dirty="0"/>
              <a:t>计算机图形学概述 （</a:t>
            </a:r>
            <a:r>
              <a:rPr lang="en-US" altLang="zh-CN" dirty="0"/>
              <a:t>2</a:t>
            </a:r>
            <a:r>
              <a:rPr lang="zh-CN" altLang="en-US" dirty="0"/>
              <a:t>学时）</a:t>
            </a:r>
            <a:endParaRPr lang="en-US" altLang="zh-CN" dirty="0"/>
          </a:p>
          <a:p>
            <a:r>
              <a:rPr lang="zh-CN" altLang="en-US" dirty="0"/>
              <a:t>三维图形表达 、构建与编辑（</a:t>
            </a:r>
            <a:r>
              <a:rPr lang="en-US" altLang="zh-CN" dirty="0"/>
              <a:t>4</a:t>
            </a:r>
            <a:r>
              <a:rPr lang="zh-CN" altLang="en-US" dirty="0"/>
              <a:t>学时）</a:t>
            </a:r>
            <a:endParaRPr lang="en-US" altLang="zh-CN" dirty="0"/>
          </a:p>
          <a:p>
            <a:r>
              <a:rPr lang="en-US" altLang="zh-CN" dirty="0"/>
              <a:t>Bezier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样条曲线曲面（</a:t>
            </a:r>
            <a:r>
              <a:rPr lang="en-US" altLang="zh-CN" dirty="0"/>
              <a:t>2</a:t>
            </a:r>
            <a:r>
              <a:rPr lang="zh-CN" altLang="en-US" dirty="0"/>
              <a:t>学时）</a:t>
            </a:r>
            <a:endParaRPr lang="en-US" altLang="zh-CN" dirty="0"/>
          </a:p>
          <a:p>
            <a:r>
              <a:rPr lang="zh-CN" altLang="en-US" dirty="0"/>
              <a:t>线性代数基础 （</a:t>
            </a:r>
            <a:r>
              <a:rPr lang="en-US" altLang="zh-CN" dirty="0"/>
              <a:t>1</a:t>
            </a:r>
            <a:r>
              <a:rPr lang="zh-CN" altLang="en-US" dirty="0"/>
              <a:t>学时）</a:t>
            </a:r>
            <a:endParaRPr lang="en-US" altLang="zh-CN" dirty="0"/>
          </a:p>
          <a:p>
            <a:r>
              <a:rPr lang="en-US" altLang="zh-CN" dirty="0"/>
              <a:t>OpenGL</a:t>
            </a:r>
            <a:r>
              <a:rPr lang="zh-CN" altLang="en-US" dirty="0"/>
              <a:t>编程基础 （</a:t>
            </a:r>
            <a:r>
              <a:rPr lang="en-US" altLang="zh-CN" dirty="0"/>
              <a:t>1</a:t>
            </a:r>
            <a:r>
              <a:rPr lang="zh-CN" altLang="en-US" dirty="0"/>
              <a:t>学时）</a:t>
            </a:r>
            <a:endParaRPr lang="en-US" altLang="zh-CN" dirty="0"/>
          </a:p>
          <a:p>
            <a:r>
              <a:rPr lang="zh-CN" altLang="en-US" dirty="0"/>
              <a:t>视图模型变换与三维观察 （</a:t>
            </a:r>
            <a:r>
              <a:rPr lang="en-US" altLang="zh-CN" dirty="0"/>
              <a:t>2</a:t>
            </a:r>
            <a:r>
              <a:rPr lang="zh-CN" altLang="en-US" dirty="0"/>
              <a:t>学时）</a:t>
            </a:r>
            <a:endParaRPr lang="en-US" altLang="zh-CN" dirty="0"/>
          </a:p>
          <a:p>
            <a:r>
              <a:rPr lang="zh-CN" altLang="en-US" dirty="0"/>
              <a:t>参数化与纹理映射 （</a:t>
            </a:r>
            <a:r>
              <a:rPr lang="en-US" altLang="zh-CN" dirty="0"/>
              <a:t>2</a:t>
            </a:r>
            <a:r>
              <a:rPr lang="zh-CN" altLang="en-US" dirty="0"/>
              <a:t>学时）</a:t>
            </a:r>
            <a:endParaRPr lang="en-US" altLang="zh-CN" dirty="0"/>
          </a:p>
          <a:p>
            <a:r>
              <a:rPr lang="zh-CN" altLang="en-US" dirty="0"/>
              <a:t>光照明模型（</a:t>
            </a:r>
            <a:r>
              <a:rPr lang="en-US" altLang="zh-CN" dirty="0"/>
              <a:t>2</a:t>
            </a:r>
            <a:r>
              <a:rPr lang="zh-CN" altLang="en-US" dirty="0"/>
              <a:t>学时）</a:t>
            </a:r>
            <a:endParaRPr lang="en-US" altLang="zh-CN" dirty="0"/>
          </a:p>
          <a:p>
            <a:r>
              <a:rPr lang="zh-CN" altLang="en-US" dirty="0"/>
              <a:t>光线跟踪 （</a:t>
            </a:r>
            <a:r>
              <a:rPr lang="en-US" altLang="zh-CN" dirty="0"/>
              <a:t>2</a:t>
            </a:r>
            <a:r>
              <a:rPr lang="zh-CN" altLang="en-US" dirty="0"/>
              <a:t>学时）</a:t>
            </a:r>
            <a:endParaRPr lang="en-US" altLang="zh-CN" dirty="0"/>
          </a:p>
          <a:p>
            <a:r>
              <a:rPr lang="zh-CN" altLang="en-US" dirty="0"/>
              <a:t>计算机图形学高级技巧（</a:t>
            </a:r>
            <a:r>
              <a:rPr lang="en-US" altLang="zh-CN" dirty="0"/>
              <a:t>8</a:t>
            </a:r>
            <a:r>
              <a:rPr lang="zh-CN" altLang="en-US" dirty="0"/>
              <a:t>学时）</a:t>
            </a:r>
            <a:endParaRPr lang="en-US" altLang="zh-CN" dirty="0"/>
          </a:p>
          <a:p>
            <a:r>
              <a:rPr lang="zh-CN" altLang="en-US" dirty="0"/>
              <a:t>课程作业讨论（</a:t>
            </a:r>
            <a:r>
              <a:rPr lang="en-US" altLang="zh-CN" dirty="0"/>
              <a:t>6</a:t>
            </a:r>
            <a:r>
              <a:rPr lang="zh-CN" altLang="en-US" dirty="0"/>
              <a:t>学时）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课程计分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出勤（</a:t>
            </a:r>
            <a:r>
              <a:rPr lang="en-US" altLang="zh-CN" dirty="0"/>
              <a:t>10%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随机点名，每次缺勤扣</a:t>
            </a:r>
            <a:r>
              <a:rPr lang="en-US" altLang="zh-CN" dirty="0"/>
              <a:t>5</a:t>
            </a:r>
            <a:r>
              <a:rPr lang="zh-CN" altLang="en-US" dirty="0"/>
              <a:t>分，扣完为止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实验（</a:t>
            </a:r>
            <a:r>
              <a:rPr lang="en-US" altLang="zh-CN" dirty="0"/>
              <a:t>50%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个程序设计实验 或 自由作业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期末考试（开卷）</a:t>
            </a:r>
            <a:endParaRPr lang="en-US" altLang="zh-CN" dirty="0"/>
          </a:p>
          <a:p>
            <a:pPr lvl="1"/>
            <a:r>
              <a:rPr lang="en-US" altLang="zh-CN" dirty="0"/>
              <a:t>40%</a:t>
            </a:r>
            <a:r>
              <a:rPr lang="zh-CN" altLang="en-US" dirty="0"/>
              <a:t>，主要内容为图形学基本理论、算法和编程实现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718</Words>
  <Application>Microsoft Office PowerPoint</Application>
  <PresentationFormat>全屏显示(4:3)</PresentationFormat>
  <Paragraphs>117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Arial</vt:lpstr>
      <vt:lpstr>Calibri</vt:lpstr>
      <vt:lpstr>Office Theme</vt:lpstr>
      <vt:lpstr>计算机图形学</vt:lpstr>
      <vt:lpstr>课程信息</vt:lpstr>
      <vt:lpstr>课程目标</vt:lpstr>
      <vt:lpstr>在课程中你会学到哪些？</vt:lpstr>
      <vt:lpstr>这门课不会讲授什么</vt:lpstr>
      <vt:lpstr>课程内容概述</vt:lpstr>
      <vt:lpstr>参考教材</vt:lpstr>
      <vt:lpstr>课程计划</vt:lpstr>
      <vt:lpstr>课程计分</vt:lpstr>
      <vt:lpstr>自由作业</vt:lpstr>
      <vt:lpstr>相关资源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计算机图形学</dc:title>
  <dc:creator>lenovo</dc:creator>
  <cp:lastModifiedBy>刘 晓丹</cp:lastModifiedBy>
  <cp:revision>79</cp:revision>
  <dcterms:created xsi:type="dcterms:W3CDTF">2006-08-16T00:00:00Z</dcterms:created>
  <dcterms:modified xsi:type="dcterms:W3CDTF">2021-09-05T14:03:36Z</dcterms:modified>
</cp:coreProperties>
</file>