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Barlow Condensed Medium"/>
      <p:regular r:id="rId21"/>
    </p:embeddedFont>
    <p:embeddedFont>
      <p:font typeface="NotoSansJP-Bold"/>
      <p:regular r:id="rId22"/>
    </p:embeddedFont>
    <p:embeddedFont>
      <p:font typeface="Source Han Sans"/>
      <p:regular r:id="rId23"/>
    </p:embeddedFont>
    <p:embeddedFont>
      <p:font typeface="NotoSansJP-Regular"/>
      <p:regular r:id="rId24"/>
    </p:embeddedFont>
    <p:embeddedFont>
      <p:font typeface="OPPOSans L"/>
      <p:regular r:id="rId25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font" Target="fonts/font1.fntdata"/>
<Relationship Id="rId22" Type="http://schemas.openxmlformats.org/officeDocument/2006/relationships/font" Target="fonts/font5.fntdata"/>
<Relationship Id="rId23" Type="http://schemas.openxmlformats.org/officeDocument/2006/relationships/font" Target="fonts/font3.fntdata"/>
<Relationship Id="rId24" Type="http://schemas.openxmlformats.org/officeDocument/2006/relationships/font" Target="fonts/font4.fntdata"/>
<Relationship Id="rId25" Type="http://schemas.openxmlformats.org/officeDocument/2006/relationships/font" Target="fonts/font2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Relationship Id="rId3" Type="http://schemas.openxmlformats.org/officeDocument/2006/relationships/image" Target="../media/image1.png"/>
<Relationship Id="rId4" Type="http://schemas.openxmlformats.org/officeDocument/2006/relationships/image" Target="../media/image2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5.png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png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Relationship Id="rId3" Type="http://schemas.openxmlformats.org/officeDocument/2006/relationships/image" Target="../media/image1.png"/>
<Relationship Id="rId4" Type="http://schemas.openxmlformats.org/officeDocument/2006/relationships/image" Target="../media/image2.png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6.pn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4364172"/>
            <a:ext cx="2359808" cy="2493828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760764" y="1"/>
            <a:ext cx="2431236" cy="2549293"/>
          </a:xfrm>
          <a:custGeom>
            <a:avLst/>
            <a:gdLst>
              <a:gd name="connsiteX0" fmla="*/ 91556 w 2431236"/>
              <a:gd name="connsiteY0" fmla="*/ 0 h 2549293"/>
              <a:gd name="connsiteX1" fmla="*/ 2431236 w 2431236"/>
              <a:gd name="connsiteY1" fmla="*/ 0 h 2549293"/>
              <a:gd name="connsiteX2" fmla="*/ 2431236 w 2431236"/>
              <a:gd name="connsiteY2" fmla="*/ 2489149 h 2549293"/>
              <a:gd name="connsiteX3" fmla="*/ 2351995 w 2431236"/>
              <a:gd name="connsiteY3" fmla="*/ 2509524 h 2549293"/>
              <a:gd name="connsiteX4" fmla="*/ 1957492 w 2431236"/>
              <a:gd name="connsiteY4" fmla="*/ 2549293 h 2549293"/>
              <a:gd name="connsiteX5" fmla="*/ 0 w 2431236"/>
              <a:gd name="connsiteY5" fmla="*/ 591801 h 2549293"/>
              <a:gd name="connsiteX6" fmla="*/ 88005 w 2431236"/>
              <a:gd name="connsiteY6" fmla="*/ 9703 h 2549293"/>
            </a:gdLst>
            <a:rect l="l" t="t" r="r" b="b"/>
            <a:pathLst>
              <a:path w="2431236" h="2549293">
                <a:moveTo>
                  <a:pt x="91556" y="0"/>
                </a:moveTo>
                <a:lnTo>
                  <a:pt x="2431236" y="0"/>
                </a:lnTo>
                <a:lnTo>
                  <a:pt x="2431236" y="2489149"/>
                </a:lnTo>
                <a:lnTo>
                  <a:pt x="2351995" y="2509524"/>
                </a:lnTo>
                <a:cubicBezTo>
                  <a:pt x="2224567" y="2535600"/>
                  <a:pt x="2092629" y="2549293"/>
                  <a:pt x="1957492" y="2549293"/>
                </a:cubicBezTo>
                <a:cubicBezTo>
                  <a:pt x="876399" y="2549293"/>
                  <a:pt x="0" y="1672894"/>
                  <a:pt x="0" y="591801"/>
                </a:cubicBezTo>
                <a:cubicBezTo>
                  <a:pt x="0" y="389096"/>
                  <a:pt x="30811" y="193587"/>
                  <a:pt x="88005" y="9703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29289" y="738648"/>
            <a:ext cx="10533421" cy="5380703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3208" t="0" r="7002" b="0"/>
          <a:stretch>
            <a:fillRect/>
          </a:stretch>
        </p:blipFill>
        <p:spPr>
          <a:xfrm rot="0" flipH="0" flipV="0">
            <a:off x="6217606" y="1503940"/>
            <a:ext cx="4783769" cy="401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 rot="0" flipH="0" flipV="0">
            <a:off x="1702506" y="1243750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277509" y="1218291"/>
            <a:ext cx="307743" cy="307743"/>
            <a:chOff x="1277509" y="1218291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277509" y="1218291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3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318868" y="1259657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标题 1"/>
          <p:cNvSpPr txBox="1"/>
          <p:nvPr/>
        </p:nvSpPr>
        <p:spPr>
          <a:xfrm rot="0" flipH="0" flipV="0">
            <a:off x="1235711" y="4932483"/>
            <a:ext cx="3826966" cy="32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394015" y="4886425"/>
            <a:ext cx="3510358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Here is where your presentation begins</a:t>
            </a:r>
            <a:endParaRPr kumimoji="1" lang="zh-CN" altLang="en-US"/>
          </a:p>
        </p:txBody>
      </p:sp>
      <p:grpSp>
        <p:nvGrpSpPr>
          <p:cNvPr id="13" name=""/>
          <p:cNvGrpSpPr/>
          <p:nvPr/>
        </p:nvGrpSpPr>
        <p:grpSpPr>
          <a:xfrm>
            <a:off x="10049520" y="1264213"/>
            <a:ext cx="570464" cy="107950"/>
            <a:chOff x="10049520" y="1264213"/>
            <a:chExt cx="570464" cy="107950"/>
          </a:xfrm>
        </p:grpSpPr>
        <p:sp>
          <p:nvSpPr>
            <p:cNvPr id="14" name="标题 1"/>
            <p:cNvSpPr txBox="1"/>
            <p:nvPr/>
          </p:nvSpPr>
          <p:spPr>
            <a:xfrm rot="0" flipH="0" flipV="0">
              <a:off x="10049520" y="1264213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10203691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rot="0" flipH="0" flipV="0">
              <a:off x="10357862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7" name="标题 1"/>
            <p:cNvSpPr txBox="1"/>
            <p:nvPr/>
          </p:nvSpPr>
          <p:spPr>
            <a:xfrm rot="0" flipH="0" flipV="0">
              <a:off x="10512034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8" name="标题 1"/>
          <p:cNvSpPr txBox="1"/>
          <p:nvPr/>
        </p:nvSpPr>
        <p:spPr>
          <a:xfrm rot="0" flipH="0" flipV="0">
            <a:off x="1585251" y="5332369"/>
            <a:ext cx="1834477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20XX-XX-XX</a:t>
            </a:r>
            <a:endParaRPr kumimoji="1" lang="zh-CN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>
          <a:blip r:embed="rId4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1256123" y="5360663"/>
            <a:ext cx="312744" cy="312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"/>
          <p:cNvGrpSpPr/>
          <p:nvPr/>
        </p:nvGrpSpPr>
        <p:grpSpPr>
          <a:xfrm>
            <a:off x="3728609" y="1295453"/>
            <a:ext cx="1405717" cy="199328"/>
            <a:chOff x="3728609" y="1295453"/>
            <a:chExt cx="1405717" cy="199328"/>
          </a:xfrm>
        </p:grpSpPr>
        <p:cxnSp>
          <p:nvCxnSpPr>
            <p:cNvPr id="21" name="标题 1"/>
            <p:cNvCxnSpPr/>
            <p:nvPr/>
          </p:nvCxnSpPr>
          <p:spPr>
            <a:xfrm rot="0" flipH="0" flipV="0">
              <a:off x="4346756" y="1395117"/>
              <a:ext cx="787570" cy="0"/>
            </a:xfrm>
            <a:prstGeom prst="straightConnector1">
              <a:avLst/>
            </a:prstGeom>
            <a:noFill/>
            <a:ln w="15875" cap="sq">
              <a:solidFill>
                <a:schemeClr val="accent2">
                  <a:lumMod val="60000"/>
                  <a:lumOff val="40000"/>
                </a:schemeClr>
              </a:solidFill>
              <a:miter/>
              <a:tailEnd type="triangle"/>
            </a:ln>
          </p:spPr>
        </p:cxnSp>
        <p:grpSp>
          <p:nvGrpSpPr>
            <p:cNvPr id="22" name=""/>
            <p:cNvGrpSpPr/>
            <p:nvPr/>
          </p:nvGrpSpPr>
          <p:grpSpPr>
            <a:xfrm>
              <a:off x="3728609" y="1295453"/>
              <a:ext cx="584461" cy="199328"/>
              <a:chOff x="3728609" y="1295453"/>
              <a:chExt cx="584461" cy="199328"/>
            </a:xfrm>
          </p:grpSpPr>
          <p:sp>
            <p:nvSpPr>
              <p:cNvPr id="23" name="标题 1"/>
              <p:cNvSpPr txBox="1"/>
              <p:nvPr/>
            </p:nvSpPr>
            <p:spPr>
              <a:xfrm rot="0" flipH="0" flipV="0">
                <a:off x="3728609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>
                    <a:lumMod val="75000"/>
                  </a:schemeClr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  <p:sp>
            <p:nvSpPr>
              <p:cNvPr id="24" name="标题 1"/>
              <p:cNvSpPr txBox="1"/>
              <p:nvPr/>
            </p:nvSpPr>
            <p:spPr>
              <a:xfrm rot="0" flipH="0" flipV="0">
                <a:off x="3921176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/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  <p:sp>
            <p:nvSpPr>
              <p:cNvPr id="25" name="标题 1"/>
              <p:cNvSpPr txBox="1"/>
              <p:nvPr/>
            </p:nvSpPr>
            <p:spPr>
              <a:xfrm rot="0" flipH="0" flipV="0">
                <a:off x="4113743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>
                    <a:lumMod val="60000"/>
                    <a:lumOff val="40000"/>
                  </a:schemeClr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</p:grpSp>
      </p:grpSp>
      <p:sp>
        <p:nvSpPr>
          <p:cNvPr id="26" name="标题 1"/>
          <p:cNvSpPr txBox="1"/>
          <p:nvPr/>
        </p:nvSpPr>
        <p:spPr>
          <a:xfrm rot="0" flipH="0" flipV="0">
            <a:off x="5126568" y="1667183"/>
            <a:ext cx="1092881" cy="1092881"/>
          </a:xfrm>
          <a:prstGeom prst="ellipse">
            <a:avLst/>
          </a:prstGeom>
          <a:solidFill>
            <a:schemeClr val="accent2">
              <a:lumMod val="20000"/>
              <a:lumOff val="80000"/>
              <a:alpha val="83000"/>
            </a:schemeClr>
          </a:solidFill>
          <a:ln w="1587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1132722" y="1799993"/>
            <a:ext cx="5084884" cy="308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AIエージェントの最新動向（2025年3月時点）</a:t>
            </a: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428018" y="2373980"/>
            <a:ext cx="2743198" cy="3353734"/>
          </a:xfrm>
          <a:prstGeom prst="round1Rect">
            <a:avLst/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602252" y="3883777"/>
            <a:ext cx="2294961" cy="31630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>
              <a:lnSpc>
                <a:spcPct val="130000"/>
              </a:lnSpc>
            </a:pPr>
            <a:r>
              <a:rPr kumimoji="1" lang="en-US" altLang="zh-CN" sz="1165">
                <a:ln w="12700">
                  <a:noFill/>
                </a:ln>
                <a:solidFill>
                  <a:srgbClr val="2C6DB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Microsoft Azure OpenAI Service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97762" y="4259407"/>
            <a:ext cx="2402133" cy="50424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337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コンテンツフィルタリング強化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413939" y="2831795"/>
            <a:ext cx="771354" cy="752901"/>
          </a:xfrm>
          <a:prstGeom prst="round1Rect">
            <a:avLst/>
          </a:prstGeom>
          <a:solidFill>
            <a:schemeClr val="accent1">
              <a:alpha val="20000"/>
            </a:schemeClr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473320" y="2889755"/>
            <a:ext cx="652594" cy="636982"/>
          </a:xfrm>
          <a:prstGeom prst="round1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75000"/>
                </a:schemeClr>
              </a:gs>
            </a:gsLst>
            <a:lin ang="1800000" scaled="0"/>
          </a:gradFill>
          <a:ln w="9525" cap="flat">
            <a:noFill/>
            <a:miter/>
          </a:ln>
          <a:effectLst>
            <a:outerShdw dist="190500" blurRad="254000" dir="27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603070" y="3027156"/>
            <a:ext cx="391517" cy="362180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724402" y="2373980"/>
            <a:ext cx="2743198" cy="3353734"/>
          </a:xfrm>
          <a:prstGeom prst="round1Rect">
            <a:avLst/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898637" y="3883777"/>
            <a:ext cx="2294961" cy="31630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C6DB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Google Cloud Vertex AI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789440" y="4259407"/>
            <a:ext cx="2616200" cy="3556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918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セーフサーチフィルタ
ロールベースアクセス制御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710324" y="2831795"/>
            <a:ext cx="771354" cy="752901"/>
          </a:xfrm>
          <a:prstGeom prst="round1Rect">
            <a:avLst/>
          </a:prstGeom>
          <a:solidFill>
            <a:schemeClr val="accent1">
              <a:alpha val="20000"/>
            </a:schemeClr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769704" y="2889755"/>
            <a:ext cx="652594" cy="636982"/>
          </a:xfrm>
          <a:prstGeom prst="round1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75000"/>
                </a:schemeClr>
              </a:gs>
            </a:gsLst>
            <a:lin ang="1800000" scaled="0"/>
          </a:gradFill>
          <a:ln w="9525" cap="flat">
            <a:noFill/>
            <a:miter/>
          </a:ln>
          <a:effectLst>
            <a:outerShdw dist="190500" blurRad="254000" dir="27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899454" y="3036862"/>
            <a:ext cx="391517" cy="342767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031044" y="1607612"/>
            <a:ext cx="2722682" cy="4120102"/>
          </a:xfrm>
          <a:prstGeom prst="round1Rect">
            <a:avLst/>
          </a:prstGeom>
          <a:solidFill>
            <a:schemeClr val="accent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020786" y="1607612"/>
            <a:ext cx="2743198" cy="4120102"/>
          </a:xfrm>
          <a:prstGeom prst="round1Rect">
            <a:avLst/>
          </a:prstGeom>
          <a:gradFill>
            <a:gsLst>
              <a:gs pos="0">
                <a:schemeClr val="bg1">
                  <a:alpha val="23000"/>
                </a:schemeClr>
              </a:gs>
              <a:gs pos="39000">
                <a:schemeClr val="bg1">
                  <a:alpha val="0"/>
                </a:schemeClr>
              </a:gs>
            </a:gsLst>
            <a:lin ang="2700000" scaled="0"/>
          </a:gradFill>
          <a:ln cap="sq">
            <a:noFill/>
            <a:prstDash val="solid"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195020" y="3883777"/>
            <a:ext cx="2294961" cy="31630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Anthropic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190530" y="4259407"/>
            <a:ext cx="2402133" cy="50424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909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仮想マシン環境での動作制限
機密データアクセス制御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006707" y="2831795"/>
            <a:ext cx="771354" cy="752901"/>
          </a:xfrm>
          <a:prstGeom prst="round1Rect">
            <a:avLst/>
          </a:prstGeom>
          <a:solidFill>
            <a:schemeClr val="bg1">
              <a:alpha val="20000"/>
            </a:schemeClr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9066087" y="2889755"/>
            <a:ext cx="652594" cy="636982"/>
          </a:xfrm>
          <a:prstGeom prst="round1Rect">
            <a:avLst/>
          </a:prstGeom>
          <a:solidFill>
            <a:schemeClr val="bg1"/>
          </a:solidFill>
          <a:ln w="9525" cap="flat">
            <a:solidFill>
              <a:schemeClr val="bg1"/>
            </a:solidFill>
            <a:miter/>
          </a:ln>
          <a:effectLst>
            <a:outerShdw dist="190500" blurRad="254000" dir="27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9210881" y="3012487"/>
            <a:ext cx="361430" cy="391517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データ漏洩リスク対策</a:t>
            </a:r>
            <a:endParaRPr kumimoji="1" lang="zh-CN" altLang="en-US"/>
          </a:p>
        </p:txBody>
      </p:sp>
      <p:grpSp>
        <p:nvGrpSpPr>
          <p:cNvPr id="23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24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124750" y="1802428"/>
            <a:ext cx="5595465" cy="944400"/>
          </a:xfrm>
          <a:prstGeom prst="parallelogram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487387" y="1338944"/>
            <a:ext cx="1407884" cy="1407884"/>
          </a:xfrm>
          <a:prstGeom prst="ellipse">
            <a:avLst/>
          </a:prstGeom>
          <a:solidFill>
            <a:schemeClr val="bg1"/>
          </a:solidFill>
          <a:ln cap="sq">
            <a:noFill/>
          </a:ln>
          <a:effectLst>
            <a:outerShdw dist="0" blurRad="254000" dir="0" sx="102000" sy="102000" kx="0" ky="0" algn="ctr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948607" y="1439790"/>
            <a:ext cx="45212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敵対的攻撃検知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948606" y="1838597"/>
            <a:ext cx="4519753" cy="9032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MicrosoftのAIレッドチームが8段階の安全性テストフレームワーク開発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829198" y="1714573"/>
            <a:ext cx="724262" cy="656628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661660" y="3481984"/>
            <a:ext cx="5595465" cy="944400"/>
          </a:xfrm>
          <a:prstGeom prst="parallelogram">
            <a:avLst/>
          </a:prstGeom>
          <a:solidFill>
            <a:schemeClr val="accent2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024297" y="3018500"/>
            <a:ext cx="1407884" cy="1407884"/>
          </a:xfrm>
          <a:prstGeom prst="ellipse">
            <a:avLst/>
          </a:prstGeom>
          <a:solidFill>
            <a:schemeClr val="bg1"/>
          </a:solidFill>
          <a:ln cap="sq">
            <a:noFill/>
          </a:ln>
          <a:effectLst>
            <a:outerShdw dist="0" blurRad="254000" dir="0" sx="102000" sy="102000" kx="0" ky="0" algn="ctr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85517" y="3119346"/>
            <a:ext cx="45212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説明可能性強化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485516" y="3518153"/>
            <a:ext cx="4519753" cy="9032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金融/医療分野で意思決定プロセスの可視化ツールが義務化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366108" y="3360312"/>
            <a:ext cx="724262" cy="724262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806756" y="4978298"/>
            <a:ext cx="5595465" cy="944400"/>
          </a:xfrm>
          <a:prstGeom prst="parallelogram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169393" y="4514814"/>
            <a:ext cx="1407884" cy="1407884"/>
          </a:xfrm>
          <a:prstGeom prst="ellipse">
            <a:avLst/>
          </a:prstGeom>
          <a:solidFill>
            <a:schemeClr val="bg1"/>
          </a:solidFill>
          <a:ln cap="sq">
            <a:noFill/>
          </a:ln>
          <a:effectLst>
            <a:outerShdw dist="0" blurRad="254000" dir="0" sx="102000" sy="102000" kx="0" ky="0" algn="ctr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630613" y="4615660"/>
            <a:ext cx="45212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動的ガードレール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630612" y="5014467"/>
            <a:ext cx="4519753" cy="9032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NTTデータなどで状況に応じた行動制限アルゴリズムが導入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511204" y="4868309"/>
            <a:ext cx="724262" cy="700895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868259" y="1598778"/>
            <a:ext cx="1678678" cy="369332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10835311" y="3064328"/>
            <a:ext cx="1069975" cy="235409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037025" y="3023309"/>
            <a:ext cx="1678678" cy="369332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-341645" y="6051034"/>
            <a:ext cx="1678678" cy="369332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7744032" y="4927990"/>
            <a:ext cx="1678678" cy="369332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3763320" y="3751321"/>
            <a:ext cx="1069975" cy="235409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主要リスク管理手法</a:t>
            </a:r>
            <a:endParaRPr kumimoji="1" lang="zh-CN" altLang="en-US"/>
          </a:p>
        </p:txBody>
      </p:sp>
      <p:grpSp>
        <p:nvGrpSpPr>
          <p:cNvPr id="25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26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7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496646" y="3673414"/>
            <a:ext cx="1695355" cy="2598026"/>
          </a:xfrm>
          <a:custGeom>
            <a:avLst/>
            <a:gdLst>
              <a:gd name="connsiteX0" fmla="*/ 1299013 w 1695355"/>
              <a:gd name="connsiteY0" fmla="*/ 0 h 2598026"/>
              <a:gd name="connsiteX1" fmla="*/ 1685300 w 1695355"/>
              <a:gd name="connsiteY1" fmla="*/ 58401 h 2598026"/>
              <a:gd name="connsiteX2" fmla="*/ 1695355 w 1695355"/>
              <a:gd name="connsiteY2" fmla="*/ 62082 h 2598026"/>
              <a:gd name="connsiteX3" fmla="*/ 1695355 w 1695355"/>
              <a:gd name="connsiteY3" fmla="*/ 2535945 h 2598026"/>
              <a:gd name="connsiteX4" fmla="*/ 1685300 w 1695355"/>
              <a:gd name="connsiteY4" fmla="*/ 2539625 h 2598026"/>
              <a:gd name="connsiteX5" fmla="*/ 1299013 w 1695355"/>
              <a:gd name="connsiteY5" fmla="*/ 2598026 h 2598026"/>
              <a:gd name="connsiteX6" fmla="*/ 0 w 1695355"/>
              <a:gd name="connsiteY6" fmla="*/ 1299013 h 2598026"/>
              <a:gd name="connsiteX7" fmla="*/ 1299013 w 1695355"/>
              <a:gd name="connsiteY7" fmla="*/ 0 h 2598026"/>
            </a:gdLst>
            <a:rect l="l" t="t" r="r" b="b"/>
            <a:pathLst>
              <a:path w="1695355" h="2598026">
                <a:moveTo>
                  <a:pt x="1299013" y="0"/>
                </a:moveTo>
                <a:cubicBezTo>
                  <a:pt x="1433530" y="0"/>
                  <a:pt x="1563272" y="20447"/>
                  <a:pt x="1685300" y="58401"/>
                </a:cubicBezTo>
                <a:lnTo>
                  <a:pt x="1695355" y="62082"/>
                </a:lnTo>
                <a:lnTo>
                  <a:pt x="1695355" y="2535945"/>
                </a:lnTo>
                <a:lnTo>
                  <a:pt x="1685300" y="2539625"/>
                </a:lnTo>
                <a:cubicBezTo>
                  <a:pt x="1563272" y="2577580"/>
                  <a:pt x="1433530" y="2598026"/>
                  <a:pt x="1299013" y="2598026"/>
                </a:cubicBezTo>
                <a:cubicBezTo>
                  <a:pt x="581588" y="2598026"/>
                  <a:pt x="0" y="2016438"/>
                  <a:pt x="0" y="1299013"/>
                </a:cubicBezTo>
                <a:cubicBezTo>
                  <a:pt x="0" y="581588"/>
                  <a:pt x="581588" y="0"/>
                  <a:pt x="1299013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-1" y="4092315"/>
            <a:ext cx="2715833" cy="2765686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00258" y="0"/>
            <a:ext cx="2091742" cy="2029518"/>
          </a:xfrm>
          <a:custGeom>
            <a:avLst/>
            <a:gdLst>
              <a:gd name="connsiteX0" fmla="*/ 0 w 1911852"/>
              <a:gd name="connsiteY0" fmla="*/ 0 h 1854979"/>
              <a:gd name="connsiteX1" fmla="*/ 1911852 w 1911852"/>
              <a:gd name="connsiteY1" fmla="*/ 0 h 1854979"/>
              <a:gd name="connsiteX2" fmla="*/ 1911852 w 1911852"/>
              <a:gd name="connsiteY2" fmla="*/ 1854979 h 1854979"/>
              <a:gd name="connsiteX3" fmla="*/ 1752277 w 1911852"/>
              <a:gd name="connsiteY3" fmla="*/ 1846921 h 1854979"/>
              <a:gd name="connsiteX4" fmla="*/ 5033 w 1911852"/>
              <a:gd name="connsiteY4" fmla="*/ 99677 h 1854979"/>
            </a:gdLst>
            <a:rect l="l" t="t" r="r" b="b"/>
            <a:pathLst>
              <a:path w="1911852" h="1854979">
                <a:moveTo>
                  <a:pt x="0" y="0"/>
                </a:moveTo>
                <a:lnTo>
                  <a:pt x="1911852" y="0"/>
                </a:lnTo>
                <a:lnTo>
                  <a:pt x="1911852" y="1854979"/>
                </a:lnTo>
                <a:lnTo>
                  <a:pt x="1752277" y="1846921"/>
                </a:lnTo>
                <a:cubicBezTo>
                  <a:pt x="831005" y="1753361"/>
                  <a:pt x="98594" y="1020949"/>
                  <a:pt x="5033" y="9967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1883" y="2539252"/>
            <a:ext cx="10267689" cy="297982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01308" y="748512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476311" y="723053"/>
            <a:ext cx="307743" cy="307743"/>
            <a:chOff x="1476311" y="723053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476311" y="723053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2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517670" y="764419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"/>
          <p:cNvGrpSpPr/>
          <p:nvPr/>
        </p:nvGrpSpPr>
        <p:grpSpPr>
          <a:xfrm>
            <a:off x="1587613" y="5111931"/>
            <a:ext cx="570464" cy="116499"/>
            <a:chOff x="1587613" y="5111931"/>
            <a:chExt cx="570464" cy="116499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1587613" y="5111931"/>
              <a:ext cx="107950" cy="116499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1741784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1895955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2050127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1565211" y="2634608"/>
            <a:ext cx="5230476" cy="2349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2025年の展望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17013" y="5391093"/>
            <a:ext cx="255967" cy="255967"/>
          </a:xfrm>
          <a:prstGeom prst="ellipse">
            <a:avLst/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1081589" y="3707392"/>
            <a:ext cx="255967" cy="255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783190" y="-321414"/>
            <a:ext cx="4178566" cy="5006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25000">
                <a:ln w="12700">
                  <a:noFill/>
                </a:ln>
                <a:solidFill>
                  <a:srgbClr val="9999DC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04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27566" y="1338923"/>
            <a:ext cx="223913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part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6842986" y="2086275"/>
            <a:ext cx="575001" cy="575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548074" y="2634609"/>
            <a:ext cx="228600" cy="228600"/>
          </a:xfrm>
          <a:prstGeom prst="ellipse">
            <a:avLst/>
          </a:prstGeom>
          <a:noFill/>
          <a:ln w="12700" cap="sq">
            <a:solidFill>
              <a:schemeClr val="accent2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23" name=""/>
          <p:cNvGrpSpPr/>
          <p:nvPr/>
        </p:nvGrpSpPr>
        <p:grpSpPr>
          <a:xfrm>
            <a:off x="10635917" y="3922553"/>
            <a:ext cx="584461" cy="199328"/>
            <a:chOff x="10635917" y="3922553"/>
            <a:chExt cx="584461" cy="199328"/>
          </a:xfrm>
        </p:grpSpPr>
        <p:sp>
          <p:nvSpPr>
            <p:cNvPr id="24" name="标题 1"/>
            <p:cNvSpPr txBox="1"/>
            <p:nvPr/>
          </p:nvSpPr>
          <p:spPr>
            <a:xfrm rot="0" flipH="0" flipV="0">
              <a:off x="10635917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75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0" flipH="0" flipV="0">
              <a:off x="10828484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0" flipH="0" flipV="0">
              <a:off x="11021050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27" name="标题 1"/>
          <p:cNvSpPr txBox="1"/>
          <p:nvPr/>
        </p:nvSpPr>
        <p:spPr>
          <a:xfrm rot="0" flipH="0" flipV="0">
            <a:off x="0" y="0"/>
            <a:ext cx="1119066" cy="1922999"/>
          </a:xfrm>
          <a:custGeom>
            <a:avLst/>
            <a:gdLst>
              <a:gd name="connsiteX0" fmla="*/ 0 w 1119066"/>
              <a:gd name="connsiteY0" fmla="*/ 0 h 1922999"/>
              <a:gd name="connsiteX1" fmla="*/ 895504 w 1119066"/>
              <a:gd name="connsiteY1" fmla="*/ 0 h 1922999"/>
              <a:gd name="connsiteX2" fmla="*/ 909957 w 1119066"/>
              <a:gd name="connsiteY2" fmla="*/ 19328 h 1922999"/>
              <a:gd name="connsiteX3" fmla="*/ 1119066 w 1119066"/>
              <a:gd name="connsiteY3" fmla="*/ 703908 h 1922999"/>
              <a:gd name="connsiteX4" fmla="*/ 19845 w 1119066"/>
              <a:gd name="connsiteY4" fmla="*/ 1921997 h 1922999"/>
              <a:gd name="connsiteX5" fmla="*/ 0 w 1119066"/>
              <a:gd name="connsiteY5" fmla="*/ 1922999 h 1922999"/>
            </a:gdLst>
            <a:rect l="l" t="t" r="r" b="b"/>
            <a:pathLst>
              <a:path w="1119066" h="1922999">
                <a:moveTo>
                  <a:pt x="0" y="0"/>
                </a:moveTo>
                <a:lnTo>
                  <a:pt x="895504" y="0"/>
                </a:lnTo>
                <a:lnTo>
                  <a:pt x="909957" y="19328"/>
                </a:lnTo>
                <a:cubicBezTo>
                  <a:pt x="1041978" y="214745"/>
                  <a:pt x="1119066" y="450323"/>
                  <a:pt x="1119066" y="703908"/>
                </a:cubicBezTo>
                <a:cubicBezTo>
                  <a:pt x="1119066" y="1337868"/>
                  <a:pt x="637262" y="1859295"/>
                  <a:pt x="19845" y="1921997"/>
                </a:cubicBezTo>
                <a:lnTo>
                  <a:pt x="0" y="19229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5400000" flipH="0" flipV="0">
            <a:off x="-512590" y="1353967"/>
            <a:ext cx="1025180" cy="228197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254000" blurRad="762000" dir="5400000" sx="100000" sy="100000" kx="0" ky="0" algn="t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360000" bIns="45720" rtlCol="0" anchor="ctr"/>
          <a:lstStyle/>
          <a:p>
            <a:pPr algn="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028824" y="2274188"/>
            <a:ext cx="740834" cy="740834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259723" y="2318283"/>
            <a:ext cx="721829" cy="654421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028824" y="3329358"/>
            <a:ext cx="3022600" cy="20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Microsoft Copilot Daily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028824" y="3781915"/>
            <a:ext cx="3022428" cy="2310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ニュース要約
スケジュール調整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276365" y="3329358"/>
            <a:ext cx="3263900" cy="20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AIエージェントの製造業への適用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276364" y="3781914"/>
            <a:ext cx="3271496" cy="2306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設計→テスト→デバッグの工程を連携処理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超自律化</a:t>
            </a:r>
            <a:endParaRPr kumimoji="1" lang="zh-CN" altLang="en-US"/>
          </a:p>
        </p:txBody>
      </p:sp>
      <p:grpSp>
        <p:nvGrpSpPr>
          <p:cNvPr id="11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45955" t="0" r="10745" b="0"/>
          <a:stretch>
            <a:fillRect/>
          </a:stretch>
        </p:blipFill>
        <p:spPr>
          <a:xfrm rot="0" flipH="0" flipV="0">
            <a:off x="7737286" y="7"/>
            <a:ext cx="4454715" cy="6857986"/>
          </a:xfrm>
          <a:custGeom>
            <a:avLst/>
            <a:gdLst/>
            <a:rect l="l" t="t" r="r" b="b"/>
            <a:pathLst>
              <a:path w="4454715" h="6857986">
                <a:moveTo>
                  <a:pt x="1580719" y="0"/>
                </a:moveTo>
                <a:lnTo>
                  <a:pt x="4454715" y="0"/>
                </a:lnTo>
                <a:lnTo>
                  <a:pt x="4454715" y="1316102"/>
                </a:lnTo>
                <a:lnTo>
                  <a:pt x="4296441" y="1324094"/>
                </a:lnTo>
                <a:cubicBezTo>
                  <a:pt x="3229525" y="1432445"/>
                  <a:pt x="2396949" y="2333490"/>
                  <a:pt x="2396949" y="3428993"/>
                </a:cubicBezTo>
                <a:cubicBezTo>
                  <a:pt x="2396949" y="4524497"/>
                  <a:pt x="3229525" y="5425541"/>
                  <a:pt x="4296441" y="5533893"/>
                </a:cubicBezTo>
                <a:lnTo>
                  <a:pt x="4454715" y="5541885"/>
                </a:lnTo>
                <a:lnTo>
                  <a:pt x="4454715" y="6857986"/>
                </a:lnTo>
                <a:lnTo>
                  <a:pt x="1580719" y="6857986"/>
                </a:lnTo>
                <a:lnTo>
                  <a:pt x="1478485" y="6769430"/>
                </a:lnTo>
                <a:cubicBezTo>
                  <a:pt x="570221" y="5943918"/>
                  <a:pt x="0" y="4753047"/>
                  <a:pt x="0" y="3428993"/>
                </a:cubicBezTo>
                <a:cubicBezTo>
                  <a:pt x="0" y="2104940"/>
                  <a:pt x="570221" y="914069"/>
                  <a:pt x="1478485" y="8855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6802170" y="0"/>
            <a:ext cx="1881456" cy="6857986"/>
          </a:xfrm>
          <a:custGeom>
            <a:avLst/>
            <a:gdLst>
              <a:gd name="connsiteX0" fmla="*/ 1215456 w 1881456"/>
              <a:gd name="connsiteY0" fmla="*/ 0 h 6857986"/>
              <a:gd name="connsiteX1" fmla="*/ 1881456 w 1881456"/>
              <a:gd name="connsiteY1" fmla="*/ 0 h 6857986"/>
              <a:gd name="connsiteX2" fmla="*/ 1784670 w 1881456"/>
              <a:gd name="connsiteY2" fmla="*/ 101516 h 6857986"/>
              <a:gd name="connsiteX3" fmla="*/ 499054 w 1881456"/>
              <a:gd name="connsiteY3" fmla="*/ 3428999 h 6857986"/>
              <a:gd name="connsiteX4" fmla="*/ 1784670 w 1881456"/>
              <a:gd name="connsiteY4" fmla="*/ 6756483 h 6857986"/>
              <a:gd name="connsiteX5" fmla="*/ 1881445 w 1881456"/>
              <a:gd name="connsiteY5" fmla="*/ 6857986 h 6857986"/>
              <a:gd name="connsiteX6" fmla="*/ 1215447 w 1881456"/>
              <a:gd name="connsiteY6" fmla="*/ 6857986 h 6857986"/>
              <a:gd name="connsiteX7" fmla="*/ 1082302 w 1881456"/>
              <a:gd name="connsiteY7" fmla="*/ 6688557 h 6857986"/>
              <a:gd name="connsiteX8" fmla="*/ 0 w 1881456"/>
              <a:gd name="connsiteY8" fmla="*/ 3428999 h 6857986"/>
              <a:gd name="connsiteX9" fmla="*/ 1082302 w 1881456"/>
              <a:gd name="connsiteY9" fmla="*/ 169442 h 6857986"/>
            </a:gdLst>
            <a:rect l="l" t="t" r="r" b="b"/>
            <a:pathLst>
              <a:path w="1881456" h="6857986">
                <a:moveTo>
                  <a:pt x="1215456" y="0"/>
                </a:moveTo>
                <a:lnTo>
                  <a:pt x="1881456" y="0"/>
                </a:lnTo>
                <a:lnTo>
                  <a:pt x="1784670" y="101516"/>
                </a:lnTo>
                <a:cubicBezTo>
                  <a:pt x="985895" y="980365"/>
                  <a:pt x="499054" y="2147828"/>
                  <a:pt x="499054" y="3428999"/>
                </a:cubicBezTo>
                <a:cubicBezTo>
                  <a:pt x="499054" y="4710170"/>
                  <a:pt x="985895" y="5877634"/>
                  <a:pt x="1784670" y="6756483"/>
                </a:cubicBezTo>
                <a:lnTo>
                  <a:pt x="1881445" y="6857986"/>
                </a:lnTo>
                <a:lnTo>
                  <a:pt x="1215447" y="6857986"/>
                </a:lnTo>
                <a:lnTo>
                  <a:pt x="1082302" y="6688557"/>
                </a:lnTo>
                <a:cubicBezTo>
                  <a:pt x="402547" y="5779617"/>
                  <a:pt x="0" y="4651318"/>
                  <a:pt x="0" y="3428999"/>
                </a:cubicBezTo>
                <a:cubicBezTo>
                  <a:pt x="0" y="2206680"/>
                  <a:pt x="402547" y="1078381"/>
                  <a:pt x="1082302" y="169442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679193" y="1844427"/>
            <a:ext cx="1512807" cy="3135865"/>
          </a:xfrm>
          <a:custGeom>
            <a:avLst/>
            <a:gdLst>
              <a:gd name="connsiteX0" fmla="*/ 1512807 w 1512807"/>
              <a:gd name="connsiteY0" fmla="*/ 0 h 3135865"/>
              <a:gd name="connsiteX1" fmla="*/ 1512807 w 1512807"/>
              <a:gd name="connsiteY1" fmla="*/ 3135865 h 3135865"/>
              <a:gd name="connsiteX2" fmla="*/ 1410252 w 1512807"/>
              <a:gd name="connsiteY2" fmla="*/ 3130686 h 3135865"/>
              <a:gd name="connsiteX3" fmla="*/ 0 w 1512807"/>
              <a:gd name="connsiteY3" fmla="*/ 1567932 h 3135865"/>
              <a:gd name="connsiteX4" fmla="*/ 1410252 w 1512807"/>
              <a:gd name="connsiteY4" fmla="*/ 5178 h 3135865"/>
            </a:gdLst>
            <a:rect l="l" t="t" r="r" b="b"/>
            <a:pathLst>
              <a:path w="1512807" h="3135865">
                <a:moveTo>
                  <a:pt x="1512807" y="0"/>
                </a:moveTo>
                <a:lnTo>
                  <a:pt x="1512807" y="3135865"/>
                </a:lnTo>
                <a:lnTo>
                  <a:pt x="1410252" y="3130686"/>
                </a:lnTo>
                <a:cubicBezTo>
                  <a:pt x="618135" y="3050242"/>
                  <a:pt x="0" y="2381274"/>
                  <a:pt x="0" y="1567932"/>
                </a:cubicBezTo>
                <a:cubicBezTo>
                  <a:pt x="0" y="754591"/>
                  <a:pt x="618135" y="85622"/>
                  <a:pt x="1410252" y="51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35821" y="1348740"/>
            <a:ext cx="5435601" cy="15420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量子科学技術研究機構</a:t>
            </a:r>
            <a:endParaRPr kumimoji="1" lang="zh-CN" altLang="en-US"/>
          </a:p>
        </p:txBody>
      </p:sp>
      <p:grpSp>
        <p:nvGrpSpPr>
          <p:cNvPr id="7" name=""/>
          <p:cNvGrpSpPr/>
          <p:nvPr/>
        </p:nvGrpSpPr>
        <p:grpSpPr>
          <a:xfrm>
            <a:off x="660400" y="3048994"/>
            <a:ext cx="514063" cy="131413"/>
            <a:chOff x="660400" y="3048994"/>
            <a:chExt cx="514063" cy="131413"/>
          </a:xfrm>
        </p:grpSpPr>
        <p:sp>
          <p:nvSpPr>
            <p:cNvPr id="8" name="标题 1"/>
            <p:cNvSpPr txBox="1"/>
            <p:nvPr/>
          </p:nvSpPr>
          <p:spPr>
            <a:xfrm rot="0" flipH="0" flipV="0">
              <a:off x="660400" y="3048994"/>
              <a:ext cx="126854" cy="131412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00000"/>
                </a:lnSpc>
              </a:pPr>
              <a:endParaRPr kumimoji="1" lang="zh-CN" altLang="en-US"/>
            </a:p>
          </p:txBody>
        </p:sp>
        <p:sp>
          <p:nvSpPr>
            <p:cNvPr id="9" name="标题 1"/>
            <p:cNvSpPr txBox="1"/>
            <p:nvPr/>
          </p:nvSpPr>
          <p:spPr>
            <a:xfrm rot="0" flipH="0" flipV="0">
              <a:off x="854005" y="3048995"/>
              <a:ext cx="126854" cy="131412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00000"/>
                </a:lnSpc>
              </a:pPr>
              <a:endParaRPr kumimoji="1" lang="zh-CN" altLang="en-US"/>
            </a:p>
          </p:txBody>
        </p:sp>
        <p:sp>
          <p:nvSpPr>
            <p:cNvPr id="10" name="标题 1"/>
            <p:cNvSpPr txBox="1"/>
            <p:nvPr/>
          </p:nvSpPr>
          <p:spPr>
            <a:xfrm rot="0" flipH="0" flipV="0">
              <a:off x="1047609" y="3048995"/>
              <a:ext cx="126854" cy="131412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accent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00000"/>
                </a:lnSpc>
              </a:pPr>
              <a:endParaRPr kumimoji="1" lang="zh-CN" altLang="en-US"/>
            </a:p>
          </p:txBody>
        </p:sp>
      </p:grpSp>
      <p:sp>
        <p:nvSpPr>
          <p:cNvPr id="11" name="标题 1"/>
          <p:cNvSpPr txBox="1"/>
          <p:nvPr/>
        </p:nvSpPr>
        <p:spPr>
          <a:xfrm rot="0" flipH="0" flipV="0">
            <a:off x="660399" y="3454400"/>
            <a:ext cx="5435601" cy="25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脳信号解析AIを開発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医療分野の進展</a:t>
            </a:r>
            <a:endParaRPr kumimoji="1" lang="zh-CN" altLang="en-US"/>
          </a:p>
        </p:txBody>
      </p:sp>
      <p:grpSp>
        <p:nvGrpSpPr>
          <p:cNvPr id="13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14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0400" y="1415403"/>
            <a:ext cx="10858500" cy="51183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DeFi分野</a:t>
            </a:r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5681980" y="2004247"/>
            <a:ext cx="815340" cy="0"/>
          </a:xfrm>
          <a:prstGeom prst="line">
            <a:avLst/>
          </a:prstGeom>
          <a:noFill/>
          <a:ln w="19050" cap="sq">
            <a:solidFill>
              <a:schemeClr val="tx1">
                <a:lumMod val="75000"/>
                <a:lumOff val="25000"/>
              </a:schemeClr>
            </a:solidFill>
            <a:miter/>
          </a:ln>
        </p:spPr>
      </p:cxn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428" t="31271" r="428" b="13434"/>
          <a:stretch>
            <a:fillRect/>
          </a:stretch>
        </p:blipFill>
        <p:spPr>
          <a:xfrm rot="0" flipH="0" flipV="0">
            <a:off x="673100" y="3408828"/>
            <a:ext cx="10845800" cy="2520000"/>
          </a:xfrm>
          <a:custGeom>
            <a:avLst/>
            <a:gdLst/>
            <a:rect l="l" t="t" r="r" b="b"/>
            <a:pathLst>
              <a:path w="10845800" h="2520000">
                <a:moveTo>
                  <a:pt x="0" y="0"/>
                </a:moveTo>
                <a:lnTo>
                  <a:pt x="10845800" y="0"/>
                </a:lnTo>
                <a:lnTo>
                  <a:pt x="10845800" y="2520000"/>
                </a:lnTo>
                <a:lnTo>
                  <a:pt x="0" y="252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 rot="0" flipH="0" flipV="0">
            <a:off x="660400" y="2167915"/>
            <a:ext cx="10858500" cy="1155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AIエージェントによる自動ポートフォリオ最適化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金融業界の進展</a:t>
            </a: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0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0401" y="2782921"/>
            <a:ext cx="5170714" cy="29591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0401" y="1814795"/>
            <a:ext cx="5170714" cy="814106"/>
          </a:xfrm>
          <a:prstGeom prst="rect">
            <a:avLst/>
          </a:prstGeom>
          <a:solidFill>
            <a:schemeClr val="accent1"/>
          </a:solidFill>
          <a:ln w="3175"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0" flipV="0">
            <a:off x="1175758" y="3752776"/>
            <a:ext cx="4140000" cy="0"/>
          </a:xfrm>
          <a:prstGeom prst="line">
            <a:avLst/>
          </a:prstGeom>
          <a:noFill/>
          <a:ln w="127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1025526" y="3087374"/>
            <a:ext cx="44450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GENIACプログラム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032459" y="2008517"/>
            <a:ext cx="426598" cy="426661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25526" y="3925016"/>
            <a:ext cx="4440464" cy="16178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中小企業向けAIエージェント導入支援に10兆円規模を投資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348186" y="2782921"/>
            <a:ext cx="5170714" cy="29591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348186" y="1815749"/>
            <a:ext cx="5170714" cy="813152"/>
          </a:xfrm>
          <a:prstGeom prst="rect">
            <a:avLst/>
          </a:prstGeom>
          <a:solidFill>
            <a:schemeClr val="accent1"/>
          </a:solidFill>
          <a:ln w="3175"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713311" y="3087374"/>
            <a:ext cx="44450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アクセンチュアとNVIDIAの連携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724023" y="2031893"/>
            <a:ext cx="419041" cy="379909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713311" y="3925016"/>
            <a:ext cx="4440464" cy="16178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AIエンジニア養成プログラム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6863543" y="3752776"/>
            <a:ext cx="4140000" cy="0"/>
          </a:xfrm>
          <a:prstGeom prst="line">
            <a:avLst/>
          </a:prstGeom>
          <a:noFill/>
          <a:ln w="127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</p:cxnSp>
      <p:sp>
        <p:nvSpPr>
          <p:cNvPr id="15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日本政府のAI導入支援</a:t>
            </a:r>
            <a:endParaRPr kumimoji="1" lang="zh-CN" altLang="en-US"/>
          </a:p>
        </p:txBody>
      </p:sp>
      <p:grpSp>
        <p:nvGrpSpPr>
          <p:cNvPr id="16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17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8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10422" y="1791370"/>
            <a:ext cx="3168000" cy="378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882422" y="1879602"/>
            <a:ext cx="3024000" cy="360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87305" y="1550736"/>
            <a:ext cx="794088" cy="794088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695688" y="5168232"/>
            <a:ext cx="545432" cy="54543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90877" y="1684195"/>
            <a:ext cx="586942" cy="52717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98422" y="2947750"/>
            <a:ext cx="2592000" cy="2344483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定型業務の78%がAIエージェントに移行予測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798537" y="5292234"/>
            <a:ext cx="339734" cy="297428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285671" y="1550736"/>
            <a:ext cx="112297" cy="112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87305" y="2437067"/>
            <a:ext cx="160419" cy="160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098422" y="2224174"/>
            <a:ext cx="2592000" cy="71896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業務プロセス再定義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664237" y="1791370"/>
            <a:ext cx="3168000" cy="378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736237" y="1879602"/>
            <a:ext cx="3024000" cy="360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241120" y="1550736"/>
            <a:ext cx="794088" cy="794088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7549503" y="5168232"/>
            <a:ext cx="545432" cy="545432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344692" y="1684195"/>
            <a:ext cx="586942" cy="52717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4952237" y="2947750"/>
            <a:ext cx="2592000" cy="2344483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顧客嗜好予測精度が従来比320%向上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7652352" y="5271081"/>
            <a:ext cx="339734" cy="339734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5139487" y="1550736"/>
            <a:ext cx="112297" cy="112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4241120" y="2437067"/>
            <a:ext cx="160419" cy="160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4952237" y="2224174"/>
            <a:ext cx="2592000" cy="71896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意思決定支援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8518052" y="1791370"/>
            <a:ext cx="3168000" cy="378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8590052" y="1879602"/>
            <a:ext cx="3024000" cy="3600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8094935" y="1550736"/>
            <a:ext cx="794088" cy="794088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0" flipV="0">
            <a:off x="11403318" y="5168232"/>
            <a:ext cx="545432" cy="54543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8198507" y="1684195"/>
            <a:ext cx="586942" cy="52717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03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rot="0" flipH="0" flipV="0">
            <a:off x="8806052" y="2947750"/>
            <a:ext cx="2592000" cy="2344483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バーチャル同僚市場が2025年に7兆円規模に到達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 rot="0" flipH="0" flipV="0">
            <a:off x="11506167" y="5292234"/>
            <a:ext cx="339734" cy="297428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 rot="0" flipH="0" flipV="0">
            <a:off x="8993301" y="1550736"/>
            <a:ext cx="112297" cy="112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rot="0" flipH="0" flipV="0">
            <a:off x="8094935" y="2437067"/>
            <a:ext cx="160419" cy="160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 rot="0" flipH="0" flipV="0">
            <a:off x="8806052" y="2224174"/>
            <a:ext cx="2592000" cy="71896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新規サービス創出</a:t>
            </a: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変革のポイント</a:t>
            </a:r>
            <a:endParaRPr kumimoji="1" lang="zh-CN" altLang="en-US"/>
          </a:p>
        </p:txBody>
      </p:sp>
      <p:grpSp>
        <p:nvGrpSpPr>
          <p:cNvPr id="34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35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6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4364172"/>
            <a:ext cx="2359808" cy="2493828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760764" y="1"/>
            <a:ext cx="2431236" cy="2549293"/>
          </a:xfrm>
          <a:custGeom>
            <a:avLst/>
            <a:gdLst>
              <a:gd name="connsiteX0" fmla="*/ 91556 w 2431236"/>
              <a:gd name="connsiteY0" fmla="*/ 0 h 2549293"/>
              <a:gd name="connsiteX1" fmla="*/ 2431236 w 2431236"/>
              <a:gd name="connsiteY1" fmla="*/ 0 h 2549293"/>
              <a:gd name="connsiteX2" fmla="*/ 2431236 w 2431236"/>
              <a:gd name="connsiteY2" fmla="*/ 2489149 h 2549293"/>
              <a:gd name="connsiteX3" fmla="*/ 2351995 w 2431236"/>
              <a:gd name="connsiteY3" fmla="*/ 2509524 h 2549293"/>
              <a:gd name="connsiteX4" fmla="*/ 1957492 w 2431236"/>
              <a:gd name="connsiteY4" fmla="*/ 2549293 h 2549293"/>
              <a:gd name="connsiteX5" fmla="*/ 0 w 2431236"/>
              <a:gd name="connsiteY5" fmla="*/ 591801 h 2549293"/>
              <a:gd name="connsiteX6" fmla="*/ 88005 w 2431236"/>
              <a:gd name="connsiteY6" fmla="*/ 9703 h 2549293"/>
            </a:gdLst>
            <a:rect l="l" t="t" r="r" b="b"/>
            <a:pathLst>
              <a:path w="2431236" h="2549293">
                <a:moveTo>
                  <a:pt x="91556" y="0"/>
                </a:moveTo>
                <a:lnTo>
                  <a:pt x="2431236" y="0"/>
                </a:lnTo>
                <a:lnTo>
                  <a:pt x="2431236" y="2489149"/>
                </a:lnTo>
                <a:lnTo>
                  <a:pt x="2351995" y="2509524"/>
                </a:lnTo>
                <a:cubicBezTo>
                  <a:pt x="2224567" y="2535600"/>
                  <a:pt x="2092629" y="2549293"/>
                  <a:pt x="1957492" y="2549293"/>
                </a:cubicBezTo>
                <a:cubicBezTo>
                  <a:pt x="876399" y="2549293"/>
                  <a:pt x="0" y="1672894"/>
                  <a:pt x="0" y="591801"/>
                </a:cubicBezTo>
                <a:cubicBezTo>
                  <a:pt x="0" y="389096"/>
                  <a:pt x="30811" y="193587"/>
                  <a:pt x="88005" y="9703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29289" y="738648"/>
            <a:ext cx="10533421" cy="5380703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3208" t="0" r="7002" b="0"/>
          <a:stretch>
            <a:fillRect/>
          </a:stretch>
        </p:blipFill>
        <p:spPr>
          <a:xfrm rot="0" flipH="0" flipV="0">
            <a:off x="6217606" y="1503940"/>
            <a:ext cx="4783769" cy="401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 rot="0" flipH="0" flipV="0">
            <a:off x="1702506" y="1243750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277509" y="1218291"/>
            <a:ext cx="307743" cy="307743"/>
            <a:chOff x="1277509" y="1218291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277509" y="1218291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3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318868" y="1259657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标题 1"/>
          <p:cNvSpPr txBox="1"/>
          <p:nvPr/>
        </p:nvSpPr>
        <p:spPr>
          <a:xfrm rot="0" flipH="0" flipV="0">
            <a:off x="1235711" y="4932483"/>
            <a:ext cx="3826966" cy="32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394015" y="4886425"/>
            <a:ext cx="3510358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Here is where your presentation begins</a:t>
            </a:r>
            <a:endParaRPr kumimoji="1" lang="zh-CN" altLang="en-US"/>
          </a:p>
        </p:txBody>
      </p:sp>
      <p:grpSp>
        <p:nvGrpSpPr>
          <p:cNvPr id="13" name=""/>
          <p:cNvGrpSpPr/>
          <p:nvPr/>
        </p:nvGrpSpPr>
        <p:grpSpPr>
          <a:xfrm>
            <a:off x="10049520" y="1264213"/>
            <a:ext cx="570464" cy="107950"/>
            <a:chOff x="10049520" y="1264213"/>
            <a:chExt cx="570464" cy="107950"/>
          </a:xfrm>
        </p:grpSpPr>
        <p:sp>
          <p:nvSpPr>
            <p:cNvPr id="14" name="标题 1"/>
            <p:cNvSpPr txBox="1"/>
            <p:nvPr/>
          </p:nvSpPr>
          <p:spPr>
            <a:xfrm rot="0" flipH="0" flipV="0">
              <a:off x="10049520" y="1264213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10203691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rot="0" flipH="0" flipV="0">
              <a:off x="10357862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7" name="标题 1"/>
            <p:cNvSpPr txBox="1"/>
            <p:nvPr/>
          </p:nvSpPr>
          <p:spPr>
            <a:xfrm rot="0" flipH="0" flipV="0">
              <a:off x="10512034" y="1264213"/>
              <a:ext cx="107950" cy="107950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8" name="标题 1"/>
          <p:cNvSpPr txBox="1"/>
          <p:nvPr/>
        </p:nvSpPr>
        <p:spPr>
          <a:xfrm rot="0" flipH="0" flipV="0">
            <a:off x="1585251" y="5332369"/>
            <a:ext cx="1834477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20XX-XX-XX</a:t>
            </a:r>
            <a:endParaRPr kumimoji="1" lang="zh-CN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>
          <a:blip r:embed="rId4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1256123" y="5360663"/>
            <a:ext cx="312744" cy="312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"/>
          <p:cNvGrpSpPr/>
          <p:nvPr/>
        </p:nvGrpSpPr>
        <p:grpSpPr>
          <a:xfrm>
            <a:off x="3728609" y="1295453"/>
            <a:ext cx="1405717" cy="199328"/>
            <a:chOff x="3728609" y="1295453"/>
            <a:chExt cx="1405717" cy="199328"/>
          </a:xfrm>
        </p:grpSpPr>
        <p:cxnSp>
          <p:nvCxnSpPr>
            <p:cNvPr id="21" name="标题 1"/>
            <p:cNvCxnSpPr/>
            <p:nvPr/>
          </p:nvCxnSpPr>
          <p:spPr>
            <a:xfrm rot="0" flipH="0" flipV="0">
              <a:off x="4346756" y="1395117"/>
              <a:ext cx="787570" cy="0"/>
            </a:xfrm>
            <a:prstGeom prst="straightConnector1">
              <a:avLst/>
            </a:prstGeom>
            <a:noFill/>
            <a:ln w="15875" cap="sq">
              <a:solidFill>
                <a:schemeClr val="accent2">
                  <a:lumMod val="60000"/>
                  <a:lumOff val="40000"/>
                </a:schemeClr>
              </a:solidFill>
              <a:miter/>
              <a:tailEnd type="triangle"/>
            </a:ln>
          </p:spPr>
        </p:cxnSp>
        <p:grpSp>
          <p:nvGrpSpPr>
            <p:cNvPr id="22" name=""/>
            <p:cNvGrpSpPr/>
            <p:nvPr/>
          </p:nvGrpSpPr>
          <p:grpSpPr>
            <a:xfrm>
              <a:off x="3728609" y="1295453"/>
              <a:ext cx="584461" cy="199328"/>
              <a:chOff x="3728609" y="1295453"/>
              <a:chExt cx="584461" cy="199328"/>
            </a:xfrm>
          </p:grpSpPr>
          <p:sp>
            <p:nvSpPr>
              <p:cNvPr id="23" name="标题 1"/>
              <p:cNvSpPr txBox="1"/>
              <p:nvPr/>
            </p:nvSpPr>
            <p:spPr>
              <a:xfrm rot="0" flipH="0" flipV="0">
                <a:off x="3728609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>
                    <a:lumMod val="75000"/>
                  </a:schemeClr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  <p:sp>
            <p:nvSpPr>
              <p:cNvPr id="24" name="标题 1"/>
              <p:cNvSpPr txBox="1"/>
              <p:nvPr/>
            </p:nvSpPr>
            <p:spPr>
              <a:xfrm rot="0" flipH="0" flipV="0">
                <a:off x="3921176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/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  <p:sp>
            <p:nvSpPr>
              <p:cNvPr id="25" name="标题 1"/>
              <p:cNvSpPr txBox="1"/>
              <p:nvPr/>
            </p:nvSpPr>
            <p:spPr>
              <a:xfrm rot="0" flipH="0" flipV="0">
                <a:off x="4113743" y="1295453"/>
                <a:ext cx="199328" cy="199328"/>
              </a:xfrm>
              <a:prstGeom prst="chevron">
                <a:avLst>
                  <a:gd name="adj" fmla="val 54405"/>
                </a:avLst>
              </a:prstGeom>
              <a:noFill/>
              <a:ln w="12700" cap="sq">
                <a:solidFill>
                  <a:schemeClr val="accent2">
                    <a:lumMod val="60000"/>
                    <a:lumOff val="40000"/>
                  </a:schemeClr>
                </a:solidFill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ctr">
                  <a:lnSpc>
                    <a:spcPct val="110000"/>
                  </a:lnSpc>
                </a:pPr>
                <a:endParaRPr kumimoji="1" lang="zh-CN" altLang="en-US"/>
              </a:p>
            </p:txBody>
          </p:sp>
        </p:grpSp>
      </p:grpSp>
      <p:sp>
        <p:nvSpPr>
          <p:cNvPr id="26" name="标题 1"/>
          <p:cNvSpPr txBox="1"/>
          <p:nvPr/>
        </p:nvSpPr>
        <p:spPr>
          <a:xfrm rot="0" flipH="0" flipV="0">
            <a:off x="5126568" y="1667183"/>
            <a:ext cx="1092881" cy="1092881"/>
          </a:xfrm>
          <a:prstGeom prst="ellipse">
            <a:avLst/>
          </a:prstGeom>
          <a:solidFill>
            <a:schemeClr val="accent2">
              <a:lumMod val="20000"/>
              <a:lumOff val="80000"/>
              <a:alpha val="83000"/>
            </a:schemeClr>
          </a:solidFill>
          <a:ln w="1587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1132722" y="1799993"/>
            <a:ext cx="5084884" cy="308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Thanks for your attention</a:t>
            </a:r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702447" y="2266899"/>
            <a:ext cx="396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1.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4134446" y="2277185"/>
            <a:ext cx="7384453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技術的進化の最前線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694497" y="1028700"/>
            <a:ext cx="3779730" cy="58273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Contents</a:t>
            </a:r>
            <a:endParaRPr kumimoji="1" lang="zh-CN" altLang="en-US"/>
          </a:p>
        </p:txBody>
      </p:sp>
      <p:cxnSp>
        <p:nvCxnSpPr>
          <p:cNvPr id="6" name="标题 1"/>
          <p:cNvCxnSpPr/>
          <p:nvPr/>
        </p:nvCxnSpPr>
        <p:spPr>
          <a:xfrm rot="0" flipH="1" flipV="0">
            <a:off x="3694496" y="1659920"/>
            <a:ext cx="45586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sp>
        <p:nvSpPr>
          <p:cNvPr id="7" name="标题 1"/>
          <p:cNvSpPr txBox="1"/>
          <p:nvPr/>
        </p:nvSpPr>
        <p:spPr>
          <a:xfrm rot="0" flipH="0" flipV="0">
            <a:off x="-1" y="0"/>
            <a:ext cx="2657476" cy="6858000"/>
          </a:xfrm>
          <a:prstGeom prst="rect">
            <a:avLst/>
          </a:prstGeom>
          <a:solidFill>
            <a:schemeClr val="accent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95880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13739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31597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702447" y="3228635"/>
            <a:ext cx="396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134446" y="3238921"/>
            <a:ext cx="7384453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市場動向と主要プレイヤー戦略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702447" y="4190371"/>
            <a:ext cx="396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3.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134446" y="4200657"/>
            <a:ext cx="7384453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倫理的課題と安全対策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3702447" y="5152108"/>
            <a:ext cx="396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4.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134446" y="5162394"/>
            <a:ext cx="7384453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2025年の展望</a:t>
            </a: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496646" y="3673414"/>
            <a:ext cx="1695355" cy="2598026"/>
          </a:xfrm>
          <a:custGeom>
            <a:avLst/>
            <a:gdLst>
              <a:gd name="connsiteX0" fmla="*/ 1299013 w 1695355"/>
              <a:gd name="connsiteY0" fmla="*/ 0 h 2598026"/>
              <a:gd name="connsiteX1" fmla="*/ 1685300 w 1695355"/>
              <a:gd name="connsiteY1" fmla="*/ 58401 h 2598026"/>
              <a:gd name="connsiteX2" fmla="*/ 1695355 w 1695355"/>
              <a:gd name="connsiteY2" fmla="*/ 62082 h 2598026"/>
              <a:gd name="connsiteX3" fmla="*/ 1695355 w 1695355"/>
              <a:gd name="connsiteY3" fmla="*/ 2535945 h 2598026"/>
              <a:gd name="connsiteX4" fmla="*/ 1685300 w 1695355"/>
              <a:gd name="connsiteY4" fmla="*/ 2539625 h 2598026"/>
              <a:gd name="connsiteX5" fmla="*/ 1299013 w 1695355"/>
              <a:gd name="connsiteY5" fmla="*/ 2598026 h 2598026"/>
              <a:gd name="connsiteX6" fmla="*/ 0 w 1695355"/>
              <a:gd name="connsiteY6" fmla="*/ 1299013 h 2598026"/>
              <a:gd name="connsiteX7" fmla="*/ 1299013 w 1695355"/>
              <a:gd name="connsiteY7" fmla="*/ 0 h 2598026"/>
            </a:gdLst>
            <a:rect l="l" t="t" r="r" b="b"/>
            <a:pathLst>
              <a:path w="1695355" h="2598026">
                <a:moveTo>
                  <a:pt x="1299013" y="0"/>
                </a:moveTo>
                <a:cubicBezTo>
                  <a:pt x="1433530" y="0"/>
                  <a:pt x="1563272" y="20447"/>
                  <a:pt x="1685300" y="58401"/>
                </a:cubicBezTo>
                <a:lnTo>
                  <a:pt x="1695355" y="62082"/>
                </a:lnTo>
                <a:lnTo>
                  <a:pt x="1695355" y="2535945"/>
                </a:lnTo>
                <a:lnTo>
                  <a:pt x="1685300" y="2539625"/>
                </a:lnTo>
                <a:cubicBezTo>
                  <a:pt x="1563272" y="2577580"/>
                  <a:pt x="1433530" y="2598026"/>
                  <a:pt x="1299013" y="2598026"/>
                </a:cubicBezTo>
                <a:cubicBezTo>
                  <a:pt x="581588" y="2598026"/>
                  <a:pt x="0" y="2016438"/>
                  <a:pt x="0" y="1299013"/>
                </a:cubicBezTo>
                <a:cubicBezTo>
                  <a:pt x="0" y="581588"/>
                  <a:pt x="581588" y="0"/>
                  <a:pt x="1299013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-1" y="4092315"/>
            <a:ext cx="2715833" cy="2765686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00258" y="0"/>
            <a:ext cx="2091742" cy="2029518"/>
          </a:xfrm>
          <a:custGeom>
            <a:avLst/>
            <a:gdLst>
              <a:gd name="connsiteX0" fmla="*/ 0 w 1911852"/>
              <a:gd name="connsiteY0" fmla="*/ 0 h 1854979"/>
              <a:gd name="connsiteX1" fmla="*/ 1911852 w 1911852"/>
              <a:gd name="connsiteY1" fmla="*/ 0 h 1854979"/>
              <a:gd name="connsiteX2" fmla="*/ 1911852 w 1911852"/>
              <a:gd name="connsiteY2" fmla="*/ 1854979 h 1854979"/>
              <a:gd name="connsiteX3" fmla="*/ 1752277 w 1911852"/>
              <a:gd name="connsiteY3" fmla="*/ 1846921 h 1854979"/>
              <a:gd name="connsiteX4" fmla="*/ 5033 w 1911852"/>
              <a:gd name="connsiteY4" fmla="*/ 99677 h 1854979"/>
            </a:gdLst>
            <a:rect l="l" t="t" r="r" b="b"/>
            <a:pathLst>
              <a:path w="1911852" h="1854979">
                <a:moveTo>
                  <a:pt x="0" y="0"/>
                </a:moveTo>
                <a:lnTo>
                  <a:pt x="1911852" y="0"/>
                </a:lnTo>
                <a:lnTo>
                  <a:pt x="1911852" y="1854979"/>
                </a:lnTo>
                <a:lnTo>
                  <a:pt x="1752277" y="1846921"/>
                </a:lnTo>
                <a:cubicBezTo>
                  <a:pt x="831005" y="1753361"/>
                  <a:pt x="98594" y="1020949"/>
                  <a:pt x="5033" y="9967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1883" y="2539252"/>
            <a:ext cx="10267689" cy="297982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01308" y="748512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476311" y="723053"/>
            <a:ext cx="307743" cy="307743"/>
            <a:chOff x="1476311" y="723053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476311" y="723053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2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517670" y="764419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"/>
          <p:cNvGrpSpPr/>
          <p:nvPr/>
        </p:nvGrpSpPr>
        <p:grpSpPr>
          <a:xfrm>
            <a:off x="1587613" y="5111931"/>
            <a:ext cx="570464" cy="116499"/>
            <a:chOff x="1587613" y="5111931"/>
            <a:chExt cx="570464" cy="116499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1587613" y="5111931"/>
              <a:ext cx="107950" cy="116499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1741784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1895955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2050127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1565211" y="2634608"/>
            <a:ext cx="5230476" cy="2349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技術的進化の最前線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17013" y="5391093"/>
            <a:ext cx="255967" cy="255967"/>
          </a:xfrm>
          <a:prstGeom prst="ellipse">
            <a:avLst/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1081589" y="3707392"/>
            <a:ext cx="255967" cy="255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783190" y="-321414"/>
            <a:ext cx="4178566" cy="5006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25000">
                <a:ln w="12700">
                  <a:noFill/>
                </a:ln>
                <a:solidFill>
                  <a:srgbClr val="9999DC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01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27566" y="1338923"/>
            <a:ext cx="223913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part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6842986" y="2086275"/>
            <a:ext cx="575001" cy="575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548074" y="2634609"/>
            <a:ext cx="228600" cy="228600"/>
          </a:xfrm>
          <a:prstGeom prst="ellipse">
            <a:avLst/>
          </a:prstGeom>
          <a:noFill/>
          <a:ln w="12700" cap="sq">
            <a:solidFill>
              <a:schemeClr val="accent2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23" name=""/>
          <p:cNvGrpSpPr/>
          <p:nvPr/>
        </p:nvGrpSpPr>
        <p:grpSpPr>
          <a:xfrm>
            <a:off x="10635917" y="3922553"/>
            <a:ext cx="584461" cy="199328"/>
            <a:chOff x="10635917" y="3922553"/>
            <a:chExt cx="584461" cy="199328"/>
          </a:xfrm>
        </p:grpSpPr>
        <p:sp>
          <p:nvSpPr>
            <p:cNvPr id="24" name="标题 1"/>
            <p:cNvSpPr txBox="1"/>
            <p:nvPr/>
          </p:nvSpPr>
          <p:spPr>
            <a:xfrm rot="0" flipH="0" flipV="0">
              <a:off x="10635917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75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0" flipH="0" flipV="0">
              <a:off x="10828484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0" flipH="0" flipV="0">
              <a:off x="11021050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27" name="标题 1"/>
          <p:cNvSpPr txBox="1"/>
          <p:nvPr/>
        </p:nvSpPr>
        <p:spPr>
          <a:xfrm rot="0" flipH="0" flipV="0">
            <a:off x="0" y="0"/>
            <a:ext cx="1119066" cy="1922999"/>
          </a:xfrm>
          <a:custGeom>
            <a:avLst/>
            <a:gdLst>
              <a:gd name="connsiteX0" fmla="*/ 0 w 1119066"/>
              <a:gd name="connsiteY0" fmla="*/ 0 h 1922999"/>
              <a:gd name="connsiteX1" fmla="*/ 895504 w 1119066"/>
              <a:gd name="connsiteY1" fmla="*/ 0 h 1922999"/>
              <a:gd name="connsiteX2" fmla="*/ 909957 w 1119066"/>
              <a:gd name="connsiteY2" fmla="*/ 19328 h 1922999"/>
              <a:gd name="connsiteX3" fmla="*/ 1119066 w 1119066"/>
              <a:gd name="connsiteY3" fmla="*/ 703908 h 1922999"/>
              <a:gd name="connsiteX4" fmla="*/ 19845 w 1119066"/>
              <a:gd name="connsiteY4" fmla="*/ 1921997 h 1922999"/>
              <a:gd name="connsiteX5" fmla="*/ 0 w 1119066"/>
              <a:gd name="connsiteY5" fmla="*/ 1922999 h 1922999"/>
            </a:gdLst>
            <a:rect l="l" t="t" r="r" b="b"/>
            <a:pathLst>
              <a:path w="1119066" h="1922999">
                <a:moveTo>
                  <a:pt x="0" y="0"/>
                </a:moveTo>
                <a:lnTo>
                  <a:pt x="895504" y="0"/>
                </a:lnTo>
                <a:lnTo>
                  <a:pt x="909957" y="19328"/>
                </a:lnTo>
                <a:cubicBezTo>
                  <a:pt x="1041978" y="214745"/>
                  <a:pt x="1119066" y="450323"/>
                  <a:pt x="1119066" y="703908"/>
                </a:cubicBezTo>
                <a:cubicBezTo>
                  <a:pt x="1119066" y="1337868"/>
                  <a:pt x="637262" y="1859295"/>
                  <a:pt x="19845" y="1921997"/>
                </a:cubicBezTo>
                <a:lnTo>
                  <a:pt x="0" y="19229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93421" y="3904778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4928014" y="3890550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128742" y="3798624"/>
            <a:ext cx="3960000" cy="504000"/>
          </a:xfrm>
          <a:prstGeom prst="rect">
            <a:avLst/>
          </a:pr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308742" y="3896736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Microsoft Copilot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398742" y="4405619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ウェブページの視覚理解機能
音声要約機能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747287" y="3904778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1" flipV="0">
            <a:off x="10881879" y="3890550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082606" y="3798624"/>
            <a:ext cx="3960000" cy="504000"/>
          </a:xfrm>
          <a:prstGeom prst="rect">
            <a:avLst/>
          </a:pr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262606" y="3896736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OpenAI「Operator」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352606" y="4405619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ブラウザ操作を含む複数ステップのタスク自律実行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954331" y="1781131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1" flipV="0">
            <a:off x="8088924" y="1766903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289652" y="1674977"/>
            <a:ext cx="3960000" cy="504000"/>
          </a:xfrm>
          <a:prstGeom prst="rect">
            <a:avLst/>
          </a:pr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469652" y="1773089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Google Vertex AI Agent Builder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559652" y="2281972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テキスト/画像/音声の統合処理が可能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マルチモーダル統合</a:t>
            </a:r>
            <a:endParaRPr kumimoji="1" lang="zh-CN" altLang="en-US"/>
          </a:p>
        </p:txBody>
      </p:sp>
      <p:grpSp>
        <p:nvGrpSpPr>
          <p:cNvPr id="19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20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1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29885" t="9947" r="13572" b="22235"/>
          <a:stretch>
            <a:fillRect/>
          </a:stretch>
        </p:blipFill>
        <p:spPr>
          <a:xfrm rot="0" flipH="0" flipV="0">
            <a:off x="660400" y="1480667"/>
            <a:ext cx="5400000" cy="4320000"/>
          </a:xfrm>
          <a:custGeom>
            <a:avLst/>
            <a:gdLst/>
            <a:rect l="l" t="t" r="r" b="b"/>
            <a:pathLst>
              <a:path w="5400000" h="4320000">
                <a:moveTo>
                  <a:pt x="0" y="187272"/>
                </a:moveTo>
                <a:cubicBezTo>
                  <a:pt x="0" y="83845"/>
                  <a:pt x="83845" y="0"/>
                  <a:pt x="187272" y="0"/>
                </a:cubicBezTo>
                <a:lnTo>
                  <a:pt x="5212728" y="0"/>
                </a:lnTo>
                <a:cubicBezTo>
                  <a:pt x="5316155" y="0"/>
                  <a:pt x="5400000" y="83845"/>
                  <a:pt x="5400000" y="187272"/>
                </a:cubicBezTo>
                <a:lnTo>
                  <a:pt x="5400000" y="4132728"/>
                </a:lnTo>
                <a:cubicBezTo>
                  <a:pt x="5400000" y="4236155"/>
                  <a:pt x="5316155" y="4320000"/>
                  <a:pt x="5212728" y="4320000"/>
                </a:cubicBezTo>
                <a:lnTo>
                  <a:pt x="187272" y="4320000"/>
                </a:lnTo>
                <a:cubicBezTo>
                  <a:pt x="83845" y="4320000"/>
                  <a:pt x="0" y="4236155"/>
                  <a:pt x="0" y="4132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6060400" y="1463733"/>
            <a:ext cx="5458500" cy="4320000"/>
          </a:xfrm>
          <a:prstGeom prst="roundRect">
            <a:avLst>
              <a:gd name="adj" fmla="val 3530"/>
            </a:avLst>
          </a:prstGeom>
          <a:solidFill>
            <a:schemeClr val="bg1">
              <a:lumMod val="95000"/>
            </a:schemeClr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587967" y="1881731"/>
            <a:ext cx="468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Anthropic Claude 3.5 Sonnet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587967" y="2344086"/>
            <a:ext cx="468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デバイス上でのオフライン動作
医療機関での採用拡大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587967" y="3812714"/>
            <a:ext cx="468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DeepSeek-2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587967" y="4275069"/>
            <a:ext cx="468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計算コスト削減技術
従来の1/10のリソースで同等性能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738592" y="1830932"/>
            <a:ext cx="648000" cy="648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dist="127000" blurRad="317500" dir="2700000" sx="100000" sy="100000" kx="0" ky="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918592" y="2010932"/>
            <a:ext cx="288001" cy="28800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738592" y="3761915"/>
            <a:ext cx="648000" cy="648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dist="127000" blurRad="317500" dir="2700000" sx="100000" sy="100000" kx="0" ky="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918592" y="3952706"/>
            <a:ext cx="288000" cy="266419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ローカルAI</a:t>
            </a:r>
            <a:endParaRPr kumimoji="1" lang="zh-CN" altLang="en-US"/>
          </a:p>
        </p:txBody>
      </p:sp>
      <p:grpSp>
        <p:nvGrpSpPr>
          <p:cNvPr id="14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15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496646" y="3673414"/>
            <a:ext cx="1695355" cy="2598026"/>
          </a:xfrm>
          <a:custGeom>
            <a:avLst/>
            <a:gdLst>
              <a:gd name="connsiteX0" fmla="*/ 1299013 w 1695355"/>
              <a:gd name="connsiteY0" fmla="*/ 0 h 2598026"/>
              <a:gd name="connsiteX1" fmla="*/ 1685300 w 1695355"/>
              <a:gd name="connsiteY1" fmla="*/ 58401 h 2598026"/>
              <a:gd name="connsiteX2" fmla="*/ 1695355 w 1695355"/>
              <a:gd name="connsiteY2" fmla="*/ 62082 h 2598026"/>
              <a:gd name="connsiteX3" fmla="*/ 1695355 w 1695355"/>
              <a:gd name="connsiteY3" fmla="*/ 2535945 h 2598026"/>
              <a:gd name="connsiteX4" fmla="*/ 1685300 w 1695355"/>
              <a:gd name="connsiteY4" fmla="*/ 2539625 h 2598026"/>
              <a:gd name="connsiteX5" fmla="*/ 1299013 w 1695355"/>
              <a:gd name="connsiteY5" fmla="*/ 2598026 h 2598026"/>
              <a:gd name="connsiteX6" fmla="*/ 0 w 1695355"/>
              <a:gd name="connsiteY6" fmla="*/ 1299013 h 2598026"/>
              <a:gd name="connsiteX7" fmla="*/ 1299013 w 1695355"/>
              <a:gd name="connsiteY7" fmla="*/ 0 h 2598026"/>
            </a:gdLst>
            <a:rect l="l" t="t" r="r" b="b"/>
            <a:pathLst>
              <a:path w="1695355" h="2598026">
                <a:moveTo>
                  <a:pt x="1299013" y="0"/>
                </a:moveTo>
                <a:cubicBezTo>
                  <a:pt x="1433530" y="0"/>
                  <a:pt x="1563272" y="20447"/>
                  <a:pt x="1685300" y="58401"/>
                </a:cubicBezTo>
                <a:lnTo>
                  <a:pt x="1695355" y="62082"/>
                </a:lnTo>
                <a:lnTo>
                  <a:pt x="1695355" y="2535945"/>
                </a:lnTo>
                <a:lnTo>
                  <a:pt x="1685300" y="2539625"/>
                </a:lnTo>
                <a:cubicBezTo>
                  <a:pt x="1563272" y="2577580"/>
                  <a:pt x="1433530" y="2598026"/>
                  <a:pt x="1299013" y="2598026"/>
                </a:cubicBezTo>
                <a:cubicBezTo>
                  <a:pt x="581588" y="2598026"/>
                  <a:pt x="0" y="2016438"/>
                  <a:pt x="0" y="1299013"/>
                </a:cubicBezTo>
                <a:cubicBezTo>
                  <a:pt x="0" y="581588"/>
                  <a:pt x="581588" y="0"/>
                  <a:pt x="1299013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-1" y="4092315"/>
            <a:ext cx="2715833" cy="2765686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00258" y="0"/>
            <a:ext cx="2091742" cy="2029518"/>
          </a:xfrm>
          <a:custGeom>
            <a:avLst/>
            <a:gdLst>
              <a:gd name="connsiteX0" fmla="*/ 0 w 1911852"/>
              <a:gd name="connsiteY0" fmla="*/ 0 h 1854979"/>
              <a:gd name="connsiteX1" fmla="*/ 1911852 w 1911852"/>
              <a:gd name="connsiteY1" fmla="*/ 0 h 1854979"/>
              <a:gd name="connsiteX2" fmla="*/ 1911852 w 1911852"/>
              <a:gd name="connsiteY2" fmla="*/ 1854979 h 1854979"/>
              <a:gd name="connsiteX3" fmla="*/ 1752277 w 1911852"/>
              <a:gd name="connsiteY3" fmla="*/ 1846921 h 1854979"/>
              <a:gd name="connsiteX4" fmla="*/ 5033 w 1911852"/>
              <a:gd name="connsiteY4" fmla="*/ 99677 h 1854979"/>
            </a:gdLst>
            <a:rect l="l" t="t" r="r" b="b"/>
            <a:pathLst>
              <a:path w="1911852" h="1854979">
                <a:moveTo>
                  <a:pt x="0" y="0"/>
                </a:moveTo>
                <a:lnTo>
                  <a:pt x="1911852" y="0"/>
                </a:lnTo>
                <a:lnTo>
                  <a:pt x="1911852" y="1854979"/>
                </a:lnTo>
                <a:lnTo>
                  <a:pt x="1752277" y="1846921"/>
                </a:lnTo>
                <a:cubicBezTo>
                  <a:pt x="831005" y="1753361"/>
                  <a:pt x="98594" y="1020949"/>
                  <a:pt x="5033" y="9967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1883" y="2539252"/>
            <a:ext cx="10267689" cy="297982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01308" y="748512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476311" y="723053"/>
            <a:ext cx="307743" cy="307743"/>
            <a:chOff x="1476311" y="723053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476311" y="723053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2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517670" y="764419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"/>
          <p:cNvGrpSpPr/>
          <p:nvPr/>
        </p:nvGrpSpPr>
        <p:grpSpPr>
          <a:xfrm>
            <a:off x="1587613" y="5111931"/>
            <a:ext cx="570464" cy="116499"/>
            <a:chOff x="1587613" y="5111931"/>
            <a:chExt cx="570464" cy="116499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1587613" y="5111931"/>
              <a:ext cx="107950" cy="116499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1741784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1895955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2050127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1565211" y="2634608"/>
            <a:ext cx="5230476" cy="2349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市場動向と主要プレイヤー戦略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17013" y="5391093"/>
            <a:ext cx="255967" cy="255967"/>
          </a:xfrm>
          <a:prstGeom prst="ellipse">
            <a:avLst/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1081589" y="3707392"/>
            <a:ext cx="255967" cy="255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783190" y="-321414"/>
            <a:ext cx="4178566" cy="5006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25000">
                <a:ln w="12700">
                  <a:noFill/>
                </a:ln>
                <a:solidFill>
                  <a:srgbClr val="9999DC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02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27566" y="1338923"/>
            <a:ext cx="223913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part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6842986" y="2086275"/>
            <a:ext cx="575001" cy="575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548074" y="2634609"/>
            <a:ext cx="228600" cy="228600"/>
          </a:xfrm>
          <a:prstGeom prst="ellipse">
            <a:avLst/>
          </a:prstGeom>
          <a:noFill/>
          <a:ln w="12700" cap="sq">
            <a:solidFill>
              <a:schemeClr val="accent2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23" name=""/>
          <p:cNvGrpSpPr/>
          <p:nvPr/>
        </p:nvGrpSpPr>
        <p:grpSpPr>
          <a:xfrm>
            <a:off x="10635917" y="3922553"/>
            <a:ext cx="584461" cy="199328"/>
            <a:chOff x="10635917" y="3922553"/>
            <a:chExt cx="584461" cy="199328"/>
          </a:xfrm>
        </p:grpSpPr>
        <p:sp>
          <p:nvSpPr>
            <p:cNvPr id="24" name="标题 1"/>
            <p:cNvSpPr txBox="1"/>
            <p:nvPr/>
          </p:nvSpPr>
          <p:spPr>
            <a:xfrm rot="0" flipH="0" flipV="0">
              <a:off x="10635917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75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0" flipH="0" flipV="0">
              <a:off x="10828484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0" flipH="0" flipV="0">
              <a:off x="11021050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27" name="标题 1"/>
          <p:cNvSpPr txBox="1"/>
          <p:nvPr/>
        </p:nvSpPr>
        <p:spPr>
          <a:xfrm rot="0" flipH="0" flipV="0">
            <a:off x="0" y="0"/>
            <a:ext cx="1119066" cy="1922999"/>
          </a:xfrm>
          <a:custGeom>
            <a:avLst/>
            <a:gdLst>
              <a:gd name="connsiteX0" fmla="*/ 0 w 1119066"/>
              <a:gd name="connsiteY0" fmla="*/ 0 h 1922999"/>
              <a:gd name="connsiteX1" fmla="*/ 895504 w 1119066"/>
              <a:gd name="connsiteY1" fmla="*/ 0 h 1922999"/>
              <a:gd name="connsiteX2" fmla="*/ 909957 w 1119066"/>
              <a:gd name="connsiteY2" fmla="*/ 19328 h 1922999"/>
              <a:gd name="connsiteX3" fmla="*/ 1119066 w 1119066"/>
              <a:gd name="connsiteY3" fmla="*/ 703908 h 1922999"/>
              <a:gd name="connsiteX4" fmla="*/ 19845 w 1119066"/>
              <a:gd name="connsiteY4" fmla="*/ 1921997 h 1922999"/>
              <a:gd name="connsiteX5" fmla="*/ 0 w 1119066"/>
              <a:gd name="connsiteY5" fmla="*/ 1922999 h 1922999"/>
            </a:gdLst>
            <a:rect l="l" t="t" r="r" b="b"/>
            <a:pathLst>
              <a:path w="1119066" h="1922999">
                <a:moveTo>
                  <a:pt x="0" y="0"/>
                </a:moveTo>
                <a:lnTo>
                  <a:pt x="895504" y="0"/>
                </a:lnTo>
                <a:lnTo>
                  <a:pt x="909957" y="19328"/>
                </a:lnTo>
                <a:cubicBezTo>
                  <a:pt x="1041978" y="214745"/>
                  <a:pt x="1119066" y="450323"/>
                  <a:pt x="1119066" y="703908"/>
                </a:cubicBezTo>
                <a:cubicBezTo>
                  <a:pt x="1119066" y="1337868"/>
                  <a:pt x="637262" y="1859295"/>
                  <a:pt x="19845" y="1921997"/>
                </a:cubicBezTo>
                <a:lnTo>
                  <a:pt x="0" y="19229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947205" y="1783916"/>
            <a:ext cx="2463724" cy="679648"/>
          </a:xfrm>
          <a:custGeom>
            <a:avLst/>
            <a:gdLst>
              <a:gd name="connsiteX0" fmla="*/ 719138 w 9429750"/>
              <a:gd name="connsiteY0" fmla="*/ 2190750 h 2591431"/>
              <a:gd name="connsiteX1" fmla="*/ 1245965 w 9429750"/>
              <a:gd name="connsiteY1" fmla="*/ 2190750 h 2591431"/>
              <a:gd name="connsiteX2" fmla="*/ 1309021 w 9429750"/>
              <a:gd name="connsiteY2" fmla="*/ 2235803 h 2591431"/>
              <a:gd name="connsiteX3" fmla="*/ 1649921 w 9429750"/>
              <a:gd name="connsiteY3" fmla="*/ 2584037 h 2591431"/>
              <a:gd name="connsiteX4" fmla="*/ 1739703 w 9429750"/>
              <a:gd name="connsiteY4" fmla="*/ 2555234 h 2591431"/>
              <a:gd name="connsiteX5" fmla="*/ 1744409 w 9429750"/>
              <a:gd name="connsiteY5" fmla="*/ 2506028 h 2591431"/>
              <a:gd name="connsiteX6" fmla="*/ 1874139 w 9429750"/>
              <a:gd name="connsiteY6" fmla="*/ 2195417 h 2591431"/>
              <a:gd name="connsiteX7" fmla="*/ 1898618 w 9429750"/>
              <a:gd name="connsiteY7" fmla="*/ 2190750 h 2591431"/>
              <a:gd name="connsiteX8" fmla="*/ 8710612 w 9429750"/>
              <a:gd name="connsiteY8" fmla="*/ 2190750 h 2591431"/>
              <a:gd name="connsiteX9" fmla="*/ 9429750 w 9429750"/>
              <a:gd name="connsiteY9" fmla="*/ 1471613 h 2591431"/>
              <a:gd name="connsiteX10" fmla="*/ 9429750 w 9429750"/>
              <a:gd name="connsiteY10" fmla="*/ 719138 h 2591431"/>
              <a:gd name="connsiteX11" fmla="*/ 8710612 w 9429750"/>
              <a:gd name="connsiteY11" fmla="*/ 0 h 2591431"/>
              <a:gd name="connsiteX12" fmla="*/ 719138 w 9429750"/>
              <a:gd name="connsiteY12" fmla="*/ 0 h 2591431"/>
              <a:gd name="connsiteX13" fmla="*/ 0 w 9429750"/>
              <a:gd name="connsiteY13" fmla="*/ 719138 h 2591431"/>
              <a:gd name="connsiteX14" fmla="*/ 0 w 9429750"/>
              <a:gd name="connsiteY14" fmla="*/ 1471613 h 2591431"/>
              <a:gd name="connsiteX15" fmla="*/ 719138 w 9429750"/>
              <a:gd name="connsiteY15" fmla="*/ 2190750 h 2591431"/>
            </a:gdLst>
            <a:rect l="l" t="t" r="r" b="b"/>
            <a:pathLst>
              <a:path w="9429750" h="2591431">
                <a:moveTo>
                  <a:pt x="719138" y="2190750"/>
                </a:moveTo>
                <a:lnTo>
                  <a:pt x="1245965" y="2190750"/>
                </a:lnTo>
                <a:cubicBezTo>
                  <a:pt x="1274445" y="2190760"/>
                  <a:pt x="1299782" y="2208857"/>
                  <a:pt x="1309021" y="2235803"/>
                </a:cubicBezTo>
                <a:cubicBezTo>
                  <a:pt x="1372362" y="2413064"/>
                  <a:pt x="1528096" y="2522791"/>
                  <a:pt x="1649921" y="2584037"/>
                </a:cubicBezTo>
                <a:cubicBezTo>
                  <a:pt x="1682668" y="2600878"/>
                  <a:pt x="1722863" y="2587981"/>
                  <a:pt x="1739703" y="2555234"/>
                </a:cubicBezTo>
                <a:cubicBezTo>
                  <a:pt x="1747523" y="2540041"/>
                  <a:pt x="1749209" y="2522430"/>
                  <a:pt x="1744409" y="2506028"/>
                </a:cubicBezTo>
                <a:cubicBezTo>
                  <a:pt x="1712500" y="2400300"/>
                  <a:pt x="1710785" y="2262950"/>
                  <a:pt x="1874139" y="2195417"/>
                </a:cubicBezTo>
                <a:cubicBezTo>
                  <a:pt x="1881912" y="2192255"/>
                  <a:pt x="1890227" y="2190664"/>
                  <a:pt x="1898618" y="2190750"/>
                </a:cubicBezTo>
                <a:lnTo>
                  <a:pt x="8710612" y="2190750"/>
                </a:lnTo>
                <a:cubicBezTo>
                  <a:pt x="9107786" y="2190750"/>
                  <a:pt x="9429750" y="1868777"/>
                  <a:pt x="9429750" y="1471613"/>
                </a:cubicBezTo>
                <a:lnTo>
                  <a:pt x="9429750" y="719138"/>
                </a:lnTo>
                <a:cubicBezTo>
                  <a:pt x="9429750" y="321969"/>
                  <a:pt x="9107786" y="0"/>
                  <a:pt x="8710612" y="0"/>
                </a:cubicBezTo>
                <a:lnTo>
                  <a:pt x="719138" y="0"/>
                </a:lnTo>
                <a:cubicBezTo>
                  <a:pt x="321969" y="0"/>
                  <a:pt x="0" y="321969"/>
                  <a:pt x="0" y="719138"/>
                </a:cubicBezTo>
                <a:lnTo>
                  <a:pt x="0" y="1471613"/>
                </a:lnTo>
                <a:cubicBezTo>
                  <a:pt x="0" y="1868777"/>
                  <a:pt x="321969" y="2190750"/>
                  <a:pt x="719138" y="219075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117117" y="1903513"/>
            <a:ext cx="2123900" cy="33982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STEP. 01 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612851" y="1783916"/>
            <a:ext cx="2463724" cy="679648"/>
          </a:xfrm>
          <a:custGeom>
            <a:avLst/>
            <a:gdLst>
              <a:gd name="connsiteX0" fmla="*/ 719138 w 9429750"/>
              <a:gd name="connsiteY0" fmla="*/ 2190750 h 2591431"/>
              <a:gd name="connsiteX1" fmla="*/ 1245965 w 9429750"/>
              <a:gd name="connsiteY1" fmla="*/ 2190750 h 2591431"/>
              <a:gd name="connsiteX2" fmla="*/ 1309021 w 9429750"/>
              <a:gd name="connsiteY2" fmla="*/ 2235803 h 2591431"/>
              <a:gd name="connsiteX3" fmla="*/ 1649921 w 9429750"/>
              <a:gd name="connsiteY3" fmla="*/ 2584037 h 2591431"/>
              <a:gd name="connsiteX4" fmla="*/ 1739703 w 9429750"/>
              <a:gd name="connsiteY4" fmla="*/ 2555234 h 2591431"/>
              <a:gd name="connsiteX5" fmla="*/ 1744409 w 9429750"/>
              <a:gd name="connsiteY5" fmla="*/ 2506028 h 2591431"/>
              <a:gd name="connsiteX6" fmla="*/ 1874139 w 9429750"/>
              <a:gd name="connsiteY6" fmla="*/ 2195417 h 2591431"/>
              <a:gd name="connsiteX7" fmla="*/ 1898618 w 9429750"/>
              <a:gd name="connsiteY7" fmla="*/ 2190750 h 2591431"/>
              <a:gd name="connsiteX8" fmla="*/ 8710612 w 9429750"/>
              <a:gd name="connsiteY8" fmla="*/ 2190750 h 2591431"/>
              <a:gd name="connsiteX9" fmla="*/ 9429750 w 9429750"/>
              <a:gd name="connsiteY9" fmla="*/ 1471613 h 2591431"/>
              <a:gd name="connsiteX10" fmla="*/ 9429750 w 9429750"/>
              <a:gd name="connsiteY10" fmla="*/ 719138 h 2591431"/>
              <a:gd name="connsiteX11" fmla="*/ 8710612 w 9429750"/>
              <a:gd name="connsiteY11" fmla="*/ 0 h 2591431"/>
              <a:gd name="connsiteX12" fmla="*/ 719138 w 9429750"/>
              <a:gd name="connsiteY12" fmla="*/ 0 h 2591431"/>
              <a:gd name="connsiteX13" fmla="*/ 0 w 9429750"/>
              <a:gd name="connsiteY13" fmla="*/ 719138 h 2591431"/>
              <a:gd name="connsiteX14" fmla="*/ 0 w 9429750"/>
              <a:gd name="connsiteY14" fmla="*/ 1471613 h 2591431"/>
              <a:gd name="connsiteX15" fmla="*/ 719138 w 9429750"/>
              <a:gd name="connsiteY15" fmla="*/ 2190750 h 2591431"/>
            </a:gdLst>
            <a:rect l="l" t="t" r="r" b="b"/>
            <a:pathLst>
              <a:path w="9429750" h="2591431">
                <a:moveTo>
                  <a:pt x="719138" y="2190750"/>
                </a:moveTo>
                <a:lnTo>
                  <a:pt x="1245965" y="2190750"/>
                </a:lnTo>
                <a:cubicBezTo>
                  <a:pt x="1274445" y="2190760"/>
                  <a:pt x="1299782" y="2208857"/>
                  <a:pt x="1309021" y="2235803"/>
                </a:cubicBezTo>
                <a:cubicBezTo>
                  <a:pt x="1372362" y="2413064"/>
                  <a:pt x="1528096" y="2522791"/>
                  <a:pt x="1649921" y="2584037"/>
                </a:cubicBezTo>
                <a:cubicBezTo>
                  <a:pt x="1682668" y="2600878"/>
                  <a:pt x="1722863" y="2587981"/>
                  <a:pt x="1739703" y="2555234"/>
                </a:cubicBezTo>
                <a:cubicBezTo>
                  <a:pt x="1747523" y="2540041"/>
                  <a:pt x="1749209" y="2522430"/>
                  <a:pt x="1744409" y="2506028"/>
                </a:cubicBezTo>
                <a:cubicBezTo>
                  <a:pt x="1712500" y="2400300"/>
                  <a:pt x="1710785" y="2262950"/>
                  <a:pt x="1874139" y="2195417"/>
                </a:cubicBezTo>
                <a:cubicBezTo>
                  <a:pt x="1881912" y="2192255"/>
                  <a:pt x="1890227" y="2190664"/>
                  <a:pt x="1898618" y="2190750"/>
                </a:cubicBezTo>
                <a:lnTo>
                  <a:pt x="8710612" y="2190750"/>
                </a:lnTo>
                <a:cubicBezTo>
                  <a:pt x="9107786" y="2190750"/>
                  <a:pt x="9429750" y="1868777"/>
                  <a:pt x="9429750" y="1471613"/>
                </a:cubicBezTo>
                <a:lnTo>
                  <a:pt x="9429750" y="719138"/>
                </a:lnTo>
                <a:cubicBezTo>
                  <a:pt x="9429750" y="321969"/>
                  <a:pt x="9107786" y="0"/>
                  <a:pt x="8710612" y="0"/>
                </a:cubicBezTo>
                <a:lnTo>
                  <a:pt x="719138" y="0"/>
                </a:lnTo>
                <a:cubicBezTo>
                  <a:pt x="321969" y="0"/>
                  <a:pt x="0" y="321969"/>
                  <a:pt x="0" y="719138"/>
                </a:cubicBezTo>
                <a:lnTo>
                  <a:pt x="0" y="1471613"/>
                </a:lnTo>
                <a:cubicBezTo>
                  <a:pt x="0" y="1868777"/>
                  <a:pt x="321969" y="2190750"/>
                  <a:pt x="719138" y="219075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782763" y="1903513"/>
            <a:ext cx="2123900" cy="33982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STEP. 02</a:t>
            </a:r>
            <a:endParaRPr kumimoji="1" lang="zh-CN" altLang="en-US"/>
          </a:p>
        </p:txBody>
      </p:sp>
      <p:cxnSp>
        <p:nvCxnSpPr>
          <p:cNvPr id="7" name="标题 1"/>
          <p:cNvCxnSpPr/>
          <p:nvPr/>
        </p:nvCxnSpPr>
        <p:spPr>
          <a:xfrm rot="0" flipH="0" flipV="0">
            <a:off x="973333" y="5473471"/>
            <a:ext cx="5688000" cy="0"/>
          </a:xfrm>
          <a:prstGeom prst="line">
            <a:avLst/>
          </a:prstGeom>
          <a:noFill/>
          <a:ln w="12700" cap="sq">
            <a:solidFill>
              <a:schemeClr val="bg1">
                <a:lumMod val="85000"/>
              </a:schemeClr>
            </a:solidFill>
            <a:round/>
            <a:headEnd type="none"/>
            <a:tailEnd type="none"/>
          </a:ln>
        </p:spPr>
      </p:cxnSp>
      <p:sp>
        <p:nvSpPr>
          <p:cNvPr id="8" name="标题 1"/>
          <p:cNvSpPr txBox="1"/>
          <p:nvPr/>
        </p:nvSpPr>
        <p:spPr>
          <a:xfrm rot="0" flipH="0" flipV="0">
            <a:off x="6612851" y="5419471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947205" y="5419471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47205" y="2583161"/>
            <a:ext cx="4647115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世界市場規模（2025年）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947205" y="3375162"/>
            <a:ext cx="4647115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54億ドル
年平均成長率45.8%で2030年には503億ドル超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12851" y="2583161"/>
            <a:ext cx="4647115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日本市場動向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612851" y="3375162"/>
            <a:ext cx="4647115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三井物産がAIエージェント連携システム構築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市場規模と成長率</a:t>
            </a:r>
            <a:endParaRPr kumimoji="1" lang="zh-CN" altLang="en-US"/>
          </a:p>
        </p:txBody>
      </p:sp>
      <p:grpSp>
        <p:nvGrpSpPr>
          <p:cNvPr id="15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16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7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961576" y="1952115"/>
            <a:ext cx="4848743" cy="1571148"/>
          </a:xfrm>
          <a:prstGeom prst="roundRect">
            <a:avLst>
              <a:gd name="adj" fmla="val 13826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672184" y="2122458"/>
            <a:ext cx="3911600" cy="26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Microsoft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672184" y="2514229"/>
            <a:ext cx="3911600" cy="32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729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Copilot Studioで自律エージェント開発プラットフォーム提供
Dynamics 365向け特化型エージェント展開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1" flipV="0">
            <a:off x="806014" y="2414016"/>
            <a:ext cx="646692" cy="647346"/>
          </a:xfrm>
          <a:prstGeom prst="ellipse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100000"/>
                </a:schemeClr>
              </a:gs>
              <a:gs pos="86000">
                <a:schemeClr val="accent2">
                  <a:alpha val="100000"/>
                </a:schemeClr>
              </a:gs>
            </a:gsLst>
            <a:lin ang="3240000" scaled="0"/>
          </a:gradFill>
          <a:ln w="9525" cap="flat">
            <a:noFill/>
            <a:miter/>
          </a:ln>
          <a:effectLst>
            <a:outerShdw dist="127000" blurRad="190500" dir="54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84842" y="2584704"/>
            <a:ext cx="305970" cy="30597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27520" y="1952115"/>
            <a:ext cx="4848743" cy="1571148"/>
          </a:xfrm>
          <a:prstGeom prst="roundRect">
            <a:avLst>
              <a:gd name="adj" fmla="val 13826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338128" y="2122458"/>
            <a:ext cx="3911600" cy="26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555C5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Google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338128" y="2514229"/>
            <a:ext cx="3911600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832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Geminiと産業IoTを統合
Honeywellと共同で工場設備の自律運転システム開発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1" flipV="0">
            <a:off x="6471958" y="2414016"/>
            <a:ext cx="646692" cy="647346"/>
          </a:xfrm>
          <a:prstGeom prst="ellipse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100000"/>
                </a:schemeClr>
              </a:gs>
              <a:gs pos="86000">
                <a:schemeClr val="accent2">
                  <a:alpha val="100000"/>
                </a:schemeClr>
              </a:gs>
            </a:gsLst>
            <a:lin ang="3240000" scaled="0"/>
          </a:gradFill>
          <a:ln w="9525" cap="flat">
            <a:noFill/>
            <a:miter/>
          </a:ln>
          <a:effectLst>
            <a:outerShdw dist="127000" blurRad="190500" dir="54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50810" y="2584704"/>
            <a:ext cx="305924" cy="305970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61576" y="4042914"/>
            <a:ext cx="4848743" cy="1571148"/>
          </a:xfrm>
          <a:prstGeom prst="roundRect">
            <a:avLst>
              <a:gd name="adj" fmla="val 13826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672184" y="4213257"/>
            <a:ext cx="3911600" cy="26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OpenAI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672184" y="4605028"/>
            <a:ext cx="3911600" cy="29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52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マルチエージェント協調フレームワーク「Swarm」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0">
            <a:off x="806014" y="4504815"/>
            <a:ext cx="646692" cy="64734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6000">
                <a:schemeClr val="accent1">
                  <a:lumMod val="75000"/>
                  <a:alpha val="100000"/>
                </a:schemeClr>
              </a:gs>
            </a:gsLst>
            <a:lin ang="3240000" scaled="0"/>
          </a:gradFill>
          <a:ln w="9525" cap="flat">
            <a:noFill/>
            <a:miter/>
          </a:ln>
          <a:effectLst>
            <a:outerShdw dist="127000" blurRad="190500" dir="54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84842" y="4684296"/>
            <a:ext cx="305970" cy="288384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627520" y="4042914"/>
            <a:ext cx="4848743" cy="1571148"/>
          </a:xfrm>
          <a:prstGeom prst="roundRect">
            <a:avLst>
              <a:gd name="adj" fmla="val 13826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190500" blurRad="381000" dir="5400000" sx="102000" sy="102000" kx="0" ky="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7338128" y="4213257"/>
            <a:ext cx="3911600" cy="26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Anthropic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338128" y="4605028"/>
            <a:ext cx="3911600" cy="2819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134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NotoSansJP-Regular"/>
                <a:ea typeface="NotoSansJP-Regular"/>
                <a:cs typeface="NotoSansJP-Regular"/>
              </a:rPr>
              <a:t>憲法AI（Constitutional AI）を採用したClaude- Next開発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1" flipV="0">
            <a:off x="6471958" y="4504815"/>
            <a:ext cx="646692" cy="64734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6000">
                <a:schemeClr val="accent1">
                  <a:lumMod val="75000"/>
                  <a:alpha val="100000"/>
                </a:schemeClr>
              </a:gs>
            </a:gsLst>
            <a:lin ang="3240000" scaled="0"/>
          </a:gradFill>
          <a:ln w="9525" cap="flat">
            <a:noFill/>
            <a:miter/>
          </a:ln>
          <a:effectLst>
            <a:outerShdw dist="127000" blurRad="190500" dir="5400000" sx="105000" sy="105000" kx="0" ky="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650785" y="4689789"/>
            <a:ext cx="305972" cy="277398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924761" y="470193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主要企業の戦略</a:t>
            </a:r>
            <a:endParaRPr kumimoji="1" lang="zh-CN" altLang="en-US"/>
          </a:p>
        </p:txBody>
      </p:sp>
      <p:grpSp>
        <p:nvGrpSpPr>
          <p:cNvPr id="24" name=""/>
          <p:cNvGrpSpPr/>
          <p:nvPr/>
        </p:nvGrpSpPr>
        <p:grpSpPr>
          <a:xfrm>
            <a:off x="504217" y="534464"/>
            <a:ext cx="312365" cy="312365"/>
            <a:chOff x="504217" y="534464"/>
            <a:chExt cx="312365" cy="312365"/>
          </a:xfrm>
        </p:grpSpPr>
        <p:sp>
          <p:nvSpPr>
            <p:cNvPr id="25" name="标题 1"/>
            <p:cNvSpPr txBox="1"/>
            <p:nvPr/>
          </p:nvSpPr>
          <p:spPr>
            <a:xfrm rot="0" flipH="0" flipV="0">
              <a:off x="504217" y="534464"/>
              <a:ext cx="312365" cy="312365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0" flipH="0" flipV="0">
              <a:off x="533681" y="563928"/>
              <a:ext cx="253437" cy="25343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496646" y="3673414"/>
            <a:ext cx="1695355" cy="2598026"/>
          </a:xfrm>
          <a:custGeom>
            <a:avLst/>
            <a:gdLst>
              <a:gd name="connsiteX0" fmla="*/ 1299013 w 1695355"/>
              <a:gd name="connsiteY0" fmla="*/ 0 h 2598026"/>
              <a:gd name="connsiteX1" fmla="*/ 1685300 w 1695355"/>
              <a:gd name="connsiteY1" fmla="*/ 58401 h 2598026"/>
              <a:gd name="connsiteX2" fmla="*/ 1695355 w 1695355"/>
              <a:gd name="connsiteY2" fmla="*/ 62082 h 2598026"/>
              <a:gd name="connsiteX3" fmla="*/ 1695355 w 1695355"/>
              <a:gd name="connsiteY3" fmla="*/ 2535945 h 2598026"/>
              <a:gd name="connsiteX4" fmla="*/ 1685300 w 1695355"/>
              <a:gd name="connsiteY4" fmla="*/ 2539625 h 2598026"/>
              <a:gd name="connsiteX5" fmla="*/ 1299013 w 1695355"/>
              <a:gd name="connsiteY5" fmla="*/ 2598026 h 2598026"/>
              <a:gd name="connsiteX6" fmla="*/ 0 w 1695355"/>
              <a:gd name="connsiteY6" fmla="*/ 1299013 h 2598026"/>
              <a:gd name="connsiteX7" fmla="*/ 1299013 w 1695355"/>
              <a:gd name="connsiteY7" fmla="*/ 0 h 2598026"/>
            </a:gdLst>
            <a:rect l="l" t="t" r="r" b="b"/>
            <a:pathLst>
              <a:path w="1695355" h="2598026">
                <a:moveTo>
                  <a:pt x="1299013" y="0"/>
                </a:moveTo>
                <a:cubicBezTo>
                  <a:pt x="1433530" y="0"/>
                  <a:pt x="1563272" y="20447"/>
                  <a:pt x="1685300" y="58401"/>
                </a:cubicBezTo>
                <a:lnTo>
                  <a:pt x="1695355" y="62082"/>
                </a:lnTo>
                <a:lnTo>
                  <a:pt x="1695355" y="2535945"/>
                </a:lnTo>
                <a:lnTo>
                  <a:pt x="1685300" y="2539625"/>
                </a:lnTo>
                <a:cubicBezTo>
                  <a:pt x="1563272" y="2577580"/>
                  <a:pt x="1433530" y="2598026"/>
                  <a:pt x="1299013" y="2598026"/>
                </a:cubicBezTo>
                <a:cubicBezTo>
                  <a:pt x="581588" y="2598026"/>
                  <a:pt x="0" y="2016438"/>
                  <a:pt x="0" y="1299013"/>
                </a:cubicBezTo>
                <a:cubicBezTo>
                  <a:pt x="0" y="581588"/>
                  <a:pt x="581588" y="0"/>
                  <a:pt x="1299013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-1" y="4092315"/>
            <a:ext cx="2715833" cy="2765686"/>
          </a:xfrm>
          <a:custGeom>
            <a:avLst/>
            <a:gdLst>
              <a:gd name="connsiteX0" fmla="*/ 604629 w 2359808"/>
              <a:gd name="connsiteY0" fmla="*/ 0 h 2493828"/>
              <a:gd name="connsiteX1" fmla="*/ 2359808 w 2359808"/>
              <a:gd name="connsiteY1" fmla="*/ 1755179 h 2493828"/>
              <a:gd name="connsiteX2" fmla="*/ 2221878 w 2359808"/>
              <a:gd name="connsiteY2" fmla="*/ 2438374 h 2493828"/>
              <a:gd name="connsiteX3" fmla="*/ 2195164 w 2359808"/>
              <a:gd name="connsiteY3" fmla="*/ 2493828 h 2493828"/>
              <a:gd name="connsiteX4" fmla="*/ 0 w 2359808"/>
              <a:gd name="connsiteY4" fmla="*/ 2493828 h 2493828"/>
              <a:gd name="connsiteX5" fmla="*/ 0 w 2359808"/>
              <a:gd name="connsiteY5" fmla="*/ 109175 h 2493828"/>
              <a:gd name="connsiteX6" fmla="*/ 82692 w 2359808"/>
              <a:gd name="connsiteY6" fmla="*/ 78910 h 2493828"/>
              <a:gd name="connsiteX7" fmla="*/ 604629 w 2359808"/>
              <a:gd name="connsiteY7" fmla="*/ 0 h 2493828"/>
            </a:gdLst>
            <a:rect l="l" t="t" r="r" b="b"/>
            <a:pathLst>
              <a:path w="2359808" h="2493828">
                <a:moveTo>
                  <a:pt x="604629" y="0"/>
                </a:moveTo>
                <a:cubicBezTo>
                  <a:pt x="1573988" y="0"/>
                  <a:pt x="2359808" y="785820"/>
                  <a:pt x="2359808" y="1755179"/>
                </a:cubicBezTo>
                <a:cubicBezTo>
                  <a:pt x="2359808" y="1997519"/>
                  <a:pt x="2310695" y="2228388"/>
                  <a:pt x="2221878" y="2438374"/>
                </a:cubicBezTo>
                <a:lnTo>
                  <a:pt x="2195164" y="2493828"/>
                </a:lnTo>
                <a:lnTo>
                  <a:pt x="0" y="2493828"/>
                </a:lnTo>
                <a:lnTo>
                  <a:pt x="0" y="109175"/>
                </a:lnTo>
                <a:lnTo>
                  <a:pt x="82692" y="78910"/>
                </a:lnTo>
                <a:cubicBezTo>
                  <a:pt x="247572" y="27627"/>
                  <a:pt x="422874" y="0"/>
                  <a:pt x="604629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00258" y="0"/>
            <a:ext cx="2091742" cy="2029518"/>
          </a:xfrm>
          <a:custGeom>
            <a:avLst/>
            <a:gdLst>
              <a:gd name="connsiteX0" fmla="*/ 0 w 1911852"/>
              <a:gd name="connsiteY0" fmla="*/ 0 h 1854979"/>
              <a:gd name="connsiteX1" fmla="*/ 1911852 w 1911852"/>
              <a:gd name="connsiteY1" fmla="*/ 0 h 1854979"/>
              <a:gd name="connsiteX2" fmla="*/ 1911852 w 1911852"/>
              <a:gd name="connsiteY2" fmla="*/ 1854979 h 1854979"/>
              <a:gd name="connsiteX3" fmla="*/ 1752277 w 1911852"/>
              <a:gd name="connsiteY3" fmla="*/ 1846921 h 1854979"/>
              <a:gd name="connsiteX4" fmla="*/ 5033 w 1911852"/>
              <a:gd name="connsiteY4" fmla="*/ 99677 h 1854979"/>
            </a:gdLst>
            <a:rect l="l" t="t" r="r" b="b"/>
            <a:pathLst>
              <a:path w="1911852" h="1854979">
                <a:moveTo>
                  <a:pt x="0" y="0"/>
                </a:moveTo>
                <a:lnTo>
                  <a:pt x="1911852" y="0"/>
                </a:lnTo>
                <a:lnTo>
                  <a:pt x="1911852" y="1854979"/>
                </a:lnTo>
                <a:lnTo>
                  <a:pt x="1752277" y="1846921"/>
                </a:lnTo>
                <a:cubicBezTo>
                  <a:pt x="831005" y="1753361"/>
                  <a:pt x="98594" y="1020949"/>
                  <a:pt x="5033" y="9967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1883" y="2539252"/>
            <a:ext cx="10267689" cy="297982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01308" y="748512"/>
            <a:ext cx="1717223" cy="256823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476311" y="723053"/>
            <a:ext cx="307743" cy="307743"/>
            <a:chOff x="1476311" y="723053"/>
            <a:chExt cx="307743" cy="307743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476311" y="723053"/>
              <a:ext cx="307743" cy="307743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>
            <a:blip r:embed="rId2">
              <a:alphaModFix amt="100000"/>
            </a:blip>
            <a:srcRect l="0" t="0" r="0" b="0"/>
            <a:stretch>
              <a:fillRect/>
            </a:stretch>
          </p:blipFill>
          <p:spPr>
            <a:xfrm rot="5400000" flipH="0" flipV="0">
              <a:off x="1517670" y="764419"/>
              <a:ext cx="225010" cy="2250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"/>
          <p:cNvGrpSpPr/>
          <p:nvPr/>
        </p:nvGrpSpPr>
        <p:grpSpPr>
          <a:xfrm>
            <a:off x="1587613" y="5111931"/>
            <a:ext cx="570464" cy="116499"/>
            <a:chOff x="1587613" y="5111931"/>
            <a:chExt cx="570464" cy="116499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1587613" y="5111931"/>
              <a:ext cx="107950" cy="116499"/>
            </a:xfrm>
            <a:prstGeom prst="ellipse">
              <a:avLst/>
            </a:prstGeom>
            <a:solidFill>
              <a:schemeClr val="accent1"/>
            </a:solidFill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1741784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1895955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2050127" y="5111931"/>
              <a:ext cx="107950" cy="116499"/>
            </a:xfrm>
            <a:prstGeom prst="ellipse">
              <a:avLst/>
            </a:prstGeom>
            <a:noFill/>
            <a:ln w="635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1565211" y="2634608"/>
            <a:ext cx="5230476" cy="2349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NotoSansJP-Bold"/>
                <a:ea typeface="NotoSansJP-Bold"/>
                <a:cs typeface="NotoSansJP-Bold"/>
              </a:rPr>
              <a:t>倫理的課題と安全対策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17013" y="5391093"/>
            <a:ext cx="255967" cy="255967"/>
          </a:xfrm>
          <a:prstGeom prst="ellipse">
            <a:avLst/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1081589" y="3707392"/>
            <a:ext cx="255967" cy="255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783190" y="-321414"/>
            <a:ext cx="4178566" cy="5006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25000">
                <a:ln w="12700">
                  <a:noFill/>
                </a:ln>
                <a:solidFill>
                  <a:srgbClr val="9999DC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03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27566" y="1338923"/>
            <a:ext cx="223913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5693D6">
                    <a:alpha val="100000"/>
                  </a:srgbClr>
                </a:solidFill>
                <a:latin typeface="Barlow Condensed Medium"/>
                <a:ea typeface="Barlow Condensed Medium"/>
                <a:cs typeface="Barlow Condensed Medium"/>
              </a:rPr>
              <a:t>part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6842986" y="2086275"/>
            <a:ext cx="575001" cy="575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548074" y="2634609"/>
            <a:ext cx="228600" cy="228600"/>
          </a:xfrm>
          <a:prstGeom prst="ellipse">
            <a:avLst/>
          </a:prstGeom>
          <a:noFill/>
          <a:ln w="12700" cap="sq">
            <a:solidFill>
              <a:schemeClr val="accent2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23" name=""/>
          <p:cNvGrpSpPr/>
          <p:nvPr/>
        </p:nvGrpSpPr>
        <p:grpSpPr>
          <a:xfrm>
            <a:off x="10635917" y="3922553"/>
            <a:ext cx="584461" cy="199328"/>
            <a:chOff x="10635917" y="3922553"/>
            <a:chExt cx="584461" cy="199328"/>
          </a:xfrm>
        </p:grpSpPr>
        <p:sp>
          <p:nvSpPr>
            <p:cNvPr id="24" name="标题 1"/>
            <p:cNvSpPr txBox="1"/>
            <p:nvPr/>
          </p:nvSpPr>
          <p:spPr>
            <a:xfrm rot="0" flipH="0" flipV="0">
              <a:off x="10635917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75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0" flipH="0" flipV="0">
              <a:off x="10828484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0" flipH="0" flipV="0">
              <a:off x="11021050" y="3922553"/>
              <a:ext cx="199328" cy="199328"/>
            </a:xfrm>
            <a:prstGeom prst="chevron">
              <a:avLst>
                <a:gd name="adj" fmla="val 5440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27" name="标题 1"/>
          <p:cNvSpPr txBox="1"/>
          <p:nvPr/>
        </p:nvSpPr>
        <p:spPr>
          <a:xfrm rot="0" flipH="0" flipV="0">
            <a:off x="0" y="0"/>
            <a:ext cx="1119066" cy="1922999"/>
          </a:xfrm>
          <a:custGeom>
            <a:avLst/>
            <a:gdLst>
              <a:gd name="connsiteX0" fmla="*/ 0 w 1119066"/>
              <a:gd name="connsiteY0" fmla="*/ 0 h 1922999"/>
              <a:gd name="connsiteX1" fmla="*/ 895504 w 1119066"/>
              <a:gd name="connsiteY1" fmla="*/ 0 h 1922999"/>
              <a:gd name="connsiteX2" fmla="*/ 909957 w 1119066"/>
              <a:gd name="connsiteY2" fmla="*/ 19328 h 1922999"/>
              <a:gd name="connsiteX3" fmla="*/ 1119066 w 1119066"/>
              <a:gd name="connsiteY3" fmla="*/ 703908 h 1922999"/>
              <a:gd name="connsiteX4" fmla="*/ 19845 w 1119066"/>
              <a:gd name="connsiteY4" fmla="*/ 1921997 h 1922999"/>
              <a:gd name="connsiteX5" fmla="*/ 0 w 1119066"/>
              <a:gd name="connsiteY5" fmla="*/ 1922999 h 1922999"/>
            </a:gdLst>
            <a:rect l="l" t="t" r="r" b="b"/>
            <a:pathLst>
              <a:path w="1119066" h="1922999">
                <a:moveTo>
                  <a:pt x="0" y="0"/>
                </a:moveTo>
                <a:lnTo>
                  <a:pt x="895504" y="0"/>
                </a:lnTo>
                <a:lnTo>
                  <a:pt x="909957" y="19328"/>
                </a:lnTo>
                <a:cubicBezTo>
                  <a:pt x="1041978" y="214745"/>
                  <a:pt x="1119066" y="450323"/>
                  <a:pt x="1119066" y="703908"/>
                </a:cubicBezTo>
                <a:cubicBezTo>
                  <a:pt x="1119066" y="1337868"/>
                  <a:pt x="637262" y="1859295"/>
                  <a:pt x="19845" y="1921997"/>
                </a:cubicBezTo>
                <a:lnTo>
                  <a:pt x="0" y="19229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93D6"/>
      </a:accent1>
      <a:accent2>
        <a:srgbClr val="5555C5"/>
      </a:accent2>
      <a:accent3>
        <a:srgbClr val="3A3F70"/>
      </a:accent3>
      <a:accent4>
        <a:srgbClr val="352157"/>
      </a:accent4>
      <a:accent5>
        <a:srgbClr val="4D607A"/>
      </a:accent5>
      <a:accent6>
        <a:srgbClr val="230F25"/>
      </a:accent6>
      <a:hlink>
        <a:srgbClr val="649CD9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