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8"/>
  </p:notesMasterIdLst>
  <p:sldIdLst>
    <p:sldId id="256" r:id="rId3"/>
    <p:sldId id="268" r:id="rId4"/>
    <p:sldId id="257" r:id="rId5"/>
    <p:sldId id="269" r:id="rId6"/>
    <p:sldId id="270" r:id="rId7"/>
    <p:sldId id="271" r:id="rId8"/>
    <p:sldId id="273" r:id="rId9"/>
    <p:sldId id="272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02" y="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ja-JP" sz="4400" b="0" strike="noStrike" spc="-1">
                <a:solidFill>
                  <a:srgbClr val="000000"/>
                </a:solidFill>
                <a:latin typeface="Arial"/>
              </a:rPr>
              <a:t>クリックしてスライドを移動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ja-JP" sz="2000" b="0" strike="noStrike" spc="-1">
                <a:solidFill>
                  <a:srgbClr val="000000"/>
                </a:solidFill>
                <a:latin typeface="Arial"/>
              </a:rPr>
              <a:t>クリックしてノートの書式を編集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游明朝"/>
              </a:rPr>
              <a:t>&lt;ヘッダー&gt;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游明朝"/>
              </a:rPr>
              <a:t>&lt;日付/時刻&gt;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游明朝"/>
              </a:rPr>
              <a:t>&lt;フッター&gt;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buNone/>
            </a:pPr>
            <a:fld id="{05932358-00F6-4040-A159-55F1E7D08BDE}" type="slidenum">
              <a:rPr lang="en-US" sz="1400" b="0" strike="noStrike" spc="-1">
                <a:solidFill>
                  <a:srgbClr val="000000"/>
                </a:solidFill>
                <a:latin typeface="游明朝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游明朝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D03E17C3-91C0-4D82-9ABA-6A8695189077}" type="slidenum">
              <a:rPr lang="en-US" sz="1400" b="0" strike="noStrike" spc="-1">
                <a:solidFill>
                  <a:srgbClr val="000000"/>
                </a:solidFill>
                <a:latin typeface="游明朝"/>
              </a:rPr>
              <a:t>1</a:t>
            </a:fld>
            <a:endParaRPr lang="en-US" sz="1400" b="0" strike="noStrike" spc="-1">
              <a:solidFill>
                <a:srgbClr val="000000"/>
              </a:solidFill>
              <a:latin typeface="游明朝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2594C92-F883-482D-AB45-2385F39E9A8A}" type="slidenum">
              <a:rPr lang="en-US" sz="1400" b="0" strike="noStrike" spc="-1">
                <a:solidFill>
                  <a:srgbClr val="000000"/>
                </a:solidFill>
                <a:latin typeface="游明朝"/>
              </a:rPr>
              <a:t>13</a:t>
            </a:fld>
            <a:endParaRPr lang="en-US" sz="1400" b="0" strike="noStrike" spc="-1">
              <a:solidFill>
                <a:srgbClr val="000000"/>
              </a:solidFill>
              <a:latin typeface="游明朝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F64568F3-CD49-4871-A19B-390BE5E97BA1}" type="slidenum">
              <a:rPr lang="en-US" sz="1400" b="0" strike="noStrike" spc="-1">
                <a:solidFill>
                  <a:srgbClr val="000000"/>
                </a:solidFill>
                <a:latin typeface="游明朝"/>
              </a:rPr>
              <a:t>14</a:t>
            </a:fld>
            <a:endParaRPr lang="en-US" sz="1400" b="0" strike="noStrike" spc="-1">
              <a:solidFill>
                <a:srgbClr val="000000"/>
              </a:solidFill>
              <a:latin typeface="游明朝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260D47E-DB66-4C57-A4F7-4574F8AC0551}" type="slidenum">
              <a:rPr lang="en-US" sz="1400" b="0" strike="noStrike" spc="-1">
                <a:solidFill>
                  <a:srgbClr val="000000"/>
                </a:solidFill>
                <a:latin typeface="游明朝"/>
              </a:rPr>
              <a:t>15</a:t>
            </a:fld>
            <a:endParaRPr lang="en-US" sz="1400" b="0" strike="noStrike" spc="-1">
              <a:solidFill>
                <a:srgbClr val="000000"/>
              </a:solidFill>
              <a:latin typeface="游明朝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8B621B3-9474-43C7-B2C7-6A56CCE5F73A}" type="slidenum">
              <a:rPr lang="en-US" sz="1400" b="0" strike="noStrike" spc="-1">
                <a:solidFill>
                  <a:srgbClr val="000000"/>
                </a:solidFill>
                <a:latin typeface="游明朝"/>
              </a:rPr>
              <a:t>3</a:t>
            </a:fld>
            <a:endParaRPr lang="en-US" sz="1400" b="0" strike="noStrike" spc="-1">
              <a:solidFill>
                <a:srgbClr val="000000"/>
              </a:solidFill>
              <a:latin typeface="游明朝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8B621B3-9474-43C7-B2C7-6A56CCE5F73A}" type="slidenum">
              <a:rPr lang="en-US" sz="1400" b="0" strike="noStrike" spc="-1">
                <a:solidFill>
                  <a:srgbClr val="000000"/>
                </a:solidFill>
                <a:latin typeface="游明朝"/>
              </a:rPr>
              <a:t>6</a:t>
            </a:fld>
            <a:endParaRPr lang="en-US" sz="1400" b="0" strike="noStrike" spc="-1">
              <a:solidFill>
                <a:srgbClr val="000000"/>
              </a:solidFill>
              <a:latin typeface="游明朝"/>
            </a:endParaRPr>
          </a:p>
        </p:txBody>
      </p:sp>
    </p:spTree>
    <p:extLst>
      <p:ext uri="{BB962C8B-B14F-4D97-AF65-F5344CB8AC3E}">
        <p14:creationId xmlns:p14="http://schemas.microsoft.com/office/powerpoint/2010/main" val="1929069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8B621B3-9474-43C7-B2C7-6A56CCE5F73A}" type="slidenum">
              <a:rPr lang="en-US" sz="1400" b="0" strike="noStrike" spc="-1">
                <a:solidFill>
                  <a:srgbClr val="000000"/>
                </a:solidFill>
                <a:latin typeface="游明朝"/>
              </a:rPr>
              <a:t>7</a:t>
            </a:fld>
            <a:endParaRPr lang="en-US" sz="1400" b="0" strike="noStrike" spc="-1">
              <a:solidFill>
                <a:srgbClr val="000000"/>
              </a:solidFill>
              <a:latin typeface="游明朝"/>
            </a:endParaRPr>
          </a:p>
        </p:txBody>
      </p:sp>
    </p:spTree>
    <p:extLst>
      <p:ext uri="{BB962C8B-B14F-4D97-AF65-F5344CB8AC3E}">
        <p14:creationId xmlns:p14="http://schemas.microsoft.com/office/powerpoint/2010/main" val="4022225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8B621B3-9474-43C7-B2C7-6A56CCE5F73A}" type="slidenum">
              <a:rPr lang="en-US" sz="1400" b="0" strike="noStrike" spc="-1">
                <a:solidFill>
                  <a:srgbClr val="000000"/>
                </a:solidFill>
                <a:latin typeface="游明朝"/>
              </a:rPr>
              <a:t>8</a:t>
            </a:fld>
            <a:endParaRPr lang="en-US" sz="1400" b="0" strike="noStrike" spc="-1">
              <a:solidFill>
                <a:srgbClr val="000000"/>
              </a:solidFill>
              <a:latin typeface="游明朝"/>
            </a:endParaRPr>
          </a:p>
        </p:txBody>
      </p:sp>
    </p:spTree>
    <p:extLst>
      <p:ext uri="{BB962C8B-B14F-4D97-AF65-F5344CB8AC3E}">
        <p14:creationId xmlns:p14="http://schemas.microsoft.com/office/powerpoint/2010/main" val="3413911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4E9C62C-FABE-46F6-A474-C63367885D02}" type="slidenum">
              <a:rPr lang="en-US" sz="1400" b="0" strike="noStrike" spc="-1">
                <a:solidFill>
                  <a:srgbClr val="000000"/>
                </a:solidFill>
                <a:latin typeface="游明朝"/>
              </a:rPr>
              <a:t>9</a:t>
            </a:fld>
            <a:endParaRPr lang="en-US" sz="1400" b="0" strike="noStrike" spc="-1">
              <a:solidFill>
                <a:srgbClr val="000000"/>
              </a:solidFill>
              <a:latin typeface="游明朝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89FCF1C-BA8F-4AE7-A93E-316DFA2E3E0B}" type="slidenum">
              <a:rPr lang="en-US" sz="1400" b="0" strike="noStrike" spc="-1">
                <a:solidFill>
                  <a:srgbClr val="000000"/>
                </a:solidFill>
                <a:latin typeface="游明朝"/>
              </a:rPr>
              <a:t>10</a:t>
            </a:fld>
            <a:endParaRPr lang="en-US" sz="1400" b="0" strike="noStrike" spc="-1">
              <a:solidFill>
                <a:srgbClr val="000000"/>
              </a:solidFill>
              <a:latin typeface="游明朝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1B5D688-28AF-4F54-9A07-40299FB0D051}" type="slidenum">
              <a:rPr lang="en-US" sz="1400" b="0" strike="noStrike" spc="-1">
                <a:solidFill>
                  <a:srgbClr val="000000"/>
                </a:solidFill>
                <a:latin typeface="游明朝"/>
              </a:rPr>
              <a:t>11</a:t>
            </a:fld>
            <a:endParaRPr lang="en-US" sz="1400" b="0" strike="noStrike" spc="-1">
              <a:solidFill>
                <a:srgbClr val="000000"/>
              </a:solidFill>
              <a:latin typeface="游明朝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F09B3D62-4243-4AC8-A71D-E2B2024E73C6}" type="slidenum">
              <a:rPr lang="en-US" sz="1400" b="0" strike="noStrike" spc="-1">
                <a:solidFill>
                  <a:srgbClr val="000000"/>
                </a:solidFill>
                <a:latin typeface="游明朝"/>
              </a:rPr>
              <a:t>12</a:t>
            </a:fld>
            <a:endParaRPr lang="en-US" sz="1400" b="0" strike="noStrike" spc="-1">
              <a:solidFill>
                <a:srgbClr val="000000"/>
              </a:solidFill>
              <a:latin typeface="游明朝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520D639-7AAA-4A97-A05E-A5B9527F7BA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BCDDF77-FE0A-47E7-809B-D6ED679209C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BC33AB0-D1CE-42BD-A6FA-502E54EF6AB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079DCBF-0D0C-4F97-8444-2ABF220B5F0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C6C14D7-F189-44DE-B0C5-29EF2D7DF3C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E92D4EF-9B47-4C6D-AB4E-5C3C0758D27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2FAEED2-F56F-49A7-B692-001B495FFD4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2C7EBD0-9B34-485C-8DB9-F5750C541CB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58137A3-DA07-488B-9C20-9A91110B621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6653FCF-BDBB-4AF3-AD68-CD2FA11C53A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6FF7781-3C75-40E5-95DB-564583931718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9219674-B96F-4BC5-8322-4088778776C9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;p10"/>
          <p:cNvSpPr/>
          <p:nvPr/>
        </p:nvSpPr>
        <p:spPr>
          <a:xfrm>
            <a:off x="0" y="0"/>
            <a:ext cx="11156760" cy="58226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cxnSp>
        <p:nvCxnSpPr>
          <p:cNvPr id="5" name="Google Shape;15;p10"/>
          <p:cNvCxnSpPr/>
          <p:nvPr/>
        </p:nvCxnSpPr>
        <p:spPr>
          <a:xfrm>
            <a:off x="1036080" y="4159440"/>
            <a:ext cx="10124640" cy="2160"/>
          </a:xfrm>
          <a:prstGeom prst="straightConnector1">
            <a:avLst/>
          </a:prstGeom>
          <a:ln w="127000">
            <a:solidFill>
              <a:srgbClr val="000000"/>
            </a:solidFill>
            <a:miter/>
          </a:ln>
        </p:spPr>
      </p:cxn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ja-JP" sz="4400" b="0" strike="noStrike" spc="-1">
                <a:solidFill>
                  <a:srgbClr val="000000"/>
                </a:solidFill>
                <a:latin typeface="Arial"/>
              </a:rPr>
              <a:t>クリックしてタイトルテキストを編集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3200" b="0" strike="noStrike" spc="-1">
                <a:solidFill>
                  <a:srgbClr val="000000"/>
                </a:solidFill>
                <a:latin typeface="Arial"/>
              </a:rPr>
              <a:t>クリックしてアウトラインのテキストを編集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2</a:t>
            </a:r>
            <a:r>
              <a:rPr lang="ja-JP" sz="2800" b="0" strike="noStrike" spc="-1">
                <a:solidFill>
                  <a:srgbClr val="000000"/>
                </a:solidFill>
                <a:latin typeface="Arial"/>
              </a:rPr>
              <a:t>レベル目のアウトライン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3</a:t>
            </a:r>
            <a:r>
              <a:rPr lang="ja-JP" sz="2400" b="0" strike="noStrike" spc="-1">
                <a:solidFill>
                  <a:srgbClr val="000000"/>
                </a:solidFill>
                <a:latin typeface="Arial"/>
              </a:rPr>
              <a:t>レベル目のアウトライン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4</a:t>
            </a:r>
            <a:r>
              <a:rPr lang="ja-JP" sz="2000" b="0" strike="noStrike" spc="-1">
                <a:solidFill>
                  <a:srgbClr val="000000"/>
                </a:solidFill>
                <a:latin typeface="Arial"/>
              </a:rPr>
              <a:t>レベル目のアウトライン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5</a:t>
            </a:r>
            <a:r>
              <a:rPr lang="ja-JP" sz="2000" b="0" strike="noStrike" spc="-1">
                <a:solidFill>
                  <a:srgbClr val="000000"/>
                </a:solidFill>
                <a:latin typeface="Arial"/>
              </a:rPr>
              <a:t>レベル目のアウトライン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6</a:t>
            </a:r>
            <a:r>
              <a:rPr lang="ja-JP" sz="2000" b="0" strike="noStrike" spc="-1">
                <a:solidFill>
                  <a:srgbClr val="000000"/>
                </a:solidFill>
                <a:latin typeface="Arial"/>
              </a:rPr>
              <a:t>レベル目のアウトライン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7</a:t>
            </a:r>
            <a:r>
              <a:rPr lang="ja-JP" sz="2000" b="0" strike="noStrike" spc="-1">
                <a:solidFill>
                  <a:srgbClr val="000000"/>
                </a:solidFill>
                <a:latin typeface="Arial"/>
              </a:rPr>
              <a:t>レベル目のアウトライン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29;p12"/>
          <p:cNvCxnSpPr/>
          <p:nvPr/>
        </p:nvCxnSpPr>
        <p:spPr>
          <a:xfrm>
            <a:off x="1032840" y="1869840"/>
            <a:ext cx="4874760" cy="2160"/>
          </a:xfrm>
          <a:prstGeom prst="straightConnector1">
            <a:avLst/>
          </a:prstGeom>
          <a:ln w="76200">
            <a:solidFill>
              <a:srgbClr val="000000"/>
            </a:solidFill>
            <a:miter/>
          </a:ln>
        </p:spPr>
      </p:cxnSp>
      <p:sp>
        <p:nvSpPr>
          <p:cNvPr id="41" name="PlaceHolder 1"/>
          <p:cNvSpPr>
            <a:spLocks noGrp="1"/>
          </p:cNvSpPr>
          <p:nvPr>
            <p:ph type="ftr" idx="1"/>
          </p:nvPr>
        </p:nvSpPr>
        <p:spPr>
          <a:xfrm>
            <a:off x="8298360" y="6294240"/>
            <a:ext cx="1460520" cy="180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游明朝"/>
              </a:rPr>
              <a:t>&lt;フッター&gt;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sldNum" idx="2"/>
          </p:nvPr>
        </p:nvSpPr>
        <p:spPr>
          <a:xfrm>
            <a:off x="11493360" y="6292440"/>
            <a:ext cx="410760" cy="180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4BDB543-BCAB-4058-A442-5F3D08DF96B2}" type="slidenum">
              <a:rPr lang="en-US" sz="1200" b="0" strike="noStrike" spc="-1">
                <a:solidFill>
                  <a:schemeClr val="dk1"/>
                </a:solidFill>
                <a:latin typeface="Arial"/>
                <a:ea typeface="Arial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3"/>
          </p:nvPr>
        </p:nvSpPr>
        <p:spPr>
          <a:xfrm>
            <a:off x="9830880" y="6292440"/>
            <a:ext cx="1521000" cy="180720"/>
          </a:xfrm>
          <a:prstGeom prst="rect">
            <a:avLst/>
          </a:prstGeom>
          <a:noFill/>
          <a:ln w="0">
            <a:noFill/>
          </a:ln>
        </p:spPr>
        <p:txBody>
          <a:bodyPr lIns="0" tIns="45000" rIns="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游明朝"/>
              </a:rPr>
              <a:t>&lt;日付/時刻&gt;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ja-JP" sz="4400" b="0" strike="noStrike" spc="-1">
                <a:solidFill>
                  <a:srgbClr val="000000"/>
                </a:solidFill>
                <a:latin typeface="Arial"/>
              </a:rPr>
              <a:t>クリックしてタイトルテキストを編集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3200" b="0" strike="noStrike" spc="-1">
                <a:solidFill>
                  <a:srgbClr val="000000"/>
                </a:solidFill>
                <a:latin typeface="Arial"/>
              </a:rPr>
              <a:t>クリックしてアウトラインのテキストを編集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2</a:t>
            </a:r>
            <a:r>
              <a:rPr lang="ja-JP" sz="2800" b="0" strike="noStrike" spc="-1">
                <a:solidFill>
                  <a:srgbClr val="000000"/>
                </a:solidFill>
                <a:latin typeface="Arial"/>
              </a:rPr>
              <a:t>レベル目のアウトライン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3</a:t>
            </a:r>
            <a:r>
              <a:rPr lang="ja-JP" sz="2400" b="0" strike="noStrike" spc="-1">
                <a:solidFill>
                  <a:srgbClr val="000000"/>
                </a:solidFill>
                <a:latin typeface="Arial"/>
              </a:rPr>
              <a:t>レベル目のアウトライン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4</a:t>
            </a:r>
            <a:r>
              <a:rPr lang="ja-JP" sz="2000" b="0" strike="noStrike" spc="-1">
                <a:solidFill>
                  <a:srgbClr val="000000"/>
                </a:solidFill>
                <a:latin typeface="Arial"/>
              </a:rPr>
              <a:t>レベル目のアウトライン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5</a:t>
            </a:r>
            <a:r>
              <a:rPr lang="ja-JP" sz="2000" b="0" strike="noStrike" spc="-1">
                <a:solidFill>
                  <a:srgbClr val="000000"/>
                </a:solidFill>
                <a:latin typeface="Arial"/>
              </a:rPr>
              <a:t>レベル目のアウトライン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6</a:t>
            </a:r>
            <a:r>
              <a:rPr lang="ja-JP" sz="2000" b="0" strike="noStrike" spc="-1">
                <a:solidFill>
                  <a:srgbClr val="000000"/>
                </a:solidFill>
                <a:latin typeface="Arial"/>
              </a:rPr>
              <a:t>レベル目のアウトライン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7</a:t>
            </a:r>
            <a:r>
              <a:rPr lang="ja-JP" sz="2000" b="0" strike="noStrike" spc="-1">
                <a:solidFill>
                  <a:srgbClr val="000000"/>
                </a:solidFill>
                <a:latin typeface="Arial"/>
              </a:rPr>
              <a:t>レベル目のアウトライン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2"/>
          <p:cNvSpPr>
            <a:spLocks noGrp="1"/>
          </p:cNvSpPr>
          <p:nvPr>
            <p:ph type="title"/>
          </p:nvPr>
        </p:nvSpPr>
        <p:spPr>
          <a:xfrm>
            <a:off x="3859800" y="2096280"/>
            <a:ext cx="9732960" cy="1332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ja-JP" altLang="en-US" sz="6000" b="1" strike="noStrike" spc="-1" dirty="0">
                <a:solidFill>
                  <a:schemeClr val="dk1"/>
                </a:solidFill>
                <a:latin typeface="Arial"/>
                <a:ea typeface="Arial"/>
              </a:rPr>
              <a:t>要件定義書</a:t>
            </a:r>
            <a:endParaRPr lang="en-US" sz="6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正方形/長方形 3"/>
          <p:cNvSpPr/>
          <p:nvPr/>
        </p:nvSpPr>
        <p:spPr>
          <a:xfrm>
            <a:off x="691200" y="1245600"/>
            <a:ext cx="10807200" cy="53377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14" name="正方形/長方形 4"/>
          <p:cNvSpPr/>
          <p:nvPr/>
        </p:nvSpPr>
        <p:spPr>
          <a:xfrm>
            <a:off x="691200" y="1250280"/>
            <a:ext cx="10807200" cy="60732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　　　　　　　　ホーム　お気に入り　会社概要　お問い合わせ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テキスト ボックス 8"/>
          <p:cNvSpPr/>
          <p:nvPr/>
        </p:nvSpPr>
        <p:spPr>
          <a:xfrm>
            <a:off x="2434680" y="1983960"/>
            <a:ext cx="243864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2800" b="0" strike="noStrike" spc="-1">
                <a:solidFill>
                  <a:srgbClr val="000000"/>
                </a:solidFill>
                <a:latin typeface="Arial"/>
                <a:ea typeface="Arial"/>
              </a:rPr>
              <a:t>賃貸検索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テキスト ボックス 11"/>
          <p:cNvSpPr/>
          <p:nvPr/>
        </p:nvSpPr>
        <p:spPr>
          <a:xfrm>
            <a:off x="2476440" y="2671560"/>
            <a:ext cx="243864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2800" b="0" strike="noStrike" spc="-1">
                <a:solidFill>
                  <a:srgbClr val="000000"/>
                </a:solidFill>
                <a:latin typeface="Arial"/>
                <a:ea typeface="Arial"/>
              </a:rPr>
              <a:t>駅から探す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正方形/長方形 13"/>
          <p:cNvSpPr/>
          <p:nvPr/>
        </p:nvSpPr>
        <p:spPr>
          <a:xfrm>
            <a:off x="2580480" y="3408120"/>
            <a:ext cx="170640" cy="189720"/>
          </a:xfrm>
          <a:prstGeom prst="rect">
            <a:avLst/>
          </a:prstGeom>
          <a:noFill/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20" name="テキスト ボックス 18"/>
          <p:cNvSpPr/>
          <p:nvPr/>
        </p:nvSpPr>
        <p:spPr>
          <a:xfrm>
            <a:off x="2858760" y="3372120"/>
            <a:ext cx="7459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東中野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正方形/長方形 19"/>
          <p:cNvSpPr/>
          <p:nvPr/>
        </p:nvSpPr>
        <p:spPr>
          <a:xfrm>
            <a:off x="3839040" y="3429000"/>
            <a:ext cx="170640" cy="189720"/>
          </a:xfrm>
          <a:prstGeom prst="rect">
            <a:avLst/>
          </a:prstGeom>
          <a:noFill/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22" name="正方形/長方形 20"/>
          <p:cNvSpPr/>
          <p:nvPr/>
        </p:nvSpPr>
        <p:spPr>
          <a:xfrm>
            <a:off x="2554200" y="3904920"/>
            <a:ext cx="170640" cy="189720"/>
          </a:xfrm>
          <a:prstGeom prst="rect">
            <a:avLst/>
          </a:prstGeom>
          <a:noFill/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23" name="正方形/長方形 21"/>
          <p:cNvSpPr/>
          <p:nvPr/>
        </p:nvSpPr>
        <p:spPr>
          <a:xfrm>
            <a:off x="3882600" y="3919320"/>
            <a:ext cx="170640" cy="189720"/>
          </a:xfrm>
          <a:prstGeom prst="rect">
            <a:avLst/>
          </a:prstGeom>
          <a:noFill/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24" name="テキスト ボックス 22"/>
          <p:cNvSpPr/>
          <p:nvPr/>
        </p:nvSpPr>
        <p:spPr>
          <a:xfrm>
            <a:off x="4112640" y="3379680"/>
            <a:ext cx="7459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荻窪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テキスト ボックス 23"/>
          <p:cNvSpPr/>
          <p:nvPr/>
        </p:nvSpPr>
        <p:spPr>
          <a:xfrm>
            <a:off x="2734200" y="3854880"/>
            <a:ext cx="1035000" cy="30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6" name="テキスト ボックス 24"/>
          <p:cNvSpPr/>
          <p:nvPr/>
        </p:nvSpPr>
        <p:spPr>
          <a:xfrm>
            <a:off x="4141800" y="3895200"/>
            <a:ext cx="103500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吉祥寺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正方形/長方形 25"/>
          <p:cNvSpPr/>
          <p:nvPr/>
        </p:nvSpPr>
        <p:spPr>
          <a:xfrm>
            <a:off x="8054280" y="5218560"/>
            <a:ext cx="1166400" cy="52092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2800" b="1" strike="noStrike" spc="-1">
                <a:solidFill>
                  <a:srgbClr val="000000"/>
                </a:solidFill>
                <a:latin typeface="Arial"/>
                <a:ea typeface="Arial"/>
              </a:rPr>
              <a:t>検索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正方形/長方形 28"/>
          <p:cNvSpPr/>
          <p:nvPr/>
        </p:nvSpPr>
        <p:spPr>
          <a:xfrm>
            <a:off x="7291080" y="3408120"/>
            <a:ext cx="170640" cy="189720"/>
          </a:xfrm>
          <a:prstGeom prst="rect">
            <a:avLst/>
          </a:prstGeom>
          <a:noFill/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29" name="正方形/長方形 30"/>
          <p:cNvSpPr/>
          <p:nvPr/>
        </p:nvSpPr>
        <p:spPr>
          <a:xfrm>
            <a:off x="5580000" y="3408120"/>
            <a:ext cx="178560" cy="189720"/>
          </a:xfrm>
          <a:prstGeom prst="rect">
            <a:avLst/>
          </a:prstGeom>
          <a:noFill/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30" name="テキスト ボックス 31"/>
          <p:cNvSpPr/>
          <p:nvPr/>
        </p:nvSpPr>
        <p:spPr>
          <a:xfrm>
            <a:off x="5940000" y="3379680"/>
            <a:ext cx="107856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阿佐ヶ谷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テキスト ボックス 32"/>
          <p:cNvSpPr/>
          <p:nvPr/>
        </p:nvSpPr>
        <p:spPr>
          <a:xfrm>
            <a:off x="7681320" y="3379680"/>
            <a:ext cx="7459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吉祥寺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テキスト ボックス 1"/>
          <p:cNvSpPr/>
          <p:nvPr/>
        </p:nvSpPr>
        <p:spPr>
          <a:xfrm>
            <a:off x="5562000" y="4375440"/>
            <a:ext cx="736560" cy="84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vert" lIns="45000" tIns="90000" rIns="45000" bIns="90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Arial"/>
                <a:ea typeface="Arial"/>
              </a:rPr>
              <a:t>…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テキスト ボックス 2"/>
          <p:cNvSpPr/>
          <p:nvPr/>
        </p:nvSpPr>
        <p:spPr>
          <a:xfrm>
            <a:off x="2858760" y="3372120"/>
            <a:ext cx="7459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東中野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テキスト ボックス 3"/>
          <p:cNvSpPr/>
          <p:nvPr/>
        </p:nvSpPr>
        <p:spPr>
          <a:xfrm>
            <a:off x="2858760" y="3372120"/>
            <a:ext cx="7459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東中野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テキスト ボックス 5"/>
          <p:cNvSpPr/>
          <p:nvPr/>
        </p:nvSpPr>
        <p:spPr>
          <a:xfrm>
            <a:off x="2858760" y="3372120"/>
            <a:ext cx="7459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東中野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テキスト ボックス 6"/>
          <p:cNvSpPr/>
          <p:nvPr/>
        </p:nvSpPr>
        <p:spPr>
          <a:xfrm>
            <a:off x="2858760" y="3372120"/>
            <a:ext cx="7459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東中野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テキスト ボックス 7"/>
          <p:cNvSpPr/>
          <p:nvPr/>
        </p:nvSpPr>
        <p:spPr>
          <a:xfrm>
            <a:off x="2858760" y="3372120"/>
            <a:ext cx="7459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東中野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テキスト ボックス 12"/>
          <p:cNvSpPr/>
          <p:nvPr/>
        </p:nvSpPr>
        <p:spPr>
          <a:xfrm>
            <a:off x="2880000" y="3854880"/>
            <a:ext cx="7459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中野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1">
            <a:extLst>
              <a:ext uri="{FF2B5EF4-FFF2-40B4-BE49-F238E27FC236}">
                <a16:creationId xmlns:a16="http://schemas.microsoft.com/office/drawing/2014/main" id="{1E8555F9-F876-4AAC-AE5E-6C644162EE87}"/>
              </a:ext>
            </a:extLst>
          </p:cNvPr>
          <p:cNvSpPr txBox="1">
            <a:spLocks/>
          </p:cNvSpPr>
          <p:nvPr/>
        </p:nvSpPr>
        <p:spPr>
          <a:xfrm>
            <a:off x="892963" y="664774"/>
            <a:ext cx="2732957" cy="5474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/>
              <a:t>駅から検索画面</a:t>
            </a:r>
            <a:endParaRPr 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正方形/長方形 1"/>
          <p:cNvSpPr/>
          <p:nvPr/>
        </p:nvSpPr>
        <p:spPr>
          <a:xfrm>
            <a:off x="1813680" y="2687760"/>
            <a:ext cx="2221920" cy="317196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41" name="正方形/長方形 3"/>
          <p:cNvSpPr/>
          <p:nvPr/>
        </p:nvSpPr>
        <p:spPr>
          <a:xfrm>
            <a:off x="691200" y="1225527"/>
            <a:ext cx="10807200" cy="53377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 dirty="0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42" name="正方形/長方形 4"/>
          <p:cNvSpPr/>
          <p:nvPr/>
        </p:nvSpPr>
        <p:spPr>
          <a:xfrm>
            <a:off x="691200" y="1238040"/>
            <a:ext cx="10807200" cy="43884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　　　　　　　　ホーム　お気に入り　会社概要　お問い合わせ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テキスト ボックス 8"/>
          <p:cNvSpPr/>
          <p:nvPr/>
        </p:nvSpPr>
        <p:spPr>
          <a:xfrm>
            <a:off x="4493880" y="1767960"/>
            <a:ext cx="320220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2800" b="0" strike="noStrike" spc="-1">
                <a:solidFill>
                  <a:srgbClr val="000000"/>
                </a:solidFill>
                <a:latin typeface="Arial"/>
                <a:ea typeface="Arial"/>
              </a:rPr>
              <a:t>荻窪駅 周辺の賃貸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正方形/長方形 13"/>
          <p:cNvSpPr/>
          <p:nvPr/>
        </p:nvSpPr>
        <p:spPr>
          <a:xfrm>
            <a:off x="2048040" y="4203360"/>
            <a:ext cx="170640" cy="189720"/>
          </a:xfrm>
          <a:prstGeom prst="rect">
            <a:avLst/>
          </a:prstGeom>
          <a:noFill/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46" name="テキスト ボックス 18"/>
          <p:cNvSpPr/>
          <p:nvPr/>
        </p:nvSpPr>
        <p:spPr>
          <a:xfrm>
            <a:off x="2365920" y="4158360"/>
            <a:ext cx="103500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礼金なし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正方形/長方形 19"/>
          <p:cNvSpPr/>
          <p:nvPr/>
        </p:nvSpPr>
        <p:spPr>
          <a:xfrm>
            <a:off x="2048040" y="4650120"/>
            <a:ext cx="170640" cy="189720"/>
          </a:xfrm>
          <a:prstGeom prst="rect">
            <a:avLst/>
          </a:prstGeom>
          <a:noFill/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48" name="テキスト ボックス 22"/>
          <p:cNvSpPr/>
          <p:nvPr/>
        </p:nvSpPr>
        <p:spPr>
          <a:xfrm>
            <a:off x="2405880" y="4557240"/>
            <a:ext cx="101304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敷金なし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正方形/長方形 7"/>
          <p:cNvSpPr/>
          <p:nvPr/>
        </p:nvSpPr>
        <p:spPr>
          <a:xfrm rot="21564600">
            <a:off x="1818360" y="2348640"/>
            <a:ext cx="1941840" cy="3598920"/>
          </a:xfrm>
          <a:prstGeom prst="rect">
            <a:avLst/>
          </a:prstGeom>
          <a:noFill/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50" name="テキスト ボックス 11"/>
          <p:cNvSpPr/>
          <p:nvPr/>
        </p:nvSpPr>
        <p:spPr>
          <a:xfrm>
            <a:off x="1980000" y="2520000"/>
            <a:ext cx="143892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2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絞り込み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正方形/長方形 9"/>
          <p:cNvSpPr/>
          <p:nvPr/>
        </p:nvSpPr>
        <p:spPr>
          <a:xfrm>
            <a:off x="4246920" y="2340000"/>
            <a:ext cx="5832000" cy="143892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2" name="正方形/長方形 10"/>
          <p:cNvSpPr/>
          <p:nvPr/>
        </p:nvSpPr>
        <p:spPr>
          <a:xfrm>
            <a:off x="4254840" y="4024440"/>
            <a:ext cx="5824080" cy="137448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3" name="テキスト ボックス 26"/>
          <p:cNvSpPr/>
          <p:nvPr/>
        </p:nvSpPr>
        <p:spPr>
          <a:xfrm>
            <a:off x="6840000" y="5440680"/>
            <a:ext cx="736560" cy="1218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vert" lIns="45000" tIns="90000" rIns="45000" bIns="90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Arial"/>
                <a:ea typeface="Arial"/>
              </a:rPr>
              <a:t>…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テキスト ボックス 27"/>
          <p:cNvSpPr/>
          <p:nvPr/>
        </p:nvSpPr>
        <p:spPr>
          <a:xfrm>
            <a:off x="2520000" y="4920480"/>
            <a:ext cx="573480" cy="83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vert" lIns="45000" tIns="90000" rIns="45000" bIns="90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Arial"/>
                <a:ea typeface="Arial"/>
              </a:rPr>
              <a:t>…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正方形/長方形 12"/>
          <p:cNvSpPr/>
          <p:nvPr/>
        </p:nvSpPr>
        <p:spPr>
          <a:xfrm>
            <a:off x="9365040" y="3319200"/>
            <a:ext cx="533880" cy="358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1200" b="1" strike="noStrike" spc="-1">
                <a:solidFill>
                  <a:srgbClr val="000000"/>
                </a:solidFill>
                <a:latin typeface="Arial"/>
                <a:ea typeface="Arial"/>
              </a:rPr>
              <a:t>詳細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6" name="図 155"/>
          <p:cNvPicPr/>
          <p:nvPr/>
        </p:nvPicPr>
        <p:blipFill>
          <a:blip r:embed="rId3"/>
          <a:stretch/>
        </p:blipFill>
        <p:spPr>
          <a:xfrm>
            <a:off x="4246920" y="2520000"/>
            <a:ext cx="1078920" cy="1078920"/>
          </a:xfrm>
          <a:prstGeom prst="rect">
            <a:avLst/>
          </a:prstGeom>
          <a:ln w="0">
            <a:noFill/>
          </a:ln>
        </p:spPr>
      </p:pic>
      <p:sp>
        <p:nvSpPr>
          <p:cNvPr id="157" name="直線コネクタ 156"/>
          <p:cNvSpPr/>
          <p:nvPr/>
        </p:nvSpPr>
        <p:spPr>
          <a:xfrm>
            <a:off x="10440000" y="1677960"/>
            <a:ext cx="360" cy="44316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8" name="直線コネクタ 157"/>
          <p:cNvSpPr/>
          <p:nvPr/>
        </p:nvSpPr>
        <p:spPr>
          <a:xfrm>
            <a:off x="1620000" y="1676880"/>
            <a:ext cx="6480" cy="472392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9" name="正方形/長方形 158"/>
          <p:cNvSpPr/>
          <p:nvPr/>
        </p:nvSpPr>
        <p:spPr>
          <a:xfrm>
            <a:off x="5537160" y="2413080"/>
            <a:ext cx="2518920" cy="28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BE480A"/>
                </a:solidFill>
                <a:latin typeface="Arial"/>
                <a:ea typeface="DejaVu Sans"/>
              </a:rPr>
              <a:t>レオパレス中野 ２０１号室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正方形/長方形 159"/>
          <p:cNvSpPr/>
          <p:nvPr/>
        </p:nvSpPr>
        <p:spPr>
          <a:xfrm>
            <a:off x="5580000" y="2738520"/>
            <a:ext cx="2338920" cy="29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東京都杉並区中野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丁目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号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正方形/長方形 160"/>
          <p:cNvSpPr/>
          <p:nvPr/>
        </p:nvSpPr>
        <p:spPr>
          <a:xfrm>
            <a:off x="8057160" y="2700000"/>
            <a:ext cx="1301760" cy="29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中野駅 徒歩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分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正方形/長方形 161"/>
          <p:cNvSpPr/>
          <p:nvPr/>
        </p:nvSpPr>
        <p:spPr>
          <a:xfrm>
            <a:off x="8057520" y="2880000"/>
            <a:ext cx="1841400" cy="42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阿佐ヶ谷駅 徒歩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分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正方形/長方形 162"/>
          <p:cNvSpPr/>
          <p:nvPr/>
        </p:nvSpPr>
        <p:spPr>
          <a:xfrm>
            <a:off x="5580000" y="3128400"/>
            <a:ext cx="3238920" cy="29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階　  敷金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礼金　広さ　　特徴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直線コネクタ 163"/>
          <p:cNvSpPr/>
          <p:nvPr/>
        </p:nvSpPr>
        <p:spPr>
          <a:xfrm>
            <a:off x="5400000" y="3420000"/>
            <a:ext cx="360000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000" rIns="90000" bIns="-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5" name="正方形/長方形 164"/>
          <p:cNvSpPr/>
          <p:nvPr/>
        </p:nvSpPr>
        <p:spPr>
          <a:xfrm>
            <a:off x="5580000" y="3488400"/>
            <a:ext cx="3418920" cy="42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階　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万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/5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万　　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畳　　コンビニまで徒歩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分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正方形/長方形 2"/>
          <p:cNvSpPr/>
          <p:nvPr/>
        </p:nvSpPr>
        <p:spPr>
          <a:xfrm>
            <a:off x="4246920" y="3960000"/>
            <a:ext cx="5832000" cy="143892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7" name="正方形/長方形 11"/>
          <p:cNvSpPr/>
          <p:nvPr/>
        </p:nvSpPr>
        <p:spPr>
          <a:xfrm>
            <a:off x="9365040" y="4939200"/>
            <a:ext cx="533880" cy="358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1200" b="1" strike="noStrike" spc="-1">
                <a:solidFill>
                  <a:srgbClr val="000000"/>
                </a:solidFill>
                <a:latin typeface="Arial"/>
                <a:ea typeface="Arial"/>
              </a:rPr>
              <a:t>詳細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正方形/長方形 167"/>
          <p:cNvSpPr/>
          <p:nvPr/>
        </p:nvSpPr>
        <p:spPr>
          <a:xfrm>
            <a:off x="5537160" y="4033080"/>
            <a:ext cx="2518920" cy="29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BE480A"/>
                </a:solidFill>
                <a:latin typeface="Arial"/>
                <a:ea typeface="DejaVu Sans"/>
              </a:rPr>
              <a:t>メゾン荻窪 </a:t>
            </a:r>
            <a:r>
              <a:rPr lang="en-US" sz="1400" b="1" strike="noStrike" spc="-1">
                <a:solidFill>
                  <a:srgbClr val="BE480A"/>
                </a:solidFill>
                <a:latin typeface="Arial"/>
                <a:ea typeface="DejaVu Sans"/>
              </a:rPr>
              <a:t>3</a:t>
            </a:r>
            <a:r>
              <a:rPr lang="ja-JP" sz="1400" b="1" strike="noStrike" spc="-1">
                <a:solidFill>
                  <a:srgbClr val="BE480A"/>
                </a:solidFill>
                <a:latin typeface="Arial"/>
                <a:ea typeface="DejaVu Sans"/>
              </a:rPr>
              <a:t>０１号室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正方形/長方形 168"/>
          <p:cNvSpPr/>
          <p:nvPr/>
        </p:nvSpPr>
        <p:spPr>
          <a:xfrm>
            <a:off x="5580000" y="4358520"/>
            <a:ext cx="2338920" cy="29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東京都杉並区荻窪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丁目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号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正方形/長方形 169"/>
          <p:cNvSpPr/>
          <p:nvPr/>
        </p:nvSpPr>
        <p:spPr>
          <a:xfrm>
            <a:off x="8057160" y="4320000"/>
            <a:ext cx="1301760" cy="29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荻窪駅 徒歩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分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正方形/長方形 170"/>
          <p:cNvSpPr/>
          <p:nvPr/>
        </p:nvSpPr>
        <p:spPr>
          <a:xfrm>
            <a:off x="8057520" y="4500000"/>
            <a:ext cx="1841400" cy="42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阿佐ヶ谷駅 徒歩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分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正方形/長方形 171"/>
          <p:cNvSpPr/>
          <p:nvPr/>
        </p:nvSpPr>
        <p:spPr>
          <a:xfrm>
            <a:off x="5580000" y="4748400"/>
            <a:ext cx="3238920" cy="29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階　  敷金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礼金　広さ　　特徴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直線コネクタ 172"/>
          <p:cNvSpPr/>
          <p:nvPr/>
        </p:nvSpPr>
        <p:spPr>
          <a:xfrm>
            <a:off x="5400000" y="5040000"/>
            <a:ext cx="360000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000" rIns="90000" bIns="-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4" name="正方形/長方形 173"/>
          <p:cNvSpPr/>
          <p:nvPr/>
        </p:nvSpPr>
        <p:spPr>
          <a:xfrm>
            <a:off x="5580000" y="5108400"/>
            <a:ext cx="3418920" cy="42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階　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万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/5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万　　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畳　　スーパーまで徒歩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分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5" name="図 174"/>
          <p:cNvPicPr/>
          <p:nvPr/>
        </p:nvPicPr>
        <p:blipFill>
          <a:blip r:embed="rId4"/>
          <a:stretch/>
        </p:blipFill>
        <p:spPr>
          <a:xfrm>
            <a:off x="4140000" y="4033080"/>
            <a:ext cx="1306440" cy="1306440"/>
          </a:xfrm>
          <a:prstGeom prst="rect">
            <a:avLst/>
          </a:prstGeom>
          <a:ln w="0">
            <a:noFill/>
          </a:ln>
        </p:spPr>
      </p:pic>
      <p:sp>
        <p:nvSpPr>
          <p:cNvPr id="176" name="テキスト ボックス 13"/>
          <p:cNvSpPr/>
          <p:nvPr/>
        </p:nvSpPr>
        <p:spPr>
          <a:xfrm>
            <a:off x="1980000" y="2906280"/>
            <a:ext cx="89892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600" b="0" strike="noStrike" spc="-1">
                <a:solidFill>
                  <a:srgbClr val="000000"/>
                </a:solidFill>
                <a:latin typeface="Arial"/>
                <a:ea typeface="Arial"/>
              </a:rPr>
              <a:t>賃料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正方形/長方形 176"/>
          <p:cNvSpPr/>
          <p:nvPr/>
        </p:nvSpPr>
        <p:spPr>
          <a:xfrm>
            <a:off x="1980000" y="3294720"/>
            <a:ext cx="898920" cy="3042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5.0</a:t>
            </a:r>
            <a:r>
              <a:rPr lang="ja-JP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万円</a:t>
            </a: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正方形/長方形 177"/>
          <p:cNvSpPr/>
          <p:nvPr/>
        </p:nvSpPr>
        <p:spPr>
          <a:xfrm>
            <a:off x="2160000" y="3618000"/>
            <a:ext cx="538920" cy="340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～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正方形/長方形 178"/>
          <p:cNvSpPr/>
          <p:nvPr/>
        </p:nvSpPr>
        <p:spPr>
          <a:xfrm>
            <a:off x="2700000" y="3654720"/>
            <a:ext cx="898920" cy="3042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8.0</a:t>
            </a:r>
            <a:r>
              <a:rPr lang="ja-JP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万円</a:t>
            </a: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0" name="図 179"/>
          <p:cNvPicPr/>
          <p:nvPr/>
        </p:nvPicPr>
        <p:blipFill>
          <a:blip r:embed="rId5"/>
          <a:stretch/>
        </p:blipFill>
        <p:spPr>
          <a:xfrm>
            <a:off x="2023920" y="3324240"/>
            <a:ext cx="874800" cy="227160"/>
          </a:xfrm>
          <a:prstGeom prst="rect">
            <a:avLst/>
          </a:prstGeom>
          <a:ln w="0">
            <a:noFill/>
          </a:ln>
        </p:spPr>
      </p:pic>
      <p:pic>
        <p:nvPicPr>
          <p:cNvPr id="181" name="図 180"/>
          <p:cNvPicPr/>
          <p:nvPr/>
        </p:nvPicPr>
        <p:blipFill>
          <a:blip r:embed="rId6"/>
          <a:stretch/>
        </p:blipFill>
        <p:spPr>
          <a:xfrm>
            <a:off x="2700000" y="3702240"/>
            <a:ext cx="874800" cy="227160"/>
          </a:xfrm>
          <a:prstGeom prst="rect">
            <a:avLst/>
          </a:prstGeom>
          <a:ln w="0">
            <a:noFill/>
          </a:ln>
        </p:spPr>
      </p:pic>
      <p:sp>
        <p:nvSpPr>
          <p:cNvPr id="45" name="PlaceHolder 1">
            <a:extLst>
              <a:ext uri="{FF2B5EF4-FFF2-40B4-BE49-F238E27FC236}">
                <a16:creationId xmlns:a16="http://schemas.microsoft.com/office/drawing/2014/main" id="{1B4E6497-52E0-4186-B3C2-68EE1A060D31}"/>
              </a:ext>
            </a:extLst>
          </p:cNvPr>
          <p:cNvSpPr txBox="1">
            <a:spLocks/>
          </p:cNvSpPr>
          <p:nvPr/>
        </p:nvSpPr>
        <p:spPr>
          <a:xfrm>
            <a:off x="892963" y="664774"/>
            <a:ext cx="3361877" cy="5474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/>
              <a:t>検索結果一覧画面</a:t>
            </a:r>
            <a:endParaRPr lang="en-US" sz="28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E233B5D-46F9-4BC0-A358-30D697BB4272}"/>
              </a:ext>
            </a:extLst>
          </p:cNvPr>
          <p:cNvSpPr txBox="1"/>
          <p:nvPr/>
        </p:nvSpPr>
        <p:spPr>
          <a:xfrm>
            <a:off x="5580000" y="6122880"/>
            <a:ext cx="3572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前へ　</a:t>
            </a:r>
            <a:r>
              <a:rPr kumimoji="1" lang="en-US" altLang="ja-JP" dirty="0"/>
              <a:t>1</a:t>
            </a:r>
            <a:r>
              <a:rPr kumimoji="1" lang="ja-JP" altLang="en-US" dirty="0"/>
              <a:t>　</a:t>
            </a:r>
            <a:r>
              <a:rPr kumimoji="1" lang="en-US" altLang="ja-JP" dirty="0"/>
              <a:t>2</a:t>
            </a:r>
            <a:r>
              <a:rPr kumimoji="1" lang="ja-JP" altLang="en-US" dirty="0"/>
              <a:t>　</a:t>
            </a:r>
            <a:r>
              <a:rPr kumimoji="1" lang="en-US" altLang="ja-JP" dirty="0"/>
              <a:t>3</a:t>
            </a:r>
            <a:r>
              <a:rPr kumimoji="1" lang="ja-JP" altLang="en-US" dirty="0"/>
              <a:t>　</a:t>
            </a:r>
            <a:r>
              <a:rPr kumimoji="1" lang="en-US" altLang="ja-JP" dirty="0"/>
              <a:t>4</a:t>
            </a:r>
            <a:r>
              <a:rPr kumimoji="1" lang="ja-JP" altLang="en-US" dirty="0"/>
              <a:t>　</a:t>
            </a:r>
            <a:r>
              <a:rPr kumimoji="1" lang="en-US" altLang="ja-JP" dirty="0"/>
              <a:t>5</a:t>
            </a:r>
            <a:r>
              <a:rPr kumimoji="1" lang="ja-JP" altLang="en-US" dirty="0"/>
              <a:t>　次へ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正方形/長方形 1"/>
          <p:cNvSpPr/>
          <p:nvPr/>
        </p:nvSpPr>
        <p:spPr>
          <a:xfrm>
            <a:off x="1813680" y="2687760"/>
            <a:ext cx="2221920" cy="317196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84" name="正方形/長方形 3"/>
          <p:cNvSpPr/>
          <p:nvPr/>
        </p:nvSpPr>
        <p:spPr>
          <a:xfrm>
            <a:off x="691200" y="1245600"/>
            <a:ext cx="10807200" cy="5498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85" name="正方形/長方形 4"/>
          <p:cNvSpPr/>
          <p:nvPr/>
        </p:nvSpPr>
        <p:spPr>
          <a:xfrm>
            <a:off x="691200" y="1238040"/>
            <a:ext cx="10807200" cy="43884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　　　　　　　　ホーム　お気に入り　会社概要　お問い合わせ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正方形/長方形 6"/>
          <p:cNvSpPr/>
          <p:nvPr/>
        </p:nvSpPr>
        <p:spPr>
          <a:xfrm>
            <a:off x="2403000" y="1676880"/>
            <a:ext cx="7696582" cy="5065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1400" b="0" strike="noStrike" spc="-1">
                <a:solidFill>
                  <a:schemeClr val="lt1"/>
                </a:solidFill>
                <a:latin typeface="Arial"/>
                <a:ea typeface="Arial"/>
              </a:rPr>
              <a:t>ｓ　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テキスト ボックス 8"/>
          <p:cNvSpPr/>
          <p:nvPr/>
        </p:nvSpPr>
        <p:spPr>
          <a:xfrm>
            <a:off x="2403000" y="1782000"/>
            <a:ext cx="475776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2800" b="0" strike="noStrike" spc="-1">
                <a:solidFill>
                  <a:srgbClr val="000000"/>
                </a:solidFill>
                <a:latin typeface="Arial"/>
                <a:ea typeface="Arial"/>
              </a:rPr>
              <a:t>レオパレス荻窪 ２０１号室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正方形/長方形 25"/>
          <p:cNvSpPr/>
          <p:nvPr/>
        </p:nvSpPr>
        <p:spPr>
          <a:xfrm>
            <a:off x="8419680" y="3420000"/>
            <a:ext cx="1146350" cy="719280"/>
          </a:xfrm>
          <a:prstGeom prst="rect">
            <a:avLst/>
          </a:prstGeom>
          <a:noFill/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2400" b="1" strike="noStrike" spc="-1">
                <a:solidFill>
                  <a:srgbClr val="000000"/>
                </a:solidFill>
                <a:latin typeface="Arial"/>
                <a:ea typeface="Arial"/>
              </a:rPr>
              <a:t>画像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正方形/長方形 28"/>
          <p:cNvSpPr/>
          <p:nvPr/>
        </p:nvSpPr>
        <p:spPr>
          <a:xfrm>
            <a:off x="6948285" y="3420000"/>
            <a:ext cx="1259280" cy="719280"/>
          </a:xfrm>
          <a:prstGeom prst="rect">
            <a:avLst/>
          </a:prstGeom>
          <a:noFill/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24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画像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正方形/長方形 32"/>
          <p:cNvSpPr/>
          <p:nvPr/>
        </p:nvSpPr>
        <p:spPr>
          <a:xfrm>
            <a:off x="2700000" y="4389840"/>
            <a:ext cx="6935040" cy="1728720"/>
          </a:xfrm>
          <a:prstGeom prst="rect">
            <a:avLst/>
          </a:prstGeom>
          <a:noFill/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3600" b="1" strike="noStrike" spc="-1">
                <a:solidFill>
                  <a:srgbClr val="000000"/>
                </a:solidFill>
                <a:latin typeface="Arial"/>
                <a:ea typeface="Arial"/>
              </a:rPr>
              <a:t>物件詳細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正方形/長方形 33"/>
          <p:cNvSpPr/>
          <p:nvPr/>
        </p:nvSpPr>
        <p:spPr>
          <a:xfrm>
            <a:off x="8018585" y="5059800"/>
            <a:ext cx="1507375" cy="40032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14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お気に入り登録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正方形/長方形 34"/>
          <p:cNvSpPr/>
          <p:nvPr/>
        </p:nvSpPr>
        <p:spPr>
          <a:xfrm>
            <a:off x="8018585" y="5573880"/>
            <a:ext cx="1507375" cy="40032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お問い合わせ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4" name="図 193"/>
          <p:cNvPicPr/>
          <p:nvPr/>
        </p:nvPicPr>
        <p:blipFill>
          <a:blip r:embed="rId3"/>
          <a:stretch/>
        </p:blipFill>
        <p:spPr>
          <a:xfrm>
            <a:off x="6941951" y="2527430"/>
            <a:ext cx="1259280" cy="718560"/>
          </a:xfrm>
          <a:prstGeom prst="rect">
            <a:avLst/>
          </a:prstGeom>
          <a:ln w="0">
            <a:noFill/>
          </a:ln>
        </p:spPr>
      </p:pic>
      <p:pic>
        <p:nvPicPr>
          <p:cNvPr id="195" name="図 194"/>
          <p:cNvPicPr/>
          <p:nvPr/>
        </p:nvPicPr>
        <p:blipFill>
          <a:blip r:embed="rId4"/>
          <a:stretch/>
        </p:blipFill>
        <p:spPr>
          <a:xfrm>
            <a:off x="8419679" y="2520000"/>
            <a:ext cx="1146351" cy="719280"/>
          </a:xfrm>
          <a:prstGeom prst="rect">
            <a:avLst/>
          </a:prstGeom>
          <a:ln w="0">
            <a:noFill/>
          </a:ln>
        </p:spPr>
      </p:pic>
      <p:pic>
        <p:nvPicPr>
          <p:cNvPr id="196" name="図 195"/>
          <p:cNvPicPr/>
          <p:nvPr/>
        </p:nvPicPr>
        <p:blipFill>
          <a:blip r:embed="rId5"/>
          <a:stretch/>
        </p:blipFill>
        <p:spPr>
          <a:xfrm>
            <a:off x="5450923" y="2509970"/>
            <a:ext cx="1259280" cy="753480"/>
          </a:xfrm>
          <a:prstGeom prst="rect">
            <a:avLst/>
          </a:prstGeom>
          <a:ln w="0">
            <a:noFill/>
          </a:ln>
        </p:spPr>
      </p:pic>
      <p:pic>
        <p:nvPicPr>
          <p:cNvPr id="198" name="図 197"/>
          <p:cNvPicPr/>
          <p:nvPr/>
        </p:nvPicPr>
        <p:blipFill>
          <a:blip r:embed="rId6"/>
          <a:stretch/>
        </p:blipFill>
        <p:spPr>
          <a:xfrm>
            <a:off x="2806920" y="2160000"/>
            <a:ext cx="2339280" cy="2339280"/>
          </a:xfrm>
          <a:prstGeom prst="rect">
            <a:avLst/>
          </a:prstGeom>
          <a:ln w="0">
            <a:noFill/>
          </a:ln>
        </p:spPr>
      </p:pic>
      <p:sp>
        <p:nvSpPr>
          <p:cNvPr id="19" name="正方形/長方形 28">
            <a:extLst>
              <a:ext uri="{FF2B5EF4-FFF2-40B4-BE49-F238E27FC236}">
                <a16:creationId xmlns:a16="http://schemas.microsoft.com/office/drawing/2014/main" id="{9D1274F9-3860-45BC-9D2E-B7DC1E87F9D5}"/>
              </a:ext>
            </a:extLst>
          </p:cNvPr>
          <p:cNvSpPr/>
          <p:nvPr/>
        </p:nvSpPr>
        <p:spPr>
          <a:xfrm>
            <a:off x="5453460" y="3441770"/>
            <a:ext cx="1259280" cy="719280"/>
          </a:xfrm>
          <a:prstGeom prst="rect">
            <a:avLst/>
          </a:prstGeom>
          <a:noFill/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24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画像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1">
            <a:extLst>
              <a:ext uri="{FF2B5EF4-FFF2-40B4-BE49-F238E27FC236}">
                <a16:creationId xmlns:a16="http://schemas.microsoft.com/office/drawing/2014/main" id="{219E2F44-A48B-4E31-870D-D724DC20809B}"/>
              </a:ext>
            </a:extLst>
          </p:cNvPr>
          <p:cNvSpPr txBox="1">
            <a:spLocks/>
          </p:cNvSpPr>
          <p:nvPr/>
        </p:nvSpPr>
        <p:spPr>
          <a:xfrm>
            <a:off x="892963" y="664774"/>
            <a:ext cx="3361877" cy="5474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/>
              <a:t>物件詳細画面</a:t>
            </a:r>
            <a:endParaRPr 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正方形/長方形 3"/>
          <p:cNvSpPr/>
          <p:nvPr/>
        </p:nvSpPr>
        <p:spPr>
          <a:xfrm>
            <a:off x="502920" y="1250640"/>
            <a:ext cx="11234880" cy="5493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201" name="正方形/長方形 14"/>
          <p:cNvSpPr/>
          <p:nvPr/>
        </p:nvSpPr>
        <p:spPr>
          <a:xfrm>
            <a:off x="883800" y="2179080"/>
            <a:ext cx="1278000" cy="520920"/>
          </a:xfrm>
          <a:prstGeom prst="rect">
            <a:avLst/>
          </a:prstGeom>
          <a:solidFill>
            <a:srgbClr val="A9D4DB"/>
          </a:solidFill>
          <a:ln cap="rnd"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2000" b="1" strike="noStrike" spc="-1">
                <a:solidFill>
                  <a:srgbClr val="000000"/>
                </a:solidFill>
                <a:latin typeface="Arial"/>
                <a:ea typeface="Arial"/>
              </a:rPr>
              <a:t>新規登録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正方形/長方形 15"/>
          <p:cNvSpPr/>
          <p:nvPr/>
        </p:nvSpPr>
        <p:spPr>
          <a:xfrm>
            <a:off x="10098360" y="3496680"/>
            <a:ext cx="1572480" cy="33624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所有アパート一覧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正方形/長方形 16"/>
          <p:cNvSpPr/>
          <p:nvPr/>
        </p:nvSpPr>
        <p:spPr>
          <a:xfrm>
            <a:off x="7346880" y="3519000"/>
            <a:ext cx="1572480" cy="33624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オーナー情報編集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テキスト ボックス 1"/>
          <p:cNvSpPr/>
          <p:nvPr/>
        </p:nvSpPr>
        <p:spPr>
          <a:xfrm>
            <a:off x="805320" y="1530360"/>
            <a:ext cx="629352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2800" b="1" strike="noStrike" spc="-1">
                <a:solidFill>
                  <a:srgbClr val="000000"/>
                </a:solidFill>
                <a:latin typeface="Arial"/>
                <a:ea typeface="Arial"/>
              </a:rPr>
              <a:t>オーナー一覧・新規登録・編集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テキスト ボックス 10"/>
          <p:cNvSpPr/>
          <p:nvPr/>
        </p:nvSpPr>
        <p:spPr>
          <a:xfrm>
            <a:off x="718920" y="2965680"/>
            <a:ext cx="1044216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600" b="1" strike="noStrike" spc="-1">
                <a:solidFill>
                  <a:srgbClr val="000000"/>
                </a:solidFill>
                <a:latin typeface="Arial"/>
                <a:ea typeface="Arial"/>
              </a:rPr>
              <a:t>名前　　　　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ID</a:t>
            </a:r>
            <a:r>
              <a:rPr lang="ja-JP" sz="1600" b="1" strike="noStrike" spc="-1">
                <a:solidFill>
                  <a:srgbClr val="000000"/>
                </a:solidFill>
                <a:latin typeface="Arial"/>
                <a:ea typeface="Arial"/>
              </a:rPr>
              <a:t>　生年月日　　　　住所　　　　　　　登録日　　　　　　　　　　　　所有アパート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6" name="直線コネクタ 12"/>
          <p:cNvCxnSpPr/>
          <p:nvPr/>
        </p:nvCxnSpPr>
        <p:spPr>
          <a:xfrm>
            <a:off x="761760" y="3429000"/>
            <a:ext cx="10721160" cy="216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cxnSp>
        <p:nvCxnSpPr>
          <p:cNvPr id="207" name="直線コネクタ 20"/>
          <p:cNvCxnSpPr/>
          <p:nvPr/>
        </p:nvCxnSpPr>
        <p:spPr>
          <a:xfrm>
            <a:off x="804960" y="4434840"/>
            <a:ext cx="10721160" cy="216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sp>
        <p:nvSpPr>
          <p:cNvPr id="208" name="テキスト ボックス 22"/>
          <p:cNvSpPr/>
          <p:nvPr/>
        </p:nvSpPr>
        <p:spPr>
          <a:xfrm>
            <a:off x="718920" y="3535920"/>
            <a:ext cx="99658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小豆畑明典　１　</a:t>
            </a:r>
            <a:r>
              <a:rPr 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2001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年</a:t>
            </a:r>
            <a:r>
              <a:rPr 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9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月</a:t>
            </a:r>
            <a:r>
              <a:rPr 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18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日　東京都中野区荻窪　</a:t>
            </a:r>
            <a:r>
              <a:rPr 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2011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年</a:t>
            </a:r>
            <a:r>
              <a:rPr 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9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月</a:t>
            </a:r>
            <a:r>
              <a:rPr 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18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日　　　　　　　　  レオパレス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テキスト ボックス 23"/>
          <p:cNvSpPr/>
          <p:nvPr/>
        </p:nvSpPr>
        <p:spPr>
          <a:xfrm>
            <a:off x="718920" y="3993480"/>
            <a:ext cx="99658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600" b="1" strike="noStrike" spc="-1">
                <a:solidFill>
                  <a:srgbClr val="000000"/>
                </a:solidFill>
                <a:latin typeface="Arial"/>
                <a:ea typeface="Arial"/>
              </a:rPr>
              <a:t>　　　　　　　　　　　　　　　　　　　　　　　　　　　　　　　　　　　　　　　　 ときわ壮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10" name="直線コネクタ 24"/>
          <p:cNvCxnSpPr/>
          <p:nvPr/>
        </p:nvCxnSpPr>
        <p:spPr>
          <a:xfrm>
            <a:off x="804960" y="5125680"/>
            <a:ext cx="10721160" cy="216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sp>
        <p:nvSpPr>
          <p:cNvPr id="211" name="テキスト ボックス 25"/>
          <p:cNvSpPr/>
          <p:nvPr/>
        </p:nvSpPr>
        <p:spPr>
          <a:xfrm>
            <a:off x="762120" y="4590000"/>
            <a:ext cx="99658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600" b="1" strike="noStrike" spc="-1">
                <a:solidFill>
                  <a:srgbClr val="000000"/>
                </a:solidFill>
                <a:latin typeface="Arial"/>
                <a:ea typeface="Arial"/>
              </a:rPr>
              <a:t>高橋　　　　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2</a:t>
            </a:r>
            <a:r>
              <a:rPr lang="ja-JP" sz="1600" b="1" strike="noStrike" spc="-1">
                <a:solidFill>
                  <a:srgbClr val="000000"/>
                </a:solidFill>
                <a:latin typeface="Arial"/>
                <a:ea typeface="Arial"/>
              </a:rPr>
              <a:t>　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2000</a:t>
            </a:r>
            <a:r>
              <a:rPr lang="ja-JP" sz="1600" b="1" strike="noStrike" spc="-1">
                <a:solidFill>
                  <a:srgbClr val="000000"/>
                </a:solidFill>
                <a:latin typeface="Arial"/>
                <a:ea typeface="Arial"/>
              </a:rPr>
              <a:t>年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10</a:t>
            </a:r>
            <a:r>
              <a:rPr lang="ja-JP" sz="1600" b="1" strike="noStrike" spc="-1">
                <a:solidFill>
                  <a:srgbClr val="000000"/>
                </a:solidFill>
                <a:latin typeface="Arial"/>
                <a:ea typeface="Arial"/>
              </a:rPr>
              <a:t>月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18</a:t>
            </a:r>
            <a:r>
              <a:rPr lang="ja-JP" sz="1600" b="1" strike="noStrike" spc="-1">
                <a:solidFill>
                  <a:srgbClr val="000000"/>
                </a:solidFill>
                <a:latin typeface="Arial"/>
                <a:ea typeface="Arial"/>
              </a:rPr>
              <a:t>日  東京都杉並区荻窪　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2012</a:t>
            </a:r>
            <a:r>
              <a:rPr lang="ja-JP" sz="1600" b="1" strike="noStrike" spc="-1">
                <a:solidFill>
                  <a:srgbClr val="000000"/>
                </a:solidFill>
                <a:latin typeface="Arial"/>
                <a:ea typeface="Arial"/>
              </a:rPr>
              <a:t>年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lang="ja-JP" sz="1600" b="1" strike="noStrike" spc="-1">
                <a:solidFill>
                  <a:srgbClr val="000000"/>
                </a:solidFill>
                <a:latin typeface="Arial"/>
                <a:ea typeface="Arial"/>
              </a:rPr>
              <a:t>月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18</a:t>
            </a:r>
            <a:r>
              <a:rPr lang="ja-JP" sz="1600" b="1" strike="noStrike" spc="-1">
                <a:solidFill>
                  <a:srgbClr val="000000"/>
                </a:solidFill>
                <a:latin typeface="Arial"/>
                <a:ea typeface="Arial"/>
              </a:rPr>
              <a:t>日　　　　　　　　  メゾン荻窪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正方形/長方形 26"/>
          <p:cNvSpPr/>
          <p:nvPr/>
        </p:nvSpPr>
        <p:spPr>
          <a:xfrm>
            <a:off x="7346880" y="4598280"/>
            <a:ext cx="1572480" cy="33624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オーナー情報編集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正方形/長方形 27"/>
          <p:cNvSpPr/>
          <p:nvPr/>
        </p:nvSpPr>
        <p:spPr>
          <a:xfrm>
            <a:off x="10059120" y="4567320"/>
            <a:ext cx="1572480" cy="33624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所有アパート一覧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14" name="直線コネクタ 28"/>
          <p:cNvCxnSpPr/>
          <p:nvPr/>
        </p:nvCxnSpPr>
        <p:spPr>
          <a:xfrm>
            <a:off x="761760" y="5854680"/>
            <a:ext cx="10721160" cy="216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sp>
        <p:nvSpPr>
          <p:cNvPr id="215" name="テキスト ボックス 29"/>
          <p:cNvSpPr/>
          <p:nvPr/>
        </p:nvSpPr>
        <p:spPr>
          <a:xfrm>
            <a:off x="762120" y="5296320"/>
            <a:ext cx="99658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600" b="1" strike="noStrike" spc="-1">
                <a:solidFill>
                  <a:srgbClr val="000000"/>
                </a:solidFill>
                <a:latin typeface="Arial"/>
                <a:ea typeface="Arial"/>
              </a:rPr>
              <a:t>鈴木　　　　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3</a:t>
            </a:r>
            <a:r>
              <a:rPr lang="ja-JP" sz="1600" b="1" strike="noStrike" spc="-1">
                <a:solidFill>
                  <a:srgbClr val="000000"/>
                </a:solidFill>
                <a:latin typeface="Arial"/>
                <a:ea typeface="Arial"/>
              </a:rPr>
              <a:t>　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2001</a:t>
            </a:r>
            <a:r>
              <a:rPr lang="ja-JP" sz="1600" b="1" strike="noStrike" spc="-1">
                <a:solidFill>
                  <a:srgbClr val="000000"/>
                </a:solidFill>
                <a:latin typeface="Arial"/>
                <a:ea typeface="Arial"/>
              </a:rPr>
              <a:t>年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9</a:t>
            </a:r>
            <a:r>
              <a:rPr lang="ja-JP" sz="1600" b="1" strike="noStrike" spc="-1">
                <a:solidFill>
                  <a:srgbClr val="000000"/>
                </a:solidFill>
                <a:latin typeface="Arial"/>
                <a:ea typeface="Arial"/>
              </a:rPr>
              <a:t>月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18</a:t>
            </a:r>
            <a:r>
              <a:rPr lang="ja-JP" sz="1600" b="1" strike="noStrike" spc="-1">
                <a:solidFill>
                  <a:srgbClr val="000000"/>
                </a:solidFill>
                <a:latin typeface="Arial"/>
                <a:ea typeface="Arial"/>
              </a:rPr>
              <a:t>日　東京都杉並区荻窪　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2013</a:t>
            </a:r>
            <a:r>
              <a:rPr lang="ja-JP" sz="1600" b="1" strike="noStrike" spc="-1">
                <a:solidFill>
                  <a:srgbClr val="000000"/>
                </a:solidFill>
                <a:latin typeface="Arial"/>
                <a:ea typeface="Arial"/>
              </a:rPr>
              <a:t>年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3</a:t>
            </a:r>
            <a:r>
              <a:rPr lang="ja-JP" sz="1600" b="1" strike="noStrike" spc="-1">
                <a:solidFill>
                  <a:srgbClr val="000000"/>
                </a:solidFill>
                <a:latin typeface="Arial"/>
                <a:ea typeface="Arial"/>
              </a:rPr>
              <a:t>月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18</a:t>
            </a:r>
            <a:r>
              <a:rPr lang="ja-JP" sz="1600" b="1" strike="noStrike" spc="-1">
                <a:solidFill>
                  <a:srgbClr val="000000"/>
                </a:solidFill>
                <a:latin typeface="Arial"/>
                <a:ea typeface="Arial"/>
              </a:rPr>
              <a:t>日　　　　　　　　 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正方形/長方形 30"/>
          <p:cNvSpPr/>
          <p:nvPr/>
        </p:nvSpPr>
        <p:spPr>
          <a:xfrm>
            <a:off x="7346880" y="5268960"/>
            <a:ext cx="1572480" cy="33624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オーナー情報編集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正方形/長方形 31"/>
          <p:cNvSpPr/>
          <p:nvPr/>
        </p:nvSpPr>
        <p:spPr>
          <a:xfrm>
            <a:off x="10087200" y="5238720"/>
            <a:ext cx="1572480" cy="33624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所有アパート一覧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テキスト ボックス 33"/>
          <p:cNvSpPr/>
          <p:nvPr/>
        </p:nvSpPr>
        <p:spPr>
          <a:xfrm>
            <a:off x="6095880" y="5967720"/>
            <a:ext cx="736560" cy="596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vert" lIns="45000" tIns="90000" rIns="45000" bIns="90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Arial"/>
                <a:ea typeface="Arial"/>
              </a:rPr>
              <a:t>…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1">
            <a:extLst>
              <a:ext uri="{FF2B5EF4-FFF2-40B4-BE49-F238E27FC236}">
                <a16:creationId xmlns:a16="http://schemas.microsoft.com/office/drawing/2014/main" id="{16456E06-43CC-480D-BBD9-1C84112779AF}"/>
              </a:ext>
            </a:extLst>
          </p:cNvPr>
          <p:cNvSpPr txBox="1">
            <a:spLocks/>
          </p:cNvSpPr>
          <p:nvPr/>
        </p:nvSpPr>
        <p:spPr>
          <a:xfrm>
            <a:off x="2612571" y="161584"/>
            <a:ext cx="6948174" cy="5474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dirty="0"/>
              <a:t>機能要件 詳細 </a:t>
            </a:r>
            <a:r>
              <a:rPr lang="en-US" altLang="ja-JP" sz="3600" dirty="0"/>
              <a:t>–</a:t>
            </a:r>
            <a:r>
              <a:rPr lang="ja-JP" altLang="en-US" sz="3600" dirty="0"/>
              <a:t> フロント側詳細</a:t>
            </a:r>
            <a:endParaRPr lang="en-US" sz="3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1028880" y="272520"/>
            <a:ext cx="8497080" cy="64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ja-JP" sz="4900" b="1" strike="noStrike" spc="-1">
                <a:solidFill>
                  <a:schemeClr val="dk1"/>
                </a:solidFill>
                <a:latin typeface="Arial"/>
                <a:ea typeface="Arial"/>
              </a:rPr>
              <a:t>アパート一覧（管理者）</a:t>
            </a:r>
            <a:endParaRPr lang="en-US" sz="4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正方形/長方形 3"/>
          <p:cNvSpPr/>
          <p:nvPr/>
        </p:nvSpPr>
        <p:spPr>
          <a:xfrm>
            <a:off x="502920" y="1250640"/>
            <a:ext cx="11234880" cy="5493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221" name="正方形/長方形 14"/>
          <p:cNvSpPr/>
          <p:nvPr/>
        </p:nvSpPr>
        <p:spPr>
          <a:xfrm>
            <a:off x="883800" y="2179080"/>
            <a:ext cx="1278000" cy="520920"/>
          </a:xfrm>
          <a:prstGeom prst="rect">
            <a:avLst/>
          </a:prstGeom>
          <a:solidFill>
            <a:srgbClr val="A9D4DB"/>
          </a:solidFill>
          <a:ln cap="rnd"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2000" b="1" strike="noStrike" spc="-1">
                <a:solidFill>
                  <a:srgbClr val="000000"/>
                </a:solidFill>
                <a:latin typeface="Arial"/>
                <a:ea typeface="Arial"/>
              </a:rPr>
              <a:t>新規登録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正方形/長方形 16"/>
          <p:cNvSpPr/>
          <p:nvPr/>
        </p:nvSpPr>
        <p:spPr>
          <a:xfrm>
            <a:off x="9703800" y="3612960"/>
            <a:ext cx="707760" cy="28908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編集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テキスト ボックス 1"/>
          <p:cNvSpPr/>
          <p:nvPr/>
        </p:nvSpPr>
        <p:spPr>
          <a:xfrm>
            <a:off x="805320" y="1530360"/>
            <a:ext cx="629352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2800" b="1" strike="noStrike" spc="-1">
                <a:solidFill>
                  <a:srgbClr val="000000"/>
                </a:solidFill>
                <a:latin typeface="Arial"/>
                <a:ea typeface="Arial"/>
              </a:rPr>
              <a:t>アパート一覧・新規登録・編集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テキスト ボックス 10"/>
          <p:cNvSpPr/>
          <p:nvPr/>
        </p:nvSpPr>
        <p:spPr>
          <a:xfrm>
            <a:off x="718920" y="2965680"/>
            <a:ext cx="1044216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600" b="1" strike="noStrike" spc="-1">
                <a:solidFill>
                  <a:srgbClr val="000000"/>
                </a:solidFill>
                <a:latin typeface="Arial"/>
                <a:ea typeface="Arial"/>
              </a:rPr>
              <a:t>アパート名　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ID</a:t>
            </a:r>
            <a:r>
              <a:rPr lang="ja-JP" sz="1600" b="1" strike="noStrike" spc="-1">
                <a:solidFill>
                  <a:srgbClr val="000000"/>
                </a:solidFill>
                <a:latin typeface="Arial"/>
                <a:ea typeface="Arial"/>
              </a:rPr>
              <a:t>　建設日　　　　　住所　　　　　　　　　　　　　・・・　　　　　　　　　　　　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5" name="直線コネクタ 12"/>
          <p:cNvCxnSpPr/>
          <p:nvPr/>
        </p:nvCxnSpPr>
        <p:spPr>
          <a:xfrm>
            <a:off x="761760" y="3429000"/>
            <a:ext cx="10721160" cy="216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cxnSp>
        <p:nvCxnSpPr>
          <p:cNvPr id="226" name="直線コネクタ 20"/>
          <p:cNvCxnSpPr/>
          <p:nvPr/>
        </p:nvCxnSpPr>
        <p:spPr>
          <a:xfrm>
            <a:off x="718560" y="4017960"/>
            <a:ext cx="10721160" cy="216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sp>
        <p:nvSpPr>
          <p:cNvPr id="227" name="テキスト ボックス 22"/>
          <p:cNvSpPr/>
          <p:nvPr/>
        </p:nvSpPr>
        <p:spPr>
          <a:xfrm>
            <a:off x="718920" y="3537000"/>
            <a:ext cx="684036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600" b="1" strike="noStrike" spc="-1">
                <a:solidFill>
                  <a:srgbClr val="000000"/>
                </a:solidFill>
                <a:latin typeface="Arial"/>
                <a:ea typeface="Arial"/>
              </a:rPr>
              <a:t>レオパレス　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lang="ja-JP" sz="1600" b="1" strike="noStrike" spc="-1">
                <a:solidFill>
                  <a:srgbClr val="000000"/>
                </a:solidFill>
                <a:latin typeface="Arial"/>
                <a:ea typeface="Arial"/>
              </a:rPr>
              <a:t>　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2001</a:t>
            </a:r>
            <a:r>
              <a:rPr lang="ja-JP" sz="1600" b="1" strike="noStrike" spc="-1">
                <a:solidFill>
                  <a:srgbClr val="000000"/>
                </a:solidFill>
                <a:latin typeface="Arial"/>
                <a:ea typeface="Arial"/>
              </a:rPr>
              <a:t>年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9</a:t>
            </a:r>
            <a:r>
              <a:rPr lang="ja-JP" sz="1600" b="1" strike="noStrike" spc="-1">
                <a:solidFill>
                  <a:srgbClr val="000000"/>
                </a:solidFill>
                <a:latin typeface="Arial"/>
                <a:ea typeface="Arial"/>
              </a:rPr>
              <a:t>月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19</a:t>
            </a:r>
            <a:r>
              <a:rPr lang="ja-JP" sz="1600" b="1" strike="noStrike" spc="-1">
                <a:solidFill>
                  <a:srgbClr val="000000"/>
                </a:solidFill>
                <a:latin typeface="Arial"/>
                <a:ea typeface="Arial"/>
              </a:rPr>
              <a:t>日  　東京都杉並区中野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lang="ja-JP" sz="1600" b="1" strike="noStrike" spc="-1">
                <a:solidFill>
                  <a:srgbClr val="000000"/>
                </a:solidFill>
                <a:latin typeface="Arial"/>
                <a:ea typeface="Arial"/>
              </a:rPr>
              <a:t>番地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lang="ja-JP" sz="1600" b="1" strike="noStrike" spc="-1">
                <a:solidFill>
                  <a:srgbClr val="000000"/>
                </a:solidFill>
                <a:latin typeface="Arial"/>
                <a:ea typeface="Arial"/>
              </a:rPr>
              <a:t>号　　　・・・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8" name="直線コネクタ 24"/>
          <p:cNvCxnSpPr/>
          <p:nvPr/>
        </p:nvCxnSpPr>
        <p:spPr>
          <a:xfrm>
            <a:off x="718560" y="4598280"/>
            <a:ext cx="10721160" cy="216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sp>
        <p:nvSpPr>
          <p:cNvPr id="229" name="テキスト ボックス 4"/>
          <p:cNvSpPr/>
          <p:nvPr/>
        </p:nvSpPr>
        <p:spPr>
          <a:xfrm>
            <a:off x="718920" y="4126320"/>
            <a:ext cx="702036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600" b="1" strike="noStrike" spc="-1">
                <a:solidFill>
                  <a:srgbClr val="000000"/>
                </a:solidFill>
                <a:latin typeface="Arial"/>
                <a:ea typeface="Arial"/>
              </a:rPr>
              <a:t>ときわ壮 　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2</a:t>
            </a:r>
            <a:r>
              <a:rPr lang="ja-JP" sz="1600" b="1" strike="noStrike" spc="-1">
                <a:solidFill>
                  <a:srgbClr val="000000"/>
                </a:solidFill>
                <a:latin typeface="Arial"/>
                <a:ea typeface="Arial"/>
              </a:rPr>
              <a:t>　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2002</a:t>
            </a:r>
            <a:r>
              <a:rPr lang="ja-JP" sz="1600" b="1" strike="noStrike" spc="-1">
                <a:solidFill>
                  <a:srgbClr val="000000"/>
                </a:solidFill>
                <a:latin typeface="Arial"/>
                <a:ea typeface="Arial"/>
              </a:rPr>
              <a:t>年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10</a:t>
            </a:r>
            <a:r>
              <a:rPr lang="ja-JP" sz="1600" b="1" strike="noStrike" spc="-1">
                <a:solidFill>
                  <a:srgbClr val="000000"/>
                </a:solidFill>
                <a:latin typeface="Arial"/>
                <a:ea typeface="Arial"/>
              </a:rPr>
              <a:t>月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19</a:t>
            </a:r>
            <a:r>
              <a:rPr lang="ja-JP" sz="1600" b="1" strike="noStrike" spc="-1">
                <a:solidFill>
                  <a:srgbClr val="000000"/>
                </a:solidFill>
                <a:latin typeface="Arial"/>
                <a:ea typeface="Arial"/>
              </a:rPr>
              <a:t>日　東京都杉並区荻窪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lang="ja-JP" sz="1600" b="1" strike="noStrike" spc="-1">
                <a:solidFill>
                  <a:srgbClr val="000000"/>
                </a:solidFill>
                <a:latin typeface="Arial"/>
                <a:ea typeface="Arial"/>
              </a:rPr>
              <a:t>番地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lang="ja-JP" sz="1600" b="1" strike="noStrike" spc="-1">
                <a:solidFill>
                  <a:srgbClr val="000000"/>
                </a:solidFill>
                <a:latin typeface="Arial"/>
                <a:ea typeface="Arial"/>
              </a:rPr>
              <a:t>号　　　・・・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正方形/長方形 5"/>
          <p:cNvSpPr/>
          <p:nvPr/>
        </p:nvSpPr>
        <p:spPr>
          <a:xfrm>
            <a:off x="9703800" y="4140720"/>
            <a:ext cx="707760" cy="28908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編集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正方形/長方形 7"/>
          <p:cNvSpPr/>
          <p:nvPr/>
        </p:nvSpPr>
        <p:spPr>
          <a:xfrm>
            <a:off x="10576440" y="4147920"/>
            <a:ext cx="943920" cy="28044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部屋一覧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正方形/長方形 8"/>
          <p:cNvSpPr/>
          <p:nvPr/>
        </p:nvSpPr>
        <p:spPr>
          <a:xfrm>
            <a:off x="10576440" y="3619800"/>
            <a:ext cx="943920" cy="28044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部屋一覧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1028880" y="272520"/>
            <a:ext cx="8497080" cy="64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ja-JP" sz="4900" b="1" strike="noStrike" spc="-1">
                <a:solidFill>
                  <a:schemeClr val="dk1"/>
                </a:solidFill>
                <a:latin typeface="Arial"/>
                <a:ea typeface="Arial"/>
              </a:rPr>
              <a:t>部屋一覧（管理者）</a:t>
            </a:r>
            <a:endParaRPr lang="en-US" sz="4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正方形/長方形 3"/>
          <p:cNvSpPr/>
          <p:nvPr/>
        </p:nvSpPr>
        <p:spPr>
          <a:xfrm>
            <a:off x="502920" y="1250640"/>
            <a:ext cx="11234880" cy="5493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235" name="正方形/長方形 14"/>
          <p:cNvSpPr/>
          <p:nvPr/>
        </p:nvSpPr>
        <p:spPr>
          <a:xfrm>
            <a:off x="883800" y="2179080"/>
            <a:ext cx="1278000" cy="520920"/>
          </a:xfrm>
          <a:prstGeom prst="rect">
            <a:avLst/>
          </a:prstGeom>
          <a:solidFill>
            <a:srgbClr val="A9D4DB"/>
          </a:solidFill>
          <a:ln cap="rnd"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2000" b="1" strike="noStrike" spc="-1">
                <a:solidFill>
                  <a:srgbClr val="000000"/>
                </a:solidFill>
                <a:latin typeface="Arial"/>
                <a:ea typeface="Arial"/>
              </a:rPr>
              <a:t>新規登録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テキスト ボックス 1"/>
          <p:cNvSpPr/>
          <p:nvPr/>
        </p:nvSpPr>
        <p:spPr>
          <a:xfrm>
            <a:off x="805320" y="1530360"/>
            <a:ext cx="629352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2800" b="1" strike="noStrike" spc="-1">
                <a:solidFill>
                  <a:srgbClr val="000000"/>
                </a:solidFill>
                <a:latin typeface="Arial"/>
                <a:ea typeface="Arial"/>
              </a:rPr>
              <a:t>レオパレス 部屋一覧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テキスト ボックス 10"/>
          <p:cNvSpPr/>
          <p:nvPr/>
        </p:nvSpPr>
        <p:spPr>
          <a:xfrm>
            <a:off x="718920" y="2965680"/>
            <a:ext cx="1044216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600" b="1" strike="noStrike" spc="-1">
                <a:solidFill>
                  <a:srgbClr val="000000"/>
                </a:solidFill>
                <a:latin typeface="Arial"/>
                <a:ea typeface="Arial"/>
              </a:rPr>
              <a:t>部屋番号　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ID</a:t>
            </a:r>
            <a:r>
              <a:rPr lang="ja-JP" sz="1600" b="1" strike="noStrike" spc="-1">
                <a:solidFill>
                  <a:srgbClr val="000000"/>
                </a:solidFill>
                <a:latin typeface="Arial"/>
                <a:ea typeface="Arial"/>
              </a:rPr>
              <a:t>　家賃　　敷金　　礼金　　　　・・・　　　　　　　　　　　　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8" name="直線コネクタ 12"/>
          <p:cNvCxnSpPr/>
          <p:nvPr/>
        </p:nvCxnSpPr>
        <p:spPr>
          <a:xfrm>
            <a:off x="761760" y="3429000"/>
            <a:ext cx="10721160" cy="216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cxnSp>
        <p:nvCxnSpPr>
          <p:cNvPr id="239" name="直線コネクタ 20"/>
          <p:cNvCxnSpPr/>
          <p:nvPr/>
        </p:nvCxnSpPr>
        <p:spPr>
          <a:xfrm>
            <a:off x="718560" y="4017960"/>
            <a:ext cx="10721160" cy="216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sp>
        <p:nvSpPr>
          <p:cNvPr id="240" name="テキスト ボックス 22"/>
          <p:cNvSpPr/>
          <p:nvPr/>
        </p:nvSpPr>
        <p:spPr>
          <a:xfrm>
            <a:off x="718920" y="3537000"/>
            <a:ext cx="635904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101         </a:t>
            </a:r>
            <a:r>
              <a:rPr lang="ja-JP" sz="1600" b="1" strike="noStrike" spc="-1">
                <a:solidFill>
                  <a:srgbClr val="000000"/>
                </a:solidFill>
                <a:latin typeface="Arial"/>
                <a:ea typeface="Arial"/>
              </a:rPr>
              <a:t>　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lang="ja-JP" sz="1600" b="1" strike="noStrike" spc="-1">
                <a:solidFill>
                  <a:srgbClr val="000000"/>
                </a:solidFill>
                <a:latin typeface="Arial"/>
                <a:ea typeface="Arial"/>
              </a:rPr>
              <a:t>　 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50,000    50,000    0</a:t>
            </a:r>
            <a:r>
              <a:rPr lang="ja-JP" sz="1600" b="1" strike="noStrike" spc="-1">
                <a:solidFill>
                  <a:srgbClr val="000000"/>
                </a:solidFill>
                <a:latin typeface="Arial"/>
                <a:ea typeface="Arial"/>
              </a:rPr>
              <a:t>　　　       ・・・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1" name="直線コネクタ 24"/>
          <p:cNvCxnSpPr/>
          <p:nvPr/>
        </p:nvCxnSpPr>
        <p:spPr>
          <a:xfrm>
            <a:off x="718560" y="4598280"/>
            <a:ext cx="10721160" cy="216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sp>
        <p:nvSpPr>
          <p:cNvPr id="242" name="テキスト ボックス 4"/>
          <p:cNvSpPr/>
          <p:nvPr/>
        </p:nvSpPr>
        <p:spPr>
          <a:xfrm>
            <a:off x="718920" y="4126320"/>
            <a:ext cx="635904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102         </a:t>
            </a:r>
            <a:r>
              <a:rPr lang="ja-JP" sz="1600" b="1" strike="noStrike" spc="-1">
                <a:solidFill>
                  <a:srgbClr val="000000"/>
                </a:solidFill>
                <a:latin typeface="Arial"/>
                <a:ea typeface="Arial"/>
              </a:rPr>
              <a:t>　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2</a:t>
            </a:r>
            <a:r>
              <a:rPr lang="ja-JP" sz="1600" b="1" strike="noStrike" spc="-1">
                <a:solidFill>
                  <a:srgbClr val="000000"/>
                </a:solidFill>
                <a:latin typeface="Arial"/>
                <a:ea typeface="Arial"/>
              </a:rPr>
              <a:t>　 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50,000    50,000    0</a:t>
            </a:r>
            <a:r>
              <a:rPr lang="ja-JP" sz="1600" b="1" strike="noStrike" spc="-1">
                <a:solidFill>
                  <a:srgbClr val="000000"/>
                </a:solidFill>
                <a:latin typeface="Arial"/>
                <a:ea typeface="Arial"/>
              </a:rPr>
              <a:t>　　       　・・・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正方形/長方形 7"/>
          <p:cNvSpPr/>
          <p:nvPr/>
        </p:nvSpPr>
        <p:spPr>
          <a:xfrm>
            <a:off x="10576440" y="4147920"/>
            <a:ext cx="943920" cy="28044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部屋編集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正方形/長方形 8"/>
          <p:cNvSpPr/>
          <p:nvPr/>
        </p:nvSpPr>
        <p:spPr>
          <a:xfrm>
            <a:off x="10576440" y="3619800"/>
            <a:ext cx="943920" cy="28044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部屋編集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正方形/長方形 6"/>
          <p:cNvSpPr/>
          <p:nvPr/>
        </p:nvSpPr>
        <p:spPr>
          <a:xfrm>
            <a:off x="883800" y="2179080"/>
            <a:ext cx="1816560" cy="520920"/>
          </a:xfrm>
          <a:prstGeom prst="rect">
            <a:avLst/>
          </a:prstGeom>
          <a:solidFill>
            <a:srgbClr val="A9D4DB"/>
          </a:solidFill>
          <a:ln cap="rnd"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2000" b="1" strike="noStrike" spc="-1">
                <a:solidFill>
                  <a:srgbClr val="000000"/>
                </a:solidFill>
                <a:latin typeface="Arial"/>
                <a:ea typeface="Arial"/>
              </a:rPr>
              <a:t>部屋新規登録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テキスト ボックス 9"/>
          <p:cNvSpPr/>
          <p:nvPr/>
        </p:nvSpPr>
        <p:spPr>
          <a:xfrm>
            <a:off x="6017400" y="4995000"/>
            <a:ext cx="736560" cy="596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vert" lIns="45000" tIns="90000" rIns="45000" bIns="90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Arial"/>
                <a:ea typeface="Arial"/>
              </a:rPr>
              <a:t>… 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AE0789F7-6677-41CD-B422-A5AA319E3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1740" y="2284200"/>
            <a:ext cx="3002100" cy="1144800"/>
          </a:xfrm>
        </p:spPr>
        <p:txBody>
          <a:bodyPr/>
          <a:lstStyle/>
          <a:p>
            <a:r>
              <a:rPr lang="ja-JP" altLang="en-US" sz="4800" dirty="0"/>
              <a:t>全体概要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13527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465200" y="273600"/>
            <a:ext cx="2910960" cy="824760"/>
          </a:xfrm>
        </p:spPr>
        <p:txBody>
          <a:bodyPr/>
          <a:lstStyle/>
          <a:p>
            <a:r>
              <a:rPr lang="ja-JP" altLang="ja-JP" sz="3600" dirty="0"/>
              <a:t>背景</a:t>
            </a:r>
            <a:r>
              <a:rPr lang="ja-JP" altLang="en-US" sz="3600" dirty="0"/>
              <a:t>と目的</a:t>
            </a:r>
            <a:endParaRPr lang="en-US" sz="36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9073DB6-0E46-4BE7-84BB-D33A788047EA}"/>
              </a:ext>
            </a:extLst>
          </p:cNvPr>
          <p:cNvSpPr txBox="1"/>
          <p:nvPr/>
        </p:nvSpPr>
        <p:spPr>
          <a:xfrm>
            <a:off x="655200" y="3960665"/>
            <a:ext cx="9006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■目的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2E286C5-10ED-4D9D-8B98-7482F3B029C6}"/>
              </a:ext>
            </a:extLst>
          </p:cNvPr>
          <p:cNvSpPr txBox="1"/>
          <p:nvPr/>
        </p:nvSpPr>
        <p:spPr>
          <a:xfrm>
            <a:off x="655200" y="4606996"/>
            <a:ext cx="10256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　自社</a:t>
            </a:r>
            <a:r>
              <a:rPr kumimoji="1" lang="en-US" altLang="ja-JP" sz="2800" dirty="0"/>
              <a:t>Web</a:t>
            </a:r>
            <a:r>
              <a:rPr kumimoji="1" lang="ja-JP" altLang="en-US" sz="2800" dirty="0"/>
              <a:t>サイトを作成し顧客との直接の契約をすることにより利益・契約の獲得を図る</a:t>
            </a:r>
            <a:endParaRPr kumimoji="1" lang="en-US" altLang="ja-JP" sz="28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84E8F04-63BA-4FBF-A226-28D98908541A}"/>
              </a:ext>
            </a:extLst>
          </p:cNvPr>
          <p:cNvSpPr txBox="1"/>
          <p:nvPr/>
        </p:nvSpPr>
        <p:spPr>
          <a:xfrm>
            <a:off x="655200" y="1376843"/>
            <a:ext cx="9006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■背景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CB407C7-0FB4-48F1-92AF-4D24B024C1B1}"/>
              </a:ext>
            </a:extLst>
          </p:cNvPr>
          <p:cNvSpPr txBox="1"/>
          <p:nvPr/>
        </p:nvSpPr>
        <p:spPr>
          <a:xfrm>
            <a:off x="792420" y="2044005"/>
            <a:ext cx="102565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　今までは、物件を大手仲介業者を介して顧客へ紹介・契約を行っていたが、仲介業者へ仲介料を支払う必要があり、また、仲介業者も自社物件を取り扱っているため、顧客にそちらを優先的に紹介されてしまう。</a:t>
            </a:r>
            <a:endParaRPr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032DCD6B-C34B-495F-A941-CD61A58917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182334"/>
              </p:ext>
            </p:extLst>
          </p:nvPr>
        </p:nvGraphicFramePr>
        <p:xfrm>
          <a:off x="1005840" y="1382987"/>
          <a:ext cx="10551104" cy="3128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1794">
                  <a:extLst>
                    <a:ext uri="{9D8B030D-6E8A-4147-A177-3AD203B41FA5}">
                      <a16:colId xmlns:a16="http://schemas.microsoft.com/office/drawing/2014/main" val="57386620"/>
                    </a:ext>
                  </a:extLst>
                </a:gridCol>
                <a:gridCol w="3687745">
                  <a:extLst>
                    <a:ext uri="{9D8B030D-6E8A-4147-A177-3AD203B41FA5}">
                      <a16:colId xmlns:a16="http://schemas.microsoft.com/office/drawing/2014/main" val="2543150688"/>
                    </a:ext>
                  </a:extLst>
                </a:gridCol>
                <a:gridCol w="1356528">
                  <a:extLst>
                    <a:ext uri="{9D8B030D-6E8A-4147-A177-3AD203B41FA5}">
                      <a16:colId xmlns:a16="http://schemas.microsoft.com/office/drawing/2014/main" val="3558482929"/>
                    </a:ext>
                  </a:extLst>
                </a:gridCol>
                <a:gridCol w="1346479">
                  <a:extLst>
                    <a:ext uri="{9D8B030D-6E8A-4147-A177-3AD203B41FA5}">
                      <a16:colId xmlns:a16="http://schemas.microsoft.com/office/drawing/2014/main" val="1426885332"/>
                    </a:ext>
                  </a:extLst>
                </a:gridCol>
                <a:gridCol w="1778558">
                  <a:extLst>
                    <a:ext uri="{9D8B030D-6E8A-4147-A177-3AD203B41FA5}">
                      <a16:colId xmlns:a16="http://schemas.microsoft.com/office/drawing/2014/main" val="2078292518"/>
                    </a:ext>
                  </a:extLst>
                </a:gridCol>
              </a:tblGrid>
              <a:tr h="521342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サイト名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URL</a:t>
                      </a:r>
                      <a:endParaRPr kumimoji="1" lang="ja-JP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構築対象</a:t>
                      </a:r>
                    </a:p>
                  </a:txBody>
                  <a:tcPr anchor="ctr"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9576175"/>
                  </a:ext>
                </a:extLst>
              </a:tr>
              <a:tr h="52134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PC</a:t>
                      </a:r>
                      <a:endParaRPr kumimoji="1" lang="ja-JP" altLang="en-US" dirty="0"/>
                    </a:p>
                  </a:txBody>
                  <a:tcPr anchor="ctr"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スマホ</a:t>
                      </a:r>
                    </a:p>
                  </a:txBody>
                  <a:tcPr anchor="ctr"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589661"/>
                  </a:ext>
                </a:extLst>
              </a:tr>
              <a:tr h="104268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物件検索サイト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/>
                        <a:t>http://www.xxxxxxxxxxx.co.jp/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54819"/>
                  </a:ext>
                </a:extLst>
              </a:tr>
              <a:tr h="104268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物件登録サイト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/>
                        <a:t>http://www.xxxxxxxxadmin.co.jp/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〇</a:t>
                      </a:r>
                    </a:p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2839421"/>
                  </a:ext>
                </a:extLst>
              </a:tr>
            </a:tbl>
          </a:graphicData>
        </a:graphic>
      </p:graphicFrame>
      <p:sp>
        <p:nvSpPr>
          <p:cNvPr id="4" name="PlaceHolder 1">
            <a:extLst>
              <a:ext uri="{FF2B5EF4-FFF2-40B4-BE49-F238E27FC236}">
                <a16:creationId xmlns:a16="http://schemas.microsoft.com/office/drawing/2014/main" id="{43325B37-1D16-4D7A-8944-7A3339EE4E43}"/>
              </a:ext>
            </a:extLst>
          </p:cNvPr>
          <p:cNvSpPr txBox="1">
            <a:spLocks/>
          </p:cNvSpPr>
          <p:nvPr/>
        </p:nvSpPr>
        <p:spPr>
          <a:xfrm>
            <a:off x="4968120" y="258360"/>
            <a:ext cx="2910960" cy="8247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dirty="0"/>
              <a:t>ドメイン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46445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タイトル 6">
            <a:extLst>
              <a:ext uri="{FF2B5EF4-FFF2-40B4-BE49-F238E27FC236}">
                <a16:creationId xmlns:a16="http://schemas.microsoft.com/office/drawing/2014/main" id="{AE0789F7-6677-41CD-B422-A5AA319E3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1740" y="2284200"/>
            <a:ext cx="3002100" cy="1144800"/>
          </a:xfrm>
        </p:spPr>
        <p:txBody>
          <a:bodyPr/>
          <a:lstStyle/>
          <a:p>
            <a:r>
              <a:rPr kumimoji="1" lang="ja-JP" altLang="en-US" sz="4800" dirty="0"/>
              <a:t>機能要件</a:t>
            </a:r>
          </a:p>
        </p:txBody>
      </p:sp>
    </p:spTree>
    <p:extLst>
      <p:ext uri="{BB962C8B-B14F-4D97-AF65-F5344CB8AC3E}">
        <p14:creationId xmlns:p14="http://schemas.microsoft.com/office/powerpoint/2010/main" val="1776778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484420" y="339780"/>
            <a:ext cx="1068780" cy="824760"/>
          </a:xfrm>
        </p:spPr>
        <p:txBody>
          <a:bodyPr/>
          <a:lstStyle/>
          <a:p>
            <a:r>
              <a:rPr lang="ja-JP" altLang="en-US" sz="3600" dirty="0"/>
              <a:t>前提</a:t>
            </a:r>
            <a:endParaRPr lang="en-US" sz="3600" dirty="0"/>
          </a:p>
        </p:txBody>
      </p:sp>
      <p:sp>
        <p:nvSpPr>
          <p:cNvPr id="7" name="PlaceHolder 3">
            <a:extLst>
              <a:ext uri="{FF2B5EF4-FFF2-40B4-BE49-F238E27FC236}">
                <a16:creationId xmlns:a16="http://schemas.microsoft.com/office/drawing/2014/main" id="{8ED56BC3-F8D4-4844-99D0-AFE98F3E23FC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906600" y="1572840"/>
            <a:ext cx="10679760" cy="395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19080"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サーバー</a:t>
            </a:r>
            <a:r>
              <a:rPr lang="en-US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: Apache Tomcat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19080"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フレームワーク</a:t>
            </a:r>
            <a:r>
              <a:rPr lang="en-US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: Spring Boot(</a:t>
            </a:r>
            <a:r>
              <a:rPr lang="en-US" sz="2800" b="0" strike="noStrike" spc="-1" dirty="0" err="1">
                <a:solidFill>
                  <a:schemeClr val="dk1"/>
                </a:solidFill>
                <a:latin typeface="Arial"/>
                <a:ea typeface="Arial"/>
              </a:rPr>
              <a:t>MyBatis</a:t>
            </a:r>
            <a:r>
              <a:rPr lang="en-US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, Lombok, Spring Web ,   </a:t>
            </a:r>
            <a:r>
              <a:rPr lang="en-US" sz="2800" b="0" strike="noStrike" spc="-1" dirty="0" err="1">
                <a:solidFill>
                  <a:schemeClr val="dk1"/>
                </a:solidFill>
                <a:latin typeface="Arial"/>
                <a:ea typeface="Arial"/>
              </a:rPr>
              <a:t>Thymeleaf</a:t>
            </a:r>
            <a:r>
              <a:rPr lang="en-US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, Validation, MySQL Driver)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19080"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データベース</a:t>
            </a:r>
            <a:r>
              <a:rPr lang="en-US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: MySQL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19080"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バックエンド</a:t>
            </a:r>
            <a:r>
              <a:rPr lang="en-US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: Java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19080"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フロントエンド</a:t>
            </a:r>
            <a:r>
              <a:rPr lang="en-US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: HTML,  CSS, JavaScript , Bootstrap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19080"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6584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961270" y="339780"/>
            <a:ext cx="6929490" cy="824760"/>
          </a:xfrm>
        </p:spPr>
        <p:txBody>
          <a:bodyPr/>
          <a:lstStyle/>
          <a:p>
            <a:r>
              <a:rPr lang="ja-JP" altLang="en-US" sz="3600" dirty="0"/>
              <a:t>機能要件一覧 </a:t>
            </a:r>
            <a:r>
              <a:rPr lang="en-US" altLang="ja-JP" sz="3600" dirty="0"/>
              <a:t>–</a:t>
            </a:r>
            <a:r>
              <a:rPr lang="ja-JP" altLang="en-US" sz="3600" dirty="0"/>
              <a:t> フロント側機能</a:t>
            </a:r>
            <a:endParaRPr lang="en-US" sz="3600" dirty="0"/>
          </a:p>
        </p:txBody>
      </p:sp>
      <p:sp>
        <p:nvSpPr>
          <p:cNvPr id="6" name="Google Shape;163;g202a447d1d6_0_7">
            <a:extLst>
              <a:ext uri="{FF2B5EF4-FFF2-40B4-BE49-F238E27FC236}">
                <a16:creationId xmlns:a16="http://schemas.microsoft.com/office/drawing/2014/main" id="{DD6C3496-D65D-45F9-A9F6-B55BFB722FE4}"/>
              </a:ext>
            </a:extLst>
          </p:cNvPr>
          <p:cNvSpPr/>
          <p:nvPr/>
        </p:nvSpPr>
        <p:spPr>
          <a:xfrm>
            <a:off x="813960" y="1572840"/>
            <a:ext cx="10953000" cy="4158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marL="457200" indent="-438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●"/>
            </a:pPr>
            <a:r>
              <a:rPr lang="ja-JP" altLang="ja-JP" sz="2800" spc="-1" dirty="0">
                <a:solidFill>
                  <a:schemeClr val="dk1"/>
                </a:solidFill>
                <a:ea typeface="Arial"/>
              </a:rPr>
              <a:t>駅・エリアから</a:t>
            </a: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賃貸</a:t>
            </a:r>
            <a:r>
              <a:rPr lang="ja-JP" altLang="en-US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物件の</a:t>
            </a: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検索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38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●"/>
            </a:pP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アカウント登録　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38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●"/>
            </a:pPr>
            <a:r>
              <a:rPr lang="ja-JP" altLang="ja-JP" sz="2800" spc="-1" dirty="0">
                <a:solidFill>
                  <a:schemeClr val="dk1"/>
                </a:solidFill>
                <a:ea typeface="Arial"/>
              </a:rPr>
              <a:t>賃貸物件</a:t>
            </a: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お気に入り登録</a:t>
            </a:r>
            <a:r>
              <a:rPr lang="ja-JP" altLang="en-US" sz="2800" spc="-1" dirty="0">
                <a:solidFill>
                  <a:schemeClr val="dk1"/>
                </a:solidFill>
                <a:latin typeface="Arial"/>
                <a:ea typeface="Arial"/>
              </a:rPr>
              <a:t>・</a:t>
            </a: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閲覧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38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●"/>
            </a:pPr>
            <a:r>
              <a:rPr lang="ja-JP" altLang="en-US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お</a:t>
            </a: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問い合わせ　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19080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19080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4534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961270" y="339780"/>
            <a:ext cx="6929490" cy="824760"/>
          </a:xfrm>
        </p:spPr>
        <p:txBody>
          <a:bodyPr/>
          <a:lstStyle/>
          <a:p>
            <a:r>
              <a:rPr lang="ja-JP" altLang="en-US" sz="3600" dirty="0"/>
              <a:t>機能要件一覧 </a:t>
            </a:r>
            <a:r>
              <a:rPr lang="en-US" altLang="ja-JP" sz="3600" dirty="0"/>
              <a:t>–</a:t>
            </a:r>
            <a:r>
              <a:rPr lang="ja-JP" altLang="en-US" sz="3600" dirty="0"/>
              <a:t> 管理側機能</a:t>
            </a:r>
            <a:endParaRPr lang="en-US" sz="3600" dirty="0"/>
          </a:p>
        </p:txBody>
      </p:sp>
      <p:sp>
        <p:nvSpPr>
          <p:cNvPr id="8" name="Google Shape;163;g202a447d1d6_0_7">
            <a:extLst>
              <a:ext uri="{FF2B5EF4-FFF2-40B4-BE49-F238E27FC236}">
                <a16:creationId xmlns:a16="http://schemas.microsoft.com/office/drawing/2014/main" id="{352C11F8-56FC-4399-8A5D-1E92763332C2}"/>
              </a:ext>
            </a:extLst>
          </p:cNvPr>
          <p:cNvSpPr/>
          <p:nvPr/>
        </p:nvSpPr>
        <p:spPr>
          <a:xfrm>
            <a:off x="813960" y="1806840"/>
            <a:ext cx="10953000" cy="2940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marL="457200" indent="-438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●"/>
            </a:pP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ログイン</a:t>
            </a:r>
            <a:r>
              <a:rPr lang="en-US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/</a:t>
            </a: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ログアウト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38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●"/>
            </a:pP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オーナー新規登録、編集、</a:t>
            </a:r>
            <a:r>
              <a:rPr lang="ja-JP" altLang="en-US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削除（</a:t>
            </a: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非アクティブ処理</a:t>
            </a:r>
            <a:r>
              <a:rPr lang="ja-JP" altLang="en-US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）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38120">
              <a:spcBef>
                <a:spcPts val="1001"/>
              </a:spcBef>
              <a:buClr>
                <a:srgbClr val="000000"/>
              </a:buClr>
              <a:buFont typeface="Arial"/>
              <a:buChar char="●"/>
            </a:pP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物件の</a:t>
            </a:r>
            <a:r>
              <a:rPr lang="ja-JP" altLang="en-US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新規</a:t>
            </a: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登録、編集、削除</a:t>
            </a:r>
            <a:r>
              <a:rPr lang="ja-JP" altLang="en-US" sz="2800" spc="-1" dirty="0">
                <a:solidFill>
                  <a:schemeClr val="dk1"/>
                </a:solidFill>
                <a:ea typeface="Arial"/>
              </a:rPr>
              <a:t>（</a:t>
            </a:r>
            <a:r>
              <a:rPr lang="ja-JP" altLang="ja-JP" sz="2800" spc="-1" dirty="0">
                <a:solidFill>
                  <a:schemeClr val="dk1"/>
                </a:solidFill>
                <a:ea typeface="Arial"/>
              </a:rPr>
              <a:t>非アクティブ処理</a:t>
            </a:r>
            <a:r>
              <a:rPr lang="ja-JP" altLang="en-US" sz="2800" spc="-1" dirty="0">
                <a:solidFill>
                  <a:schemeClr val="dk1"/>
                </a:solidFill>
                <a:ea typeface="Arial"/>
              </a:rPr>
              <a:t>）</a:t>
            </a:r>
            <a:endParaRPr lang="en-US" altLang="ja-JP" sz="2800" spc="-1" dirty="0">
              <a:solidFill>
                <a:srgbClr val="000000"/>
              </a:solidFill>
            </a:endParaRPr>
          </a:p>
          <a:p>
            <a:pPr marL="457200" indent="-438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●"/>
            </a:pP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2602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正方形/長方形 3"/>
          <p:cNvSpPr/>
          <p:nvPr/>
        </p:nvSpPr>
        <p:spPr>
          <a:xfrm>
            <a:off x="899459" y="1413956"/>
            <a:ext cx="10393082" cy="52449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 dirty="0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03" name="正方形/長方形 4"/>
          <p:cNvSpPr/>
          <p:nvPr/>
        </p:nvSpPr>
        <p:spPr>
          <a:xfrm>
            <a:off x="899459" y="1379509"/>
            <a:ext cx="10393082" cy="71712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　　　　　　　ホーム　お気に入り　ログイン　会社概要　お問い合わせ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正方形/長方形 9"/>
          <p:cNvSpPr/>
          <p:nvPr/>
        </p:nvSpPr>
        <p:spPr>
          <a:xfrm>
            <a:off x="2472169" y="3781441"/>
            <a:ext cx="2062919" cy="71856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ja-JP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駅から探す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正方形/長方形 14"/>
          <p:cNvSpPr/>
          <p:nvPr/>
        </p:nvSpPr>
        <p:spPr>
          <a:xfrm>
            <a:off x="5703037" y="3811060"/>
            <a:ext cx="2677288" cy="71712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ja-JP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エリアから探す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正方形/長方形 110"/>
          <p:cNvSpPr/>
          <p:nvPr/>
        </p:nvSpPr>
        <p:spPr>
          <a:xfrm>
            <a:off x="2201696" y="2538000"/>
            <a:ext cx="1958400" cy="53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ja-JP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賃貸検索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1">
            <a:extLst>
              <a:ext uri="{FF2B5EF4-FFF2-40B4-BE49-F238E27FC236}">
                <a16:creationId xmlns:a16="http://schemas.microsoft.com/office/drawing/2014/main" id="{62B11DC5-1142-4E9C-AC1F-508F0CE0ECE4}"/>
              </a:ext>
            </a:extLst>
          </p:cNvPr>
          <p:cNvSpPr txBox="1">
            <a:spLocks/>
          </p:cNvSpPr>
          <p:nvPr/>
        </p:nvSpPr>
        <p:spPr>
          <a:xfrm>
            <a:off x="2612571" y="161584"/>
            <a:ext cx="6948174" cy="5474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dirty="0"/>
              <a:t>機能要件 詳細 </a:t>
            </a:r>
            <a:r>
              <a:rPr lang="en-US" altLang="ja-JP" sz="3600" dirty="0"/>
              <a:t>–</a:t>
            </a:r>
            <a:r>
              <a:rPr lang="ja-JP" altLang="en-US" sz="3600" dirty="0"/>
              <a:t> フロント側詳細</a:t>
            </a:r>
            <a:endParaRPr lang="en-US" sz="3600" dirty="0"/>
          </a:p>
        </p:txBody>
      </p:sp>
      <p:sp>
        <p:nvSpPr>
          <p:cNvPr id="14" name="PlaceHolder 1">
            <a:extLst>
              <a:ext uri="{FF2B5EF4-FFF2-40B4-BE49-F238E27FC236}">
                <a16:creationId xmlns:a16="http://schemas.microsoft.com/office/drawing/2014/main" id="{3A7733CF-AACE-45D6-A3C2-6A0BA85A1E1A}"/>
              </a:ext>
            </a:extLst>
          </p:cNvPr>
          <p:cNvSpPr txBox="1">
            <a:spLocks/>
          </p:cNvSpPr>
          <p:nvPr/>
        </p:nvSpPr>
        <p:spPr>
          <a:xfrm>
            <a:off x="1114027" y="818434"/>
            <a:ext cx="2175337" cy="5474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/>
              <a:t>ホーム画面</a:t>
            </a:r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テーマ 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テーマ 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999</TotalTime>
  <Words>900</Words>
  <Application>Microsoft Office PowerPoint</Application>
  <PresentationFormat>ワイド画面</PresentationFormat>
  <Paragraphs>145</Paragraphs>
  <Slides>15</Slides>
  <Notes>12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15</vt:i4>
      </vt:variant>
    </vt:vector>
  </HeadingPairs>
  <TitlesOfParts>
    <vt:vector size="22" baseType="lpstr">
      <vt:lpstr>DejaVu Sans</vt:lpstr>
      <vt:lpstr>游明朝</vt:lpstr>
      <vt:lpstr>Arial</vt:lpstr>
      <vt:lpstr>Symbol</vt:lpstr>
      <vt:lpstr>Wingdings</vt:lpstr>
      <vt:lpstr>テーマ 1</vt:lpstr>
      <vt:lpstr>テーマ 1</vt:lpstr>
      <vt:lpstr>要件定義書</vt:lpstr>
      <vt:lpstr>全体概要</vt:lpstr>
      <vt:lpstr>背景と目的</vt:lpstr>
      <vt:lpstr>PowerPoint プレゼンテーション</vt:lpstr>
      <vt:lpstr>機能要件</vt:lpstr>
      <vt:lpstr>前提</vt:lpstr>
      <vt:lpstr>機能要件一覧 – フロント側機能</vt:lpstr>
      <vt:lpstr>機能要件一覧 – 管理側機能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アパート一覧（管理者）</vt:lpstr>
      <vt:lpstr>部屋一覧（管理者）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CPUについて学んだこと</dc:title>
  <dc:subject/>
  <dc:creator>traniee</dc:creator>
  <dc:description/>
  <cp:lastModifiedBy>小豆畑 明典</cp:lastModifiedBy>
  <cp:revision>124</cp:revision>
  <dcterms:created xsi:type="dcterms:W3CDTF">2024-05-02T01:25:03Z</dcterms:created>
  <dcterms:modified xsi:type="dcterms:W3CDTF">2025-03-13T08:53:10Z</dcterms:modified>
  <dc:language>ja-JP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Notes">
    <vt:i4>12</vt:i4>
  </property>
  <property fmtid="{D5CDD505-2E9C-101B-9397-08002B2CF9AE}" pid="4" name="PresentationFormat">
    <vt:lpwstr>ワイド画面</vt:lpwstr>
  </property>
  <property fmtid="{D5CDD505-2E9C-101B-9397-08002B2CF9AE}" pid="5" name="Slides">
    <vt:i4>12</vt:i4>
  </property>
</Properties>
</file>