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0" r:id="rId3"/>
    <p:sldId id="476" r:id="rId4"/>
    <p:sldId id="415" r:id="rId5"/>
    <p:sldId id="417" r:id="rId6"/>
    <p:sldId id="683" r:id="rId7"/>
    <p:sldId id="418" r:id="rId8"/>
    <p:sldId id="469" r:id="rId9"/>
    <p:sldId id="450" r:id="rId10"/>
    <p:sldId id="687" r:id="rId11"/>
    <p:sldId id="685" r:id="rId12"/>
    <p:sldId id="684" r:id="rId13"/>
    <p:sldId id="686" r:id="rId14"/>
    <p:sldId id="597" r:id="rId15"/>
    <p:sldId id="704" r:id="rId16"/>
  </p:sldIdLst>
  <p:sldSz cx="12192000" cy="6858000"/>
  <p:notesSz cx="9934575" cy="6802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本　健斗" initials="森本　健斗" lastIdx="1" clrIdx="0">
    <p:extLst>
      <p:ext uri="{19B8F6BF-5375-455C-9EA6-DF929625EA0E}">
        <p15:presenceInfo xmlns:p15="http://schemas.microsoft.com/office/powerpoint/2012/main" userId="S-1-5-21-2312174846-4090151164-2339214028-1005" providerId="AD"/>
      </p:ext>
    </p:extLst>
  </p:cmAuthor>
  <p:cmAuthor id="2" name="Morimoto Kento" initials="MK" lastIdx="2" clrIdx="1">
    <p:extLst>
      <p:ext uri="{19B8F6BF-5375-455C-9EA6-DF929625EA0E}">
        <p15:presenceInfo xmlns:p15="http://schemas.microsoft.com/office/powerpoint/2012/main" userId="59651a321b3746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1FD"/>
    <a:srgbClr val="DF2929"/>
    <a:srgbClr val="07A916"/>
    <a:srgbClr val="FF9999"/>
    <a:srgbClr val="008000"/>
    <a:srgbClr val="AEF1FE"/>
    <a:srgbClr val="FE22C4"/>
    <a:srgbClr val="FD9FF6"/>
    <a:srgbClr val="000000"/>
    <a:srgbClr val="AF0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58142" autoAdjust="0"/>
  </p:normalViewPr>
  <p:slideViewPr>
    <p:cSldViewPr snapToGrid="0">
      <p:cViewPr varScale="1">
        <p:scale>
          <a:sx n="110" d="100"/>
          <a:sy n="110" d="100"/>
        </p:scale>
        <p:origin x="690" y="144"/>
      </p:cViewPr>
      <p:guideLst>
        <p:guide pos="3840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6" d="100"/>
          <a:sy n="116" d="100"/>
        </p:scale>
        <p:origin x="20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54330BC-A76E-419D-AA9A-908F24D337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4981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8366C9-079A-4ACC-927F-FDEC8C746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7296" y="1"/>
            <a:ext cx="4304981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F5953BC5-74D3-4D9D-B407-4BB2F8FA49B9}" type="datetimeFigureOut">
              <a:rPr kumimoji="1" lang="ja-JP" altLang="en-US" smtClean="0">
                <a:latin typeface="Arial" panose="020B0604020202020204" pitchFamily="34" charset="0"/>
                <a:cs typeface="Arial" panose="020B0604020202020204" pitchFamily="34" charset="0"/>
              </a:rPr>
              <a:t>2022/3/1</a:t>
            </a:fld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5B1BD-EAA9-417A-8F85-0EDAC2BA2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61139"/>
            <a:ext cx="4304981" cy="34130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149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4981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7296" y="1"/>
            <a:ext cx="4304981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81F117E9-73FE-4022-8048-8D1FDE07926D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458" y="3273674"/>
            <a:ext cx="7947660" cy="2678460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61139"/>
            <a:ext cx="4304981" cy="34130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7296" y="6461139"/>
            <a:ext cx="4304981" cy="34130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7AE2A008-2FD8-40F3-B159-F1BC64FE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447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Today, I would like to talk about my progress.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1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15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Firstly, to investigate all C1-XmiRs, I generate C1-XmiRs full deletion mice.</a:t>
            </a:r>
          </a:p>
          <a:p>
            <a:r>
              <a:rPr kumimoji="1" lang="en-US" altLang="ja-JP" dirty="0"/>
              <a:t>To generate C1-miRs full deletion mice, I targeted two sites and aimed to delete all region of C1-XmiRs.</a:t>
            </a:r>
          </a:p>
          <a:p>
            <a:r>
              <a:rPr kumimoji="1" lang="en-US" altLang="ja-JP" dirty="0"/>
              <a:t>Upper table show CRISPR result.</a:t>
            </a:r>
          </a:p>
          <a:p>
            <a:r>
              <a:rPr kumimoji="1" lang="en-US" altLang="ja-JP" dirty="0"/>
              <a:t>Unfortunately, I obtained only 1 mosaic male founder.</a:t>
            </a:r>
          </a:p>
          <a:p>
            <a:r>
              <a:rPr kumimoji="1" lang="en-US" altLang="ja-JP" dirty="0"/>
              <a:t>To investigate fertility, I performed natural mating test, that mated this male founder with wild type B6 females.</a:t>
            </a:r>
          </a:p>
          <a:p>
            <a:r>
              <a:rPr kumimoji="1" lang="en-US" altLang="ja-JP" dirty="0"/>
              <a:t>However, I could not obtain next generation carrying C1-XmiRs full deletion allele.</a:t>
            </a:r>
          </a:p>
          <a:p>
            <a:r>
              <a:rPr kumimoji="1" lang="en-US" altLang="ja-JP" dirty="0"/>
              <a:t>This result suggest that c1-xmiRs might be essential for spermatogenesis.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64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46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31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blastocyst complementation can generate germ cells mutant chimera mice rapidly.</a:t>
            </a:r>
          </a:p>
          <a:p>
            <a:r>
              <a:rPr kumimoji="1" lang="en-US" altLang="ja-JP" dirty="0"/>
              <a:t>If injected es cells into germ cell essential gene KO blastocyst, in this chimera mouse, germ cells are derived from es cell only.</a:t>
            </a:r>
          </a:p>
        </p:txBody>
      </p:sp>
    </p:spTree>
    <p:extLst>
      <p:ext uri="{BB962C8B-B14F-4D97-AF65-F5344CB8AC3E}">
        <p14:creationId xmlns:p14="http://schemas.microsoft.com/office/powerpoint/2010/main" val="149978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show the scheme of CTRL-mutagenesis.</a:t>
            </a:r>
          </a:p>
          <a:p>
            <a:r>
              <a:rPr kumimoji="1" lang="en-US" altLang="ja-JP" dirty="0"/>
              <a:t>Firstly, I will prepare pb transposon vector library that carrying sgRNA targeting C1-xmirs and sgRNA targeting common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neomycin resistance gene.</a:t>
            </a:r>
          </a:p>
          <a:p>
            <a:r>
              <a:rPr kumimoji="1" lang="en-US" altLang="ja-JP" dirty="0"/>
              <a:t>Each 19 </a:t>
            </a:r>
            <a:r>
              <a:rPr kumimoji="1" lang="en-US" altLang="ja-JP" dirty="0" err="1"/>
              <a:t>transpon</a:t>
            </a:r>
            <a:r>
              <a:rPr kumimoji="1" lang="en-US" altLang="ja-JP" dirty="0"/>
              <a:t> vector target each C1-xmiRs.</a:t>
            </a:r>
          </a:p>
          <a:p>
            <a:r>
              <a:rPr kumimoji="1" lang="en-US" altLang="ja-JP" dirty="0"/>
              <a:t>Secondly, I will transfect these vector library and transposase and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expression vector into es cells.</a:t>
            </a:r>
          </a:p>
          <a:p>
            <a:r>
              <a:rPr kumimoji="1" lang="en-US" altLang="ja-JP" dirty="0"/>
              <a:t>These transfected es cells must carry 1-15 copies of these transposons.</a:t>
            </a:r>
          </a:p>
          <a:p>
            <a:r>
              <a:rPr kumimoji="1" lang="en-US" altLang="ja-JP" dirty="0"/>
              <a:t>Thirdly, I will perform positive selection by neomycin.</a:t>
            </a:r>
          </a:p>
          <a:p>
            <a:r>
              <a:rPr kumimoji="1" lang="en-US" altLang="ja-JP" dirty="0"/>
              <a:t>Next, I will transfect Cas9 and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expression vector and common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HSV-TK expression vector into these esc.</a:t>
            </a:r>
          </a:p>
          <a:p>
            <a:r>
              <a:rPr kumimoji="1" lang="en-US" altLang="ja-JP" dirty="0"/>
              <a:t>If transfect Cas12a vector and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vector, Cas12a cut on C1-xmiRs and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then these ES cells are EGFP positive.</a:t>
            </a:r>
          </a:p>
          <a:p>
            <a:r>
              <a:rPr kumimoji="1" lang="en-US" altLang="ja-JP" dirty="0"/>
              <a:t>I will perform single cell sorting by </a:t>
            </a:r>
            <a:r>
              <a:rPr kumimoji="1" lang="en-US" altLang="ja-JP" dirty="0" err="1"/>
              <a:t>egfp</a:t>
            </a:r>
            <a:r>
              <a:rPr kumimoji="1" lang="en-US" altLang="ja-JP" dirty="0"/>
              <a:t> signal and incubate for removal vector from es cells.</a:t>
            </a:r>
          </a:p>
          <a:p>
            <a:r>
              <a:rPr kumimoji="1" lang="en-US" altLang="ja-JP" dirty="0"/>
              <a:t>After that, I will perform negative selection by ganciclovir.</a:t>
            </a:r>
          </a:p>
          <a:p>
            <a:r>
              <a:rPr kumimoji="1" lang="en-US" altLang="ja-JP" dirty="0"/>
              <a:t>The cells carrying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die by ganciclovir.</a:t>
            </a:r>
          </a:p>
          <a:p>
            <a:r>
              <a:rPr kumimoji="1" lang="en-US" altLang="ja-JP" dirty="0"/>
              <a:t>After these procedures, these es cells must transposon and c1-xmirs mutant allele such as regional deletion mutation and or indel mutation.</a:t>
            </a:r>
          </a:p>
          <a:p>
            <a:r>
              <a:rPr kumimoji="1" lang="en-US" altLang="ja-JP" dirty="0"/>
              <a:t>Next by blastocyst complementation, I will generate various mutant chimera mice.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68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show the scheme of CTRL-mutagenesis.</a:t>
            </a:r>
          </a:p>
          <a:p>
            <a:r>
              <a:rPr kumimoji="1" lang="en-US" altLang="ja-JP" dirty="0"/>
              <a:t>Firstly, I will prepare pb transposon vector library that carrying sgRNA targeting C1-xmirs and sgRNA targeting common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neomycin resistance gene.</a:t>
            </a:r>
          </a:p>
          <a:p>
            <a:r>
              <a:rPr kumimoji="1" lang="en-US" altLang="ja-JP" dirty="0"/>
              <a:t>Each 19 </a:t>
            </a:r>
            <a:r>
              <a:rPr kumimoji="1" lang="en-US" altLang="ja-JP" dirty="0" err="1"/>
              <a:t>transpon</a:t>
            </a:r>
            <a:r>
              <a:rPr kumimoji="1" lang="en-US" altLang="ja-JP" dirty="0"/>
              <a:t> vector target each C1-xmiRs.</a:t>
            </a:r>
          </a:p>
          <a:p>
            <a:r>
              <a:rPr kumimoji="1" lang="en-US" altLang="ja-JP" dirty="0"/>
              <a:t>Secondly, I will transfect these vector library and transposase and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expression vector into es cells.</a:t>
            </a:r>
          </a:p>
          <a:p>
            <a:r>
              <a:rPr kumimoji="1" lang="en-US" altLang="ja-JP" dirty="0"/>
              <a:t>These transfected es cells must carry 1-15 copies of these transposons.</a:t>
            </a:r>
          </a:p>
          <a:p>
            <a:r>
              <a:rPr kumimoji="1" lang="en-US" altLang="ja-JP" dirty="0"/>
              <a:t>Thirdly, I will perform positive selection by neomycin.</a:t>
            </a:r>
          </a:p>
          <a:p>
            <a:r>
              <a:rPr kumimoji="1" lang="en-US" altLang="ja-JP" dirty="0"/>
              <a:t>Next, I will transfect Cas9 and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expression vector and common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HSV-TK expression vector into these esc.</a:t>
            </a:r>
          </a:p>
          <a:p>
            <a:r>
              <a:rPr kumimoji="1" lang="en-US" altLang="ja-JP" dirty="0"/>
              <a:t>If transfect Cas12a vector and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vector, Cas12a cut on C1-xmiRs and </a:t>
            </a:r>
            <a:r>
              <a:rPr kumimoji="1" lang="en-US" altLang="ja-JP" dirty="0" err="1"/>
              <a:t>EGxxFP</a:t>
            </a:r>
            <a:r>
              <a:rPr kumimoji="1" lang="en-US" altLang="ja-JP" dirty="0"/>
              <a:t> and then these ES cells are EGFP positive.</a:t>
            </a:r>
          </a:p>
          <a:p>
            <a:r>
              <a:rPr kumimoji="1" lang="en-US" altLang="ja-JP" dirty="0"/>
              <a:t>I will perform single cell sorting by </a:t>
            </a:r>
            <a:r>
              <a:rPr kumimoji="1" lang="en-US" altLang="ja-JP" dirty="0" err="1"/>
              <a:t>egfp</a:t>
            </a:r>
            <a:r>
              <a:rPr kumimoji="1" lang="en-US" altLang="ja-JP" dirty="0"/>
              <a:t> signal and incubate for removal vector from es cells.</a:t>
            </a:r>
          </a:p>
          <a:p>
            <a:r>
              <a:rPr kumimoji="1" lang="en-US" altLang="ja-JP" dirty="0"/>
              <a:t>After that, I will perform negative selection by ganciclovir.</a:t>
            </a:r>
          </a:p>
          <a:p>
            <a:r>
              <a:rPr kumimoji="1" lang="en-US" altLang="ja-JP" dirty="0"/>
              <a:t>The cells carrying </a:t>
            </a:r>
            <a:r>
              <a:rPr kumimoji="1" lang="en-US" altLang="ja-JP" dirty="0" err="1"/>
              <a:t>hsv-tk</a:t>
            </a:r>
            <a:r>
              <a:rPr kumimoji="1" lang="en-US" altLang="ja-JP" dirty="0"/>
              <a:t> die by ganciclovir.</a:t>
            </a:r>
          </a:p>
          <a:p>
            <a:r>
              <a:rPr kumimoji="1" lang="en-US" altLang="ja-JP" dirty="0"/>
              <a:t>After these procedures, these es cells must transposon and c1-xmirs mutant allele such as regional deletion mutation and or indel mutation.</a:t>
            </a:r>
          </a:p>
          <a:p>
            <a:r>
              <a:rPr kumimoji="1" lang="en-US" altLang="ja-JP" dirty="0"/>
              <a:t>Next by blastocyst complementation, I will generate various mutant chimera mice.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3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4B51-73F6-4533-8321-B9E495E6E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8B980-6307-4381-B150-E8B3D8A55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7B7AC-56CC-41EB-A976-E75C0DE1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057-789E-4A43-9B6C-E735D71EAB1B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9FE8D-CAD7-42DC-9465-34657ED7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A44590-C77C-4D18-9E10-1F7B120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1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487CE-F6D8-41A1-A5BF-697EECC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A4F9F-16AF-4678-9B12-E6E03316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12603-0252-4348-AEF0-556DE7FE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E5C0-4496-44B7-8458-7A3457DA8D36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E160-DA10-446F-88CA-77EDCF8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16AFD-BFA5-4B84-8915-DC1BD7FA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3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DFED68-27DB-4103-8001-B238BE061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76213B-E8FA-4A7A-B60B-4CB8F888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78DD0-F4B6-41B2-97A8-5492B54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259C-8815-47F6-9C05-C663521F0FE5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8BD94-ACCF-4733-9916-F7B4429B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6AA55-3567-4A76-A751-AA769C33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57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4B51-73F6-4533-8321-B9E495E6E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8B980-6307-4381-B150-E8B3D8A55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7B7AC-56CC-41EB-A976-E75C0DE1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057-789E-4A43-9B6C-E735D71EAB1B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9FE8D-CAD7-42DC-9465-34657ED7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A44590-C77C-4D18-9E10-1F7B120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8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D5839-4C46-4385-8547-FCFB9298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9343"/>
          </a:xfrm>
        </p:spPr>
        <p:txBody>
          <a:bodyPr>
            <a:normAutofit/>
          </a:bodyPr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BC98C-319D-43CF-83BC-589E0515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9ADC22-2279-4FBD-84C2-54A1F501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721E3B-3CF0-4FE0-AE63-C043615F3B2B}" type="datetime1">
              <a:rPr lang="ja-JP" altLang="en-US" smtClean="0"/>
              <a:pPr/>
              <a:t>2022/3/1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0A73-5F4F-4FF1-AF2E-D79B97C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31164-8286-44AF-8075-9A5FD1DB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06EF7FBE-4027-4C74-84A4-05D6BAF049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68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A8396-C666-4E47-B3AD-9DE6E9B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C5F44C-43C2-45A9-9F75-3BF62B75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9119A-BFC3-4CDC-9BC9-6C6976C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4EF-9B2D-4DC3-92A5-047164CF1147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E72C4-25D4-4E26-B501-8FBDD292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1D041-2851-4881-B51A-03472A2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32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81CB-FE52-4112-9398-2B3AAE70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86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8D444-EE46-4790-A1BD-20AE21B8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F59C37-EA6F-425A-86C3-D8B83A69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A22B5-4767-48D0-A409-71D5C757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8F7E-0FE4-426A-824A-3CDA5874209D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308099-A1F5-4AF1-8ADE-12AC04D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767AB-BB33-4F51-B2F8-F477141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4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2CDD-950D-4AF1-8A58-317DA82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EA898-07A1-4261-98E4-CE4010D6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D1DF3-604D-4795-B985-0D235825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3B49D5-CDA5-4290-8086-ADAA1C233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814141-357C-4F87-BFA8-BF0FAB82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D770B3-E02E-422C-89CB-3CAF637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3609-2C48-4EFB-A8A2-601E01589B46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D72A20-B363-488A-8554-CEEAE885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D43322-6647-4C25-9D20-8234D24C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5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D735F-8B4E-4EC9-86BA-8841ECD8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3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F844E7-F6D0-443B-A300-09EB0E0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EE6-3CE1-4744-9EA1-23957F94B420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6F05BC-4286-4F3B-8DF3-31BEA588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90DD25-7F82-46DE-ADA6-B612C65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08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059D5-8F30-4256-BE22-4EA6F380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F25C-3890-4DBB-9AD0-79210D16D939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74D4BF-E6C2-4CBA-898F-EB5E126A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760A2-E8CC-4861-8441-45A2294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07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F2C80-0B95-424E-86EF-CF17C1F6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BA443-5A9F-429E-8BE5-A6C586FE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673DD-8E7B-417B-8847-F6D0309F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286D7-44D0-4BA3-A12B-057EB5A5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7DBB-8A37-4407-8FB9-2B1F00CB7CBF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2D0ED-57EA-48ED-8705-6B8E61A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E42A2-D67B-435E-A6F3-C4D3BA3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5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D5839-4C46-4385-8547-FCFB9298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BC98C-319D-43CF-83BC-589E0515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9ADC22-2279-4FBD-84C2-54A1F501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721E3B-3CF0-4FE0-AE63-C043615F3B2B}" type="datetime1">
              <a:rPr lang="ja-JP" altLang="en-US" smtClean="0"/>
              <a:pPr/>
              <a:t>2022/3/1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0A73-5F4F-4FF1-AF2E-D79B97C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31164-8286-44AF-8075-9A5FD1DB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06EF7FBE-4027-4C74-84A4-05D6BAF049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823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2C5B4-CD02-4FDD-8795-12B185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813A4C-7539-48D9-9C65-DB7350F2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C99E6-C690-44EB-85D4-3A9F6A6A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5CC89-A948-4BC9-8E5F-58164D6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C429-3044-45D0-B22D-A1321CCD3547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24F835-51D6-46EF-ADBA-3DEF209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38DD8-6E4F-470C-BF13-A83A537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98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487CE-F6D8-41A1-A5BF-697EECC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A4F9F-16AF-4678-9B12-E6E03316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12603-0252-4348-AEF0-556DE7FE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E5C0-4496-44B7-8458-7A3457DA8D36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E160-DA10-446F-88CA-77EDCF8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16AFD-BFA5-4B84-8915-DC1BD7FA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44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DFED68-27DB-4103-8001-B238BE061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76213B-E8FA-4A7A-B60B-4CB8F888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78DD0-F4B6-41B2-97A8-5492B54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259C-8815-47F6-9C05-C663521F0FE5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8BD94-ACCF-4733-9916-F7B4429B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6AA55-3567-4A76-A751-AA769C33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5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A8396-C666-4E47-B3AD-9DE6E9B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C5F44C-43C2-45A9-9F75-3BF62B75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9119A-BFC3-4CDC-9BC9-6C6976C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4EF-9B2D-4DC3-92A5-047164CF1147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E72C4-25D4-4E26-B501-8FBDD292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1D041-2851-4881-B51A-03472A2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03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81CB-FE52-4112-9398-2B3AAE70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86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8D444-EE46-4790-A1BD-20AE21B8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F59C37-EA6F-425A-86C3-D8B83A69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A22B5-4767-48D0-A409-71D5C757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8F7E-0FE4-426A-824A-3CDA5874209D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308099-A1F5-4AF1-8ADE-12AC04D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767AB-BB33-4F51-B2F8-F477141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5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2CDD-950D-4AF1-8A58-317DA82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EA898-07A1-4261-98E4-CE4010D6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D1DF3-604D-4795-B985-0D235825F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3B49D5-CDA5-4290-8086-ADAA1C233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814141-357C-4F87-BFA8-BF0FAB82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D770B3-E02E-422C-89CB-3CAF637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3609-2C48-4EFB-A8A2-601E01589B46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D72A20-B363-488A-8554-CEEAE885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D43322-6647-4C25-9D20-8234D24C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7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D735F-8B4E-4EC9-86BA-8841ECD8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3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F844E7-F6D0-443B-A300-09EB0E0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EE6-3CE1-4744-9EA1-23957F94B420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6F05BC-4286-4F3B-8DF3-31BEA588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90DD25-7F82-46DE-ADA6-B612C65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3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059D5-8F30-4256-BE22-4EA6F380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F25C-3890-4DBB-9AD0-79210D16D939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74D4BF-E6C2-4CBA-898F-EB5E126A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760A2-E8CC-4861-8441-45A2294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F2C80-0B95-424E-86EF-CF17C1F6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BA443-5A9F-429E-8BE5-A6C586FE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673DD-8E7B-417B-8847-F6D0309F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286D7-44D0-4BA3-A12B-057EB5A5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7DBB-8A37-4407-8FB9-2B1F00CB7CBF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2D0ED-57EA-48ED-8705-6B8E61A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E42A2-D67B-435E-A6F3-C4D3BA3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6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2C5B4-CD02-4FDD-8795-12B185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813A4C-7539-48D9-9C65-DB7350F2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C99E6-C690-44EB-85D4-3A9F6A6A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75CC89-A948-4BC9-8E5F-58164D6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C429-3044-45D0-B22D-A1321CCD3547}" type="datetime1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24F835-51D6-46EF-ADBA-3DEF209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38DD8-6E4F-470C-BF13-A83A537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169627-7C16-4B0F-926C-71A2D0DD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08C02A-9C9A-4194-A5BD-20268146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2BC59-7ADF-45FB-8AFA-D2C3251D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9F2ED7-E7C3-45B5-A825-7346BAAA95DA}" type="datetime1">
              <a:rPr lang="ja-JP" altLang="en-US" smtClean="0"/>
              <a:pPr/>
              <a:t>2022/3/1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E6E87-8198-4BF3-A3EF-97377A09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6AF21-8782-4E87-AB7A-C995ACA61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06EF7FBE-4027-4C74-84A4-05D6BAF049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0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169627-7C16-4B0F-926C-71A2D0DD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08C02A-9C9A-4194-A5BD-20268146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2BC59-7ADF-45FB-8AFA-D2C3251D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9F2ED7-E7C3-45B5-A825-7346BAAA95DA}" type="datetime1">
              <a:rPr lang="ja-JP" altLang="en-US" smtClean="0"/>
              <a:pPr/>
              <a:t>2022/3/1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E6E87-8198-4BF3-A3EF-97377A09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6AF21-8782-4E87-AB7A-C995ACA61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06EF7FBE-4027-4C74-84A4-05D6BAF049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72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9442121-D1D0-4014-9B91-C0F8CE66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90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cs typeface="Segoe UI" panose="020B0502040204020203" pitchFamily="34" charset="0"/>
              </a:rPr>
              <a:t>医学学位プログラム</a:t>
            </a:r>
            <a:r>
              <a:rPr lang="en-US" altLang="ja-JP" sz="2800" dirty="0">
                <a:cs typeface="Segoe UI" panose="020B0502040204020203" pitchFamily="34" charset="0"/>
              </a:rPr>
              <a:t>2</a:t>
            </a:r>
            <a:r>
              <a:rPr lang="ja-JP" altLang="en-US" sz="2800" dirty="0">
                <a:cs typeface="Segoe UI" panose="020B0502040204020203" pitchFamily="34" charset="0"/>
              </a:rPr>
              <a:t>年 </a:t>
            </a:r>
            <a:r>
              <a:rPr lang="en-US" altLang="ja-JP" sz="2800" dirty="0">
                <a:cs typeface="Segoe UI" panose="020B0502040204020203" pitchFamily="34" charset="0"/>
              </a:rPr>
              <a:t>202030401 </a:t>
            </a:r>
            <a:r>
              <a:rPr lang="ja-JP" altLang="en-US" sz="2800" dirty="0">
                <a:cs typeface="Segoe UI" panose="020B0502040204020203" pitchFamily="34" charset="0"/>
              </a:rPr>
              <a:t>森本 健斗</a:t>
            </a:r>
            <a:endParaRPr kumimoji="1" lang="ja-JP" altLang="en-US" sz="2800" dirty="0">
              <a:cs typeface="Segoe UI" panose="020B0502040204020203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81827A1-8098-4FC4-BBA7-34C05BC3D8B3}"/>
              </a:ext>
            </a:extLst>
          </p:cNvPr>
          <p:cNvSpPr txBox="1">
            <a:spLocks/>
          </p:cNvSpPr>
          <p:nvPr/>
        </p:nvSpPr>
        <p:spPr>
          <a:xfrm>
            <a:off x="257503" y="1727897"/>
            <a:ext cx="11676993" cy="141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ja-JP" sz="5400" dirty="0">
                <a:latin typeface="Segoe UI" panose="020B0502040204020203" pitchFamily="34" charset="0"/>
                <a:ea typeface="HGPSoeiKakugothicUB" panose="020B0900000000000000" pitchFamily="34" charset="-128"/>
                <a:cs typeface="Segoe UI" panose="020B0502040204020203" pitchFamily="34" charset="0"/>
              </a:rPr>
              <a:t>220301 Meeting</a:t>
            </a:r>
            <a:endParaRPr lang="ja-JP" altLang="en-US" sz="5400" dirty="0">
              <a:latin typeface="Segoe UI" panose="020B0502040204020203" pitchFamily="34" charset="0"/>
              <a:ea typeface="HGPSoeiKakugothicUB" panose="020B09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08D6A2-E484-48AD-8FEC-3FC93E5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158456-9D9A-40F2-A0DC-3D7E9A965396}"/>
              </a:ext>
            </a:extLst>
          </p:cNvPr>
          <p:cNvSpPr/>
          <p:nvPr/>
        </p:nvSpPr>
        <p:spPr>
          <a:xfrm>
            <a:off x="2840457" y="6356350"/>
            <a:ext cx="6511086" cy="376561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7432E-E49F-4660-8B4C-546FFD830FE6}"/>
              </a:ext>
            </a:extLst>
          </p:cNvPr>
          <p:cNvGrpSpPr/>
          <p:nvPr/>
        </p:nvGrpSpPr>
        <p:grpSpPr>
          <a:xfrm flipV="1">
            <a:off x="3051761" y="6192987"/>
            <a:ext cx="2236574" cy="369332"/>
            <a:chOff x="3773526" y="1088003"/>
            <a:chExt cx="2236574" cy="36933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2D2F9A7-8647-412A-96CD-2C6865AEB678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6F2BD70-4293-4172-A569-D88D438FB84F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47F244CD-CA8D-4D9A-83C9-2C81330A64FE}"/>
              </a:ext>
            </a:extLst>
          </p:cNvPr>
          <p:cNvSpPr/>
          <p:nvPr/>
        </p:nvSpPr>
        <p:spPr>
          <a:xfrm rot="5400000">
            <a:off x="2867814" y="6319612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BA40CAF-C0D1-4BF8-906E-E0F1831A7599}"/>
              </a:ext>
            </a:extLst>
          </p:cNvPr>
          <p:cNvGrpSpPr/>
          <p:nvPr/>
        </p:nvGrpSpPr>
        <p:grpSpPr>
          <a:xfrm flipV="1">
            <a:off x="5193737" y="6192987"/>
            <a:ext cx="3108608" cy="369332"/>
            <a:chOff x="7406992" y="1387872"/>
            <a:chExt cx="3108608" cy="36933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37DE800-B551-432C-874C-7477BDEABCA6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AC516B4-5B0E-4EA0-A908-3F8C7B7A6E06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9D31F-C67D-44CE-8FB6-19FC49F6F0D8}"/>
              </a:ext>
            </a:extLst>
          </p:cNvPr>
          <p:cNvGrpSpPr/>
          <p:nvPr/>
        </p:nvGrpSpPr>
        <p:grpSpPr>
          <a:xfrm flipV="1">
            <a:off x="8290005" y="6192987"/>
            <a:ext cx="738683" cy="369332"/>
            <a:chOff x="3940492" y="1800779"/>
            <a:chExt cx="738683" cy="36933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742CAC3-E02A-4807-8F24-8F4D146D5659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037E80D-30F4-49CF-9AC6-7875874A9DC6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7EE10DC1-1E56-410C-9900-D894F9DBC9FE}"/>
              </a:ext>
            </a:extLst>
          </p:cNvPr>
          <p:cNvSpPr/>
          <p:nvPr/>
        </p:nvSpPr>
        <p:spPr>
          <a:xfrm rot="16200000" flipH="1">
            <a:off x="9037722" y="6319612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F8B740A-07A8-4856-B54E-62C6D05F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71" y="-103739"/>
            <a:ext cx="6165822" cy="6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170849-B5F2-43D7-A926-549FCEBF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670071-D394-4384-92B1-349D5C79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9" y="0"/>
            <a:ext cx="11582260" cy="3074746"/>
          </a:xfrm>
          <a:prstGeom prst="rect">
            <a:avLst/>
          </a:prstGeom>
        </p:spPr>
      </p:pic>
      <p:pic>
        <p:nvPicPr>
          <p:cNvPr id="8" name="図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892959D-BA18-4DF7-AE45-5D7486F8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1"/>
          <a:stretch/>
        </p:blipFill>
        <p:spPr>
          <a:xfrm>
            <a:off x="2530890" y="3074746"/>
            <a:ext cx="7130219" cy="37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A8734B-8A1B-496A-A1E7-E34739EA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D9AA28-0521-463D-8C22-4EF84DF3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794970"/>
            <a:ext cx="914527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1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4A065D-D241-4493-9D26-79C3DA1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316DBE6-5DA1-4127-BFA3-A9BA1AAEE8CA}"/>
              </a:ext>
            </a:extLst>
          </p:cNvPr>
          <p:cNvGraphicFramePr>
            <a:graphicFrameLocks noGrp="1"/>
          </p:cNvGraphicFramePr>
          <p:nvPr/>
        </p:nvGraphicFramePr>
        <p:xfrm>
          <a:off x="743882" y="883679"/>
          <a:ext cx="3111500" cy="89154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11899285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0007123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002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total size (C57BL/6J)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2728230000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9663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vector 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5670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389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transposon 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2807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73107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562BA2-8485-42DA-87CE-6014EFDB1282}"/>
              </a:ext>
            </a:extLst>
          </p:cNvPr>
          <p:cNvSpPr txBox="1"/>
          <p:nvPr/>
        </p:nvSpPr>
        <p:spPr>
          <a:xfrm>
            <a:off x="672400" y="1862305"/>
            <a:ext cx="6174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メイリオ" panose="020B0604030504040204" pitchFamily="50" charset="-128"/>
              </a:rPr>
              <a:t>ratio (1 transposon/Genome+1 transposon)</a:t>
            </a:r>
            <a:r>
              <a:rPr lang="en-US" altLang="ja-JP" sz="1400" dirty="0"/>
              <a:t> 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メイリオ" panose="020B0604030504040204" pitchFamily="50" charset="-128"/>
              </a:rPr>
              <a:t>0.00010%</a:t>
            </a:r>
            <a:r>
              <a:rPr lang="en-US" altLang="ja-JP" sz="1400" dirty="0"/>
              <a:t> </a:t>
            </a:r>
            <a:endParaRPr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C8F5A51-7226-4333-89A1-530349105189}"/>
              </a:ext>
            </a:extLst>
          </p:cNvPr>
          <p:cNvGraphicFramePr>
            <a:graphicFrameLocks noGrp="1"/>
          </p:cNvGraphicFramePr>
          <p:nvPr/>
        </p:nvGraphicFramePr>
        <p:xfrm>
          <a:off x="743882" y="2380003"/>
          <a:ext cx="7353299" cy="542925"/>
        </p:xfrm>
        <a:graphic>
          <a:graphicData uri="http://schemas.openxmlformats.org/drawingml/2006/table">
            <a:tbl>
              <a:tblPr/>
              <a:tblGrid>
                <a:gridCol w="2907045">
                  <a:extLst>
                    <a:ext uri="{9D8B030D-6E8A-4147-A177-3AD203B41FA5}">
                      <a16:colId xmlns:a16="http://schemas.microsoft.com/office/drawing/2014/main" val="1691661148"/>
                    </a:ext>
                  </a:extLst>
                </a:gridCol>
                <a:gridCol w="2465910">
                  <a:extLst>
                    <a:ext uri="{9D8B030D-6E8A-4147-A177-3AD203B41FA5}">
                      <a16:colId xmlns:a16="http://schemas.microsoft.com/office/drawing/2014/main" val="1601794478"/>
                    </a:ext>
                  </a:extLst>
                </a:gridCol>
                <a:gridCol w="990172">
                  <a:extLst>
                    <a:ext uri="{9D8B030D-6E8A-4147-A177-3AD203B41FA5}">
                      <a16:colId xmlns:a16="http://schemas.microsoft.com/office/drawing/2014/main" val="1161080164"/>
                    </a:ext>
                  </a:extLst>
                </a:gridCol>
                <a:gridCol w="990172">
                  <a:extLst>
                    <a:ext uri="{9D8B030D-6E8A-4147-A177-3AD203B41FA5}">
                      <a16:colId xmlns:a16="http://schemas.microsoft.com/office/drawing/2014/main" val="17316978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Genome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1 transposon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1 vector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5 vector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50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12.5ng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1.28609E-05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2.59784E-05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0.000129892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7397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(pg)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0.012860889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0.025978355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50" charset="-128"/>
                        </a:rPr>
                        <a:t>0.129891774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4812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6D22263-05C5-4AFD-84F9-EA5356C4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15753"/>
              </p:ext>
            </p:extLst>
          </p:nvPr>
        </p:nvGraphicFramePr>
        <p:xfrm>
          <a:off x="629582" y="4138275"/>
          <a:ext cx="3225800" cy="178308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224834256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4441071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 vector (1 copy)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2081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Bulk ES genome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823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17 vector (1 copy each)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697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16 vector (1 copy each) (-Mir881)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32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17 vector (5 copies each)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427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16 vector (1 copy each) (-Mir465d)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502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16 vector (1 copy each) (-Mir465b)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722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メイリオ" panose="020B0604030504040204" pitchFamily="50" charset="-128"/>
                        </a:rPr>
                        <a:t>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16 vector (1 copy each) (-Mir465c)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7969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5345D11-788F-4311-A0CA-210B31BF4E70}"/>
              </a:ext>
            </a:extLst>
          </p:cNvPr>
          <p:cNvGraphicFramePr>
            <a:graphicFrameLocks noGrp="1"/>
          </p:cNvGraphicFramePr>
          <p:nvPr/>
        </p:nvGraphicFramePr>
        <p:xfrm>
          <a:off x="5536474" y="4138275"/>
          <a:ext cx="4165600" cy="1190625"/>
        </p:xfrm>
        <a:graphic>
          <a:graphicData uri="http://schemas.openxmlformats.org/drawingml/2006/table">
            <a:tbl>
              <a:tblPr/>
              <a:tblGrid>
                <a:gridCol w="685278">
                  <a:extLst>
                    <a:ext uri="{9D8B030D-6E8A-4147-A177-3AD203B41FA5}">
                      <a16:colId xmlns:a16="http://schemas.microsoft.com/office/drawing/2014/main" val="1723228257"/>
                    </a:ext>
                  </a:extLst>
                </a:gridCol>
                <a:gridCol w="279187">
                  <a:extLst>
                    <a:ext uri="{9D8B030D-6E8A-4147-A177-3AD203B41FA5}">
                      <a16:colId xmlns:a16="http://schemas.microsoft.com/office/drawing/2014/main" val="1453801566"/>
                    </a:ext>
                  </a:extLst>
                </a:gridCol>
                <a:gridCol w="599618">
                  <a:extLst>
                    <a:ext uri="{9D8B030D-6E8A-4147-A177-3AD203B41FA5}">
                      <a16:colId xmlns:a16="http://schemas.microsoft.com/office/drawing/2014/main" val="937176374"/>
                    </a:ext>
                  </a:extLst>
                </a:gridCol>
                <a:gridCol w="279187">
                  <a:extLst>
                    <a:ext uri="{9D8B030D-6E8A-4147-A177-3AD203B41FA5}">
                      <a16:colId xmlns:a16="http://schemas.microsoft.com/office/drawing/2014/main" val="1252093569"/>
                    </a:ext>
                  </a:extLst>
                </a:gridCol>
                <a:gridCol w="685278">
                  <a:extLst>
                    <a:ext uri="{9D8B030D-6E8A-4147-A177-3AD203B41FA5}">
                      <a16:colId xmlns:a16="http://schemas.microsoft.com/office/drawing/2014/main" val="1719814045"/>
                    </a:ext>
                  </a:extLst>
                </a:gridCol>
                <a:gridCol w="279187">
                  <a:extLst>
                    <a:ext uri="{9D8B030D-6E8A-4147-A177-3AD203B41FA5}">
                      <a16:colId xmlns:a16="http://schemas.microsoft.com/office/drawing/2014/main" val="4177444864"/>
                    </a:ext>
                  </a:extLst>
                </a:gridCol>
                <a:gridCol w="1078678">
                  <a:extLst>
                    <a:ext uri="{9D8B030D-6E8A-4147-A177-3AD203B41FA5}">
                      <a16:colId xmlns:a16="http://schemas.microsoft.com/office/drawing/2014/main" val="3156485481"/>
                    </a:ext>
                  </a:extLst>
                </a:gridCol>
                <a:gridCol w="279187">
                  <a:extLst>
                    <a:ext uri="{9D8B030D-6E8A-4147-A177-3AD203B41FA5}">
                      <a16:colId xmlns:a16="http://schemas.microsoft.com/office/drawing/2014/main" val="21108748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Mir743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Mir465a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747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Mir743b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Mir741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Mir881-Up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541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Mir742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Mir465d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229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Mir883a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Mir465c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794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Mir883b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Mir465b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02367"/>
                  </a:ext>
                </a:extLst>
              </a:tr>
            </a:tbl>
          </a:graphicData>
        </a:graphic>
      </p:graphicFrame>
      <p:sp>
        <p:nvSpPr>
          <p:cNvPr id="14" name="矢印: 右 13">
            <a:extLst>
              <a:ext uri="{FF2B5EF4-FFF2-40B4-BE49-F238E27FC236}">
                <a16:creationId xmlns:a16="http://schemas.microsoft.com/office/drawing/2014/main" id="{4D7277B3-7FF4-4634-A103-9F0D8F220BE8}"/>
              </a:ext>
            </a:extLst>
          </p:cNvPr>
          <p:cNvSpPr/>
          <p:nvPr/>
        </p:nvSpPr>
        <p:spPr>
          <a:xfrm>
            <a:off x="4067387" y="4138275"/>
            <a:ext cx="978408" cy="15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5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654718-293B-4226-AD2C-1E292AB1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EF7FBE-4027-4C74-84A4-05D6BAF04982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5C9D8D-3EDD-4DD5-A9F7-17FDE16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9343"/>
          </a:xfrm>
        </p:spPr>
        <p:txBody>
          <a:bodyPr/>
          <a:lstStyle/>
          <a:p>
            <a:r>
              <a:rPr kumimoji="1" lang="en-US" altLang="ja-JP" dirty="0" err="1"/>
              <a:t>iSeq</a:t>
            </a:r>
            <a:r>
              <a:rPr kumimoji="1" lang="en-US" altLang="ja-JP" dirty="0"/>
              <a:t> </a:t>
            </a:r>
            <a:r>
              <a:rPr kumimoji="1" lang="ja-JP" altLang="en-US" dirty="0"/>
              <a:t>結果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70E2A8-CFE0-45C3-A3F1-1D9FB62C5C31}"/>
              </a:ext>
            </a:extLst>
          </p:cNvPr>
          <p:cNvSpPr txBox="1"/>
          <p:nvPr/>
        </p:nvSpPr>
        <p:spPr>
          <a:xfrm>
            <a:off x="95794" y="4048026"/>
            <a:ext cx="120004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@FS10002129:1:BPN80007-2609:1:1101:1280:1000 1:N:0:1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TTGTGGAAAGGACGAAACACCACACCAAGCTGAGTATAGTAGTTTTAGAGCTAGAAATAGCAAGTTAAAATAAGGCTAGTCCGTTATCAACTTGAAAAAGTGGCACCGAGTCGGTGCTTTTTTGAAGATAGAGCGACAGGCAAGTCTGTCT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FF:F:FFFFFFFFFFFFFFFFFFFFFFFFFFFFFFFFFFFFFFFFFFFFFFFFFFFFFFFFFFFFFFFFFFFFFFFFFFFFFFFFFFFFFFFFFFFFFFFFFFFFFFFFFFFFFFFFFFFFFFFFFFFFFFFFFFFFFFFFFFFFFFFFFF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@FS10002129:1:BPN80007-2609:1:1101:2480:1000 1:N:0:1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TTGTGGAAAGGCGAAACACCACACCAAGCTGAGTAGAGTAGTTTTAGAGCTAGAAATAGCAAGTTAAAATAAGGCTAGTCCGTTATCAACTTGAAAAAGTGGCACCGAGTCGGTGCTTTTTTGAAGATAGAGCGACAGGCAAGTCTGTCTT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FFFFFFFFFFFFFFFFFFFFFFFFFFFFFFFFFFFFFFFFFFFFFFFFFFFFFFFFFFFFFFFFFFFFFFFFFFFFFFFFFFFFFFFFFFFFFFFFFFFFFFFFFFFFFFFFFFFFFFFFFFFFFFFFFFFFFFFFFFFFFFFFFFFFFF,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@FS10002129:1:BPN80007-2609:1:1101:2560:1000 1:N:0:1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TTGTGGAAAGGACGAAACACCACACCAAGCTGAGTAGAGTAGTTTTAGAGCTAGAAATAGCAAGTTAAAATAAGGCTAGTCCGTTATCAACTTGAAAAAGTGGCACCGAGTCGGTGCTTTTTTGAAGATAGAGCGACAGGCAAGTCTGTCT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FFFFFFFFFFFFFFFFFFFFFFFFFFFFFFFFFFFFFFFFFFFFFFFFFFFFFFFFFFFFFFFFFFFFFFFFFFFFFFFFFFFFFFFFFFFFFFFFFFFFFFFFFFFFFFFFFFFFFFFFFFFFFFFFFFFFFFFFFFFFFFFFFFFFFFF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@FS10002129:1:BPN80007-2609:1:1101:2930:1000 1:N:0:1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TTGTGGAAAGGACGAAACACCACACCAAGCTGAGTAGAGTAGTTTTAGAGCTAGAAATAGCAAGTTAAAATAAGGCTAGTCCGTTATCAACTTGAAAAAGTGGCACCGAGTCGGTGCTTTTTTGAAGATAGAGCGACAGGCAAGTCTGTCT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FFFFFFFFFFFFFFFFFFFFFFFFFFFFFFFFFFFFFFFFFFFFFFFFFFFFFFFFFFFFFFFFFFFFFFFFFFFFFFFFFFFFFFFFFFFFFFFFFFFFFFFFFFFFFFFFFFFFFFFFFFFFFFFFFFFFFFFFFFFFFFFFFFFFFFF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3C13C2-D7D0-4FD2-90D2-C261D3E51037}"/>
              </a:ext>
            </a:extLst>
          </p:cNvPr>
          <p:cNvSpPr txBox="1"/>
          <p:nvPr/>
        </p:nvSpPr>
        <p:spPr>
          <a:xfrm>
            <a:off x="95794" y="3678694"/>
            <a:ext cx="20363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1-1 FASTQ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12" name="図 11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F05A205B-E8A7-4550-BFA6-7311FF12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20" y="1876393"/>
            <a:ext cx="2572109" cy="186716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0B9F992-67F6-46F4-BBAC-72A2B636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20" y="2362963"/>
            <a:ext cx="4696480" cy="1000265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6F68D7-1F59-496C-884F-92D2C341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59377"/>
              </p:ext>
            </p:extLst>
          </p:nvPr>
        </p:nvGraphicFramePr>
        <p:xfrm>
          <a:off x="2794362" y="424790"/>
          <a:ext cx="6324600" cy="1190625"/>
        </p:xfrm>
        <a:graphic>
          <a:graphicData uri="http://schemas.openxmlformats.org/drawingml/2006/table">
            <a:tbl>
              <a:tblPr/>
              <a:tblGrid>
                <a:gridCol w="1139568">
                  <a:extLst>
                    <a:ext uri="{9D8B030D-6E8A-4147-A177-3AD203B41FA5}">
                      <a16:colId xmlns:a16="http://schemas.microsoft.com/office/drawing/2014/main" val="1994528464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1586705255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2526637563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3068546746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3847484394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1780694105"/>
                    </a:ext>
                  </a:extLst>
                </a:gridCol>
                <a:gridCol w="864172">
                  <a:extLst>
                    <a:ext uri="{9D8B030D-6E8A-4147-A177-3AD203B41FA5}">
                      <a16:colId xmlns:a16="http://schemas.microsoft.com/office/drawing/2014/main" val="146364798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[H/N]706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842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[E/H/N/S]502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202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[E/H/N/S]503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0836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[E/H/N/S]504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0247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[E/H/N/S]517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9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6B52D-9181-4D38-9A7E-90307462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microRNA (miRNA) on </a:t>
            </a:r>
            <a:r>
              <a:rPr kumimoji="1" lang="en-US" altLang="ja-JP" i="1" dirty="0"/>
              <a:t>Hstx2</a:t>
            </a:r>
            <a:endParaRPr kumimoji="1" lang="ja-JP" altLang="en-US" i="1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274497D-E349-4BD4-B220-6760B2C58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9" y="2658109"/>
            <a:ext cx="4686303" cy="129927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AE31A-EA3E-4F68-B406-8105308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6A0DE3D-88FF-49A4-81A9-0CA60DAFEA06}"/>
              </a:ext>
            </a:extLst>
          </p:cNvPr>
          <p:cNvSpPr txBox="1">
            <a:spLocks/>
          </p:cNvSpPr>
          <p:nvPr/>
        </p:nvSpPr>
        <p:spPr>
          <a:xfrm>
            <a:off x="1567735" y="3957384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19 miRNA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342CF93-1969-4754-8744-8BC084F056C5}"/>
              </a:ext>
            </a:extLst>
          </p:cNvPr>
          <p:cNvSpPr txBox="1">
            <a:spLocks/>
          </p:cNvSpPr>
          <p:nvPr/>
        </p:nvSpPr>
        <p:spPr>
          <a:xfrm>
            <a:off x="4023519" y="3955014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 miRNA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22630C9-37B0-430D-B9FF-A2B9F5A6ED7E}"/>
              </a:ext>
            </a:extLst>
          </p:cNvPr>
          <p:cNvSpPr/>
          <p:nvPr/>
        </p:nvSpPr>
        <p:spPr>
          <a:xfrm rot="5400000">
            <a:off x="2461302" y="3115714"/>
            <a:ext cx="156563" cy="26646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B2B100C-FB27-4672-9120-05E17592D8CB}"/>
              </a:ext>
            </a:extLst>
          </p:cNvPr>
          <p:cNvSpPr/>
          <p:nvPr/>
        </p:nvSpPr>
        <p:spPr>
          <a:xfrm rot="5400000">
            <a:off x="4596176" y="3788256"/>
            <a:ext cx="156563" cy="13152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F02A2FF-CD16-407D-ADC7-81F2B316C630}"/>
              </a:ext>
            </a:extLst>
          </p:cNvPr>
          <p:cNvSpPr txBox="1">
            <a:spLocks/>
          </p:cNvSpPr>
          <p:nvPr/>
        </p:nvSpPr>
        <p:spPr>
          <a:xfrm>
            <a:off x="1567735" y="4653153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Cluster 1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41A9C50F-AD8F-4E95-AC48-7A12FD0A8DDC}"/>
              </a:ext>
            </a:extLst>
          </p:cNvPr>
          <p:cNvSpPr txBox="1">
            <a:spLocks/>
          </p:cNvSpPr>
          <p:nvPr/>
        </p:nvSpPr>
        <p:spPr>
          <a:xfrm>
            <a:off x="3970414" y="4645103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Cluster 2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03AA912-318C-4E16-B854-95E4CF26C338}"/>
              </a:ext>
            </a:extLst>
          </p:cNvPr>
          <p:cNvSpPr txBox="1">
            <a:spLocks/>
          </p:cNvSpPr>
          <p:nvPr/>
        </p:nvSpPr>
        <p:spPr>
          <a:xfrm>
            <a:off x="1290642" y="5094179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(C1-XmiRs)</a:t>
            </a:r>
            <a:endParaRPr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D83CBCBE-E755-48E2-8431-28B662261B63}"/>
              </a:ext>
            </a:extLst>
          </p:cNvPr>
          <p:cNvSpPr txBox="1">
            <a:spLocks/>
          </p:cNvSpPr>
          <p:nvPr/>
        </p:nvSpPr>
        <p:spPr>
          <a:xfrm>
            <a:off x="144462" y="2804317"/>
            <a:ext cx="212558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endParaRPr lang="ja-JP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コンテンツ プレースホルダー 4">
            <a:extLst>
              <a:ext uri="{FF2B5EF4-FFF2-40B4-BE49-F238E27FC236}">
                <a16:creationId xmlns:a16="http://schemas.microsoft.com/office/drawing/2014/main" id="{23AA80EC-7238-4F8E-B0B1-56ADE8B391E8}"/>
              </a:ext>
            </a:extLst>
          </p:cNvPr>
          <p:cNvGraphicFramePr>
            <a:graphicFrameLocks/>
          </p:cNvGraphicFramePr>
          <p:nvPr/>
        </p:nvGraphicFramePr>
        <p:xfrm>
          <a:off x="6496693" y="1325563"/>
          <a:ext cx="5095875" cy="490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81273">
                  <a:extLst>
                    <a:ext uri="{9D8B030D-6E8A-4147-A177-3AD203B41FA5}">
                      <a16:colId xmlns:a16="http://schemas.microsoft.com/office/drawing/2014/main" val="2889277651"/>
                    </a:ext>
                  </a:extLst>
                </a:gridCol>
                <a:gridCol w="993513">
                  <a:extLst>
                    <a:ext uri="{9D8B030D-6E8A-4147-A177-3AD203B41FA5}">
                      <a16:colId xmlns:a16="http://schemas.microsoft.com/office/drawing/2014/main" val="159024551"/>
                    </a:ext>
                  </a:extLst>
                </a:gridCol>
                <a:gridCol w="1652474">
                  <a:extLst>
                    <a:ext uri="{9D8B030D-6E8A-4147-A177-3AD203B41FA5}">
                      <a16:colId xmlns:a16="http://schemas.microsoft.com/office/drawing/2014/main" val="2317654457"/>
                    </a:ext>
                  </a:extLst>
                </a:gridCol>
                <a:gridCol w="699514">
                  <a:extLst>
                    <a:ext uri="{9D8B030D-6E8A-4147-A177-3AD203B41FA5}">
                      <a16:colId xmlns:a16="http://schemas.microsoft.com/office/drawing/2014/main" val="907750494"/>
                    </a:ext>
                  </a:extLst>
                </a:gridCol>
                <a:gridCol w="669101">
                  <a:extLst>
                    <a:ext uri="{9D8B030D-6E8A-4147-A177-3AD203B41FA5}">
                      <a16:colId xmlns:a16="http://schemas.microsoft.com/office/drawing/2014/main" val="320003425"/>
                    </a:ext>
                  </a:extLst>
                </a:gridCol>
              </a:tblGrid>
              <a:tr h="194779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testis expression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SNP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6486"/>
                  </a:ext>
                </a:extLst>
              </a:tr>
              <a:tr h="19477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Cluster1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(C1-XmiRs)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Mir743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43075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Mir743b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33662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Mir742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43372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Mir883a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86472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Mir883b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54589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Mir471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02758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Mir741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50138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Mir463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37393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Mir880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65161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Mir878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97698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Mir881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5817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Mir871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161050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Mir470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56000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Mir465d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82189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Mir465c-2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40867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Mir465b-1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6131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Mir465c-1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5413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Mir465b-1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4396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Mir465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99124"/>
                  </a:ext>
                </a:extLst>
              </a:tr>
              <a:tr h="1947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Mir201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0656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Mir547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28543"/>
                  </a:ext>
                </a:extLst>
              </a:tr>
              <a:tr h="1947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Mir509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30079"/>
                  </a:ext>
                </a:extLst>
              </a:tr>
            </a:tbl>
          </a:graphicData>
        </a:graphic>
      </p:graphicFrame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4CC0EADD-E7FA-43AD-95E0-145D31540A51}"/>
              </a:ext>
            </a:extLst>
          </p:cNvPr>
          <p:cNvSpPr txBox="1">
            <a:spLocks/>
          </p:cNvSpPr>
          <p:nvPr/>
        </p:nvSpPr>
        <p:spPr>
          <a:xfrm>
            <a:off x="962026" y="6000552"/>
            <a:ext cx="4533903" cy="74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I focus on C1-XmiRs</a:t>
            </a:r>
            <a:endParaRPr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CFBA1A-0E8C-49A4-B6A8-472F33BADE1B}"/>
              </a:ext>
            </a:extLst>
          </p:cNvPr>
          <p:cNvSpPr txBox="1"/>
          <p:nvPr/>
        </p:nvSpPr>
        <p:spPr>
          <a:xfrm>
            <a:off x="8886035" y="6304002"/>
            <a:ext cx="2192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Morimot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o K.</a:t>
            </a:r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10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sz="1000" i="1" dirty="0">
                <a:latin typeface="Arial" panose="020B0604020202020204" pitchFamily="34" charset="0"/>
                <a:cs typeface="Arial" panose="020B0604020202020204" pitchFamily="34" charset="0"/>
              </a:rPr>
              <a:t>Sci. </a:t>
            </a:r>
            <a:r>
              <a:rPr lang="en-US" altLang="ja-JP" sz="1000" i="1" dirty="0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(2020)</a:t>
            </a:r>
          </a:p>
          <a:p>
            <a:r>
              <a:rPr lang="es-E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Ota H., </a:t>
            </a:r>
            <a:r>
              <a:rPr lang="es-ES" altLang="ja-JP" sz="10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s-E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ja-JP" sz="1000" i="1" dirty="0">
                <a:latin typeface="Arial" panose="020B0604020202020204" pitchFamily="34" charset="0"/>
                <a:cs typeface="Arial" panose="020B0604020202020204" pitchFamily="34" charset="0"/>
              </a:rPr>
              <a:t>PLOS one </a:t>
            </a:r>
            <a:r>
              <a:rPr lang="es-E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Zhang H., </a:t>
            </a:r>
            <a:r>
              <a:rPr lang="en-US" altLang="ja-JP" sz="1000" i="1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et al</a:t>
            </a:r>
            <a:r>
              <a:rPr lang="en-US" altLang="ja-JP" sz="10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. </a:t>
            </a:r>
            <a:r>
              <a:rPr lang="en-US" altLang="ja-JP" sz="1000" i="1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MBE</a:t>
            </a:r>
            <a:r>
              <a:rPr lang="en-US" altLang="ja-JP" sz="10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 (2019)</a:t>
            </a:r>
            <a:r>
              <a:rPr lang="en-US" altLang="ja-JP" sz="1000" dirty="0"/>
              <a:t> 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A023E-E24C-4D88-9347-656E35D2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879"/>
            <a:ext cx="12003434" cy="1325563"/>
          </a:xfrm>
        </p:spPr>
        <p:txBody>
          <a:bodyPr/>
          <a:lstStyle/>
          <a:p>
            <a:r>
              <a:rPr lang="en-US" altLang="ja-JP" dirty="0"/>
              <a:t>Previous r</a:t>
            </a:r>
            <a:r>
              <a:rPr kumimoji="1" lang="en-US" altLang="ja-JP" dirty="0"/>
              <a:t>esult; C1-XmiRs</a:t>
            </a:r>
            <a:r>
              <a:rPr kumimoji="1" lang="en-US" altLang="ja-JP" baseline="30000" dirty="0"/>
              <a:t>fullΔ</a:t>
            </a:r>
            <a:r>
              <a:rPr kumimoji="1" lang="en-US" altLang="ja-JP" dirty="0"/>
              <a:t> mice fertility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29143-5E57-4DDA-A0B3-053BBE7D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384A0D1-27D6-41B8-A3E1-E6436EBA61EA}"/>
              </a:ext>
            </a:extLst>
          </p:cNvPr>
          <p:cNvGrpSpPr/>
          <p:nvPr/>
        </p:nvGrpSpPr>
        <p:grpSpPr>
          <a:xfrm>
            <a:off x="5518979" y="1333177"/>
            <a:ext cx="4680000" cy="1276214"/>
            <a:chOff x="5762259" y="1743823"/>
            <a:chExt cx="4680000" cy="127621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218D89-BA07-4BC6-971D-60CE504F49F5}"/>
                </a:ext>
              </a:extLst>
            </p:cNvPr>
            <p:cNvSpPr/>
            <p:nvPr/>
          </p:nvSpPr>
          <p:spPr>
            <a:xfrm flipV="1">
              <a:off x="5762259" y="2027883"/>
              <a:ext cx="46800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D3975BD-7788-476B-9400-BEA82393F0BF}"/>
                </a:ext>
              </a:extLst>
            </p:cNvPr>
            <p:cNvSpPr/>
            <p:nvPr/>
          </p:nvSpPr>
          <p:spPr>
            <a:xfrm>
              <a:off x="6284267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29B8E5D-4908-4BBF-A8CB-2230F751DC26}"/>
                </a:ext>
              </a:extLst>
            </p:cNvPr>
            <p:cNvSpPr/>
            <p:nvPr/>
          </p:nvSpPr>
          <p:spPr>
            <a:xfrm>
              <a:off x="6470491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AD4B02F-A232-4D1C-BFAF-5580502E8C5C}"/>
                </a:ext>
              </a:extLst>
            </p:cNvPr>
            <p:cNvSpPr/>
            <p:nvPr/>
          </p:nvSpPr>
          <p:spPr>
            <a:xfrm>
              <a:off x="6656715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26BC51D-D617-4BF1-A3D4-ED8F5E594170}"/>
                </a:ext>
              </a:extLst>
            </p:cNvPr>
            <p:cNvSpPr/>
            <p:nvPr/>
          </p:nvSpPr>
          <p:spPr>
            <a:xfrm>
              <a:off x="7029163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8770B4A-A912-4643-A9F0-D9634EA6E8B0}"/>
                </a:ext>
              </a:extLst>
            </p:cNvPr>
            <p:cNvSpPr/>
            <p:nvPr/>
          </p:nvSpPr>
          <p:spPr>
            <a:xfrm>
              <a:off x="9077627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E0EEE3-C4A2-4079-94EE-2543A579F637}"/>
                </a:ext>
              </a:extLst>
            </p:cNvPr>
            <p:cNvSpPr/>
            <p:nvPr/>
          </p:nvSpPr>
          <p:spPr>
            <a:xfrm>
              <a:off x="7215387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C892DE6-3D51-4431-8E5A-CB10FF2EDF42}"/>
                </a:ext>
              </a:extLst>
            </p:cNvPr>
            <p:cNvSpPr/>
            <p:nvPr/>
          </p:nvSpPr>
          <p:spPr>
            <a:xfrm>
              <a:off x="7587835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0156667-75EB-4A04-92E9-6944E905AFBD}"/>
                </a:ext>
              </a:extLst>
            </p:cNvPr>
            <p:cNvSpPr/>
            <p:nvPr/>
          </p:nvSpPr>
          <p:spPr>
            <a:xfrm>
              <a:off x="7774059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2559D8-7499-4CD6-A9DF-DA6D1B171183}"/>
                </a:ext>
              </a:extLst>
            </p:cNvPr>
            <p:cNvSpPr/>
            <p:nvPr/>
          </p:nvSpPr>
          <p:spPr>
            <a:xfrm>
              <a:off x="7960283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82531ED-382D-40ED-8851-9999A4E53352}"/>
                </a:ext>
              </a:extLst>
            </p:cNvPr>
            <p:cNvSpPr/>
            <p:nvPr/>
          </p:nvSpPr>
          <p:spPr>
            <a:xfrm>
              <a:off x="8146507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78A8EE1-B682-4412-B086-95C2B8E605DF}"/>
                </a:ext>
              </a:extLst>
            </p:cNvPr>
            <p:cNvSpPr/>
            <p:nvPr/>
          </p:nvSpPr>
          <p:spPr>
            <a:xfrm>
              <a:off x="8332731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05A219-2F30-4AC0-8661-88295F2FDFFC}"/>
                </a:ext>
              </a:extLst>
            </p:cNvPr>
            <p:cNvSpPr/>
            <p:nvPr/>
          </p:nvSpPr>
          <p:spPr>
            <a:xfrm>
              <a:off x="8518955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D67B294-6F15-4FA0-BE81-56BE8802460B}"/>
                </a:ext>
              </a:extLst>
            </p:cNvPr>
            <p:cNvSpPr/>
            <p:nvPr/>
          </p:nvSpPr>
          <p:spPr>
            <a:xfrm>
              <a:off x="8705179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A9C081B-C086-4307-928B-8F9469D23361}"/>
                </a:ext>
              </a:extLst>
            </p:cNvPr>
            <p:cNvSpPr/>
            <p:nvPr/>
          </p:nvSpPr>
          <p:spPr>
            <a:xfrm>
              <a:off x="8891403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910924D-CA9C-4362-85A4-F7E55CA4A798}"/>
                </a:ext>
              </a:extLst>
            </p:cNvPr>
            <p:cNvSpPr/>
            <p:nvPr/>
          </p:nvSpPr>
          <p:spPr>
            <a:xfrm>
              <a:off x="9263851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5166A99-77EB-48CD-B87A-8F7BECAC5D10}"/>
                </a:ext>
              </a:extLst>
            </p:cNvPr>
            <p:cNvSpPr/>
            <p:nvPr/>
          </p:nvSpPr>
          <p:spPr>
            <a:xfrm>
              <a:off x="9450075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3138DAE-F64D-492A-8546-29838BF4BBD1}"/>
                </a:ext>
              </a:extLst>
            </p:cNvPr>
            <p:cNvSpPr/>
            <p:nvPr/>
          </p:nvSpPr>
          <p:spPr>
            <a:xfrm>
              <a:off x="9636296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908EC4C-DB26-4741-82AC-C2C57C85034A}"/>
                </a:ext>
              </a:extLst>
            </p:cNvPr>
            <p:cNvSpPr/>
            <p:nvPr/>
          </p:nvSpPr>
          <p:spPr>
            <a:xfrm flipV="1">
              <a:off x="5762259" y="2744090"/>
              <a:ext cx="18000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83EA6B7-6DBC-4811-9D43-D6C1801925C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43823"/>
              <a:ext cx="0" cy="12762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C4F9C7F-0C9E-4D4D-9EA3-3209ADF04C9D}"/>
                </a:ext>
              </a:extLst>
            </p:cNvPr>
            <p:cNvCxnSpPr>
              <a:cxnSpLocks/>
            </p:cNvCxnSpPr>
            <p:nvPr/>
          </p:nvCxnSpPr>
          <p:spPr>
            <a:xfrm>
              <a:off x="9822110" y="1743823"/>
              <a:ext cx="0" cy="638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A76239AF-070E-49EB-AB30-65A17B318966}"/>
                </a:ext>
              </a:extLst>
            </p:cNvPr>
            <p:cNvSpPr/>
            <p:nvPr/>
          </p:nvSpPr>
          <p:spPr>
            <a:xfrm>
              <a:off x="6842939" y="1893427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A696F20-9C51-4450-B4B1-6031609AB9B0}"/>
                </a:ext>
              </a:extLst>
            </p:cNvPr>
            <p:cNvSpPr/>
            <p:nvPr/>
          </p:nvSpPr>
          <p:spPr>
            <a:xfrm>
              <a:off x="7401611" y="1894979"/>
              <a:ext cx="45719" cy="3146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E935549C-19D8-457F-A69A-C8C22B448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381930"/>
              <a:ext cx="3726110" cy="35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8741A601-4A27-476D-B87B-05C68B7CE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97" y="1727565"/>
            <a:ext cx="1753421" cy="904852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0DA0631-69E4-40F9-9A12-708E50210605}"/>
              </a:ext>
            </a:extLst>
          </p:cNvPr>
          <p:cNvSpPr/>
          <p:nvPr/>
        </p:nvSpPr>
        <p:spPr>
          <a:xfrm>
            <a:off x="2413765" y="1271779"/>
            <a:ext cx="2299027" cy="543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prstClr val="black"/>
                </a:solidFill>
                <a:latin typeface="Arial" panose="020B0604020202020204" pitchFamily="34" charset="0"/>
                <a:ea typeface="游ゴシック Light" panose="020B0300000000000000" pitchFamily="50" charset="-128"/>
                <a:cs typeface="Arial" panose="020B0604020202020204" pitchFamily="34" charset="0"/>
              </a:rPr>
              <a:t>C1-XmiRs</a:t>
            </a:r>
            <a:r>
              <a:rPr lang="en-US" altLang="ja-JP" b="1" baseline="30000" dirty="0">
                <a:solidFill>
                  <a:prstClr val="black"/>
                </a:solidFill>
                <a:latin typeface="Arial" panose="020B0604020202020204" pitchFamily="34" charset="0"/>
                <a:ea typeface="游ゴシック Light" panose="020B0300000000000000" pitchFamily="50" charset="-128"/>
                <a:cs typeface="Arial" panose="020B0604020202020204" pitchFamily="34" charset="0"/>
              </a:rPr>
              <a:t>fullΔ</a:t>
            </a:r>
            <a:r>
              <a:rPr lang="en-US" altLang="ja-JP" sz="4400" b="1" baseline="30000" dirty="0">
                <a:solidFill>
                  <a:prstClr val="black"/>
                </a:solidFill>
                <a:latin typeface="Arial" panose="020B0604020202020204" pitchFamily="34" charset="0"/>
                <a:ea typeface="游ゴシック Light" panose="020B0300000000000000" pitchFamily="50" charset="-128"/>
                <a:cs typeface="Arial" panose="020B0604020202020204" pitchFamily="34" charset="0"/>
              </a:rPr>
              <a:t> </a:t>
            </a:r>
            <a:r>
              <a:rPr lang="en-GB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mice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5E0136F3-42B4-4A1A-98DA-22964EAD0E19}"/>
              </a:ext>
            </a:extLst>
          </p:cNvPr>
          <p:cNvSpPr/>
          <p:nvPr/>
        </p:nvSpPr>
        <p:spPr>
          <a:xfrm rot="5400000" flipH="1">
            <a:off x="6865995" y="-777998"/>
            <a:ext cx="1795556" cy="5175849"/>
          </a:xfrm>
          <a:prstGeom prst="wedgeRectCallout">
            <a:avLst>
              <a:gd name="adj1" fmla="val -21260"/>
              <a:gd name="adj2" fmla="val 616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496BE28-D400-4F2F-B4C9-A87F3380632F}"/>
              </a:ext>
            </a:extLst>
          </p:cNvPr>
          <p:cNvSpPr txBox="1"/>
          <p:nvPr/>
        </p:nvSpPr>
        <p:spPr>
          <a:xfrm>
            <a:off x="7207931" y="11806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63.7 </a:t>
            </a:r>
            <a:r>
              <a:rPr kumimoji="1" lang="en-US" altLang="ja-JP" dirty="0" err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Kb</a:t>
            </a:r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F82DC21-8311-4577-9686-ACCC1ECE7DAE}"/>
              </a:ext>
            </a:extLst>
          </p:cNvPr>
          <p:cNvSpPr txBox="1"/>
          <p:nvPr/>
        </p:nvSpPr>
        <p:spPr>
          <a:xfrm>
            <a:off x="6537616" y="9024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C1-XmiRs (19 miRNA)</a:t>
            </a:r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59" name="表 58">
            <a:extLst>
              <a:ext uri="{FF2B5EF4-FFF2-40B4-BE49-F238E27FC236}">
                <a16:creationId xmlns:a16="http://schemas.microsoft.com/office/drawing/2014/main" id="{EDABEABD-1F5A-412A-93EB-3C6E201C9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7940"/>
              </p:ext>
            </p:extLst>
          </p:nvPr>
        </p:nvGraphicFramePr>
        <p:xfrm>
          <a:off x="537270" y="3092109"/>
          <a:ext cx="10892729" cy="1335868"/>
        </p:xfrm>
        <a:graphic>
          <a:graphicData uri="http://schemas.openxmlformats.org/drawingml/2006/table">
            <a:tbl>
              <a:tblPr/>
              <a:tblGrid>
                <a:gridCol w="1659640">
                  <a:extLst>
                    <a:ext uri="{9D8B030D-6E8A-4147-A177-3AD203B41FA5}">
                      <a16:colId xmlns:a16="http://schemas.microsoft.com/office/drawing/2014/main" val="3526461412"/>
                    </a:ext>
                  </a:extLst>
                </a:gridCol>
                <a:gridCol w="515239">
                  <a:extLst>
                    <a:ext uri="{9D8B030D-6E8A-4147-A177-3AD203B41FA5}">
                      <a16:colId xmlns:a16="http://schemas.microsoft.com/office/drawing/2014/main" val="3134256081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125161159"/>
                    </a:ext>
                  </a:extLst>
                </a:gridCol>
                <a:gridCol w="917125">
                  <a:extLst>
                    <a:ext uri="{9D8B030D-6E8A-4147-A177-3AD203B41FA5}">
                      <a16:colId xmlns:a16="http://schemas.microsoft.com/office/drawing/2014/main" val="2544877292"/>
                    </a:ext>
                  </a:extLst>
                </a:gridCol>
                <a:gridCol w="1030478">
                  <a:extLst>
                    <a:ext uri="{9D8B030D-6E8A-4147-A177-3AD203B41FA5}">
                      <a16:colId xmlns:a16="http://schemas.microsoft.com/office/drawing/2014/main" val="98316084"/>
                    </a:ext>
                  </a:extLst>
                </a:gridCol>
                <a:gridCol w="401886">
                  <a:extLst>
                    <a:ext uri="{9D8B030D-6E8A-4147-A177-3AD203B41FA5}">
                      <a16:colId xmlns:a16="http://schemas.microsoft.com/office/drawing/2014/main" val="615978711"/>
                    </a:ext>
                  </a:extLst>
                </a:gridCol>
                <a:gridCol w="432801">
                  <a:extLst>
                    <a:ext uri="{9D8B030D-6E8A-4147-A177-3AD203B41FA5}">
                      <a16:colId xmlns:a16="http://schemas.microsoft.com/office/drawing/2014/main" val="2633725642"/>
                    </a:ext>
                  </a:extLst>
                </a:gridCol>
                <a:gridCol w="525545">
                  <a:extLst>
                    <a:ext uri="{9D8B030D-6E8A-4147-A177-3AD203B41FA5}">
                      <a16:colId xmlns:a16="http://schemas.microsoft.com/office/drawing/2014/main" val="996241869"/>
                    </a:ext>
                  </a:extLst>
                </a:gridCol>
                <a:gridCol w="556458">
                  <a:extLst>
                    <a:ext uri="{9D8B030D-6E8A-4147-A177-3AD203B41FA5}">
                      <a16:colId xmlns:a16="http://schemas.microsoft.com/office/drawing/2014/main" val="649243722"/>
                    </a:ext>
                  </a:extLst>
                </a:gridCol>
                <a:gridCol w="664270">
                  <a:extLst>
                    <a:ext uri="{9D8B030D-6E8A-4147-A177-3AD203B41FA5}">
                      <a16:colId xmlns:a16="http://schemas.microsoft.com/office/drawing/2014/main" val="999136320"/>
                    </a:ext>
                  </a:extLst>
                </a:gridCol>
                <a:gridCol w="607022">
                  <a:extLst>
                    <a:ext uri="{9D8B030D-6E8A-4147-A177-3AD203B41FA5}">
                      <a16:colId xmlns:a16="http://schemas.microsoft.com/office/drawing/2014/main" val="3603384261"/>
                    </a:ext>
                  </a:extLst>
                </a:gridCol>
                <a:gridCol w="892920">
                  <a:extLst>
                    <a:ext uri="{9D8B030D-6E8A-4147-A177-3AD203B41FA5}">
                      <a16:colId xmlns:a16="http://schemas.microsoft.com/office/drawing/2014/main" val="3215147423"/>
                    </a:ext>
                  </a:extLst>
                </a:gridCol>
                <a:gridCol w="639251">
                  <a:extLst>
                    <a:ext uri="{9D8B030D-6E8A-4147-A177-3AD203B41FA5}">
                      <a16:colId xmlns:a16="http://schemas.microsoft.com/office/drawing/2014/main" val="1901521955"/>
                    </a:ext>
                  </a:extLst>
                </a:gridCol>
                <a:gridCol w="1359673">
                  <a:extLst>
                    <a:ext uri="{9D8B030D-6E8A-4147-A177-3AD203B41FA5}">
                      <a16:colId xmlns:a16="http://schemas.microsoft.com/office/drawing/2014/main" val="2392098871"/>
                    </a:ext>
                  </a:extLst>
                </a:gridCol>
              </a:tblGrid>
              <a:tr h="280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7855" marR="7855" marT="78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inj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trans</a:t>
                      </a:r>
                      <a:r>
                        <a:rPr lang="en-US" sz="1600" b="0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newborn</a:t>
                      </a:r>
                      <a:r>
                        <a:rPr lang="en-US" sz="1600" b="0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birthrate</a:t>
                      </a:r>
                      <a:r>
                        <a:rPr lang="en-US" sz="1600" b="1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/a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Screening</a:t>
                      </a:r>
                      <a:r>
                        <a:rPr lang="en-US" sz="1600" b="0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c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(weaning)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posi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62784"/>
                  </a:ext>
                </a:extLst>
              </a:tr>
              <a:tr h="2801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♂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600" b="0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Mutation</a:t>
                      </a:r>
                      <a:b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efficiency</a:t>
                      </a:r>
                      <a:r>
                        <a:rPr lang="en-US" sz="1600" b="1" i="0" u="none" strike="noStrike" baseline="30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(c/d)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57836"/>
                  </a:ext>
                </a:extLst>
              </a:tr>
              <a:tr h="4852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♂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♀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hemi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mosaic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homo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Hetero</a:t>
                      </a: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メイリオ" panose="020B0604030504040204" pitchFamily="34" charset="-128"/>
                          <a:cs typeface="Arial" panose="020B0604020202020204" pitchFamily="34" charset="0"/>
                        </a:rPr>
                        <a:t>/mosaic</a:t>
                      </a: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47478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ja-JP" sz="1600" b="0" i="0" dirty="0"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C1-XmiRs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855" marR="7855" marT="7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5.9%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99803"/>
                  </a:ext>
                </a:extLst>
              </a:tr>
            </a:tbl>
          </a:graphicData>
        </a:graphic>
      </p:graphicFrame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0BD2DE43-139F-4CB9-9764-646A148E1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5255"/>
              </p:ext>
            </p:extLst>
          </p:nvPr>
        </p:nvGraphicFramePr>
        <p:xfrm>
          <a:off x="1294575" y="4887669"/>
          <a:ext cx="9313926" cy="1142039"/>
        </p:xfrm>
        <a:graphic>
          <a:graphicData uri="http://schemas.openxmlformats.org/drawingml/2006/table">
            <a:tbl>
              <a:tblPr/>
              <a:tblGrid>
                <a:gridCol w="1266068">
                  <a:extLst>
                    <a:ext uri="{9D8B030D-6E8A-4147-A177-3AD203B41FA5}">
                      <a16:colId xmlns:a16="http://schemas.microsoft.com/office/drawing/2014/main" val="1220710831"/>
                    </a:ext>
                  </a:extLst>
                </a:gridCol>
                <a:gridCol w="1053129">
                  <a:extLst>
                    <a:ext uri="{9D8B030D-6E8A-4147-A177-3AD203B41FA5}">
                      <a16:colId xmlns:a16="http://schemas.microsoft.com/office/drawing/2014/main" val="2447210037"/>
                    </a:ext>
                  </a:extLst>
                </a:gridCol>
                <a:gridCol w="1028217">
                  <a:extLst>
                    <a:ext uri="{9D8B030D-6E8A-4147-A177-3AD203B41FA5}">
                      <a16:colId xmlns:a16="http://schemas.microsoft.com/office/drawing/2014/main" val="1725972984"/>
                    </a:ext>
                  </a:extLst>
                </a:gridCol>
                <a:gridCol w="1279559">
                  <a:extLst>
                    <a:ext uri="{9D8B030D-6E8A-4147-A177-3AD203B41FA5}">
                      <a16:colId xmlns:a16="http://schemas.microsoft.com/office/drawing/2014/main" val="2318874209"/>
                    </a:ext>
                  </a:extLst>
                </a:gridCol>
                <a:gridCol w="1005367">
                  <a:extLst>
                    <a:ext uri="{9D8B030D-6E8A-4147-A177-3AD203B41FA5}">
                      <a16:colId xmlns:a16="http://schemas.microsoft.com/office/drawing/2014/main" val="2981195866"/>
                    </a:ext>
                  </a:extLst>
                </a:gridCol>
                <a:gridCol w="559807">
                  <a:extLst>
                    <a:ext uri="{9D8B030D-6E8A-4147-A177-3AD203B41FA5}">
                      <a16:colId xmlns:a16="http://schemas.microsoft.com/office/drawing/2014/main" val="616521549"/>
                    </a:ext>
                  </a:extLst>
                </a:gridCol>
                <a:gridCol w="1480929">
                  <a:extLst>
                    <a:ext uri="{9D8B030D-6E8A-4147-A177-3AD203B41FA5}">
                      <a16:colId xmlns:a16="http://schemas.microsoft.com/office/drawing/2014/main" val="217839418"/>
                    </a:ext>
                  </a:extLst>
                </a:gridCol>
                <a:gridCol w="1025532">
                  <a:extLst>
                    <a:ext uri="{9D8B030D-6E8A-4147-A177-3AD203B41FA5}">
                      <a16:colId xmlns:a16="http://schemas.microsoft.com/office/drawing/2014/main" val="3674145872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3181708301"/>
                    </a:ext>
                  </a:extLst>
                </a:gridCol>
              </a:tblGrid>
              <a:tr h="2363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Mating Pattern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Number of F1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95324"/>
                  </a:ext>
                </a:extLst>
              </a:tr>
              <a:tr h="2363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08740"/>
                  </a:ext>
                </a:extLst>
              </a:tr>
              <a:tr h="24352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Founder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Wild-Type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Hemizygote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Wild-Type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Heterozygote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Wild-Type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77385"/>
                  </a:ext>
                </a:extLst>
              </a:tr>
              <a:tr h="381944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ja-JP" sz="1600" b="0" i="0" dirty="0"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C1-XmiRs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2B21FD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♂</a:t>
                      </a:r>
                    </a:p>
                  </a:txBody>
                  <a:tcPr marL="17432" marR="17432" marT="174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 dirty="0">
                          <a:solidFill>
                            <a:srgbClr val="FE22C4"/>
                          </a:solidFill>
                          <a:effectLst/>
                          <a:latin typeface="Arial" panose="020B0604020202020204" pitchFamily="34" charset="0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♀</a:t>
                      </a:r>
                    </a:p>
                  </a:txBody>
                  <a:tcPr marL="17432" marR="17432" marT="17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14512" marR="14512" marT="145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70802"/>
                  </a:ext>
                </a:extLst>
              </a:tr>
            </a:tbl>
          </a:graphicData>
        </a:graphic>
      </p:graphicFrame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6AB2C556-F5F6-42F6-8D46-5DC7ECEC64AC}"/>
              </a:ext>
            </a:extLst>
          </p:cNvPr>
          <p:cNvSpPr txBox="1">
            <a:spLocks/>
          </p:cNvSpPr>
          <p:nvPr/>
        </p:nvSpPr>
        <p:spPr>
          <a:xfrm>
            <a:off x="4603426" y="2774026"/>
            <a:ext cx="2875122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Table. CRISPR result</a:t>
            </a:r>
            <a:endParaRPr lang="ja-JP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D942B078-AA90-4199-B082-19C9EB41563B}"/>
              </a:ext>
            </a:extLst>
          </p:cNvPr>
          <p:cNvSpPr txBox="1">
            <a:spLocks/>
          </p:cNvSpPr>
          <p:nvPr/>
        </p:nvSpPr>
        <p:spPr>
          <a:xfrm>
            <a:off x="4407176" y="4569114"/>
            <a:ext cx="4286666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Table. Natural mating result</a:t>
            </a:r>
            <a:endParaRPr lang="ja-JP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A217864-A6B3-44BD-8175-6BD1A92B92CC}"/>
              </a:ext>
            </a:extLst>
          </p:cNvPr>
          <p:cNvSpPr txBox="1"/>
          <p:nvPr/>
        </p:nvSpPr>
        <p:spPr>
          <a:xfrm>
            <a:off x="1860514" y="6177110"/>
            <a:ext cx="818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C1-XmiRs might be essential for spermatogenesis</a:t>
            </a:r>
            <a:endParaRPr kumimoji="1" lang="ja-JP" altLang="en-US" sz="2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4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C520-F3B7-44F3-A4E3-B340F5F3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eiryo UI" panose="020B0604030504040204" pitchFamily="50" charset="-128"/>
              </a:rPr>
              <a:t>Problems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212547-9C01-4A72-B8A7-FE0639E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30BE36-90DC-4FFD-8153-2016AC061697}"/>
              </a:ext>
            </a:extLst>
          </p:cNvPr>
          <p:cNvSpPr txBox="1"/>
          <p:nvPr/>
        </p:nvSpPr>
        <p:spPr>
          <a:xfrm>
            <a:off x="429960" y="1256282"/>
            <a:ext cx="5200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Which C1-XmiRs</a:t>
            </a:r>
          </a:p>
          <a:p>
            <a:r>
              <a:rPr kumimoji="1"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Wha</a:t>
            </a:r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t combination of C1-XmiRs</a:t>
            </a:r>
            <a:endParaRPr kumimoji="1" lang="ja-JP" altLang="en-US" sz="2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014C22-1E3A-44D3-91AA-EC54CD5964F5}"/>
              </a:ext>
            </a:extLst>
          </p:cNvPr>
          <p:cNvSpPr txBox="1"/>
          <p:nvPr/>
        </p:nvSpPr>
        <p:spPr>
          <a:xfrm>
            <a:off x="5932488" y="1368871"/>
            <a:ext cx="558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are essential for spermatogenesis</a:t>
            </a:r>
            <a:endParaRPr kumimoji="1" lang="ja-JP" altLang="en-US" sz="2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51A76A-35CC-44E6-8577-910FBBEB3122}"/>
              </a:ext>
            </a:extLst>
          </p:cNvPr>
          <p:cNvSpPr txBox="1"/>
          <p:nvPr/>
        </p:nvSpPr>
        <p:spPr>
          <a:xfrm>
            <a:off x="507747" y="2345463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How regulates meiosis</a:t>
            </a:r>
            <a:endParaRPr kumimoji="1" lang="ja-JP" altLang="en-US" sz="2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B95151-66F0-49EB-A419-AFA1CFE6BC36}"/>
              </a:ext>
            </a:extLst>
          </p:cNvPr>
          <p:cNvSpPr txBox="1"/>
          <p:nvPr/>
        </p:nvSpPr>
        <p:spPr>
          <a:xfrm>
            <a:off x="174372" y="14443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78CC66-DF7D-48DC-A5BA-174808B30EFF}"/>
              </a:ext>
            </a:extLst>
          </p:cNvPr>
          <p:cNvSpPr txBox="1"/>
          <p:nvPr/>
        </p:nvSpPr>
        <p:spPr>
          <a:xfrm>
            <a:off x="174372" y="23129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CF69B38-8938-44DE-BD34-C82CB7FC3A64}"/>
              </a:ext>
            </a:extLst>
          </p:cNvPr>
          <p:cNvSpPr txBox="1">
            <a:spLocks/>
          </p:cNvSpPr>
          <p:nvPr/>
        </p:nvSpPr>
        <p:spPr>
          <a:xfrm>
            <a:off x="0" y="3551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ea typeface="Meiryo UI" panose="020B0604030504040204" pitchFamily="50" charset="-128"/>
              </a:rPr>
              <a:t>New approach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CD3C29-2DBC-4EB4-AC83-AEE05340A39C}"/>
              </a:ext>
            </a:extLst>
          </p:cNvPr>
          <p:cNvSpPr txBox="1"/>
          <p:nvPr/>
        </p:nvSpPr>
        <p:spPr>
          <a:xfrm>
            <a:off x="365097" y="4747437"/>
            <a:ext cx="1113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Combined CRISPR-Cas, PiggyBac and Blastocyst complementation </a:t>
            </a:r>
            <a:endParaRPr kumimoji="1" lang="ja-JP" altLang="en-US" sz="28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7F65E-D24B-480B-8F11-5087BB8B2FF2}"/>
              </a:ext>
            </a:extLst>
          </p:cNvPr>
          <p:cNvSpPr txBox="1"/>
          <p:nvPr/>
        </p:nvSpPr>
        <p:spPr>
          <a:xfrm>
            <a:off x="1039167" y="2972917"/>
            <a:ext cx="101136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Combinations of 19 C1-XmiRs are 524,288 patterns….</a:t>
            </a:r>
            <a:endParaRPr kumimoji="1" lang="ja-JP" altLang="en-US" sz="32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F07426-FFB8-409C-B16F-7B38401C3BFB}"/>
              </a:ext>
            </a:extLst>
          </p:cNvPr>
          <p:cNvSpPr txBox="1"/>
          <p:nvPr/>
        </p:nvSpPr>
        <p:spPr>
          <a:xfrm>
            <a:off x="2074996" y="6303190"/>
            <a:ext cx="775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(C</a:t>
            </a:r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RISPR &amp; </a:t>
            </a:r>
            <a:r>
              <a:rPr lang="en-US" altLang="ja-JP" sz="2400" u="sng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T</a:t>
            </a:r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ransposase based </a:t>
            </a:r>
            <a:r>
              <a:rPr lang="en-US" altLang="ja-JP" sz="2400" u="sng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</a:t>
            </a:r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egiona</a:t>
            </a:r>
            <a:r>
              <a:rPr lang="en-US" altLang="ja-JP" sz="2400" u="sng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</a:t>
            </a:r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Mutagenesis)</a:t>
            </a:r>
            <a:endParaRPr kumimoji="1" lang="ja-JP" altLang="en-US" sz="24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BEB507-C280-4A2D-AE97-5A08BAE4316B}"/>
              </a:ext>
            </a:extLst>
          </p:cNvPr>
          <p:cNvSpPr txBox="1"/>
          <p:nvPr/>
        </p:nvSpPr>
        <p:spPr>
          <a:xfrm>
            <a:off x="4075248" y="5717776"/>
            <a:ext cx="37144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CTRL-Mutagenesis</a:t>
            </a:r>
            <a:endParaRPr kumimoji="1" lang="ja-JP" altLang="en-US" sz="32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5C84CF6-174B-4EDD-9C18-E6914EC36D0F}"/>
              </a:ext>
            </a:extLst>
          </p:cNvPr>
          <p:cNvSpPr/>
          <p:nvPr/>
        </p:nvSpPr>
        <p:spPr>
          <a:xfrm flipV="1">
            <a:off x="3100199" y="3062025"/>
            <a:ext cx="599160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E6E79-1154-4DFE-8C1A-BBADAAB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D7A8A4-3987-4B5B-8E9D-E4FD83AFF3D5}"/>
              </a:ext>
            </a:extLst>
          </p:cNvPr>
          <p:cNvSpPr/>
          <p:nvPr/>
        </p:nvSpPr>
        <p:spPr>
          <a:xfrm>
            <a:off x="3448061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FA3B65-8EFF-4552-B647-9EF73EE3F890}"/>
              </a:ext>
            </a:extLst>
          </p:cNvPr>
          <p:cNvSpPr/>
          <p:nvPr/>
        </p:nvSpPr>
        <p:spPr>
          <a:xfrm>
            <a:off x="3744110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B6DD26-8E90-4627-A059-BDA2B66A54B0}"/>
              </a:ext>
            </a:extLst>
          </p:cNvPr>
          <p:cNvSpPr/>
          <p:nvPr/>
        </p:nvSpPr>
        <p:spPr>
          <a:xfrm>
            <a:off x="4040159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431F6B-B7BF-4804-9AA2-C358CABCDDFF}"/>
              </a:ext>
            </a:extLst>
          </p:cNvPr>
          <p:cNvSpPr/>
          <p:nvPr/>
        </p:nvSpPr>
        <p:spPr>
          <a:xfrm>
            <a:off x="4632257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089D40-15C3-4F1C-B41D-D089F14BC115}"/>
              </a:ext>
            </a:extLst>
          </p:cNvPr>
          <p:cNvSpPr/>
          <p:nvPr/>
        </p:nvSpPr>
        <p:spPr>
          <a:xfrm>
            <a:off x="7888796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BF2F48-43A9-45D8-B7B2-18047FC93735}"/>
              </a:ext>
            </a:extLst>
          </p:cNvPr>
          <p:cNvSpPr/>
          <p:nvPr/>
        </p:nvSpPr>
        <p:spPr>
          <a:xfrm>
            <a:off x="4928306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07897D-DA3D-4379-8FDF-2D6E53B71516}"/>
              </a:ext>
            </a:extLst>
          </p:cNvPr>
          <p:cNvSpPr/>
          <p:nvPr/>
        </p:nvSpPr>
        <p:spPr>
          <a:xfrm>
            <a:off x="5520404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7F695C-0683-470C-A138-87DBE34204E8}"/>
              </a:ext>
            </a:extLst>
          </p:cNvPr>
          <p:cNvSpPr/>
          <p:nvPr/>
        </p:nvSpPr>
        <p:spPr>
          <a:xfrm>
            <a:off x="5816453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3D07F1-3E81-481E-948F-37428FE3A766}"/>
              </a:ext>
            </a:extLst>
          </p:cNvPr>
          <p:cNvSpPr/>
          <p:nvPr/>
        </p:nvSpPr>
        <p:spPr>
          <a:xfrm>
            <a:off x="6112502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CB9966-C088-4171-9AD9-023A78232AA8}"/>
              </a:ext>
            </a:extLst>
          </p:cNvPr>
          <p:cNvSpPr/>
          <p:nvPr/>
        </p:nvSpPr>
        <p:spPr>
          <a:xfrm>
            <a:off x="6408551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FF0F93E-9DD3-4403-A532-2F8B5226A3ED}"/>
              </a:ext>
            </a:extLst>
          </p:cNvPr>
          <p:cNvSpPr/>
          <p:nvPr/>
        </p:nvSpPr>
        <p:spPr>
          <a:xfrm>
            <a:off x="6704600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6A67253-57DF-4554-A873-31E017F633FF}"/>
              </a:ext>
            </a:extLst>
          </p:cNvPr>
          <p:cNvSpPr/>
          <p:nvPr/>
        </p:nvSpPr>
        <p:spPr>
          <a:xfrm>
            <a:off x="7000649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BA8B29D-A685-4F25-934F-AC370E6F60FC}"/>
              </a:ext>
            </a:extLst>
          </p:cNvPr>
          <p:cNvSpPr/>
          <p:nvPr/>
        </p:nvSpPr>
        <p:spPr>
          <a:xfrm>
            <a:off x="7296698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BF2B492-D981-4070-9336-DC7FB6C5DDF6}"/>
              </a:ext>
            </a:extLst>
          </p:cNvPr>
          <p:cNvSpPr/>
          <p:nvPr/>
        </p:nvSpPr>
        <p:spPr>
          <a:xfrm>
            <a:off x="7592747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B6D8393-46C8-433D-AD11-E30B8FC51A95}"/>
              </a:ext>
            </a:extLst>
          </p:cNvPr>
          <p:cNvSpPr/>
          <p:nvPr/>
        </p:nvSpPr>
        <p:spPr>
          <a:xfrm>
            <a:off x="8184845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013DFC-48A3-48E3-87D1-405E605D8BD2}"/>
              </a:ext>
            </a:extLst>
          </p:cNvPr>
          <p:cNvSpPr/>
          <p:nvPr/>
        </p:nvSpPr>
        <p:spPr>
          <a:xfrm>
            <a:off x="8480894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D3E82B7-0469-4A8F-9DC9-9DA11444FEA0}"/>
              </a:ext>
            </a:extLst>
          </p:cNvPr>
          <p:cNvSpPr/>
          <p:nvPr/>
        </p:nvSpPr>
        <p:spPr>
          <a:xfrm>
            <a:off x="8776935" y="2939630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2CCFC32-9702-4FD2-9C50-562565088D72}"/>
              </a:ext>
            </a:extLst>
          </p:cNvPr>
          <p:cNvSpPr/>
          <p:nvPr/>
        </p:nvSpPr>
        <p:spPr>
          <a:xfrm>
            <a:off x="4336208" y="2939631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CD6B0D9-39E2-4CBF-8A31-D2E86E67D4BB}"/>
              </a:ext>
            </a:extLst>
          </p:cNvPr>
          <p:cNvSpPr/>
          <p:nvPr/>
        </p:nvSpPr>
        <p:spPr>
          <a:xfrm>
            <a:off x="5224355" y="2941183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稲妻 24">
            <a:extLst>
              <a:ext uri="{FF2B5EF4-FFF2-40B4-BE49-F238E27FC236}">
                <a16:creationId xmlns:a16="http://schemas.microsoft.com/office/drawing/2014/main" id="{D97ACD08-0389-4AC5-90DE-9E522B39CF03}"/>
              </a:ext>
            </a:extLst>
          </p:cNvPr>
          <p:cNvSpPr/>
          <p:nvPr/>
        </p:nvSpPr>
        <p:spPr>
          <a:xfrm flipH="1">
            <a:off x="3415066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稲妻 25">
            <a:extLst>
              <a:ext uri="{FF2B5EF4-FFF2-40B4-BE49-F238E27FC236}">
                <a16:creationId xmlns:a16="http://schemas.microsoft.com/office/drawing/2014/main" id="{4DCAAE99-1A57-40CA-BA6E-04607F15AD31}"/>
              </a:ext>
            </a:extLst>
          </p:cNvPr>
          <p:cNvSpPr/>
          <p:nvPr/>
        </p:nvSpPr>
        <p:spPr>
          <a:xfrm flipH="1">
            <a:off x="4291730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稲妻 26">
            <a:extLst>
              <a:ext uri="{FF2B5EF4-FFF2-40B4-BE49-F238E27FC236}">
                <a16:creationId xmlns:a16="http://schemas.microsoft.com/office/drawing/2014/main" id="{20C791DA-4E55-4BDF-B368-626B404AD071}"/>
              </a:ext>
            </a:extLst>
          </p:cNvPr>
          <p:cNvSpPr/>
          <p:nvPr/>
        </p:nvSpPr>
        <p:spPr>
          <a:xfrm flipH="1">
            <a:off x="5191352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E33B8C85-50D2-4C8D-9A5E-C452D5C4C8AD}"/>
              </a:ext>
            </a:extLst>
          </p:cNvPr>
          <p:cNvSpPr/>
          <p:nvPr/>
        </p:nvSpPr>
        <p:spPr>
          <a:xfrm flipH="1">
            <a:off x="5747765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稲妻 28">
            <a:extLst>
              <a:ext uri="{FF2B5EF4-FFF2-40B4-BE49-F238E27FC236}">
                <a16:creationId xmlns:a16="http://schemas.microsoft.com/office/drawing/2014/main" id="{1A37DB9A-7DC5-486E-8A12-1A29215F4819}"/>
              </a:ext>
            </a:extLst>
          </p:cNvPr>
          <p:cNvSpPr/>
          <p:nvPr/>
        </p:nvSpPr>
        <p:spPr>
          <a:xfrm flipH="1">
            <a:off x="6342652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稲妻 29">
            <a:extLst>
              <a:ext uri="{FF2B5EF4-FFF2-40B4-BE49-F238E27FC236}">
                <a16:creationId xmlns:a16="http://schemas.microsoft.com/office/drawing/2014/main" id="{6AA04361-1607-4DB8-AC14-774C6F63CF0E}"/>
              </a:ext>
            </a:extLst>
          </p:cNvPr>
          <p:cNvSpPr/>
          <p:nvPr/>
        </p:nvSpPr>
        <p:spPr>
          <a:xfrm flipH="1">
            <a:off x="7275121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稲妻 30">
            <a:extLst>
              <a:ext uri="{FF2B5EF4-FFF2-40B4-BE49-F238E27FC236}">
                <a16:creationId xmlns:a16="http://schemas.microsoft.com/office/drawing/2014/main" id="{FD66417B-4844-4604-B93F-5884EBB09633}"/>
              </a:ext>
            </a:extLst>
          </p:cNvPr>
          <p:cNvSpPr/>
          <p:nvPr/>
        </p:nvSpPr>
        <p:spPr>
          <a:xfrm flipH="1">
            <a:off x="8117541" y="2455932"/>
            <a:ext cx="569344" cy="56934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3A6FBE-1ADE-497C-B47E-10FEFA38110D}"/>
              </a:ext>
            </a:extLst>
          </p:cNvPr>
          <p:cNvSpPr txBox="1"/>
          <p:nvPr/>
        </p:nvSpPr>
        <p:spPr>
          <a:xfrm>
            <a:off x="950590" y="1063634"/>
            <a:ext cx="28392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CTRL-Mutagenesis</a:t>
            </a:r>
            <a:endParaRPr kumimoji="1" lang="ja-JP" altLang="en-US" sz="24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C3EA4DE4-9D7A-49A5-8617-86B759B8366E}"/>
              </a:ext>
            </a:extLst>
          </p:cNvPr>
          <p:cNvSpPr txBox="1">
            <a:spLocks/>
          </p:cNvSpPr>
          <p:nvPr/>
        </p:nvSpPr>
        <p:spPr>
          <a:xfrm>
            <a:off x="1952624" y="1732843"/>
            <a:ext cx="2990874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C1-XmiRs region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2688E29D-41A8-49A6-869B-43098E6CAAAD}"/>
              </a:ext>
            </a:extLst>
          </p:cNvPr>
          <p:cNvSpPr/>
          <p:nvPr/>
        </p:nvSpPr>
        <p:spPr>
          <a:xfrm>
            <a:off x="8686885" y="1958268"/>
            <a:ext cx="2186076" cy="400109"/>
          </a:xfrm>
          <a:prstGeom prst="wedgeRoundRectCallout">
            <a:avLst>
              <a:gd name="adj1" fmla="val -33935"/>
              <a:gd name="adj2" fmla="val 908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ESC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FAE2997-37D2-451F-81F1-19EB04CEC8F6}"/>
              </a:ext>
            </a:extLst>
          </p:cNvPr>
          <p:cNvSpPr/>
          <p:nvPr/>
        </p:nvSpPr>
        <p:spPr>
          <a:xfrm flipV="1">
            <a:off x="5784741" y="5001451"/>
            <a:ext cx="382380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88294CE-0231-40DB-A3FC-1E4F018BD687}"/>
              </a:ext>
            </a:extLst>
          </p:cNvPr>
          <p:cNvSpPr/>
          <p:nvPr/>
        </p:nvSpPr>
        <p:spPr>
          <a:xfrm>
            <a:off x="6038849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FC05DDE-CFC7-43A9-965E-75BDA3F6F563}"/>
              </a:ext>
            </a:extLst>
          </p:cNvPr>
          <p:cNvSpPr/>
          <p:nvPr/>
        </p:nvSpPr>
        <p:spPr>
          <a:xfrm>
            <a:off x="6225073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727117-0D76-4AE8-A21A-0C260AE782FE}"/>
              </a:ext>
            </a:extLst>
          </p:cNvPr>
          <p:cNvSpPr/>
          <p:nvPr/>
        </p:nvSpPr>
        <p:spPr>
          <a:xfrm>
            <a:off x="6411297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C435E2D-B67F-44EE-8E51-A4A37F0D3E22}"/>
              </a:ext>
            </a:extLst>
          </p:cNvPr>
          <p:cNvSpPr/>
          <p:nvPr/>
        </p:nvSpPr>
        <p:spPr>
          <a:xfrm>
            <a:off x="6783745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2F2CB5-354E-4E99-B246-A58230A239D0}"/>
              </a:ext>
            </a:extLst>
          </p:cNvPr>
          <p:cNvSpPr/>
          <p:nvPr/>
        </p:nvSpPr>
        <p:spPr>
          <a:xfrm>
            <a:off x="8832209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AA53E55-3093-4589-BFD7-6DF96CDEC739}"/>
              </a:ext>
            </a:extLst>
          </p:cNvPr>
          <p:cNvSpPr/>
          <p:nvPr/>
        </p:nvSpPr>
        <p:spPr>
          <a:xfrm>
            <a:off x="6969969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8B42185-1A74-45C9-A582-88B2C03D27ED}"/>
              </a:ext>
            </a:extLst>
          </p:cNvPr>
          <p:cNvSpPr/>
          <p:nvPr/>
        </p:nvSpPr>
        <p:spPr>
          <a:xfrm>
            <a:off x="7342417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93087DB-FC97-43B0-B6EC-A680766509F0}"/>
              </a:ext>
            </a:extLst>
          </p:cNvPr>
          <p:cNvSpPr/>
          <p:nvPr/>
        </p:nvSpPr>
        <p:spPr>
          <a:xfrm>
            <a:off x="7528641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F1ABD6-45BD-4016-80FB-84EC306EA59D}"/>
              </a:ext>
            </a:extLst>
          </p:cNvPr>
          <p:cNvSpPr/>
          <p:nvPr/>
        </p:nvSpPr>
        <p:spPr>
          <a:xfrm>
            <a:off x="7714865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2FF0D4E-2BB8-46C8-B9C7-FA1018334C54}"/>
              </a:ext>
            </a:extLst>
          </p:cNvPr>
          <p:cNvSpPr/>
          <p:nvPr/>
        </p:nvSpPr>
        <p:spPr>
          <a:xfrm>
            <a:off x="7901089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1EA2835-72ED-4EDE-83CC-51B66EE49D76}"/>
              </a:ext>
            </a:extLst>
          </p:cNvPr>
          <p:cNvSpPr/>
          <p:nvPr/>
        </p:nvSpPr>
        <p:spPr>
          <a:xfrm>
            <a:off x="8087313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AA05CD-DEC0-41C3-A2E6-7EEBF8CD56E5}"/>
              </a:ext>
            </a:extLst>
          </p:cNvPr>
          <p:cNvSpPr/>
          <p:nvPr/>
        </p:nvSpPr>
        <p:spPr>
          <a:xfrm>
            <a:off x="8273537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CD87B9C-836F-4F75-B5BF-027774704244}"/>
              </a:ext>
            </a:extLst>
          </p:cNvPr>
          <p:cNvSpPr/>
          <p:nvPr/>
        </p:nvSpPr>
        <p:spPr>
          <a:xfrm>
            <a:off x="8459761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75AE98-E76B-490A-90C6-F5CB655BCC5D}"/>
              </a:ext>
            </a:extLst>
          </p:cNvPr>
          <p:cNvSpPr/>
          <p:nvPr/>
        </p:nvSpPr>
        <p:spPr>
          <a:xfrm>
            <a:off x="8645985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90BE97F-95C9-4799-92E7-5DAA0A0FF291}"/>
              </a:ext>
            </a:extLst>
          </p:cNvPr>
          <p:cNvSpPr/>
          <p:nvPr/>
        </p:nvSpPr>
        <p:spPr>
          <a:xfrm>
            <a:off x="9018433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054376C-5F16-403F-86C5-4A4965B3ECA6}"/>
              </a:ext>
            </a:extLst>
          </p:cNvPr>
          <p:cNvSpPr/>
          <p:nvPr/>
        </p:nvSpPr>
        <p:spPr>
          <a:xfrm>
            <a:off x="9204657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58F10AD-B95F-43DF-9B20-E713B49403A3}"/>
              </a:ext>
            </a:extLst>
          </p:cNvPr>
          <p:cNvSpPr/>
          <p:nvPr/>
        </p:nvSpPr>
        <p:spPr>
          <a:xfrm>
            <a:off x="9390878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336DB1-AD45-4811-A2AC-B958469D2455}"/>
              </a:ext>
            </a:extLst>
          </p:cNvPr>
          <p:cNvSpPr/>
          <p:nvPr/>
        </p:nvSpPr>
        <p:spPr>
          <a:xfrm>
            <a:off x="6597521" y="4860188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58A832-B372-4D4A-874A-6D76264797F5}"/>
              </a:ext>
            </a:extLst>
          </p:cNvPr>
          <p:cNvSpPr/>
          <p:nvPr/>
        </p:nvSpPr>
        <p:spPr>
          <a:xfrm>
            <a:off x="7156193" y="4861740"/>
            <a:ext cx="45719" cy="31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8BA6B1C6-9CEB-4DE2-B87C-B8960DC59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69" y="5454259"/>
            <a:ext cx="1753421" cy="904852"/>
          </a:xfrm>
          <a:prstGeom prst="rect">
            <a:avLst/>
          </a:prstGeom>
        </p:spPr>
      </p:pic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0C455D75-0568-440B-8079-27D8634D886F}"/>
              </a:ext>
            </a:extLst>
          </p:cNvPr>
          <p:cNvSpPr/>
          <p:nvPr/>
        </p:nvSpPr>
        <p:spPr>
          <a:xfrm>
            <a:off x="4742298" y="4558374"/>
            <a:ext cx="5200238" cy="823532"/>
          </a:xfrm>
          <a:prstGeom prst="wedgeRoundRectCallout">
            <a:avLst>
              <a:gd name="adj1" fmla="val -33935"/>
              <a:gd name="adj2" fmla="val 908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93D80FCA-F138-43B5-889E-0456E54D68D1}"/>
              </a:ext>
            </a:extLst>
          </p:cNvPr>
          <p:cNvSpPr/>
          <p:nvPr/>
        </p:nvSpPr>
        <p:spPr>
          <a:xfrm flipH="1">
            <a:off x="5951667" y="3530450"/>
            <a:ext cx="268493" cy="396886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D7B0927C-440A-4431-B761-FB3790EC9524}"/>
              </a:ext>
            </a:extLst>
          </p:cNvPr>
          <p:cNvSpPr txBox="1">
            <a:spLocks/>
          </p:cNvSpPr>
          <p:nvPr/>
        </p:nvSpPr>
        <p:spPr>
          <a:xfrm>
            <a:off x="8376705" y="4162080"/>
            <a:ext cx="911007" cy="56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testis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稲妻 58">
            <a:extLst>
              <a:ext uri="{FF2B5EF4-FFF2-40B4-BE49-F238E27FC236}">
                <a16:creationId xmlns:a16="http://schemas.microsoft.com/office/drawing/2014/main" id="{6CF5F72F-B52D-4A8F-9010-C61CFC450148}"/>
              </a:ext>
            </a:extLst>
          </p:cNvPr>
          <p:cNvSpPr/>
          <p:nvPr/>
        </p:nvSpPr>
        <p:spPr>
          <a:xfrm flipH="1">
            <a:off x="6049448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稲妻 59">
            <a:extLst>
              <a:ext uri="{FF2B5EF4-FFF2-40B4-BE49-F238E27FC236}">
                <a16:creationId xmlns:a16="http://schemas.microsoft.com/office/drawing/2014/main" id="{6AB8C40E-EB97-484C-8684-A573A3A18ABA}"/>
              </a:ext>
            </a:extLst>
          </p:cNvPr>
          <p:cNvSpPr/>
          <p:nvPr/>
        </p:nvSpPr>
        <p:spPr>
          <a:xfrm flipH="1">
            <a:off x="6566481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稲妻 60">
            <a:extLst>
              <a:ext uri="{FF2B5EF4-FFF2-40B4-BE49-F238E27FC236}">
                <a16:creationId xmlns:a16="http://schemas.microsoft.com/office/drawing/2014/main" id="{687CB1F4-8BDE-405D-B24F-85241D2B90F2}"/>
              </a:ext>
            </a:extLst>
          </p:cNvPr>
          <p:cNvSpPr/>
          <p:nvPr/>
        </p:nvSpPr>
        <p:spPr>
          <a:xfrm flipH="1">
            <a:off x="7154998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稲妻 61">
            <a:extLst>
              <a:ext uri="{FF2B5EF4-FFF2-40B4-BE49-F238E27FC236}">
                <a16:creationId xmlns:a16="http://schemas.microsoft.com/office/drawing/2014/main" id="{9ABD3D68-0AAD-47B3-BFC4-38831FE34B20}"/>
              </a:ext>
            </a:extLst>
          </p:cNvPr>
          <p:cNvSpPr/>
          <p:nvPr/>
        </p:nvSpPr>
        <p:spPr>
          <a:xfrm flipH="1">
            <a:off x="7524357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稲妻 62">
            <a:extLst>
              <a:ext uri="{FF2B5EF4-FFF2-40B4-BE49-F238E27FC236}">
                <a16:creationId xmlns:a16="http://schemas.microsoft.com/office/drawing/2014/main" id="{3782844B-94DB-40EF-AB50-5A21A34FF1AD}"/>
              </a:ext>
            </a:extLst>
          </p:cNvPr>
          <p:cNvSpPr/>
          <p:nvPr/>
        </p:nvSpPr>
        <p:spPr>
          <a:xfrm flipH="1">
            <a:off x="9009921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稲妻 63">
            <a:extLst>
              <a:ext uri="{FF2B5EF4-FFF2-40B4-BE49-F238E27FC236}">
                <a16:creationId xmlns:a16="http://schemas.microsoft.com/office/drawing/2014/main" id="{EC5ECA64-7AC3-40A0-A758-1986DC0FE723}"/>
              </a:ext>
            </a:extLst>
          </p:cNvPr>
          <p:cNvSpPr/>
          <p:nvPr/>
        </p:nvSpPr>
        <p:spPr>
          <a:xfrm flipH="1">
            <a:off x="8404296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稲妻 64">
            <a:extLst>
              <a:ext uri="{FF2B5EF4-FFF2-40B4-BE49-F238E27FC236}">
                <a16:creationId xmlns:a16="http://schemas.microsoft.com/office/drawing/2014/main" id="{60BBD2D8-4A0D-4F4D-9343-FFA4048D6547}"/>
              </a:ext>
            </a:extLst>
          </p:cNvPr>
          <p:cNvSpPr/>
          <p:nvPr/>
        </p:nvSpPr>
        <p:spPr>
          <a:xfrm flipH="1">
            <a:off x="7922023" y="4573756"/>
            <a:ext cx="341768" cy="36545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コンテンツ プレースホルダー 2">
            <a:extLst>
              <a:ext uri="{FF2B5EF4-FFF2-40B4-BE49-F238E27FC236}">
                <a16:creationId xmlns:a16="http://schemas.microsoft.com/office/drawing/2014/main" id="{62747F35-C6BF-4224-9AE5-F8895CE387E7}"/>
              </a:ext>
            </a:extLst>
          </p:cNvPr>
          <p:cNvSpPr txBox="1">
            <a:spLocks/>
          </p:cNvSpPr>
          <p:nvPr/>
        </p:nvSpPr>
        <p:spPr>
          <a:xfrm>
            <a:off x="282918" y="4142858"/>
            <a:ext cx="4192379" cy="566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Evaluate effect of C1-XmiRs KO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タイトル 1">
            <a:extLst>
              <a:ext uri="{FF2B5EF4-FFF2-40B4-BE49-F238E27FC236}">
                <a16:creationId xmlns:a16="http://schemas.microsoft.com/office/drawing/2014/main" id="{9DCFED96-979A-4D28-8453-FBAE87DC15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00109"/>
          </a:xfrm>
          <a:prstGeom prst="rect">
            <a:avLst/>
          </a:prstGeom>
          <a:solidFill>
            <a:srgbClr val="CCCCFF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CTRL-Mutagenesis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0A2AB37-E1FF-41DA-AD90-BC08AF42BE7D}"/>
              </a:ext>
            </a:extLst>
          </p:cNvPr>
          <p:cNvSpPr/>
          <p:nvPr/>
        </p:nvSpPr>
        <p:spPr>
          <a:xfrm>
            <a:off x="3815371" y="3330776"/>
            <a:ext cx="2835120" cy="514907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E586-C3A3-4F1B-865B-E895B95F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What is PiggyBac transposon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0AAB7-3942-4CA4-B372-04D8CC42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" y="1334775"/>
            <a:ext cx="10515600" cy="729740"/>
          </a:xfrm>
        </p:spPr>
        <p:txBody>
          <a:bodyPr/>
          <a:lstStyle/>
          <a:p>
            <a:r>
              <a:rPr kumimoji="1" lang="en-US" altLang="ja-JP" dirty="0"/>
              <a:t>PiggyBac transposon system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BA1EA4-B07E-485D-BB8E-1C3DC38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B564ACB-651E-4131-BAD8-E2186391D8FE}"/>
              </a:ext>
            </a:extLst>
          </p:cNvPr>
          <p:cNvSpPr/>
          <p:nvPr/>
        </p:nvSpPr>
        <p:spPr>
          <a:xfrm rot="5400000">
            <a:off x="4265030" y="3796883"/>
            <a:ext cx="269009" cy="100668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4D87FC08-12A1-4D00-8B72-C85F6E856472}"/>
              </a:ext>
            </a:extLst>
          </p:cNvPr>
          <p:cNvSpPr/>
          <p:nvPr/>
        </p:nvSpPr>
        <p:spPr>
          <a:xfrm rot="16200000" flipH="1">
            <a:off x="5981217" y="3785026"/>
            <a:ext cx="266142" cy="100668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A95A18-0350-4011-B947-7C1045D95DE7}"/>
              </a:ext>
            </a:extLst>
          </p:cNvPr>
          <p:cNvSpPr/>
          <p:nvPr/>
        </p:nvSpPr>
        <p:spPr>
          <a:xfrm>
            <a:off x="4609503" y="3712712"/>
            <a:ext cx="1246855" cy="2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6567CB-4C9C-457B-8CE7-A47496FB9761}"/>
              </a:ext>
            </a:extLst>
          </p:cNvPr>
          <p:cNvSpPr txBox="1"/>
          <p:nvPr/>
        </p:nvSpPr>
        <p:spPr>
          <a:xfrm>
            <a:off x="4567366" y="3650694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Insert gene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7DAFC8-FA60-4997-9BAB-90203F1D846D}"/>
              </a:ext>
            </a:extLst>
          </p:cNvPr>
          <p:cNvCxnSpPr>
            <a:cxnSpLocks/>
          </p:cNvCxnSpPr>
          <p:nvPr/>
        </p:nvCxnSpPr>
        <p:spPr>
          <a:xfrm>
            <a:off x="8316570" y="4570508"/>
            <a:ext cx="2647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D690088-B9DD-4303-95C7-A2478C828ED5}"/>
              </a:ext>
            </a:extLst>
          </p:cNvPr>
          <p:cNvCxnSpPr/>
          <p:nvPr/>
        </p:nvCxnSpPr>
        <p:spPr>
          <a:xfrm>
            <a:off x="3308630" y="4608820"/>
            <a:ext cx="1762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39AAB4-AEC1-4817-9A1C-09EB69443AA7}"/>
              </a:ext>
            </a:extLst>
          </p:cNvPr>
          <p:cNvSpPr txBox="1"/>
          <p:nvPr/>
        </p:nvSpPr>
        <p:spPr>
          <a:xfrm>
            <a:off x="2568136" y="4425308"/>
            <a:ext cx="757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TTAA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0E4BEF-4B25-41F6-990F-9D751267CA13}"/>
              </a:ext>
            </a:extLst>
          </p:cNvPr>
          <p:cNvSpPr txBox="1"/>
          <p:nvPr/>
        </p:nvSpPr>
        <p:spPr>
          <a:xfrm>
            <a:off x="449874" y="4425308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CD412BD-6BD5-49A4-B00D-70ECC4692917}"/>
              </a:ext>
            </a:extLst>
          </p:cNvPr>
          <p:cNvSpPr txBox="1"/>
          <p:nvPr/>
        </p:nvSpPr>
        <p:spPr>
          <a:xfrm>
            <a:off x="7247046" y="4385842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198D38EB-236C-4BD1-A30C-22864A33B4CA}"/>
              </a:ext>
            </a:extLst>
          </p:cNvPr>
          <p:cNvCxnSpPr>
            <a:cxnSpLocks/>
          </p:cNvCxnSpPr>
          <p:nvPr/>
        </p:nvCxnSpPr>
        <p:spPr>
          <a:xfrm flipV="1">
            <a:off x="9578435" y="3893053"/>
            <a:ext cx="753805" cy="60738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4C684F6-85C0-43CA-8254-51DE5A6F19B4}"/>
              </a:ext>
            </a:extLst>
          </p:cNvPr>
          <p:cNvSpPr txBox="1"/>
          <p:nvPr/>
        </p:nvSpPr>
        <p:spPr>
          <a:xfrm>
            <a:off x="8863476" y="460882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No footprints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51EEE2B-BE2C-4425-9361-F5BCFF13B5B6}"/>
              </a:ext>
            </a:extLst>
          </p:cNvPr>
          <p:cNvCxnSpPr>
            <a:cxnSpLocks/>
          </p:cNvCxnSpPr>
          <p:nvPr/>
        </p:nvCxnSpPr>
        <p:spPr>
          <a:xfrm>
            <a:off x="1540183" y="4621991"/>
            <a:ext cx="10787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A553B66-002E-40A4-A80D-827528A830B3}"/>
              </a:ext>
            </a:extLst>
          </p:cNvPr>
          <p:cNvSpPr txBox="1"/>
          <p:nvPr/>
        </p:nvSpPr>
        <p:spPr>
          <a:xfrm rot="19427539">
            <a:off x="4070918" y="33673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ITR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ECD2BEB-A0D3-477E-884C-3EE7221C2A5E}"/>
              </a:ext>
            </a:extLst>
          </p:cNvPr>
          <p:cNvSpPr txBox="1"/>
          <p:nvPr/>
        </p:nvSpPr>
        <p:spPr>
          <a:xfrm rot="19427539">
            <a:off x="5806979" y="3364802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ITR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41F2DBA3-8BC5-40CE-89D0-5A992B4250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99953" y="4069376"/>
            <a:ext cx="1031062" cy="393412"/>
          </a:xfrm>
          <a:prstGeom prst="curvedConnector3">
            <a:avLst>
              <a:gd name="adj1" fmla="val 463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85">
            <a:extLst>
              <a:ext uri="{FF2B5EF4-FFF2-40B4-BE49-F238E27FC236}">
                <a16:creationId xmlns:a16="http://schemas.microsoft.com/office/drawing/2014/main" id="{25971A2C-501A-4A4B-9D40-B9A274E3F79A}"/>
              </a:ext>
            </a:extLst>
          </p:cNvPr>
          <p:cNvSpPr/>
          <p:nvPr/>
        </p:nvSpPr>
        <p:spPr>
          <a:xfrm>
            <a:off x="2534591" y="3767535"/>
            <a:ext cx="464756" cy="46475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5669A5BA-C656-4F7A-B4F5-263576C9E833}"/>
              </a:ext>
            </a:extLst>
          </p:cNvPr>
          <p:cNvSpPr/>
          <p:nvPr/>
        </p:nvSpPr>
        <p:spPr>
          <a:xfrm rot="16200000">
            <a:off x="2726865" y="3845331"/>
            <a:ext cx="362432" cy="31244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99F53BF-4D58-4E09-B34A-B00C47778094}"/>
              </a:ext>
            </a:extLst>
          </p:cNvPr>
          <p:cNvSpPr txBox="1"/>
          <p:nvPr/>
        </p:nvSpPr>
        <p:spPr>
          <a:xfrm>
            <a:off x="818902" y="3407750"/>
            <a:ext cx="25443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PiggyBac Transposase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1343AA0-AFB1-4AB0-9C9D-E9F7D4A8F5A9}"/>
              </a:ext>
            </a:extLst>
          </p:cNvPr>
          <p:cNvCxnSpPr>
            <a:cxnSpLocks/>
            <a:stCxn id="17" idx="5"/>
            <a:endCxn id="18" idx="5"/>
          </p:cNvCxnSpPr>
          <p:nvPr/>
        </p:nvCxnSpPr>
        <p:spPr>
          <a:xfrm flipV="1">
            <a:off x="9922904" y="3619066"/>
            <a:ext cx="164741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4113642-AB67-44C1-A5C0-48896C26DF72}"/>
              </a:ext>
            </a:extLst>
          </p:cNvPr>
          <p:cNvSpPr/>
          <p:nvPr/>
        </p:nvSpPr>
        <p:spPr>
          <a:xfrm>
            <a:off x="10139479" y="3490022"/>
            <a:ext cx="1246855" cy="265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7380491-B021-4408-B897-8F40C8321435}"/>
              </a:ext>
            </a:extLst>
          </p:cNvPr>
          <p:cNvSpPr txBox="1"/>
          <p:nvPr/>
        </p:nvSpPr>
        <p:spPr>
          <a:xfrm>
            <a:off x="10085360" y="3434400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Insert gene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04B973E0-6D74-4DED-A28F-FD2EC653103D}"/>
              </a:ext>
            </a:extLst>
          </p:cNvPr>
          <p:cNvSpPr/>
          <p:nvPr/>
        </p:nvSpPr>
        <p:spPr>
          <a:xfrm rot="16200000" flipH="1">
            <a:off x="11439426" y="3568732"/>
            <a:ext cx="261788" cy="100668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752E5E3-8841-4996-8270-8687569E5F0F}"/>
              </a:ext>
            </a:extLst>
          </p:cNvPr>
          <p:cNvSpPr/>
          <p:nvPr/>
        </p:nvSpPr>
        <p:spPr>
          <a:xfrm rot="5400000">
            <a:off x="9783490" y="3568732"/>
            <a:ext cx="278827" cy="100668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F0C54563-46B2-4BB0-89C7-CA93386BCBF1}"/>
              </a:ext>
            </a:extLst>
          </p:cNvPr>
          <p:cNvSpPr/>
          <p:nvPr/>
        </p:nvSpPr>
        <p:spPr>
          <a:xfrm>
            <a:off x="9065527" y="3783877"/>
            <a:ext cx="464756" cy="46475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二等辺三角形 94">
            <a:extLst>
              <a:ext uri="{FF2B5EF4-FFF2-40B4-BE49-F238E27FC236}">
                <a16:creationId xmlns:a16="http://schemas.microsoft.com/office/drawing/2014/main" id="{C6524F29-67F9-4BAA-B6A9-FD0A7C4EC4E4}"/>
              </a:ext>
            </a:extLst>
          </p:cNvPr>
          <p:cNvSpPr/>
          <p:nvPr/>
        </p:nvSpPr>
        <p:spPr>
          <a:xfrm rot="16200000">
            <a:off x="9257801" y="3861673"/>
            <a:ext cx="362432" cy="31244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61F11E1-D172-44E4-9A67-1CBDCACD5876}"/>
              </a:ext>
            </a:extLst>
          </p:cNvPr>
          <p:cNvSpPr txBox="1"/>
          <p:nvPr/>
        </p:nvSpPr>
        <p:spPr>
          <a:xfrm>
            <a:off x="69267" y="2778641"/>
            <a:ext cx="29418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Genomic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integration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9D37B50-8302-450B-B0FD-495F03344402}"/>
              </a:ext>
            </a:extLst>
          </p:cNvPr>
          <p:cNvSpPr txBox="1"/>
          <p:nvPr/>
        </p:nvSpPr>
        <p:spPr>
          <a:xfrm>
            <a:off x="6650491" y="2769300"/>
            <a:ext cx="29993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Transposon excision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BA1EA4-B07E-485D-BB8E-1C3DC38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BE-4027-4C74-84A4-05D6BAF0498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9BC4D9-3566-46BA-A80C-53E2BDBACDD5}"/>
              </a:ext>
            </a:extLst>
          </p:cNvPr>
          <p:cNvGrpSpPr/>
          <p:nvPr/>
        </p:nvGrpSpPr>
        <p:grpSpPr>
          <a:xfrm>
            <a:off x="3431880" y="4692044"/>
            <a:ext cx="1086512" cy="1087151"/>
            <a:chOff x="1438575" y="4295580"/>
            <a:chExt cx="2244192" cy="2245511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0C5EF6A-DDDC-4F9B-A861-FF627E198B4F}"/>
                </a:ext>
              </a:extLst>
            </p:cNvPr>
            <p:cNvGrpSpPr/>
            <p:nvPr/>
          </p:nvGrpSpPr>
          <p:grpSpPr>
            <a:xfrm>
              <a:off x="1438575" y="4295580"/>
              <a:ext cx="2244192" cy="2245511"/>
              <a:chOff x="1438575" y="4295580"/>
              <a:chExt cx="2244192" cy="2245511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FF3FC590-6C31-4FD6-B47A-963130BB073F}"/>
                  </a:ext>
                </a:extLst>
              </p:cNvPr>
              <p:cNvSpPr/>
              <p:nvPr/>
            </p:nvSpPr>
            <p:spPr>
              <a:xfrm>
                <a:off x="1438575" y="4295580"/>
                <a:ext cx="2244192" cy="22455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5403CDC-7370-4510-BC73-6019D909F16A}"/>
                  </a:ext>
                </a:extLst>
              </p:cNvPr>
              <p:cNvSpPr/>
              <p:nvPr/>
            </p:nvSpPr>
            <p:spPr>
              <a:xfrm>
                <a:off x="1485984" y="4343016"/>
                <a:ext cx="2149373" cy="215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854901D1-1992-44A6-BEE5-1FD20229682A}"/>
                </a:ext>
              </a:extLst>
            </p:cNvPr>
            <p:cNvSpPr/>
            <p:nvPr/>
          </p:nvSpPr>
          <p:spPr>
            <a:xfrm>
              <a:off x="2398375" y="4343016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695565A-5984-499B-8761-E18AE90CDB07}"/>
                </a:ext>
              </a:extLst>
            </p:cNvPr>
            <p:cNvSpPr/>
            <p:nvPr/>
          </p:nvSpPr>
          <p:spPr>
            <a:xfrm>
              <a:off x="2398375" y="6356350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3736947D-96F0-4C27-AD12-7008DBF0CB69}"/>
                </a:ext>
              </a:extLst>
            </p:cNvPr>
            <p:cNvSpPr/>
            <p:nvPr/>
          </p:nvSpPr>
          <p:spPr>
            <a:xfrm rot="16200000">
              <a:off x="3405949" y="5351223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55D366D5-BBD0-4AB4-A8A4-3B183B6CF6C7}"/>
                </a:ext>
              </a:extLst>
            </p:cNvPr>
            <p:cNvSpPr/>
            <p:nvPr/>
          </p:nvSpPr>
          <p:spPr>
            <a:xfrm rot="16200000">
              <a:off x="1390799" y="5351221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67C5D74-2286-4D68-89CB-91B15E2BF78A}"/>
                </a:ext>
              </a:extLst>
            </p:cNvPr>
            <p:cNvSpPr/>
            <p:nvPr/>
          </p:nvSpPr>
          <p:spPr>
            <a:xfrm rot="17274158">
              <a:off x="1446749" y="5028911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DC96355D-F6A8-4B3E-BAE2-302A5A59D7E5}"/>
                </a:ext>
              </a:extLst>
            </p:cNvPr>
            <p:cNvSpPr/>
            <p:nvPr/>
          </p:nvSpPr>
          <p:spPr>
            <a:xfrm rot="18368786">
              <a:off x="1596674" y="4737787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867B5EC0-E2DA-413E-A84D-7473FAAD595D}"/>
                </a:ext>
              </a:extLst>
            </p:cNvPr>
            <p:cNvSpPr/>
            <p:nvPr/>
          </p:nvSpPr>
          <p:spPr>
            <a:xfrm rot="19678300">
              <a:off x="1832417" y="4519706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AC7BFD6C-649E-4A3B-BB8C-260268ED0B86}"/>
                </a:ext>
              </a:extLst>
            </p:cNvPr>
            <p:cNvSpPr/>
            <p:nvPr/>
          </p:nvSpPr>
          <p:spPr>
            <a:xfrm rot="20517072">
              <a:off x="2110785" y="4394331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9F9B0F32-3AAF-43B7-B703-4FA004054BC4}"/>
                </a:ext>
              </a:extLst>
            </p:cNvPr>
            <p:cNvSpPr/>
            <p:nvPr/>
          </p:nvSpPr>
          <p:spPr>
            <a:xfrm rot="1086882">
              <a:off x="2722764" y="4403278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9135B9EA-F91E-45FB-AB31-7018EEF1EAB3}"/>
                </a:ext>
              </a:extLst>
            </p:cNvPr>
            <p:cNvSpPr/>
            <p:nvPr/>
          </p:nvSpPr>
          <p:spPr>
            <a:xfrm rot="2298429">
              <a:off x="3014328" y="4556544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740A2F06-E4F0-475E-A42C-9ABB35F699F9}"/>
                </a:ext>
              </a:extLst>
            </p:cNvPr>
            <p:cNvSpPr/>
            <p:nvPr/>
          </p:nvSpPr>
          <p:spPr>
            <a:xfrm rot="3293589">
              <a:off x="3230692" y="4786841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AA007C45-864F-4301-806E-0713D74E2175}"/>
                </a:ext>
              </a:extLst>
            </p:cNvPr>
            <p:cNvSpPr/>
            <p:nvPr/>
          </p:nvSpPr>
          <p:spPr>
            <a:xfrm rot="4374070">
              <a:off x="3360700" y="5060727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9C5B8A72-0CBB-45F0-9568-F2A132EDC2A3}"/>
                </a:ext>
              </a:extLst>
            </p:cNvPr>
            <p:cNvSpPr/>
            <p:nvPr/>
          </p:nvSpPr>
          <p:spPr>
            <a:xfrm rot="6593867">
              <a:off x="3347774" y="5672633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BEB5E574-BAAB-4F75-A79C-F50E7986E0AB}"/>
                </a:ext>
              </a:extLst>
            </p:cNvPr>
            <p:cNvSpPr/>
            <p:nvPr/>
          </p:nvSpPr>
          <p:spPr>
            <a:xfrm rot="7596824">
              <a:off x="3195435" y="5954534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D31534A1-C538-4305-82F5-44424A59A064}"/>
                </a:ext>
              </a:extLst>
            </p:cNvPr>
            <p:cNvSpPr/>
            <p:nvPr/>
          </p:nvSpPr>
          <p:spPr>
            <a:xfrm rot="8783746">
              <a:off x="2957310" y="6178354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8851F5C9-7747-46FF-A885-06AB0E4427D1}"/>
                </a:ext>
              </a:extLst>
            </p:cNvPr>
            <p:cNvSpPr/>
            <p:nvPr/>
          </p:nvSpPr>
          <p:spPr>
            <a:xfrm rot="9766873">
              <a:off x="2702397" y="6306462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0B43142C-5B48-4FA7-96D9-7758853C34B3}"/>
                </a:ext>
              </a:extLst>
            </p:cNvPr>
            <p:cNvSpPr/>
            <p:nvPr/>
          </p:nvSpPr>
          <p:spPr>
            <a:xfrm rot="11870960">
              <a:off x="2094520" y="6308061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5623A3-D140-4473-B0A4-54C07D4BAFD2}"/>
                </a:ext>
              </a:extLst>
            </p:cNvPr>
            <p:cNvSpPr/>
            <p:nvPr/>
          </p:nvSpPr>
          <p:spPr>
            <a:xfrm rot="13055856">
              <a:off x="1808610" y="6166838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DBEFBB62-E742-421A-9E87-31A1F29097D5}"/>
                </a:ext>
              </a:extLst>
            </p:cNvPr>
            <p:cNvSpPr/>
            <p:nvPr/>
          </p:nvSpPr>
          <p:spPr>
            <a:xfrm rot="14064879">
              <a:off x="1591662" y="5939932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224EB2E8-42E7-47F8-9CEE-40ABE0B763EC}"/>
                </a:ext>
              </a:extLst>
            </p:cNvPr>
            <p:cNvSpPr/>
            <p:nvPr/>
          </p:nvSpPr>
          <p:spPr>
            <a:xfrm rot="15124977">
              <a:off x="1444072" y="5660062"/>
              <a:ext cx="324593" cy="134224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9070691-E6E0-4F65-AE6D-962A80C2FDB0}"/>
                </a:ext>
              </a:extLst>
            </p:cNvPr>
            <p:cNvSpPr/>
            <p:nvPr/>
          </p:nvSpPr>
          <p:spPr>
            <a:xfrm>
              <a:off x="2457744" y="4473462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EAF1DA-03B2-4326-AB1A-7E98105916BA}"/>
                </a:ext>
              </a:extLst>
            </p:cNvPr>
            <p:cNvSpPr/>
            <p:nvPr/>
          </p:nvSpPr>
          <p:spPr>
            <a:xfrm>
              <a:off x="2622241" y="4506043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1DA9CBB-AE2B-4220-8677-8E946FE416B4}"/>
                </a:ext>
              </a:extLst>
            </p:cNvPr>
            <p:cNvSpPr/>
            <p:nvPr/>
          </p:nvSpPr>
          <p:spPr>
            <a:xfrm>
              <a:off x="2278396" y="4489753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B19FF4F-110C-4E8E-BFCA-CB5E0B7B83D8}"/>
                </a:ext>
              </a:extLst>
            </p:cNvPr>
            <p:cNvSpPr/>
            <p:nvPr/>
          </p:nvSpPr>
          <p:spPr>
            <a:xfrm>
              <a:off x="2102170" y="4541082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DBAA9D60-63F5-4628-B9C9-03E73E164FD6}"/>
                </a:ext>
              </a:extLst>
            </p:cNvPr>
            <p:cNvSpPr/>
            <p:nvPr/>
          </p:nvSpPr>
          <p:spPr>
            <a:xfrm>
              <a:off x="1956305" y="4622618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B781E17A-9A5B-4C76-B1F5-B55D7DB9AEE9}"/>
                </a:ext>
              </a:extLst>
            </p:cNvPr>
            <p:cNvSpPr/>
            <p:nvPr/>
          </p:nvSpPr>
          <p:spPr>
            <a:xfrm>
              <a:off x="1851067" y="4716670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B786676-34B6-4B82-A664-0E1A495FBA75}"/>
                </a:ext>
              </a:extLst>
            </p:cNvPr>
            <p:cNvSpPr/>
            <p:nvPr/>
          </p:nvSpPr>
          <p:spPr>
            <a:xfrm>
              <a:off x="2803488" y="4545936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21C5A89-621A-427E-A8FE-780F38647424}"/>
                </a:ext>
              </a:extLst>
            </p:cNvPr>
            <p:cNvSpPr/>
            <p:nvPr/>
          </p:nvSpPr>
          <p:spPr>
            <a:xfrm>
              <a:off x="2941940" y="4639884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25BACE0-1355-4154-9624-332517485A26}"/>
                </a:ext>
              </a:extLst>
            </p:cNvPr>
            <p:cNvSpPr/>
            <p:nvPr/>
          </p:nvSpPr>
          <p:spPr>
            <a:xfrm>
              <a:off x="3080392" y="4738917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44A449E1-9ACC-4AFD-80B0-F2E6AAA56D9A}"/>
                </a:ext>
              </a:extLst>
            </p:cNvPr>
            <p:cNvSpPr/>
            <p:nvPr/>
          </p:nvSpPr>
          <p:spPr>
            <a:xfrm>
              <a:off x="2236058" y="4630575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21D626E7-C771-45DA-8E7A-A741B6364AB3}"/>
                </a:ext>
              </a:extLst>
            </p:cNvPr>
            <p:cNvSpPr/>
            <p:nvPr/>
          </p:nvSpPr>
          <p:spPr>
            <a:xfrm>
              <a:off x="2399848" y="4613871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E6A0D48C-C27B-4768-8358-02D7883EB256}"/>
                </a:ext>
              </a:extLst>
            </p:cNvPr>
            <p:cNvSpPr/>
            <p:nvPr/>
          </p:nvSpPr>
          <p:spPr>
            <a:xfrm>
              <a:off x="2068909" y="4692868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506D84CB-0529-445A-B25D-D7CD9A7E9203}"/>
                </a:ext>
              </a:extLst>
            </p:cNvPr>
            <p:cNvSpPr/>
            <p:nvPr/>
          </p:nvSpPr>
          <p:spPr>
            <a:xfrm>
              <a:off x="2546717" y="4601472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2D3FDCB-63A6-45A0-AA24-6811DF236DC6}"/>
                </a:ext>
              </a:extLst>
            </p:cNvPr>
            <p:cNvSpPr/>
            <p:nvPr/>
          </p:nvSpPr>
          <p:spPr>
            <a:xfrm>
              <a:off x="2702943" y="4653105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6F3B776D-ECBB-46C9-827F-91EC26725D15}"/>
                </a:ext>
              </a:extLst>
            </p:cNvPr>
            <p:cNvSpPr/>
            <p:nvPr/>
          </p:nvSpPr>
          <p:spPr>
            <a:xfrm>
              <a:off x="2865348" y="4747677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24C2FC5-9025-4C47-BA94-B2C9B78F1042}"/>
                </a:ext>
              </a:extLst>
            </p:cNvPr>
            <p:cNvSpPr/>
            <p:nvPr/>
          </p:nvSpPr>
          <p:spPr>
            <a:xfrm>
              <a:off x="2231314" y="4749777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1FD78D-8D6E-44CD-8664-78F9345C64F5}"/>
                </a:ext>
              </a:extLst>
            </p:cNvPr>
            <p:cNvSpPr/>
            <p:nvPr/>
          </p:nvSpPr>
          <p:spPr>
            <a:xfrm>
              <a:off x="2359875" y="4739941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CF5340F1-BC27-4D63-B10A-77921F9820BC}"/>
                </a:ext>
              </a:extLst>
            </p:cNvPr>
            <p:cNvSpPr/>
            <p:nvPr/>
          </p:nvSpPr>
          <p:spPr>
            <a:xfrm>
              <a:off x="2542214" y="4706843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0245DE8-DFA8-4B31-B700-546ABF129076}"/>
                </a:ext>
              </a:extLst>
            </p:cNvPr>
            <p:cNvSpPr/>
            <p:nvPr/>
          </p:nvSpPr>
          <p:spPr>
            <a:xfrm>
              <a:off x="2708071" y="4791336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0FB33DA3-62AA-43D7-9A75-82476B807213}"/>
                </a:ext>
              </a:extLst>
            </p:cNvPr>
            <p:cNvSpPr/>
            <p:nvPr/>
          </p:nvSpPr>
          <p:spPr>
            <a:xfrm>
              <a:off x="2006917" y="4796800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2F2277C7-9F9A-4FFB-B5EC-BF2127DE367F}"/>
                </a:ext>
              </a:extLst>
            </p:cNvPr>
            <p:cNvSpPr/>
            <p:nvPr/>
          </p:nvSpPr>
          <p:spPr>
            <a:xfrm>
              <a:off x="2182753" y="4829855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A297A680-4B59-4B60-AE95-4D6A15C16A80}"/>
                </a:ext>
              </a:extLst>
            </p:cNvPr>
            <p:cNvSpPr/>
            <p:nvPr/>
          </p:nvSpPr>
          <p:spPr>
            <a:xfrm>
              <a:off x="2355350" y="4862910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ED3E4F2A-056E-4A0D-A45B-7692F7A8F55C}"/>
                </a:ext>
              </a:extLst>
            </p:cNvPr>
            <p:cNvSpPr/>
            <p:nvPr/>
          </p:nvSpPr>
          <p:spPr>
            <a:xfrm>
              <a:off x="2536382" y="4853905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8EAE200-8FE9-4028-AEE8-B3BD02C8C9EC}"/>
                </a:ext>
              </a:extLst>
            </p:cNvPr>
            <p:cNvSpPr/>
            <p:nvPr/>
          </p:nvSpPr>
          <p:spPr>
            <a:xfrm>
              <a:off x="2832250" y="4844881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868D72BD-7C55-45C5-A9AE-1C95AEABF51B}"/>
                </a:ext>
              </a:extLst>
            </p:cNvPr>
            <p:cNvSpPr/>
            <p:nvPr/>
          </p:nvSpPr>
          <p:spPr>
            <a:xfrm>
              <a:off x="2692984" y="4868018"/>
              <a:ext cx="204787" cy="15336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CB7C2026-43DE-4D34-B34E-81C1A20B2382}"/>
              </a:ext>
            </a:extLst>
          </p:cNvPr>
          <p:cNvSpPr/>
          <p:nvPr/>
        </p:nvSpPr>
        <p:spPr>
          <a:xfrm>
            <a:off x="5950096" y="4802572"/>
            <a:ext cx="803690" cy="803690"/>
          </a:xfrm>
          <a:prstGeom prst="ellipse">
            <a:avLst/>
          </a:prstGeom>
          <a:solidFill>
            <a:srgbClr val="07A91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加算記号 75">
            <a:extLst>
              <a:ext uri="{FF2B5EF4-FFF2-40B4-BE49-F238E27FC236}">
                <a16:creationId xmlns:a16="http://schemas.microsoft.com/office/drawing/2014/main" id="{85115A5D-5AC0-4CD8-87A9-D49BD289CD19}"/>
              </a:ext>
            </a:extLst>
          </p:cNvPr>
          <p:cNvSpPr/>
          <p:nvPr/>
        </p:nvSpPr>
        <p:spPr>
          <a:xfrm>
            <a:off x="4804764" y="4849787"/>
            <a:ext cx="715733" cy="7157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90FE797-D096-494F-A773-7E2626719A5C}"/>
              </a:ext>
            </a:extLst>
          </p:cNvPr>
          <p:cNvSpPr txBox="1"/>
          <p:nvPr/>
        </p:nvSpPr>
        <p:spPr>
          <a:xfrm>
            <a:off x="3308433" y="4049816"/>
            <a:ext cx="13773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Nanos3 KO</a:t>
            </a:r>
          </a:p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Blastocyst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2CF91CE-8508-4F7C-BFFE-DD284EA8EFA0}"/>
              </a:ext>
            </a:extLst>
          </p:cNvPr>
          <p:cNvSpPr txBox="1"/>
          <p:nvPr/>
        </p:nvSpPr>
        <p:spPr>
          <a:xfrm>
            <a:off x="4911596" y="4188279"/>
            <a:ext cx="28906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gene of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 cell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矢印: 右 98">
            <a:extLst>
              <a:ext uri="{FF2B5EF4-FFF2-40B4-BE49-F238E27FC236}">
                <a16:creationId xmlns:a16="http://schemas.microsoft.com/office/drawing/2014/main" id="{A5B2B3B2-88B0-4F88-A2B5-F29DB416E676}"/>
              </a:ext>
            </a:extLst>
          </p:cNvPr>
          <p:cNvSpPr/>
          <p:nvPr/>
        </p:nvSpPr>
        <p:spPr>
          <a:xfrm>
            <a:off x="7115563" y="4953467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3B73326-DB6B-4181-BF12-FD32EFB3A8EF}"/>
              </a:ext>
            </a:extLst>
          </p:cNvPr>
          <p:cNvGrpSpPr/>
          <p:nvPr/>
        </p:nvGrpSpPr>
        <p:grpSpPr>
          <a:xfrm>
            <a:off x="8455748" y="4050376"/>
            <a:ext cx="3302396" cy="1704200"/>
            <a:chOff x="6645343" y="4679129"/>
            <a:chExt cx="3302396" cy="1704200"/>
          </a:xfrm>
        </p:grpSpPr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AEC852C8-3E99-483F-B518-895E4E2A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43" y="4679129"/>
              <a:ext cx="3302396" cy="1704200"/>
            </a:xfrm>
            <a:prstGeom prst="rect">
              <a:avLst/>
            </a:prstGeom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1AAAD065-4F5C-4095-A2F0-3954FE97D0E6}"/>
                </a:ext>
              </a:extLst>
            </p:cNvPr>
            <p:cNvSpPr/>
            <p:nvPr/>
          </p:nvSpPr>
          <p:spPr>
            <a:xfrm>
              <a:off x="8491348" y="5285869"/>
              <a:ext cx="914400" cy="725778"/>
            </a:xfrm>
            <a:prstGeom prst="ellipse">
              <a:avLst/>
            </a:prstGeom>
            <a:solidFill>
              <a:srgbClr val="07A91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C84FC8F7-B23C-4399-8742-6FA8B00A1B45}"/>
                </a:ext>
              </a:extLst>
            </p:cNvPr>
            <p:cNvSpPr/>
            <p:nvPr/>
          </p:nvSpPr>
          <p:spPr>
            <a:xfrm flipH="1">
              <a:off x="7508271" y="5127608"/>
              <a:ext cx="373484" cy="193896"/>
            </a:xfrm>
            <a:custGeom>
              <a:avLst/>
              <a:gdLst>
                <a:gd name="connsiteX0" fmla="*/ 373484 w 373484"/>
                <a:gd name="connsiteY0" fmla="*/ 134198 h 193896"/>
                <a:gd name="connsiteX1" fmla="*/ 200133 w 373484"/>
                <a:gd name="connsiteY1" fmla="*/ 193897 h 193896"/>
                <a:gd name="connsiteX2" fmla="*/ 7583 w 373484"/>
                <a:gd name="connsiteY2" fmla="*/ 122847 h 193896"/>
                <a:gd name="connsiteX3" fmla="*/ 39255 w 373484"/>
                <a:gd name="connsiteY3" fmla="*/ 2468 h 193896"/>
                <a:gd name="connsiteX4" fmla="*/ 147161 w 373484"/>
                <a:gd name="connsiteY4" fmla="*/ 17042 h 193896"/>
                <a:gd name="connsiteX5" fmla="*/ 275387 w 373484"/>
                <a:gd name="connsiteY5" fmla="*/ 45630 h 193896"/>
                <a:gd name="connsiteX6" fmla="*/ 373484 w 373484"/>
                <a:gd name="connsiteY6" fmla="*/ 134198 h 19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484" h="193896">
                  <a:moveTo>
                    <a:pt x="373484" y="134198"/>
                  </a:moveTo>
                  <a:cubicBezTo>
                    <a:pt x="373484" y="172035"/>
                    <a:pt x="275808" y="193897"/>
                    <a:pt x="200133" y="193897"/>
                  </a:cubicBezTo>
                  <a:cubicBezTo>
                    <a:pt x="124459" y="193897"/>
                    <a:pt x="18093" y="156480"/>
                    <a:pt x="7583" y="122847"/>
                  </a:cubicBezTo>
                  <a:cubicBezTo>
                    <a:pt x="296" y="99443"/>
                    <a:pt x="-14699" y="20826"/>
                    <a:pt x="39255" y="2468"/>
                  </a:cubicBezTo>
                  <a:cubicBezTo>
                    <a:pt x="73728" y="-9304"/>
                    <a:pt x="91526" y="25310"/>
                    <a:pt x="147161" y="17042"/>
                  </a:cubicBezTo>
                  <a:cubicBezTo>
                    <a:pt x="185559" y="11297"/>
                    <a:pt x="259552" y="44229"/>
                    <a:pt x="275387" y="45630"/>
                  </a:cubicBezTo>
                  <a:cubicBezTo>
                    <a:pt x="352744" y="52077"/>
                    <a:pt x="373484" y="93137"/>
                    <a:pt x="373484" y="134198"/>
                  </a:cubicBezTo>
                  <a:close/>
                </a:path>
              </a:pathLst>
            </a:custGeom>
            <a:solidFill>
              <a:srgbClr val="07A916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: 図形 121">
              <a:extLst>
                <a:ext uri="{FF2B5EF4-FFF2-40B4-BE49-F238E27FC236}">
                  <a16:creationId xmlns:a16="http://schemas.microsoft.com/office/drawing/2014/main" id="{234B757A-A08B-443F-A75F-D3217752BDEC}"/>
                </a:ext>
              </a:extLst>
            </p:cNvPr>
            <p:cNvSpPr/>
            <p:nvPr/>
          </p:nvSpPr>
          <p:spPr>
            <a:xfrm flipH="1">
              <a:off x="7510524" y="4955059"/>
              <a:ext cx="296251" cy="103533"/>
            </a:xfrm>
            <a:custGeom>
              <a:avLst/>
              <a:gdLst>
                <a:gd name="connsiteX0" fmla="*/ 836 w 296251"/>
                <a:gd name="connsiteY0" fmla="*/ 55106 h 103533"/>
                <a:gd name="connsiteX1" fmla="*/ 140273 w 296251"/>
                <a:gd name="connsiteY1" fmla="*/ 13345 h 103533"/>
                <a:gd name="connsiteX2" fmla="*/ 290782 w 296251"/>
                <a:gd name="connsiteY2" fmla="*/ 23855 h 103533"/>
                <a:gd name="connsiteX3" fmla="*/ 247619 w 296251"/>
                <a:gd name="connsiteY3" fmla="*/ 100511 h 103533"/>
                <a:gd name="connsiteX4" fmla="*/ 200953 w 296251"/>
                <a:gd name="connsiteY4" fmla="*/ 54546 h 103533"/>
                <a:gd name="connsiteX5" fmla="*/ 68522 w 296251"/>
                <a:gd name="connsiteY5" fmla="*/ 65897 h 103533"/>
                <a:gd name="connsiteX6" fmla="*/ 836 w 296251"/>
                <a:gd name="connsiteY6" fmla="*/ 55106 h 10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251" h="103533">
                  <a:moveTo>
                    <a:pt x="836" y="55106"/>
                  </a:moveTo>
                  <a:cubicBezTo>
                    <a:pt x="-8834" y="18530"/>
                    <a:pt x="67121" y="32544"/>
                    <a:pt x="140273" y="13345"/>
                  </a:cubicBezTo>
                  <a:cubicBezTo>
                    <a:pt x="213425" y="-5854"/>
                    <a:pt x="272143" y="-5994"/>
                    <a:pt x="290782" y="23855"/>
                  </a:cubicBezTo>
                  <a:cubicBezTo>
                    <a:pt x="303815" y="44596"/>
                    <a:pt x="295126" y="69120"/>
                    <a:pt x="247619" y="100511"/>
                  </a:cubicBezTo>
                  <a:cubicBezTo>
                    <a:pt x="217209" y="120691"/>
                    <a:pt x="252664" y="32404"/>
                    <a:pt x="200953" y="54546"/>
                  </a:cubicBezTo>
                  <a:cubicBezTo>
                    <a:pt x="165218" y="69821"/>
                    <a:pt x="84078" y="63234"/>
                    <a:pt x="68522" y="65897"/>
                  </a:cubicBezTo>
                  <a:cubicBezTo>
                    <a:pt x="-7993" y="79210"/>
                    <a:pt x="11206" y="94765"/>
                    <a:pt x="836" y="55106"/>
                  </a:cubicBezTo>
                  <a:close/>
                </a:path>
              </a:pathLst>
            </a:custGeom>
            <a:solidFill>
              <a:srgbClr val="07A916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7B15314B-1E57-4E3A-B2B8-1F6E2D5CF683}"/>
                </a:ext>
              </a:extLst>
            </p:cNvPr>
            <p:cNvSpPr txBox="1"/>
            <p:nvPr/>
          </p:nvSpPr>
          <p:spPr>
            <a:xfrm>
              <a:off x="8610600" y="5464092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testis</a:t>
              </a:r>
              <a:endParaRPr kumimoji="1" lang="ja-JP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フリーフォーム: 図形 154">
              <a:extLst>
                <a:ext uri="{FF2B5EF4-FFF2-40B4-BE49-F238E27FC236}">
                  <a16:creationId xmlns:a16="http://schemas.microsoft.com/office/drawing/2014/main" id="{3D98E752-EE56-49C4-A14D-DC8917FE4570}"/>
                </a:ext>
              </a:extLst>
            </p:cNvPr>
            <p:cNvSpPr/>
            <p:nvPr/>
          </p:nvSpPr>
          <p:spPr>
            <a:xfrm flipH="1">
              <a:off x="8595025" y="4909340"/>
              <a:ext cx="597032" cy="226946"/>
            </a:xfrm>
            <a:custGeom>
              <a:avLst/>
              <a:gdLst>
                <a:gd name="connsiteX0" fmla="*/ 597033 w 597032"/>
                <a:gd name="connsiteY0" fmla="*/ 91093 h 226946"/>
                <a:gd name="connsiteX1" fmla="*/ 162164 w 597032"/>
                <a:gd name="connsiteY1" fmla="*/ 216307 h 226946"/>
                <a:gd name="connsiteX2" fmla="*/ 2726 w 597032"/>
                <a:gd name="connsiteY2" fmla="*/ 155954 h 226946"/>
                <a:gd name="connsiteX3" fmla="*/ 280513 w 597032"/>
                <a:gd name="connsiteY3" fmla="*/ 0 h 226946"/>
                <a:gd name="connsiteX4" fmla="*/ 597033 w 597032"/>
                <a:gd name="connsiteY4" fmla="*/ 91093 h 2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32" h="226946">
                  <a:moveTo>
                    <a:pt x="597033" y="91093"/>
                  </a:moveTo>
                  <a:cubicBezTo>
                    <a:pt x="597033" y="143863"/>
                    <a:pt x="280513" y="263032"/>
                    <a:pt x="162164" y="216307"/>
                  </a:cubicBezTo>
                  <a:cubicBezTo>
                    <a:pt x="22297" y="161180"/>
                    <a:pt x="32339" y="210671"/>
                    <a:pt x="2726" y="155954"/>
                  </a:cubicBezTo>
                  <a:cubicBezTo>
                    <a:pt x="-22378" y="109537"/>
                    <a:pt x="130297" y="0"/>
                    <a:pt x="280513" y="0"/>
                  </a:cubicBezTo>
                  <a:cubicBezTo>
                    <a:pt x="430729" y="0"/>
                    <a:pt x="597033" y="38322"/>
                    <a:pt x="597033" y="91093"/>
                  </a:cubicBezTo>
                  <a:close/>
                </a:path>
              </a:pathLst>
            </a:custGeom>
            <a:solidFill>
              <a:srgbClr val="07A916"/>
            </a:solidFill>
            <a:ln w="10211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フリーフォーム: 図形 158">
              <a:extLst>
                <a:ext uri="{FF2B5EF4-FFF2-40B4-BE49-F238E27FC236}">
                  <a16:creationId xmlns:a16="http://schemas.microsoft.com/office/drawing/2014/main" id="{DAF1CE8B-50B9-4D8E-B1BF-FF1AF2066B2A}"/>
                </a:ext>
              </a:extLst>
            </p:cNvPr>
            <p:cNvSpPr/>
            <p:nvPr/>
          </p:nvSpPr>
          <p:spPr>
            <a:xfrm flipH="1">
              <a:off x="7839758" y="5989260"/>
              <a:ext cx="651590" cy="142109"/>
            </a:xfrm>
            <a:custGeom>
              <a:avLst/>
              <a:gdLst>
                <a:gd name="connsiteX0" fmla="*/ 648921 w 651590"/>
                <a:gd name="connsiteY0" fmla="*/ 105950 h 142109"/>
                <a:gd name="connsiteX1" fmla="*/ 465608 w 651590"/>
                <a:gd name="connsiteY1" fmla="*/ 138945 h 142109"/>
                <a:gd name="connsiteX2" fmla="*/ 0 w 651590"/>
                <a:gd name="connsiteY2" fmla="*/ 112713 h 142109"/>
                <a:gd name="connsiteX3" fmla="*/ 382508 w 651590"/>
                <a:gd name="connsiteY3" fmla="*/ 0 h 142109"/>
                <a:gd name="connsiteX4" fmla="*/ 648921 w 651590"/>
                <a:gd name="connsiteY4" fmla="*/ 105950 h 1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590" h="142109">
                  <a:moveTo>
                    <a:pt x="648921" y="105950"/>
                  </a:moveTo>
                  <a:cubicBezTo>
                    <a:pt x="619923" y="137408"/>
                    <a:pt x="571252" y="138945"/>
                    <a:pt x="465608" y="138945"/>
                  </a:cubicBezTo>
                  <a:cubicBezTo>
                    <a:pt x="359965" y="138945"/>
                    <a:pt x="0" y="155544"/>
                    <a:pt x="0" y="112713"/>
                  </a:cubicBezTo>
                  <a:cubicBezTo>
                    <a:pt x="0" y="69985"/>
                    <a:pt x="276865" y="0"/>
                    <a:pt x="382508" y="0"/>
                  </a:cubicBezTo>
                  <a:cubicBezTo>
                    <a:pt x="488151" y="0"/>
                    <a:pt x="676178" y="76338"/>
                    <a:pt x="648921" y="105950"/>
                  </a:cubicBezTo>
                  <a:close/>
                </a:path>
              </a:pathLst>
            </a:custGeom>
            <a:solidFill>
              <a:srgbClr val="07A916"/>
            </a:solidFill>
            <a:ln w="10211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9" name="タイトル 1">
            <a:extLst>
              <a:ext uri="{FF2B5EF4-FFF2-40B4-BE49-F238E27FC236}">
                <a16:creationId xmlns:a16="http://schemas.microsoft.com/office/drawing/2014/main" id="{28F11D5D-A600-498A-9D26-E3C05312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胚盤胞補完法を用い</a:t>
            </a:r>
            <a:r>
              <a:rPr lang="ja-JP" altLang="en-US" dirty="0"/>
              <a:t>た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キメラマウス作製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0A3C415-519B-4614-8756-50D7D429F4C9}"/>
              </a:ext>
            </a:extLst>
          </p:cNvPr>
          <p:cNvSpPr txBox="1"/>
          <p:nvPr/>
        </p:nvSpPr>
        <p:spPr>
          <a:xfrm>
            <a:off x="8791883" y="6102336"/>
            <a:ext cx="339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Miura K., </a:t>
            </a:r>
            <a:r>
              <a:rPr lang="en-US" altLang="ja-JP" sz="1600" i="1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et al</a:t>
            </a:r>
            <a:r>
              <a:rPr lang="en-US" altLang="ja-JP" sz="16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. </a:t>
            </a:r>
            <a:r>
              <a:rPr lang="en-US" altLang="ja-JP" sz="1600" i="1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Biol. </a:t>
            </a:r>
            <a:r>
              <a:rPr lang="en-US" altLang="ja-JP" sz="1600" i="1" dirty="0" err="1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Reprod</a:t>
            </a:r>
            <a:r>
              <a:rPr lang="en-US" altLang="ja-JP" sz="1600" i="1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. </a:t>
            </a:r>
            <a:r>
              <a:rPr lang="en-US" altLang="ja-JP" sz="1600" dirty="0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</a:rPr>
              <a:t>(2019)</a:t>
            </a:r>
            <a:r>
              <a:rPr lang="en-US" altLang="ja-JP" sz="1600" dirty="0"/>
              <a:t> 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30BC12-68EA-493E-AE25-36DDA8AE34F9}"/>
              </a:ext>
            </a:extLst>
          </p:cNvPr>
          <p:cNvSpPr txBox="1"/>
          <p:nvPr/>
        </p:nvSpPr>
        <p:spPr>
          <a:xfrm>
            <a:off x="8414056" y="3595362"/>
            <a:ext cx="3775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Germ cells derived from ESCs only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69FFD2B-C9A0-4F37-A1AC-A6A246AE8E03}"/>
              </a:ext>
            </a:extLst>
          </p:cNvPr>
          <p:cNvSpPr txBox="1"/>
          <p:nvPr/>
        </p:nvSpPr>
        <p:spPr>
          <a:xfrm>
            <a:off x="9315144" y="5706620"/>
            <a:ext cx="1813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Chimera mouse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37B40A92-7584-408B-AAC5-D878B7F2155C}"/>
              </a:ext>
            </a:extLst>
          </p:cNvPr>
          <p:cNvSpPr/>
          <p:nvPr/>
        </p:nvSpPr>
        <p:spPr>
          <a:xfrm>
            <a:off x="551305" y="4768321"/>
            <a:ext cx="714352" cy="7143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D6F4C5B-9929-4B19-9FF9-4D6417C41286}"/>
              </a:ext>
            </a:extLst>
          </p:cNvPr>
          <p:cNvSpPr txBox="1"/>
          <p:nvPr/>
        </p:nvSpPr>
        <p:spPr>
          <a:xfrm>
            <a:off x="786627" y="3549049"/>
            <a:ext cx="24801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Nanos3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triple CRISPR</a:t>
            </a:r>
          </a:p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Cas9 protein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BEC51AD-1057-47D7-AB49-AFD311746C87}"/>
              </a:ext>
            </a:extLst>
          </p:cNvPr>
          <p:cNvSpPr txBox="1"/>
          <p:nvPr/>
        </p:nvSpPr>
        <p:spPr>
          <a:xfrm>
            <a:off x="458183" y="5531787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zygote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稲妻 88">
            <a:extLst>
              <a:ext uri="{FF2B5EF4-FFF2-40B4-BE49-F238E27FC236}">
                <a16:creationId xmlns:a16="http://schemas.microsoft.com/office/drawing/2014/main" id="{F94D26E8-7FD7-45CA-9EE1-14803CEA83A9}"/>
              </a:ext>
            </a:extLst>
          </p:cNvPr>
          <p:cNvSpPr/>
          <p:nvPr/>
        </p:nvSpPr>
        <p:spPr>
          <a:xfrm flipH="1">
            <a:off x="1112310" y="4117835"/>
            <a:ext cx="914400" cy="9144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F630E96D-7F99-497C-9293-544835ABD1E9}"/>
              </a:ext>
            </a:extLst>
          </p:cNvPr>
          <p:cNvSpPr/>
          <p:nvPr/>
        </p:nvSpPr>
        <p:spPr>
          <a:xfrm>
            <a:off x="2150914" y="4953467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EBDB8CB-36FF-43D5-8595-CA8101000571}"/>
              </a:ext>
            </a:extLst>
          </p:cNvPr>
          <p:cNvSpPr txBox="1"/>
          <p:nvPr/>
        </p:nvSpPr>
        <p:spPr>
          <a:xfrm>
            <a:off x="0" y="992582"/>
            <a:ext cx="5044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Nanos3 KO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；始原生殖細胞期で生殖細胞が欠失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9" name="矢印: 右 148">
            <a:extLst>
              <a:ext uri="{FF2B5EF4-FFF2-40B4-BE49-F238E27FC236}">
                <a16:creationId xmlns:a16="http://schemas.microsoft.com/office/drawing/2014/main" id="{14990AA1-A3E5-4965-8F8A-979F771BAF86}"/>
              </a:ext>
            </a:extLst>
          </p:cNvPr>
          <p:cNvSpPr/>
          <p:nvPr/>
        </p:nvSpPr>
        <p:spPr>
          <a:xfrm>
            <a:off x="5022993" y="1874016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D68460E2-1EC2-4887-8382-EBC0910FD842}"/>
              </a:ext>
            </a:extLst>
          </p:cNvPr>
          <p:cNvSpPr txBox="1"/>
          <p:nvPr/>
        </p:nvSpPr>
        <p:spPr>
          <a:xfrm>
            <a:off x="7651395" y="2955307"/>
            <a:ext cx="12747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KO mouse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FAE51692-2752-4941-85DB-D315A69278AE}"/>
              </a:ext>
            </a:extLst>
          </p:cNvPr>
          <p:cNvGrpSpPr/>
          <p:nvPr/>
        </p:nvGrpSpPr>
        <p:grpSpPr>
          <a:xfrm>
            <a:off x="6519162" y="1346661"/>
            <a:ext cx="3302396" cy="1704200"/>
            <a:chOff x="6645343" y="4679129"/>
            <a:chExt cx="3302396" cy="1704200"/>
          </a:xfrm>
        </p:grpSpPr>
        <p:pic>
          <p:nvPicPr>
            <p:cNvPr id="153" name="図 152">
              <a:extLst>
                <a:ext uri="{FF2B5EF4-FFF2-40B4-BE49-F238E27FC236}">
                  <a16:creationId xmlns:a16="http://schemas.microsoft.com/office/drawing/2014/main" id="{C5867FF8-FCD5-42B9-9171-99379AB90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43" y="4679129"/>
              <a:ext cx="3302396" cy="1704200"/>
            </a:xfrm>
            <a:prstGeom prst="rect">
              <a:avLst/>
            </a:prstGeom>
          </p:spPr>
        </p:pic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4C0E91A8-FCF6-4542-9C3C-11C9DE837704}"/>
                </a:ext>
              </a:extLst>
            </p:cNvPr>
            <p:cNvSpPr/>
            <p:nvPr/>
          </p:nvSpPr>
          <p:spPr>
            <a:xfrm>
              <a:off x="8284927" y="5285869"/>
              <a:ext cx="1120821" cy="7257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59395E0C-E270-48F9-8AF6-1A09E7FD33D1}"/>
                </a:ext>
              </a:extLst>
            </p:cNvPr>
            <p:cNvSpPr txBox="1"/>
            <p:nvPr/>
          </p:nvSpPr>
          <p:spPr>
            <a:xfrm>
              <a:off x="8302608" y="5274562"/>
              <a:ext cx="112082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erm cell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02FF9F03-293F-4FF2-AA88-D8937F29B45F}"/>
              </a:ext>
            </a:extLst>
          </p:cNvPr>
          <p:cNvSpPr/>
          <p:nvPr/>
        </p:nvSpPr>
        <p:spPr>
          <a:xfrm>
            <a:off x="3770374" y="1788098"/>
            <a:ext cx="714352" cy="7143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78CFAF76-1D26-48A8-819A-DAF2F2385A6B}"/>
              </a:ext>
            </a:extLst>
          </p:cNvPr>
          <p:cNvSpPr txBox="1"/>
          <p:nvPr/>
        </p:nvSpPr>
        <p:spPr>
          <a:xfrm>
            <a:off x="3383381" y="2656482"/>
            <a:ext cx="14414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Nanos3  KO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zygote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稲妻 160">
            <a:extLst>
              <a:ext uri="{FF2B5EF4-FFF2-40B4-BE49-F238E27FC236}">
                <a16:creationId xmlns:a16="http://schemas.microsoft.com/office/drawing/2014/main" id="{CD96255C-A77E-40A4-A53F-EE470F1BABC4}"/>
              </a:ext>
            </a:extLst>
          </p:cNvPr>
          <p:cNvSpPr/>
          <p:nvPr/>
        </p:nvSpPr>
        <p:spPr>
          <a:xfrm flipH="1">
            <a:off x="4347564" y="1292117"/>
            <a:ext cx="914400" cy="9144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9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楕円 234">
            <a:extLst>
              <a:ext uri="{FF2B5EF4-FFF2-40B4-BE49-F238E27FC236}">
                <a16:creationId xmlns:a16="http://schemas.microsoft.com/office/drawing/2014/main" id="{0428AD31-3D6A-4FFC-BA2C-581EC3DE9592}"/>
              </a:ext>
            </a:extLst>
          </p:cNvPr>
          <p:cNvSpPr/>
          <p:nvPr/>
        </p:nvSpPr>
        <p:spPr>
          <a:xfrm>
            <a:off x="363958" y="430736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CED435B8-4C9C-4F15-B9C3-9060A650C8FD}"/>
              </a:ext>
            </a:extLst>
          </p:cNvPr>
          <p:cNvSpPr/>
          <p:nvPr/>
        </p:nvSpPr>
        <p:spPr>
          <a:xfrm>
            <a:off x="302105" y="428329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79EA4220-030D-42E2-B757-854EC67EC39D}"/>
              </a:ext>
            </a:extLst>
          </p:cNvPr>
          <p:cNvSpPr/>
          <p:nvPr/>
        </p:nvSpPr>
        <p:spPr>
          <a:xfrm>
            <a:off x="351400" y="3076713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1EEF4662-E34C-4D86-9A58-DBC3884336AA}"/>
              </a:ext>
            </a:extLst>
          </p:cNvPr>
          <p:cNvSpPr/>
          <p:nvPr/>
        </p:nvSpPr>
        <p:spPr>
          <a:xfrm>
            <a:off x="289547" y="305264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233C6626-1FDD-40BF-AC9C-3171067B9A66}"/>
              </a:ext>
            </a:extLst>
          </p:cNvPr>
          <p:cNvSpPr/>
          <p:nvPr/>
        </p:nvSpPr>
        <p:spPr>
          <a:xfrm>
            <a:off x="324217" y="192018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BF43D4BB-2C52-49E5-A45A-CB5DB75A12F0}"/>
              </a:ext>
            </a:extLst>
          </p:cNvPr>
          <p:cNvSpPr/>
          <p:nvPr/>
        </p:nvSpPr>
        <p:spPr>
          <a:xfrm>
            <a:off x="262364" y="1896116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0A4835EC-EA29-4846-AF90-B7E9DC469470}"/>
              </a:ext>
            </a:extLst>
          </p:cNvPr>
          <p:cNvSpPr/>
          <p:nvPr/>
        </p:nvSpPr>
        <p:spPr>
          <a:xfrm>
            <a:off x="5325039" y="6122169"/>
            <a:ext cx="1725384" cy="194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BCBEC378-4D44-4168-850D-F4D93F7AE9C2}"/>
              </a:ext>
            </a:extLst>
          </p:cNvPr>
          <p:cNvSpPr/>
          <p:nvPr/>
        </p:nvSpPr>
        <p:spPr>
          <a:xfrm>
            <a:off x="5393652" y="3332987"/>
            <a:ext cx="3160764" cy="340467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C520-F3B7-44F3-A4E3-B340F5F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" y="-20609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CTRL-Mutagenesis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5643527-9348-4D99-A693-902F375CA642}"/>
              </a:ext>
            </a:extLst>
          </p:cNvPr>
          <p:cNvSpPr/>
          <p:nvPr/>
        </p:nvSpPr>
        <p:spPr>
          <a:xfrm>
            <a:off x="242576" y="840837"/>
            <a:ext cx="778215" cy="4573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86A40A-532C-4485-BC97-58C9659D926F}"/>
              </a:ext>
            </a:extLst>
          </p:cNvPr>
          <p:cNvSpPr/>
          <p:nvPr/>
        </p:nvSpPr>
        <p:spPr>
          <a:xfrm flipH="1">
            <a:off x="466989" y="1386331"/>
            <a:ext cx="268493" cy="396886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0D41CBA5-592B-4AED-A626-548B14133D28}"/>
              </a:ext>
            </a:extLst>
          </p:cNvPr>
          <p:cNvSpPr/>
          <p:nvPr/>
        </p:nvSpPr>
        <p:spPr>
          <a:xfrm>
            <a:off x="1276162" y="1358841"/>
            <a:ext cx="1187305" cy="517422"/>
          </a:xfrm>
          <a:prstGeom prst="wedgeEllipseCallout">
            <a:avLst>
              <a:gd name="adj1" fmla="val -81838"/>
              <a:gd name="adj2" fmla="val -1031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9475AC-DACF-4408-842D-897503ACDE5C}"/>
              </a:ext>
            </a:extLst>
          </p:cNvPr>
          <p:cNvSpPr/>
          <p:nvPr/>
        </p:nvSpPr>
        <p:spPr>
          <a:xfrm rot="5400000" flipH="1">
            <a:off x="7032984" y="-2662953"/>
            <a:ext cx="626415" cy="8937092"/>
          </a:xfrm>
          <a:prstGeom prst="wedgeRectCallout">
            <a:avLst>
              <a:gd name="adj1" fmla="val -49384"/>
              <a:gd name="adj2" fmla="val 664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15D5347F-05D0-4760-8468-A77F1DBF3122}"/>
              </a:ext>
            </a:extLst>
          </p:cNvPr>
          <p:cNvSpPr/>
          <p:nvPr/>
        </p:nvSpPr>
        <p:spPr>
          <a:xfrm>
            <a:off x="1281076" y="2581472"/>
            <a:ext cx="1384170" cy="468507"/>
          </a:xfrm>
          <a:prstGeom prst="wedgeEllipseCallout">
            <a:avLst>
              <a:gd name="adj1" fmla="val -76325"/>
              <a:gd name="adj2" fmla="val -2686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5726BE2-A51F-46B9-840F-1E639E4F7BE3}"/>
              </a:ext>
            </a:extLst>
          </p:cNvPr>
          <p:cNvSpPr/>
          <p:nvPr/>
        </p:nvSpPr>
        <p:spPr>
          <a:xfrm flipH="1">
            <a:off x="466989" y="3653853"/>
            <a:ext cx="268493" cy="471595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C5A1EBA-F286-4753-8CA2-CEDC985F9349}"/>
              </a:ext>
            </a:extLst>
          </p:cNvPr>
          <p:cNvSpPr/>
          <p:nvPr/>
        </p:nvSpPr>
        <p:spPr>
          <a:xfrm rot="5400000" flipH="1">
            <a:off x="6254119" y="-745016"/>
            <a:ext cx="1178043" cy="7890527"/>
          </a:xfrm>
          <a:prstGeom prst="wedgeRectCallout">
            <a:avLst>
              <a:gd name="adj1" fmla="val -9865"/>
              <a:gd name="adj2" fmla="val 6809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17EE1F0B-C62B-4B1F-A782-C6CABF45EA7E}"/>
              </a:ext>
            </a:extLst>
          </p:cNvPr>
          <p:cNvSpPr/>
          <p:nvPr/>
        </p:nvSpPr>
        <p:spPr>
          <a:xfrm flipH="1">
            <a:off x="466989" y="4839880"/>
            <a:ext cx="268493" cy="520484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641369-70F1-4FF3-BE61-C1695D991330}"/>
              </a:ext>
            </a:extLst>
          </p:cNvPr>
          <p:cNvSpPr txBox="1"/>
          <p:nvPr/>
        </p:nvSpPr>
        <p:spPr>
          <a:xfrm>
            <a:off x="302105" y="884851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32562F-C8D0-4F1A-A3CF-6DB3EE5EA809}"/>
              </a:ext>
            </a:extLst>
          </p:cNvPr>
          <p:cNvSpPr txBox="1"/>
          <p:nvPr/>
        </p:nvSpPr>
        <p:spPr>
          <a:xfrm>
            <a:off x="1314358" y="1412963"/>
            <a:ext cx="1224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PiggyBac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D16CF92-7E43-49D7-A493-FEBCE6F96876}"/>
              </a:ext>
            </a:extLst>
          </p:cNvPr>
          <p:cNvSpPr/>
          <p:nvPr/>
        </p:nvSpPr>
        <p:spPr>
          <a:xfrm>
            <a:off x="215484" y="187148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E0D7FB-5B97-454B-AB50-E1200C7AB970}"/>
              </a:ext>
            </a:extLst>
          </p:cNvPr>
          <p:cNvSpPr txBox="1"/>
          <p:nvPr/>
        </p:nvSpPr>
        <p:spPr>
          <a:xfrm>
            <a:off x="275013" y="1915499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072E34E-F320-4723-9169-3496FF1109AC}"/>
              </a:ext>
            </a:extLst>
          </p:cNvPr>
          <p:cNvSpPr/>
          <p:nvPr/>
        </p:nvSpPr>
        <p:spPr>
          <a:xfrm>
            <a:off x="2877645" y="926339"/>
            <a:ext cx="6511086" cy="376561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FEF1AF9-B2E1-4047-AB84-E1FC5AD758DE}"/>
              </a:ext>
            </a:extLst>
          </p:cNvPr>
          <p:cNvGrpSpPr/>
          <p:nvPr/>
        </p:nvGrpSpPr>
        <p:grpSpPr>
          <a:xfrm flipV="1">
            <a:off x="3088949" y="762976"/>
            <a:ext cx="2236574" cy="369332"/>
            <a:chOff x="3773526" y="1088003"/>
            <a:chExt cx="2236574" cy="3693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5A3042C-1EB1-486F-8BBF-018AC863EBE2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E6D8441-0F6C-4D78-B2E0-6EFFBF89A718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B7BFE04D-93E4-43E1-9240-F3863730AA93}"/>
              </a:ext>
            </a:extLst>
          </p:cNvPr>
          <p:cNvSpPr/>
          <p:nvPr/>
        </p:nvSpPr>
        <p:spPr>
          <a:xfrm rot="5400000">
            <a:off x="2905002" y="88960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39B4CE-D91A-4452-B759-18886F6DCB8D}"/>
              </a:ext>
            </a:extLst>
          </p:cNvPr>
          <p:cNvGrpSpPr/>
          <p:nvPr/>
        </p:nvGrpSpPr>
        <p:grpSpPr>
          <a:xfrm flipV="1">
            <a:off x="5230925" y="762976"/>
            <a:ext cx="3108608" cy="369332"/>
            <a:chOff x="7406992" y="1387872"/>
            <a:chExt cx="3108608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3C777DE-E6E0-4FA4-B83E-17FAD4441D61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C7A6A2B-02F0-42FF-AF20-DFDCD6BFFB59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3003377-1775-4D4E-931F-B862788F42B8}"/>
              </a:ext>
            </a:extLst>
          </p:cNvPr>
          <p:cNvGrpSpPr/>
          <p:nvPr/>
        </p:nvGrpSpPr>
        <p:grpSpPr>
          <a:xfrm flipV="1">
            <a:off x="8327193" y="762976"/>
            <a:ext cx="738683" cy="369332"/>
            <a:chOff x="3940492" y="1800779"/>
            <a:chExt cx="738683" cy="369332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8125F6-F80E-4599-978C-1CDD4B1EBC09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C31051E-37C6-4163-8E15-166A1CB01988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47D2A2D6-ABD0-4532-8BA2-EF43B44D20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222" y="925039"/>
            <a:ext cx="1966535" cy="5322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469EC8D-7701-475C-8462-8D2732EEAD69}"/>
              </a:ext>
            </a:extLst>
          </p:cNvPr>
          <p:cNvSpPr txBox="1"/>
          <p:nvPr/>
        </p:nvSpPr>
        <p:spPr>
          <a:xfrm>
            <a:off x="9311061" y="1625264"/>
            <a:ext cx="2576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integration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1494452F-369F-4C56-AA88-4A73EDA8380D}"/>
              </a:ext>
            </a:extLst>
          </p:cNvPr>
          <p:cNvSpPr/>
          <p:nvPr/>
        </p:nvSpPr>
        <p:spPr>
          <a:xfrm flipH="1">
            <a:off x="466989" y="2450038"/>
            <a:ext cx="268493" cy="396886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5F8A983-B038-4CF4-A8DC-113B771220C5}"/>
              </a:ext>
            </a:extLst>
          </p:cNvPr>
          <p:cNvSpPr txBox="1"/>
          <p:nvPr/>
        </p:nvSpPr>
        <p:spPr>
          <a:xfrm>
            <a:off x="1295742" y="2611979"/>
            <a:ext cx="14454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Transfection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411479BC-BEB9-46BD-BB6F-A94CC07D09B1}"/>
              </a:ext>
            </a:extLst>
          </p:cNvPr>
          <p:cNvSpPr/>
          <p:nvPr/>
        </p:nvSpPr>
        <p:spPr>
          <a:xfrm>
            <a:off x="214286" y="302655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765CDD-A16F-4CF4-80AC-B8923D5D29B9}"/>
              </a:ext>
            </a:extLst>
          </p:cNvPr>
          <p:cNvSpPr txBox="1"/>
          <p:nvPr/>
        </p:nvSpPr>
        <p:spPr>
          <a:xfrm>
            <a:off x="273815" y="30705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BA4C2D49-84BC-41E4-ABCF-7EACFEDCEF07}"/>
              </a:ext>
            </a:extLst>
          </p:cNvPr>
          <p:cNvSpPr/>
          <p:nvPr/>
        </p:nvSpPr>
        <p:spPr>
          <a:xfrm rot="16200000" flipH="1">
            <a:off x="9074910" y="88960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8E77221B-5C7A-45E9-8771-1A0CBD8BCD83}"/>
              </a:ext>
            </a:extLst>
          </p:cNvPr>
          <p:cNvSpPr/>
          <p:nvPr/>
        </p:nvSpPr>
        <p:spPr>
          <a:xfrm>
            <a:off x="3091503" y="3329397"/>
            <a:ext cx="2028182" cy="340467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26E1EBC-357D-4A50-8335-475447DA590B}"/>
              </a:ext>
            </a:extLst>
          </p:cNvPr>
          <p:cNvGrpSpPr/>
          <p:nvPr/>
        </p:nvGrpSpPr>
        <p:grpSpPr>
          <a:xfrm>
            <a:off x="3251700" y="3186687"/>
            <a:ext cx="723275" cy="369332"/>
            <a:chOff x="4422428" y="4295552"/>
            <a:chExt cx="723275" cy="3693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75EACFD-E5A8-4B52-B279-FFC0C11D158A}"/>
                </a:ext>
              </a:extLst>
            </p:cNvPr>
            <p:cNvSpPr/>
            <p:nvPr/>
          </p:nvSpPr>
          <p:spPr>
            <a:xfrm>
              <a:off x="4462731" y="4347248"/>
              <a:ext cx="64267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0E34E78-BC32-48E1-9AAF-59FB4F6E5DB7}"/>
                </a:ext>
              </a:extLst>
            </p:cNvPr>
            <p:cNvSpPr txBox="1"/>
            <p:nvPr/>
          </p:nvSpPr>
          <p:spPr>
            <a:xfrm>
              <a:off x="4422428" y="4295552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Cas9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06C6EE-8FE5-467F-B264-FFE698CBDD6A}"/>
              </a:ext>
            </a:extLst>
          </p:cNvPr>
          <p:cNvGrpSpPr/>
          <p:nvPr/>
        </p:nvGrpSpPr>
        <p:grpSpPr>
          <a:xfrm>
            <a:off x="3997283" y="3198606"/>
            <a:ext cx="1089053" cy="369332"/>
            <a:chOff x="3898624" y="4215662"/>
            <a:chExt cx="1089053" cy="369332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6C1DDB99-7D97-442B-AFAE-3681E193FAC3}"/>
                </a:ext>
              </a:extLst>
            </p:cNvPr>
            <p:cNvSpPr/>
            <p:nvPr/>
          </p:nvSpPr>
          <p:spPr>
            <a:xfrm>
              <a:off x="3945397" y="4256313"/>
              <a:ext cx="902828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0C4888FF-D121-425C-8625-52C98DAA7E65}"/>
                </a:ext>
              </a:extLst>
            </p:cNvPr>
            <p:cNvSpPr txBox="1"/>
            <p:nvPr/>
          </p:nvSpPr>
          <p:spPr>
            <a:xfrm>
              <a:off x="3898624" y="4215662"/>
              <a:ext cx="108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HSV-TK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FC6DDDB-0593-4CD7-82D7-C6387D6942F5}"/>
              </a:ext>
            </a:extLst>
          </p:cNvPr>
          <p:cNvGrpSpPr/>
          <p:nvPr/>
        </p:nvGrpSpPr>
        <p:grpSpPr>
          <a:xfrm>
            <a:off x="5473508" y="3165264"/>
            <a:ext cx="2049565" cy="369332"/>
            <a:chOff x="5188564" y="3918012"/>
            <a:chExt cx="2049565" cy="369332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AA9DD43-D3E9-4AF9-B436-4709B8921728}"/>
                </a:ext>
              </a:extLst>
            </p:cNvPr>
            <p:cNvSpPr/>
            <p:nvPr/>
          </p:nvSpPr>
          <p:spPr>
            <a:xfrm>
              <a:off x="5237245" y="3963928"/>
              <a:ext cx="188482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60BB14D-785E-40D2-A559-9CEC7142A16E}"/>
                </a:ext>
              </a:extLst>
            </p:cNvPr>
            <p:cNvSpPr txBox="1"/>
            <p:nvPr/>
          </p:nvSpPr>
          <p:spPr>
            <a:xfrm>
              <a:off x="5188564" y="3918012"/>
              <a:ext cx="2049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2CA553C-7898-4B2B-9E41-D56D47E75DAC}"/>
              </a:ext>
            </a:extLst>
          </p:cNvPr>
          <p:cNvGrpSpPr/>
          <p:nvPr/>
        </p:nvGrpSpPr>
        <p:grpSpPr>
          <a:xfrm>
            <a:off x="7465795" y="3167510"/>
            <a:ext cx="1089053" cy="369332"/>
            <a:chOff x="3898624" y="4215662"/>
            <a:chExt cx="1089053" cy="369332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3E8C3337-2658-4588-8F94-C9A9BF7A432A}"/>
                </a:ext>
              </a:extLst>
            </p:cNvPr>
            <p:cNvSpPr/>
            <p:nvPr/>
          </p:nvSpPr>
          <p:spPr>
            <a:xfrm>
              <a:off x="3945397" y="4256313"/>
              <a:ext cx="902828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E5EC8485-272C-43EB-89B6-AA71DA71EF5F}"/>
                </a:ext>
              </a:extLst>
            </p:cNvPr>
            <p:cNvSpPr txBox="1"/>
            <p:nvPr/>
          </p:nvSpPr>
          <p:spPr>
            <a:xfrm>
              <a:off x="3898624" y="4215662"/>
              <a:ext cx="108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HSV-TK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E7990917-BFCD-4AE7-B09A-DBF558BD6B5F}"/>
              </a:ext>
            </a:extLst>
          </p:cNvPr>
          <p:cNvGrpSpPr/>
          <p:nvPr/>
        </p:nvGrpSpPr>
        <p:grpSpPr>
          <a:xfrm flipV="1">
            <a:off x="3133532" y="1614349"/>
            <a:ext cx="2236574" cy="369332"/>
            <a:chOff x="3773526" y="1088003"/>
            <a:chExt cx="2236574" cy="369332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EE1E929-CC15-4A02-9583-B83DFC597573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D30D791-B05F-4BFA-9CA0-4E8E4F9F4121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10AA6E1F-3A35-4B14-8464-7E18E190BED0}"/>
              </a:ext>
            </a:extLst>
          </p:cNvPr>
          <p:cNvSpPr/>
          <p:nvPr/>
        </p:nvSpPr>
        <p:spPr>
          <a:xfrm rot="5400000">
            <a:off x="2949585" y="1740974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15C2C0BF-1AFF-41FE-AAD7-6E3829172362}"/>
              </a:ext>
            </a:extLst>
          </p:cNvPr>
          <p:cNvGrpSpPr/>
          <p:nvPr/>
        </p:nvGrpSpPr>
        <p:grpSpPr>
          <a:xfrm flipV="1">
            <a:off x="5275508" y="1614349"/>
            <a:ext cx="3108608" cy="369332"/>
            <a:chOff x="7406992" y="1387872"/>
            <a:chExt cx="3108608" cy="369332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1EE3F9B9-341B-4FA4-89ED-43BE2C9695AF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A7F3F29-4D86-44C9-A0A0-474D85044DD6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9680474-4F35-445E-BD61-4B3E460137FE}"/>
              </a:ext>
            </a:extLst>
          </p:cNvPr>
          <p:cNvGrpSpPr/>
          <p:nvPr/>
        </p:nvGrpSpPr>
        <p:grpSpPr>
          <a:xfrm flipV="1">
            <a:off x="8371776" y="1614349"/>
            <a:ext cx="738683" cy="369332"/>
            <a:chOff x="3940492" y="1800779"/>
            <a:chExt cx="738683" cy="3693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1AE471E-45E4-4189-86BA-7EE4192991BB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A001E27-8E51-4823-9912-FB12933A60FC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614A09EC-F882-4327-8F13-5C3747783DBE}"/>
              </a:ext>
            </a:extLst>
          </p:cNvPr>
          <p:cNvSpPr/>
          <p:nvPr/>
        </p:nvSpPr>
        <p:spPr>
          <a:xfrm rot="16200000" flipH="1">
            <a:off x="9119493" y="1740974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3439808-722E-4143-B43E-83334E813420}"/>
              </a:ext>
            </a:extLst>
          </p:cNvPr>
          <p:cNvSpPr txBox="1"/>
          <p:nvPr/>
        </p:nvSpPr>
        <p:spPr>
          <a:xfrm>
            <a:off x="1276162" y="2215000"/>
            <a:ext cx="33265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selection by neomycin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4744657E-57E1-40DE-98D1-DCD44469F7C3}"/>
              </a:ext>
            </a:extLst>
          </p:cNvPr>
          <p:cNvGrpSpPr/>
          <p:nvPr/>
        </p:nvGrpSpPr>
        <p:grpSpPr>
          <a:xfrm flipV="1">
            <a:off x="3162696" y="2714126"/>
            <a:ext cx="2236574" cy="369332"/>
            <a:chOff x="3773526" y="1088003"/>
            <a:chExt cx="2236574" cy="369332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CB217449-FFBE-454E-AB30-FC67515AE30A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6A921F1-6C8B-4602-BC5A-1D9CCB55D287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A2273457-3882-4673-A703-9F6FCD4692DD}"/>
              </a:ext>
            </a:extLst>
          </p:cNvPr>
          <p:cNvSpPr/>
          <p:nvPr/>
        </p:nvSpPr>
        <p:spPr>
          <a:xfrm rot="5400000">
            <a:off x="2978749" y="284075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12FB3CD3-696C-4733-99FD-E8D60F2632BB}"/>
              </a:ext>
            </a:extLst>
          </p:cNvPr>
          <p:cNvGrpSpPr/>
          <p:nvPr/>
        </p:nvGrpSpPr>
        <p:grpSpPr>
          <a:xfrm flipV="1">
            <a:off x="5304672" y="2714126"/>
            <a:ext cx="3108608" cy="369332"/>
            <a:chOff x="7406992" y="1387872"/>
            <a:chExt cx="3108608" cy="369332"/>
          </a:xfrm>
        </p:grpSpPr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D5390D32-3C8B-4247-A37C-B01B372E354B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9371A0F-28F1-499F-98EA-F035AE76FC6E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881DBBCA-E42B-4D0D-9030-813A45D6F319}"/>
              </a:ext>
            </a:extLst>
          </p:cNvPr>
          <p:cNvGrpSpPr/>
          <p:nvPr/>
        </p:nvGrpSpPr>
        <p:grpSpPr>
          <a:xfrm flipV="1">
            <a:off x="8400940" y="2714126"/>
            <a:ext cx="738683" cy="369332"/>
            <a:chOff x="3940492" y="1800779"/>
            <a:chExt cx="738683" cy="3693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4B85315B-9B6A-4C5A-8D53-7B38B406AE9C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6BAEF6E5-F407-4E22-B84E-5F84C1398E37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二等辺三角形 109">
            <a:extLst>
              <a:ext uri="{FF2B5EF4-FFF2-40B4-BE49-F238E27FC236}">
                <a16:creationId xmlns:a16="http://schemas.microsoft.com/office/drawing/2014/main" id="{1F0688E1-79E1-482C-9CA1-EF72C5FBFBDE}"/>
              </a:ext>
            </a:extLst>
          </p:cNvPr>
          <p:cNvSpPr/>
          <p:nvPr/>
        </p:nvSpPr>
        <p:spPr>
          <a:xfrm rot="16200000" flipH="1">
            <a:off x="9148657" y="284075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EDFB375-50BD-4812-A8DD-281128C08875}"/>
              </a:ext>
            </a:extLst>
          </p:cNvPr>
          <p:cNvSpPr/>
          <p:nvPr/>
        </p:nvSpPr>
        <p:spPr>
          <a:xfrm>
            <a:off x="9363727" y="2733077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</a:t>
            </a:r>
            <a:endParaRPr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530DEB0-A730-4CD6-A2DC-27F720620806}"/>
              </a:ext>
            </a:extLst>
          </p:cNvPr>
          <p:cNvSpPr txBox="1"/>
          <p:nvPr/>
        </p:nvSpPr>
        <p:spPr>
          <a:xfrm>
            <a:off x="1321816" y="3750244"/>
            <a:ext cx="4476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cell sorting by EGFP signal (FACS)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9ED8E08-06B4-4186-A20B-6C6581AEAB1F}"/>
              </a:ext>
            </a:extLst>
          </p:cNvPr>
          <p:cNvSpPr txBox="1"/>
          <p:nvPr/>
        </p:nvSpPr>
        <p:spPr>
          <a:xfrm>
            <a:off x="1321816" y="4333964"/>
            <a:ext cx="35317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selection by ganciclovir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38AD1F5-0B6A-4181-A17E-E2570BA13A3A}"/>
              </a:ext>
            </a:extLst>
          </p:cNvPr>
          <p:cNvSpPr txBox="1"/>
          <p:nvPr/>
        </p:nvSpPr>
        <p:spPr>
          <a:xfrm>
            <a:off x="4950477" y="4368637"/>
            <a:ext cx="38055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The cells carrying HSV-TK die by ganciclovir</a:t>
            </a:r>
            <a:endParaRPr kumimoji="1" lang="ja-JP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6A90962F-C11A-458D-B24B-A986842AC197}"/>
              </a:ext>
            </a:extLst>
          </p:cNvPr>
          <p:cNvSpPr/>
          <p:nvPr/>
        </p:nvSpPr>
        <p:spPr>
          <a:xfrm>
            <a:off x="220980" y="4256278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95FA703-DB5C-4C71-B6F4-F5F8B7351F7D}"/>
              </a:ext>
            </a:extLst>
          </p:cNvPr>
          <p:cNvSpPr txBox="1"/>
          <p:nvPr/>
        </p:nvSpPr>
        <p:spPr>
          <a:xfrm>
            <a:off x="280509" y="4300292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04A3638-4AFF-4DF4-BBE8-4E64F83A6029}"/>
              </a:ext>
            </a:extLst>
          </p:cNvPr>
          <p:cNvGrpSpPr/>
          <p:nvPr/>
        </p:nvGrpSpPr>
        <p:grpSpPr>
          <a:xfrm flipV="1">
            <a:off x="4395985" y="4742010"/>
            <a:ext cx="2236574" cy="369332"/>
            <a:chOff x="3773526" y="1088003"/>
            <a:chExt cx="2236574" cy="369332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0934DCE-59B8-4260-B8C7-83F913D69A3B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ADDABADC-7167-44AF-BD39-94844311AD98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0" name="二等辺三角形 119">
            <a:extLst>
              <a:ext uri="{FF2B5EF4-FFF2-40B4-BE49-F238E27FC236}">
                <a16:creationId xmlns:a16="http://schemas.microsoft.com/office/drawing/2014/main" id="{A5862C56-99BA-482A-B48A-EF37D280C779}"/>
              </a:ext>
            </a:extLst>
          </p:cNvPr>
          <p:cNvSpPr/>
          <p:nvPr/>
        </p:nvSpPr>
        <p:spPr>
          <a:xfrm rot="5400000">
            <a:off x="4212038" y="4868635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6AA325A-D944-4ED3-8CF2-6EEDBE3EF036}"/>
              </a:ext>
            </a:extLst>
          </p:cNvPr>
          <p:cNvGrpSpPr/>
          <p:nvPr/>
        </p:nvGrpSpPr>
        <p:grpSpPr>
          <a:xfrm flipV="1">
            <a:off x="6537961" y="4742010"/>
            <a:ext cx="3108608" cy="369332"/>
            <a:chOff x="7406992" y="1387872"/>
            <a:chExt cx="3108608" cy="369332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73BC49F5-E4F5-449F-BFB1-148E873F2F19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5CC9BBB3-E108-45E9-AC67-A2DF18AEB611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5F990662-68BC-4CAA-BC16-EC8B5746B088}"/>
              </a:ext>
            </a:extLst>
          </p:cNvPr>
          <p:cNvGrpSpPr/>
          <p:nvPr/>
        </p:nvGrpSpPr>
        <p:grpSpPr>
          <a:xfrm flipV="1">
            <a:off x="9634229" y="4742010"/>
            <a:ext cx="738683" cy="369332"/>
            <a:chOff x="3940492" y="1800779"/>
            <a:chExt cx="738683" cy="36933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7C2AB0FB-A439-4CD9-A7CC-99B97247D128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8F03C3D9-F18F-41C8-9D51-19A4FE28D949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二等辺三角形 126">
            <a:extLst>
              <a:ext uri="{FF2B5EF4-FFF2-40B4-BE49-F238E27FC236}">
                <a16:creationId xmlns:a16="http://schemas.microsoft.com/office/drawing/2014/main" id="{B0103DB8-2E41-4B46-A466-3989B4C11A88}"/>
              </a:ext>
            </a:extLst>
          </p:cNvPr>
          <p:cNvSpPr/>
          <p:nvPr/>
        </p:nvSpPr>
        <p:spPr>
          <a:xfrm rot="16200000" flipH="1">
            <a:off x="10381946" y="4868635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54EDD4E-BE23-4B81-8F49-FB2685E712FA}"/>
              </a:ext>
            </a:extLst>
          </p:cNvPr>
          <p:cNvSpPr/>
          <p:nvPr/>
        </p:nvSpPr>
        <p:spPr>
          <a:xfrm>
            <a:off x="10576780" y="4751893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</a:t>
            </a:r>
            <a:endParaRPr lang="ja-JP" altLang="en-US" dirty="0"/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2F4B8A0-B24B-49D2-B490-050E86F31F6C}"/>
              </a:ext>
            </a:extLst>
          </p:cNvPr>
          <p:cNvCxnSpPr>
            <a:cxnSpLocks/>
          </p:cNvCxnSpPr>
          <p:nvPr/>
        </p:nvCxnSpPr>
        <p:spPr>
          <a:xfrm>
            <a:off x="7054393" y="5496168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2725E7C-1BAA-4B71-8DA2-1E1AD369ADAA}"/>
              </a:ext>
            </a:extLst>
          </p:cNvPr>
          <p:cNvCxnSpPr>
            <a:cxnSpLocks/>
          </p:cNvCxnSpPr>
          <p:nvPr/>
        </p:nvCxnSpPr>
        <p:spPr>
          <a:xfrm flipH="1">
            <a:off x="7519647" y="5243583"/>
            <a:ext cx="211284" cy="15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D85EC6F2-1FBA-4182-92D3-2EB7167F67A8}"/>
              </a:ext>
            </a:extLst>
          </p:cNvPr>
          <p:cNvCxnSpPr>
            <a:cxnSpLocks/>
          </p:cNvCxnSpPr>
          <p:nvPr/>
        </p:nvCxnSpPr>
        <p:spPr>
          <a:xfrm flipV="1">
            <a:off x="7202729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2560BAF-4EB7-4D93-8115-B6CE2D9C0EE0}"/>
              </a:ext>
            </a:extLst>
          </p:cNvPr>
          <p:cNvCxnSpPr>
            <a:cxnSpLocks/>
          </p:cNvCxnSpPr>
          <p:nvPr/>
        </p:nvCxnSpPr>
        <p:spPr>
          <a:xfrm flipV="1">
            <a:off x="7361188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006BFBFA-9A6F-4F0A-86E5-C5168192F264}"/>
              </a:ext>
            </a:extLst>
          </p:cNvPr>
          <p:cNvCxnSpPr>
            <a:cxnSpLocks/>
          </p:cNvCxnSpPr>
          <p:nvPr/>
        </p:nvCxnSpPr>
        <p:spPr>
          <a:xfrm flipV="1">
            <a:off x="7519647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7A46AD41-7EA0-4E5A-AAFD-0017FCFC0F0D}"/>
              </a:ext>
            </a:extLst>
          </p:cNvPr>
          <p:cNvCxnSpPr>
            <a:cxnSpLocks/>
          </p:cNvCxnSpPr>
          <p:nvPr/>
        </p:nvCxnSpPr>
        <p:spPr>
          <a:xfrm flipV="1">
            <a:off x="7678106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796B9F6E-9652-4A15-B837-CAB218C20D0B}"/>
              </a:ext>
            </a:extLst>
          </p:cNvPr>
          <p:cNvCxnSpPr>
            <a:cxnSpLocks/>
          </p:cNvCxnSpPr>
          <p:nvPr/>
        </p:nvCxnSpPr>
        <p:spPr>
          <a:xfrm flipV="1">
            <a:off x="7836565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BEB86CC9-E27A-4599-BB47-2A8CCAC31EBF}"/>
              </a:ext>
            </a:extLst>
          </p:cNvPr>
          <p:cNvCxnSpPr>
            <a:cxnSpLocks/>
          </p:cNvCxnSpPr>
          <p:nvPr/>
        </p:nvCxnSpPr>
        <p:spPr>
          <a:xfrm flipV="1">
            <a:off x="7995024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03B78BB-D3F6-4A11-A4FC-2D111D5A697C}"/>
              </a:ext>
            </a:extLst>
          </p:cNvPr>
          <p:cNvCxnSpPr>
            <a:cxnSpLocks/>
          </p:cNvCxnSpPr>
          <p:nvPr/>
        </p:nvCxnSpPr>
        <p:spPr>
          <a:xfrm flipV="1">
            <a:off x="8153483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C3FFBB4-80A9-4509-8ABB-A5A8A690C021}"/>
              </a:ext>
            </a:extLst>
          </p:cNvPr>
          <p:cNvCxnSpPr>
            <a:cxnSpLocks/>
          </p:cNvCxnSpPr>
          <p:nvPr/>
        </p:nvCxnSpPr>
        <p:spPr>
          <a:xfrm flipV="1">
            <a:off x="8311942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0381F6DA-8AE2-42B3-AE46-7A79EDC2647E}"/>
              </a:ext>
            </a:extLst>
          </p:cNvPr>
          <p:cNvCxnSpPr>
            <a:cxnSpLocks/>
          </p:cNvCxnSpPr>
          <p:nvPr/>
        </p:nvCxnSpPr>
        <p:spPr>
          <a:xfrm flipV="1">
            <a:off x="8470401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00D98B8-962E-47A8-8060-B00288F02010}"/>
              </a:ext>
            </a:extLst>
          </p:cNvPr>
          <p:cNvCxnSpPr>
            <a:cxnSpLocks/>
          </p:cNvCxnSpPr>
          <p:nvPr/>
        </p:nvCxnSpPr>
        <p:spPr>
          <a:xfrm flipV="1">
            <a:off x="8628860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BC95DD0C-688F-44A4-95B5-4CA05670FB80}"/>
              </a:ext>
            </a:extLst>
          </p:cNvPr>
          <p:cNvCxnSpPr>
            <a:cxnSpLocks/>
          </p:cNvCxnSpPr>
          <p:nvPr/>
        </p:nvCxnSpPr>
        <p:spPr>
          <a:xfrm flipV="1">
            <a:off x="8787319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DBB6F305-B797-4DFD-B16D-7B7BAA66F8DF}"/>
              </a:ext>
            </a:extLst>
          </p:cNvPr>
          <p:cNvCxnSpPr>
            <a:cxnSpLocks/>
          </p:cNvCxnSpPr>
          <p:nvPr/>
        </p:nvCxnSpPr>
        <p:spPr>
          <a:xfrm flipV="1">
            <a:off x="8945778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FD4D438-237F-492F-92B5-C2EDC6A19EF6}"/>
              </a:ext>
            </a:extLst>
          </p:cNvPr>
          <p:cNvCxnSpPr>
            <a:cxnSpLocks/>
          </p:cNvCxnSpPr>
          <p:nvPr/>
        </p:nvCxnSpPr>
        <p:spPr>
          <a:xfrm flipV="1">
            <a:off x="9104237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03D08FA7-6C79-430C-9746-F1F47A7FAEF7}"/>
              </a:ext>
            </a:extLst>
          </p:cNvPr>
          <p:cNvCxnSpPr>
            <a:cxnSpLocks/>
          </p:cNvCxnSpPr>
          <p:nvPr/>
        </p:nvCxnSpPr>
        <p:spPr>
          <a:xfrm flipV="1">
            <a:off x="9262696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AE8A16B-F5A7-41E5-AF82-CDB633053198}"/>
              </a:ext>
            </a:extLst>
          </p:cNvPr>
          <p:cNvCxnSpPr>
            <a:cxnSpLocks/>
          </p:cNvCxnSpPr>
          <p:nvPr/>
        </p:nvCxnSpPr>
        <p:spPr>
          <a:xfrm flipV="1">
            <a:off x="9421155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D863C252-18A9-452F-8F83-8A04F25BAA65}"/>
              </a:ext>
            </a:extLst>
          </p:cNvPr>
          <p:cNvCxnSpPr>
            <a:cxnSpLocks/>
          </p:cNvCxnSpPr>
          <p:nvPr/>
        </p:nvCxnSpPr>
        <p:spPr>
          <a:xfrm flipV="1">
            <a:off x="9579614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390EF32-CB86-41C5-AAC0-55AF491F4E1D}"/>
              </a:ext>
            </a:extLst>
          </p:cNvPr>
          <p:cNvCxnSpPr>
            <a:cxnSpLocks/>
          </p:cNvCxnSpPr>
          <p:nvPr/>
        </p:nvCxnSpPr>
        <p:spPr>
          <a:xfrm flipV="1">
            <a:off x="9738073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84FF4AA8-5321-46EC-97BA-4D50F48F089D}"/>
              </a:ext>
            </a:extLst>
          </p:cNvPr>
          <p:cNvCxnSpPr>
            <a:cxnSpLocks/>
          </p:cNvCxnSpPr>
          <p:nvPr/>
        </p:nvCxnSpPr>
        <p:spPr>
          <a:xfrm flipV="1">
            <a:off x="9896532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BABD87B8-9516-419E-9747-8A0EF9ED3FA2}"/>
              </a:ext>
            </a:extLst>
          </p:cNvPr>
          <p:cNvCxnSpPr>
            <a:cxnSpLocks/>
          </p:cNvCxnSpPr>
          <p:nvPr/>
        </p:nvCxnSpPr>
        <p:spPr>
          <a:xfrm flipV="1">
            <a:off x="10054986" y="5440435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591FCE19-BE6B-44F3-8D0F-A283E0D397DC}"/>
              </a:ext>
            </a:extLst>
          </p:cNvPr>
          <p:cNvCxnSpPr>
            <a:cxnSpLocks/>
          </p:cNvCxnSpPr>
          <p:nvPr/>
        </p:nvCxnSpPr>
        <p:spPr>
          <a:xfrm flipH="1">
            <a:off x="9111322" y="5243583"/>
            <a:ext cx="211284" cy="15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B049A36C-0330-4498-B366-BC9312806E5D}"/>
              </a:ext>
            </a:extLst>
          </p:cNvPr>
          <p:cNvSpPr/>
          <p:nvPr/>
        </p:nvSpPr>
        <p:spPr>
          <a:xfrm>
            <a:off x="7655810" y="5035835"/>
            <a:ext cx="101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Target 1</a:t>
            </a:r>
            <a:endParaRPr lang="ja-JP" altLang="en-US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A724134B-4D2F-423D-86BA-5C1B1332F40E}"/>
              </a:ext>
            </a:extLst>
          </p:cNvPr>
          <p:cNvSpPr/>
          <p:nvPr/>
        </p:nvSpPr>
        <p:spPr>
          <a:xfrm>
            <a:off x="9286829" y="5045525"/>
            <a:ext cx="101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Target 2</a:t>
            </a:r>
            <a:endParaRPr lang="ja-JP" altLang="en-US" dirty="0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34B30C6-C581-49EF-BB1D-B2EDDAB26673}"/>
              </a:ext>
            </a:extLst>
          </p:cNvPr>
          <p:cNvSpPr/>
          <p:nvPr/>
        </p:nvSpPr>
        <p:spPr>
          <a:xfrm>
            <a:off x="5184216" y="529431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C1-XmiR Region</a:t>
            </a:r>
            <a:endParaRPr lang="ja-JP" altLang="en-US" dirty="0"/>
          </a:p>
        </p:txBody>
      </p:sp>
      <p:sp>
        <p:nvSpPr>
          <p:cNvPr id="177" name="矢印: 下 176">
            <a:extLst>
              <a:ext uri="{FF2B5EF4-FFF2-40B4-BE49-F238E27FC236}">
                <a16:creationId xmlns:a16="http://schemas.microsoft.com/office/drawing/2014/main" id="{32CC0C11-8531-43D7-BD06-93DE6C5E3119}"/>
              </a:ext>
            </a:extLst>
          </p:cNvPr>
          <p:cNvSpPr/>
          <p:nvPr/>
        </p:nvSpPr>
        <p:spPr>
          <a:xfrm rot="2600285" flipH="1">
            <a:off x="7698253" y="5628346"/>
            <a:ext cx="268493" cy="471595"/>
          </a:xfrm>
          <a:prstGeom prst="downArrow">
            <a:avLst>
              <a:gd name="adj1" fmla="val 47405"/>
              <a:gd name="adj2" fmla="val 684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4A0130FD-0D0C-4B43-BFD2-DAC708079D94}"/>
              </a:ext>
            </a:extLst>
          </p:cNvPr>
          <p:cNvCxnSpPr>
            <a:cxnSpLocks/>
          </p:cNvCxnSpPr>
          <p:nvPr/>
        </p:nvCxnSpPr>
        <p:spPr>
          <a:xfrm>
            <a:off x="4914513" y="6212088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F1D60FB6-C183-4544-978C-EBFE67D8E08B}"/>
              </a:ext>
            </a:extLst>
          </p:cNvPr>
          <p:cNvCxnSpPr>
            <a:cxnSpLocks/>
          </p:cNvCxnSpPr>
          <p:nvPr/>
        </p:nvCxnSpPr>
        <p:spPr>
          <a:xfrm flipV="1">
            <a:off x="5062849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B9AE9C6A-CD76-4357-AABB-E169A2CFA09E}"/>
              </a:ext>
            </a:extLst>
          </p:cNvPr>
          <p:cNvCxnSpPr>
            <a:cxnSpLocks/>
          </p:cNvCxnSpPr>
          <p:nvPr/>
        </p:nvCxnSpPr>
        <p:spPr>
          <a:xfrm flipV="1">
            <a:off x="5221308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20A22A92-F199-4A8F-85A2-09EC1E62D103}"/>
              </a:ext>
            </a:extLst>
          </p:cNvPr>
          <p:cNvCxnSpPr>
            <a:cxnSpLocks/>
          </p:cNvCxnSpPr>
          <p:nvPr/>
        </p:nvCxnSpPr>
        <p:spPr>
          <a:xfrm flipV="1">
            <a:off x="5379767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50AE46BF-7CD1-40C0-BBA2-6FD30816AC8B}"/>
              </a:ext>
            </a:extLst>
          </p:cNvPr>
          <p:cNvCxnSpPr>
            <a:cxnSpLocks/>
          </p:cNvCxnSpPr>
          <p:nvPr/>
        </p:nvCxnSpPr>
        <p:spPr>
          <a:xfrm flipV="1">
            <a:off x="5538226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60EDB1B-734F-4F5C-BCA4-FBCB5A0FA8A4}"/>
              </a:ext>
            </a:extLst>
          </p:cNvPr>
          <p:cNvCxnSpPr>
            <a:cxnSpLocks/>
          </p:cNvCxnSpPr>
          <p:nvPr/>
        </p:nvCxnSpPr>
        <p:spPr>
          <a:xfrm flipV="1">
            <a:off x="5696685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283F8997-B293-4E3B-9897-49DE6E34319E}"/>
              </a:ext>
            </a:extLst>
          </p:cNvPr>
          <p:cNvCxnSpPr>
            <a:cxnSpLocks/>
          </p:cNvCxnSpPr>
          <p:nvPr/>
        </p:nvCxnSpPr>
        <p:spPr>
          <a:xfrm flipV="1">
            <a:off x="5855144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71ACF8C-316F-4C8D-BC6E-F3BE4B562793}"/>
              </a:ext>
            </a:extLst>
          </p:cNvPr>
          <p:cNvCxnSpPr>
            <a:cxnSpLocks/>
          </p:cNvCxnSpPr>
          <p:nvPr/>
        </p:nvCxnSpPr>
        <p:spPr>
          <a:xfrm flipV="1">
            <a:off x="6013603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524D4E41-EAB9-4379-B01C-5A238B1ED483}"/>
              </a:ext>
            </a:extLst>
          </p:cNvPr>
          <p:cNvCxnSpPr>
            <a:cxnSpLocks/>
          </p:cNvCxnSpPr>
          <p:nvPr/>
        </p:nvCxnSpPr>
        <p:spPr>
          <a:xfrm flipV="1">
            <a:off x="6172062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518D39D8-796B-4AC9-884E-D0A32F9907C0}"/>
              </a:ext>
            </a:extLst>
          </p:cNvPr>
          <p:cNvCxnSpPr>
            <a:cxnSpLocks/>
          </p:cNvCxnSpPr>
          <p:nvPr/>
        </p:nvCxnSpPr>
        <p:spPr>
          <a:xfrm flipV="1">
            <a:off x="6330521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EF349840-91EE-46BF-B5BF-23441780CDCA}"/>
              </a:ext>
            </a:extLst>
          </p:cNvPr>
          <p:cNvCxnSpPr>
            <a:cxnSpLocks/>
          </p:cNvCxnSpPr>
          <p:nvPr/>
        </p:nvCxnSpPr>
        <p:spPr>
          <a:xfrm flipV="1">
            <a:off x="6488980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7E1768B-87EF-44F5-9D7A-780B1294D30D}"/>
              </a:ext>
            </a:extLst>
          </p:cNvPr>
          <p:cNvCxnSpPr>
            <a:cxnSpLocks/>
          </p:cNvCxnSpPr>
          <p:nvPr/>
        </p:nvCxnSpPr>
        <p:spPr>
          <a:xfrm flipV="1">
            <a:off x="6647439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36B79853-67FF-45D2-BFB1-B7DD06450A7E}"/>
              </a:ext>
            </a:extLst>
          </p:cNvPr>
          <p:cNvCxnSpPr>
            <a:cxnSpLocks/>
          </p:cNvCxnSpPr>
          <p:nvPr/>
        </p:nvCxnSpPr>
        <p:spPr>
          <a:xfrm flipV="1">
            <a:off x="6805898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DCE4443F-7F72-4F44-AE72-E5E8F8DF6402}"/>
              </a:ext>
            </a:extLst>
          </p:cNvPr>
          <p:cNvCxnSpPr>
            <a:cxnSpLocks/>
          </p:cNvCxnSpPr>
          <p:nvPr/>
        </p:nvCxnSpPr>
        <p:spPr>
          <a:xfrm flipV="1">
            <a:off x="6964357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6B791851-A9CE-4E59-9627-F9A9C19AB1CB}"/>
              </a:ext>
            </a:extLst>
          </p:cNvPr>
          <p:cNvCxnSpPr>
            <a:cxnSpLocks/>
          </p:cNvCxnSpPr>
          <p:nvPr/>
        </p:nvCxnSpPr>
        <p:spPr>
          <a:xfrm flipV="1">
            <a:off x="7122816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88F9A37-DFAD-4E03-9D67-A82B7745C59C}"/>
              </a:ext>
            </a:extLst>
          </p:cNvPr>
          <p:cNvCxnSpPr>
            <a:cxnSpLocks/>
          </p:cNvCxnSpPr>
          <p:nvPr/>
        </p:nvCxnSpPr>
        <p:spPr>
          <a:xfrm flipV="1">
            <a:off x="7281275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D8DBE2ED-CD8A-4D6A-8D80-991A03CE9A41}"/>
              </a:ext>
            </a:extLst>
          </p:cNvPr>
          <p:cNvCxnSpPr>
            <a:cxnSpLocks/>
          </p:cNvCxnSpPr>
          <p:nvPr/>
        </p:nvCxnSpPr>
        <p:spPr>
          <a:xfrm flipV="1">
            <a:off x="7439734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E238157-5E82-4504-87F3-11D5ACDC3141}"/>
              </a:ext>
            </a:extLst>
          </p:cNvPr>
          <p:cNvCxnSpPr>
            <a:cxnSpLocks/>
          </p:cNvCxnSpPr>
          <p:nvPr/>
        </p:nvCxnSpPr>
        <p:spPr>
          <a:xfrm flipV="1">
            <a:off x="7598193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9AE22E4C-6CAA-4EBD-BBD0-A1AB54297A2E}"/>
              </a:ext>
            </a:extLst>
          </p:cNvPr>
          <p:cNvCxnSpPr>
            <a:cxnSpLocks/>
          </p:cNvCxnSpPr>
          <p:nvPr/>
        </p:nvCxnSpPr>
        <p:spPr>
          <a:xfrm flipV="1">
            <a:off x="7756652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3AC60BA9-4E93-4CE4-AFDB-D479C5562A8C}"/>
              </a:ext>
            </a:extLst>
          </p:cNvPr>
          <p:cNvCxnSpPr>
            <a:cxnSpLocks/>
          </p:cNvCxnSpPr>
          <p:nvPr/>
        </p:nvCxnSpPr>
        <p:spPr>
          <a:xfrm flipV="1">
            <a:off x="7915106" y="6156355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98953137-B355-4332-9778-75DBCF8F3627}"/>
              </a:ext>
            </a:extLst>
          </p:cNvPr>
          <p:cNvCxnSpPr>
            <a:cxnSpLocks/>
          </p:cNvCxnSpPr>
          <p:nvPr/>
        </p:nvCxnSpPr>
        <p:spPr>
          <a:xfrm>
            <a:off x="8744504" y="6226696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669B1ABB-7085-4D74-B34E-49DC725A5261}"/>
              </a:ext>
            </a:extLst>
          </p:cNvPr>
          <p:cNvCxnSpPr>
            <a:cxnSpLocks/>
          </p:cNvCxnSpPr>
          <p:nvPr/>
        </p:nvCxnSpPr>
        <p:spPr>
          <a:xfrm flipV="1">
            <a:off x="8892840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FDA38F5-1A27-46A0-AFF9-A83057EB09AC}"/>
              </a:ext>
            </a:extLst>
          </p:cNvPr>
          <p:cNvCxnSpPr>
            <a:cxnSpLocks/>
          </p:cNvCxnSpPr>
          <p:nvPr/>
        </p:nvCxnSpPr>
        <p:spPr>
          <a:xfrm flipV="1">
            <a:off x="9051299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51817BF6-31D3-4395-AF36-A014981A5094}"/>
              </a:ext>
            </a:extLst>
          </p:cNvPr>
          <p:cNvCxnSpPr>
            <a:cxnSpLocks/>
          </p:cNvCxnSpPr>
          <p:nvPr/>
        </p:nvCxnSpPr>
        <p:spPr>
          <a:xfrm flipV="1">
            <a:off x="9209758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04ADD0D-ED9B-4422-BE3F-C1E4C33AF71F}"/>
              </a:ext>
            </a:extLst>
          </p:cNvPr>
          <p:cNvCxnSpPr>
            <a:cxnSpLocks/>
          </p:cNvCxnSpPr>
          <p:nvPr/>
        </p:nvCxnSpPr>
        <p:spPr>
          <a:xfrm flipV="1">
            <a:off x="9368217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C54365B-7AD2-4845-B40C-1009070D5104}"/>
              </a:ext>
            </a:extLst>
          </p:cNvPr>
          <p:cNvCxnSpPr>
            <a:cxnSpLocks/>
          </p:cNvCxnSpPr>
          <p:nvPr/>
        </p:nvCxnSpPr>
        <p:spPr>
          <a:xfrm flipV="1">
            <a:off x="9526676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94E35A77-F2E0-4F1B-BB5D-99FCD783D60C}"/>
              </a:ext>
            </a:extLst>
          </p:cNvPr>
          <p:cNvCxnSpPr>
            <a:cxnSpLocks/>
          </p:cNvCxnSpPr>
          <p:nvPr/>
        </p:nvCxnSpPr>
        <p:spPr>
          <a:xfrm flipV="1">
            <a:off x="9685135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F458B260-6EB3-43B1-A464-A3B76628A471}"/>
              </a:ext>
            </a:extLst>
          </p:cNvPr>
          <p:cNvCxnSpPr>
            <a:cxnSpLocks/>
          </p:cNvCxnSpPr>
          <p:nvPr/>
        </p:nvCxnSpPr>
        <p:spPr>
          <a:xfrm flipV="1">
            <a:off x="9843594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CD5E7278-DE4B-40A6-A960-D0DD2A4A483F}"/>
              </a:ext>
            </a:extLst>
          </p:cNvPr>
          <p:cNvCxnSpPr>
            <a:cxnSpLocks/>
          </p:cNvCxnSpPr>
          <p:nvPr/>
        </p:nvCxnSpPr>
        <p:spPr>
          <a:xfrm flipV="1">
            <a:off x="10002053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C271BA2-EC01-4EAC-AD02-780B47499A57}"/>
              </a:ext>
            </a:extLst>
          </p:cNvPr>
          <p:cNvCxnSpPr>
            <a:cxnSpLocks/>
          </p:cNvCxnSpPr>
          <p:nvPr/>
        </p:nvCxnSpPr>
        <p:spPr>
          <a:xfrm flipV="1">
            <a:off x="10160512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828B3661-3041-4980-9AF7-4C9AE5FB7B4C}"/>
              </a:ext>
            </a:extLst>
          </p:cNvPr>
          <p:cNvCxnSpPr>
            <a:cxnSpLocks/>
          </p:cNvCxnSpPr>
          <p:nvPr/>
        </p:nvCxnSpPr>
        <p:spPr>
          <a:xfrm flipV="1">
            <a:off x="10318971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15D0E7B0-CB06-48BA-AB8B-AE052A3AFC83}"/>
              </a:ext>
            </a:extLst>
          </p:cNvPr>
          <p:cNvCxnSpPr>
            <a:cxnSpLocks/>
          </p:cNvCxnSpPr>
          <p:nvPr/>
        </p:nvCxnSpPr>
        <p:spPr>
          <a:xfrm flipV="1">
            <a:off x="10477430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FE8CD45E-D2A4-49D5-8C9F-B38DA6172B45}"/>
              </a:ext>
            </a:extLst>
          </p:cNvPr>
          <p:cNvCxnSpPr>
            <a:cxnSpLocks/>
          </p:cNvCxnSpPr>
          <p:nvPr/>
        </p:nvCxnSpPr>
        <p:spPr>
          <a:xfrm flipV="1">
            <a:off x="10635889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56C16E7D-0C4D-42A1-A6EB-546CE3CAB9E4}"/>
              </a:ext>
            </a:extLst>
          </p:cNvPr>
          <p:cNvCxnSpPr>
            <a:cxnSpLocks/>
          </p:cNvCxnSpPr>
          <p:nvPr/>
        </p:nvCxnSpPr>
        <p:spPr>
          <a:xfrm flipV="1">
            <a:off x="10794348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6306E45-E459-4CE9-9460-6883BA3273C0}"/>
              </a:ext>
            </a:extLst>
          </p:cNvPr>
          <p:cNvCxnSpPr>
            <a:cxnSpLocks/>
          </p:cNvCxnSpPr>
          <p:nvPr/>
        </p:nvCxnSpPr>
        <p:spPr>
          <a:xfrm flipV="1">
            <a:off x="10952807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1D0D8E56-9201-4F50-A0DA-0D0E1770945B}"/>
              </a:ext>
            </a:extLst>
          </p:cNvPr>
          <p:cNvCxnSpPr>
            <a:cxnSpLocks/>
          </p:cNvCxnSpPr>
          <p:nvPr/>
        </p:nvCxnSpPr>
        <p:spPr>
          <a:xfrm flipV="1">
            <a:off x="11111266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44D761BB-B476-4A41-85D8-D00E44C0AA8A}"/>
              </a:ext>
            </a:extLst>
          </p:cNvPr>
          <p:cNvCxnSpPr>
            <a:cxnSpLocks/>
          </p:cNvCxnSpPr>
          <p:nvPr/>
        </p:nvCxnSpPr>
        <p:spPr>
          <a:xfrm flipV="1">
            <a:off x="11269725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0F53A2F-8D49-4A48-86BB-43B87BE2F882}"/>
              </a:ext>
            </a:extLst>
          </p:cNvPr>
          <p:cNvCxnSpPr>
            <a:cxnSpLocks/>
          </p:cNvCxnSpPr>
          <p:nvPr/>
        </p:nvCxnSpPr>
        <p:spPr>
          <a:xfrm flipV="1">
            <a:off x="11428184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5507672E-7BED-49FC-84CA-5E2F6D32BEBF}"/>
              </a:ext>
            </a:extLst>
          </p:cNvPr>
          <p:cNvCxnSpPr>
            <a:cxnSpLocks/>
          </p:cNvCxnSpPr>
          <p:nvPr/>
        </p:nvCxnSpPr>
        <p:spPr>
          <a:xfrm flipV="1">
            <a:off x="11586643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96A9D6F1-705E-4AC8-B0CF-45ADACB80291}"/>
              </a:ext>
            </a:extLst>
          </p:cNvPr>
          <p:cNvCxnSpPr>
            <a:cxnSpLocks/>
          </p:cNvCxnSpPr>
          <p:nvPr/>
        </p:nvCxnSpPr>
        <p:spPr>
          <a:xfrm flipV="1">
            <a:off x="11745097" y="6170963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吹き出し: 四角形 217">
            <a:extLst>
              <a:ext uri="{FF2B5EF4-FFF2-40B4-BE49-F238E27FC236}">
                <a16:creationId xmlns:a16="http://schemas.microsoft.com/office/drawing/2014/main" id="{70DF27DE-FA43-4411-A70B-18C5F5FC9E34}"/>
              </a:ext>
            </a:extLst>
          </p:cNvPr>
          <p:cNvSpPr/>
          <p:nvPr/>
        </p:nvSpPr>
        <p:spPr>
          <a:xfrm rot="16200000" flipH="1" flipV="1">
            <a:off x="7279844" y="1611667"/>
            <a:ext cx="1719560" cy="7872567"/>
          </a:xfrm>
          <a:prstGeom prst="wedgeRectCallout">
            <a:avLst>
              <a:gd name="adj1" fmla="val -44181"/>
              <a:gd name="adj2" fmla="val 849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B890DAA-19B6-4603-AA86-20F01E883C83}"/>
              </a:ext>
            </a:extLst>
          </p:cNvPr>
          <p:cNvSpPr/>
          <p:nvPr/>
        </p:nvSpPr>
        <p:spPr>
          <a:xfrm>
            <a:off x="4803209" y="575844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Regional deletion Mutation</a:t>
            </a:r>
            <a:endParaRPr lang="ja-JP" altLang="en-US" dirty="0"/>
          </a:p>
        </p:txBody>
      </p:sp>
      <p:sp>
        <p:nvSpPr>
          <p:cNvPr id="221" name="稲妻 220">
            <a:extLst>
              <a:ext uri="{FF2B5EF4-FFF2-40B4-BE49-F238E27FC236}">
                <a16:creationId xmlns:a16="http://schemas.microsoft.com/office/drawing/2014/main" id="{B42226B9-20FB-48CD-BC56-FAFEFF37B501}"/>
              </a:ext>
            </a:extLst>
          </p:cNvPr>
          <p:cNvSpPr/>
          <p:nvPr/>
        </p:nvSpPr>
        <p:spPr>
          <a:xfrm rot="514670">
            <a:off x="9050779" y="6065875"/>
            <a:ext cx="222838" cy="222838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稲妻 222">
            <a:extLst>
              <a:ext uri="{FF2B5EF4-FFF2-40B4-BE49-F238E27FC236}">
                <a16:creationId xmlns:a16="http://schemas.microsoft.com/office/drawing/2014/main" id="{AF02612B-1A52-401D-9410-919753D8F91A}"/>
              </a:ext>
            </a:extLst>
          </p:cNvPr>
          <p:cNvSpPr/>
          <p:nvPr/>
        </p:nvSpPr>
        <p:spPr>
          <a:xfrm rot="514670">
            <a:off x="10635366" y="6054351"/>
            <a:ext cx="222838" cy="222838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609F6187-F074-47D0-B2AC-E39FF0527E83}"/>
              </a:ext>
            </a:extLst>
          </p:cNvPr>
          <p:cNvSpPr/>
          <p:nvPr/>
        </p:nvSpPr>
        <p:spPr>
          <a:xfrm>
            <a:off x="9655565" y="57608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Indel Mutation</a:t>
            </a:r>
            <a:endParaRPr lang="ja-JP" altLang="en-US" dirty="0"/>
          </a:p>
        </p:txBody>
      </p:sp>
      <p:sp>
        <p:nvSpPr>
          <p:cNvPr id="225" name="矢印: 下 224">
            <a:extLst>
              <a:ext uri="{FF2B5EF4-FFF2-40B4-BE49-F238E27FC236}">
                <a16:creationId xmlns:a16="http://schemas.microsoft.com/office/drawing/2014/main" id="{13847163-140C-4015-971F-8DE485DCC31A}"/>
              </a:ext>
            </a:extLst>
          </p:cNvPr>
          <p:cNvSpPr/>
          <p:nvPr/>
        </p:nvSpPr>
        <p:spPr>
          <a:xfrm rot="18999715">
            <a:off x="9015602" y="5627923"/>
            <a:ext cx="268493" cy="471595"/>
          </a:xfrm>
          <a:prstGeom prst="downArrow">
            <a:avLst>
              <a:gd name="adj1" fmla="val 47405"/>
              <a:gd name="adj2" fmla="val 684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C5F5D96B-50FC-44AD-8D0E-B865201DBABD}"/>
              </a:ext>
            </a:extLst>
          </p:cNvPr>
          <p:cNvSpPr/>
          <p:nvPr/>
        </p:nvSpPr>
        <p:spPr>
          <a:xfrm>
            <a:off x="8010322" y="56930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and / or</a:t>
            </a:r>
            <a:endParaRPr lang="ja-JP" altLang="en-US" dirty="0"/>
          </a:p>
        </p:txBody>
      </p:sp>
      <p:sp>
        <p:nvSpPr>
          <p:cNvPr id="238" name="吹き出し: 円形 237">
            <a:extLst>
              <a:ext uri="{FF2B5EF4-FFF2-40B4-BE49-F238E27FC236}">
                <a16:creationId xmlns:a16="http://schemas.microsoft.com/office/drawing/2014/main" id="{0B889D89-E724-4B11-A2ED-96C6C578BCAE}"/>
              </a:ext>
            </a:extLst>
          </p:cNvPr>
          <p:cNvSpPr/>
          <p:nvPr/>
        </p:nvSpPr>
        <p:spPr>
          <a:xfrm>
            <a:off x="872913" y="5047531"/>
            <a:ext cx="3179464" cy="559747"/>
          </a:xfrm>
          <a:prstGeom prst="wedgeEllipseCallout">
            <a:avLst>
              <a:gd name="adj1" fmla="val -53069"/>
              <a:gd name="adj2" fmla="val -4331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53E95366-0298-47FB-8BCB-02EA98E20290}"/>
              </a:ext>
            </a:extLst>
          </p:cNvPr>
          <p:cNvSpPr txBox="1"/>
          <p:nvPr/>
        </p:nvSpPr>
        <p:spPr>
          <a:xfrm>
            <a:off x="980250" y="5146155"/>
            <a:ext cx="3627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Blastocyst complementation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42976C13-8505-4F7C-90D7-67E724F227E2}"/>
              </a:ext>
            </a:extLst>
          </p:cNvPr>
          <p:cNvSpPr txBox="1"/>
          <p:nvPr/>
        </p:nvSpPr>
        <p:spPr>
          <a:xfrm>
            <a:off x="449492" y="6494297"/>
            <a:ext cx="3155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Various mutant chimera mice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スライド番号プレースホルダー 3">
            <a:extLst>
              <a:ext uri="{FF2B5EF4-FFF2-40B4-BE49-F238E27FC236}">
                <a16:creationId xmlns:a16="http://schemas.microsoft.com/office/drawing/2014/main" id="{A341BD13-713A-45AD-9385-453163452C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EF7FBE-4027-4C74-84A4-05D6BAF0498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C2A46227-39C3-47C6-B958-35681E452A96}"/>
              </a:ext>
            </a:extLst>
          </p:cNvPr>
          <p:cNvSpPr txBox="1"/>
          <p:nvPr/>
        </p:nvSpPr>
        <p:spPr>
          <a:xfrm>
            <a:off x="1321816" y="4044241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vector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61050F7F-C561-4126-AEA9-721B421FF507}"/>
              </a:ext>
            </a:extLst>
          </p:cNvPr>
          <p:cNvSpPr/>
          <p:nvPr/>
        </p:nvSpPr>
        <p:spPr>
          <a:xfrm>
            <a:off x="8554416" y="20690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17 C1-XmiR sgRNA</a:t>
            </a:r>
            <a:endParaRPr lang="ja-JP" altLang="en-US" dirty="0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07D3E257-17D3-47A4-A210-5AE752162230}"/>
              </a:ext>
            </a:extLst>
          </p:cNvPr>
          <p:cNvSpPr/>
          <p:nvPr/>
        </p:nvSpPr>
        <p:spPr>
          <a:xfrm>
            <a:off x="8890380" y="485082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Vector Library</a:t>
            </a:r>
            <a:endParaRPr lang="ja-JP" altLang="en-US" dirty="0"/>
          </a:p>
        </p:txBody>
      </p: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B3950294-04FC-4CCB-BC79-AA6641295B32}"/>
              </a:ext>
            </a:extLst>
          </p:cNvPr>
          <p:cNvGrpSpPr/>
          <p:nvPr/>
        </p:nvGrpSpPr>
        <p:grpSpPr>
          <a:xfrm>
            <a:off x="23813" y="5571016"/>
            <a:ext cx="1753421" cy="904852"/>
            <a:chOff x="23813" y="5571016"/>
            <a:chExt cx="1753421" cy="904852"/>
          </a:xfrm>
        </p:grpSpPr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120CF27D-B783-4E03-A2F4-C4A203A5CCBB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C0D0F2B-3CE5-4828-B33E-0B0946749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84950473-1F46-4305-88F7-E35B28810293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7" name="フリーフォーム: 図形 266">
              <a:extLst>
                <a:ext uri="{FF2B5EF4-FFF2-40B4-BE49-F238E27FC236}">
                  <a16:creationId xmlns:a16="http://schemas.microsoft.com/office/drawing/2014/main" id="{B0FF55AE-7B6B-4744-BE6B-D490844E056C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1" name="フリーフォーム: 図形 270">
              <a:extLst>
                <a:ext uri="{FF2B5EF4-FFF2-40B4-BE49-F238E27FC236}">
                  <a16:creationId xmlns:a16="http://schemas.microsoft.com/office/drawing/2014/main" id="{89AFB183-CA7E-4135-BDCB-11C3D9E0E804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3" name="フリーフォーム: 図形 272">
              <a:extLst>
                <a:ext uri="{FF2B5EF4-FFF2-40B4-BE49-F238E27FC236}">
                  <a16:creationId xmlns:a16="http://schemas.microsoft.com/office/drawing/2014/main" id="{9B7264F5-87A0-4BB1-92D4-74CBCE602195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4" name="フリーフォーム: 図形 273">
              <a:extLst>
                <a:ext uri="{FF2B5EF4-FFF2-40B4-BE49-F238E27FC236}">
                  <a16:creationId xmlns:a16="http://schemas.microsoft.com/office/drawing/2014/main" id="{79AD7A91-4E0B-48B6-89FF-F750D4995A76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3203B30A-87AD-4C0D-A7E1-8A819EF5367E}"/>
              </a:ext>
            </a:extLst>
          </p:cNvPr>
          <p:cNvGrpSpPr/>
          <p:nvPr/>
        </p:nvGrpSpPr>
        <p:grpSpPr>
          <a:xfrm>
            <a:off x="620324" y="5582944"/>
            <a:ext cx="1753421" cy="904852"/>
            <a:chOff x="23813" y="5571016"/>
            <a:chExt cx="1753421" cy="904852"/>
          </a:xfrm>
        </p:grpSpPr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82C4B13B-22A4-4C0F-AF9E-731A65587AED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82" name="図 281">
                <a:extLst>
                  <a:ext uri="{FF2B5EF4-FFF2-40B4-BE49-F238E27FC236}">
                    <a16:creationId xmlns:a16="http://schemas.microsoft.com/office/drawing/2014/main" id="{B7A40A10-B03A-4F52-B314-79AE5B5BC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322A2649-B7F0-4334-A423-532A365A2D76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8" name="フリーフォーム: 図形 277">
              <a:extLst>
                <a:ext uri="{FF2B5EF4-FFF2-40B4-BE49-F238E27FC236}">
                  <a16:creationId xmlns:a16="http://schemas.microsoft.com/office/drawing/2014/main" id="{666F49C9-F2C2-47E0-BDA7-2A13D3552F71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9" name="フリーフォーム: 図形 278">
              <a:extLst>
                <a:ext uri="{FF2B5EF4-FFF2-40B4-BE49-F238E27FC236}">
                  <a16:creationId xmlns:a16="http://schemas.microsoft.com/office/drawing/2014/main" id="{6340094D-401F-4405-9914-B2F74A7124CB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0" name="フリーフォーム: 図形 279">
              <a:extLst>
                <a:ext uri="{FF2B5EF4-FFF2-40B4-BE49-F238E27FC236}">
                  <a16:creationId xmlns:a16="http://schemas.microsoft.com/office/drawing/2014/main" id="{BA1AE5B6-DCF7-4D8D-8239-07E628477301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1" name="フリーフォーム: 図形 280">
              <a:extLst>
                <a:ext uri="{FF2B5EF4-FFF2-40B4-BE49-F238E27FC236}">
                  <a16:creationId xmlns:a16="http://schemas.microsoft.com/office/drawing/2014/main" id="{0D4E967D-2965-4A09-B1FB-86F4DDB09B2F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EC6A8EFE-BED8-4B98-A5A0-B0A4EB43FF74}"/>
              </a:ext>
            </a:extLst>
          </p:cNvPr>
          <p:cNvGrpSpPr/>
          <p:nvPr/>
        </p:nvGrpSpPr>
        <p:grpSpPr>
          <a:xfrm>
            <a:off x="1392493" y="5597711"/>
            <a:ext cx="1753421" cy="904852"/>
            <a:chOff x="23813" y="5571016"/>
            <a:chExt cx="1753421" cy="904852"/>
          </a:xfrm>
        </p:grpSpPr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F4CFF5ED-5EDB-4E91-967D-ECE66888F76C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90" name="図 289">
                <a:extLst>
                  <a:ext uri="{FF2B5EF4-FFF2-40B4-BE49-F238E27FC236}">
                    <a16:creationId xmlns:a16="http://schemas.microsoft.com/office/drawing/2014/main" id="{FEB4BE4E-3EED-4A75-8D62-264B2AC4C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D3B37F4A-D7CC-4B3B-86EA-29FFBEFF83FA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6" name="フリーフォーム: 図形 285">
              <a:extLst>
                <a:ext uri="{FF2B5EF4-FFF2-40B4-BE49-F238E27FC236}">
                  <a16:creationId xmlns:a16="http://schemas.microsoft.com/office/drawing/2014/main" id="{4DADC2DE-4E3C-4EE5-8213-C08714BB03B2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7" name="フリーフォーム: 図形 286">
              <a:extLst>
                <a:ext uri="{FF2B5EF4-FFF2-40B4-BE49-F238E27FC236}">
                  <a16:creationId xmlns:a16="http://schemas.microsoft.com/office/drawing/2014/main" id="{7E126741-1089-4D65-AC24-0A12CF57F8D7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8" name="フリーフォーム: 図形 287">
              <a:extLst>
                <a:ext uri="{FF2B5EF4-FFF2-40B4-BE49-F238E27FC236}">
                  <a16:creationId xmlns:a16="http://schemas.microsoft.com/office/drawing/2014/main" id="{586B1EB3-997E-4A79-BB94-E72C9D6D3C9B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9" name="フリーフォーム: 図形 288">
              <a:extLst>
                <a:ext uri="{FF2B5EF4-FFF2-40B4-BE49-F238E27FC236}">
                  <a16:creationId xmlns:a16="http://schemas.microsoft.com/office/drawing/2014/main" id="{4858C54A-4CCF-4655-967B-56370B5E7353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92" name="グループ化 291">
            <a:extLst>
              <a:ext uri="{FF2B5EF4-FFF2-40B4-BE49-F238E27FC236}">
                <a16:creationId xmlns:a16="http://schemas.microsoft.com/office/drawing/2014/main" id="{51212E9B-FEF8-4ED0-9DA7-11B00631FCCE}"/>
              </a:ext>
            </a:extLst>
          </p:cNvPr>
          <p:cNvGrpSpPr/>
          <p:nvPr/>
        </p:nvGrpSpPr>
        <p:grpSpPr>
          <a:xfrm>
            <a:off x="2305923" y="5638345"/>
            <a:ext cx="1753421" cy="904852"/>
            <a:chOff x="23813" y="5571016"/>
            <a:chExt cx="1753421" cy="904852"/>
          </a:xfrm>
        </p:grpSpPr>
        <p:grpSp>
          <p:nvGrpSpPr>
            <p:cNvPr id="293" name="グループ化 292">
              <a:extLst>
                <a:ext uri="{FF2B5EF4-FFF2-40B4-BE49-F238E27FC236}">
                  <a16:creationId xmlns:a16="http://schemas.microsoft.com/office/drawing/2014/main" id="{60C96D03-AC0D-475E-A899-22F9594E3C36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98" name="図 297">
                <a:extLst>
                  <a:ext uri="{FF2B5EF4-FFF2-40B4-BE49-F238E27FC236}">
                    <a16:creationId xmlns:a16="http://schemas.microsoft.com/office/drawing/2014/main" id="{90AFED0F-DAE3-416D-89CC-553F5892B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99" name="楕円 298">
                <a:extLst>
                  <a:ext uri="{FF2B5EF4-FFF2-40B4-BE49-F238E27FC236}">
                    <a16:creationId xmlns:a16="http://schemas.microsoft.com/office/drawing/2014/main" id="{9E247C39-64B9-45D2-8CE7-3FE3372EF404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4" name="フリーフォーム: 図形 293">
              <a:extLst>
                <a:ext uri="{FF2B5EF4-FFF2-40B4-BE49-F238E27FC236}">
                  <a16:creationId xmlns:a16="http://schemas.microsoft.com/office/drawing/2014/main" id="{C5F272D7-7C71-4971-AC23-1EB6FC91635B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5" name="フリーフォーム: 図形 294">
              <a:extLst>
                <a:ext uri="{FF2B5EF4-FFF2-40B4-BE49-F238E27FC236}">
                  <a16:creationId xmlns:a16="http://schemas.microsoft.com/office/drawing/2014/main" id="{9A3A8574-7F37-4627-819F-EED75597A93D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6" name="フリーフォーム: 図形 295">
              <a:extLst>
                <a:ext uri="{FF2B5EF4-FFF2-40B4-BE49-F238E27FC236}">
                  <a16:creationId xmlns:a16="http://schemas.microsoft.com/office/drawing/2014/main" id="{3F3CEB43-5EA2-491A-B769-667C0F7DEC3A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7" name="フリーフォーム: 図形 296">
              <a:extLst>
                <a:ext uri="{FF2B5EF4-FFF2-40B4-BE49-F238E27FC236}">
                  <a16:creationId xmlns:a16="http://schemas.microsoft.com/office/drawing/2014/main" id="{955D7003-57E4-43D9-8485-1EFC9DE79EC0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4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楕円 234">
            <a:extLst>
              <a:ext uri="{FF2B5EF4-FFF2-40B4-BE49-F238E27FC236}">
                <a16:creationId xmlns:a16="http://schemas.microsoft.com/office/drawing/2014/main" id="{0428AD31-3D6A-4FFC-BA2C-581EC3DE9592}"/>
              </a:ext>
            </a:extLst>
          </p:cNvPr>
          <p:cNvSpPr/>
          <p:nvPr/>
        </p:nvSpPr>
        <p:spPr>
          <a:xfrm>
            <a:off x="363958" y="430736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CED435B8-4C9C-4F15-B9C3-9060A650C8FD}"/>
              </a:ext>
            </a:extLst>
          </p:cNvPr>
          <p:cNvSpPr/>
          <p:nvPr/>
        </p:nvSpPr>
        <p:spPr>
          <a:xfrm>
            <a:off x="302105" y="428329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79EA4220-030D-42E2-B757-854EC67EC39D}"/>
              </a:ext>
            </a:extLst>
          </p:cNvPr>
          <p:cNvSpPr/>
          <p:nvPr/>
        </p:nvSpPr>
        <p:spPr>
          <a:xfrm>
            <a:off x="351400" y="3076713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1EEF4662-E34C-4D86-9A58-DBC3884336AA}"/>
              </a:ext>
            </a:extLst>
          </p:cNvPr>
          <p:cNvSpPr/>
          <p:nvPr/>
        </p:nvSpPr>
        <p:spPr>
          <a:xfrm>
            <a:off x="289547" y="305264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233C6626-1FDD-40BF-AC9C-3171067B9A66}"/>
              </a:ext>
            </a:extLst>
          </p:cNvPr>
          <p:cNvSpPr/>
          <p:nvPr/>
        </p:nvSpPr>
        <p:spPr>
          <a:xfrm>
            <a:off x="324217" y="192018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BF43D4BB-2C52-49E5-A45A-CB5DB75A12F0}"/>
              </a:ext>
            </a:extLst>
          </p:cNvPr>
          <p:cNvSpPr/>
          <p:nvPr/>
        </p:nvSpPr>
        <p:spPr>
          <a:xfrm>
            <a:off x="262364" y="1896116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0A4835EC-EA29-4846-AF90-B7E9DC469470}"/>
              </a:ext>
            </a:extLst>
          </p:cNvPr>
          <p:cNvSpPr/>
          <p:nvPr/>
        </p:nvSpPr>
        <p:spPr>
          <a:xfrm>
            <a:off x="5325039" y="6122169"/>
            <a:ext cx="1725384" cy="194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BCBEC378-4D44-4168-850D-F4D93F7AE9C2}"/>
              </a:ext>
            </a:extLst>
          </p:cNvPr>
          <p:cNvSpPr/>
          <p:nvPr/>
        </p:nvSpPr>
        <p:spPr>
          <a:xfrm>
            <a:off x="5393652" y="3332987"/>
            <a:ext cx="3160764" cy="340467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C520-F3B7-44F3-A4E3-B340F5F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" y="-20609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CTRL-Mutagenesis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5643527-9348-4D99-A693-902F375CA642}"/>
              </a:ext>
            </a:extLst>
          </p:cNvPr>
          <p:cNvSpPr/>
          <p:nvPr/>
        </p:nvSpPr>
        <p:spPr>
          <a:xfrm>
            <a:off x="242576" y="840837"/>
            <a:ext cx="778215" cy="45736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86A40A-532C-4485-BC97-58C9659D926F}"/>
              </a:ext>
            </a:extLst>
          </p:cNvPr>
          <p:cNvSpPr/>
          <p:nvPr/>
        </p:nvSpPr>
        <p:spPr>
          <a:xfrm flipH="1">
            <a:off x="466989" y="1386331"/>
            <a:ext cx="268493" cy="396886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0D41CBA5-592B-4AED-A626-548B14133D28}"/>
              </a:ext>
            </a:extLst>
          </p:cNvPr>
          <p:cNvSpPr/>
          <p:nvPr/>
        </p:nvSpPr>
        <p:spPr>
          <a:xfrm>
            <a:off x="1276162" y="1358841"/>
            <a:ext cx="1187305" cy="517422"/>
          </a:xfrm>
          <a:prstGeom prst="wedgeEllipseCallout">
            <a:avLst>
              <a:gd name="adj1" fmla="val -81838"/>
              <a:gd name="adj2" fmla="val -1031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9475AC-DACF-4408-842D-897503ACDE5C}"/>
              </a:ext>
            </a:extLst>
          </p:cNvPr>
          <p:cNvSpPr/>
          <p:nvPr/>
        </p:nvSpPr>
        <p:spPr>
          <a:xfrm rot="5400000" flipH="1">
            <a:off x="7032984" y="-2662953"/>
            <a:ext cx="626415" cy="8937092"/>
          </a:xfrm>
          <a:prstGeom prst="wedgeRectCallout">
            <a:avLst>
              <a:gd name="adj1" fmla="val -49384"/>
              <a:gd name="adj2" fmla="val 664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15D5347F-05D0-4760-8468-A77F1DBF3122}"/>
              </a:ext>
            </a:extLst>
          </p:cNvPr>
          <p:cNvSpPr/>
          <p:nvPr/>
        </p:nvSpPr>
        <p:spPr>
          <a:xfrm>
            <a:off x="1281076" y="2581472"/>
            <a:ext cx="1384170" cy="468507"/>
          </a:xfrm>
          <a:prstGeom prst="wedgeEllipseCallout">
            <a:avLst>
              <a:gd name="adj1" fmla="val -76325"/>
              <a:gd name="adj2" fmla="val -2686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5726BE2-A51F-46B9-840F-1E639E4F7BE3}"/>
              </a:ext>
            </a:extLst>
          </p:cNvPr>
          <p:cNvSpPr/>
          <p:nvPr/>
        </p:nvSpPr>
        <p:spPr>
          <a:xfrm flipH="1">
            <a:off x="466989" y="3653853"/>
            <a:ext cx="268493" cy="471595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C5A1EBA-F286-4753-8CA2-CEDC985F9349}"/>
              </a:ext>
            </a:extLst>
          </p:cNvPr>
          <p:cNvSpPr/>
          <p:nvPr/>
        </p:nvSpPr>
        <p:spPr>
          <a:xfrm rot="5400000" flipH="1">
            <a:off x="6254119" y="-745016"/>
            <a:ext cx="1178043" cy="7890527"/>
          </a:xfrm>
          <a:prstGeom prst="wedgeRectCallout">
            <a:avLst>
              <a:gd name="adj1" fmla="val -9865"/>
              <a:gd name="adj2" fmla="val 6809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17EE1F0B-C62B-4B1F-A782-C6CABF45EA7E}"/>
              </a:ext>
            </a:extLst>
          </p:cNvPr>
          <p:cNvSpPr/>
          <p:nvPr/>
        </p:nvSpPr>
        <p:spPr>
          <a:xfrm flipH="1">
            <a:off x="466989" y="4839880"/>
            <a:ext cx="268493" cy="520484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641369-70F1-4FF3-BE61-C1695D991330}"/>
              </a:ext>
            </a:extLst>
          </p:cNvPr>
          <p:cNvSpPr txBox="1"/>
          <p:nvPr/>
        </p:nvSpPr>
        <p:spPr>
          <a:xfrm>
            <a:off x="302105" y="884851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32562F-C8D0-4F1A-A3CF-6DB3EE5EA809}"/>
              </a:ext>
            </a:extLst>
          </p:cNvPr>
          <p:cNvSpPr txBox="1"/>
          <p:nvPr/>
        </p:nvSpPr>
        <p:spPr>
          <a:xfrm>
            <a:off x="1314358" y="1412963"/>
            <a:ext cx="1224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PiggyBac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D16CF92-7E43-49D7-A493-FEBCE6F96876}"/>
              </a:ext>
            </a:extLst>
          </p:cNvPr>
          <p:cNvSpPr/>
          <p:nvPr/>
        </p:nvSpPr>
        <p:spPr>
          <a:xfrm>
            <a:off x="215484" y="1871485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E0D7FB-5B97-454B-AB50-E1200C7AB970}"/>
              </a:ext>
            </a:extLst>
          </p:cNvPr>
          <p:cNvSpPr txBox="1"/>
          <p:nvPr/>
        </p:nvSpPr>
        <p:spPr>
          <a:xfrm>
            <a:off x="275013" y="1915499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072E34E-F320-4723-9169-3496FF1109AC}"/>
              </a:ext>
            </a:extLst>
          </p:cNvPr>
          <p:cNvSpPr/>
          <p:nvPr/>
        </p:nvSpPr>
        <p:spPr>
          <a:xfrm>
            <a:off x="2877645" y="926339"/>
            <a:ext cx="6511086" cy="376561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FEF1AF9-B2E1-4047-AB84-E1FC5AD758DE}"/>
              </a:ext>
            </a:extLst>
          </p:cNvPr>
          <p:cNvGrpSpPr/>
          <p:nvPr/>
        </p:nvGrpSpPr>
        <p:grpSpPr>
          <a:xfrm flipV="1">
            <a:off x="3088949" y="762976"/>
            <a:ext cx="2236574" cy="369332"/>
            <a:chOff x="3773526" y="1088003"/>
            <a:chExt cx="2236574" cy="3693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5A3042C-1EB1-486F-8BBF-018AC863EBE2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E6D8441-0F6C-4D78-B2E0-6EFFBF89A718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B7BFE04D-93E4-43E1-9240-F3863730AA93}"/>
              </a:ext>
            </a:extLst>
          </p:cNvPr>
          <p:cNvSpPr/>
          <p:nvPr/>
        </p:nvSpPr>
        <p:spPr>
          <a:xfrm rot="5400000">
            <a:off x="2905002" y="88960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239B4CE-D91A-4452-B759-18886F6DCB8D}"/>
              </a:ext>
            </a:extLst>
          </p:cNvPr>
          <p:cNvGrpSpPr/>
          <p:nvPr/>
        </p:nvGrpSpPr>
        <p:grpSpPr>
          <a:xfrm flipV="1">
            <a:off x="5230925" y="762976"/>
            <a:ext cx="3108608" cy="369332"/>
            <a:chOff x="7406992" y="1387872"/>
            <a:chExt cx="3108608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3C777DE-E6E0-4FA4-B83E-17FAD4441D61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C7A6A2B-02F0-42FF-AF20-DFDCD6BFFB59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3003377-1775-4D4E-931F-B862788F42B8}"/>
              </a:ext>
            </a:extLst>
          </p:cNvPr>
          <p:cNvGrpSpPr/>
          <p:nvPr/>
        </p:nvGrpSpPr>
        <p:grpSpPr>
          <a:xfrm flipV="1">
            <a:off x="8327193" y="762976"/>
            <a:ext cx="738683" cy="369332"/>
            <a:chOff x="3940492" y="1800779"/>
            <a:chExt cx="738683" cy="369332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8125F6-F80E-4599-978C-1CDD4B1EBC09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C31051E-37C6-4163-8E15-166A1CB01988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47D2A2D6-ABD0-4532-8BA2-EF43B44D20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222" y="925039"/>
            <a:ext cx="1966535" cy="5322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469EC8D-7701-475C-8462-8D2732EEAD69}"/>
              </a:ext>
            </a:extLst>
          </p:cNvPr>
          <p:cNvSpPr txBox="1"/>
          <p:nvPr/>
        </p:nvSpPr>
        <p:spPr>
          <a:xfrm>
            <a:off x="9311061" y="1625264"/>
            <a:ext cx="2576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integration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1494452F-369F-4C56-AA88-4A73EDA8380D}"/>
              </a:ext>
            </a:extLst>
          </p:cNvPr>
          <p:cNvSpPr/>
          <p:nvPr/>
        </p:nvSpPr>
        <p:spPr>
          <a:xfrm flipH="1">
            <a:off x="466989" y="2450038"/>
            <a:ext cx="268493" cy="396886"/>
          </a:xfrm>
          <a:prstGeom prst="downArrow">
            <a:avLst>
              <a:gd name="adj1" fmla="val 3345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5F8A983-B038-4CF4-A8DC-113B771220C5}"/>
              </a:ext>
            </a:extLst>
          </p:cNvPr>
          <p:cNvSpPr txBox="1"/>
          <p:nvPr/>
        </p:nvSpPr>
        <p:spPr>
          <a:xfrm>
            <a:off x="1295742" y="2611979"/>
            <a:ext cx="14454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Transfection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411479BC-BEB9-46BD-BB6F-A94CC07D09B1}"/>
              </a:ext>
            </a:extLst>
          </p:cNvPr>
          <p:cNvSpPr/>
          <p:nvPr/>
        </p:nvSpPr>
        <p:spPr>
          <a:xfrm>
            <a:off x="214286" y="3026554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765CDD-A16F-4CF4-80AC-B8923D5D29B9}"/>
              </a:ext>
            </a:extLst>
          </p:cNvPr>
          <p:cNvSpPr txBox="1"/>
          <p:nvPr/>
        </p:nvSpPr>
        <p:spPr>
          <a:xfrm>
            <a:off x="273815" y="307056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BA4C2D49-84BC-41E4-ABCF-7EACFEDCEF07}"/>
              </a:ext>
            </a:extLst>
          </p:cNvPr>
          <p:cNvSpPr/>
          <p:nvPr/>
        </p:nvSpPr>
        <p:spPr>
          <a:xfrm rot="16200000" flipH="1">
            <a:off x="9074910" y="88960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8E77221B-5C7A-45E9-8771-1A0CBD8BCD83}"/>
              </a:ext>
            </a:extLst>
          </p:cNvPr>
          <p:cNvSpPr/>
          <p:nvPr/>
        </p:nvSpPr>
        <p:spPr>
          <a:xfrm>
            <a:off x="3091503" y="3329397"/>
            <a:ext cx="2028182" cy="340467"/>
          </a:xfrm>
          <a:prstGeom prst="roundRect">
            <a:avLst>
              <a:gd name="adj" fmla="val 350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26E1EBC-357D-4A50-8335-475447DA590B}"/>
              </a:ext>
            </a:extLst>
          </p:cNvPr>
          <p:cNvGrpSpPr/>
          <p:nvPr/>
        </p:nvGrpSpPr>
        <p:grpSpPr>
          <a:xfrm>
            <a:off x="3251700" y="3186687"/>
            <a:ext cx="723275" cy="369332"/>
            <a:chOff x="4422428" y="4295552"/>
            <a:chExt cx="723275" cy="3693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75EACFD-E5A8-4B52-B279-FFC0C11D158A}"/>
                </a:ext>
              </a:extLst>
            </p:cNvPr>
            <p:cNvSpPr/>
            <p:nvPr/>
          </p:nvSpPr>
          <p:spPr>
            <a:xfrm>
              <a:off x="4462731" y="4347248"/>
              <a:ext cx="64267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0E34E78-BC32-48E1-9AAF-59FB4F6E5DB7}"/>
                </a:ext>
              </a:extLst>
            </p:cNvPr>
            <p:cNvSpPr txBox="1"/>
            <p:nvPr/>
          </p:nvSpPr>
          <p:spPr>
            <a:xfrm>
              <a:off x="4422428" y="4295552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Cas9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06C6EE-8FE5-467F-B264-FFE698CBDD6A}"/>
              </a:ext>
            </a:extLst>
          </p:cNvPr>
          <p:cNvGrpSpPr/>
          <p:nvPr/>
        </p:nvGrpSpPr>
        <p:grpSpPr>
          <a:xfrm>
            <a:off x="3997283" y="3198606"/>
            <a:ext cx="1089053" cy="369332"/>
            <a:chOff x="3898624" y="4215662"/>
            <a:chExt cx="1089053" cy="369332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6C1DDB99-7D97-442B-AFAE-3681E193FAC3}"/>
                </a:ext>
              </a:extLst>
            </p:cNvPr>
            <p:cNvSpPr/>
            <p:nvPr/>
          </p:nvSpPr>
          <p:spPr>
            <a:xfrm>
              <a:off x="3945397" y="4256313"/>
              <a:ext cx="902828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0C4888FF-D121-425C-8625-52C98DAA7E65}"/>
                </a:ext>
              </a:extLst>
            </p:cNvPr>
            <p:cNvSpPr txBox="1"/>
            <p:nvPr/>
          </p:nvSpPr>
          <p:spPr>
            <a:xfrm>
              <a:off x="3898624" y="4215662"/>
              <a:ext cx="108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HSV-TK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FC6DDDB-0593-4CD7-82D7-C6387D6942F5}"/>
              </a:ext>
            </a:extLst>
          </p:cNvPr>
          <p:cNvGrpSpPr/>
          <p:nvPr/>
        </p:nvGrpSpPr>
        <p:grpSpPr>
          <a:xfrm>
            <a:off x="5473508" y="3165264"/>
            <a:ext cx="2049565" cy="369332"/>
            <a:chOff x="5188564" y="3918012"/>
            <a:chExt cx="2049565" cy="369332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AA9DD43-D3E9-4AF9-B436-4709B8921728}"/>
                </a:ext>
              </a:extLst>
            </p:cNvPr>
            <p:cNvSpPr/>
            <p:nvPr/>
          </p:nvSpPr>
          <p:spPr>
            <a:xfrm>
              <a:off x="5237245" y="3963928"/>
              <a:ext cx="188482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60BB14D-785E-40D2-A559-9CEC7142A16E}"/>
                </a:ext>
              </a:extLst>
            </p:cNvPr>
            <p:cNvSpPr txBox="1"/>
            <p:nvPr/>
          </p:nvSpPr>
          <p:spPr>
            <a:xfrm>
              <a:off x="5188564" y="3918012"/>
              <a:ext cx="2049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2CA553C-7898-4B2B-9E41-D56D47E75DAC}"/>
              </a:ext>
            </a:extLst>
          </p:cNvPr>
          <p:cNvGrpSpPr/>
          <p:nvPr/>
        </p:nvGrpSpPr>
        <p:grpSpPr>
          <a:xfrm>
            <a:off x="7465795" y="3167510"/>
            <a:ext cx="1089053" cy="369332"/>
            <a:chOff x="3898624" y="4215662"/>
            <a:chExt cx="1089053" cy="369332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3E8C3337-2658-4588-8F94-C9A9BF7A432A}"/>
                </a:ext>
              </a:extLst>
            </p:cNvPr>
            <p:cNvSpPr/>
            <p:nvPr/>
          </p:nvSpPr>
          <p:spPr>
            <a:xfrm>
              <a:off x="3945397" y="4256313"/>
              <a:ext cx="902828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E5EC8485-272C-43EB-89B6-AA71DA71EF5F}"/>
                </a:ext>
              </a:extLst>
            </p:cNvPr>
            <p:cNvSpPr txBox="1"/>
            <p:nvPr/>
          </p:nvSpPr>
          <p:spPr>
            <a:xfrm>
              <a:off x="3898624" y="4215662"/>
              <a:ext cx="108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HSV-TK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E7990917-BFCD-4AE7-B09A-DBF558BD6B5F}"/>
              </a:ext>
            </a:extLst>
          </p:cNvPr>
          <p:cNvGrpSpPr/>
          <p:nvPr/>
        </p:nvGrpSpPr>
        <p:grpSpPr>
          <a:xfrm flipV="1">
            <a:off x="3133532" y="1614349"/>
            <a:ext cx="2236574" cy="369332"/>
            <a:chOff x="3773526" y="1088003"/>
            <a:chExt cx="2236574" cy="369332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EE1E929-CC15-4A02-9583-B83DFC597573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D30D791-B05F-4BFA-9CA0-4E8E4F9F4121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10AA6E1F-3A35-4B14-8464-7E18E190BED0}"/>
              </a:ext>
            </a:extLst>
          </p:cNvPr>
          <p:cNvSpPr/>
          <p:nvPr/>
        </p:nvSpPr>
        <p:spPr>
          <a:xfrm rot="5400000">
            <a:off x="2949585" y="1740974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15C2C0BF-1AFF-41FE-AAD7-6E3829172362}"/>
              </a:ext>
            </a:extLst>
          </p:cNvPr>
          <p:cNvGrpSpPr/>
          <p:nvPr/>
        </p:nvGrpSpPr>
        <p:grpSpPr>
          <a:xfrm flipV="1">
            <a:off x="5275508" y="1614349"/>
            <a:ext cx="3108608" cy="369332"/>
            <a:chOff x="7406992" y="1387872"/>
            <a:chExt cx="3108608" cy="369332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1EE3F9B9-341B-4FA4-89ED-43BE2C9695AF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A7F3F29-4D86-44C9-A0A0-474D85044DD6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9680474-4F35-445E-BD61-4B3E460137FE}"/>
              </a:ext>
            </a:extLst>
          </p:cNvPr>
          <p:cNvGrpSpPr/>
          <p:nvPr/>
        </p:nvGrpSpPr>
        <p:grpSpPr>
          <a:xfrm flipV="1">
            <a:off x="8371776" y="1614349"/>
            <a:ext cx="738683" cy="369332"/>
            <a:chOff x="3940492" y="1800779"/>
            <a:chExt cx="738683" cy="3693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1AE471E-45E4-4189-86BA-7EE4192991BB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A001E27-8E51-4823-9912-FB12933A60FC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614A09EC-F882-4327-8F13-5C3747783DBE}"/>
              </a:ext>
            </a:extLst>
          </p:cNvPr>
          <p:cNvSpPr/>
          <p:nvPr/>
        </p:nvSpPr>
        <p:spPr>
          <a:xfrm rot="16200000" flipH="1">
            <a:off x="9119493" y="1740974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3439808-722E-4143-B43E-83334E813420}"/>
              </a:ext>
            </a:extLst>
          </p:cNvPr>
          <p:cNvSpPr txBox="1"/>
          <p:nvPr/>
        </p:nvSpPr>
        <p:spPr>
          <a:xfrm>
            <a:off x="1276162" y="2215000"/>
            <a:ext cx="33265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selection by neomycin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4744657E-57E1-40DE-98D1-DCD44469F7C3}"/>
              </a:ext>
            </a:extLst>
          </p:cNvPr>
          <p:cNvGrpSpPr/>
          <p:nvPr/>
        </p:nvGrpSpPr>
        <p:grpSpPr>
          <a:xfrm flipV="1">
            <a:off x="3162696" y="2714126"/>
            <a:ext cx="2236574" cy="369332"/>
            <a:chOff x="3773526" y="1088003"/>
            <a:chExt cx="2236574" cy="369332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CB217449-FFBE-454E-AB30-FC67515AE30A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6A921F1-6C8B-4602-BC5A-1D9CCB55D287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二等辺三角形 102">
            <a:extLst>
              <a:ext uri="{FF2B5EF4-FFF2-40B4-BE49-F238E27FC236}">
                <a16:creationId xmlns:a16="http://schemas.microsoft.com/office/drawing/2014/main" id="{A2273457-3882-4673-A703-9F6FCD4692DD}"/>
              </a:ext>
            </a:extLst>
          </p:cNvPr>
          <p:cNvSpPr/>
          <p:nvPr/>
        </p:nvSpPr>
        <p:spPr>
          <a:xfrm rot="5400000">
            <a:off x="2978749" y="284075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12FB3CD3-696C-4733-99FD-E8D60F2632BB}"/>
              </a:ext>
            </a:extLst>
          </p:cNvPr>
          <p:cNvGrpSpPr/>
          <p:nvPr/>
        </p:nvGrpSpPr>
        <p:grpSpPr>
          <a:xfrm flipV="1">
            <a:off x="5304672" y="2714126"/>
            <a:ext cx="3108608" cy="369332"/>
            <a:chOff x="7406992" y="1387872"/>
            <a:chExt cx="3108608" cy="369332"/>
          </a:xfrm>
        </p:grpSpPr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D5390D32-3C8B-4247-A37C-B01B372E354B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9371A0F-28F1-499F-98EA-F035AE76FC6E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881DBBCA-E42B-4D0D-9030-813A45D6F319}"/>
              </a:ext>
            </a:extLst>
          </p:cNvPr>
          <p:cNvGrpSpPr/>
          <p:nvPr/>
        </p:nvGrpSpPr>
        <p:grpSpPr>
          <a:xfrm flipV="1">
            <a:off x="8400940" y="2714126"/>
            <a:ext cx="738683" cy="369332"/>
            <a:chOff x="3940492" y="1800779"/>
            <a:chExt cx="738683" cy="3693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4B85315B-9B6A-4C5A-8D53-7B38B406AE9C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6BAEF6E5-F407-4E22-B84E-5F84C1398E37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二等辺三角形 109">
            <a:extLst>
              <a:ext uri="{FF2B5EF4-FFF2-40B4-BE49-F238E27FC236}">
                <a16:creationId xmlns:a16="http://schemas.microsoft.com/office/drawing/2014/main" id="{1F0688E1-79E1-482C-9CA1-EF72C5FBFBDE}"/>
              </a:ext>
            </a:extLst>
          </p:cNvPr>
          <p:cNvSpPr/>
          <p:nvPr/>
        </p:nvSpPr>
        <p:spPr>
          <a:xfrm rot="16200000" flipH="1">
            <a:off x="9148657" y="2840751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EDFB375-50BD-4812-A8DD-281128C08875}"/>
              </a:ext>
            </a:extLst>
          </p:cNvPr>
          <p:cNvSpPr/>
          <p:nvPr/>
        </p:nvSpPr>
        <p:spPr>
          <a:xfrm>
            <a:off x="9363727" y="2733077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</a:t>
            </a:r>
            <a:endParaRPr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530DEB0-A730-4CD6-A2DC-27F720620806}"/>
              </a:ext>
            </a:extLst>
          </p:cNvPr>
          <p:cNvSpPr txBox="1"/>
          <p:nvPr/>
        </p:nvSpPr>
        <p:spPr>
          <a:xfrm>
            <a:off x="1321816" y="3750244"/>
            <a:ext cx="4476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cell sorting by EGFP signal (FACS)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9ED8E08-06B4-4186-A20B-6C6581AEAB1F}"/>
              </a:ext>
            </a:extLst>
          </p:cNvPr>
          <p:cNvSpPr txBox="1"/>
          <p:nvPr/>
        </p:nvSpPr>
        <p:spPr>
          <a:xfrm>
            <a:off x="1321816" y="4333964"/>
            <a:ext cx="35317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selection by ganciclovir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38AD1F5-0B6A-4181-A17E-E2570BA13A3A}"/>
              </a:ext>
            </a:extLst>
          </p:cNvPr>
          <p:cNvSpPr txBox="1"/>
          <p:nvPr/>
        </p:nvSpPr>
        <p:spPr>
          <a:xfrm>
            <a:off x="4950477" y="4368637"/>
            <a:ext cx="38055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The cells carrying HSV-TK die by ganciclovir</a:t>
            </a:r>
            <a:endParaRPr kumimoji="1" lang="ja-JP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6A90962F-C11A-458D-B24B-A986842AC197}"/>
              </a:ext>
            </a:extLst>
          </p:cNvPr>
          <p:cNvSpPr/>
          <p:nvPr/>
        </p:nvSpPr>
        <p:spPr>
          <a:xfrm>
            <a:off x="220980" y="4256278"/>
            <a:ext cx="778215" cy="45736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95FA703-DB5C-4C71-B6F4-F5F8B7351F7D}"/>
              </a:ext>
            </a:extLst>
          </p:cNvPr>
          <p:cNvSpPr txBox="1"/>
          <p:nvPr/>
        </p:nvSpPr>
        <p:spPr>
          <a:xfrm>
            <a:off x="280509" y="4300292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04A3638-4AFF-4DF4-BBE8-4E64F83A6029}"/>
              </a:ext>
            </a:extLst>
          </p:cNvPr>
          <p:cNvGrpSpPr/>
          <p:nvPr/>
        </p:nvGrpSpPr>
        <p:grpSpPr>
          <a:xfrm flipV="1">
            <a:off x="4395985" y="4742010"/>
            <a:ext cx="2236574" cy="369332"/>
            <a:chOff x="3773526" y="1088003"/>
            <a:chExt cx="2236574" cy="369332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0934DCE-59B8-4260-B8C7-83F913D69A3B}"/>
                </a:ext>
              </a:extLst>
            </p:cNvPr>
            <p:cNvSpPr/>
            <p:nvPr/>
          </p:nvSpPr>
          <p:spPr>
            <a:xfrm flipV="1">
              <a:off x="3828289" y="1125507"/>
              <a:ext cx="2123249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ADDABADC-7167-44AF-BD39-94844311AD98}"/>
                </a:ext>
              </a:extLst>
            </p:cNvPr>
            <p:cNvSpPr txBox="1"/>
            <p:nvPr/>
          </p:nvSpPr>
          <p:spPr>
            <a:xfrm flipV="1">
              <a:off x="3773526" y="1088003"/>
              <a:ext cx="2236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C1-XmiR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0" name="二等辺三角形 119">
            <a:extLst>
              <a:ext uri="{FF2B5EF4-FFF2-40B4-BE49-F238E27FC236}">
                <a16:creationId xmlns:a16="http://schemas.microsoft.com/office/drawing/2014/main" id="{A5862C56-99BA-482A-B48A-EF37D280C779}"/>
              </a:ext>
            </a:extLst>
          </p:cNvPr>
          <p:cNvSpPr/>
          <p:nvPr/>
        </p:nvSpPr>
        <p:spPr>
          <a:xfrm rot="5400000">
            <a:off x="4212038" y="4868635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6AA325A-D944-4ED3-8CF2-6EEDBE3EF036}"/>
              </a:ext>
            </a:extLst>
          </p:cNvPr>
          <p:cNvGrpSpPr/>
          <p:nvPr/>
        </p:nvGrpSpPr>
        <p:grpSpPr>
          <a:xfrm flipV="1">
            <a:off x="6537961" y="4742010"/>
            <a:ext cx="3108608" cy="369332"/>
            <a:chOff x="7406992" y="1387872"/>
            <a:chExt cx="3108608" cy="369332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73BC49F5-E4F5-449F-BFB1-148E873F2F19}"/>
                </a:ext>
              </a:extLst>
            </p:cNvPr>
            <p:cNvSpPr/>
            <p:nvPr/>
          </p:nvSpPr>
          <p:spPr>
            <a:xfrm flipV="1">
              <a:off x="7495972" y="1432224"/>
              <a:ext cx="2953740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5CC9BBB3-E108-45E9-AC67-A2DF18AEB611}"/>
                </a:ext>
              </a:extLst>
            </p:cNvPr>
            <p:cNvSpPr txBox="1"/>
            <p:nvPr/>
          </p:nvSpPr>
          <p:spPr>
            <a:xfrm flipV="1">
              <a:off x="7406992" y="1387872"/>
              <a:ext cx="310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sgRNA for common </a:t>
              </a:r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EGxxFP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5F990662-68BC-4CAA-BC16-EC8B5746B088}"/>
              </a:ext>
            </a:extLst>
          </p:cNvPr>
          <p:cNvGrpSpPr/>
          <p:nvPr/>
        </p:nvGrpSpPr>
        <p:grpSpPr>
          <a:xfrm flipV="1">
            <a:off x="9634229" y="4742010"/>
            <a:ext cx="738683" cy="369332"/>
            <a:chOff x="3940492" y="1800779"/>
            <a:chExt cx="738683" cy="36933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7C2AB0FB-A439-4CD9-A7CC-99B97247D128}"/>
                </a:ext>
              </a:extLst>
            </p:cNvPr>
            <p:cNvSpPr/>
            <p:nvPr/>
          </p:nvSpPr>
          <p:spPr>
            <a:xfrm>
              <a:off x="3960709" y="1841887"/>
              <a:ext cx="718466" cy="26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8F03C3D9-F18F-41C8-9D51-19A4FE28D949}"/>
                </a:ext>
              </a:extLst>
            </p:cNvPr>
            <p:cNvSpPr txBox="1"/>
            <p:nvPr/>
          </p:nvSpPr>
          <p:spPr>
            <a:xfrm>
              <a:off x="3940492" y="1800779"/>
              <a:ext cx="718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latin typeface="Arial" panose="020B0604020202020204" pitchFamily="34" charset="0"/>
                  <a:cs typeface="Arial" panose="020B0604020202020204" pitchFamily="34" charset="0"/>
                </a:rPr>
                <a:t>Neo</a:t>
              </a:r>
              <a:r>
                <a:rPr kumimoji="1" lang="en-US" altLang="ja-JP" baseline="30000" dirty="0" err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二等辺三角形 126">
            <a:extLst>
              <a:ext uri="{FF2B5EF4-FFF2-40B4-BE49-F238E27FC236}">
                <a16:creationId xmlns:a16="http://schemas.microsoft.com/office/drawing/2014/main" id="{B0103DB8-2E41-4B46-A466-3989B4C11A88}"/>
              </a:ext>
            </a:extLst>
          </p:cNvPr>
          <p:cNvSpPr/>
          <p:nvPr/>
        </p:nvSpPr>
        <p:spPr>
          <a:xfrm rot="16200000" flipH="1">
            <a:off x="10381946" y="4868635"/>
            <a:ext cx="266142" cy="11608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54EDD4E-BE23-4B81-8F49-FB2685E712FA}"/>
              </a:ext>
            </a:extLst>
          </p:cNvPr>
          <p:cNvSpPr/>
          <p:nvPr/>
        </p:nvSpPr>
        <p:spPr>
          <a:xfrm>
            <a:off x="10576780" y="4751893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1~15 copies </a:t>
            </a:r>
            <a:endParaRPr lang="ja-JP" altLang="en-US" dirty="0"/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2F4B8A0-B24B-49D2-B490-050E86F31F6C}"/>
              </a:ext>
            </a:extLst>
          </p:cNvPr>
          <p:cNvCxnSpPr>
            <a:cxnSpLocks/>
          </p:cNvCxnSpPr>
          <p:nvPr/>
        </p:nvCxnSpPr>
        <p:spPr>
          <a:xfrm>
            <a:off x="7054393" y="5496168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2725E7C-1BAA-4B71-8DA2-1E1AD369ADAA}"/>
              </a:ext>
            </a:extLst>
          </p:cNvPr>
          <p:cNvCxnSpPr>
            <a:cxnSpLocks/>
          </p:cNvCxnSpPr>
          <p:nvPr/>
        </p:nvCxnSpPr>
        <p:spPr>
          <a:xfrm flipH="1">
            <a:off x="7519647" y="5243583"/>
            <a:ext cx="211284" cy="15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D85EC6F2-1FBA-4182-92D3-2EB7167F67A8}"/>
              </a:ext>
            </a:extLst>
          </p:cNvPr>
          <p:cNvCxnSpPr>
            <a:cxnSpLocks/>
          </p:cNvCxnSpPr>
          <p:nvPr/>
        </p:nvCxnSpPr>
        <p:spPr>
          <a:xfrm flipV="1">
            <a:off x="7202729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2560BAF-4EB7-4D93-8115-B6CE2D9C0EE0}"/>
              </a:ext>
            </a:extLst>
          </p:cNvPr>
          <p:cNvCxnSpPr>
            <a:cxnSpLocks/>
          </p:cNvCxnSpPr>
          <p:nvPr/>
        </p:nvCxnSpPr>
        <p:spPr>
          <a:xfrm flipV="1">
            <a:off x="7361188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006BFBFA-9A6F-4F0A-86E5-C5168192F264}"/>
              </a:ext>
            </a:extLst>
          </p:cNvPr>
          <p:cNvCxnSpPr>
            <a:cxnSpLocks/>
          </p:cNvCxnSpPr>
          <p:nvPr/>
        </p:nvCxnSpPr>
        <p:spPr>
          <a:xfrm flipV="1">
            <a:off x="7519647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7A46AD41-7EA0-4E5A-AAFD-0017FCFC0F0D}"/>
              </a:ext>
            </a:extLst>
          </p:cNvPr>
          <p:cNvCxnSpPr>
            <a:cxnSpLocks/>
          </p:cNvCxnSpPr>
          <p:nvPr/>
        </p:nvCxnSpPr>
        <p:spPr>
          <a:xfrm flipV="1">
            <a:off x="7678106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796B9F6E-9652-4A15-B837-CAB218C20D0B}"/>
              </a:ext>
            </a:extLst>
          </p:cNvPr>
          <p:cNvCxnSpPr>
            <a:cxnSpLocks/>
          </p:cNvCxnSpPr>
          <p:nvPr/>
        </p:nvCxnSpPr>
        <p:spPr>
          <a:xfrm flipV="1">
            <a:off x="7836565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BEB86CC9-E27A-4599-BB47-2A8CCAC31EBF}"/>
              </a:ext>
            </a:extLst>
          </p:cNvPr>
          <p:cNvCxnSpPr>
            <a:cxnSpLocks/>
          </p:cNvCxnSpPr>
          <p:nvPr/>
        </p:nvCxnSpPr>
        <p:spPr>
          <a:xfrm flipV="1">
            <a:off x="7995024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03B78BB-D3F6-4A11-A4FC-2D111D5A697C}"/>
              </a:ext>
            </a:extLst>
          </p:cNvPr>
          <p:cNvCxnSpPr>
            <a:cxnSpLocks/>
          </p:cNvCxnSpPr>
          <p:nvPr/>
        </p:nvCxnSpPr>
        <p:spPr>
          <a:xfrm flipV="1">
            <a:off x="8153483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9C3FFBB4-80A9-4509-8ABB-A5A8A690C021}"/>
              </a:ext>
            </a:extLst>
          </p:cNvPr>
          <p:cNvCxnSpPr>
            <a:cxnSpLocks/>
          </p:cNvCxnSpPr>
          <p:nvPr/>
        </p:nvCxnSpPr>
        <p:spPr>
          <a:xfrm flipV="1">
            <a:off x="8311942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0381F6DA-8AE2-42B3-AE46-7A79EDC2647E}"/>
              </a:ext>
            </a:extLst>
          </p:cNvPr>
          <p:cNvCxnSpPr>
            <a:cxnSpLocks/>
          </p:cNvCxnSpPr>
          <p:nvPr/>
        </p:nvCxnSpPr>
        <p:spPr>
          <a:xfrm flipV="1">
            <a:off x="8470401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00D98B8-962E-47A8-8060-B00288F02010}"/>
              </a:ext>
            </a:extLst>
          </p:cNvPr>
          <p:cNvCxnSpPr>
            <a:cxnSpLocks/>
          </p:cNvCxnSpPr>
          <p:nvPr/>
        </p:nvCxnSpPr>
        <p:spPr>
          <a:xfrm flipV="1">
            <a:off x="8628860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BC95DD0C-688F-44A4-95B5-4CA05670FB80}"/>
              </a:ext>
            </a:extLst>
          </p:cNvPr>
          <p:cNvCxnSpPr>
            <a:cxnSpLocks/>
          </p:cNvCxnSpPr>
          <p:nvPr/>
        </p:nvCxnSpPr>
        <p:spPr>
          <a:xfrm flipV="1">
            <a:off x="8787319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DBB6F305-B797-4DFD-B16D-7B7BAA66F8DF}"/>
              </a:ext>
            </a:extLst>
          </p:cNvPr>
          <p:cNvCxnSpPr>
            <a:cxnSpLocks/>
          </p:cNvCxnSpPr>
          <p:nvPr/>
        </p:nvCxnSpPr>
        <p:spPr>
          <a:xfrm flipV="1">
            <a:off x="8945778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FD4D438-237F-492F-92B5-C2EDC6A19EF6}"/>
              </a:ext>
            </a:extLst>
          </p:cNvPr>
          <p:cNvCxnSpPr>
            <a:cxnSpLocks/>
          </p:cNvCxnSpPr>
          <p:nvPr/>
        </p:nvCxnSpPr>
        <p:spPr>
          <a:xfrm flipV="1">
            <a:off x="9104237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03D08FA7-6C79-430C-9746-F1F47A7FAEF7}"/>
              </a:ext>
            </a:extLst>
          </p:cNvPr>
          <p:cNvCxnSpPr>
            <a:cxnSpLocks/>
          </p:cNvCxnSpPr>
          <p:nvPr/>
        </p:nvCxnSpPr>
        <p:spPr>
          <a:xfrm flipV="1">
            <a:off x="9262696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AE8A16B-F5A7-41E5-AF82-CDB633053198}"/>
              </a:ext>
            </a:extLst>
          </p:cNvPr>
          <p:cNvCxnSpPr>
            <a:cxnSpLocks/>
          </p:cNvCxnSpPr>
          <p:nvPr/>
        </p:nvCxnSpPr>
        <p:spPr>
          <a:xfrm flipV="1">
            <a:off x="9421155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D863C252-18A9-452F-8F83-8A04F25BAA65}"/>
              </a:ext>
            </a:extLst>
          </p:cNvPr>
          <p:cNvCxnSpPr>
            <a:cxnSpLocks/>
          </p:cNvCxnSpPr>
          <p:nvPr/>
        </p:nvCxnSpPr>
        <p:spPr>
          <a:xfrm flipV="1">
            <a:off x="9579614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390EF32-CB86-41C5-AAC0-55AF491F4E1D}"/>
              </a:ext>
            </a:extLst>
          </p:cNvPr>
          <p:cNvCxnSpPr>
            <a:cxnSpLocks/>
          </p:cNvCxnSpPr>
          <p:nvPr/>
        </p:nvCxnSpPr>
        <p:spPr>
          <a:xfrm flipV="1">
            <a:off x="9738073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84FF4AA8-5321-46EC-97BA-4D50F48F089D}"/>
              </a:ext>
            </a:extLst>
          </p:cNvPr>
          <p:cNvCxnSpPr>
            <a:cxnSpLocks/>
          </p:cNvCxnSpPr>
          <p:nvPr/>
        </p:nvCxnSpPr>
        <p:spPr>
          <a:xfrm flipV="1">
            <a:off x="9896532" y="543536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BABD87B8-9516-419E-9747-8A0EF9ED3FA2}"/>
              </a:ext>
            </a:extLst>
          </p:cNvPr>
          <p:cNvCxnSpPr>
            <a:cxnSpLocks/>
          </p:cNvCxnSpPr>
          <p:nvPr/>
        </p:nvCxnSpPr>
        <p:spPr>
          <a:xfrm flipV="1">
            <a:off x="10054986" y="5440435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591FCE19-BE6B-44F3-8D0F-A283E0D397DC}"/>
              </a:ext>
            </a:extLst>
          </p:cNvPr>
          <p:cNvCxnSpPr>
            <a:cxnSpLocks/>
          </p:cNvCxnSpPr>
          <p:nvPr/>
        </p:nvCxnSpPr>
        <p:spPr>
          <a:xfrm flipH="1">
            <a:off x="9111322" y="5243583"/>
            <a:ext cx="211284" cy="15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B049A36C-0330-4498-B366-BC9312806E5D}"/>
              </a:ext>
            </a:extLst>
          </p:cNvPr>
          <p:cNvSpPr/>
          <p:nvPr/>
        </p:nvSpPr>
        <p:spPr>
          <a:xfrm>
            <a:off x="7655810" y="5035835"/>
            <a:ext cx="101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Target 1</a:t>
            </a:r>
            <a:endParaRPr lang="ja-JP" altLang="en-US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A724134B-4D2F-423D-86BA-5C1B1332F40E}"/>
              </a:ext>
            </a:extLst>
          </p:cNvPr>
          <p:cNvSpPr/>
          <p:nvPr/>
        </p:nvSpPr>
        <p:spPr>
          <a:xfrm>
            <a:off x="9286829" y="5045525"/>
            <a:ext cx="101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Target 2</a:t>
            </a:r>
            <a:endParaRPr lang="ja-JP" altLang="en-US" dirty="0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34B30C6-C581-49EF-BB1D-B2EDDAB26673}"/>
              </a:ext>
            </a:extLst>
          </p:cNvPr>
          <p:cNvSpPr/>
          <p:nvPr/>
        </p:nvSpPr>
        <p:spPr>
          <a:xfrm>
            <a:off x="5184216" y="529431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C1-XmiR Region</a:t>
            </a:r>
            <a:endParaRPr lang="ja-JP" altLang="en-US" dirty="0"/>
          </a:p>
        </p:txBody>
      </p:sp>
      <p:sp>
        <p:nvSpPr>
          <p:cNvPr id="177" name="矢印: 下 176">
            <a:extLst>
              <a:ext uri="{FF2B5EF4-FFF2-40B4-BE49-F238E27FC236}">
                <a16:creationId xmlns:a16="http://schemas.microsoft.com/office/drawing/2014/main" id="{32CC0C11-8531-43D7-BD06-93DE6C5E3119}"/>
              </a:ext>
            </a:extLst>
          </p:cNvPr>
          <p:cNvSpPr/>
          <p:nvPr/>
        </p:nvSpPr>
        <p:spPr>
          <a:xfrm rot="2600285" flipH="1">
            <a:off x="7698253" y="5628346"/>
            <a:ext cx="268493" cy="471595"/>
          </a:xfrm>
          <a:prstGeom prst="downArrow">
            <a:avLst>
              <a:gd name="adj1" fmla="val 47405"/>
              <a:gd name="adj2" fmla="val 684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4A0130FD-0D0C-4B43-BFD2-DAC708079D94}"/>
              </a:ext>
            </a:extLst>
          </p:cNvPr>
          <p:cNvCxnSpPr>
            <a:cxnSpLocks/>
          </p:cNvCxnSpPr>
          <p:nvPr/>
        </p:nvCxnSpPr>
        <p:spPr>
          <a:xfrm>
            <a:off x="4914513" y="6212088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F1D60FB6-C183-4544-978C-EBFE67D8E08B}"/>
              </a:ext>
            </a:extLst>
          </p:cNvPr>
          <p:cNvCxnSpPr>
            <a:cxnSpLocks/>
          </p:cNvCxnSpPr>
          <p:nvPr/>
        </p:nvCxnSpPr>
        <p:spPr>
          <a:xfrm flipV="1">
            <a:off x="5062849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B9AE9C6A-CD76-4357-AABB-E169A2CFA09E}"/>
              </a:ext>
            </a:extLst>
          </p:cNvPr>
          <p:cNvCxnSpPr>
            <a:cxnSpLocks/>
          </p:cNvCxnSpPr>
          <p:nvPr/>
        </p:nvCxnSpPr>
        <p:spPr>
          <a:xfrm flipV="1">
            <a:off x="5221308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20A22A92-F199-4A8F-85A2-09EC1E62D103}"/>
              </a:ext>
            </a:extLst>
          </p:cNvPr>
          <p:cNvCxnSpPr>
            <a:cxnSpLocks/>
          </p:cNvCxnSpPr>
          <p:nvPr/>
        </p:nvCxnSpPr>
        <p:spPr>
          <a:xfrm flipV="1">
            <a:off x="5379767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50AE46BF-7CD1-40C0-BBA2-6FD30816AC8B}"/>
              </a:ext>
            </a:extLst>
          </p:cNvPr>
          <p:cNvCxnSpPr>
            <a:cxnSpLocks/>
          </p:cNvCxnSpPr>
          <p:nvPr/>
        </p:nvCxnSpPr>
        <p:spPr>
          <a:xfrm flipV="1">
            <a:off x="5538226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60EDB1B-734F-4F5C-BCA4-FBCB5A0FA8A4}"/>
              </a:ext>
            </a:extLst>
          </p:cNvPr>
          <p:cNvCxnSpPr>
            <a:cxnSpLocks/>
          </p:cNvCxnSpPr>
          <p:nvPr/>
        </p:nvCxnSpPr>
        <p:spPr>
          <a:xfrm flipV="1">
            <a:off x="5696685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283F8997-B293-4E3B-9897-49DE6E34319E}"/>
              </a:ext>
            </a:extLst>
          </p:cNvPr>
          <p:cNvCxnSpPr>
            <a:cxnSpLocks/>
          </p:cNvCxnSpPr>
          <p:nvPr/>
        </p:nvCxnSpPr>
        <p:spPr>
          <a:xfrm flipV="1">
            <a:off x="5855144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71ACF8C-316F-4C8D-BC6E-F3BE4B562793}"/>
              </a:ext>
            </a:extLst>
          </p:cNvPr>
          <p:cNvCxnSpPr>
            <a:cxnSpLocks/>
          </p:cNvCxnSpPr>
          <p:nvPr/>
        </p:nvCxnSpPr>
        <p:spPr>
          <a:xfrm flipV="1">
            <a:off x="6013603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524D4E41-EAB9-4379-B01C-5A238B1ED483}"/>
              </a:ext>
            </a:extLst>
          </p:cNvPr>
          <p:cNvCxnSpPr>
            <a:cxnSpLocks/>
          </p:cNvCxnSpPr>
          <p:nvPr/>
        </p:nvCxnSpPr>
        <p:spPr>
          <a:xfrm flipV="1">
            <a:off x="6172062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518D39D8-796B-4AC9-884E-D0A32F9907C0}"/>
              </a:ext>
            </a:extLst>
          </p:cNvPr>
          <p:cNvCxnSpPr>
            <a:cxnSpLocks/>
          </p:cNvCxnSpPr>
          <p:nvPr/>
        </p:nvCxnSpPr>
        <p:spPr>
          <a:xfrm flipV="1">
            <a:off x="6330521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EF349840-91EE-46BF-B5BF-23441780CDCA}"/>
              </a:ext>
            </a:extLst>
          </p:cNvPr>
          <p:cNvCxnSpPr>
            <a:cxnSpLocks/>
          </p:cNvCxnSpPr>
          <p:nvPr/>
        </p:nvCxnSpPr>
        <p:spPr>
          <a:xfrm flipV="1">
            <a:off x="6488980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7E1768B-87EF-44F5-9D7A-780B1294D30D}"/>
              </a:ext>
            </a:extLst>
          </p:cNvPr>
          <p:cNvCxnSpPr>
            <a:cxnSpLocks/>
          </p:cNvCxnSpPr>
          <p:nvPr/>
        </p:nvCxnSpPr>
        <p:spPr>
          <a:xfrm flipV="1">
            <a:off x="6647439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36B79853-67FF-45D2-BFB1-B7DD06450A7E}"/>
              </a:ext>
            </a:extLst>
          </p:cNvPr>
          <p:cNvCxnSpPr>
            <a:cxnSpLocks/>
          </p:cNvCxnSpPr>
          <p:nvPr/>
        </p:nvCxnSpPr>
        <p:spPr>
          <a:xfrm flipV="1">
            <a:off x="6805898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DCE4443F-7F72-4F44-AE72-E5E8F8DF6402}"/>
              </a:ext>
            </a:extLst>
          </p:cNvPr>
          <p:cNvCxnSpPr>
            <a:cxnSpLocks/>
          </p:cNvCxnSpPr>
          <p:nvPr/>
        </p:nvCxnSpPr>
        <p:spPr>
          <a:xfrm flipV="1">
            <a:off x="6964357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6B791851-A9CE-4E59-9627-F9A9C19AB1CB}"/>
              </a:ext>
            </a:extLst>
          </p:cNvPr>
          <p:cNvCxnSpPr>
            <a:cxnSpLocks/>
          </p:cNvCxnSpPr>
          <p:nvPr/>
        </p:nvCxnSpPr>
        <p:spPr>
          <a:xfrm flipV="1">
            <a:off x="7122816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88F9A37-DFAD-4E03-9D67-A82B7745C59C}"/>
              </a:ext>
            </a:extLst>
          </p:cNvPr>
          <p:cNvCxnSpPr>
            <a:cxnSpLocks/>
          </p:cNvCxnSpPr>
          <p:nvPr/>
        </p:nvCxnSpPr>
        <p:spPr>
          <a:xfrm flipV="1">
            <a:off x="7281275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D8DBE2ED-CD8A-4D6A-8D80-991A03CE9A41}"/>
              </a:ext>
            </a:extLst>
          </p:cNvPr>
          <p:cNvCxnSpPr>
            <a:cxnSpLocks/>
          </p:cNvCxnSpPr>
          <p:nvPr/>
        </p:nvCxnSpPr>
        <p:spPr>
          <a:xfrm flipV="1">
            <a:off x="7439734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E238157-5E82-4504-87F3-11D5ACDC3141}"/>
              </a:ext>
            </a:extLst>
          </p:cNvPr>
          <p:cNvCxnSpPr>
            <a:cxnSpLocks/>
          </p:cNvCxnSpPr>
          <p:nvPr/>
        </p:nvCxnSpPr>
        <p:spPr>
          <a:xfrm flipV="1">
            <a:off x="7598193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9AE22E4C-6CAA-4EBD-BBD0-A1AB54297A2E}"/>
              </a:ext>
            </a:extLst>
          </p:cNvPr>
          <p:cNvCxnSpPr>
            <a:cxnSpLocks/>
          </p:cNvCxnSpPr>
          <p:nvPr/>
        </p:nvCxnSpPr>
        <p:spPr>
          <a:xfrm flipV="1">
            <a:off x="7756652" y="6151289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3AC60BA9-4E93-4CE4-AFDB-D479C5562A8C}"/>
              </a:ext>
            </a:extLst>
          </p:cNvPr>
          <p:cNvCxnSpPr>
            <a:cxnSpLocks/>
          </p:cNvCxnSpPr>
          <p:nvPr/>
        </p:nvCxnSpPr>
        <p:spPr>
          <a:xfrm flipV="1">
            <a:off x="7915106" y="6156355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98953137-B355-4332-9778-75DBCF8F3627}"/>
              </a:ext>
            </a:extLst>
          </p:cNvPr>
          <p:cNvCxnSpPr>
            <a:cxnSpLocks/>
          </p:cNvCxnSpPr>
          <p:nvPr/>
        </p:nvCxnSpPr>
        <p:spPr>
          <a:xfrm>
            <a:off x="8744504" y="6226696"/>
            <a:ext cx="3178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669B1ABB-7085-4D74-B34E-49DC725A5261}"/>
              </a:ext>
            </a:extLst>
          </p:cNvPr>
          <p:cNvCxnSpPr>
            <a:cxnSpLocks/>
          </p:cNvCxnSpPr>
          <p:nvPr/>
        </p:nvCxnSpPr>
        <p:spPr>
          <a:xfrm flipV="1">
            <a:off x="8892840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FDA38F5-1A27-46A0-AFF9-A83057EB09AC}"/>
              </a:ext>
            </a:extLst>
          </p:cNvPr>
          <p:cNvCxnSpPr>
            <a:cxnSpLocks/>
          </p:cNvCxnSpPr>
          <p:nvPr/>
        </p:nvCxnSpPr>
        <p:spPr>
          <a:xfrm flipV="1">
            <a:off x="9051299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51817BF6-31D3-4395-AF36-A014981A5094}"/>
              </a:ext>
            </a:extLst>
          </p:cNvPr>
          <p:cNvCxnSpPr>
            <a:cxnSpLocks/>
          </p:cNvCxnSpPr>
          <p:nvPr/>
        </p:nvCxnSpPr>
        <p:spPr>
          <a:xfrm flipV="1">
            <a:off x="9209758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04ADD0D-ED9B-4422-BE3F-C1E4C33AF71F}"/>
              </a:ext>
            </a:extLst>
          </p:cNvPr>
          <p:cNvCxnSpPr>
            <a:cxnSpLocks/>
          </p:cNvCxnSpPr>
          <p:nvPr/>
        </p:nvCxnSpPr>
        <p:spPr>
          <a:xfrm flipV="1">
            <a:off x="9368217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C54365B-7AD2-4845-B40C-1009070D5104}"/>
              </a:ext>
            </a:extLst>
          </p:cNvPr>
          <p:cNvCxnSpPr>
            <a:cxnSpLocks/>
          </p:cNvCxnSpPr>
          <p:nvPr/>
        </p:nvCxnSpPr>
        <p:spPr>
          <a:xfrm flipV="1">
            <a:off x="9526676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94E35A77-F2E0-4F1B-BB5D-99FCD783D60C}"/>
              </a:ext>
            </a:extLst>
          </p:cNvPr>
          <p:cNvCxnSpPr>
            <a:cxnSpLocks/>
          </p:cNvCxnSpPr>
          <p:nvPr/>
        </p:nvCxnSpPr>
        <p:spPr>
          <a:xfrm flipV="1">
            <a:off x="9685135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F458B260-6EB3-43B1-A464-A3B76628A471}"/>
              </a:ext>
            </a:extLst>
          </p:cNvPr>
          <p:cNvCxnSpPr>
            <a:cxnSpLocks/>
          </p:cNvCxnSpPr>
          <p:nvPr/>
        </p:nvCxnSpPr>
        <p:spPr>
          <a:xfrm flipV="1">
            <a:off x="9843594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CD5E7278-DE4B-40A6-A960-D0DD2A4A483F}"/>
              </a:ext>
            </a:extLst>
          </p:cNvPr>
          <p:cNvCxnSpPr>
            <a:cxnSpLocks/>
          </p:cNvCxnSpPr>
          <p:nvPr/>
        </p:nvCxnSpPr>
        <p:spPr>
          <a:xfrm flipV="1">
            <a:off x="10002053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C271BA2-EC01-4EAC-AD02-780B47499A57}"/>
              </a:ext>
            </a:extLst>
          </p:cNvPr>
          <p:cNvCxnSpPr>
            <a:cxnSpLocks/>
          </p:cNvCxnSpPr>
          <p:nvPr/>
        </p:nvCxnSpPr>
        <p:spPr>
          <a:xfrm flipV="1">
            <a:off x="10160512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828B3661-3041-4980-9AF7-4C9AE5FB7B4C}"/>
              </a:ext>
            </a:extLst>
          </p:cNvPr>
          <p:cNvCxnSpPr>
            <a:cxnSpLocks/>
          </p:cNvCxnSpPr>
          <p:nvPr/>
        </p:nvCxnSpPr>
        <p:spPr>
          <a:xfrm flipV="1">
            <a:off x="10318971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15D0E7B0-CB06-48BA-AB8B-AE052A3AFC83}"/>
              </a:ext>
            </a:extLst>
          </p:cNvPr>
          <p:cNvCxnSpPr>
            <a:cxnSpLocks/>
          </p:cNvCxnSpPr>
          <p:nvPr/>
        </p:nvCxnSpPr>
        <p:spPr>
          <a:xfrm flipV="1">
            <a:off x="10477430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FE8CD45E-D2A4-49D5-8C9F-B38DA6172B45}"/>
              </a:ext>
            </a:extLst>
          </p:cNvPr>
          <p:cNvCxnSpPr>
            <a:cxnSpLocks/>
          </p:cNvCxnSpPr>
          <p:nvPr/>
        </p:nvCxnSpPr>
        <p:spPr>
          <a:xfrm flipV="1">
            <a:off x="10635889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56C16E7D-0C4D-42A1-A6EB-546CE3CAB9E4}"/>
              </a:ext>
            </a:extLst>
          </p:cNvPr>
          <p:cNvCxnSpPr>
            <a:cxnSpLocks/>
          </p:cNvCxnSpPr>
          <p:nvPr/>
        </p:nvCxnSpPr>
        <p:spPr>
          <a:xfrm flipV="1">
            <a:off x="10794348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6306E45-E459-4CE9-9460-6883BA3273C0}"/>
              </a:ext>
            </a:extLst>
          </p:cNvPr>
          <p:cNvCxnSpPr>
            <a:cxnSpLocks/>
          </p:cNvCxnSpPr>
          <p:nvPr/>
        </p:nvCxnSpPr>
        <p:spPr>
          <a:xfrm flipV="1">
            <a:off x="10952807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1D0D8E56-9201-4F50-A0DA-0D0E1770945B}"/>
              </a:ext>
            </a:extLst>
          </p:cNvPr>
          <p:cNvCxnSpPr>
            <a:cxnSpLocks/>
          </p:cNvCxnSpPr>
          <p:nvPr/>
        </p:nvCxnSpPr>
        <p:spPr>
          <a:xfrm flipV="1">
            <a:off x="11111266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44D761BB-B476-4A41-85D8-D00E44C0AA8A}"/>
              </a:ext>
            </a:extLst>
          </p:cNvPr>
          <p:cNvCxnSpPr>
            <a:cxnSpLocks/>
          </p:cNvCxnSpPr>
          <p:nvPr/>
        </p:nvCxnSpPr>
        <p:spPr>
          <a:xfrm flipV="1">
            <a:off x="11269725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0F53A2F-8D49-4A48-86BB-43B87BE2F882}"/>
              </a:ext>
            </a:extLst>
          </p:cNvPr>
          <p:cNvCxnSpPr>
            <a:cxnSpLocks/>
          </p:cNvCxnSpPr>
          <p:nvPr/>
        </p:nvCxnSpPr>
        <p:spPr>
          <a:xfrm flipV="1">
            <a:off x="11428184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5507672E-7BED-49FC-84CA-5E2F6D32BEBF}"/>
              </a:ext>
            </a:extLst>
          </p:cNvPr>
          <p:cNvCxnSpPr>
            <a:cxnSpLocks/>
          </p:cNvCxnSpPr>
          <p:nvPr/>
        </p:nvCxnSpPr>
        <p:spPr>
          <a:xfrm flipV="1">
            <a:off x="11586643" y="6165897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96A9D6F1-705E-4AC8-B0CF-45ADACB80291}"/>
              </a:ext>
            </a:extLst>
          </p:cNvPr>
          <p:cNvCxnSpPr>
            <a:cxnSpLocks/>
          </p:cNvCxnSpPr>
          <p:nvPr/>
        </p:nvCxnSpPr>
        <p:spPr>
          <a:xfrm flipV="1">
            <a:off x="11745097" y="6170963"/>
            <a:ext cx="0" cy="121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吹き出し: 四角形 217">
            <a:extLst>
              <a:ext uri="{FF2B5EF4-FFF2-40B4-BE49-F238E27FC236}">
                <a16:creationId xmlns:a16="http://schemas.microsoft.com/office/drawing/2014/main" id="{70DF27DE-FA43-4411-A70B-18C5F5FC9E34}"/>
              </a:ext>
            </a:extLst>
          </p:cNvPr>
          <p:cNvSpPr/>
          <p:nvPr/>
        </p:nvSpPr>
        <p:spPr>
          <a:xfrm rot="16200000" flipH="1" flipV="1">
            <a:off x="7279844" y="1611667"/>
            <a:ext cx="1719560" cy="7872567"/>
          </a:xfrm>
          <a:prstGeom prst="wedgeRectCallout">
            <a:avLst>
              <a:gd name="adj1" fmla="val -44181"/>
              <a:gd name="adj2" fmla="val 849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B890DAA-19B6-4603-AA86-20F01E883C83}"/>
              </a:ext>
            </a:extLst>
          </p:cNvPr>
          <p:cNvSpPr/>
          <p:nvPr/>
        </p:nvSpPr>
        <p:spPr>
          <a:xfrm>
            <a:off x="4803209" y="575844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Regional deletion Mutation</a:t>
            </a:r>
            <a:endParaRPr lang="ja-JP" altLang="en-US" dirty="0"/>
          </a:p>
        </p:txBody>
      </p:sp>
      <p:sp>
        <p:nvSpPr>
          <p:cNvPr id="221" name="稲妻 220">
            <a:extLst>
              <a:ext uri="{FF2B5EF4-FFF2-40B4-BE49-F238E27FC236}">
                <a16:creationId xmlns:a16="http://schemas.microsoft.com/office/drawing/2014/main" id="{B42226B9-20FB-48CD-BC56-FAFEFF37B501}"/>
              </a:ext>
            </a:extLst>
          </p:cNvPr>
          <p:cNvSpPr/>
          <p:nvPr/>
        </p:nvSpPr>
        <p:spPr>
          <a:xfrm rot="514670">
            <a:off x="9050779" y="6065875"/>
            <a:ext cx="222838" cy="222838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稲妻 222">
            <a:extLst>
              <a:ext uri="{FF2B5EF4-FFF2-40B4-BE49-F238E27FC236}">
                <a16:creationId xmlns:a16="http://schemas.microsoft.com/office/drawing/2014/main" id="{AF02612B-1A52-401D-9410-919753D8F91A}"/>
              </a:ext>
            </a:extLst>
          </p:cNvPr>
          <p:cNvSpPr/>
          <p:nvPr/>
        </p:nvSpPr>
        <p:spPr>
          <a:xfrm rot="514670">
            <a:off x="10635366" y="6054351"/>
            <a:ext cx="222838" cy="222838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609F6187-F074-47D0-B2AC-E39FF0527E83}"/>
              </a:ext>
            </a:extLst>
          </p:cNvPr>
          <p:cNvSpPr/>
          <p:nvPr/>
        </p:nvSpPr>
        <p:spPr>
          <a:xfrm>
            <a:off x="9655565" y="57608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Indel Mutation</a:t>
            </a:r>
            <a:endParaRPr lang="ja-JP" altLang="en-US" dirty="0"/>
          </a:p>
        </p:txBody>
      </p:sp>
      <p:sp>
        <p:nvSpPr>
          <p:cNvPr id="225" name="矢印: 下 224">
            <a:extLst>
              <a:ext uri="{FF2B5EF4-FFF2-40B4-BE49-F238E27FC236}">
                <a16:creationId xmlns:a16="http://schemas.microsoft.com/office/drawing/2014/main" id="{13847163-140C-4015-971F-8DE485DCC31A}"/>
              </a:ext>
            </a:extLst>
          </p:cNvPr>
          <p:cNvSpPr/>
          <p:nvPr/>
        </p:nvSpPr>
        <p:spPr>
          <a:xfrm rot="18999715">
            <a:off x="9015602" y="5627923"/>
            <a:ext cx="268493" cy="471595"/>
          </a:xfrm>
          <a:prstGeom prst="downArrow">
            <a:avLst>
              <a:gd name="adj1" fmla="val 47405"/>
              <a:gd name="adj2" fmla="val 684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C5F5D96B-50FC-44AD-8D0E-B865201DBABD}"/>
              </a:ext>
            </a:extLst>
          </p:cNvPr>
          <p:cNvSpPr/>
          <p:nvPr/>
        </p:nvSpPr>
        <p:spPr>
          <a:xfrm>
            <a:off x="8010322" y="56930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and / or</a:t>
            </a:r>
            <a:endParaRPr lang="ja-JP" altLang="en-US" dirty="0"/>
          </a:p>
        </p:txBody>
      </p:sp>
      <p:sp>
        <p:nvSpPr>
          <p:cNvPr id="238" name="吹き出し: 円形 237">
            <a:extLst>
              <a:ext uri="{FF2B5EF4-FFF2-40B4-BE49-F238E27FC236}">
                <a16:creationId xmlns:a16="http://schemas.microsoft.com/office/drawing/2014/main" id="{0B889D89-E724-4B11-A2ED-96C6C578BCAE}"/>
              </a:ext>
            </a:extLst>
          </p:cNvPr>
          <p:cNvSpPr/>
          <p:nvPr/>
        </p:nvSpPr>
        <p:spPr>
          <a:xfrm>
            <a:off x="872913" y="5047531"/>
            <a:ext cx="3179464" cy="559747"/>
          </a:xfrm>
          <a:prstGeom prst="wedgeEllipseCallout">
            <a:avLst>
              <a:gd name="adj1" fmla="val -53069"/>
              <a:gd name="adj2" fmla="val -4331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53E95366-0298-47FB-8BCB-02EA98E20290}"/>
              </a:ext>
            </a:extLst>
          </p:cNvPr>
          <p:cNvSpPr txBox="1"/>
          <p:nvPr/>
        </p:nvSpPr>
        <p:spPr>
          <a:xfrm>
            <a:off x="980250" y="5146155"/>
            <a:ext cx="3627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Blastocyst complementation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42976C13-8505-4F7C-90D7-67E724F227E2}"/>
              </a:ext>
            </a:extLst>
          </p:cNvPr>
          <p:cNvSpPr txBox="1"/>
          <p:nvPr/>
        </p:nvSpPr>
        <p:spPr>
          <a:xfrm>
            <a:off x="449492" y="6494297"/>
            <a:ext cx="3155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Various mutant chimera mice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スライド番号プレースホルダー 3">
            <a:extLst>
              <a:ext uri="{FF2B5EF4-FFF2-40B4-BE49-F238E27FC236}">
                <a16:creationId xmlns:a16="http://schemas.microsoft.com/office/drawing/2014/main" id="{A341BD13-713A-45AD-9385-453163452C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EF7FBE-4027-4C74-84A4-05D6BAF0498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C2A46227-39C3-47C6-B958-35681E452A96}"/>
              </a:ext>
            </a:extLst>
          </p:cNvPr>
          <p:cNvSpPr txBox="1"/>
          <p:nvPr/>
        </p:nvSpPr>
        <p:spPr>
          <a:xfrm>
            <a:off x="1321816" y="4044241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vector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61050F7F-C561-4126-AEA9-721B421FF507}"/>
              </a:ext>
            </a:extLst>
          </p:cNvPr>
          <p:cNvSpPr/>
          <p:nvPr/>
        </p:nvSpPr>
        <p:spPr>
          <a:xfrm>
            <a:off x="8554416" y="20690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17 C1-XmiR sgRNA</a:t>
            </a:r>
            <a:endParaRPr lang="ja-JP" altLang="en-US" dirty="0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07D3E257-17D3-47A4-A210-5AE752162230}"/>
              </a:ext>
            </a:extLst>
          </p:cNvPr>
          <p:cNvSpPr/>
          <p:nvPr/>
        </p:nvSpPr>
        <p:spPr>
          <a:xfrm>
            <a:off x="8890380" y="485082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Vector Library</a:t>
            </a:r>
            <a:endParaRPr lang="ja-JP" altLang="en-US" dirty="0"/>
          </a:p>
        </p:txBody>
      </p: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B3950294-04FC-4CCB-BC79-AA6641295B32}"/>
              </a:ext>
            </a:extLst>
          </p:cNvPr>
          <p:cNvGrpSpPr/>
          <p:nvPr/>
        </p:nvGrpSpPr>
        <p:grpSpPr>
          <a:xfrm>
            <a:off x="23813" y="5571016"/>
            <a:ext cx="1753421" cy="904852"/>
            <a:chOff x="23813" y="5571016"/>
            <a:chExt cx="1753421" cy="904852"/>
          </a:xfrm>
        </p:grpSpPr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120CF27D-B783-4E03-A2F4-C4A203A5CCBB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C0D0F2B-3CE5-4828-B33E-0B0946749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84950473-1F46-4305-88F7-E35B28810293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7" name="フリーフォーム: 図形 266">
              <a:extLst>
                <a:ext uri="{FF2B5EF4-FFF2-40B4-BE49-F238E27FC236}">
                  <a16:creationId xmlns:a16="http://schemas.microsoft.com/office/drawing/2014/main" id="{B0FF55AE-7B6B-4744-BE6B-D490844E056C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1" name="フリーフォーム: 図形 270">
              <a:extLst>
                <a:ext uri="{FF2B5EF4-FFF2-40B4-BE49-F238E27FC236}">
                  <a16:creationId xmlns:a16="http://schemas.microsoft.com/office/drawing/2014/main" id="{89AFB183-CA7E-4135-BDCB-11C3D9E0E804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3" name="フリーフォーム: 図形 272">
              <a:extLst>
                <a:ext uri="{FF2B5EF4-FFF2-40B4-BE49-F238E27FC236}">
                  <a16:creationId xmlns:a16="http://schemas.microsoft.com/office/drawing/2014/main" id="{9B7264F5-87A0-4BB1-92D4-74CBCE602195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4" name="フリーフォーム: 図形 273">
              <a:extLst>
                <a:ext uri="{FF2B5EF4-FFF2-40B4-BE49-F238E27FC236}">
                  <a16:creationId xmlns:a16="http://schemas.microsoft.com/office/drawing/2014/main" id="{79AD7A91-4E0B-48B6-89FF-F750D4995A76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3203B30A-87AD-4C0D-A7E1-8A819EF5367E}"/>
              </a:ext>
            </a:extLst>
          </p:cNvPr>
          <p:cNvGrpSpPr/>
          <p:nvPr/>
        </p:nvGrpSpPr>
        <p:grpSpPr>
          <a:xfrm>
            <a:off x="620324" y="5582944"/>
            <a:ext cx="1753421" cy="904852"/>
            <a:chOff x="23813" y="5571016"/>
            <a:chExt cx="1753421" cy="904852"/>
          </a:xfrm>
        </p:grpSpPr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82C4B13B-22A4-4C0F-AF9E-731A65587AED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82" name="図 281">
                <a:extLst>
                  <a:ext uri="{FF2B5EF4-FFF2-40B4-BE49-F238E27FC236}">
                    <a16:creationId xmlns:a16="http://schemas.microsoft.com/office/drawing/2014/main" id="{B7A40A10-B03A-4F52-B314-79AE5B5BC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83" name="楕円 282">
                <a:extLst>
                  <a:ext uri="{FF2B5EF4-FFF2-40B4-BE49-F238E27FC236}">
                    <a16:creationId xmlns:a16="http://schemas.microsoft.com/office/drawing/2014/main" id="{322A2649-B7F0-4334-A423-532A365A2D76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8" name="フリーフォーム: 図形 277">
              <a:extLst>
                <a:ext uri="{FF2B5EF4-FFF2-40B4-BE49-F238E27FC236}">
                  <a16:creationId xmlns:a16="http://schemas.microsoft.com/office/drawing/2014/main" id="{666F49C9-F2C2-47E0-BDA7-2A13D3552F71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9" name="フリーフォーム: 図形 278">
              <a:extLst>
                <a:ext uri="{FF2B5EF4-FFF2-40B4-BE49-F238E27FC236}">
                  <a16:creationId xmlns:a16="http://schemas.microsoft.com/office/drawing/2014/main" id="{6340094D-401F-4405-9914-B2F74A7124CB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0" name="フリーフォーム: 図形 279">
              <a:extLst>
                <a:ext uri="{FF2B5EF4-FFF2-40B4-BE49-F238E27FC236}">
                  <a16:creationId xmlns:a16="http://schemas.microsoft.com/office/drawing/2014/main" id="{BA1AE5B6-DCF7-4D8D-8239-07E628477301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1" name="フリーフォーム: 図形 280">
              <a:extLst>
                <a:ext uri="{FF2B5EF4-FFF2-40B4-BE49-F238E27FC236}">
                  <a16:creationId xmlns:a16="http://schemas.microsoft.com/office/drawing/2014/main" id="{0D4E967D-2965-4A09-B1FB-86F4DDB09B2F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EC6A8EFE-BED8-4B98-A5A0-B0A4EB43FF74}"/>
              </a:ext>
            </a:extLst>
          </p:cNvPr>
          <p:cNvGrpSpPr/>
          <p:nvPr/>
        </p:nvGrpSpPr>
        <p:grpSpPr>
          <a:xfrm>
            <a:off x="1392493" y="5597711"/>
            <a:ext cx="1753421" cy="904852"/>
            <a:chOff x="23813" y="5571016"/>
            <a:chExt cx="1753421" cy="904852"/>
          </a:xfrm>
        </p:grpSpPr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F4CFF5ED-5EDB-4E91-967D-ECE66888F76C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90" name="図 289">
                <a:extLst>
                  <a:ext uri="{FF2B5EF4-FFF2-40B4-BE49-F238E27FC236}">
                    <a16:creationId xmlns:a16="http://schemas.microsoft.com/office/drawing/2014/main" id="{FEB4BE4E-3EED-4A75-8D62-264B2AC4C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D3B37F4A-D7CC-4B3B-86EA-29FFBEFF83FA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6" name="フリーフォーム: 図形 285">
              <a:extLst>
                <a:ext uri="{FF2B5EF4-FFF2-40B4-BE49-F238E27FC236}">
                  <a16:creationId xmlns:a16="http://schemas.microsoft.com/office/drawing/2014/main" id="{4DADC2DE-4E3C-4EE5-8213-C08714BB03B2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7" name="フリーフォーム: 図形 286">
              <a:extLst>
                <a:ext uri="{FF2B5EF4-FFF2-40B4-BE49-F238E27FC236}">
                  <a16:creationId xmlns:a16="http://schemas.microsoft.com/office/drawing/2014/main" id="{7E126741-1089-4D65-AC24-0A12CF57F8D7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8" name="フリーフォーム: 図形 287">
              <a:extLst>
                <a:ext uri="{FF2B5EF4-FFF2-40B4-BE49-F238E27FC236}">
                  <a16:creationId xmlns:a16="http://schemas.microsoft.com/office/drawing/2014/main" id="{586B1EB3-997E-4A79-BB94-E72C9D6D3C9B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9" name="フリーフォーム: 図形 288">
              <a:extLst>
                <a:ext uri="{FF2B5EF4-FFF2-40B4-BE49-F238E27FC236}">
                  <a16:creationId xmlns:a16="http://schemas.microsoft.com/office/drawing/2014/main" id="{4858C54A-4CCF-4655-967B-56370B5E7353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92" name="グループ化 291">
            <a:extLst>
              <a:ext uri="{FF2B5EF4-FFF2-40B4-BE49-F238E27FC236}">
                <a16:creationId xmlns:a16="http://schemas.microsoft.com/office/drawing/2014/main" id="{51212E9B-FEF8-4ED0-9DA7-11B00631FCCE}"/>
              </a:ext>
            </a:extLst>
          </p:cNvPr>
          <p:cNvGrpSpPr/>
          <p:nvPr/>
        </p:nvGrpSpPr>
        <p:grpSpPr>
          <a:xfrm>
            <a:off x="2305923" y="5638345"/>
            <a:ext cx="1753421" cy="904852"/>
            <a:chOff x="23813" y="5571016"/>
            <a:chExt cx="1753421" cy="904852"/>
          </a:xfrm>
        </p:grpSpPr>
        <p:grpSp>
          <p:nvGrpSpPr>
            <p:cNvPr id="293" name="グループ化 292">
              <a:extLst>
                <a:ext uri="{FF2B5EF4-FFF2-40B4-BE49-F238E27FC236}">
                  <a16:creationId xmlns:a16="http://schemas.microsoft.com/office/drawing/2014/main" id="{60C96D03-AC0D-475E-A899-22F9594E3C36}"/>
                </a:ext>
              </a:extLst>
            </p:cNvPr>
            <p:cNvGrpSpPr/>
            <p:nvPr/>
          </p:nvGrpSpPr>
          <p:grpSpPr>
            <a:xfrm>
              <a:off x="23813" y="5571016"/>
              <a:ext cx="1753421" cy="904852"/>
              <a:chOff x="515730" y="5730681"/>
              <a:chExt cx="1753421" cy="904852"/>
            </a:xfrm>
          </p:grpSpPr>
          <p:pic>
            <p:nvPicPr>
              <p:cNvPr id="298" name="図 297">
                <a:extLst>
                  <a:ext uri="{FF2B5EF4-FFF2-40B4-BE49-F238E27FC236}">
                    <a16:creationId xmlns:a16="http://schemas.microsoft.com/office/drawing/2014/main" id="{90AFED0F-DAE3-416D-89CC-553F5892B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730" y="5730681"/>
                <a:ext cx="1753421" cy="904852"/>
              </a:xfrm>
              <a:prstGeom prst="rect">
                <a:avLst/>
              </a:prstGeom>
            </p:spPr>
          </p:pic>
          <p:sp>
            <p:nvSpPr>
              <p:cNvPr id="299" name="楕円 298">
                <a:extLst>
                  <a:ext uri="{FF2B5EF4-FFF2-40B4-BE49-F238E27FC236}">
                    <a16:creationId xmlns:a16="http://schemas.microsoft.com/office/drawing/2014/main" id="{9E247C39-64B9-45D2-8CE7-3FE3372EF404}"/>
                  </a:ext>
                </a:extLst>
              </p:cNvPr>
              <p:cNvSpPr/>
              <p:nvPr/>
            </p:nvSpPr>
            <p:spPr>
              <a:xfrm>
                <a:off x="835688" y="6075991"/>
                <a:ext cx="462643" cy="3488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4" name="フリーフォーム: 図形 293">
              <a:extLst>
                <a:ext uri="{FF2B5EF4-FFF2-40B4-BE49-F238E27FC236}">
                  <a16:creationId xmlns:a16="http://schemas.microsoft.com/office/drawing/2014/main" id="{C5F272D7-7C71-4971-AC23-1EB6FC91635B}"/>
                </a:ext>
              </a:extLst>
            </p:cNvPr>
            <p:cNvSpPr/>
            <p:nvPr/>
          </p:nvSpPr>
          <p:spPr>
            <a:xfrm>
              <a:off x="388831" y="5703475"/>
              <a:ext cx="411523" cy="156429"/>
            </a:xfrm>
            <a:custGeom>
              <a:avLst/>
              <a:gdLst>
                <a:gd name="connsiteX0" fmla="*/ 411523 w 411523"/>
                <a:gd name="connsiteY0" fmla="*/ 62788 h 156429"/>
                <a:gd name="connsiteX1" fmla="*/ 111777 w 411523"/>
                <a:gd name="connsiteY1" fmla="*/ 149096 h 156429"/>
                <a:gd name="connsiteX2" fmla="*/ 1879 w 411523"/>
                <a:gd name="connsiteY2" fmla="*/ 107496 h 156429"/>
                <a:gd name="connsiteX3" fmla="*/ 193352 w 411523"/>
                <a:gd name="connsiteY3" fmla="*/ 0 h 156429"/>
                <a:gd name="connsiteX4" fmla="*/ 411523 w 411523"/>
                <a:gd name="connsiteY4" fmla="*/ 62788 h 1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523" h="156429">
                  <a:moveTo>
                    <a:pt x="411523" y="62788"/>
                  </a:moveTo>
                  <a:cubicBezTo>
                    <a:pt x="411523" y="99162"/>
                    <a:pt x="193352" y="181303"/>
                    <a:pt x="111777" y="149096"/>
                  </a:cubicBezTo>
                  <a:cubicBezTo>
                    <a:pt x="15369" y="111098"/>
                    <a:pt x="22290" y="145212"/>
                    <a:pt x="1879" y="107496"/>
                  </a:cubicBezTo>
                  <a:cubicBezTo>
                    <a:pt x="-15425" y="75502"/>
                    <a:pt x="89811" y="0"/>
                    <a:pt x="193352" y="0"/>
                  </a:cubicBezTo>
                  <a:cubicBezTo>
                    <a:pt x="296893" y="0"/>
                    <a:pt x="411523" y="26415"/>
                    <a:pt x="411523" y="62788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5" name="フリーフォーム: 図形 294">
              <a:extLst>
                <a:ext uri="{FF2B5EF4-FFF2-40B4-BE49-F238E27FC236}">
                  <a16:creationId xmlns:a16="http://schemas.microsoft.com/office/drawing/2014/main" id="{9A3A8574-7F37-4627-819F-EED75597A93D}"/>
                </a:ext>
              </a:extLst>
            </p:cNvPr>
            <p:cNvSpPr/>
            <p:nvPr/>
          </p:nvSpPr>
          <p:spPr>
            <a:xfrm>
              <a:off x="711872" y="6234668"/>
              <a:ext cx="449128" cy="97953"/>
            </a:xfrm>
            <a:custGeom>
              <a:avLst/>
              <a:gdLst>
                <a:gd name="connsiteX0" fmla="*/ 447289 w 449128"/>
                <a:gd name="connsiteY0" fmla="*/ 73030 h 97953"/>
                <a:gd name="connsiteX1" fmla="*/ 320935 w 449128"/>
                <a:gd name="connsiteY1" fmla="*/ 95772 h 97953"/>
                <a:gd name="connsiteX2" fmla="*/ 0 w 449128"/>
                <a:gd name="connsiteY2" fmla="*/ 77691 h 97953"/>
                <a:gd name="connsiteX3" fmla="*/ 263656 w 449128"/>
                <a:gd name="connsiteY3" fmla="*/ 0 h 97953"/>
                <a:gd name="connsiteX4" fmla="*/ 447289 w 449128"/>
                <a:gd name="connsiteY4" fmla="*/ 73030 h 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128" h="97953">
                  <a:moveTo>
                    <a:pt x="447289" y="73030"/>
                  </a:moveTo>
                  <a:cubicBezTo>
                    <a:pt x="427301" y="94712"/>
                    <a:pt x="393753" y="95772"/>
                    <a:pt x="320935" y="95772"/>
                  </a:cubicBezTo>
                  <a:cubicBezTo>
                    <a:pt x="248117" y="95772"/>
                    <a:pt x="0" y="107214"/>
                    <a:pt x="0" y="77691"/>
                  </a:cubicBezTo>
                  <a:cubicBezTo>
                    <a:pt x="0" y="48239"/>
                    <a:pt x="190838" y="0"/>
                    <a:pt x="263656" y="0"/>
                  </a:cubicBezTo>
                  <a:cubicBezTo>
                    <a:pt x="336473" y="0"/>
                    <a:pt x="466076" y="52618"/>
                    <a:pt x="447289" y="73030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6" name="フリーフォーム: 図形 295">
              <a:extLst>
                <a:ext uri="{FF2B5EF4-FFF2-40B4-BE49-F238E27FC236}">
                  <a16:creationId xmlns:a16="http://schemas.microsoft.com/office/drawing/2014/main" id="{3F3CEB43-5EA2-491A-B769-667C0F7DEC3A}"/>
                </a:ext>
              </a:extLst>
            </p:cNvPr>
            <p:cNvSpPr/>
            <p:nvPr/>
          </p:nvSpPr>
          <p:spPr>
            <a:xfrm>
              <a:off x="1158861" y="5812697"/>
              <a:ext cx="188232" cy="97721"/>
            </a:xfrm>
            <a:custGeom>
              <a:avLst/>
              <a:gdLst>
                <a:gd name="connsiteX0" fmla="*/ 188232 w 188232"/>
                <a:gd name="connsiteY0" fmla="*/ 67634 h 97721"/>
                <a:gd name="connsiteX1" fmla="*/ 100865 w 188232"/>
                <a:gd name="connsiteY1" fmla="*/ 97722 h 97721"/>
                <a:gd name="connsiteX2" fmla="*/ 3822 w 188232"/>
                <a:gd name="connsiteY2" fmla="*/ 61913 h 97721"/>
                <a:gd name="connsiteX3" fmla="*/ 19784 w 188232"/>
                <a:gd name="connsiteY3" fmla="*/ 1244 h 97721"/>
                <a:gd name="connsiteX4" fmla="*/ 74168 w 188232"/>
                <a:gd name="connsiteY4" fmla="*/ 8589 h 97721"/>
                <a:gd name="connsiteX5" fmla="*/ 138793 w 188232"/>
                <a:gd name="connsiteY5" fmla="*/ 22997 h 97721"/>
                <a:gd name="connsiteX6" fmla="*/ 188232 w 188232"/>
                <a:gd name="connsiteY6" fmla="*/ 67634 h 9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232" h="97721">
                  <a:moveTo>
                    <a:pt x="188232" y="67634"/>
                  </a:moveTo>
                  <a:cubicBezTo>
                    <a:pt x="188232" y="86704"/>
                    <a:pt x="139004" y="97722"/>
                    <a:pt x="100865" y="97722"/>
                  </a:cubicBezTo>
                  <a:cubicBezTo>
                    <a:pt x="62726" y="97722"/>
                    <a:pt x="9119" y="78864"/>
                    <a:pt x="3822" y="61913"/>
                  </a:cubicBezTo>
                  <a:cubicBezTo>
                    <a:pt x="149" y="50119"/>
                    <a:pt x="-7408" y="10496"/>
                    <a:pt x="19784" y="1244"/>
                  </a:cubicBezTo>
                  <a:cubicBezTo>
                    <a:pt x="37158" y="-4689"/>
                    <a:pt x="46128" y="12756"/>
                    <a:pt x="74168" y="8589"/>
                  </a:cubicBezTo>
                  <a:cubicBezTo>
                    <a:pt x="93520" y="5693"/>
                    <a:pt x="130812" y="22291"/>
                    <a:pt x="138793" y="22997"/>
                  </a:cubicBezTo>
                  <a:cubicBezTo>
                    <a:pt x="177779" y="26246"/>
                    <a:pt x="188232" y="46940"/>
                    <a:pt x="188232" y="67634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7" name="フリーフォーム: 図形 296">
              <a:extLst>
                <a:ext uri="{FF2B5EF4-FFF2-40B4-BE49-F238E27FC236}">
                  <a16:creationId xmlns:a16="http://schemas.microsoft.com/office/drawing/2014/main" id="{955D7003-57E4-43D9-8485-1EFC9DE79EC0}"/>
                </a:ext>
              </a:extLst>
            </p:cNvPr>
            <p:cNvSpPr/>
            <p:nvPr/>
          </p:nvSpPr>
          <p:spPr>
            <a:xfrm>
              <a:off x="1178323" y="5729510"/>
              <a:ext cx="149307" cy="52180"/>
            </a:xfrm>
            <a:custGeom>
              <a:avLst/>
              <a:gdLst>
                <a:gd name="connsiteX0" fmla="*/ 421 w 149307"/>
                <a:gd name="connsiteY0" fmla="*/ 27773 h 52180"/>
                <a:gd name="connsiteX1" fmla="*/ 70696 w 149307"/>
                <a:gd name="connsiteY1" fmla="*/ 6726 h 52180"/>
                <a:gd name="connsiteX2" fmla="*/ 146551 w 149307"/>
                <a:gd name="connsiteY2" fmla="*/ 12023 h 52180"/>
                <a:gd name="connsiteX3" fmla="*/ 124798 w 149307"/>
                <a:gd name="connsiteY3" fmla="*/ 50657 h 52180"/>
                <a:gd name="connsiteX4" fmla="*/ 101278 w 149307"/>
                <a:gd name="connsiteY4" fmla="*/ 27491 h 52180"/>
                <a:gd name="connsiteX5" fmla="*/ 34535 w 149307"/>
                <a:gd name="connsiteY5" fmla="*/ 33211 h 52180"/>
                <a:gd name="connsiteX6" fmla="*/ 421 w 149307"/>
                <a:gd name="connsiteY6" fmla="*/ 27773 h 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07" h="52180">
                  <a:moveTo>
                    <a:pt x="421" y="27773"/>
                  </a:moveTo>
                  <a:cubicBezTo>
                    <a:pt x="-4452" y="9339"/>
                    <a:pt x="33828" y="16402"/>
                    <a:pt x="70696" y="6726"/>
                  </a:cubicBezTo>
                  <a:cubicBezTo>
                    <a:pt x="107564" y="-2950"/>
                    <a:pt x="137158" y="-3021"/>
                    <a:pt x="146551" y="12023"/>
                  </a:cubicBezTo>
                  <a:cubicBezTo>
                    <a:pt x="153120" y="22476"/>
                    <a:pt x="148741" y="34836"/>
                    <a:pt x="124798" y="50657"/>
                  </a:cubicBezTo>
                  <a:cubicBezTo>
                    <a:pt x="109471" y="60827"/>
                    <a:pt x="127340" y="16331"/>
                    <a:pt x="101278" y="27491"/>
                  </a:cubicBezTo>
                  <a:cubicBezTo>
                    <a:pt x="83268" y="35189"/>
                    <a:pt x="42374" y="31869"/>
                    <a:pt x="34535" y="33211"/>
                  </a:cubicBezTo>
                  <a:cubicBezTo>
                    <a:pt x="-4028" y="39921"/>
                    <a:pt x="5648" y="47761"/>
                    <a:pt x="421" y="27773"/>
                  </a:cubicBezTo>
                  <a:close/>
                </a:path>
              </a:pathLst>
            </a:custGeom>
            <a:solidFill>
              <a:srgbClr val="FFFFFF"/>
            </a:solidFill>
            <a:ln w="7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464559-5357-48B7-8B56-6CE4078A1CD6}"/>
              </a:ext>
            </a:extLst>
          </p:cNvPr>
          <p:cNvSpPr/>
          <p:nvPr/>
        </p:nvSpPr>
        <p:spPr>
          <a:xfrm>
            <a:off x="23813" y="2567884"/>
            <a:ext cx="12144374" cy="4290116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16260</TotalTime>
  <Words>1485</Words>
  <Application>Microsoft Office PowerPoint</Application>
  <PresentationFormat>ワイド画面</PresentationFormat>
  <Paragraphs>477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Meiryo UI</vt:lpstr>
      <vt:lpstr>メイリオ</vt:lpstr>
      <vt:lpstr>游ゴシック</vt:lpstr>
      <vt:lpstr>Arial</vt:lpstr>
      <vt:lpstr>Segoe UI</vt:lpstr>
      <vt:lpstr>Segoe UI Symbol</vt:lpstr>
      <vt:lpstr>Office テーマ</vt:lpstr>
      <vt:lpstr>1_Office テーマ</vt:lpstr>
      <vt:lpstr>PowerPoint プレゼンテーション</vt:lpstr>
      <vt:lpstr>microRNA (miRNA) on Hstx2</vt:lpstr>
      <vt:lpstr>Previous result; C1-XmiRsfullΔ mice fertility</vt:lpstr>
      <vt:lpstr>Problems</vt:lpstr>
      <vt:lpstr>PowerPoint プレゼンテーション</vt:lpstr>
      <vt:lpstr>What is PiggyBac transposon system</vt:lpstr>
      <vt:lpstr>胚盤胞補完法を用いたキメラマウス作製</vt:lpstr>
      <vt:lpstr>CTRL-Mutagenesis</vt:lpstr>
      <vt:lpstr>CTRL-Mutagenesis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iSeq 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180611　Progress Report</dc:title>
  <dc:creator>森本　健斗</dc:creator>
  <cp:lastModifiedBy>森本健斗</cp:lastModifiedBy>
  <cp:revision>867</cp:revision>
  <cp:lastPrinted>2019-10-16T17:54:38Z</cp:lastPrinted>
  <dcterms:created xsi:type="dcterms:W3CDTF">2018-10-12T02:46:48Z</dcterms:created>
  <dcterms:modified xsi:type="dcterms:W3CDTF">2022-03-01T07:13:59Z</dcterms:modified>
</cp:coreProperties>
</file>