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17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DE83E-E763-4B2A-94D5-73536A8633BE}" type="datetimeFigureOut">
              <a:rPr lang="en-US" smtClean="0"/>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AAD79-1E02-497B-9AC1-56126AC62C36}" type="slidenum">
              <a:rPr lang="en-US" smtClean="0"/>
              <a:t>‹#›</a:t>
            </a:fld>
            <a:endParaRPr lang="en-US"/>
          </a:p>
        </p:txBody>
      </p:sp>
    </p:spTree>
    <p:extLst>
      <p:ext uri="{BB962C8B-B14F-4D97-AF65-F5344CB8AC3E}">
        <p14:creationId xmlns:p14="http://schemas.microsoft.com/office/powerpoint/2010/main" val="509299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1/27/2024</a:t>
            </a:r>
            <a:endParaRPr lang="en-US" dirty="0"/>
          </a:p>
        </p:txBody>
      </p:sp>
      <p:sp>
        <p:nvSpPr>
          <p:cNvPr id="8" name="Footer Placeholder 7"/>
          <p:cNvSpPr>
            <a:spLocks noGrp="1"/>
          </p:cNvSpPr>
          <p:nvPr>
            <p:ph type="ftr" sz="quarter" idx="11"/>
          </p:nvPr>
        </p:nvSpPr>
        <p:spPr/>
        <p:txBody>
          <a:bodyPr/>
          <a:lstStyle/>
          <a:p>
            <a:r>
              <a:rPr lang="en-US"/>
              <a:t>B2021 CSD Mini Project</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1/27/2024</a:t>
            </a:r>
            <a:endParaRPr lang="en-US" dirty="0"/>
          </a:p>
        </p:txBody>
      </p:sp>
      <p:sp>
        <p:nvSpPr>
          <p:cNvPr id="4" name="Footer Placeholder 3"/>
          <p:cNvSpPr>
            <a:spLocks noGrp="1"/>
          </p:cNvSpPr>
          <p:nvPr>
            <p:ph type="ftr" sz="quarter" idx="11"/>
          </p:nvPr>
        </p:nvSpPr>
        <p:spPr/>
        <p:txBody>
          <a:bodyPr/>
          <a:lstStyle/>
          <a:p>
            <a:r>
              <a:rPr lang="en-US"/>
              <a:t>B2021 CSD Mini Project</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1/27/2024</a:t>
            </a:r>
            <a:endParaRPr lang="en-US" dirty="0"/>
          </a:p>
        </p:txBody>
      </p:sp>
      <p:sp>
        <p:nvSpPr>
          <p:cNvPr id="3" name="Footer Placeholder 2"/>
          <p:cNvSpPr>
            <a:spLocks noGrp="1"/>
          </p:cNvSpPr>
          <p:nvPr>
            <p:ph type="ftr" sz="quarter" idx="11"/>
          </p:nvPr>
        </p:nvSpPr>
        <p:spPr/>
        <p:txBody>
          <a:bodyPr/>
          <a:lstStyle/>
          <a:p>
            <a:r>
              <a:rPr lang="en-US"/>
              <a:t>B2021 CSD Mini Project</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1/27/2024</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B2021 CSD Mini Project</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3439" y="699052"/>
            <a:ext cx="8915399" cy="2262781"/>
          </a:xfrm>
        </p:spPr>
        <p:txBody>
          <a:bodyPr>
            <a:normAutofit fontScale="90000"/>
          </a:bodyPr>
          <a:lstStyle/>
          <a:p>
            <a:r>
              <a:rPr lang="en-US" dirty="0"/>
              <a:t>                  </a:t>
            </a:r>
            <a:r>
              <a:rPr lang="en-US" b="1" dirty="0"/>
              <a:t>IRCTC</a:t>
            </a:r>
            <a:br>
              <a:rPr lang="en-US" dirty="0"/>
            </a:br>
            <a:r>
              <a:rPr lang="en-US" dirty="0"/>
              <a:t>               (</a:t>
            </a:r>
            <a:r>
              <a:rPr lang="en-US" sz="3100" dirty="0"/>
              <a:t>APPLICATION </a:t>
            </a:r>
            <a:r>
              <a:rPr lang="en-US" dirty="0"/>
              <a:t>)</a:t>
            </a:r>
            <a:r>
              <a:rPr lang="en-US" sz="2800" dirty="0"/>
              <a:t> </a:t>
            </a:r>
            <a:br>
              <a:rPr lang="en-US" sz="2800" dirty="0"/>
            </a:br>
            <a:r>
              <a:rPr lang="en-US" sz="2800" dirty="0"/>
              <a:t>            </a:t>
            </a:r>
            <a:r>
              <a:rPr lang="en-US" dirty="0"/>
              <a:t>UI(USER-INTERFACE) </a:t>
            </a:r>
            <a:r>
              <a:rPr lang="en-US" sz="2800" dirty="0"/>
              <a:t>REDESGN</a:t>
            </a:r>
            <a:endParaRPr lang="en-US" dirty="0"/>
          </a:p>
        </p:txBody>
      </p:sp>
      <p:sp>
        <p:nvSpPr>
          <p:cNvPr id="3" name="Subtitle 2"/>
          <p:cNvSpPr>
            <a:spLocks noGrp="1"/>
          </p:cNvSpPr>
          <p:nvPr>
            <p:ph type="subTitle" idx="1"/>
          </p:nvPr>
        </p:nvSpPr>
        <p:spPr>
          <a:xfrm>
            <a:off x="2443439" y="3929240"/>
            <a:ext cx="8915399" cy="1126283"/>
          </a:xfrm>
        </p:spPr>
        <p:txBody>
          <a:bodyPr>
            <a:normAutofit/>
          </a:bodyPr>
          <a:lstStyle/>
          <a:p>
            <a:r>
              <a:rPr lang="en-US" b="1" dirty="0"/>
              <a:t>AKHILESHWARAN J – 211701005</a:t>
            </a:r>
          </a:p>
          <a:p>
            <a:r>
              <a:rPr lang="en-US" b="1" dirty="0"/>
              <a:t>LOGESH KANNA R-211701027</a:t>
            </a:r>
            <a:endParaRPr lang="en-US" dirty="0"/>
          </a:p>
          <a:p>
            <a:endParaRPr lang="en-US" dirty="0"/>
          </a:p>
        </p:txBody>
      </p:sp>
    </p:spTree>
    <p:extLst>
      <p:ext uri="{BB962C8B-B14F-4D97-AF65-F5344CB8AC3E}">
        <p14:creationId xmlns:p14="http://schemas.microsoft.com/office/powerpoint/2010/main" val="19911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r>
              <a:rPr lang="en-US" sz="2400" b="0" i="0" dirty="0">
                <a:solidFill>
                  <a:srgbClr val="242424"/>
                </a:solidFill>
                <a:effectLst/>
                <a:latin typeface="sohne"/>
              </a:rPr>
              <a:t>IRCTC app has been experiencing performance issues, leading to slow response times, frequent crashes, and other usability problems. This has resulted in a poor user experience for customers who rely on the app to book train tickets, check train schedules, and access other railway-related information. As a result, the app is failing to meet customer expectations, and This has led to customer dissatisfaction and reduced bookings, as customers are forced to turn to alternative modes of transport or booking platforms</a:t>
            </a:r>
            <a:endParaRPr lang="en-US" sz="2400" dirty="0"/>
          </a:p>
        </p:txBody>
      </p:sp>
      <p:sp>
        <p:nvSpPr>
          <p:cNvPr id="4" name="Footer Placeholder 3"/>
          <p:cNvSpPr>
            <a:spLocks noGrp="1"/>
          </p:cNvSpPr>
          <p:nvPr>
            <p:ph type="ftr" sz="quarter" idx="11"/>
          </p:nvPr>
        </p:nvSpPr>
        <p:spPr/>
        <p:txBody>
          <a:bodyPr/>
          <a:lstStyle/>
          <a:p>
            <a:pPr algn="ctr"/>
            <a:r>
              <a:rPr lang="en-US" sz="1400" b="1" dirty="0">
                <a:solidFill>
                  <a:srgbClr val="3217FB"/>
                </a:solidFill>
              </a:rPr>
              <a:t>B2021 CSD Mini Project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4640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2589212" y="1673290"/>
            <a:ext cx="8915400" cy="3511420"/>
          </a:xfrm>
        </p:spPr>
        <p:txBody>
          <a:bodyPr>
            <a:noAutofit/>
          </a:bodyPr>
          <a:lstStyle/>
          <a:p>
            <a:r>
              <a:rPr lang="en-US" sz="2400" b="0" i="0" dirty="0">
                <a:solidFill>
                  <a:srgbClr val="242424"/>
                </a:solidFill>
                <a:effectLst/>
                <a:latin typeface="sohne"/>
              </a:rPr>
              <a:t>This project aims to address the major problems that users face while using the IRCTC app by developing user-centered solutions that improve the overall user experience.</a:t>
            </a:r>
          </a:p>
          <a:p>
            <a:r>
              <a:rPr lang="en-US" sz="2400" b="0" i="0" dirty="0">
                <a:solidFill>
                  <a:srgbClr val="242424"/>
                </a:solidFill>
                <a:effectLst/>
                <a:latin typeface="sohne"/>
              </a:rPr>
              <a:t>Our goal is to identify the key pain points of the app’s and website users and create solutions that address these challenges, with the ultimate aim of enhancing the app’s usability, functionality, and accessibility for potential users.</a:t>
            </a:r>
          </a:p>
          <a:p>
            <a:r>
              <a:rPr lang="en-US" sz="2400" b="0" i="0" dirty="0">
                <a:solidFill>
                  <a:srgbClr val="374151"/>
                </a:solidFill>
                <a:effectLst/>
                <a:latin typeface="Söhne"/>
              </a:rPr>
              <a:t>Designing an efficient and visually pleasing user interface by leveraging my expertise in design principles to transform the IRCTC app into a comprehensive solution, addressing all user queries related to railways in a sing</a:t>
            </a:r>
            <a:r>
              <a:rPr lang="en-US" sz="2400" b="0" i="0" dirty="0">
                <a:solidFill>
                  <a:srgbClr val="242424"/>
                </a:solidFill>
                <a:effectLst/>
                <a:latin typeface="sohne"/>
              </a:rPr>
              <a:t> </a:t>
            </a:r>
            <a:endParaRPr lang="en-US" sz="2400" i="1"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Footer Placeholder 3"/>
          <p:cNvSpPr>
            <a:spLocks noGrp="1"/>
          </p:cNvSpPr>
          <p:nvPr>
            <p:ph type="ftr" sz="quarter" idx="11"/>
          </p:nvPr>
        </p:nvSpPr>
        <p:spPr>
          <a:xfrm>
            <a:off x="2589212" y="6135808"/>
            <a:ext cx="7619999" cy="365125"/>
          </a:xfrm>
        </p:spPr>
        <p:txBody>
          <a:bodyPr/>
          <a:lstStyle/>
          <a:p>
            <a:pPr algn="ctr"/>
            <a:r>
              <a:rPr lang="en-US" sz="1400" b="1" dirty="0">
                <a:solidFill>
                  <a:srgbClr val="3217FB"/>
                </a:solidFill>
              </a:rPr>
              <a:t>B2021 CSD Mini Project</a:t>
            </a:r>
          </a:p>
        </p:txBody>
      </p:sp>
    </p:spTree>
    <p:extLst>
      <p:ext uri="{BB962C8B-B14F-4D97-AF65-F5344CB8AC3E}">
        <p14:creationId xmlns:p14="http://schemas.microsoft.com/office/powerpoint/2010/main" val="376224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12462"/>
            <a:ext cx="8911687" cy="1280890"/>
          </a:xfrm>
        </p:spPr>
        <p:txBody>
          <a:bodyPr/>
          <a:lstStyle/>
          <a:p>
            <a:r>
              <a:rPr lang="en-US" dirty="0"/>
              <a:t>Points based on user reviews</a:t>
            </a:r>
            <a:br>
              <a:rPr lang="en-US" dirty="0"/>
            </a:b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Footer Placeholder 3"/>
          <p:cNvSpPr>
            <a:spLocks noGrp="1"/>
          </p:cNvSpPr>
          <p:nvPr>
            <p:ph type="ftr" sz="quarter" idx="11"/>
          </p:nvPr>
        </p:nvSpPr>
        <p:spPr>
          <a:xfrm>
            <a:off x="2589212" y="6135808"/>
            <a:ext cx="7619999" cy="365125"/>
          </a:xfrm>
        </p:spPr>
        <p:txBody>
          <a:bodyPr/>
          <a:lstStyle/>
          <a:p>
            <a:pPr algn="ctr"/>
            <a:endParaRPr lang="en-US" sz="1400" b="1" dirty="0">
              <a:solidFill>
                <a:srgbClr val="3217FB"/>
              </a:solidFill>
            </a:endParaRPr>
          </a:p>
        </p:txBody>
      </p:sp>
      <p:sp>
        <p:nvSpPr>
          <p:cNvPr id="10" name="TextBox 9">
            <a:extLst>
              <a:ext uri="{FF2B5EF4-FFF2-40B4-BE49-F238E27FC236}">
                <a16:creationId xmlns:a16="http://schemas.microsoft.com/office/drawing/2014/main" id="{2473AD17-6DCD-41CE-DD9C-29C4B267B320}"/>
              </a:ext>
            </a:extLst>
          </p:cNvPr>
          <p:cNvSpPr txBox="1"/>
          <p:nvPr/>
        </p:nvSpPr>
        <p:spPr>
          <a:xfrm>
            <a:off x="2008414" y="1536085"/>
            <a:ext cx="9496198" cy="4524315"/>
          </a:xfrm>
          <a:prstGeom prst="rect">
            <a:avLst/>
          </a:prstGeom>
          <a:noFill/>
        </p:spPr>
        <p:txBody>
          <a:bodyPr wrap="square">
            <a:spAutoFit/>
          </a:bodyPr>
          <a:lstStyle/>
          <a:p>
            <a:r>
              <a:rPr lang="en-IN" dirty="0"/>
              <a:t>The application often log out or session out at crucial times while using the application. This makes user to log back in again and again.</a:t>
            </a:r>
          </a:p>
          <a:p>
            <a:endParaRPr lang="en-IN" dirty="0"/>
          </a:p>
          <a:p>
            <a:r>
              <a:rPr lang="en-IN" dirty="0"/>
              <a:t>The feature to select number of passengers to travel is not available which in result makes user to start the procedure from first for each passenger.</a:t>
            </a:r>
          </a:p>
          <a:p>
            <a:endParaRPr lang="en-IN" dirty="0"/>
          </a:p>
          <a:p>
            <a:r>
              <a:rPr lang="en-IN" dirty="0"/>
              <a:t>User only use IRCTC to book train tickets rather they use other application to mobile recharge, flight booking, DTH recharge....etc.</a:t>
            </a:r>
          </a:p>
          <a:p>
            <a:endParaRPr lang="en-IN" dirty="0"/>
          </a:p>
          <a:p>
            <a:r>
              <a:rPr lang="en-IN" dirty="0"/>
              <a:t>Most of the senior citizens prefer to take tickets through railway counter because of the absence of user friendliness (providing multilingual support).</a:t>
            </a:r>
          </a:p>
          <a:p>
            <a:endParaRPr lang="en-IN" dirty="0"/>
          </a:p>
          <a:p>
            <a:r>
              <a:rPr lang="en-IN" dirty="0"/>
              <a:t>Showing the status of the ticket that is booked through a proper notification and adding the PNR enquiry at the at the booking page.</a:t>
            </a:r>
          </a:p>
          <a:p>
            <a:endParaRPr lang="en-IN" dirty="0"/>
          </a:p>
          <a:p>
            <a:r>
              <a:rPr lang="en-IN" dirty="0"/>
              <a:t>Rearranging the clumsy options for payment </a:t>
            </a:r>
            <a:r>
              <a:rPr lang="en-IN"/>
              <a:t>in payment page.</a:t>
            </a:r>
            <a:endParaRPr lang="en-IN" dirty="0"/>
          </a:p>
        </p:txBody>
      </p:sp>
    </p:spTree>
    <p:extLst>
      <p:ext uri="{BB962C8B-B14F-4D97-AF65-F5344CB8AC3E}">
        <p14:creationId xmlns:p14="http://schemas.microsoft.com/office/powerpoint/2010/main" val="322470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 0n Existing Models/ Animated Videos (Design)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9146698"/>
              </p:ext>
            </p:extLst>
          </p:nvPr>
        </p:nvGraphicFramePr>
        <p:xfrm>
          <a:off x="2589213" y="2062066"/>
          <a:ext cx="8915400" cy="4419600"/>
        </p:xfrm>
        <a:graphic>
          <a:graphicData uri="http://schemas.openxmlformats.org/drawingml/2006/table">
            <a:tbl>
              <a:tblPr firstRow="1" bandRow="1">
                <a:tableStyleId>{5C22544A-7EE6-4342-B048-85BDC9FD1C3A}</a:tableStyleId>
              </a:tblPr>
              <a:tblGrid>
                <a:gridCol w="909361">
                  <a:extLst>
                    <a:ext uri="{9D8B030D-6E8A-4147-A177-3AD203B41FA5}">
                      <a16:colId xmlns:a16="http://schemas.microsoft.com/office/drawing/2014/main" val="688048975"/>
                    </a:ext>
                  </a:extLst>
                </a:gridCol>
                <a:gridCol w="3548339">
                  <a:extLst>
                    <a:ext uri="{9D8B030D-6E8A-4147-A177-3AD203B41FA5}">
                      <a16:colId xmlns:a16="http://schemas.microsoft.com/office/drawing/2014/main" val="1771518031"/>
                    </a:ext>
                  </a:extLst>
                </a:gridCol>
                <a:gridCol w="1359969">
                  <a:extLst>
                    <a:ext uri="{9D8B030D-6E8A-4147-A177-3AD203B41FA5}">
                      <a16:colId xmlns:a16="http://schemas.microsoft.com/office/drawing/2014/main" val="695146835"/>
                    </a:ext>
                  </a:extLst>
                </a:gridCol>
                <a:gridCol w="3097731">
                  <a:extLst>
                    <a:ext uri="{9D8B030D-6E8A-4147-A177-3AD203B41FA5}">
                      <a16:colId xmlns:a16="http://schemas.microsoft.com/office/drawing/2014/main" val="112943904"/>
                    </a:ext>
                  </a:extLst>
                </a:gridCol>
              </a:tblGrid>
              <a:tr h="514350">
                <a:tc>
                  <a:txBody>
                    <a:bodyPr/>
                    <a:lstStyle/>
                    <a:p>
                      <a:r>
                        <a:rPr lang="en-US" dirty="0" err="1"/>
                        <a:t>S.No</a:t>
                      </a:r>
                      <a:r>
                        <a:rPr lang="en-US" dirty="0"/>
                        <a:t>.</a:t>
                      </a:r>
                    </a:p>
                  </a:txBody>
                  <a:tcPr/>
                </a:tc>
                <a:tc>
                  <a:txBody>
                    <a:bodyPr/>
                    <a:lstStyle/>
                    <a:p>
                      <a:r>
                        <a:rPr lang="en-US" dirty="0"/>
                        <a:t>Proposed Year/Reachability</a:t>
                      </a:r>
                    </a:p>
                  </a:txBody>
                  <a:tcPr/>
                </a:tc>
                <a:tc>
                  <a:txBody>
                    <a:bodyPr/>
                    <a:lstStyle/>
                    <a:p>
                      <a:r>
                        <a:rPr lang="en-US" dirty="0"/>
                        <a:t>Design elements used/</a:t>
                      </a:r>
                    </a:p>
                  </a:txBody>
                  <a:tcPr/>
                </a:tc>
                <a:tc>
                  <a:txBody>
                    <a:bodyPr/>
                    <a:lstStyle/>
                    <a:p>
                      <a:r>
                        <a:rPr lang="en-US" dirty="0"/>
                        <a:t>Limitations</a:t>
                      </a:r>
                      <a:r>
                        <a:rPr lang="en-US" baseline="0" dirty="0"/>
                        <a:t> / Areas of Improvement required</a:t>
                      </a:r>
                      <a:endParaRPr lang="en-US" dirty="0"/>
                    </a:p>
                  </a:txBody>
                  <a:tcPr/>
                </a:tc>
                <a:extLst>
                  <a:ext uri="{0D108BD9-81ED-4DB2-BD59-A6C34878D82A}">
                    <a16:rowId xmlns:a16="http://schemas.microsoft.com/office/drawing/2014/main" val="2226159883"/>
                  </a:ext>
                </a:extLst>
              </a:tr>
              <a:tr h="2522764">
                <a:tc>
                  <a:txBody>
                    <a:bodyPr/>
                    <a:lstStyle/>
                    <a:p>
                      <a:r>
                        <a:rPr lang="en-US" dirty="0"/>
                        <a:t>    </a:t>
                      </a:r>
                      <a:r>
                        <a:rPr lang="en-US" b="1" dirty="0"/>
                        <a:t>1</a:t>
                      </a:r>
                      <a:endParaRPr lang="en-US" dirty="0"/>
                    </a:p>
                  </a:txBody>
                  <a:tcPr/>
                </a:tc>
                <a:tc>
                  <a:txBody>
                    <a:bodyPr/>
                    <a:lstStyle/>
                    <a:p>
                      <a:r>
                        <a:rPr lang="en-US" sz="1400" dirty="0"/>
                        <a:t>Application proposed in the year(2017)</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Website proposed in the year(2002)</a:t>
                      </a:r>
                    </a:p>
                    <a:p>
                      <a:endParaRPr lang="en-US" dirty="0"/>
                    </a:p>
                  </a:txBody>
                  <a:tcPr/>
                </a:tc>
                <a:tc>
                  <a:txBody>
                    <a:bodyPr/>
                    <a:lstStyle/>
                    <a:p>
                      <a:r>
                        <a:rPr lang="en-US" b="0" dirty="0"/>
                        <a:t>(Roboto and San serif ) font family</a:t>
                      </a:r>
                    </a:p>
                  </a:txBody>
                  <a:tcPr/>
                </a:tc>
                <a:tc>
                  <a:txBody>
                    <a:bodyPr/>
                    <a:lstStyle/>
                    <a:p>
                      <a:r>
                        <a:rPr lang="en-US" sz="1400" b="0" i="0" kern="1200" dirty="0">
                          <a:solidFill>
                            <a:schemeClr val="dk1"/>
                          </a:solidFill>
                          <a:effectLst/>
                          <a:latin typeface="+mn-lt"/>
                          <a:ea typeface="+mn-ea"/>
                          <a:cs typeface="+mn-cs"/>
                        </a:rPr>
                        <a:t>*Visual clutter makes it difficult to comprehend important information.</a:t>
                      </a:r>
                    </a:p>
                    <a:p>
                      <a:r>
                        <a:rPr lang="en-US" sz="1400" b="0" i="0" kern="1200" dirty="0">
                          <a:solidFill>
                            <a:schemeClr val="dk1"/>
                          </a:solidFill>
                          <a:effectLst/>
                          <a:latin typeface="+mn-lt"/>
                          <a:ea typeface="+mn-ea"/>
                          <a:cs typeface="+mn-cs"/>
                        </a:rPr>
                        <a:t>*Lack of visual hierarchy results in overlooking.</a:t>
                      </a:r>
                    </a:p>
                    <a:p>
                      <a:r>
                        <a:rPr lang="en-US" sz="1400" b="0" i="0" kern="1200" dirty="0">
                          <a:solidFill>
                            <a:schemeClr val="dk1"/>
                          </a:solidFill>
                          <a:effectLst/>
                          <a:latin typeface="+mn-lt"/>
                          <a:ea typeface="+mn-ea"/>
                          <a:cs typeface="+mn-cs"/>
                        </a:rPr>
                        <a:t>*The transition between booking flows is not flexible.</a:t>
                      </a:r>
                    </a:p>
                    <a:p>
                      <a:r>
                        <a:rPr lang="en-US" sz="1400" b="0" i="0" kern="1200" dirty="0">
                          <a:solidFill>
                            <a:schemeClr val="dk1"/>
                          </a:solidFill>
                          <a:effectLst/>
                          <a:latin typeface="+mn-lt"/>
                          <a:ea typeface="+mn-ea"/>
                          <a:cs typeface="+mn-cs"/>
                        </a:rPr>
                        <a:t>*Cluttery interface to add passengers.</a:t>
                      </a:r>
                    </a:p>
                    <a:p>
                      <a:r>
                        <a:rPr lang="en-US" sz="1400" b="0" i="0" kern="1200" dirty="0">
                          <a:solidFill>
                            <a:schemeClr val="dk1"/>
                          </a:solidFill>
                          <a:effectLst/>
                          <a:latin typeface="+mn-lt"/>
                          <a:ea typeface="+mn-ea"/>
                          <a:cs typeface="+mn-cs"/>
                        </a:rPr>
                        <a:t>*The filter options resemble buttons, causing visual confusion</a:t>
                      </a:r>
                    </a:p>
                    <a:p>
                      <a:endParaRPr lang="en-US" sz="1400" b="0" i="0" kern="1200" dirty="0">
                        <a:solidFill>
                          <a:schemeClr val="dk1"/>
                        </a:solidFill>
                        <a:effectLst/>
                        <a:latin typeface="+mn-lt"/>
                        <a:ea typeface="+mn-ea"/>
                        <a:cs typeface="+mn-cs"/>
                      </a:endParaRPr>
                    </a:p>
                    <a:p>
                      <a:endParaRPr lang="en-US" sz="1400" b="0" i="0" kern="1200" dirty="0">
                        <a:solidFill>
                          <a:schemeClr val="dk1"/>
                        </a:solidFill>
                        <a:effectLst/>
                        <a:latin typeface="+mn-lt"/>
                        <a:ea typeface="+mn-ea"/>
                        <a:cs typeface="+mn-cs"/>
                      </a:endParaRPr>
                    </a:p>
                    <a:p>
                      <a:endParaRPr lang="en-US" dirty="0"/>
                    </a:p>
                  </a:txBody>
                  <a:tcPr/>
                </a:tc>
                <a:extLst>
                  <a:ext uri="{0D108BD9-81ED-4DB2-BD59-A6C34878D82A}">
                    <a16:rowId xmlns:a16="http://schemas.microsoft.com/office/drawing/2014/main" val="3292872970"/>
                  </a:ext>
                </a:extLst>
              </a:tr>
              <a:tr h="293914">
                <a:tc>
                  <a:txBody>
                    <a:bodyPr/>
                    <a:lstStyle/>
                    <a:p>
                      <a:r>
                        <a:rPr lang="en-US" dirty="0"/>
                        <a:t>    </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9017101"/>
                  </a:ext>
                </a:extLst>
              </a:tr>
            </a:tbl>
          </a:graphicData>
        </a:graphic>
      </p:graphicFrame>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0316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Summary</a:t>
            </a:r>
          </a:p>
        </p:txBody>
      </p:sp>
      <p:sp>
        <p:nvSpPr>
          <p:cNvPr id="3" name="Content Placeholder 2"/>
          <p:cNvSpPr>
            <a:spLocks noGrp="1"/>
          </p:cNvSpPr>
          <p:nvPr>
            <p:ph idx="1"/>
          </p:nvPr>
        </p:nvSpPr>
        <p:spPr>
          <a:xfrm>
            <a:off x="2589212" y="2133600"/>
            <a:ext cx="8915400" cy="3772678"/>
          </a:xfrm>
        </p:spPr>
        <p:txBody>
          <a:bodyPr>
            <a:normAutofit fontScale="92500"/>
          </a:bodyPr>
          <a:lstStyle/>
          <a:p>
            <a:pPr algn="l"/>
            <a:r>
              <a:rPr lang="en-US" b="0" i="0" dirty="0">
                <a:solidFill>
                  <a:srgbClr val="242424"/>
                </a:solidFill>
                <a:effectLst/>
                <a:latin typeface="source-serif-pro"/>
              </a:rPr>
              <a:t>In concluding this survey, the redesign aimed to address crucial usability challenges identified in the original app. By streamlining the search process, enhancing information hierarchy, and improving overall user experience, the new design prioritizes user convenience.</a:t>
            </a:r>
          </a:p>
          <a:p>
            <a:pPr algn="l"/>
            <a:r>
              <a:rPr lang="en-US" b="0" i="0" dirty="0">
                <a:solidFill>
                  <a:srgbClr val="242424"/>
                </a:solidFill>
                <a:effectLst/>
                <a:latin typeface="source-serif-pro"/>
              </a:rPr>
              <a:t>The introduction of a progress stepper contributes to a more intuitive and motivating booking flow.</a:t>
            </a:r>
          </a:p>
          <a:p>
            <a:pPr algn="l"/>
            <a:r>
              <a:rPr lang="en-US" b="0" i="0" dirty="0">
                <a:solidFill>
                  <a:srgbClr val="242424"/>
                </a:solidFill>
                <a:effectLst/>
                <a:latin typeface="source-serif-pro"/>
              </a:rPr>
              <a:t>The goal is to provide users with a seamless, clutter-free experience, fostering increased engagement and satisfaction.</a:t>
            </a:r>
          </a:p>
          <a:p>
            <a:pPr algn="l"/>
            <a:r>
              <a:rPr lang="en-US" b="0" i="0" dirty="0">
                <a:solidFill>
                  <a:srgbClr val="242424"/>
                </a:solidFill>
                <a:effectLst/>
                <a:latin typeface="source-serif-pro"/>
              </a:rPr>
              <a:t>This redesign not only focuses on resolving existing issues but also sets the foundation for a user-centric and efficient railway booking application.</a:t>
            </a:r>
          </a:p>
          <a:p>
            <a:pPr algn="l"/>
            <a:r>
              <a:rPr lang="en-US" b="0" i="0" dirty="0">
                <a:solidFill>
                  <a:srgbClr val="242424"/>
                </a:solidFill>
                <a:effectLst/>
                <a:latin typeface="source-serif-pro"/>
              </a:rPr>
              <a:t>Through this case study I have gained valuable insights into the user-centric design principles and my understanding of designing intuitive and engaging interfaces. I have also gained knowledge of human psychology enabling me to create a better experience for the user.</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Footer Placeholder 3"/>
          <p:cNvSpPr>
            <a:spLocks noGrp="1"/>
          </p:cNvSpPr>
          <p:nvPr>
            <p:ph type="ftr" sz="quarter" idx="11"/>
          </p:nvPr>
        </p:nvSpPr>
        <p:spPr>
          <a:xfrm>
            <a:off x="2589212" y="6135808"/>
            <a:ext cx="7619999" cy="365125"/>
          </a:xfrm>
        </p:spPr>
        <p:txBody>
          <a:bodyPr/>
          <a:lstStyle/>
          <a:p>
            <a:pPr algn="ctr"/>
            <a:r>
              <a:rPr lang="en-US" sz="1400" b="1" dirty="0">
                <a:solidFill>
                  <a:srgbClr val="3217FB"/>
                </a:solidFill>
              </a:rPr>
              <a:t>B2021 CSD Mini Project</a:t>
            </a:r>
          </a:p>
        </p:txBody>
      </p:sp>
    </p:spTree>
    <p:extLst>
      <p:ext uri="{BB962C8B-B14F-4D97-AF65-F5344CB8AC3E}">
        <p14:creationId xmlns:p14="http://schemas.microsoft.com/office/powerpoint/2010/main" val="1336670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306</TotalTime>
  <Words>626</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Century Gothic</vt:lpstr>
      <vt:lpstr>sohne</vt:lpstr>
      <vt:lpstr>Söhne</vt:lpstr>
      <vt:lpstr>source-serif-pro</vt:lpstr>
      <vt:lpstr>Wingdings 3</vt:lpstr>
      <vt:lpstr>Wisp</vt:lpstr>
      <vt:lpstr>                  IRCTC                (APPLICATION )              UI(USER-INTERFACE) REDESGN</vt:lpstr>
      <vt:lpstr>Problem Statement</vt:lpstr>
      <vt:lpstr>Objectives</vt:lpstr>
      <vt:lpstr>Points based on user reviews </vt:lpstr>
      <vt:lpstr>Literature Survey 0n Existing Models/ Animated Videos (Design) </vt:lpstr>
      <vt:lpstr>Survey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HP</dc:creator>
  <cp:lastModifiedBy>J Akileshwaran</cp:lastModifiedBy>
  <cp:revision>14</cp:revision>
  <dcterms:created xsi:type="dcterms:W3CDTF">2024-01-27T02:17:00Z</dcterms:created>
  <dcterms:modified xsi:type="dcterms:W3CDTF">2024-05-15T03:39:13Z</dcterms:modified>
</cp:coreProperties>
</file>