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76DEF-9AC6-4A86-B017-65F8768DC0E2}" v="23" dt="2025-02-24T03:42:58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4081-747E-6FEB-3159-7C8203F2F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Logistics Dashboard Insights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DEB65-9BB1-E119-BB8F-5A5D37904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Key Findings &amp; Recommendations</a:t>
            </a:r>
          </a:p>
          <a:p>
            <a:r>
              <a:rPr lang="en-IN" dirty="0"/>
              <a:t>PRESENTED BY AKILA 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62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4CCB-5FEE-7822-D57A-3F35E43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61" y="601685"/>
            <a:ext cx="9914859" cy="13290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3 : Freight Cost Vs Product Cost by mode of the Transport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59FF6-F2DD-118E-50F6-973ADB64B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1" y="2102624"/>
            <a:ext cx="5372850" cy="3162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F9522-80D3-D03A-D004-0C7D4B09728C}"/>
              </a:ext>
            </a:extLst>
          </p:cNvPr>
          <p:cNvSpPr txBox="1"/>
          <p:nvPr/>
        </p:nvSpPr>
        <p:spPr>
          <a:xfrm>
            <a:off x="6424633" y="1785872"/>
            <a:ext cx="49025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: Truck</a:t>
            </a:r>
          </a:p>
          <a:p>
            <a:r>
              <a:rPr lang="en-US" dirty="0"/>
              <a:t>     Total Freight Cost $ : 137.11M</a:t>
            </a:r>
          </a:p>
          <a:p>
            <a:r>
              <a:rPr lang="en-US" dirty="0"/>
              <a:t>     Total Product Cost $ : 2.28 B</a:t>
            </a:r>
          </a:p>
          <a:p>
            <a:r>
              <a:rPr lang="en-US" dirty="0"/>
              <a:t>     Quantity in Sales (EA) : 5.67 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: Air</a:t>
            </a:r>
          </a:p>
          <a:p>
            <a:r>
              <a:rPr lang="en-US" dirty="0"/>
              <a:t>     Total Freight Cost $ : 520.58 M</a:t>
            </a:r>
          </a:p>
          <a:p>
            <a:r>
              <a:rPr lang="en-US" dirty="0"/>
              <a:t>     Total Product Cost $ : 0.70 B</a:t>
            </a:r>
          </a:p>
          <a:p>
            <a:r>
              <a:rPr lang="en-US" dirty="0"/>
              <a:t>     Quantity in Sales (EA) : 1.66 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: Ocean</a:t>
            </a:r>
          </a:p>
          <a:p>
            <a:r>
              <a:rPr lang="en-US" dirty="0"/>
              <a:t>     Total Freight Cost $ : 69.53 M</a:t>
            </a:r>
          </a:p>
          <a:p>
            <a:r>
              <a:rPr lang="en-US" dirty="0"/>
              <a:t>     Total Product Cost $ : 0.08 B</a:t>
            </a:r>
          </a:p>
          <a:p>
            <a:r>
              <a:rPr lang="en-US" dirty="0"/>
              <a:t>     Quantity in Sales (EA) : 1.14 B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37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7931-2A31-ED73-7EB0-F2414308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88" y="150507"/>
            <a:ext cx="9914859" cy="13290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4 : Freight Cost $ by Forwarder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7F9C7-1E65-F64C-16F0-A0273FCE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88" y="1515316"/>
            <a:ext cx="4046254" cy="3620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05083-DBB7-0D6F-24E7-FB6C224CD1C7}"/>
              </a:ext>
            </a:extLst>
          </p:cNvPr>
          <p:cNvSpPr txBox="1"/>
          <p:nvPr/>
        </p:nvSpPr>
        <p:spPr>
          <a:xfrm>
            <a:off x="5302464" y="1374591"/>
            <a:ext cx="56626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Forwarder who cost highest Freight Cost $:</a:t>
            </a:r>
          </a:p>
          <a:p>
            <a:pPr>
              <a:lnSpc>
                <a:spcPct val="150000"/>
              </a:lnSpc>
            </a:pPr>
            <a:r>
              <a:rPr lang="en-US" dirty="0"/>
              <a:t>     GFF 1 : 264.30 M</a:t>
            </a:r>
          </a:p>
          <a:p>
            <a:pPr>
              <a:lnSpc>
                <a:spcPct val="150000"/>
              </a:lnSpc>
            </a:pPr>
            <a:r>
              <a:rPr lang="en-US" dirty="0"/>
              <a:t>     GFF 4 : 181.43 M</a:t>
            </a:r>
          </a:p>
          <a:p>
            <a:pPr>
              <a:lnSpc>
                <a:spcPct val="150000"/>
              </a:lnSpc>
            </a:pPr>
            <a:r>
              <a:rPr lang="en-US" dirty="0"/>
              <a:t>     GFF 3 : 132.86 M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Forwarder who cost lowest Freight Cost $:</a:t>
            </a:r>
          </a:p>
          <a:p>
            <a:pPr>
              <a:lnSpc>
                <a:spcPct val="150000"/>
              </a:lnSpc>
            </a:pPr>
            <a:r>
              <a:rPr lang="en-US" dirty="0"/>
              <a:t>     GFF 8, GFF 15 : 0.00 M</a:t>
            </a:r>
          </a:p>
          <a:p>
            <a:pPr>
              <a:lnSpc>
                <a:spcPct val="150000"/>
              </a:lnSpc>
            </a:pPr>
            <a:r>
              <a:rPr lang="en-US" dirty="0"/>
              <a:t>     GFF 16 : 0.001 M</a:t>
            </a:r>
          </a:p>
          <a:p>
            <a:pPr>
              <a:lnSpc>
                <a:spcPct val="150000"/>
              </a:lnSpc>
            </a:pPr>
            <a:r>
              <a:rPr lang="en-US" dirty="0"/>
              <a:t>     GFF 14 : 0.003 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96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B1FB-5D02-DD4B-5F55-C01E56A7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42" y="260162"/>
            <a:ext cx="9914859" cy="13290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5 : Average Freight Cost $ per Country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A68E2-BA45-96F0-F23D-7443A14B0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2" y="1478998"/>
            <a:ext cx="5092425" cy="4124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6B521-1550-51AA-B455-F3C6D6000817}"/>
              </a:ext>
            </a:extLst>
          </p:cNvPr>
          <p:cNvSpPr txBox="1"/>
          <p:nvPr/>
        </p:nvSpPr>
        <p:spPr>
          <a:xfrm>
            <a:off x="6096000" y="2369960"/>
            <a:ext cx="5089793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Destination Countries which has highest  Average Freight Cost $:</a:t>
            </a:r>
          </a:p>
          <a:p>
            <a:pPr>
              <a:lnSpc>
                <a:spcPct val="150000"/>
              </a:lnSpc>
            </a:pPr>
            <a:r>
              <a:rPr lang="en-US" dirty="0"/>
              <a:t>     ZW : 1.62 M</a:t>
            </a:r>
          </a:p>
          <a:p>
            <a:pPr>
              <a:lnSpc>
                <a:spcPct val="150000"/>
              </a:lnSpc>
            </a:pPr>
            <a:r>
              <a:rPr lang="en-US" dirty="0"/>
              <a:t>     ET  : 1.34 M</a:t>
            </a:r>
          </a:p>
          <a:p>
            <a:pPr>
              <a:lnSpc>
                <a:spcPct val="150000"/>
              </a:lnSpc>
            </a:pPr>
            <a:r>
              <a:rPr lang="en-US" dirty="0"/>
              <a:t>     NE  : 0.26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75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62EA-4EFF-669D-5A5D-1F5A22AB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7" y="359314"/>
            <a:ext cx="9914859" cy="1329004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Calisto MT" panose="02040603050505030304" pitchFamily="18" charset="0"/>
              </a:rPr>
              <a:t>Delivery Efficiency &amp; Transit Time</a:t>
            </a:r>
            <a:br>
              <a:rPr lang="en-IN" sz="2900" b="1" dirty="0">
                <a:latin typeface="Calisto MT" panose="02040603050505030304" pitchFamily="18" charset="0"/>
              </a:rPr>
            </a:br>
            <a:r>
              <a:rPr lang="en-IN" sz="2000" b="1" dirty="0">
                <a:latin typeface="Calisto MT" panose="02040603050505030304" pitchFamily="18" charset="0"/>
              </a:rPr>
              <a:t>Key Finding 1 : Distance Vs Delivery Time by the Forwarder</a:t>
            </a:r>
            <a:endParaRPr lang="en-IN" sz="29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00E0D-5C55-F4BC-8B3A-8D72596B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92" y="1875220"/>
            <a:ext cx="4730144" cy="4623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B1F91-5F40-8C0F-3EC8-39C3FA36DF32}"/>
              </a:ext>
            </a:extLst>
          </p:cNvPr>
          <p:cNvSpPr txBox="1"/>
          <p:nvPr/>
        </p:nvSpPr>
        <p:spPr>
          <a:xfrm>
            <a:off x="5996848" y="2478796"/>
            <a:ext cx="5636963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GFF 3 has the highest Delivery Time hours of 2.55 M and  covered Distance (km) of 26.95 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Secondly, GFF 1 has Delivery Time hours of 2.59 M and covered Distance (km) of 132.75 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Thirdly , GFF 2 has Delivery Time hours of 1.13 M and covered Distance (km) of 34.56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45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2675-68EA-A299-8E2E-B5D3DAA1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2 :  Service Level &amp; Shipment Mode Vs. Delivery Time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AB8E5-3428-899F-72FD-4D809518E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" y="1919672"/>
            <a:ext cx="5220429" cy="34675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BFEE6-71C1-F893-65C7-269945A3B271}"/>
              </a:ext>
            </a:extLst>
          </p:cNvPr>
          <p:cNvSpPr txBox="1"/>
          <p:nvPr/>
        </p:nvSpPr>
        <p:spPr>
          <a:xfrm>
            <a:off x="6499952" y="2016087"/>
            <a:ext cx="43201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Express Service Level has highest Delivery time hours of 89.5 on the mode of Truck.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Service Level has highest Delivery time hours of 370.1 on the mode of Ocean.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Unspecified Delivery Time hours of 676.6 on the mode of Ocean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53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CF21-1015-8C04-B115-5E857CBF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99" y="0"/>
            <a:ext cx="9914859" cy="13290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3 : Average Delivery Time by Forwarder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CEBC1-8A43-7C80-35B3-A93BC93F2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9" y="1071374"/>
            <a:ext cx="6101472" cy="4124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0E6FE-54FC-8B57-A18D-4677CA264F1C}"/>
              </a:ext>
            </a:extLst>
          </p:cNvPr>
          <p:cNvSpPr txBox="1"/>
          <p:nvPr/>
        </p:nvSpPr>
        <p:spPr>
          <a:xfrm>
            <a:off x="6643171" y="1093407"/>
            <a:ext cx="46215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Forwarders who has highest Average Delivery Time hours 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17 : 410.52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2 : 297.94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1 : 156.64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Forwarders who has lowest Average Delivery Time hours 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6 : 5.36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8 : 5.42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9 : 5.46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0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B1A0-B8D8-E976-03C5-62F3702F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4 : Delivery Time by Service Level &amp; Mode of the transport</a:t>
            </a:r>
            <a:br>
              <a:rPr lang="en-US" sz="2000" b="1" dirty="0">
                <a:latin typeface="Calisto MT" panose="02040603050505030304" pitchFamily="18" charset="0"/>
              </a:rPr>
            </a:b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07A26-B510-E370-54B4-9DE182D5B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2" y="1566748"/>
            <a:ext cx="3382665" cy="47789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D11DA-4CC1-00E3-EE73-BB85E0817669}"/>
              </a:ext>
            </a:extLst>
          </p:cNvPr>
          <p:cNvSpPr txBox="1"/>
          <p:nvPr/>
        </p:nvSpPr>
        <p:spPr>
          <a:xfrm>
            <a:off x="5034709" y="2016086"/>
            <a:ext cx="5541484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Express Service Level has Delivery time hours of 0.36 M on Truck and 0.07 M on Air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Service Level has Delivery time hours of 2.19 M on Truck , 1.32 M on Air and 0.09 M on Ocean.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2.94 M Unspecified Service Level on Ocean.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 Median = 2.94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88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71-DC15-7E36-7631-A4A122BC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Calisto MT" panose="02040603050505030304" pitchFamily="18" charset="0"/>
              </a:rPr>
              <a:t>Forwarder Performance Analysis</a:t>
            </a:r>
            <a:br>
              <a:rPr lang="en-US" sz="2900" b="1" dirty="0">
                <a:latin typeface="Calisto MT" panose="02040603050505030304" pitchFamily="18" charset="0"/>
              </a:rPr>
            </a:br>
            <a:r>
              <a:rPr lang="en-US" sz="2000" b="1" dirty="0">
                <a:latin typeface="Calisto MT" panose="02040603050505030304" pitchFamily="18" charset="0"/>
              </a:rPr>
              <a:t>Key Finding 1 : Proportion count of On-Time vs Late shipments per forwarder</a:t>
            </a:r>
            <a:endParaRPr lang="en-IN" sz="29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C2DCC-51A2-FD75-70F5-3377C957E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1919672"/>
            <a:ext cx="4594755" cy="4124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71168-F05C-586C-B1B6-99E2DEC015E5}"/>
              </a:ext>
            </a:extLst>
          </p:cNvPr>
          <p:cNvSpPr txBox="1"/>
          <p:nvPr/>
        </p:nvSpPr>
        <p:spPr>
          <a:xfrm>
            <a:off x="5610848" y="2546589"/>
            <a:ext cx="520926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Forwarders who has highest Count of On-Time shipments 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3 : 24,999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1 : 12,622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GFF 5 : 6,116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73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DE52-E99D-CA13-0ECD-25793520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4" y="150507"/>
            <a:ext cx="10621811" cy="132900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Calisto MT" panose="02040603050505030304" pitchFamily="18" charset="0"/>
              </a:rPr>
              <a:t>Actionable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F265-4170-34D6-6438-58096EF1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4" y="1170526"/>
            <a:ext cx="9914860" cy="4123318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Identify regions with consistent delays and optimize scheduling.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Work with forwarders to improve transit efficiency.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Optimize freight strategy by selecting cost-effective forwarders.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Consider alternative shipping modes for high-cost products.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Streamline delivery routes &amp; optimize service level selection.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Use predictive analytics to estimate and reduce delays.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Renegotiate contracts with underperforming forwarders.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Increase shipments with efficient forwarders for better results.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Reduce freight cost inefficiencies by optimizing forwarder selection.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Improve shipment planning in high-delay regions.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dirty="0"/>
              <a:t>Enhance service level selection based on urgency &amp; cost efficiency.</a:t>
            </a:r>
            <a:br>
              <a:rPr lang="en-US" sz="8000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43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B6F6-5D96-ED52-94E9-CF910B3C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650" y="2331037"/>
            <a:ext cx="10202248" cy="132589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93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77F5-16C7-4C24-1FEC-7D042377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1292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sto MT" panose="02040603050505030304" pitchFamily="18" charset="0"/>
              </a:rPr>
              <a:t>Introduction</a:t>
            </a:r>
            <a:br>
              <a:rPr lang="en-IN" sz="3200" b="1" dirty="0">
                <a:latin typeface="Calisto MT" panose="02040603050505030304" pitchFamily="18" charset="0"/>
              </a:rPr>
            </a:br>
            <a:endParaRPr lang="en-IN" sz="32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7FEF-3F3E-9F7B-DBBB-3FBCDC4A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0457"/>
            <a:ext cx="9914859" cy="45625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Objective:</a:t>
            </a:r>
            <a:r>
              <a:rPr lang="en-US" dirty="0"/>
              <a:t> Provide leadership with a clear view of logistics performance through key visual insights.</a:t>
            </a:r>
            <a:br>
              <a:rPr lang="en-US" dirty="0"/>
            </a:br>
            <a:r>
              <a:rPr lang="en-US" b="1" dirty="0"/>
              <a:t>Key Focus Areas: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Shipment Performance (On-Time vs. Late)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Efficiency (Freight &amp; Product Cost)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Delivery Trends &amp; Transit Times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Forwarder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8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D90-2099-9A8F-1ECA-EA0E4C8E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163286"/>
            <a:ext cx="9914859" cy="11103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sto MT" panose="02040603050505030304" pitchFamily="18" charset="0"/>
              </a:rPr>
              <a:t>Understanding the Pharma Logistics </a:t>
            </a:r>
            <a:endParaRPr lang="en-IN" sz="32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A05DF-0A8F-FA57-0F51-34594A9EB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47" y="1822627"/>
            <a:ext cx="2629267" cy="2343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3D60F-A49C-9DAA-A50E-78E91ED6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47" y="4366446"/>
            <a:ext cx="2676899" cy="1238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F0F51-CB1B-089E-76A3-4BD711E23B15}"/>
              </a:ext>
            </a:extLst>
          </p:cNvPr>
          <p:cNvSpPr txBox="1"/>
          <p:nvPr/>
        </p:nvSpPr>
        <p:spPr>
          <a:xfrm>
            <a:off x="4920343" y="1822627"/>
            <a:ext cx="668382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Cost/ EA in $ is 35.91K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Freight Cost in $ is 727 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Distance in Km is 318 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 Types of Transportation ( Air, Ocean, Truck)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8230 Unique Products are Presented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 and Express Service are available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Delivery are mostly done On – Time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17 Forwarders for Transportation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Totally 3 Years are mentioned (2020,2021,2022)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7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DF8C-58A9-0CCB-63BB-92750F8D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98" y="699524"/>
            <a:ext cx="9914859" cy="1329004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Calisto MT" panose="02040603050505030304" pitchFamily="18" charset="0"/>
              </a:rPr>
              <a:t>Shipment Performance Overview </a:t>
            </a:r>
            <a:br>
              <a:rPr lang="en-IN" sz="3200" b="1" dirty="0">
                <a:latin typeface="Calisto MT" panose="02040603050505030304" pitchFamily="18" charset="0"/>
              </a:rPr>
            </a:br>
            <a:r>
              <a:rPr lang="en-IN" sz="2200" b="1" dirty="0">
                <a:latin typeface="Calisto MT" panose="02040603050505030304" pitchFamily="18" charset="0"/>
              </a:rPr>
              <a:t>Key Finding 1 : Count of On Time &amp; Late Shipments by mode of the Transport</a:t>
            </a:r>
            <a:br>
              <a:rPr lang="en-IN" sz="3200" b="1" dirty="0">
                <a:latin typeface="Calisto MT" panose="02040603050505030304" pitchFamily="18" charset="0"/>
              </a:rPr>
            </a:br>
            <a:br>
              <a:rPr lang="en-IN" sz="3200" b="1" dirty="0">
                <a:latin typeface="Calisto MT" panose="02040603050505030304" pitchFamily="18" charset="0"/>
              </a:rPr>
            </a:br>
            <a:endParaRPr lang="en-IN" sz="3200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016DC-B25F-3070-A1F5-40ED8C49F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3" y="1625255"/>
            <a:ext cx="3066512" cy="49577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1FA9B1-DEC2-A978-2F49-1EE01BBA674C}"/>
              </a:ext>
            </a:extLst>
          </p:cNvPr>
          <p:cNvSpPr txBox="1"/>
          <p:nvPr/>
        </p:nvSpPr>
        <p:spPr>
          <a:xfrm>
            <a:off x="5520116" y="1854357"/>
            <a:ext cx="5617028" cy="41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 of On- Time Shipment: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Air       : 27,043</a:t>
            </a:r>
          </a:p>
          <a:p>
            <a:pPr>
              <a:lnSpc>
                <a:spcPct val="150000"/>
              </a:lnSpc>
            </a:pPr>
            <a:r>
              <a:rPr lang="en-US" dirty="0"/>
              <a:t>     Ocean : 2,514</a:t>
            </a:r>
          </a:p>
          <a:p>
            <a:pPr>
              <a:lnSpc>
                <a:spcPct val="150000"/>
              </a:lnSpc>
            </a:pPr>
            <a:r>
              <a:rPr lang="en-US" dirty="0"/>
              <a:t>     Truck   : 24,975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 of Late Shipment Rate: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Air        : 5,354 </a:t>
            </a:r>
          </a:p>
          <a:p>
            <a:pPr>
              <a:lnSpc>
                <a:spcPct val="150000"/>
              </a:lnSpc>
            </a:pPr>
            <a:r>
              <a:rPr lang="en-US" dirty="0"/>
              <a:t>     Ocean : 2,058</a:t>
            </a:r>
          </a:p>
          <a:p>
            <a:pPr>
              <a:lnSpc>
                <a:spcPct val="150000"/>
              </a:lnSpc>
            </a:pPr>
            <a:r>
              <a:rPr lang="en-US" dirty="0"/>
              <a:t>     Truck   : 8,605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65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6E4-ED3C-57E4-5927-D18D2B07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14" y="155239"/>
            <a:ext cx="9914859" cy="13290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2 : Monthly Shipment Status by mode of the Transport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303B1-C90F-3E86-493C-02E5A0E18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0" y="1777774"/>
            <a:ext cx="5354490" cy="4124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DB4D7-4EBC-70E0-CE12-C5FFB6BB6C5C}"/>
              </a:ext>
            </a:extLst>
          </p:cNvPr>
          <p:cNvSpPr txBox="1"/>
          <p:nvPr/>
        </p:nvSpPr>
        <p:spPr>
          <a:xfrm>
            <a:off x="5233013" y="2192357"/>
            <a:ext cx="535449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Among all mode of the transport Air was able to deliver the products On – Time across the year and months.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Ocean has mostly Late Shipment Status in March 2021, January 2021,March 2022. April 2021, February 2021,October 2021 , December 2021, August 2022, February 2022, April 2022, December 2020, November 2021.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Truck plays a mid role Shipment Status across the months and years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93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28A7-97B4-7861-8285-DE63766E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20" y="150507"/>
            <a:ext cx="9914859" cy="13290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3 : Country wise Shipment Delays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71AC3-F972-A331-BA59-E32AC73BD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8" y="1366837"/>
            <a:ext cx="6521986" cy="4538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51E9E-45A9-A5A5-3259-3934C2F6FBBD}"/>
              </a:ext>
            </a:extLst>
          </p:cNvPr>
          <p:cNvSpPr txBox="1"/>
          <p:nvPr/>
        </p:nvSpPr>
        <p:spPr>
          <a:xfrm>
            <a:off x="7094863" y="1707117"/>
            <a:ext cx="4634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On- Time Shipments in the Destination Countries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9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D923-D3F8-B170-E2F1-59B9BD67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3" y="-103394"/>
            <a:ext cx="9914859" cy="13290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4 : Origin Country &amp; Site wise On- Time Shipment rate by the mode of the transport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CE89E-E5F3-9F28-E8FF-FAA64999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0" y="892367"/>
            <a:ext cx="4387266" cy="56516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66C81-477C-BF47-1932-8795DFD87831}"/>
              </a:ext>
            </a:extLst>
          </p:cNvPr>
          <p:cNvSpPr txBox="1"/>
          <p:nvPr/>
        </p:nvSpPr>
        <p:spPr>
          <a:xfrm>
            <a:off x="5509985" y="2269474"/>
            <a:ext cx="4935557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Air has the highest On – Time Shipment Rate among the Site and the Origin Country.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Truck has the second highest On- Time Shipment Rate.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Ocean has the highest On – Time Shipment Rate only in the countries of BE and TW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0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EF60-C01C-8030-6700-D1BF368D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900" b="1" dirty="0">
                <a:latin typeface="Calisto MT" panose="02040603050505030304" pitchFamily="18" charset="0"/>
              </a:rPr>
              <a:t>Cost Analysis &amp; Optimization</a:t>
            </a:r>
            <a:br>
              <a:rPr lang="en-IN" sz="2900" b="1" dirty="0">
                <a:latin typeface="Calisto MT" panose="02040603050505030304" pitchFamily="18" charset="0"/>
              </a:rPr>
            </a:br>
            <a:r>
              <a:rPr lang="en-IN" sz="2000" b="1" dirty="0">
                <a:latin typeface="Calisto MT" panose="02040603050505030304" pitchFamily="18" charset="0"/>
              </a:rPr>
              <a:t>Key Finding 1 : On- Time &amp; Late Shipments Freight Cost $ &amp; Cost/EA $ by the Destination Country</a:t>
            </a:r>
            <a:br>
              <a:rPr lang="en-IN" sz="2000" b="1" dirty="0">
                <a:latin typeface="Calisto MT" panose="02040603050505030304" pitchFamily="18" charset="0"/>
              </a:rPr>
            </a:br>
            <a:br>
              <a:rPr lang="en-IN" sz="2900" b="1" dirty="0">
                <a:latin typeface="Calisto MT" panose="02040603050505030304" pitchFamily="18" charset="0"/>
              </a:rPr>
            </a:br>
            <a:endParaRPr lang="en-IN" sz="2900" b="1" dirty="0">
              <a:latin typeface="Calisto MT" panose="0204060305050503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FD4BE3-F9BE-8316-9AC6-CB6EC505D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" y="1743018"/>
            <a:ext cx="5530468" cy="41243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C6562E-A775-67C5-05B0-C1E215818436}"/>
              </a:ext>
            </a:extLst>
          </p:cNvPr>
          <p:cNvSpPr txBox="1"/>
          <p:nvPr/>
        </p:nvSpPr>
        <p:spPr>
          <a:xfrm>
            <a:off x="6534553" y="1553378"/>
            <a:ext cx="428556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Destination Countries which has On-Time Shipment Highest Freight Cost $ :</a:t>
            </a:r>
          </a:p>
          <a:p>
            <a:pPr>
              <a:lnSpc>
                <a:spcPct val="150000"/>
              </a:lnSpc>
            </a:pPr>
            <a:r>
              <a:rPr lang="en-US" dirty="0"/>
              <a:t>     US  : 136.11M</a:t>
            </a:r>
          </a:p>
          <a:p>
            <a:pPr>
              <a:lnSpc>
                <a:spcPct val="150000"/>
              </a:lnSpc>
            </a:pPr>
            <a:r>
              <a:rPr lang="en-US" dirty="0"/>
              <a:t>     BE  :  79.42M</a:t>
            </a:r>
          </a:p>
          <a:p>
            <a:pPr>
              <a:lnSpc>
                <a:spcPct val="150000"/>
              </a:lnSpc>
            </a:pPr>
            <a:r>
              <a:rPr lang="en-US" dirty="0"/>
              <a:t>     ET  :  19.50 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Destination Countries which has On-Time Shipment Highest Cost/EA $ :</a:t>
            </a:r>
          </a:p>
          <a:p>
            <a:pPr>
              <a:lnSpc>
                <a:spcPct val="150000"/>
              </a:lnSpc>
            </a:pPr>
            <a:r>
              <a:rPr lang="en-US" dirty="0"/>
              <a:t>     BE  :  7,633</a:t>
            </a:r>
          </a:p>
          <a:p>
            <a:pPr>
              <a:lnSpc>
                <a:spcPct val="150000"/>
              </a:lnSpc>
            </a:pPr>
            <a:r>
              <a:rPr lang="en-US" dirty="0"/>
              <a:t>     US  : 1,304</a:t>
            </a:r>
          </a:p>
          <a:p>
            <a:pPr>
              <a:lnSpc>
                <a:spcPct val="150000"/>
              </a:lnSpc>
            </a:pPr>
            <a:r>
              <a:rPr lang="en-US" dirty="0"/>
              <a:t>     SA  : 1,046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62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886A-90A5-FA25-4B5F-AF882111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128"/>
            <a:ext cx="9914859" cy="13290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Key Finding 2 : Cost/EA $ for each product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64043-7776-5AF2-5799-5069443CA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7" y="1443955"/>
            <a:ext cx="5233013" cy="4124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C76AB-0105-6772-1747-DCF1CDCDCA2E}"/>
              </a:ext>
            </a:extLst>
          </p:cNvPr>
          <p:cNvSpPr txBox="1"/>
          <p:nvPr/>
        </p:nvSpPr>
        <p:spPr>
          <a:xfrm>
            <a:off x="5982160" y="1451708"/>
            <a:ext cx="597848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3 Product which has highest Cost/EA $:</a:t>
            </a:r>
          </a:p>
          <a:p>
            <a:pPr>
              <a:lnSpc>
                <a:spcPct val="150000"/>
              </a:lnSpc>
            </a:pPr>
            <a:r>
              <a:rPr lang="en-US" dirty="0"/>
              <a:t>     Product A1061 : 204.4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Product A61     : 203.8</a:t>
            </a:r>
          </a:p>
          <a:p>
            <a:pPr>
              <a:lnSpc>
                <a:spcPct val="150000"/>
              </a:lnSpc>
            </a:pPr>
            <a:r>
              <a:rPr lang="en-US" dirty="0"/>
              <a:t>     Product A45     : 189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Least 3 Product which has lowest Cost/EA $ :</a:t>
            </a:r>
          </a:p>
          <a:p>
            <a:pPr>
              <a:lnSpc>
                <a:spcPct val="150000"/>
              </a:lnSpc>
            </a:pPr>
            <a:r>
              <a:rPr lang="en-US" dirty="0"/>
              <a:t>     Product A5424, A4259, A2348               : 0.001</a:t>
            </a:r>
          </a:p>
          <a:p>
            <a:pPr>
              <a:lnSpc>
                <a:spcPct val="150000"/>
              </a:lnSpc>
            </a:pPr>
            <a:r>
              <a:rPr lang="en-US" dirty="0"/>
              <a:t>     Product A7374, A8162, A4663, A2668  : 0.002</a:t>
            </a:r>
          </a:p>
          <a:p>
            <a:pPr>
              <a:lnSpc>
                <a:spcPct val="150000"/>
              </a:lnSpc>
            </a:pPr>
            <a:r>
              <a:rPr lang="en-US" dirty="0"/>
              <a:t>     Product A8037, A5784, A4262, A7557, A6915 : 0.003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6739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220</TotalTime>
  <Words>1139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Nova Light</vt:lpstr>
      <vt:lpstr>Calisto MT</vt:lpstr>
      <vt:lpstr>Elephant</vt:lpstr>
      <vt:lpstr>Wingdings</vt:lpstr>
      <vt:lpstr>ModOverlayVTI</vt:lpstr>
      <vt:lpstr>Logistics Dashboard Insights </vt:lpstr>
      <vt:lpstr>Introduction </vt:lpstr>
      <vt:lpstr>Understanding the Pharma Logistics </vt:lpstr>
      <vt:lpstr>Shipment Performance Overview  Key Finding 1 : Count of On Time &amp; Late Shipments by mode of the Transport  </vt:lpstr>
      <vt:lpstr>Key Finding 2 : Monthly Shipment Status by mode of the Transport</vt:lpstr>
      <vt:lpstr>Key Finding 3 : Country wise Shipment Delays</vt:lpstr>
      <vt:lpstr>Key Finding 4 : Origin Country &amp; Site wise On- Time Shipment rate by the mode of the transport</vt:lpstr>
      <vt:lpstr>Cost Analysis &amp; Optimization Key Finding 1 : On- Time &amp; Late Shipments Freight Cost $ &amp; Cost/EA $ by the Destination Country  </vt:lpstr>
      <vt:lpstr>Key Finding 2 : Cost/EA $ for each product</vt:lpstr>
      <vt:lpstr>Key Finding 3 : Freight Cost Vs Product Cost by mode of the Transport</vt:lpstr>
      <vt:lpstr>Key Finding 4 : Freight Cost $ by Forwarder</vt:lpstr>
      <vt:lpstr>Key Finding 5 : Average Freight Cost $ per Country</vt:lpstr>
      <vt:lpstr>Delivery Efficiency &amp; Transit Time Key Finding 1 : Distance Vs Delivery Time by the Forwarder</vt:lpstr>
      <vt:lpstr>Key Finding 2 :  Service Level &amp; Shipment Mode Vs. Delivery Time</vt:lpstr>
      <vt:lpstr>Key Finding 3 : Average Delivery Time by Forwarder</vt:lpstr>
      <vt:lpstr>Key Finding 4 : Delivery Time by Service Level &amp; Mode of the transport </vt:lpstr>
      <vt:lpstr>Forwarder Performance Analysis Key Finding 1 : Proportion count of On-Time vs Late shipments per forwarder</vt:lpstr>
      <vt:lpstr>Actionable Recommendations: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Akila HM</dc:creator>
  <cp:lastModifiedBy>Akila HM</cp:lastModifiedBy>
  <cp:revision>3</cp:revision>
  <dcterms:created xsi:type="dcterms:W3CDTF">2025-02-23T17:07:06Z</dcterms:created>
  <dcterms:modified xsi:type="dcterms:W3CDTF">2025-03-12T05:50:22Z</dcterms:modified>
</cp:coreProperties>
</file>