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Economica"/>
      <p:regular r:id="rId25"/>
      <p:bold r:id="rId26"/>
      <p:italic r:id="rId27"/>
      <p:boldItalic r:id="rId28"/>
    </p:embeddedFont>
    <p:embeddedFont>
      <p:font typeface="Montserrat"/>
      <p:regular r:id="rId29"/>
      <p:bold r:id="rId30"/>
      <p:italic r:id="rId31"/>
      <p:boldItalic r:id="rId32"/>
    </p:embeddedFont>
    <p:embeddedFont>
      <p:font typeface="Pacifico"/>
      <p:regular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Pacific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6c10d57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6c10d57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6c10d57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6c10d57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684cc84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684cc84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b6fb361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b6fb361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7684cc8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7684cc8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6c10d57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6c10d57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7684cc84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7684cc84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6c10d573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6c10d573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6fb361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6fb361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6ae9a1ac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6ae9a1ac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6b2f0dc66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6b2f0dc66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6c10d57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6c10d57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6c10d57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6c10d57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6ae9a1ac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6ae9a1ac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b6fb361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b6fb361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b6fb361d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b6fb361d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6ae9a1ac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6ae9a1ac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6ae9a1ac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6ae9a1ac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6.png"/><Relationship Id="rId6" Type="http://schemas.openxmlformats.org/officeDocument/2006/relationships/image" Target="../media/image24.png"/><Relationship Id="rId7"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pranavraikokte/covid19-image-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861825"/>
            <a:ext cx="3054600" cy="11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000"/>
              <a:t>Covid-19 Image Dataset 3 Way Classification</a:t>
            </a:r>
            <a:endParaRPr/>
          </a:p>
        </p:txBody>
      </p:sp>
      <p:sp>
        <p:nvSpPr>
          <p:cNvPr id="63" name="Google Shape;63;p13"/>
          <p:cNvSpPr txBox="1"/>
          <p:nvPr>
            <p:ph idx="1" type="subTitle"/>
          </p:nvPr>
        </p:nvSpPr>
        <p:spPr>
          <a:xfrm>
            <a:off x="5168625" y="4051925"/>
            <a:ext cx="3470700" cy="8481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en"/>
              <a:t>                                                                Abulaiti Akeli</a:t>
            </a:r>
            <a:endParaRPr/>
          </a:p>
          <a:p>
            <a:pPr indent="0" lvl="0" marL="0" rtl="0" algn="ctr">
              <a:spcBef>
                <a:spcPts val="0"/>
              </a:spcBef>
              <a:spcAft>
                <a:spcPts val="0"/>
              </a:spcAft>
              <a:buNone/>
            </a:pPr>
            <a:r>
              <a:rPr lang="en"/>
              <a:t>                                                                Deqing Liang</a:t>
            </a:r>
            <a:endParaRPr/>
          </a:p>
          <a:p>
            <a:pPr indent="0" lvl="0" marL="0" rtl="0" algn="ctr">
              <a:spcBef>
                <a:spcPts val="0"/>
              </a:spcBef>
              <a:spcAft>
                <a:spcPts val="0"/>
              </a:spcAft>
              <a:buNone/>
            </a:pPr>
            <a:r>
              <a:rPr lang="en"/>
              <a:t>                                                                Yingpeng 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t>
            </a:r>
            <a:r>
              <a:rPr lang="en"/>
              <a:t>NN</a:t>
            </a:r>
            <a:r>
              <a:rPr lang="en"/>
              <a:t>(Convolutional Neural Network)</a:t>
            </a:r>
            <a:endParaRPr/>
          </a:p>
        </p:txBody>
      </p:sp>
      <p:sp>
        <p:nvSpPr>
          <p:cNvPr id="130" name="Google Shape;130;p22"/>
          <p:cNvSpPr txBox="1"/>
          <p:nvPr>
            <p:ph idx="1" type="body"/>
          </p:nvPr>
        </p:nvSpPr>
        <p:spPr>
          <a:xfrm>
            <a:off x="311700" y="1147225"/>
            <a:ext cx="8520600" cy="348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Final Result:</a:t>
            </a:r>
            <a:endParaRPr/>
          </a:p>
        </p:txBody>
      </p:sp>
      <p:pic>
        <p:nvPicPr>
          <p:cNvPr id="131" name="Google Shape;131;p22"/>
          <p:cNvPicPr preferRelativeResize="0"/>
          <p:nvPr/>
        </p:nvPicPr>
        <p:blipFill>
          <a:blip r:embed="rId3">
            <a:alphaModFix/>
          </a:blip>
          <a:stretch>
            <a:fillRect/>
          </a:stretch>
        </p:blipFill>
        <p:spPr>
          <a:xfrm>
            <a:off x="311700" y="1571425"/>
            <a:ext cx="5943600" cy="866775"/>
          </a:xfrm>
          <a:prstGeom prst="rect">
            <a:avLst/>
          </a:prstGeom>
          <a:noFill/>
          <a:ln>
            <a:noFill/>
          </a:ln>
        </p:spPr>
      </p:pic>
      <p:pic>
        <p:nvPicPr>
          <p:cNvPr id="132" name="Google Shape;132;p22"/>
          <p:cNvPicPr preferRelativeResize="0"/>
          <p:nvPr/>
        </p:nvPicPr>
        <p:blipFill rotWithShape="1">
          <a:blip r:embed="rId4">
            <a:alphaModFix/>
          </a:blip>
          <a:srcRect b="51233" l="0" r="0" t="0"/>
          <a:stretch/>
        </p:blipFill>
        <p:spPr>
          <a:xfrm>
            <a:off x="311700" y="2695100"/>
            <a:ext cx="3543300" cy="2085575"/>
          </a:xfrm>
          <a:prstGeom prst="rect">
            <a:avLst/>
          </a:prstGeom>
          <a:noFill/>
          <a:ln>
            <a:noFill/>
          </a:ln>
        </p:spPr>
      </p:pic>
      <p:pic>
        <p:nvPicPr>
          <p:cNvPr id="133" name="Google Shape;133;p22"/>
          <p:cNvPicPr preferRelativeResize="0"/>
          <p:nvPr/>
        </p:nvPicPr>
        <p:blipFill rotWithShape="1">
          <a:blip r:embed="rId4">
            <a:alphaModFix/>
          </a:blip>
          <a:srcRect b="0" l="0" r="0" t="47495"/>
          <a:stretch/>
        </p:blipFill>
        <p:spPr>
          <a:xfrm>
            <a:off x="4422750" y="2562400"/>
            <a:ext cx="3543300" cy="224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a:t>
            </a:r>
            <a:r>
              <a:rPr lang="en"/>
              <a:t>NN(Tensorflow library)</a:t>
            </a:r>
            <a:endParaRPr/>
          </a:p>
        </p:txBody>
      </p:sp>
      <p:sp>
        <p:nvSpPr>
          <p:cNvPr id="139" name="Google Shape;139;p23"/>
          <p:cNvSpPr txBox="1"/>
          <p:nvPr>
            <p:ph idx="1" type="body"/>
          </p:nvPr>
        </p:nvSpPr>
        <p:spPr>
          <a:xfrm>
            <a:off x="311700" y="1225225"/>
            <a:ext cx="4371600" cy="33540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latin typeface="Times New Roman"/>
                <a:ea typeface="Times New Roman"/>
                <a:cs typeface="Times New Roman"/>
                <a:sym typeface="Times New Roman"/>
              </a:rPr>
              <a:t>With Tensorflow library, we define the model_creator function to build our ANN model just like what we did in the lab. In this function, we configure 100 input features, which is the same size after  dimensionality reduction(PCA), 100 hidden_neurons and only output 3 features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Then, after brute force by grid search we found the best parameter is batch size: 30, epochs: 50, and the accuracy of this algorithm is around 0.8788</a:t>
            </a:r>
            <a:endParaRPr sz="1400">
              <a:latin typeface="Times New Roman"/>
              <a:ea typeface="Times New Roman"/>
              <a:cs typeface="Times New Roman"/>
              <a:sym typeface="Times New Roman"/>
            </a:endParaRPr>
          </a:p>
          <a:p>
            <a:pPr indent="0" lvl="0" marL="457200" rtl="0" algn="l">
              <a:spcBef>
                <a:spcPts val="0"/>
              </a:spcBef>
              <a:spcAft>
                <a:spcPts val="1200"/>
              </a:spcAft>
              <a:buNone/>
            </a:pPr>
            <a:r>
              <a:t/>
            </a:r>
            <a:endParaRPr sz="1200">
              <a:latin typeface="Times New Roman"/>
              <a:ea typeface="Times New Roman"/>
              <a:cs typeface="Times New Roman"/>
              <a:sym typeface="Times New Roman"/>
            </a:endParaRPr>
          </a:p>
        </p:txBody>
      </p:sp>
      <p:pic>
        <p:nvPicPr>
          <p:cNvPr id="140" name="Google Shape;140;p23"/>
          <p:cNvPicPr preferRelativeResize="0"/>
          <p:nvPr/>
        </p:nvPicPr>
        <p:blipFill>
          <a:blip r:embed="rId3">
            <a:alphaModFix/>
          </a:blip>
          <a:stretch>
            <a:fillRect/>
          </a:stretch>
        </p:blipFill>
        <p:spPr>
          <a:xfrm>
            <a:off x="4781575" y="1225225"/>
            <a:ext cx="4224550" cy="1768200"/>
          </a:xfrm>
          <a:prstGeom prst="rect">
            <a:avLst/>
          </a:prstGeom>
          <a:noFill/>
          <a:ln>
            <a:noFill/>
          </a:ln>
        </p:spPr>
      </p:pic>
      <p:pic>
        <p:nvPicPr>
          <p:cNvPr id="141" name="Google Shape;141;p23"/>
          <p:cNvPicPr preferRelativeResize="0"/>
          <p:nvPr/>
        </p:nvPicPr>
        <p:blipFill>
          <a:blip r:embed="rId4">
            <a:alphaModFix/>
          </a:blip>
          <a:stretch>
            <a:fillRect/>
          </a:stretch>
        </p:blipFill>
        <p:spPr>
          <a:xfrm>
            <a:off x="4833300" y="3292850"/>
            <a:ext cx="4172825" cy="149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ANN(Tensorflow library)(Cont.)</a:t>
            </a:r>
            <a:endParaRPr/>
          </a:p>
        </p:txBody>
      </p:sp>
      <p:pic>
        <p:nvPicPr>
          <p:cNvPr id="147" name="Google Shape;147;p24"/>
          <p:cNvPicPr preferRelativeResize="0"/>
          <p:nvPr/>
        </p:nvPicPr>
        <p:blipFill>
          <a:blip r:embed="rId3">
            <a:alphaModFix/>
          </a:blip>
          <a:stretch>
            <a:fillRect/>
          </a:stretch>
        </p:blipFill>
        <p:spPr>
          <a:xfrm>
            <a:off x="2336788" y="1229300"/>
            <a:ext cx="4470425" cy="369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ANN(Scikit-Learn library)</a:t>
            </a:r>
            <a:endParaRPr/>
          </a:p>
        </p:txBody>
      </p:sp>
      <p:sp>
        <p:nvSpPr>
          <p:cNvPr id="153" name="Google Shape;153;p25"/>
          <p:cNvSpPr txBox="1"/>
          <p:nvPr>
            <p:ph idx="1" type="body"/>
          </p:nvPr>
        </p:nvSpPr>
        <p:spPr>
          <a:xfrm>
            <a:off x="311700" y="1225225"/>
            <a:ext cx="42603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600">
                <a:latin typeface="Times New Roman"/>
                <a:ea typeface="Times New Roman"/>
                <a:cs typeface="Times New Roman"/>
                <a:sym typeface="Times New Roman"/>
              </a:rPr>
              <a:t>In the first </a:t>
            </a:r>
            <a:r>
              <a:rPr lang="en" sz="1600">
                <a:latin typeface="Times New Roman"/>
                <a:ea typeface="Times New Roman"/>
                <a:cs typeface="Times New Roman"/>
                <a:sym typeface="Times New Roman"/>
              </a:rPr>
              <a:t>screenshot</a:t>
            </a:r>
            <a:r>
              <a:rPr lang="en" sz="1600">
                <a:latin typeface="Times New Roman"/>
                <a:ea typeface="Times New Roman"/>
                <a:cs typeface="Times New Roman"/>
                <a:sym typeface="Times New Roman"/>
              </a:rPr>
              <a:t> on the right, </a:t>
            </a:r>
            <a:r>
              <a:rPr lang="en" sz="1600">
                <a:latin typeface="Times New Roman"/>
                <a:ea typeface="Times New Roman"/>
                <a:cs typeface="Times New Roman"/>
                <a:sym typeface="Times New Roman"/>
              </a:rPr>
              <a:t>With Scikit-Learn library, </a:t>
            </a:r>
            <a:r>
              <a:rPr lang="en" sz="1600">
                <a:latin typeface="Times New Roman"/>
                <a:ea typeface="Times New Roman"/>
                <a:cs typeface="Times New Roman"/>
                <a:sym typeface="Times New Roman"/>
              </a:rPr>
              <a:t>we define the </a:t>
            </a:r>
            <a:r>
              <a:rPr lang="en" sz="1600">
                <a:latin typeface="Times New Roman"/>
                <a:ea typeface="Times New Roman"/>
                <a:cs typeface="Times New Roman"/>
                <a:sym typeface="Times New Roman"/>
              </a:rPr>
              <a:t>MLPClassifier</a:t>
            </a:r>
            <a:r>
              <a:rPr lang="en" sz="1600">
                <a:latin typeface="Times New Roman"/>
                <a:ea typeface="Times New Roman"/>
                <a:cs typeface="Times New Roman"/>
                <a:sym typeface="Times New Roman"/>
              </a:rPr>
              <a:t> to build our ANN model. Moreover, we apply gridsearch to find the best parameter, which is hidde_layer_sizes = 40 in this classifier</a:t>
            </a:r>
            <a:endParaRPr sz="1600">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sz="1600">
                <a:latin typeface="Times New Roman"/>
                <a:ea typeface="Times New Roman"/>
                <a:cs typeface="Times New Roman"/>
                <a:sym typeface="Times New Roman"/>
              </a:rPr>
              <a:t>Based on the </a:t>
            </a:r>
            <a:r>
              <a:rPr lang="en" sz="1600">
                <a:latin typeface="Times New Roman"/>
                <a:ea typeface="Times New Roman"/>
                <a:cs typeface="Times New Roman"/>
                <a:sym typeface="Times New Roman"/>
              </a:rPr>
              <a:t>grid search</a:t>
            </a:r>
            <a:r>
              <a:rPr lang="en" sz="1600">
                <a:latin typeface="Times New Roman"/>
                <a:ea typeface="Times New Roman"/>
                <a:cs typeface="Times New Roman"/>
                <a:sym typeface="Times New Roman"/>
              </a:rPr>
              <a:t>, we got the final accuracy 0.932</a:t>
            </a:r>
            <a:endParaRPr sz="1600">
              <a:latin typeface="Times New Roman"/>
              <a:ea typeface="Times New Roman"/>
              <a:cs typeface="Times New Roman"/>
              <a:sym typeface="Times New Roman"/>
            </a:endParaRPr>
          </a:p>
        </p:txBody>
      </p:sp>
      <p:pic>
        <p:nvPicPr>
          <p:cNvPr id="154" name="Google Shape;154;p25"/>
          <p:cNvPicPr preferRelativeResize="0"/>
          <p:nvPr/>
        </p:nvPicPr>
        <p:blipFill>
          <a:blip r:embed="rId3">
            <a:alphaModFix/>
          </a:blip>
          <a:stretch>
            <a:fillRect/>
          </a:stretch>
        </p:blipFill>
        <p:spPr>
          <a:xfrm>
            <a:off x="4724400" y="1387375"/>
            <a:ext cx="4260300" cy="2073225"/>
          </a:xfrm>
          <a:prstGeom prst="rect">
            <a:avLst/>
          </a:prstGeom>
          <a:noFill/>
          <a:ln>
            <a:noFill/>
          </a:ln>
        </p:spPr>
      </p:pic>
      <p:pic>
        <p:nvPicPr>
          <p:cNvPr id="155" name="Google Shape;155;p25"/>
          <p:cNvPicPr preferRelativeResize="0"/>
          <p:nvPr/>
        </p:nvPicPr>
        <p:blipFill>
          <a:blip r:embed="rId4">
            <a:alphaModFix/>
          </a:blip>
          <a:stretch>
            <a:fillRect/>
          </a:stretch>
        </p:blipFill>
        <p:spPr>
          <a:xfrm>
            <a:off x="4724400" y="3700750"/>
            <a:ext cx="4371250" cy="116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ANN(Scikit-Learn library)(Cont.)</a:t>
            </a:r>
            <a:endParaRPr/>
          </a:p>
        </p:txBody>
      </p:sp>
      <p:pic>
        <p:nvPicPr>
          <p:cNvPr id="161" name="Google Shape;161;p26"/>
          <p:cNvPicPr preferRelativeResize="0"/>
          <p:nvPr/>
        </p:nvPicPr>
        <p:blipFill>
          <a:blip r:embed="rId3">
            <a:alphaModFix/>
          </a:blip>
          <a:stretch>
            <a:fillRect/>
          </a:stretch>
        </p:blipFill>
        <p:spPr>
          <a:xfrm>
            <a:off x="1920475" y="1259425"/>
            <a:ext cx="4943475" cy="340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lang="en"/>
              <a:t>SVM (Support Vector Machine)</a:t>
            </a:r>
            <a:endParaRPr/>
          </a:p>
        </p:txBody>
      </p:sp>
      <p:sp>
        <p:nvSpPr>
          <p:cNvPr id="167" name="Google Shape;167;p27"/>
          <p:cNvSpPr txBox="1"/>
          <p:nvPr>
            <p:ph idx="1" type="body"/>
          </p:nvPr>
        </p:nvSpPr>
        <p:spPr>
          <a:xfrm>
            <a:off x="311700" y="1225225"/>
            <a:ext cx="42603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latin typeface="Times New Roman"/>
                <a:ea typeface="Times New Roman"/>
                <a:cs typeface="Times New Roman"/>
                <a:sym typeface="Times New Roman"/>
              </a:rPr>
              <a:t>We try to use gridsearch again to find the best parameter of C, we define the range list [0.1, 1, 10, 100, 1e3, 5e3, 1e4, 5e4, 1e5], and implement other parameter as the first screenshot shown on the right hand side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Char char="●"/>
            </a:pPr>
            <a:r>
              <a:rPr lang="en" sz="1600">
                <a:latin typeface="Times New Roman"/>
                <a:ea typeface="Times New Roman"/>
                <a:cs typeface="Times New Roman"/>
                <a:sym typeface="Times New Roman"/>
              </a:rPr>
              <a:t>Finally, we get an accuray 0.9463 by using the parameter C=10, which we think it’s good enough </a:t>
            </a:r>
            <a:endParaRPr/>
          </a:p>
        </p:txBody>
      </p:sp>
      <p:pic>
        <p:nvPicPr>
          <p:cNvPr id="168" name="Google Shape;168;p27"/>
          <p:cNvPicPr preferRelativeResize="0"/>
          <p:nvPr/>
        </p:nvPicPr>
        <p:blipFill>
          <a:blip r:embed="rId3">
            <a:alphaModFix/>
          </a:blip>
          <a:stretch>
            <a:fillRect/>
          </a:stretch>
        </p:blipFill>
        <p:spPr>
          <a:xfrm>
            <a:off x="4703450" y="1270875"/>
            <a:ext cx="4260301" cy="1707900"/>
          </a:xfrm>
          <a:prstGeom prst="rect">
            <a:avLst/>
          </a:prstGeom>
          <a:noFill/>
          <a:ln>
            <a:noFill/>
          </a:ln>
        </p:spPr>
      </p:pic>
      <p:pic>
        <p:nvPicPr>
          <p:cNvPr id="169" name="Google Shape;169;p27"/>
          <p:cNvPicPr preferRelativeResize="0"/>
          <p:nvPr/>
        </p:nvPicPr>
        <p:blipFill>
          <a:blip r:embed="rId4">
            <a:alphaModFix/>
          </a:blip>
          <a:stretch>
            <a:fillRect/>
          </a:stretch>
        </p:blipFill>
        <p:spPr>
          <a:xfrm>
            <a:off x="4703448" y="3286750"/>
            <a:ext cx="4260301" cy="138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lang="en"/>
              <a:t>SVM (Support Vector Machine)(Cont.)</a:t>
            </a:r>
            <a:endParaRPr/>
          </a:p>
        </p:txBody>
      </p:sp>
      <p:pic>
        <p:nvPicPr>
          <p:cNvPr id="175" name="Google Shape;175;p28"/>
          <p:cNvPicPr preferRelativeResize="0"/>
          <p:nvPr/>
        </p:nvPicPr>
        <p:blipFill>
          <a:blip r:embed="rId3">
            <a:alphaModFix/>
          </a:blip>
          <a:stretch>
            <a:fillRect/>
          </a:stretch>
        </p:blipFill>
        <p:spPr>
          <a:xfrm>
            <a:off x="1973925" y="1404050"/>
            <a:ext cx="4979150" cy="345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217325" y="84175"/>
            <a:ext cx="7038900" cy="91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Forest &amp; Result</a:t>
            </a:r>
            <a:endParaRPr/>
          </a:p>
        </p:txBody>
      </p:sp>
      <p:pic>
        <p:nvPicPr>
          <p:cNvPr id="181" name="Google Shape;181;p29"/>
          <p:cNvPicPr preferRelativeResize="0"/>
          <p:nvPr/>
        </p:nvPicPr>
        <p:blipFill>
          <a:blip r:embed="rId3">
            <a:alphaModFix/>
          </a:blip>
          <a:stretch>
            <a:fillRect/>
          </a:stretch>
        </p:blipFill>
        <p:spPr>
          <a:xfrm>
            <a:off x="4403575" y="202050"/>
            <a:ext cx="4161525" cy="1297500"/>
          </a:xfrm>
          <a:prstGeom prst="rect">
            <a:avLst/>
          </a:prstGeom>
          <a:noFill/>
          <a:ln>
            <a:noFill/>
          </a:ln>
        </p:spPr>
      </p:pic>
      <p:pic>
        <p:nvPicPr>
          <p:cNvPr id="182" name="Google Shape;182;p29"/>
          <p:cNvPicPr preferRelativeResize="0"/>
          <p:nvPr/>
        </p:nvPicPr>
        <p:blipFill>
          <a:blip r:embed="rId4">
            <a:alphaModFix/>
          </a:blip>
          <a:stretch>
            <a:fillRect/>
          </a:stretch>
        </p:blipFill>
        <p:spPr>
          <a:xfrm>
            <a:off x="4307675" y="1846000"/>
            <a:ext cx="4161524" cy="666750"/>
          </a:xfrm>
          <a:prstGeom prst="rect">
            <a:avLst/>
          </a:prstGeom>
          <a:noFill/>
          <a:ln>
            <a:noFill/>
          </a:ln>
        </p:spPr>
      </p:pic>
      <p:sp>
        <p:nvSpPr>
          <p:cNvPr id="183" name="Google Shape;183;p29"/>
          <p:cNvSpPr txBox="1"/>
          <p:nvPr/>
        </p:nvSpPr>
        <p:spPr>
          <a:xfrm>
            <a:off x="345925" y="1563875"/>
            <a:ext cx="3791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Train the training set and predict the class for testing feature.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accuracy of classification score is equal to </a:t>
            </a:r>
            <a:r>
              <a:rPr lang="en" sz="1200">
                <a:solidFill>
                  <a:schemeClr val="dk1"/>
                </a:solidFill>
                <a:highlight>
                  <a:srgbClr val="FFFFFF"/>
                </a:highlight>
                <a:latin typeface="Times New Roman"/>
                <a:ea typeface="Times New Roman"/>
                <a:cs typeface="Times New Roman"/>
                <a:sym typeface="Times New Roman"/>
              </a:rPr>
              <a:t>0.83333333334</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Estimate the </a:t>
            </a:r>
            <a:r>
              <a:rPr lang="en" sz="1200">
                <a:solidFill>
                  <a:schemeClr val="dk1"/>
                </a:solidFill>
                <a:latin typeface="Times New Roman"/>
                <a:ea typeface="Times New Roman"/>
                <a:cs typeface="Times New Roman"/>
                <a:sym typeface="Times New Roman"/>
              </a:rPr>
              <a:t>probability</a:t>
            </a:r>
            <a:r>
              <a:rPr lang="en" sz="1200">
                <a:solidFill>
                  <a:schemeClr val="dk1"/>
                </a:solidFill>
                <a:latin typeface="Times New Roman"/>
                <a:ea typeface="Times New Roman"/>
                <a:cs typeface="Times New Roman"/>
                <a:sym typeface="Times New Roman"/>
              </a:rPr>
              <a:t> of each label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Find the correct and false positive result, and find the area under curve of the random forest Covid result.</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AUC = 0.98</a:t>
            </a:r>
            <a:endParaRPr sz="1200">
              <a:solidFill>
                <a:schemeClr val="dk1"/>
              </a:solidFill>
              <a:latin typeface="Times New Roman"/>
              <a:ea typeface="Times New Roman"/>
              <a:cs typeface="Times New Roman"/>
              <a:sym typeface="Times New Roman"/>
            </a:endParaRPr>
          </a:p>
        </p:txBody>
      </p:sp>
      <p:pic>
        <p:nvPicPr>
          <p:cNvPr id="184" name="Google Shape;184;p29"/>
          <p:cNvPicPr preferRelativeResize="0"/>
          <p:nvPr/>
        </p:nvPicPr>
        <p:blipFill rotWithShape="1">
          <a:blip r:embed="rId5">
            <a:alphaModFix/>
          </a:blip>
          <a:srcRect b="0" l="0" r="19263" t="0"/>
          <a:stretch/>
        </p:blipFill>
        <p:spPr>
          <a:xfrm>
            <a:off x="285075" y="925550"/>
            <a:ext cx="4022600" cy="574000"/>
          </a:xfrm>
          <a:prstGeom prst="rect">
            <a:avLst/>
          </a:prstGeom>
          <a:noFill/>
          <a:ln>
            <a:noFill/>
          </a:ln>
        </p:spPr>
      </p:pic>
      <p:pic>
        <p:nvPicPr>
          <p:cNvPr id="185" name="Google Shape;185;p29"/>
          <p:cNvPicPr preferRelativeResize="0"/>
          <p:nvPr/>
        </p:nvPicPr>
        <p:blipFill>
          <a:blip r:embed="rId6">
            <a:alphaModFix/>
          </a:blip>
          <a:stretch>
            <a:fillRect/>
          </a:stretch>
        </p:blipFill>
        <p:spPr>
          <a:xfrm>
            <a:off x="345925" y="4214200"/>
            <a:ext cx="4057650" cy="619125"/>
          </a:xfrm>
          <a:prstGeom prst="rect">
            <a:avLst/>
          </a:prstGeom>
          <a:noFill/>
          <a:ln>
            <a:noFill/>
          </a:ln>
        </p:spPr>
      </p:pic>
      <p:pic>
        <p:nvPicPr>
          <p:cNvPr id="186" name="Google Shape;186;p29"/>
          <p:cNvPicPr preferRelativeResize="0"/>
          <p:nvPr/>
        </p:nvPicPr>
        <p:blipFill>
          <a:blip r:embed="rId7">
            <a:alphaModFix/>
          </a:blip>
          <a:stretch>
            <a:fillRect/>
          </a:stretch>
        </p:blipFill>
        <p:spPr>
          <a:xfrm>
            <a:off x="4555975" y="2665150"/>
            <a:ext cx="3648283" cy="2325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&amp; Future Work</a:t>
            </a:r>
            <a:endParaRPr/>
          </a:p>
        </p:txBody>
      </p:sp>
      <p:sp>
        <p:nvSpPr>
          <p:cNvPr id="192" name="Google Shape;192;p30"/>
          <p:cNvSpPr txBox="1"/>
          <p:nvPr>
            <p:ph idx="1" type="body"/>
          </p:nvPr>
        </p:nvSpPr>
        <p:spPr>
          <a:xfrm>
            <a:off x="311700" y="1225225"/>
            <a:ext cx="4260300" cy="3760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latin typeface="Times New Roman"/>
                <a:ea typeface="Times New Roman"/>
                <a:cs typeface="Times New Roman"/>
                <a:sym typeface="Times New Roman"/>
              </a:rPr>
              <a:t>CNN accuracy : 0.924</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ANN accuracy : 0.932</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SVM accuracy: </a:t>
            </a:r>
            <a:r>
              <a:rPr lang="en" sz="1400">
                <a:latin typeface="Times New Roman"/>
                <a:ea typeface="Times New Roman"/>
                <a:cs typeface="Times New Roman"/>
                <a:sym typeface="Times New Roman"/>
              </a:rPr>
              <a:t>0.9463</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Random Forest accuracy : 0.833</a:t>
            </a:r>
            <a:endParaRPr sz="1400">
              <a:latin typeface="Times New Roman"/>
              <a:ea typeface="Times New Roman"/>
              <a:cs typeface="Times New Roman"/>
              <a:sym typeface="Times New Roman"/>
            </a:endParaRPr>
          </a:p>
          <a:p>
            <a:pPr indent="0" lvl="0" marL="0" rtl="0" algn="l">
              <a:spcBef>
                <a:spcPts val="1200"/>
              </a:spcBef>
              <a:spcAft>
                <a:spcPts val="0"/>
              </a:spcAft>
              <a:buNone/>
            </a:pPr>
            <a:r>
              <a:t/>
            </a:r>
            <a:endParaRPr sz="1300">
              <a:latin typeface="Times New Roman"/>
              <a:ea typeface="Times New Roman"/>
              <a:cs typeface="Times New Roman"/>
              <a:sym typeface="Times New Roman"/>
            </a:endParaRPr>
          </a:p>
          <a:p>
            <a:pPr indent="0" lvl="0" marL="0" rtl="0" algn="l">
              <a:spcBef>
                <a:spcPts val="1200"/>
              </a:spcBef>
              <a:spcAft>
                <a:spcPts val="0"/>
              </a:spcAft>
              <a:buNone/>
            </a:pPr>
            <a:r>
              <a:rPr lang="en" sz="1300">
                <a:latin typeface="Times New Roman"/>
                <a:ea typeface="Times New Roman"/>
                <a:cs typeface="Times New Roman"/>
                <a:sym typeface="Times New Roman"/>
              </a:rPr>
              <a:t>Based on the accuracy outcome, we conclude that Support Vector Machine delivers the best results for our specific classification task.</a:t>
            </a:r>
            <a:endParaRPr sz="1300">
              <a:latin typeface="Times New Roman"/>
              <a:ea typeface="Times New Roman"/>
              <a:cs typeface="Times New Roman"/>
              <a:sym typeface="Times New Roman"/>
            </a:endParaRPr>
          </a:p>
          <a:p>
            <a:pPr indent="-298796" lvl="0" marL="457200" rtl="0" algn="l">
              <a:spcBef>
                <a:spcPts val="1200"/>
              </a:spcBef>
              <a:spcAft>
                <a:spcPts val="0"/>
              </a:spcAft>
              <a:buSzPct val="100000"/>
              <a:buFont typeface="Times New Roman"/>
              <a:buChar char="●"/>
            </a:pPr>
            <a:r>
              <a:rPr lang="en" sz="1300">
                <a:latin typeface="Times New Roman"/>
                <a:ea typeface="Times New Roman"/>
                <a:cs typeface="Times New Roman"/>
                <a:sym typeface="Times New Roman"/>
              </a:rPr>
              <a:t>The algorithms we use, provide us with great visualization and </a:t>
            </a:r>
            <a:endParaRPr sz="1300">
              <a:latin typeface="Times New Roman"/>
              <a:ea typeface="Times New Roman"/>
              <a:cs typeface="Times New Roman"/>
              <a:sym typeface="Times New Roman"/>
            </a:endParaRPr>
          </a:p>
          <a:p>
            <a:pPr indent="0" lvl="0" marL="457200" rtl="0" algn="l">
              <a:spcBef>
                <a:spcPts val="1200"/>
              </a:spcBef>
              <a:spcAft>
                <a:spcPts val="0"/>
              </a:spcAft>
              <a:buNone/>
            </a:pPr>
            <a:r>
              <a:rPr lang="en" sz="1300">
                <a:latin typeface="Times New Roman"/>
                <a:ea typeface="Times New Roman"/>
                <a:cs typeface="Times New Roman"/>
                <a:sym typeface="Times New Roman"/>
              </a:rPr>
              <a:t>contributions to improving COVID-19 detection.</a:t>
            </a:r>
            <a:endParaRPr sz="1300">
              <a:latin typeface="Times New Roman"/>
              <a:ea typeface="Times New Roman"/>
              <a:cs typeface="Times New Roman"/>
              <a:sym typeface="Times New Roman"/>
            </a:endParaRPr>
          </a:p>
          <a:p>
            <a:pPr indent="-298796" lvl="0" marL="457200" rtl="0" algn="l">
              <a:spcBef>
                <a:spcPts val="1200"/>
              </a:spcBef>
              <a:spcAft>
                <a:spcPts val="0"/>
              </a:spcAft>
              <a:buSzPct val="100000"/>
              <a:buFont typeface="Times New Roman"/>
              <a:buChar char="●"/>
            </a:pPr>
            <a:r>
              <a:rPr lang="en" sz="1300">
                <a:latin typeface="Times New Roman"/>
                <a:ea typeface="Times New Roman"/>
                <a:cs typeface="Times New Roman"/>
                <a:sym typeface="Times New Roman"/>
              </a:rPr>
              <a:t>We would like to explore other methods/algorithms like:</a:t>
            </a:r>
            <a:endParaRPr sz="1300">
              <a:latin typeface="Times New Roman"/>
              <a:ea typeface="Times New Roman"/>
              <a:cs typeface="Times New Roman"/>
              <a:sym typeface="Times New Roman"/>
            </a:endParaRPr>
          </a:p>
          <a:p>
            <a:pPr indent="-298796" lvl="0" marL="914400" rtl="0" algn="l">
              <a:spcBef>
                <a:spcPts val="0"/>
              </a:spcBef>
              <a:spcAft>
                <a:spcPts val="0"/>
              </a:spcAft>
              <a:buSzPct val="100000"/>
              <a:buFont typeface="Times New Roman"/>
              <a:buChar char="-"/>
            </a:pPr>
            <a:r>
              <a:rPr lang="en" sz="1300">
                <a:latin typeface="Times New Roman"/>
                <a:ea typeface="Times New Roman"/>
                <a:cs typeface="Times New Roman"/>
                <a:sym typeface="Times New Roman"/>
              </a:rPr>
              <a:t>K Nearest Neighbor</a:t>
            </a:r>
            <a:endParaRPr sz="1300">
              <a:latin typeface="Times New Roman"/>
              <a:ea typeface="Times New Roman"/>
              <a:cs typeface="Times New Roman"/>
              <a:sym typeface="Times New Roman"/>
            </a:endParaRPr>
          </a:p>
          <a:p>
            <a:pPr indent="-298796" lvl="0" marL="914400" rtl="0" algn="l">
              <a:spcBef>
                <a:spcPts val="0"/>
              </a:spcBef>
              <a:spcAft>
                <a:spcPts val="0"/>
              </a:spcAft>
              <a:buSzPct val="100000"/>
              <a:buFont typeface="Times New Roman"/>
              <a:buChar char="-"/>
            </a:pPr>
            <a:r>
              <a:rPr lang="en" sz="1300">
                <a:latin typeface="Times New Roman"/>
                <a:ea typeface="Times New Roman"/>
                <a:cs typeface="Times New Roman"/>
                <a:sym typeface="Times New Roman"/>
              </a:rPr>
              <a:t>Recurrent Neural Networks (RNNs)</a:t>
            </a:r>
            <a:endParaRPr sz="1300">
              <a:latin typeface="Times New Roman"/>
              <a:ea typeface="Times New Roman"/>
              <a:cs typeface="Times New Roman"/>
              <a:sym typeface="Times New Roman"/>
            </a:endParaRPr>
          </a:p>
          <a:p>
            <a:pPr indent="-298796" lvl="0" marL="914400" rtl="0" algn="l">
              <a:spcBef>
                <a:spcPts val="0"/>
              </a:spcBef>
              <a:spcAft>
                <a:spcPts val="0"/>
              </a:spcAft>
              <a:buSzPct val="100000"/>
              <a:buFont typeface="Times New Roman"/>
              <a:buChar char="-"/>
            </a:pPr>
            <a:r>
              <a:rPr lang="en" sz="1300">
                <a:latin typeface="Times New Roman"/>
                <a:ea typeface="Times New Roman"/>
                <a:cs typeface="Times New Roman"/>
                <a:sym typeface="Times New Roman"/>
              </a:rPr>
              <a:t>Generative Adversarial Networks (GANs)</a:t>
            </a:r>
            <a:endParaRPr sz="1600">
              <a:latin typeface="Times New Roman"/>
              <a:ea typeface="Times New Roman"/>
              <a:cs typeface="Times New Roman"/>
              <a:sym typeface="Times New Roman"/>
            </a:endParaRPr>
          </a:p>
        </p:txBody>
      </p:sp>
      <p:pic>
        <p:nvPicPr>
          <p:cNvPr id="193" name="Google Shape;193;p30"/>
          <p:cNvPicPr preferRelativeResize="0"/>
          <p:nvPr/>
        </p:nvPicPr>
        <p:blipFill>
          <a:blip r:embed="rId3">
            <a:alphaModFix/>
          </a:blip>
          <a:stretch>
            <a:fillRect/>
          </a:stretch>
        </p:blipFill>
        <p:spPr>
          <a:xfrm>
            <a:off x="4774650" y="1077038"/>
            <a:ext cx="4057650" cy="619125"/>
          </a:xfrm>
          <a:prstGeom prst="rect">
            <a:avLst/>
          </a:prstGeom>
          <a:noFill/>
          <a:ln>
            <a:noFill/>
          </a:ln>
        </p:spPr>
      </p:pic>
      <p:pic>
        <p:nvPicPr>
          <p:cNvPr id="194" name="Google Shape;194;p30"/>
          <p:cNvPicPr preferRelativeResize="0"/>
          <p:nvPr/>
        </p:nvPicPr>
        <p:blipFill rotWithShape="1">
          <a:blip r:embed="rId4">
            <a:alphaModFix/>
          </a:blip>
          <a:srcRect b="0" l="0" r="27771" t="0"/>
          <a:stretch/>
        </p:blipFill>
        <p:spPr>
          <a:xfrm>
            <a:off x="4572000" y="2803075"/>
            <a:ext cx="4292775" cy="787000"/>
          </a:xfrm>
          <a:prstGeom prst="rect">
            <a:avLst/>
          </a:prstGeom>
          <a:noFill/>
          <a:ln>
            <a:noFill/>
          </a:ln>
        </p:spPr>
      </p:pic>
      <p:pic>
        <p:nvPicPr>
          <p:cNvPr id="195" name="Google Shape;195;p30"/>
          <p:cNvPicPr preferRelativeResize="0"/>
          <p:nvPr/>
        </p:nvPicPr>
        <p:blipFill>
          <a:blip r:embed="rId5">
            <a:alphaModFix/>
          </a:blip>
          <a:stretch>
            <a:fillRect/>
          </a:stretch>
        </p:blipFill>
        <p:spPr>
          <a:xfrm>
            <a:off x="4774650" y="3687650"/>
            <a:ext cx="3777450" cy="1224600"/>
          </a:xfrm>
          <a:prstGeom prst="rect">
            <a:avLst/>
          </a:prstGeom>
          <a:noFill/>
          <a:ln>
            <a:noFill/>
          </a:ln>
        </p:spPr>
      </p:pic>
      <p:pic>
        <p:nvPicPr>
          <p:cNvPr id="196" name="Google Shape;196;p30"/>
          <p:cNvPicPr preferRelativeResize="0"/>
          <p:nvPr/>
        </p:nvPicPr>
        <p:blipFill>
          <a:blip r:embed="rId6">
            <a:alphaModFix/>
          </a:blip>
          <a:stretch>
            <a:fillRect/>
          </a:stretch>
        </p:blipFill>
        <p:spPr>
          <a:xfrm>
            <a:off x="4774650" y="1874200"/>
            <a:ext cx="4170075" cy="83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nvSpPr>
        <p:spPr>
          <a:xfrm>
            <a:off x="2494775" y="1826725"/>
            <a:ext cx="6868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4800">
                <a:latin typeface="Pacifico"/>
                <a:ea typeface="Pacifico"/>
                <a:cs typeface="Pacifico"/>
                <a:sym typeface="Pacifico"/>
              </a:rPr>
              <a:t>Thank you!</a:t>
            </a:r>
            <a:endParaRPr i="1" sz="4800">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Description </a:t>
            </a:r>
            <a:endParaRPr/>
          </a:p>
        </p:txBody>
      </p:sp>
      <p:sp>
        <p:nvSpPr>
          <p:cNvPr id="69" name="Google Shape;69;p14"/>
          <p:cNvSpPr txBox="1"/>
          <p:nvPr>
            <p:ph idx="1" type="body"/>
          </p:nvPr>
        </p:nvSpPr>
        <p:spPr>
          <a:xfrm>
            <a:off x="311700" y="1225225"/>
            <a:ext cx="8520600" cy="3767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917">
                <a:latin typeface="Montserrat"/>
                <a:ea typeface="Montserrat"/>
                <a:cs typeface="Montserrat"/>
                <a:sym typeface="Montserrat"/>
              </a:rPr>
              <a:t>Background</a:t>
            </a:r>
            <a:endParaRPr b="1" sz="1917">
              <a:latin typeface="Montserrat"/>
              <a:ea typeface="Montserrat"/>
              <a:cs typeface="Montserrat"/>
              <a:sym typeface="Montserrat"/>
            </a:endParaRPr>
          </a:p>
          <a:p>
            <a:pPr indent="-325755" lvl="0" marL="457200" rtl="0" algn="just">
              <a:spcBef>
                <a:spcPts val="0"/>
              </a:spcBef>
              <a:spcAft>
                <a:spcPts val="0"/>
              </a:spcAft>
              <a:buSzPct val="100000"/>
              <a:buChar char="●"/>
            </a:pPr>
            <a:r>
              <a:rPr lang="en">
                <a:latin typeface="Montserrat"/>
                <a:ea typeface="Montserrat"/>
                <a:cs typeface="Montserrat"/>
                <a:sym typeface="Montserrat"/>
              </a:rPr>
              <a:t>This is a project from Kaggle website (</a:t>
            </a:r>
            <a:r>
              <a:rPr lang="en"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Covid-19 Image Dataset | Kaggle</a:t>
            </a:r>
            <a:r>
              <a:rPr lang="en">
                <a:latin typeface="Montserrat"/>
                <a:ea typeface="Montserrat"/>
                <a:cs typeface="Montserrat"/>
                <a:sym typeface="Montserrat"/>
              </a:rPr>
              <a:t>)</a:t>
            </a:r>
            <a:endParaRPr>
              <a:latin typeface="Montserrat"/>
              <a:ea typeface="Montserrat"/>
              <a:cs typeface="Montserrat"/>
              <a:sym typeface="Montserrat"/>
            </a:endParaRPr>
          </a:p>
          <a:p>
            <a:pPr indent="0" lvl="0" marL="457200" rtl="0" algn="just">
              <a:spcBef>
                <a:spcPts val="0"/>
              </a:spcBef>
              <a:spcAft>
                <a:spcPts val="0"/>
              </a:spcAft>
              <a:buNone/>
            </a:pPr>
            <a:r>
              <a:t/>
            </a:r>
            <a:endParaRPr>
              <a:latin typeface="Montserrat"/>
              <a:ea typeface="Montserrat"/>
              <a:cs typeface="Montserrat"/>
              <a:sym typeface="Montserrat"/>
            </a:endParaRPr>
          </a:p>
          <a:p>
            <a:pPr indent="-325755" lvl="0" marL="457200" rtl="0" algn="just">
              <a:spcBef>
                <a:spcPts val="0"/>
              </a:spcBef>
              <a:spcAft>
                <a:spcPts val="0"/>
              </a:spcAft>
              <a:buSzPct val="100000"/>
              <a:buFont typeface="Montserrat"/>
              <a:buChar char="●"/>
            </a:pPr>
            <a:r>
              <a:rPr lang="en">
                <a:latin typeface="Montserrat"/>
                <a:ea typeface="Montserrat"/>
                <a:cs typeface="Montserrat"/>
                <a:sym typeface="Montserrat"/>
              </a:rPr>
              <a:t>The original goal of this project is to help Deep Learning and AI Enthusiasts to improve COVID-19 detection using Chest X-rays, which would help the medical and research community and encourage them to contribute extensively on COVID-19 studies</a:t>
            </a:r>
            <a:endParaRPr>
              <a:latin typeface="Montserrat"/>
              <a:ea typeface="Montserrat"/>
              <a:cs typeface="Montserrat"/>
              <a:sym typeface="Montserrat"/>
            </a:endParaRPr>
          </a:p>
          <a:p>
            <a:pPr indent="0" lvl="0" marL="45720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b="1" lang="en" sz="1917">
                <a:latin typeface="Montserrat"/>
                <a:ea typeface="Montserrat"/>
                <a:cs typeface="Montserrat"/>
                <a:sym typeface="Montserrat"/>
              </a:rPr>
              <a:t>Our Responsibility</a:t>
            </a:r>
            <a:endParaRPr>
              <a:latin typeface="Montserrat"/>
              <a:ea typeface="Montserrat"/>
              <a:cs typeface="Montserrat"/>
              <a:sym typeface="Montserrat"/>
            </a:endParaRPr>
          </a:p>
          <a:p>
            <a:pPr indent="-325755" lvl="0" marL="457200" rtl="0" algn="just">
              <a:spcBef>
                <a:spcPts val="0"/>
              </a:spcBef>
              <a:spcAft>
                <a:spcPts val="0"/>
              </a:spcAft>
              <a:buSzPct val="100000"/>
              <a:buChar char="●"/>
            </a:pPr>
            <a:r>
              <a:rPr lang="en">
                <a:latin typeface="Montserrat"/>
                <a:ea typeface="Montserrat"/>
                <a:cs typeface="Montserrat"/>
                <a:sym typeface="Montserrat"/>
              </a:rPr>
              <a:t>This project aims to build a 3 way classification model to classify X-ray images of COVID-19, Viral Pneumonia and normal chest</a:t>
            </a:r>
            <a:endParaRPr>
              <a:latin typeface="Montserrat"/>
              <a:ea typeface="Montserrat"/>
              <a:cs typeface="Montserrat"/>
              <a:sym typeface="Montserrat"/>
            </a:endParaRPr>
          </a:p>
          <a:p>
            <a:pPr indent="0" lvl="0" marL="457200" rtl="0" algn="just">
              <a:spcBef>
                <a:spcPts val="0"/>
              </a:spcBef>
              <a:spcAft>
                <a:spcPts val="0"/>
              </a:spcAft>
              <a:buNone/>
            </a:pPr>
            <a:r>
              <a:t/>
            </a:r>
            <a:endParaRPr>
              <a:latin typeface="Montserrat"/>
              <a:ea typeface="Montserrat"/>
              <a:cs typeface="Montserrat"/>
              <a:sym typeface="Montserrat"/>
            </a:endParaRPr>
          </a:p>
          <a:p>
            <a:pPr indent="-325755" lvl="0" marL="457200" rtl="0" algn="just">
              <a:spcBef>
                <a:spcPts val="0"/>
              </a:spcBef>
              <a:spcAft>
                <a:spcPts val="0"/>
              </a:spcAft>
              <a:buSzPct val="100000"/>
              <a:buFont typeface="Montserrat"/>
              <a:buChar char="●"/>
            </a:pPr>
            <a:r>
              <a:rPr lang="en">
                <a:latin typeface="Montserrat"/>
                <a:ea typeface="Montserrat"/>
                <a:cs typeface="Montserrat"/>
                <a:sym typeface="Montserrat"/>
              </a:rPr>
              <a:t>Basically Speaking, our task is to use different types of machine learning or deep learning algorithms to train and test out which chest x-ray images are COVID-19, normal, or Viral Pneumonia, with limited data provided by the publisher</a:t>
            </a:r>
            <a:endParaRPr>
              <a:latin typeface="Montserrat"/>
              <a:ea typeface="Montserrat"/>
              <a:cs typeface="Montserrat"/>
              <a:sym typeface="Montserrat"/>
            </a:endParaRPr>
          </a:p>
          <a:p>
            <a:pPr indent="0" lvl="0" marL="457200" rtl="0" algn="just">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About Our Dataset</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latin typeface="Montserrat"/>
                <a:ea typeface="Montserrat"/>
                <a:cs typeface="Montserrat"/>
                <a:sym typeface="Montserrat"/>
              </a:rPr>
              <a:t>The data set contains 317 cleaned lungs’ X-ray images in total, which has already pre-divided into training and testing directories</a:t>
            </a:r>
            <a:endParaRPr>
              <a:latin typeface="Montserrat"/>
              <a:ea typeface="Montserrat"/>
              <a:cs typeface="Montserrat"/>
              <a:sym typeface="Montserrat"/>
            </a:endParaRPr>
          </a:p>
          <a:p>
            <a:pPr indent="-342900" lvl="0" marL="457200" rtl="0" algn="just">
              <a:spcBef>
                <a:spcPts val="0"/>
              </a:spcBef>
              <a:spcAft>
                <a:spcPts val="0"/>
              </a:spcAft>
              <a:buSzPts val="1800"/>
              <a:buFont typeface="Montserrat"/>
              <a:buChar char="●"/>
            </a:pPr>
            <a:r>
              <a:rPr lang="en">
                <a:latin typeface="Montserrat"/>
                <a:ea typeface="Montserrat"/>
                <a:cs typeface="Montserrat"/>
                <a:sym typeface="Montserrat"/>
              </a:rPr>
              <a:t>Each of those directories branches into three different classes, such as Covid-19, Viral Pneumonia, and Normal</a:t>
            </a:r>
            <a:endParaRPr>
              <a:latin typeface="Montserrat"/>
              <a:ea typeface="Montserrat"/>
              <a:cs typeface="Montserrat"/>
              <a:sym typeface="Montserrat"/>
            </a:endParaRPr>
          </a:p>
          <a:p>
            <a:pPr indent="-342900" lvl="1" marL="914400" rtl="0" algn="just">
              <a:spcBef>
                <a:spcPts val="0"/>
              </a:spcBef>
              <a:spcAft>
                <a:spcPts val="0"/>
              </a:spcAft>
              <a:buSzPts val="1800"/>
              <a:buFont typeface="Times New Roman"/>
              <a:buChar char="○"/>
            </a:pPr>
            <a:r>
              <a:rPr lang="en" sz="1800">
                <a:latin typeface="Montserrat"/>
                <a:ea typeface="Montserrat"/>
                <a:cs typeface="Montserrat"/>
                <a:sym typeface="Montserrat"/>
              </a:rPr>
              <a:t>The training directory contains 251 images in total, 111 for COVID-19, 70 for normal and 70 for Viral Pneumonia.</a:t>
            </a:r>
            <a:endParaRPr sz="1800">
              <a:latin typeface="Montserrat"/>
              <a:ea typeface="Montserrat"/>
              <a:cs typeface="Montserrat"/>
              <a:sym typeface="Montserrat"/>
            </a:endParaRPr>
          </a:p>
          <a:p>
            <a:pPr indent="-342900" lvl="1" marL="914400" rtl="0" algn="just">
              <a:spcBef>
                <a:spcPts val="0"/>
              </a:spcBef>
              <a:spcAft>
                <a:spcPts val="0"/>
              </a:spcAft>
              <a:buSzPts val="1800"/>
              <a:buFont typeface="Montserrat"/>
              <a:buChar char="○"/>
            </a:pPr>
            <a:r>
              <a:rPr lang="en" sz="1800">
                <a:latin typeface="Montserrat"/>
                <a:ea typeface="Montserrat"/>
                <a:cs typeface="Montserrat"/>
                <a:sym typeface="Montserrat"/>
              </a:rPr>
              <a:t>The testing set on the other hand also includes 66 images in total, 26 for COVID-19 and 20 for Normal </a:t>
            </a:r>
            <a:endParaRPr sz="1800">
              <a:latin typeface="Montserrat"/>
              <a:ea typeface="Montserrat"/>
              <a:cs typeface="Montserrat"/>
              <a:sym typeface="Montserrat"/>
            </a:endParaRPr>
          </a:p>
          <a:p>
            <a:pPr indent="0" lvl="0" marL="914400" rtl="0" algn="just">
              <a:spcBef>
                <a:spcPts val="0"/>
              </a:spcBef>
              <a:spcAft>
                <a:spcPts val="0"/>
              </a:spcAft>
              <a:buNone/>
            </a:pPr>
            <a:r>
              <a:rPr lang="en" sz="1800">
                <a:latin typeface="Montserrat"/>
                <a:ea typeface="Montserrat"/>
                <a:cs typeface="Montserrat"/>
                <a:sym typeface="Montserrat"/>
              </a:rPr>
              <a:t>and Viral Pneumonia each.</a:t>
            </a:r>
            <a:endParaRPr sz="1800">
              <a:latin typeface="Montserrat"/>
              <a:ea typeface="Montserrat"/>
              <a:cs typeface="Montserrat"/>
              <a:sym typeface="Montserrat"/>
            </a:endParaRPr>
          </a:p>
          <a:p>
            <a:pPr indent="0" lvl="0" marL="457200" rtl="0" algn="just">
              <a:spcBef>
                <a:spcPts val="0"/>
              </a:spcBef>
              <a:spcAft>
                <a:spcPts val="0"/>
              </a:spcAft>
              <a:buNone/>
            </a:pPr>
            <a:r>
              <a:rPr lang="en">
                <a:latin typeface="Montserrat"/>
                <a:ea typeface="Montserrat"/>
                <a:cs typeface="Montserrat"/>
                <a:sym typeface="Montserrat"/>
              </a:rPr>
              <a:t>       </a:t>
            </a:r>
            <a:endParaRPr>
              <a:latin typeface="Montserrat"/>
              <a:ea typeface="Montserrat"/>
              <a:cs typeface="Montserrat"/>
              <a:sym typeface="Montserrat"/>
            </a:endParaRPr>
          </a:p>
        </p:txBody>
      </p:sp>
      <p:pic>
        <p:nvPicPr>
          <p:cNvPr id="76" name="Google Shape;76;p15"/>
          <p:cNvPicPr preferRelativeResize="0"/>
          <p:nvPr/>
        </p:nvPicPr>
        <p:blipFill>
          <a:blip r:embed="rId3">
            <a:alphaModFix/>
          </a:blip>
          <a:stretch>
            <a:fillRect/>
          </a:stretch>
        </p:blipFill>
        <p:spPr>
          <a:xfrm>
            <a:off x="6770900" y="3520675"/>
            <a:ext cx="1597325" cy="1406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Developed Methods And Tools</a:t>
            </a:r>
            <a:endParaRPr/>
          </a:p>
        </p:txBody>
      </p:sp>
      <p:sp>
        <p:nvSpPr>
          <p:cNvPr id="82" name="Google Shape;82;p16"/>
          <p:cNvSpPr txBox="1"/>
          <p:nvPr>
            <p:ph idx="1" type="body"/>
          </p:nvPr>
        </p:nvSpPr>
        <p:spPr>
          <a:xfrm>
            <a:off x="311700" y="1225225"/>
            <a:ext cx="41787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17">
                <a:latin typeface="Montserrat"/>
                <a:ea typeface="Montserrat"/>
                <a:cs typeface="Montserrat"/>
                <a:sym typeface="Montserrat"/>
              </a:rPr>
              <a:t>Methods</a:t>
            </a:r>
            <a:endParaRPr b="1" sz="1917">
              <a:latin typeface="Montserrat"/>
              <a:ea typeface="Montserrat"/>
              <a:cs typeface="Montserrat"/>
              <a:sym typeface="Montserrat"/>
            </a:endParaRPr>
          </a:p>
          <a:p>
            <a:pPr indent="-344020" lvl="0" marL="457200" rtl="0" algn="just">
              <a:spcBef>
                <a:spcPts val="0"/>
              </a:spcBef>
              <a:spcAft>
                <a:spcPts val="0"/>
              </a:spcAft>
              <a:buSzPts val="1818"/>
              <a:buFont typeface="Montserrat"/>
              <a:buChar char="●"/>
            </a:pPr>
            <a:r>
              <a:rPr lang="en">
                <a:latin typeface="Montserrat"/>
                <a:ea typeface="Montserrat"/>
                <a:cs typeface="Montserrat"/>
                <a:sym typeface="Montserrat"/>
              </a:rPr>
              <a:t>Image Resize and Reshape</a:t>
            </a:r>
            <a:endParaRPr>
              <a:latin typeface="Montserrat"/>
              <a:ea typeface="Montserrat"/>
              <a:cs typeface="Montserrat"/>
              <a:sym typeface="Montserrat"/>
            </a:endParaRPr>
          </a:p>
          <a:p>
            <a:pPr indent="-336550" lvl="0" marL="457200" rtl="0" algn="just">
              <a:spcBef>
                <a:spcPts val="0"/>
              </a:spcBef>
              <a:spcAft>
                <a:spcPts val="0"/>
              </a:spcAft>
              <a:buSzPts val="1700"/>
              <a:buFont typeface="Montserrat"/>
              <a:buChar char="●"/>
            </a:pPr>
            <a:r>
              <a:rPr lang="en">
                <a:latin typeface="Montserrat"/>
                <a:ea typeface="Montserrat"/>
                <a:cs typeface="Montserrat"/>
                <a:sym typeface="Montserrat"/>
              </a:rPr>
              <a:t>Random Shuffle</a:t>
            </a:r>
            <a:endParaRPr>
              <a:latin typeface="Montserrat"/>
              <a:ea typeface="Montserrat"/>
              <a:cs typeface="Montserrat"/>
              <a:sym typeface="Montserrat"/>
            </a:endParaRPr>
          </a:p>
          <a:p>
            <a:pPr indent="-336550" lvl="0" marL="457200" rtl="0" algn="just">
              <a:spcBef>
                <a:spcPts val="0"/>
              </a:spcBef>
              <a:spcAft>
                <a:spcPts val="0"/>
              </a:spcAft>
              <a:buSzPts val="1700"/>
              <a:buFont typeface="Montserrat"/>
              <a:buChar char="●"/>
            </a:pPr>
            <a:r>
              <a:rPr lang="en">
                <a:latin typeface="Montserrat"/>
                <a:ea typeface="Montserrat"/>
                <a:cs typeface="Montserrat"/>
                <a:sym typeface="Montserrat"/>
              </a:rPr>
              <a:t>Scale Normalization</a:t>
            </a:r>
            <a:endParaRPr>
              <a:latin typeface="Montserrat"/>
              <a:ea typeface="Montserrat"/>
              <a:cs typeface="Montserrat"/>
              <a:sym typeface="Montserrat"/>
            </a:endParaRPr>
          </a:p>
          <a:p>
            <a:pPr indent="-336550" lvl="0" marL="457200" rtl="0" algn="just">
              <a:spcBef>
                <a:spcPts val="0"/>
              </a:spcBef>
              <a:spcAft>
                <a:spcPts val="0"/>
              </a:spcAft>
              <a:buSzPts val="1700"/>
              <a:buFont typeface="Montserrat"/>
              <a:buChar char="●"/>
            </a:pPr>
            <a:r>
              <a:rPr lang="en">
                <a:latin typeface="Montserrat"/>
                <a:ea typeface="Montserrat"/>
                <a:cs typeface="Montserrat"/>
                <a:sym typeface="Montserrat"/>
              </a:rPr>
              <a:t>One Hot Encoding</a:t>
            </a:r>
            <a:endParaRPr>
              <a:latin typeface="Montserrat"/>
              <a:ea typeface="Montserrat"/>
              <a:cs typeface="Montserrat"/>
              <a:sym typeface="Montserrat"/>
            </a:endParaRPr>
          </a:p>
          <a:p>
            <a:pPr indent="-336550" lvl="0" marL="457200" rtl="0" algn="just">
              <a:spcBef>
                <a:spcPts val="0"/>
              </a:spcBef>
              <a:spcAft>
                <a:spcPts val="0"/>
              </a:spcAft>
              <a:buSzPts val="1700"/>
              <a:buFont typeface="Montserrat"/>
              <a:buChar char="●"/>
            </a:pPr>
            <a:r>
              <a:rPr lang="en">
                <a:latin typeface="Montserrat"/>
                <a:ea typeface="Montserrat"/>
                <a:cs typeface="Montserrat"/>
                <a:sym typeface="Montserrat"/>
              </a:rPr>
              <a:t>Grid search</a:t>
            </a:r>
            <a:endParaRPr>
              <a:latin typeface="Montserrat"/>
              <a:ea typeface="Montserrat"/>
              <a:cs typeface="Montserrat"/>
              <a:sym typeface="Montserrat"/>
            </a:endParaRPr>
          </a:p>
          <a:p>
            <a:pPr indent="-336550" lvl="0" marL="457200" rtl="0" algn="just">
              <a:spcBef>
                <a:spcPts val="0"/>
              </a:spcBef>
              <a:spcAft>
                <a:spcPts val="0"/>
              </a:spcAft>
              <a:buSzPts val="1700"/>
              <a:buFont typeface="Montserrat"/>
              <a:buChar char="●"/>
            </a:pPr>
            <a:r>
              <a:rPr lang="en">
                <a:latin typeface="Montserrat"/>
                <a:ea typeface="Montserrat"/>
                <a:cs typeface="Montserrat"/>
                <a:sym typeface="Montserrat"/>
              </a:rPr>
              <a:t>10 fold cross validation</a:t>
            </a:r>
            <a:endParaRPr>
              <a:latin typeface="Montserrat"/>
              <a:ea typeface="Montserrat"/>
              <a:cs typeface="Montserrat"/>
              <a:sym typeface="Montserrat"/>
            </a:endParaRPr>
          </a:p>
          <a:p>
            <a:pPr indent="-336550" lvl="0" marL="457200" rtl="0" algn="just">
              <a:spcBef>
                <a:spcPts val="0"/>
              </a:spcBef>
              <a:spcAft>
                <a:spcPts val="0"/>
              </a:spcAft>
              <a:buSzPts val="1700"/>
              <a:buFont typeface="Montserrat"/>
              <a:buChar char="●"/>
            </a:pPr>
            <a:r>
              <a:rPr lang="en">
                <a:latin typeface="Montserrat"/>
                <a:ea typeface="Montserrat"/>
                <a:cs typeface="Montserrat"/>
                <a:sym typeface="Montserrat"/>
              </a:rPr>
              <a:t>ROC Curve and AUC</a:t>
            </a:r>
            <a:endParaRPr>
              <a:latin typeface="Montserrat"/>
              <a:ea typeface="Montserrat"/>
              <a:cs typeface="Montserrat"/>
              <a:sym typeface="Montserrat"/>
            </a:endParaRPr>
          </a:p>
          <a:p>
            <a:pPr indent="-336550" lvl="0" marL="457200" rtl="0" algn="just">
              <a:spcBef>
                <a:spcPts val="0"/>
              </a:spcBef>
              <a:spcAft>
                <a:spcPts val="0"/>
              </a:spcAft>
              <a:buSzPts val="1700"/>
              <a:buFont typeface="Montserrat"/>
              <a:buChar char="●"/>
            </a:pPr>
            <a:r>
              <a:rPr lang="en">
                <a:latin typeface="Montserrat"/>
                <a:ea typeface="Montserrat"/>
                <a:cs typeface="Montserrat"/>
                <a:sym typeface="Montserrat"/>
              </a:rPr>
              <a:t>PCA</a:t>
            </a:r>
            <a:endParaRPr>
              <a:latin typeface="Montserrat"/>
              <a:ea typeface="Montserrat"/>
              <a:cs typeface="Montserrat"/>
              <a:sym typeface="Montserrat"/>
            </a:endParaRPr>
          </a:p>
          <a:p>
            <a:pPr indent="-336550" lvl="0" marL="457200" rtl="0" algn="just">
              <a:spcBef>
                <a:spcPts val="0"/>
              </a:spcBef>
              <a:spcAft>
                <a:spcPts val="0"/>
              </a:spcAft>
              <a:buSzPts val="1700"/>
              <a:buFont typeface="Montserrat"/>
              <a:buChar char="●"/>
            </a:pPr>
            <a:r>
              <a:rPr lang="en">
                <a:latin typeface="Montserrat"/>
                <a:ea typeface="Montserrat"/>
                <a:cs typeface="Montserrat"/>
                <a:sym typeface="Montserrat"/>
              </a:rPr>
              <a:t>Confusion Matrix</a:t>
            </a:r>
            <a:endParaRPr>
              <a:latin typeface="Montserrat"/>
              <a:ea typeface="Montserrat"/>
              <a:cs typeface="Montserrat"/>
              <a:sym typeface="Montserrat"/>
            </a:endParaRPr>
          </a:p>
        </p:txBody>
      </p:sp>
      <p:sp>
        <p:nvSpPr>
          <p:cNvPr id="83" name="Google Shape;83;p16"/>
          <p:cNvSpPr txBox="1"/>
          <p:nvPr>
            <p:ph idx="1" type="body"/>
          </p:nvPr>
        </p:nvSpPr>
        <p:spPr>
          <a:xfrm>
            <a:off x="4842125" y="1225225"/>
            <a:ext cx="39903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17">
                <a:latin typeface="Montserrat"/>
                <a:ea typeface="Montserrat"/>
                <a:cs typeface="Montserrat"/>
                <a:sym typeface="Montserrat"/>
              </a:rPr>
              <a:t>Tool</a:t>
            </a:r>
            <a:r>
              <a:rPr b="1" lang="en" sz="1917">
                <a:latin typeface="Montserrat"/>
                <a:ea typeface="Montserrat"/>
                <a:cs typeface="Montserrat"/>
                <a:sym typeface="Montserrat"/>
              </a:rPr>
              <a:t>s</a:t>
            </a:r>
            <a:endParaRPr b="1" sz="1917">
              <a:latin typeface="Montserrat"/>
              <a:ea typeface="Montserrat"/>
              <a:cs typeface="Montserrat"/>
              <a:sym typeface="Montserrat"/>
            </a:endParaRPr>
          </a:p>
          <a:p>
            <a:pPr indent="-350370" lvl="0" marL="457200" rtl="0" algn="l">
              <a:spcBef>
                <a:spcPts val="0"/>
              </a:spcBef>
              <a:spcAft>
                <a:spcPts val="0"/>
              </a:spcAft>
              <a:buSzPts val="1918"/>
              <a:buFont typeface="Montserrat"/>
              <a:buChar char="●"/>
            </a:pPr>
            <a:r>
              <a:rPr lang="en">
                <a:latin typeface="Montserrat"/>
                <a:ea typeface="Montserrat"/>
                <a:cs typeface="Montserrat"/>
                <a:sym typeface="Montserrat"/>
              </a:rPr>
              <a:t>Jupyter Notebook</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Numpy</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Open CV</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OS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Scikit-learn</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Tensorflow</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Matplotlib</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Data Cleaning &amp; Data Pre-Processing</a:t>
            </a:r>
            <a:endParaRPr/>
          </a:p>
        </p:txBody>
      </p:sp>
      <p:sp>
        <p:nvSpPr>
          <p:cNvPr id="89" name="Google Shape;89;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90" name="Google Shape;90;p17"/>
          <p:cNvPicPr preferRelativeResize="0"/>
          <p:nvPr/>
        </p:nvPicPr>
        <p:blipFill rotWithShape="1">
          <a:blip r:embed="rId3">
            <a:alphaModFix/>
          </a:blip>
          <a:srcRect b="21228" l="0" r="0" t="0"/>
          <a:stretch/>
        </p:blipFill>
        <p:spPr>
          <a:xfrm>
            <a:off x="311700" y="2077950"/>
            <a:ext cx="3185074" cy="2501275"/>
          </a:xfrm>
          <a:prstGeom prst="rect">
            <a:avLst/>
          </a:prstGeom>
          <a:noFill/>
          <a:ln>
            <a:noFill/>
          </a:ln>
        </p:spPr>
      </p:pic>
      <p:pic>
        <p:nvPicPr>
          <p:cNvPr id="91" name="Google Shape;91;p17"/>
          <p:cNvPicPr preferRelativeResize="0"/>
          <p:nvPr/>
        </p:nvPicPr>
        <p:blipFill>
          <a:blip r:embed="rId4">
            <a:alphaModFix/>
          </a:blip>
          <a:stretch>
            <a:fillRect/>
          </a:stretch>
        </p:blipFill>
        <p:spPr>
          <a:xfrm>
            <a:off x="4885163" y="2077950"/>
            <a:ext cx="2703525" cy="2386275"/>
          </a:xfrm>
          <a:prstGeom prst="rect">
            <a:avLst/>
          </a:prstGeom>
          <a:noFill/>
          <a:ln>
            <a:noFill/>
          </a:ln>
        </p:spPr>
      </p:pic>
      <p:sp>
        <p:nvSpPr>
          <p:cNvPr id="92" name="Google Shape;92;p17"/>
          <p:cNvSpPr txBox="1"/>
          <p:nvPr/>
        </p:nvSpPr>
        <p:spPr>
          <a:xfrm>
            <a:off x="730675" y="1398750"/>
            <a:ext cx="264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Before: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3400 X 4200 X 3</a:t>
            </a:r>
            <a:endParaRPr>
              <a:latin typeface="Open Sans"/>
              <a:ea typeface="Open Sans"/>
              <a:cs typeface="Open Sans"/>
              <a:sym typeface="Open Sans"/>
            </a:endParaRPr>
          </a:p>
        </p:txBody>
      </p:sp>
      <p:sp>
        <p:nvSpPr>
          <p:cNvPr id="93" name="Google Shape;93;p17"/>
          <p:cNvSpPr txBox="1"/>
          <p:nvPr/>
        </p:nvSpPr>
        <p:spPr>
          <a:xfrm>
            <a:off x="5093925" y="1398750"/>
            <a:ext cx="264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After</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100 X 100 X 1</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Cleaning &amp; Data </a:t>
            </a:r>
            <a:r>
              <a:rPr lang="en"/>
              <a:t>Pre-Processing</a:t>
            </a:r>
            <a:endParaRPr/>
          </a:p>
        </p:txBody>
      </p:sp>
      <p:sp>
        <p:nvSpPr>
          <p:cNvPr id="99" name="Google Shape;99;p18"/>
          <p:cNvSpPr txBox="1"/>
          <p:nvPr>
            <p:ph idx="1" type="body"/>
          </p:nvPr>
        </p:nvSpPr>
        <p:spPr>
          <a:xfrm>
            <a:off x="311700" y="1225225"/>
            <a:ext cx="3929400" cy="35943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latin typeface="Times New Roman"/>
                <a:ea typeface="Times New Roman"/>
                <a:cs typeface="Times New Roman"/>
                <a:sym typeface="Times New Roman"/>
              </a:rPr>
              <a:t>The first </a:t>
            </a:r>
            <a:r>
              <a:rPr lang="en" sz="1400">
                <a:latin typeface="Times New Roman"/>
                <a:ea typeface="Times New Roman"/>
                <a:cs typeface="Times New Roman"/>
                <a:sym typeface="Times New Roman"/>
              </a:rPr>
              <a:t>screen shot’s code</a:t>
            </a:r>
            <a:r>
              <a:rPr lang="en" sz="1400">
                <a:latin typeface="Times New Roman"/>
                <a:ea typeface="Times New Roman"/>
                <a:cs typeface="Times New Roman"/>
                <a:sym typeface="Times New Roman"/>
              </a:rPr>
              <a:t> is how we import the images and create the training dataset. It loops through every folder and images under the train directory one by one.</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The purpose of the second screen shot is to implement the random shuffle method to mix up the images in the dataset for a better Machine Learning performance</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The third one is the final tweak, </a:t>
            </a:r>
            <a:r>
              <a:rPr lang="en" sz="1400">
                <a:latin typeface="Times New Roman"/>
                <a:ea typeface="Times New Roman"/>
                <a:cs typeface="Times New Roman"/>
                <a:sym typeface="Times New Roman"/>
              </a:rPr>
              <a:t>separating</a:t>
            </a:r>
            <a:r>
              <a:rPr lang="en" sz="1400">
                <a:latin typeface="Times New Roman"/>
                <a:ea typeface="Times New Roman"/>
                <a:cs typeface="Times New Roman"/>
                <a:sym typeface="Times New Roman"/>
              </a:rPr>
              <a:t> the features and labels and turning them into np array. The image features also get reshape at this process. Some of our models will use these label sets.</a:t>
            </a:r>
            <a:endParaRPr sz="1400">
              <a:latin typeface="Times New Roman"/>
              <a:ea typeface="Times New Roman"/>
              <a:cs typeface="Times New Roman"/>
              <a:sym typeface="Times New Roman"/>
            </a:endParaRPr>
          </a:p>
        </p:txBody>
      </p:sp>
      <p:pic>
        <p:nvPicPr>
          <p:cNvPr id="100" name="Google Shape;100;p18"/>
          <p:cNvPicPr preferRelativeResize="0"/>
          <p:nvPr/>
        </p:nvPicPr>
        <p:blipFill>
          <a:blip r:embed="rId3">
            <a:alphaModFix/>
          </a:blip>
          <a:stretch>
            <a:fillRect/>
          </a:stretch>
        </p:blipFill>
        <p:spPr>
          <a:xfrm>
            <a:off x="4453675" y="1325450"/>
            <a:ext cx="4449674" cy="1524000"/>
          </a:xfrm>
          <a:prstGeom prst="rect">
            <a:avLst/>
          </a:prstGeom>
          <a:noFill/>
          <a:ln>
            <a:noFill/>
          </a:ln>
        </p:spPr>
      </p:pic>
      <p:pic>
        <p:nvPicPr>
          <p:cNvPr id="101" name="Google Shape;101;p18"/>
          <p:cNvPicPr preferRelativeResize="0"/>
          <p:nvPr/>
        </p:nvPicPr>
        <p:blipFill>
          <a:blip r:embed="rId4">
            <a:alphaModFix/>
          </a:blip>
          <a:stretch>
            <a:fillRect/>
          </a:stretch>
        </p:blipFill>
        <p:spPr>
          <a:xfrm>
            <a:off x="4489200" y="3084550"/>
            <a:ext cx="2830000" cy="259475"/>
          </a:xfrm>
          <a:prstGeom prst="rect">
            <a:avLst/>
          </a:prstGeom>
          <a:noFill/>
          <a:ln>
            <a:noFill/>
          </a:ln>
        </p:spPr>
      </p:pic>
      <p:pic>
        <p:nvPicPr>
          <p:cNvPr id="102" name="Google Shape;102;p18"/>
          <p:cNvPicPr preferRelativeResize="0"/>
          <p:nvPr/>
        </p:nvPicPr>
        <p:blipFill>
          <a:blip r:embed="rId5">
            <a:alphaModFix/>
          </a:blip>
          <a:stretch>
            <a:fillRect/>
          </a:stretch>
        </p:blipFill>
        <p:spPr>
          <a:xfrm>
            <a:off x="4489200" y="3506875"/>
            <a:ext cx="3810000" cy="100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Data Cleaning &amp; Data Pre-Processing(Cont.)</a:t>
            </a:r>
            <a:endParaRPr/>
          </a:p>
        </p:txBody>
      </p:sp>
      <p:sp>
        <p:nvSpPr>
          <p:cNvPr id="108" name="Google Shape;108;p19"/>
          <p:cNvSpPr txBox="1"/>
          <p:nvPr>
            <p:ph idx="1" type="body"/>
          </p:nvPr>
        </p:nvSpPr>
        <p:spPr>
          <a:xfrm>
            <a:off x="311700" y="1225225"/>
            <a:ext cx="41313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latin typeface="Times New Roman"/>
                <a:ea typeface="Times New Roman"/>
                <a:cs typeface="Times New Roman"/>
                <a:sym typeface="Times New Roman"/>
              </a:rPr>
              <a:t>We simply normalize the features to the range of [0,1]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lang="en" sz="1400">
                <a:latin typeface="Times New Roman"/>
                <a:ea typeface="Times New Roman"/>
                <a:cs typeface="Times New Roman"/>
                <a:sym typeface="Times New Roman"/>
              </a:rPr>
              <a:t>We perform </a:t>
            </a:r>
            <a:r>
              <a:rPr lang="en" sz="1400">
                <a:latin typeface="Times New Roman"/>
                <a:ea typeface="Times New Roman"/>
                <a:cs typeface="Times New Roman"/>
                <a:sym typeface="Times New Roman"/>
              </a:rPr>
              <a:t>One Hot Encoding</a:t>
            </a:r>
            <a:r>
              <a:rPr lang="en" sz="1400">
                <a:latin typeface="Times New Roman"/>
                <a:ea typeface="Times New Roman"/>
                <a:cs typeface="Times New Roman"/>
                <a:sym typeface="Times New Roman"/>
              </a:rPr>
              <a:t> for the label y. So, our label will be a vector of 3 elements for each data sample. </a:t>
            </a:r>
            <a:endParaRPr/>
          </a:p>
        </p:txBody>
      </p:sp>
      <p:pic>
        <p:nvPicPr>
          <p:cNvPr id="109" name="Google Shape;109;p19"/>
          <p:cNvPicPr preferRelativeResize="0"/>
          <p:nvPr/>
        </p:nvPicPr>
        <p:blipFill>
          <a:blip r:embed="rId3">
            <a:alphaModFix/>
          </a:blip>
          <a:stretch>
            <a:fillRect/>
          </a:stretch>
        </p:blipFill>
        <p:spPr>
          <a:xfrm>
            <a:off x="4672075" y="1225225"/>
            <a:ext cx="4374100" cy="194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15925"/>
            <a:ext cx="4053900" cy="102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CNN(Convolutional Neural Network)</a:t>
            </a:r>
            <a:endParaRPr/>
          </a:p>
        </p:txBody>
      </p:sp>
      <p:pic>
        <p:nvPicPr>
          <p:cNvPr id="115" name="Google Shape;115;p20"/>
          <p:cNvPicPr preferRelativeResize="0"/>
          <p:nvPr/>
        </p:nvPicPr>
        <p:blipFill>
          <a:blip r:embed="rId3">
            <a:alphaModFix/>
          </a:blip>
          <a:stretch>
            <a:fillRect/>
          </a:stretch>
        </p:blipFill>
        <p:spPr>
          <a:xfrm>
            <a:off x="4365450" y="180575"/>
            <a:ext cx="4778550" cy="4682000"/>
          </a:xfrm>
          <a:prstGeom prst="rect">
            <a:avLst/>
          </a:prstGeom>
          <a:noFill/>
          <a:ln>
            <a:noFill/>
          </a:ln>
        </p:spPr>
      </p:pic>
      <p:sp>
        <p:nvSpPr>
          <p:cNvPr id="116" name="Google Shape;116;p20"/>
          <p:cNvSpPr txBox="1"/>
          <p:nvPr/>
        </p:nvSpPr>
        <p:spPr>
          <a:xfrm>
            <a:off x="311700" y="1651475"/>
            <a:ext cx="3820500" cy="34971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CNN takes the image’s raw pixel data without we reshape the feature values, trains the model, then extracts the features automatically for better classification.</a:t>
            </a:r>
            <a:endParaRPr>
              <a:latin typeface="Open Sans"/>
              <a:ea typeface="Open Sans"/>
              <a:cs typeface="Open Sans"/>
              <a:sym typeface="Open Sans"/>
            </a:endParaRPr>
          </a:p>
          <a:p>
            <a:pPr indent="-304800" lvl="0" marL="457200" rtl="0" algn="just">
              <a:spcBef>
                <a:spcPts val="0"/>
              </a:spcBef>
              <a:spcAft>
                <a:spcPts val="0"/>
              </a:spcAft>
              <a:buSzPts val="1200"/>
              <a:buFont typeface="Open Sans"/>
              <a:buChar char="●"/>
            </a:pPr>
            <a:r>
              <a:rPr lang="en" sz="1200">
                <a:latin typeface="Open Sans"/>
                <a:ea typeface="Open Sans"/>
                <a:cs typeface="Open Sans"/>
                <a:sym typeface="Open Sans"/>
              </a:rPr>
              <a:t>Supposed to be one of the most power algorithm for image </a:t>
            </a:r>
            <a:r>
              <a:rPr lang="en" sz="1200">
                <a:latin typeface="Open Sans"/>
                <a:ea typeface="Open Sans"/>
                <a:cs typeface="Open Sans"/>
                <a:sym typeface="Open Sans"/>
              </a:rPr>
              <a:t>training</a:t>
            </a:r>
            <a:r>
              <a:rPr lang="en" sz="1200">
                <a:latin typeface="Open Sans"/>
                <a:ea typeface="Open Sans"/>
                <a:cs typeface="Open Sans"/>
                <a:sym typeface="Open Sans"/>
              </a:rPr>
              <a:t>, but maybe not the best in our case since our dataset is quite small. </a:t>
            </a:r>
            <a:endParaRPr sz="1200">
              <a:latin typeface="Open Sans"/>
              <a:ea typeface="Open Sans"/>
              <a:cs typeface="Open Sans"/>
              <a:sym typeface="Open Sans"/>
            </a:endParaRPr>
          </a:p>
          <a:p>
            <a:pPr indent="-304800" lvl="0" marL="457200" rtl="0" algn="just">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Still quite a decent final result but we don’t see the potential to further improve the result.</a:t>
            </a:r>
            <a:endParaRPr sz="1200">
              <a:latin typeface="Open Sans"/>
              <a:ea typeface="Open Sans"/>
              <a:cs typeface="Open Sans"/>
              <a:sym typeface="Open Sans"/>
            </a:endParaRPr>
          </a:p>
          <a:p>
            <a:pPr indent="-304800" lvl="0" marL="457200" rtl="0" algn="just">
              <a:spcBef>
                <a:spcPts val="0"/>
              </a:spcBef>
              <a:spcAft>
                <a:spcPts val="0"/>
              </a:spcAft>
              <a:buSzPts val="1200"/>
              <a:buFont typeface="Open Sans"/>
              <a:buChar char="●"/>
            </a:pPr>
            <a:r>
              <a:rPr lang="en" sz="1200">
                <a:latin typeface="Open Sans"/>
                <a:ea typeface="Open Sans"/>
                <a:cs typeface="Open Sans"/>
                <a:sym typeface="Open Sans"/>
              </a:rPr>
              <a:t>The screenshot at the right shows the final structure of our CNN model, the convolutional layers and all the hidden and the maxpooling layers.</a:t>
            </a:r>
            <a:endParaRPr sz="1200">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CNN(Convolutional Neural Network)</a:t>
            </a:r>
            <a:endParaRPr/>
          </a:p>
        </p:txBody>
      </p:sp>
      <p:pic>
        <p:nvPicPr>
          <p:cNvPr id="122" name="Google Shape;122;p21"/>
          <p:cNvPicPr preferRelativeResize="0"/>
          <p:nvPr/>
        </p:nvPicPr>
        <p:blipFill>
          <a:blip r:embed="rId3">
            <a:alphaModFix/>
          </a:blip>
          <a:stretch>
            <a:fillRect/>
          </a:stretch>
        </p:blipFill>
        <p:spPr>
          <a:xfrm>
            <a:off x="4953300" y="1453825"/>
            <a:ext cx="3814925" cy="2396875"/>
          </a:xfrm>
          <a:prstGeom prst="rect">
            <a:avLst/>
          </a:prstGeom>
          <a:noFill/>
          <a:ln>
            <a:noFill/>
          </a:ln>
        </p:spPr>
      </p:pic>
      <p:pic>
        <p:nvPicPr>
          <p:cNvPr id="123" name="Google Shape;123;p21"/>
          <p:cNvPicPr preferRelativeResize="0"/>
          <p:nvPr/>
        </p:nvPicPr>
        <p:blipFill>
          <a:blip r:embed="rId4">
            <a:alphaModFix/>
          </a:blip>
          <a:stretch>
            <a:fillRect/>
          </a:stretch>
        </p:blipFill>
        <p:spPr>
          <a:xfrm>
            <a:off x="311700" y="4290175"/>
            <a:ext cx="8464175" cy="289050"/>
          </a:xfrm>
          <a:prstGeom prst="rect">
            <a:avLst/>
          </a:prstGeom>
          <a:noFill/>
          <a:ln>
            <a:noFill/>
          </a:ln>
        </p:spPr>
      </p:pic>
      <p:sp>
        <p:nvSpPr>
          <p:cNvPr id="124" name="Google Shape;124;p21"/>
          <p:cNvSpPr txBox="1"/>
          <p:nvPr/>
        </p:nvSpPr>
        <p:spPr>
          <a:xfrm>
            <a:off x="521925" y="1377850"/>
            <a:ext cx="3048000" cy="2786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Open Sans"/>
              <a:buChar char="●"/>
            </a:pPr>
            <a:r>
              <a:rPr lang="en" sz="1300">
                <a:latin typeface="Open Sans"/>
                <a:ea typeface="Open Sans"/>
                <a:cs typeface="Open Sans"/>
                <a:sym typeface="Open Sans"/>
              </a:rPr>
              <a:t>The right screenshot is the continuation of our CNN model structure, the fully connected layers.</a:t>
            </a:r>
            <a:endParaRPr sz="1300">
              <a:latin typeface="Open Sans"/>
              <a:ea typeface="Open Sans"/>
              <a:cs typeface="Open Sans"/>
              <a:sym typeface="Open Sans"/>
            </a:endParaRPr>
          </a:p>
          <a:p>
            <a:pPr indent="-311150" lvl="0" marL="457200" rtl="0" algn="just">
              <a:spcBef>
                <a:spcPts val="0"/>
              </a:spcBef>
              <a:spcAft>
                <a:spcPts val="0"/>
              </a:spcAft>
              <a:buSzPts val="1300"/>
              <a:buFont typeface="Open Sans"/>
              <a:buChar char="●"/>
            </a:pPr>
            <a:r>
              <a:rPr lang="en" sz="1300">
                <a:latin typeface="Open Sans"/>
                <a:ea typeface="Open Sans"/>
                <a:cs typeface="Open Sans"/>
                <a:sym typeface="Open Sans"/>
              </a:rPr>
              <a:t>Screenshot below shows the batch sizes and epochs we used for our training. We tried to implement grid-search to find the best results but it took abnormally long time for some reason, so we just </a:t>
            </a:r>
            <a:r>
              <a:rPr lang="en" sz="1300">
                <a:latin typeface="Open Sans"/>
                <a:ea typeface="Open Sans"/>
                <a:cs typeface="Open Sans"/>
                <a:sym typeface="Open Sans"/>
              </a:rPr>
              <a:t>manually</a:t>
            </a:r>
            <a:r>
              <a:rPr lang="en" sz="1300">
                <a:latin typeface="Open Sans"/>
                <a:ea typeface="Open Sans"/>
                <a:cs typeface="Open Sans"/>
                <a:sym typeface="Open Sans"/>
              </a:rPr>
              <a:t> tried out lots of different combinations.</a:t>
            </a:r>
            <a:endParaRPr sz="13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