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7"/>
  </p:notesMasterIdLst>
  <p:sldIdLst>
    <p:sldId id="256" r:id="rId2"/>
    <p:sldId id="257" r:id="rId3"/>
    <p:sldId id="258" r:id="rId4"/>
    <p:sldId id="285" r:id="rId5"/>
    <p:sldId id="286" r:id="rId6"/>
    <p:sldId id="287" r:id="rId7"/>
    <p:sldId id="289" r:id="rId8"/>
    <p:sldId id="290" r:id="rId9"/>
    <p:sldId id="291" r:id="rId10"/>
    <p:sldId id="288" r:id="rId11"/>
    <p:sldId id="265" r:id="rId12"/>
    <p:sldId id="293" r:id="rId13"/>
    <p:sldId id="294" r:id="rId14"/>
    <p:sldId id="295" r:id="rId15"/>
    <p:sldId id="297" r:id="rId16"/>
    <p:sldId id="298" r:id="rId17"/>
    <p:sldId id="299" r:id="rId18"/>
    <p:sldId id="300" r:id="rId19"/>
    <p:sldId id="301" r:id="rId20"/>
    <p:sldId id="302" r:id="rId21"/>
    <p:sldId id="303" r:id="rId22"/>
    <p:sldId id="305" r:id="rId23"/>
    <p:sldId id="306" r:id="rId24"/>
    <p:sldId id="284" r:id="rId25"/>
    <p:sldId id="30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67176" autoAdjust="0"/>
  </p:normalViewPr>
  <p:slideViewPr>
    <p:cSldViewPr snapToGrid="0">
      <p:cViewPr varScale="1">
        <p:scale>
          <a:sx n="85" d="100"/>
          <a:sy n="85" d="100"/>
        </p:scale>
        <p:origin x="562"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92"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D2F21-F451-487D-8303-0EFDC25E3FC9}"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DB1B4-0640-4A06-A649-7DBEA46844BA}" type="slidenum">
              <a:rPr lang="en-US" smtClean="0"/>
              <a:t>‹#›</a:t>
            </a:fld>
            <a:endParaRPr lang="en-US"/>
          </a:p>
        </p:txBody>
      </p:sp>
    </p:spTree>
    <p:extLst>
      <p:ext uri="{BB962C8B-B14F-4D97-AF65-F5344CB8AC3E}">
        <p14:creationId xmlns:p14="http://schemas.microsoft.com/office/powerpoint/2010/main" val="1589150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6DB1B4-0640-4A06-A649-7DBEA46844BA}" type="slidenum">
              <a:rPr lang="en-US" smtClean="0"/>
              <a:t>1</a:t>
            </a:fld>
            <a:endParaRPr lang="en-US"/>
          </a:p>
        </p:txBody>
      </p:sp>
    </p:spTree>
    <p:extLst>
      <p:ext uri="{BB962C8B-B14F-4D97-AF65-F5344CB8AC3E}">
        <p14:creationId xmlns:p14="http://schemas.microsoft.com/office/powerpoint/2010/main" val="360728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Examples of nominal attributes include:</a:t>
            </a:r>
          </a:p>
          <a:p>
            <a:pPr algn="l">
              <a:buFont typeface="+mj-lt"/>
              <a:buAutoNum type="arabicPeriod"/>
            </a:pPr>
            <a:r>
              <a:rPr lang="en-GB" b="1" i="0" dirty="0">
                <a:solidFill>
                  <a:srgbClr val="374151"/>
                </a:solidFill>
                <a:effectLst/>
                <a:latin typeface="Söhne"/>
              </a:rPr>
              <a:t>Gender:</a:t>
            </a:r>
            <a:r>
              <a:rPr lang="en-GB" b="0" i="0" dirty="0">
                <a:solidFill>
                  <a:srgbClr val="374151"/>
                </a:solidFill>
                <a:effectLst/>
                <a:latin typeface="Söhne"/>
              </a:rPr>
              <a:t> Categories might include "Male" and "Female."</a:t>
            </a:r>
          </a:p>
          <a:p>
            <a:pPr algn="l">
              <a:buFont typeface="+mj-lt"/>
              <a:buAutoNum type="arabicPeriod"/>
            </a:pPr>
            <a:r>
              <a:rPr lang="en-GB" b="1" i="0" dirty="0" err="1">
                <a:solidFill>
                  <a:srgbClr val="374151"/>
                </a:solidFill>
                <a:effectLst/>
                <a:latin typeface="Söhne"/>
              </a:rPr>
              <a:t>Colors</a:t>
            </a:r>
            <a:r>
              <a:rPr lang="en-GB" b="1" i="0" dirty="0">
                <a:solidFill>
                  <a:srgbClr val="374151"/>
                </a:solidFill>
                <a:effectLst/>
                <a:latin typeface="Söhne"/>
              </a:rPr>
              <a:t>:</a:t>
            </a:r>
            <a:r>
              <a:rPr lang="en-GB" b="0" i="0" dirty="0">
                <a:solidFill>
                  <a:srgbClr val="374151"/>
                </a:solidFill>
                <a:effectLst/>
                <a:latin typeface="Söhne"/>
              </a:rPr>
              <a:t> Categories might include "Red," "Blue," and "Green."</a:t>
            </a:r>
          </a:p>
          <a:p>
            <a:pPr algn="l">
              <a:buFont typeface="+mj-lt"/>
              <a:buAutoNum type="arabicPeriod"/>
            </a:pPr>
            <a:r>
              <a:rPr lang="en-GB" b="1" i="0" dirty="0">
                <a:solidFill>
                  <a:srgbClr val="374151"/>
                </a:solidFill>
                <a:effectLst/>
                <a:latin typeface="Söhne"/>
              </a:rPr>
              <a:t>Marital Status:</a:t>
            </a:r>
            <a:r>
              <a:rPr lang="en-GB" b="0" i="0" dirty="0">
                <a:solidFill>
                  <a:srgbClr val="374151"/>
                </a:solidFill>
                <a:effectLst/>
                <a:latin typeface="Söhne"/>
              </a:rPr>
              <a:t> Categories might include "Single," "Married," and "Divorced."</a:t>
            </a:r>
          </a:p>
          <a:p>
            <a:pPr algn="l"/>
            <a:r>
              <a:rPr lang="en-GB" b="0" i="0" dirty="0">
                <a:solidFill>
                  <a:srgbClr val="374151"/>
                </a:solidFill>
                <a:effectLst/>
                <a:latin typeface="Söhne"/>
              </a:rPr>
              <a:t>Examples of binary attributes include:</a:t>
            </a:r>
          </a:p>
          <a:p>
            <a:pPr algn="l">
              <a:buFont typeface="+mj-lt"/>
              <a:buAutoNum type="arabicPeriod"/>
            </a:pPr>
            <a:r>
              <a:rPr lang="en-GB" b="1" i="0" dirty="0">
                <a:solidFill>
                  <a:srgbClr val="374151"/>
                </a:solidFill>
                <a:effectLst/>
                <a:latin typeface="Söhne"/>
              </a:rPr>
              <a:t>Gender:</a:t>
            </a:r>
            <a:r>
              <a:rPr lang="en-GB" b="0" i="0" dirty="0">
                <a:solidFill>
                  <a:srgbClr val="374151"/>
                </a:solidFill>
                <a:effectLst/>
                <a:latin typeface="Söhne"/>
              </a:rPr>
              <a:t> Represented as "Male" or "Female."</a:t>
            </a:r>
          </a:p>
          <a:p>
            <a:pPr algn="l">
              <a:buFont typeface="+mj-lt"/>
              <a:buAutoNum type="arabicPeriod"/>
            </a:pPr>
            <a:r>
              <a:rPr lang="en-GB" b="1" i="0" dirty="0">
                <a:solidFill>
                  <a:srgbClr val="374151"/>
                </a:solidFill>
                <a:effectLst/>
                <a:latin typeface="Söhne"/>
              </a:rPr>
              <a:t>Smoking Status:</a:t>
            </a:r>
            <a:r>
              <a:rPr lang="en-GB" b="0" i="0" dirty="0">
                <a:solidFill>
                  <a:srgbClr val="374151"/>
                </a:solidFill>
                <a:effectLst/>
                <a:latin typeface="Söhne"/>
              </a:rPr>
              <a:t> Represented as "Smoker" or "Non-smoker."</a:t>
            </a:r>
          </a:p>
          <a:p>
            <a:pPr algn="l">
              <a:buFont typeface="+mj-lt"/>
              <a:buAutoNum type="arabicPeriod"/>
            </a:pPr>
            <a:r>
              <a:rPr lang="en-GB" b="1" i="0" dirty="0">
                <a:solidFill>
                  <a:srgbClr val="374151"/>
                </a:solidFill>
                <a:effectLst/>
                <a:latin typeface="Söhne"/>
              </a:rPr>
              <a:t>Employment Status:</a:t>
            </a:r>
            <a:r>
              <a:rPr lang="en-GB" b="0" i="0" dirty="0">
                <a:solidFill>
                  <a:srgbClr val="374151"/>
                </a:solidFill>
                <a:effectLst/>
                <a:latin typeface="Söhne"/>
              </a:rPr>
              <a:t> Represented as "Employed" or "Unemployed."</a:t>
            </a:r>
          </a:p>
          <a:p>
            <a:pPr algn="l">
              <a:buFont typeface="+mj-lt"/>
              <a:buAutoNum type="arabicPeriod"/>
            </a:pPr>
            <a:r>
              <a:rPr lang="en-GB" b="1" i="0" dirty="0">
                <a:solidFill>
                  <a:srgbClr val="374151"/>
                </a:solidFill>
                <a:effectLst/>
                <a:latin typeface="Söhne"/>
              </a:rPr>
              <a:t>Education Level:</a:t>
            </a:r>
            <a:r>
              <a:rPr lang="en-GB" b="0" i="0" dirty="0">
                <a:solidFill>
                  <a:srgbClr val="374151"/>
                </a:solidFill>
                <a:effectLst/>
                <a:latin typeface="Söhne"/>
              </a:rPr>
              <a:t> Categories might include "High School," "Associate's Degree," "Bachelor's Degree," "Master's Degree," and "Doctorate." There is a clear order from less education to more education, but the intervals between these levels may vary.</a:t>
            </a:r>
          </a:p>
          <a:p>
            <a:pPr algn="l">
              <a:buFont typeface="+mj-lt"/>
              <a:buAutoNum type="arabicPeriod"/>
            </a:pPr>
            <a:r>
              <a:rPr lang="en-GB" b="1" i="0" dirty="0">
                <a:solidFill>
                  <a:srgbClr val="374151"/>
                </a:solidFill>
                <a:effectLst/>
                <a:latin typeface="Söhne"/>
              </a:rPr>
              <a:t>Socioeconomic Status:</a:t>
            </a:r>
            <a:r>
              <a:rPr lang="en-GB" b="0" i="0" dirty="0">
                <a:solidFill>
                  <a:srgbClr val="374151"/>
                </a:solidFill>
                <a:effectLst/>
                <a:latin typeface="Söhne"/>
              </a:rPr>
              <a:t> Categories might include "Low Income," "Middle Income," and "High Income." There is an order based on income level, but the exact difference between "Low Income" and "Middle Income" is not precisely defined.</a:t>
            </a:r>
          </a:p>
          <a:p>
            <a:pPr algn="l">
              <a:buFont typeface="+mj-lt"/>
              <a:buAutoNum type="arabicPeriod"/>
            </a:pPr>
            <a:r>
              <a:rPr lang="en-GB" b="1" i="0" dirty="0">
                <a:solidFill>
                  <a:srgbClr val="374151"/>
                </a:solidFill>
                <a:effectLst/>
                <a:latin typeface="Söhne"/>
              </a:rPr>
              <a:t>Customer Satisfaction Rating:</a:t>
            </a:r>
            <a:r>
              <a:rPr lang="en-GB" b="0" i="0" dirty="0">
                <a:solidFill>
                  <a:srgbClr val="374151"/>
                </a:solidFill>
                <a:effectLst/>
                <a:latin typeface="Söhne"/>
              </a:rPr>
              <a:t> Categories might include "Very Dissatisfied," "Dissatisfied," "Neutral," "Satisfied," and "Very Satisfied." There is an ordinal ranking indicating the level of satisfaction, but the difference in satisfaction between adjacent categories may not be uniform.</a:t>
            </a:r>
          </a:p>
          <a:p>
            <a:endParaRPr lang="en-US" dirty="0"/>
          </a:p>
        </p:txBody>
      </p:sp>
      <p:sp>
        <p:nvSpPr>
          <p:cNvPr id="4" name="Slide Number Placeholder 3"/>
          <p:cNvSpPr>
            <a:spLocks noGrp="1"/>
          </p:cNvSpPr>
          <p:nvPr>
            <p:ph type="sldNum" sz="quarter" idx="5"/>
          </p:nvPr>
        </p:nvSpPr>
        <p:spPr/>
        <p:txBody>
          <a:bodyPr/>
          <a:lstStyle/>
          <a:p>
            <a:fld id="{286DB1B4-0640-4A06-A649-7DBEA46844BA}" type="slidenum">
              <a:rPr lang="en-US" smtClean="0"/>
              <a:t>11</a:t>
            </a:fld>
            <a:endParaRPr lang="en-US"/>
          </a:p>
        </p:txBody>
      </p:sp>
    </p:spTree>
    <p:extLst>
      <p:ext uri="{BB962C8B-B14F-4D97-AF65-F5344CB8AC3E}">
        <p14:creationId xmlns:p14="http://schemas.microsoft.com/office/powerpoint/2010/main" val="3487830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Examples of nominal attributes include:</a:t>
            </a:r>
          </a:p>
          <a:p>
            <a:pPr algn="l">
              <a:buFont typeface="+mj-lt"/>
              <a:buAutoNum type="arabicPeriod"/>
            </a:pPr>
            <a:r>
              <a:rPr lang="en-GB" b="1" i="0" dirty="0">
                <a:solidFill>
                  <a:srgbClr val="374151"/>
                </a:solidFill>
                <a:effectLst/>
                <a:latin typeface="Söhne"/>
              </a:rPr>
              <a:t>Gender:</a:t>
            </a:r>
            <a:r>
              <a:rPr lang="en-GB" b="0" i="0" dirty="0">
                <a:solidFill>
                  <a:srgbClr val="374151"/>
                </a:solidFill>
                <a:effectLst/>
                <a:latin typeface="Söhne"/>
              </a:rPr>
              <a:t> Categories might include "Male" and "Female."</a:t>
            </a:r>
          </a:p>
          <a:p>
            <a:pPr algn="l">
              <a:buFont typeface="+mj-lt"/>
              <a:buAutoNum type="arabicPeriod"/>
            </a:pPr>
            <a:r>
              <a:rPr lang="en-GB" b="1" i="0" dirty="0" err="1">
                <a:solidFill>
                  <a:srgbClr val="374151"/>
                </a:solidFill>
                <a:effectLst/>
                <a:latin typeface="Söhne"/>
              </a:rPr>
              <a:t>Colors</a:t>
            </a:r>
            <a:r>
              <a:rPr lang="en-GB" b="1" i="0" dirty="0">
                <a:solidFill>
                  <a:srgbClr val="374151"/>
                </a:solidFill>
                <a:effectLst/>
                <a:latin typeface="Söhne"/>
              </a:rPr>
              <a:t>:</a:t>
            </a:r>
            <a:r>
              <a:rPr lang="en-GB" b="0" i="0" dirty="0">
                <a:solidFill>
                  <a:srgbClr val="374151"/>
                </a:solidFill>
                <a:effectLst/>
                <a:latin typeface="Söhne"/>
              </a:rPr>
              <a:t> Categories might include "Red," "Blue," and "Green."</a:t>
            </a:r>
          </a:p>
          <a:p>
            <a:pPr algn="l">
              <a:buFont typeface="+mj-lt"/>
              <a:buAutoNum type="arabicPeriod"/>
            </a:pPr>
            <a:r>
              <a:rPr lang="en-GB" b="1" i="0" dirty="0">
                <a:solidFill>
                  <a:srgbClr val="374151"/>
                </a:solidFill>
                <a:effectLst/>
                <a:latin typeface="Söhne"/>
              </a:rPr>
              <a:t>Marital Status:</a:t>
            </a:r>
            <a:r>
              <a:rPr lang="en-GB" b="0" i="0" dirty="0">
                <a:solidFill>
                  <a:srgbClr val="374151"/>
                </a:solidFill>
                <a:effectLst/>
                <a:latin typeface="Söhne"/>
              </a:rPr>
              <a:t> Categories might include "Single," "Married," and "Divorced."</a:t>
            </a:r>
          </a:p>
          <a:p>
            <a:pPr algn="l"/>
            <a:r>
              <a:rPr lang="en-GB" b="0" i="0" dirty="0">
                <a:solidFill>
                  <a:srgbClr val="374151"/>
                </a:solidFill>
                <a:effectLst/>
                <a:latin typeface="Söhne"/>
              </a:rPr>
              <a:t>Examples of binary attributes include:</a:t>
            </a:r>
          </a:p>
          <a:p>
            <a:pPr algn="l">
              <a:buFont typeface="+mj-lt"/>
              <a:buAutoNum type="arabicPeriod"/>
            </a:pPr>
            <a:r>
              <a:rPr lang="en-GB" b="1" i="0" dirty="0">
                <a:solidFill>
                  <a:srgbClr val="374151"/>
                </a:solidFill>
                <a:effectLst/>
                <a:latin typeface="Söhne"/>
              </a:rPr>
              <a:t>Gender:</a:t>
            </a:r>
            <a:r>
              <a:rPr lang="en-GB" b="0" i="0" dirty="0">
                <a:solidFill>
                  <a:srgbClr val="374151"/>
                </a:solidFill>
                <a:effectLst/>
                <a:latin typeface="Söhne"/>
              </a:rPr>
              <a:t> Represented as "Male" or "Female."</a:t>
            </a:r>
          </a:p>
          <a:p>
            <a:pPr algn="l">
              <a:buFont typeface="+mj-lt"/>
              <a:buAutoNum type="arabicPeriod"/>
            </a:pPr>
            <a:r>
              <a:rPr lang="en-GB" b="1" i="0" dirty="0">
                <a:solidFill>
                  <a:srgbClr val="374151"/>
                </a:solidFill>
                <a:effectLst/>
                <a:latin typeface="Söhne"/>
              </a:rPr>
              <a:t>Smoking Status:</a:t>
            </a:r>
            <a:r>
              <a:rPr lang="en-GB" b="0" i="0" dirty="0">
                <a:solidFill>
                  <a:srgbClr val="374151"/>
                </a:solidFill>
                <a:effectLst/>
                <a:latin typeface="Söhne"/>
              </a:rPr>
              <a:t> Represented as "Smoker" or "Non-smoker."</a:t>
            </a:r>
          </a:p>
          <a:p>
            <a:pPr algn="l">
              <a:buFont typeface="+mj-lt"/>
              <a:buAutoNum type="arabicPeriod"/>
            </a:pPr>
            <a:r>
              <a:rPr lang="en-GB" b="1" i="0" dirty="0">
                <a:solidFill>
                  <a:srgbClr val="374151"/>
                </a:solidFill>
                <a:effectLst/>
                <a:latin typeface="Söhne"/>
              </a:rPr>
              <a:t>Employment Status:</a:t>
            </a:r>
            <a:r>
              <a:rPr lang="en-GB" b="0" i="0" dirty="0">
                <a:solidFill>
                  <a:srgbClr val="374151"/>
                </a:solidFill>
                <a:effectLst/>
                <a:latin typeface="Söhne"/>
              </a:rPr>
              <a:t> Represented as "Employed" or "Unemployed."</a:t>
            </a:r>
          </a:p>
          <a:p>
            <a:pPr algn="l">
              <a:buFont typeface="+mj-lt"/>
              <a:buAutoNum type="arabicPeriod"/>
            </a:pPr>
            <a:r>
              <a:rPr lang="en-GB" b="1" i="0" dirty="0">
                <a:solidFill>
                  <a:srgbClr val="374151"/>
                </a:solidFill>
                <a:effectLst/>
                <a:latin typeface="Söhne"/>
              </a:rPr>
              <a:t>Education Level:</a:t>
            </a:r>
            <a:r>
              <a:rPr lang="en-GB" b="0" i="0" dirty="0">
                <a:solidFill>
                  <a:srgbClr val="374151"/>
                </a:solidFill>
                <a:effectLst/>
                <a:latin typeface="Söhne"/>
              </a:rPr>
              <a:t> Categories might include "High School," "Associate's Degree," "Bachelor's Degree," "Master's Degree," and "Doctorate." There is a clear order from less education to more education, but the intervals between these levels may vary.</a:t>
            </a:r>
          </a:p>
          <a:p>
            <a:pPr algn="l">
              <a:buFont typeface="+mj-lt"/>
              <a:buAutoNum type="arabicPeriod"/>
            </a:pPr>
            <a:r>
              <a:rPr lang="en-GB" b="1" i="0" dirty="0">
                <a:solidFill>
                  <a:srgbClr val="374151"/>
                </a:solidFill>
                <a:effectLst/>
                <a:latin typeface="Söhne"/>
              </a:rPr>
              <a:t>Socioeconomic Status:</a:t>
            </a:r>
            <a:r>
              <a:rPr lang="en-GB" b="0" i="0" dirty="0">
                <a:solidFill>
                  <a:srgbClr val="374151"/>
                </a:solidFill>
                <a:effectLst/>
                <a:latin typeface="Söhne"/>
              </a:rPr>
              <a:t> Categories might include "Low Income," "Middle Income," and "High Income." There is an order based on income level, but the exact difference between "Low Income" and "Middle Income" is not precisely defined.</a:t>
            </a:r>
          </a:p>
          <a:p>
            <a:pPr algn="l">
              <a:buFont typeface="+mj-lt"/>
              <a:buAutoNum type="arabicPeriod"/>
            </a:pPr>
            <a:r>
              <a:rPr lang="en-GB" b="1" i="0" dirty="0">
                <a:solidFill>
                  <a:srgbClr val="374151"/>
                </a:solidFill>
                <a:effectLst/>
                <a:latin typeface="Söhne"/>
              </a:rPr>
              <a:t>Customer Satisfaction Rating:</a:t>
            </a:r>
            <a:r>
              <a:rPr lang="en-GB" b="0" i="0" dirty="0">
                <a:solidFill>
                  <a:srgbClr val="374151"/>
                </a:solidFill>
                <a:effectLst/>
                <a:latin typeface="Söhne"/>
              </a:rPr>
              <a:t> Categories might include "Very Dissatisfied," "Dissatisfied," "Neutral," "Satisfied," and "Very Satisfied." There is an ordinal ranking indicating the level of satisfaction, but the difference in satisfaction between adjacent categories may not be uniform.</a:t>
            </a:r>
          </a:p>
          <a:p>
            <a:endParaRPr lang="en-US" dirty="0"/>
          </a:p>
        </p:txBody>
      </p:sp>
      <p:sp>
        <p:nvSpPr>
          <p:cNvPr id="4" name="Slide Number Placeholder 3"/>
          <p:cNvSpPr>
            <a:spLocks noGrp="1"/>
          </p:cNvSpPr>
          <p:nvPr>
            <p:ph type="sldNum" sz="quarter" idx="5"/>
          </p:nvPr>
        </p:nvSpPr>
        <p:spPr/>
        <p:txBody>
          <a:bodyPr/>
          <a:lstStyle/>
          <a:p>
            <a:fld id="{286DB1B4-0640-4A06-A649-7DBEA46844BA}" type="slidenum">
              <a:rPr lang="en-US" smtClean="0"/>
              <a:t>12</a:t>
            </a:fld>
            <a:endParaRPr lang="en-US"/>
          </a:p>
        </p:txBody>
      </p:sp>
    </p:spTree>
    <p:extLst>
      <p:ext uri="{BB962C8B-B14F-4D97-AF65-F5344CB8AC3E}">
        <p14:creationId xmlns:p14="http://schemas.microsoft.com/office/powerpoint/2010/main" val="282670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Examples of nominal attributes include:</a:t>
            </a:r>
          </a:p>
          <a:p>
            <a:pPr algn="l">
              <a:buFont typeface="+mj-lt"/>
              <a:buAutoNum type="arabicPeriod"/>
            </a:pPr>
            <a:r>
              <a:rPr lang="en-GB" b="1" i="0" dirty="0">
                <a:solidFill>
                  <a:srgbClr val="374151"/>
                </a:solidFill>
                <a:effectLst/>
                <a:latin typeface="Söhne"/>
              </a:rPr>
              <a:t>Gender:</a:t>
            </a:r>
            <a:r>
              <a:rPr lang="en-GB" b="0" i="0" dirty="0">
                <a:solidFill>
                  <a:srgbClr val="374151"/>
                </a:solidFill>
                <a:effectLst/>
                <a:latin typeface="Söhne"/>
              </a:rPr>
              <a:t> Categories might include "Male" and "Female."</a:t>
            </a:r>
          </a:p>
          <a:p>
            <a:pPr algn="l">
              <a:buFont typeface="+mj-lt"/>
              <a:buAutoNum type="arabicPeriod"/>
            </a:pPr>
            <a:r>
              <a:rPr lang="en-GB" b="1" i="0" dirty="0" err="1">
                <a:solidFill>
                  <a:srgbClr val="374151"/>
                </a:solidFill>
                <a:effectLst/>
                <a:latin typeface="Söhne"/>
              </a:rPr>
              <a:t>Colors</a:t>
            </a:r>
            <a:r>
              <a:rPr lang="en-GB" b="1" i="0" dirty="0">
                <a:solidFill>
                  <a:srgbClr val="374151"/>
                </a:solidFill>
                <a:effectLst/>
                <a:latin typeface="Söhne"/>
              </a:rPr>
              <a:t>:</a:t>
            </a:r>
            <a:r>
              <a:rPr lang="en-GB" b="0" i="0" dirty="0">
                <a:solidFill>
                  <a:srgbClr val="374151"/>
                </a:solidFill>
                <a:effectLst/>
                <a:latin typeface="Söhne"/>
              </a:rPr>
              <a:t> Categories might include "Red," "Blue," and "Green."</a:t>
            </a:r>
          </a:p>
          <a:p>
            <a:pPr algn="l">
              <a:buFont typeface="+mj-lt"/>
              <a:buAutoNum type="arabicPeriod"/>
            </a:pPr>
            <a:r>
              <a:rPr lang="en-GB" b="1" i="0" dirty="0">
                <a:solidFill>
                  <a:srgbClr val="374151"/>
                </a:solidFill>
                <a:effectLst/>
                <a:latin typeface="Söhne"/>
              </a:rPr>
              <a:t>Marital Status:</a:t>
            </a:r>
            <a:r>
              <a:rPr lang="en-GB" b="0" i="0" dirty="0">
                <a:solidFill>
                  <a:srgbClr val="374151"/>
                </a:solidFill>
                <a:effectLst/>
                <a:latin typeface="Söhne"/>
              </a:rPr>
              <a:t> Categories might include "Single," "Married," and "Divorced."</a:t>
            </a:r>
          </a:p>
          <a:p>
            <a:pPr algn="l"/>
            <a:r>
              <a:rPr lang="en-GB" b="0" i="0" dirty="0">
                <a:solidFill>
                  <a:srgbClr val="374151"/>
                </a:solidFill>
                <a:effectLst/>
                <a:latin typeface="Söhne"/>
              </a:rPr>
              <a:t>Examples of binary attributes include:</a:t>
            </a:r>
          </a:p>
          <a:p>
            <a:pPr algn="l">
              <a:buFont typeface="+mj-lt"/>
              <a:buAutoNum type="arabicPeriod"/>
            </a:pPr>
            <a:r>
              <a:rPr lang="en-GB" b="1" i="0" dirty="0">
                <a:solidFill>
                  <a:srgbClr val="374151"/>
                </a:solidFill>
                <a:effectLst/>
                <a:latin typeface="Söhne"/>
              </a:rPr>
              <a:t>Gender:</a:t>
            </a:r>
            <a:r>
              <a:rPr lang="en-GB" b="0" i="0" dirty="0">
                <a:solidFill>
                  <a:srgbClr val="374151"/>
                </a:solidFill>
                <a:effectLst/>
                <a:latin typeface="Söhne"/>
              </a:rPr>
              <a:t> Represented as "Male" or "Female."</a:t>
            </a:r>
          </a:p>
          <a:p>
            <a:pPr algn="l">
              <a:buFont typeface="+mj-lt"/>
              <a:buAutoNum type="arabicPeriod"/>
            </a:pPr>
            <a:r>
              <a:rPr lang="en-GB" b="1" i="0" dirty="0">
                <a:solidFill>
                  <a:srgbClr val="374151"/>
                </a:solidFill>
                <a:effectLst/>
                <a:latin typeface="Söhne"/>
              </a:rPr>
              <a:t>Smoking Status:</a:t>
            </a:r>
            <a:r>
              <a:rPr lang="en-GB" b="0" i="0" dirty="0">
                <a:solidFill>
                  <a:srgbClr val="374151"/>
                </a:solidFill>
                <a:effectLst/>
                <a:latin typeface="Söhne"/>
              </a:rPr>
              <a:t> Represented as "Smoker" or "Non-smoker."</a:t>
            </a:r>
          </a:p>
          <a:p>
            <a:pPr algn="l">
              <a:buFont typeface="+mj-lt"/>
              <a:buAutoNum type="arabicPeriod"/>
            </a:pPr>
            <a:r>
              <a:rPr lang="en-GB" b="1" i="0" dirty="0">
                <a:solidFill>
                  <a:srgbClr val="374151"/>
                </a:solidFill>
                <a:effectLst/>
                <a:latin typeface="Söhne"/>
              </a:rPr>
              <a:t>Employment Status:</a:t>
            </a:r>
            <a:r>
              <a:rPr lang="en-GB" b="0" i="0" dirty="0">
                <a:solidFill>
                  <a:srgbClr val="374151"/>
                </a:solidFill>
                <a:effectLst/>
                <a:latin typeface="Söhne"/>
              </a:rPr>
              <a:t> Represented as "Employed" or "Unemployed."</a:t>
            </a:r>
          </a:p>
          <a:p>
            <a:pPr algn="l">
              <a:buFont typeface="+mj-lt"/>
              <a:buAutoNum type="arabicPeriod"/>
            </a:pPr>
            <a:r>
              <a:rPr lang="en-GB" b="1" i="0" dirty="0">
                <a:solidFill>
                  <a:srgbClr val="374151"/>
                </a:solidFill>
                <a:effectLst/>
                <a:latin typeface="Söhne"/>
              </a:rPr>
              <a:t>Education Level:</a:t>
            </a:r>
            <a:r>
              <a:rPr lang="en-GB" b="0" i="0" dirty="0">
                <a:solidFill>
                  <a:srgbClr val="374151"/>
                </a:solidFill>
                <a:effectLst/>
                <a:latin typeface="Söhne"/>
              </a:rPr>
              <a:t> Categories might include "High School," "Associate's Degree," "Bachelor's Degree," "Master's Degree," and "Doctorate." There is a clear order from less education to more education, but the intervals between these levels may vary.</a:t>
            </a:r>
          </a:p>
          <a:p>
            <a:pPr algn="l">
              <a:buFont typeface="+mj-lt"/>
              <a:buAutoNum type="arabicPeriod"/>
            </a:pPr>
            <a:r>
              <a:rPr lang="en-GB" b="1" i="0" dirty="0">
                <a:solidFill>
                  <a:srgbClr val="374151"/>
                </a:solidFill>
                <a:effectLst/>
                <a:latin typeface="Söhne"/>
              </a:rPr>
              <a:t>Socioeconomic Status:</a:t>
            </a:r>
            <a:r>
              <a:rPr lang="en-GB" b="0" i="0" dirty="0">
                <a:solidFill>
                  <a:srgbClr val="374151"/>
                </a:solidFill>
                <a:effectLst/>
                <a:latin typeface="Söhne"/>
              </a:rPr>
              <a:t> Categories might include "Low Income," "Middle Income," and "High Income." There is an order based on income level, but the exact difference between "Low Income" and "Middle Income" is not precisely defined.</a:t>
            </a:r>
          </a:p>
          <a:p>
            <a:pPr algn="l">
              <a:buFont typeface="+mj-lt"/>
              <a:buAutoNum type="arabicPeriod"/>
            </a:pPr>
            <a:r>
              <a:rPr lang="en-GB" b="1" i="0" dirty="0">
                <a:solidFill>
                  <a:srgbClr val="374151"/>
                </a:solidFill>
                <a:effectLst/>
                <a:latin typeface="Söhne"/>
              </a:rPr>
              <a:t>Customer Satisfaction Rating:</a:t>
            </a:r>
            <a:r>
              <a:rPr lang="en-GB" b="0" i="0" dirty="0">
                <a:solidFill>
                  <a:srgbClr val="374151"/>
                </a:solidFill>
                <a:effectLst/>
                <a:latin typeface="Söhne"/>
              </a:rPr>
              <a:t> Categories might include "Very Dissatisfied," "Dissatisfied," "Neutral," "Satisfied," and "Very Satisfied." There is an ordinal ranking indicating the level of satisfaction, but the difference in satisfaction between adjacent categories may not be uniform.</a:t>
            </a:r>
          </a:p>
          <a:p>
            <a:endParaRPr lang="en-US" dirty="0"/>
          </a:p>
        </p:txBody>
      </p:sp>
      <p:sp>
        <p:nvSpPr>
          <p:cNvPr id="4" name="Slide Number Placeholder 3"/>
          <p:cNvSpPr>
            <a:spLocks noGrp="1"/>
          </p:cNvSpPr>
          <p:nvPr>
            <p:ph type="sldNum" sz="quarter" idx="5"/>
          </p:nvPr>
        </p:nvSpPr>
        <p:spPr/>
        <p:txBody>
          <a:bodyPr/>
          <a:lstStyle/>
          <a:p>
            <a:fld id="{286DB1B4-0640-4A06-A649-7DBEA46844BA}" type="slidenum">
              <a:rPr lang="en-US" smtClean="0"/>
              <a:t>13</a:t>
            </a:fld>
            <a:endParaRPr lang="en-US"/>
          </a:p>
        </p:txBody>
      </p:sp>
    </p:spTree>
    <p:extLst>
      <p:ext uri="{BB962C8B-B14F-4D97-AF65-F5344CB8AC3E}">
        <p14:creationId xmlns:p14="http://schemas.microsoft.com/office/powerpoint/2010/main" val="2275051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Examples of nominal attributes include:</a:t>
            </a:r>
          </a:p>
          <a:p>
            <a:pPr algn="l">
              <a:buFont typeface="+mj-lt"/>
              <a:buAutoNum type="arabicPeriod"/>
            </a:pPr>
            <a:r>
              <a:rPr lang="en-GB" b="1" i="0" dirty="0">
                <a:solidFill>
                  <a:srgbClr val="374151"/>
                </a:solidFill>
                <a:effectLst/>
                <a:latin typeface="Söhne"/>
              </a:rPr>
              <a:t>Gender:</a:t>
            </a:r>
            <a:r>
              <a:rPr lang="en-GB" b="0" i="0" dirty="0">
                <a:solidFill>
                  <a:srgbClr val="374151"/>
                </a:solidFill>
                <a:effectLst/>
                <a:latin typeface="Söhne"/>
              </a:rPr>
              <a:t> Categories might include "Male" and "Female."</a:t>
            </a:r>
          </a:p>
          <a:p>
            <a:pPr algn="l">
              <a:buFont typeface="+mj-lt"/>
              <a:buAutoNum type="arabicPeriod"/>
            </a:pPr>
            <a:r>
              <a:rPr lang="en-GB" b="1" i="0" dirty="0" err="1">
                <a:solidFill>
                  <a:srgbClr val="374151"/>
                </a:solidFill>
                <a:effectLst/>
                <a:latin typeface="Söhne"/>
              </a:rPr>
              <a:t>Colors</a:t>
            </a:r>
            <a:r>
              <a:rPr lang="en-GB" b="1" i="0" dirty="0">
                <a:solidFill>
                  <a:srgbClr val="374151"/>
                </a:solidFill>
                <a:effectLst/>
                <a:latin typeface="Söhne"/>
              </a:rPr>
              <a:t>:</a:t>
            </a:r>
            <a:r>
              <a:rPr lang="en-GB" b="0" i="0" dirty="0">
                <a:solidFill>
                  <a:srgbClr val="374151"/>
                </a:solidFill>
                <a:effectLst/>
                <a:latin typeface="Söhne"/>
              </a:rPr>
              <a:t> Categories might include "Red," "Blue," and "Green."</a:t>
            </a:r>
          </a:p>
          <a:p>
            <a:pPr algn="l">
              <a:buFont typeface="+mj-lt"/>
              <a:buAutoNum type="arabicPeriod"/>
            </a:pPr>
            <a:r>
              <a:rPr lang="en-GB" b="1" i="0" dirty="0">
                <a:solidFill>
                  <a:srgbClr val="374151"/>
                </a:solidFill>
                <a:effectLst/>
                <a:latin typeface="Söhne"/>
              </a:rPr>
              <a:t>Marital Status:</a:t>
            </a:r>
            <a:r>
              <a:rPr lang="en-GB" b="0" i="0" dirty="0">
                <a:solidFill>
                  <a:srgbClr val="374151"/>
                </a:solidFill>
                <a:effectLst/>
                <a:latin typeface="Söhne"/>
              </a:rPr>
              <a:t> Categories might include "Single," "Married," and "Divorced."</a:t>
            </a:r>
          </a:p>
          <a:p>
            <a:pPr algn="l"/>
            <a:r>
              <a:rPr lang="en-GB" b="0" i="0" dirty="0">
                <a:solidFill>
                  <a:srgbClr val="374151"/>
                </a:solidFill>
                <a:effectLst/>
                <a:latin typeface="Söhne"/>
              </a:rPr>
              <a:t>Examples of binary attributes include:</a:t>
            </a:r>
          </a:p>
          <a:p>
            <a:pPr algn="l">
              <a:buFont typeface="+mj-lt"/>
              <a:buAutoNum type="arabicPeriod"/>
            </a:pPr>
            <a:r>
              <a:rPr lang="en-GB" b="1" i="0" dirty="0">
                <a:solidFill>
                  <a:srgbClr val="374151"/>
                </a:solidFill>
                <a:effectLst/>
                <a:latin typeface="Söhne"/>
              </a:rPr>
              <a:t>Gender:</a:t>
            </a:r>
            <a:r>
              <a:rPr lang="en-GB" b="0" i="0" dirty="0">
                <a:solidFill>
                  <a:srgbClr val="374151"/>
                </a:solidFill>
                <a:effectLst/>
                <a:latin typeface="Söhne"/>
              </a:rPr>
              <a:t> Represented as "Male" or "Female."</a:t>
            </a:r>
          </a:p>
          <a:p>
            <a:pPr algn="l">
              <a:buFont typeface="+mj-lt"/>
              <a:buAutoNum type="arabicPeriod"/>
            </a:pPr>
            <a:r>
              <a:rPr lang="en-GB" b="1" i="0" dirty="0">
                <a:solidFill>
                  <a:srgbClr val="374151"/>
                </a:solidFill>
                <a:effectLst/>
                <a:latin typeface="Söhne"/>
              </a:rPr>
              <a:t>Smoking Status:</a:t>
            </a:r>
            <a:r>
              <a:rPr lang="en-GB" b="0" i="0" dirty="0">
                <a:solidFill>
                  <a:srgbClr val="374151"/>
                </a:solidFill>
                <a:effectLst/>
                <a:latin typeface="Söhne"/>
              </a:rPr>
              <a:t> Represented as "Smoker" or "Non-smoker."</a:t>
            </a:r>
          </a:p>
          <a:p>
            <a:pPr algn="l">
              <a:buFont typeface="+mj-lt"/>
              <a:buAutoNum type="arabicPeriod"/>
            </a:pPr>
            <a:r>
              <a:rPr lang="en-GB" b="1" i="0" dirty="0">
                <a:solidFill>
                  <a:srgbClr val="374151"/>
                </a:solidFill>
                <a:effectLst/>
                <a:latin typeface="Söhne"/>
              </a:rPr>
              <a:t>Employment Status:</a:t>
            </a:r>
            <a:r>
              <a:rPr lang="en-GB" b="0" i="0" dirty="0">
                <a:solidFill>
                  <a:srgbClr val="374151"/>
                </a:solidFill>
                <a:effectLst/>
                <a:latin typeface="Söhne"/>
              </a:rPr>
              <a:t> Represented as "Employed" or "Unemployed."</a:t>
            </a:r>
          </a:p>
          <a:p>
            <a:pPr algn="l">
              <a:buFont typeface="+mj-lt"/>
              <a:buAutoNum type="arabicPeriod"/>
            </a:pPr>
            <a:r>
              <a:rPr lang="en-GB" b="1" i="0" dirty="0">
                <a:solidFill>
                  <a:srgbClr val="374151"/>
                </a:solidFill>
                <a:effectLst/>
                <a:latin typeface="Söhne"/>
              </a:rPr>
              <a:t>Education Level:</a:t>
            </a:r>
            <a:r>
              <a:rPr lang="en-GB" b="0" i="0" dirty="0">
                <a:solidFill>
                  <a:srgbClr val="374151"/>
                </a:solidFill>
                <a:effectLst/>
                <a:latin typeface="Söhne"/>
              </a:rPr>
              <a:t> Categories might include "High School," "Associate's Degree," "Bachelor's Degree," "Master's Degree," and "Doctorate." There is a clear order from less education to more education, but the intervals between these levels may vary.</a:t>
            </a:r>
          </a:p>
          <a:p>
            <a:pPr algn="l">
              <a:buFont typeface="+mj-lt"/>
              <a:buAutoNum type="arabicPeriod"/>
            </a:pPr>
            <a:r>
              <a:rPr lang="en-GB" b="1" i="0" dirty="0">
                <a:solidFill>
                  <a:srgbClr val="374151"/>
                </a:solidFill>
                <a:effectLst/>
                <a:latin typeface="Söhne"/>
              </a:rPr>
              <a:t>Socioeconomic Status:</a:t>
            </a:r>
            <a:r>
              <a:rPr lang="en-GB" b="0" i="0" dirty="0">
                <a:solidFill>
                  <a:srgbClr val="374151"/>
                </a:solidFill>
                <a:effectLst/>
                <a:latin typeface="Söhne"/>
              </a:rPr>
              <a:t> Categories might include "Low Income," "Middle Income," and "High Income." There is an order based on income level, but the exact difference between "Low Income" and "Middle Income" is not precisely defined.</a:t>
            </a:r>
          </a:p>
          <a:p>
            <a:pPr algn="l">
              <a:buFont typeface="+mj-lt"/>
              <a:buAutoNum type="arabicPeriod"/>
            </a:pPr>
            <a:r>
              <a:rPr lang="en-GB" b="1" i="0" dirty="0">
                <a:solidFill>
                  <a:srgbClr val="374151"/>
                </a:solidFill>
                <a:effectLst/>
                <a:latin typeface="Söhne"/>
              </a:rPr>
              <a:t>Customer Satisfaction Rating:</a:t>
            </a:r>
            <a:r>
              <a:rPr lang="en-GB" b="0" i="0" dirty="0">
                <a:solidFill>
                  <a:srgbClr val="374151"/>
                </a:solidFill>
                <a:effectLst/>
                <a:latin typeface="Söhne"/>
              </a:rPr>
              <a:t> Categories might include "Very Dissatisfied," "Dissatisfied," "Neutral," "Satisfied," and "Very Satisfied." There is an ordinal ranking indicating the level of satisfaction, but the difference in satisfaction between adjacent categories may not be uniform.</a:t>
            </a:r>
          </a:p>
          <a:p>
            <a:endParaRPr lang="en-US" dirty="0"/>
          </a:p>
        </p:txBody>
      </p:sp>
      <p:sp>
        <p:nvSpPr>
          <p:cNvPr id="4" name="Slide Number Placeholder 3"/>
          <p:cNvSpPr>
            <a:spLocks noGrp="1"/>
          </p:cNvSpPr>
          <p:nvPr>
            <p:ph type="sldNum" sz="quarter" idx="5"/>
          </p:nvPr>
        </p:nvSpPr>
        <p:spPr/>
        <p:txBody>
          <a:bodyPr/>
          <a:lstStyle/>
          <a:p>
            <a:fld id="{286DB1B4-0640-4A06-A649-7DBEA46844BA}" type="slidenum">
              <a:rPr lang="en-US" smtClean="0"/>
              <a:t>14</a:t>
            </a:fld>
            <a:endParaRPr lang="en-US"/>
          </a:p>
        </p:txBody>
      </p:sp>
    </p:spTree>
    <p:extLst>
      <p:ext uri="{BB962C8B-B14F-4D97-AF65-F5344CB8AC3E}">
        <p14:creationId xmlns:p14="http://schemas.microsoft.com/office/powerpoint/2010/main" val="1314979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Examples of nominal attributes include:</a:t>
            </a:r>
          </a:p>
          <a:p>
            <a:pPr algn="l">
              <a:buFont typeface="+mj-lt"/>
              <a:buAutoNum type="arabicPeriod"/>
            </a:pPr>
            <a:r>
              <a:rPr lang="en-GB" b="1" i="0" dirty="0">
                <a:solidFill>
                  <a:srgbClr val="374151"/>
                </a:solidFill>
                <a:effectLst/>
                <a:latin typeface="Söhne"/>
              </a:rPr>
              <a:t>Gender:</a:t>
            </a:r>
            <a:r>
              <a:rPr lang="en-GB" b="0" i="0" dirty="0">
                <a:solidFill>
                  <a:srgbClr val="374151"/>
                </a:solidFill>
                <a:effectLst/>
                <a:latin typeface="Söhne"/>
              </a:rPr>
              <a:t> Categories might include "Male" and "Female."</a:t>
            </a:r>
          </a:p>
          <a:p>
            <a:pPr algn="l">
              <a:buFont typeface="+mj-lt"/>
              <a:buAutoNum type="arabicPeriod"/>
            </a:pPr>
            <a:r>
              <a:rPr lang="en-GB" b="1" i="0" dirty="0" err="1">
                <a:solidFill>
                  <a:srgbClr val="374151"/>
                </a:solidFill>
                <a:effectLst/>
                <a:latin typeface="Söhne"/>
              </a:rPr>
              <a:t>Colors</a:t>
            </a:r>
            <a:r>
              <a:rPr lang="en-GB" b="1" i="0" dirty="0">
                <a:solidFill>
                  <a:srgbClr val="374151"/>
                </a:solidFill>
                <a:effectLst/>
                <a:latin typeface="Söhne"/>
              </a:rPr>
              <a:t>:</a:t>
            </a:r>
            <a:r>
              <a:rPr lang="en-GB" b="0" i="0" dirty="0">
                <a:solidFill>
                  <a:srgbClr val="374151"/>
                </a:solidFill>
                <a:effectLst/>
                <a:latin typeface="Söhne"/>
              </a:rPr>
              <a:t> Categories might include "Red," "Blue," and "Green."</a:t>
            </a:r>
          </a:p>
          <a:p>
            <a:pPr algn="l">
              <a:buFont typeface="+mj-lt"/>
              <a:buAutoNum type="arabicPeriod"/>
            </a:pPr>
            <a:r>
              <a:rPr lang="en-GB" b="1" i="0" dirty="0">
                <a:solidFill>
                  <a:srgbClr val="374151"/>
                </a:solidFill>
                <a:effectLst/>
                <a:latin typeface="Söhne"/>
              </a:rPr>
              <a:t>Marital Status:</a:t>
            </a:r>
            <a:r>
              <a:rPr lang="en-GB" b="0" i="0" dirty="0">
                <a:solidFill>
                  <a:srgbClr val="374151"/>
                </a:solidFill>
                <a:effectLst/>
                <a:latin typeface="Söhne"/>
              </a:rPr>
              <a:t> Categories might include "Single," "Married," and "Divorced."</a:t>
            </a:r>
          </a:p>
          <a:p>
            <a:pPr algn="l"/>
            <a:r>
              <a:rPr lang="en-GB" b="0" i="0" dirty="0">
                <a:solidFill>
                  <a:srgbClr val="374151"/>
                </a:solidFill>
                <a:effectLst/>
                <a:latin typeface="Söhne"/>
              </a:rPr>
              <a:t>Examples of binary attributes include:</a:t>
            </a:r>
          </a:p>
          <a:p>
            <a:pPr algn="l">
              <a:buFont typeface="+mj-lt"/>
              <a:buAutoNum type="arabicPeriod"/>
            </a:pPr>
            <a:r>
              <a:rPr lang="en-GB" b="1" i="0" dirty="0">
                <a:solidFill>
                  <a:srgbClr val="374151"/>
                </a:solidFill>
                <a:effectLst/>
                <a:latin typeface="Söhne"/>
              </a:rPr>
              <a:t>Gender:</a:t>
            </a:r>
            <a:r>
              <a:rPr lang="en-GB" b="0" i="0" dirty="0">
                <a:solidFill>
                  <a:srgbClr val="374151"/>
                </a:solidFill>
                <a:effectLst/>
                <a:latin typeface="Söhne"/>
              </a:rPr>
              <a:t> Represented as "Male" or "Female."</a:t>
            </a:r>
          </a:p>
          <a:p>
            <a:pPr algn="l">
              <a:buFont typeface="+mj-lt"/>
              <a:buAutoNum type="arabicPeriod"/>
            </a:pPr>
            <a:r>
              <a:rPr lang="en-GB" b="1" i="0" dirty="0">
                <a:solidFill>
                  <a:srgbClr val="374151"/>
                </a:solidFill>
                <a:effectLst/>
                <a:latin typeface="Söhne"/>
              </a:rPr>
              <a:t>Smoking Status:</a:t>
            </a:r>
            <a:r>
              <a:rPr lang="en-GB" b="0" i="0" dirty="0">
                <a:solidFill>
                  <a:srgbClr val="374151"/>
                </a:solidFill>
                <a:effectLst/>
                <a:latin typeface="Söhne"/>
              </a:rPr>
              <a:t> Represented as "Smoker" or "Non-smoker."</a:t>
            </a:r>
          </a:p>
          <a:p>
            <a:pPr algn="l">
              <a:buFont typeface="+mj-lt"/>
              <a:buAutoNum type="arabicPeriod"/>
            </a:pPr>
            <a:r>
              <a:rPr lang="en-GB" b="1" i="0" dirty="0">
                <a:solidFill>
                  <a:srgbClr val="374151"/>
                </a:solidFill>
                <a:effectLst/>
                <a:latin typeface="Söhne"/>
              </a:rPr>
              <a:t>Employment Status:</a:t>
            </a:r>
            <a:r>
              <a:rPr lang="en-GB" b="0" i="0" dirty="0">
                <a:solidFill>
                  <a:srgbClr val="374151"/>
                </a:solidFill>
                <a:effectLst/>
                <a:latin typeface="Söhne"/>
              </a:rPr>
              <a:t> Represented as "Employed" or "Unemployed."</a:t>
            </a:r>
          </a:p>
          <a:p>
            <a:pPr algn="l">
              <a:buFont typeface="+mj-lt"/>
              <a:buAutoNum type="arabicPeriod"/>
            </a:pPr>
            <a:r>
              <a:rPr lang="en-GB" b="1" i="0" dirty="0">
                <a:solidFill>
                  <a:srgbClr val="374151"/>
                </a:solidFill>
                <a:effectLst/>
                <a:latin typeface="Söhne"/>
              </a:rPr>
              <a:t>Education Level:</a:t>
            </a:r>
            <a:r>
              <a:rPr lang="en-GB" b="0" i="0" dirty="0">
                <a:solidFill>
                  <a:srgbClr val="374151"/>
                </a:solidFill>
                <a:effectLst/>
                <a:latin typeface="Söhne"/>
              </a:rPr>
              <a:t> Categories might include "High School," "Associate's Degree," "Bachelor's Degree," "Master's Degree," and "Doctorate." There is a clear order from less education to more education, but the intervals between these levels may vary.</a:t>
            </a:r>
          </a:p>
          <a:p>
            <a:pPr algn="l">
              <a:buFont typeface="+mj-lt"/>
              <a:buAutoNum type="arabicPeriod"/>
            </a:pPr>
            <a:r>
              <a:rPr lang="en-GB" b="1" i="0" dirty="0">
                <a:solidFill>
                  <a:srgbClr val="374151"/>
                </a:solidFill>
                <a:effectLst/>
                <a:latin typeface="Söhne"/>
              </a:rPr>
              <a:t>Socioeconomic Status:</a:t>
            </a:r>
            <a:r>
              <a:rPr lang="en-GB" b="0" i="0" dirty="0">
                <a:solidFill>
                  <a:srgbClr val="374151"/>
                </a:solidFill>
                <a:effectLst/>
                <a:latin typeface="Söhne"/>
              </a:rPr>
              <a:t> Categories might include "Low Income," "Middle Income," and "High Income." There is an order based on income level, but the exact difference between "Low Income" and "Middle Income" is not precisely defined.</a:t>
            </a:r>
          </a:p>
          <a:p>
            <a:pPr algn="l">
              <a:buFont typeface="+mj-lt"/>
              <a:buAutoNum type="arabicPeriod"/>
            </a:pPr>
            <a:r>
              <a:rPr lang="en-GB" b="1" i="0" dirty="0">
                <a:solidFill>
                  <a:srgbClr val="374151"/>
                </a:solidFill>
                <a:effectLst/>
                <a:latin typeface="Söhne"/>
              </a:rPr>
              <a:t>Customer Satisfaction Rating:</a:t>
            </a:r>
            <a:r>
              <a:rPr lang="en-GB" b="0" i="0" dirty="0">
                <a:solidFill>
                  <a:srgbClr val="374151"/>
                </a:solidFill>
                <a:effectLst/>
                <a:latin typeface="Söhne"/>
              </a:rPr>
              <a:t> Categories might include "Very Dissatisfied," "Dissatisfied," "Neutral," "Satisfied," and "Very Satisfied." There is an ordinal ranking indicating the level of satisfaction, but the difference in satisfaction between adjacent categories may not be uniform.</a:t>
            </a:r>
          </a:p>
          <a:p>
            <a:endParaRPr lang="en-US" dirty="0"/>
          </a:p>
        </p:txBody>
      </p:sp>
      <p:sp>
        <p:nvSpPr>
          <p:cNvPr id="4" name="Slide Number Placeholder 3"/>
          <p:cNvSpPr>
            <a:spLocks noGrp="1"/>
          </p:cNvSpPr>
          <p:nvPr>
            <p:ph type="sldNum" sz="quarter" idx="5"/>
          </p:nvPr>
        </p:nvSpPr>
        <p:spPr/>
        <p:txBody>
          <a:bodyPr/>
          <a:lstStyle/>
          <a:p>
            <a:fld id="{286DB1B4-0640-4A06-A649-7DBEA46844BA}" type="slidenum">
              <a:rPr lang="en-US" smtClean="0"/>
              <a:t>15</a:t>
            </a:fld>
            <a:endParaRPr lang="en-US"/>
          </a:p>
        </p:txBody>
      </p:sp>
    </p:spTree>
    <p:extLst>
      <p:ext uri="{BB962C8B-B14F-4D97-AF65-F5344CB8AC3E}">
        <p14:creationId xmlns:p14="http://schemas.microsoft.com/office/powerpoint/2010/main" val="3217005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2897BE-15AE-45CB-99A5-06EDD2097459}"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225431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2897BE-15AE-45CB-99A5-06EDD2097459}"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2946556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2897BE-15AE-45CB-99A5-06EDD2097459}"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148488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2897BE-15AE-45CB-99A5-06EDD2097459}"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77D96-59EE-423A-8F24-C1B5D129B99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385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2897BE-15AE-45CB-99A5-06EDD2097459}"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2411705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2897BE-15AE-45CB-99A5-06EDD2097459}"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66347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2897BE-15AE-45CB-99A5-06EDD2097459}"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2296218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897BE-15AE-45CB-99A5-06EDD2097459}"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2060038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897BE-15AE-45CB-99A5-06EDD2097459}"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38757435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897BE-15AE-45CB-99A5-06EDD2097459}"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385676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897BE-15AE-45CB-99A5-06EDD2097459}"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1443215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897BE-15AE-45CB-99A5-06EDD2097459}"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103937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2897BE-15AE-45CB-99A5-06EDD2097459}"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143627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2897BE-15AE-45CB-99A5-06EDD2097459}"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156311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2897BE-15AE-45CB-99A5-06EDD2097459}"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1654107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92897BE-15AE-45CB-99A5-06EDD2097459}"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112346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2897BE-15AE-45CB-99A5-06EDD2097459}"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167045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2897BE-15AE-45CB-99A5-06EDD2097459}"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77D96-59EE-423A-8F24-C1B5D129B995}" type="slidenum">
              <a:rPr lang="en-US" smtClean="0"/>
              <a:t>‹#›</a:t>
            </a:fld>
            <a:endParaRPr lang="en-US"/>
          </a:p>
        </p:txBody>
      </p:sp>
    </p:spTree>
    <p:extLst>
      <p:ext uri="{BB962C8B-B14F-4D97-AF65-F5344CB8AC3E}">
        <p14:creationId xmlns:p14="http://schemas.microsoft.com/office/powerpoint/2010/main" val="101266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92897BE-15AE-45CB-99A5-06EDD2097459}" type="datetimeFigureOut">
              <a:rPr lang="en-US" smtClean="0"/>
              <a:t>12/3/2023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F077D96-59EE-423A-8F24-C1B5D129B995}" type="slidenum">
              <a:rPr lang="en-US" smtClean="0"/>
              <a:t>‹#›</a:t>
            </a:fld>
            <a:endParaRPr lang="en-US"/>
          </a:p>
        </p:txBody>
      </p:sp>
    </p:spTree>
    <p:extLst>
      <p:ext uri="{BB962C8B-B14F-4D97-AF65-F5344CB8AC3E}">
        <p14:creationId xmlns:p14="http://schemas.microsoft.com/office/powerpoint/2010/main" val="237923101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kaggle.com/datasets/debajyotipodder/co2-emission-by-vehicles"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0F05-79FF-56F5-E796-07598B7677EA}"/>
              </a:ext>
            </a:extLst>
          </p:cNvPr>
          <p:cNvSpPr>
            <a:spLocks noGrp="1"/>
          </p:cNvSpPr>
          <p:nvPr>
            <p:ph type="ctrTitle"/>
          </p:nvPr>
        </p:nvSpPr>
        <p:spPr>
          <a:xfrm>
            <a:off x="6367461" y="728666"/>
            <a:ext cx="5414964" cy="1585805"/>
          </a:xfrm>
          <a:noFill/>
        </p:spPr>
        <p:txBody>
          <a:bodyPr>
            <a:noAutofit/>
          </a:bodyPr>
          <a:lstStyle/>
          <a:p>
            <a:pPr algn="l"/>
            <a:r>
              <a:rPr lang="en-GB" sz="4400" b="1" i="0" dirty="0">
                <a:effectLst/>
                <a:latin typeface="Noto Sans" panose="020B0502040204020203" pitchFamily="34" charset="0"/>
              </a:rPr>
              <a:t>Data Analysis &amp; Visualization</a:t>
            </a:r>
            <a:endParaRPr lang="en-US" sz="4400" dirty="0"/>
          </a:p>
        </p:txBody>
      </p:sp>
      <p:sp>
        <p:nvSpPr>
          <p:cNvPr id="3" name="Subtitle 2">
            <a:extLst>
              <a:ext uri="{FF2B5EF4-FFF2-40B4-BE49-F238E27FC236}">
                <a16:creationId xmlns:a16="http://schemas.microsoft.com/office/drawing/2014/main" id="{AB382213-DF92-3CB4-0C35-F289B691385C}"/>
              </a:ext>
            </a:extLst>
          </p:cNvPr>
          <p:cNvSpPr>
            <a:spLocks noGrp="1"/>
          </p:cNvSpPr>
          <p:nvPr>
            <p:ph type="subTitle" idx="1"/>
          </p:nvPr>
        </p:nvSpPr>
        <p:spPr>
          <a:xfrm>
            <a:off x="6367461" y="4072045"/>
            <a:ext cx="5414964" cy="2057289"/>
          </a:xfrm>
          <a:noFill/>
        </p:spPr>
        <p:txBody>
          <a:bodyPr>
            <a:normAutofit/>
          </a:bodyPr>
          <a:lstStyle/>
          <a:p>
            <a:pPr algn="l"/>
            <a:r>
              <a:rPr lang="en-US" sz="1400" b="1" i="0" dirty="0">
                <a:solidFill>
                  <a:srgbClr val="212529"/>
                </a:solidFill>
                <a:effectLst/>
                <a:latin typeface="Nunito" pitchFamily="2" charset="0"/>
              </a:rPr>
              <a:t>DB group</a:t>
            </a:r>
            <a:endParaRPr lang="en-US" sz="1700" b="1" dirty="0">
              <a:solidFill>
                <a:schemeClr val="tx1"/>
              </a:solidFill>
            </a:endParaRPr>
          </a:p>
          <a:p>
            <a:pPr marL="342900" indent="-342900" algn="l">
              <a:buFont typeface="Wingdings" panose="05000000000000000000" pitchFamily="2" charset="2"/>
              <a:buChar char="v"/>
            </a:pPr>
            <a:r>
              <a:rPr lang="en-US" sz="1700" i="0" dirty="0" err="1">
                <a:solidFill>
                  <a:schemeClr val="tx1"/>
                </a:solidFill>
                <a:effectLst/>
                <a:latin typeface="Calibri" panose="020F0502020204030204" pitchFamily="34" charset="0"/>
              </a:rPr>
              <a:t>Randunu</a:t>
            </a:r>
            <a:r>
              <a:rPr lang="en-US" sz="1700" i="0" dirty="0">
                <a:solidFill>
                  <a:schemeClr val="tx1"/>
                </a:solidFill>
                <a:effectLst/>
                <a:latin typeface="Calibri" panose="020F0502020204030204" pitchFamily="34" charset="0"/>
              </a:rPr>
              <a:t> </a:t>
            </a:r>
            <a:r>
              <a:rPr lang="en-US" sz="1700" i="0" dirty="0" err="1">
                <a:solidFill>
                  <a:schemeClr val="tx1"/>
                </a:solidFill>
                <a:effectLst/>
                <a:latin typeface="Calibri" panose="020F0502020204030204" pitchFamily="34" charset="0"/>
              </a:rPr>
              <a:t>Pathirannehelage</a:t>
            </a:r>
            <a:r>
              <a:rPr lang="en-US" sz="1700" i="0" dirty="0">
                <a:solidFill>
                  <a:schemeClr val="tx1"/>
                </a:solidFill>
                <a:effectLst/>
                <a:latin typeface="Calibri" panose="020F0502020204030204" pitchFamily="34" charset="0"/>
              </a:rPr>
              <a:t> Akila Madhushanka Pathirana</a:t>
            </a:r>
          </a:p>
          <a:p>
            <a:pPr marL="342900" indent="-342900" algn="l">
              <a:buFont typeface="Wingdings" panose="05000000000000000000" pitchFamily="2" charset="2"/>
              <a:buChar char="v"/>
            </a:pPr>
            <a:r>
              <a:rPr lang="en-US" sz="1700" dirty="0" err="1">
                <a:solidFill>
                  <a:schemeClr val="tx1"/>
                </a:solidFill>
                <a:latin typeface="Calibri" panose="020F0502020204030204" pitchFamily="34" charset="0"/>
              </a:rPr>
              <a:t>Hewa</a:t>
            </a:r>
            <a:r>
              <a:rPr lang="en-US" sz="1700" dirty="0">
                <a:solidFill>
                  <a:schemeClr val="tx1"/>
                </a:solidFill>
                <a:latin typeface="Calibri" panose="020F0502020204030204" pitchFamily="34" charset="0"/>
              </a:rPr>
              <a:t> </a:t>
            </a:r>
            <a:r>
              <a:rPr lang="en-US" sz="1700" dirty="0" err="1">
                <a:solidFill>
                  <a:schemeClr val="tx1"/>
                </a:solidFill>
                <a:latin typeface="Calibri" panose="020F0502020204030204" pitchFamily="34" charset="0"/>
              </a:rPr>
              <a:t>Walimunige</a:t>
            </a:r>
            <a:r>
              <a:rPr lang="en-US" sz="1700" dirty="0">
                <a:solidFill>
                  <a:schemeClr val="tx1"/>
                </a:solidFill>
                <a:latin typeface="Calibri" panose="020F0502020204030204" pitchFamily="34" charset="0"/>
              </a:rPr>
              <a:t> </a:t>
            </a:r>
            <a:r>
              <a:rPr lang="en-US" sz="1700" dirty="0" err="1">
                <a:solidFill>
                  <a:schemeClr val="tx1"/>
                </a:solidFill>
                <a:latin typeface="Calibri" panose="020F0502020204030204" pitchFamily="34" charset="0"/>
              </a:rPr>
              <a:t>Wasantha</a:t>
            </a:r>
            <a:r>
              <a:rPr lang="en-US" sz="1700" dirty="0">
                <a:solidFill>
                  <a:schemeClr val="tx1"/>
                </a:solidFill>
                <a:latin typeface="Calibri" panose="020F0502020204030204" pitchFamily="34" charset="0"/>
              </a:rPr>
              <a:t> </a:t>
            </a:r>
          </a:p>
          <a:p>
            <a:pPr marL="342900" indent="-342900" algn="l">
              <a:buFont typeface="Wingdings" panose="05000000000000000000" pitchFamily="2" charset="2"/>
              <a:buChar char="v"/>
            </a:pPr>
            <a:r>
              <a:rPr lang="en-US" sz="1700" dirty="0">
                <a:solidFill>
                  <a:schemeClr val="tx1"/>
                </a:solidFill>
                <a:latin typeface="Calibri" panose="020F0502020204030204" pitchFamily="34" charset="0"/>
              </a:rPr>
              <a:t>Gimhani Kaushalya </a:t>
            </a:r>
            <a:r>
              <a:rPr lang="en-US" sz="1700" dirty="0" err="1">
                <a:solidFill>
                  <a:schemeClr val="tx1"/>
                </a:solidFill>
                <a:latin typeface="Calibri" panose="020F0502020204030204" pitchFamily="34" charset="0"/>
              </a:rPr>
              <a:t>Garusing</a:t>
            </a:r>
            <a:r>
              <a:rPr lang="en-US" sz="1700" dirty="0">
                <a:solidFill>
                  <a:schemeClr val="tx1"/>
                </a:solidFill>
                <a:latin typeface="Calibri" panose="020F0502020204030204" pitchFamily="34" charset="0"/>
              </a:rPr>
              <a:t> </a:t>
            </a:r>
            <a:r>
              <a:rPr lang="en-US" sz="1700" dirty="0" err="1">
                <a:solidFill>
                  <a:schemeClr val="tx1"/>
                </a:solidFill>
                <a:latin typeface="Calibri" panose="020F0502020204030204" pitchFamily="34" charset="0"/>
              </a:rPr>
              <a:t>Arachchige</a:t>
            </a:r>
            <a:endParaRPr lang="en-US" sz="1700" dirty="0">
              <a:solidFill>
                <a:schemeClr val="tx1"/>
              </a:solidFill>
              <a:latin typeface="Calibri" panose="020F0502020204030204" pitchFamily="34" charset="0"/>
            </a:endParaRPr>
          </a:p>
          <a:p>
            <a:pPr marL="342900" indent="-342900" algn="l">
              <a:buFont typeface="Wingdings" panose="05000000000000000000" pitchFamily="2" charset="2"/>
              <a:buChar char="v"/>
            </a:pPr>
            <a:endParaRPr lang="en-US" sz="1700" dirty="0">
              <a:solidFill>
                <a:schemeClr val="tx1"/>
              </a:solidFill>
            </a:endParaRPr>
          </a:p>
        </p:txBody>
      </p:sp>
      <p:pic>
        <p:nvPicPr>
          <p:cNvPr id="5" name="Picture 4" descr="Vibrant multicolour checkered floor design">
            <a:extLst>
              <a:ext uri="{FF2B5EF4-FFF2-40B4-BE49-F238E27FC236}">
                <a16:creationId xmlns:a16="http://schemas.microsoft.com/office/drawing/2014/main" id="{5C1522C0-93E1-495C-688E-C7FFE0E8098B}"/>
              </a:ext>
            </a:extLst>
          </p:cNvPr>
          <p:cNvPicPr>
            <a:picLocks noChangeAspect="1"/>
          </p:cNvPicPr>
          <p:nvPr/>
        </p:nvPicPr>
        <p:blipFill rotWithShape="1">
          <a:blip r:embed="rId3"/>
          <a:srcRect l="20457" r="20434"/>
          <a:stretch/>
        </p:blipFill>
        <p:spPr>
          <a:xfrm>
            <a:off x="1" y="10"/>
            <a:ext cx="6005512" cy="6857990"/>
          </a:xfrm>
          <a:prstGeom prst="rect">
            <a:avLst/>
          </a:prstGeom>
        </p:spPr>
      </p:pic>
    </p:spTree>
    <p:extLst>
      <p:ext uri="{BB962C8B-B14F-4D97-AF65-F5344CB8AC3E}">
        <p14:creationId xmlns:p14="http://schemas.microsoft.com/office/powerpoint/2010/main" val="3096455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CFB5F2-B19C-47F3-8093-971499639FD6}"/>
              </a:ext>
            </a:extLst>
          </p:cNvPr>
          <p:cNvPicPr>
            <a:picLocks noChangeAspect="1"/>
          </p:cNvPicPr>
          <p:nvPr/>
        </p:nvPicPr>
        <p:blipFill>
          <a:blip r:embed="rId2"/>
          <a:stretch>
            <a:fillRect/>
          </a:stretch>
        </p:blipFill>
        <p:spPr>
          <a:xfrm>
            <a:off x="242684" y="1603492"/>
            <a:ext cx="3468717" cy="3100062"/>
          </a:xfrm>
          <a:prstGeom prst="rect">
            <a:avLst/>
          </a:prstGeom>
        </p:spPr>
      </p:pic>
      <p:pic>
        <p:nvPicPr>
          <p:cNvPr id="8" name="Picture 7">
            <a:extLst>
              <a:ext uri="{FF2B5EF4-FFF2-40B4-BE49-F238E27FC236}">
                <a16:creationId xmlns:a16="http://schemas.microsoft.com/office/drawing/2014/main" id="{A5DA84E4-9213-460A-9C5D-E90C68323C5C}"/>
              </a:ext>
            </a:extLst>
          </p:cNvPr>
          <p:cNvPicPr>
            <a:picLocks noChangeAspect="1"/>
          </p:cNvPicPr>
          <p:nvPr/>
        </p:nvPicPr>
        <p:blipFill>
          <a:blip r:embed="rId3"/>
          <a:stretch>
            <a:fillRect/>
          </a:stretch>
        </p:blipFill>
        <p:spPr>
          <a:xfrm>
            <a:off x="3963668" y="3014381"/>
            <a:ext cx="4090392" cy="2927108"/>
          </a:xfrm>
          <a:prstGeom prst="rect">
            <a:avLst/>
          </a:prstGeom>
        </p:spPr>
      </p:pic>
      <p:pic>
        <p:nvPicPr>
          <p:cNvPr id="13" name="Picture 12">
            <a:extLst>
              <a:ext uri="{FF2B5EF4-FFF2-40B4-BE49-F238E27FC236}">
                <a16:creationId xmlns:a16="http://schemas.microsoft.com/office/drawing/2014/main" id="{EBF55520-AFBB-4CB4-A5D1-0630D2DD7AC2}"/>
              </a:ext>
            </a:extLst>
          </p:cNvPr>
          <p:cNvPicPr>
            <a:picLocks noChangeAspect="1"/>
          </p:cNvPicPr>
          <p:nvPr/>
        </p:nvPicPr>
        <p:blipFill>
          <a:blip r:embed="rId4"/>
          <a:stretch>
            <a:fillRect/>
          </a:stretch>
        </p:blipFill>
        <p:spPr>
          <a:xfrm>
            <a:off x="3963668" y="287505"/>
            <a:ext cx="4118094" cy="2624380"/>
          </a:xfrm>
          <a:prstGeom prst="rect">
            <a:avLst/>
          </a:prstGeom>
        </p:spPr>
      </p:pic>
      <p:sp>
        <p:nvSpPr>
          <p:cNvPr id="16" name="TextBox 15">
            <a:extLst>
              <a:ext uri="{FF2B5EF4-FFF2-40B4-BE49-F238E27FC236}">
                <a16:creationId xmlns:a16="http://schemas.microsoft.com/office/drawing/2014/main" id="{69625BE6-0325-4304-B4DB-7B2EA02B269A}"/>
              </a:ext>
            </a:extLst>
          </p:cNvPr>
          <p:cNvSpPr txBox="1"/>
          <p:nvPr/>
        </p:nvSpPr>
        <p:spPr>
          <a:xfrm>
            <a:off x="1176337" y="248322"/>
            <a:ext cx="10125075" cy="461665"/>
          </a:xfrm>
          <a:prstGeom prst="rect">
            <a:avLst/>
          </a:prstGeom>
          <a:noFill/>
        </p:spPr>
        <p:txBody>
          <a:bodyPr wrap="square">
            <a:spAutoFit/>
          </a:bodyPr>
          <a:lstStyle/>
          <a:p>
            <a:r>
              <a:rPr lang="en-US" sz="2400" b="1" i="0" dirty="0">
                <a:effectLst/>
                <a:latin typeface="Calibri" panose="020F0502020204030204" pitchFamily="34" charset="0"/>
                <a:ea typeface="Calibri" panose="020F0502020204030204" pitchFamily="34" charset="0"/>
                <a:cs typeface="Calibri" panose="020F0502020204030204" pitchFamily="34" charset="0"/>
              </a:rPr>
              <a:t>1.8 Bins</a:t>
            </a:r>
            <a:endParaRPr lang="en-US" sz="24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99578A19-EFA0-467B-909D-60643EB71ACB}"/>
              </a:ext>
            </a:extLst>
          </p:cNvPr>
          <p:cNvSpPr txBox="1"/>
          <p:nvPr/>
        </p:nvSpPr>
        <p:spPr>
          <a:xfrm>
            <a:off x="785813" y="4718181"/>
            <a:ext cx="1481138"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bin1-</a:t>
            </a:r>
            <a:endParaRPr lang="en-US"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178E0089-3E36-4136-AECB-054B9061D328}"/>
              </a:ext>
            </a:extLst>
          </p:cNvPr>
          <p:cNvSpPr txBox="1"/>
          <p:nvPr/>
        </p:nvSpPr>
        <p:spPr>
          <a:xfrm>
            <a:off x="5282146" y="5941489"/>
            <a:ext cx="1481138"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bin2-</a:t>
            </a:r>
            <a:endParaRPr lang="en-US" i="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20" name="Picture 19">
            <a:extLst>
              <a:ext uri="{FF2B5EF4-FFF2-40B4-BE49-F238E27FC236}">
                <a16:creationId xmlns:a16="http://schemas.microsoft.com/office/drawing/2014/main" id="{E86D4961-5E0F-4FDC-981B-D6414615980E}"/>
              </a:ext>
            </a:extLst>
          </p:cNvPr>
          <p:cNvPicPr>
            <a:picLocks noChangeAspect="1"/>
          </p:cNvPicPr>
          <p:nvPr/>
        </p:nvPicPr>
        <p:blipFill>
          <a:blip r:embed="rId5"/>
          <a:stretch>
            <a:fillRect/>
          </a:stretch>
        </p:blipFill>
        <p:spPr>
          <a:xfrm>
            <a:off x="8334029" y="1603491"/>
            <a:ext cx="3721974" cy="3017670"/>
          </a:xfrm>
          <a:prstGeom prst="rect">
            <a:avLst/>
          </a:prstGeom>
        </p:spPr>
      </p:pic>
      <p:sp>
        <p:nvSpPr>
          <p:cNvPr id="21" name="TextBox 20">
            <a:extLst>
              <a:ext uri="{FF2B5EF4-FFF2-40B4-BE49-F238E27FC236}">
                <a16:creationId xmlns:a16="http://schemas.microsoft.com/office/drawing/2014/main" id="{5A32359A-BB8E-4DB5-B492-F1FFA0ECA772}"/>
              </a:ext>
            </a:extLst>
          </p:cNvPr>
          <p:cNvSpPr txBox="1"/>
          <p:nvPr/>
        </p:nvSpPr>
        <p:spPr>
          <a:xfrm>
            <a:off x="9571613" y="4621161"/>
            <a:ext cx="1481138"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bin3-</a:t>
            </a:r>
            <a:endParaRPr lang="en-US"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0673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82A9-4EB3-E641-D34D-EDE40B16C579}"/>
              </a:ext>
            </a:extLst>
          </p:cNvPr>
          <p:cNvSpPr>
            <a:spLocks noGrp="1"/>
          </p:cNvSpPr>
          <p:nvPr>
            <p:ph type="title"/>
          </p:nvPr>
        </p:nvSpPr>
        <p:spPr>
          <a:xfrm>
            <a:off x="913775" y="161925"/>
            <a:ext cx="9849474" cy="904875"/>
          </a:xfrm>
        </p:spPr>
        <p:txBody>
          <a:bodyPr>
            <a:normAutofit/>
          </a:bodyPr>
          <a:lstStyle/>
          <a:p>
            <a:r>
              <a:rPr lang="en-US" b="1" i="0" dirty="0">
                <a:solidFill>
                  <a:srgbClr val="1F2328"/>
                </a:solidFill>
                <a:effectLst/>
                <a:latin typeface="-apple-system"/>
              </a:rPr>
              <a:t>2. Data Objects &amp; Attribute Types</a:t>
            </a:r>
            <a:endParaRPr lang="en-US" dirty="0"/>
          </a:p>
        </p:txBody>
      </p:sp>
      <p:graphicFrame>
        <p:nvGraphicFramePr>
          <p:cNvPr id="7" name="Table 7">
            <a:extLst>
              <a:ext uri="{FF2B5EF4-FFF2-40B4-BE49-F238E27FC236}">
                <a16:creationId xmlns:a16="http://schemas.microsoft.com/office/drawing/2014/main" id="{347D45CC-1216-40A5-B535-069D6D4DB948}"/>
              </a:ext>
            </a:extLst>
          </p:cNvPr>
          <p:cNvGraphicFramePr>
            <a:graphicFrameLocks noGrp="1"/>
          </p:cNvGraphicFramePr>
          <p:nvPr>
            <p:extLst>
              <p:ext uri="{D42A27DB-BD31-4B8C-83A1-F6EECF244321}">
                <p14:modId xmlns:p14="http://schemas.microsoft.com/office/powerpoint/2010/main" val="1285906598"/>
              </p:ext>
            </p:extLst>
          </p:nvPr>
        </p:nvGraphicFramePr>
        <p:xfrm>
          <a:off x="171450" y="1066800"/>
          <a:ext cx="5486402" cy="1737360"/>
        </p:xfrm>
        <a:graphic>
          <a:graphicData uri="http://schemas.openxmlformats.org/drawingml/2006/table">
            <a:tbl>
              <a:tblPr firstRow="1" bandRow="1">
                <a:tableStyleId>{5C22544A-7EE6-4342-B048-85BDC9FD1C3A}</a:tableStyleId>
              </a:tblPr>
              <a:tblGrid>
                <a:gridCol w="2743201">
                  <a:extLst>
                    <a:ext uri="{9D8B030D-6E8A-4147-A177-3AD203B41FA5}">
                      <a16:colId xmlns:a16="http://schemas.microsoft.com/office/drawing/2014/main" val="3742555115"/>
                    </a:ext>
                  </a:extLst>
                </a:gridCol>
                <a:gridCol w="2743201">
                  <a:extLst>
                    <a:ext uri="{9D8B030D-6E8A-4147-A177-3AD203B41FA5}">
                      <a16:colId xmlns:a16="http://schemas.microsoft.com/office/drawing/2014/main" val="2883356731"/>
                    </a:ext>
                  </a:extLst>
                </a:gridCol>
              </a:tblGrid>
              <a:tr h="337457">
                <a:tc>
                  <a:txBody>
                    <a:bodyPr/>
                    <a:lstStyle/>
                    <a:p>
                      <a:r>
                        <a:rPr lang="en-US" dirty="0"/>
                        <a:t>Data objects</a:t>
                      </a:r>
                    </a:p>
                  </a:txBody>
                  <a:tcPr/>
                </a:tc>
                <a:tc>
                  <a:txBody>
                    <a:bodyPr/>
                    <a:lstStyle/>
                    <a:p>
                      <a:r>
                        <a:rPr lang="en-US" dirty="0"/>
                        <a:t>Column names</a:t>
                      </a:r>
                    </a:p>
                  </a:txBody>
                  <a:tcPr/>
                </a:tc>
                <a:extLst>
                  <a:ext uri="{0D108BD9-81ED-4DB2-BD59-A6C34878D82A}">
                    <a16:rowId xmlns:a16="http://schemas.microsoft.com/office/drawing/2014/main" val="3696517711"/>
                  </a:ext>
                </a:extLst>
              </a:tr>
              <a:tr h="337457">
                <a:tc>
                  <a:txBody>
                    <a:bodyPr/>
                    <a:lstStyle/>
                    <a:p>
                      <a:r>
                        <a:rPr lang="en-US" dirty="0"/>
                        <a:t>Nominal data</a:t>
                      </a:r>
                    </a:p>
                  </a:txBody>
                  <a:tcPr/>
                </a:tc>
                <a:tc>
                  <a:txBody>
                    <a:bodyPr/>
                    <a:lstStyle/>
                    <a:p>
                      <a:r>
                        <a:rPr lang="en-US" sz="1800" b="0" i="0" kern="1200" dirty="0">
                          <a:solidFill>
                            <a:schemeClr val="dk1"/>
                          </a:solidFill>
                          <a:effectLst/>
                          <a:latin typeface="+mn-lt"/>
                          <a:ea typeface="+mn-ea"/>
                          <a:cs typeface="+mn-cs"/>
                        </a:rPr>
                        <a:t>'make', 'Model', '</a:t>
                      </a:r>
                      <a:r>
                        <a:rPr lang="en-US" sz="1800" b="0" i="0" kern="1200" dirty="0" err="1">
                          <a:solidFill>
                            <a:schemeClr val="dk1"/>
                          </a:solidFill>
                          <a:effectLst/>
                          <a:latin typeface="+mn-lt"/>
                          <a:ea typeface="+mn-ea"/>
                          <a:cs typeface="+mn-cs"/>
                        </a:rPr>
                        <a:t>Vehicleclass</a:t>
                      </a:r>
                      <a:r>
                        <a:rPr lang="en-US" sz="1800" b="0" i="0" kern="1200" dirty="0">
                          <a:solidFill>
                            <a:schemeClr val="dk1"/>
                          </a:solidFill>
                          <a:effectLst/>
                          <a:latin typeface="+mn-lt"/>
                          <a:ea typeface="+mn-ea"/>
                          <a:cs typeface="+mn-cs"/>
                        </a:rPr>
                        <a:t>', 'Transmission'</a:t>
                      </a:r>
                      <a:endParaRPr lang="en-US" dirty="0"/>
                    </a:p>
                  </a:txBody>
                  <a:tcPr/>
                </a:tc>
                <a:extLst>
                  <a:ext uri="{0D108BD9-81ED-4DB2-BD59-A6C34878D82A}">
                    <a16:rowId xmlns:a16="http://schemas.microsoft.com/office/drawing/2014/main" val="3898271257"/>
                  </a:ext>
                </a:extLst>
              </a:tr>
              <a:tr h="337457">
                <a:tc>
                  <a:txBody>
                    <a:bodyPr/>
                    <a:lstStyle/>
                    <a:p>
                      <a:r>
                        <a:rPr lang="en-US" dirty="0"/>
                        <a:t>Binary data</a:t>
                      </a:r>
                    </a:p>
                  </a:txBody>
                  <a:tcPr/>
                </a:tc>
                <a:tc>
                  <a:txBody>
                    <a:bodyPr/>
                    <a:lstStyle/>
                    <a:p>
                      <a:r>
                        <a:rPr lang="en-US" dirty="0"/>
                        <a:t>null</a:t>
                      </a:r>
                    </a:p>
                  </a:txBody>
                  <a:tcPr/>
                </a:tc>
                <a:extLst>
                  <a:ext uri="{0D108BD9-81ED-4DB2-BD59-A6C34878D82A}">
                    <a16:rowId xmlns:a16="http://schemas.microsoft.com/office/drawing/2014/main" val="2677394930"/>
                  </a:ext>
                </a:extLst>
              </a:tr>
              <a:tr h="337457">
                <a:tc>
                  <a:txBody>
                    <a:bodyPr/>
                    <a:lstStyle/>
                    <a:p>
                      <a:r>
                        <a:rPr lang="en-US" dirty="0"/>
                        <a:t>Ordinal data</a:t>
                      </a:r>
                    </a:p>
                  </a:txBody>
                  <a:tcPr/>
                </a:tc>
                <a:tc>
                  <a:txBody>
                    <a:bodyPr/>
                    <a:lstStyle/>
                    <a:p>
                      <a:r>
                        <a:rPr lang="en-US" sz="1800" b="0" kern="1200" dirty="0">
                          <a:solidFill>
                            <a:schemeClr val="dk1"/>
                          </a:solidFill>
                          <a:effectLst/>
                          <a:latin typeface="+mn-lt"/>
                          <a:ea typeface="+mn-ea"/>
                          <a:cs typeface="+mn-cs"/>
                        </a:rPr>
                        <a:t>'Cylinders'</a:t>
                      </a:r>
                    </a:p>
                  </a:txBody>
                  <a:tcPr/>
                </a:tc>
                <a:extLst>
                  <a:ext uri="{0D108BD9-81ED-4DB2-BD59-A6C34878D82A}">
                    <a16:rowId xmlns:a16="http://schemas.microsoft.com/office/drawing/2014/main" val="786356302"/>
                  </a:ext>
                </a:extLst>
              </a:tr>
            </a:tbl>
          </a:graphicData>
        </a:graphic>
      </p:graphicFrame>
      <p:pic>
        <p:nvPicPr>
          <p:cNvPr id="10" name="Picture 9">
            <a:extLst>
              <a:ext uri="{FF2B5EF4-FFF2-40B4-BE49-F238E27FC236}">
                <a16:creationId xmlns:a16="http://schemas.microsoft.com/office/drawing/2014/main" id="{006E9507-6822-4F9C-892A-136BF46ECA3F}"/>
              </a:ext>
            </a:extLst>
          </p:cNvPr>
          <p:cNvPicPr>
            <a:picLocks noChangeAspect="1"/>
          </p:cNvPicPr>
          <p:nvPr/>
        </p:nvPicPr>
        <p:blipFill>
          <a:blip r:embed="rId3"/>
          <a:stretch>
            <a:fillRect/>
          </a:stretch>
        </p:blipFill>
        <p:spPr>
          <a:xfrm>
            <a:off x="5751163" y="3513427"/>
            <a:ext cx="2977384" cy="3011199"/>
          </a:xfrm>
          <a:prstGeom prst="rect">
            <a:avLst/>
          </a:prstGeom>
        </p:spPr>
      </p:pic>
      <p:graphicFrame>
        <p:nvGraphicFramePr>
          <p:cNvPr id="11" name="Table 11">
            <a:extLst>
              <a:ext uri="{FF2B5EF4-FFF2-40B4-BE49-F238E27FC236}">
                <a16:creationId xmlns:a16="http://schemas.microsoft.com/office/drawing/2014/main" id="{1D16B7BE-1B5F-43A8-865A-E159984B97DC}"/>
              </a:ext>
            </a:extLst>
          </p:cNvPr>
          <p:cNvGraphicFramePr>
            <a:graphicFrameLocks noGrp="1"/>
          </p:cNvGraphicFramePr>
          <p:nvPr>
            <p:extLst>
              <p:ext uri="{D42A27DB-BD31-4B8C-83A1-F6EECF244321}">
                <p14:modId xmlns:p14="http://schemas.microsoft.com/office/powerpoint/2010/main" val="3065856007"/>
              </p:ext>
            </p:extLst>
          </p:nvPr>
        </p:nvGraphicFramePr>
        <p:xfrm>
          <a:off x="171450" y="3246727"/>
          <a:ext cx="5486402" cy="3291840"/>
        </p:xfrm>
        <a:graphic>
          <a:graphicData uri="http://schemas.openxmlformats.org/drawingml/2006/table">
            <a:tbl>
              <a:tblPr firstRow="1" bandRow="1">
                <a:tableStyleId>{5C22544A-7EE6-4342-B048-85BDC9FD1C3A}</a:tableStyleId>
              </a:tblPr>
              <a:tblGrid>
                <a:gridCol w="2743201">
                  <a:extLst>
                    <a:ext uri="{9D8B030D-6E8A-4147-A177-3AD203B41FA5}">
                      <a16:colId xmlns:a16="http://schemas.microsoft.com/office/drawing/2014/main" val="1126859219"/>
                    </a:ext>
                  </a:extLst>
                </a:gridCol>
                <a:gridCol w="2743201">
                  <a:extLst>
                    <a:ext uri="{9D8B030D-6E8A-4147-A177-3AD203B41FA5}">
                      <a16:colId xmlns:a16="http://schemas.microsoft.com/office/drawing/2014/main" val="1183034711"/>
                    </a:ext>
                  </a:extLst>
                </a:gridCol>
              </a:tblGrid>
              <a:tr h="300759">
                <a:tc>
                  <a:txBody>
                    <a:bodyPr/>
                    <a:lstStyle/>
                    <a:p>
                      <a:r>
                        <a:rPr lang="en-US" dirty="0"/>
                        <a:t>Numeric type</a:t>
                      </a:r>
                    </a:p>
                  </a:txBody>
                  <a:tcPr/>
                </a:tc>
                <a:tc>
                  <a:txBody>
                    <a:bodyPr/>
                    <a:lstStyle/>
                    <a:p>
                      <a:r>
                        <a:rPr lang="en-US" dirty="0"/>
                        <a:t>Column names</a:t>
                      </a:r>
                    </a:p>
                  </a:txBody>
                  <a:tcPr/>
                </a:tc>
                <a:extLst>
                  <a:ext uri="{0D108BD9-81ED-4DB2-BD59-A6C34878D82A}">
                    <a16:rowId xmlns:a16="http://schemas.microsoft.com/office/drawing/2014/main" val="2290283447"/>
                  </a:ext>
                </a:extLst>
              </a:tr>
              <a:tr h="7518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Discrete</a:t>
                      </a:r>
                    </a:p>
                    <a:p>
                      <a:endParaRPr lang="en-US"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dirty="0">
                          <a:solidFill>
                            <a:schemeClr val="dk1"/>
                          </a:solidFill>
                          <a:effectLst/>
                          <a:latin typeface="+mn-lt"/>
                          <a:ea typeface="+mn-ea"/>
                          <a:cs typeface="+mn-cs"/>
                        </a:rPr>
                        <a:t>'Fuel Consumption Comb (mpg)'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dirty="0">
                          <a:solidFill>
                            <a:schemeClr val="dk1"/>
                          </a:solidFill>
                          <a:effectLst/>
                          <a:latin typeface="+mn-lt"/>
                          <a:ea typeface="+mn-ea"/>
                          <a:cs typeface="+mn-cs"/>
                        </a:rPr>
                        <a:t>'CO2 Emissions(g/km)'</a:t>
                      </a:r>
                    </a:p>
                    <a:p>
                      <a:endParaRPr lang="en-US" dirty="0"/>
                    </a:p>
                  </a:txBody>
                  <a:tcPr/>
                </a:tc>
                <a:extLst>
                  <a:ext uri="{0D108BD9-81ED-4DB2-BD59-A6C34878D82A}">
                    <a16:rowId xmlns:a16="http://schemas.microsoft.com/office/drawing/2014/main" val="15808215"/>
                  </a:ext>
                </a:extLst>
              </a:tr>
              <a:tr h="977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Continuous</a:t>
                      </a:r>
                    </a:p>
                    <a:p>
                      <a:endParaRPr lang="en-US"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dirty="0">
                          <a:solidFill>
                            <a:schemeClr val="dk1"/>
                          </a:solidFill>
                          <a:effectLst/>
                          <a:latin typeface="+mn-lt"/>
                          <a:ea typeface="+mn-ea"/>
                          <a:cs typeface="+mn-cs"/>
                        </a:rPr>
                        <a:t>'Engine Size(L)'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'Fuel Consumption City (L/100 km)'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'Fuel Consumption Hwy (L/100 km)'</a:t>
                      </a:r>
                    </a:p>
                    <a:p>
                      <a:endParaRPr lang="en-US" dirty="0"/>
                    </a:p>
                  </a:txBody>
                  <a:tcPr/>
                </a:tc>
                <a:extLst>
                  <a:ext uri="{0D108BD9-81ED-4DB2-BD59-A6C34878D82A}">
                    <a16:rowId xmlns:a16="http://schemas.microsoft.com/office/drawing/2014/main" val="383490731"/>
                  </a:ext>
                </a:extLst>
              </a:tr>
            </a:tbl>
          </a:graphicData>
        </a:graphic>
      </p:graphicFrame>
      <p:pic>
        <p:nvPicPr>
          <p:cNvPr id="13" name="Picture 12">
            <a:extLst>
              <a:ext uri="{FF2B5EF4-FFF2-40B4-BE49-F238E27FC236}">
                <a16:creationId xmlns:a16="http://schemas.microsoft.com/office/drawing/2014/main" id="{A559E1C5-C59B-4E65-9901-3D841AC14D44}"/>
              </a:ext>
            </a:extLst>
          </p:cNvPr>
          <p:cNvPicPr>
            <a:picLocks noChangeAspect="1"/>
          </p:cNvPicPr>
          <p:nvPr/>
        </p:nvPicPr>
        <p:blipFill>
          <a:blip r:embed="rId4"/>
          <a:stretch>
            <a:fillRect/>
          </a:stretch>
        </p:blipFill>
        <p:spPr>
          <a:xfrm>
            <a:off x="8814272" y="2497395"/>
            <a:ext cx="3274891" cy="4027231"/>
          </a:xfrm>
          <a:prstGeom prst="rect">
            <a:avLst/>
          </a:prstGeom>
        </p:spPr>
      </p:pic>
    </p:spTree>
    <p:extLst>
      <p:ext uri="{BB962C8B-B14F-4D97-AF65-F5344CB8AC3E}">
        <p14:creationId xmlns:p14="http://schemas.microsoft.com/office/powerpoint/2010/main" val="262596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82A9-4EB3-E641-D34D-EDE40B16C579}"/>
              </a:ext>
            </a:extLst>
          </p:cNvPr>
          <p:cNvSpPr>
            <a:spLocks noGrp="1"/>
          </p:cNvSpPr>
          <p:nvPr>
            <p:ph type="title"/>
          </p:nvPr>
        </p:nvSpPr>
        <p:spPr>
          <a:xfrm>
            <a:off x="913775" y="161925"/>
            <a:ext cx="9849474" cy="904875"/>
          </a:xfrm>
        </p:spPr>
        <p:txBody>
          <a:bodyPr>
            <a:normAutofit/>
          </a:bodyPr>
          <a:lstStyle/>
          <a:p>
            <a:r>
              <a:rPr lang="en-US" b="1" dirty="0">
                <a:solidFill>
                  <a:srgbClr val="1F2328"/>
                </a:solidFill>
                <a:latin typeface="-apple-system"/>
              </a:rPr>
              <a:t>3</a:t>
            </a:r>
            <a:r>
              <a:rPr lang="en-US" b="1" i="0" dirty="0">
                <a:solidFill>
                  <a:srgbClr val="1F2328"/>
                </a:solidFill>
                <a:effectLst/>
                <a:latin typeface="-apple-system"/>
              </a:rPr>
              <a:t>. Basic STATISTICS</a:t>
            </a:r>
            <a:endParaRPr lang="en-US" dirty="0"/>
          </a:p>
        </p:txBody>
      </p:sp>
      <p:sp>
        <p:nvSpPr>
          <p:cNvPr id="8" name="TextBox 7">
            <a:extLst>
              <a:ext uri="{FF2B5EF4-FFF2-40B4-BE49-F238E27FC236}">
                <a16:creationId xmlns:a16="http://schemas.microsoft.com/office/drawing/2014/main" id="{54EDB2D0-ED4F-41EA-ADF1-326CB61D6A4F}"/>
              </a:ext>
            </a:extLst>
          </p:cNvPr>
          <p:cNvSpPr txBox="1"/>
          <p:nvPr/>
        </p:nvSpPr>
        <p:spPr>
          <a:xfrm>
            <a:off x="913774" y="1300847"/>
            <a:ext cx="3562975" cy="461665"/>
          </a:xfrm>
          <a:prstGeom prst="rect">
            <a:avLst/>
          </a:prstGeom>
          <a:noFill/>
        </p:spPr>
        <p:txBody>
          <a:bodyPr wrap="square">
            <a:spAutoFit/>
          </a:bodyPr>
          <a:lstStyle/>
          <a:p>
            <a:r>
              <a:rPr lang="en-US" sz="2400" b="1" i="0" dirty="0">
                <a:effectLst/>
                <a:latin typeface="Calibri" panose="020F0502020204030204" pitchFamily="34" charset="0"/>
                <a:ea typeface="Calibri" panose="020F0502020204030204" pitchFamily="34" charset="0"/>
                <a:cs typeface="Calibri" panose="020F0502020204030204" pitchFamily="34" charset="0"/>
              </a:rPr>
              <a:t>	3.1 Central Tendency</a:t>
            </a:r>
            <a:endParaRPr lang="en-US" sz="2400" i="0" u="sng"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322A870A-B7AF-4AF2-A8B3-11EEB3252AF4}"/>
              </a:ext>
            </a:extLst>
          </p:cNvPr>
          <p:cNvPicPr>
            <a:picLocks noChangeAspect="1"/>
          </p:cNvPicPr>
          <p:nvPr/>
        </p:nvPicPr>
        <p:blipFill>
          <a:blip r:embed="rId3"/>
          <a:stretch>
            <a:fillRect/>
          </a:stretch>
        </p:blipFill>
        <p:spPr>
          <a:xfrm>
            <a:off x="141127" y="1906726"/>
            <a:ext cx="5725337" cy="3779699"/>
          </a:xfrm>
          <a:prstGeom prst="rect">
            <a:avLst/>
          </a:prstGeom>
        </p:spPr>
      </p:pic>
      <p:pic>
        <p:nvPicPr>
          <p:cNvPr id="15" name="Picture 14">
            <a:extLst>
              <a:ext uri="{FF2B5EF4-FFF2-40B4-BE49-F238E27FC236}">
                <a16:creationId xmlns:a16="http://schemas.microsoft.com/office/drawing/2014/main" id="{EA0AF652-D430-4554-AF4D-EB74273F085C}"/>
              </a:ext>
            </a:extLst>
          </p:cNvPr>
          <p:cNvPicPr>
            <a:picLocks noChangeAspect="1"/>
          </p:cNvPicPr>
          <p:nvPr/>
        </p:nvPicPr>
        <p:blipFill>
          <a:blip r:embed="rId4"/>
          <a:stretch>
            <a:fillRect/>
          </a:stretch>
        </p:blipFill>
        <p:spPr>
          <a:xfrm>
            <a:off x="6000125" y="1906725"/>
            <a:ext cx="5972800" cy="3779699"/>
          </a:xfrm>
          <a:prstGeom prst="rect">
            <a:avLst/>
          </a:prstGeom>
        </p:spPr>
      </p:pic>
    </p:spTree>
    <p:extLst>
      <p:ext uri="{BB962C8B-B14F-4D97-AF65-F5344CB8AC3E}">
        <p14:creationId xmlns:p14="http://schemas.microsoft.com/office/powerpoint/2010/main" val="1587999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EDB2D0-ED4F-41EA-ADF1-326CB61D6A4F}"/>
              </a:ext>
            </a:extLst>
          </p:cNvPr>
          <p:cNvSpPr txBox="1"/>
          <p:nvPr/>
        </p:nvSpPr>
        <p:spPr>
          <a:xfrm>
            <a:off x="333375" y="138797"/>
            <a:ext cx="4181475" cy="738664"/>
          </a:xfrm>
          <a:prstGeom prst="rect">
            <a:avLst/>
          </a:prstGeom>
          <a:noFill/>
        </p:spPr>
        <p:txBody>
          <a:bodyPr wrap="square">
            <a:spAutoFit/>
          </a:bodyPr>
          <a:lstStyle/>
          <a:p>
            <a:r>
              <a:rPr lang="en-US" b="1" i="0" dirty="0">
                <a:effectLst/>
                <a:latin typeface="Calibri" panose="020F0502020204030204" pitchFamily="34" charset="0"/>
                <a:ea typeface="Calibri" panose="020F0502020204030204" pitchFamily="34" charset="0"/>
                <a:cs typeface="Calibri" panose="020F0502020204030204" pitchFamily="34" charset="0"/>
              </a:rPr>
              <a:t>	</a:t>
            </a:r>
            <a:r>
              <a:rPr lang="en-US" sz="2400" b="1" i="0" dirty="0">
                <a:effectLst/>
                <a:latin typeface="Calibri" panose="020F0502020204030204" pitchFamily="34" charset="0"/>
                <a:ea typeface="Calibri" panose="020F0502020204030204" pitchFamily="34" charset="0"/>
                <a:cs typeface="Calibri" panose="020F0502020204030204" pitchFamily="34" charset="0"/>
              </a:rPr>
              <a:t>3.1 Central Tendency </a:t>
            </a:r>
            <a:r>
              <a:rPr lang="en-US" sz="2400" b="1" i="0" dirty="0" err="1">
                <a:effectLst/>
                <a:latin typeface="Calibri" panose="020F0502020204030204" pitchFamily="34" charset="0"/>
                <a:ea typeface="Calibri" panose="020F0502020204030204" pitchFamily="34" charset="0"/>
                <a:cs typeface="Calibri" panose="020F0502020204030204" pitchFamily="34" charset="0"/>
              </a:rPr>
              <a:t>cont</a:t>
            </a:r>
            <a:r>
              <a:rPr lang="en-US" sz="2400" b="1" i="0" dirty="0">
                <a:effectLst/>
                <a:latin typeface="Calibri" panose="020F0502020204030204" pitchFamily="34" charset="0"/>
                <a:ea typeface="Calibri" panose="020F0502020204030204" pitchFamily="34" charset="0"/>
                <a:cs typeface="Calibri" panose="020F0502020204030204" pitchFamily="34" charset="0"/>
              </a:rPr>
              <a:t>…</a:t>
            </a:r>
            <a:endParaRPr lang="en-US" i="0" u="sng" dirty="0">
              <a:effectLst/>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		</a:t>
            </a:r>
            <a:endParaRPr lang="en-US" i="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1A699328-023F-4095-8849-A4B2F4EF5F7B}"/>
              </a:ext>
            </a:extLst>
          </p:cNvPr>
          <p:cNvPicPr>
            <a:picLocks noChangeAspect="1"/>
          </p:cNvPicPr>
          <p:nvPr/>
        </p:nvPicPr>
        <p:blipFill>
          <a:blip r:embed="rId3"/>
          <a:stretch>
            <a:fillRect/>
          </a:stretch>
        </p:blipFill>
        <p:spPr>
          <a:xfrm>
            <a:off x="4514850" y="619906"/>
            <a:ext cx="6029741" cy="5618188"/>
          </a:xfrm>
          <a:prstGeom prst="rect">
            <a:avLst/>
          </a:prstGeom>
        </p:spPr>
      </p:pic>
    </p:spTree>
    <p:extLst>
      <p:ext uri="{BB962C8B-B14F-4D97-AF65-F5344CB8AC3E}">
        <p14:creationId xmlns:p14="http://schemas.microsoft.com/office/powerpoint/2010/main" val="267671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EDB2D0-ED4F-41EA-ADF1-326CB61D6A4F}"/>
              </a:ext>
            </a:extLst>
          </p:cNvPr>
          <p:cNvSpPr txBox="1"/>
          <p:nvPr/>
        </p:nvSpPr>
        <p:spPr>
          <a:xfrm>
            <a:off x="751850" y="138797"/>
            <a:ext cx="2953494" cy="461665"/>
          </a:xfrm>
          <a:prstGeom prst="rect">
            <a:avLst/>
          </a:prstGeom>
          <a:noFill/>
        </p:spPr>
        <p:txBody>
          <a:bodyPr wrap="square">
            <a:spAutoFit/>
          </a:bodyPr>
          <a:lstStyle/>
          <a:p>
            <a:r>
              <a:rPr lang="en-US" b="1" i="0" dirty="0">
                <a:effectLst/>
                <a:latin typeface="Calibri" panose="020F0502020204030204" pitchFamily="34" charset="0"/>
                <a:ea typeface="Calibri" panose="020F0502020204030204" pitchFamily="34" charset="0"/>
                <a:cs typeface="Calibri" panose="020F0502020204030204" pitchFamily="34" charset="0"/>
              </a:rPr>
              <a:t>	</a:t>
            </a:r>
            <a:r>
              <a:rPr lang="en-US" sz="2400" b="1" i="0" dirty="0">
                <a:effectLst/>
                <a:latin typeface="Calibri" panose="020F0502020204030204" pitchFamily="34" charset="0"/>
                <a:ea typeface="Calibri" panose="020F0502020204030204" pitchFamily="34" charset="0"/>
                <a:cs typeface="Calibri" panose="020F0502020204030204" pitchFamily="34" charset="0"/>
              </a:rPr>
              <a:t>3.2 Min Max</a:t>
            </a:r>
            <a:endParaRPr lang="en-US" i="0" u="sng"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CEB6991-3BE7-4A80-96B0-417D28B37901}"/>
              </a:ext>
            </a:extLst>
          </p:cNvPr>
          <p:cNvSpPr txBox="1"/>
          <p:nvPr/>
        </p:nvSpPr>
        <p:spPr>
          <a:xfrm>
            <a:off x="7162800" y="138797"/>
            <a:ext cx="3400544" cy="461665"/>
          </a:xfrm>
          <a:prstGeom prst="rect">
            <a:avLst/>
          </a:prstGeom>
          <a:noFill/>
        </p:spPr>
        <p:txBody>
          <a:bodyPr wrap="square">
            <a:spAutoFit/>
          </a:bodyPr>
          <a:lstStyle/>
          <a:p>
            <a:r>
              <a:rPr lang="en-US" sz="2400" b="1" i="0" dirty="0">
                <a:effectLst/>
                <a:latin typeface="Calibri" panose="020F0502020204030204" pitchFamily="34" charset="0"/>
                <a:ea typeface="Calibri" panose="020F0502020204030204" pitchFamily="34" charset="0"/>
                <a:cs typeface="Calibri" panose="020F0502020204030204" pitchFamily="34" charset="0"/>
              </a:rPr>
              <a:t>	3.3 Sum and Product</a:t>
            </a:r>
            <a:endParaRPr lang="en-US" sz="2400" i="0" u="sng"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968F573A-57D5-491A-A4FE-5A58F97A98D0}"/>
              </a:ext>
            </a:extLst>
          </p:cNvPr>
          <p:cNvPicPr>
            <a:picLocks noChangeAspect="1"/>
          </p:cNvPicPr>
          <p:nvPr/>
        </p:nvPicPr>
        <p:blipFill>
          <a:blip r:embed="rId3"/>
          <a:stretch>
            <a:fillRect/>
          </a:stretch>
        </p:blipFill>
        <p:spPr>
          <a:xfrm>
            <a:off x="123825" y="938966"/>
            <a:ext cx="6094370" cy="4718884"/>
          </a:xfrm>
          <a:prstGeom prst="rect">
            <a:avLst/>
          </a:prstGeom>
        </p:spPr>
      </p:pic>
      <p:pic>
        <p:nvPicPr>
          <p:cNvPr id="14" name="Picture 13">
            <a:extLst>
              <a:ext uri="{FF2B5EF4-FFF2-40B4-BE49-F238E27FC236}">
                <a16:creationId xmlns:a16="http://schemas.microsoft.com/office/drawing/2014/main" id="{61695AAD-D50F-43F0-AF8C-1B948422EB86}"/>
              </a:ext>
            </a:extLst>
          </p:cNvPr>
          <p:cNvPicPr>
            <a:picLocks noChangeAspect="1"/>
          </p:cNvPicPr>
          <p:nvPr/>
        </p:nvPicPr>
        <p:blipFill>
          <a:blip r:embed="rId4"/>
          <a:stretch>
            <a:fillRect/>
          </a:stretch>
        </p:blipFill>
        <p:spPr>
          <a:xfrm>
            <a:off x="6324601" y="938966"/>
            <a:ext cx="5818641" cy="2623384"/>
          </a:xfrm>
          <a:prstGeom prst="rect">
            <a:avLst/>
          </a:prstGeom>
        </p:spPr>
      </p:pic>
    </p:spTree>
    <p:extLst>
      <p:ext uri="{BB962C8B-B14F-4D97-AF65-F5344CB8AC3E}">
        <p14:creationId xmlns:p14="http://schemas.microsoft.com/office/powerpoint/2010/main" val="12942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B2A289-2DF0-4964-8488-611E3090216B}"/>
              </a:ext>
            </a:extLst>
          </p:cNvPr>
          <p:cNvSpPr txBox="1"/>
          <p:nvPr/>
        </p:nvSpPr>
        <p:spPr>
          <a:xfrm>
            <a:off x="5638174" y="138797"/>
            <a:ext cx="4410701" cy="461665"/>
          </a:xfrm>
          <a:prstGeom prst="rect">
            <a:avLst/>
          </a:prstGeom>
          <a:noFill/>
        </p:spPr>
        <p:txBody>
          <a:bodyPr wrap="square">
            <a:spAutoFit/>
          </a:bodyPr>
          <a:lstStyle/>
          <a:p>
            <a:r>
              <a:rPr lang="en-US" sz="2400" b="1" i="0" dirty="0">
                <a:effectLst/>
                <a:latin typeface="Calibri" panose="020F0502020204030204" pitchFamily="34" charset="0"/>
                <a:ea typeface="Calibri" panose="020F0502020204030204" pitchFamily="34" charset="0"/>
                <a:cs typeface="Calibri" panose="020F0502020204030204" pitchFamily="34" charset="0"/>
              </a:rPr>
              <a:t>	3.4 STD and Variance</a:t>
            </a:r>
            <a:endParaRPr lang="en-US" sz="2400" i="0" u="sng"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17A5A72-F067-4BD7-835A-799D59C89834}"/>
              </a:ext>
            </a:extLst>
          </p:cNvPr>
          <p:cNvPicPr>
            <a:picLocks noChangeAspect="1"/>
          </p:cNvPicPr>
          <p:nvPr/>
        </p:nvPicPr>
        <p:blipFill>
          <a:blip r:embed="rId3"/>
          <a:stretch>
            <a:fillRect/>
          </a:stretch>
        </p:blipFill>
        <p:spPr>
          <a:xfrm>
            <a:off x="5638173" y="3987528"/>
            <a:ext cx="6430002" cy="2694458"/>
          </a:xfrm>
          <a:prstGeom prst="rect">
            <a:avLst/>
          </a:prstGeom>
        </p:spPr>
      </p:pic>
      <p:pic>
        <p:nvPicPr>
          <p:cNvPr id="8" name="Picture 7">
            <a:extLst>
              <a:ext uri="{FF2B5EF4-FFF2-40B4-BE49-F238E27FC236}">
                <a16:creationId xmlns:a16="http://schemas.microsoft.com/office/drawing/2014/main" id="{15571BF4-B03B-4588-B5A4-ECAB22916AB5}"/>
              </a:ext>
            </a:extLst>
          </p:cNvPr>
          <p:cNvPicPr>
            <a:picLocks noChangeAspect="1"/>
          </p:cNvPicPr>
          <p:nvPr/>
        </p:nvPicPr>
        <p:blipFill>
          <a:blip r:embed="rId4"/>
          <a:stretch>
            <a:fillRect/>
          </a:stretch>
        </p:blipFill>
        <p:spPr>
          <a:xfrm>
            <a:off x="123825" y="1095374"/>
            <a:ext cx="5419725" cy="5388053"/>
          </a:xfrm>
          <a:prstGeom prst="rect">
            <a:avLst/>
          </a:prstGeom>
        </p:spPr>
      </p:pic>
      <p:pic>
        <p:nvPicPr>
          <p:cNvPr id="10" name="Picture 9">
            <a:extLst>
              <a:ext uri="{FF2B5EF4-FFF2-40B4-BE49-F238E27FC236}">
                <a16:creationId xmlns:a16="http://schemas.microsoft.com/office/drawing/2014/main" id="{C6833341-4882-4D0F-B528-3C5D9DE017DC}"/>
              </a:ext>
            </a:extLst>
          </p:cNvPr>
          <p:cNvPicPr>
            <a:picLocks noChangeAspect="1"/>
          </p:cNvPicPr>
          <p:nvPr/>
        </p:nvPicPr>
        <p:blipFill>
          <a:blip r:embed="rId5"/>
          <a:stretch>
            <a:fillRect/>
          </a:stretch>
        </p:blipFill>
        <p:spPr>
          <a:xfrm>
            <a:off x="5638173" y="596554"/>
            <a:ext cx="6430001" cy="3147233"/>
          </a:xfrm>
          <a:prstGeom prst="rect">
            <a:avLst/>
          </a:prstGeom>
        </p:spPr>
      </p:pic>
    </p:spTree>
    <p:extLst>
      <p:ext uri="{BB962C8B-B14F-4D97-AF65-F5344CB8AC3E}">
        <p14:creationId xmlns:p14="http://schemas.microsoft.com/office/powerpoint/2010/main" val="2796681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8F2781-4B7A-4529-B79A-0D61F89A4185}"/>
              </a:ext>
            </a:extLst>
          </p:cNvPr>
          <p:cNvSpPr>
            <a:spLocks noGrp="1"/>
          </p:cNvSpPr>
          <p:nvPr>
            <p:ph type="title"/>
          </p:nvPr>
        </p:nvSpPr>
        <p:spPr>
          <a:xfrm>
            <a:off x="247648" y="271590"/>
            <a:ext cx="4048127" cy="766635"/>
          </a:xfrm>
        </p:spPr>
        <p:txBody>
          <a:bodyPr>
            <a:normAutofit/>
          </a:bodyPr>
          <a:lstStyle/>
          <a:p>
            <a:r>
              <a:rPr lang="en-US" sz="4000" b="1" i="0" dirty="0">
                <a:effectLst/>
                <a:latin typeface="-apple-system"/>
              </a:rPr>
              <a:t>4. Visualization</a:t>
            </a:r>
            <a:endParaRPr lang="en-US" sz="4000" dirty="0"/>
          </a:p>
        </p:txBody>
      </p:sp>
      <p:pic>
        <p:nvPicPr>
          <p:cNvPr id="6" name="Picture 5">
            <a:extLst>
              <a:ext uri="{FF2B5EF4-FFF2-40B4-BE49-F238E27FC236}">
                <a16:creationId xmlns:a16="http://schemas.microsoft.com/office/drawing/2014/main" id="{E3A11975-8AAB-4919-8463-EF6310B83C10}"/>
              </a:ext>
            </a:extLst>
          </p:cNvPr>
          <p:cNvPicPr>
            <a:picLocks noChangeAspect="1"/>
          </p:cNvPicPr>
          <p:nvPr/>
        </p:nvPicPr>
        <p:blipFill>
          <a:blip r:embed="rId2"/>
          <a:stretch>
            <a:fillRect/>
          </a:stretch>
        </p:blipFill>
        <p:spPr>
          <a:xfrm>
            <a:off x="138117" y="1038225"/>
            <a:ext cx="4236914" cy="2056926"/>
          </a:xfrm>
          <a:prstGeom prst="rect">
            <a:avLst/>
          </a:prstGeom>
        </p:spPr>
      </p:pic>
      <p:pic>
        <p:nvPicPr>
          <p:cNvPr id="8" name="Picture 7">
            <a:extLst>
              <a:ext uri="{FF2B5EF4-FFF2-40B4-BE49-F238E27FC236}">
                <a16:creationId xmlns:a16="http://schemas.microsoft.com/office/drawing/2014/main" id="{19D27DA4-9EC8-4988-A7D4-54AFE357EA02}"/>
              </a:ext>
            </a:extLst>
          </p:cNvPr>
          <p:cNvPicPr>
            <a:picLocks noChangeAspect="1"/>
          </p:cNvPicPr>
          <p:nvPr/>
        </p:nvPicPr>
        <p:blipFill rotWithShape="1">
          <a:blip r:embed="rId3"/>
          <a:srcRect t="-383" r="357"/>
          <a:stretch/>
        </p:blipFill>
        <p:spPr>
          <a:xfrm>
            <a:off x="4720976" y="877824"/>
            <a:ext cx="5779008" cy="2541626"/>
          </a:xfrm>
          <a:prstGeom prst="rect">
            <a:avLst/>
          </a:prstGeom>
        </p:spPr>
      </p:pic>
      <p:sp>
        <p:nvSpPr>
          <p:cNvPr id="9" name="TextBox 8">
            <a:extLst>
              <a:ext uri="{FF2B5EF4-FFF2-40B4-BE49-F238E27FC236}">
                <a16:creationId xmlns:a16="http://schemas.microsoft.com/office/drawing/2014/main" id="{514286AB-9786-455D-9702-EFC2A15C8078}"/>
              </a:ext>
            </a:extLst>
          </p:cNvPr>
          <p:cNvSpPr txBox="1"/>
          <p:nvPr/>
        </p:nvSpPr>
        <p:spPr>
          <a:xfrm>
            <a:off x="10626474" y="957947"/>
            <a:ext cx="1476747"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M</a:t>
            </a:r>
            <a:r>
              <a:rPr lang="en-US" b="1" i="0" dirty="0">
                <a:effectLst/>
                <a:latin typeface="Calibri" panose="020F0502020204030204" pitchFamily="34" charset="0"/>
                <a:ea typeface="Calibri" panose="020F0502020204030204" pitchFamily="34" charset="0"/>
                <a:cs typeface="Calibri" panose="020F0502020204030204" pitchFamily="34" charset="0"/>
              </a:rPr>
              <a:t>ost of the vehicles are Ford (</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538</a:t>
            </a:r>
            <a:r>
              <a:rPr lang="en-US" b="1" i="0" dirty="0">
                <a:effectLst/>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L</a:t>
            </a:r>
            <a:r>
              <a:rPr lang="en-US" b="1" i="0" dirty="0">
                <a:effectLst/>
                <a:latin typeface="Calibri" panose="020F0502020204030204" pitchFamily="34" charset="0"/>
                <a:ea typeface="Calibri" panose="020F0502020204030204" pitchFamily="34" charset="0"/>
                <a:cs typeface="Calibri" panose="020F0502020204030204" pitchFamily="34" charset="0"/>
              </a:rPr>
              <a:t>east used vehicle brand is SMART(</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7</a:t>
            </a:r>
            <a:r>
              <a:rPr lang="en-US" b="1" i="0" dirty="0">
                <a:effectLst/>
                <a:latin typeface="Calibri" panose="020F0502020204030204" pitchFamily="34" charset="0"/>
                <a:ea typeface="Calibri" panose="020F0502020204030204" pitchFamily="34" charset="0"/>
                <a:cs typeface="Calibri" panose="020F0502020204030204" pitchFamily="34" charset="0"/>
              </a:rPr>
              <a:t>).</a:t>
            </a:r>
            <a:endParaRPr lang="en-US" b="1" u="sng" dirty="0">
              <a:latin typeface="Calibri" panose="020F0502020204030204" pitchFamily="34" charset="0"/>
              <a:ea typeface="Calibri" panose="020F0502020204030204" pitchFamily="34" charset="0"/>
              <a:cs typeface="Calibri" panose="020F0502020204030204" pitchFamily="34" charset="0"/>
            </a:endParaRPr>
          </a:p>
          <a:p>
            <a:endParaRPr lang="en-US" i="0" u="sng"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EAA69975-55BC-44B5-AA72-081322DDDD85}"/>
              </a:ext>
            </a:extLst>
          </p:cNvPr>
          <p:cNvPicPr>
            <a:picLocks noChangeAspect="1"/>
          </p:cNvPicPr>
          <p:nvPr/>
        </p:nvPicPr>
        <p:blipFill>
          <a:blip r:embed="rId4"/>
          <a:stretch>
            <a:fillRect/>
          </a:stretch>
        </p:blipFill>
        <p:spPr>
          <a:xfrm>
            <a:off x="138117" y="3575905"/>
            <a:ext cx="4262433" cy="3130569"/>
          </a:xfrm>
          <a:prstGeom prst="rect">
            <a:avLst/>
          </a:prstGeom>
        </p:spPr>
      </p:pic>
      <p:pic>
        <p:nvPicPr>
          <p:cNvPr id="13" name="Picture 12">
            <a:extLst>
              <a:ext uri="{FF2B5EF4-FFF2-40B4-BE49-F238E27FC236}">
                <a16:creationId xmlns:a16="http://schemas.microsoft.com/office/drawing/2014/main" id="{56C119E4-61CC-4AA1-A353-26766F5236D8}"/>
              </a:ext>
            </a:extLst>
          </p:cNvPr>
          <p:cNvPicPr>
            <a:picLocks noChangeAspect="1"/>
          </p:cNvPicPr>
          <p:nvPr/>
        </p:nvPicPr>
        <p:blipFill>
          <a:blip r:embed="rId5"/>
          <a:stretch>
            <a:fillRect/>
          </a:stretch>
        </p:blipFill>
        <p:spPr>
          <a:xfrm>
            <a:off x="4720976" y="3899021"/>
            <a:ext cx="5425910" cy="2484335"/>
          </a:xfrm>
          <a:prstGeom prst="rect">
            <a:avLst/>
          </a:prstGeom>
        </p:spPr>
      </p:pic>
      <p:sp>
        <p:nvSpPr>
          <p:cNvPr id="14" name="TextBox 13">
            <a:extLst>
              <a:ext uri="{FF2B5EF4-FFF2-40B4-BE49-F238E27FC236}">
                <a16:creationId xmlns:a16="http://schemas.microsoft.com/office/drawing/2014/main" id="{1F9805BD-052C-4916-A6EB-042A1118C912}"/>
              </a:ext>
            </a:extLst>
          </p:cNvPr>
          <p:cNvSpPr txBox="1"/>
          <p:nvPr/>
        </p:nvSpPr>
        <p:spPr>
          <a:xfrm>
            <a:off x="10287000" y="4120247"/>
            <a:ext cx="1816221" cy="3139321"/>
          </a:xfrm>
          <a:prstGeom prst="rect">
            <a:avLst/>
          </a:prstGeom>
          <a:noFill/>
        </p:spPr>
        <p:txBody>
          <a:bodyPr wrap="square">
            <a:spAutoFit/>
          </a:bodyPr>
          <a:lstStyle/>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M</a:t>
            </a:r>
            <a:r>
              <a:rPr lang="en-US" b="1" i="0" dirty="0">
                <a:effectLst/>
                <a:latin typeface="Calibri" panose="020F0502020204030204" pitchFamily="34" charset="0"/>
                <a:ea typeface="Calibri" panose="020F0502020204030204" pitchFamily="34" charset="0"/>
                <a:cs typeface="Calibri" panose="020F0502020204030204" pitchFamily="34" charset="0"/>
              </a:rPr>
              <a:t>ost of the vehicles (</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2928</a:t>
            </a:r>
            <a:r>
              <a:rPr lang="en-US" b="1" i="0" dirty="0">
                <a:effectLst/>
                <a:latin typeface="Calibri" panose="020F0502020204030204" pitchFamily="34" charset="0"/>
                <a:ea typeface="Calibri" panose="020F0502020204030204" pitchFamily="34" charset="0"/>
                <a:cs typeface="Calibri" panose="020F0502020204030204" pitchFamily="34" charset="0"/>
              </a:rPr>
              <a:t>) use Regular Gasoline </a:t>
            </a: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L</a:t>
            </a:r>
            <a:r>
              <a:rPr lang="en-US" b="1" i="0" dirty="0">
                <a:effectLst/>
                <a:latin typeface="Calibri" panose="020F0502020204030204" pitchFamily="34" charset="0"/>
                <a:ea typeface="Calibri" panose="020F0502020204030204" pitchFamily="34" charset="0"/>
                <a:cs typeface="Calibri" panose="020F0502020204030204" pitchFamily="34" charset="0"/>
              </a:rPr>
              <a:t>east amount of vehicles (</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1</a:t>
            </a:r>
            <a:r>
              <a:rPr lang="en-US" b="1" i="0" dirty="0">
                <a:effectLst/>
                <a:latin typeface="Calibri" panose="020F0502020204030204" pitchFamily="34" charset="0"/>
                <a:ea typeface="Calibri" panose="020F0502020204030204" pitchFamily="34" charset="0"/>
                <a:cs typeface="Calibri" panose="020F0502020204030204" pitchFamily="34" charset="0"/>
              </a:rPr>
              <a:t>) use Natural gas</a:t>
            </a:r>
            <a:endParaRPr lang="en-US" b="1" i="0" u="sng" dirty="0">
              <a:effectLst/>
              <a:latin typeface="Calibri" panose="020F0502020204030204" pitchFamily="34" charset="0"/>
              <a:ea typeface="Calibri" panose="020F0502020204030204" pitchFamily="34" charset="0"/>
              <a:cs typeface="Calibri" panose="020F0502020204030204" pitchFamily="34" charset="0"/>
            </a:endParaRPr>
          </a:p>
          <a:p>
            <a:endParaRPr lang="en-US" b="1" u="sng" dirty="0">
              <a:latin typeface="Calibri" panose="020F0502020204030204" pitchFamily="34" charset="0"/>
              <a:ea typeface="Calibri" panose="020F0502020204030204" pitchFamily="34" charset="0"/>
              <a:cs typeface="Calibri" panose="020F0502020204030204" pitchFamily="34" charset="0"/>
            </a:endParaRPr>
          </a:p>
          <a:p>
            <a:endParaRPr lang="en-US" i="0" u="sng"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369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8F2781-4B7A-4529-B79A-0D61F89A4185}"/>
              </a:ext>
            </a:extLst>
          </p:cNvPr>
          <p:cNvSpPr>
            <a:spLocks noGrp="1"/>
          </p:cNvSpPr>
          <p:nvPr>
            <p:ph type="title"/>
          </p:nvPr>
        </p:nvSpPr>
        <p:spPr>
          <a:xfrm>
            <a:off x="247648" y="271590"/>
            <a:ext cx="4048127" cy="766635"/>
          </a:xfrm>
        </p:spPr>
        <p:txBody>
          <a:bodyPr>
            <a:normAutofit/>
          </a:bodyPr>
          <a:lstStyle/>
          <a:p>
            <a:r>
              <a:rPr lang="en-US" sz="4000" b="1" i="0" dirty="0">
                <a:effectLst/>
                <a:latin typeface="-apple-system"/>
              </a:rPr>
              <a:t>4. Visualization</a:t>
            </a:r>
            <a:endParaRPr lang="en-US" sz="4000" dirty="0"/>
          </a:p>
        </p:txBody>
      </p:sp>
      <p:sp>
        <p:nvSpPr>
          <p:cNvPr id="9" name="TextBox 8">
            <a:extLst>
              <a:ext uri="{FF2B5EF4-FFF2-40B4-BE49-F238E27FC236}">
                <a16:creationId xmlns:a16="http://schemas.microsoft.com/office/drawing/2014/main" id="{514286AB-9786-455D-9702-EFC2A15C8078}"/>
              </a:ext>
            </a:extLst>
          </p:cNvPr>
          <p:cNvSpPr txBox="1"/>
          <p:nvPr/>
        </p:nvSpPr>
        <p:spPr>
          <a:xfrm>
            <a:off x="34231" y="5804784"/>
            <a:ext cx="4423469" cy="923330"/>
          </a:xfrm>
          <a:prstGeom prst="rect">
            <a:avLst/>
          </a:prstGeom>
          <a:noFill/>
        </p:spPr>
        <p:txBody>
          <a:bodyPr wrap="square">
            <a:spAutoFit/>
          </a:bodyPr>
          <a:lstStyle/>
          <a:p>
            <a:pPr marL="285750" indent="-285750">
              <a:buFont typeface="Arial" panose="020B060402020202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Most of the vehicles have engine sizes between </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2-3</a:t>
            </a:r>
            <a:r>
              <a:rPr lang="en-US" b="1" i="0" dirty="0">
                <a:effectLst/>
                <a:latin typeface="Calibri" panose="020F0502020204030204" pitchFamily="34" charset="0"/>
                <a:ea typeface="Calibri" panose="020F0502020204030204" pitchFamily="34" charset="0"/>
                <a:cs typeface="Calibri" panose="020F0502020204030204" pitchFamily="34" charset="0"/>
              </a:rPr>
              <a:t> (</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2039 vehicles</a:t>
            </a:r>
            <a:r>
              <a:rPr lang="en-US" b="1" i="0" dirty="0">
                <a:effectLst/>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Least of the vehicles have </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0-1</a:t>
            </a:r>
            <a:r>
              <a:rPr lang="en-US" b="1" i="0" dirty="0">
                <a:effectLst/>
                <a:latin typeface="Calibri" panose="020F0502020204030204" pitchFamily="34" charset="0"/>
                <a:ea typeface="Calibri" panose="020F0502020204030204" pitchFamily="34" charset="0"/>
                <a:cs typeface="Calibri" panose="020F0502020204030204" pitchFamily="34" charset="0"/>
              </a:rPr>
              <a:t> (</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3 vehicles</a:t>
            </a:r>
            <a:r>
              <a:rPr lang="en-US" b="1" i="0" dirty="0">
                <a:effectLst/>
                <a:latin typeface="Calibri" panose="020F0502020204030204" pitchFamily="34" charset="0"/>
                <a:ea typeface="Calibri" panose="020F0502020204030204" pitchFamily="34" charset="0"/>
                <a:cs typeface="Calibri" panose="020F0502020204030204" pitchFamily="34" charset="0"/>
              </a:rPr>
              <a:t>)</a:t>
            </a:r>
            <a:endParaRPr lang="en-US" b="1" i="0" u="sng"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1F9805BD-052C-4916-A6EB-042A1118C912}"/>
              </a:ext>
            </a:extLst>
          </p:cNvPr>
          <p:cNvSpPr txBox="1"/>
          <p:nvPr/>
        </p:nvSpPr>
        <p:spPr>
          <a:xfrm>
            <a:off x="9318972" y="3840116"/>
            <a:ext cx="2634903" cy="1477328"/>
          </a:xfrm>
          <a:prstGeom prst="rect">
            <a:avLst/>
          </a:prstGeom>
          <a:noFill/>
        </p:spPr>
        <p:txBody>
          <a:bodyPr wrap="square">
            <a:spAutoFit/>
          </a:bodyPr>
          <a:lstStyle/>
          <a:p>
            <a:pPr marL="285750" indent="-285750">
              <a:buFont typeface="Arial" panose="020B060402020202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Amount of fuel consumption in cities is higher than in highways.</a:t>
            </a:r>
            <a:endParaRPr lang="en-US" b="1" u="sng" dirty="0">
              <a:latin typeface="Calibri" panose="020F0502020204030204" pitchFamily="34" charset="0"/>
              <a:ea typeface="Calibri" panose="020F0502020204030204" pitchFamily="34" charset="0"/>
              <a:cs typeface="Calibri" panose="020F0502020204030204" pitchFamily="34" charset="0"/>
            </a:endParaRPr>
          </a:p>
          <a:p>
            <a:endParaRPr lang="en-US" i="0" u="sng"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66E2735-4211-4946-9D44-30C471B965EE}"/>
              </a:ext>
            </a:extLst>
          </p:cNvPr>
          <p:cNvPicPr>
            <a:picLocks noChangeAspect="1"/>
          </p:cNvPicPr>
          <p:nvPr/>
        </p:nvPicPr>
        <p:blipFill>
          <a:blip r:embed="rId2"/>
          <a:stretch>
            <a:fillRect/>
          </a:stretch>
        </p:blipFill>
        <p:spPr>
          <a:xfrm>
            <a:off x="358925" y="1120065"/>
            <a:ext cx="3825572" cy="1722269"/>
          </a:xfrm>
          <a:prstGeom prst="rect">
            <a:avLst/>
          </a:prstGeom>
        </p:spPr>
      </p:pic>
      <p:pic>
        <p:nvPicPr>
          <p:cNvPr id="12" name="Picture 11">
            <a:extLst>
              <a:ext uri="{FF2B5EF4-FFF2-40B4-BE49-F238E27FC236}">
                <a16:creationId xmlns:a16="http://schemas.microsoft.com/office/drawing/2014/main" id="{B7B4A101-37DD-4416-83C4-ED4FB663224F}"/>
              </a:ext>
            </a:extLst>
          </p:cNvPr>
          <p:cNvPicPr>
            <a:picLocks noChangeAspect="1"/>
          </p:cNvPicPr>
          <p:nvPr/>
        </p:nvPicPr>
        <p:blipFill>
          <a:blip r:embed="rId3"/>
          <a:stretch>
            <a:fillRect/>
          </a:stretch>
        </p:blipFill>
        <p:spPr>
          <a:xfrm>
            <a:off x="4362451" y="392204"/>
            <a:ext cx="4702360" cy="5275171"/>
          </a:xfrm>
          <a:prstGeom prst="rect">
            <a:avLst/>
          </a:prstGeom>
        </p:spPr>
      </p:pic>
      <p:pic>
        <p:nvPicPr>
          <p:cNvPr id="16" name="Picture 15">
            <a:extLst>
              <a:ext uri="{FF2B5EF4-FFF2-40B4-BE49-F238E27FC236}">
                <a16:creationId xmlns:a16="http://schemas.microsoft.com/office/drawing/2014/main" id="{91D01FB9-B4F2-40F4-9EBE-1D945F149349}"/>
              </a:ext>
            </a:extLst>
          </p:cNvPr>
          <p:cNvPicPr>
            <a:picLocks noChangeAspect="1"/>
          </p:cNvPicPr>
          <p:nvPr/>
        </p:nvPicPr>
        <p:blipFill>
          <a:blip r:embed="rId4"/>
          <a:stretch>
            <a:fillRect/>
          </a:stretch>
        </p:blipFill>
        <p:spPr>
          <a:xfrm>
            <a:off x="9064810" y="777009"/>
            <a:ext cx="2972999" cy="2775815"/>
          </a:xfrm>
          <a:prstGeom prst="rect">
            <a:avLst/>
          </a:prstGeom>
        </p:spPr>
      </p:pic>
      <p:pic>
        <p:nvPicPr>
          <p:cNvPr id="18" name="Picture 17">
            <a:extLst>
              <a:ext uri="{FF2B5EF4-FFF2-40B4-BE49-F238E27FC236}">
                <a16:creationId xmlns:a16="http://schemas.microsoft.com/office/drawing/2014/main" id="{14CCF9EF-A5A5-4F9D-A6F9-BC3B172CAE00}"/>
              </a:ext>
            </a:extLst>
          </p:cNvPr>
          <p:cNvPicPr>
            <a:picLocks noChangeAspect="1"/>
          </p:cNvPicPr>
          <p:nvPr/>
        </p:nvPicPr>
        <p:blipFill>
          <a:blip r:embed="rId5"/>
          <a:stretch>
            <a:fillRect/>
          </a:stretch>
        </p:blipFill>
        <p:spPr>
          <a:xfrm>
            <a:off x="435132" y="2924174"/>
            <a:ext cx="3673158" cy="2880610"/>
          </a:xfrm>
          <a:prstGeom prst="rect">
            <a:avLst/>
          </a:prstGeom>
        </p:spPr>
      </p:pic>
    </p:spTree>
    <p:extLst>
      <p:ext uri="{BB962C8B-B14F-4D97-AF65-F5344CB8AC3E}">
        <p14:creationId xmlns:p14="http://schemas.microsoft.com/office/powerpoint/2010/main" val="358103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8F2781-4B7A-4529-B79A-0D61F89A4185}"/>
              </a:ext>
            </a:extLst>
          </p:cNvPr>
          <p:cNvSpPr>
            <a:spLocks noGrp="1"/>
          </p:cNvSpPr>
          <p:nvPr>
            <p:ph type="title"/>
          </p:nvPr>
        </p:nvSpPr>
        <p:spPr>
          <a:xfrm>
            <a:off x="7040746" y="195390"/>
            <a:ext cx="4048127" cy="766635"/>
          </a:xfrm>
        </p:spPr>
        <p:txBody>
          <a:bodyPr>
            <a:normAutofit/>
          </a:bodyPr>
          <a:lstStyle/>
          <a:p>
            <a:r>
              <a:rPr lang="en-US" sz="4000" b="1" i="0" dirty="0">
                <a:effectLst/>
                <a:latin typeface="-apple-system"/>
              </a:rPr>
              <a:t>4. Visualization</a:t>
            </a:r>
            <a:endParaRPr lang="en-US" sz="4000" dirty="0"/>
          </a:p>
        </p:txBody>
      </p:sp>
      <p:sp>
        <p:nvSpPr>
          <p:cNvPr id="9" name="TextBox 8">
            <a:extLst>
              <a:ext uri="{FF2B5EF4-FFF2-40B4-BE49-F238E27FC236}">
                <a16:creationId xmlns:a16="http://schemas.microsoft.com/office/drawing/2014/main" id="{514286AB-9786-455D-9702-EFC2A15C8078}"/>
              </a:ext>
            </a:extLst>
          </p:cNvPr>
          <p:cNvSpPr txBox="1"/>
          <p:nvPr/>
        </p:nvSpPr>
        <p:spPr>
          <a:xfrm>
            <a:off x="154189" y="5440040"/>
            <a:ext cx="5941809" cy="923330"/>
          </a:xfrm>
          <a:prstGeom prst="rect">
            <a:avLst/>
          </a:prstGeom>
          <a:noFill/>
        </p:spPr>
        <p:txBody>
          <a:bodyPr wrap="square">
            <a:spAutoFit/>
          </a:bodyPr>
          <a:lstStyle/>
          <a:p>
            <a:pPr marL="285750" indent="-285750">
              <a:buFont typeface="Arial" panose="020B060402020202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Based on the above two graphs, it can be identified that both histograms are slightly </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right skewed</a:t>
            </a:r>
            <a:r>
              <a:rPr lang="en-US" b="1" i="0" dirty="0">
                <a:effectLst/>
                <a:latin typeface="Calibri" panose="020F0502020204030204" pitchFamily="34" charset="0"/>
                <a:ea typeface="Calibri" panose="020F0502020204030204" pitchFamily="34" charset="0"/>
                <a:cs typeface="Calibri" panose="020F0502020204030204" pitchFamily="34" charset="0"/>
              </a:rPr>
              <a:t>. i.e. majority of the vehicles in Canada consume low level of fuel.</a:t>
            </a:r>
          </a:p>
        </p:txBody>
      </p:sp>
      <p:sp>
        <p:nvSpPr>
          <p:cNvPr id="14" name="TextBox 13">
            <a:extLst>
              <a:ext uri="{FF2B5EF4-FFF2-40B4-BE49-F238E27FC236}">
                <a16:creationId xmlns:a16="http://schemas.microsoft.com/office/drawing/2014/main" id="{1F9805BD-052C-4916-A6EB-042A1118C912}"/>
              </a:ext>
            </a:extLst>
          </p:cNvPr>
          <p:cNvSpPr txBox="1"/>
          <p:nvPr/>
        </p:nvSpPr>
        <p:spPr>
          <a:xfrm>
            <a:off x="6631569" y="5462281"/>
            <a:ext cx="5307633" cy="1200329"/>
          </a:xfrm>
          <a:prstGeom prst="rect">
            <a:avLst/>
          </a:prstGeom>
          <a:noFill/>
        </p:spPr>
        <p:txBody>
          <a:bodyPr wrap="square">
            <a:spAutoFit/>
          </a:bodyPr>
          <a:lstStyle/>
          <a:p>
            <a:pPr marL="285750" indent="-285750">
              <a:buFont typeface="Arial" panose="020B060402020202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According to the above figure, it can be identified that distribution of CO2 emission in Canada is slightly </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right skewed</a:t>
            </a:r>
            <a:r>
              <a:rPr lang="en-US" b="1" i="0" dirty="0">
                <a:effectLst/>
                <a:latin typeface="Calibri" panose="020F0502020204030204" pitchFamily="34" charset="0"/>
                <a:ea typeface="Calibri" panose="020F0502020204030204" pitchFamily="34" charset="0"/>
                <a:cs typeface="Calibri" panose="020F0502020204030204" pitchFamily="34" charset="0"/>
              </a:rPr>
              <a:t>. Therefore, the amount of CO2 emission by vehicles is low.</a:t>
            </a:r>
            <a:endParaRPr lang="en-US" i="0" u="sng"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616B44D-DB8F-4EDD-8325-DF836C70008D}"/>
              </a:ext>
            </a:extLst>
          </p:cNvPr>
          <p:cNvPicPr>
            <a:picLocks noChangeAspect="1"/>
          </p:cNvPicPr>
          <p:nvPr/>
        </p:nvPicPr>
        <p:blipFill>
          <a:blip r:embed="rId2"/>
          <a:stretch>
            <a:fillRect/>
          </a:stretch>
        </p:blipFill>
        <p:spPr>
          <a:xfrm>
            <a:off x="154190" y="249960"/>
            <a:ext cx="5941809" cy="2522485"/>
          </a:xfrm>
          <a:prstGeom prst="rect">
            <a:avLst/>
          </a:prstGeom>
        </p:spPr>
      </p:pic>
      <p:pic>
        <p:nvPicPr>
          <p:cNvPr id="7" name="Picture 6">
            <a:extLst>
              <a:ext uri="{FF2B5EF4-FFF2-40B4-BE49-F238E27FC236}">
                <a16:creationId xmlns:a16="http://schemas.microsoft.com/office/drawing/2014/main" id="{15A392A9-32B3-4513-932F-3BE62E6D72EF}"/>
              </a:ext>
            </a:extLst>
          </p:cNvPr>
          <p:cNvPicPr>
            <a:picLocks noChangeAspect="1"/>
          </p:cNvPicPr>
          <p:nvPr/>
        </p:nvPicPr>
        <p:blipFill>
          <a:blip r:embed="rId3"/>
          <a:stretch>
            <a:fillRect/>
          </a:stretch>
        </p:blipFill>
        <p:spPr>
          <a:xfrm>
            <a:off x="156286" y="2858739"/>
            <a:ext cx="5941810" cy="2219806"/>
          </a:xfrm>
          <a:prstGeom prst="rect">
            <a:avLst/>
          </a:prstGeom>
        </p:spPr>
      </p:pic>
      <p:pic>
        <p:nvPicPr>
          <p:cNvPr id="10" name="Picture 9">
            <a:extLst>
              <a:ext uri="{FF2B5EF4-FFF2-40B4-BE49-F238E27FC236}">
                <a16:creationId xmlns:a16="http://schemas.microsoft.com/office/drawing/2014/main" id="{70C5BF29-7ABC-4018-BABF-831FE8E81939}"/>
              </a:ext>
            </a:extLst>
          </p:cNvPr>
          <p:cNvPicPr>
            <a:picLocks noChangeAspect="1"/>
          </p:cNvPicPr>
          <p:nvPr/>
        </p:nvPicPr>
        <p:blipFill>
          <a:blip r:embed="rId4"/>
          <a:stretch>
            <a:fillRect/>
          </a:stretch>
        </p:blipFill>
        <p:spPr>
          <a:xfrm>
            <a:off x="7077056" y="955212"/>
            <a:ext cx="4452971" cy="1371719"/>
          </a:xfrm>
          <a:prstGeom prst="rect">
            <a:avLst/>
          </a:prstGeom>
        </p:spPr>
      </p:pic>
      <p:pic>
        <p:nvPicPr>
          <p:cNvPr id="13" name="Picture 12">
            <a:extLst>
              <a:ext uri="{FF2B5EF4-FFF2-40B4-BE49-F238E27FC236}">
                <a16:creationId xmlns:a16="http://schemas.microsoft.com/office/drawing/2014/main" id="{F7AED045-7983-4140-87DA-05EB001495A6}"/>
              </a:ext>
            </a:extLst>
          </p:cNvPr>
          <p:cNvPicPr>
            <a:picLocks noChangeAspect="1"/>
          </p:cNvPicPr>
          <p:nvPr/>
        </p:nvPicPr>
        <p:blipFill>
          <a:blip r:embed="rId5"/>
          <a:stretch>
            <a:fillRect/>
          </a:stretch>
        </p:blipFill>
        <p:spPr>
          <a:xfrm>
            <a:off x="7040746" y="2326931"/>
            <a:ext cx="4489281" cy="2872989"/>
          </a:xfrm>
          <a:prstGeom prst="rect">
            <a:avLst/>
          </a:prstGeom>
        </p:spPr>
      </p:pic>
    </p:spTree>
    <p:extLst>
      <p:ext uri="{BB962C8B-B14F-4D97-AF65-F5344CB8AC3E}">
        <p14:creationId xmlns:p14="http://schemas.microsoft.com/office/powerpoint/2010/main" val="3098955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8F2781-4B7A-4529-B79A-0D61F89A4185}"/>
              </a:ext>
            </a:extLst>
          </p:cNvPr>
          <p:cNvSpPr>
            <a:spLocks noGrp="1"/>
          </p:cNvSpPr>
          <p:nvPr>
            <p:ph type="title"/>
          </p:nvPr>
        </p:nvSpPr>
        <p:spPr>
          <a:xfrm>
            <a:off x="297046" y="271590"/>
            <a:ext cx="4048127" cy="766635"/>
          </a:xfrm>
        </p:spPr>
        <p:txBody>
          <a:bodyPr>
            <a:normAutofit/>
          </a:bodyPr>
          <a:lstStyle/>
          <a:p>
            <a:r>
              <a:rPr lang="en-US" sz="4000" b="1" i="0" dirty="0">
                <a:effectLst/>
                <a:latin typeface="-apple-system"/>
              </a:rPr>
              <a:t>4. Visualization</a:t>
            </a:r>
            <a:endParaRPr lang="en-US" sz="4000" dirty="0"/>
          </a:p>
        </p:txBody>
      </p:sp>
      <p:sp>
        <p:nvSpPr>
          <p:cNvPr id="9" name="TextBox 8">
            <a:extLst>
              <a:ext uri="{FF2B5EF4-FFF2-40B4-BE49-F238E27FC236}">
                <a16:creationId xmlns:a16="http://schemas.microsoft.com/office/drawing/2014/main" id="{514286AB-9786-455D-9702-EFC2A15C8078}"/>
              </a:ext>
            </a:extLst>
          </p:cNvPr>
          <p:cNvSpPr txBox="1"/>
          <p:nvPr/>
        </p:nvSpPr>
        <p:spPr>
          <a:xfrm>
            <a:off x="3129384" y="4898260"/>
            <a:ext cx="2186756" cy="1477328"/>
          </a:xfrm>
          <a:prstGeom prst="rect">
            <a:avLst/>
          </a:prstGeom>
          <a:noFill/>
        </p:spPr>
        <p:txBody>
          <a:bodyPr wrap="square">
            <a:spAutoFit/>
          </a:bodyPr>
          <a:lstStyle/>
          <a:p>
            <a:pPr marL="285750" indent="-285750">
              <a:buFont typeface="Arial" panose="020B060402020202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Fuel consumption of vehicles in </a:t>
            </a:r>
            <a:r>
              <a:rPr lang="en-US" b="1" i="0" u="sng" dirty="0">
                <a:effectLst/>
                <a:latin typeface="Calibri" panose="020F0502020204030204" pitchFamily="34" charset="0"/>
                <a:ea typeface="Calibri" panose="020F0502020204030204" pitchFamily="34" charset="0"/>
                <a:cs typeface="Calibri" panose="020F0502020204030204" pitchFamily="34" charset="0"/>
              </a:rPr>
              <a:t>cities</a:t>
            </a:r>
            <a:r>
              <a:rPr lang="en-US" b="1" i="0" dirty="0">
                <a:effectLst/>
                <a:latin typeface="Calibri" panose="020F0502020204030204" pitchFamily="34" charset="0"/>
                <a:ea typeface="Calibri" panose="020F0502020204030204" pitchFamily="34" charset="0"/>
                <a:cs typeface="Calibri" panose="020F0502020204030204" pitchFamily="34" charset="0"/>
              </a:rPr>
              <a:t> (</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58.1%</a:t>
            </a:r>
            <a:r>
              <a:rPr lang="en-US" b="1" i="0" dirty="0">
                <a:effectLst/>
                <a:latin typeface="Calibri" panose="020F0502020204030204" pitchFamily="34" charset="0"/>
                <a:ea typeface="Calibri" panose="020F0502020204030204" pitchFamily="34" charset="0"/>
                <a:cs typeface="Calibri" panose="020F0502020204030204" pitchFamily="34" charset="0"/>
              </a:rPr>
              <a:t>) is higher than in </a:t>
            </a:r>
            <a:r>
              <a:rPr lang="en-US" b="1" i="0" u="sng" dirty="0">
                <a:effectLst/>
                <a:latin typeface="Calibri" panose="020F0502020204030204" pitchFamily="34" charset="0"/>
                <a:ea typeface="Calibri" panose="020F0502020204030204" pitchFamily="34" charset="0"/>
                <a:cs typeface="Calibri" panose="020F0502020204030204" pitchFamily="34" charset="0"/>
              </a:rPr>
              <a:t>highways</a:t>
            </a:r>
            <a:r>
              <a:rPr lang="en-US" b="1" i="0" dirty="0">
                <a:effectLst/>
                <a:latin typeface="Calibri" panose="020F0502020204030204" pitchFamily="34" charset="0"/>
                <a:ea typeface="Calibri" panose="020F0502020204030204" pitchFamily="34" charset="0"/>
                <a:cs typeface="Calibri" panose="020F0502020204030204" pitchFamily="34" charset="0"/>
              </a:rPr>
              <a:t>(</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41.9%</a:t>
            </a:r>
            <a:r>
              <a:rPr lang="en-US" b="1" i="0" dirty="0">
                <a:effectLst/>
                <a:latin typeface="Calibri" panose="020F0502020204030204" pitchFamily="34" charset="0"/>
                <a:ea typeface="Calibri" panose="020F0502020204030204" pitchFamily="34" charset="0"/>
                <a:cs typeface="Calibri" panose="020F0502020204030204" pitchFamily="34" charset="0"/>
              </a:rPr>
              <a:t>).</a:t>
            </a:r>
          </a:p>
        </p:txBody>
      </p:sp>
      <p:sp>
        <p:nvSpPr>
          <p:cNvPr id="14" name="TextBox 13">
            <a:extLst>
              <a:ext uri="{FF2B5EF4-FFF2-40B4-BE49-F238E27FC236}">
                <a16:creationId xmlns:a16="http://schemas.microsoft.com/office/drawing/2014/main" id="{1F9805BD-052C-4916-A6EB-042A1118C912}"/>
              </a:ext>
            </a:extLst>
          </p:cNvPr>
          <p:cNvSpPr txBox="1"/>
          <p:nvPr/>
        </p:nvSpPr>
        <p:spPr>
          <a:xfrm>
            <a:off x="9614720" y="271590"/>
            <a:ext cx="2588631" cy="2031325"/>
          </a:xfrm>
          <a:prstGeom prst="rect">
            <a:avLst/>
          </a:prstGeom>
          <a:noFill/>
        </p:spPr>
        <p:txBody>
          <a:bodyPr wrap="square">
            <a:spAutoFit/>
          </a:bodyPr>
          <a:lstStyle/>
          <a:p>
            <a:pPr marL="285750" indent="-285750">
              <a:buFont typeface="Arial" panose="020B0604020202020204" pitchFamily="34" charset="0"/>
              <a:buChar char="•"/>
            </a:pPr>
            <a:r>
              <a:rPr lang="en-US" b="1" i="0" u="sng" dirty="0">
                <a:effectLst/>
                <a:latin typeface="Calibri" panose="020F0502020204030204" pitchFamily="34" charset="0"/>
                <a:ea typeface="Calibri" panose="020F0502020204030204" pitchFamily="34" charset="0"/>
                <a:cs typeface="Calibri" panose="020F0502020204030204" pitchFamily="34" charset="0"/>
              </a:rPr>
              <a:t>LAMBORGHINI </a:t>
            </a:r>
            <a:r>
              <a:rPr lang="en-US" b="1" i="0" dirty="0">
                <a:effectLst/>
                <a:latin typeface="Calibri" panose="020F0502020204030204" pitchFamily="34" charset="0"/>
                <a:ea typeface="Calibri" panose="020F0502020204030204" pitchFamily="34" charset="0"/>
                <a:cs typeface="Calibri" panose="020F0502020204030204" pitchFamily="34" charset="0"/>
              </a:rPr>
              <a:t>vehicle brand has the highest average of CO2 emission (</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360.7</a:t>
            </a:r>
            <a:r>
              <a:rPr lang="en-US" b="1" i="0" dirty="0">
                <a:effectLst/>
                <a:latin typeface="Calibri" panose="020F0502020204030204" pitchFamily="34" charset="0"/>
                <a:ea typeface="Calibri" panose="020F0502020204030204" pitchFamily="34" charset="0"/>
                <a:cs typeface="Calibri" panose="020F0502020204030204" pitchFamily="34" charset="0"/>
              </a:rPr>
              <a:t>) while </a:t>
            </a:r>
            <a:r>
              <a:rPr lang="en-US" b="1" u="sng" dirty="0">
                <a:effectLst/>
                <a:latin typeface="Calibri" panose="020F0502020204030204" pitchFamily="34" charset="0"/>
                <a:ea typeface="Calibri" panose="020F0502020204030204" pitchFamily="34" charset="0"/>
                <a:cs typeface="Calibri" panose="020F0502020204030204" pitchFamily="34" charset="0"/>
              </a:rPr>
              <a:t>SMART</a:t>
            </a:r>
            <a:r>
              <a:rPr lang="en-US" b="1" i="0" dirty="0">
                <a:effectLst/>
                <a:latin typeface="Calibri" panose="020F0502020204030204" pitchFamily="34" charset="0"/>
                <a:ea typeface="Calibri" panose="020F0502020204030204" pitchFamily="34" charset="0"/>
                <a:cs typeface="Calibri" panose="020F0502020204030204" pitchFamily="34" charset="0"/>
              </a:rPr>
              <a:t> vehicle brand has the least (</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151.4</a:t>
            </a:r>
            <a:r>
              <a:rPr lang="en-US" b="1" i="0" dirty="0">
                <a:effectLst/>
                <a:latin typeface="Calibri" panose="020F0502020204030204" pitchFamily="34" charset="0"/>
                <a:ea typeface="Calibri" panose="020F0502020204030204" pitchFamily="34" charset="0"/>
                <a:cs typeface="Calibri" panose="020F0502020204030204" pitchFamily="34" charset="0"/>
              </a:rPr>
              <a:t>).</a:t>
            </a:r>
            <a:endParaRPr lang="en-US" i="0" u="sng"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56D5A6C8-02EC-4011-82AF-F41D13CAEDFB}"/>
              </a:ext>
            </a:extLst>
          </p:cNvPr>
          <p:cNvPicPr>
            <a:picLocks noChangeAspect="1"/>
          </p:cNvPicPr>
          <p:nvPr/>
        </p:nvPicPr>
        <p:blipFill>
          <a:blip r:embed="rId2"/>
          <a:stretch>
            <a:fillRect/>
          </a:stretch>
        </p:blipFill>
        <p:spPr>
          <a:xfrm>
            <a:off x="77918" y="3819525"/>
            <a:ext cx="3151057" cy="2556063"/>
          </a:xfrm>
          <a:prstGeom prst="rect">
            <a:avLst/>
          </a:prstGeom>
        </p:spPr>
      </p:pic>
      <p:pic>
        <p:nvPicPr>
          <p:cNvPr id="12" name="Picture 11">
            <a:extLst>
              <a:ext uri="{FF2B5EF4-FFF2-40B4-BE49-F238E27FC236}">
                <a16:creationId xmlns:a16="http://schemas.microsoft.com/office/drawing/2014/main" id="{66DA8C91-B167-4FD8-B23C-EF9B21D3F851}"/>
              </a:ext>
            </a:extLst>
          </p:cNvPr>
          <p:cNvPicPr>
            <a:picLocks noChangeAspect="1"/>
          </p:cNvPicPr>
          <p:nvPr/>
        </p:nvPicPr>
        <p:blipFill>
          <a:blip r:embed="rId3"/>
          <a:stretch>
            <a:fillRect/>
          </a:stretch>
        </p:blipFill>
        <p:spPr>
          <a:xfrm>
            <a:off x="5339530" y="271590"/>
            <a:ext cx="4275190" cy="2710241"/>
          </a:xfrm>
          <a:prstGeom prst="rect">
            <a:avLst/>
          </a:prstGeom>
        </p:spPr>
      </p:pic>
      <p:pic>
        <p:nvPicPr>
          <p:cNvPr id="16" name="Picture 15">
            <a:extLst>
              <a:ext uri="{FF2B5EF4-FFF2-40B4-BE49-F238E27FC236}">
                <a16:creationId xmlns:a16="http://schemas.microsoft.com/office/drawing/2014/main" id="{3E598D4C-912E-4C13-AA03-8D51DA3F7810}"/>
              </a:ext>
            </a:extLst>
          </p:cNvPr>
          <p:cNvPicPr>
            <a:picLocks noChangeAspect="1"/>
          </p:cNvPicPr>
          <p:nvPr/>
        </p:nvPicPr>
        <p:blipFill>
          <a:blip r:embed="rId4"/>
          <a:stretch>
            <a:fillRect/>
          </a:stretch>
        </p:blipFill>
        <p:spPr>
          <a:xfrm>
            <a:off x="5316140" y="3057871"/>
            <a:ext cx="6774552" cy="3680779"/>
          </a:xfrm>
          <a:prstGeom prst="rect">
            <a:avLst/>
          </a:prstGeom>
        </p:spPr>
      </p:pic>
      <p:pic>
        <p:nvPicPr>
          <p:cNvPr id="18" name="Picture 17">
            <a:extLst>
              <a:ext uri="{FF2B5EF4-FFF2-40B4-BE49-F238E27FC236}">
                <a16:creationId xmlns:a16="http://schemas.microsoft.com/office/drawing/2014/main" id="{6DFBEEB9-2FA8-4B8B-9E43-6C163BADAD8C}"/>
              </a:ext>
            </a:extLst>
          </p:cNvPr>
          <p:cNvPicPr>
            <a:picLocks noChangeAspect="1"/>
          </p:cNvPicPr>
          <p:nvPr/>
        </p:nvPicPr>
        <p:blipFill>
          <a:blip r:embed="rId5"/>
          <a:stretch>
            <a:fillRect/>
          </a:stretch>
        </p:blipFill>
        <p:spPr>
          <a:xfrm>
            <a:off x="77918" y="905381"/>
            <a:ext cx="3828531" cy="2710241"/>
          </a:xfrm>
          <a:prstGeom prst="rect">
            <a:avLst/>
          </a:prstGeom>
        </p:spPr>
      </p:pic>
    </p:spTree>
    <p:extLst>
      <p:ext uri="{BB962C8B-B14F-4D97-AF65-F5344CB8AC3E}">
        <p14:creationId xmlns:p14="http://schemas.microsoft.com/office/powerpoint/2010/main" val="1042171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BC6D1-0271-8446-03A8-CA7BE793C310}"/>
              </a:ext>
            </a:extLst>
          </p:cNvPr>
          <p:cNvSpPr>
            <a:spLocks noGrp="1"/>
          </p:cNvSpPr>
          <p:nvPr>
            <p:ph type="title"/>
          </p:nvPr>
        </p:nvSpPr>
        <p:spPr>
          <a:xfrm>
            <a:off x="6274310" y="203200"/>
            <a:ext cx="3822189" cy="1899912"/>
          </a:xfrm>
        </p:spPr>
        <p:txBody>
          <a:bodyPr>
            <a:normAutofit/>
          </a:bodyPr>
          <a:lstStyle/>
          <a:p>
            <a:r>
              <a:rPr lang="en-US" sz="4000" b="1" i="0" dirty="0">
                <a:effectLst/>
                <a:latin typeface="-apple-system"/>
              </a:rPr>
              <a:t>Project Work</a:t>
            </a:r>
            <a:br>
              <a:rPr lang="en-US" sz="4000" b="1" i="0" dirty="0">
                <a:effectLst/>
                <a:latin typeface="-apple-system"/>
              </a:rPr>
            </a:br>
            <a:endParaRPr lang="en-US" sz="4000" dirty="0"/>
          </a:p>
        </p:txBody>
      </p:sp>
      <p:sp>
        <p:nvSpPr>
          <p:cNvPr id="3" name="Content Placeholder 2">
            <a:extLst>
              <a:ext uri="{FF2B5EF4-FFF2-40B4-BE49-F238E27FC236}">
                <a16:creationId xmlns:a16="http://schemas.microsoft.com/office/drawing/2014/main" id="{DA706F75-94A9-6301-E201-76B113271FAF}"/>
              </a:ext>
            </a:extLst>
          </p:cNvPr>
          <p:cNvSpPr>
            <a:spLocks noGrp="1"/>
          </p:cNvSpPr>
          <p:nvPr>
            <p:ph idx="1"/>
          </p:nvPr>
        </p:nvSpPr>
        <p:spPr>
          <a:xfrm>
            <a:off x="5779010" y="1672200"/>
            <a:ext cx="5038724" cy="4099949"/>
          </a:xfrm>
        </p:spPr>
        <p:txBody>
          <a:bodyPr>
            <a:normAutofit/>
          </a:bodyPr>
          <a:lstStyle/>
          <a:p>
            <a:r>
              <a:rPr lang="en-GB" sz="2000" b="0" i="0" dirty="0">
                <a:effectLst/>
                <a:latin typeface="-apple-system"/>
              </a:rPr>
              <a:t>The project work involves three main components: </a:t>
            </a:r>
          </a:p>
          <a:p>
            <a:pPr marL="971550" lvl="1" indent="-514350">
              <a:buFont typeface="+mj-lt"/>
              <a:buAutoNum type="arabicParenR"/>
            </a:pPr>
            <a:r>
              <a:rPr lang="en-US" sz="2000" b="0" i="0" dirty="0">
                <a:effectLst/>
                <a:latin typeface="-apple-system"/>
              </a:rPr>
              <a:t>Data processing</a:t>
            </a:r>
            <a:endParaRPr lang="en-GB" sz="2000" dirty="0">
              <a:latin typeface="-apple-system"/>
            </a:endParaRPr>
          </a:p>
          <a:p>
            <a:pPr marL="971550" lvl="1" indent="-514350">
              <a:buFont typeface="+mj-lt"/>
              <a:buAutoNum type="arabicParenR"/>
            </a:pPr>
            <a:r>
              <a:rPr lang="en-GB" sz="2000" b="0" i="0" dirty="0">
                <a:effectLst/>
                <a:latin typeface="-apple-system"/>
              </a:rPr>
              <a:t>The Application of Statistical Methods </a:t>
            </a:r>
          </a:p>
          <a:p>
            <a:pPr marL="971550" lvl="1" indent="-514350">
              <a:buFont typeface="+mj-lt"/>
              <a:buAutoNum type="arabicParenR"/>
            </a:pPr>
            <a:r>
              <a:rPr lang="en-US" sz="2000" b="0" i="0" dirty="0">
                <a:effectLst/>
                <a:latin typeface="-apple-system"/>
              </a:rPr>
              <a:t>Visualization</a:t>
            </a:r>
            <a:endParaRPr lang="en-US" sz="2000" dirty="0"/>
          </a:p>
        </p:txBody>
      </p:sp>
      <p:pic>
        <p:nvPicPr>
          <p:cNvPr id="12" name="Picture 11" descr="Desk with productivity items">
            <a:extLst>
              <a:ext uri="{FF2B5EF4-FFF2-40B4-BE49-F238E27FC236}">
                <a16:creationId xmlns:a16="http://schemas.microsoft.com/office/drawing/2014/main" id="{D4C5240A-0079-D7A4-34B7-C408F5459CDA}"/>
              </a:ext>
            </a:extLst>
          </p:cNvPr>
          <p:cNvPicPr>
            <a:picLocks noChangeAspect="1"/>
          </p:cNvPicPr>
          <p:nvPr/>
        </p:nvPicPr>
        <p:blipFill rotWithShape="1">
          <a:blip r:embed="rId2"/>
          <a:srcRect l="23868" r="8618" b="-1"/>
          <a:stretch/>
        </p:blipFill>
        <p:spPr>
          <a:xfrm>
            <a:off x="0" y="10"/>
            <a:ext cx="5779009" cy="6857990"/>
          </a:xfrm>
          <a:prstGeom prst="rect">
            <a:avLst/>
          </a:prstGeom>
        </p:spPr>
      </p:pic>
    </p:spTree>
    <p:extLst>
      <p:ext uri="{BB962C8B-B14F-4D97-AF65-F5344CB8AC3E}">
        <p14:creationId xmlns:p14="http://schemas.microsoft.com/office/powerpoint/2010/main" val="1595457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8F2781-4B7A-4529-B79A-0D61F89A4185}"/>
              </a:ext>
            </a:extLst>
          </p:cNvPr>
          <p:cNvSpPr>
            <a:spLocks noGrp="1"/>
          </p:cNvSpPr>
          <p:nvPr>
            <p:ph type="title"/>
          </p:nvPr>
        </p:nvSpPr>
        <p:spPr>
          <a:xfrm>
            <a:off x="297046" y="271590"/>
            <a:ext cx="4048127" cy="766635"/>
          </a:xfrm>
        </p:spPr>
        <p:txBody>
          <a:bodyPr>
            <a:normAutofit/>
          </a:bodyPr>
          <a:lstStyle/>
          <a:p>
            <a:r>
              <a:rPr lang="en-US" sz="4000" b="1" i="0" dirty="0">
                <a:effectLst/>
                <a:latin typeface="-apple-system"/>
              </a:rPr>
              <a:t>4. Visualization</a:t>
            </a:r>
            <a:endParaRPr lang="en-US" sz="4000" dirty="0"/>
          </a:p>
        </p:txBody>
      </p:sp>
      <p:sp>
        <p:nvSpPr>
          <p:cNvPr id="9" name="TextBox 8">
            <a:extLst>
              <a:ext uri="{FF2B5EF4-FFF2-40B4-BE49-F238E27FC236}">
                <a16:creationId xmlns:a16="http://schemas.microsoft.com/office/drawing/2014/main" id="{514286AB-9786-455D-9702-EFC2A15C8078}"/>
              </a:ext>
            </a:extLst>
          </p:cNvPr>
          <p:cNvSpPr txBox="1"/>
          <p:nvPr/>
        </p:nvSpPr>
        <p:spPr>
          <a:xfrm>
            <a:off x="9878004" y="1038225"/>
            <a:ext cx="2186756" cy="2031325"/>
          </a:xfrm>
          <a:prstGeom prst="rect">
            <a:avLst/>
          </a:prstGeom>
          <a:noFill/>
        </p:spPr>
        <p:txBody>
          <a:bodyPr wrap="square">
            <a:spAutoFit/>
          </a:bodyPr>
          <a:lstStyle/>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L</a:t>
            </a:r>
            <a:r>
              <a:rPr lang="en-US" b="1" i="0" dirty="0">
                <a:effectLst/>
                <a:latin typeface="Calibri" panose="020F0502020204030204" pitchFamily="34" charset="0"/>
                <a:ea typeface="Calibri" panose="020F0502020204030204" pitchFamily="34" charset="0"/>
                <a:cs typeface="Calibri" panose="020F0502020204030204" pitchFamily="34" charset="0"/>
              </a:rPr>
              <a:t>ine chart illustrates that amount of Co2 </a:t>
            </a:r>
            <a:r>
              <a:rPr lang="en-US" b="1" dirty="0">
                <a:latin typeface="Calibri" panose="020F0502020204030204" pitchFamily="34" charset="0"/>
                <a:ea typeface="Calibri" panose="020F0502020204030204" pitchFamily="34" charset="0"/>
                <a:cs typeface="Calibri" panose="020F0502020204030204" pitchFamily="34" charset="0"/>
              </a:rPr>
              <a:t>e</a:t>
            </a:r>
            <a:r>
              <a:rPr lang="en-US" b="1" i="0" dirty="0">
                <a:effectLst/>
                <a:latin typeface="Calibri" panose="020F0502020204030204" pitchFamily="34" charset="0"/>
                <a:ea typeface="Calibri" panose="020F0502020204030204" pitchFamily="34" charset="0"/>
                <a:cs typeface="Calibri" panose="020F0502020204030204" pitchFamily="34" charset="0"/>
              </a:rPr>
              <a:t>mission goes high when the size of engine increases.</a:t>
            </a:r>
          </a:p>
        </p:txBody>
      </p:sp>
      <p:sp>
        <p:nvSpPr>
          <p:cNvPr id="14" name="TextBox 13">
            <a:extLst>
              <a:ext uri="{FF2B5EF4-FFF2-40B4-BE49-F238E27FC236}">
                <a16:creationId xmlns:a16="http://schemas.microsoft.com/office/drawing/2014/main" id="{1F9805BD-052C-4916-A6EB-042A1118C912}"/>
              </a:ext>
            </a:extLst>
          </p:cNvPr>
          <p:cNvSpPr txBox="1"/>
          <p:nvPr/>
        </p:nvSpPr>
        <p:spPr>
          <a:xfrm>
            <a:off x="9561315" y="4160490"/>
            <a:ext cx="2588631" cy="2585323"/>
          </a:xfrm>
          <a:prstGeom prst="rect">
            <a:avLst/>
          </a:prstGeom>
          <a:noFill/>
        </p:spPr>
        <p:txBody>
          <a:bodyPr wrap="square">
            <a:spAutoFit/>
          </a:bodyPr>
          <a:lstStyle/>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T</a:t>
            </a:r>
            <a:r>
              <a:rPr lang="en-US" b="1" i="0" dirty="0">
                <a:effectLst/>
                <a:latin typeface="Calibri" panose="020F0502020204030204" pitchFamily="34" charset="0"/>
                <a:ea typeface="Calibri" panose="020F0502020204030204" pitchFamily="34" charset="0"/>
                <a:cs typeface="Calibri" panose="020F0502020204030204" pitchFamily="34" charset="0"/>
              </a:rPr>
              <a:t>here is a </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positive relationship </a:t>
            </a:r>
            <a:r>
              <a:rPr lang="en-US" b="1" i="0" dirty="0">
                <a:effectLst/>
                <a:latin typeface="Calibri" panose="020F0502020204030204" pitchFamily="34" charset="0"/>
                <a:ea typeface="Calibri" panose="020F0502020204030204" pitchFamily="34" charset="0"/>
                <a:cs typeface="Calibri" panose="020F0502020204030204" pitchFamily="34" charset="0"/>
              </a:rPr>
              <a:t>between engine size and CO2 emission</a:t>
            </a:r>
          </a:p>
          <a:p>
            <a:pPr marL="285750" indent="-285750">
              <a:buFont typeface="Arial" panose="020B060402020202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This may further conclude that amount of Co2 emission goes higher when the size of engine increases.</a:t>
            </a:r>
            <a:endParaRPr lang="en-US" i="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5F2848F-72CC-4142-9149-37E6837974AB}"/>
              </a:ext>
            </a:extLst>
          </p:cNvPr>
          <p:cNvPicPr>
            <a:picLocks noChangeAspect="1"/>
          </p:cNvPicPr>
          <p:nvPr/>
        </p:nvPicPr>
        <p:blipFill>
          <a:blip r:embed="rId2"/>
          <a:stretch>
            <a:fillRect/>
          </a:stretch>
        </p:blipFill>
        <p:spPr>
          <a:xfrm>
            <a:off x="127240" y="1038225"/>
            <a:ext cx="4294512" cy="2721410"/>
          </a:xfrm>
          <a:prstGeom prst="rect">
            <a:avLst/>
          </a:prstGeom>
        </p:spPr>
      </p:pic>
      <p:pic>
        <p:nvPicPr>
          <p:cNvPr id="6" name="Picture 5">
            <a:extLst>
              <a:ext uri="{FF2B5EF4-FFF2-40B4-BE49-F238E27FC236}">
                <a16:creationId xmlns:a16="http://schemas.microsoft.com/office/drawing/2014/main" id="{C33C0A49-A35B-4743-A6E6-75AB12CD761D}"/>
              </a:ext>
            </a:extLst>
          </p:cNvPr>
          <p:cNvPicPr>
            <a:picLocks noChangeAspect="1"/>
          </p:cNvPicPr>
          <p:nvPr/>
        </p:nvPicPr>
        <p:blipFill>
          <a:blip r:embed="rId3"/>
          <a:stretch>
            <a:fillRect/>
          </a:stretch>
        </p:blipFill>
        <p:spPr>
          <a:xfrm>
            <a:off x="4617341" y="1038225"/>
            <a:ext cx="4943974" cy="2721410"/>
          </a:xfrm>
          <a:prstGeom prst="rect">
            <a:avLst/>
          </a:prstGeom>
        </p:spPr>
      </p:pic>
      <p:pic>
        <p:nvPicPr>
          <p:cNvPr id="10" name="Picture 9">
            <a:extLst>
              <a:ext uri="{FF2B5EF4-FFF2-40B4-BE49-F238E27FC236}">
                <a16:creationId xmlns:a16="http://schemas.microsoft.com/office/drawing/2014/main" id="{83A8265E-EB31-4A1C-9965-026D16B2FBBA}"/>
              </a:ext>
            </a:extLst>
          </p:cNvPr>
          <p:cNvPicPr>
            <a:picLocks noChangeAspect="1"/>
          </p:cNvPicPr>
          <p:nvPr/>
        </p:nvPicPr>
        <p:blipFill>
          <a:blip r:embed="rId4"/>
          <a:stretch>
            <a:fillRect/>
          </a:stretch>
        </p:blipFill>
        <p:spPr>
          <a:xfrm>
            <a:off x="127240" y="4160492"/>
            <a:ext cx="4294512" cy="2599486"/>
          </a:xfrm>
          <a:prstGeom prst="rect">
            <a:avLst/>
          </a:prstGeom>
        </p:spPr>
      </p:pic>
      <p:pic>
        <p:nvPicPr>
          <p:cNvPr id="13" name="Picture 12">
            <a:extLst>
              <a:ext uri="{FF2B5EF4-FFF2-40B4-BE49-F238E27FC236}">
                <a16:creationId xmlns:a16="http://schemas.microsoft.com/office/drawing/2014/main" id="{40EDE77D-A06E-419A-A710-B12770A43D2B}"/>
              </a:ext>
            </a:extLst>
          </p:cNvPr>
          <p:cNvPicPr>
            <a:picLocks noChangeAspect="1"/>
          </p:cNvPicPr>
          <p:nvPr/>
        </p:nvPicPr>
        <p:blipFill>
          <a:blip r:embed="rId5"/>
          <a:stretch>
            <a:fillRect/>
          </a:stretch>
        </p:blipFill>
        <p:spPr>
          <a:xfrm>
            <a:off x="4837500" y="4160490"/>
            <a:ext cx="4503655" cy="2599487"/>
          </a:xfrm>
          <a:prstGeom prst="rect">
            <a:avLst/>
          </a:prstGeom>
        </p:spPr>
      </p:pic>
    </p:spTree>
    <p:extLst>
      <p:ext uri="{BB962C8B-B14F-4D97-AF65-F5344CB8AC3E}">
        <p14:creationId xmlns:p14="http://schemas.microsoft.com/office/powerpoint/2010/main" val="3606979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8F2781-4B7A-4529-B79A-0D61F89A4185}"/>
              </a:ext>
            </a:extLst>
          </p:cNvPr>
          <p:cNvSpPr>
            <a:spLocks noGrp="1"/>
          </p:cNvSpPr>
          <p:nvPr>
            <p:ph type="title"/>
          </p:nvPr>
        </p:nvSpPr>
        <p:spPr>
          <a:xfrm>
            <a:off x="297046" y="271590"/>
            <a:ext cx="4048127" cy="766635"/>
          </a:xfrm>
        </p:spPr>
        <p:txBody>
          <a:bodyPr>
            <a:normAutofit/>
          </a:bodyPr>
          <a:lstStyle/>
          <a:p>
            <a:r>
              <a:rPr lang="en-US" sz="4000" b="1" i="0" dirty="0">
                <a:effectLst/>
                <a:latin typeface="-apple-system"/>
              </a:rPr>
              <a:t>4. Visualization</a:t>
            </a:r>
            <a:endParaRPr lang="en-US" sz="4000" dirty="0"/>
          </a:p>
        </p:txBody>
      </p:sp>
      <p:sp>
        <p:nvSpPr>
          <p:cNvPr id="14" name="TextBox 13">
            <a:extLst>
              <a:ext uri="{FF2B5EF4-FFF2-40B4-BE49-F238E27FC236}">
                <a16:creationId xmlns:a16="http://schemas.microsoft.com/office/drawing/2014/main" id="{1F9805BD-052C-4916-A6EB-042A1118C912}"/>
              </a:ext>
            </a:extLst>
          </p:cNvPr>
          <p:cNvSpPr txBox="1"/>
          <p:nvPr/>
        </p:nvSpPr>
        <p:spPr>
          <a:xfrm>
            <a:off x="227715" y="3069550"/>
            <a:ext cx="4877685" cy="3693319"/>
          </a:xfrm>
          <a:prstGeom prst="rect">
            <a:avLst/>
          </a:prstGeom>
          <a:noFill/>
        </p:spPr>
        <p:txBody>
          <a:bodyPr wrap="square">
            <a:spAutoFit/>
          </a:bodyPr>
          <a:lstStyle/>
          <a:p>
            <a:pPr marL="285750" indent="-285750">
              <a:buFont typeface="Arial" panose="020B060402020202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Based on the above heat correlation graph, it can be conclude that there is </a:t>
            </a:r>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strong positive correlation</a:t>
            </a:r>
            <a:r>
              <a:rPr lang="en-US" b="1" i="0" dirty="0">
                <a:effectLst/>
                <a:latin typeface="Calibri" panose="020F0502020204030204" pitchFamily="34" charset="0"/>
                <a:ea typeface="Calibri" panose="020F0502020204030204" pitchFamily="34" charset="0"/>
                <a:cs typeface="Calibri" panose="020F0502020204030204" pitchFamily="34" charset="0"/>
              </a:rPr>
              <a:t> between following parameters.</a:t>
            </a:r>
          </a:p>
          <a:p>
            <a:pPr marL="742950" lvl="1" indent="-285750">
              <a:buFont typeface="Calibri" panose="020F050202020403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engine size and CO2 emission</a:t>
            </a:r>
          </a:p>
          <a:p>
            <a:pPr marL="742950" lvl="1" indent="-285750">
              <a:buFont typeface="Calibri" panose="020F050202020403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engine size and fuel consumption in cities</a:t>
            </a:r>
          </a:p>
          <a:p>
            <a:pPr marL="742950" lvl="1" indent="-285750">
              <a:buFont typeface="Calibri" panose="020F050202020403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engine size and fuel consumption in highways</a:t>
            </a:r>
          </a:p>
          <a:p>
            <a:pPr marL="742950" lvl="1" indent="-285750">
              <a:buFont typeface="Calibri" panose="020F050202020403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No. of cylinders and CO2 emission</a:t>
            </a:r>
          </a:p>
          <a:p>
            <a:pPr marL="742950" lvl="1" indent="-285750">
              <a:buFont typeface="Calibri" panose="020F050202020403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No. of cylinders and fuel consumption in cities</a:t>
            </a:r>
          </a:p>
          <a:p>
            <a:pPr marL="742950" lvl="1" indent="-285750">
              <a:buFont typeface="Calibri" panose="020F050202020403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No. of cylinders and fuel consumption in highways</a:t>
            </a:r>
          </a:p>
          <a:p>
            <a:pPr marL="742950" lvl="1" indent="-285750">
              <a:buFont typeface="Calibri" panose="020F0502020204030204" pitchFamily="34" charset="0"/>
              <a:buChar char="⁻"/>
            </a:pPr>
            <a:r>
              <a:rPr lang="en-US" b="1" i="0" dirty="0">
                <a:effectLst/>
                <a:latin typeface="Calibri" panose="020F0502020204030204" pitchFamily="34" charset="0"/>
                <a:ea typeface="Calibri" panose="020F0502020204030204" pitchFamily="34" charset="0"/>
                <a:cs typeface="Calibri" panose="020F0502020204030204" pitchFamily="34" charset="0"/>
              </a:rPr>
              <a:t>fuel consumption and CO2 emission</a:t>
            </a:r>
            <a:endParaRPr lang="en-US" i="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40B8FF6-5B19-4C36-A254-309637ADD927}"/>
              </a:ext>
            </a:extLst>
          </p:cNvPr>
          <p:cNvPicPr>
            <a:picLocks noChangeAspect="1"/>
          </p:cNvPicPr>
          <p:nvPr/>
        </p:nvPicPr>
        <p:blipFill>
          <a:blip r:embed="rId2"/>
          <a:stretch>
            <a:fillRect/>
          </a:stretch>
        </p:blipFill>
        <p:spPr>
          <a:xfrm>
            <a:off x="127241" y="1011972"/>
            <a:ext cx="5225810" cy="2057578"/>
          </a:xfrm>
          <a:prstGeom prst="rect">
            <a:avLst/>
          </a:prstGeom>
        </p:spPr>
      </p:pic>
      <p:pic>
        <p:nvPicPr>
          <p:cNvPr id="8" name="Picture 7">
            <a:extLst>
              <a:ext uri="{FF2B5EF4-FFF2-40B4-BE49-F238E27FC236}">
                <a16:creationId xmlns:a16="http://schemas.microsoft.com/office/drawing/2014/main" id="{78F7212F-DE18-4FE9-839E-DBD225BE7F14}"/>
              </a:ext>
            </a:extLst>
          </p:cNvPr>
          <p:cNvPicPr>
            <a:picLocks noChangeAspect="1"/>
          </p:cNvPicPr>
          <p:nvPr/>
        </p:nvPicPr>
        <p:blipFill>
          <a:blip r:embed="rId3"/>
          <a:stretch>
            <a:fillRect/>
          </a:stretch>
        </p:blipFill>
        <p:spPr>
          <a:xfrm>
            <a:off x="5646554" y="654907"/>
            <a:ext cx="6149873" cy="5578323"/>
          </a:xfrm>
          <a:prstGeom prst="rect">
            <a:avLst/>
          </a:prstGeom>
        </p:spPr>
      </p:pic>
    </p:spTree>
    <p:extLst>
      <p:ext uri="{BB962C8B-B14F-4D97-AF65-F5344CB8AC3E}">
        <p14:creationId xmlns:p14="http://schemas.microsoft.com/office/powerpoint/2010/main" val="2570821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7D7D49-FF2C-42E9-80EE-C2B4424565F8}"/>
              </a:ext>
            </a:extLst>
          </p:cNvPr>
          <p:cNvSpPr txBox="1"/>
          <p:nvPr/>
        </p:nvSpPr>
        <p:spPr>
          <a:xfrm>
            <a:off x="1308847" y="335846"/>
            <a:ext cx="9135035" cy="6247864"/>
          </a:xfrm>
          <a:prstGeom prst="rect">
            <a:avLst/>
          </a:prstGeom>
          <a:noFill/>
        </p:spPr>
        <p:txBody>
          <a:bodyPr wrap="square">
            <a:spAutoFit/>
          </a:bodyPr>
          <a:lstStyle/>
          <a:p>
            <a:pPr algn="l"/>
            <a:r>
              <a:rPr lang="en-US" b="1" i="0" dirty="0">
                <a:effectLst/>
                <a:latin typeface="Roboto" panose="02000000000000000000" pitchFamily="2" charset="0"/>
              </a:rPr>
              <a:t> </a:t>
            </a:r>
            <a:r>
              <a:rPr lang="en-US" sz="4000" b="1" cap="all" dirty="0">
                <a:latin typeface="-apple-system"/>
                <a:ea typeface="+mj-ea"/>
                <a:cs typeface="+mj-cs"/>
              </a:rPr>
              <a:t>5. Conclusion</a:t>
            </a:r>
          </a:p>
          <a:p>
            <a:pPr algn="l">
              <a:buFont typeface="Arial" panose="020B0604020202020204" pitchFamily="34" charset="0"/>
              <a:buChar char="•"/>
            </a:pPr>
            <a:r>
              <a:rPr lang="en-US" b="0" i="0" dirty="0">
                <a:effectLst/>
                <a:latin typeface="Roboto" panose="02000000000000000000" pitchFamily="2" charset="0"/>
              </a:rPr>
              <a:t> Most of the vehicles are Ford (538) while the least used vehicle brand is SMART(7).</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 It can be concluded that most of the vehicles (2928) use Regular Gasoline while least amount of vehicles (1) use Natural gas.</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 Amount of fuel consumption in cities is higher than in highways.</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 Fuel consumption of vehicles in cities (58.1%) is higher than in highways(41.9%).</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 LAMBORGHINI vehicle brand has the highest average of CO2 emission (360.7) while SMART vehicle brand has the least (151.4).</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 There is strong positive correlation between following parameters.</a:t>
            </a:r>
          </a:p>
          <a:p>
            <a:pPr marL="742950" lvl="1" indent="-285750" algn="l">
              <a:buFont typeface="Arial" panose="020B0604020202020204" pitchFamily="34" charset="0"/>
              <a:buChar char="•"/>
            </a:pPr>
            <a:r>
              <a:rPr lang="en-US" b="0" i="0" dirty="0">
                <a:effectLst/>
                <a:latin typeface="Roboto" panose="02000000000000000000" pitchFamily="2" charset="0"/>
              </a:rPr>
              <a:t>engine size and CO2 emission</a:t>
            </a:r>
          </a:p>
          <a:p>
            <a:pPr marL="742950" lvl="1" indent="-285750" algn="l">
              <a:buFont typeface="Arial" panose="020B0604020202020204" pitchFamily="34" charset="0"/>
              <a:buChar char="•"/>
            </a:pPr>
            <a:r>
              <a:rPr lang="en-US" b="0" i="0" dirty="0">
                <a:effectLst/>
                <a:latin typeface="Roboto" panose="02000000000000000000" pitchFamily="2" charset="0"/>
              </a:rPr>
              <a:t>engine size and fuel consumption in cities</a:t>
            </a:r>
          </a:p>
          <a:p>
            <a:pPr marL="742950" lvl="1" indent="-285750" algn="l">
              <a:buFont typeface="Arial" panose="020B0604020202020204" pitchFamily="34" charset="0"/>
              <a:buChar char="•"/>
            </a:pPr>
            <a:r>
              <a:rPr lang="en-US" b="0" i="0" dirty="0">
                <a:effectLst/>
                <a:latin typeface="Roboto" panose="02000000000000000000" pitchFamily="2" charset="0"/>
              </a:rPr>
              <a:t>engine size and fuel consumption in highways</a:t>
            </a:r>
          </a:p>
          <a:p>
            <a:pPr marL="742950" lvl="1" indent="-285750" algn="l">
              <a:buFont typeface="Arial" panose="020B0604020202020204" pitchFamily="34" charset="0"/>
              <a:buChar char="•"/>
            </a:pPr>
            <a:r>
              <a:rPr lang="en-US" b="0" i="0" dirty="0">
                <a:effectLst/>
                <a:latin typeface="Roboto" panose="02000000000000000000" pitchFamily="2" charset="0"/>
              </a:rPr>
              <a:t>No. of cylinders and CO2 emission</a:t>
            </a:r>
          </a:p>
          <a:p>
            <a:pPr marL="742950" lvl="1" indent="-285750" algn="l">
              <a:buFont typeface="Arial" panose="020B0604020202020204" pitchFamily="34" charset="0"/>
              <a:buChar char="•"/>
            </a:pPr>
            <a:r>
              <a:rPr lang="en-US" b="0" i="0" dirty="0">
                <a:effectLst/>
                <a:latin typeface="Roboto" panose="02000000000000000000" pitchFamily="2" charset="0"/>
              </a:rPr>
              <a:t>No. of cylinders and fuel consumption in cities</a:t>
            </a:r>
          </a:p>
          <a:p>
            <a:pPr marL="742950" lvl="1" indent="-285750" algn="l">
              <a:buFont typeface="Arial" panose="020B0604020202020204" pitchFamily="34" charset="0"/>
              <a:buChar char="•"/>
            </a:pPr>
            <a:r>
              <a:rPr lang="en-US" b="0" i="0" dirty="0">
                <a:effectLst/>
                <a:latin typeface="Roboto" panose="02000000000000000000" pitchFamily="2" charset="0"/>
              </a:rPr>
              <a:t>No. of cylinders and fuel consumption in highways</a:t>
            </a:r>
          </a:p>
          <a:p>
            <a:pPr marL="742950" lvl="1" indent="-285750" algn="l">
              <a:buFont typeface="Arial" panose="020B0604020202020204" pitchFamily="34" charset="0"/>
              <a:buChar char="•"/>
            </a:pPr>
            <a:r>
              <a:rPr lang="en-US" b="0" i="0" dirty="0">
                <a:effectLst/>
                <a:latin typeface="Roboto" panose="02000000000000000000" pitchFamily="2" charset="0"/>
              </a:rPr>
              <a:t>fuel consumption and CO2 emission</a:t>
            </a:r>
          </a:p>
        </p:txBody>
      </p:sp>
    </p:spTree>
    <p:extLst>
      <p:ext uri="{BB962C8B-B14F-4D97-AF65-F5344CB8AC3E}">
        <p14:creationId xmlns:p14="http://schemas.microsoft.com/office/powerpoint/2010/main" val="3056975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9118811B-9EC9-4F85-B252-B0FD140FAE66}"/>
              </a:ext>
            </a:extLst>
          </p:cNvPr>
          <p:cNvSpPr>
            <a:spLocks noChangeArrowheads="1"/>
          </p:cNvSpPr>
          <p:nvPr/>
        </p:nvSpPr>
        <p:spPr bwMode="auto">
          <a:xfrm>
            <a:off x="2021889" y="1174528"/>
            <a:ext cx="8309586" cy="275684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85000"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90000"/>
              </a:lnSpc>
              <a:spcBef>
                <a:spcPct val="0"/>
              </a:spcBef>
              <a:spcAft>
                <a:spcPts val="600"/>
              </a:spcAft>
              <a:buClrTx/>
              <a:buSzTx/>
              <a:tabLst/>
            </a:pPr>
            <a:r>
              <a:rPr lang="en-US" altLang="en-US" sz="4300" b="1" dirty="0">
                <a:latin typeface="Roboto" panose="02000000000000000000" pitchFamily="2" charset="0"/>
              </a:rPr>
              <a:t>6. References</a:t>
            </a:r>
          </a:p>
          <a:p>
            <a:pPr marR="0" lvl="0" eaLnBrk="1" fontAlgn="base" hangingPunct="1">
              <a:lnSpc>
                <a:spcPct val="90000"/>
              </a:lnSpc>
              <a:spcBef>
                <a:spcPct val="0"/>
              </a:spcBef>
              <a:spcAft>
                <a:spcPts val="600"/>
              </a:spcAft>
              <a:buClrTx/>
              <a:buSzTx/>
              <a:tabLst/>
            </a:pPr>
            <a:endParaRPr lang="en-US" altLang="en-US" sz="3200" b="1" dirty="0">
              <a:latin typeface="Roboto" panose="02000000000000000000" pitchFamily="2" charset="0"/>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latin typeface="+mn-lt"/>
              </a:rPr>
              <a:t>Akyol, G. (2023, 11 1). </a:t>
            </a:r>
            <a:r>
              <a:rPr kumimoji="0" lang="en-US" altLang="en-US" sz="1900" b="0" i="1" u="none" strike="noStrike" cap="none" normalizeH="0" baseline="0" dirty="0">
                <a:ln>
                  <a:noFill/>
                </a:ln>
                <a:effectLst/>
                <a:latin typeface="+mn-lt"/>
              </a:rPr>
              <a:t>Getting to Know Your Data | Data Mining #2.</a:t>
            </a:r>
            <a:r>
              <a:rPr kumimoji="0" lang="en-US" altLang="en-US" sz="1900" b="0" i="0" u="none" strike="noStrike" cap="none" normalizeH="0" baseline="0" dirty="0">
                <a:ln>
                  <a:noFill/>
                </a:ln>
                <a:effectLst/>
                <a:latin typeface="+mn-lt"/>
              </a:rPr>
              <a:t> Retrieved from Medium: https://medium.com/@gokcenazakyol/getting-to-know-your-data-data-mining-3-fb3be00941ff#:~:text=Data%20Objects%20and%20Attribute%20Types&amp;text=Attribute%20(or%20dimensions%2C%20features%2C,%2C%20ordinal%2C%20binary%2C%20numeric.</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dirty="0">
              <a:ln>
                <a:noFill/>
              </a:ln>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err="1">
                <a:ln>
                  <a:noFill/>
                </a:ln>
                <a:effectLst/>
                <a:latin typeface="+mn-lt"/>
              </a:rPr>
              <a:t>Podder</a:t>
            </a:r>
            <a:r>
              <a:rPr kumimoji="0" lang="en-US" altLang="en-US" sz="1900" b="0" i="0" u="none" strike="noStrike" cap="none" normalizeH="0" baseline="0" dirty="0">
                <a:ln>
                  <a:noFill/>
                </a:ln>
                <a:effectLst/>
                <a:latin typeface="+mn-lt"/>
              </a:rPr>
              <a:t>, D. (2020). </a:t>
            </a:r>
            <a:r>
              <a:rPr kumimoji="0" lang="en-US" altLang="en-US" sz="1900" b="0" i="1" u="none" strike="noStrike" cap="none" normalizeH="0" baseline="0" dirty="0" err="1">
                <a:ln>
                  <a:noFill/>
                </a:ln>
                <a:effectLst/>
                <a:latin typeface="+mn-lt"/>
              </a:rPr>
              <a:t>kaggle</a:t>
            </a:r>
            <a:r>
              <a:rPr kumimoji="0" lang="en-US" altLang="en-US" sz="1900" b="0" i="1" u="none" strike="noStrike" cap="none" normalizeH="0" baseline="0" dirty="0">
                <a:ln>
                  <a:noFill/>
                </a:ln>
                <a:effectLst/>
                <a:latin typeface="+mn-lt"/>
              </a:rPr>
              <a:t>.</a:t>
            </a:r>
            <a:r>
              <a:rPr kumimoji="0" lang="en-US" altLang="en-US" sz="1900" b="0" i="0" u="none" strike="noStrike" cap="none" normalizeH="0" baseline="0" dirty="0">
                <a:ln>
                  <a:noFill/>
                </a:ln>
                <a:effectLst/>
                <a:latin typeface="+mn-lt"/>
              </a:rPr>
              <a:t> Retrieved from CO2 Emission by Vehicles: https://www.kaggle.com/datasets/debajyotipodder/co2-emission-by-vehicles</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dirty="0">
              <a:ln>
                <a:noFill/>
              </a:ln>
              <a:effectLst/>
              <a:latin typeface="+mn-lt"/>
            </a:endParaRPr>
          </a:p>
        </p:txBody>
      </p:sp>
    </p:spTree>
    <p:extLst>
      <p:ext uri="{BB962C8B-B14F-4D97-AF65-F5344CB8AC3E}">
        <p14:creationId xmlns:p14="http://schemas.microsoft.com/office/powerpoint/2010/main" val="2592808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FD5E-09C7-BBE7-0F05-D16BB0CBDEA2}"/>
              </a:ext>
            </a:extLst>
          </p:cNvPr>
          <p:cNvSpPr>
            <a:spLocks noGrp="1"/>
          </p:cNvSpPr>
          <p:nvPr>
            <p:ph type="title"/>
          </p:nvPr>
        </p:nvSpPr>
        <p:spPr>
          <a:xfrm>
            <a:off x="7170857" y="1809749"/>
            <a:ext cx="3973385" cy="1177925"/>
          </a:xfrm>
          <a:noFill/>
        </p:spPr>
        <p:txBody>
          <a:bodyPr vert="horz" lIns="91440" tIns="45720" rIns="91440" bIns="45720" rtlCol="0" anchor="b">
            <a:normAutofit/>
          </a:bodyPr>
          <a:lstStyle/>
          <a:p>
            <a:r>
              <a:rPr lang="en-US" sz="5200" dirty="0"/>
              <a:t>Questions</a:t>
            </a:r>
          </a:p>
        </p:txBody>
      </p:sp>
      <p:pic>
        <p:nvPicPr>
          <p:cNvPr id="4" name="Picture 3">
            <a:extLst>
              <a:ext uri="{FF2B5EF4-FFF2-40B4-BE49-F238E27FC236}">
                <a16:creationId xmlns:a16="http://schemas.microsoft.com/office/drawing/2014/main" id="{E3F2AB09-0822-7DD4-CE21-AEA26A0BBD67}"/>
              </a:ext>
            </a:extLst>
          </p:cNvPr>
          <p:cNvPicPr>
            <a:picLocks noChangeAspect="1"/>
          </p:cNvPicPr>
          <p:nvPr/>
        </p:nvPicPr>
        <p:blipFill rotWithShape="1">
          <a:blip r:embed="rId2"/>
          <a:srcRect l="3503" r="27923" b="-2"/>
          <a:stretch/>
        </p:blipFill>
        <p:spPr>
          <a:xfrm>
            <a:off x="20" y="10"/>
            <a:ext cx="6992881" cy="6857990"/>
          </a:xfrm>
          <a:prstGeom prst="rect">
            <a:avLst/>
          </a:prstGeom>
        </p:spPr>
      </p:pic>
    </p:spTree>
    <p:extLst>
      <p:ext uri="{BB962C8B-B14F-4D97-AF65-F5344CB8AC3E}">
        <p14:creationId xmlns:p14="http://schemas.microsoft.com/office/powerpoint/2010/main" val="327450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FD5E-09C7-BBE7-0F05-D16BB0CBDEA2}"/>
              </a:ext>
            </a:extLst>
          </p:cNvPr>
          <p:cNvSpPr>
            <a:spLocks noGrp="1"/>
          </p:cNvSpPr>
          <p:nvPr>
            <p:ph type="title"/>
          </p:nvPr>
        </p:nvSpPr>
        <p:spPr>
          <a:xfrm>
            <a:off x="7170857" y="1809749"/>
            <a:ext cx="3973385" cy="1177925"/>
          </a:xfrm>
          <a:noFill/>
        </p:spPr>
        <p:txBody>
          <a:bodyPr vert="horz" lIns="91440" tIns="45720" rIns="91440" bIns="45720" rtlCol="0" anchor="b">
            <a:normAutofit/>
          </a:bodyPr>
          <a:lstStyle/>
          <a:p>
            <a:r>
              <a:rPr lang="en-US" sz="5200" dirty="0"/>
              <a:t>Thank You</a:t>
            </a:r>
          </a:p>
        </p:txBody>
      </p:sp>
      <p:pic>
        <p:nvPicPr>
          <p:cNvPr id="4" name="Picture 3">
            <a:extLst>
              <a:ext uri="{FF2B5EF4-FFF2-40B4-BE49-F238E27FC236}">
                <a16:creationId xmlns:a16="http://schemas.microsoft.com/office/drawing/2014/main" id="{E3F2AB09-0822-7DD4-CE21-AEA26A0BBD67}"/>
              </a:ext>
            </a:extLst>
          </p:cNvPr>
          <p:cNvPicPr>
            <a:picLocks noChangeAspect="1"/>
          </p:cNvPicPr>
          <p:nvPr/>
        </p:nvPicPr>
        <p:blipFill rotWithShape="1">
          <a:blip r:embed="rId2"/>
          <a:srcRect l="3503" r="27923" b="-2"/>
          <a:stretch/>
        </p:blipFill>
        <p:spPr>
          <a:xfrm>
            <a:off x="20" y="10"/>
            <a:ext cx="6992881" cy="6857990"/>
          </a:xfrm>
          <a:prstGeom prst="rect">
            <a:avLst/>
          </a:prstGeom>
        </p:spPr>
      </p:pic>
    </p:spTree>
    <p:extLst>
      <p:ext uri="{BB962C8B-B14F-4D97-AF65-F5344CB8AC3E}">
        <p14:creationId xmlns:p14="http://schemas.microsoft.com/office/powerpoint/2010/main" val="354719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CEED-FD44-25BD-8A4F-126B430AD861}"/>
              </a:ext>
            </a:extLst>
          </p:cNvPr>
          <p:cNvSpPr>
            <a:spLocks noGrp="1"/>
          </p:cNvSpPr>
          <p:nvPr>
            <p:ph type="title"/>
          </p:nvPr>
        </p:nvSpPr>
        <p:spPr>
          <a:xfrm>
            <a:off x="7531610" y="365125"/>
            <a:ext cx="3822189" cy="1899912"/>
          </a:xfrm>
        </p:spPr>
        <p:txBody>
          <a:bodyPr>
            <a:normAutofit fontScale="90000"/>
          </a:bodyPr>
          <a:lstStyle/>
          <a:p>
            <a:r>
              <a:rPr lang="en-GB" sz="4000" b="1" i="0">
                <a:effectLst/>
                <a:latin typeface="-apple-system"/>
              </a:rPr>
              <a:t>Data </a:t>
            </a:r>
            <a:r>
              <a:rPr lang="en-GB" sz="4000" b="1" i="0" dirty="0">
                <a:effectLst/>
                <a:latin typeface="-apple-system"/>
              </a:rPr>
              <a:t>set for the project work:</a:t>
            </a:r>
            <a:br>
              <a:rPr lang="en-GB" sz="4000" b="1" i="0" dirty="0">
                <a:effectLst/>
                <a:latin typeface="-apple-system"/>
              </a:rPr>
            </a:br>
            <a:endParaRPr lang="en-US" sz="4000" dirty="0"/>
          </a:p>
        </p:txBody>
      </p:sp>
      <p:sp>
        <p:nvSpPr>
          <p:cNvPr id="3" name="Content Placeholder 2">
            <a:extLst>
              <a:ext uri="{FF2B5EF4-FFF2-40B4-BE49-F238E27FC236}">
                <a16:creationId xmlns:a16="http://schemas.microsoft.com/office/drawing/2014/main" id="{08A729D6-14EF-4DCB-428A-E605DF41CA57}"/>
              </a:ext>
            </a:extLst>
          </p:cNvPr>
          <p:cNvSpPr>
            <a:spLocks noGrp="1"/>
          </p:cNvSpPr>
          <p:nvPr>
            <p:ph idx="1"/>
          </p:nvPr>
        </p:nvSpPr>
        <p:spPr>
          <a:xfrm>
            <a:off x="7531610" y="2434201"/>
            <a:ext cx="3822189" cy="3742762"/>
          </a:xfrm>
        </p:spPr>
        <p:txBody>
          <a:bodyPr>
            <a:normAutofit fontScale="92500" lnSpcReduction="10000"/>
          </a:bodyPr>
          <a:lstStyle/>
          <a:p>
            <a:r>
              <a:rPr lang="en-GB" sz="1700" dirty="0">
                <a:latin typeface="Calibri" panose="020F0502020204030204" pitchFamily="34" charset="0"/>
                <a:ea typeface="Calibri" panose="020F0502020204030204" pitchFamily="34" charset="0"/>
                <a:cs typeface="Calibri" panose="020F0502020204030204" pitchFamily="34" charset="0"/>
              </a:rPr>
              <a:t>Data source- </a:t>
            </a:r>
            <a:r>
              <a:rPr lang="en-GB" sz="1700" dirty="0">
                <a:latin typeface="Calibri" panose="020F0502020204030204" pitchFamily="34" charset="0"/>
                <a:ea typeface="Calibri" panose="020F0502020204030204" pitchFamily="34" charset="0"/>
                <a:cs typeface="Calibri" panose="020F0502020204030204" pitchFamily="34" charset="0"/>
                <a:hlinkClick r:id="rId2"/>
              </a:rPr>
              <a:t>https://www.kaggle.com/datasets/debajyotipodder/co2-emission-by-vehicles</a:t>
            </a:r>
            <a:endParaRPr lang="en-GB" sz="1700" b="0" i="0" dirty="0">
              <a:effectLst/>
              <a:latin typeface="Calibri" panose="020F0502020204030204" pitchFamily="34" charset="0"/>
              <a:ea typeface="Calibri" panose="020F0502020204030204" pitchFamily="34" charset="0"/>
              <a:cs typeface="Calibri" panose="020F0502020204030204" pitchFamily="34" charset="0"/>
            </a:endParaRPr>
          </a:p>
          <a:p>
            <a:r>
              <a:rPr lang="en-GB" sz="1700" b="0" i="0" dirty="0">
                <a:effectLst/>
                <a:latin typeface="Calibri" panose="020F0502020204030204" pitchFamily="34" charset="0"/>
                <a:ea typeface="Calibri" panose="020F0502020204030204" pitchFamily="34" charset="0"/>
                <a:cs typeface="Calibri" panose="020F0502020204030204" pitchFamily="34" charset="0"/>
              </a:rPr>
              <a:t>This dataset captures the details of how CO2 emissions by a vehicle can vary with the different features. </a:t>
            </a:r>
          </a:p>
          <a:p>
            <a:r>
              <a:rPr lang="en-GB" sz="1700" b="0" i="0" dirty="0">
                <a:effectLst/>
                <a:latin typeface="Calibri" panose="020F0502020204030204" pitchFamily="34" charset="0"/>
                <a:ea typeface="Calibri" panose="020F0502020204030204" pitchFamily="34" charset="0"/>
                <a:cs typeface="Calibri" panose="020F0502020204030204" pitchFamily="34" charset="0"/>
              </a:rPr>
              <a:t>The dataset has been taken from Canada Government official open data website. </a:t>
            </a:r>
          </a:p>
          <a:p>
            <a:r>
              <a:rPr lang="en-GB" sz="1700" b="0" i="0" dirty="0">
                <a:effectLst/>
                <a:latin typeface="Calibri" panose="020F0502020204030204" pitchFamily="34" charset="0"/>
                <a:ea typeface="Calibri" panose="020F0502020204030204" pitchFamily="34" charset="0"/>
                <a:cs typeface="Calibri" panose="020F0502020204030204" pitchFamily="34" charset="0"/>
              </a:rPr>
              <a:t>This contains data over a period of 7 years.</a:t>
            </a:r>
            <a:endParaRPr lang="en-US" sz="17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Computer script on a screen">
            <a:extLst>
              <a:ext uri="{FF2B5EF4-FFF2-40B4-BE49-F238E27FC236}">
                <a16:creationId xmlns:a16="http://schemas.microsoft.com/office/drawing/2014/main" id="{54501442-2800-9BAB-CE28-86B22A9B10DD}"/>
              </a:ext>
            </a:extLst>
          </p:cNvPr>
          <p:cNvPicPr>
            <a:picLocks noChangeAspect="1"/>
          </p:cNvPicPr>
          <p:nvPr/>
        </p:nvPicPr>
        <p:blipFill rotWithShape="1">
          <a:blip r:embed="rId3">
            <a:alphaModFix amt="60000"/>
          </a:blip>
          <a:srcRect r="32486" b="-1"/>
          <a:stretch/>
        </p:blipFill>
        <p:spPr>
          <a:xfrm>
            <a:off x="1" y="10"/>
            <a:ext cx="6936390" cy="6857990"/>
          </a:xfrm>
          <a:prstGeom prst="rect">
            <a:avLst/>
          </a:prstGeom>
        </p:spPr>
      </p:pic>
    </p:spTree>
    <p:extLst>
      <p:ext uri="{BB962C8B-B14F-4D97-AF65-F5344CB8AC3E}">
        <p14:creationId xmlns:p14="http://schemas.microsoft.com/office/powerpoint/2010/main" val="405032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F6566E-01EA-4D9C-8FB5-B33400E00BBC}"/>
              </a:ext>
            </a:extLst>
          </p:cNvPr>
          <p:cNvSpPr txBox="1"/>
          <p:nvPr/>
        </p:nvSpPr>
        <p:spPr>
          <a:xfrm>
            <a:off x="1419224" y="843677"/>
            <a:ext cx="10125075" cy="2308324"/>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This dataset captures the details of how CO2 emissions by a vehicle can vary with the different features.</a:t>
            </a:r>
          </a:p>
          <a:p>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City and highway fuel consumption ratings are shown in liters per 100 kilometers (L/100 km) </a:t>
            </a:r>
          </a:p>
          <a:p>
            <a:pPr marL="285750" indent="-285750">
              <a:buFont typeface="Arial" panose="020B0604020202020204" pitchFamily="34" charset="0"/>
              <a:buChar char="•"/>
            </a:pP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combined rating (55% city, 45% </a:t>
            </a:r>
            <a:r>
              <a:rPr lang="en-US" b="0" i="0" dirty="0" err="1">
                <a:effectLst/>
                <a:latin typeface="Calibri" panose="020F0502020204030204" pitchFamily="34" charset="0"/>
                <a:ea typeface="Calibri" panose="020F0502020204030204" pitchFamily="34" charset="0"/>
                <a:cs typeface="Calibri" panose="020F0502020204030204" pitchFamily="34" charset="0"/>
              </a:rPr>
              <a:t>hwy</a:t>
            </a:r>
            <a:r>
              <a:rPr lang="en-US" b="0" i="0" dirty="0">
                <a:effectLst/>
                <a:latin typeface="Calibri" panose="020F0502020204030204" pitchFamily="34" charset="0"/>
                <a:ea typeface="Calibri" panose="020F0502020204030204" pitchFamily="34" charset="0"/>
                <a:cs typeface="Calibri" panose="020F0502020204030204" pitchFamily="34" charset="0"/>
              </a:rPr>
              <a:t>) is shown in L/100 km and in miles per gallon (mpg)</a:t>
            </a:r>
          </a:p>
          <a:p>
            <a:pPr marL="285750" indent="-285750">
              <a:buFont typeface="Arial" panose="020B0604020202020204" pitchFamily="34" charset="0"/>
              <a:buChar char="•"/>
            </a:pP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There are few abbreviations that has been used to describe the features. </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F33B621-0116-48FB-84DD-B90288E6605E}"/>
              </a:ext>
            </a:extLst>
          </p:cNvPr>
          <p:cNvSpPr txBox="1"/>
          <p:nvPr/>
        </p:nvSpPr>
        <p:spPr>
          <a:xfrm>
            <a:off x="1181099" y="145078"/>
            <a:ext cx="6858000" cy="707886"/>
          </a:xfrm>
          <a:prstGeom prst="rect">
            <a:avLst/>
          </a:prstGeom>
          <a:noFill/>
        </p:spPr>
        <p:txBody>
          <a:bodyPr wrap="square">
            <a:spAutoFit/>
          </a:bodyPr>
          <a:lstStyle/>
          <a:p>
            <a:r>
              <a:rPr lang="en-US" sz="4000" b="1" i="0" dirty="0">
                <a:effectLst/>
                <a:latin typeface="Calibri" panose="020F0502020204030204" pitchFamily="34" charset="0"/>
                <a:ea typeface="Calibri" panose="020F0502020204030204" pitchFamily="34" charset="0"/>
                <a:cs typeface="Calibri" panose="020F0502020204030204" pitchFamily="34" charset="0"/>
              </a:rPr>
              <a:t>Background</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48907FF-67A0-4A66-8D8A-37B06A271612}"/>
              </a:ext>
            </a:extLst>
          </p:cNvPr>
          <p:cNvSpPr txBox="1"/>
          <p:nvPr/>
        </p:nvSpPr>
        <p:spPr>
          <a:xfrm>
            <a:off x="571500" y="3121877"/>
            <a:ext cx="3162300" cy="2308324"/>
          </a:xfrm>
          <a:prstGeom prst="rect">
            <a:avLst/>
          </a:prstGeom>
          <a:noFill/>
          <a:ln>
            <a:noFill/>
          </a:ln>
        </p:spPr>
        <p:txBody>
          <a:bodyPr wrap="square" rtlCol="0">
            <a:spAutoFit/>
          </a:bodyPr>
          <a:lstStyle/>
          <a:p>
            <a:pPr algn="l"/>
            <a:r>
              <a:rPr lang="en-US" b="1" i="0" dirty="0">
                <a:effectLst/>
                <a:latin typeface="Calibri" panose="020F0502020204030204" pitchFamily="34" charset="0"/>
                <a:ea typeface="Calibri" panose="020F0502020204030204" pitchFamily="34" charset="0"/>
                <a:cs typeface="Calibri" panose="020F0502020204030204" pitchFamily="34" charset="0"/>
              </a:rPr>
              <a:t>Model</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Calibri" panose="020F050202020403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4WD/4X4 = Four-wheel drive </a:t>
            </a:r>
          </a:p>
          <a:p>
            <a:pPr marL="285750" indent="-285750" algn="l">
              <a:buFont typeface="Calibri" panose="020F050202020403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AWD = All-wheel drive</a:t>
            </a:r>
          </a:p>
          <a:p>
            <a:pPr marL="285750" indent="-285750" algn="l">
              <a:buFont typeface="Calibri" panose="020F050202020403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FFV = Flexible-fuel vehicle </a:t>
            </a:r>
          </a:p>
          <a:p>
            <a:pPr marL="285750" indent="-285750" algn="l">
              <a:buFont typeface="Calibri" panose="020F050202020403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SWB = Short wheelbase</a:t>
            </a:r>
          </a:p>
          <a:p>
            <a:pPr marL="285750" indent="-285750" algn="l">
              <a:buFont typeface="Calibri" panose="020F050202020403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LWB = Long wheelbase</a:t>
            </a:r>
          </a:p>
          <a:p>
            <a:pPr marL="285750" indent="-285750" algn="l">
              <a:buFont typeface="Calibri" panose="020F050202020403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EWB = Extended wheelbase</a:t>
            </a:r>
          </a:p>
        </p:txBody>
      </p:sp>
      <p:sp>
        <p:nvSpPr>
          <p:cNvPr id="8" name="TextBox 7">
            <a:extLst>
              <a:ext uri="{FF2B5EF4-FFF2-40B4-BE49-F238E27FC236}">
                <a16:creationId xmlns:a16="http://schemas.microsoft.com/office/drawing/2014/main" id="{BB028777-51F0-4F59-9048-26DFE94F859A}"/>
              </a:ext>
            </a:extLst>
          </p:cNvPr>
          <p:cNvSpPr txBox="1"/>
          <p:nvPr/>
        </p:nvSpPr>
        <p:spPr>
          <a:xfrm>
            <a:off x="4314823" y="3111936"/>
            <a:ext cx="3724276" cy="2031325"/>
          </a:xfrm>
          <a:prstGeom prst="rect">
            <a:avLst/>
          </a:prstGeom>
          <a:noFill/>
          <a:ln>
            <a:noFill/>
          </a:ln>
        </p:spPr>
        <p:txBody>
          <a:bodyPr wrap="square" rtlCol="0">
            <a:spAutoFit/>
          </a:bodyPr>
          <a:lstStyle/>
          <a:p>
            <a:pPr algn="l"/>
            <a:r>
              <a:rPr lang="en-US" b="1" i="0" dirty="0">
                <a:effectLst/>
                <a:latin typeface="Calibri" panose="020F0502020204030204" pitchFamily="34" charset="0"/>
                <a:ea typeface="Calibri" panose="020F0502020204030204" pitchFamily="34" charset="0"/>
                <a:cs typeface="Calibri" panose="020F0502020204030204" pitchFamily="34" charset="0"/>
              </a:rPr>
              <a:t>Transmission</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Calibri" panose="020F0502020204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 = Automatic</a:t>
            </a:r>
          </a:p>
          <a:p>
            <a:pPr marL="285750" indent="-285750">
              <a:buFont typeface="Calibri" panose="020F0502020204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AM = Automated manual</a:t>
            </a:r>
          </a:p>
          <a:p>
            <a:pPr marL="285750" indent="-285750">
              <a:buFont typeface="Calibri" panose="020F0502020204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AS = Automatic with select shift</a:t>
            </a:r>
          </a:p>
          <a:p>
            <a:pPr marL="285750" indent="-285750">
              <a:buFont typeface="Calibri" panose="020F0502020204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AV = Continuously variable</a:t>
            </a:r>
          </a:p>
          <a:p>
            <a:pPr marL="285750" indent="-285750">
              <a:buFont typeface="Calibri" panose="020F0502020204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 = Manual</a:t>
            </a:r>
          </a:p>
          <a:p>
            <a:pPr marL="285750" indent="-285750">
              <a:buFont typeface="Calibri" panose="020F0502020204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3 - 10 = Number of gears</a:t>
            </a:r>
          </a:p>
        </p:txBody>
      </p:sp>
      <p:sp>
        <p:nvSpPr>
          <p:cNvPr id="9" name="TextBox 8">
            <a:extLst>
              <a:ext uri="{FF2B5EF4-FFF2-40B4-BE49-F238E27FC236}">
                <a16:creationId xmlns:a16="http://schemas.microsoft.com/office/drawing/2014/main" id="{65C3B7E9-0A34-48B7-9E78-917C45C21711}"/>
              </a:ext>
            </a:extLst>
          </p:cNvPr>
          <p:cNvSpPr txBox="1"/>
          <p:nvPr/>
        </p:nvSpPr>
        <p:spPr>
          <a:xfrm>
            <a:off x="8153399" y="3121877"/>
            <a:ext cx="3724276" cy="1754326"/>
          </a:xfrm>
          <a:prstGeom prst="rect">
            <a:avLst/>
          </a:prstGeom>
          <a:noFill/>
          <a:ln>
            <a:noFill/>
          </a:ln>
        </p:spPr>
        <p:txBody>
          <a:bodyPr wrap="square" rtlCol="0">
            <a:spAutoFit/>
          </a:bodyPr>
          <a:lstStyle/>
          <a:p>
            <a:r>
              <a:rPr lang="en-US" b="1" i="0" dirty="0">
                <a:effectLst/>
                <a:latin typeface="Calibri" panose="020F0502020204030204" pitchFamily="34" charset="0"/>
                <a:ea typeface="Calibri" panose="020F0502020204030204" pitchFamily="34" charset="0"/>
                <a:cs typeface="Calibri" panose="020F0502020204030204" pitchFamily="34" charset="0"/>
              </a:rPr>
              <a:t>Fuel type</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Calibri" panose="020F0502020204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X = Regular gasoline </a:t>
            </a:r>
          </a:p>
          <a:p>
            <a:pPr marL="285750" indent="-285750">
              <a:buFont typeface="Calibri" panose="020F0502020204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Z = Premium gasoline </a:t>
            </a:r>
          </a:p>
          <a:p>
            <a:pPr marL="285750" indent="-285750">
              <a:buFont typeface="Calibri" panose="020F0502020204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 = Diesel </a:t>
            </a:r>
          </a:p>
          <a:p>
            <a:pPr marL="285750" indent="-285750">
              <a:buFont typeface="Calibri" panose="020F0502020204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 = Ethanol (E85) </a:t>
            </a:r>
          </a:p>
          <a:p>
            <a:pPr marL="285750" indent="-285750">
              <a:buFont typeface="Calibri" panose="020F0502020204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N = Natural gas</a:t>
            </a:r>
          </a:p>
        </p:txBody>
      </p:sp>
    </p:spTree>
    <p:extLst>
      <p:ext uri="{BB962C8B-B14F-4D97-AF65-F5344CB8AC3E}">
        <p14:creationId xmlns:p14="http://schemas.microsoft.com/office/powerpoint/2010/main" val="286567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552144-C7A7-4F2C-841A-7F9455F2DE91}"/>
              </a:ext>
            </a:extLst>
          </p:cNvPr>
          <p:cNvSpPr txBox="1"/>
          <p:nvPr/>
        </p:nvSpPr>
        <p:spPr>
          <a:xfrm>
            <a:off x="1181099" y="145078"/>
            <a:ext cx="6858000" cy="584775"/>
          </a:xfrm>
          <a:prstGeom prst="rect">
            <a:avLst/>
          </a:prstGeom>
          <a:noFill/>
        </p:spPr>
        <p:txBody>
          <a:bodyPr wrap="square">
            <a:spAutoFit/>
          </a:bodyPr>
          <a:lstStyle/>
          <a:p>
            <a:r>
              <a:rPr lang="en-US" sz="3200" b="1" i="0" dirty="0">
                <a:effectLst/>
                <a:latin typeface="Calibri" panose="020F0502020204030204" pitchFamily="34" charset="0"/>
                <a:ea typeface="Calibri" panose="020F0502020204030204" pitchFamily="34" charset="0"/>
                <a:cs typeface="Calibri" panose="020F0502020204030204" pitchFamily="34" charset="0"/>
              </a:rPr>
              <a:t>1. Data Processing</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57B56D8-FFAD-4418-B3C2-9FF59018B967}"/>
              </a:ext>
            </a:extLst>
          </p:cNvPr>
          <p:cNvSpPr txBox="1"/>
          <p:nvPr/>
        </p:nvSpPr>
        <p:spPr>
          <a:xfrm>
            <a:off x="1033462" y="1253252"/>
            <a:ext cx="10125075" cy="3877985"/>
          </a:xfrm>
          <a:prstGeom prst="rect">
            <a:avLst/>
          </a:prstGeom>
          <a:noFill/>
        </p:spPr>
        <p:txBody>
          <a:bodyPr wrap="square">
            <a:spAutoFit/>
          </a:bodyPr>
          <a:lstStyle/>
          <a:p>
            <a:r>
              <a:rPr lang="en-US" sz="2400" b="1" i="0" dirty="0">
                <a:effectLst/>
                <a:latin typeface="Calibri" panose="020F0502020204030204" pitchFamily="34" charset="0"/>
                <a:ea typeface="Calibri" panose="020F0502020204030204" pitchFamily="34" charset="0"/>
                <a:cs typeface="Calibri" panose="020F0502020204030204" pitchFamily="34" charset="0"/>
              </a:rPr>
              <a:t>1.1 Number of </a:t>
            </a:r>
          </a:p>
          <a:p>
            <a:pPr marL="742950" lvl="1" indent="-285750">
              <a:buFont typeface="Calibri" panose="020F050202020403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rows: </a:t>
            </a:r>
            <a:r>
              <a:rPr lang="en-US" b="1" i="0" dirty="0">
                <a:effectLst/>
                <a:latin typeface="Calibri" panose="020F0502020204030204" pitchFamily="34" charset="0"/>
                <a:ea typeface="Calibri" panose="020F0502020204030204" pitchFamily="34" charset="0"/>
                <a:cs typeface="Calibri" panose="020F0502020204030204" pitchFamily="34" charset="0"/>
              </a:rPr>
              <a:t>7385 </a:t>
            </a:r>
          </a:p>
          <a:p>
            <a:pPr marL="742950" lvl="1" indent="-285750">
              <a:buFont typeface="Calibri" panose="020F050202020403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cols: </a:t>
            </a:r>
            <a:r>
              <a:rPr lang="en-US" b="1" i="0" dirty="0">
                <a:effectLst/>
                <a:latin typeface="Calibri" panose="020F0502020204030204" pitchFamily="34" charset="0"/>
                <a:ea typeface="Calibri" panose="020F0502020204030204" pitchFamily="34" charset="0"/>
                <a:cs typeface="Calibri" panose="020F0502020204030204" pitchFamily="34" charset="0"/>
              </a:rPr>
              <a:t>12</a:t>
            </a:r>
          </a:p>
          <a:p>
            <a:pPr marL="285750" indent="-285750">
              <a:buFont typeface="Arial" panose="020B0604020202020204" pitchFamily="34" charset="0"/>
              <a:buChar char="•"/>
            </a:pP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sz="2400" b="1" i="0" dirty="0">
                <a:effectLst/>
                <a:latin typeface="Calibri" panose="020F0502020204030204" pitchFamily="34" charset="0"/>
                <a:ea typeface="Calibri" panose="020F0502020204030204" pitchFamily="34" charset="0"/>
                <a:cs typeface="Calibri" panose="020F0502020204030204" pitchFamily="34" charset="0"/>
              </a:rPr>
              <a:t>1.2 Data Types</a:t>
            </a:r>
          </a:p>
          <a:p>
            <a:pPr marL="742950" lvl="1" indent="-285750">
              <a:buFont typeface="Calibri" panose="020F050202020403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Integer (3 cols), </a:t>
            </a:r>
          </a:p>
          <a:p>
            <a:pPr marL="742950" lvl="1" indent="-285750">
              <a:buFont typeface="Calibri" panose="020F050202020403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float (4 cols), </a:t>
            </a:r>
          </a:p>
          <a:p>
            <a:pPr marL="742950" lvl="1" indent="-285750">
              <a:buFont typeface="Calibri" panose="020F050202020403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String (5 cols)</a:t>
            </a:r>
          </a:p>
          <a:p>
            <a:endParaRPr lang="en-US" b="0" i="0" dirty="0">
              <a:effectLst/>
              <a:latin typeface="Calibri" panose="020F0502020204030204" pitchFamily="34" charset="0"/>
              <a:ea typeface="Calibri" panose="020F0502020204030204" pitchFamily="34" charset="0"/>
              <a:cs typeface="Calibri" panose="020F0502020204030204" pitchFamily="34" charset="0"/>
            </a:endParaRPr>
          </a:p>
          <a:p>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180A23D0-24DB-4C61-AD53-0F1DE082E121}"/>
              </a:ext>
            </a:extLst>
          </p:cNvPr>
          <p:cNvPicPr>
            <a:picLocks noChangeAspect="1"/>
          </p:cNvPicPr>
          <p:nvPr/>
        </p:nvPicPr>
        <p:blipFill rotWithShape="1">
          <a:blip r:embed="rId2"/>
          <a:srcRect t="43228" b="6627"/>
          <a:stretch/>
        </p:blipFill>
        <p:spPr>
          <a:xfrm>
            <a:off x="3773233" y="1358027"/>
            <a:ext cx="4974548" cy="774472"/>
          </a:xfrm>
          <a:prstGeom prst="rect">
            <a:avLst/>
          </a:prstGeom>
        </p:spPr>
      </p:pic>
      <p:pic>
        <p:nvPicPr>
          <p:cNvPr id="11" name="Picture 10">
            <a:extLst>
              <a:ext uri="{FF2B5EF4-FFF2-40B4-BE49-F238E27FC236}">
                <a16:creationId xmlns:a16="http://schemas.microsoft.com/office/drawing/2014/main" id="{E2B9CE9B-D351-487F-8404-45781D64F735}"/>
              </a:ext>
            </a:extLst>
          </p:cNvPr>
          <p:cNvPicPr>
            <a:picLocks noChangeAspect="1"/>
          </p:cNvPicPr>
          <p:nvPr/>
        </p:nvPicPr>
        <p:blipFill>
          <a:blip r:embed="rId3"/>
          <a:stretch>
            <a:fillRect/>
          </a:stretch>
        </p:blipFill>
        <p:spPr>
          <a:xfrm>
            <a:off x="3773234" y="2751862"/>
            <a:ext cx="4974548" cy="3429705"/>
          </a:xfrm>
          <a:prstGeom prst="rect">
            <a:avLst/>
          </a:prstGeom>
        </p:spPr>
      </p:pic>
    </p:spTree>
    <p:extLst>
      <p:ext uri="{BB962C8B-B14F-4D97-AF65-F5344CB8AC3E}">
        <p14:creationId xmlns:p14="http://schemas.microsoft.com/office/powerpoint/2010/main" val="96918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CD124C-3775-41E6-8894-DFC900CFD94C}"/>
              </a:ext>
            </a:extLst>
          </p:cNvPr>
          <p:cNvSpPr txBox="1"/>
          <p:nvPr/>
        </p:nvSpPr>
        <p:spPr>
          <a:xfrm>
            <a:off x="1176337" y="396027"/>
            <a:ext cx="10125075" cy="461665"/>
          </a:xfrm>
          <a:prstGeom prst="rect">
            <a:avLst/>
          </a:prstGeom>
          <a:noFill/>
        </p:spPr>
        <p:txBody>
          <a:bodyPr wrap="square">
            <a:spAutoFit/>
          </a:bodyPr>
          <a:lstStyle/>
          <a:p>
            <a:r>
              <a:rPr lang="en-US" sz="2400" b="1" i="0" dirty="0">
                <a:effectLst/>
                <a:latin typeface="Calibri" panose="020F0502020204030204" pitchFamily="34" charset="0"/>
                <a:ea typeface="Calibri" panose="020F0502020204030204" pitchFamily="34" charset="0"/>
                <a:cs typeface="Calibri" panose="020F0502020204030204" pitchFamily="34" charset="0"/>
              </a:rPr>
              <a:t>1.3 Missing</a:t>
            </a:r>
            <a:r>
              <a:rPr lang="en-US" sz="2400" b="1" dirty="0">
                <a:latin typeface="Calibri" panose="020F0502020204030204" pitchFamily="34" charset="0"/>
                <a:ea typeface="Calibri" panose="020F0502020204030204" pitchFamily="34" charset="0"/>
                <a:cs typeface="Calibri" panose="020F0502020204030204" pitchFamily="34" charset="0"/>
              </a:rPr>
              <a:t> values </a:t>
            </a:r>
            <a:r>
              <a:rPr lang="en-US" dirty="0">
                <a:latin typeface="Calibri" panose="020F0502020204030204" pitchFamily="34" charset="0"/>
                <a:ea typeface="Calibri" panose="020F0502020204030204" pitchFamily="34" charset="0"/>
                <a:cs typeface="Calibri" panose="020F0502020204030204" pitchFamily="34" charset="0"/>
              </a:rPr>
              <a:t>– No (0%) </a:t>
            </a:r>
            <a:endParaRPr lang="en-US" i="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75AA1538-0BAA-45C6-8CF7-F5ED31017E24}"/>
              </a:ext>
            </a:extLst>
          </p:cNvPr>
          <p:cNvPicPr>
            <a:picLocks noChangeAspect="1"/>
          </p:cNvPicPr>
          <p:nvPr/>
        </p:nvPicPr>
        <p:blipFill>
          <a:blip r:embed="rId2"/>
          <a:stretch>
            <a:fillRect/>
          </a:stretch>
        </p:blipFill>
        <p:spPr>
          <a:xfrm>
            <a:off x="4827130" y="396027"/>
            <a:ext cx="3223539" cy="2461473"/>
          </a:xfrm>
          <a:prstGeom prst="rect">
            <a:avLst/>
          </a:prstGeom>
        </p:spPr>
      </p:pic>
      <p:sp>
        <p:nvSpPr>
          <p:cNvPr id="7" name="TextBox 6">
            <a:extLst>
              <a:ext uri="{FF2B5EF4-FFF2-40B4-BE49-F238E27FC236}">
                <a16:creationId xmlns:a16="http://schemas.microsoft.com/office/drawing/2014/main" id="{BF56BC8F-0A31-4588-9D2F-EC3A722D24C2}"/>
              </a:ext>
            </a:extLst>
          </p:cNvPr>
          <p:cNvSpPr txBox="1"/>
          <p:nvPr/>
        </p:nvSpPr>
        <p:spPr>
          <a:xfrm>
            <a:off x="1176337" y="3282102"/>
            <a:ext cx="10125075" cy="1292662"/>
          </a:xfrm>
          <a:prstGeom prst="rect">
            <a:avLst/>
          </a:prstGeom>
          <a:noFill/>
        </p:spPr>
        <p:txBody>
          <a:bodyPr wrap="square">
            <a:spAutoFit/>
          </a:bodyPr>
          <a:lstStyle/>
          <a:p>
            <a:r>
              <a:rPr lang="en-US" sz="2400" b="1" i="0" dirty="0">
                <a:effectLst/>
                <a:latin typeface="Calibri" panose="020F0502020204030204" pitchFamily="34" charset="0"/>
                <a:ea typeface="Calibri" panose="020F0502020204030204" pitchFamily="34" charset="0"/>
                <a:cs typeface="Calibri" panose="020F0502020204030204" pitchFamily="34" charset="0"/>
              </a:rPr>
              <a:t>1.4 Duplicates</a:t>
            </a:r>
          </a:p>
          <a:p>
            <a:r>
              <a:rPr lang="en-US" b="1" dirty="0">
                <a:latin typeface="Calibri" panose="020F0502020204030204" pitchFamily="34" charset="0"/>
                <a:ea typeface="Calibri" panose="020F0502020204030204" pitchFamily="34" charset="0"/>
                <a:cs typeface="Calibri" panose="020F0502020204030204" pitchFamily="34" charset="0"/>
              </a:rPr>
              <a:t>	duplicates rows:</a:t>
            </a:r>
            <a:r>
              <a:rPr lang="en-US" dirty="0">
                <a:latin typeface="Calibri" panose="020F0502020204030204" pitchFamily="34" charset="0"/>
                <a:ea typeface="Calibri" panose="020F0502020204030204" pitchFamily="34" charset="0"/>
                <a:cs typeface="Calibri" panose="020F0502020204030204" pitchFamily="34" charset="0"/>
              </a:rPr>
              <a:t> 1103 (15%)</a:t>
            </a:r>
          </a:p>
          <a:p>
            <a:r>
              <a:rPr lang="en-US" b="1" dirty="0">
                <a:latin typeface="Calibri" panose="020F0502020204030204" pitchFamily="34" charset="0"/>
                <a:ea typeface="Calibri" panose="020F0502020204030204" pitchFamily="34" charset="0"/>
                <a:cs typeface="Calibri" panose="020F0502020204030204" pitchFamily="34" charset="0"/>
              </a:rPr>
              <a:t>	duplicates cols  :</a:t>
            </a:r>
            <a:r>
              <a:rPr lang="en-US" dirty="0">
                <a:latin typeface="Calibri" panose="020F0502020204030204" pitchFamily="34" charset="0"/>
                <a:ea typeface="Calibri" panose="020F0502020204030204" pitchFamily="34" charset="0"/>
                <a:cs typeface="Calibri" panose="020F0502020204030204" pitchFamily="34" charset="0"/>
              </a:rPr>
              <a:t> 0 (0%)</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			</a:t>
            </a:r>
            <a:r>
              <a:rPr lang="en-US" i="0" dirty="0">
                <a:effectLst/>
                <a:latin typeface="Calibri" panose="020F0502020204030204" pitchFamily="34" charset="0"/>
                <a:ea typeface="Calibri" panose="020F0502020204030204" pitchFamily="34" charset="0"/>
                <a:cs typeface="Calibri" panose="020F0502020204030204" pitchFamily="34" charset="0"/>
              </a:rPr>
              <a:t>	</a:t>
            </a:r>
          </a:p>
        </p:txBody>
      </p:sp>
      <p:pic>
        <p:nvPicPr>
          <p:cNvPr id="9" name="Picture 8">
            <a:extLst>
              <a:ext uri="{FF2B5EF4-FFF2-40B4-BE49-F238E27FC236}">
                <a16:creationId xmlns:a16="http://schemas.microsoft.com/office/drawing/2014/main" id="{618F38A7-E10B-4AC1-923E-33F3CD5A0E62}"/>
              </a:ext>
            </a:extLst>
          </p:cNvPr>
          <p:cNvPicPr>
            <a:picLocks noChangeAspect="1"/>
          </p:cNvPicPr>
          <p:nvPr/>
        </p:nvPicPr>
        <p:blipFill>
          <a:blip r:embed="rId3"/>
          <a:stretch>
            <a:fillRect/>
          </a:stretch>
        </p:blipFill>
        <p:spPr>
          <a:xfrm>
            <a:off x="4569938" y="5402928"/>
            <a:ext cx="4183559" cy="1211728"/>
          </a:xfrm>
          <a:prstGeom prst="rect">
            <a:avLst/>
          </a:prstGeom>
        </p:spPr>
      </p:pic>
      <p:sp>
        <p:nvSpPr>
          <p:cNvPr id="10" name="TextBox 9">
            <a:extLst>
              <a:ext uri="{FF2B5EF4-FFF2-40B4-BE49-F238E27FC236}">
                <a16:creationId xmlns:a16="http://schemas.microsoft.com/office/drawing/2014/main" id="{38CEC5CE-6114-4FB6-9BAF-F5250E8B7A2B}"/>
              </a:ext>
            </a:extLst>
          </p:cNvPr>
          <p:cNvSpPr txBox="1"/>
          <p:nvPr/>
        </p:nvSpPr>
        <p:spPr>
          <a:xfrm>
            <a:off x="1176337" y="5402928"/>
            <a:ext cx="10125075" cy="1015663"/>
          </a:xfrm>
          <a:prstGeom prst="rect">
            <a:avLst/>
          </a:prstGeom>
          <a:noFill/>
        </p:spPr>
        <p:txBody>
          <a:bodyPr wrap="square">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1.5 Removing duplicates</a:t>
            </a:r>
          </a:p>
          <a:p>
            <a:r>
              <a:rPr lang="en-US" b="1" dirty="0">
                <a:latin typeface="Calibri" panose="020F0502020204030204" pitchFamily="34" charset="0"/>
                <a:ea typeface="Calibri" panose="020F0502020204030204" pitchFamily="34" charset="0"/>
                <a:cs typeface="Calibri" panose="020F0502020204030204" pitchFamily="34" charset="0"/>
              </a:rPr>
              <a:t>	unique rows: </a:t>
            </a:r>
            <a:r>
              <a:rPr lang="en-US" dirty="0">
                <a:latin typeface="Calibri" panose="020F0502020204030204" pitchFamily="34" charset="0"/>
                <a:ea typeface="Calibri" panose="020F0502020204030204" pitchFamily="34" charset="0"/>
                <a:cs typeface="Calibri" panose="020F0502020204030204" pitchFamily="34" charset="0"/>
              </a:rPr>
              <a:t>6282</a:t>
            </a:r>
          </a:p>
          <a:p>
            <a:r>
              <a:rPr lang="en-US" b="1" dirty="0">
                <a:latin typeface="Calibri" panose="020F0502020204030204" pitchFamily="34" charset="0"/>
                <a:ea typeface="Calibri" panose="020F0502020204030204" pitchFamily="34" charset="0"/>
                <a:cs typeface="Calibri" panose="020F0502020204030204" pitchFamily="34" charset="0"/>
              </a:rPr>
              <a:t>	unique cols  : </a:t>
            </a:r>
            <a:r>
              <a:rPr lang="en-US" dirty="0">
                <a:latin typeface="Calibri" panose="020F0502020204030204" pitchFamily="34" charset="0"/>
                <a:ea typeface="Calibri" panose="020F0502020204030204" pitchFamily="34" charset="0"/>
                <a:cs typeface="Calibri" panose="020F0502020204030204" pitchFamily="34" charset="0"/>
              </a:rPr>
              <a:t>12</a:t>
            </a:r>
          </a:p>
        </p:txBody>
      </p:sp>
      <p:pic>
        <p:nvPicPr>
          <p:cNvPr id="12" name="Picture 11">
            <a:extLst>
              <a:ext uri="{FF2B5EF4-FFF2-40B4-BE49-F238E27FC236}">
                <a16:creationId xmlns:a16="http://schemas.microsoft.com/office/drawing/2014/main" id="{D2BBBEB6-DD2A-4F15-B38C-97EF2EC32221}"/>
              </a:ext>
            </a:extLst>
          </p:cNvPr>
          <p:cNvPicPr>
            <a:picLocks noChangeAspect="1"/>
          </p:cNvPicPr>
          <p:nvPr/>
        </p:nvPicPr>
        <p:blipFill>
          <a:blip r:embed="rId4"/>
          <a:stretch>
            <a:fillRect/>
          </a:stretch>
        </p:blipFill>
        <p:spPr>
          <a:xfrm>
            <a:off x="5808164" y="3345124"/>
            <a:ext cx="4176122" cy="1310754"/>
          </a:xfrm>
          <a:prstGeom prst="rect">
            <a:avLst/>
          </a:prstGeom>
        </p:spPr>
      </p:pic>
    </p:spTree>
    <p:extLst>
      <p:ext uri="{BB962C8B-B14F-4D97-AF65-F5344CB8AC3E}">
        <p14:creationId xmlns:p14="http://schemas.microsoft.com/office/powerpoint/2010/main" val="346264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9625BE6-0325-4304-B4DB-7B2EA02B269A}"/>
              </a:ext>
            </a:extLst>
          </p:cNvPr>
          <p:cNvSpPr txBox="1"/>
          <p:nvPr/>
        </p:nvSpPr>
        <p:spPr>
          <a:xfrm>
            <a:off x="461961" y="367452"/>
            <a:ext cx="2043113" cy="461665"/>
          </a:xfrm>
          <a:prstGeom prst="rect">
            <a:avLst/>
          </a:prstGeom>
          <a:noFill/>
        </p:spPr>
        <p:txBody>
          <a:bodyPr wrap="square">
            <a:spAutoFit/>
          </a:bodyPr>
          <a:lstStyle/>
          <a:p>
            <a:r>
              <a:rPr lang="en-US" sz="2400" b="1" i="0" dirty="0">
                <a:effectLst/>
                <a:latin typeface="Calibri" panose="020F0502020204030204" pitchFamily="34" charset="0"/>
                <a:ea typeface="Calibri" panose="020F0502020204030204" pitchFamily="34" charset="0"/>
                <a:cs typeface="Calibri" panose="020F0502020204030204" pitchFamily="34" charset="0"/>
              </a:rPr>
              <a:t>1.6 Outliers</a:t>
            </a:r>
            <a:endParaRPr lang="en-US" sz="2400" i="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E434A20-E8A4-47AF-86D3-0FA3FCB871D9}"/>
              </a:ext>
            </a:extLst>
          </p:cNvPr>
          <p:cNvPicPr>
            <a:picLocks noChangeAspect="1"/>
          </p:cNvPicPr>
          <p:nvPr/>
        </p:nvPicPr>
        <p:blipFill rotWithShape="1">
          <a:blip r:embed="rId2"/>
          <a:srcRect t="6754" b="7241"/>
          <a:stretch/>
        </p:blipFill>
        <p:spPr>
          <a:xfrm>
            <a:off x="6600825" y="211818"/>
            <a:ext cx="3646455" cy="3217182"/>
          </a:xfrm>
          <a:prstGeom prst="rect">
            <a:avLst/>
          </a:prstGeom>
        </p:spPr>
      </p:pic>
      <p:sp>
        <p:nvSpPr>
          <p:cNvPr id="12" name="TextBox 11">
            <a:extLst>
              <a:ext uri="{FF2B5EF4-FFF2-40B4-BE49-F238E27FC236}">
                <a16:creationId xmlns:a16="http://schemas.microsoft.com/office/drawing/2014/main" id="{7812766C-AEF8-426F-B17D-454D62BC9B8E}"/>
              </a:ext>
            </a:extLst>
          </p:cNvPr>
          <p:cNvSpPr txBox="1"/>
          <p:nvPr/>
        </p:nvSpPr>
        <p:spPr>
          <a:xfrm>
            <a:off x="1404935" y="1007150"/>
            <a:ext cx="4510089" cy="1754326"/>
          </a:xfrm>
          <a:prstGeom prst="rect">
            <a:avLst/>
          </a:prstGeom>
          <a:noFill/>
        </p:spPr>
        <p:txBody>
          <a:bodyPr wrap="square">
            <a:spAutoFit/>
          </a:bodyPr>
          <a:lstStyle/>
          <a:p>
            <a:r>
              <a:rPr lang="en-US" b="1" i="0" dirty="0">
                <a:effectLst/>
                <a:latin typeface="Calibri" panose="020F0502020204030204" pitchFamily="34" charset="0"/>
                <a:ea typeface="Calibri" panose="020F0502020204030204" pitchFamily="34" charset="0"/>
                <a:cs typeface="Calibri" panose="020F0502020204030204" pitchFamily="34" charset="0"/>
              </a:rPr>
              <a:t>	Engine size outliers-</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0" i="0" dirty="0">
                <a:effectLst/>
                <a:latin typeface="Calibri" panose="020F0502020204030204" pitchFamily="34" charset="0"/>
                <a:ea typeface="Calibri" panose="020F0502020204030204" pitchFamily="34" charset="0"/>
                <a:cs typeface="Calibri" panose="020F0502020204030204" pitchFamily="34" charset="0"/>
              </a:rPr>
              <a:t>It can be noticed that there are 2 outlier values for engine size. They are 8 and 8.4.</a:t>
            </a:r>
          </a:p>
          <a:p>
            <a:endParaRPr lang="en-US" b="1" i="0" dirty="0">
              <a:effectLst/>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		</a:t>
            </a:r>
            <a:endParaRPr lang="en-US"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2DE104D6-B5B2-47B6-A199-18132F9D03AA}"/>
              </a:ext>
            </a:extLst>
          </p:cNvPr>
          <p:cNvSpPr txBox="1"/>
          <p:nvPr/>
        </p:nvSpPr>
        <p:spPr>
          <a:xfrm>
            <a:off x="1173956" y="4274225"/>
            <a:ext cx="4767265" cy="1477328"/>
          </a:xfrm>
          <a:prstGeom prst="rect">
            <a:avLst/>
          </a:prstGeom>
          <a:noFill/>
        </p:spPr>
        <p:txBody>
          <a:bodyPr wrap="square">
            <a:spAutoFit/>
          </a:bodyPr>
          <a:lstStyle/>
          <a:p>
            <a:r>
              <a:rPr lang="en-US" b="1" i="0" dirty="0">
                <a:effectLst/>
                <a:latin typeface="Calibri" panose="020F0502020204030204" pitchFamily="34" charset="0"/>
                <a:ea typeface="Calibri" panose="020F0502020204030204" pitchFamily="34" charset="0"/>
                <a:cs typeface="Calibri" panose="020F0502020204030204" pitchFamily="34" charset="0"/>
              </a:rPr>
              <a:t>	 Fuel Consumption City outliers-</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0" i="0" dirty="0">
                <a:effectLst/>
                <a:latin typeface="Calibri" panose="020F0502020204030204" pitchFamily="34" charset="0"/>
                <a:ea typeface="Calibri" panose="020F0502020204030204" pitchFamily="34" charset="0"/>
                <a:cs typeface="Calibri" panose="020F0502020204030204" pitchFamily="34" charset="0"/>
              </a:rPr>
              <a:t>It can be noticed that there are several outlier values above 27 for Fuel Consumption in cities.</a:t>
            </a:r>
            <a:endParaRPr lang="en-US" b="1" i="0" dirty="0">
              <a:effectLst/>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		</a:t>
            </a:r>
            <a:endParaRPr lang="en-US" i="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3BA4AE31-7962-4334-B883-287158E10A15}"/>
              </a:ext>
            </a:extLst>
          </p:cNvPr>
          <p:cNvPicPr>
            <a:picLocks noChangeAspect="1"/>
          </p:cNvPicPr>
          <p:nvPr/>
        </p:nvPicPr>
        <p:blipFill>
          <a:blip r:embed="rId3"/>
          <a:stretch>
            <a:fillRect/>
          </a:stretch>
        </p:blipFill>
        <p:spPr>
          <a:xfrm>
            <a:off x="6600824" y="3536044"/>
            <a:ext cx="3646455" cy="3217182"/>
          </a:xfrm>
          <a:prstGeom prst="rect">
            <a:avLst/>
          </a:prstGeom>
        </p:spPr>
      </p:pic>
    </p:spTree>
    <p:extLst>
      <p:ext uri="{BB962C8B-B14F-4D97-AF65-F5344CB8AC3E}">
        <p14:creationId xmlns:p14="http://schemas.microsoft.com/office/powerpoint/2010/main" val="164801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812766C-AEF8-426F-B17D-454D62BC9B8E}"/>
              </a:ext>
            </a:extLst>
          </p:cNvPr>
          <p:cNvSpPr txBox="1"/>
          <p:nvPr/>
        </p:nvSpPr>
        <p:spPr>
          <a:xfrm>
            <a:off x="1404935" y="1007150"/>
            <a:ext cx="4510089" cy="1754326"/>
          </a:xfrm>
          <a:prstGeom prst="rect">
            <a:avLst/>
          </a:prstGeom>
          <a:noFill/>
        </p:spPr>
        <p:txBody>
          <a:bodyPr wrap="square">
            <a:spAutoFit/>
          </a:bodyPr>
          <a:lstStyle/>
          <a:p>
            <a:r>
              <a:rPr lang="en-US" b="1" i="0" dirty="0">
                <a:effectLst/>
                <a:latin typeface="Calibri" panose="020F0502020204030204" pitchFamily="34" charset="0"/>
                <a:ea typeface="Calibri" panose="020F0502020204030204" pitchFamily="34" charset="0"/>
                <a:cs typeface="Calibri" panose="020F0502020204030204" pitchFamily="34" charset="0"/>
              </a:rPr>
              <a:t>	 Fuel Consumption Highway outliers-</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0" i="0" dirty="0">
                <a:effectLst/>
                <a:latin typeface="Calibri" panose="020F0502020204030204" pitchFamily="34" charset="0"/>
                <a:ea typeface="Calibri" panose="020F0502020204030204" pitchFamily="34" charset="0"/>
                <a:cs typeface="Calibri" panose="020F0502020204030204" pitchFamily="34" charset="0"/>
              </a:rPr>
              <a:t>It can be evaluated that there are no significant outliers for Fuel consumption in highways</a:t>
            </a:r>
            <a:endParaRPr lang="en-US" b="1" i="0" dirty="0">
              <a:effectLst/>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		</a:t>
            </a:r>
            <a:endParaRPr lang="en-US"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2DE104D6-B5B2-47B6-A199-18132F9D03AA}"/>
              </a:ext>
            </a:extLst>
          </p:cNvPr>
          <p:cNvSpPr txBox="1"/>
          <p:nvPr/>
        </p:nvSpPr>
        <p:spPr>
          <a:xfrm>
            <a:off x="1404935" y="4236125"/>
            <a:ext cx="4767265" cy="1200329"/>
          </a:xfrm>
          <a:prstGeom prst="rect">
            <a:avLst/>
          </a:prstGeom>
          <a:noFill/>
        </p:spPr>
        <p:txBody>
          <a:bodyPr wrap="square">
            <a:spAutoFit/>
          </a:bodyPr>
          <a:lstStyle/>
          <a:p>
            <a:r>
              <a:rPr lang="en-US" b="1" i="0" dirty="0">
                <a:effectLst/>
                <a:latin typeface="Calibri" panose="020F0502020204030204" pitchFamily="34" charset="0"/>
                <a:ea typeface="Calibri" panose="020F0502020204030204" pitchFamily="34" charset="0"/>
                <a:cs typeface="Calibri" panose="020F0502020204030204" pitchFamily="34" charset="0"/>
              </a:rPr>
              <a:t>	  CO2 Emissions outliers-</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0" i="0" dirty="0">
                <a:effectLst/>
                <a:latin typeface="Calibri" panose="020F0502020204030204" pitchFamily="34" charset="0"/>
                <a:ea typeface="Calibri" panose="020F0502020204030204" pitchFamily="34" charset="0"/>
                <a:cs typeface="Calibri" panose="020F0502020204030204" pitchFamily="34" charset="0"/>
              </a:rPr>
              <a:t>It can be noticed that there is one outlier value for CO2 Emissions which is above 500.</a:t>
            </a:r>
            <a:r>
              <a:rPr lang="en-US" b="1" dirty="0">
                <a:latin typeface="Calibri" panose="020F0502020204030204" pitchFamily="34" charset="0"/>
                <a:ea typeface="Calibri" panose="020F0502020204030204" pitchFamily="34" charset="0"/>
                <a:cs typeface="Calibri" panose="020F0502020204030204" pitchFamily="34" charset="0"/>
              </a:rPr>
              <a:t>		</a:t>
            </a:r>
            <a:endParaRPr lang="en-US" i="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BAE517F-83BA-43B3-B76C-9F530F38A0B2}"/>
              </a:ext>
            </a:extLst>
          </p:cNvPr>
          <p:cNvPicPr>
            <a:picLocks noChangeAspect="1"/>
          </p:cNvPicPr>
          <p:nvPr/>
        </p:nvPicPr>
        <p:blipFill>
          <a:blip r:embed="rId2"/>
          <a:stretch>
            <a:fillRect/>
          </a:stretch>
        </p:blipFill>
        <p:spPr>
          <a:xfrm>
            <a:off x="6253048" y="3551603"/>
            <a:ext cx="3524478" cy="3182246"/>
          </a:xfrm>
          <a:prstGeom prst="rect">
            <a:avLst/>
          </a:prstGeom>
        </p:spPr>
      </p:pic>
      <p:pic>
        <p:nvPicPr>
          <p:cNvPr id="7" name="Picture 6">
            <a:extLst>
              <a:ext uri="{FF2B5EF4-FFF2-40B4-BE49-F238E27FC236}">
                <a16:creationId xmlns:a16="http://schemas.microsoft.com/office/drawing/2014/main" id="{6FCCFFA1-D9BA-421B-A01C-C34B6E1FBBB4}"/>
              </a:ext>
            </a:extLst>
          </p:cNvPr>
          <p:cNvPicPr>
            <a:picLocks noChangeAspect="1"/>
          </p:cNvPicPr>
          <p:nvPr/>
        </p:nvPicPr>
        <p:blipFill>
          <a:blip r:embed="rId3"/>
          <a:stretch>
            <a:fillRect/>
          </a:stretch>
        </p:blipFill>
        <p:spPr>
          <a:xfrm>
            <a:off x="6253048" y="246754"/>
            <a:ext cx="3524478" cy="3182246"/>
          </a:xfrm>
          <a:prstGeom prst="rect">
            <a:avLst/>
          </a:prstGeom>
        </p:spPr>
      </p:pic>
    </p:spTree>
    <p:extLst>
      <p:ext uri="{BB962C8B-B14F-4D97-AF65-F5344CB8AC3E}">
        <p14:creationId xmlns:p14="http://schemas.microsoft.com/office/powerpoint/2010/main" val="2308749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812766C-AEF8-426F-B17D-454D62BC9B8E}"/>
                  </a:ext>
                </a:extLst>
              </p:cNvPr>
              <p:cNvSpPr txBox="1"/>
              <p:nvPr/>
            </p:nvSpPr>
            <p:spPr>
              <a:xfrm>
                <a:off x="256431" y="464225"/>
                <a:ext cx="4510089" cy="6955237"/>
              </a:xfrm>
              <a:prstGeom prst="rect">
                <a:avLst/>
              </a:prstGeom>
              <a:noFill/>
            </p:spPr>
            <p:txBody>
              <a:bodyPr wrap="square">
                <a:spAutoFit/>
              </a:bodyPr>
              <a:lstStyle/>
              <a:p>
                <a:r>
                  <a:rPr lang="en-US" sz="2400" b="1" i="0" dirty="0">
                    <a:effectLst/>
                    <a:latin typeface="Calibri" panose="020F0502020204030204" pitchFamily="34" charset="0"/>
                    <a:ea typeface="Calibri" panose="020F0502020204030204" pitchFamily="34" charset="0"/>
                    <a:cs typeface="Calibri" panose="020F0502020204030204" pitchFamily="34" charset="0"/>
                  </a:rPr>
                  <a:t>	1.7 Removing outliers</a:t>
                </a:r>
              </a:p>
              <a:p>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Using z-score test</a:t>
                </a:r>
              </a:p>
              <a:p>
                <a:pPr marL="285750" indent="-285750">
                  <a:buFont typeface="Arial" panose="020B0604020202020204" pitchFamily="34" charset="0"/>
                  <a:buChar char="•"/>
                </a:pPr>
                <a:endParaRPr lang="en-US" b="1"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Measure of how many standard deviations a particular data point is from the mean of a group of data.</a:t>
                </a:r>
              </a:p>
              <a:p>
                <a:pPr marL="742950" lvl="1" indent="-285750">
                  <a:buFont typeface="Arial" panose="020B0604020202020204" pitchFamily="34" charset="0"/>
                  <a:buChar char="•"/>
                </a:pPr>
                <a:endParaRPr lang="en-US"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effectLst/>
                    <a:ea typeface="Calibri" panose="020F0502020204030204" pitchFamily="34" charset="0"/>
                    <a:cs typeface="Calibri" panose="020F0502020204030204" pitchFamily="34" charset="0"/>
                  </a:rPr>
                  <a:t>Z= </a:t>
                </a:r>
                <a14:m>
                  <m:oMath xmlns:m="http://schemas.openxmlformats.org/officeDocument/2006/math">
                    <m:f>
                      <m:fPr>
                        <m:ctrlPr>
                          <a:rPr lang="en-US" i="1" smtClean="0">
                            <a:latin typeface="Cambria Math" panose="02040503050406030204" pitchFamily="18" charset="0"/>
                            <a:ea typeface="Calibri" panose="020F0502020204030204" pitchFamily="34" charset="0"/>
                            <a:cs typeface="Calibri" panose="020F0502020204030204" pitchFamily="34" charset="0"/>
                          </a:rPr>
                        </m:ctrlPr>
                      </m:fPr>
                      <m:num>
                        <m:r>
                          <m:rPr>
                            <m:sty m:val="p"/>
                          </m:rPr>
                          <a:rPr lang="en-US" b="0" i="0" smtClean="0">
                            <a:latin typeface="Cambria Math" panose="02040503050406030204" pitchFamily="18" charset="0"/>
                            <a:ea typeface="Calibri" panose="020F0502020204030204" pitchFamily="34" charset="0"/>
                            <a:cs typeface="Calibri" panose="020F0502020204030204" pitchFamily="34" charset="0"/>
                          </a:rPr>
                          <m:t>X</m:t>
                        </m:r>
                        <m:r>
                          <a:rPr lang="en-US" b="0" i="0" smtClean="0">
                            <a:latin typeface="Cambria Math" panose="02040503050406030204" pitchFamily="18" charset="0"/>
                            <a:ea typeface="Calibri" panose="020F0502020204030204" pitchFamily="34" charset="0"/>
                            <a:cs typeface="Calibri" panose="020F0502020204030204" pitchFamily="34" charset="0"/>
                          </a:rPr>
                          <m:t>−</m:t>
                        </m:r>
                        <m:r>
                          <m:rPr>
                            <m:nor/>
                          </m:rPr>
                          <a:rPr lang="el-GR" dirty="0">
                            <a:latin typeface="Calibri" panose="020F0502020204030204" pitchFamily="34" charset="0"/>
                            <a:ea typeface="Calibri" panose="020F0502020204030204" pitchFamily="34" charset="0"/>
                            <a:cs typeface="Calibri" panose="020F0502020204030204" pitchFamily="34" charset="0"/>
                          </a:rPr>
                          <m:t>μ</m:t>
                        </m:r>
                      </m:num>
                      <m:den>
                        <m:r>
                          <m:rPr>
                            <m:nor/>
                          </m:rPr>
                          <a:rPr lang="el-GR" dirty="0">
                            <a:ea typeface="Calibri" panose="020F0502020204030204" pitchFamily="34" charset="0"/>
                            <a:cs typeface="Calibri" panose="020F0502020204030204" pitchFamily="34" charset="0"/>
                          </a:rPr>
                          <m:t>σ</m:t>
                        </m:r>
                      </m:den>
                    </m:f>
                  </m:oMath>
                </a14:m>
                <a:endParaRPr lang="en-US" dirty="0">
                  <a:effectLst/>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dirty="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effectLst/>
                    <a:ea typeface="Calibri" panose="020F0502020204030204" pitchFamily="34" charset="0"/>
                    <a:cs typeface="Calibri" panose="020F0502020204030204" pitchFamily="34" charset="0"/>
                  </a:rPr>
                  <a:t>A Z-score of 0 indicates that the data point's score is identical to the mean, a Z-score of +1 indicates a score that is one standard deviation above the mean, and a Z-score of -1 indicates a score that is one standard deviation below the mean.</a:t>
                </a:r>
              </a:p>
              <a:p>
                <a:pPr lvl="1"/>
                <a:endParaRPr lang="en-US" u="sng" dirty="0">
                  <a:latin typeface="Calibri" panose="020F0502020204030204" pitchFamily="34" charset="0"/>
                  <a:ea typeface="Calibri" panose="020F0502020204030204" pitchFamily="34" charset="0"/>
                  <a:cs typeface="Calibri" panose="020F0502020204030204" pitchFamily="34" charset="0"/>
                </a:endParaRPr>
              </a:p>
              <a:p>
                <a:pPr lvl="1"/>
                <a:r>
                  <a:rPr lang="el-GR"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endParaRPr lang="en-US" i="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i="0" u="sng"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i="0" u="sng"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i="0" u="sng" dirty="0">
                  <a:effectLst/>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		</a:t>
                </a:r>
                <a:endParaRPr lang="en-US" i="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12" name="TextBox 11">
                <a:extLst>
                  <a:ext uri="{FF2B5EF4-FFF2-40B4-BE49-F238E27FC236}">
                    <a16:creationId xmlns:a16="http://schemas.microsoft.com/office/drawing/2014/main" id="{7812766C-AEF8-426F-B17D-454D62BC9B8E}"/>
                  </a:ext>
                </a:extLst>
              </p:cNvPr>
              <p:cNvSpPr txBox="1">
                <a:spLocks noRot="1" noChangeAspect="1" noMove="1" noResize="1" noEditPoints="1" noAdjustHandles="1" noChangeArrowheads="1" noChangeShapeType="1" noTextEdit="1"/>
              </p:cNvSpPr>
              <p:nvPr/>
            </p:nvSpPr>
            <p:spPr>
              <a:xfrm>
                <a:off x="256431" y="464225"/>
                <a:ext cx="4510089" cy="6955237"/>
              </a:xfrm>
              <a:prstGeom prst="rect">
                <a:avLst/>
              </a:prstGeom>
              <a:blipFill>
                <a:blip r:embed="rId2"/>
                <a:stretch>
                  <a:fillRect l="-811" t="-701" r="-67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7E0B756A-5CD2-4775-8489-86654892E1EE}"/>
              </a:ext>
            </a:extLst>
          </p:cNvPr>
          <p:cNvSpPr txBox="1"/>
          <p:nvPr/>
        </p:nvSpPr>
        <p:spPr>
          <a:xfrm>
            <a:off x="6096000" y="4550450"/>
            <a:ext cx="4767265" cy="646331"/>
          </a:xfrm>
          <a:prstGeom prst="rect">
            <a:avLst/>
          </a:prstGeom>
          <a:noFill/>
        </p:spPr>
        <p:txBody>
          <a:bodyPr wrap="square">
            <a:spAutoFit/>
          </a:bodyPr>
          <a:lstStyle/>
          <a:p>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of unique rows after removing outliers</a:t>
            </a:r>
          </a:p>
          <a:p>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				5293</a:t>
            </a:r>
          </a:p>
        </p:txBody>
      </p:sp>
      <p:pic>
        <p:nvPicPr>
          <p:cNvPr id="6" name="Picture 5">
            <a:extLst>
              <a:ext uri="{FF2B5EF4-FFF2-40B4-BE49-F238E27FC236}">
                <a16:creationId xmlns:a16="http://schemas.microsoft.com/office/drawing/2014/main" id="{61DC2C41-EC67-4770-BAC8-5B450C084556}"/>
              </a:ext>
            </a:extLst>
          </p:cNvPr>
          <p:cNvPicPr>
            <a:picLocks noChangeAspect="1"/>
          </p:cNvPicPr>
          <p:nvPr/>
        </p:nvPicPr>
        <p:blipFill>
          <a:blip r:embed="rId3"/>
          <a:stretch>
            <a:fillRect/>
          </a:stretch>
        </p:blipFill>
        <p:spPr>
          <a:xfrm>
            <a:off x="5126138" y="464225"/>
            <a:ext cx="6785252" cy="3831550"/>
          </a:xfrm>
          <a:prstGeom prst="rect">
            <a:avLst/>
          </a:prstGeom>
        </p:spPr>
      </p:pic>
    </p:spTree>
    <p:extLst>
      <p:ext uri="{BB962C8B-B14F-4D97-AF65-F5344CB8AC3E}">
        <p14:creationId xmlns:p14="http://schemas.microsoft.com/office/powerpoint/2010/main" val="422047867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940</TotalTime>
  <Words>2404</Words>
  <Application>Microsoft Office PowerPoint</Application>
  <PresentationFormat>Widescreen</PresentationFormat>
  <Paragraphs>242</Paragraphs>
  <Slides>25</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-apple-system</vt:lpstr>
      <vt:lpstr>Arial</vt:lpstr>
      <vt:lpstr>Calibri</vt:lpstr>
      <vt:lpstr>Cambria Math</vt:lpstr>
      <vt:lpstr>Noto Sans</vt:lpstr>
      <vt:lpstr>Nunito</vt:lpstr>
      <vt:lpstr>Roboto</vt:lpstr>
      <vt:lpstr>Söhne</vt:lpstr>
      <vt:lpstr>Tw Cen MT</vt:lpstr>
      <vt:lpstr>Wingdings</vt:lpstr>
      <vt:lpstr>Droplet</vt:lpstr>
      <vt:lpstr>Data Analysis &amp; Visualization</vt:lpstr>
      <vt:lpstr>Project Work </vt:lpstr>
      <vt:lpstr>Data set for the project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Data Objects &amp; Attribute Types</vt:lpstr>
      <vt:lpstr>3. Basic STATISTICS</vt:lpstr>
      <vt:lpstr>PowerPoint Presentation</vt:lpstr>
      <vt:lpstr>PowerPoint Presentation</vt:lpstr>
      <vt:lpstr>PowerPoint Presentation</vt:lpstr>
      <vt:lpstr>4. Visualization</vt:lpstr>
      <vt:lpstr>4. Visualization</vt:lpstr>
      <vt:lpstr>4. Visualization</vt:lpstr>
      <vt:lpstr>4. Visualization</vt:lpstr>
      <vt:lpstr>4. Visualization</vt:lpstr>
      <vt:lpstr>4. Visualization</vt:lpstr>
      <vt:lpstr>PowerPoint Presentation</vt:lpstr>
      <vt:lpstr>PowerPoint Presentation</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&amp; Visualization - Project Work</dc:title>
  <dc:creator>Gimhani Kaushalya</dc:creator>
  <cp:lastModifiedBy>Akila</cp:lastModifiedBy>
  <cp:revision>59</cp:revision>
  <dcterms:created xsi:type="dcterms:W3CDTF">2023-12-02T12:27:27Z</dcterms:created>
  <dcterms:modified xsi:type="dcterms:W3CDTF">2023-12-03T17:16:59Z</dcterms:modified>
</cp:coreProperties>
</file>