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306" r:id="rId3"/>
    <p:sldId id="286" r:id="rId4"/>
    <p:sldId id="289" r:id="rId5"/>
    <p:sldId id="291" r:id="rId6"/>
    <p:sldId id="299" r:id="rId7"/>
    <p:sldId id="292" r:id="rId8"/>
    <p:sldId id="308" r:id="rId9"/>
    <p:sldId id="313" r:id="rId10"/>
    <p:sldId id="314" r:id="rId11"/>
    <p:sldId id="310" r:id="rId12"/>
    <p:sldId id="315" r:id="rId13"/>
    <p:sldId id="316" r:id="rId14"/>
    <p:sldId id="317" r:id="rId15"/>
    <p:sldId id="318" r:id="rId16"/>
    <p:sldId id="319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20" r:id="rId31"/>
    <p:sldId id="322" r:id="rId32"/>
    <p:sldId id="323" r:id="rId33"/>
    <p:sldId id="324" r:id="rId34"/>
    <p:sldId id="29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348"/>
    <a:srgbClr val="159B68"/>
    <a:srgbClr val="08A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68105-A6DC-412C-8C07-54BBC3323B67}">
  <a:tblStyle styleId="{9C868105-A6DC-412C-8C07-54BBC3323B6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934" autoAdjust="0"/>
  </p:normalViewPr>
  <p:slideViewPr>
    <p:cSldViewPr>
      <p:cViewPr varScale="1">
        <p:scale>
          <a:sx n="98" d="100"/>
          <a:sy n="98" d="100"/>
        </p:scale>
        <p:origin x="5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30587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610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52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7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99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95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01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798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6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39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913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1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5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2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90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19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9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56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1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9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7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4" y="2387250"/>
            <a:ext cx="3636601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1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2" y="1989500"/>
            <a:ext cx="3246900" cy="212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23" name="Shape 23"/>
          <p:cNvSpPr/>
          <p:nvPr/>
        </p:nvSpPr>
        <p:spPr>
          <a:xfrm flipH="1">
            <a:off x="4455301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1000"/>
              </a:spcAft>
              <a:buClr>
                <a:srgbClr val="F67031"/>
              </a:buClr>
              <a:buSzPct val="100000"/>
              <a:buAutoNum type="arabicPeriod"/>
              <a:defRPr sz="1800"/>
            </a:lvl1pPr>
            <a:lvl2pPr lvl="1" rtl="0">
              <a:spcBef>
                <a:spcPts val="0"/>
              </a:spcBef>
              <a:spcAft>
                <a:spcPts val="1000"/>
              </a:spcAft>
              <a:buAutoNum type="alphaLcPeriod"/>
              <a:defRPr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1000"/>
              </a:spcAft>
              <a:buAutoNum type="romanLcPeriod"/>
              <a:defRPr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1000"/>
              </a:spcAft>
              <a:buAutoNum type="arabicPeriod"/>
              <a:defRPr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rabicPeriod"/>
              <a:defRPr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alphaLcPeriod"/>
              <a:defRPr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Clr>
                <a:srgbClr val="999999"/>
              </a:buClr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1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1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2"/>
            <a:ext cx="5596201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1" cy="12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buSzPct val="100000"/>
              <a:buFont typeface="Georgia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3090624" y="2004325"/>
            <a:ext cx="2727001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1" cy="2552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100"/>
            </a:lvl1pPr>
            <a:lvl2pPr lvl="1" rtl="0">
              <a:spcBef>
                <a:spcPts val="0"/>
              </a:spcBef>
              <a:buSzPct val="100000"/>
              <a:defRPr sz="1100"/>
            </a:lvl2pPr>
            <a:lvl3pPr lvl="2" rtl="0">
              <a:spcBef>
                <a:spcPts val="0"/>
              </a:spcBef>
              <a:buSzPct val="100000"/>
              <a:defRPr sz="11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8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69325" y="575500"/>
            <a:ext cx="17897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951005" y="575500"/>
            <a:ext cx="1789801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6832687" y="575500"/>
            <a:ext cx="1789801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900"/>
            </a:lvl1pPr>
            <a:lvl2pPr lvl="1" rtl="0">
              <a:spcBef>
                <a:spcPts val="0"/>
              </a:spcBef>
              <a:buSzPct val="100000"/>
              <a:defRPr sz="900"/>
            </a:lvl2pPr>
            <a:lvl3pPr lvl="2" rtl="0">
              <a:spcBef>
                <a:spcPts val="0"/>
              </a:spcBef>
              <a:buSzPct val="100000"/>
              <a:defRPr sz="900"/>
            </a:lvl3pPr>
            <a:lvl4pPr lvl="3" rtl="0">
              <a:spcBef>
                <a:spcPts val="0"/>
              </a:spcBef>
              <a:buSzPct val="100000"/>
              <a:defRPr sz="900"/>
            </a:lvl4pPr>
            <a:lvl5pPr lvl="4" rtl="0">
              <a:spcBef>
                <a:spcPts val="0"/>
              </a:spcBef>
              <a:buSzPct val="100000"/>
              <a:defRPr sz="900"/>
            </a:lvl5pPr>
            <a:lvl6pPr lvl="5" rtl="0">
              <a:spcBef>
                <a:spcPts val="0"/>
              </a:spcBef>
              <a:buSzPct val="100000"/>
              <a:defRPr sz="900"/>
            </a:lvl6pPr>
            <a:lvl7pPr lvl="6" rtl="0">
              <a:spcBef>
                <a:spcPts val="0"/>
              </a:spcBef>
              <a:buSzPct val="100000"/>
              <a:defRPr sz="900"/>
            </a:lvl7pPr>
            <a:lvl8pPr lvl="7" rtl="0">
              <a:spcBef>
                <a:spcPts val="0"/>
              </a:spcBef>
              <a:buSzPct val="100000"/>
              <a:defRPr sz="900"/>
            </a:lvl8pPr>
            <a:lvl9pPr lvl="8" rtl="0">
              <a:spcBef>
                <a:spcPts val="0"/>
              </a:spcBef>
              <a:buSzPct val="100000"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 flipH="1">
            <a:off x="2472376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/>
          <p:nvPr/>
        </p:nvSpPr>
        <p:spPr>
          <a:xfrm>
            <a:off x="2585475" y="0"/>
            <a:ext cx="65586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1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2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 rot="1009179">
            <a:off x="7693478" y="2865295"/>
            <a:ext cx="549262" cy="487982"/>
            <a:chOff x="5292575" y="3681900"/>
            <a:chExt cx="420150" cy="373275"/>
          </a:xfrm>
          <a:solidFill>
            <a:schemeClr val="tx1"/>
          </a:solidFill>
        </p:grpSpPr>
        <p:sp>
          <p:nvSpPr>
            <p:cNvPr id="93" name="Shape 9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4285876"/>
            <a:ext cx="4571999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Supervised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 by : Dr. Thushari Silva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	           Dr.  Thanuja Sandanayake</a:t>
            </a:r>
          </a:p>
        </p:txBody>
      </p:sp>
      <p:grpSp>
        <p:nvGrpSpPr>
          <p:cNvPr id="12" name="Shape 615"/>
          <p:cNvGrpSpPr/>
          <p:nvPr/>
        </p:nvGrpSpPr>
        <p:grpSpPr>
          <a:xfrm>
            <a:off x="6274103" y="547604"/>
            <a:ext cx="320377" cy="320377"/>
            <a:chOff x="1278900" y="2333250"/>
            <a:chExt cx="381175" cy="381175"/>
          </a:xfrm>
        </p:grpSpPr>
        <p:sp>
          <p:nvSpPr>
            <p:cNvPr id="13" name="Shape 6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61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6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61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" name="Shape 620"/>
          <p:cNvGrpSpPr/>
          <p:nvPr/>
        </p:nvGrpSpPr>
        <p:grpSpPr>
          <a:xfrm>
            <a:off x="5210732" y="527583"/>
            <a:ext cx="320398" cy="320377"/>
            <a:chOff x="1951075" y="2333250"/>
            <a:chExt cx="381200" cy="381175"/>
          </a:xfrm>
          <a:solidFill>
            <a:srgbClr val="08A85C"/>
          </a:solidFill>
        </p:grpSpPr>
        <p:sp>
          <p:nvSpPr>
            <p:cNvPr id="18" name="Shape 62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grpFill/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62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grpFill/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62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grpFill/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62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grpFill/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625"/>
          <p:cNvGrpSpPr/>
          <p:nvPr/>
        </p:nvGrpSpPr>
        <p:grpSpPr>
          <a:xfrm>
            <a:off x="7353540" y="544774"/>
            <a:ext cx="320377" cy="320377"/>
            <a:chOff x="2623275" y="2333250"/>
            <a:chExt cx="381175" cy="381175"/>
          </a:xfrm>
        </p:grpSpPr>
        <p:sp>
          <p:nvSpPr>
            <p:cNvPr id="23" name="Shape 62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2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640"/>
          <p:cNvGrpSpPr/>
          <p:nvPr/>
        </p:nvGrpSpPr>
        <p:grpSpPr>
          <a:xfrm>
            <a:off x="8437470" y="557045"/>
            <a:ext cx="345970" cy="325504"/>
            <a:chOff x="5972700" y="2330200"/>
            <a:chExt cx="411625" cy="387275"/>
          </a:xfrm>
        </p:grpSpPr>
        <p:sp>
          <p:nvSpPr>
            <p:cNvPr id="31" name="Shape 6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64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solidFill>
                <a:srgbClr val="08A85C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2448A2-3DEA-4EA6-97CA-A5A4EB62227F}"/>
              </a:ext>
            </a:extLst>
          </p:cNvPr>
          <p:cNvSpPr txBox="1"/>
          <p:nvPr/>
        </p:nvSpPr>
        <p:spPr>
          <a:xfrm>
            <a:off x="1524000" y="470535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57348"/>
                </a:solidFill>
                <a:latin typeface="Calisto MT" panose="02040603050505030304" pitchFamily="18" charset="0"/>
              </a:rPr>
              <a:t>Team 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7" y="817806"/>
            <a:ext cx="2834369" cy="2834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4000">
        <p:fade/>
      </p:transition>
    </mc:Choice>
    <mc:Fallback xmlns="">
      <p:transition spd="med" advClick="0" advTm="5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37100C9-1B8E-42B8-9036-2888131B3E7C}"/>
              </a:ext>
            </a:extLst>
          </p:cNvPr>
          <p:cNvSpPr/>
          <p:nvPr/>
        </p:nvSpPr>
        <p:spPr>
          <a:xfrm>
            <a:off x="0" y="0"/>
            <a:ext cx="2819400" cy="514350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581250"/>
            <a:ext cx="2819400" cy="398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Methods Used to find User’s interest for defined research areas</a:t>
            </a:r>
            <a:br>
              <a:rPr lang="en-US" b="1" dirty="0"/>
            </a:br>
            <a:endParaRPr lang="en-US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2" descr="C:\Users\MADHAWEE_ISHARA\Downloads\logo.png">
            <a:extLst>
              <a:ext uri="{FF2B5EF4-FFF2-40B4-BE49-F238E27FC236}">
                <a16:creationId xmlns:a16="http://schemas.microsoft.com/office/drawing/2014/main" xmlns="" id="{51396789-73C1-4E31-9B21-9C636EA7E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33800"/>
            <a:ext cx="889905" cy="88990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581400" y="895350"/>
            <a:ext cx="4648200" cy="3249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Method 1 - Based on total abstracts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Method 2 - Considers the probability of given abstract for all 6 classes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Method 3 - Topic Modeling Approach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11414"/>
            <a:ext cx="6019800" cy="371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46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45161"/>
            <a:ext cx="5319713" cy="364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63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403482"/>
            <a:ext cx="5867400" cy="442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11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54185"/>
            <a:ext cx="6010072" cy="41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3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4366"/>
            <a:ext cx="5642657" cy="392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53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Results of Interesting areas of the lecturers of the Faculty of Information Technology, University of </a:t>
            </a:r>
            <a:r>
              <a:rPr lang="en-US" sz="1600" b="1" dirty="0" err="1"/>
              <a:t>Moratuwa</a:t>
            </a:r>
            <a:endParaRPr lang="en-US" sz="16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1262"/>
            <a:ext cx="5892399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74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Journal </a:t>
            </a:r>
            <a:r>
              <a:rPr lang="en-US" dirty="0" err="1"/>
              <a:t>suggester</a:t>
            </a:r>
            <a:r>
              <a:rPr lang="en-US" dirty="0"/>
              <a:t> module</a:t>
            </a:r>
            <a:br>
              <a:rPr lang="en-US" dirty="0"/>
            </a:br>
            <a:r>
              <a:rPr lang="en-US" dirty="0"/>
              <a:t>for manuscript</a:t>
            </a:r>
            <a:endParaRPr lang="en-US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18678"/>
            <a:ext cx="5450859" cy="30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LDA model training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72" y="678840"/>
            <a:ext cx="7239000" cy="3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836090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LDA to SVM model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323181" cy="147464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54" y="878488"/>
            <a:ext cx="3415145" cy="407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2328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6" name="TextBox 5"/>
          <p:cNvSpPr txBox="1"/>
          <p:nvPr/>
        </p:nvSpPr>
        <p:spPr>
          <a:xfrm>
            <a:off x="-13856" y="-5195"/>
            <a:ext cx="9157855" cy="830997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Team Quest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82" y="1046505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S UI Gothic" pitchFamily="34" charset="-128"/>
                <a:ea typeface="MS UI Gothic" pitchFamily="34" charset="-128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39353"/>
              </p:ext>
            </p:extLst>
          </p:nvPr>
        </p:nvGraphicFramePr>
        <p:xfrm>
          <a:off x="2209800" y="1392382"/>
          <a:ext cx="5327072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5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35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latin typeface="Maiandra GD" panose="020E0502030308020204" pitchFamily="34" charset="0"/>
                        </a:rPr>
                        <a:t>Index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latin typeface="Maiandra GD" panose="020E0502030308020204" pitchFamily="34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145018N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Dilrukshi S.A.P.S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145030T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Jayakodi S.M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145061M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Premarathne A.G.M.I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145068P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aiandra GD" panose="020E0502030308020204" pitchFamily="34" charset="0"/>
                        </a:rPr>
                        <a:t>Rathnayake K.V.R.A.M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666560"/>
            <a:ext cx="2547938" cy="1476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" y="31043"/>
            <a:ext cx="758519" cy="7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39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LDA model training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5458"/>
            <a:ext cx="7239000" cy="384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36964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Matching factors and provide suitable top journals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5350"/>
            <a:ext cx="7671929" cy="3548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06877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Final results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95350"/>
            <a:ext cx="6158883" cy="346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63572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Final results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872" y="998106"/>
            <a:ext cx="6248400" cy="384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034874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Final results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2" y="764189"/>
            <a:ext cx="6858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549423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Connectivity Detection Module</a:t>
            </a:r>
            <a:endParaRPr lang="en-US" sz="32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2448"/>
            <a:ext cx="4501465" cy="49785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65" y="361950"/>
            <a:ext cx="1046408" cy="400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3950"/>
            <a:ext cx="760625" cy="760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07" y="2343150"/>
            <a:ext cx="1437069" cy="8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1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Co-authorship Network</a:t>
            </a:r>
            <a:endParaRPr lang="en-US" sz="32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1145"/>
            <a:ext cx="6248400" cy="39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6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Strongest connected </a:t>
            </a:r>
            <a:br>
              <a:rPr lang="en-US" sz="2800" dirty="0" smtClean="0"/>
            </a:br>
            <a:r>
              <a:rPr lang="en-US" sz="2800" dirty="0" smtClean="0"/>
              <a:t>Co-authors</a:t>
            </a:r>
            <a:endParaRPr lang="en-US" sz="28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86611"/>
            <a:ext cx="3888397" cy="2500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197" y="914162"/>
            <a:ext cx="2186906" cy="3390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638550"/>
            <a:ext cx="2363298" cy="11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5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/>
              <a:t>Strongest connected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Co-authors of co-authors</a:t>
            </a:r>
            <a:endParaRPr lang="en-US" sz="18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1669"/>
            <a:ext cx="3479778" cy="2546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5" y="2571725"/>
            <a:ext cx="3705505" cy="2412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805" y="1962150"/>
            <a:ext cx="2846225" cy="294629"/>
          </a:xfrm>
          <a:prstGeom prst="rect">
            <a:avLst/>
          </a:prstGeom>
        </p:spPr>
      </p:pic>
      <p:pic>
        <p:nvPicPr>
          <p:cNvPr id="8" name="Picture 10" descr="http://simpleicon.com/wp-content/uploads/Shopping-Cart-17.png"/>
          <p:cNvPicPr>
            <a:picLocks noChangeAspect="1" noChangeArrowheads="1"/>
          </p:cNvPicPr>
          <p:nvPr/>
        </p:nvPicPr>
        <p:blipFill>
          <a:blip r:embed="rId6">
            <a:duotone>
              <a:srgbClr val="C0504D">
                <a:shade val="45000"/>
                <a:satMod val="135000"/>
              </a:srgbClr>
              <a:prstClr val="white"/>
            </a:duotone>
            <a:lum contrast="10000"/>
          </a:blip>
          <a:srcRect l="50000" r="14063" b="51563"/>
          <a:stretch>
            <a:fillRect/>
          </a:stretch>
        </p:blipFill>
        <p:spPr bwMode="auto">
          <a:xfrm rot="16805758">
            <a:off x="7212808" y="1053914"/>
            <a:ext cx="417974" cy="610502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952750"/>
            <a:ext cx="1300009" cy="175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0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 smtClean="0"/>
              <a:t>Affiliation network result</a:t>
            </a:r>
            <a:endParaRPr lang="en-US" sz="18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33350"/>
            <a:ext cx="3304687" cy="2955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38350"/>
            <a:ext cx="2723246" cy="2997603"/>
          </a:xfrm>
          <a:prstGeom prst="rect">
            <a:avLst/>
          </a:prstGeom>
        </p:spPr>
      </p:pic>
      <p:pic>
        <p:nvPicPr>
          <p:cNvPr id="7" name="Picture 10" descr="http://simpleicon.com/wp-content/uploads/Shopping-Cart-17.png"/>
          <p:cNvPicPr>
            <a:picLocks noChangeAspect="1" noChangeArrowheads="1"/>
          </p:cNvPicPr>
          <p:nvPr/>
        </p:nvPicPr>
        <p:blipFill>
          <a:blip r:embed="rId5">
            <a:duotone>
              <a:srgbClr val="C0504D">
                <a:shade val="45000"/>
                <a:satMod val="135000"/>
              </a:srgbClr>
              <a:prstClr val="white"/>
            </a:duotone>
            <a:lum contrast="10000"/>
          </a:blip>
          <a:srcRect l="50000" r="14063" b="51563"/>
          <a:stretch>
            <a:fillRect/>
          </a:stretch>
        </p:blipFill>
        <p:spPr bwMode="auto">
          <a:xfrm rot="15964309">
            <a:off x="6720433" y="1168103"/>
            <a:ext cx="346334" cy="505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813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8F89E9A-7DC9-4676-99C4-9D012558E086}"/>
              </a:ext>
            </a:extLst>
          </p:cNvPr>
          <p:cNvSpPr/>
          <p:nvPr/>
        </p:nvSpPr>
        <p:spPr>
          <a:xfrm>
            <a:off x="0" y="0"/>
            <a:ext cx="2578066" cy="514350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87058" y="345772"/>
            <a:ext cx="2203950" cy="398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2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Problem In Brief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2590800" y="285750"/>
            <a:ext cx="6324600" cy="4857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Maiandra GD" panose="020E0502030308020204" pitchFamily="34" charset="0"/>
              </a:rPr>
              <a:t>There is not a system available that gets the details of the users and then recommends most supportive and best materials. </a:t>
            </a:r>
          </a:p>
          <a:p>
            <a:pPr marL="285750" indent="-285750" algn="just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Maiandra GD" panose="020E0502030308020204" pitchFamily="34" charset="0"/>
              <a:ea typeface="MS UI Gothic" pitchFamily="34" charset="-128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Maiandra GD" panose="020E0502030308020204" pitchFamily="34" charset="0"/>
              </a:rPr>
              <a:t>User have to provide details and information manually which required.</a:t>
            </a:r>
          </a:p>
          <a:p>
            <a:pPr marL="285750" indent="-285750" algn="just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Maiandra GD" panose="020E0502030308020204" pitchFamily="34" charset="0"/>
              </a:rPr>
              <a:t>Researchers have to put effort to find supervisors, platform of publication and research opportunities, It’s a difficult and time-consuming process.</a:t>
            </a:r>
          </a:p>
          <a:p>
            <a:pPr marL="285750" indent="-285750" algn="just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latin typeface="Maiandra GD" panose="020E0502030308020204" pitchFamily="34" charset="0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Maiandra GD" panose="020E0502030308020204" pitchFamily="34" charset="0"/>
              </a:rPr>
              <a:t>publishing research papers encounter several problems as fully return, return with small issues and return with major issues.   </a:t>
            </a:r>
          </a:p>
          <a:p>
            <a:endParaRPr lang="en-US" b="1" dirty="0"/>
          </a:p>
        </p:txBody>
      </p:sp>
      <p:cxnSp>
        <p:nvCxnSpPr>
          <p:cNvPr id="155" name="Shape 155"/>
          <p:cNvCxnSpPr/>
          <p:nvPr/>
        </p:nvCxnSpPr>
        <p:spPr>
          <a:xfrm>
            <a:off x="4473377" y="385612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758519" cy="7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7E26176-D5BD-4187-AAF6-DEEC0B8F9141}"/>
              </a:ext>
            </a:extLst>
          </p:cNvPr>
          <p:cNvSpPr/>
          <p:nvPr/>
        </p:nvSpPr>
        <p:spPr>
          <a:xfrm>
            <a:off x="0" y="0"/>
            <a:ext cx="2743200" cy="514345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0" y="666750"/>
            <a:ext cx="2737350" cy="36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Collaborators Recommendation Module</a:t>
            </a:r>
            <a:endParaRPr lang="en-US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Content Placeholder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3351"/>
            <a:ext cx="45720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4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Algorithms Used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323181" cy="1474643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047750"/>
            <a:ext cx="7010400" cy="355441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 smtClean="0"/>
              <a:t>Algorithms used for Relativity Measure</a:t>
            </a:r>
          </a:p>
          <a:p>
            <a:pPr lvl="1"/>
            <a:r>
              <a:rPr lang="en-US" sz="1600" dirty="0" smtClean="0"/>
              <a:t>Kendall’s Tau algorithm</a:t>
            </a:r>
          </a:p>
          <a:p>
            <a:pPr lvl="1"/>
            <a:r>
              <a:rPr lang="en-US" sz="1600" dirty="0" smtClean="0"/>
              <a:t>Cosine similarity algorithm</a:t>
            </a:r>
          </a:p>
          <a:p>
            <a:pPr lvl="1"/>
            <a:r>
              <a:rPr lang="en-US" sz="1600" dirty="0" smtClean="0"/>
              <a:t>Pearson’s cosine similarity algorithm</a:t>
            </a:r>
          </a:p>
          <a:p>
            <a:pPr lvl="1"/>
            <a:r>
              <a:rPr lang="en-US" sz="1600" dirty="0" smtClean="0"/>
              <a:t>Spearman’s cosine similarity algorithm</a:t>
            </a:r>
          </a:p>
          <a:p>
            <a:endParaRPr lang="en-US" sz="1800" dirty="0" smtClean="0"/>
          </a:p>
          <a:p>
            <a:r>
              <a:rPr lang="en-US" sz="1800" b="1" dirty="0" smtClean="0"/>
              <a:t>Algorithms used for Matching</a:t>
            </a:r>
          </a:p>
          <a:p>
            <a:pPr lvl="1"/>
            <a:r>
              <a:rPr lang="en-US" dirty="0" smtClean="0"/>
              <a:t>Jacquard's Similarity Matrix</a:t>
            </a:r>
          </a:p>
          <a:p>
            <a:pPr lvl="1"/>
            <a:r>
              <a:rPr lang="en-US" dirty="0" smtClean="0"/>
              <a:t>Fuzzy String Matching algorithm</a:t>
            </a:r>
          </a:p>
          <a:p>
            <a:pPr lvl="1"/>
            <a:endParaRPr lang="en-US" dirty="0" smtClean="0"/>
          </a:p>
          <a:p>
            <a:endParaRPr lang="en-US" sz="16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5418721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677108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S</a:t>
            </a:r>
            <a:r>
              <a:rPr lang="en-US" sz="2800" dirty="0" smtClean="0"/>
              <a:t>teps of testing Data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2" y="861350"/>
            <a:ext cx="7239000" cy="40505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323181" cy="14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1798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5" y="-7711"/>
            <a:ext cx="9157855" cy="1107996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dirty="0"/>
              <a:t>Comparison of Pearson’s Correlation Algorithm and Spearman’s Correlation Algorithm</a:t>
            </a:r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31439"/>
            <a:ext cx="7182432" cy="362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95739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352800" y="2190750"/>
            <a:ext cx="4714419" cy="16331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buNone/>
            </a:pPr>
            <a:r>
              <a:rPr lang="en" sz="5400" b="1" dirty="0">
                <a:solidFill>
                  <a:srgbClr val="257348"/>
                </a:solidFill>
                <a:latin typeface="Algerian" pitchFamily="82" charset="0"/>
                <a:ea typeface="MS UI Gothic" pitchFamily="34" charset="-128"/>
              </a:rPr>
              <a:t>Thank You…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4399">
            <a:off x="2760445" y="215167"/>
            <a:ext cx="2200275" cy="20764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57550"/>
            <a:ext cx="2300402" cy="17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12" y="17793"/>
            <a:ext cx="2606288" cy="2606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E75609-9B70-418B-9C2C-9B5DE1DB0259}"/>
              </a:ext>
            </a:extLst>
          </p:cNvPr>
          <p:cNvSpPr/>
          <p:nvPr/>
        </p:nvSpPr>
        <p:spPr>
          <a:xfrm>
            <a:off x="0" y="0"/>
            <a:ext cx="2576564" cy="514350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" y="1123950"/>
            <a:ext cx="2358719" cy="23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0">
        <p14:ripple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37" y="-19050"/>
            <a:ext cx="905771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9050"/>
            <a:ext cx="9143999" cy="830997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Proposed Solution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pic>
        <p:nvPicPr>
          <p:cNvPr id="8" name="Picture 20" descr="C:\Users\MADHAWEE_ISHARA\Downloads\thinking-man-businessman-question-mark-concept-vector-illustration-622958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04232"/>
            <a:ext cx="1460395" cy="149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0620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6" y="-5195"/>
            <a:ext cx="9157855" cy="830997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Aim and objectives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729934"/>
            <a:ext cx="784860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Maiandra GD" panose="020E0502030308020204" pitchFamily="34" charset="0"/>
                <a:ea typeface="Arial Unicode MS" pitchFamily="34" charset="-128"/>
                <a:cs typeface="Arial Unicode MS" pitchFamily="34" charset="-128"/>
              </a:rPr>
              <a:t>To develop a profile-based product that provides a single platform for the researchers to get all the services they find from several products into one.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125655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Aim</a:t>
            </a:r>
            <a:r>
              <a:rPr lang="en-US" sz="2000" b="1" dirty="0">
                <a:latin typeface="Calisto MT" panose="02040603050505030304" pitchFamily="18" charset="0"/>
              </a:rPr>
              <a:t> 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28950"/>
            <a:ext cx="30670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4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6" y="-5195"/>
            <a:ext cx="9157855" cy="830997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Aim and objectives (Cont.)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4709" y="1352762"/>
            <a:ext cx="8192261" cy="3741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Maiandra GD" panose="020E0502030308020204" pitchFamily="34" charset="0"/>
              </a:rPr>
              <a:t>1. To auto generate a profile for every researcher based on their personal preferences, skills, research areas when user login to the system.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aiandra GD" panose="020E05020303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Maiandra GD" panose="020E0502030308020204" pitchFamily="34" charset="0"/>
              </a:rPr>
              <a:t>2. To make recommendations for platform of publications to the users based on their unpublished research papers.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aiandra GD" panose="020E05020303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Maiandra GD" panose="020E0502030308020204" pitchFamily="34" charset="0"/>
              </a:rPr>
              <a:t>3. To make research opportunities recommendation to the users based on their personal favors in researches by referring the profile 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Maiandra GD" panose="020E05020303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Maiandra GD" panose="020E0502030308020204" pitchFamily="34" charset="0"/>
              </a:rPr>
              <a:t>4. To find and recommend available supervisors based on the profile.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861460"/>
            <a:ext cx="1601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sto MT" panose="02040603050505030304" pitchFamily="18" charset="0"/>
              </a:rPr>
              <a:t>Objectives</a:t>
            </a:r>
            <a:endParaRPr lang="en-US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32"/>
            <a:ext cx="27432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856" y="-5195"/>
            <a:ext cx="9157855" cy="830997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txBody>
          <a:bodyPr wrap="square" rtlCol="0" anchor="t">
            <a:spAutoFit/>
          </a:bodyPr>
          <a:lstStyle/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High Tower Text" panose="02040502050506030303" pitchFamily="18" charset="0"/>
              </a:rPr>
              <a:t>Similar Work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Gill Sans MT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869596"/>
            <a:ext cx="6400800" cy="39881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latin typeface="Calisto MT" panose="02040603050505030304" pitchFamily="18" charset="0"/>
              </a:rPr>
              <a:t>ScolarMate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Maiandra GD" panose="020E0502030308020204" pitchFamily="34" charset="0"/>
              </a:rPr>
              <a:t>Platform for sharing publications and disseminating research outputs.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Calisto MT" panose="02040603050505030304" pitchFamily="18" charset="0"/>
              </a:rPr>
              <a:t>Jane</a:t>
            </a:r>
            <a:r>
              <a:rPr lang="en-US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Maiandra GD" panose="020E0502030308020204" pitchFamily="34" charset="0"/>
              </a:rPr>
              <a:t>Helps to find journals to publish recently written papers, helps to find relevant articles to cite in the written paper for researchers and it helps to find reviewers for a particular paper. 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Calisto MT" panose="02040603050505030304" pitchFamily="18" charset="0"/>
              </a:rPr>
              <a:t>Springer journal suggester</a:t>
            </a:r>
            <a:r>
              <a:rPr lang="en-US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Maiandra GD" panose="020E0502030308020204" pitchFamily="34" charset="0"/>
              </a:rPr>
              <a:t>Helps to select the journal that suits for given details by the researcher from over 2,600 Springer publications.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62350"/>
            <a:ext cx="2323181" cy="14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261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C7926B-2AD7-4AE7-BBF2-1E0D270C032B}"/>
              </a:ext>
            </a:extLst>
          </p:cNvPr>
          <p:cNvSpPr/>
          <p:nvPr/>
        </p:nvSpPr>
        <p:spPr>
          <a:xfrm>
            <a:off x="0" y="0"/>
            <a:ext cx="2590800" cy="514350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2250" y="514350"/>
            <a:ext cx="2046300" cy="34325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Profiling Module</a:t>
            </a:r>
            <a:endParaRPr lang="en-US" sz="32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6" name="Content Placeholder 3" descr="C:\Users\AKILA_MAHESH\Desktop\android\profiling.jpg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4350"/>
            <a:ext cx="4879917" cy="428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695223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C7926B-2AD7-4AE7-BBF2-1E0D270C032B}"/>
              </a:ext>
            </a:extLst>
          </p:cNvPr>
          <p:cNvSpPr/>
          <p:nvPr/>
        </p:nvSpPr>
        <p:spPr>
          <a:xfrm>
            <a:off x="0" y="0"/>
            <a:ext cx="2590800" cy="5143500"/>
          </a:xfrm>
          <a:prstGeom prst="rect">
            <a:avLst/>
          </a:prstGeom>
          <a:solidFill>
            <a:srgbClr val="159B68"/>
          </a:solidFill>
          <a:ln>
            <a:solidFill>
              <a:srgbClr val="2573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72250" y="514350"/>
            <a:ext cx="2046300" cy="34325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Trained Modules</a:t>
            </a:r>
            <a:endParaRPr lang="en-US" sz="3200" b="1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0" y="514350"/>
            <a:ext cx="6019800" cy="40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Trained Modules</a:t>
            </a: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pPr>
              <a:buFont typeface="Nunito Sans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Support Vector Machine Classifiers (Multi Class Classification)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SVC with linear kernel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SVC with </a:t>
            </a:r>
            <a:r>
              <a:rPr lang="en-US" sz="1600" dirty="0" err="1" smtClean="0">
                <a:solidFill>
                  <a:schemeClr val="tx1"/>
                </a:solidFill>
              </a:rPr>
              <a:t>rbf</a:t>
            </a:r>
            <a:r>
              <a:rPr lang="en-US" sz="1600" dirty="0" smtClean="0">
                <a:solidFill>
                  <a:schemeClr val="tx1"/>
                </a:solidFill>
              </a:rPr>
              <a:t> kernel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SVC with sigmoid kernel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SVC with poly kernel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Linear SVC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Naïve Bayes classifiers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MultinomialNB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GaussianNB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BernouliNB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Logistic regression classifier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Random forest classifier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Decision tree classification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Font typeface="Nunito Sans"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Nunito Sans"/>
              <a:buNone/>
            </a:pPr>
            <a:endParaRPr lang="en-US" sz="1800" dirty="0" smtClean="0"/>
          </a:p>
          <a:p>
            <a:pPr>
              <a:buFont typeface="Nunito Sans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9683278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572</Words>
  <Application>Microsoft Office PowerPoint</Application>
  <PresentationFormat>On-screen Show (16:9)</PresentationFormat>
  <Paragraphs>122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 Unicode MS</vt:lpstr>
      <vt:lpstr>MS UI Gothic</vt:lpstr>
      <vt:lpstr>Algerian</vt:lpstr>
      <vt:lpstr>Arial</vt:lpstr>
      <vt:lpstr>Calibri</vt:lpstr>
      <vt:lpstr>Calisto MT</vt:lpstr>
      <vt:lpstr>Georgia</vt:lpstr>
      <vt:lpstr>Gill Sans MT</vt:lpstr>
      <vt:lpstr>High Tower Text</vt:lpstr>
      <vt:lpstr>Maiandra GD</vt:lpstr>
      <vt:lpstr>Nunito Sans</vt:lpstr>
      <vt:lpstr>Wingdings</vt:lpstr>
      <vt:lpstr>Ulysses template</vt:lpstr>
      <vt:lpstr>PowerPoint Presentation</vt:lpstr>
      <vt:lpstr>PowerPoint Presentation</vt:lpstr>
      <vt:lpstr>Problem In Brief</vt:lpstr>
      <vt:lpstr>PowerPoint Presentation</vt:lpstr>
      <vt:lpstr>PowerPoint Presentation</vt:lpstr>
      <vt:lpstr>PowerPoint Presentation</vt:lpstr>
      <vt:lpstr>PowerPoint Presentation</vt:lpstr>
      <vt:lpstr>Profiling Module</vt:lpstr>
      <vt:lpstr>Trained Modules</vt:lpstr>
      <vt:lpstr>Methods Used to find User’s interest for defined research areas </vt:lpstr>
      <vt:lpstr>Results of Interesting areas of the lecturers of the Faculty of Information Technology, University of Moratuwa</vt:lpstr>
      <vt:lpstr>Results of Interesting areas of the lecturers of the Faculty of Information Technology, University of Moratuwa</vt:lpstr>
      <vt:lpstr>Results of Interesting areas of the lecturers of the Faculty of Information Technology, University of Moratuwa</vt:lpstr>
      <vt:lpstr>Results of Interesting areas of the lecturers of the Faculty of Information Technology, University of Moratuwa</vt:lpstr>
      <vt:lpstr>Results of Interesting areas of the lecturers of the Faculty of Information Technology, University of Moratuwa</vt:lpstr>
      <vt:lpstr>Results of Interesting areas of the lecturers of the Faculty of Information Technology, University of Moratuwa</vt:lpstr>
      <vt:lpstr>Journal suggester module for manuscript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Connectivity Detection Module</vt:lpstr>
      <vt:lpstr>Co-authorship Network</vt:lpstr>
      <vt:lpstr>Strongest connected  Co-authors</vt:lpstr>
      <vt:lpstr>Strongest connected  Co-authors of co-authors</vt:lpstr>
      <vt:lpstr>Affiliation network result</vt:lpstr>
      <vt:lpstr>Collaborators Recommendation Module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sentiment analysis  on travel reviews.</dc:title>
  <dc:creator>AKILA MAHESH</dc:creator>
  <cp:lastModifiedBy>Windows User</cp:lastModifiedBy>
  <cp:revision>131</cp:revision>
  <dcterms:modified xsi:type="dcterms:W3CDTF">2019-02-21T03:42:12Z</dcterms:modified>
</cp:coreProperties>
</file>