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286" r:id="rId11"/>
    <p:sldId id="1303" r:id="rId12"/>
    <p:sldId id="1304" r:id="rId13"/>
    <p:sldId id="1306" r:id="rId14"/>
    <p:sldId id="1307" r:id="rId15"/>
    <p:sldId id="1308" r:id="rId16"/>
    <p:sldId id="1309" r:id="rId17"/>
    <p:sldId id="1310" r:id="rId18"/>
    <p:sldId id="1311" r:id="rId19"/>
    <p:sldId id="1287" r:id="rId20"/>
    <p:sldId id="1288" r:id="rId21"/>
    <p:sldId id="1249" r:id="rId22"/>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2">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87" r:id="rId9"/>
    <p:sldLayoutId id="214748370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49643" y="98843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28744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AKILAN M.G</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622021243004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Paavai College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B65033-80FF-7769-15AD-B627B2F50899}"/>
              </a:ext>
            </a:extLst>
          </p:cNvPr>
          <p:cNvSpPr txBox="1"/>
          <p:nvPr/>
        </p:nvSpPr>
        <p:spPr>
          <a:xfrm>
            <a:off x="1797206" y="656434"/>
            <a:ext cx="4575716" cy="400110"/>
          </a:xfrm>
          <a:prstGeom prst="rect">
            <a:avLst/>
          </a:prstGeom>
          <a:noFill/>
        </p:spPr>
        <p:txBody>
          <a:bodyPr wrap="square">
            <a:spAutoFit/>
          </a:bodyPr>
          <a:lstStyle/>
          <a:p>
            <a:pPr algn="ctr"/>
            <a:r>
              <a:rPr lang="en-US" sz="2000" b="1" dirty="0"/>
              <a:t>Login-Success-Page</a:t>
            </a:r>
            <a:endParaRPr lang="en-IN" dirty="0"/>
          </a:p>
        </p:txBody>
      </p:sp>
      <p:pic>
        <p:nvPicPr>
          <p:cNvPr id="3" name="Picture 2">
            <a:extLst>
              <a:ext uri="{FF2B5EF4-FFF2-40B4-BE49-F238E27FC236}">
                <a16:creationId xmlns:a16="http://schemas.microsoft.com/office/drawing/2014/main" id="{D64EE19F-CA5C-C411-4685-FDD765F09148}"/>
              </a:ext>
            </a:extLst>
          </p:cNvPr>
          <p:cNvPicPr>
            <a:picLocks noChangeAspect="1"/>
          </p:cNvPicPr>
          <p:nvPr/>
        </p:nvPicPr>
        <p:blipFill>
          <a:blip r:embed="rId2"/>
          <a:stretch>
            <a:fillRect/>
          </a:stretch>
        </p:blipFill>
        <p:spPr>
          <a:xfrm>
            <a:off x="704040" y="1056544"/>
            <a:ext cx="7735920" cy="3872795"/>
          </a:xfrm>
          <a:prstGeom prst="rect">
            <a:avLst/>
          </a:prstGeom>
        </p:spPr>
      </p:pic>
    </p:spTree>
    <p:extLst>
      <p:ext uri="{BB962C8B-B14F-4D97-AF65-F5344CB8AC3E}">
        <p14:creationId xmlns:p14="http://schemas.microsoft.com/office/powerpoint/2010/main" val="3021944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57E80-8EBB-DEE5-40A8-7569997288C8}"/>
              </a:ext>
            </a:extLst>
          </p:cNvPr>
          <p:cNvSpPr txBox="1"/>
          <p:nvPr/>
        </p:nvSpPr>
        <p:spPr>
          <a:xfrm>
            <a:off x="1990494" y="485450"/>
            <a:ext cx="4575716" cy="400110"/>
          </a:xfrm>
          <a:prstGeom prst="rect">
            <a:avLst/>
          </a:prstGeom>
          <a:noFill/>
        </p:spPr>
        <p:txBody>
          <a:bodyPr wrap="square">
            <a:spAutoFit/>
          </a:bodyPr>
          <a:lstStyle/>
          <a:p>
            <a:pPr algn="ctr"/>
            <a:r>
              <a:rPr lang="en-US" sz="2000" b="1" dirty="0"/>
              <a:t>Find-Bus-Page</a:t>
            </a:r>
            <a:endParaRPr lang="en-IN" sz="2000" dirty="0"/>
          </a:p>
        </p:txBody>
      </p:sp>
      <p:pic>
        <p:nvPicPr>
          <p:cNvPr id="3" name="Picture 2">
            <a:extLst>
              <a:ext uri="{FF2B5EF4-FFF2-40B4-BE49-F238E27FC236}">
                <a16:creationId xmlns:a16="http://schemas.microsoft.com/office/drawing/2014/main" id="{BBDC5DBB-720E-C5C6-F3B3-1D322E388317}"/>
              </a:ext>
            </a:extLst>
          </p:cNvPr>
          <p:cNvPicPr>
            <a:picLocks noChangeAspect="1"/>
          </p:cNvPicPr>
          <p:nvPr/>
        </p:nvPicPr>
        <p:blipFill>
          <a:blip r:embed="rId2"/>
          <a:stretch>
            <a:fillRect/>
          </a:stretch>
        </p:blipFill>
        <p:spPr>
          <a:xfrm>
            <a:off x="754566" y="885560"/>
            <a:ext cx="7634868" cy="3807890"/>
          </a:xfrm>
          <a:prstGeom prst="rect">
            <a:avLst/>
          </a:prstGeom>
        </p:spPr>
      </p:pic>
    </p:spTree>
    <p:extLst>
      <p:ext uri="{BB962C8B-B14F-4D97-AF65-F5344CB8AC3E}">
        <p14:creationId xmlns:p14="http://schemas.microsoft.com/office/powerpoint/2010/main" val="4226319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BADB8-F0D7-8AA4-063C-63331C42D775}"/>
              </a:ext>
            </a:extLst>
          </p:cNvPr>
          <p:cNvSpPr>
            <a:spLocks noGrp="1"/>
          </p:cNvSpPr>
          <p:nvPr>
            <p:ph type="title"/>
          </p:nvPr>
        </p:nvSpPr>
        <p:spPr>
          <a:xfrm>
            <a:off x="1426822" y="206196"/>
            <a:ext cx="5256476" cy="755700"/>
          </a:xfrm>
        </p:spPr>
        <p:txBody>
          <a:bodyPr/>
          <a:lstStyle/>
          <a:p>
            <a:pPr algn="ctr"/>
            <a:r>
              <a:rPr lang="en-US" sz="2000" b="1" dirty="0"/>
              <a:t>See-Booking-Page</a:t>
            </a:r>
            <a:endParaRPr lang="en-IN" sz="2000" dirty="0"/>
          </a:p>
        </p:txBody>
      </p:sp>
      <p:sp>
        <p:nvSpPr>
          <p:cNvPr id="8" name="Title 1">
            <a:extLst>
              <a:ext uri="{FF2B5EF4-FFF2-40B4-BE49-F238E27FC236}">
                <a16:creationId xmlns:a16="http://schemas.microsoft.com/office/drawing/2014/main" id="{337553FD-9CFB-253E-959D-ABED200A7D2C}"/>
              </a:ext>
            </a:extLst>
          </p:cNvPr>
          <p:cNvSpPr txBox="1">
            <a:spLocks/>
          </p:cNvSpPr>
          <p:nvPr/>
        </p:nvSpPr>
        <p:spPr>
          <a:xfrm>
            <a:off x="628785" y="1177693"/>
            <a:ext cx="7886430" cy="63264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pPr algn="ctr"/>
            <a:endParaRPr lang="en-US" b="1" dirty="0"/>
          </a:p>
        </p:txBody>
      </p:sp>
      <p:pic>
        <p:nvPicPr>
          <p:cNvPr id="3" name="Picture 2">
            <a:extLst>
              <a:ext uri="{FF2B5EF4-FFF2-40B4-BE49-F238E27FC236}">
                <a16:creationId xmlns:a16="http://schemas.microsoft.com/office/drawing/2014/main" id="{7EEEB6F9-2D73-21F6-16C5-6B7AAD78569D}"/>
              </a:ext>
            </a:extLst>
          </p:cNvPr>
          <p:cNvPicPr>
            <a:picLocks noChangeAspect="1"/>
          </p:cNvPicPr>
          <p:nvPr/>
        </p:nvPicPr>
        <p:blipFill>
          <a:blip r:embed="rId2"/>
          <a:stretch>
            <a:fillRect/>
          </a:stretch>
        </p:blipFill>
        <p:spPr>
          <a:xfrm>
            <a:off x="822073" y="985227"/>
            <a:ext cx="7608249" cy="3789859"/>
          </a:xfrm>
          <a:prstGeom prst="rect">
            <a:avLst/>
          </a:prstGeom>
        </p:spPr>
      </p:pic>
    </p:spTree>
    <p:extLst>
      <p:ext uri="{BB962C8B-B14F-4D97-AF65-F5344CB8AC3E}">
        <p14:creationId xmlns:p14="http://schemas.microsoft.com/office/powerpoint/2010/main" val="1537200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0571B9-337F-01CC-94E3-324ACACEACF5}"/>
              </a:ext>
            </a:extLst>
          </p:cNvPr>
          <p:cNvSpPr txBox="1"/>
          <p:nvPr/>
        </p:nvSpPr>
        <p:spPr>
          <a:xfrm>
            <a:off x="1685694" y="582093"/>
            <a:ext cx="4575716" cy="400110"/>
          </a:xfrm>
          <a:prstGeom prst="rect">
            <a:avLst/>
          </a:prstGeom>
          <a:noFill/>
        </p:spPr>
        <p:txBody>
          <a:bodyPr wrap="square">
            <a:spAutoFit/>
          </a:bodyPr>
          <a:lstStyle/>
          <a:p>
            <a:pPr algn="ctr"/>
            <a:r>
              <a:rPr lang="en-US" sz="2000" b="1" dirty="0"/>
              <a:t>Register-Page</a:t>
            </a:r>
            <a:endParaRPr lang="en-IN" sz="2000" dirty="0"/>
          </a:p>
        </p:txBody>
      </p:sp>
      <p:pic>
        <p:nvPicPr>
          <p:cNvPr id="3" name="Picture 2">
            <a:extLst>
              <a:ext uri="{FF2B5EF4-FFF2-40B4-BE49-F238E27FC236}">
                <a16:creationId xmlns:a16="http://schemas.microsoft.com/office/drawing/2014/main" id="{EF3A4375-C0FD-F666-881C-A40AEA3180B3}"/>
              </a:ext>
            </a:extLst>
          </p:cNvPr>
          <p:cNvPicPr>
            <a:picLocks noChangeAspect="1"/>
          </p:cNvPicPr>
          <p:nvPr/>
        </p:nvPicPr>
        <p:blipFill>
          <a:blip r:embed="rId2"/>
          <a:stretch>
            <a:fillRect/>
          </a:stretch>
        </p:blipFill>
        <p:spPr>
          <a:xfrm>
            <a:off x="557497" y="982203"/>
            <a:ext cx="7865456" cy="3942560"/>
          </a:xfrm>
          <a:prstGeom prst="rect">
            <a:avLst/>
          </a:prstGeom>
        </p:spPr>
      </p:pic>
    </p:spTree>
    <p:extLst>
      <p:ext uri="{BB962C8B-B14F-4D97-AF65-F5344CB8AC3E}">
        <p14:creationId xmlns:p14="http://schemas.microsoft.com/office/powerpoint/2010/main" val="423825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BF5CE1-E058-AF36-7494-D3C74FA27F95}"/>
              </a:ext>
            </a:extLst>
          </p:cNvPr>
          <p:cNvSpPr txBox="1"/>
          <p:nvPr/>
        </p:nvSpPr>
        <p:spPr>
          <a:xfrm>
            <a:off x="1871547" y="686171"/>
            <a:ext cx="4575716" cy="400110"/>
          </a:xfrm>
          <a:prstGeom prst="rect">
            <a:avLst/>
          </a:prstGeom>
          <a:noFill/>
        </p:spPr>
        <p:txBody>
          <a:bodyPr wrap="square">
            <a:spAutoFit/>
          </a:bodyPr>
          <a:lstStyle/>
          <a:p>
            <a:pPr algn="ctr"/>
            <a:r>
              <a:rPr lang="en-US" sz="2000" b="1" dirty="0"/>
              <a:t>Register-Success-Page</a:t>
            </a:r>
            <a:endParaRPr lang="en-IN" sz="2000" dirty="0"/>
          </a:p>
        </p:txBody>
      </p:sp>
      <p:pic>
        <p:nvPicPr>
          <p:cNvPr id="3" name="Picture 2">
            <a:extLst>
              <a:ext uri="{FF2B5EF4-FFF2-40B4-BE49-F238E27FC236}">
                <a16:creationId xmlns:a16="http://schemas.microsoft.com/office/drawing/2014/main" id="{59EBA68C-482C-9296-BF60-B90F11701999}"/>
              </a:ext>
            </a:extLst>
          </p:cNvPr>
          <p:cNvPicPr>
            <a:picLocks noChangeAspect="1"/>
          </p:cNvPicPr>
          <p:nvPr/>
        </p:nvPicPr>
        <p:blipFill>
          <a:blip r:embed="rId2"/>
          <a:stretch>
            <a:fillRect/>
          </a:stretch>
        </p:blipFill>
        <p:spPr>
          <a:xfrm>
            <a:off x="706244" y="1086281"/>
            <a:ext cx="7359805" cy="3679903"/>
          </a:xfrm>
          <a:prstGeom prst="rect">
            <a:avLst/>
          </a:prstGeom>
        </p:spPr>
      </p:pic>
    </p:spTree>
    <p:extLst>
      <p:ext uri="{BB962C8B-B14F-4D97-AF65-F5344CB8AC3E}">
        <p14:creationId xmlns:p14="http://schemas.microsoft.com/office/powerpoint/2010/main" val="218361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B7998C-6E34-6221-EEAE-D24C68478996}"/>
              </a:ext>
            </a:extLst>
          </p:cNvPr>
          <p:cNvSpPr txBox="1"/>
          <p:nvPr/>
        </p:nvSpPr>
        <p:spPr>
          <a:xfrm>
            <a:off x="1968191" y="604396"/>
            <a:ext cx="4575716" cy="400110"/>
          </a:xfrm>
          <a:prstGeom prst="rect">
            <a:avLst/>
          </a:prstGeom>
          <a:noFill/>
        </p:spPr>
        <p:txBody>
          <a:bodyPr wrap="square">
            <a:spAutoFit/>
          </a:bodyPr>
          <a:lstStyle/>
          <a:p>
            <a:pPr algn="ctr"/>
            <a:r>
              <a:rPr lang="en-US" sz="2000" b="1" dirty="0"/>
              <a:t>Logout-Page</a:t>
            </a:r>
            <a:endParaRPr lang="en-IN" sz="2000" dirty="0"/>
          </a:p>
        </p:txBody>
      </p:sp>
      <p:pic>
        <p:nvPicPr>
          <p:cNvPr id="3" name="Picture 2">
            <a:extLst>
              <a:ext uri="{FF2B5EF4-FFF2-40B4-BE49-F238E27FC236}">
                <a16:creationId xmlns:a16="http://schemas.microsoft.com/office/drawing/2014/main" id="{C58B1D0B-302B-61CD-415E-74EE087F0FF0}"/>
              </a:ext>
            </a:extLst>
          </p:cNvPr>
          <p:cNvPicPr>
            <a:picLocks noChangeAspect="1"/>
          </p:cNvPicPr>
          <p:nvPr/>
        </p:nvPicPr>
        <p:blipFill>
          <a:blip r:embed="rId2"/>
          <a:stretch>
            <a:fillRect/>
          </a:stretch>
        </p:blipFill>
        <p:spPr>
          <a:xfrm>
            <a:off x="888380" y="1004506"/>
            <a:ext cx="7367239" cy="3683620"/>
          </a:xfrm>
          <a:prstGeom prst="rect">
            <a:avLst/>
          </a:prstGeom>
        </p:spPr>
      </p:pic>
    </p:spTree>
    <p:extLst>
      <p:ext uri="{BB962C8B-B14F-4D97-AF65-F5344CB8AC3E}">
        <p14:creationId xmlns:p14="http://schemas.microsoft.com/office/powerpoint/2010/main" val="2172056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0" i="0" dirty="0">
                <a:solidFill>
                  <a:srgbClr val="374151"/>
                </a:solidFill>
                <a:effectLst/>
                <a:latin typeface="Söhne"/>
              </a:rPr>
            </a:b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65CDC850-8E81-C539-9687-A184517BA839}"/>
              </a:ext>
            </a:extLst>
          </p:cNvPr>
          <p:cNvSpPr txBox="1"/>
          <p:nvPr/>
        </p:nvSpPr>
        <p:spPr>
          <a:xfrm>
            <a:off x="364272" y="1182028"/>
            <a:ext cx="6096001" cy="2893100"/>
          </a:xfrm>
          <a:prstGeom prst="rect">
            <a:avLst/>
          </a:prstGeom>
          <a:noFill/>
        </p:spPr>
        <p:txBody>
          <a:bodyPr wrap="square">
            <a:spAutoFit/>
          </a:bodyPr>
          <a:lstStyle/>
          <a:p>
            <a:pPr marL="285750" indent="-285750">
              <a:buFont typeface="Wingdings" panose="05000000000000000000" pitchFamily="2" charset="2"/>
              <a:buChar char="ü"/>
            </a:pPr>
            <a:r>
              <a:rPr lang="en-IN" sz="1400" dirty="0"/>
              <a:t>Mobile Application Development</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Dynamic Pricing</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Predictive Analytics</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Integration with Travel Partners</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Real-time Tracking and Alerts</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Multi-language Support</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Accessibility Features</a:t>
            </a:r>
          </a:p>
        </p:txBody>
      </p:sp>
    </p:spTree>
    <p:extLst>
      <p:ext uri="{BB962C8B-B14F-4D97-AF65-F5344CB8AC3E}">
        <p14:creationId xmlns:p14="http://schemas.microsoft.com/office/powerpoint/2010/main" val="2863725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764B2DA1-ABC1-E28B-1F2E-A94785441420}"/>
              </a:ext>
            </a:extLst>
          </p:cNvPr>
          <p:cNvSpPr txBox="1"/>
          <p:nvPr/>
        </p:nvSpPr>
        <p:spPr>
          <a:xfrm>
            <a:off x="492236" y="1232922"/>
            <a:ext cx="7984273" cy="2677656"/>
          </a:xfrm>
          <a:prstGeom prst="rect">
            <a:avLst/>
          </a:prstGeom>
          <a:noFill/>
        </p:spPr>
        <p:txBody>
          <a:bodyPr wrap="square">
            <a:spAutoFit/>
          </a:bodyPr>
          <a:lstStyle/>
          <a:p>
            <a:pPr marL="285750" indent="-285750">
              <a:buFont typeface="Wingdings" panose="05000000000000000000" pitchFamily="2" charset="2"/>
              <a:buChar char="v"/>
            </a:pPr>
            <a:r>
              <a:rPr lang="en-GB" sz="1400" dirty="0"/>
              <a:t>In conclusion, a bus reservation system serves as a pivotal tool in facilitating efficient transportation services while enhancing the overall user experience. Through this system, passengers can seamlessly book tickets, select preferred seats, and manage their reservations, while administrators can effectively manage bus schedules, seat availability, and customer interactions.</a:t>
            </a:r>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r>
              <a:rPr lang="en-GB" sz="1400" dirty="0"/>
              <a:t>The system's architecture, comprising user-friendly interfaces, robust authentication mechanisms, and secure payment gateways, ensures convenience and security for all stakeholders. Additionally, advanced features such as real-time tracking, dynamic pricing, and predictive analytics contribute to optimized operations, improved resource allocation, and enhanced customer satisfaction.</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88166517-EEFD-B9A2-0403-A39B807A01FF}"/>
              </a:ext>
            </a:extLst>
          </p:cNvPr>
          <p:cNvSpPr txBox="1"/>
          <p:nvPr/>
        </p:nvSpPr>
        <p:spPr>
          <a:xfrm>
            <a:off x="297366" y="1226634"/>
            <a:ext cx="8579005" cy="2031325"/>
          </a:xfrm>
          <a:prstGeom prst="rect">
            <a:avLst/>
          </a:prstGeom>
          <a:noFill/>
        </p:spPr>
        <p:txBody>
          <a:bodyPr wrap="square" rtlCol="0">
            <a:spAutoFit/>
          </a:bodyPr>
          <a:lstStyle/>
          <a:p>
            <a:pPr marL="285750" indent="-285750">
              <a:buFont typeface="Wingdings" panose="05000000000000000000" pitchFamily="2" charset="2"/>
              <a:buChar char="Ø"/>
            </a:pPr>
            <a:r>
              <a:rPr lang="en-GB" sz="1400" dirty="0"/>
              <a:t>The bus reservation system serves as a critical component in the transportation industry, facilitating efficient travel arrangements for passengers.</a:t>
            </a:r>
          </a:p>
          <a:p>
            <a:pPr marL="285750" indent="-285750">
              <a:buFont typeface="Wingdings" panose="05000000000000000000" pitchFamily="2" charset="2"/>
              <a:buChar char="Ø"/>
            </a:pPr>
            <a:endParaRPr lang="en-GB" sz="1400" dirty="0"/>
          </a:p>
          <a:p>
            <a:pPr marL="285750" indent="-285750">
              <a:buFont typeface="Wingdings" panose="05000000000000000000" pitchFamily="2" charset="2"/>
              <a:buChar char="Ø"/>
            </a:pPr>
            <a:r>
              <a:rPr lang="en-GB" sz="1400" dirty="0"/>
              <a:t>This abstract outlines the key functionalities and features of a modernized bus reservation system aimed at enhancing the overall travel experience.</a:t>
            </a:r>
          </a:p>
          <a:p>
            <a:pPr marL="285750" indent="-285750">
              <a:buFont typeface="Wingdings" panose="05000000000000000000" pitchFamily="2" charset="2"/>
              <a:buChar char="Ø"/>
            </a:pPr>
            <a:endParaRPr lang="en-GB" sz="1400" dirty="0"/>
          </a:p>
          <a:p>
            <a:pPr marL="285750" indent="-285750">
              <a:buFont typeface="Wingdings" panose="05000000000000000000" pitchFamily="2" charset="2"/>
              <a:buChar char="Ø"/>
            </a:pPr>
            <a:r>
              <a:rPr lang="en-GB" sz="1400" dirty="0"/>
              <a:t>The proposed system incorporates advanced technologies to streamline the booking process, optimize resource utilization, and ensure passenger satisfaction.</a:t>
            </a:r>
          </a:p>
          <a:p>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1A77D492-9325-3639-0B42-3DDEB01481D4}"/>
              </a:ext>
            </a:extLst>
          </p:cNvPr>
          <p:cNvSpPr txBox="1"/>
          <p:nvPr/>
        </p:nvSpPr>
        <p:spPr>
          <a:xfrm>
            <a:off x="379141" y="1085825"/>
            <a:ext cx="8497229" cy="3508653"/>
          </a:xfrm>
          <a:prstGeom prst="rect">
            <a:avLst/>
          </a:prstGeom>
          <a:noFill/>
        </p:spPr>
        <p:txBody>
          <a:bodyPr wrap="square">
            <a:spAutoFit/>
          </a:bodyPr>
          <a:lstStyle/>
          <a:p>
            <a:r>
              <a:rPr lang="en-GB" sz="1600" dirty="0"/>
              <a:t>The current bus reservation systems in place suffer from various inefficiencies and shortcomings, leading to suboptimal user experiences, operational challenges, and revenue losses for service providers. This problem statement aims to identify and address these issues to create a more streamlined and customer-centric bus reservation system.</a:t>
            </a:r>
          </a:p>
          <a:p>
            <a:endParaRPr lang="en-GB" sz="1600" dirty="0"/>
          </a:p>
          <a:p>
            <a:pPr marL="285750" lvl="7" indent="-285750">
              <a:buFont typeface="Wingdings" panose="05000000000000000000" pitchFamily="2" charset="2"/>
              <a:buChar char="ü"/>
            </a:pPr>
            <a:r>
              <a:rPr lang="en-IN" sz="1600" dirty="0"/>
              <a:t>Complex Booking Process</a:t>
            </a:r>
          </a:p>
          <a:p>
            <a:pPr marL="285750" lvl="7" indent="-285750">
              <a:buFont typeface="Wingdings" panose="05000000000000000000" pitchFamily="2" charset="2"/>
              <a:buChar char="ü"/>
            </a:pPr>
            <a:endParaRPr lang="en-IN" sz="1600" dirty="0"/>
          </a:p>
          <a:p>
            <a:pPr marL="285750" lvl="3" indent="-285750">
              <a:buFont typeface="Wingdings" panose="05000000000000000000" pitchFamily="2" charset="2"/>
              <a:buChar char="ü"/>
            </a:pPr>
            <a:r>
              <a:rPr lang="en-IN" sz="1600" dirty="0"/>
              <a:t>Limited Accessibility</a:t>
            </a:r>
          </a:p>
          <a:p>
            <a:pPr marL="285750" lvl="3" indent="-285750">
              <a:buFont typeface="Wingdings" panose="05000000000000000000" pitchFamily="2" charset="2"/>
              <a:buChar char="ü"/>
            </a:pPr>
            <a:endParaRPr lang="en-IN" sz="1600" dirty="0"/>
          </a:p>
          <a:p>
            <a:pPr marL="285750" lvl="3" indent="-285750">
              <a:buFont typeface="Wingdings" panose="05000000000000000000" pitchFamily="2" charset="2"/>
              <a:buChar char="ü"/>
            </a:pPr>
            <a:r>
              <a:rPr lang="en-IN" sz="1600" dirty="0"/>
              <a:t>Inaccurate Scheduling and Tracking</a:t>
            </a:r>
          </a:p>
          <a:p>
            <a:pPr marL="285750" lvl="3" indent="-285750">
              <a:buFont typeface="Wingdings" panose="05000000000000000000" pitchFamily="2" charset="2"/>
              <a:buChar char="ü"/>
            </a:pPr>
            <a:endParaRPr lang="en-IN" dirty="0"/>
          </a:p>
          <a:p>
            <a:pPr marL="285750" lvl="3" indent="-285750">
              <a:buFont typeface="Wingdings" panose="05000000000000000000" pitchFamily="2" charset="2"/>
              <a:buChar char="ü"/>
            </a:pPr>
            <a:r>
              <a:rPr lang="en-IN" sz="1600" dirty="0"/>
              <a:t>Inefficient Resource Management</a:t>
            </a:r>
          </a:p>
          <a:p>
            <a:pPr marL="285750" lvl="3" indent="-285750">
              <a:buFont typeface="Wingdings" panose="05000000000000000000" pitchFamily="2" charset="2"/>
              <a:buChar char="ü"/>
            </a:pPr>
            <a:endParaRPr lang="en-IN" sz="1600" dirty="0"/>
          </a:p>
          <a:p>
            <a:pPr marL="285750" lvl="3" indent="-285750">
              <a:buFont typeface="Wingdings" panose="05000000000000000000" pitchFamily="2" charset="2"/>
              <a:buChar char="ü"/>
            </a:pPr>
            <a:r>
              <a:rPr lang="en-IN" sz="1600" dirty="0"/>
              <a:t>Limited Customization Options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53555638-43C3-FF07-CD62-476B6DCF1E3F}"/>
              </a:ext>
            </a:extLst>
          </p:cNvPr>
          <p:cNvSpPr txBox="1"/>
          <p:nvPr/>
        </p:nvSpPr>
        <p:spPr>
          <a:xfrm>
            <a:off x="374126" y="1304525"/>
            <a:ext cx="8395748" cy="2677656"/>
          </a:xfrm>
          <a:prstGeom prst="rect">
            <a:avLst/>
          </a:prstGeom>
          <a:noFill/>
        </p:spPr>
        <p:txBody>
          <a:bodyPr wrap="square">
            <a:spAutoFit/>
          </a:bodyPr>
          <a:lstStyle/>
          <a:p>
            <a:pPr marL="285750" indent="-285750">
              <a:buFont typeface="Wingdings" panose="05000000000000000000" pitchFamily="2" charset="2"/>
              <a:buChar char="v"/>
            </a:pPr>
            <a:r>
              <a:rPr lang="en-GB" sz="1400" dirty="0"/>
              <a:t>Streamline the booking process: Develop an intuitive interface for users to search routes, check seat availability, and make reservations seamlessly.</a:t>
            </a:r>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r>
              <a:rPr lang="en-GB" sz="1400" dirty="0"/>
              <a:t>Enhance accessibility: Implement features catering to passengers with disabilities or special needs to ensure inclusivity and compliance with regulatory standards.</a:t>
            </a:r>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r>
              <a:rPr lang="en-GB" sz="1400" dirty="0"/>
              <a:t>Improve accuracy in scheduling and tracking: Integrate real-time tracking systems to provide accurate arrival/departure information, enhancing passenger trust and satisfaction.</a:t>
            </a:r>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r>
              <a:rPr lang="en-GB" sz="1400" dirty="0"/>
              <a:t>Optimize resource management: Develop tools for effective allocation of vehicles and personnel to minimize operational costs and maximize asset utilization.</a:t>
            </a:r>
          </a:p>
          <a:p>
            <a:endParaRPr lang="en-IN" sz="14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172F638E-1671-16FC-6CD3-617186DC94E5}"/>
              </a:ext>
            </a:extLst>
          </p:cNvPr>
          <p:cNvSpPr txBox="1"/>
          <p:nvPr/>
        </p:nvSpPr>
        <p:spPr>
          <a:xfrm>
            <a:off x="394010" y="1285880"/>
            <a:ext cx="8497229" cy="3108543"/>
          </a:xfrm>
          <a:prstGeom prst="rect">
            <a:avLst/>
          </a:prstGeom>
          <a:noFill/>
        </p:spPr>
        <p:txBody>
          <a:bodyPr wrap="square">
            <a:spAutoFit/>
          </a:bodyPr>
          <a:lstStyle/>
          <a:p>
            <a:r>
              <a:rPr lang="en-GB" sz="1400" dirty="0"/>
              <a:t>The proposed solution for the bus reservation system is a next-generation platform that revolutionizes the booking and management process for both passengers and bus operators. Leveraging cutting-edge technologies and user-centric design principles, the solution aims to enhance convenience, accessibility, and efficiency in bus travel.</a:t>
            </a:r>
          </a:p>
          <a:p>
            <a:endParaRPr lang="en-GB" sz="1400" dirty="0"/>
          </a:p>
          <a:p>
            <a:pPr marL="285750" indent="-285750">
              <a:buFont typeface="Wingdings" panose="05000000000000000000" pitchFamily="2" charset="2"/>
              <a:buChar char="ü"/>
            </a:pPr>
            <a:r>
              <a:rPr lang="en-IN" sz="1400" dirty="0"/>
              <a:t>User Interface</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Authentication and Authorization</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Bus and Route Management</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Booking and Reservation</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Ticket Management</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263912" y="522374"/>
            <a:ext cx="8017933" cy="457754"/>
          </a:xfrm>
          <a:prstGeom prst="rect">
            <a:avLst/>
          </a:prstGeom>
          <a:noFill/>
        </p:spPr>
        <p:txBody>
          <a:bodyPr wrap="square">
            <a:spAutoFit/>
          </a:bodyPr>
          <a:lstStyle/>
          <a:p>
            <a:pPr marL="457200" lvl="1" algn="l">
              <a:lnSpc>
                <a:spcPct val="150000"/>
              </a:lnSpc>
            </a:pPr>
            <a:r>
              <a:rPr lang="en-IN" sz="1800" b="1" dirty="0">
                <a:solidFill>
                  <a:srgbClr val="213163"/>
                </a:solidFill>
              </a:rPr>
              <a:t>Modelling &amp; Results</a:t>
            </a:r>
            <a:endParaRPr lang="en-US" sz="1800"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697802"/>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TextBox 5">
            <a:extLst>
              <a:ext uri="{FF2B5EF4-FFF2-40B4-BE49-F238E27FC236}">
                <a16:creationId xmlns:a16="http://schemas.microsoft.com/office/drawing/2014/main" id="{2F37A066-BD2E-C990-A214-4AE6AD083DFE}"/>
              </a:ext>
            </a:extLst>
          </p:cNvPr>
          <p:cNvSpPr txBox="1"/>
          <p:nvPr/>
        </p:nvSpPr>
        <p:spPr>
          <a:xfrm>
            <a:off x="138652" y="958236"/>
            <a:ext cx="9005348" cy="3754874"/>
          </a:xfrm>
          <a:prstGeom prst="rect">
            <a:avLst/>
          </a:prstGeom>
          <a:noFill/>
        </p:spPr>
        <p:txBody>
          <a:bodyPr wrap="square">
            <a:spAutoFit/>
          </a:bodyPr>
          <a:lstStyle/>
          <a:p>
            <a:r>
              <a:rPr lang="en-GB" dirty="0"/>
              <a:t>To model a bus reservation system, we can consider the following entities and their attributes:</a:t>
            </a:r>
          </a:p>
          <a:p>
            <a:r>
              <a:rPr lang="en-GB" b="1" dirty="0"/>
              <a:t>User</a:t>
            </a:r>
            <a:r>
              <a:rPr lang="en-GB" dirty="0"/>
              <a:t>:</a:t>
            </a:r>
          </a:p>
          <a:p>
            <a:pPr lvl="1"/>
            <a:r>
              <a:rPr lang="en-GB" dirty="0"/>
              <a:t>Attributes: </a:t>
            </a:r>
            <a:r>
              <a:rPr lang="en-GB" dirty="0" err="1"/>
              <a:t>user_id</a:t>
            </a:r>
            <a:r>
              <a:rPr lang="en-GB" dirty="0"/>
              <a:t>, username, email, password, role (customer or administrator), etc.</a:t>
            </a:r>
          </a:p>
          <a:p>
            <a:pPr lvl="1"/>
            <a:endParaRPr lang="en-GB" dirty="0"/>
          </a:p>
          <a:p>
            <a:r>
              <a:rPr lang="en-GB" b="1" dirty="0"/>
              <a:t>Bus</a:t>
            </a:r>
            <a:r>
              <a:rPr lang="en-GB" dirty="0"/>
              <a:t>:</a:t>
            </a:r>
          </a:p>
          <a:p>
            <a:pPr lvl="1"/>
            <a:r>
              <a:rPr lang="en-GB" dirty="0"/>
              <a:t>Attributes: </a:t>
            </a:r>
            <a:r>
              <a:rPr lang="en-GB" dirty="0" err="1"/>
              <a:t>bus_id</a:t>
            </a:r>
            <a:r>
              <a:rPr lang="en-GB" dirty="0"/>
              <a:t>, </a:t>
            </a:r>
            <a:r>
              <a:rPr lang="en-GB" dirty="0" err="1"/>
              <a:t>bus_name</a:t>
            </a:r>
            <a:r>
              <a:rPr lang="en-GB" dirty="0"/>
              <a:t>, </a:t>
            </a:r>
            <a:r>
              <a:rPr lang="en-GB" dirty="0" err="1"/>
              <a:t>bus_type</a:t>
            </a:r>
            <a:r>
              <a:rPr lang="en-GB" dirty="0"/>
              <a:t>, </a:t>
            </a:r>
            <a:r>
              <a:rPr lang="en-GB" dirty="0" err="1"/>
              <a:t>total_seats</a:t>
            </a:r>
            <a:r>
              <a:rPr lang="en-GB" dirty="0"/>
              <a:t>, etc.</a:t>
            </a:r>
          </a:p>
          <a:p>
            <a:pPr lvl="1"/>
            <a:endParaRPr lang="en-GB" dirty="0"/>
          </a:p>
          <a:p>
            <a:r>
              <a:rPr lang="en-GB" b="1" dirty="0"/>
              <a:t>Route</a:t>
            </a:r>
            <a:r>
              <a:rPr lang="en-GB" dirty="0"/>
              <a:t>:</a:t>
            </a:r>
          </a:p>
          <a:p>
            <a:pPr lvl="1"/>
            <a:r>
              <a:rPr lang="en-GB" dirty="0"/>
              <a:t>Attributes: </a:t>
            </a:r>
            <a:r>
              <a:rPr lang="en-GB" dirty="0" err="1"/>
              <a:t>route_id</a:t>
            </a:r>
            <a:r>
              <a:rPr lang="en-GB" dirty="0"/>
              <a:t>, origin, destination, distance, etc.</a:t>
            </a:r>
          </a:p>
          <a:p>
            <a:pPr lvl="1"/>
            <a:endParaRPr lang="en-GB" dirty="0"/>
          </a:p>
          <a:p>
            <a:r>
              <a:rPr lang="en-GB" b="1" dirty="0"/>
              <a:t>Booking</a:t>
            </a:r>
            <a:r>
              <a:rPr lang="en-GB" dirty="0"/>
              <a:t>:</a:t>
            </a:r>
          </a:p>
          <a:p>
            <a:pPr lvl="1"/>
            <a:r>
              <a:rPr lang="en-GB" dirty="0"/>
              <a:t>Attributes: </a:t>
            </a:r>
            <a:r>
              <a:rPr lang="en-GB" dirty="0" err="1"/>
              <a:t>booking_id</a:t>
            </a:r>
            <a:r>
              <a:rPr lang="en-GB" dirty="0"/>
              <a:t>, </a:t>
            </a:r>
            <a:r>
              <a:rPr lang="en-GB" dirty="0" err="1"/>
              <a:t>user_id</a:t>
            </a:r>
            <a:r>
              <a:rPr lang="en-GB" dirty="0"/>
              <a:t> (foreign key referencing User), </a:t>
            </a:r>
            <a:r>
              <a:rPr lang="en-GB" dirty="0" err="1"/>
              <a:t>bus_id</a:t>
            </a:r>
            <a:r>
              <a:rPr lang="en-GB" dirty="0"/>
              <a:t> (foreign key referencing Bus), </a:t>
            </a:r>
            <a:r>
              <a:rPr lang="en-GB" dirty="0" err="1"/>
              <a:t>route_id</a:t>
            </a:r>
            <a:r>
              <a:rPr lang="en-GB" dirty="0"/>
              <a:t> (foreign key referencing Route), </a:t>
            </a:r>
            <a:r>
              <a:rPr lang="en-GB" dirty="0" err="1"/>
              <a:t>booking_date</a:t>
            </a:r>
            <a:r>
              <a:rPr lang="en-GB" dirty="0"/>
              <a:t>, status (confirmed, </a:t>
            </a:r>
            <a:r>
              <a:rPr lang="en-GB" dirty="0" err="1"/>
              <a:t>canceled</a:t>
            </a:r>
            <a:r>
              <a:rPr lang="en-GB" dirty="0"/>
              <a:t>, pending), etc.</a:t>
            </a:r>
          </a:p>
          <a:p>
            <a:pPr lvl="1"/>
            <a:endParaRPr lang="en-GB" dirty="0"/>
          </a:p>
          <a:p>
            <a:r>
              <a:rPr lang="en-GB" b="1" dirty="0"/>
              <a:t>Seat</a:t>
            </a:r>
            <a:r>
              <a:rPr lang="en-GB" dirty="0"/>
              <a:t>:</a:t>
            </a:r>
          </a:p>
          <a:p>
            <a:pPr lvl="1"/>
            <a:r>
              <a:rPr lang="en-GB" dirty="0"/>
              <a:t>Attributes: </a:t>
            </a:r>
            <a:r>
              <a:rPr lang="en-GB" dirty="0" err="1"/>
              <a:t>seat_id</a:t>
            </a:r>
            <a:r>
              <a:rPr lang="en-GB" dirty="0"/>
              <a:t>, </a:t>
            </a:r>
            <a:r>
              <a:rPr lang="en-GB" dirty="0" err="1"/>
              <a:t>bus_id</a:t>
            </a:r>
            <a:r>
              <a:rPr lang="en-GB" dirty="0"/>
              <a:t> (foreign key referencing Bus), </a:t>
            </a:r>
            <a:r>
              <a:rPr lang="en-GB" dirty="0" err="1"/>
              <a:t>seat_number</a:t>
            </a:r>
            <a:r>
              <a:rPr lang="en-GB" dirty="0"/>
              <a:t>, availability, etc.</a:t>
            </a:r>
          </a:p>
          <a:p>
            <a:endParaRPr lang="en-IN" dirty="0"/>
          </a:p>
        </p:txBody>
      </p:sp>
    </p:spTree>
    <p:extLst>
      <p:ext uri="{BB962C8B-B14F-4D97-AF65-F5344CB8AC3E}">
        <p14:creationId xmlns:p14="http://schemas.microsoft.com/office/powerpoint/2010/main" val="487481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9A62AD99-593D-4606-8EAA-28FBB05C2C49}"/>
              </a:ext>
            </a:extLst>
          </p:cNvPr>
          <p:cNvSpPr txBox="1"/>
          <p:nvPr/>
        </p:nvSpPr>
        <p:spPr>
          <a:xfrm>
            <a:off x="1925444" y="561744"/>
            <a:ext cx="4579434" cy="400110"/>
          </a:xfrm>
          <a:prstGeom prst="rect">
            <a:avLst/>
          </a:prstGeom>
          <a:noFill/>
        </p:spPr>
        <p:txBody>
          <a:bodyPr wrap="square">
            <a:spAutoFit/>
          </a:bodyPr>
          <a:lstStyle/>
          <a:p>
            <a:pPr algn="ctr"/>
            <a:r>
              <a:rPr lang="en-US" sz="2000" dirty="0"/>
              <a:t>Homepage</a:t>
            </a:r>
            <a:endParaRPr lang="en-IN" sz="2000" dirty="0"/>
          </a:p>
        </p:txBody>
      </p:sp>
      <p:pic>
        <p:nvPicPr>
          <p:cNvPr id="12" name="Picture 11">
            <a:extLst>
              <a:ext uri="{FF2B5EF4-FFF2-40B4-BE49-F238E27FC236}">
                <a16:creationId xmlns:a16="http://schemas.microsoft.com/office/drawing/2014/main" id="{7D4ED640-261D-730F-A340-89C747D26EF1}"/>
              </a:ext>
            </a:extLst>
          </p:cNvPr>
          <p:cNvPicPr>
            <a:picLocks noChangeAspect="1"/>
          </p:cNvPicPr>
          <p:nvPr/>
        </p:nvPicPr>
        <p:blipFill>
          <a:blip r:embed="rId2"/>
          <a:stretch>
            <a:fillRect/>
          </a:stretch>
        </p:blipFill>
        <p:spPr>
          <a:xfrm>
            <a:off x="654622" y="1116507"/>
            <a:ext cx="7650121" cy="3388583"/>
          </a:xfrm>
          <a:prstGeom prst="rect">
            <a:avLst/>
          </a:prstGeom>
        </p:spPr>
      </p:pic>
    </p:spTree>
    <p:extLst>
      <p:ext uri="{BB962C8B-B14F-4D97-AF65-F5344CB8AC3E}">
        <p14:creationId xmlns:p14="http://schemas.microsoft.com/office/powerpoint/2010/main" val="383264529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217</TotalTime>
  <Words>676</Words>
  <Application>Microsoft Office PowerPoint</Application>
  <PresentationFormat>On-screen Show (16:9)</PresentationFormat>
  <Paragraphs>106</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Technology Used</vt:lpstr>
      <vt:lpstr>PowerPoint Presentation</vt:lpstr>
      <vt:lpstr>PowerPoint Presentation</vt:lpstr>
      <vt:lpstr>PowerPoint Presentation</vt:lpstr>
      <vt:lpstr>PowerPoint Presentation</vt:lpstr>
      <vt:lpstr>See-Booking-Page</vt:lpstr>
      <vt:lpstr>PowerPoint Presentation</vt:lpstr>
      <vt:lpstr>PowerPoint Presentation</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Ilavarasan T</cp:lastModifiedBy>
  <cp:revision>11</cp:revision>
  <dcterms:modified xsi:type="dcterms:W3CDTF">2024-04-09T09:06:17Z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