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3" r:id="rId4"/>
    <p:sldId id="260" r:id="rId5"/>
    <p:sldId id="266" r:id="rId6"/>
    <p:sldId id="261" r:id="rId7"/>
    <p:sldId id="262" r:id="rId8"/>
    <p:sldId id="264" r:id="rId9"/>
    <p:sldId id="265" r:id="rId10"/>
    <p:sldId id="272" r:id="rId11"/>
    <p:sldId id="280" r:id="rId12"/>
    <p:sldId id="273" r:id="rId13"/>
    <p:sldId id="274" r:id="rId14"/>
    <p:sldId id="282" r:id="rId15"/>
    <p:sldId id="275" r:id="rId16"/>
    <p:sldId id="276" r:id="rId17"/>
    <p:sldId id="277" r:id="rId18"/>
    <p:sldId id="278" r:id="rId19"/>
    <p:sldId id="281"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039" autoAdjust="0"/>
  </p:normalViewPr>
  <p:slideViewPr>
    <p:cSldViewPr snapToGrid="0">
      <p:cViewPr varScale="1">
        <p:scale>
          <a:sx n="78" d="100"/>
          <a:sy n="78" d="100"/>
        </p:scale>
        <p:origin x="523"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charts/_rels/chart1.xml.rels><?xml version="1.0" encoding="UTF-8" standalone="yes"?>
<Relationships xmlns="http://schemas.openxmlformats.org/package/2006/relationships"><Relationship Id="rId3" Type="http://schemas.openxmlformats.org/officeDocument/2006/relationships/package" Target="../embeddings/Workbook1.xlsx"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package" Target="../embeddings/Workbook2.xlsx"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en-US" sz="186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Male</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lang="en-US" sz="1195"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4"/>
                <c:pt idx="0">
                  <c:v>18-24</c:v>
                </c:pt>
                <c:pt idx="1">
                  <c:v>25-34</c:v>
                </c:pt>
                <c:pt idx="2">
                  <c:v>35-54</c:v>
                </c:pt>
                <c:pt idx="3">
                  <c:v>55+</c:v>
                </c:pt>
              </c:strCache>
            </c:strRef>
          </c:cat>
          <c:val>
            <c:numRef>
              <c:f>Sheet1!$B$2:$B$5</c:f>
              <c:numCache>
                <c:formatCode>General</c:formatCode>
                <c:ptCount val="4"/>
                <c:pt idx="0">
                  <c:v>35</c:v>
                </c:pt>
                <c:pt idx="1">
                  <c:v>40</c:v>
                </c:pt>
                <c:pt idx="2">
                  <c:v>45</c:v>
                </c:pt>
                <c:pt idx="3">
                  <c:v>50</c:v>
                </c:pt>
              </c:numCache>
            </c:numRef>
          </c:val>
          <c:extLst>
            <c:ext xmlns:c16="http://schemas.microsoft.com/office/drawing/2014/chart" uri="{C3380CC4-5D6E-409C-BE32-E72D297353CC}">
              <c16:uniqueId val="{00000000-3910-FC45-B8C6-2E0160802F09}"/>
            </c:ext>
          </c:extLst>
        </c:ser>
        <c:ser>
          <c:idx val="1"/>
          <c:order val="1"/>
          <c:tx>
            <c:strRef>
              <c:f>Sheet1!$C$1</c:f>
              <c:strCache>
                <c:ptCount val="1"/>
                <c:pt idx="0">
                  <c:v>Female</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lang="en-US" sz="1195"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4"/>
                <c:pt idx="0">
                  <c:v>18-24</c:v>
                </c:pt>
                <c:pt idx="1">
                  <c:v>25-34</c:v>
                </c:pt>
                <c:pt idx="2">
                  <c:v>35-54</c:v>
                </c:pt>
                <c:pt idx="3">
                  <c:v>55+</c:v>
                </c:pt>
              </c:strCache>
            </c:strRef>
          </c:cat>
          <c:val>
            <c:numRef>
              <c:f>Sheet1!$C$2:$C$5</c:f>
              <c:numCache>
                <c:formatCode>General</c:formatCode>
                <c:ptCount val="4"/>
                <c:pt idx="0">
                  <c:v>65</c:v>
                </c:pt>
                <c:pt idx="1">
                  <c:v>60</c:v>
                </c:pt>
                <c:pt idx="2">
                  <c:v>55</c:v>
                </c:pt>
                <c:pt idx="3">
                  <c:v>50</c:v>
                </c:pt>
              </c:numCache>
            </c:numRef>
          </c:val>
          <c:extLst>
            <c:ext xmlns:c16="http://schemas.microsoft.com/office/drawing/2014/chart" uri="{C3380CC4-5D6E-409C-BE32-E72D297353CC}">
              <c16:uniqueId val="{00000001-3910-FC45-B8C6-2E0160802F09}"/>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lang="en-US"/>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en-US" sz="186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Female</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lang="en-US" sz="1195"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4"/>
                <c:pt idx="0">
                  <c:v>18-24</c:v>
                </c:pt>
                <c:pt idx="1">
                  <c:v>25-34</c:v>
                </c:pt>
                <c:pt idx="2">
                  <c:v>35-54</c:v>
                </c:pt>
                <c:pt idx="3">
                  <c:v>55+</c:v>
                </c:pt>
              </c:strCache>
            </c:strRef>
          </c:cat>
          <c:val>
            <c:numRef>
              <c:f>Sheet1!$B$2:$B$5</c:f>
              <c:numCache>
                <c:formatCode>General</c:formatCode>
                <c:ptCount val="4"/>
                <c:pt idx="0">
                  <c:v>65</c:v>
                </c:pt>
                <c:pt idx="1">
                  <c:v>60</c:v>
                </c:pt>
                <c:pt idx="2">
                  <c:v>55</c:v>
                </c:pt>
                <c:pt idx="3">
                  <c:v>50</c:v>
                </c:pt>
              </c:numCache>
            </c:numRef>
          </c:val>
          <c:extLst>
            <c:ext xmlns:c16="http://schemas.microsoft.com/office/drawing/2014/chart" uri="{C3380CC4-5D6E-409C-BE32-E72D297353CC}">
              <c16:uniqueId val="{00000000-6A0F-C144-92A8-068815DD596C}"/>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lang="en-US"/>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14T15:10:32"/>
    </inkml:context>
    <inkml:brush xml:id="br0">
      <inkml:brushProperty name="width" value="0.3" units="cm"/>
      <inkml:brushProperty name="height" value="0.6" units="cm"/>
      <inkml:brushProperty name="color" value="#E6E6E6"/>
      <inkml:brushProperty name="tip" value="rectangle"/>
      <inkml:brushProperty name="rasterOp" value="maskPen"/>
    </inkml:brush>
  </inkml:definitions>
  <inkml:trace contextRef="#ctx0" brushRef="#br0">33629 13176 16383 0 0,'0'0'0'0'0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14T15:10:33"/>
    </inkml:context>
    <inkml:brush xml:id="br0">
      <inkml:brushProperty name="width" value="0.1" units="cm"/>
      <inkml:brushProperty name="height" value="0.1" units="cm"/>
    </inkml:brush>
  </inkml:definitions>
  <inkml:trace contextRef="#ctx0" brushRef="#br0">26379 11774 16383 0 0,'47'26'0'0'0,"36"50"0"0"0,26 60 0 0 0,-7 11 0 0 0,-20-14 0 0 0,-25-24 0 0 0,-21-25 0 0 0,-17-17 0 0 0,-12-15 0 0 0,-7-10 0 0 0,-3-8 0 0 0,-2-4 0 0 0,1-2 0 0 0,-5-1 0 0 0,-1 1 0 0 0,-3 0 0 0 0,0 1 0 0 0,-3 1 0 0 0,1 0 0 0 0,-1 1 0 0 0,-5 0 0 0 0,3-1 0 0 0,-2 6 0 0 0,-2 2 0 0 0,3-1 0 0 0,-2 0 0 0 0,-1-3 0 0 0,-3-1 0 0 0,-7-1 0 0 0,-4-6 0 0 0,0-2 0 0 0,0 0 0 0 0,1 1 0 0 0,1 1 0 0 0,2 2 0 0 0,1 2 0 0 0,0-6 0 0 0,0 0 0 0 0,0-5 0 0 0,1-5 0 0 0,0-1 0 0 0,-1-1 0 0 0,1 1 0 0 0,-1 0 0 0 0,0 1 0 0 0,1 0 0 0 0,-1 2 0 0 0,0-2 0 0 0,1 2 0 0 0,-1-1 0 0 0,0 1 0 0 0,1-1 0 0 0,-1-4 0 0 0,0 2 0 0 0,1-2 0 0 0,-1 3 0 0 0,0 4 0 0 0,1-1 0 0 0,-1-3 0 0 0,0 1 0 0 0,6 3 0 0 0,1 4 0 0 0,0 3 0 0 0,-1 3 0 0 0,-2 2 0 0 0,-2 1 0 0 0,0 0 0 0 0,-6-5 0 0 0,2-2 0 0 0,3 1 0 0 0,-5 1 0 0 0,-2 1 0 0 0,-4 7 0 0 0,-1 2 0 0 0,-4 1 0 0 0,1-1 0 0 0,-2-7 0 0 0,1-2 0 0 0,4-2 0 0 0,-2 1 0 0 0,2 1 0 0 0,2-4 0 0 0,-2-1 0 0 0,1 2 0 0 0,2-4 0 0 0,2 0 0 0 0,3 2 0 0 0,1-3 0 0 0,2 0 0 0 0,0 3 0 0 0,6 3 0 0 0,2-4 0 0 0,-1 1 0 0 0,-1 1 0 0 0,4 2 0 0 0,0 3 0 0 0,3 0 0 0 0,6 2 0 0 0,-2 1 0 0 0,-2 0 0 0 0,0 0 0 0 0,4 0 0 0 0,-2 5 0 0 0,2 2 0 0 0,3 5 0 0 0,3 0 0 0 0,-3-2 0 0 0,0-3 0 0 0,2-2 0 0 0,2 3 0 0 0,1 5 0 0 0,3 0 0 0 0,0-1 0 0 0,1-4 0 0 0,5-3 0 0 0,3-2 0 0 0,-1-2 0 0 0,-2-1 0 0 0,-1-1 0 0 0,-1 0 0 0 0,3 1 0 0 0,2-1 0 0 0,-2 0 0 0 0,-1 0 0 0 0,4 6 0 0 0,5 2 0 0 0,1-1 0 0 0,2-1 0 0 0,-1-1 0 0 0,2-2 0 0 0,8 4 0 0 0,5 1 0 0 0,8-1 0 0 0,-4-1 0 0 0,-1-2 0 0 0,-7-1 0 0 0,-3-7 0 0 0,0-2 0 0 0,6 0 0 0 0,3-4 0 0 0,1 0 0 0 0,1-4 0 0 0,-2 1 0 0 0,0-3 0 0 0,5 2 0 0 0,0 4 0 0 0,0-3 0 0 0,-2-3 0 0 0,-2 1 0 0 0,-1 3 0 0 0,-1-2 0 0 0,-1-3 0 0 0,5 1 0 0 0,1 4 0 0 0,0 3 0 0 0,-1-1 0 0 0,-2 1 0 0 0,4-3 0 0 0,1-5 0 0 0,-2-4 0 0 0,-1-4 0 0 0,-1 2 0 0 0,-8 6 0 0 0,-2 0 0 0 0,-1-2 0 0 0,1-3 0 0 0,2-2 0 0 0,1-3 0 0 0,1-2 0 0 0,1-1 0 0 0,1 5 0 0 0,-1-3 0 0 0,1-3 0 0 0,0 4 0 0 0,0 2 0 0 0,0 0 0 0 0,0-1 0 0 0,0-1 0 0 0,4 4 0 0 0,3 1 0 0 0,5 4 0 0 0,0 1 0 0 0,-2 2 0 0 0,-3-6 0 0 0,-2 1 0 0 0,-3-2 0 0 0,-1-1 0 0 0,-1 2 0 0 0,-1 0 0 0 0,1-1 0 0 0,-1-2 0 0 0,-5-8 0 0 0,-2-3 0 0 0,1-6 0 0 0,1-1 0 0 0,2 1 0 0 0,-4 3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14T15:10:33"/>
    </inkml:context>
    <inkml:brush xml:id="br0">
      <inkml:brushProperty name="width" value="0.1" units="cm"/>
      <inkml:brushProperty name="height" value="0.1" units="cm"/>
    </inkml:brush>
  </inkml:definitions>
  <inkml:trace contextRef="#ctx0" brushRef="#br0">10477 6006 16383 0 0,'-47'47'0'0'0,"-47"57"0"0"0,-12 22 0 0 0,6-1 0 0 0,15-11 0 0 0,17-9 0 0 0,15-7 0 0 0,10-9 0 0 0,9-5 0 0 0,4-6 0 0 0,2 0 0 0 0,0 1 0 0 0,1 4 0 0 0,-2 3 0 0 0,-5 3 0 0 0,-3 1 0 0 0,6 2 0 0 0,2 0 0 0 0,1 6 0 0 0,0 2 0 0 0,0 4 0 0 0,-1 1 0 0 0,0-2 0 0 0,-1-3 0 0 0,-1 2 0 0 0,6 0 0 0 0,1-2 0 0 0,0-3 0 0 0,-2-1 0 0 0,4 3 0 0 0,1 0 0 0 0,3 5 0 0 0,0 0 0 0 0,3-2 0 0 0,4-2 0 0 0,-1 2 0 0 0,1-1 0 0 0,3 4 0 0 0,7 5 0 0 0,5-1 0 0 0,-4-3 0 0 0,3 1 0 0 0,1-2 0 0 0,0 2 0 0 0,-1-1 0 0 0,5-4 0 0 0,1-3 0 0 0,-2 3 0 0 0,-1-1 0 0 0,-3-2 0 0 0,5-1 0 0 0,0-3 0 0 0,-1-1 0 0 0,3-2 0 0 0,1-5 0 0 0,-3-2 0 0 0,4 0 0 0 0,-1 1 0 0 0,-3-3 0 0 0,4-1 0 0 0,-1 2 0 0 0,-2-3 0 0 0,-3 1 0 0 0,-3-4 0 0 0,5 0 0 0 0,-1 4 0 0 0,0-3 0 0 0,3 2 0 0 0,0 2 0 0 0,4-3 0 0 0,-1 2 0 0 0,3-4 0 0 0,-1-4 0 0 0,-4 0 0 0 0,2-1 0 0 0,-1-3 0 0 0,2-2 0 0 0,-1-4 0 0 0,3-1 0 0 0,-2-1 0 0 0,2-1 0 0 0,-2 0 0 0 0,3 0 0 0 0,-3-1 0 0 0,3 1 0 0 0,-3-5 0 0 0,2-1 0 0 0,4-6 0 0 0,-2 0 0 0 0,1-3 0 0 0,-2 1 0 0 0,1 2 0 0 0,2-1 0 0 0,-1 2 0 0 0,0-3 0 0 0,-2-5 0 0 0,0-3 0 0 0,4-3 0 0 0,2 2 0 0 0,-2 0 0 0 0,1-1 0 0 0,1-2 0 0 0,2-1 0 0 0,3-2 0 0 0,1 0 0 0 0,-5-2 0 0 0,0 1 0 0 0,0-6 0 0 0,7-2 0 0 0,4-4 0 0 0,0-1 0 0 0,0 8 0 0 0,4 3 0 0 0,1-2 0 0 0,-1 0 0 0 0,-2-6 0 0 0,-2-1 0 0 0,-2-3 0 0 0,-2-5 0 0 0,0-5 0 0 0,0-3 0 0 0,-6 3 0 0 0,-7 0 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14T15:10:33"/>
    </inkml:context>
    <inkml:brush xml:id="br0">
      <inkml:brushProperty name="width" value="0.1" units="cm"/>
      <inkml:brushProperty name="height" value="0.1" units="cm"/>
    </inkml:brush>
  </inkml:definitions>
  <inkml:trace contextRef="#ctx0" brushRef="#br0">19968 9870 16383 0 0,'-47'-6'0'0'0,"-57"31"0"0"0,-42 36 0 0 0,-2 13 0 0 0,20-6 0 0 0,25-9 0 0 0,26-9 0 0 0,21-9 0 0 0,19-5 0 0 0,11-10 0 0 0,5-3 0 0 0,1 0 0 0 0,-2 0 0 0 0,-2 2 0 0 0,-2 2 0 0 0,-2 7 0 0 0,3 3 0 0 0,2 0 0 0 0,4-1 0 0 0,0-1 0 0 0,4-2 0 0 0,3-1 0 0 0,5 0 0 0 0,-2-1 0 0 0,-5-1 0 0 0,1 6 0 0 0,-4 1 0 0 0,2 0 0 0 0,-2 4 0 0 0,1 1 0 0 0,5-3 0 0 0,-2-2 0 0 0,1 4 0 0 0,3-1 0 0 0,3-2 0 0 0,3 3 0 0 0,1 0 0 0 0,1-1 0 0 0,2 2 0 0 0,4-1 0 0 0,3-1 0 0 0,-1-4 0 0 0,-1 4 0 0 0,-2 0 0 0 0,3-2 0 0 0,2 3 0 0 0,3 0 0 0 0,0-2 0 0 0,4 3 0 0 0,-2 0 0 0 0,3-3 0 0 0,-3-2 0 0 0,-2 3 0 0 0,1 0 0 0 0,4 3 0 0 0,-1 0 0 0 0,2-2 0 0 0,-3-3 0 0 0,3-3 0 0 0,2-2 0 0 0,-1-1 0 0 0,0-2 0 0 0,-2 6 0 0 0,1 1 0 0 0,2 0 0 0 0,-2-2 0 0 0,2-6 0 0 0,-4-3 0 0 0,2 5 0 0 0,-3 1 0 0 0,2-3 0 0 0,-3-3 0 0 0,2 6 0 0 0,4 1 0 0 0,-3 2 0 0 0,3-1 0 0 0,1 0 0 0 0,4-2 0 0 0,-3 0 0 0 0,0-1 0 0 0,1 0 0 0 0,3 5 0 0 0,1 1 0 0 0,-3 1 0 0 0,-1 3 0 0 0,1 0 0 0 0,1 4 0 0 0,-3-1 0 0 0,0 3 0 0 0,1-2 0 0 0,8 2 0 0 0,3 4 0 0 0,1 3 0 0 0,0 3 0 0 0,4-2 0 0 0,7-2 0 0 0,0-3 0 0 0,2 0 0 0 0,-1-4 0 0 0,2 2 0 0 0,-2-3 0 0 0,0-4 0 0 0,-1-3 0 0 0,1 2 0 0 0,-2-1 0 0 0,2 4 0 0 0,4 5 0 0 0,2-1 0 0 0,4 3 0 0 0,2 2 0 0 0,2-1 0 0 0,-5-5 0 0 0,-1 0 0 0 0,-4-2 0 0 0,-2-4 0 0 0,3-3 0 0 0,-4 3 0 0 0,-3-1 0 0 0,0-2 0 0 0,-2-1 0 0 0,-3-2 0 0 0,2-2 0 0 0,-1 0 0 0 0,-3-2 0 0 0,-1 1 0 0 0,-3-6 0 0 0,-2 3 0 0 0,0-2 0 0 0,-2-1 0 0 0,1 0 0 0 0,-1 2 0 0 0,5 6 0 0 0,3 3 0 0 0,4 1 0 0 0,1-7 0 0 0,-2-2 0 0 0,2-2 0 0 0,0 1 0 0 0,2-4 0 0 0,-1-2 0 0 0,-2 2 0 0 0,1-4 0 0 0,4 1 0 0 0,0 2 0 0 0,2 2 0 0 0,-3-3 0 0 0,2 1 0 0 0,4 1 0 0 0,2 2 0 0 0,-2 2 0 0 0,0 2 0 0 0,2 1 0 0 0,3 1 0 0 0,1 0 0 0 0,1 5 0 0 0,2 2 0 0 0,0 0 0 0 0,1 3 0 0 0,5 1 0 0 0,2-3 0 0 0,-1-1 0 0 0,-1 2 0 0 0,3 0 0 0 0,1-2 0 0 0,-2 4 0 0 0,-2-1 0 0 0,-1 3 0 0 0,-3 0 0 0 0,-1 2 0 0 0,0-1 0 0 0,-1-3 0 0 0,0-3 0 0 0,5 1 0 0 0,2 0 0 0 0,0-2 0 0 0,-2-2 0 0 0,-1-2 0 0 0,-1 4 0 0 0,-1 0 0 0 0,-1-1 0 0 0,-1-1 0 0 0,0 3 0 0 0,-5 1 0 0 0,-2 3 0 0 0,1 0 0 0 0,0-2 0 0 0,3-3 0 0 0,1-2 0 0 0,1 2 0 0 0,1 1 0 0 0,0-2 0 0 0,-5-1 0 0 0,-1-2 0 0 0,0-2 0 0 0,-4 0 0 0 0,-5-1 0 0 0,-1-1 0 0 0,4 1 0 0 0,-3-6 0 0 0,2-2 0 0 0,-2 1 0 0 0,2 1 0 0 0,-2 2 0 0 0,1-4 0 0 0,-2-1 0 0 0,-3-3 0 0 0,1-6 0 0 0,-1 1 0 0 0,3 2 0 0 0,-2 0 0 0 0,-2-4 0 0 0,-3 1 0 0 0,-3 5 0 0 0,-2-2 0 0 0,-2-3 0 0 0,5-4 0 0 0,1 2 0 0 0,0-2 0 0 0,-2 4 0 0 0,-1 0 0 0 0,-1-4 0 0 0,-1 4 0 0 0,-1-2 0 0 0,-1-2 0 0 0,1 2 0 0 0,-1 5 0 0 0,6 0 0 0 0,1-4 0 0 0,0 3 0 0 0,4 2 0 0 0,1 0 0 0 0,3 2 0 0 0,-6 2 0 0 0,-5 3 0 0 0,-2 3 0 0 0,-2-3 0 0 0,0-1 0 0 0,-1-4 0 0 0,0 0 0 0 0,1 2 0 0 0,0-2 0 0 0,6 0 0 0 0,1-3 0 0 0,0 1 0 0 0,-1-2 0 0 0,-1-4 0 0 0,-2 2 0 0 0,-1-2 0 0 0,-1-2 0 0 0,0-4 0 0 0,-1-1 0 0 0,1-2 0 0 0,-1-2 0 0 0,1 5 0 0 0,-1 2 0 0 0,1-1 0 0 0,-1-2 0 0 0,-4 0 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14T15:10:33"/>
    </inkml:context>
    <inkml:brush xml:id="br0">
      <inkml:brushProperty name="width" value="0.1" units="cm"/>
      <inkml:brushProperty name="height" value="0.1" units="cm"/>
    </inkml:brush>
  </inkml:definitions>
  <inkml:trace contextRef="#ctx0" brushRef="#br0">35914 9763 16383 0 0,'31'47'0'0'0,"47"62"0"0"0,26 39 0 0 0,1 5 0 0 0,-13-19 0 0 0,-17-21 0 0 0,-15-20 0 0 0,-19-15 0 0 0,-10-16 0 0 0,-6-7 0 0 0,-2-4 0 0 0,-4 1 0 0 0,-1 2 0 0 0,-3 1 0 0 0,1 3 0 0 0,-3 2 0 0 0,3 0 0 0 0,-2 2 0 0 0,2-6 0 0 0,-2-1 0 0 0,2 0 0 0 0,-2 1 0 0 0,-3 2 0 0 0,-3 1 0 0 0,1 2 0 0 0,0-1 0 0 0,4 2 0 0 0,-1-1 0 0 0,3 1 0 0 0,4 5 0 0 0,-1 1 0 0 0,2 0 0 0 0,2-1 0 0 0,-2 4 0 0 0,0-1 0 0 0,-3 5 0 0 0,-4-1 0 0 0,1 3 0 0 0,-3-1 0 0 0,3 1 0 0 0,-1 0 0 0 0,-3 1 0 0 0,-3-2 0 0 0,-3-4 0 0 0,-2 3 0 0 0,-1-3 0 0 0,-2 4 0 0 0,1-2 0 0 0,-1 3 0 0 0,1-2 0 0 0,-1 3 0 0 0,1 3 0 0 0,-5 3 0 0 0,-2-1 0 0 0,0 0 0 0 0,-4-3 0 0 0,1 0 0 0 0,1 2 0 0 0,2-2 0 0 0,-2 0 0 0 0,-6 3 0 0 0,1 3 0 0 0,-4 2 0 0 0,-3 2 0 0 0,2 2 0 0 0,-1 0 0 0 0,-3 0 0 0 0,-2 1 0 0 0,3-1 0 0 0,0 6 0 0 0,-2-4 0 0 0,4-2 0 0 0,0-1 0 0 0,-2-1 0 0 0,-3 1 0 0 0,-2-5 0 0 0,-1-2 0 0 0,-2 1 0 0 0,5 1 0 0 0,0 2 0 0 0,1 2 0 0 0,-2 1 0 0 0,-1-5 0 0 0,-2-6 0 0 0,0-6 0 0 0,-2-1 0 0 0,1-1 0 0 0,-1-4 0 0 0,0 3 0 0 0,0 0 0 0 0,0-2 0 0 0,0-2 0 0 0,0-2 0 0 0,1-2 0 0 0,-1-1 0 0 0,0 0 0 0 0,1-1 0 0 0,-1 0 0 0 0,0-6 0 0 0,1-1 0 0 0,-1 1 0 0 0,0-4 0 0 0,1-1 0 0 0,-1 2 0 0 0,0-2 0 0 0,-5 0 0 0 0,-1-3 0 0 0,0-4 0 0 0,1-4 0 0 0,1-4 0 0 0,2-2 0 0 0,1-2 0 0 0,-4-1 0 0 0,-2-5 0 0 0,1-3 0 0 0,1 2 0 0 0,2 1 0 0 0,1 1 0 0 0,2-3 0 0 0,0-1 0 0 0,0-3 0 0 0,0-1 0 0 0,1 3 0 0 0,0 2 0 0 0,-1 3 0 0 0,1-3 0 0 0,-6-1 0 0 0,-2-3 0 0 0,-4 0 0 0 0,-1-3 0 0 0,2 0 0 0 0,-3 4 0 0 0,2-3 0 0 0,1 2 0 0 0,4-3 0 0 0,2 2 0 0 0,3 2 0 0 0,0 4 0 0 0,2-3 0 0 0,-1 0 0 0 0,1-3 0 0 0,0 1 0 0 0,0 2 0 0 0,-6-3 0 0 0,-1 1 0 0 0,0 3 0 0 0,1 2 0 0 0,1-2 0 0 0,7 0 0 0 0,3 1 0 0 0,1-3 0 0 0,-2 1 0 0 0,0-4 0 0 0,-2 0 0 0 0,-7-2 0 0 0,4 1 0 0 0,-5 4 0 0 0,0 3 0 0 0,0-3 0 0 0,1 2 0 0 0,1 1 0 0 0,2-3 0 0 0,0-4 0 0 0,6-1 0 0 0,3-2 0 0 0,-1 2 0 0 0,-1-2 0 0 0,-2 2 0 0 0,-1-2 0 0 0,-1-2 0 0 0,-1-4 0 0 0,-1-2 0 0 0,0 2 0 0 0,0 1 0 0 0,0-2 0 0 0,0-1 0 0 0,0 3 0 0 0,1 1 0 0 0,-1-1 0 0 0,5-3 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14T15:10:33"/>
    </inkml:context>
    <inkml:brush xml:id="br0">
      <inkml:brushProperty name="width" value="0.1" units="cm"/>
      <inkml:brushProperty name="height" value="0.1" units="cm"/>
    </inkml:brush>
  </inkml:definitions>
  <inkml:trace contextRef="#ctx0" brushRef="#br0">16113 7219 16383 0 0,'47'5'0'0'0,"62"2"0"0"0,60-16 0 0 0,7-11 0 0 0,-23-9 0 0 0,-25-3 0 0 0,-31-2 0 0 0,-25 4 0 0 0,-26 9 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14T15:10:33"/>
    </inkml:context>
    <inkml:brush xml:id="br0">
      <inkml:brushProperty name="width" value="0.1" units="cm"/>
      <inkml:brushProperty name="height" value="0.1" units="cm"/>
    </inkml:brush>
  </inkml:definitions>
  <inkml:trace contextRef="#ctx0" brushRef="#br0">11496 8625 16383 0 0,'-42'16'0'0'0,"-55"31"0"0"0,-59 39 0 0 0,-12 10 0 0 0,11-6 0 0 0,22-8 0 0 0,24-8 0 0 0,20-5 0 0 0,10-5 0 0 0,8-2 0 0 0,1-2 0 0 0,3 0 0 0 0,-3 0 0 0 0,0 5 0 0 0,2 8 0 0 0,3 1 0 0 0,2 4 0 0 0,1 5 0 0 0,2 3 0 0 0,1 3 0 0 0,0-3 0 0 0,0-1 0 0 0,0 1 0 0 0,0 2 0 0 0,0 1 0 0 0,5-4 0 0 0,2-1 0 0 0,4-4 0 0 0,1 0 0 0 0,-2 2 0 0 0,-3 3 0 0 0,3 2 0 0 0,5 2 0 0 0,-1 2 0 0 0,3 1 0 0 0,4 0 0 0 0,-2 1 0 0 0,6-1 0 0 0,4 1 0 0 0,2-1 0 0 0,2 0 0 0 0,4 1 0 0 0,2-1 0 0 0,0-6 0 0 0,3 0 0 0 0,-1-6 0 0 0,4-6 0 0 0,-1-4 0 0 0,2 0 0 0 0,4 0 0 0 0,4 3 0 0 0,3 0 0 0 0,2-2 0 0 0,2-3 0 0 0,5 3 0 0 0,3-1 0 0 0,-1 4 0 0 0,-1 0 0 0 0,-2-3 0 0 0,-1 3 0 0 0,-1-1 0 0 0,3-3 0 0 0,2 3 0 0 0,5-1 0 0 0,0-2 0 0 0,-2-2 0 0 0,3-3 0 0 0,-2-2 0 0 0,-1-1 0 0 0,-4-6 0 0 0,4-2 0 0 0,-1 1 0 0 0,3 0 0 0 0,6-3 0 0 0,-1 0 0 0 0,-4 1 0 0 0,2-3 0 0 0,4 1 0 0 0,3-4 0 0 0,-2-4 0 0 0,1-4 0 0 0,2 1 0 0 0,-3 0 0 0 0,1-2 0 0 0,1-3 0 0 0,3-1 0 0 0,-3-2 0 0 0,0 4 0 0 0,1 2 0 0 0,2-1 0 0 0,2-2 0 0 0,2-1 0 0 0,1-1 0 0 0,1-1 0 0 0,-6-1 0 0 0,-1 0 0 0 0,1 4 0 0 0,1 2 0 0 0,1 1 0 0 0,1-3 0 0 0,2 0 0 0 0,-5-2 0 0 0,-2-2 0 0 0,2 1 0 0 0,-5-2 0 0 0,0 1 0 0 0,2-1 0 0 0,2 1 0 0 0,3-1 0 0 0,1 1 0 0 0,2-1 0 0 0,0 1 0 0 0,1-1 0 0 0,0-4 0 0 0,1-2 0 0 0,4-6 0 0 0,2 1 0 0 0,-1 1 0 0 0,-1 3 0 0 0,-1-2 0 0 0,-2-1 0 0 0,-1 3 0 0 0,4-3 0 0 0,2 0 0 0 0,-1-3 0 0 0,-1 1 0 0 0,-2-3 0 0 0,-1 1 0 0 0,4-1 0 0 0,1-5 0 0 0,-1 3 0 0 0,-1-2 0 0 0,-2-2 0 0 0,4 2 0 0 0,0-1 0 0 0,0-2 0 0 0,-2-2 0 0 0,-2-2 0 0 0,-1-2 0 0 0,-2-1 0 0 0,0-1 0 0 0,0 4 0 0 0,-1 3 0 0 0,1-1 0 0 0,-1-1 0 0 0,0 4 0 0 0,1 0 0 0 0,0-1 0 0 0,-1-3 0 0 0,1-1 0 0 0,0-2 0 0 0,-1-1 0 0 0,1 0 0 0 0,0-2 0 0 0,-1-4 0 0 0,1-3 0 0 0,0-4 0 0 0,-1 0 0 0 0,-4-4 0 0 0,-2 1 0 0 0,0-2 0 0 0,1-3 0 0 0,-3 1 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14T15:10:33"/>
    </inkml:context>
    <inkml:brush xml:id="br0">
      <inkml:brushProperty name="width" value="0.1" units="cm"/>
      <inkml:brushProperty name="height" value="0.1" units="cm"/>
    </inkml:brush>
  </inkml:definitions>
  <inkml:trace contextRef="#ctx0" brushRef="#br0">34211 9931 16383 0 0,'52'-31'0'0'0,"59"-16"0"0"0,42 0 0 0 0,0 9 0 0 0,-21 4 0 0 0,-22 10 0 0 0,-25 7 0 0 0,-16 2 0 0 0,-9 9 0 0 0,-5 5 0 0 0,-7 4 0 0 0,0 5 0 0 0,-9 2 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14T15:10:33"/>
    </inkml:context>
    <inkml:brush xml:id="br0">
      <inkml:brushProperty name="width" value="0.1" units="cm"/>
      <inkml:brushProperty name="height" value="0.1" units="cm"/>
    </inkml:brush>
  </inkml:definitions>
  <inkml:trace contextRef="#ctx0" brushRef="#br0">25820 16722 16383 0 0,'46'20'0'0'0,"55"37"0"0"0,41 25 0 0 0,2 2 0 0 0,-24-7 0 0 0,-27-12 0 0 0,-35-12 0 0 0,-32-14 0 0 0,-26-15 0 0 0,-17-11 0 0 0,-12-8 0 0 0,-10-4 0 0 0,-9-3 0 0 0,-7-1 0 0 0,-3 0 0 0 0,-3 1 0 0 0,-1 0 0 0 0,0 6 0 0 0,-4 2 0 0 0,-2 0 0 0 0,1 4 0 0 0,-3 1 0 0 0,-1-2 0 0 0,3-3 0 0 0,2 4 0 0 0,2-1 0 0 0,3-2 0 0 0,5 4 0 0 0,3-1 0 0 0,0 3 0 0 0,-1 0 0 0 0,-1-3 0 0 0,-2 2 0 0 0,9 0 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14T15:10:33"/>
    </inkml:context>
    <inkml:brush xml:id="br0">
      <inkml:brushProperty name="width" value="0.1" units="cm"/>
      <inkml:brushProperty name="height" value="0.1" units="cm"/>
    </inkml:brush>
  </inkml:definitions>
  <inkml:trace contextRef="#ctx0" brushRef="#br0">26086 15822 16383 0 0,'46'36'0'0'0,"60"46"0"0"0,28 26 0 0 0,-4-2 0 0 0,-25-13 0 0 0,-24-17 0 0 0,-31-22 0 0 0,-35-15 0 0 0,-24-14 0 0 0,-16-11 0 0 0,-9-8 0 0 0,-9-1 0 0 0,-2 0 0 0 0,-3 4 0 0 0,-5 0 0 0 0,-2 4 0 0 0,-2-1 0 0 0,-2 4 0 0 0,-1 3 0 0 0,-6-2 0 0 0,-1 8 0 0 0,0 3 0 0 0,-3 8 0 0 0,0 3 0 0 0,11-6 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14T15:10:33"/>
    </inkml:context>
    <inkml:brush xml:id="br0">
      <inkml:brushProperty name="width" value="0.1" units="cm"/>
      <inkml:brushProperty name="height" value="0.1" units="cm"/>
    </inkml:brush>
  </inkml:definitions>
  <inkml:trace contextRef="#ctx0" brushRef="#br0">34141 17595 16383 0 0,'-45'20'0'0'0,"-62"37"0"0"0,-37 25 0 0 0,1 2 0 0 0,19-7 0 0 0,27-17 0 0 0,23-13 0 0 0,30-11 0 0 0,28-5 0 0 0,21-8 0 0 0,15-3 0 0 0,10-1 0 0 0,4 3 0 0 0,1-3 0 0 0,1 1 0 0 0,-2 1 0 0 0,-1-2 0 0 0,-1 0 0 0 0,-1 3 0 0 0,-1-4 0 0 0,0 2 0 0 0,0-4 0 0 0,-1 1 0 0 0,1-2 0 0 0,4 1 0 0 0,3 3 0 0 0,-1-2 0 0 0,-1 1 0 0 0,3-2 0 0 0,1-4 0 0 0,-1 2 0 0 0,-8-3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14T15:10:32"/>
    </inkml:context>
    <inkml:brush xml:id="br0">
      <inkml:brushProperty name="width" value="0.3" units="cm"/>
      <inkml:brushProperty name="height" value="0.6" units="cm"/>
      <inkml:brushProperty name="color" value="#E6E6E6"/>
      <inkml:brushProperty name="tip" value="rectangle"/>
      <inkml:brushProperty name="rasterOp" value="maskPen"/>
    </inkml:brush>
  </inkml:definitions>
  <inkml:trace contextRef="#ctx0" brushRef="#br0">33629 13176 16383 0 0,'0'0'0'0'0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14T15:10:33"/>
    </inkml:context>
    <inkml:brush xml:id="br0">
      <inkml:brushProperty name="width" value="0.1" units="cm"/>
      <inkml:brushProperty name="height" value="0.1" units="cm"/>
    </inkml:brush>
  </inkml:definitions>
  <inkml:trace contextRef="#ctx0" brushRef="#br0">10636 14446 16383 0 0,'21'46'0'0'0,"51"25"0"0"0,50 30 0 0 0,-1 4 0 0 0,-22-11 0 0 0,-32-16 0 0 0,-32-12 0 0 0,-23-12 0 0 0,-18-15 0 0 0,-8-9 0 0 0,-7-4 0 0 0,-5-2 0 0 0,-3 0 0 0 0,-2 1 0 0 0,0 1 0 0 0,0 2 0 0 0,-1 1 0 0 0,7 0 0 0 0,1 1 0 0 0,0 5 0 0 0,-1 2 0 0 0,-6 4 0 0 0,-3 1 0 0 0,-1-2 0 0 0,0-2 0 0 0,7-8 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14T15:10:33"/>
    </inkml:context>
    <inkml:brush xml:id="br0">
      <inkml:brushProperty name="width" value="0.1" units="cm"/>
      <inkml:brushProperty name="height" value="0.1" units="cm"/>
    </inkml:brush>
  </inkml:definitions>
  <inkml:trace contextRef="#ctx0" brushRef="#br0">9645 12885 16383 0 0,'5'46'0'0'0,"22"60"0"0"0,16 33 0 0 0,7-3 0 0 0,-6-18 0 0 0,-5-25 0 0 0,-10-24 0 0 0,-4-17 0 0 0,-6-13 0 0 0,-2-9 0 0 0,-3-3 0 0 0,-5-2 0 0 0,-3 0 0 0 0,-8-4 0 0 0,-9-1 0 0 0,-7-3 0 0 0,-6 0 0 0 0,-4-3 0 0 0,-2 2 0 0 0,-1 2 0 0 0,-1-1 0 0 0,1 2 0 0 0,0 2 0 0 0,0 2 0 0 0,1-1 0 0 0,-5-1 0 0 0,-2 2 0 0 0,1 1 0 0 0,-4 3 0 0 0,-6 1 0 0 0,-4 6 0 0 0,1 3 0 0 0,-2-1 0 0 0,9-5 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14T15:10:33"/>
    </inkml:context>
    <inkml:brush xml:id="br0">
      <inkml:brushProperty name="width" value="0.1" units="cm"/>
      <inkml:brushProperty name="height" value="0.1" units="cm"/>
    </inkml:brush>
  </inkml:definitions>
  <inkml:trace contextRef="#ctx0" brushRef="#br0">27604 8520 16383 0 0,'41'40'0'0'0,"48"60"0"0"0,20 17 0 0 0,-9-6 0 0 0,-16-17 0 0 0,-23-19 0 0 0,-16-17 0 0 0,-17-14 0 0 0,-12-9 0 0 0,-4-5 0 0 0,-4-4 0 0 0,-3 0 0 0 0,-3 1 0 0 0,3 0 0 0 0,2 0 0 0 0,-2 2 0 0 0,0 0 0 0 0,-2 1 0 0 0,-7-5 0 0 0,-6-7 0 0 0,-8-2 0 0 0,-6 3 0 0 0,-3-3 0 0 0,-3-4 0 0 0,-1 1 0 0 0,0 4 0 0 0,0-2 0 0 0,-5 2 0 0 0,-7-1 0 0 0,-5 0 0 0 0,-6 4 0 0 0,-3-2 0 0 0,-7 1 0 0 0,-3-3 0 0 0,-1 1 0 0 0,12-2 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14T15:10:33"/>
    </inkml:context>
    <inkml:brush xml:id="br0">
      <inkml:brushProperty name="width" value="0.1" units="cm"/>
      <inkml:brushProperty name="height" value="0.1" units="cm"/>
    </inkml:brush>
  </inkml:definitions>
  <inkml:trace contextRef="#ctx0" brushRef="#br0">36040 9853 16383 0 0,'-15'-40'0'0'0,"-5"-14"0"0"0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14T15:10:33"/>
    </inkml:context>
    <inkml:brush xml:id="br0">
      <inkml:brushProperty name="width" value="0.1" units="cm"/>
      <inkml:brushProperty name="height" value="0.1" units="cm"/>
    </inkml:brush>
  </inkml:definitions>
  <inkml:trace contextRef="#ctx0" brushRef="#br0">36441 9996 16383 0 0,'-45'-35'0'0'0,"-56"-33"0"0"0,-47-14 0 0 0,-12 2 0 0 0,0 14 0 0 0,7 18 0 0 0,14 18 0 0 0,31 13 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14T15:10:33"/>
    </inkml:context>
    <inkml:brush xml:id="br0">
      <inkml:brushProperty name="width" value="0.1" units="cm"/>
      <inkml:brushProperty name="height" value="0.1" units="cm"/>
    </inkml:brush>
  </inkml:definitions>
  <inkml:trace contextRef="#ctx0" brushRef="#br0">4974 476 16383 0 0,'0'0'0'0'0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14T15:10:32"/>
    </inkml:context>
    <inkml:brush xml:id="br0">
      <inkml:brushProperty name="width" value="0.3" units="cm"/>
      <inkml:brushProperty name="height" value="0.6" units="cm"/>
      <inkml:brushProperty name="color" value="#E6E6E6"/>
      <inkml:brushProperty name="tip" value="rectangle"/>
      <inkml:brushProperty name="rasterOp" value="maskPen"/>
    </inkml:brush>
  </inkml:definitions>
  <inkml:trace contextRef="#ctx0" brushRef="#br0">33470 13176 16383 0 0,'0'0'0'0'0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14T15:10:32"/>
    </inkml:context>
    <inkml:brush xml:id="br0">
      <inkml:brushProperty name="width" value="0.3" units="cm"/>
      <inkml:brushProperty name="height" value="0.6" units="cm"/>
      <inkml:brushProperty name="color" value="#E6E6E6"/>
      <inkml:brushProperty name="tip" value="rectangle"/>
      <inkml:brushProperty name="rasterOp" value="maskPen"/>
    </inkml:brush>
  </inkml:definitions>
  <inkml:trace contextRef="#ctx0" brushRef="#br0">33470 13176 16383 0 0,'0'0'0'0'0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14T15:10:32"/>
    </inkml:context>
    <inkml:brush xml:id="br0">
      <inkml:brushProperty name="width" value="0.3" units="cm"/>
      <inkml:brushProperty name="height" value="0.6" units="cm"/>
      <inkml:brushProperty name="color" value="#E6E6E6"/>
      <inkml:brushProperty name="tip" value="rectangle"/>
      <inkml:brushProperty name="rasterOp" value="maskPen"/>
    </inkml:brush>
  </inkml:definitions>
  <inkml:trace contextRef="#ctx0" brushRef="#br0">33470 13176 16383 0 0,'0'0'0'0'0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14T15:10:32"/>
    </inkml:context>
    <inkml:brush xml:id="br0">
      <inkml:brushProperty name="width" value="0.3" units="cm"/>
      <inkml:brushProperty name="height" value="0.6" units="cm"/>
      <inkml:brushProperty name="color" value="#E6E6E6"/>
      <inkml:brushProperty name="tip" value="rectangle"/>
      <inkml:brushProperty name="rasterOp" value="maskPen"/>
    </inkml:brush>
  </inkml:definitions>
  <inkml:trace contextRef="#ctx0" brushRef="#br0">33470 13176 16383 0 0,'0'0'0'0'0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14T15:10:32"/>
    </inkml:context>
    <inkml:brush xml:id="br0">
      <inkml:brushProperty name="width" value="0.3" units="cm"/>
      <inkml:brushProperty name="height" value="0.6" units="cm"/>
      <inkml:brushProperty name="color" value="#E6E6E6"/>
      <inkml:brushProperty name="tip" value="rectangle"/>
      <inkml:brushProperty name="rasterOp" value="maskPen"/>
    </inkml:brush>
  </inkml:definitions>
  <inkml:trace contextRef="#ctx0" brushRef="#br0">29369 13150 16383 0 0,'0'0'0'0'0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14T15:10:32"/>
    </inkml:context>
    <inkml:brush xml:id="br0">
      <inkml:brushProperty name="width" value="0.3" units="cm"/>
      <inkml:brushProperty name="height" value="0.6" units="cm"/>
      <inkml:brushProperty name="color" value="#E6E6E6"/>
      <inkml:brushProperty name="tip" value="rectangle"/>
      <inkml:brushProperty name="rasterOp" value="maskPen"/>
    </inkml:brush>
  </inkml:definitions>
  <inkml:trace contextRef="#ctx0" brushRef="#br0">29369 13150 16383 0 0,'0'0'0'0'0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14T15:10:33"/>
    </inkml:context>
    <inkml:brush xml:id="br0">
      <inkml:brushProperty name="width" value="0.1" units="cm"/>
      <inkml:brushProperty name="height" value="0.1" units="cm"/>
    </inkml:brush>
  </inkml:definitions>
  <inkml:trace contextRef="#ctx0" brushRef="#br0">16801 7635 16383 0 0,'47'-46'0'0'0,"62"-43"0"0"0,24-16 0 0 0,-1 0 0 0 0,-18 17 0 0 0,-23 19 0 0 0,-16 15 0 0 0,-16 13 0 0 0,-7 7 0 0 0,-8 4 0 0 0,-6 3 0 0 0,-4 0 0 0 0,3-1 0 0 0,0 0 0 0 0,-2-1 0 0 0,5-1 0 0 0,0 0 0 0 0,-1 0 0 0 0,-2-1 0 0 0,-3 0 0 0 0,-1-5 0 0 0,4-2 0 0 0,1-4 0 0 0,-1-1 0 0 0,-1 2 0 0 0,-2 2 0 0 0,-2 4 0 0 0,0 1 0 0 0,4 2 0 0 0,2 1 0 0 0,-1 1 0 0 0,-1 0 0 0 0,-2-1 0 0 0,-1 6 0 0 0,4 2 0 0 0,1-1 0 0 0,-1-6 0 0 0,-1-4 0 0 0,-2 4 0 0 0,-1 2 0 0 0,-2 1 0 0 0,0-1 0 0 0,0 0 0 0 0,-1-1 0 0 0,1 4 0 0 0,-1 2 0 0 0,0-1 0 0 0,1-1 0 0 0,0-2 0 0 0,-1-2 0 0 0,1 0 0 0 0,0-2 0 0 0,-1 1 0 0 0,1-1 0 0 0,5 5 0 0 0,1 2 0 0 0,1 0 0 0 0,-2 3 0 0 0,-2 1 0 0 0,4-1 0 0 0,1-3 0 0 0,4-3 0 0 0,0-1 0 0 0,-2 3 0 0 0,-3 2 0 0 0,-2-1 0 0 0,-3-2 0 0 0,-1-2 0 0 0,-1 0 0 0 0,-1-2 0 0 0,0 0 0 0 0,0-1 0 0 0,6 0 0 0 0,1 5 0 0 0,0 2 0 0 0,4 0 0 0 0,0-2 0 0 0,4-1 0 0 0,0 4 0 0 0,1 1 0 0 0,5 3 0 0 0,-2 1 0 0 0,-4-2 0 0 0,1 1 0 0 0,3 1 0 0 0,-1-4 0 0 0,-5-2 0 0 0,-3 2 0 0 0,-4 1 0 0 0,3-3 0 0 0,-1 4 0 0 0,0 5 0 0 0,-3 0 0 0 0,-1 2 0 0 0,-2 4 0 0 0,-1-3 0 0 0,5 2 0 0 0,2 2 0 0 0,-1-3 0 0 0,3 1 0 0 0,2-4 0 0 0,2 1 0 0 0,0 3 0 0 0,-2 3 0 0 0,-4 2 0 0 0,3 3 0 0 0,-1 1 0 0 0,-2 1 0 0 0,4 0 0 0 0,-1-4 0 0 0,-2-3 0 0 0,-3 1 0 0 0,4-4 0 0 0,0-1 0 0 0,-2 3 0 0 0,-2 1 0 0 0,-2 3 0 0 0,-1-4 0 0 0,-2 0 0 0 0,0 1 0 0 0,-1 2 0 0 0,6 2 0 0 0,1-4 0 0 0,0-1 0 0 0,4 1 0 0 0,0 2 0 0 0,-1 2 0 0 0,-3-5 0 0 0,-2 6 0 0 0,-2 2 0 0 0,-1 1 0 0 0,4-4 0 0 0,1-2 0 0 0,0-1 0 0 0,-1 2 0 0 0,-2 1 0 0 0,-2 1 0 0 0,0 1 0 0 0,4 0 0 0 0,2 1 0 0 0,-1 0 0 0 0,-1 0 0 0 0,-2 1 0 0 0,-1-1 0 0 0,-1 0 0 0 0,-1 0 0 0 0,-1 0 0 0 0,6 0 0 0 0,1 5 0 0 0,0 2 0 0 0,4 0 0 0 0,1-2 0 0 0,-3-1 0 0 0,-2 4 0 0 0,3 0 0 0 0,0-1 0 0 0,4-2 0 0 0,-1-1 0 0 0,3-2 0 0 0,-1-1 0 0 0,2-1 0 0 0,-1 0 0 0 0,1 0 0 0 0,-2 4 0 0 0,2 3 0 0 0,-1 0 0 0 0,-5-2 0 0 0,-2-2 0 0 0,-4 0 0 0 0,-2-2 0 0 0,3-1 0 0 0,1 0 0 0 0,5 0 0 0 0,1 5 0 0 0,-3 2 0 0 0,-2-1 0 0 0,-3-1 0 0 0,-1-1 0 0 0,3-2 0 0 0,1 0 0 0 0,4-2 0 0 0,0 0 0 0 0,-1 0 0 0 0,2 5 0 0 0,-1 2 0 0 0,-2-1 0 0 0,-3-1 0 0 0,-2-1 0 0 0,-2-2 0 0 0,-2-1 0 0 0,0 5 0 0 0,-1 1 0 0 0,0-1 0 0 0,6-1 0 0 0,1-1 0 0 0,0-2 0 0 0,-1 4 0 0 0,-2 2 0 0 0,-1-2 0 0 0,-1-1 0 0 0,4-1 0 0 0,2-2 0 0 0,-1-1 0 0 0,-1 5 0 0 0,-2 0 0 0 0,4 1 0 0 0,1-2 0 0 0,-1 3 0 0 0,-2 2 0 0 0,-2-3 0 0 0,-2 4 0 0 0,0 0 0 0 0,-1-2 0 0 0,5 2 0 0 0,1 0 0 0 0,0-2 0 0 0,-1 2 0 0 0,3 5 0 0 0,1 0 0 0 0,-2-3 0 0 0,-1 1 0 0 0,-3-1 0 0 0,-1-4 0 0 0,-1 3 0 0 0,-1-1 0 0 0,-1-2 0 0 0,1-3 0 0 0,-1-3 0 0 0,0-1 0 0 0,1 4 0 0 0,-1 6 0 0 0,6 1 0 0 0,1-2 0 0 0,1 3 0 0 0,3-1 0 0 0,0 2 0 0 0,-1-1 0 0 0,-3-3 0 0 0,4 2 0 0 0,-1-2 0 0 0,-2 3 0 0 0,-2-1 0 0 0,-2 3 0 0 0,4 3 0 0 0,0-1 0 0 0,0-4 0 0 0,-2-4 0 0 0,-2 1 0 0 0,-2-1 0 0 0,0-2 0 0 0,-1 3 0 0 0,5-1 0 0 0,1 3 0 0 0,0 0 0 0 0,-1-3 0 0 0,-2-3 0 0 0,-1 3 0 0 0,-2-1 0 0 0,1-1 0 0 0,-2-3 0 0 0,1 4 0 0 0,-1 5 0 0 0,1 5 0 0 0,-1 0 0 0 0,1 2 0 0 0,-1 2 0 0 0,1-2 0 0 0,5-6 0 0 0,1 1 0 0 0,-5 3 0 0 0,-3 3 0 0 0,-1-3 0 0 0,0 2 0 0 0,0 2 0 0 0,1 2 0 0 0,0 2 0 0 0,1 2 0 0 0,1-4 0 0 0,-6-1 0 0 0,-1 0 0 0 0,0-3 0 0 0,2-1 0 0 0,-5 2 0 0 0,1 3 0 0 0,1 1 0 0 0,2-3 0 0 0,1 0 0 0 0,-2 1 0 0 0,4 2 0 0 0,-3 6 0 0 0,1 4 0 0 0,0-5 0 0 0,-5 3 0 0 0,1 1 0 0 0,1-6 0 0 0,-4-2 0 0 0,1 0 0 0 0,-4-1 0 0 0,2 2 0 0 0,-3 0 0 0 0,1 2 0 0 0,-2 0 0 0 0,2 0 0 0 0,-2 1 0 0 0,-3 0 0 0 0,-4 0 0 0 0,3-6 0 0 0,-1-1 0 0 0,-2 6 0 0 0,3-3 0 0 0,1-1 0 0 0,-3 1 0 0 0,3-4 0 0 0,5 4 0 0 0,0 3 0 0 0,2 1 0 0 0,-2 1 0 0 0,1 6 0 0 0,4 1 0 0 0,-2-1 0 0 0,0-1 0 0 0,3-3 0 0 0,-2 0 0 0 0,-5-2 0 0 0,0-7 0 0 0,-2-1 0 0 0,2 0 0 0 0,-2 6 0 0 0,-3 4 0 0 0,2 0 0 0 0,-1 6 0 0 0,-2 1 0 0 0,2-2 0 0 0,-1-1 0 0 0,-1-3 0 0 0,2-1 0 0 0,0-3 0 0 0,-3 1 0 0 0,-2-2 0 0 0,-2 0 0 0 0,-2 6 0 0 0,-1 1 0 0 0,4 0 0 0 0,2-1 0 0 0,-1-2 0 0 0,-1-1 0 0 0,-2-1 0 0 0,-1-1 0 0 0,4 5 0 0 0,2 2 0 0 0,4-1 0 0 0,0-2 0 0 0,-2 0 0 0 0,2-3 0 0 0,0 0 0 0 0,3-1 0 0 0,-2 0 0 0 0,3-1 0 0 0,-2 6 0 0 0,-3 1 0 0 0,-3 1 0 0 0,-3 3 0 0 0,2-5 0 0 0,1-4 0 0 0,-2-1 0 0 0,-1-1 0 0 0,-2-1 0 0 0,4 0 0 0 0,1 1 0 0 0,4 0 0 0 0,0 0 0 0 0,-2 0 0 0 0,3 1 0 0 0,-2 0 0 0 0,-1-1 0 0 0,1 1 0 0 0,0 0 0 0 0,3 0 0 0 0,-1-1 0 0 0,3 1 0 0 0,-2 0 0 0 0,-3-1 0 0 0,2 1 0 0 0,-1 0 0 0 0,-4 5 0 0 0,-1 1 0 0 0,-4 0 0 0 0,4-1 0 0 0,6 4 0 0 0,0 0 0 0 0,-1-1 0 0 0,2-3 0 0 0,-2-1 0 0 0,3-2 0 0 0,4-2 0 0 0,4-5 0 0 0,-2-3 0 0 0,1 1 0 0 0,1 1 0 0 0,3-4 0 0 0,2 0 0 0 0,1-3 0 0 0,1 0 0 0 0,1-3 0 0 0,0-4 0 0 0,-6 1 0 0 0,0 4 0 0 0,-1 5 0 0 0,2-2 0 0 0,1 1 0 0 0,1 3 0 0 0,1-2 0 0 0,2-1 0 0 0,-1 3 0 0 0,1 2 0 0 0,0 2 0 0 0,0-4 0 0 0,0-5 0 0 0,0-1 0 0 0,0 2 0 0 0,-1-2 0 0 0,1 1 0 0 0,0-3 0 0 0,-1-3 0 0 0,1 1 0 0 0,0 4 0 0 0,-1-2 0 0 0,1 3 0 0 0,0-2 0 0 0,-6 1 0 0 0,-1-2 0 0 0,0 2 0 0 0,1-2 0 0 0,2 1 0 0 0,-4-2 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84EB71-EA62-44FF-9C8B-3F5D0A9AD25A}" type="datetimeFigureOut">
              <a:rPr lang="en-IN" smtClean="0"/>
              <a:t>04-12-2024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CFFDF4A3-CC2C-474F-ADE1-695141E9C9D3}"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84EB71-EA62-44FF-9C8B-3F5D0A9AD25A}" type="datetimeFigureOut">
              <a:rPr lang="en-IN" smtClean="0"/>
              <a:t>04-12-2024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FDF4A3-CC2C-474F-ADE1-695141E9C9D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84EB71-EA62-44FF-9C8B-3F5D0A9AD25A}"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FDF4A3-CC2C-474F-ADE1-695141E9C9D3}"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84EB71-EA62-44FF-9C8B-3F5D0A9AD25A}"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FDF4A3-CC2C-474F-ADE1-695141E9C9D3}"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84EB71-EA62-44FF-9C8B-3F5D0A9AD25A}"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FDF4A3-CC2C-474F-ADE1-695141E9C9D3}"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84EB71-EA62-44FF-9C8B-3F5D0A9AD25A}"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FDF4A3-CC2C-474F-ADE1-695141E9C9D3}"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84EB71-EA62-44FF-9C8B-3F5D0A9AD25A}"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FDF4A3-CC2C-474F-ADE1-695141E9C9D3}"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84EB71-EA62-44FF-9C8B-3F5D0A9AD25A}"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FDF4A3-CC2C-474F-ADE1-695141E9C9D3}"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84EB71-EA62-44FF-9C8B-3F5D0A9AD25A}"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FDF4A3-CC2C-474F-ADE1-695141E9C9D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84EB71-EA62-44FF-9C8B-3F5D0A9AD25A}"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CFFDF4A3-CC2C-474F-ADE1-695141E9C9D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84EB71-EA62-44FF-9C8B-3F5D0A9AD25A}"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FDF4A3-CC2C-474F-ADE1-695141E9C9D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84EB71-EA62-44FF-9C8B-3F5D0A9AD25A}" type="datetimeFigureOut">
              <a:rPr lang="en-IN" smtClean="0"/>
              <a:t>04-12-2024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FDF4A3-CC2C-474F-ADE1-695141E9C9D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84EB71-EA62-44FF-9C8B-3F5D0A9AD25A}" type="datetimeFigureOut">
              <a:rPr lang="en-IN" smtClean="0"/>
              <a:t>04-12-2024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FDF4A3-CC2C-474F-ADE1-695141E9C9D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84EB71-EA62-44FF-9C8B-3F5D0A9AD25A}" type="datetimeFigureOut">
              <a:rPr lang="en-IN" smtClean="0"/>
              <a:t>04-12-2024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FDF4A3-CC2C-474F-ADE1-695141E9C9D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84EB71-EA62-44FF-9C8B-3F5D0A9AD25A}" type="datetimeFigureOut">
              <a:rPr lang="en-IN" smtClean="0"/>
              <a:t>04-12-2024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FDF4A3-CC2C-474F-ADE1-695141E9C9D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84EB71-EA62-44FF-9C8B-3F5D0A9AD25A}" type="datetimeFigureOut">
              <a:rPr lang="en-IN" smtClean="0"/>
              <a:t>04-12-2024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FDF4A3-CC2C-474F-ADE1-695141E9C9D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84EB71-EA62-44FF-9C8B-3F5D0A9AD25A}" type="datetimeFigureOut">
              <a:rPr lang="en-IN" smtClean="0"/>
              <a:t>04-12-2024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FDF4A3-CC2C-474F-ADE1-695141E9C9D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F84EB71-EA62-44FF-9C8B-3F5D0A9AD25A}" type="datetimeFigureOut">
              <a:rPr lang="en-IN" smtClean="0"/>
              <a:t>04-12-2024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FDF4A3-CC2C-474F-ADE1-695141E9C9D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2.xml" /><Relationship Id="rId13" Type="http://schemas.openxmlformats.org/officeDocument/2006/relationships/customXml" Target="../ink/ink7.xml" /><Relationship Id="rId18" Type="http://schemas.openxmlformats.org/officeDocument/2006/relationships/image" Target="../media/image5.jpeg" /><Relationship Id="rId3" Type="http://schemas.openxmlformats.org/officeDocument/2006/relationships/customXml" Target="../ink/ink1.xml" /><Relationship Id="rId7" Type="http://schemas.openxmlformats.org/officeDocument/2006/relationships/image" Target="../media/image5.png" /><Relationship Id="rId12" Type="http://schemas.openxmlformats.org/officeDocument/2006/relationships/customXml" Target="../ink/ink6.xml" /><Relationship Id="rId17" Type="http://schemas.openxmlformats.org/officeDocument/2006/relationships/image" Target="../media/image4.jpeg" /><Relationship Id="rId2" Type="http://schemas.openxmlformats.org/officeDocument/2006/relationships/image" Target="../media/image1.jpeg" /><Relationship Id="rId16" Type="http://schemas.openxmlformats.org/officeDocument/2006/relationships/image" Target="../media/image3.jpeg" /><Relationship Id="rId1" Type="http://schemas.openxmlformats.org/officeDocument/2006/relationships/slideLayout" Target="../slideLayouts/slideLayout1.xml" /><Relationship Id="rId11" Type="http://schemas.openxmlformats.org/officeDocument/2006/relationships/customXml" Target="../ink/ink5.xml" /><Relationship Id="rId15" Type="http://schemas.openxmlformats.org/officeDocument/2006/relationships/image" Target="../media/image2.jpeg" /><Relationship Id="rId10" Type="http://schemas.openxmlformats.org/officeDocument/2006/relationships/customXml" Target="../ink/ink4.xml" /><Relationship Id="rId9" Type="http://schemas.openxmlformats.org/officeDocument/2006/relationships/customXml" Target="../ink/ink3.xml" /><Relationship Id="rId14" Type="http://schemas.openxmlformats.org/officeDocument/2006/relationships/customXml" Target="../ink/ink8.xml" /></Relationships>
</file>

<file path=ppt/slides/_rels/slide10.xml.rels><?xml version="1.0" encoding="UTF-8" standalone="yes"?>
<Relationships xmlns="http://schemas.openxmlformats.org/package/2006/relationships"><Relationship Id="rId8" Type="http://schemas.openxmlformats.org/officeDocument/2006/relationships/image" Target="../media/image3.jpeg" /><Relationship Id="rId3" Type="http://schemas.openxmlformats.org/officeDocument/2006/relationships/image" Target="../media/image41.png" /><Relationship Id="rId7" Type="http://schemas.openxmlformats.org/officeDocument/2006/relationships/image" Target="../media/image2.jpeg" /><Relationship Id="rId2" Type="http://schemas.openxmlformats.org/officeDocument/2006/relationships/image" Target="../media/image40.png" /><Relationship Id="rId1" Type="http://schemas.openxmlformats.org/officeDocument/2006/relationships/slideLayout" Target="../slideLayouts/slideLayout2.xml" /><Relationship Id="rId6" Type="http://schemas.openxmlformats.org/officeDocument/2006/relationships/image" Target="../media/image44.png" /><Relationship Id="rId5" Type="http://schemas.openxmlformats.org/officeDocument/2006/relationships/image" Target="../media/image43.png" /><Relationship Id="rId4" Type="http://schemas.openxmlformats.org/officeDocument/2006/relationships/image" Target="../media/image42.png" /></Relationships>
</file>

<file path=ppt/slides/_rels/slide11.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46.jpeg" /><Relationship Id="rId2" Type="http://schemas.openxmlformats.org/officeDocument/2006/relationships/image" Target="../media/image45.jpeg" /><Relationship Id="rId1" Type="http://schemas.openxmlformats.org/officeDocument/2006/relationships/slideLayout" Target="../slideLayouts/slideLayout2.xml" /><Relationship Id="rId5" Type="http://schemas.openxmlformats.org/officeDocument/2006/relationships/image" Target="../media/image3.jpeg" /><Relationship Id="rId4" Type="http://schemas.openxmlformats.org/officeDocument/2006/relationships/image" Target="../media/image2.jpeg" /></Relationships>
</file>

<file path=ppt/slides/_rels/slide14.xml.rels><?xml version="1.0" encoding="UTF-8" standalone="yes"?>
<Relationships xmlns="http://schemas.openxmlformats.org/package/2006/relationships"><Relationship Id="rId3" Type="http://schemas.openxmlformats.org/officeDocument/2006/relationships/image" Target="../media/image48.jpeg" /><Relationship Id="rId2" Type="http://schemas.openxmlformats.org/officeDocument/2006/relationships/image" Target="../media/image47.jpeg" /><Relationship Id="rId1" Type="http://schemas.openxmlformats.org/officeDocument/2006/relationships/slideLayout" Target="../slideLayouts/slideLayout2.xml" /><Relationship Id="rId6" Type="http://schemas.openxmlformats.org/officeDocument/2006/relationships/image" Target="../media/image3.jpeg" /><Relationship Id="rId5" Type="http://schemas.openxmlformats.org/officeDocument/2006/relationships/image" Target="../media/image2.jpeg" /><Relationship Id="rId4" Type="http://schemas.openxmlformats.org/officeDocument/2006/relationships/image" Target="../media/image49.jpeg" /></Relationships>
</file>

<file path=ppt/slides/_rels/slide15.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8" Type="http://schemas.openxmlformats.org/officeDocument/2006/relationships/image" Target="../media/image55.png" /><Relationship Id="rId3" Type="http://schemas.openxmlformats.org/officeDocument/2006/relationships/image" Target="../media/image50.GIF" /><Relationship Id="rId7" Type="http://schemas.openxmlformats.org/officeDocument/2006/relationships/image" Target="../media/image54.png" /><Relationship Id="rId12" Type="http://schemas.openxmlformats.org/officeDocument/2006/relationships/image" Target="../media/image3.jpeg" /><Relationship Id="rId2" Type="http://schemas.openxmlformats.org/officeDocument/2006/relationships/image" Target="../media/image27.png" /><Relationship Id="rId1" Type="http://schemas.openxmlformats.org/officeDocument/2006/relationships/slideLayout" Target="../slideLayouts/slideLayout2.xml" /><Relationship Id="rId6" Type="http://schemas.openxmlformats.org/officeDocument/2006/relationships/image" Target="../media/image53.png" /><Relationship Id="rId11" Type="http://schemas.openxmlformats.org/officeDocument/2006/relationships/image" Target="../media/image2.jpeg" /><Relationship Id="rId5" Type="http://schemas.openxmlformats.org/officeDocument/2006/relationships/image" Target="../media/image52.png" /><Relationship Id="rId10" Type="http://schemas.openxmlformats.org/officeDocument/2006/relationships/image" Target="../media/image57.jpeg" /><Relationship Id="rId4" Type="http://schemas.openxmlformats.org/officeDocument/2006/relationships/image" Target="../media/image51.jpeg" /><Relationship Id="rId9" Type="http://schemas.openxmlformats.org/officeDocument/2006/relationships/image" Target="../media/image56.png" /></Relationships>
</file>

<file path=ppt/slides/_rels/slide17.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8" Type="http://schemas.openxmlformats.org/officeDocument/2006/relationships/customXml" Target="../ink/ink11.xml" /><Relationship Id="rId13" Type="http://schemas.openxmlformats.org/officeDocument/2006/relationships/image" Target="../media/image12.png" /><Relationship Id="rId18" Type="http://schemas.openxmlformats.org/officeDocument/2006/relationships/customXml" Target="../ink/ink16.xml" /><Relationship Id="rId26" Type="http://schemas.openxmlformats.org/officeDocument/2006/relationships/customXml" Target="../ink/ink20.xml" /><Relationship Id="rId39" Type="http://schemas.openxmlformats.org/officeDocument/2006/relationships/image" Target="../media/image3.jpeg" /><Relationship Id="rId3" Type="http://schemas.openxmlformats.org/officeDocument/2006/relationships/image" Target="../media/image7.png" /><Relationship Id="rId21" Type="http://schemas.openxmlformats.org/officeDocument/2006/relationships/image" Target="../media/image16.png" /><Relationship Id="rId34" Type="http://schemas.openxmlformats.org/officeDocument/2006/relationships/customXml" Target="../ink/ink24.xml" /><Relationship Id="rId7" Type="http://schemas.openxmlformats.org/officeDocument/2006/relationships/image" Target="../media/image9.png" /><Relationship Id="rId12" Type="http://schemas.openxmlformats.org/officeDocument/2006/relationships/customXml" Target="../ink/ink13.xml" /><Relationship Id="rId17" Type="http://schemas.openxmlformats.org/officeDocument/2006/relationships/image" Target="../media/image14.png" /><Relationship Id="rId25" Type="http://schemas.openxmlformats.org/officeDocument/2006/relationships/image" Target="../media/image18.png" /><Relationship Id="rId33" Type="http://schemas.openxmlformats.org/officeDocument/2006/relationships/image" Target="../media/image22.png" /><Relationship Id="rId38" Type="http://schemas.openxmlformats.org/officeDocument/2006/relationships/image" Target="../media/image2.jpeg" /><Relationship Id="rId2" Type="http://schemas.openxmlformats.org/officeDocument/2006/relationships/image" Target="../media/image6.png" /><Relationship Id="rId16" Type="http://schemas.openxmlformats.org/officeDocument/2006/relationships/customXml" Target="../ink/ink15.xml" /><Relationship Id="rId20" Type="http://schemas.openxmlformats.org/officeDocument/2006/relationships/customXml" Target="../ink/ink17.xml" /><Relationship Id="rId29" Type="http://schemas.openxmlformats.org/officeDocument/2006/relationships/image" Target="../media/image20.png" /><Relationship Id="rId1" Type="http://schemas.openxmlformats.org/officeDocument/2006/relationships/slideLayout" Target="../slideLayouts/slideLayout2.xml" /><Relationship Id="rId6" Type="http://schemas.openxmlformats.org/officeDocument/2006/relationships/customXml" Target="../ink/ink10.xml" /><Relationship Id="rId11" Type="http://schemas.openxmlformats.org/officeDocument/2006/relationships/image" Target="../media/image11.png" /><Relationship Id="rId24" Type="http://schemas.openxmlformats.org/officeDocument/2006/relationships/customXml" Target="../ink/ink19.xml" /><Relationship Id="rId32" Type="http://schemas.openxmlformats.org/officeDocument/2006/relationships/customXml" Target="../ink/ink23.xml" /><Relationship Id="rId37" Type="http://schemas.openxmlformats.org/officeDocument/2006/relationships/image" Target="../media/image24.png" /><Relationship Id="rId5" Type="http://schemas.openxmlformats.org/officeDocument/2006/relationships/image" Target="../media/image8.png" /><Relationship Id="rId15" Type="http://schemas.openxmlformats.org/officeDocument/2006/relationships/image" Target="../media/image13.png" /><Relationship Id="rId23" Type="http://schemas.openxmlformats.org/officeDocument/2006/relationships/image" Target="../media/image17.png" /><Relationship Id="rId28" Type="http://schemas.openxmlformats.org/officeDocument/2006/relationships/customXml" Target="../ink/ink21.xml" /><Relationship Id="rId36" Type="http://schemas.openxmlformats.org/officeDocument/2006/relationships/customXml" Target="../ink/ink25.xml" /><Relationship Id="rId10" Type="http://schemas.openxmlformats.org/officeDocument/2006/relationships/customXml" Target="../ink/ink12.xml" /><Relationship Id="rId19" Type="http://schemas.openxmlformats.org/officeDocument/2006/relationships/image" Target="../media/image15.png" /><Relationship Id="rId31" Type="http://schemas.openxmlformats.org/officeDocument/2006/relationships/image" Target="../media/image21.png" /><Relationship Id="rId4" Type="http://schemas.openxmlformats.org/officeDocument/2006/relationships/customXml" Target="../ink/ink9.xml" /><Relationship Id="rId9" Type="http://schemas.openxmlformats.org/officeDocument/2006/relationships/image" Target="../media/image10.png" /><Relationship Id="rId14" Type="http://schemas.openxmlformats.org/officeDocument/2006/relationships/customXml" Target="../ink/ink14.xml" /><Relationship Id="rId22" Type="http://schemas.openxmlformats.org/officeDocument/2006/relationships/customXml" Target="../ink/ink18.xml" /><Relationship Id="rId27" Type="http://schemas.openxmlformats.org/officeDocument/2006/relationships/image" Target="../media/image19.png" /><Relationship Id="rId30" Type="http://schemas.openxmlformats.org/officeDocument/2006/relationships/customXml" Target="../ink/ink22.xml" /><Relationship Id="rId35" Type="http://schemas.openxmlformats.org/officeDocument/2006/relationships/image" Target="../media/image23.png" /></Relationships>
</file>

<file path=ppt/slides/_rels/slide20.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hyperlink" Target="https://www.sciencedirect.com/referencework/9780123708700/encyclopedia-of-gerontology" TargetMode="Externa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8" Type="http://schemas.openxmlformats.org/officeDocument/2006/relationships/image" Target="../media/image2.jpeg" /><Relationship Id="rId3" Type="http://schemas.openxmlformats.org/officeDocument/2006/relationships/image" Target="../media/image25.png" /><Relationship Id="rId7" Type="http://schemas.openxmlformats.org/officeDocument/2006/relationships/image" Target="../media/image29.png" /><Relationship Id="rId2" Type="http://schemas.openxmlformats.org/officeDocument/2006/relationships/image" Target="../media/image1.jpeg" /><Relationship Id="rId1" Type="http://schemas.openxmlformats.org/officeDocument/2006/relationships/slideLayout" Target="../slideLayouts/slideLayout2.xml" /><Relationship Id="rId6" Type="http://schemas.openxmlformats.org/officeDocument/2006/relationships/image" Target="../media/image28.png" /><Relationship Id="rId5" Type="http://schemas.openxmlformats.org/officeDocument/2006/relationships/image" Target="../media/image27.png" /><Relationship Id="rId4" Type="http://schemas.openxmlformats.org/officeDocument/2006/relationships/image" Target="../media/image26.png" /><Relationship Id="rId9" Type="http://schemas.openxmlformats.org/officeDocument/2006/relationships/image" Target="../media/image3.jpeg" /></Relationships>
</file>

<file path=ppt/slides/_rels/slide4.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chart" Target="../charts/chart1.xml" /><Relationship Id="rId1" Type="http://schemas.openxmlformats.org/officeDocument/2006/relationships/slideLayout" Target="../slideLayouts/slideLayout2.xml" /><Relationship Id="rId5" Type="http://schemas.openxmlformats.org/officeDocument/2006/relationships/image" Target="../media/image3.jpeg" /><Relationship Id="rId4" Type="http://schemas.openxmlformats.org/officeDocument/2006/relationships/image" Target="../media/image2.jpeg" /></Relationships>
</file>

<file path=ppt/slides/_rels/slide7.xml.rels><?xml version="1.0" encoding="UTF-8" standalone="yes"?>
<Relationships xmlns="http://schemas.openxmlformats.org/package/2006/relationships"><Relationship Id="rId3" Type="http://schemas.openxmlformats.org/officeDocument/2006/relationships/image" Target="../media/image31.svg" /><Relationship Id="rId2" Type="http://schemas.openxmlformats.org/officeDocument/2006/relationships/image" Target="../media/image30.png" /><Relationship Id="rId1" Type="http://schemas.openxmlformats.org/officeDocument/2006/relationships/slideLayout" Target="../slideLayouts/slideLayout2.xml" /><Relationship Id="rId5" Type="http://schemas.openxmlformats.org/officeDocument/2006/relationships/image" Target="../media/image3.jpeg" /><Relationship Id="rId4" Type="http://schemas.openxmlformats.org/officeDocument/2006/relationships/image" Target="../media/image2.jpeg" /></Relationships>
</file>

<file path=ppt/slides/_rels/slide8.xml.rels><?xml version="1.0" encoding="UTF-8" standalone="yes"?>
<Relationships xmlns="http://schemas.openxmlformats.org/package/2006/relationships"><Relationship Id="rId8" Type="http://schemas.openxmlformats.org/officeDocument/2006/relationships/image" Target="../media/image27.png" /><Relationship Id="rId3" Type="http://schemas.openxmlformats.org/officeDocument/2006/relationships/image" Target="../media/image33.jpeg" /><Relationship Id="rId7" Type="http://schemas.openxmlformats.org/officeDocument/2006/relationships/image" Target="../media/image37.jpeg" /><Relationship Id="rId2" Type="http://schemas.openxmlformats.org/officeDocument/2006/relationships/image" Target="../media/image32.jpeg" /><Relationship Id="rId1" Type="http://schemas.openxmlformats.org/officeDocument/2006/relationships/slideLayout" Target="../slideLayouts/slideLayout2.xml" /><Relationship Id="rId6" Type="http://schemas.openxmlformats.org/officeDocument/2006/relationships/image" Target="../media/image36.jpeg" /><Relationship Id="rId5" Type="http://schemas.openxmlformats.org/officeDocument/2006/relationships/image" Target="../media/image35.jpeg" /><Relationship Id="rId10" Type="http://schemas.openxmlformats.org/officeDocument/2006/relationships/image" Target="../media/image3.jpeg" /><Relationship Id="rId4" Type="http://schemas.openxmlformats.org/officeDocument/2006/relationships/image" Target="../media/image34.jpeg" /><Relationship Id="rId9" Type="http://schemas.openxmlformats.org/officeDocument/2006/relationships/image" Target="../media/image2.jpeg" /></Relationships>
</file>

<file path=ppt/slides/_rels/slide9.xml.rels><?xml version="1.0" encoding="UTF-8" standalone="yes"?>
<Relationships xmlns="http://schemas.openxmlformats.org/package/2006/relationships"><Relationship Id="rId3" Type="http://schemas.openxmlformats.org/officeDocument/2006/relationships/image" Target="../media/image39.png" /><Relationship Id="rId2" Type="http://schemas.openxmlformats.org/officeDocument/2006/relationships/image" Target="../media/image38.png" /><Relationship Id="rId1" Type="http://schemas.openxmlformats.org/officeDocument/2006/relationships/slideLayout" Target="../slideLayouts/slideLayout2.xml" /><Relationship Id="rId5" Type="http://schemas.openxmlformats.org/officeDocument/2006/relationships/image" Target="../media/image3.jpeg" /><Relationship Id="rId4" Type="http://schemas.openxmlformats.org/officeDocument/2006/relationships/image" Target="../media/image2.jpeg"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fillRect/>
          </a:stretch>
        </a:blip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lstStyle/>
          <a:p>
            <a:pPr algn="ctr"/>
            <a:endParaRPr lang="en-US"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grpSp>
        <p:nvGrpSpPr>
          <p:cNvPr id="12" name="Group 11"/>
          <p:cNvGrpSpPr>
            <a:grpSpLocks noGrp="1" noUngrp="1" noRot="1" noChangeAspect="1" noMove="1" noResize="1"/>
          </p:cNvGrpSpPr>
          <p:nvPr/>
        </p:nvGrpSpPr>
        <p:grpSpPr>
          <a:xfrm>
            <a:off x="2959101" y="-4763"/>
            <a:ext cx="5014912" cy="6862763"/>
            <a:chOff x="2928938" y="-4763"/>
            <a:chExt cx="5014912" cy="6862763"/>
          </a:xfrm>
        </p:grpSpPr>
        <p:sp>
          <p:nvSpPr>
            <p:cNvPr id="14"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5"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6"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7"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8"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9"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4856163" y="1744525"/>
            <a:ext cx="7241323" cy="1940464"/>
          </a:xfrm>
          <a:solidFill>
            <a:schemeClr val="tx1">
              <a:lumMod val="85000"/>
              <a:lumOff val="15000"/>
            </a:schemeClr>
          </a:solidFill>
          <a:ln>
            <a:solidFill>
              <a:schemeClr val="accent1"/>
            </a:solidFill>
          </a:ln>
        </p:spPr>
        <p:txBody>
          <a:bodyPr>
            <a:normAutofit fontScale="90000"/>
          </a:bodyPr>
          <a:lstStyle/>
          <a:p>
            <a:pPr algn="ctr">
              <a:lnSpc>
                <a:spcPct val="90000"/>
              </a:lnSpc>
            </a:pPr>
            <a:r>
              <a:rPr lang="en-US" b="1" dirty="0">
                <a:ln w="9525" cmpd="sng">
                  <a:solidFill>
                    <a:schemeClr val="accent1"/>
                  </a:solidFill>
                  <a:prstDash val="solid"/>
                </a:ln>
                <a:solidFill>
                  <a:srgbClr val="70AD47">
                    <a:tint val="1000"/>
                  </a:srgbClr>
                </a:solidFill>
                <a:effectLst>
                  <a:glow rad="228600">
                    <a:schemeClr val="accent1">
                      <a:satMod val="175000"/>
                      <a:alpha val="40000"/>
                    </a:schemeClr>
                  </a:glow>
                </a:effectLst>
              </a:rPr>
              <a:t>MENTAL HEALTH CARE</a:t>
            </a:r>
            <a:br>
              <a:rPr lang="en-US" b="1" dirty="0">
                <a:ln w="9525" cmpd="sng">
                  <a:solidFill>
                    <a:schemeClr val="accent1"/>
                  </a:solidFill>
                  <a:prstDash val="solid"/>
                </a:ln>
                <a:solidFill>
                  <a:srgbClr val="70AD47">
                    <a:tint val="1000"/>
                  </a:srgbClr>
                </a:solidFill>
                <a:effectLst>
                  <a:glow rad="228600">
                    <a:schemeClr val="accent1">
                      <a:satMod val="175000"/>
                      <a:alpha val="40000"/>
                    </a:schemeClr>
                  </a:glow>
                </a:effectLst>
              </a:rPr>
            </a:br>
            <a:r>
              <a:rPr lang="en-US" b="1" dirty="0">
                <a:ln w="9525" cmpd="sng">
                  <a:solidFill>
                    <a:schemeClr val="accent1"/>
                  </a:solidFill>
                  <a:prstDash val="solid"/>
                </a:ln>
                <a:solidFill>
                  <a:srgbClr val="70AD47">
                    <a:tint val="1000"/>
                  </a:srgbClr>
                </a:solidFill>
                <a:effectLst>
                  <a:glow rad="228600">
                    <a:schemeClr val="accent1">
                      <a:satMod val="175000"/>
                      <a:alpha val="40000"/>
                    </a:schemeClr>
                  </a:glow>
                </a:effectLst>
              </a:rPr>
              <a:t>SYSTEM</a:t>
            </a:r>
          </a:p>
        </p:txBody>
      </p:sp>
      <p:sp>
        <p:nvSpPr>
          <p:cNvPr id="3" name="Subtitle 2"/>
          <p:cNvSpPr>
            <a:spLocks noGrp="1"/>
          </p:cNvSpPr>
          <p:nvPr>
            <p:ph type="subTitle" idx="1"/>
          </p:nvPr>
        </p:nvSpPr>
        <p:spPr>
          <a:xfrm>
            <a:off x="9104824" y="4265616"/>
            <a:ext cx="2150040" cy="1783215"/>
          </a:xfrm>
        </p:spPr>
        <p:txBody>
          <a:bodyPr>
            <a:normAutofit fontScale="25000" lnSpcReduction="20000"/>
          </a:bodyPr>
          <a:lstStyle/>
          <a:p>
            <a:r>
              <a:rPr lang="en-IN" dirty="0"/>
              <a:t>   </a:t>
            </a:r>
          </a:p>
          <a:p>
            <a:pPr algn="just"/>
            <a:r>
              <a:rPr lang="en-IN" sz="5500" b="1" dirty="0">
                <a:solidFill>
                  <a:schemeClr val="tx2"/>
                </a:solidFill>
                <a:latin typeface="Times New Roman" panose="02020603050405020304" pitchFamily="18" charset="0"/>
                <a:cs typeface="Times New Roman" panose="02020603050405020304" pitchFamily="18" charset="0"/>
              </a:rPr>
              <a:t>ABISHEK P</a:t>
            </a:r>
          </a:p>
          <a:p>
            <a:pPr algn="just"/>
            <a:r>
              <a:rPr lang="en-IN" sz="5500" b="1" dirty="0">
                <a:solidFill>
                  <a:schemeClr val="tx2"/>
                </a:solidFill>
                <a:latin typeface="Times New Roman" panose="02020603050405020304" pitchFamily="18" charset="0"/>
                <a:cs typeface="Times New Roman" panose="02020603050405020304" pitchFamily="18" charset="0"/>
              </a:rPr>
              <a:t>AJMAL AHAMED J</a:t>
            </a:r>
          </a:p>
          <a:p>
            <a:pPr algn="just"/>
            <a:r>
              <a:rPr lang="en-IN" sz="5500" b="1" dirty="0">
                <a:solidFill>
                  <a:schemeClr val="tx2"/>
                </a:solidFill>
                <a:latin typeface="Times New Roman" panose="02020603050405020304" pitchFamily="18" charset="0"/>
                <a:cs typeface="Times New Roman" panose="02020603050405020304" pitchFamily="18" charset="0"/>
              </a:rPr>
              <a:t>AKASH S</a:t>
            </a:r>
          </a:p>
          <a:p>
            <a:pPr algn="just"/>
            <a:r>
              <a:rPr lang="en-IN" sz="5500" b="1" dirty="0">
                <a:solidFill>
                  <a:schemeClr val="tx2"/>
                </a:solidFill>
                <a:latin typeface="Times New Roman" panose="02020603050405020304" pitchFamily="18" charset="0"/>
                <a:cs typeface="Times New Roman" panose="02020603050405020304" pitchFamily="18" charset="0"/>
              </a:rPr>
              <a:t>AKILAN K</a:t>
            </a:r>
          </a:p>
          <a:p>
            <a:endParaRPr lang="en-IN" dirty="0"/>
          </a:p>
          <a:p>
            <a:endParaRPr lang="en-IN" dirty="0"/>
          </a:p>
          <a:p>
            <a:endParaRPr lang="en-IN" dirty="0"/>
          </a:p>
          <a:p>
            <a:endParaRPr lang="en-IN" dirty="0"/>
          </a:p>
          <a:p>
            <a:endParaRPr lang="en-IN" dirty="0"/>
          </a:p>
        </p:txBody>
      </p:sp>
      <p:cxnSp>
        <p:nvCxnSpPr>
          <p:cNvPr id="20" name="Straight Connector 19"/>
          <p:cNvCxnSpPr>
            <a:cxnSpLocks noGrp="1" noRot="1" noChangeAspect="1" noMove="1" noResize="1" noEditPoints="1" noAdjustHandles="1" noChangeArrowheads="1" noChangeShapeType="1"/>
          </p:cNvCxnSpPr>
          <p:nvPr/>
        </p:nvCxnSpPr>
        <p:spPr>
          <a:xfrm>
            <a:off x="1" y="1853686"/>
            <a:ext cx="2909094" cy="72441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cxnSpLocks noGrp="1" noRot="1" noChangeAspect="1" noMove="1" noResize="1" noEditPoints="1" noAdjustHandles="1" noChangeArrowheads="1" noChangeShapeType="1"/>
          </p:cNvCxnSpPr>
          <p:nvPr/>
        </p:nvCxnSpPr>
        <p:spPr>
          <a:xfrm>
            <a:off x="1" y="3772108"/>
            <a:ext cx="3900139" cy="49350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7" name="Ink 6"/>
              <p14:cNvContentPartPr/>
              <p14:nvPr/>
            </p14:nvContentPartPr>
            <p14:xfrm>
              <a:off x="11429999" y="4172856"/>
              <a:ext cx="12095" cy="12095"/>
            </p14:xfrm>
          </p:contentPart>
        </mc:Choice>
        <mc:Fallback xmlns="">
          <p:pic>
            <p:nvPicPr>
              <p:cNvPr id="7" name="Ink 6"/>
            </p:nvPicPr>
            <p:blipFill>
              <a:blip r:embed="rId7"/>
            </p:blipFill>
            <p:spPr>
              <a:xfrm>
                <a:off x="11429999" y="4172856"/>
                <a:ext cx="12095" cy="12095"/>
              </a:xfrm>
              <a:prstGeom prst="rect"/>
            </p:spPr>
          </p:pic>
        </mc:Fallback>
      </mc:AlternateContent>
      <mc:AlternateContent xmlns:mc="http://schemas.openxmlformats.org/markup-compatibility/2006" xmlns:p14="http://schemas.microsoft.com/office/powerpoint/2010/main">
        <mc:Choice Requires="p14">
          <p:contentPart p14:bwMode="auto" r:id="rId8">
            <p14:nvContentPartPr>
              <p14:cNvPr id="8" name="Ink 7"/>
              <p14:cNvContentPartPr/>
              <p14:nvPr/>
            </p14:nvContentPartPr>
            <p14:xfrm>
              <a:off x="11429999" y="4172856"/>
              <a:ext cx="12095" cy="12095"/>
            </p14:xfrm>
          </p:contentPart>
        </mc:Choice>
        <mc:Fallback xmlns="">
          <p:pic>
            <p:nvPicPr>
              <p:cNvPr id="8" name="Ink 7"/>
            </p:nvPicPr>
            <p:blipFill>
              <a:blip r:embed="rId7"/>
            </p:blipFill>
            <p:spPr>
              <a:xfrm>
                <a:off x="11429999" y="4172856"/>
                <a:ext cx="12095" cy="12095"/>
              </a:xfrm>
              <a:prstGeom prst="rect"/>
            </p:spPr>
          </p:pic>
        </mc:Fallback>
      </mc:AlternateContent>
      <mc:AlternateContent xmlns:mc="http://schemas.openxmlformats.org/markup-compatibility/2006" xmlns:p14="http://schemas.microsoft.com/office/powerpoint/2010/main">
        <mc:Choice Requires="p14">
          <p:contentPart p14:bwMode="auto" r:id="rId9">
            <p14:nvContentPartPr>
              <p14:cNvPr id="9" name="Ink 8"/>
              <p14:cNvContentPartPr/>
              <p14:nvPr/>
            </p14:nvContentPartPr>
            <p14:xfrm>
              <a:off x="11357428" y="4172856"/>
              <a:ext cx="12095" cy="12095"/>
            </p14:xfrm>
          </p:contentPart>
        </mc:Choice>
        <mc:Fallback xmlns="">
          <p:pic>
            <p:nvPicPr>
              <p:cNvPr id="9" name="Ink 8"/>
            </p:nvPicPr>
            <p:blipFill>
              <a:blip r:embed="rId7"/>
            </p:blipFill>
            <p:spPr>
              <a:xfrm>
                <a:off x="11357428" y="4172856"/>
                <a:ext cx="12095" cy="12095"/>
              </a:xfrm>
              <a:prstGeom prst="rect"/>
            </p:spPr>
          </p:pic>
        </mc:Fallback>
      </mc:AlternateContent>
      <mc:AlternateContent xmlns:mc="http://schemas.openxmlformats.org/markup-compatibility/2006" xmlns:p14="http://schemas.microsoft.com/office/powerpoint/2010/main">
        <mc:Choice Requires="p14">
          <p:contentPart p14:bwMode="auto" r:id="rId10">
            <p14:nvContentPartPr>
              <p14:cNvPr id="11" name="Ink 10"/>
              <p14:cNvContentPartPr/>
              <p14:nvPr/>
            </p14:nvContentPartPr>
            <p14:xfrm>
              <a:off x="11357428" y="4172856"/>
              <a:ext cx="12095" cy="12095"/>
            </p14:xfrm>
          </p:contentPart>
        </mc:Choice>
        <mc:Fallback xmlns="">
          <p:pic>
            <p:nvPicPr>
              <p:cNvPr id="11" name="Ink 10"/>
            </p:nvPicPr>
            <p:blipFill>
              <a:blip r:embed="rId7"/>
            </p:blipFill>
            <p:spPr>
              <a:xfrm>
                <a:off x="11357428" y="4172856"/>
                <a:ext cx="12095" cy="12095"/>
              </a:xfrm>
              <a:prstGeom prst="rect"/>
            </p:spPr>
          </p:pic>
        </mc:Fallback>
      </mc:AlternateContent>
      <mc:AlternateContent xmlns:mc="http://schemas.openxmlformats.org/markup-compatibility/2006" xmlns:p14="http://schemas.microsoft.com/office/powerpoint/2010/main">
        <mc:Choice Requires="p14">
          <p:contentPart p14:bwMode="auto" r:id="rId11">
            <p14:nvContentPartPr>
              <p14:cNvPr id="13" name="Ink 12"/>
              <p14:cNvContentPartPr/>
              <p14:nvPr/>
            </p14:nvContentPartPr>
            <p14:xfrm>
              <a:off x="11357428" y="4172856"/>
              <a:ext cx="12095" cy="12095"/>
            </p14:xfrm>
          </p:contentPart>
        </mc:Choice>
        <mc:Fallback xmlns="">
          <p:pic>
            <p:nvPicPr>
              <p:cNvPr id="13" name="Ink 12"/>
            </p:nvPicPr>
            <p:blipFill>
              <a:blip r:embed="rId7"/>
            </p:blipFill>
            <p:spPr>
              <a:xfrm>
                <a:off x="11357428" y="4172856"/>
                <a:ext cx="12095" cy="12095"/>
              </a:xfrm>
              <a:prstGeom prst="rect"/>
            </p:spPr>
          </p:pic>
        </mc:Fallback>
      </mc:AlternateContent>
      <mc:AlternateContent xmlns:mc="http://schemas.openxmlformats.org/markup-compatibility/2006" xmlns:p14="http://schemas.microsoft.com/office/powerpoint/2010/main">
        <mc:Choice Requires="p14">
          <p:contentPart p14:bwMode="auto" r:id="rId12">
            <p14:nvContentPartPr>
              <p14:cNvPr id="21" name="Ink 20"/>
              <p14:cNvContentPartPr/>
              <p14:nvPr/>
            </p14:nvContentPartPr>
            <p14:xfrm>
              <a:off x="11357428" y="4172856"/>
              <a:ext cx="12095" cy="12095"/>
            </p14:xfrm>
          </p:contentPart>
        </mc:Choice>
        <mc:Fallback xmlns="">
          <p:pic>
            <p:nvPicPr>
              <p:cNvPr id="21" name="Ink 20"/>
            </p:nvPicPr>
            <p:blipFill>
              <a:blip r:embed="rId7"/>
            </p:blipFill>
            <p:spPr>
              <a:xfrm>
                <a:off x="11357428" y="4172856"/>
                <a:ext cx="12095" cy="12095"/>
              </a:xfrm>
              <a:prstGeom prst="rect"/>
            </p:spPr>
          </p:pic>
        </mc:Fallback>
      </mc:AlternateContent>
      <mc:AlternateContent xmlns:mc="http://schemas.openxmlformats.org/markup-compatibility/2006" xmlns:p14="http://schemas.microsoft.com/office/powerpoint/2010/main">
        <mc:Choice Requires="p14">
          <p:contentPart p14:bwMode="auto" r:id="rId13">
            <p14:nvContentPartPr>
              <p14:cNvPr id="23" name="Ink 22"/>
              <p14:cNvContentPartPr/>
              <p14:nvPr/>
            </p14:nvContentPartPr>
            <p14:xfrm>
              <a:off x="9482666" y="4160761"/>
              <a:ext cx="12095" cy="12095"/>
            </p14:xfrm>
          </p:contentPart>
        </mc:Choice>
        <mc:Fallback xmlns="">
          <p:pic>
            <p:nvPicPr>
              <p:cNvPr id="23" name="Ink 22"/>
            </p:nvPicPr>
            <p:blipFill>
              <a:blip r:embed="rId7"/>
            </p:blipFill>
            <p:spPr>
              <a:xfrm>
                <a:off x="9482666" y="4160761"/>
                <a:ext cx="12095" cy="12095"/>
              </a:xfrm>
              <a:prstGeom prst="rect"/>
            </p:spPr>
          </p:pic>
        </mc:Fallback>
      </mc:AlternateContent>
      <mc:AlternateContent xmlns:mc="http://schemas.openxmlformats.org/markup-compatibility/2006" xmlns:p14="http://schemas.microsoft.com/office/powerpoint/2010/main">
        <mc:Choice Requires="p14">
          <p:contentPart p14:bwMode="auto" r:id="rId14">
            <p14:nvContentPartPr>
              <p14:cNvPr id="24" name="Ink 23"/>
              <p14:cNvContentPartPr/>
              <p14:nvPr/>
            </p14:nvContentPartPr>
            <p14:xfrm>
              <a:off x="9482666" y="4160761"/>
              <a:ext cx="12095" cy="12095"/>
            </p14:xfrm>
          </p:contentPart>
        </mc:Choice>
        <mc:Fallback xmlns="">
          <p:pic>
            <p:nvPicPr>
              <p:cNvPr id="24" name="Ink 23"/>
            </p:nvPicPr>
            <p:blipFill>
              <a:blip r:embed="rId7"/>
            </p:blipFill>
            <p:spPr>
              <a:xfrm>
                <a:off x="9482666" y="4160761"/>
                <a:ext cx="12095" cy="12095"/>
              </a:xfrm>
              <a:prstGeom prst="rect"/>
            </p:spPr>
          </p:pic>
        </mc:Fallback>
      </mc:AlternateContent>
      <p:sp>
        <p:nvSpPr>
          <p:cNvPr id="25" name="TextBox 24">
            <a:extLst>
              <a:ext uri="{FF2B5EF4-FFF2-40B4-BE49-F238E27FC236}">
                <a16:creationId xmlns:a16="http://schemas.microsoft.com/office/drawing/2014/main" id="{19AE59CE-C4A2-B577-2983-9248966D83A4}"/>
              </a:ext>
            </a:extLst>
          </p:cNvPr>
          <p:cNvSpPr txBox="1"/>
          <p:nvPr/>
        </p:nvSpPr>
        <p:spPr>
          <a:xfrm>
            <a:off x="5184576" y="2514600"/>
            <a:ext cx="1828800" cy="1828800"/>
          </a:xfrm>
          <a:prstGeom prst="rect">
            <a:avLst/>
          </a:prstGeom>
          <a:noFill/>
        </p:spPr>
        <p:txBody>
          <a:bodyPr wrap="square" rtlCol="0">
            <a:spAutoFit/>
          </a:bodyPr>
          <a:lstStyle/>
          <a:p>
            <a:pPr algn="l"/>
            <a:endParaRPr lang="en-US" dirty="0"/>
          </a:p>
        </p:txBody>
      </p:sp>
      <p:pic>
        <p:nvPicPr>
          <p:cNvPr id="26" name="Picture 25">
            <a:extLst>
              <a:ext uri="{FF2B5EF4-FFF2-40B4-BE49-F238E27FC236}">
                <a16:creationId xmlns:a16="http://schemas.microsoft.com/office/drawing/2014/main" id="{2A672769-31F1-7C98-6574-2A2AA49DCA9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6870" y="2110243"/>
            <a:ext cx="2981205" cy="1747590"/>
          </a:xfrm>
          <a:prstGeom prst="rect">
            <a:avLst/>
          </a:prstGeom>
        </p:spPr>
      </p:pic>
      <p:pic>
        <p:nvPicPr>
          <p:cNvPr id="27" name="Picture 26">
            <a:extLst>
              <a:ext uri="{FF2B5EF4-FFF2-40B4-BE49-F238E27FC236}">
                <a16:creationId xmlns:a16="http://schemas.microsoft.com/office/drawing/2014/main" id="{6B4DFC94-954C-131F-05DF-136B2DF0150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179844" y="-79591"/>
            <a:ext cx="2151756" cy="1696968"/>
          </a:xfrm>
          <a:prstGeom prst="rect">
            <a:avLst/>
          </a:prstGeom>
        </p:spPr>
      </p:pic>
      <p:pic>
        <p:nvPicPr>
          <p:cNvPr id="28" name="Picture 27">
            <a:extLst>
              <a:ext uri="{FF2B5EF4-FFF2-40B4-BE49-F238E27FC236}">
                <a16:creationId xmlns:a16="http://schemas.microsoft.com/office/drawing/2014/main" id="{28086169-6F43-3F5E-2376-86633683ABFB}"/>
              </a:ext>
            </a:extLst>
          </p:cNvPr>
          <p:cNvPicPr>
            <a:picLocks noChangeAspect="1"/>
          </p:cNvPicPr>
          <p:nvPr/>
        </p:nvPicPr>
        <p:blipFill rotWithShape="1">
          <a:blip r:embed="rId17">
            <a:extLst>
              <a:ext uri="{28A0092B-C50C-407E-A947-70E740481C1C}">
                <a14:useLocalDpi xmlns:a14="http://schemas.microsoft.com/office/drawing/2010/main" val="0"/>
              </a:ext>
            </a:extLst>
          </a:blip>
          <a:srcRect r="17186"/>
          <a:stretch/>
        </p:blipFill>
        <p:spPr>
          <a:xfrm>
            <a:off x="351072" y="4241525"/>
            <a:ext cx="2925061" cy="2570857"/>
          </a:xfrm>
          <a:prstGeom prst="rect">
            <a:avLst/>
          </a:prstGeom>
        </p:spPr>
      </p:pic>
      <p:pic>
        <p:nvPicPr>
          <p:cNvPr id="29" name="Picture 28">
            <a:extLst>
              <a:ext uri="{FF2B5EF4-FFF2-40B4-BE49-F238E27FC236}">
                <a16:creationId xmlns:a16="http://schemas.microsoft.com/office/drawing/2014/main" id="{BF8A9D45-F39E-585F-5361-C40734D79D63}"/>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3836" y="-78181"/>
            <a:ext cx="4447040" cy="175540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0"/>
            <a:ext cx="12457430" cy="1109345"/>
          </a:xfrm>
          <a:solidFill>
            <a:schemeClr val="tx1"/>
          </a:solidFill>
        </p:spPr>
        <p:txBody>
          <a:bodyPr/>
          <a:lstStyle/>
          <a:p>
            <a:r>
              <a:rPr lang="en-US">
                <a:ln w="9525" cmpd="sng">
                  <a:solidFill>
                    <a:schemeClr val="accent1"/>
                  </a:solidFill>
                  <a:prstDash val="solid"/>
                </a:ln>
                <a:solidFill>
                  <a:srgbClr val="70AD47">
                    <a:tint val="1000"/>
                  </a:srgbClr>
                </a:solidFill>
                <a:effectLst>
                  <a:glow rad="38100">
                    <a:schemeClr val="accent1">
                      <a:alpha val="40000"/>
                    </a:schemeClr>
                  </a:glow>
                </a:effectLst>
              </a:rPr>
              <a:t>IDEATION PART  - ONE</a:t>
            </a:r>
          </a:p>
        </p:txBody>
      </p:sp>
      <p:pic>
        <p:nvPicPr>
          <p:cNvPr id="4" name="Content Placeholder 3" descr="1377790"/>
          <p:cNvPicPr>
            <a:picLocks noGrp="1" noChangeAspect="1"/>
          </p:cNvPicPr>
          <p:nvPr>
            <p:ph idx="1"/>
          </p:nvPr>
        </p:nvPicPr>
        <p:blipFill>
          <a:blip r:embed="rId2"/>
          <a:stretch>
            <a:fillRect/>
          </a:stretch>
        </p:blipFill>
        <p:spPr>
          <a:xfrm>
            <a:off x="1851660" y="1241425"/>
            <a:ext cx="1544955" cy="1544955"/>
          </a:xfrm>
          <a:prstGeom prst="rect">
            <a:avLst/>
          </a:prstGeom>
        </p:spPr>
      </p:pic>
      <p:pic>
        <p:nvPicPr>
          <p:cNvPr id="5" name="Picture 4" descr="personal-assistant-2--personal-assistant-ROBOT-AI-PLAN-CALENDAR-NOTIFICATION-TECHNOLOGY-MOBILE-PHONE-512"/>
          <p:cNvPicPr>
            <a:picLocks noChangeAspect="1"/>
          </p:cNvPicPr>
          <p:nvPr/>
        </p:nvPicPr>
        <p:blipFill>
          <a:blip r:embed="rId3"/>
          <a:stretch>
            <a:fillRect/>
          </a:stretch>
        </p:blipFill>
        <p:spPr>
          <a:xfrm>
            <a:off x="8829675" y="693420"/>
            <a:ext cx="2437765" cy="2437765"/>
          </a:xfrm>
          <a:prstGeom prst="rect">
            <a:avLst/>
          </a:prstGeom>
        </p:spPr>
      </p:pic>
      <p:pic>
        <p:nvPicPr>
          <p:cNvPr id="6" name="Picture 5" descr="10_Player_Handling_Controller_game_competition-512"/>
          <p:cNvPicPr>
            <a:picLocks noChangeAspect="1"/>
          </p:cNvPicPr>
          <p:nvPr/>
        </p:nvPicPr>
        <p:blipFill>
          <a:blip r:embed="rId4"/>
          <a:stretch>
            <a:fillRect/>
          </a:stretch>
        </p:blipFill>
        <p:spPr>
          <a:xfrm>
            <a:off x="1089660" y="3703955"/>
            <a:ext cx="1971040" cy="1971040"/>
          </a:xfrm>
          <a:prstGeom prst="rect">
            <a:avLst/>
          </a:prstGeom>
        </p:spPr>
      </p:pic>
      <p:pic>
        <p:nvPicPr>
          <p:cNvPr id="7" name="Picture 6" descr="9168691"/>
          <p:cNvPicPr>
            <a:picLocks noChangeAspect="1"/>
          </p:cNvPicPr>
          <p:nvPr/>
        </p:nvPicPr>
        <p:blipFill>
          <a:blip r:embed="rId5"/>
          <a:stretch>
            <a:fillRect/>
          </a:stretch>
        </p:blipFill>
        <p:spPr>
          <a:xfrm>
            <a:off x="9244965" y="4070985"/>
            <a:ext cx="1877695" cy="1877695"/>
          </a:xfrm>
          <a:prstGeom prst="rect">
            <a:avLst/>
          </a:prstGeom>
        </p:spPr>
      </p:pic>
      <p:pic>
        <p:nvPicPr>
          <p:cNvPr id="9" name="Picture 8" descr="1484584"/>
          <p:cNvPicPr>
            <a:picLocks noChangeAspect="1"/>
          </p:cNvPicPr>
          <p:nvPr/>
        </p:nvPicPr>
        <p:blipFill>
          <a:blip r:embed="rId6"/>
          <a:stretch>
            <a:fillRect/>
          </a:stretch>
        </p:blipFill>
        <p:spPr>
          <a:xfrm>
            <a:off x="5093970" y="5094605"/>
            <a:ext cx="1763395" cy="1763395"/>
          </a:xfrm>
          <a:prstGeom prst="rect">
            <a:avLst/>
          </a:prstGeom>
        </p:spPr>
      </p:pic>
      <p:sp>
        <p:nvSpPr>
          <p:cNvPr id="10" name="Text Box 9"/>
          <p:cNvSpPr txBox="1"/>
          <p:nvPr/>
        </p:nvSpPr>
        <p:spPr>
          <a:xfrm>
            <a:off x="4557395" y="2786380"/>
            <a:ext cx="3077210" cy="1652905"/>
          </a:xfrm>
          <a:prstGeom prst="rect">
            <a:avLst/>
          </a:prstGeom>
          <a:noFill/>
        </p:spPr>
        <p:txBody>
          <a:bodyPr wrap="square" rtlCol="0">
            <a:noAutofit/>
          </a:bodyPr>
          <a:lstStyle/>
          <a:p>
            <a:r>
              <a:rPr lang="en-US" sz="28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MENTAL HEALTH</a:t>
            </a:r>
          </a:p>
          <a:p>
            <a:endParaRPr lang="en-US" sz="28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r>
              <a:rPr lang="en-US" sz="28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CARE SYSTEM</a:t>
            </a:r>
          </a:p>
        </p:txBody>
      </p:sp>
      <p:sp>
        <p:nvSpPr>
          <p:cNvPr id="13" name="Bent Arrow 12"/>
          <p:cNvSpPr/>
          <p:nvPr/>
        </p:nvSpPr>
        <p:spPr>
          <a:xfrm flipH="1">
            <a:off x="3060700" y="1640205"/>
            <a:ext cx="1497330" cy="1261110"/>
          </a:xfrm>
          <a:prstGeom prst="ben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solidFill>
                <a:schemeClr val="tx1"/>
              </a:solidFill>
            </a:endParaRPr>
          </a:p>
        </p:txBody>
      </p:sp>
      <p:sp>
        <p:nvSpPr>
          <p:cNvPr id="14" name="Bent Arrow 13"/>
          <p:cNvSpPr/>
          <p:nvPr/>
        </p:nvSpPr>
        <p:spPr>
          <a:xfrm flipH="1" flipV="1">
            <a:off x="3187700" y="4198620"/>
            <a:ext cx="1497330" cy="1275715"/>
          </a:xfrm>
          <a:prstGeom prst="ben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solidFill>
                <a:schemeClr val="tx1"/>
              </a:solidFill>
            </a:endParaRPr>
          </a:p>
        </p:txBody>
      </p:sp>
      <p:sp>
        <p:nvSpPr>
          <p:cNvPr id="16" name="Bent Arrow 15"/>
          <p:cNvSpPr/>
          <p:nvPr/>
        </p:nvSpPr>
        <p:spPr>
          <a:xfrm>
            <a:off x="7422515" y="1640205"/>
            <a:ext cx="1407160" cy="1261110"/>
          </a:xfrm>
          <a:prstGeom prst="bentArrow">
            <a:avLst>
              <a:gd name="adj1" fmla="val 25000"/>
              <a:gd name="adj2" fmla="val 16767"/>
              <a:gd name="adj3" fmla="val 25000"/>
              <a:gd name="adj4" fmla="val 43750"/>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solidFill>
                <a:schemeClr val="tx1"/>
              </a:solidFill>
            </a:endParaRPr>
          </a:p>
        </p:txBody>
      </p:sp>
      <p:sp>
        <p:nvSpPr>
          <p:cNvPr id="18" name="Bent Arrow 17"/>
          <p:cNvSpPr/>
          <p:nvPr/>
        </p:nvSpPr>
        <p:spPr>
          <a:xfrm flipV="1">
            <a:off x="7634605" y="4198620"/>
            <a:ext cx="1501775" cy="1196340"/>
          </a:xfrm>
          <a:prstGeom prst="ben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solidFill>
                <a:schemeClr val="tx1"/>
              </a:solidFill>
            </a:endParaRPr>
          </a:p>
        </p:txBody>
      </p:sp>
      <p:sp>
        <p:nvSpPr>
          <p:cNvPr id="19" name="Down Arrow 18"/>
          <p:cNvSpPr/>
          <p:nvPr/>
        </p:nvSpPr>
        <p:spPr>
          <a:xfrm>
            <a:off x="5361305" y="4439285"/>
            <a:ext cx="1228725" cy="51054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20" name="Text Box 19"/>
          <p:cNvSpPr txBox="1"/>
          <p:nvPr/>
        </p:nvSpPr>
        <p:spPr>
          <a:xfrm>
            <a:off x="937895" y="1536065"/>
            <a:ext cx="4064000" cy="368300"/>
          </a:xfrm>
          <a:prstGeom prst="rect">
            <a:avLst/>
          </a:prstGeom>
          <a:noFill/>
        </p:spPr>
        <p:txBody>
          <a:bodyPr wrap="square" rtlCol="0">
            <a:spAutoFit/>
          </a:bodyPr>
          <a:lstStyle/>
          <a:p>
            <a:endParaRPr lang="en-US"/>
          </a:p>
        </p:txBody>
      </p:sp>
      <p:pic>
        <p:nvPicPr>
          <p:cNvPr id="8" name="Picture 7">
            <a:extLst>
              <a:ext uri="{FF2B5EF4-FFF2-40B4-BE49-F238E27FC236}">
                <a16:creationId xmlns:a16="http://schemas.microsoft.com/office/drawing/2014/main" id="{E13DF648-5DA2-229F-8221-57ADB0744FB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8770" y="-79591"/>
            <a:ext cx="2028200" cy="1188936"/>
          </a:xfrm>
          <a:prstGeom prst="rect">
            <a:avLst/>
          </a:prstGeom>
        </p:spPr>
      </p:pic>
      <p:pic>
        <p:nvPicPr>
          <p:cNvPr id="12" name="Picture 11">
            <a:extLst>
              <a:ext uri="{FF2B5EF4-FFF2-40B4-BE49-F238E27FC236}">
                <a16:creationId xmlns:a16="http://schemas.microsoft.com/office/drawing/2014/main" id="{1DBF9B4E-F77F-D202-160F-43CAAC81D99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33404" y="-79591"/>
            <a:ext cx="1598195" cy="126040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289155" cy="746760"/>
          </a:xfrm>
          <a:solidFill>
            <a:schemeClr val="tx1"/>
          </a:solidFill>
        </p:spPr>
        <p:txBody>
          <a:bodyPr>
            <a:normAutofit/>
          </a:bodyPr>
          <a:lstStyle/>
          <a:p>
            <a:r>
              <a:rPr lang="en-US">
                <a:ln w="9525" cmpd="sng">
                  <a:solidFill>
                    <a:schemeClr val="accent1"/>
                  </a:solidFill>
                  <a:prstDash val="solid"/>
                </a:ln>
                <a:solidFill>
                  <a:srgbClr val="70AD47">
                    <a:tint val="1000"/>
                  </a:srgbClr>
                </a:solidFill>
                <a:effectLst>
                  <a:glow rad="38100">
                    <a:schemeClr val="accent1">
                      <a:alpha val="40000"/>
                    </a:schemeClr>
                  </a:glow>
                </a:effectLst>
              </a:rPr>
              <a:t>CONTINUATION</a:t>
            </a:r>
          </a:p>
        </p:txBody>
      </p:sp>
      <p:sp>
        <p:nvSpPr>
          <p:cNvPr id="3" name="Content Placeholder 2"/>
          <p:cNvSpPr>
            <a:spLocks noGrp="1"/>
          </p:cNvSpPr>
          <p:nvPr>
            <p:ph idx="1"/>
          </p:nvPr>
        </p:nvSpPr>
        <p:spPr>
          <a:xfrm>
            <a:off x="1212850" y="447040"/>
            <a:ext cx="5807710" cy="6522085"/>
          </a:xfrm>
        </p:spPr>
        <p:txBody>
          <a:bodyPr>
            <a:normAutofit fontScale="70000"/>
          </a:bodyPr>
          <a:lstStyle/>
          <a:p>
            <a:r>
              <a:rPr lang="en-US" sz="3000" b="1"/>
              <a:t>SCAMPER for Mental Health Care System</a:t>
            </a:r>
          </a:p>
          <a:p>
            <a:endParaRPr lang="en-US"/>
          </a:p>
          <a:p>
            <a:r>
              <a:rPr lang="en-US"/>
              <a:t>Substitute: Replace in-person therapy with telehealth options or AI chatbots for 24/7 support.</a:t>
            </a:r>
          </a:p>
          <a:p>
            <a:r>
              <a:rPr lang="en-US"/>
              <a:t>Combine: Merge self-help tools (e.g., mood trackers) with professional therapy resources in one app.</a:t>
            </a:r>
          </a:p>
          <a:p>
            <a:r>
              <a:rPr lang="en-US"/>
              <a:t>Adapt: Adapt fitness tracking models to track mental wellness (e.g., daily mood and stress levels).</a:t>
            </a:r>
          </a:p>
          <a:p>
            <a:r>
              <a:rPr lang="en-US"/>
              <a:t>Modify: Modify app design to make it more user-friendly and less clinical, reducing stigma.</a:t>
            </a:r>
          </a:p>
          <a:p>
            <a:r>
              <a:rPr lang="en-US"/>
              <a:t>Put it to Another Use: Use peer support groups in virtual settings for broader community outreach.</a:t>
            </a:r>
          </a:p>
          <a:p>
            <a:r>
              <a:rPr lang="en-US"/>
              <a:t>Eliminate: Remove long wait times and complex insurance processes by offering immediate access to care.</a:t>
            </a:r>
          </a:p>
          <a:p>
            <a:r>
              <a:rPr lang="en-US"/>
              <a:t>Reverse: Shift from reactive care to proactive check-ins and mental wellness maintenance.</a:t>
            </a:r>
          </a:p>
        </p:txBody>
      </p:sp>
      <p:sp>
        <p:nvSpPr>
          <p:cNvPr id="4" name="Text Box 3"/>
          <p:cNvSpPr txBox="1"/>
          <p:nvPr/>
        </p:nvSpPr>
        <p:spPr>
          <a:xfrm>
            <a:off x="7020560" y="685800"/>
            <a:ext cx="5044440" cy="6496050"/>
          </a:xfrm>
          <a:prstGeom prst="rect">
            <a:avLst/>
          </a:prstGeom>
          <a:noFill/>
        </p:spPr>
        <p:txBody>
          <a:bodyPr wrap="square" rtlCol="0">
            <a:noAutofit/>
          </a:bodyPr>
          <a:lstStyle/>
          <a:p>
            <a:r>
              <a:rPr lang="en-US" sz="2000" b="1"/>
              <a:t>Lateral Thinking for Mental Health Care System</a:t>
            </a:r>
          </a:p>
          <a:p>
            <a:endParaRPr lang="en-US"/>
          </a:p>
          <a:p>
            <a:endParaRPr lang="en-US"/>
          </a:p>
          <a:p>
            <a:r>
              <a:rPr lang="en-US"/>
              <a:t>Reframe the Problem: Shift focus from treatment to preventative wellness (e.g., daily mental health check-ins).</a:t>
            </a:r>
          </a:p>
          <a:p>
            <a:endParaRPr lang="en-US"/>
          </a:p>
          <a:p>
            <a:r>
              <a:rPr lang="en-US"/>
              <a:t>Cross-Pollinate Ideas: Incorporate gamification from fitness apps to track and reward mental health milestones.</a:t>
            </a:r>
          </a:p>
          <a:p>
            <a:endParaRPr lang="en-US"/>
          </a:p>
          <a:p>
            <a:r>
              <a:rPr lang="en-US"/>
              <a:t>Break Assumptions: Challenge the need for long therapy sessions by offering micro-sessions or on-demand support.</a:t>
            </a:r>
          </a:p>
          <a:p>
            <a:endParaRPr lang="en-US"/>
          </a:p>
          <a:p>
            <a:r>
              <a:rPr lang="en-US"/>
              <a:t>Challenge the Status Quo: Create a system for instant access to care via chatbots or virtual therapy, bypassing traditional waiting times.</a:t>
            </a:r>
          </a:p>
        </p:txBody>
      </p:sp>
      <p:cxnSp>
        <p:nvCxnSpPr>
          <p:cNvPr id="5" name="Straight Connector 4"/>
          <p:cNvCxnSpPr/>
          <p:nvPr/>
        </p:nvCxnSpPr>
        <p:spPr>
          <a:xfrm>
            <a:off x="6925310" y="746125"/>
            <a:ext cx="0" cy="6111875"/>
          </a:xfrm>
          <a:prstGeom prst="line">
            <a:avLst/>
          </a:prstGeom>
        </p:spPr>
        <p:style>
          <a:lnRef idx="2">
            <a:schemeClr val="accent1"/>
          </a:lnRef>
          <a:fillRef idx="0">
            <a:srgbClr val="FFFFFF"/>
          </a:fillRef>
          <a:effectRef idx="0">
            <a:srgbClr val="FFFFFF"/>
          </a:effectRef>
          <a:fontRef idx="minor">
            <a:schemeClr val="tx1"/>
          </a:fontRef>
        </p:style>
      </p:cxnSp>
      <p:cxnSp>
        <p:nvCxnSpPr>
          <p:cNvPr id="6" name="Straight Connector 5"/>
          <p:cNvCxnSpPr/>
          <p:nvPr/>
        </p:nvCxnSpPr>
        <p:spPr>
          <a:xfrm flipV="1">
            <a:off x="1355725" y="1422400"/>
            <a:ext cx="10659745" cy="15875"/>
          </a:xfrm>
          <a:prstGeom prst="line">
            <a:avLst/>
          </a:prstGeom>
        </p:spPr>
        <p:style>
          <a:lnRef idx="2">
            <a:schemeClr val="accent1"/>
          </a:lnRef>
          <a:fillRef idx="0">
            <a:srgbClr val="FFFFFF"/>
          </a:fillRef>
          <a:effectRef idx="0">
            <a:srgbClr val="FFFFFF"/>
          </a:effectRef>
          <a:fontRef idx="minor">
            <a:schemeClr val="tx1"/>
          </a:fontRef>
        </p:style>
      </p:cxnSp>
      <p:pic>
        <p:nvPicPr>
          <p:cNvPr id="8" name="Picture 7">
            <a:extLst>
              <a:ext uri="{FF2B5EF4-FFF2-40B4-BE49-F238E27FC236}">
                <a16:creationId xmlns:a16="http://schemas.microsoft.com/office/drawing/2014/main" id="{E4E1693F-A3C9-6D9C-C8AF-B93410BC37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42" y="-79590"/>
            <a:ext cx="1784765" cy="1046234"/>
          </a:xfrm>
          <a:prstGeom prst="rect">
            <a:avLst/>
          </a:prstGeom>
        </p:spPr>
      </p:pic>
      <p:pic>
        <p:nvPicPr>
          <p:cNvPr id="10" name="Picture 9">
            <a:extLst>
              <a:ext uri="{FF2B5EF4-FFF2-40B4-BE49-F238E27FC236}">
                <a16:creationId xmlns:a16="http://schemas.microsoft.com/office/drawing/2014/main" id="{85372496-896C-C4B6-8E0A-FC29E30E18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7828" y="-79590"/>
            <a:ext cx="1133771" cy="89414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 y="0"/>
            <a:ext cx="12192000" cy="1066165"/>
          </a:xfrm>
          <a:solidFill>
            <a:schemeClr val="tx1">
              <a:lumMod val="95000"/>
              <a:lumOff val="5000"/>
            </a:schemeClr>
          </a:solidFill>
        </p:spPr>
        <p:txBody>
          <a:bodyPr/>
          <a:lstStyle/>
          <a:p>
            <a:r>
              <a:rPr lang="en-US" b="1">
                <a:ln w="9525" cmpd="sng">
                  <a:solidFill>
                    <a:schemeClr val="accent1"/>
                  </a:solidFill>
                  <a:prstDash val="solid"/>
                </a:ln>
                <a:solidFill>
                  <a:srgbClr val="70AD47">
                    <a:tint val="1000"/>
                  </a:srgbClr>
                </a:solidFill>
                <a:effectLst>
                  <a:glow rad="38100">
                    <a:schemeClr val="accent1">
                      <a:alpha val="40000"/>
                    </a:schemeClr>
                  </a:glow>
                </a:effectLst>
                <a:sym typeface="+mn-ea"/>
              </a:rPr>
              <a:t>IDEATION PART - TWO</a:t>
            </a:r>
          </a:p>
        </p:txBody>
      </p:sp>
      <p:sp>
        <p:nvSpPr>
          <p:cNvPr id="3" name="Content Placeholder 2"/>
          <p:cNvSpPr>
            <a:spLocks noGrp="1"/>
          </p:cNvSpPr>
          <p:nvPr>
            <p:ph idx="1"/>
          </p:nvPr>
        </p:nvSpPr>
        <p:spPr>
          <a:xfrm>
            <a:off x="1323975" y="880110"/>
            <a:ext cx="10648950" cy="5978525"/>
          </a:xfrm>
        </p:spPr>
        <p:txBody>
          <a:bodyPr>
            <a:normAutofit fontScale="90000" lnSpcReduction="10000"/>
          </a:bodyPr>
          <a:lstStyle/>
          <a:p>
            <a:r>
              <a:rPr lang="en-US" sz="3000"/>
              <a:t>Synectics</a:t>
            </a:r>
          </a:p>
          <a:p>
            <a:r>
              <a:rPr lang="en-US"/>
              <a:t>Application in Mental Health App: Encourages thinking outside the box to design unique solutions for mental health challenges. For example, considering unexpected user interactions or combining unrelated mental health resources (e.g., combining mood tracking with mindfulness practices).</a:t>
            </a:r>
          </a:p>
          <a:p>
            <a:r>
              <a:rPr lang="en-US" sz="3000"/>
              <a:t>Analogical Thinking</a:t>
            </a:r>
          </a:p>
          <a:p>
            <a:r>
              <a:rPr lang="en-US"/>
              <a:t>Application in Mental Health App: Use analogies from other industries (e.g., fitness tracking apps) to create novel mental health tools, such as integrating gamification into mood tracking or creating a "mental health fitness tracker" to visualize emotional progress.</a:t>
            </a:r>
          </a:p>
          <a:p>
            <a:r>
              <a:rPr lang="en-US" sz="3000"/>
              <a:t> Concept Evaluation</a:t>
            </a:r>
          </a:p>
          <a:p>
            <a:r>
              <a:rPr lang="en-US"/>
              <a:t>Application in Mental Health App: Evaluate proposed app features (e.g., therapy chatbots, mood trackers) by testing user feedback and assessing how well they meet user needs, improve accessibility, and align with the goals of providing supportive mental health care.</a:t>
            </a:r>
          </a:p>
        </p:txBody>
      </p:sp>
      <p:pic>
        <p:nvPicPr>
          <p:cNvPr id="5" name="Picture 4">
            <a:extLst>
              <a:ext uri="{FF2B5EF4-FFF2-40B4-BE49-F238E27FC236}">
                <a16:creationId xmlns:a16="http://schemas.microsoft.com/office/drawing/2014/main" id="{9BEA7C26-291B-310D-2DA0-B5EB486070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42" y="-79591"/>
            <a:ext cx="1869011" cy="1095619"/>
          </a:xfrm>
          <a:prstGeom prst="rect">
            <a:avLst/>
          </a:prstGeom>
        </p:spPr>
      </p:pic>
      <p:pic>
        <p:nvPicPr>
          <p:cNvPr id="7" name="Picture 6">
            <a:extLst>
              <a:ext uri="{FF2B5EF4-FFF2-40B4-BE49-F238E27FC236}">
                <a16:creationId xmlns:a16="http://schemas.microsoft.com/office/drawing/2014/main" id="{DA45C3FB-5196-299D-9A9A-64A362A1C4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8024" y="-79591"/>
            <a:ext cx="1463575" cy="115423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 y="0"/>
            <a:ext cx="12292965" cy="789940"/>
          </a:xfrm>
          <a:solidFill>
            <a:schemeClr val="tx1">
              <a:lumMod val="85000"/>
              <a:lumOff val="15000"/>
            </a:schemeClr>
          </a:solidFill>
        </p:spPr>
        <p:txBody>
          <a:bodyPr/>
          <a:lstStyle/>
          <a:p>
            <a:r>
              <a:rPr 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SOFT PROTOTYPE</a:t>
            </a:r>
          </a:p>
        </p:txBody>
      </p:sp>
      <p:sp>
        <p:nvSpPr>
          <p:cNvPr id="6" name="TextBox 5">
            <a:extLst>
              <a:ext uri="{FF2B5EF4-FFF2-40B4-BE49-F238E27FC236}">
                <a16:creationId xmlns:a16="http://schemas.microsoft.com/office/drawing/2014/main" id="{04A46D0A-77DF-1387-C431-912BE8810FC9}"/>
              </a:ext>
            </a:extLst>
          </p:cNvPr>
          <p:cNvSpPr txBox="1"/>
          <p:nvPr/>
        </p:nvSpPr>
        <p:spPr>
          <a:xfrm>
            <a:off x="5229225" y="2514600"/>
            <a:ext cx="1828800" cy="1828800"/>
          </a:xfrm>
          <a:prstGeom prst="rect">
            <a:avLst/>
          </a:prstGeom>
          <a:noFill/>
        </p:spPr>
        <p:txBody>
          <a:bodyPr wrap="square" rtlCol="0">
            <a:spAutoFit/>
          </a:bodyPr>
          <a:lstStyle/>
          <a:p>
            <a:pPr algn="l"/>
            <a:endParaRPr lang="en-US" dirty="0"/>
          </a:p>
        </p:txBody>
      </p:sp>
      <p:pic>
        <p:nvPicPr>
          <p:cNvPr id="15" name="Picture 14">
            <a:extLst>
              <a:ext uri="{FF2B5EF4-FFF2-40B4-BE49-F238E27FC236}">
                <a16:creationId xmlns:a16="http://schemas.microsoft.com/office/drawing/2014/main" id="{D1C45CEB-3202-0FC0-5AE0-37C5455D14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141" y="1974624"/>
            <a:ext cx="4808859" cy="3834475"/>
          </a:xfrm>
          <a:prstGeom prst="rect">
            <a:avLst/>
          </a:prstGeom>
        </p:spPr>
      </p:pic>
      <p:pic>
        <p:nvPicPr>
          <p:cNvPr id="17" name="Picture 16">
            <a:extLst>
              <a:ext uri="{FF2B5EF4-FFF2-40B4-BE49-F238E27FC236}">
                <a16:creationId xmlns:a16="http://schemas.microsoft.com/office/drawing/2014/main" id="{AEE09FA9-89F5-528D-3BAD-49E173ADD7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4917" y="1974624"/>
            <a:ext cx="4873297" cy="3834475"/>
          </a:xfrm>
          <a:prstGeom prst="rect">
            <a:avLst/>
          </a:prstGeom>
        </p:spPr>
      </p:pic>
      <p:sp>
        <p:nvSpPr>
          <p:cNvPr id="20" name="TextBox 19">
            <a:extLst>
              <a:ext uri="{FF2B5EF4-FFF2-40B4-BE49-F238E27FC236}">
                <a16:creationId xmlns:a16="http://schemas.microsoft.com/office/drawing/2014/main" id="{F218C46D-D64B-2D83-13EC-F159F8FB0962}"/>
              </a:ext>
            </a:extLst>
          </p:cNvPr>
          <p:cNvSpPr txBox="1"/>
          <p:nvPr/>
        </p:nvSpPr>
        <p:spPr>
          <a:xfrm>
            <a:off x="5229225" y="2514600"/>
            <a:ext cx="1828800" cy="1828800"/>
          </a:xfrm>
          <a:prstGeom prst="rect">
            <a:avLst/>
          </a:prstGeom>
          <a:noFill/>
        </p:spPr>
        <p:txBody>
          <a:bodyPr wrap="square" rtlCol="0">
            <a:spAutoFit/>
          </a:bodyPr>
          <a:lstStyle/>
          <a:p>
            <a:pPr algn="l"/>
            <a:endParaRPr lang="en-US" dirty="0"/>
          </a:p>
        </p:txBody>
      </p:sp>
      <p:sp>
        <p:nvSpPr>
          <p:cNvPr id="21" name="TextBox 20">
            <a:extLst>
              <a:ext uri="{FF2B5EF4-FFF2-40B4-BE49-F238E27FC236}">
                <a16:creationId xmlns:a16="http://schemas.microsoft.com/office/drawing/2014/main" id="{3F1C8DDF-9F58-8638-95B6-499E9623AC6B}"/>
              </a:ext>
            </a:extLst>
          </p:cNvPr>
          <p:cNvSpPr txBox="1"/>
          <p:nvPr/>
        </p:nvSpPr>
        <p:spPr>
          <a:xfrm>
            <a:off x="1491258" y="1634133"/>
            <a:ext cx="5566767" cy="369332"/>
          </a:xfrm>
          <a:prstGeom prst="rect">
            <a:avLst/>
          </a:prstGeom>
          <a:noFill/>
        </p:spPr>
        <p:txBody>
          <a:bodyPr wrap="square" rtlCol="0">
            <a:spAutoFit/>
          </a:bodyPr>
          <a:lstStyle/>
          <a:p>
            <a:pPr algn="l"/>
            <a:r>
              <a:rPr lang="en-IN" dirty="0"/>
              <a:t>LOGIN PAGE</a:t>
            </a:r>
            <a:endParaRPr lang="en-US" dirty="0"/>
          </a:p>
        </p:txBody>
      </p:sp>
      <p:sp>
        <p:nvSpPr>
          <p:cNvPr id="22" name="TextBox 21">
            <a:extLst>
              <a:ext uri="{FF2B5EF4-FFF2-40B4-BE49-F238E27FC236}">
                <a16:creationId xmlns:a16="http://schemas.microsoft.com/office/drawing/2014/main" id="{6D9897F2-75D3-D6D3-A5A8-F50DA73EF213}"/>
              </a:ext>
            </a:extLst>
          </p:cNvPr>
          <p:cNvSpPr txBox="1"/>
          <p:nvPr/>
        </p:nvSpPr>
        <p:spPr>
          <a:xfrm>
            <a:off x="7058025" y="1605292"/>
            <a:ext cx="2963763" cy="369332"/>
          </a:xfrm>
          <a:prstGeom prst="rect">
            <a:avLst/>
          </a:prstGeom>
          <a:noFill/>
        </p:spPr>
        <p:txBody>
          <a:bodyPr wrap="square" rtlCol="0">
            <a:spAutoFit/>
          </a:bodyPr>
          <a:lstStyle/>
          <a:p>
            <a:pPr algn="l"/>
            <a:r>
              <a:rPr lang="en-IN" dirty="0"/>
              <a:t>DASHBOARD PAGE</a:t>
            </a:r>
            <a:endParaRPr lang="en-US" dirty="0"/>
          </a:p>
        </p:txBody>
      </p:sp>
      <p:pic>
        <p:nvPicPr>
          <p:cNvPr id="24" name="Picture 23">
            <a:extLst>
              <a:ext uri="{FF2B5EF4-FFF2-40B4-BE49-F238E27FC236}">
                <a16:creationId xmlns:a16="http://schemas.microsoft.com/office/drawing/2014/main" id="{082A0F90-928F-6E57-FD85-A53A4BC0A1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42" y="-79590"/>
            <a:ext cx="2083324" cy="1221250"/>
          </a:xfrm>
          <a:prstGeom prst="rect">
            <a:avLst/>
          </a:prstGeom>
        </p:spPr>
      </p:pic>
      <p:pic>
        <p:nvPicPr>
          <p:cNvPr id="26" name="Picture 25">
            <a:extLst>
              <a:ext uri="{FF2B5EF4-FFF2-40B4-BE49-F238E27FC236}">
                <a16:creationId xmlns:a16="http://schemas.microsoft.com/office/drawing/2014/main" id="{54D65599-6E8A-DCC3-4020-5441EA90DE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76358" y="-79591"/>
            <a:ext cx="1455241" cy="114766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F5A3CDC-7453-8435-A21B-397668AA40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2842" y="2122749"/>
            <a:ext cx="3938588" cy="1872988"/>
          </a:xfrm>
        </p:spPr>
      </p:pic>
      <p:sp>
        <p:nvSpPr>
          <p:cNvPr id="5" name="Title 1">
            <a:extLst>
              <a:ext uri="{FF2B5EF4-FFF2-40B4-BE49-F238E27FC236}">
                <a16:creationId xmlns:a16="http://schemas.microsoft.com/office/drawing/2014/main" id="{9C17DF2D-E872-CB1F-E364-96DE07BAFE1C}"/>
              </a:ext>
            </a:extLst>
          </p:cNvPr>
          <p:cNvSpPr txBox="1">
            <a:spLocks noGrp="1"/>
          </p:cNvSpPr>
          <p:nvPr>
            <p:ph type="title"/>
          </p:nvPr>
        </p:nvSpPr>
        <p:spPr>
          <a:xfrm>
            <a:off x="1484310" y="104776"/>
            <a:ext cx="10195721" cy="962024"/>
          </a:xfrm>
          <a:prstGeom prst="rect">
            <a:avLst/>
          </a:prstGeom>
          <a:solidFill>
            <a:schemeClr val="tx1">
              <a:lumMod val="85000"/>
              <a:lumOff val="15000"/>
            </a:schemeClr>
          </a:solidFill>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SOFT PROTOTYPE</a:t>
            </a:r>
          </a:p>
        </p:txBody>
      </p:sp>
      <p:pic>
        <p:nvPicPr>
          <p:cNvPr id="7" name="Picture 6">
            <a:extLst>
              <a:ext uri="{FF2B5EF4-FFF2-40B4-BE49-F238E27FC236}">
                <a16:creationId xmlns:a16="http://schemas.microsoft.com/office/drawing/2014/main" id="{1057A9E9-4462-3BD6-51B7-72610176AC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6186" y="2122749"/>
            <a:ext cx="5013845" cy="1872988"/>
          </a:xfrm>
          <a:prstGeom prst="rect">
            <a:avLst/>
          </a:prstGeom>
        </p:spPr>
      </p:pic>
      <p:pic>
        <p:nvPicPr>
          <p:cNvPr id="8" name="Picture 7">
            <a:extLst>
              <a:ext uri="{FF2B5EF4-FFF2-40B4-BE49-F238E27FC236}">
                <a16:creationId xmlns:a16="http://schemas.microsoft.com/office/drawing/2014/main" id="{FE214660-C280-B111-210E-76E14D7E4B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2172" y="4607719"/>
            <a:ext cx="4724400" cy="2402680"/>
          </a:xfrm>
          <a:prstGeom prst="rect">
            <a:avLst/>
          </a:prstGeom>
        </p:spPr>
      </p:pic>
      <p:sp>
        <p:nvSpPr>
          <p:cNvPr id="9" name="TextBox 8">
            <a:extLst>
              <a:ext uri="{FF2B5EF4-FFF2-40B4-BE49-F238E27FC236}">
                <a16:creationId xmlns:a16="http://schemas.microsoft.com/office/drawing/2014/main" id="{2627D83B-5765-D569-490B-FE4A56A15CE3}"/>
              </a:ext>
            </a:extLst>
          </p:cNvPr>
          <p:cNvSpPr txBox="1"/>
          <p:nvPr/>
        </p:nvSpPr>
        <p:spPr>
          <a:xfrm>
            <a:off x="1785068" y="1774610"/>
            <a:ext cx="5228308" cy="369332"/>
          </a:xfrm>
          <a:prstGeom prst="rect">
            <a:avLst/>
          </a:prstGeom>
          <a:noFill/>
        </p:spPr>
        <p:txBody>
          <a:bodyPr wrap="square" rtlCol="0">
            <a:spAutoFit/>
          </a:bodyPr>
          <a:lstStyle/>
          <a:p>
            <a:pPr algn="l"/>
            <a:r>
              <a:rPr lang="en-IN" dirty="0"/>
              <a:t>Profile</a:t>
            </a:r>
            <a:endParaRPr lang="en-US" dirty="0"/>
          </a:p>
        </p:txBody>
      </p:sp>
      <p:sp>
        <p:nvSpPr>
          <p:cNvPr id="10" name="TextBox 9">
            <a:extLst>
              <a:ext uri="{FF2B5EF4-FFF2-40B4-BE49-F238E27FC236}">
                <a16:creationId xmlns:a16="http://schemas.microsoft.com/office/drawing/2014/main" id="{46E4D550-3205-D901-6864-BE51F96FC7C6}"/>
              </a:ext>
            </a:extLst>
          </p:cNvPr>
          <p:cNvSpPr txBox="1"/>
          <p:nvPr/>
        </p:nvSpPr>
        <p:spPr>
          <a:xfrm>
            <a:off x="7013376" y="1806280"/>
            <a:ext cx="3393556" cy="369332"/>
          </a:xfrm>
          <a:prstGeom prst="rect">
            <a:avLst/>
          </a:prstGeom>
          <a:noFill/>
        </p:spPr>
        <p:txBody>
          <a:bodyPr wrap="square" rtlCol="0">
            <a:spAutoFit/>
          </a:bodyPr>
          <a:lstStyle/>
          <a:p>
            <a:pPr algn="l"/>
            <a:r>
              <a:rPr lang="en-IN" dirty="0"/>
              <a:t>Tips</a:t>
            </a:r>
            <a:endParaRPr lang="en-US" dirty="0"/>
          </a:p>
        </p:txBody>
      </p:sp>
      <p:sp>
        <p:nvSpPr>
          <p:cNvPr id="11" name="TextBox 10">
            <a:extLst>
              <a:ext uri="{FF2B5EF4-FFF2-40B4-BE49-F238E27FC236}">
                <a16:creationId xmlns:a16="http://schemas.microsoft.com/office/drawing/2014/main" id="{70317092-DDD4-3136-EEC1-45D68BCDE32E}"/>
              </a:ext>
            </a:extLst>
          </p:cNvPr>
          <p:cNvSpPr txBox="1"/>
          <p:nvPr/>
        </p:nvSpPr>
        <p:spPr>
          <a:xfrm>
            <a:off x="4786311" y="4206717"/>
            <a:ext cx="2227065" cy="369332"/>
          </a:xfrm>
          <a:prstGeom prst="rect">
            <a:avLst/>
          </a:prstGeom>
          <a:noFill/>
        </p:spPr>
        <p:txBody>
          <a:bodyPr wrap="square" rtlCol="0">
            <a:spAutoFit/>
          </a:bodyPr>
          <a:lstStyle/>
          <a:p>
            <a:pPr algn="l"/>
            <a:r>
              <a:rPr lang="en-IN" dirty="0"/>
              <a:t>STATUS</a:t>
            </a:r>
            <a:endParaRPr lang="en-US" dirty="0"/>
          </a:p>
        </p:txBody>
      </p:sp>
      <p:pic>
        <p:nvPicPr>
          <p:cNvPr id="13" name="Picture 12">
            <a:extLst>
              <a:ext uri="{FF2B5EF4-FFF2-40B4-BE49-F238E27FC236}">
                <a16:creationId xmlns:a16="http://schemas.microsoft.com/office/drawing/2014/main" id="{D27114E9-92DC-60DC-AAA0-128F8A478B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41" y="-79591"/>
            <a:ext cx="2119095" cy="1242219"/>
          </a:xfrm>
          <a:prstGeom prst="rect">
            <a:avLst/>
          </a:prstGeom>
        </p:spPr>
      </p:pic>
      <p:pic>
        <p:nvPicPr>
          <p:cNvPr id="15" name="Picture 14">
            <a:extLst>
              <a:ext uri="{FF2B5EF4-FFF2-40B4-BE49-F238E27FC236}">
                <a16:creationId xmlns:a16="http://schemas.microsoft.com/office/drawing/2014/main" id="{0A2815C8-C0B2-AE0D-E258-0D20A32E50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2750" y="-79591"/>
            <a:ext cx="1758850" cy="1387105"/>
          </a:xfrm>
          <a:prstGeom prst="rect">
            <a:avLst/>
          </a:prstGeom>
        </p:spPr>
      </p:pic>
    </p:spTree>
    <p:extLst>
      <p:ext uri="{BB962C8B-B14F-4D97-AF65-F5344CB8AC3E}">
        <p14:creationId xmlns:p14="http://schemas.microsoft.com/office/powerpoint/2010/main" val="2275542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 y="-14605"/>
            <a:ext cx="12193270" cy="921385"/>
          </a:xfrm>
          <a:solidFill>
            <a:schemeClr val="tx1">
              <a:lumMod val="85000"/>
              <a:lumOff val="15000"/>
            </a:schemeClr>
          </a:solidFill>
        </p:spPr>
        <p:txBody>
          <a:bodyPr/>
          <a:lstStyle/>
          <a:p>
            <a:r>
              <a:rPr lang="en-US">
                <a:ln w="9525" cmpd="sng">
                  <a:solidFill>
                    <a:schemeClr val="accent1"/>
                  </a:solidFill>
                  <a:prstDash val="solid"/>
                </a:ln>
                <a:solidFill>
                  <a:srgbClr val="70AD47">
                    <a:tint val="1000"/>
                  </a:srgbClr>
                </a:solidFill>
                <a:effectLst>
                  <a:glow rad="38100">
                    <a:schemeClr val="accent1">
                      <a:alpha val="40000"/>
                    </a:schemeClr>
                  </a:glow>
                </a:effectLst>
              </a:rPr>
              <a:t>MEDIUM PROTOTYPE</a:t>
            </a:r>
          </a:p>
        </p:txBody>
      </p:sp>
      <p:sp>
        <p:nvSpPr>
          <p:cNvPr id="3" name="Content Placeholder 2"/>
          <p:cNvSpPr>
            <a:spLocks noGrp="1"/>
          </p:cNvSpPr>
          <p:nvPr>
            <p:ph idx="1"/>
          </p:nvPr>
        </p:nvSpPr>
        <p:spPr>
          <a:xfrm>
            <a:off x="1244600" y="1038860"/>
            <a:ext cx="4737735" cy="3139440"/>
          </a:xfrm>
        </p:spPr>
        <p:txBody>
          <a:bodyPr>
            <a:noAutofit/>
          </a:bodyPr>
          <a:lstStyle/>
          <a:p>
            <a:r>
              <a:rPr lang="en-US" sz="2000" b="1">
                <a:highlight>
                  <a:srgbClr val="FFFF00"/>
                </a:highlight>
              </a:rPr>
              <a:t> MVP(Minimum Viable Product)</a:t>
            </a:r>
          </a:p>
          <a:p>
            <a:r>
              <a:rPr lang="en-US" sz="1700">
                <a:highlight>
                  <a:srgbClr val="FFFF00"/>
                </a:highlight>
              </a:rPr>
              <a:t>Definition: The most basic version of the app that includes only the essential features needed to solve the primary problem.</a:t>
            </a:r>
          </a:p>
          <a:p>
            <a:r>
              <a:rPr lang="en-US" sz="1700">
                <a:highlight>
                  <a:srgbClr val="FFFF00"/>
                </a:highlight>
              </a:rPr>
              <a:t>Key Features: Mood Tracker: Basic slider to track mood with optional notes.Daily Tips: Simple wellness reminders.</a:t>
            </a:r>
          </a:p>
          <a:p>
            <a:endParaRPr lang="en-US" sz="1700">
              <a:highlight>
                <a:srgbClr val="FFFF00"/>
              </a:highlight>
            </a:endParaRPr>
          </a:p>
        </p:txBody>
      </p:sp>
      <p:sp>
        <p:nvSpPr>
          <p:cNvPr id="5" name="Text Box 4"/>
          <p:cNvSpPr txBox="1"/>
          <p:nvPr/>
        </p:nvSpPr>
        <p:spPr>
          <a:xfrm>
            <a:off x="6222365" y="906780"/>
            <a:ext cx="5970270" cy="2298065"/>
          </a:xfrm>
          <a:prstGeom prst="rect">
            <a:avLst/>
          </a:prstGeom>
          <a:noFill/>
        </p:spPr>
        <p:txBody>
          <a:bodyPr wrap="square" rtlCol="0">
            <a:noAutofit/>
          </a:bodyPr>
          <a:lstStyle/>
          <a:p>
            <a:r>
              <a:rPr lang="en-US" sz="2000" b="1">
                <a:highlight>
                  <a:srgbClr val="00FFFF"/>
                </a:highlight>
              </a:rPr>
              <a:t> POC (Proof of Concept)</a:t>
            </a:r>
          </a:p>
          <a:p>
            <a:endParaRPr lang="en-US">
              <a:highlight>
                <a:srgbClr val="00FFFF"/>
              </a:highlight>
            </a:endParaRPr>
          </a:p>
          <a:p>
            <a:r>
              <a:rPr lang="en-US">
                <a:highlight>
                  <a:srgbClr val="00FFFF"/>
                </a:highlight>
              </a:rPr>
              <a:t>Definition: A prototype or demo built to validate that the core functionality works and the app’s concept is viable.</a:t>
            </a:r>
          </a:p>
          <a:p>
            <a:r>
              <a:rPr lang="en-US">
                <a:highlight>
                  <a:srgbClr val="00FFFF"/>
                </a:highlight>
              </a:rPr>
              <a:t>Purpose:</a:t>
            </a:r>
          </a:p>
          <a:p>
            <a:r>
              <a:rPr lang="en-US">
                <a:highlight>
                  <a:srgbClr val="00FFFF"/>
                </a:highlight>
              </a:rPr>
              <a:t>Test the feasibility of integrating real-time mood tracking and therapist interaction.</a:t>
            </a:r>
          </a:p>
          <a:p>
            <a:r>
              <a:rPr lang="en-US">
                <a:highlight>
                  <a:srgbClr val="00FFFF"/>
                </a:highlight>
              </a:rPr>
              <a:t>Validate the value of providing immediate access to crisis support.</a:t>
            </a:r>
          </a:p>
          <a:p>
            <a:r>
              <a:rPr lang="en-US">
                <a:highlight>
                  <a:srgbClr val="00FFFF"/>
                </a:highlight>
              </a:rPr>
              <a:t>Prove that users would benefit from easy-to-navigate features like therapy booking and self-help resources.</a:t>
            </a:r>
          </a:p>
          <a:p>
            <a:endParaRPr lang="en-US">
              <a:highlight>
                <a:srgbClr val="00FFFF"/>
              </a:highlight>
            </a:endParaRPr>
          </a:p>
        </p:txBody>
      </p:sp>
      <p:sp>
        <p:nvSpPr>
          <p:cNvPr id="6" name="Text Box 5"/>
          <p:cNvSpPr txBox="1"/>
          <p:nvPr/>
        </p:nvSpPr>
        <p:spPr>
          <a:xfrm>
            <a:off x="6222365" y="4178300"/>
            <a:ext cx="5325110" cy="2102485"/>
          </a:xfrm>
          <a:prstGeom prst="rect">
            <a:avLst/>
          </a:prstGeom>
          <a:noFill/>
        </p:spPr>
        <p:txBody>
          <a:bodyPr wrap="square" rtlCol="0">
            <a:noAutofit/>
          </a:bodyPr>
          <a:lstStyle/>
          <a:p>
            <a:r>
              <a:rPr lang="en-US" sz="2000" b="1">
                <a:highlight>
                  <a:srgbClr val="00FF00"/>
                </a:highlight>
              </a:rPr>
              <a:t> IA (Information Architecture)</a:t>
            </a:r>
          </a:p>
          <a:p>
            <a:endParaRPr lang="en-US">
              <a:highlight>
                <a:srgbClr val="00FF00"/>
              </a:highlight>
            </a:endParaRPr>
          </a:p>
          <a:p>
            <a:r>
              <a:rPr lang="en-US">
                <a:highlight>
                  <a:srgbClr val="00FF00"/>
                </a:highlight>
              </a:rPr>
              <a:t>Definition: The structural design of the app’s content and information flow.</a:t>
            </a:r>
          </a:p>
          <a:p>
            <a:r>
              <a:rPr lang="en-US">
                <a:highlight>
                  <a:srgbClr val="00FF00"/>
                </a:highlight>
              </a:rPr>
              <a:t>Components:</a:t>
            </a:r>
          </a:p>
          <a:p>
            <a:r>
              <a:rPr lang="en-US">
                <a:highlight>
                  <a:srgbClr val="00FF00"/>
                </a:highlight>
              </a:rPr>
              <a:t>Navigation Structure: Clear, intuitive navigation with easy access to key sections (Dashboard, Mood Tracker, Crisis Support, Therapist Directory).</a:t>
            </a:r>
          </a:p>
          <a:p>
            <a:endParaRPr lang="en-US">
              <a:highlight>
                <a:srgbClr val="00FF00"/>
              </a:highlight>
            </a:endParaRPr>
          </a:p>
        </p:txBody>
      </p:sp>
      <p:sp>
        <p:nvSpPr>
          <p:cNvPr id="7" name="Text Box 6"/>
          <p:cNvSpPr txBox="1"/>
          <p:nvPr/>
        </p:nvSpPr>
        <p:spPr>
          <a:xfrm>
            <a:off x="1581785" y="3779520"/>
            <a:ext cx="4064000" cy="2891790"/>
          </a:xfrm>
          <a:prstGeom prst="rect">
            <a:avLst/>
          </a:prstGeom>
          <a:noFill/>
        </p:spPr>
        <p:txBody>
          <a:bodyPr wrap="square" rtlCol="0">
            <a:spAutoFit/>
          </a:bodyPr>
          <a:lstStyle/>
          <a:p>
            <a:r>
              <a:rPr lang="en-US" sz="2000" b="1">
                <a:highlight>
                  <a:srgbClr val="FF00FF"/>
                </a:highlight>
              </a:rPr>
              <a:t>XD (Experience Design)</a:t>
            </a:r>
          </a:p>
          <a:p>
            <a:endParaRPr lang="en-US">
              <a:highlight>
                <a:srgbClr val="FF00FF"/>
              </a:highlight>
            </a:endParaRPr>
          </a:p>
          <a:p>
            <a:r>
              <a:rPr lang="en-US">
                <a:highlight>
                  <a:srgbClr val="FF00FF"/>
                </a:highlight>
              </a:rPr>
              <a:t>Definition: The overall feel of the app, ensuring it’s engaging, user-friendly, and accessible.</a:t>
            </a:r>
          </a:p>
          <a:p>
            <a:r>
              <a:rPr lang="en-US">
                <a:highlight>
                  <a:srgbClr val="FF00FF"/>
                </a:highlight>
              </a:rPr>
              <a:t>Key Aspects:</a:t>
            </a:r>
          </a:p>
          <a:p>
            <a:r>
              <a:rPr lang="en-US">
                <a:highlight>
                  <a:srgbClr val="FF00FF"/>
                </a:highlight>
              </a:rPr>
              <a:t>Usability: Simple, intuitive UI with clear calls to action (e.g., “Add Mood”, “Book Appointment”).</a:t>
            </a:r>
          </a:p>
          <a:p>
            <a:r>
              <a:rPr lang="en-US">
                <a:highlight>
                  <a:srgbClr val="FF00FF"/>
                </a:highlight>
              </a:rPr>
              <a:t>Emotional Engagement: Calming colors</a:t>
            </a:r>
          </a:p>
        </p:txBody>
      </p:sp>
      <p:pic>
        <p:nvPicPr>
          <p:cNvPr id="8" name="Picture 7">
            <a:extLst>
              <a:ext uri="{FF2B5EF4-FFF2-40B4-BE49-F238E27FC236}">
                <a16:creationId xmlns:a16="http://schemas.microsoft.com/office/drawing/2014/main" id="{9ACECBCE-5F70-81FE-7095-A48573C599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42" y="-79590"/>
            <a:ext cx="1761855" cy="1032804"/>
          </a:xfrm>
          <a:prstGeom prst="rect">
            <a:avLst/>
          </a:prstGeom>
        </p:spPr>
      </p:pic>
      <p:pic>
        <p:nvPicPr>
          <p:cNvPr id="10" name="Picture 9">
            <a:extLst>
              <a:ext uri="{FF2B5EF4-FFF2-40B4-BE49-F238E27FC236}">
                <a16:creationId xmlns:a16="http://schemas.microsoft.com/office/drawing/2014/main" id="{E4F567B7-A794-019F-D6F3-C0AF8C6205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0822" y="-79591"/>
            <a:ext cx="1418197" cy="111845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 y="-41910"/>
            <a:ext cx="12191365" cy="1145540"/>
          </a:xfrm>
          <a:solidFill>
            <a:schemeClr val="tx1">
              <a:lumMod val="85000"/>
              <a:lumOff val="15000"/>
            </a:schemeClr>
          </a:solidFill>
        </p:spPr>
        <p:txBody>
          <a:bodyPr>
            <a:scene3d>
              <a:camera prst="orthographicFront"/>
              <a:lightRig rig="threePt" dir="t"/>
            </a:scene3d>
          </a:bodyPr>
          <a:lstStyle/>
          <a:p>
            <a:r>
              <a:rPr lang="en-US">
                <a:ln w="12700">
                  <a:solidFill>
                    <a:schemeClr val="tx1"/>
                  </a:solidFill>
                  <a:prstDash val="solid"/>
                </a:ln>
                <a:solidFill>
                  <a:schemeClr val="accent4"/>
                </a:solidFill>
                <a:effectLst>
                  <a:outerShdw dist="38100" dir="2640000" algn="bl" rotWithShape="0">
                    <a:schemeClr val="tx2">
                      <a:lumMod val="75000"/>
                    </a:schemeClr>
                  </a:outerShdw>
                  <a:reflection blurRad="6350" stA="60000" endA="900" endPos="58000" dir="5400000" sy="-100000" algn="bl" rotWithShape="0"/>
                </a:effectLst>
              </a:rPr>
              <a:t> </a:t>
            </a:r>
            <a:r>
              <a:rPr lang="en-US">
                <a:ln w="9525" cmpd="sng">
                  <a:solidFill>
                    <a:schemeClr val="accent1"/>
                  </a:solidFill>
                  <a:prstDash val="solid"/>
                </a:ln>
                <a:solidFill>
                  <a:srgbClr val="70AD47">
                    <a:tint val="1000"/>
                  </a:srgbClr>
                </a:solidFill>
                <a:effectLst>
                  <a:glow rad="38100">
                    <a:schemeClr val="accent1">
                      <a:alpha val="40000"/>
                    </a:schemeClr>
                  </a:glow>
                </a:effectLst>
              </a:rPr>
              <a:t>PROTOTYPE</a:t>
            </a:r>
          </a:p>
        </p:txBody>
      </p:sp>
      <p:sp>
        <p:nvSpPr>
          <p:cNvPr id="3" name="Content Placeholder 2"/>
          <p:cNvSpPr>
            <a:spLocks noGrp="1"/>
          </p:cNvSpPr>
          <p:nvPr>
            <p:ph idx="1"/>
          </p:nvPr>
        </p:nvSpPr>
        <p:spPr>
          <a:xfrm>
            <a:off x="5126355" y="1280795"/>
            <a:ext cx="1696720" cy="1318895"/>
          </a:xfrm>
        </p:spPr>
        <p:txBody>
          <a:bodyPr/>
          <a:lstStyle/>
          <a:p>
            <a:r>
              <a:rPr lang="en-US"/>
              <a:t>MHC </a:t>
            </a:r>
          </a:p>
          <a:p>
            <a:endParaRPr lang="en-US"/>
          </a:p>
        </p:txBody>
      </p:sp>
      <p:sp>
        <p:nvSpPr>
          <p:cNvPr id="5" name="Hexagon 4"/>
          <p:cNvSpPr/>
          <p:nvPr/>
        </p:nvSpPr>
        <p:spPr>
          <a:xfrm>
            <a:off x="4873625" y="1280795"/>
            <a:ext cx="2324100" cy="1131570"/>
          </a:xfrm>
          <a:prstGeom prst="hexagon">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t>MHC</a:t>
            </a:r>
          </a:p>
          <a:p>
            <a:pPr algn="ctr"/>
            <a:r>
              <a:rPr lang="en-US"/>
              <a:t>Application</a:t>
            </a:r>
          </a:p>
        </p:txBody>
      </p:sp>
      <p:pic>
        <p:nvPicPr>
          <p:cNvPr id="13" name="Picture 12" descr="A blue circle with a person in it&#10;&#10;Description automatically generated"/>
          <p:cNvPicPr>
            <a:picLocks noChangeAspect="1"/>
          </p:cNvPicPr>
          <p:nvPr/>
        </p:nvPicPr>
        <p:blipFill>
          <a:blip r:embed="rId2"/>
          <a:stretch>
            <a:fillRect/>
          </a:stretch>
        </p:blipFill>
        <p:spPr>
          <a:xfrm>
            <a:off x="1546860" y="1065530"/>
            <a:ext cx="1534160" cy="1534160"/>
          </a:xfrm>
          <a:prstGeom prst="rect">
            <a:avLst/>
          </a:prstGeom>
        </p:spPr>
      </p:pic>
      <p:pic>
        <p:nvPicPr>
          <p:cNvPr id="6" name="Picture 5" descr="15579168"/>
          <p:cNvPicPr>
            <a:picLocks noChangeAspect="1"/>
          </p:cNvPicPr>
          <p:nvPr/>
        </p:nvPicPr>
        <p:blipFill>
          <a:blip r:embed="rId3"/>
          <a:stretch>
            <a:fillRect/>
          </a:stretch>
        </p:blipFill>
        <p:spPr>
          <a:xfrm>
            <a:off x="4364990" y="3213735"/>
            <a:ext cx="1137285" cy="1137285"/>
          </a:xfrm>
          <a:prstGeom prst="rect">
            <a:avLst/>
          </a:prstGeom>
        </p:spPr>
      </p:pic>
      <p:pic>
        <p:nvPicPr>
          <p:cNvPr id="7" name="Picture 6" descr="pngtree-vector-health-icon-png-image_4155678"/>
          <p:cNvPicPr>
            <a:picLocks noChangeAspect="1"/>
          </p:cNvPicPr>
          <p:nvPr/>
        </p:nvPicPr>
        <p:blipFill>
          <a:blip r:embed="rId4"/>
          <a:stretch>
            <a:fillRect/>
          </a:stretch>
        </p:blipFill>
        <p:spPr>
          <a:xfrm>
            <a:off x="6823075" y="3000375"/>
            <a:ext cx="1667510" cy="1642745"/>
          </a:xfrm>
          <a:prstGeom prst="rect">
            <a:avLst/>
          </a:prstGeom>
        </p:spPr>
      </p:pic>
      <p:pic>
        <p:nvPicPr>
          <p:cNvPr id="8" name="Picture 7" descr="chat-icon-2048x2048-i7er18st"/>
          <p:cNvPicPr>
            <a:picLocks noChangeAspect="1"/>
          </p:cNvPicPr>
          <p:nvPr/>
        </p:nvPicPr>
        <p:blipFill>
          <a:blip r:embed="rId5"/>
          <a:stretch>
            <a:fillRect/>
          </a:stretch>
        </p:blipFill>
        <p:spPr>
          <a:xfrm>
            <a:off x="5614670" y="4810125"/>
            <a:ext cx="1616710" cy="1616710"/>
          </a:xfrm>
          <a:prstGeom prst="rect">
            <a:avLst/>
          </a:prstGeom>
        </p:spPr>
      </p:pic>
      <p:pic>
        <p:nvPicPr>
          <p:cNvPr id="9" name="Picture 8" descr="9908215"/>
          <p:cNvPicPr>
            <a:picLocks noChangeAspect="1"/>
          </p:cNvPicPr>
          <p:nvPr/>
        </p:nvPicPr>
        <p:blipFill>
          <a:blip r:embed="rId6"/>
          <a:stretch>
            <a:fillRect/>
          </a:stretch>
        </p:blipFill>
        <p:spPr>
          <a:xfrm>
            <a:off x="2564130" y="4965065"/>
            <a:ext cx="2309495" cy="1644015"/>
          </a:xfrm>
          <a:prstGeom prst="rect">
            <a:avLst/>
          </a:prstGeom>
        </p:spPr>
      </p:pic>
      <p:pic>
        <p:nvPicPr>
          <p:cNvPr id="10" name="Picture 9" descr="5310765951631541782-512"/>
          <p:cNvPicPr>
            <a:picLocks noChangeAspect="1"/>
          </p:cNvPicPr>
          <p:nvPr/>
        </p:nvPicPr>
        <p:blipFill>
          <a:blip r:embed="rId7"/>
          <a:stretch>
            <a:fillRect/>
          </a:stretch>
        </p:blipFill>
        <p:spPr>
          <a:xfrm>
            <a:off x="879475" y="3213735"/>
            <a:ext cx="2493645" cy="1936115"/>
          </a:xfrm>
          <a:prstGeom prst="rect">
            <a:avLst/>
          </a:prstGeom>
        </p:spPr>
      </p:pic>
      <p:pic>
        <p:nvPicPr>
          <p:cNvPr id="11" name="Picture 10" descr="pngtree-exit-icon-isolated-of-flat-style-png-image_6514744"/>
          <p:cNvPicPr>
            <a:picLocks noChangeAspect="1"/>
          </p:cNvPicPr>
          <p:nvPr/>
        </p:nvPicPr>
        <p:blipFill>
          <a:blip r:embed="rId8"/>
          <a:stretch>
            <a:fillRect/>
          </a:stretch>
        </p:blipFill>
        <p:spPr>
          <a:xfrm>
            <a:off x="9472930" y="4992370"/>
            <a:ext cx="2491105" cy="2491105"/>
          </a:xfrm>
          <a:prstGeom prst="rect">
            <a:avLst/>
          </a:prstGeom>
        </p:spPr>
      </p:pic>
      <p:pic>
        <p:nvPicPr>
          <p:cNvPr id="12" name="Picture 11" descr="Apple_Settings-512"/>
          <p:cNvPicPr>
            <a:picLocks noChangeAspect="1"/>
          </p:cNvPicPr>
          <p:nvPr/>
        </p:nvPicPr>
        <p:blipFill>
          <a:blip r:embed="rId9"/>
          <a:stretch>
            <a:fillRect/>
          </a:stretch>
        </p:blipFill>
        <p:spPr>
          <a:xfrm>
            <a:off x="9472930" y="1140460"/>
            <a:ext cx="1271905" cy="1271905"/>
          </a:xfrm>
          <a:prstGeom prst="rect">
            <a:avLst/>
          </a:prstGeom>
        </p:spPr>
      </p:pic>
      <p:pic>
        <p:nvPicPr>
          <p:cNvPr id="14" name="Picture 13" descr="pngtree-vector-logout-icon-png-image_958608"/>
          <p:cNvPicPr>
            <a:picLocks noChangeAspect="1"/>
          </p:cNvPicPr>
          <p:nvPr/>
        </p:nvPicPr>
        <p:blipFill>
          <a:blip r:embed="rId10"/>
          <a:stretch>
            <a:fillRect/>
          </a:stretch>
        </p:blipFill>
        <p:spPr>
          <a:xfrm flipH="1">
            <a:off x="9285605" y="3676650"/>
            <a:ext cx="1238885" cy="1121410"/>
          </a:xfrm>
          <a:prstGeom prst="rect">
            <a:avLst/>
          </a:prstGeom>
        </p:spPr>
      </p:pic>
      <p:sp>
        <p:nvSpPr>
          <p:cNvPr id="17" name="Right Arrow 16"/>
          <p:cNvSpPr/>
          <p:nvPr/>
        </p:nvSpPr>
        <p:spPr>
          <a:xfrm flipH="1">
            <a:off x="3388995" y="1699895"/>
            <a:ext cx="991870" cy="325755"/>
          </a:xfrm>
          <a:prstGeom prst="rightArrow">
            <a:avLst/>
          </a:prstGeom>
          <a:solidFill>
            <a:schemeClr val="accent5"/>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8" name="Down Arrow 17"/>
          <p:cNvSpPr/>
          <p:nvPr/>
        </p:nvSpPr>
        <p:spPr>
          <a:xfrm>
            <a:off x="1980565" y="2464435"/>
            <a:ext cx="527050" cy="821690"/>
          </a:xfrm>
          <a:prstGeom prst="downArrow">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9" name="Down Arrow 18"/>
          <p:cNvSpPr/>
          <p:nvPr/>
        </p:nvSpPr>
        <p:spPr>
          <a:xfrm rot="16200000">
            <a:off x="3373120" y="3529330"/>
            <a:ext cx="527050" cy="821690"/>
          </a:xfrm>
          <a:prstGeom prst="downArrow">
            <a:avLst/>
          </a:prstGeom>
          <a:solidFill>
            <a:schemeClr val="accent2">
              <a:lumMod val="5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20" name="Down Arrow 19"/>
          <p:cNvSpPr/>
          <p:nvPr/>
        </p:nvSpPr>
        <p:spPr>
          <a:xfrm rot="18660000">
            <a:off x="2200275" y="5207635"/>
            <a:ext cx="527050" cy="821690"/>
          </a:xfrm>
          <a:prstGeom prst="downArrow">
            <a:avLst/>
          </a:prstGeom>
          <a:solidFill>
            <a:schemeClr val="tx1">
              <a:lumMod val="85000"/>
              <a:lumOff val="1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21" name="Down Arrow 20"/>
          <p:cNvSpPr/>
          <p:nvPr/>
        </p:nvSpPr>
        <p:spPr>
          <a:xfrm rot="17700000">
            <a:off x="4090670" y="3658870"/>
            <a:ext cx="759460" cy="2501900"/>
          </a:xfrm>
          <a:prstGeom prst="downArrow">
            <a:avLst/>
          </a:prstGeom>
          <a:solidFill>
            <a:schemeClr val="accent6">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22" name="Down Arrow 21"/>
          <p:cNvSpPr/>
          <p:nvPr/>
        </p:nvSpPr>
        <p:spPr>
          <a:xfrm rot="17880000">
            <a:off x="6481445" y="2479040"/>
            <a:ext cx="527050" cy="821690"/>
          </a:xfrm>
          <a:prstGeom prst="downArrow">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26" name="Down Arrow 25"/>
          <p:cNvSpPr/>
          <p:nvPr/>
        </p:nvSpPr>
        <p:spPr>
          <a:xfrm rot="16200000">
            <a:off x="8072755" y="1017905"/>
            <a:ext cx="701040" cy="1466215"/>
          </a:xfrm>
          <a:prstGeom prst="downArrow">
            <a:avLst/>
          </a:prstGeom>
          <a:solidFill>
            <a:schemeClr val="accent3">
              <a:lumMod val="5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28" name="Text Box 27"/>
          <p:cNvSpPr txBox="1"/>
          <p:nvPr/>
        </p:nvSpPr>
        <p:spPr>
          <a:xfrm>
            <a:off x="1874520" y="1974215"/>
            <a:ext cx="1021715" cy="368300"/>
          </a:xfrm>
          <a:prstGeom prst="rect">
            <a:avLst/>
          </a:prstGeom>
          <a:noFill/>
        </p:spPr>
        <p:txBody>
          <a:bodyPr wrap="square" rtlCol="0">
            <a:spAutoFit/>
          </a:bodyPr>
          <a:lstStyle/>
          <a:p>
            <a:r>
              <a:rPr lang="en-US"/>
              <a:t>LOGIN</a:t>
            </a:r>
          </a:p>
        </p:txBody>
      </p:sp>
      <p:sp>
        <p:nvSpPr>
          <p:cNvPr id="29" name="Text Box 28"/>
          <p:cNvSpPr txBox="1"/>
          <p:nvPr/>
        </p:nvSpPr>
        <p:spPr>
          <a:xfrm>
            <a:off x="1546860" y="3502660"/>
            <a:ext cx="1379220" cy="368300"/>
          </a:xfrm>
          <a:prstGeom prst="rect">
            <a:avLst/>
          </a:prstGeom>
          <a:noFill/>
        </p:spPr>
        <p:txBody>
          <a:bodyPr wrap="square" rtlCol="0">
            <a:spAutoFit/>
          </a:bodyPr>
          <a:lstStyle/>
          <a:p>
            <a:r>
              <a:rPr lang="en-US"/>
              <a:t>HOME</a:t>
            </a:r>
          </a:p>
        </p:txBody>
      </p:sp>
      <p:sp>
        <p:nvSpPr>
          <p:cNvPr id="30" name="Text Box 29"/>
          <p:cNvSpPr txBox="1"/>
          <p:nvPr/>
        </p:nvSpPr>
        <p:spPr>
          <a:xfrm>
            <a:off x="4429125" y="2898775"/>
            <a:ext cx="1487805" cy="368300"/>
          </a:xfrm>
          <a:prstGeom prst="rect">
            <a:avLst/>
          </a:prstGeom>
          <a:noFill/>
        </p:spPr>
        <p:txBody>
          <a:bodyPr wrap="square" rtlCol="0">
            <a:spAutoFit/>
          </a:bodyPr>
          <a:lstStyle/>
          <a:p>
            <a:r>
              <a:rPr lang="en-US"/>
              <a:t>AI ASSIST</a:t>
            </a:r>
          </a:p>
        </p:txBody>
      </p:sp>
      <p:sp>
        <p:nvSpPr>
          <p:cNvPr id="31" name="Text Box 30"/>
          <p:cNvSpPr txBox="1"/>
          <p:nvPr/>
        </p:nvSpPr>
        <p:spPr>
          <a:xfrm>
            <a:off x="6040755" y="5688330"/>
            <a:ext cx="1100455" cy="368300"/>
          </a:xfrm>
          <a:prstGeom prst="rect">
            <a:avLst/>
          </a:prstGeom>
          <a:noFill/>
        </p:spPr>
        <p:txBody>
          <a:bodyPr wrap="square" rtlCol="0">
            <a:spAutoFit/>
          </a:bodyPr>
          <a:lstStyle/>
          <a:p>
            <a:r>
              <a:rPr lang="en-US"/>
              <a:t>CHAT</a:t>
            </a:r>
          </a:p>
        </p:txBody>
      </p:sp>
      <p:sp>
        <p:nvSpPr>
          <p:cNvPr id="32" name="Text Box 31"/>
          <p:cNvSpPr txBox="1"/>
          <p:nvPr/>
        </p:nvSpPr>
        <p:spPr>
          <a:xfrm>
            <a:off x="7373620" y="4184650"/>
            <a:ext cx="1472565" cy="368300"/>
          </a:xfrm>
          <a:prstGeom prst="rect">
            <a:avLst/>
          </a:prstGeom>
          <a:noFill/>
        </p:spPr>
        <p:txBody>
          <a:bodyPr wrap="square" rtlCol="0">
            <a:spAutoFit/>
          </a:bodyPr>
          <a:lstStyle/>
          <a:p>
            <a:r>
              <a:rPr lang="en-US"/>
              <a:t>HEALTH</a:t>
            </a:r>
          </a:p>
        </p:txBody>
      </p:sp>
      <p:sp>
        <p:nvSpPr>
          <p:cNvPr id="33" name="Text Box 32"/>
          <p:cNvSpPr txBox="1"/>
          <p:nvPr/>
        </p:nvSpPr>
        <p:spPr>
          <a:xfrm>
            <a:off x="9419590" y="2386965"/>
            <a:ext cx="1736090" cy="368300"/>
          </a:xfrm>
          <a:prstGeom prst="rect">
            <a:avLst/>
          </a:prstGeom>
          <a:noFill/>
        </p:spPr>
        <p:txBody>
          <a:bodyPr wrap="square" rtlCol="0">
            <a:spAutoFit/>
          </a:bodyPr>
          <a:lstStyle/>
          <a:p>
            <a:r>
              <a:rPr lang="en-US"/>
              <a:t>SETTINGS</a:t>
            </a:r>
          </a:p>
        </p:txBody>
      </p:sp>
      <p:sp>
        <p:nvSpPr>
          <p:cNvPr id="34" name="Text Box 33"/>
          <p:cNvSpPr txBox="1"/>
          <p:nvPr/>
        </p:nvSpPr>
        <p:spPr>
          <a:xfrm>
            <a:off x="10566400" y="4091940"/>
            <a:ext cx="1410335" cy="368300"/>
          </a:xfrm>
          <a:prstGeom prst="rect">
            <a:avLst/>
          </a:prstGeom>
          <a:noFill/>
        </p:spPr>
        <p:txBody>
          <a:bodyPr wrap="square" rtlCol="0">
            <a:spAutoFit/>
          </a:bodyPr>
          <a:lstStyle/>
          <a:p>
            <a:r>
              <a:rPr lang="en-US"/>
              <a:t>LOGOUT</a:t>
            </a:r>
          </a:p>
        </p:txBody>
      </p:sp>
      <p:pic>
        <p:nvPicPr>
          <p:cNvPr id="15" name="Picture 14">
            <a:extLst>
              <a:ext uri="{FF2B5EF4-FFF2-40B4-BE49-F238E27FC236}">
                <a16:creationId xmlns:a16="http://schemas.microsoft.com/office/drawing/2014/main" id="{584542DA-60E5-C19B-4A78-9428AA0F5A0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942" y="-79590"/>
            <a:ext cx="1938623" cy="1136426"/>
          </a:xfrm>
          <a:prstGeom prst="rect">
            <a:avLst/>
          </a:prstGeom>
        </p:spPr>
      </p:pic>
      <p:pic>
        <p:nvPicPr>
          <p:cNvPr id="23" name="Picture 22">
            <a:extLst>
              <a:ext uri="{FF2B5EF4-FFF2-40B4-BE49-F238E27FC236}">
                <a16:creationId xmlns:a16="http://schemas.microsoft.com/office/drawing/2014/main" id="{C1866DE5-B399-8D26-1344-8EC1C474CE3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97438" y="-79590"/>
            <a:ext cx="1534161" cy="120990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 y="0"/>
            <a:ext cx="12191365" cy="1179195"/>
          </a:xfrm>
          <a:solidFill>
            <a:schemeClr val="accent1">
              <a:lumMod val="50000"/>
            </a:schemeClr>
          </a:solidFill>
        </p:spPr>
        <p:txBody>
          <a:bodyPr/>
          <a:lstStyle/>
          <a:p>
            <a:r>
              <a:rPr lang="en-US">
                <a:ln w="9525" cmpd="sng">
                  <a:solidFill>
                    <a:schemeClr val="accent1"/>
                  </a:solidFill>
                  <a:prstDash val="solid"/>
                </a:ln>
                <a:solidFill>
                  <a:srgbClr val="70AD47">
                    <a:tint val="1000"/>
                  </a:srgbClr>
                </a:solidFill>
                <a:effectLst>
                  <a:glow rad="38100">
                    <a:schemeClr val="accent1">
                      <a:alpha val="40000"/>
                    </a:schemeClr>
                  </a:glow>
                </a:effectLst>
              </a:rPr>
              <a:t>USABILITY STUDIES, FEEDBACK</a:t>
            </a:r>
          </a:p>
        </p:txBody>
      </p:sp>
      <p:sp>
        <p:nvSpPr>
          <p:cNvPr id="3" name="Content Placeholder 2"/>
          <p:cNvSpPr>
            <a:spLocks noGrp="1"/>
          </p:cNvSpPr>
          <p:nvPr>
            <p:ph idx="1"/>
          </p:nvPr>
        </p:nvSpPr>
        <p:spPr>
          <a:xfrm>
            <a:off x="1390650" y="960755"/>
            <a:ext cx="10445115" cy="6346190"/>
          </a:xfrm>
        </p:spPr>
        <p:txBody>
          <a:bodyPr>
            <a:noAutofit/>
          </a:bodyPr>
          <a:lstStyle/>
          <a:p>
            <a:r>
              <a:rPr lang="en-US" sz="1800" b="1"/>
              <a:t>Usability Studies</a:t>
            </a:r>
          </a:p>
          <a:p>
            <a:r>
              <a:rPr lang="en-US" sz="1600"/>
              <a:t>Objective: Evaluate the ease of use and effectiveness of key app features (Mood Tracker, Therapy Booking, Crisis Support).</a:t>
            </a:r>
          </a:p>
          <a:p>
            <a:r>
              <a:rPr lang="en-US" sz="1600"/>
              <a:t>Method: User testing with 10-15 participants, performing tasks like logging moods, booking therapy, and accessing help</a:t>
            </a:r>
          </a:p>
          <a:p>
            <a:endParaRPr lang="en-US" sz="1600"/>
          </a:p>
          <a:p>
            <a:pPr marL="0" indent="0">
              <a:buNone/>
            </a:pPr>
            <a:r>
              <a:rPr lang="en-US" sz="1400"/>
              <a:t>.</a:t>
            </a:r>
          </a:p>
          <a:p>
            <a:r>
              <a:rPr lang="en-US" sz="1800" b="1"/>
              <a:t>User Feedback</a:t>
            </a:r>
          </a:p>
          <a:p>
            <a:r>
              <a:rPr lang="en-US" sz="1600"/>
              <a:t>Positive:</a:t>
            </a:r>
          </a:p>
          <a:p>
            <a:pPr lvl="1"/>
            <a:r>
              <a:rPr lang="en-US" sz="1600"/>
              <a:t>Easy Mood Tracking: Users found the mood slider intuitive and simple.</a:t>
            </a:r>
          </a:p>
          <a:p>
            <a:pPr lvl="1"/>
            <a:r>
              <a:rPr lang="en-US" sz="1600"/>
              <a:t>Calming Design: The app’s minimalist, soothing interface was appreciated.</a:t>
            </a:r>
          </a:p>
          <a:p>
            <a:pPr lvl="1"/>
            <a:r>
              <a:rPr lang="en-US" sz="1600"/>
              <a:t>Emergency Access: The Crisis Support button was easy to find and reassuring.</a:t>
            </a:r>
          </a:p>
          <a:p>
            <a:r>
              <a:rPr lang="en-US" sz="1800"/>
              <a:t>Improvements:</a:t>
            </a:r>
          </a:p>
          <a:p>
            <a:pPr lvl="1"/>
            <a:r>
              <a:rPr lang="en-US" sz="1600"/>
              <a:t>Therapist Booking: Some users struggled with therapist search filters.</a:t>
            </a:r>
          </a:p>
          <a:p>
            <a:pPr lvl="1"/>
            <a:r>
              <a:rPr lang="en-US" sz="1600"/>
              <a:t>Personalization: Users wanted more control over mood triggers (e.g., "Work Stress").</a:t>
            </a:r>
          </a:p>
          <a:p>
            <a:pPr lvl="1"/>
            <a:r>
              <a:rPr lang="en-US" sz="1600"/>
              <a:t>Onboarding: A clearer introduction to app features was suggested.</a:t>
            </a:r>
          </a:p>
          <a:p>
            <a:endParaRPr lang="en-US" sz="1600"/>
          </a:p>
        </p:txBody>
      </p:sp>
      <p:pic>
        <p:nvPicPr>
          <p:cNvPr id="5" name="Picture 4">
            <a:extLst>
              <a:ext uri="{FF2B5EF4-FFF2-40B4-BE49-F238E27FC236}">
                <a16:creationId xmlns:a16="http://schemas.microsoft.com/office/drawing/2014/main" id="{FD336DE6-651B-68FA-45C9-C9B108BE0E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42" y="-79591"/>
            <a:ext cx="2147356" cy="1258785"/>
          </a:xfrm>
          <a:prstGeom prst="rect">
            <a:avLst/>
          </a:prstGeom>
        </p:spPr>
      </p:pic>
      <p:pic>
        <p:nvPicPr>
          <p:cNvPr id="7" name="Picture 6">
            <a:extLst>
              <a:ext uri="{FF2B5EF4-FFF2-40B4-BE49-F238E27FC236}">
                <a16:creationId xmlns:a16="http://schemas.microsoft.com/office/drawing/2014/main" id="{9C7E0C3F-093F-E337-D196-981DB0DF54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1350" y="-79591"/>
            <a:ext cx="1530249" cy="120682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365" cy="1134745"/>
          </a:xfrm>
          <a:solidFill>
            <a:schemeClr val="tx1">
              <a:lumMod val="85000"/>
              <a:lumOff val="15000"/>
            </a:schemeClr>
          </a:solidFill>
        </p:spPr>
        <p:txBody>
          <a:bodyPr/>
          <a:lstStyle/>
          <a:p>
            <a:r>
              <a:rPr lang="en-US">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CREATING BUSINESS MODEL</a:t>
            </a:r>
          </a:p>
        </p:txBody>
      </p:sp>
      <p:graphicFrame>
        <p:nvGraphicFramePr>
          <p:cNvPr id="4" name="Content Placeholder 3"/>
          <p:cNvGraphicFramePr>
            <a:graphicFrameLocks noGrp="1"/>
          </p:cNvGraphicFramePr>
          <p:nvPr>
            <p:ph idx="1"/>
          </p:nvPr>
        </p:nvGraphicFramePr>
        <p:xfrm>
          <a:off x="1591945" y="2066925"/>
          <a:ext cx="10151110" cy="2192655"/>
        </p:xfrm>
        <a:graphic>
          <a:graphicData uri="http://schemas.openxmlformats.org/drawingml/2006/table">
            <a:tbl>
              <a:tblPr firstRow="1" bandRow="1">
                <a:tableStyleId>{5C22544A-7EE6-4342-B048-85BDC9FD1C3A}</a:tableStyleId>
              </a:tblPr>
              <a:tblGrid>
                <a:gridCol w="5075555">
                  <a:extLst>
                    <a:ext uri="{9D8B030D-6E8A-4147-A177-3AD203B41FA5}">
                      <a16:colId xmlns:a16="http://schemas.microsoft.com/office/drawing/2014/main" val="20000"/>
                    </a:ext>
                  </a:extLst>
                </a:gridCol>
                <a:gridCol w="5075555">
                  <a:extLst>
                    <a:ext uri="{9D8B030D-6E8A-4147-A177-3AD203B41FA5}">
                      <a16:colId xmlns:a16="http://schemas.microsoft.com/office/drawing/2014/main" val="20001"/>
                    </a:ext>
                  </a:extLst>
                </a:gridCol>
              </a:tblGrid>
              <a:tr h="786765">
                <a:tc>
                  <a:txBody>
                    <a:bodyPr/>
                    <a:lstStyle/>
                    <a:p>
                      <a:pPr>
                        <a:buNone/>
                      </a:pPr>
                      <a:endParaRPr lang="en-US"/>
                    </a:p>
                    <a:p>
                      <a:pPr>
                        <a:buNone/>
                      </a:pPr>
                      <a:r>
                        <a:rPr lang="en-US"/>
                        <a:t>Strengths</a:t>
                      </a:r>
                    </a:p>
                  </a:txBody>
                  <a:tcPr/>
                </a:tc>
                <a:tc>
                  <a:txBody>
                    <a:bodyPr/>
                    <a:lstStyle/>
                    <a:p>
                      <a:pPr>
                        <a:buNone/>
                      </a:pPr>
                      <a:r>
                        <a:rPr lang="en-US"/>
                        <a:t>Weekenesses</a:t>
                      </a:r>
                    </a:p>
                  </a:txBody>
                  <a:tcPr/>
                </a:tc>
                <a:extLst>
                  <a:ext uri="{0D108BD9-81ED-4DB2-BD59-A6C34878D82A}">
                    <a16:rowId xmlns:a16="http://schemas.microsoft.com/office/drawing/2014/main" val="10000"/>
                  </a:ext>
                </a:extLst>
              </a:tr>
              <a:tr h="468630">
                <a:tc>
                  <a:txBody>
                    <a:bodyPr/>
                    <a:lstStyle/>
                    <a:p>
                      <a:pPr>
                        <a:buNone/>
                      </a:pPr>
                      <a:r>
                        <a:rPr lang="en-US"/>
                        <a:t>Easy-to-use design</a:t>
                      </a:r>
                    </a:p>
                  </a:txBody>
                  <a:tcPr/>
                </a:tc>
                <a:tc>
                  <a:txBody>
                    <a:bodyPr/>
                    <a:lstStyle/>
                    <a:p>
                      <a:pPr>
                        <a:buNone/>
                      </a:pPr>
                      <a:r>
                        <a:rPr lang="en-US"/>
                        <a:t>Limited initial user base</a:t>
                      </a:r>
                    </a:p>
                  </a:txBody>
                  <a:tcPr/>
                </a:tc>
                <a:extLst>
                  <a:ext uri="{0D108BD9-81ED-4DB2-BD59-A6C34878D82A}">
                    <a16:rowId xmlns:a16="http://schemas.microsoft.com/office/drawing/2014/main" val="10001"/>
                  </a:ext>
                </a:extLst>
              </a:tr>
              <a:tr h="468630">
                <a:tc>
                  <a:txBody>
                    <a:bodyPr/>
                    <a:lstStyle/>
                    <a:p>
                      <a:pPr>
                        <a:buNone/>
                      </a:pPr>
                      <a:r>
                        <a:rPr lang="en-US"/>
                        <a:t>High demand for mental health services</a:t>
                      </a:r>
                    </a:p>
                  </a:txBody>
                  <a:tcPr/>
                </a:tc>
                <a:tc>
                  <a:txBody>
                    <a:bodyPr/>
                    <a:lstStyle/>
                    <a:p>
                      <a:pPr>
                        <a:buNone/>
                      </a:pPr>
                      <a:r>
                        <a:rPr lang="en-US"/>
                        <a:t>Dependence on partnerships with therapists</a:t>
                      </a:r>
                    </a:p>
                  </a:txBody>
                  <a:tcPr/>
                </a:tc>
                <a:extLst>
                  <a:ext uri="{0D108BD9-81ED-4DB2-BD59-A6C34878D82A}">
                    <a16:rowId xmlns:a16="http://schemas.microsoft.com/office/drawing/2014/main" val="10002"/>
                  </a:ext>
                </a:extLst>
              </a:tr>
              <a:tr h="468630">
                <a:tc>
                  <a:txBody>
                    <a:bodyPr/>
                    <a:lstStyle/>
                    <a:p>
                      <a:pPr>
                        <a:buNone/>
                      </a:pPr>
                      <a:r>
                        <a:rPr lang="en-US"/>
                        <a:t>Accessible emergency support</a:t>
                      </a:r>
                    </a:p>
                  </a:txBody>
                  <a:tcPr/>
                </a:tc>
                <a:tc>
                  <a:txBody>
                    <a:bodyPr/>
                    <a:lstStyle/>
                    <a:p>
                      <a:pPr>
                        <a:buNone/>
                      </a:pPr>
                      <a:r>
                        <a:rPr lang="en-US"/>
                        <a:t>Need for user engagement over time</a:t>
                      </a:r>
                    </a:p>
                  </a:txBody>
                  <a:tcPr/>
                </a:tc>
                <a:extLst>
                  <a:ext uri="{0D108BD9-81ED-4DB2-BD59-A6C34878D82A}">
                    <a16:rowId xmlns:a16="http://schemas.microsoft.com/office/drawing/2014/main" val="10003"/>
                  </a:ext>
                </a:extLst>
              </a:tr>
            </a:tbl>
          </a:graphicData>
        </a:graphic>
      </p:graphicFrame>
      <p:graphicFrame>
        <p:nvGraphicFramePr>
          <p:cNvPr id="5" name="Table 4"/>
          <p:cNvGraphicFramePr/>
          <p:nvPr/>
        </p:nvGraphicFramePr>
        <p:xfrm>
          <a:off x="1590675" y="4259580"/>
          <a:ext cx="10152380" cy="1934210"/>
        </p:xfrm>
        <a:graphic>
          <a:graphicData uri="http://schemas.openxmlformats.org/drawingml/2006/table">
            <a:tbl>
              <a:tblPr firstRow="1" bandRow="1">
                <a:tableStyleId>{5C22544A-7EE6-4342-B048-85BDC9FD1C3A}</a:tableStyleId>
              </a:tblPr>
              <a:tblGrid>
                <a:gridCol w="5076190">
                  <a:extLst>
                    <a:ext uri="{9D8B030D-6E8A-4147-A177-3AD203B41FA5}">
                      <a16:colId xmlns:a16="http://schemas.microsoft.com/office/drawing/2014/main" val="20000"/>
                    </a:ext>
                  </a:extLst>
                </a:gridCol>
                <a:gridCol w="5076190">
                  <a:extLst>
                    <a:ext uri="{9D8B030D-6E8A-4147-A177-3AD203B41FA5}">
                      <a16:colId xmlns:a16="http://schemas.microsoft.com/office/drawing/2014/main" val="20001"/>
                    </a:ext>
                  </a:extLst>
                </a:gridCol>
              </a:tblGrid>
              <a:tr h="429260">
                <a:tc>
                  <a:txBody>
                    <a:bodyPr/>
                    <a:lstStyle/>
                    <a:p>
                      <a:pPr>
                        <a:buNone/>
                      </a:pPr>
                      <a:r>
                        <a:rPr lang="en-US"/>
                        <a:t>Opportunities</a:t>
                      </a:r>
                    </a:p>
                  </a:txBody>
                  <a:tcPr/>
                </a:tc>
                <a:tc>
                  <a:txBody>
                    <a:bodyPr/>
                    <a:lstStyle/>
                    <a:p>
                      <a:pPr>
                        <a:buNone/>
                      </a:pPr>
                      <a:r>
                        <a:rPr lang="en-US"/>
                        <a:t>Threats</a:t>
                      </a:r>
                    </a:p>
                  </a:txBody>
                  <a:tcPr/>
                </a:tc>
                <a:extLst>
                  <a:ext uri="{0D108BD9-81ED-4DB2-BD59-A6C34878D82A}">
                    <a16:rowId xmlns:a16="http://schemas.microsoft.com/office/drawing/2014/main" val="10000"/>
                  </a:ext>
                </a:extLst>
              </a:tr>
              <a:tr h="429260">
                <a:tc>
                  <a:txBody>
                    <a:bodyPr/>
                    <a:lstStyle/>
                    <a:p>
                      <a:pPr>
                        <a:buNone/>
                      </a:pPr>
                      <a:r>
                        <a:rPr lang="en-US"/>
                        <a:t>Increasing mental health awareness</a:t>
                      </a:r>
                    </a:p>
                  </a:txBody>
                  <a:tcPr/>
                </a:tc>
                <a:tc>
                  <a:txBody>
                    <a:bodyPr/>
                    <a:lstStyle/>
                    <a:p>
                      <a:pPr>
                        <a:buNone/>
                      </a:pPr>
                      <a:r>
                        <a:rPr lang="en-US"/>
                        <a:t>Competition from other mental health apps</a:t>
                      </a:r>
                    </a:p>
                  </a:txBody>
                  <a:tcPr/>
                </a:tc>
                <a:extLst>
                  <a:ext uri="{0D108BD9-81ED-4DB2-BD59-A6C34878D82A}">
                    <a16:rowId xmlns:a16="http://schemas.microsoft.com/office/drawing/2014/main" val="10001"/>
                  </a:ext>
                </a:extLst>
              </a:tr>
              <a:tr h="429260">
                <a:tc>
                  <a:txBody>
                    <a:bodyPr/>
                    <a:lstStyle/>
                    <a:p>
                      <a:pPr>
                        <a:buNone/>
                      </a:pPr>
                      <a:r>
                        <a:rPr lang="en-US"/>
                        <a:t>Integration with corporate wellness programs</a:t>
                      </a:r>
                    </a:p>
                  </a:txBody>
                  <a:tcPr/>
                </a:tc>
                <a:tc>
                  <a:txBody>
                    <a:bodyPr/>
                    <a:lstStyle/>
                    <a:p>
                      <a:pPr>
                        <a:buNone/>
                      </a:pPr>
                      <a:r>
                        <a:rPr lang="en-US"/>
                        <a:t>Privacy and data security issues</a:t>
                      </a:r>
                    </a:p>
                  </a:txBody>
                  <a:tcPr/>
                </a:tc>
                <a:extLst>
                  <a:ext uri="{0D108BD9-81ED-4DB2-BD59-A6C34878D82A}">
                    <a16:rowId xmlns:a16="http://schemas.microsoft.com/office/drawing/2014/main" val="10002"/>
                  </a:ext>
                </a:extLst>
              </a:tr>
              <a:tr h="646430">
                <a:tc>
                  <a:txBody>
                    <a:bodyPr/>
                    <a:lstStyle/>
                    <a:p>
                      <a:pPr>
                        <a:buNone/>
                      </a:pPr>
                      <a:r>
                        <a:rPr lang="en-US"/>
                        <a:t>Expansion into global markets</a:t>
                      </a:r>
                    </a:p>
                  </a:txBody>
                  <a:tcPr/>
                </a:tc>
                <a:tc>
                  <a:txBody>
                    <a:bodyPr/>
                    <a:lstStyle/>
                    <a:p>
                      <a:pPr>
                        <a:buNone/>
                      </a:pPr>
                      <a:r>
                        <a:rPr lang="en-US"/>
                        <a:t>Regulatory challenges (e.g., HIPAA, GDPR)</a:t>
                      </a:r>
                    </a:p>
                  </a:txBody>
                  <a:tcPr/>
                </a:tc>
                <a:extLst>
                  <a:ext uri="{0D108BD9-81ED-4DB2-BD59-A6C34878D82A}">
                    <a16:rowId xmlns:a16="http://schemas.microsoft.com/office/drawing/2014/main" val="10003"/>
                  </a:ext>
                </a:extLst>
              </a:tr>
            </a:tbl>
          </a:graphicData>
        </a:graphic>
      </p:graphicFrame>
      <p:sp>
        <p:nvSpPr>
          <p:cNvPr id="6" name="Text Box 5"/>
          <p:cNvSpPr txBox="1"/>
          <p:nvPr/>
        </p:nvSpPr>
        <p:spPr>
          <a:xfrm>
            <a:off x="1600835" y="1398270"/>
            <a:ext cx="3766185" cy="460375"/>
          </a:xfrm>
          <a:prstGeom prst="rect">
            <a:avLst/>
          </a:prstGeom>
          <a:noFill/>
        </p:spPr>
        <p:txBody>
          <a:bodyPr wrap="square" rtlCol="0">
            <a:spAutoFit/>
          </a:bodyPr>
          <a:lstStyle/>
          <a:p>
            <a:r>
              <a:rPr lang="en-US" sz="2400"/>
              <a:t>SWOT Analysis</a:t>
            </a:r>
          </a:p>
        </p:txBody>
      </p:sp>
      <p:pic>
        <p:nvPicPr>
          <p:cNvPr id="7" name="Picture 6">
            <a:extLst>
              <a:ext uri="{FF2B5EF4-FFF2-40B4-BE49-F238E27FC236}">
                <a16:creationId xmlns:a16="http://schemas.microsoft.com/office/drawing/2014/main" id="{2B3F9DB4-951C-9D2A-FC03-62B92F989A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42" y="-79590"/>
            <a:ext cx="2226199" cy="1305004"/>
          </a:xfrm>
          <a:prstGeom prst="rect">
            <a:avLst/>
          </a:prstGeom>
        </p:spPr>
      </p:pic>
      <p:pic>
        <p:nvPicPr>
          <p:cNvPr id="9" name="Picture 8">
            <a:extLst>
              <a:ext uri="{FF2B5EF4-FFF2-40B4-BE49-F238E27FC236}">
                <a16:creationId xmlns:a16="http://schemas.microsoft.com/office/drawing/2014/main" id="{D10D9680-7462-A59D-FE54-FE469C86C1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9844" y="-79591"/>
            <a:ext cx="2151756" cy="169696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1193" y="-83503"/>
            <a:ext cx="10019030" cy="1256665"/>
          </a:xfrm>
        </p:spPr>
        <p:txBody>
          <a:bodyPr/>
          <a:lstStyle/>
          <a:p>
            <a:r>
              <a:rPr lang="en-US" dirty="0"/>
              <a:t>SOAR  -- ANALYSIS</a:t>
            </a:r>
          </a:p>
        </p:txBody>
      </p:sp>
      <p:sp>
        <p:nvSpPr>
          <p:cNvPr id="3" name="Content Placeholder 2"/>
          <p:cNvSpPr>
            <a:spLocks noGrp="1"/>
          </p:cNvSpPr>
          <p:nvPr>
            <p:ph idx="1"/>
          </p:nvPr>
        </p:nvSpPr>
        <p:spPr/>
        <p:txBody>
          <a:bodyPr/>
          <a:lstStyle/>
          <a:p>
            <a:pPr marL="0" indent="0">
              <a:buNone/>
            </a:pPr>
            <a:endParaRPr lang="en-US"/>
          </a:p>
          <a:p>
            <a:endParaRPr lang="en-US"/>
          </a:p>
        </p:txBody>
      </p:sp>
      <p:graphicFrame>
        <p:nvGraphicFramePr>
          <p:cNvPr id="4" name="Table 3"/>
          <p:cNvGraphicFramePr/>
          <p:nvPr>
            <p:extLst>
              <p:ext uri="{D42A27DB-BD31-4B8C-83A1-F6EECF244321}">
                <p14:modId xmlns:p14="http://schemas.microsoft.com/office/powerpoint/2010/main" val="4165718475"/>
              </p:ext>
            </p:extLst>
          </p:nvPr>
        </p:nvGraphicFramePr>
        <p:xfrm>
          <a:off x="2273021" y="891033"/>
          <a:ext cx="9488170" cy="2011680"/>
        </p:xfrm>
        <a:graphic>
          <a:graphicData uri="http://schemas.openxmlformats.org/drawingml/2006/table">
            <a:tbl>
              <a:tblPr firstRow="1" bandRow="1">
                <a:tableStyleId>{5C22544A-7EE6-4342-B048-85BDC9FD1C3A}</a:tableStyleId>
              </a:tblPr>
              <a:tblGrid>
                <a:gridCol w="4744085">
                  <a:extLst>
                    <a:ext uri="{9D8B030D-6E8A-4147-A177-3AD203B41FA5}">
                      <a16:colId xmlns:a16="http://schemas.microsoft.com/office/drawing/2014/main" val="20000"/>
                    </a:ext>
                  </a:extLst>
                </a:gridCol>
                <a:gridCol w="4744085">
                  <a:extLst>
                    <a:ext uri="{9D8B030D-6E8A-4147-A177-3AD203B41FA5}">
                      <a16:colId xmlns:a16="http://schemas.microsoft.com/office/drawing/2014/main" val="20001"/>
                    </a:ext>
                  </a:extLst>
                </a:gridCol>
              </a:tblGrid>
              <a:tr h="640080">
                <a:tc>
                  <a:txBody>
                    <a:bodyPr/>
                    <a:lstStyle/>
                    <a:p>
                      <a:pPr>
                        <a:buNone/>
                      </a:pPr>
                      <a:endParaRPr lang="en-US"/>
                    </a:p>
                    <a:p>
                      <a:pPr>
                        <a:buNone/>
                      </a:pPr>
                      <a:r>
                        <a:rPr lang="en-US"/>
                        <a:t>Strengths</a:t>
                      </a:r>
                    </a:p>
                  </a:txBody>
                  <a:tcPr/>
                </a:tc>
                <a:tc>
                  <a:txBody>
                    <a:bodyPr/>
                    <a:lstStyle/>
                    <a:p>
                      <a:pPr>
                        <a:buNone/>
                      </a:pPr>
                      <a:r>
                        <a:rPr lang="en-US"/>
                        <a:t>opportunities</a:t>
                      </a:r>
                    </a:p>
                  </a:txBody>
                  <a:tcPr/>
                </a:tc>
                <a:extLst>
                  <a:ext uri="{0D108BD9-81ED-4DB2-BD59-A6C34878D82A}">
                    <a16:rowId xmlns:a16="http://schemas.microsoft.com/office/drawing/2014/main" val="10000"/>
                  </a:ext>
                </a:extLst>
              </a:tr>
              <a:tr h="640080">
                <a:tc>
                  <a:txBody>
                    <a:bodyPr/>
                    <a:lstStyle/>
                    <a:p>
                      <a:pPr>
                        <a:buNone/>
                      </a:pPr>
                      <a:r>
                        <a:rPr lang="en-US"/>
                        <a:t>Simple and effective features (mood tracking, therapy booking)</a:t>
                      </a:r>
                    </a:p>
                  </a:txBody>
                  <a:tcPr/>
                </a:tc>
                <a:tc>
                  <a:txBody>
                    <a:bodyPr/>
                    <a:lstStyle/>
                    <a:p>
                      <a:pPr>
                        <a:buNone/>
                      </a:pPr>
                      <a:r>
                        <a:rPr lang="en-US"/>
                        <a:t>Growing demand for mental health solutions</a:t>
                      </a:r>
                    </a:p>
                  </a:txBody>
                  <a:tcPr/>
                </a:tc>
                <a:extLst>
                  <a:ext uri="{0D108BD9-81ED-4DB2-BD59-A6C34878D82A}">
                    <a16:rowId xmlns:a16="http://schemas.microsoft.com/office/drawing/2014/main" val="10001"/>
                  </a:ext>
                </a:extLst>
              </a:tr>
              <a:tr h="365760">
                <a:tc>
                  <a:txBody>
                    <a:bodyPr/>
                    <a:lstStyle/>
                    <a:p>
                      <a:pPr>
                        <a:buNone/>
                      </a:pPr>
                      <a:r>
                        <a:rPr lang="en-US"/>
                        <a:t>Calming and user-friendly design</a:t>
                      </a:r>
                    </a:p>
                  </a:txBody>
                  <a:tcPr/>
                </a:tc>
                <a:tc>
                  <a:txBody>
                    <a:bodyPr/>
                    <a:lstStyle/>
                    <a:p>
                      <a:pPr>
                        <a:buNone/>
                      </a:pPr>
                      <a:r>
                        <a:rPr lang="en-US"/>
                        <a:t>Potential for AI-based personalization</a:t>
                      </a:r>
                    </a:p>
                  </a:txBody>
                  <a:tcPr/>
                </a:tc>
                <a:extLst>
                  <a:ext uri="{0D108BD9-81ED-4DB2-BD59-A6C34878D82A}">
                    <a16:rowId xmlns:a16="http://schemas.microsoft.com/office/drawing/2014/main" val="10002"/>
                  </a:ext>
                </a:extLst>
              </a:tr>
              <a:tr h="365760">
                <a:tc>
                  <a:txBody>
                    <a:bodyPr/>
                    <a:lstStyle/>
                    <a:p>
                      <a:pPr>
                        <a:buNone/>
                      </a:pPr>
                      <a:endParaRPr lang="en-US"/>
                    </a:p>
                  </a:txBody>
                  <a:tcPr/>
                </a:tc>
                <a:tc>
                  <a:txBody>
                    <a:bodyPr/>
                    <a:lstStyle/>
                    <a:p>
                      <a:pPr>
                        <a:buNone/>
                      </a:pPr>
                      <a:endParaRPr lang="en-US" dirty="0"/>
                    </a:p>
                  </a:txBody>
                  <a:tcPr/>
                </a:tc>
                <a:extLst>
                  <a:ext uri="{0D108BD9-81ED-4DB2-BD59-A6C34878D82A}">
                    <a16:rowId xmlns:a16="http://schemas.microsoft.com/office/drawing/2014/main" val="10003"/>
                  </a:ext>
                </a:extLst>
              </a:tr>
            </a:tbl>
          </a:graphicData>
        </a:graphic>
      </p:graphicFrame>
      <p:graphicFrame>
        <p:nvGraphicFramePr>
          <p:cNvPr id="5" name="Table 4"/>
          <p:cNvGraphicFramePr/>
          <p:nvPr>
            <p:extLst>
              <p:ext uri="{D42A27DB-BD31-4B8C-83A1-F6EECF244321}">
                <p14:modId xmlns:p14="http://schemas.microsoft.com/office/powerpoint/2010/main" val="3745681516"/>
              </p:ext>
            </p:extLst>
          </p:nvPr>
        </p:nvGraphicFramePr>
        <p:xfrm>
          <a:off x="2294849" y="2519442"/>
          <a:ext cx="9488170" cy="2286000"/>
        </p:xfrm>
        <a:graphic>
          <a:graphicData uri="http://schemas.openxmlformats.org/drawingml/2006/table">
            <a:tbl>
              <a:tblPr firstRow="1" bandRow="1">
                <a:tableStyleId>{5C22544A-7EE6-4342-B048-85BDC9FD1C3A}</a:tableStyleId>
              </a:tblPr>
              <a:tblGrid>
                <a:gridCol w="4744085">
                  <a:extLst>
                    <a:ext uri="{9D8B030D-6E8A-4147-A177-3AD203B41FA5}">
                      <a16:colId xmlns:a16="http://schemas.microsoft.com/office/drawing/2014/main" val="20000"/>
                    </a:ext>
                  </a:extLst>
                </a:gridCol>
                <a:gridCol w="4744085">
                  <a:extLst>
                    <a:ext uri="{9D8B030D-6E8A-4147-A177-3AD203B41FA5}">
                      <a16:colId xmlns:a16="http://schemas.microsoft.com/office/drawing/2014/main" val="20001"/>
                    </a:ext>
                  </a:extLst>
                </a:gridCol>
              </a:tblGrid>
              <a:tr h="640080">
                <a:tc>
                  <a:txBody>
                    <a:bodyPr/>
                    <a:lstStyle/>
                    <a:p>
                      <a:pPr>
                        <a:buNone/>
                      </a:pPr>
                      <a:endParaRPr lang="en-US"/>
                    </a:p>
                    <a:p>
                      <a:pPr>
                        <a:buNone/>
                      </a:pPr>
                      <a:r>
                        <a:rPr lang="en-US"/>
                        <a:t>Aspirations</a:t>
                      </a:r>
                    </a:p>
                  </a:txBody>
                  <a:tcPr/>
                </a:tc>
                <a:tc>
                  <a:txBody>
                    <a:bodyPr/>
                    <a:lstStyle/>
                    <a:p>
                      <a:pPr>
                        <a:buNone/>
                      </a:pPr>
                      <a:r>
                        <a:rPr lang="en-US" dirty="0"/>
                        <a:t>Result</a:t>
                      </a:r>
                    </a:p>
                  </a:txBody>
                  <a:tcPr/>
                </a:tc>
                <a:extLst>
                  <a:ext uri="{0D108BD9-81ED-4DB2-BD59-A6C34878D82A}">
                    <a16:rowId xmlns:a16="http://schemas.microsoft.com/office/drawing/2014/main" val="10000"/>
                  </a:ext>
                </a:extLst>
              </a:tr>
              <a:tr h="640080">
                <a:tc>
                  <a:txBody>
                    <a:bodyPr/>
                    <a:lstStyle/>
                    <a:p>
                      <a:pPr>
                        <a:buNone/>
                      </a:pPr>
                      <a:r>
                        <a:rPr lang="en-US"/>
                        <a:t>Become a leading mental health app globally</a:t>
                      </a:r>
                    </a:p>
                  </a:txBody>
                  <a:tcPr/>
                </a:tc>
                <a:tc>
                  <a:txBody>
                    <a:bodyPr/>
                    <a:lstStyle/>
                    <a:p>
                      <a:pPr>
                        <a:buNone/>
                      </a:pPr>
                      <a:r>
                        <a:rPr lang="en-US"/>
                        <a:t>Improve user well-being and engagement</a:t>
                      </a:r>
                    </a:p>
                  </a:txBody>
                  <a:tcPr/>
                </a:tc>
                <a:extLst>
                  <a:ext uri="{0D108BD9-81ED-4DB2-BD59-A6C34878D82A}">
                    <a16:rowId xmlns:a16="http://schemas.microsoft.com/office/drawing/2014/main" val="10001"/>
                  </a:ext>
                </a:extLst>
              </a:tr>
              <a:tr h="640080">
                <a:tc>
                  <a:txBody>
                    <a:bodyPr/>
                    <a:lstStyle/>
                    <a:p>
                      <a:pPr>
                        <a:buNone/>
                      </a:pPr>
                      <a:r>
                        <a:rPr lang="en-US"/>
                        <a:t>Continuously evolve and offer new therapeutic tools</a:t>
                      </a:r>
                    </a:p>
                  </a:txBody>
                  <a:tcPr/>
                </a:tc>
                <a:tc>
                  <a:txBody>
                    <a:bodyPr/>
                    <a:lstStyle/>
                    <a:p>
                      <a:pPr>
                        <a:buNone/>
                      </a:pPr>
                      <a:r>
                        <a:rPr lang="en-US"/>
                        <a:t>Increase user retention and satisfaction</a:t>
                      </a:r>
                    </a:p>
                  </a:txBody>
                  <a:tcPr/>
                </a:tc>
                <a:extLst>
                  <a:ext uri="{0D108BD9-81ED-4DB2-BD59-A6C34878D82A}">
                    <a16:rowId xmlns:a16="http://schemas.microsoft.com/office/drawing/2014/main" val="10002"/>
                  </a:ext>
                </a:extLst>
              </a:tr>
              <a:tr h="365760">
                <a:tc>
                  <a:txBody>
                    <a:bodyPr/>
                    <a:lstStyle/>
                    <a:p>
                      <a:pPr>
                        <a:buNone/>
                      </a:pPr>
                      <a:endParaRPr lang="en-US"/>
                    </a:p>
                  </a:txBody>
                  <a:tcPr/>
                </a:tc>
                <a:tc>
                  <a:txBody>
                    <a:bodyPr/>
                    <a:lstStyle/>
                    <a:p>
                      <a:pPr>
                        <a:buNone/>
                      </a:pPr>
                      <a:endParaRPr lang="en-US" dirty="0"/>
                    </a:p>
                  </a:txBody>
                  <a:tcPr/>
                </a:tc>
                <a:extLst>
                  <a:ext uri="{0D108BD9-81ED-4DB2-BD59-A6C34878D82A}">
                    <a16:rowId xmlns:a16="http://schemas.microsoft.com/office/drawing/2014/main" val="10003"/>
                  </a:ext>
                </a:extLst>
              </a:tr>
            </a:tbl>
          </a:graphicData>
        </a:graphic>
      </p:graphicFrame>
      <p:sp>
        <p:nvSpPr>
          <p:cNvPr id="6" name="Text Box 5"/>
          <p:cNvSpPr txBox="1"/>
          <p:nvPr/>
        </p:nvSpPr>
        <p:spPr>
          <a:xfrm>
            <a:off x="2502058" y="5029458"/>
            <a:ext cx="9517301" cy="1828542"/>
          </a:xfrm>
          <a:prstGeom prst="rect">
            <a:avLst/>
          </a:prstGeom>
          <a:noFill/>
        </p:spPr>
        <p:txBody>
          <a:bodyPr wrap="square" rtlCol="0">
            <a:spAutoFit/>
          </a:bodyPr>
          <a:lstStyle/>
          <a:p>
            <a:r>
              <a:rPr lang="en-US" sz="2000" b="1"/>
              <a:t> Further Study and Research</a:t>
            </a:r>
          </a:p>
          <a:p>
            <a:r>
              <a:rPr lang="en-US"/>
              <a:t>Competitor Analysis: Study other mental health apps (e.g., Headspace, Calm) to see what works and where you can differentiate.</a:t>
            </a:r>
          </a:p>
          <a:p>
            <a:r>
              <a:rPr lang="en-US" b="1"/>
              <a:t>User Feedback</a:t>
            </a:r>
            <a:r>
              <a:rPr lang="en-US"/>
              <a:t>: Regularly gather feedback from users to improve app features and usability.</a:t>
            </a:r>
          </a:p>
          <a:p>
            <a:r>
              <a:rPr lang="en-US" b="1"/>
              <a:t>Data Privacy:</a:t>
            </a:r>
            <a:r>
              <a:rPr lang="en-US"/>
              <a:t> Research data security and privacy laws (GDPR, HIPAA) to ensure the app is fully compliant with regulations.</a:t>
            </a:r>
          </a:p>
        </p:txBody>
      </p:sp>
      <p:pic>
        <p:nvPicPr>
          <p:cNvPr id="8" name="Picture 7">
            <a:extLst>
              <a:ext uri="{FF2B5EF4-FFF2-40B4-BE49-F238E27FC236}">
                <a16:creationId xmlns:a16="http://schemas.microsoft.com/office/drawing/2014/main" id="{4707EE7A-2726-D4F0-59FE-CF3F656511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42" y="-79590"/>
            <a:ext cx="1955621" cy="1146390"/>
          </a:xfrm>
          <a:prstGeom prst="rect">
            <a:avLst/>
          </a:prstGeom>
        </p:spPr>
      </p:pic>
      <p:pic>
        <p:nvPicPr>
          <p:cNvPr id="12" name="Picture 11">
            <a:extLst>
              <a:ext uri="{FF2B5EF4-FFF2-40B4-BE49-F238E27FC236}">
                <a16:creationId xmlns:a16="http://schemas.microsoft.com/office/drawing/2014/main" id="{9CD00563-5E17-734E-A7DF-BEC97B50D2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9234" y="-79591"/>
            <a:ext cx="1312366" cy="103498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 y="6985"/>
            <a:ext cx="12181205" cy="968375"/>
          </a:xfrm>
          <a:gradFill>
            <a:gsLst>
              <a:gs pos="0">
                <a:srgbClr val="14CD68"/>
              </a:gs>
              <a:gs pos="100000">
                <a:srgbClr val="0B6E38"/>
              </a:gs>
            </a:gsLst>
            <a:lin scaled="0"/>
          </a:gradFill>
        </p:spPr>
        <p:txBody>
          <a:bodyPr>
            <a:normAutofit/>
            <a:scene3d>
              <a:camera prst="orthographicFront"/>
              <a:lightRig rig="threePt" dir="t"/>
            </a:scene3d>
          </a:bodyPr>
          <a:lstStyle/>
          <a:p>
            <a:r>
              <a:rPr lang="en-US" b="1" dirty="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mj-lt"/>
                <a:cs typeface="+mj-lt"/>
              </a:rPr>
              <a:t>KEYWORDS BY SORTI</a:t>
            </a:r>
            <a:r>
              <a:rPr lang="en-IN" b="1" dirty="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mj-lt"/>
                <a:cs typeface="+mj-lt"/>
              </a:rPr>
              <a:t>NG &amp;</a:t>
            </a:r>
            <a:r>
              <a:rPr lang="en-US" b="1" dirty="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mj-lt"/>
                <a:cs typeface="+mj-lt"/>
              </a:rPr>
              <a:t>AFFINITY LINKS</a:t>
            </a:r>
            <a:endParaRPr lang="en-US" b="1" dirty="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US" b="1" dirty="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4" name="Content Placeholder 3" descr="A black screen with colorful text&#10;&#10;Description automatically generated"/>
          <p:cNvPicPr>
            <a:picLocks noGrp="1" noChangeAspect="1"/>
          </p:cNvPicPr>
          <p:nvPr>
            <p:ph idx="1"/>
          </p:nvPr>
        </p:nvPicPr>
        <p:blipFill>
          <a:blip r:embed="rId2"/>
          <a:stretch>
            <a:fillRect/>
          </a:stretch>
        </p:blipFill>
        <p:spPr>
          <a:xfrm>
            <a:off x="1156000" y="878733"/>
            <a:ext cx="10901016" cy="6034480"/>
          </a:xfrm>
        </p:spPr>
      </p:pic>
      <p:pic>
        <p:nvPicPr>
          <p:cNvPr id="5" name="Picture 4" descr="A black background with pink text&#10;&#10;Description automatically generated"/>
          <p:cNvPicPr>
            <a:picLocks noChangeAspect="1"/>
          </p:cNvPicPr>
          <p:nvPr/>
        </p:nvPicPr>
        <p:blipFill>
          <a:blip r:embed="rId3"/>
          <a:stretch>
            <a:fillRect/>
          </a:stretch>
        </p:blipFill>
        <p:spPr>
          <a:xfrm>
            <a:off x="1152077" y="4018472"/>
            <a:ext cx="3906868" cy="2616680"/>
          </a:xfrm>
          <a:prstGeom prst="rect">
            <a:avLst/>
          </a:prstGeom>
        </p:spPr>
      </p:pic>
      <mc:AlternateContent xmlns:mc="http://schemas.openxmlformats.org/markup-compatibility/2006" xmlns:p14="http://schemas.microsoft.com/office/powerpoint/2010/main">
        <mc:Choice Requires="p14">
          <p:contentPart p14:bwMode="auto" r:id="rId4">
            <p14:nvContentPartPr>
              <p14:cNvPr id="10" name="Ink 9"/>
              <p14:cNvContentPartPr/>
              <p14:nvPr/>
            </p14:nvContentPartPr>
            <p14:xfrm>
              <a:off x="3942521" y="1214408"/>
              <a:ext cx="4769707" cy="2024346"/>
            </p14:xfrm>
          </p:contentPart>
        </mc:Choice>
        <mc:Fallback xmlns="">
          <p:pic>
            <p:nvPicPr>
              <p:cNvPr id="10" name="Ink 9"/>
            </p:nvPicPr>
            <p:blipFill>
              <a:blip r:embed="rId5"/>
            </p:blipFill>
            <p:spPr>
              <a:xfrm>
                <a:off x="3942521" y="1214408"/>
                <a:ext cx="4769707" cy="2024346"/>
              </a:xfrm>
              <a:prstGeom prst="rect"/>
            </p:spPr>
          </p:pic>
        </mc:Fallback>
      </mc:AlternateContent>
      <mc:AlternateContent xmlns:mc="http://schemas.openxmlformats.org/markup-compatibility/2006" xmlns:p14="http://schemas.microsoft.com/office/powerpoint/2010/main">
        <mc:Choice Requires="p14">
          <p:contentPart p14:bwMode="auto" r:id="rId6">
            <p14:nvContentPartPr>
              <p14:cNvPr id="11" name="Ink 10"/>
              <p14:cNvContentPartPr/>
              <p14:nvPr/>
            </p14:nvContentPartPr>
            <p14:xfrm>
              <a:off x="7056150" y="4273826"/>
              <a:ext cx="957820" cy="1798412"/>
            </p14:xfrm>
          </p:contentPart>
        </mc:Choice>
        <mc:Fallback xmlns="">
          <p:pic>
            <p:nvPicPr>
              <p:cNvPr id="11" name="Ink 10"/>
            </p:nvPicPr>
            <p:blipFill>
              <a:blip r:embed="rId7"/>
            </p:blipFill>
            <p:spPr>
              <a:xfrm>
                <a:off x="7056150" y="4273826"/>
                <a:ext cx="957820" cy="1798412"/>
              </a:xfrm>
              <a:prstGeom prst="rect"/>
            </p:spPr>
          </p:pic>
        </mc:Fallback>
      </mc:AlternateContent>
      <mc:AlternateContent xmlns:mc="http://schemas.openxmlformats.org/markup-compatibility/2006" xmlns:p14="http://schemas.microsoft.com/office/powerpoint/2010/main">
        <mc:Choice Requires="p14">
          <p:contentPart p14:bwMode="auto" r:id="rId8">
            <p14:nvContentPartPr>
              <p14:cNvPr id="12" name="Ink 11"/>
              <p14:cNvContentPartPr/>
              <p14:nvPr/>
            </p14:nvContentPartPr>
            <p14:xfrm>
              <a:off x="742869" y="1866347"/>
              <a:ext cx="510808" cy="3186386"/>
            </p14:xfrm>
          </p:contentPart>
        </mc:Choice>
        <mc:Fallback xmlns="">
          <p:pic>
            <p:nvPicPr>
              <p:cNvPr id="12" name="Ink 11"/>
            </p:nvPicPr>
            <p:blipFill>
              <a:blip r:embed="rId9"/>
            </p:blipFill>
            <p:spPr>
              <a:xfrm>
                <a:off x="742869" y="1866347"/>
                <a:ext cx="510808" cy="3186386"/>
              </a:xfrm>
              <a:prstGeom prst="rect"/>
            </p:spPr>
          </p:pic>
        </mc:Fallback>
      </mc:AlternateContent>
      <mc:AlternateContent xmlns:mc="http://schemas.openxmlformats.org/markup-compatibility/2006" xmlns:p14="http://schemas.microsoft.com/office/powerpoint/2010/main">
        <mc:Choice Requires="p14">
          <p:contentPart p14:bwMode="auto" r:id="rId10">
            <p14:nvContentPartPr>
              <p14:cNvPr id="13" name="Ink 12"/>
              <p14:cNvContentPartPr/>
              <p14:nvPr/>
            </p14:nvContentPartPr>
            <p14:xfrm>
              <a:off x="4725686" y="3476818"/>
              <a:ext cx="3091848" cy="2949627"/>
            </p14:xfrm>
          </p:contentPart>
        </mc:Choice>
        <mc:Fallback xmlns="">
          <p:pic>
            <p:nvPicPr>
              <p:cNvPr id="13" name="Ink 12"/>
            </p:nvPicPr>
            <p:blipFill>
              <a:blip r:embed="rId11"/>
            </p:blipFill>
            <p:spPr>
              <a:xfrm>
                <a:off x="4725686" y="3476818"/>
                <a:ext cx="3091848" cy="2949627"/>
              </a:xfrm>
              <a:prstGeom prst="rect"/>
            </p:spPr>
          </p:pic>
        </mc:Fallback>
      </mc:AlternateContent>
      <mc:AlternateContent xmlns:mc="http://schemas.openxmlformats.org/markup-compatibility/2006" xmlns:p14="http://schemas.microsoft.com/office/powerpoint/2010/main">
        <mc:Choice Requires="p14">
          <p:contentPart p14:bwMode="auto" r:id="rId12">
            <p14:nvContentPartPr>
              <p14:cNvPr id="14" name="Ink 13"/>
              <p14:cNvContentPartPr/>
              <p14:nvPr/>
            </p14:nvContentPartPr>
            <p14:xfrm>
              <a:off x="10845903" y="3434521"/>
              <a:ext cx="1336022" cy="3377484"/>
            </p14:xfrm>
          </p:contentPart>
        </mc:Choice>
        <mc:Fallback xmlns="">
          <p:pic>
            <p:nvPicPr>
              <p:cNvPr id="14" name="Ink 13"/>
            </p:nvPicPr>
            <p:blipFill>
              <a:blip r:embed="rId13"/>
            </p:blipFill>
            <p:spPr>
              <a:xfrm>
                <a:off x="10845903" y="3434521"/>
                <a:ext cx="1336022" cy="3377484"/>
              </a:xfrm>
              <a:prstGeom prst="rect"/>
            </p:spPr>
          </p:pic>
        </mc:Fallback>
      </mc:AlternateContent>
      <mc:AlternateContent xmlns:mc="http://schemas.openxmlformats.org/markup-compatibility/2006" xmlns:p14="http://schemas.microsoft.com/office/powerpoint/2010/main">
        <mc:Choice Requires="p14">
          <p:contentPart p14:bwMode="auto" r:id="rId14">
            <p14:nvContentPartPr>
              <p14:cNvPr id="15" name="Ink 14"/>
              <p14:cNvContentPartPr/>
              <p14:nvPr/>
            </p14:nvContentPartPr>
            <p14:xfrm>
              <a:off x="3655391" y="2304438"/>
              <a:ext cx="358880" cy="63240"/>
            </p14:xfrm>
          </p:contentPart>
        </mc:Choice>
        <mc:Fallback xmlns="">
          <p:pic>
            <p:nvPicPr>
              <p:cNvPr id="15" name="Ink 14"/>
            </p:nvPicPr>
            <p:blipFill>
              <a:blip r:embed="rId15"/>
            </p:blipFill>
            <p:spPr>
              <a:xfrm>
                <a:off x="3655391" y="2304438"/>
                <a:ext cx="358880" cy="63240"/>
              </a:xfrm>
              <a:prstGeom prst="rect"/>
            </p:spPr>
          </p:pic>
        </mc:Fallback>
      </mc:AlternateContent>
      <mc:AlternateContent xmlns:mc="http://schemas.openxmlformats.org/markup-compatibility/2006" xmlns:p14="http://schemas.microsoft.com/office/powerpoint/2010/main">
        <mc:Choice Requires="p14">
          <p:contentPart p14:bwMode="auto" r:id="rId16">
            <p14:nvContentPartPr>
              <p14:cNvPr id="16" name="Ink 15"/>
              <p14:cNvContentPartPr/>
              <p14:nvPr/>
            </p14:nvContentPartPr>
            <p14:xfrm>
              <a:off x="484694" y="2959651"/>
              <a:ext cx="1072435" cy="2684217"/>
            </p14:xfrm>
          </p:contentPart>
        </mc:Choice>
        <mc:Fallback xmlns="">
          <p:pic>
            <p:nvPicPr>
              <p:cNvPr id="16" name="Ink 15"/>
            </p:nvPicPr>
            <p:blipFill>
              <a:blip r:embed="rId17"/>
            </p:blipFill>
            <p:spPr>
              <a:xfrm>
                <a:off x="484694" y="2959651"/>
                <a:ext cx="1072435" cy="2684217"/>
              </a:xfrm>
              <a:prstGeom prst="rect"/>
            </p:spPr>
          </p:pic>
        </mc:Fallback>
      </mc:AlternateContent>
      <mc:AlternateContent xmlns:mc="http://schemas.openxmlformats.org/markup-compatibility/2006" xmlns:p14="http://schemas.microsoft.com/office/powerpoint/2010/main">
        <mc:Choice Requires="p14">
          <p:contentPart p14:bwMode="auto" r:id="rId18">
            <p14:nvContentPartPr>
              <p14:cNvPr id="17" name="Ink 16"/>
              <p14:cNvContentPartPr/>
              <p14:nvPr/>
            </p14:nvContentPartPr>
            <p14:xfrm>
              <a:off x="11209130" y="3396263"/>
              <a:ext cx="401477" cy="93475"/>
            </p14:xfrm>
          </p:contentPart>
        </mc:Choice>
        <mc:Fallback xmlns="">
          <p:pic>
            <p:nvPicPr>
              <p:cNvPr id="17" name="Ink 16"/>
            </p:nvPicPr>
            <p:blipFill>
              <a:blip r:embed="rId19"/>
            </p:blipFill>
            <p:spPr>
              <a:xfrm>
                <a:off x="11209130" y="3396263"/>
                <a:ext cx="401477" cy="93475"/>
              </a:xfrm>
              <a:prstGeom prst="rect"/>
            </p:spPr>
          </p:pic>
        </mc:Fallback>
      </mc:AlternateContent>
      <mc:AlternateContent xmlns:mc="http://schemas.openxmlformats.org/markup-compatibility/2006" xmlns:p14="http://schemas.microsoft.com/office/powerpoint/2010/main">
        <mc:Choice Requires="p14">
          <p:contentPart p14:bwMode="auto" r:id="rId20">
            <p14:nvContentPartPr>
              <p14:cNvPr id="25" name="Ink 24"/>
              <p14:cNvContentPartPr/>
              <p14:nvPr/>
            </p14:nvContentPartPr>
            <p14:xfrm>
              <a:off x="7386479" y="6256985"/>
              <a:ext cx="507114" cy="240097"/>
            </p14:xfrm>
          </p:contentPart>
        </mc:Choice>
        <mc:Fallback xmlns="">
          <p:pic>
            <p:nvPicPr>
              <p:cNvPr id="25" name="Ink 24"/>
            </p:nvPicPr>
            <p:blipFill>
              <a:blip r:embed="rId21"/>
            </p:blipFill>
            <p:spPr>
              <a:xfrm>
                <a:off x="7386479" y="6256985"/>
                <a:ext cx="507114" cy="240097"/>
              </a:xfrm>
              <a:prstGeom prst="rect"/>
            </p:spPr>
          </p:pic>
        </mc:Fallback>
      </mc:AlternateContent>
      <mc:AlternateContent xmlns:mc="http://schemas.openxmlformats.org/markup-compatibility/2006" xmlns:p14="http://schemas.microsoft.com/office/powerpoint/2010/main">
        <mc:Choice Requires="p14">
          <p:contentPart p14:bwMode="auto" r:id="rId22">
            <p14:nvContentPartPr>
              <p14:cNvPr id="26" name="Ink 25"/>
              <p14:cNvContentPartPr/>
              <p14:nvPr/>
            </p14:nvContentPartPr>
            <p14:xfrm>
              <a:off x="7680354" y="5892084"/>
              <a:ext cx="319289" cy="325692"/>
            </p14:xfrm>
          </p:contentPart>
        </mc:Choice>
        <mc:Fallback xmlns="">
          <p:pic>
            <p:nvPicPr>
              <p:cNvPr id="26" name="Ink 25"/>
            </p:nvPicPr>
            <p:blipFill>
              <a:blip r:embed="rId23"/>
            </p:blipFill>
            <p:spPr>
              <a:xfrm>
                <a:off x="7680354" y="5892084"/>
                <a:ext cx="319289" cy="325692"/>
              </a:xfrm>
              <a:prstGeom prst="rect"/>
            </p:spPr>
          </p:pic>
        </mc:Fallback>
      </mc:AlternateContent>
      <mc:AlternateContent xmlns:mc="http://schemas.openxmlformats.org/markup-compatibility/2006" xmlns:p14="http://schemas.microsoft.com/office/powerpoint/2010/main">
        <mc:Choice Requires="p14">
          <p:contentPart p14:bwMode="auto" r:id="rId24">
            <p14:nvContentPartPr>
              <p14:cNvPr id="27" name="Ink 26"/>
              <p14:cNvContentPartPr/>
              <p14:nvPr/>
            </p14:nvContentPartPr>
            <p14:xfrm>
              <a:off x="10714784" y="6611154"/>
              <a:ext cx="285919" cy="326567"/>
            </p14:xfrm>
          </p:contentPart>
        </mc:Choice>
        <mc:Fallback xmlns="">
          <p:pic>
            <p:nvPicPr>
              <p:cNvPr id="27" name="Ink 26"/>
            </p:nvPicPr>
            <p:blipFill>
              <a:blip r:embed="rId25"/>
            </p:blipFill>
            <p:spPr>
              <a:xfrm>
                <a:off x="10714784" y="6611154"/>
                <a:ext cx="285919" cy="326567"/>
              </a:xfrm>
              <a:prstGeom prst="rect"/>
            </p:spPr>
          </p:pic>
        </mc:Fallback>
      </mc:AlternateContent>
      <mc:AlternateContent xmlns:mc="http://schemas.openxmlformats.org/markup-compatibility/2006" xmlns:p14="http://schemas.microsoft.com/office/powerpoint/2010/main">
        <mc:Choice Requires="p14">
          <p:contentPart p14:bwMode="auto" r:id="rId26">
            <p14:nvContentPartPr>
              <p14:cNvPr id="28" name="Ink 27"/>
              <p14:cNvContentPartPr/>
              <p14:nvPr/>
            </p14:nvContentPartPr>
            <p14:xfrm>
              <a:off x="1502535" y="5333999"/>
              <a:ext cx="197496" cy="427427"/>
            </p14:xfrm>
          </p:contentPart>
        </mc:Choice>
        <mc:Fallback xmlns="">
          <p:pic>
            <p:nvPicPr>
              <p:cNvPr id="28" name="Ink 27"/>
            </p:nvPicPr>
            <p:blipFill>
              <a:blip r:embed="rId27"/>
            </p:blipFill>
            <p:spPr>
              <a:xfrm>
                <a:off x="1502535" y="5333999"/>
                <a:ext cx="197496" cy="427427"/>
              </a:xfrm>
              <a:prstGeom prst="rect"/>
            </p:spPr>
          </p:pic>
        </mc:Fallback>
      </mc:AlternateContent>
      <mc:AlternateContent xmlns:mc="http://schemas.openxmlformats.org/markup-compatibility/2006" xmlns:p14="http://schemas.microsoft.com/office/powerpoint/2010/main">
        <mc:Choice Requires="p14">
          <p:contentPart p14:bwMode="auto" r:id="rId28">
            <p14:nvContentPartPr>
              <p14:cNvPr id="29" name="Ink 28"/>
              <p14:cNvContentPartPr/>
              <p14:nvPr/>
            </p14:nvContentPartPr>
            <p14:xfrm>
              <a:off x="955082" y="4700788"/>
              <a:ext cx="246770" cy="500538"/>
            </p14:xfrm>
          </p:contentPart>
        </mc:Choice>
        <mc:Fallback xmlns="">
          <p:pic>
            <p:nvPicPr>
              <p:cNvPr id="29" name="Ink 28"/>
            </p:nvPicPr>
            <p:blipFill>
              <a:blip r:embed="rId29"/>
            </p:blipFill>
            <p:spPr>
              <a:xfrm>
                <a:off x="955082" y="4700788"/>
                <a:ext cx="246770" cy="500538"/>
              </a:xfrm>
              <a:prstGeom prst="rect"/>
            </p:spPr>
          </p:pic>
        </mc:Fallback>
      </mc:AlternateContent>
      <mc:AlternateContent xmlns:mc="http://schemas.openxmlformats.org/markup-compatibility/2006" xmlns:p14="http://schemas.microsoft.com/office/powerpoint/2010/main">
        <mc:Choice Requires="p14">
          <p:contentPart p14:bwMode="auto" r:id="rId30">
            <p14:nvContentPartPr>
              <p14:cNvPr id="30" name="Ink 29"/>
              <p14:cNvContentPartPr/>
              <p14:nvPr/>
            </p14:nvContentPartPr>
            <p14:xfrm>
              <a:off x="8452136" y="2954133"/>
              <a:ext cx="251402" cy="443016"/>
            </p14:xfrm>
          </p:contentPart>
        </mc:Choice>
        <mc:Fallback xmlns="">
          <p:pic>
            <p:nvPicPr>
              <p:cNvPr id="30" name="Ink 29"/>
            </p:nvPicPr>
            <p:blipFill>
              <a:blip r:embed="rId31"/>
            </p:blipFill>
            <p:spPr>
              <a:xfrm>
                <a:off x="8452136" y="2954133"/>
                <a:ext cx="251402" cy="443016"/>
              </a:xfrm>
              <a:prstGeom prst="rect"/>
            </p:spPr>
          </p:pic>
        </mc:Fallback>
      </mc:AlternateContent>
      <mc:AlternateContent xmlns:mc="http://schemas.openxmlformats.org/markup-compatibility/2006" xmlns:p14="http://schemas.microsoft.com/office/powerpoint/2010/main">
        <mc:Choice Requires="p14">
          <p:contentPart p14:bwMode="auto" r:id="rId32">
            <p14:nvContentPartPr>
              <p14:cNvPr id="31" name="Ink 30"/>
              <p14:cNvContentPartPr/>
              <p14:nvPr/>
            </p14:nvContentPartPr>
            <p14:xfrm>
              <a:off x="11792880" y="3432554"/>
              <a:ext cx="12753" cy="34008"/>
            </p14:xfrm>
          </p:contentPart>
        </mc:Choice>
        <mc:Fallback xmlns="">
          <p:pic>
            <p:nvPicPr>
              <p:cNvPr id="31" name="Ink 30"/>
            </p:nvPicPr>
            <p:blipFill>
              <a:blip r:embed="rId33"/>
            </p:blipFill>
            <p:spPr>
              <a:xfrm>
                <a:off x="11792880" y="3432554"/>
                <a:ext cx="12753" cy="34008"/>
              </a:xfrm>
              <a:prstGeom prst="rect"/>
            </p:spPr>
          </p:pic>
        </mc:Fallback>
      </mc:AlternateContent>
      <mc:AlternateContent xmlns:mc="http://schemas.openxmlformats.org/markup-compatibility/2006" xmlns:p14="http://schemas.microsoft.com/office/powerpoint/2010/main">
        <mc:Choice Requires="p14">
          <p:contentPart p14:bwMode="auto" r:id="rId34">
            <p14:nvContentPartPr>
              <p14:cNvPr id="35" name="Ink 34"/>
              <p14:cNvContentPartPr/>
              <p14:nvPr/>
            </p14:nvContentPartPr>
            <p14:xfrm>
              <a:off x="11510281" y="3392408"/>
              <a:ext cx="365027" cy="153370"/>
            </p14:xfrm>
          </p:contentPart>
        </mc:Choice>
        <mc:Fallback xmlns="">
          <p:pic>
            <p:nvPicPr>
              <p:cNvPr id="35" name="Ink 34"/>
            </p:nvPicPr>
            <p:blipFill>
              <a:blip r:embed="rId35"/>
            </p:blipFill>
            <p:spPr>
              <a:xfrm>
                <a:off x="11510281" y="3392408"/>
                <a:ext cx="365027" cy="153370"/>
              </a:xfrm>
              <a:prstGeom prst="rect"/>
            </p:spPr>
          </p:pic>
        </mc:Fallback>
      </mc:AlternateContent>
      <mc:AlternateContent xmlns:mc="http://schemas.openxmlformats.org/markup-compatibility/2006" xmlns:p14="http://schemas.microsoft.com/office/powerpoint/2010/main">
        <mc:Choice Requires="p14">
          <p:contentPart p14:bwMode="auto" r:id="rId36">
            <p14:nvContentPartPr>
              <p14:cNvPr id="36" name="Ink 35"/>
              <p14:cNvContentPartPr/>
              <p14:nvPr/>
            </p14:nvContentPartPr>
            <p14:xfrm>
              <a:off x="-794196" y="-332704"/>
              <a:ext cx="10732" cy="10732"/>
            </p14:xfrm>
          </p:contentPart>
        </mc:Choice>
        <mc:Fallback xmlns="">
          <p:pic>
            <p:nvPicPr>
              <p:cNvPr id="36" name="Ink 35"/>
            </p:nvPicPr>
            <p:blipFill>
              <a:blip r:embed="rId37"/>
            </p:blipFill>
            <p:spPr>
              <a:xfrm>
                <a:off x="-794196" y="-332704"/>
                <a:ext cx="10732" cy="10732"/>
              </a:xfrm>
              <a:prstGeom prst="rect"/>
            </p:spPr>
          </p:pic>
        </mc:Fallback>
      </mc:AlternateContent>
      <p:pic>
        <p:nvPicPr>
          <p:cNvPr id="6" name="Picture 5">
            <a:extLst>
              <a:ext uri="{FF2B5EF4-FFF2-40B4-BE49-F238E27FC236}">
                <a16:creationId xmlns:a16="http://schemas.microsoft.com/office/drawing/2014/main" id="{6AB68C32-7A59-24E2-5978-72376FC41791}"/>
              </a:ext>
            </a:extLst>
          </p:cNvPr>
          <p:cNvPicPr>
            <a:picLocks noChangeAspect="1"/>
          </p:cNvPicPr>
          <p:nvPr/>
        </p:nvPicPr>
        <p:blipFill rotWithShape="1">
          <a:blip r:embed="rId38">
            <a:extLst>
              <a:ext uri="{28A0092B-C50C-407E-A947-70E740481C1C}">
                <a14:useLocalDpi xmlns:a14="http://schemas.microsoft.com/office/drawing/2010/main" val="0"/>
              </a:ext>
            </a:extLst>
          </a:blip>
          <a:srcRect r="17382" b="-23903"/>
          <a:stretch/>
        </p:blipFill>
        <p:spPr>
          <a:xfrm>
            <a:off x="10160" y="3960"/>
            <a:ext cx="1212613" cy="1253469"/>
          </a:xfrm>
          <a:prstGeom prst="rect">
            <a:avLst/>
          </a:prstGeom>
        </p:spPr>
      </p:pic>
      <p:pic>
        <p:nvPicPr>
          <p:cNvPr id="8" name="Picture 7">
            <a:extLst>
              <a:ext uri="{FF2B5EF4-FFF2-40B4-BE49-F238E27FC236}">
                <a16:creationId xmlns:a16="http://schemas.microsoft.com/office/drawing/2014/main" id="{2D4F0D36-1B71-1094-0319-26E808A64938}"/>
              </a:ext>
            </a:extLst>
          </p:cNvP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11000703" y="6985"/>
            <a:ext cx="1252753" cy="98797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630" y="0"/>
            <a:ext cx="10580370" cy="1080135"/>
          </a:xfrm>
          <a:solidFill>
            <a:schemeClr val="tx1"/>
          </a:solidFill>
        </p:spPr>
        <p:txBody>
          <a:bodyPr>
            <a:normAutofit/>
          </a:bodyPr>
          <a:lstStyle/>
          <a:p>
            <a:r>
              <a:rPr lang="en-US" dirty="0">
                <a:ln w="9525" cmpd="sng">
                  <a:solidFill>
                    <a:schemeClr val="accent1"/>
                  </a:solidFill>
                  <a:prstDash val="solid"/>
                </a:ln>
                <a:solidFill>
                  <a:srgbClr val="70AD47">
                    <a:tint val="1000"/>
                  </a:srgbClr>
                </a:solidFill>
                <a:effectLst>
                  <a:glow rad="38100">
                    <a:schemeClr val="accent1">
                      <a:alpha val="40000"/>
                    </a:schemeClr>
                  </a:glow>
                </a:effectLst>
              </a:rPr>
              <a:t>FULL REFERENCE AND ACKNOWLEDGEMENT</a:t>
            </a:r>
          </a:p>
        </p:txBody>
      </p:sp>
      <p:sp>
        <p:nvSpPr>
          <p:cNvPr id="3" name="Content Placeholder 2"/>
          <p:cNvSpPr>
            <a:spLocks noGrp="1"/>
          </p:cNvSpPr>
          <p:nvPr>
            <p:ph idx="1"/>
          </p:nvPr>
        </p:nvSpPr>
        <p:spPr>
          <a:xfrm>
            <a:off x="2452699" y="3889950"/>
            <a:ext cx="9506755" cy="3124201"/>
          </a:xfrm>
        </p:spPr>
        <p:txBody>
          <a:bodyPr/>
          <a:lstStyle/>
          <a:p>
            <a:pPr marL="0" indent="0">
              <a:buNone/>
            </a:pPr>
            <a:r>
              <a:rPr lang="en-US" dirty="0"/>
              <a:t>Acknowledgement:</a:t>
            </a:r>
            <a:endParaRPr lang="en-IN" dirty="0"/>
          </a:p>
          <a:p>
            <a:pPr marL="0" indent="0">
              <a:buNone/>
            </a:pPr>
            <a:endParaRPr lang="en-US" dirty="0"/>
          </a:p>
          <a:p>
            <a:pPr marL="0" indent="0">
              <a:buNone/>
            </a:pPr>
            <a:r>
              <a:rPr lang="en-IN" dirty="0"/>
              <a:t>1)</a:t>
            </a:r>
            <a:r>
              <a:rPr lang="en-IN" dirty="0" err="1"/>
              <a:t>Mrs.Murugavalli</a:t>
            </a:r>
            <a:endParaRPr lang="en-IN" dirty="0"/>
          </a:p>
          <a:p>
            <a:pPr marL="0" indent="0">
              <a:buNone/>
            </a:pPr>
            <a:r>
              <a:rPr lang="en-IN" dirty="0"/>
              <a:t>KRCT - </a:t>
            </a:r>
            <a:r>
              <a:rPr lang="en-IN" dirty="0" err="1"/>
              <a:t>Samayapuram</a:t>
            </a:r>
            <a:endParaRPr lang="en-IN" dirty="0"/>
          </a:p>
        </p:txBody>
      </p:sp>
      <p:sp>
        <p:nvSpPr>
          <p:cNvPr id="4" name="TextBox 3"/>
          <p:cNvSpPr txBox="1"/>
          <p:nvPr/>
        </p:nvSpPr>
        <p:spPr>
          <a:xfrm>
            <a:off x="2452699" y="1331565"/>
            <a:ext cx="6691302" cy="2306955"/>
          </a:xfrm>
          <a:prstGeom prst="rect">
            <a:avLst/>
          </a:prstGeom>
          <a:noFill/>
        </p:spPr>
        <p:txBody>
          <a:bodyPr wrap="square" rtlCol="0">
            <a:spAutoFit/>
          </a:bodyPr>
          <a:lstStyle/>
          <a:p>
            <a:r>
              <a:rPr lang="nl-NL" b="0" i="0" dirty="0">
                <a:solidFill>
                  <a:srgbClr val="333333"/>
                </a:solidFill>
                <a:effectLst/>
                <a:latin typeface="Open Sans" panose="020F0502020204030204" pitchFamily="34" charset="0"/>
              </a:rPr>
              <a:t>Name: Adler, D. A., Wang, F., Mohr, D. C., &amp; Choudhury, T. (2022)</a:t>
            </a:r>
          </a:p>
          <a:p>
            <a:endParaRPr lang="nl-NL" dirty="0">
              <a:solidFill>
                <a:srgbClr val="333333"/>
              </a:solidFill>
              <a:latin typeface="Open Sans" panose="020F0502020204030204" pitchFamily="34" charset="0"/>
            </a:endParaRPr>
          </a:p>
          <a:p>
            <a:r>
              <a:rPr lang="en-IN" b="0" i="0" dirty="0">
                <a:solidFill>
                  <a:srgbClr val="333333"/>
                </a:solidFill>
                <a:effectLst/>
                <a:latin typeface="Open Sans" panose="020F0502020204030204" pitchFamily="34" charset="0"/>
              </a:rPr>
              <a:t>Available at :https://doi.org/10.1371/journal.pone.0266516</a:t>
            </a:r>
          </a:p>
          <a:p>
            <a:endParaRPr lang="en-IN" dirty="0">
              <a:solidFill>
                <a:srgbClr val="333333"/>
              </a:solidFill>
              <a:latin typeface="Open Sans" panose="020F0502020204030204" pitchFamily="34" charset="0"/>
            </a:endParaRPr>
          </a:p>
          <a:p>
            <a:r>
              <a:rPr lang="en-IN" dirty="0">
                <a:solidFill>
                  <a:srgbClr val="333333"/>
                </a:solidFill>
                <a:latin typeface="Arial" panose="020B0604020202020204" pitchFamily="34" charset="0"/>
                <a:cs typeface="Arial" panose="020B0604020202020204" pitchFamily="34" charset="0"/>
              </a:rPr>
              <a:t>Name :</a:t>
            </a:r>
            <a:r>
              <a:rPr lang="en-US" b="0" i="0" dirty="0">
                <a:solidFill>
                  <a:srgbClr val="1F1F1F"/>
                </a:solidFill>
                <a:effectLst/>
                <a:latin typeface="Arial" panose="020B0604020202020204" pitchFamily="34" charset="0"/>
                <a:cs typeface="Arial" panose="020B0604020202020204" pitchFamily="34" charset="0"/>
              </a:rPr>
              <a:t>B.G. Knight, L. Lee, in </a:t>
            </a:r>
            <a:r>
              <a:rPr lang="en-US" b="0" i="0" u="none" strike="noStrike" dirty="0">
                <a:effectLst/>
                <a:latin typeface="Arial" panose="020B0604020202020204" pitchFamily="34" charset="0"/>
                <a:cs typeface="Arial" panose="020B0604020202020204" pitchFamily="34" charset="0"/>
                <a:hlinkClick r:id="rId2"/>
              </a:rPr>
              <a:t>Encyclopedia of Gerontology (Second Edition)</a:t>
            </a:r>
            <a:r>
              <a:rPr lang="en-US" b="0" i="0" dirty="0">
                <a:solidFill>
                  <a:srgbClr val="1F1F1F"/>
                </a:solidFill>
                <a:effectLst/>
                <a:latin typeface="Arial" panose="020B0604020202020204" pitchFamily="34" charset="0"/>
                <a:cs typeface="Arial" panose="020B0604020202020204" pitchFamily="34" charset="0"/>
              </a:rPr>
              <a:t>, 2007</a:t>
            </a:r>
          </a:p>
          <a:p>
            <a:r>
              <a:rPr lang="en-US" dirty="0">
                <a:solidFill>
                  <a:srgbClr val="1F1F1F"/>
                </a:solidFill>
                <a:latin typeface="Arial" panose="020B0604020202020204" pitchFamily="34" charset="0"/>
                <a:cs typeface="Arial" panose="020B0604020202020204" pitchFamily="34" charset="0"/>
              </a:rPr>
              <a:t>Page 41-49</a:t>
            </a:r>
          </a:p>
          <a:p>
            <a:r>
              <a:rPr lang="en-US" dirty="0">
                <a:solidFill>
                  <a:srgbClr val="1F1F1F"/>
                </a:solidFill>
                <a:latin typeface="Arial" panose="020B0604020202020204" pitchFamily="34" charset="0"/>
                <a:cs typeface="Arial" panose="020B0604020202020204" pitchFamily="34" charset="0"/>
              </a:rPr>
              <a:t>Available at: https://doi.org/10.1016/B0-12-370870-2/00007-X</a:t>
            </a:r>
            <a:endParaRPr lang="en-IN" dirty="0">
              <a:solidFill>
                <a:srgbClr val="333333"/>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197C47F3-3E7F-79A1-3CEC-2E55B45717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967" y="-9287"/>
            <a:ext cx="1842597" cy="10801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fillRect/>
          </a:stretch>
        </a:blip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1"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 name="Content Placeholder 2"/>
          <p:cNvSpPr>
            <a:spLocks noGrp="1"/>
          </p:cNvSpPr>
          <p:nvPr>
            <p:ph idx="1"/>
          </p:nvPr>
        </p:nvSpPr>
        <p:spPr>
          <a:xfrm flipH="1" flipV="1">
            <a:off x="11456738" y="6454838"/>
            <a:ext cx="461513" cy="434287"/>
          </a:xfrm>
        </p:spPr>
        <p:txBody>
          <a:bodyPr anchor="ctr">
            <a:normAutofit fontScale="47500" lnSpcReduction="20000"/>
          </a:bodyPr>
          <a:lstStyle/>
          <a:p>
            <a:pPr marL="0" indent="0">
              <a:buNone/>
            </a:pPr>
            <a:r>
              <a:rPr lang="en-US" sz="2000" dirty="0" err="1"/>
              <a:t>vjnfvjfdn</a:t>
            </a:r>
          </a:p>
        </p:txBody>
      </p:sp>
      <p:sp>
        <p:nvSpPr>
          <p:cNvPr id="5" name="Title 1"/>
          <p:cNvSpPr txBox="1"/>
          <p:nvPr/>
        </p:nvSpPr>
        <p:spPr>
          <a:xfrm>
            <a:off x="-635" y="11430"/>
            <a:ext cx="12193270" cy="603885"/>
          </a:xfrm>
          <a:prstGeom prst="rect">
            <a:avLst/>
          </a:prstGeom>
          <a:gradFill>
            <a:gsLst>
              <a:gs pos="0">
                <a:srgbClr val="E30000"/>
              </a:gs>
              <a:gs pos="100000">
                <a:srgbClr val="760303"/>
              </a:gs>
            </a:gsLst>
            <a:lin scaled="0"/>
          </a:gradFill>
          <a:effectLst/>
        </p:spPr>
        <p:txBody>
          <a:bodyPr vert="horz" lIns="91440" tIns="45720" rIns="91440" bIns="45720" rtlCol="0" anchor="ctr">
            <a:normAutofit fontScale="87500" lnSpcReduction="10000"/>
            <a:scene3d>
              <a:camera prst="orthographicFront"/>
              <a:lightRig rig="harsh" dir="t"/>
            </a:scene3d>
            <a:sp3d extrusionH="57150" prstMaterial="matte">
              <a:bevelT w="63500" h="12700" prst="angle"/>
              <a:contourClr>
                <a:schemeClr val="bg1">
                  <a:lumMod val="65000"/>
                </a:schemeClr>
              </a:contourClr>
            </a:sp3d>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a:ln/>
                <a:solidFill>
                  <a:schemeClr val="accent3"/>
                </a:solidFill>
                <a:effectLst/>
              </a:rPr>
              <a:t>MIND MAPPING</a:t>
            </a:r>
            <a:endParaRPr lang="en-US" b="1" dirty="0">
              <a:ln/>
              <a:solidFill>
                <a:schemeClr val="accent3"/>
              </a:solidFill>
              <a:effectLst/>
            </a:endParaRPr>
          </a:p>
        </p:txBody>
      </p:sp>
      <p:pic>
        <p:nvPicPr>
          <p:cNvPr id="7" name="Picture 6" descr="A puzzle piece with a white background&#10;&#10;Description automatically generated"/>
          <p:cNvPicPr>
            <a:picLocks noChangeAspect="1"/>
          </p:cNvPicPr>
          <p:nvPr/>
        </p:nvPicPr>
        <p:blipFill>
          <a:blip r:embed="rId3"/>
          <a:stretch>
            <a:fillRect/>
          </a:stretch>
        </p:blipFill>
        <p:spPr>
          <a:xfrm>
            <a:off x="7251760" y="990420"/>
            <a:ext cx="1771650" cy="1771650"/>
          </a:xfrm>
          <a:prstGeom prst="rect">
            <a:avLst/>
          </a:prstGeom>
        </p:spPr>
      </p:pic>
      <p:pic>
        <p:nvPicPr>
          <p:cNvPr id="11" name="Picture 10" descr="A green ribbon on a black background&#10;&#10;Description automatically generated"/>
          <p:cNvPicPr>
            <a:picLocks noChangeAspect="1"/>
          </p:cNvPicPr>
          <p:nvPr/>
        </p:nvPicPr>
        <p:blipFill>
          <a:blip r:embed="rId4"/>
          <a:stretch>
            <a:fillRect/>
          </a:stretch>
        </p:blipFill>
        <p:spPr>
          <a:xfrm>
            <a:off x="7008064" y="4226047"/>
            <a:ext cx="1827722" cy="1957117"/>
          </a:xfrm>
          <a:prstGeom prst="rect">
            <a:avLst/>
          </a:prstGeom>
        </p:spPr>
      </p:pic>
      <p:pic>
        <p:nvPicPr>
          <p:cNvPr id="13" name="Picture 12" descr="A blue circle with a person in it&#10;&#10;Description automatically generated"/>
          <p:cNvPicPr>
            <a:picLocks noChangeAspect="1"/>
          </p:cNvPicPr>
          <p:nvPr/>
        </p:nvPicPr>
        <p:blipFill>
          <a:blip r:embed="rId5"/>
          <a:stretch>
            <a:fillRect/>
          </a:stretch>
        </p:blipFill>
        <p:spPr>
          <a:xfrm>
            <a:off x="2933520" y="827237"/>
            <a:ext cx="1695450" cy="1695450"/>
          </a:xfrm>
          <a:prstGeom prst="rect">
            <a:avLst/>
          </a:prstGeom>
        </p:spPr>
      </p:pic>
      <p:pic>
        <p:nvPicPr>
          <p:cNvPr id="15" name="Content Placeholder 15" descr="A yellow brain with black background&#10;&#10;Description automatically generated"/>
          <p:cNvPicPr>
            <a:picLocks noChangeAspect="1"/>
          </p:cNvPicPr>
          <p:nvPr/>
        </p:nvPicPr>
        <p:blipFill>
          <a:blip r:embed="rId6"/>
          <a:stretch>
            <a:fillRect/>
          </a:stretch>
        </p:blipFill>
        <p:spPr>
          <a:xfrm>
            <a:off x="3601074" y="1230090"/>
            <a:ext cx="4409777" cy="4114800"/>
          </a:xfrm>
          <a:prstGeom prst="rect">
            <a:avLst/>
          </a:prstGeom>
        </p:spPr>
      </p:pic>
      <p:pic>
        <p:nvPicPr>
          <p:cNvPr id="17" name="Picture 16" descr="A red open book with a white background&#10;&#10;Description automatically generated"/>
          <p:cNvPicPr>
            <a:picLocks noChangeAspect="1"/>
          </p:cNvPicPr>
          <p:nvPr/>
        </p:nvPicPr>
        <p:blipFill>
          <a:blip r:embed="rId7"/>
          <a:stretch>
            <a:fillRect/>
          </a:stretch>
        </p:blipFill>
        <p:spPr>
          <a:xfrm>
            <a:off x="3055188" y="4175904"/>
            <a:ext cx="2286000" cy="1295400"/>
          </a:xfrm>
          <a:prstGeom prst="rect">
            <a:avLst/>
          </a:prstGeom>
        </p:spPr>
      </p:pic>
      <p:sp>
        <p:nvSpPr>
          <p:cNvPr id="19" name="Arrow: Bent 18"/>
          <p:cNvSpPr/>
          <p:nvPr/>
        </p:nvSpPr>
        <p:spPr>
          <a:xfrm flipH="1">
            <a:off x="4745445" y="1228804"/>
            <a:ext cx="1083503" cy="866312"/>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Arrow: Bent 20"/>
          <p:cNvSpPr/>
          <p:nvPr/>
        </p:nvSpPr>
        <p:spPr>
          <a:xfrm>
            <a:off x="6217136" y="1228803"/>
            <a:ext cx="1029968" cy="866312"/>
          </a:xfrm>
          <a:prstGeom prst="bentArrow">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D64787"/>
              </a:solidFill>
            </a:endParaRPr>
          </a:p>
        </p:txBody>
      </p:sp>
      <p:sp>
        <p:nvSpPr>
          <p:cNvPr id="23" name="Arrow: Bent 22"/>
          <p:cNvSpPr/>
          <p:nvPr/>
        </p:nvSpPr>
        <p:spPr>
          <a:xfrm flipH="1" flipV="1">
            <a:off x="5119256" y="4064814"/>
            <a:ext cx="1112257" cy="887724"/>
          </a:xfrm>
          <a:prstGeom prst="ben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Bent 24"/>
          <p:cNvSpPr/>
          <p:nvPr/>
        </p:nvSpPr>
        <p:spPr>
          <a:xfrm flipV="1">
            <a:off x="6590948" y="4711794"/>
            <a:ext cx="943704" cy="729574"/>
          </a:xfrm>
          <a:prstGeom prst="ben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TextBox 26"/>
          <p:cNvSpPr txBox="1"/>
          <p:nvPr/>
        </p:nvSpPr>
        <p:spPr>
          <a:xfrm>
            <a:off x="-8260" y="5084691"/>
            <a:ext cx="360932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lgn="ctr">
              <a:buFont typeface="Wingdings" panose="05000000000000000000"/>
              <a:buChar char="v"/>
            </a:pPr>
            <a:r>
              <a:rPr lang="en-US" dirty="0">
                <a:highlight>
                  <a:srgbClr val="FF0000"/>
                </a:highlight>
                <a:ea typeface="+mn-lt"/>
                <a:cs typeface="+mn-lt"/>
              </a:rPr>
              <a:t>Accessibility</a:t>
            </a:r>
            <a:endParaRPr lang="en-US" dirty="0">
              <a:highlight>
                <a:srgbClr val="FF0000"/>
              </a:highlight>
            </a:endParaRPr>
          </a:p>
          <a:p>
            <a:pPr marL="285750" indent="-285750" algn="ctr">
              <a:buFont typeface="Wingdings" panose="05000000000000000000"/>
              <a:buChar char="v"/>
            </a:pPr>
            <a:endParaRPr lang="en-US" dirty="0">
              <a:highlight>
                <a:srgbClr val="FF0000"/>
              </a:highlight>
              <a:ea typeface="+mn-lt"/>
              <a:cs typeface="+mn-lt"/>
            </a:endParaRPr>
          </a:p>
          <a:p>
            <a:pPr marL="285750" indent="-285750" algn="ctr">
              <a:buFont typeface="Wingdings" panose="05000000000000000000"/>
              <a:buChar char="v"/>
            </a:pPr>
            <a:r>
              <a:rPr lang="en-US" dirty="0">
                <a:highlight>
                  <a:srgbClr val="FF0000"/>
                </a:highlight>
                <a:ea typeface="+mn-lt"/>
                <a:cs typeface="+mn-lt"/>
              </a:rPr>
              <a:t>        Data-Driven Insights</a:t>
            </a:r>
            <a:endParaRPr lang="en-US" dirty="0">
              <a:highlight>
                <a:srgbClr val="FF0000"/>
              </a:highlight>
            </a:endParaRPr>
          </a:p>
          <a:p>
            <a:pPr marL="285750" indent="-285750" algn="ctr">
              <a:buFont typeface="Wingdings" panose="05000000000000000000"/>
              <a:buChar char="v"/>
            </a:pPr>
            <a:endParaRPr lang="en-US" dirty="0">
              <a:highlight>
                <a:srgbClr val="FF0000"/>
              </a:highlight>
              <a:ea typeface="+mn-lt"/>
              <a:cs typeface="+mn-lt"/>
            </a:endParaRPr>
          </a:p>
          <a:p>
            <a:pPr marL="285750" indent="-285750" algn="ctr">
              <a:buFont typeface="Wingdings" panose="05000000000000000000"/>
              <a:buChar char="v"/>
            </a:pPr>
            <a:r>
              <a:rPr lang="en-US" dirty="0">
                <a:highlight>
                  <a:srgbClr val="FF0000"/>
                </a:highlight>
                <a:ea typeface="+mn-lt"/>
                <a:cs typeface="+mn-lt"/>
              </a:rPr>
              <a:t>             Mental Health Policies</a:t>
            </a:r>
            <a:endParaRPr lang="en-US" dirty="0">
              <a:highlight>
                <a:srgbClr val="FF0000"/>
              </a:highlight>
            </a:endParaRPr>
          </a:p>
        </p:txBody>
      </p:sp>
      <p:sp>
        <p:nvSpPr>
          <p:cNvPr id="29" name="TextBox 28"/>
          <p:cNvSpPr txBox="1"/>
          <p:nvPr/>
        </p:nvSpPr>
        <p:spPr>
          <a:xfrm>
            <a:off x="-87365" y="721245"/>
            <a:ext cx="258505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lgn="r">
              <a:buFont typeface="Wingdings,Sans-Serif"/>
              <a:buChar char="v"/>
            </a:pPr>
            <a:endParaRPr lang="en-US" dirty="0"/>
          </a:p>
          <a:p>
            <a:pPr marL="285750" indent="-285750" algn="r">
              <a:buFont typeface="Wingdings,Sans-Serif"/>
              <a:buChar char="v"/>
            </a:pPr>
            <a:r>
              <a:rPr lang="en-US" dirty="0">
                <a:highlight>
                  <a:srgbClr val="00FFFF"/>
                </a:highlight>
              </a:rPr>
              <a:t>       Empathy Mapping</a:t>
            </a:r>
            <a:endParaRPr lang="en-US" dirty="0"/>
          </a:p>
          <a:p>
            <a:pPr marL="285750" indent="-285750" algn="r">
              <a:buFont typeface="Wingdings,Sans-Serif"/>
              <a:buChar char="v"/>
            </a:pPr>
            <a:endParaRPr lang="en-US" dirty="0"/>
          </a:p>
          <a:p>
            <a:pPr marL="285750" indent="-285750" algn="r">
              <a:buFont typeface="Wingdings,Sans-Serif"/>
              <a:buChar char="v"/>
            </a:pPr>
            <a:endParaRPr lang="en-US" dirty="0"/>
          </a:p>
          <a:p>
            <a:pPr marL="285750" indent="-285750" algn="r">
              <a:buFont typeface="Wingdings,Sans-Serif"/>
              <a:buChar char="v"/>
            </a:pPr>
            <a:r>
              <a:rPr lang="en-US" dirty="0">
                <a:highlight>
                  <a:srgbClr val="00FFFF"/>
                </a:highlight>
              </a:rPr>
              <a:t>Patient Experience Problem</a:t>
            </a:r>
            <a:endParaRPr lang="en-US" dirty="0" err="1"/>
          </a:p>
          <a:p>
            <a:pPr marL="285750" indent="-285750" algn="r">
              <a:buFont typeface="Wingdings,Sans-Serif"/>
              <a:buChar char="v"/>
            </a:pPr>
            <a:endParaRPr lang="en-US" dirty="0"/>
          </a:p>
          <a:p>
            <a:pPr marL="285750" indent="-285750" algn="r">
              <a:buFont typeface="Wingdings,Sans-Serif"/>
              <a:buChar char="v"/>
            </a:pPr>
            <a:r>
              <a:rPr lang="en-US" dirty="0">
                <a:highlight>
                  <a:srgbClr val="00FFFF"/>
                </a:highlight>
              </a:rPr>
              <a:t>        Identification</a:t>
            </a:r>
            <a:endParaRPr lang="en-US" dirty="0"/>
          </a:p>
        </p:txBody>
      </p:sp>
      <p:sp>
        <p:nvSpPr>
          <p:cNvPr id="31" name="TextBox 30"/>
          <p:cNvSpPr txBox="1"/>
          <p:nvPr/>
        </p:nvSpPr>
        <p:spPr>
          <a:xfrm>
            <a:off x="9419923" y="4692831"/>
            <a:ext cx="501983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Wingdings" panose="05000000000000000000"/>
              <a:buChar char="v"/>
            </a:pPr>
            <a:r>
              <a:rPr lang="en-US" dirty="0">
                <a:highlight>
                  <a:srgbClr val="00FF00"/>
                </a:highlight>
                <a:ea typeface="+mn-lt"/>
                <a:cs typeface="+mn-lt"/>
              </a:rPr>
              <a:t>Support Systems</a:t>
            </a:r>
            <a:endParaRPr lang="en-US">
              <a:highlight>
                <a:srgbClr val="00FF00"/>
              </a:highlight>
            </a:endParaRPr>
          </a:p>
          <a:p>
            <a:pPr marL="285750" indent="-285750">
              <a:buFont typeface="Wingdings" panose="05000000000000000000"/>
              <a:buChar char="v"/>
            </a:pPr>
            <a:endParaRPr lang="en-US" dirty="0">
              <a:highlight>
                <a:srgbClr val="00FF00"/>
              </a:highlight>
              <a:ea typeface="+mn-lt"/>
              <a:cs typeface="+mn-lt"/>
            </a:endParaRPr>
          </a:p>
          <a:p>
            <a:pPr marL="285750" indent="-285750">
              <a:buFont typeface="Wingdings" panose="05000000000000000000"/>
              <a:buChar char="v"/>
            </a:pPr>
            <a:r>
              <a:rPr lang="en-US" dirty="0">
                <a:highlight>
                  <a:srgbClr val="00FF00"/>
                </a:highlight>
                <a:ea typeface="+mn-lt"/>
                <a:cs typeface="+mn-lt"/>
              </a:rPr>
              <a:t>Community Engagement</a:t>
            </a:r>
            <a:endParaRPr lang="en-US">
              <a:highlight>
                <a:srgbClr val="00FF00"/>
              </a:highlight>
            </a:endParaRPr>
          </a:p>
          <a:p>
            <a:pPr marL="285750" indent="-285750">
              <a:buFont typeface="Wingdings" panose="05000000000000000000"/>
              <a:buChar char="v"/>
            </a:pPr>
            <a:endParaRPr lang="en-US" dirty="0">
              <a:highlight>
                <a:srgbClr val="00FF00"/>
              </a:highlight>
              <a:ea typeface="+mn-lt"/>
              <a:cs typeface="+mn-lt"/>
            </a:endParaRPr>
          </a:p>
          <a:p>
            <a:pPr marL="285750" indent="-285750">
              <a:buFont typeface="Wingdings" panose="05000000000000000000"/>
              <a:buChar char="v"/>
            </a:pPr>
            <a:r>
              <a:rPr lang="en-US" dirty="0">
                <a:highlight>
                  <a:srgbClr val="00FF00"/>
                </a:highlight>
                <a:ea typeface="+mn-lt"/>
                <a:cs typeface="+mn-lt"/>
              </a:rPr>
              <a:t>Wellness Programs</a:t>
            </a:r>
            <a:endParaRPr lang="en-US" dirty="0">
              <a:highlight>
                <a:srgbClr val="00FF00"/>
              </a:highlight>
            </a:endParaRPr>
          </a:p>
          <a:p>
            <a:pPr algn="l"/>
            <a:endParaRPr lang="en-US" dirty="0"/>
          </a:p>
        </p:txBody>
      </p:sp>
      <p:sp>
        <p:nvSpPr>
          <p:cNvPr id="33" name="TextBox 32"/>
          <p:cNvSpPr txBox="1"/>
          <p:nvPr/>
        </p:nvSpPr>
        <p:spPr>
          <a:xfrm>
            <a:off x="9599017" y="649282"/>
            <a:ext cx="236308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Wingdings" panose="05000000000000000000"/>
              <a:buChar char="v"/>
            </a:pPr>
            <a:r>
              <a:rPr lang="en-US" dirty="0">
                <a:solidFill>
                  <a:schemeClr val="tx2">
                    <a:lumMod val="10000"/>
                    <a:lumOff val="90000"/>
                  </a:schemeClr>
                </a:solidFill>
                <a:highlight>
                  <a:srgbClr val="800000"/>
                </a:highlight>
                <a:ea typeface="+mn-lt"/>
                <a:cs typeface="+mn-lt"/>
              </a:rPr>
              <a:t>Prototyping</a:t>
            </a:r>
            <a:endParaRPr lang="en-US" dirty="0">
              <a:solidFill>
                <a:schemeClr val="tx2">
                  <a:lumMod val="10000"/>
                  <a:lumOff val="90000"/>
                </a:schemeClr>
              </a:solidFill>
              <a:highlight>
                <a:srgbClr val="800000"/>
              </a:highlight>
            </a:endParaRPr>
          </a:p>
          <a:p>
            <a:pPr marL="285750" indent="-285750">
              <a:buFont typeface="Wingdings" panose="05000000000000000000"/>
              <a:buChar char="v"/>
            </a:pPr>
            <a:endParaRPr lang="en-US" dirty="0">
              <a:solidFill>
                <a:schemeClr val="tx2">
                  <a:lumMod val="10000"/>
                  <a:lumOff val="90000"/>
                </a:schemeClr>
              </a:solidFill>
              <a:highlight>
                <a:srgbClr val="800000"/>
              </a:highlight>
              <a:ea typeface="+mn-lt"/>
              <a:cs typeface="+mn-lt"/>
            </a:endParaRPr>
          </a:p>
          <a:p>
            <a:pPr marL="285750" indent="-285750">
              <a:buFont typeface="Wingdings" panose="05000000000000000000"/>
              <a:buChar char="v"/>
            </a:pPr>
            <a:endParaRPr lang="en-US" dirty="0">
              <a:solidFill>
                <a:schemeClr val="tx2">
                  <a:lumMod val="10000"/>
                  <a:lumOff val="90000"/>
                </a:schemeClr>
              </a:solidFill>
              <a:highlight>
                <a:srgbClr val="800000"/>
              </a:highlight>
              <a:ea typeface="+mn-lt"/>
              <a:cs typeface="+mn-lt"/>
            </a:endParaRPr>
          </a:p>
          <a:p>
            <a:pPr marL="285750" indent="-285750">
              <a:buFont typeface="Wingdings" panose="05000000000000000000"/>
              <a:buChar char="v"/>
            </a:pPr>
            <a:r>
              <a:rPr lang="en-US" dirty="0">
                <a:solidFill>
                  <a:schemeClr val="tx2">
                    <a:lumMod val="10000"/>
                    <a:lumOff val="90000"/>
                  </a:schemeClr>
                </a:solidFill>
                <a:highlight>
                  <a:srgbClr val="800000"/>
                </a:highlight>
                <a:ea typeface="+mn-lt"/>
                <a:cs typeface="+mn-lt"/>
              </a:rPr>
              <a:t>Iterative Testing</a:t>
            </a:r>
            <a:endParaRPr lang="en-US" dirty="0">
              <a:solidFill>
                <a:schemeClr val="tx2">
                  <a:lumMod val="10000"/>
                  <a:lumOff val="90000"/>
                </a:schemeClr>
              </a:solidFill>
              <a:highlight>
                <a:srgbClr val="800000"/>
              </a:highlight>
            </a:endParaRPr>
          </a:p>
          <a:p>
            <a:pPr marL="285750" indent="-285750">
              <a:buFont typeface="Wingdings" panose="05000000000000000000"/>
              <a:buChar char="v"/>
            </a:pPr>
            <a:endParaRPr lang="en-US" dirty="0">
              <a:solidFill>
                <a:schemeClr val="tx2">
                  <a:lumMod val="10000"/>
                  <a:lumOff val="90000"/>
                </a:schemeClr>
              </a:solidFill>
              <a:highlight>
                <a:srgbClr val="800000"/>
              </a:highlight>
              <a:ea typeface="+mn-lt"/>
              <a:cs typeface="+mn-lt"/>
            </a:endParaRPr>
          </a:p>
          <a:p>
            <a:pPr marL="285750" indent="-285750">
              <a:buFont typeface="Wingdings" panose="05000000000000000000"/>
              <a:buChar char="v"/>
            </a:pPr>
            <a:endParaRPr lang="en-US" dirty="0">
              <a:solidFill>
                <a:schemeClr val="tx2">
                  <a:lumMod val="10000"/>
                  <a:lumOff val="90000"/>
                </a:schemeClr>
              </a:solidFill>
              <a:highlight>
                <a:srgbClr val="800000"/>
              </a:highlight>
              <a:ea typeface="+mn-lt"/>
              <a:cs typeface="+mn-lt"/>
            </a:endParaRPr>
          </a:p>
          <a:p>
            <a:pPr marL="285750" indent="-285750">
              <a:buFont typeface="Wingdings" panose="05000000000000000000"/>
              <a:buChar char="v"/>
            </a:pPr>
            <a:r>
              <a:rPr lang="en-US" dirty="0">
                <a:solidFill>
                  <a:schemeClr val="tx2">
                    <a:lumMod val="10000"/>
                    <a:lumOff val="90000"/>
                  </a:schemeClr>
                </a:solidFill>
                <a:highlight>
                  <a:srgbClr val="800000"/>
                </a:highlight>
                <a:ea typeface="+mn-lt"/>
                <a:cs typeface="+mn-lt"/>
              </a:rPr>
              <a:t>Digital Health</a:t>
            </a:r>
            <a:endParaRPr lang="en-US" dirty="0">
              <a:solidFill>
                <a:schemeClr val="tx2">
                  <a:lumMod val="10000"/>
                  <a:lumOff val="90000"/>
                </a:schemeClr>
              </a:solidFill>
              <a:highlight>
                <a:srgbClr val="800000"/>
              </a:highlight>
            </a:endParaRPr>
          </a:p>
          <a:p>
            <a:pPr algn="l"/>
            <a:endParaRPr lang="en-US" dirty="0"/>
          </a:p>
        </p:txBody>
      </p:sp>
      <p:sp>
        <p:nvSpPr>
          <p:cNvPr id="35" name="Arrow: Bent 34"/>
          <p:cNvSpPr/>
          <p:nvPr/>
        </p:nvSpPr>
        <p:spPr>
          <a:xfrm flipV="1">
            <a:off x="8445626" y="5660700"/>
            <a:ext cx="900572" cy="628932"/>
          </a:xfrm>
          <a:prstGeom prst="ben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Arrow: Right 36"/>
          <p:cNvSpPr/>
          <p:nvPr/>
        </p:nvSpPr>
        <p:spPr>
          <a:xfrm>
            <a:off x="8847108" y="5201368"/>
            <a:ext cx="502489" cy="466187"/>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Right 38"/>
          <p:cNvSpPr/>
          <p:nvPr/>
        </p:nvSpPr>
        <p:spPr>
          <a:xfrm>
            <a:off x="8847108" y="4597519"/>
            <a:ext cx="502489" cy="466187"/>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Bent 40"/>
          <p:cNvSpPr/>
          <p:nvPr/>
        </p:nvSpPr>
        <p:spPr>
          <a:xfrm>
            <a:off x="9063852" y="553068"/>
            <a:ext cx="843063" cy="564388"/>
          </a:xfrm>
          <a:prstGeom prst="bentArrow">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D64787"/>
              </a:solidFill>
            </a:endParaRPr>
          </a:p>
        </p:txBody>
      </p:sp>
      <p:sp>
        <p:nvSpPr>
          <p:cNvPr id="43" name="Arrow: Right 42"/>
          <p:cNvSpPr/>
          <p:nvPr/>
        </p:nvSpPr>
        <p:spPr>
          <a:xfrm>
            <a:off x="9062768" y="1549519"/>
            <a:ext cx="646262" cy="451810"/>
          </a:xfrm>
          <a:prstGeom prst="rightArrow">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p:cNvSpPr/>
          <p:nvPr/>
        </p:nvSpPr>
        <p:spPr>
          <a:xfrm>
            <a:off x="9062768" y="2268386"/>
            <a:ext cx="646263" cy="466187"/>
          </a:xfrm>
          <a:prstGeom prst="rightArrow">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Bent 46"/>
          <p:cNvSpPr/>
          <p:nvPr/>
        </p:nvSpPr>
        <p:spPr>
          <a:xfrm rot="-16200000" flipV="1">
            <a:off x="2018947" y="3906664"/>
            <a:ext cx="742421" cy="1304670"/>
          </a:xfrm>
          <a:prstGeom prst="ben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Arrow: Bent 48"/>
          <p:cNvSpPr/>
          <p:nvPr/>
        </p:nvSpPr>
        <p:spPr>
          <a:xfrm flipH="1" flipV="1">
            <a:off x="3695897" y="5689455"/>
            <a:ext cx="695315" cy="772706"/>
          </a:xfrm>
          <a:prstGeom prst="ben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Arrow: Bent 50"/>
          <p:cNvSpPr/>
          <p:nvPr/>
        </p:nvSpPr>
        <p:spPr>
          <a:xfrm flipH="1" flipV="1">
            <a:off x="3207066" y="5430663"/>
            <a:ext cx="709692" cy="470782"/>
          </a:xfrm>
          <a:prstGeom prst="ben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Arrow: Bent 52"/>
          <p:cNvSpPr/>
          <p:nvPr/>
        </p:nvSpPr>
        <p:spPr>
          <a:xfrm rot="16200000" flipH="1">
            <a:off x="2071255" y="-7652"/>
            <a:ext cx="422146" cy="1542051"/>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Arrow: Bent 54"/>
          <p:cNvSpPr/>
          <p:nvPr/>
        </p:nvSpPr>
        <p:spPr>
          <a:xfrm flipH="1" flipV="1">
            <a:off x="2272539" y="2497681"/>
            <a:ext cx="1054747" cy="398895"/>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Arrow: Right 56"/>
          <p:cNvSpPr/>
          <p:nvPr/>
        </p:nvSpPr>
        <p:spPr>
          <a:xfrm flipH="1">
            <a:off x="2275935" y="1492009"/>
            <a:ext cx="561435" cy="538074"/>
          </a:xfrm>
          <a:prstGeom prst="rightArrow">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itle 58"/>
          <p:cNvSpPr>
            <a:spLocks noGrp="1"/>
          </p:cNvSpPr>
          <p:nvPr>
            <p:ph type="title"/>
          </p:nvPr>
        </p:nvSpPr>
        <p:spPr>
          <a:xfrm flipH="1">
            <a:off x="-296839" y="5565058"/>
            <a:ext cx="412598" cy="383341"/>
          </a:xfrm>
        </p:spPr>
        <p:txBody>
          <a:bodyPr>
            <a:normAutofit fontScale="90000"/>
          </a:bodyPr>
          <a:lstStyle/>
          <a:p>
            <a:r>
              <a:rPr lang="en-US" dirty="0"/>
              <a:t> </a:t>
            </a:r>
          </a:p>
        </p:txBody>
      </p:sp>
      <p:pic>
        <p:nvPicPr>
          <p:cNvPr id="4" name="Picture 3">
            <a:extLst>
              <a:ext uri="{FF2B5EF4-FFF2-40B4-BE49-F238E27FC236}">
                <a16:creationId xmlns:a16="http://schemas.microsoft.com/office/drawing/2014/main" id="{718B6289-66B9-8F6F-CFDF-FEE927F19AD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942" y="-79590"/>
            <a:ext cx="1468441" cy="860804"/>
          </a:xfrm>
          <a:prstGeom prst="rect">
            <a:avLst/>
          </a:prstGeom>
        </p:spPr>
      </p:pic>
      <p:pic>
        <p:nvPicPr>
          <p:cNvPr id="9" name="Picture 8">
            <a:extLst>
              <a:ext uri="{FF2B5EF4-FFF2-40B4-BE49-F238E27FC236}">
                <a16:creationId xmlns:a16="http://schemas.microsoft.com/office/drawing/2014/main" id="{67225EF4-C5E2-B127-97B5-12047D4553C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242477" y="-79590"/>
            <a:ext cx="1089122" cy="85892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885"/>
            <a:ext cx="12192000" cy="960120"/>
          </a:xfrm>
          <a:solidFill>
            <a:schemeClr val="tx1">
              <a:lumMod val="85000"/>
              <a:lumOff val="15000"/>
            </a:schemeClr>
          </a:solidFill>
        </p:spPr>
        <p:txBody>
          <a:bodyPr/>
          <a:lstStyle/>
          <a:p>
            <a:r>
              <a:rPr lang="en-US" b="1" dirty="0">
                <a:ln w="9525" cmpd="sng">
                  <a:solidFill>
                    <a:schemeClr val="accent1"/>
                  </a:solidFill>
                  <a:prstDash val="solid"/>
                </a:ln>
                <a:solidFill>
                  <a:srgbClr val="70AD47">
                    <a:tint val="1000"/>
                  </a:srgbClr>
                </a:solidFill>
                <a:effectLst>
                  <a:glow rad="38100">
                    <a:schemeClr val="accent1">
                      <a:alpha val="40000"/>
                    </a:schemeClr>
                  </a:glow>
                </a:effectLst>
              </a:rPr>
              <a:t>MATRIX TABLE</a:t>
            </a:r>
          </a:p>
        </p:txBody>
      </p:sp>
      <p:graphicFrame>
        <p:nvGraphicFramePr>
          <p:cNvPr id="4" name="Content Placeholder 3"/>
          <p:cNvGraphicFramePr>
            <a:graphicFrameLocks noGrp="1"/>
          </p:cNvGraphicFramePr>
          <p:nvPr>
            <p:ph idx="1"/>
          </p:nvPr>
        </p:nvGraphicFramePr>
        <p:xfrm>
          <a:off x="100263" y="631657"/>
          <a:ext cx="11972694" cy="6208799"/>
        </p:xfrm>
        <a:graphic>
          <a:graphicData uri="http://schemas.openxmlformats.org/drawingml/2006/table">
            <a:tbl>
              <a:tblPr firstRow="1" bandRow="1">
                <a:tableStyleId>{5C22544A-7EE6-4342-B048-85BDC9FD1C3A}</a:tableStyleId>
              </a:tblPr>
              <a:tblGrid>
                <a:gridCol w="1042736">
                  <a:extLst>
                    <a:ext uri="{9D8B030D-6E8A-4147-A177-3AD203B41FA5}">
                      <a16:colId xmlns:a16="http://schemas.microsoft.com/office/drawing/2014/main" val="20000"/>
                    </a:ext>
                  </a:extLst>
                </a:gridCol>
                <a:gridCol w="2677025">
                  <a:extLst>
                    <a:ext uri="{9D8B030D-6E8A-4147-A177-3AD203B41FA5}">
                      <a16:colId xmlns:a16="http://schemas.microsoft.com/office/drawing/2014/main" val="20001"/>
                    </a:ext>
                  </a:extLst>
                </a:gridCol>
                <a:gridCol w="2578040">
                  <a:extLst>
                    <a:ext uri="{9D8B030D-6E8A-4147-A177-3AD203B41FA5}">
                      <a16:colId xmlns:a16="http://schemas.microsoft.com/office/drawing/2014/main" val="20002"/>
                    </a:ext>
                  </a:extLst>
                </a:gridCol>
                <a:gridCol w="2807367">
                  <a:extLst>
                    <a:ext uri="{9D8B030D-6E8A-4147-A177-3AD203B41FA5}">
                      <a16:colId xmlns:a16="http://schemas.microsoft.com/office/drawing/2014/main" val="20003"/>
                    </a:ext>
                  </a:extLst>
                </a:gridCol>
                <a:gridCol w="2867526">
                  <a:extLst>
                    <a:ext uri="{9D8B030D-6E8A-4147-A177-3AD203B41FA5}">
                      <a16:colId xmlns:a16="http://schemas.microsoft.com/office/drawing/2014/main" val="20004"/>
                    </a:ext>
                  </a:extLst>
                </a:gridCol>
              </a:tblGrid>
              <a:tr h="938740">
                <a:tc>
                  <a:txBody>
                    <a:bodyPr/>
                    <a:lstStyle/>
                    <a:p>
                      <a:r>
                        <a:rPr lang="en-US" dirty="0"/>
                        <a:t>CATEGO-RIES</a:t>
                      </a:r>
                      <a:endParaRPr lang="en-IN" dirty="0"/>
                    </a:p>
                  </a:txBody>
                  <a:tcPr marL="118497" marR="118497"/>
                </a:tc>
                <a:tc>
                  <a:txBody>
                    <a:bodyPr/>
                    <a:lstStyle/>
                    <a:p>
                      <a:r>
                        <a:rPr lang="en-US" dirty="0"/>
                        <a:t>USER-CENTERED DESIGN</a:t>
                      </a:r>
                      <a:endParaRPr lang="en-IN" dirty="0"/>
                    </a:p>
                  </a:txBody>
                  <a:tcPr marL="118497" marR="118497"/>
                </a:tc>
                <a:tc>
                  <a:txBody>
                    <a:bodyPr/>
                    <a:lstStyle/>
                    <a:p>
                      <a:r>
                        <a:rPr lang="en-US" dirty="0"/>
                        <a:t>MENTAL HEALTH AWARENESS AND SUPPORT</a:t>
                      </a:r>
                      <a:endParaRPr lang="en-IN" dirty="0"/>
                    </a:p>
                  </a:txBody>
                  <a:tcPr marL="118497" marR="118497"/>
                </a:tc>
                <a:tc>
                  <a:txBody>
                    <a:bodyPr/>
                    <a:lstStyle/>
                    <a:p>
                      <a:r>
                        <a:rPr lang="en-US" dirty="0"/>
                        <a:t>INNOVATIVE SOLUTION</a:t>
                      </a:r>
                      <a:endParaRPr lang="en-IN" dirty="0"/>
                    </a:p>
                  </a:txBody>
                  <a:tcPr marL="118497" marR="118497"/>
                </a:tc>
                <a:tc>
                  <a:txBody>
                    <a:bodyPr/>
                    <a:lstStyle/>
                    <a:p>
                      <a:r>
                        <a:rPr lang="en-US" dirty="0"/>
                        <a:t>DATA AND ACCESSIBILITY</a:t>
                      </a:r>
                      <a:endParaRPr lang="en-IN" dirty="0"/>
                    </a:p>
                  </a:txBody>
                  <a:tcPr marL="118497" marR="118497"/>
                </a:tc>
                <a:extLst>
                  <a:ext uri="{0D108BD9-81ED-4DB2-BD59-A6C34878D82A}">
                    <a16:rowId xmlns:a16="http://schemas.microsoft.com/office/drawing/2014/main" val="10000"/>
                  </a:ext>
                </a:extLst>
              </a:tr>
              <a:tr h="889333">
                <a:tc>
                  <a:txBody>
                    <a:bodyPr/>
                    <a:lstStyle/>
                    <a:p>
                      <a:r>
                        <a:rPr lang="en-US" dirty="0"/>
                        <a:t>WHO</a:t>
                      </a:r>
                      <a:endParaRPr lang="en-IN" dirty="0"/>
                    </a:p>
                  </a:txBody>
                  <a:tcPr marL="118497" marR="118497"/>
                </a:tc>
                <a:tc>
                  <a:txBody>
                    <a:bodyPr/>
                    <a:lstStyle/>
                    <a:p>
                      <a:pPr marL="0" lvl="0" indent="0" algn="l">
                        <a:lnSpc>
                          <a:spcPct val="100000"/>
                        </a:lnSpc>
                        <a:spcBef>
                          <a:spcPts val="0"/>
                        </a:spcBef>
                        <a:spcAft>
                          <a:spcPts val="0"/>
                        </a:spcAft>
                        <a:buNone/>
                      </a:pPr>
                      <a:r>
                        <a:rPr lang="en-IN" sz="1200" b="0" i="0" u="none" strike="noStrike" noProof="0" dirty="0">
                          <a:solidFill>
                            <a:srgbClr val="111111"/>
                          </a:solidFill>
                          <a:latin typeface="Corbel" panose="020B0503020204020204"/>
                        </a:rPr>
                        <a:t>Who are the primary users of the mental health care system?</a:t>
                      </a:r>
                      <a:endParaRPr lang="en-US" dirty="0"/>
                    </a:p>
                    <a:p>
                      <a:pPr lvl="0">
                        <a:buNone/>
                      </a:pPr>
                      <a:endParaRPr lang="en-IN" dirty="0"/>
                    </a:p>
                  </a:txBody>
                  <a:tcPr marL="118497" marR="118497"/>
                </a:tc>
                <a:tc>
                  <a:txBody>
                    <a:bodyPr/>
                    <a:lstStyle/>
                    <a:p>
                      <a:pPr marL="0" lvl="0" indent="0" algn="l">
                        <a:lnSpc>
                          <a:spcPct val="100000"/>
                        </a:lnSpc>
                        <a:spcBef>
                          <a:spcPts val="0"/>
                        </a:spcBef>
                        <a:spcAft>
                          <a:spcPts val="0"/>
                        </a:spcAft>
                        <a:buNone/>
                      </a:pPr>
                      <a:r>
                        <a:rPr lang="en-IN" sz="1200" b="0" i="0" u="none" strike="noStrike" noProof="0" dirty="0">
                          <a:solidFill>
                            <a:srgbClr val="111111"/>
                          </a:solidFill>
                          <a:latin typeface="Corbel" panose="020B0503020204020204"/>
                        </a:rPr>
                        <a:t>Who should be targeted in mental health awareness campaigns?</a:t>
                      </a:r>
                      <a:endParaRPr lang="en-US" dirty="0"/>
                    </a:p>
                    <a:p>
                      <a:pPr lvl="0">
                        <a:buNone/>
                      </a:pPr>
                      <a:endParaRPr lang="en-IN" dirty="0"/>
                    </a:p>
                  </a:txBody>
                  <a:tcPr marL="118497" marR="118497"/>
                </a:tc>
                <a:tc>
                  <a:txBody>
                    <a:bodyPr/>
                    <a:lstStyle/>
                    <a:p>
                      <a:pPr marL="0" lvl="0" indent="0" algn="l">
                        <a:lnSpc>
                          <a:spcPct val="100000"/>
                        </a:lnSpc>
                        <a:spcBef>
                          <a:spcPts val="0"/>
                        </a:spcBef>
                        <a:spcAft>
                          <a:spcPts val="0"/>
                        </a:spcAft>
                        <a:buNone/>
                      </a:pPr>
                      <a:r>
                        <a:rPr lang="en-IN" sz="1200" b="0" i="0" u="none" strike="noStrike" noProof="0" dirty="0">
                          <a:solidFill>
                            <a:srgbClr val="111111"/>
                          </a:solidFill>
                          <a:latin typeface="Corbel" panose="020B0503020204020204"/>
                        </a:rPr>
                        <a:t>Who can benefit the most from innovative mental health solutions?</a:t>
                      </a:r>
                      <a:endParaRPr lang="en-US" dirty="0"/>
                    </a:p>
                    <a:p>
                      <a:pPr lvl="0">
                        <a:buNone/>
                      </a:pPr>
                      <a:endParaRPr lang="en-IN" dirty="0"/>
                    </a:p>
                  </a:txBody>
                  <a:tcPr marL="118497" marR="118497"/>
                </a:tc>
                <a:tc>
                  <a:txBody>
                    <a:bodyPr/>
                    <a:lstStyle/>
                    <a:p>
                      <a:pPr marL="0" lvl="0" indent="0" algn="l">
                        <a:lnSpc>
                          <a:spcPct val="100000"/>
                        </a:lnSpc>
                        <a:spcBef>
                          <a:spcPts val="0"/>
                        </a:spcBef>
                        <a:spcAft>
                          <a:spcPts val="0"/>
                        </a:spcAft>
                        <a:buNone/>
                      </a:pPr>
                      <a:r>
                        <a:rPr lang="en-IN" sz="1200" b="0" i="0" u="none" strike="noStrike" noProof="0" dirty="0">
                          <a:solidFill>
                            <a:srgbClr val="111111"/>
                          </a:solidFill>
                          <a:latin typeface="Corbel" panose="020B0503020204020204"/>
                        </a:rPr>
                        <a:t>Who should have access to mental health data for research and improvement?</a:t>
                      </a:r>
                      <a:endParaRPr lang="en-US" dirty="0"/>
                    </a:p>
                    <a:p>
                      <a:pPr lvl="0">
                        <a:buNone/>
                      </a:pPr>
                      <a:endParaRPr lang="en-IN" dirty="0"/>
                    </a:p>
                  </a:txBody>
                  <a:tcPr marL="118497" marR="118497"/>
                </a:tc>
                <a:extLst>
                  <a:ext uri="{0D108BD9-81ED-4DB2-BD59-A6C34878D82A}">
                    <a16:rowId xmlns:a16="http://schemas.microsoft.com/office/drawing/2014/main" val="10001"/>
                  </a:ext>
                </a:extLst>
              </a:tr>
              <a:tr h="820162">
                <a:tc>
                  <a:txBody>
                    <a:bodyPr/>
                    <a:lstStyle/>
                    <a:p>
                      <a:r>
                        <a:rPr lang="en-US" dirty="0"/>
                        <a:t>WHAT</a:t>
                      </a:r>
                      <a:endParaRPr lang="en-IN" dirty="0"/>
                    </a:p>
                  </a:txBody>
                  <a:tcPr marL="118497" marR="118497"/>
                </a:tc>
                <a:tc>
                  <a:txBody>
                    <a:bodyPr/>
                    <a:lstStyle/>
                    <a:p>
                      <a:pPr marL="0" lvl="0" indent="0" algn="l">
                        <a:lnSpc>
                          <a:spcPct val="100000"/>
                        </a:lnSpc>
                        <a:spcBef>
                          <a:spcPts val="0"/>
                        </a:spcBef>
                        <a:spcAft>
                          <a:spcPts val="0"/>
                        </a:spcAft>
                        <a:buNone/>
                      </a:pPr>
                      <a:r>
                        <a:rPr lang="en-IN" sz="1200" b="0" i="0" u="none" strike="noStrike" noProof="0" dirty="0">
                          <a:solidFill>
                            <a:srgbClr val="111111"/>
                          </a:solidFill>
                          <a:latin typeface="Corbel" panose="020B0503020204020204"/>
                        </a:rPr>
                        <a:t>What methods can be used to gather user feedback effectively?</a:t>
                      </a:r>
                      <a:endParaRPr lang="en-US" dirty="0"/>
                    </a:p>
                    <a:p>
                      <a:pPr lvl="0">
                        <a:buNone/>
                      </a:pPr>
                      <a:endParaRPr lang="en-IN" dirty="0"/>
                    </a:p>
                  </a:txBody>
                  <a:tcPr marL="118497" marR="118497"/>
                </a:tc>
                <a:tc>
                  <a:txBody>
                    <a:bodyPr/>
                    <a:lstStyle/>
                    <a:p>
                      <a:pPr marL="0" lvl="0" indent="0" algn="l">
                        <a:lnSpc>
                          <a:spcPct val="100000"/>
                        </a:lnSpc>
                        <a:spcBef>
                          <a:spcPts val="0"/>
                        </a:spcBef>
                        <a:spcAft>
                          <a:spcPts val="0"/>
                        </a:spcAft>
                        <a:buNone/>
                      </a:pPr>
                      <a:r>
                        <a:rPr lang="en-IN" sz="1200" b="0" i="0" u="none" strike="noStrike" noProof="0" dirty="0">
                          <a:solidFill>
                            <a:srgbClr val="111111"/>
                          </a:solidFill>
                          <a:latin typeface="Corbel" panose="020B0503020204020204"/>
                        </a:rPr>
                        <a:t>What are the most effective ways to raise mental health awareness?</a:t>
                      </a:r>
                      <a:endParaRPr lang="en-US" dirty="0"/>
                    </a:p>
                    <a:p>
                      <a:pPr lvl="0">
                        <a:buNone/>
                      </a:pPr>
                      <a:endParaRPr lang="en-IN" dirty="0"/>
                    </a:p>
                  </a:txBody>
                  <a:tcPr marL="118497" marR="118497"/>
                </a:tc>
                <a:tc>
                  <a:txBody>
                    <a:bodyPr/>
                    <a:lstStyle/>
                    <a:p>
                      <a:pPr marL="0" lvl="0" indent="0" algn="l">
                        <a:lnSpc>
                          <a:spcPct val="100000"/>
                        </a:lnSpc>
                        <a:spcBef>
                          <a:spcPts val="0"/>
                        </a:spcBef>
                        <a:spcAft>
                          <a:spcPts val="0"/>
                        </a:spcAft>
                        <a:buNone/>
                      </a:pPr>
                      <a:r>
                        <a:rPr lang="en-IN" sz="1200" b="0" i="0" u="none" strike="noStrike" noProof="0" dirty="0">
                          <a:solidFill>
                            <a:srgbClr val="111111"/>
                          </a:solidFill>
                          <a:latin typeface="Corbel" panose="020B0503020204020204"/>
                        </a:rPr>
                        <a:t>What challenges might arise when implementing innovative solutions?</a:t>
                      </a:r>
                      <a:endParaRPr lang="en-US" dirty="0"/>
                    </a:p>
                    <a:p>
                      <a:pPr lvl="0">
                        <a:buNone/>
                      </a:pPr>
                      <a:endParaRPr lang="en-IN" dirty="0"/>
                    </a:p>
                  </a:txBody>
                  <a:tcPr marL="118497" marR="118497"/>
                </a:tc>
                <a:tc>
                  <a:txBody>
                    <a:bodyPr/>
                    <a:lstStyle/>
                    <a:p>
                      <a:pPr marL="0" lvl="0" indent="0" algn="l">
                        <a:lnSpc>
                          <a:spcPct val="100000"/>
                        </a:lnSpc>
                        <a:spcBef>
                          <a:spcPts val="0"/>
                        </a:spcBef>
                        <a:spcAft>
                          <a:spcPts val="0"/>
                        </a:spcAft>
                        <a:buNone/>
                      </a:pPr>
                      <a:r>
                        <a:rPr lang="en-IN" sz="1200" b="0" i="0" u="none" strike="noStrike" noProof="0" dirty="0">
                          <a:solidFill>
                            <a:srgbClr val="111111"/>
                          </a:solidFill>
                          <a:latin typeface="Corbel" panose="020B0503020204020204"/>
                        </a:rPr>
                        <a:t>What barriers exist to accessing mental health care services?</a:t>
                      </a:r>
                      <a:endParaRPr lang="en-US" dirty="0"/>
                    </a:p>
                    <a:p>
                      <a:pPr lvl="0">
                        <a:buNone/>
                      </a:pPr>
                      <a:endParaRPr lang="en-IN" dirty="0"/>
                    </a:p>
                  </a:txBody>
                  <a:tcPr marL="118497" marR="118497"/>
                </a:tc>
                <a:extLst>
                  <a:ext uri="{0D108BD9-81ED-4DB2-BD59-A6C34878D82A}">
                    <a16:rowId xmlns:a16="http://schemas.microsoft.com/office/drawing/2014/main" val="10002"/>
                  </a:ext>
                </a:extLst>
              </a:tr>
              <a:tr h="820162">
                <a:tc>
                  <a:txBody>
                    <a:bodyPr/>
                    <a:lstStyle/>
                    <a:p>
                      <a:r>
                        <a:rPr lang="en-US" dirty="0"/>
                        <a:t>WHY</a:t>
                      </a:r>
                      <a:endParaRPr lang="en-IN" dirty="0"/>
                    </a:p>
                  </a:txBody>
                  <a:tcPr marL="118497" marR="118497"/>
                </a:tc>
                <a:tc>
                  <a:txBody>
                    <a:bodyPr/>
                    <a:lstStyle/>
                    <a:p>
                      <a:pPr marL="0" lvl="0" indent="0" algn="l">
                        <a:lnSpc>
                          <a:spcPct val="100000"/>
                        </a:lnSpc>
                        <a:spcBef>
                          <a:spcPts val="0"/>
                        </a:spcBef>
                        <a:spcAft>
                          <a:spcPts val="0"/>
                        </a:spcAft>
                        <a:buNone/>
                      </a:pPr>
                      <a:r>
                        <a:rPr lang="en-IN" sz="1200" b="0" i="0" u="none" strike="noStrike" noProof="0" dirty="0">
                          <a:solidFill>
                            <a:srgbClr val="111111"/>
                          </a:solidFill>
                          <a:latin typeface="Corbel" panose="020B0503020204020204"/>
                        </a:rPr>
                        <a:t>Why should stakeholders be involved in the design process?</a:t>
                      </a:r>
                      <a:endParaRPr lang="en-US" dirty="0"/>
                    </a:p>
                    <a:p>
                      <a:pPr lvl="0">
                        <a:buNone/>
                      </a:pPr>
                      <a:endParaRPr lang="en-IN" dirty="0"/>
                    </a:p>
                  </a:txBody>
                  <a:tcPr marL="118497" marR="118497"/>
                </a:tc>
                <a:tc>
                  <a:txBody>
                    <a:bodyPr/>
                    <a:lstStyle/>
                    <a:p>
                      <a:pPr marL="0" lvl="0" indent="0" algn="l">
                        <a:lnSpc>
                          <a:spcPct val="100000"/>
                        </a:lnSpc>
                        <a:spcBef>
                          <a:spcPts val="0"/>
                        </a:spcBef>
                        <a:spcAft>
                          <a:spcPts val="0"/>
                        </a:spcAft>
                        <a:buNone/>
                      </a:pPr>
                      <a:r>
                        <a:rPr lang="en-IN" sz="1200" b="0" i="0" u="none" strike="noStrike" noProof="0" dirty="0">
                          <a:solidFill>
                            <a:srgbClr val="111111"/>
                          </a:solidFill>
                          <a:latin typeface="Corbel" panose="020B0503020204020204"/>
                        </a:rPr>
                        <a:t>Why is mental health awareness crucial for society?</a:t>
                      </a:r>
                      <a:endParaRPr lang="en-US" dirty="0"/>
                    </a:p>
                    <a:p>
                      <a:pPr lvl="0">
                        <a:buNone/>
                      </a:pPr>
                      <a:endParaRPr lang="en-IN" dirty="0"/>
                    </a:p>
                  </a:txBody>
                  <a:tcPr marL="118497" marR="118497"/>
                </a:tc>
                <a:tc>
                  <a:txBody>
                    <a:bodyPr/>
                    <a:lstStyle/>
                    <a:p>
                      <a:pPr marL="0" lvl="0" indent="0" algn="l">
                        <a:lnSpc>
                          <a:spcPct val="100000"/>
                        </a:lnSpc>
                        <a:spcBef>
                          <a:spcPts val="0"/>
                        </a:spcBef>
                        <a:spcAft>
                          <a:spcPts val="0"/>
                        </a:spcAft>
                        <a:buNone/>
                      </a:pPr>
                      <a:r>
                        <a:rPr lang="en-IN" sz="1200" b="0" i="0" u="none" strike="noStrike" noProof="0" dirty="0">
                          <a:solidFill>
                            <a:srgbClr val="111111"/>
                          </a:solidFill>
                          <a:latin typeface="Corbel" panose="020B0503020204020204"/>
                        </a:rPr>
                        <a:t>Why is innovation important in the field of mental health care?</a:t>
                      </a:r>
                      <a:endParaRPr lang="en-US" dirty="0"/>
                    </a:p>
                    <a:p>
                      <a:pPr lvl="0">
                        <a:buNone/>
                      </a:pPr>
                      <a:endParaRPr lang="en-IN" dirty="0"/>
                    </a:p>
                  </a:txBody>
                  <a:tcPr marL="118497" marR="118497"/>
                </a:tc>
                <a:tc>
                  <a:txBody>
                    <a:bodyPr/>
                    <a:lstStyle/>
                    <a:p>
                      <a:pPr marL="0" lvl="0" indent="0" algn="l">
                        <a:lnSpc>
                          <a:spcPct val="100000"/>
                        </a:lnSpc>
                        <a:spcBef>
                          <a:spcPts val="0"/>
                        </a:spcBef>
                        <a:spcAft>
                          <a:spcPts val="0"/>
                        </a:spcAft>
                        <a:buNone/>
                      </a:pPr>
                      <a:r>
                        <a:rPr lang="en-IN" sz="1200" b="0" i="0" u="none" strike="noStrike" noProof="0" dirty="0">
                          <a:solidFill>
                            <a:srgbClr val="111111"/>
                          </a:solidFill>
                          <a:latin typeface="Corbel" panose="020B0503020204020204"/>
                        </a:rPr>
                        <a:t>Why is data-driven insight important for mental health care?</a:t>
                      </a:r>
                      <a:endParaRPr lang="en-US" dirty="0"/>
                    </a:p>
                    <a:p>
                      <a:pPr lvl="0">
                        <a:buNone/>
                      </a:pPr>
                      <a:endParaRPr lang="en-IN" dirty="0"/>
                    </a:p>
                  </a:txBody>
                  <a:tcPr marL="118497" marR="118497"/>
                </a:tc>
                <a:extLst>
                  <a:ext uri="{0D108BD9-81ED-4DB2-BD59-A6C34878D82A}">
                    <a16:rowId xmlns:a16="http://schemas.microsoft.com/office/drawing/2014/main" val="10003"/>
                  </a:ext>
                </a:extLst>
              </a:tr>
              <a:tr h="889333">
                <a:tc>
                  <a:txBody>
                    <a:bodyPr/>
                    <a:lstStyle/>
                    <a:p>
                      <a:r>
                        <a:rPr lang="en-US" dirty="0"/>
                        <a:t>WHEN</a:t>
                      </a:r>
                      <a:endParaRPr lang="en-IN" dirty="0"/>
                    </a:p>
                  </a:txBody>
                  <a:tcPr marL="118497" marR="118497"/>
                </a:tc>
                <a:tc>
                  <a:txBody>
                    <a:bodyPr/>
                    <a:lstStyle/>
                    <a:p>
                      <a:pPr marL="0" lvl="0" indent="0" algn="l">
                        <a:lnSpc>
                          <a:spcPct val="100000"/>
                        </a:lnSpc>
                        <a:spcBef>
                          <a:spcPts val="0"/>
                        </a:spcBef>
                        <a:spcAft>
                          <a:spcPts val="0"/>
                        </a:spcAft>
                        <a:buNone/>
                      </a:pPr>
                      <a:r>
                        <a:rPr lang="en-IN" sz="1200" b="0" i="0" u="none" strike="noStrike" noProof="0" dirty="0">
                          <a:solidFill>
                            <a:srgbClr val="111111"/>
                          </a:solidFill>
                          <a:latin typeface="Corbel" panose="020B0503020204020204"/>
                        </a:rPr>
                        <a:t>When should user feedback be collected during the design process?</a:t>
                      </a:r>
                      <a:endParaRPr lang="en-US" dirty="0"/>
                    </a:p>
                    <a:p>
                      <a:pPr lvl="0">
                        <a:buNone/>
                      </a:pPr>
                      <a:endParaRPr lang="en-IN" dirty="0"/>
                    </a:p>
                  </a:txBody>
                  <a:tcPr marL="118497" marR="118497"/>
                </a:tc>
                <a:tc>
                  <a:txBody>
                    <a:bodyPr/>
                    <a:lstStyle/>
                    <a:p>
                      <a:pPr marL="0" lvl="0" indent="0" algn="l">
                        <a:lnSpc>
                          <a:spcPct val="100000"/>
                        </a:lnSpc>
                        <a:spcBef>
                          <a:spcPts val="0"/>
                        </a:spcBef>
                        <a:spcAft>
                          <a:spcPts val="0"/>
                        </a:spcAft>
                        <a:buNone/>
                      </a:pPr>
                      <a:r>
                        <a:rPr lang="en-IN" sz="1200" b="0" i="0" u="none" strike="noStrike" noProof="0" dirty="0">
                          <a:solidFill>
                            <a:srgbClr val="111111"/>
                          </a:solidFill>
                          <a:latin typeface="Corbel" panose="020B0503020204020204"/>
                        </a:rPr>
                        <a:t>When is it appropriate to seek support for mental health issues?</a:t>
                      </a:r>
                      <a:endParaRPr lang="en-US" dirty="0"/>
                    </a:p>
                    <a:p>
                      <a:pPr lvl="0">
                        <a:buNone/>
                      </a:pPr>
                      <a:endParaRPr lang="en-IN" dirty="0"/>
                    </a:p>
                  </a:txBody>
                  <a:tcPr marL="118497" marR="118497"/>
                </a:tc>
                <a:tc>
                  <a:txBody>
                    <a:bodyPr/>
                    <a:lstStyle/>
                    <a:p>
                      <a:pPr marL="0" lvl="0" indent="0" algn="l">
                        <a:lnSpc>
                          <a:spcPct val="100000"/>
                        </a:lnSpc>
                        <a:spcBef>
                          <a:spcPts val="0"/>
                        </a:spcBef>
                        <a:spcAft>
                          <a:spcPts val="0"/>
                        </a:spcAft>
                        <a:buNone/>
                      </a:pPr>
                      <a:r>
                        <a:rPr lang="en-IN" sz="1200" b="0" i="0" u="none" strike="noStrike" noProof="0" dirty="0">
                          <a:solidFill>
                            <a:srgbClr val="111111"/>
                          </a:solidFill>
                          <a:latin typeface="Corbel" panose="020B0503020204020204"/>
                        </a:rPr>
                        <a:t>When should new innovative solutions be tested and evaluated?</a:t>
                      </a:r>
                      <a:endParaRPr lang="en-US" dirty="0"/>
                    </a:p>
                    <a:p>
                      <a:pPr lvl="0">
                        <a:buNone/>
                      </a:pPr>
                      <a:endParaRPr lang="en-IN" dirty="0"/>
                    </a:p>
                  </a:txBody>
                  <a:tcPr marL="118497" marR="118497"/>
                </a:tc>
                <a:tc>
                  <a:txBody>
                    <a:bodyPr/>
                    <a:lstStyle/>
                    <a:p>
                      <a:pPr marL="0" lvl="0" indent="0" algn="l">
                        <a:lnSpc>
                          <a:spcPct val="100000"/>
                        </a:lnSpc>
                        <a:spcBef>
                          <a:spcPts val="0"/>
                        </a:spcBef>
                        <a:spcAft>
                          <a:spcPts val="0"/>
                        </a:spcAft>
                        <a:buNone/>
                      </a:pPr>
                      <a:r>
                        <a:rPr lang="en-IN" sz="1200" b="0" i="0" u="none" strike="noStrike" noProof="0" dirty="0">
                          <a:solidFill>
                            <a:srgbClr val="111111"/>
                          </a:solidFill>
                          <a:latin typeface="Corbel" panose="020B0503020204020204"/>
                        </a:rPr>
                        <a:t>When should data be collected and </a:t>
                      </a:r>
                      <a:r>
                        <a:rPr lang="en-IN" sz="1200" b="0" i="0" u="none" strike="noStrike" noProof="0" err="1">
                          <a:solidFill>
                            <a:srgbClr val="111111"/>
                          </a:solidFill>
                          <a:latin typeface="Corbel" panose="020B0503020204020204"/>
                        </a:rPr>
                        <a:t>analyzed</a:t>
                      </a:r>
                      <a:r>
                        <a:rPr lang="en-IN" sz="1200" b="0" i="0" u="none" strike="noStrike" noProof="0" dirty="0">
                          <a:solidFill>
                            <a:srgbClr val="111111"/>
                          </a:solidFill>
                          <a:latin typeface="Corbel" panose="020B0503020204020204"/>
                        </a:rPr>
                        <a:t> to improve mental health services?</a:t>
                      </a:r>
                      <a:endParaRPr lang="en-US" dirty="0"/>
                    </a:p>
                    <a:p>
                      <a:pPr lvl="0">
                        <a:buNone/>
                      </a:pPr>
                      <a:endParaRPr lang="en-IN" dirty="0"/>
                    </a:p>
                  </a:txBody>
                  <a:tcPr marL="118497" marR="118497"/>
                </a:tc>
                <a:extLst>
                  <a:ext uri="{0D108BD9-81ED-4DB2-BD59-A6C34878D82A}">
                    <a16:rowId xmlns:a16="http://schemas.microsoft.com/office/drawing/2014/main" val="10004"/>
                  </a:ext>
                </a:extLst>
              </a:tr>
              <a:tr h="820162">
                <a:tc>
                  <a:txBody>
                    <a:bodyPr/>
                    <a:lstStyle/>
                    <a:p>
                      <a:r>
                        <a:rPr lang="en-US" dirty="0"/>
                        <a:t>WHERE</a:t>
                      </a:r>
                      <a:endParaRPr lang="en-IN" dirty="0"/>
                    </a:p>
                  </a:txBody>
                  <a:tcPr marL="118497" marR="118497"/>
                </a:tc>
                <a:tc>
                  <a:txBody>
                    <a:bodyPr/>
                    <a:lstStyle/>
                    <a:p>
                      <a:pPr marL="0" lvl="0" indent="0" algn="l">
                        <a:lnSpc>
                          <a:spcPct val="100000"/>
                        </a:lnSpc>
                        <a:spcBef>
                          <a:spcPts val="0"/>
                        </a:spcBef>
                        <a:spcAft>
                          <a:spcPts val="0"/>
                        </a:spcAft>
                        <a:buNone/>
                      </a:pPr>
                      <a:r>
                        <a:rPr lang="en-IN" sz="1200" b="0" i="0" u="none" strike="noStrike" noProof="0" dirty="0">
                          <a:solidFill>
                            <a:srgbClr val="111111"/>
                          </a:solidFill>
                          <a:latin typeface="Corbel" panose="020B0503020204020204"/>
                        </a:rPr>
                        <a:t>Where should user feedback sessions be conducted to ensure inclusivity?</a:t>
                      </a:r>
                      <a:endParaRPr lang="en-US" dirty="0"/>
                    </a:p>
                    <a:p>
                      <a:pPr lvl="0">
                        <a:buNone/>
                      </a:pPr>
                      <a:endParaRPr lang="en-IN" dirty="0"/>
                    </a:p>
                  </a:txBody>
                  <a:tcPr marL="118497" marR="118497"/>
                </a:tc>
                <a:tc>
                  <a:txBody>
                    <a:bodyPr/>
                    <a:lstStyle/>
                    <a:p>
                      <a:pPr marL="0" lvl="0" indent="0" algn="l">
                        <a:lnSpc>
                          <a:spcPct val="100000"/>
                        </a:lnSpc>
                        <a:spcBef>
                          <a:spcPts val="0"/>
                        </a:spcBef>
                        <a:spcAft>
                          <a:spcPts val="0"/>
                        </a:spcAft>
                        <a:buNone/>
                      </a:pPr>
                      <a:r>
                        <a:rPr lang="en-IN" sz="1200" b="0" i="0" u="none" strike="noStrike" noProof="0" dirty="0">
                          <a:solidFill>
                            <a:srgbClr val="111111"/>
                          </a:solidFill>
                          <a:latin typeface="Corbel" panose="020B0503020204020204"/>
                        </a:rPr>
                        <a:t>Where can individuals find support for mental health concerns?</a:t>
                      </a:r>
                      <a:endParaRPr lang="en-US" dirty="0"/>
                    </a:p>
                  </a:txBody>
                  <a:tcPr marL="118497" marR="118497"/>
                </a:tc>
                <a:tc>
                  <a:txBody>
                    <a:bodyPr/>
                    <a:lstStyle/>
                    <a:p>
                      <a:pPr marL="0" lvl="0" indent="0" algn="l">
                        <a:lnSpc>
                          <a:spcPct val="100000"/>
                        </a:lnSpc>
                        <a:spcBef>
                          <a:spcPts val="0"/>
                        </a:spcBef>
                        <a:spcAft>
                          <a:spcPts val="0"/>
                        </a:spcAft>
                        <a:buNone/>
                      </a:pPr>
                      <a:r>
                        <a:rPr lang="en-IN" sz="1200" b="0" i="0" u="none" strike="noStrike" noProof="0" dirty="0">
                          <a:solidFill>
                            <a:srgbClr val="111111"/>
                          </a:solidFill>
                          <a:latin typeface="Corbel" panose="020B0503020204020204"/>
                        </a:rPr>
                        <a:t>Where should prototyping and testing of new solutions take place?</a:t>
                      </a:r>
                      <a:endParaRPr lang="en-US" dirty="0"/>
                    </a:p>
                    <a:p>
                      <a:pPr lvl="0">
                        <a:buNone/>
                      </a:pPr>
                      <a:endParaRPr lang="en-IN" dirty="0"/>
                    </a:p>
                  </a:txBody>
                  <a:tcPr marL="118497" marR="118497"/>
                </a:tc>
                <a:tc>
                  <a:txBody>
                    <a:bodyPr/>
                    <a:lstStyle/>
                    <a:p>
                      <a:pPr marL="0" lvl="0" indent="0" algn="l">
                        <a:lnSpc>
                          <a:spcPct val="100000"/>
                        </a:lnSpc>
                        <a:spcBef>
                          <a:spcPts val="0"/>
                        </a:spcBef>
                        <a:spcAft>
                          <a:spcPts val="0"/>
                        </a:spcAft>
                        <a:buNone/>
                      </a:pPr>
                      <a:r>
                        <a:rPr lang="en-IN" sz="1200" b="0" i="0" u="none" strike="noStrike" noProof="0" dirty="0">
                          <a:solidFill>
                            <a:srgbClr val="111111"/>
                          </a:solidFill>
                          <a:latin typeface="Corbel" panose="020B0503020204020204"/>
                        </a:rPr>
                        <a:t>Where can data be collected to gain insights into mental health trends?</a:t>
                      </a:r>
                      <a:endParaRPr lang="en-US" dirty="0"/>
                    </a:p>
                    <a:p>
                      <a:pPr lvl="0">
                        <a:buNone/>
                      </a:pPr>
                      <a:endParaRPr lang="en-IN" dirty="0"/>
                    </a:p>
                  </a:txBody>
                  <a:tcPr marL="118497" marR="118497"/>
                </a:tc>
                <a:extLst>
                  <a:ext uri="{0D108BD9-81ED-4DB2-BD59-A6C34878D82A}">
                    <a16:rowId xmlns:a16="http://schemas.microsoft.com/office/drawing/2014/main" val="10005"/>
                  </a:ext>
                </a:extLst>
              </a:tr>
              <a:tr h="978266">
                <a:tc>
                  <a:txBody>
                    <a:bodyPr/>
                    <a:lstStyle/>
                    <a:p>
                      <a:r>
                        <a:rPr lang="en-US" dirty="0"/>
                        <a:t>HOW</a:t>
                      </a:r>
                      <a:endParaRPr lang="en-IN" dirty="0"/>
                    </a:p>
                  </a:txBody>
                  <a:tcPr marL="118497" marR="118497"/>
                </a:tc>
                <a:tc>
                  <a:txBody>
                    <a:bodyPr/>
                    <a:lstStyle/>
                    <a:p>
                      <a:pPr marL="0" lvl="0" indent="0" algn="l">
                        <a:lnSpc>
                          <a:spcPct val="100000"/>
                        </a:lnSpc>
                        <a:spcBef>
                          <a:spcPts val="0"/>
                        </a:spcBef>
                        <a:spcAft>
                          <a:spcPts val="0"/>
                        </a:spcAft>
                        <a:buNone/>
                      </a:pPr>
                      <a:r>
                        <a:rPr lang="en-IN" sz="1200" b="0" i="0" u="none" strike="noStrike" noProof="0" dirty="0">
                          <a:solidFill>
                            <a:srgbClr val="111111"/>
                          </a:solidFill>
                          <a:latin typeface="Corbel" panose="020B0503020204020204"/>
                        </a:rPr>
                        <a:t>How can user-</a:t>
                      </a:r>
                      <a:r>
                        <a:rPr lang="en-IN" sz="1200" b="0" i="0" u="none" strike="noStrike" noProof="0" err="1">
                          <a:solidFill>
                            <a:srgbClr val="111111"/>
                          </a:solidFill>
                          <a:latin typeface="Corbel" panose="020B0503020204020204"/>
                        </a:rPr>
                        <a:t>centered</a:t>
                      </a:r>
                      <a:r>
                        <a:rPr lang="en-IN" sz="1200" b="0" i="0" u="none" strike="noStrike" noProof="0" dirty="0">
                          <a:solidFill>
                            <a:srgbClr val="111111"/>
                          </a:solidFill>
                          <a:latin typeface="Corbel" panose="020B0503020204020204"/>
                        </a:rPr>
                        <a:t> design lead to better patient outcomes?</a:t>
                      </a:r>
                      <a:endParaRPr lang="en-US" dirty="0"/>
                    </a:p>
                    <a:p>
                      <a:pPr lvl="0" indent="0" algn="l">
                        <a:lnSpc>
                          <a:spcPct val="100000"/>
                        </a:lnSpc>
                        <a:spcBef>
                          <a:spcPts val="0"/>
                        </a:spcBef>
                        <a:spcAft>
                          <a:spcPts val="0"/>
                        </a:spcAft>
                        <a:buNone/>
                      </a:pPr>
                      <a:endParaRPr lang="en-IN" i="0" dirty="0">
                        <a:solidFill>
                          <a:srgbClr val="111111"/>
                        </a:solidFill>
                      </a:endParaRPr>
                    </a:p>
                    <a:p>
                      <a:pPr lvl="0">
                        <a:buNone/>
                      </a:pPr>
                      <a:endParaRPr lang="en-IN" dirty="0"/>
                    </a:p>
                  </a:txBody>
                  <a:tcPr marL="118497" marR="118497"/>
                </a:tc>
                <a:tc>
                  <a:txBody>
                    <a:bodyPr/>
                    <a:lstStyle/>
                    <a:p>
                      <a:pPr marL="0" lvl="0" indent="0" algn="l">
                        <a:lnSpc>
                          <a:spcPct val="100000"/>
                        </a:lnSpc>
                        <a:spcBef>
                          <a:spcPts val="0"/>
                        </a:spcBef>
                        <a:spcAft>
                          <a:spcPts val="0"/>
                        </a:spcAft>
                        <a:buNone/>
                      </a:pPr>
                      <a:r>
                        <a:rPr lang="en-IN" sz="1200" b="0" i="0" u="none" strike="noStrike" noProof="0" dirty="0">
                          <a:solidFill>
                            <a:srgbClr val="111111"/>
                          </a:solidFill>
                        </a:rPr>
                        <a:t>How can community engagement enhance mental health awareness?</a:t>
                      </a:r>
                      <a:endParaRPr lang="en-US" dirty="0"/>
                    </a:p>
                    <a:p>
                      <a:pPr lvl="0">
                        <a:buNone/>
                      </a:pPr>
                      <a:endParaRPr lang="en-IN" dirty="0"/>
                    </a:p>
                  </a:txBody>
                  <a:tcPr marL="118497" marR="118497"/>
                </a:tc>
                <a:tc>
                  <a:txBody>
                    <a:bodyPr/>
                    <a:lstStyle/>
                    <a:p>
                      <a:pPr marL="0" lvl="0" indent="0" algn="l">
                        <a:lnSpc>
                          <a:spcPct val="100000"/>
                        </a:lnSpc>
                        <a:spcBef>
                          <a:spcPts val="0"/>
                        </a:spcBef>
                        <a:spcAft>
                          <a:spcPts val="0"/>
                        </a:spcAft>
                        <a:buNone/>
                      </a:pPr>
                      <a:r>
                        <a:rPr lang="en-IN" sz="1200" b="0" i="0" u="none" strike="noStrike" noProof="0" dirty="0">
                          <a:solidFill>
                            <a:srgbClr val="111111"/>
                          </a:solidFill>
                          <a:latin typeface="Corbel" panose="020B0503020204020204"/>
                        </a:rPr>
                        <a:t>How can innovative solutions improve the accessibility of mental health care?</a:t>
                      </a:r>
                      <a:endParaRPr lang="en-US" dirty="0"/>
                    </a:p>
                    <a:p>
                      <a:pPr lvl="0">
                        <a:buNone/>
                      </a:pPr>
                      <a:endParaRPr lang="en-IN" dirty="0"/>
                    </a:p>
                  </a:txBody>
                  <a:tcPr marL="118497" marR="118497"/>
                </a:tc>
                <a:tc>
                  <a:txBody>
                    <a:bodyPr/>
                    <a:lstStyle/>
                    <a:p>
                      <a:pPr marL="0" lvl="0" indent="0" algn="l">
                        <a:lnSpc>
                          <a:spcPct val="100000"/>
                        </a:lnSpc>
                        <a:spcBef>
                          <a:spcPts val="0"/>
                        </a:spcBef>
                        <a:spcAft>
                          <a:spcPts val="0"/>
                        </a:spcAft>
                        <a:buNone/>
                      </a:pPr>
                      <a:r>
                        <a:rPr lang="en-IN" sz="1200" b="0" i="0" u="none" strike="noStrike" noProof="0" dirty="0">
                          <a:solidFill>
                            <a:srgbClr val="111111"/>
                          </a:solidFill>
                          <a:latin typeface="Corbel" panose="020B0503020204020204"/>
                        </a:rPr>
                        <a:t>How can data-driven insights lead to better mental health policies?</a:t>
                      </a:r>
                      <a:endParaRPr lang="en-US" dirty="0"/>
                    </a:p>
                    <a:p>
                      <a:pPr lvl="0">
                        <a:buNone/>
                      </a:pPr>
                      <a:endParaRPr lang="en-IN" dirty="0"/>
                    </a:p>
                  </a:txBody>
                  <a:tcPr marL="118497" marR="118497"/>
                </a:tc>
                <a:extLst>
                  <a:ext uri="{0D108BD9-81ED-4DB2-BD59-A6C34878D82A}">
                    <a16:rowId xmlns:a16="http://schemas.microsoft.com/office/drawing/2014/main" val="10006"/>
                  </a:ext>
                </a:extLst>
              </a:tr>
            </a:tbl>
          </a:graphicData>
        </a:graphic>
      </p:graphicFrame>
      <p:pic>
        <p:nvPicPr>
          <p:cNvPr id="5" name="Picture 4">
            <a:extLst>
              <a:ext uri="{FF2B5EF4-FFF2-40B4-BE49-F238E27FC236}">
                <a16:creationId xmlns:a16="http://schemas.microsoft.com/office/drawing/2014/main" id="{D9D123ED-0B3A-C04A-6D4D-EFC36E799B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42" y="-79591"/>
            <a:ext cx="1368949" cy="802481"/>
          </a:xfrm>
          <a:prstGeom prst="rect">
            <a:avLst/>
          </a:prstGeom>
        </p:spPr>
      </p:pic>
      <p:pic>
        <p:nvPicPr>
          <p:cNvPr id="7" name="Picture 6">
            <a:extLst>
              <a:ext uri="{FF2B5EF4-FFF2-40B4-BE49-F238E27FC236}">
                <a16:creationId xmlns:a16="http://schemas.microsoft.com/office/drawing/2014/main" id="{4D1527F5-9AA6-5ED8-DA38-353530C01C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4922" y="-79591"/>
            <a:ext cx="1268035" cy="100002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15" y="-4445"/>
            <a:ext cx="12287250" cy="607060"/>
          </a:xfrm>
          <a:solidFill>
            <a:schemeClr val="tx1">
              <a:lumMod val="85000"/>
              <a:lumOff val="15000"/>
            </a:schemeClr>
          </a:solidFill>
        </p:spPr>
        <p:txBody>
          <a:bodyPr>
            <a:normAutofit fontScale="90000"/>
          </a:bodyPr>
          <a:lstStyle/>
          <a:p>
            <a:r>
              <a:rPr lang="en-US" dirty="0">
                <a:ln w="9525" cmpd="sng">
                  <a:solidFill>
                    <a:schemeClr val="accent1"/>
                  </a:solidFill>
                  <a:prstDash val="solid"/>
                </a:ln>
                <a:solidFill>
                  <a:srgbClr val="70AD47">
                    <a:tint val="1000"/>
                  </a:srgbClr>
                </a:solidFill>
                <a:effectLst>
                  <a:glow rad="38100">
                    <a:schemeClr val="accent1">
                      <a:alpha val="40000"/>
                    </a:schemeClr>
                  </a:glow>
                </a:effectLst>
              </a:rPr>
              <a:t>USER PARTICIPANT MAPPING</a:t>
            </a:r>
          </a:p>
        </p:txBody>
      </p:sp>
      <p:sp>
        <p:nvSpPr>
          <p:cNvPr id="5" name="Oval 4"/>
          <p:cNvSpPr/>
          <p:nvPr/>
        </p:nvSpPr>
        <p:spPr>
          <a:xfrm>
            <a:off x="4501815" y="2817395"/>
            <a:ext cx="3048000" cy="1965157"/>
          </a:xfrm>
          <a:prstGeom prst="ellipse">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910263" y="2205790"/>
            <a:ext cx="4371473" cy="3158288"/>
          </a:xfrm>
          <a:prstGeom prst="ellipse">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308684" y="1714499"/>
            <a:ext cx="5735053" cy="4301290"/>
          </a:xfrm>
          <a:prstGeom prst="ellipse">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606842" y="1183104"/>
            <a:ext cx="6978316" cy="5123447"/>
          </a:xfrm>
          <a:prstGeom prst="ellipse">
            <a:avLst/>
          </a:prstGeom>
          <a:noFill/>
          <a:ln>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988118" y="683970"/>
            <a:ext cx="8221578" cy="6196262"/>
          </a:xfrm>
          <a:prstGeom prst="ellipse">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702342" y="3318710"/>
            <a:ext cx="2626893" cy="880369"/>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spAutoFit/>
          </a:bodyPr>
          <a:lstStyle/>
          <a:p>
            <a:pPr algn="ctr">
              <a:lnSpc>
                <a:spcPct val="150000"/>
              </a:lnSpc>
            </a:pPr>
            <a:r>
              <a:rPr lang="en-US" b="1" dirty="0">
                <a:solidFill>
                  <a:srgbClr val="000000"/>
                </a:solidFill>
                <a:highlight>
                  <a:srgbClr val="00FF00"/>
                </a:highlight>
              </a:rPr>
              <a:t>MENTAL</a:t>
            </a:r>
            <a:r>
              <a:rPr lang="en-US" b="1" dirty="0">
                <a:highlight>
                  <a:srgbClr val="00FF00"/>
                </a:highlight>
              </a:rPr>
              <a:t> HEALTH CARE SYSTEM</a:t>
            </a:r>
            <a:endParaRPr lang="en-US" dirty="0"/>
          </a:p>
        </p:txBody>
      </p:sp>
      <p:sp>
        <p:nvSpPr>
          <p:cNvPr id="13" name="TextBox 12"/>
          <p:cNvSpPr txBox="1"/>
          <p:nvPr/>
        </p:nvSpPr>
        <p:spPr>
          <a:xfrm rot="19869922">
            <a:off x="4151286" y="2578589"/>
            <a:ext cx="21356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ArchUp">
              <a:avLst>
                <a:gd name="adj" fmla="val 10376146"/>
              </a:avLst>
            </a:prstTxWarp>
            <a:spAutoFit/>
          </a:bodyPr>
          <a:lstStyle/>
          <a:p>
            <a:pPr algn="l"/>
            <a:r>
              <a:rPr lang="en-US" dirty="0"/>
              <a:t>Patients</a:t>
            </a:r>
          </a:p>
        </p:txBody>
      </p:sp>
      <p:sp>
        <p:nvSpPr>
          <p:cNvPr id="14" name="TextBox 13"/>
          <p:cNvSpPr txBox="1"/>
          <p:nvPr/>
        </p:nvSpPr>
        <p:spPr>
          <a:xfrm rot="20924427">
            <a:off x="5409559" y="4622167"/>
            <a:ext cx="2388173" cy="5705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ArchDown">
              <a:avLst>
                <a:gd name="adj" fmla="val 21481477"/>
              </a:avLst>
            </a:prstTxWarp>
            <a:spAutoFit/>
          </a:bodyPr>
          <a:lstStyle/>
          <a:p>
            <a:r>
              <a:rPr lang="en-US" dirty="0"/>
              <a:t>Family members</a:t>
            </a:r>
          </a:p>
        </p:txBody>
      </p:sp>
      <p:sp>
        <p:nvSpPr>
          <p:cNvPr id="15" name="TextBox 14"/>
          <p:cNvSpPr txBox="1"/>
          <p:nvPr/>
        </p:nvSpPr>
        <p:spPr>
          <a:xfrm>
            <a:off x="5109105" y="1895733"/>
            <a:ext cx="25567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ArchUp">
              <a:avLst>
                <a:gd name="adj" fmla="val 10478692"/>
              </a:avLst>
            </a:prstTxWarp>
            <a:spAutoFit/>
          </a:bodyPr>
          <a:lstStyle/>
          <a:p>
            <a:r>
              <a:rPr lang="en-US" dirty="0"/>
              <a:t>Health professionals</a:t>
            </a:r>
          </a:p>
        </p:txBody>
      </p:sp>
      <p:sp>
        <p:nvSpPr>
          <p:cNvPr id="16" name="TextBox 15"/>
          <p:cNvSpPr txBox="1"/>
          <p:nvPr/>
        </p:nvSpPr>
        <p:spPr>
          <a:xfrm rot="20792840">
            <a:off x="5934330" y="5393520"/>
            <a:ext cx="2210485" cy="398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ArchDown">
              <a:avLst>
                <a:gd name="adj" fmla="val 21345916"/>
              </a:avLst>
            </a:prstTxWarp>
            <a:spAutoFit/>
          </a:bodyPr>
          <a:lstStyle/>
          <a:p>
            <a:r>
              <a:rPr lang="en-US" dirty="0"/>
              <a:t>Community workers</a:t>
            </a:r>
          </a:p>
        </p:txBody>
      </p:sp>
      <p:sp>
        <p:nvSpPr>
          <p:cNvPr id="17" name="TextBox 16"/>
          <p:cNvSpPr txBox="1"/>
          <p:nvPr/>
        </p:nvSpPr>
        <p:spPr>
          <a:xfrm rot="19768337">
            <a:off x="2834469" y="1808712"/>
            <a:ext cx="2912935" cy="7434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ArchUp">
              <a:avLst>
                <a:gd name="adj" fmla="val 12231682"/>
              </a:avLst>
            </a:prstTxWarp>
            <a:spAutoFit/>
          </a:bodyPr>
          <a:lstStyle/>
          <a:p>
            <a:r>
              <a:rPr lang="en-US" dirty="0"/>
              <a:t>Health care Administrators</a:t>
            </a:r>
          </a:p>
        </p:txBody>
      </p:sp>
      <p:sp>
        <p:nvSpPr>
          <p:cNvPr id="18" name="TextBox 17"/>
          <p:cNvSpPr txBox="1"/>
          <p:nvPr/>
        </p:nvSpPr>
        <p:spPr>
          <a:xfrm rot="3557656">
            <a:off x="7734095" y="2637208"/>
            <a:ext cx="1636296" cy="8468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ArchUp">
              <a:avLst>
                <a:gd name="adj" fmla="val 12888955"/>
              </a:avLst>
            </a:prstTxWarp>
            <a:spAutoFit/>
          </a:bodyPr>
          <a:lstStyle/>
          <a:p>
            <a:r>
              <a:rPr lang="en-US" dirty="0"/>
              <a:t>Policy makers</a:t>
            </a:r>
          </a:p>
        </p:txBody>
      </p:sp>
      <p:sp>
        <p:nvSpPr>
          <p:cNvPr id="19" name="TextBox 18"/>
          <p:cNvSpPr txBox="1"/>
          <p:nvPr/>
        </p:nvSpPr>
        <p:spPr>
          <a:xfrm rot="355008">
            <a:off x="5173646" y="896619"/>
            <a:ext cx="2509684" cy="5244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Button">
              <a:avLst>
                <a:gd name="adj" fmla="val 11194357"/>
              </a:avLst>
            </a:prstTxWarp>
            <a:spAutoFit/>
          </a:bodyPr>
          <a:lstStyle/>
          <a:p>
            <a:r>
              <a:rPr lang="en-US" dirty="0"/>
              <a:t>Advocacy groups</a:t>
            </a:r>
          </a:p>
        </p:txBody>
      </p:sp>
      <p:sp>
        <p:nvSpPr>
          <p:cNvPr id="20" name="TextBox 19"/>
          <p:cNvSpPr txBox="1"/>
          <p:nvPr/>
        </p:nvSpPr>
        <p:spPr>
          <a:xfrm>
            <a:off x="4953000" y="6306553"/>
            <a:ext cx="24163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dirty="0"/>
              <a:t>Researchers</a:t>
            </a:r>
          </a:p>
        </p:txBody>
      </p:sp>
      <p:sp>
        <p:nvSpPr>
          <p:cNvPr id="21" name="TextBox 20"/>
          <p:cNvSpPr txBox="1"/>
          <p:nvPr/>
        </p:nvSpPr>
        <p:spPr>
          <a:xfrm>
            <a:off x="5109105" y="2430902"/>
            <a:ext cx="1852081" cy="688140"/>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ArchUp">
              <a:avLst>
                <a:gd name="adj" fmla="val 10853009"/>
              </a:avLst>
            </a:prstTxWarp>
            <a:spAutoFit/>
          </a:bodyPr>
          <a:lstStyle/>
          <a:p>
            <a:r>
              <a:rPr lang="en-US" dirty="0">
                <a:solidFill>
                  <a:schemeClr val="bg1"/>
                </a:solidFill>
                <a:highlight>
                  <a:srgbClr val="800080"/>
                </a:highlight>
              </a:rPr>
              <a:t>PRIMARY LEVEL</a:t>
            </a:r>
          </a:p>
        </p:txBody>
      </p:sp>
      <p:sp>
        <p:nvSpPr>
          <p:cNvPr id="22" name="TextBox 21"/>
          <p:cNvSpPr txBox="1"/>
          <p:nvPr/>
        </p:nvSpPr>
        <p:spPr>
          <a:xfrm rot="2033609">
            <a:off x="3564710" y="4718846"/>
            <a:ext cx="1677561" cy="6163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ArchDown">
              <a:avLst>
                <a:gd name="adj" fmla="val 888466"/>
              </a:avLst>
            </a:prstTxWarp>
            <a:spAutoFit/>
          </a:bodyPr>
          <a:lstStyle/>
          <a:p>
            <a:r>
              <a:rPr lang="en-US" dirty="0">
                <a:highlight>
                  <a:srgbClr val="00FFFF"/>
                </a:highlight>
              </a:rPr>
              <a:t>SECONDARY LEVEL</a:t>
            </a:r>
          </a:p>
        </p:txBody>
      </p:sp>
      <p:sp>
        <p:nvSpPr>
          <p:cNvPr id="23" name="TextBox 22"/>
          <p:cNvSpPr txBox="1"/>
          <p:nvPr/>
        </p:nvSpPr>
        <p:spPr>
          <a:xfrm rot="832166">
            <a:off x="6175751" y="1508357"/>
            <a:ext cx="1763994" cy="5035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ArchUp">
              <a:avLst>
                <a:gd name="adj" fmla="val 11652366"/>
              </a:avLst>
            </a:prstTxWarp>
            <a:spAutoFit/>
          </a:bodyPr>
          <a:lstStyle/>
          <a:p>
            <a:r>
              <a:rPr lang="en-US" dirty="0">
                <a:solidFill>
                  <a:schemeClr val="bg1"/>
                </a:solidFill>
                <a:highlight>
                  <a:srgbClr val="800000"/>
                </a:highlight>
              </a:rPr>
              <a:t>TERTIARY LEVEL</a:t>
            </a:r>
          </a:p>
        </p:txBody>
      </p:sp>
      <p:sp>
        <p:nvSpPr>
          <p:cNvPr id="24" name="TextBox 23"/>
          <p:cNvSpPr txBox="1"/>
          <p:nvPr/>
        </p:nvSpPr>
        <p:spPr>
          <a:xfrm rot="20502322">
            <a:off x="6282802" y="5921707"/>
            <a:ext cx="2379087" cy="6109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ArchDown">
              <a:avLst>
                <a:gd name="adj" fmla="val 20999294"/>
              </a:avLst>
            </a:prstTxWarp>
            <a:spAutoFit/>
          </a:bodyPr>
          <a:lstStyle/>
          <a:p>
            <a:r>
              <a:rPr lang="en-US" dirty="0">
                <a:highlight>
                  <a:srgbClr val="FF00FF"/>
                </a:highlight>
              </a:rPr>
              <a:t>QUATERNARY LEVEL</a:t>
            </a:r>
          </a:p>
        </p:txBody>
      </p:sp>
      <p:pic>
        <p:nvPicPr>
          <p:cNvPr id="9" name="Picture 8">
            <a:extLst>
              <a:ext uri="{FF2B5EF4-FFF2-40B4-BE49-F238E27FC236}">
                <a16:creationId xmlns:a16="http://schemas.microsoft.com/office/drawing/2014/main" id="{E19690C8-C98D-5793-70B7-45031F5EFF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42" y="-79591"/>
            <a:ext cx="1689551" cy="990419"/>
          </a:xfrm>
          <a:prstGeom prst="rect">
            <a:avLst/>
          </a:prstGeom>
        </p:spPr>
      </p:pic>
      <p:pic>
        <p:nvPicPr>
          <p:cNvPr id="25" name="Picture 24">
            <a:extLst>
              <a:ext uri="{FF2B5EF4-FFF2-40B4-BE49-F238E27FC236}">
                <a16:creationId xmlns:a16="http://schemas.microsoft.com/office/drawing/2014/main" id="{06D317AE-8C4A-D45A-E038-2E72C48AD0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8858" y="-79591"/>
            <a:ext cx="1462742" cy="115358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50010"/>
          </a:xfrm>
          <a:gradFill>
            <a:gsLst>
              <a:gs pos="0">
                <a:srgbClr val="14CD68"/>
              </a:gs>
              <a:gs pos="100000">
                <a:srgbClr val="0B6E38"/>
              </a:gs>
            </a:gsLst>
            <a:lin scaled="0"/>
          </a:gradFill>
        </p:spPr>
        <p:txBody>
          <a:bodyPr>
            <a:scene3d>
              <a:camera prst="orthographicFront"/>
              <a:lightRig rig="threePt" dir="t"/>
            </a:scene3d>
          </a:bodyPr>
          <a:lstStyle/>
          <a:p>
            <a:r>
              <a:rPr lang="en-US" dirty="0">
                <a:ln w="22225">
                  <a:solidFill>
                    <a:schemeClr val="tx1"/>
                  </a:solidFill>
                  <a:prstDash val="solid"/>
                </a:ln>
                <a:solidFill>
                  <a:schemeClr val="tx2"/>
                </a:solidFill>
                <a:effectLst>
                  <a:glow rad="228600">
                    <a:schemeClr val="accent1">
                      <a:satMod val="175000"/>
                      <a:alpha val="40000"/>
                    </a:schemeClr>
                  </a:glow>
                </a:effectLst>
                <a:ea typeface="+mj-lt"/>
                <a:cs typeface="+mj-lt"/>
              </a:rPr>
              <a:t> CONTEXTUAL INQUARY</a:t>
            </a:r>
            <a:endParaRPr lang="en-US" dirty="0">
              <a:ln w="22225">
                <a:solidFill>
                  <a:schemeClr val="tx1"/>
                </a:solidFill>
                <a:prstDash val="solid"/>
              </a:ln>
              <a:solidFill>
                <a:schemeClr val="tx2"/>
              </a:solidFill>
              <a:effectLst>
                <a:glow rad="228600">
                  <a:schemeClr val="accent1">
                    <a:satMod val="175000"/>
                    <a:alpha val="40000"/>
                  </a:schemeClr>
                </a:glow>
              </a:effectLst>
            </a:endParaRPr>
          </a:p>
          <a:p>
            <a:endParaRPr lang="en-US" dirty="0">
              <a:ln w="22225">
                <a:solidFill>
                  <a:schemeClr val="tx1"/>
                </a:solidFill>
                <a:prstDash val="solid"/>
              </a:ln>
              <a:solidFill>
                <a:schemeClr val="tx2"/>
              </a:solidFill>
              <a:effectLst>
                <a:glow rad="228600">
                  <a:schemeClr val="accent1">
                    <a:satMod val="175000"/>
                    <a:alpha val="40000"/>
                  </a:schemeClr>
                </a:glow>
              </a:effectLst>
            </a:endParaRPr>
          </a:p>
        </p:txBody>
      </p:sp>
      <p:graphicFrame>
        <p:nvGraphicFramePr>
          <p:cNvPr id="6" name="Content Placeholder 5"/>
          <p:cNvGraphicFramePr>
            <a:graphicFrameLocks noGrp="1"/>
          </p:cNvGraphicFramePr>
          <p:nvPr>
            <p:ph idx="1"/>
          </p:nvPr>
        </p:nvGraphicFramePr>
        <p:xfrm>
          <a:off x="-334298" y="1956620"/>
          <a:ext cx="6961240" cy="43556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p:nvPr/>
        </p:nvGraphicFramePr>
        <p:xfrm>
          <a:off x="4837471" y="1956620"/>
          <a:ext cx="6862915" cy="4215580"/>
        </p:xfrm>
        <a:graphic>
          <a:graphicData uri="http://schemas.openxmlformats.org/drawingml/2006/chart">
            <c:chart xmlns:c="http://schemas.openxmlformats.org/drawingml/2006/chart" xmlns:r="http://schemas.openxmlformats.org/officeDocument/2006/relationships" r:id="rId3"/>
          </a:graphicData>
        </a:graphic>
      </p:graphicFrame>
      <p:pic>
        <p:nvPicPr>
          <p:cNvPr id="4" name="Picture 3">
            <a:extLst>
              <a:ext uri="{FF2B5EF4-FFF2-40B4-BE49-F238E27FC236}">
                <a16:creationId xmlns:a16="http://schemas.microsoft.com/office/drawing/2014/main" id="{8A834E4C-ECEE-B985-9F32-E8D75504DC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42" y="-79591"/>
            <a:ext cx="2302977" cy="1350011"/>
          </a:xfrm>
          <a:prstGeom prst="rect">
            <a:avLst/>
          </a:prstGeom>
        </p:spPr>
      </p:pic>
      <p:pic>
        <p:nvPicPr>
          <p:cNvPr id="7" name="Picture 6">
            <a:extLst>
              <a:ext uri="{FF2B5EF4-FFF2-40B4-BE49-F238E27FC236}">
                <a16:creationId xmlns:a16="http://schemas.microsoft.com/office/drawing/2014/main" id="{37BA0098-52AA-A932-DDBF-DDAB2438AB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19786" y="-79590"/>
            <a:ext cx="1711814" cy="13500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9700" y="16510"/>
            <a:ext cx="10781665" cy="977265"/>
          </a:xfrm>
          <a:solidFill>
            <a:schemeClr val="tx1">
              <a:lumMod val="75000"/>
              <a:lumOff val="25000"/>
            </a:schemeClr>
          </a:solidFill>
        </p:spPr>
        <p:txBody>
          <a:bodyPr>
            <a:scene3d>
              <a:camera prst="orthographicFront"/>
              <a:lightRig rig="threePt" dir="t"/>
            </a:scene3d>
          </a:bodyPr>
          <a:lstStyle/>
          <a:p>
            <a:r>
              <a:rPr lang="en-US" dirty="0">
                <a:ln w="9525" cmpd="sng">
                  <a:solidFill>
                    <a:schemeClr val="accent1"/>
                  </a:solidFill>
                  <a:prstDash val="solid"/>
                </a:ln>
                <a:solidFill>
                  <a:srgbClr val="70AD47">
                    <a:tint val="1000"/>
                  </a:srgbClr>
                </a:solidFill>
                <a:effectLst>
                  <a:glow rad="38100">
                    <a:schemeClr val="accent1">
                      <a:alpha val="40000"/>
                    </a:schemeClr>
                  </a:glow>
                </a:effectLst>
                <a:ea typeface="+mj-lt"/>
                <a:cs typeface="+mj-lt"/>
              </a:rPr>
              <a:t>QUESTIONNAIRES AND CUE CARDS</a:t>
            </a:r>
          </a:p>
          <a:p>
            <a:endParaRPr lang="en-US" dirty="0">
              <a:ln w="9525" cmpd="sng">
                <a:solidFill>
                  <a:schemeClr val="accent1"/>
                </a:solidFill>
                <a:prstDash val="solid"/>
              </a:ln>
              <a:solidFill>
                <a:srgbClr val="70AD47">
                  <a:tint val="1000"/>
                </a:srgbClr>
              </a:solidFill>
              <a:effectLst>
                <a:glow rad="38100">
                  <a:schemeClr val="accent1">
                    <a:alpha val="40000"/>
                  </a:schemeClr>
                </a:glow>
              </a:effectLst>
              <a:ea typeface="+mj-lt"/>
              <a:cs typeface="+mj-lt"/>
            </a:endParaRPr>
          </a:p>
        </p:txBody>
      </p:sp>
      <p:sp>
        <p:nvSpPr>
          <p:cNvPr id="3" name="Content Placeholder 2"/>
          <p:cNvSpPr>
            <a:spLocks noGrp="1"/>
          </p:cNvSpPr>
          <p:nvPr>
            <p:ph idx="1"/>
          </p:nvPr>
        </p:nvSpPr>
        <p:spPr>
          <a:xfrm>
            <a:off x="1057953" y="1034485"/>
            <a:ext cx="8323040" cy="991046"/>
          </a:xfrm>
        </p:spPr>
        <p:txBody>
          <a:bodyPr>
            <a:normAutofit/>
          </a:bodyPr>
          <a:lstStyle/>
          <a:p>
            <a:r>
              <a:rPr lang="en-IN" dirty="0">
                <a:solidFill>
                  <a:srgbClr val="111111"/>
                </a:solidFill>
              </a:rPr>
              <a:t>User Feedback Questionnaire for Mental Health Care App</a:t>
            </a:r>
            <a:endParaRPr lang="en-IN" dirty="0"/>
          </a:p>
          <a:p>
            <a:pPr>
              <a:buClr>
                <a:srgbClr val="1287C3"/>
              </a:buClr>
            </a:pPr>
            <a:endParaRPr lang="en-IN" dirty="0"/>
          </a:p>
        </p:txBody>
      </p:sp>
      <p:graphicFrame>
        <p:nvGraphicFramePr>
          <p:cNvPr id="4" name="Table 3"/>
          <p:cNvGraphicFramePr>
            <a:graphicFrameLocks noGrp="1"/>
          </p:cNvGraphicFramePr>
          <p:nvPr/>
        </p:nvGraphicFramePr>
        <p:xfrm>
          <a:off x="1328193" y="1591436"/>
          <a:ext cx="10073908" cy="2487566"/>
        </p:xfrm>
        <a:graphic>
          <a:graphicData uri="http://schemas.openxmlformats.org/drawingml/2006/table">
            <a:tbl>
              <a:tblPr firstRow="1" bandRow="1">
                <a:tableStyleId>{5C22544A-7EE6-4342-B048-85BDC9FD1C3A}</a:tableStyleId>
              </a:tblPr>
              <a:tblGrid>
                <a:gridCol w="4305300">
                  <a:extLst>
                    <a:ext uri="{9D8B030D-6E8A-4147-A177-3AD203B41FA5}">
                      <a16:colId xmlns:a16="http://schemas.microsoft.com/office/drawing/2014/main" val="20000"/>
                    </a:ext>
                  </a:extLst>
                </a:gridCol>
                <a:gridCol w="1225358">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gridCol w="1088571">
                  <a:extLst>
                    <a:ext uri="{9D8B030D-6E8A-4147-A177-3AD203B41FA5}">
                      <a16:colId xmlns:a16="http://schemas.microsoft.com/office/drawing/2014/main" val="20003"/>
                    </a:ext>
                  </a:extLst>
                </a:gridCol>
                <a:gridCol w="1208311">
                  <a:extLst>
                    <a:ext uri="{9D8B030D-6E8A-4147-A177-3AD203B41FA5}">
                      <a16:colId xmlns:a16="http://schemas.microsoft.com/office/drawing/2014/main" val="20004"/>
                    </a:ext>
                  </a:extLst>
                </a:gridCol>
                <a:gridCol w="1141468">
                  <a:extLst>
                    <a:ext uri="{9D8B030D-6E8A-4147-A177-3AD203B41FA5}">
                      <a16:colId xmlns:a16="http://schemas.microsoft.com/office/drawing/2014/main" val="20005"/>
                    </a:ext>
                  </a:extLst>
                </a:gridCol>
              </a:tblGrid>
              <a:tr h="550135">
                <a:tc>
                  <a:txBody>
                    <a:bodyPr/>
                    <a:lstStyle/>
                    <a:p>
                      <a:pPr lvl="0">
                        <a:buNone/>
                      </a:pPr>
                      <a:endParaRPr lang="en-US" dirty="0"/>
                    </a:p>
                  </a:txBody>
                  <a:tcPr/>
                </a:tc>
                <a:tc>
                  <a:txBody>
                    <a:bodyPr/>
                    <a:lstStyle/>
                    <a:p>
                      <a:pPr lvl="0">
                        <a:buNone/>
                      </a:pPr>
                      <a:r>
                        <a:rPr lang="en-US" sz="1200" b="0" i="0" u="none" strike="noStrike" noProof="0" dirty="0">
                          <a:solidFill>
                            <a:srgbClr val="111111"/>
                          </a:solidFill>
                          <a:latin typeface="Corbel" panose="020B0503020204020204"/>
                        </a:rPr>
                        <a:t>1 Inadequate</a:t>
                      </a:r>
                      <a:endParaRPr lang="en-US" dirty="0"/>
                    </a:p>
                  </a:txBody>
                  <a:tcPr/>
                </a:tc>
                <a:tc>
                  <a:txBody>
                    <a:bodyPr/>
                    <a:lstStyle/>
                    <a:p>
                      <a:pPr lvl="0">
                        <a:buNone/>
                      </a:pPr>
                      <a:r>
                        <a:rPr lang="en-US" sz="1200" b="0" i="0" u="none" strike="noStrike" noProof="0" dirty="0">
                          <a:solidFill>
                            <a:srgbClr val="111111"/>
                          </a:solidFill>
                          <a:latin typeface="Corbel" panose="020B0503020204020204"/>
                        </a:rPr>
                        <a:t>2 Fair</a:t>
                      </a:r>
                      <a:endParaRPr lang="en-US" dirty="0"/>
                    </a:p>
                  </a:txBody>
                  <a:tcPr/>
                </a:tc>
                <a:tc>
                  <a:txBody>
                    <a:bodyPr/>
                    <a:lstStyle/>
                    <a:p>
                      <a:pPr lvl="0">
                        <a:buNone/>
                      </a:pPr>
                      <a:r>
                        <a:rPr lang="en-US" sz="1200" b="0" i="0" u="none" strike="noStrike" noProof="0" dirty="0">
                          <a:solidFill>
                            <a:srgbClr val="111111"/>
                          </a:solidFill>
                          <a:latin typeface="Corbel" panose="020B0503020204020204"/>
                        </a:rPr>
                        <a:t>3 Good</a:t>
                      </a:r>
                      <a:endParaRPr lang="en-US" dirty="0"/>
                    </a:p>
                  </a:txBody>
                  <a:tcPr/>
                </a:tc>
                <a:tc>
                  <a:txBody>
                    <a:bodyPr/>
                    <a:lstStyle/>
                    <a:p>
                      <a:pPr lvl="0">
                        <a:buNone/>
                      </a:pPr>
                      <a:r>
                        <a:rPr lang="en-US" sz="1200" b="0" i="0" u="none" strike="noStrike" noProof="0" dirty="0">
                          <a:solidFill>
                            <a:srgbClr val="111111"/>
                          </a:solidFill>
                          <a:latin typeface="Corbel" panose="020B0503020204020204"/>
                        </a:rPr>
                        <a:t>4 Very Good</a:t>
                      </a:r>
                      <a:endParaRPr lang="en-US" dirty="0"/>
                    </a:p>
                  </a:txBody>
                  <a:tcPr/>
                </a:tc>
                <a:tc>
                  <a:txBody>
                    <a:bodyPr/>
                    <a:lstStyle/>
                    <a:p>
                      <a:pPr lvl="0">
                        <a:buNone/>
                      </a:pPr>
                      <a:r>
                        <a:rPr lang="en-US" sz="1200" b="0" i="0" u="none" strike="noStrike" noProof="0" dirty="0">
                          <a:solidFill>
                            <a:srgbClr val="111111"/>
                          </a:solidFill>
                          <a:latin typeface="Corbel" panose="020B0503020204020204"/>
                        </a:rPr>
                        <a:t>5 Exceptional</a:t>
                      </a:r>
                      <a:endParaRPr lang="en-US" dirty="0"/>
                    </a:p>
                  </a:txBody>
                  <a:tcPr/>
                </a:tc>
                <a:extLst>
                  <a:ext uri="{0D108BD9-81ED-4DB2-BD59-A6C34878D82A}">
                    <a16:rowId xmlns:a16="http://schemas.microsoft.com/office/drawing/2014/main" val="10000"/>
                  </a:ext>
                </a:extLst>
              </a:tr>
              <a:tr h="693648">
                <a:tc>
                  <a:txBody>
                    <a:bodyPr/>
                    <a:lstStyle/>
                    <a:p>
                      <a:pPr lvl="0" algn="l">
                        <a:lnSpc>
                          <a:spcPct val="100000"/>
                        </a:lnSpc>
                        <a:spcBef>
                          <a:spcPts val="0"/>
                        </a:spcBef>
                        <a:spcAft>
                          <a:spcPts val="0"/>
                        </a:spcAft>
                        <a:buNone/>
                      </a:pPr>
                      <a:r>
                        <a:rPr lang="en-US" sz="1200" i="0" dirty="0">
                          <a:solidFill>
                            <a:srgbClr val="111111"/>
                          </a:solidFill>
                        </a:rPr>
                        <a:t>1. How easy is it to navigate the app?</a:t>
                      </a:r>
                      <a:endParaRPr lang="en-US" dirty="0"/>
                    </a:p>
                    <a:p>
                      <a:pPr lvl="0">
                        <a:buNone/>
                      </a:pP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693648">
                <a:tc>
                  <a:txBody>
                    <a:bodyPr/>
                    <a:lstStyle/>
                    <a:p>
                      <a:pPr lvl="0" algn="l">
                        <a:lnSpc>
                          <a:spcPct val="100000"/>
                        </a:lnSpc>
                        <a:spcBef>
                          <a:spcPts val="0"/>
                        </a:spcBef>
                        <a:spcAft>
                          <a:spcPts val="0"/>
                        </a:spcAft>
                        <a:buNone/>
                      </a:pPr>
                      <a:r>
                        <a:rPr lang="en-US" sz="1200" b="0" i="0" u="none" strike="noStrike" noProof="0" dirty="0">
                          <a:solidFill>
                            <a:srgbClr val="111111"/>
                          </a:solidFill>
                          <a:latin typeface="Corbel" panose="020B0503020204020204"/>
                        </a:rPr>
                        <a:t>2. How helpful are the resources and tools provided in the app?</a:t>
                      </a:r>
                      <a:endParaRPr lang="en-US" sz="1200" b="0" i="0" u="none" strike="noStrike" noProof="0" dirty="0">
                        <a:solidFill>
                          <a:srgbClr val="000000"/>
                        </a:solidFill>
                        <a:latin typeface="Corbel" panose="020B0503020204020204"/>
                      </a:endParaRPr>
                    </a:p>
                    <a:p>
                      <a:pPr lvl="0">
                        <a:buNone/>
                      </a:pPr>
                      <a:endParaRPr lang="en-US" dirty="0"/>
                    </a:p>
                  </a:txBody>
                  <a:tcPr/>
                </a:tc>
                <a:tc>
                  <a:txBody>
                    <a:bodyPr/>
                    <a:lstStyle/>
                    <a:p>
                      <a:pPr lvl="0">
                        <a:buNone/>
                      </a:pPr>
                      <a:endParaRPr lang="en-US" dirty="0"/>
                    </a:p>
                  </a:txBody>
                  <a:tcPr/>
                </a:tc>
                <a:tc>
                  <a:txBody>
                    <a:bodyPr/>
                    <a:lstStyle/>
                    <a:p>
                      <a:pPr lvl="0">
                        <a:buNone/>
                      </a:pPr>
                      <a:endParaRPr lang="en-US" dirty="0"/>
                    </a:p>
                  </a:txBody>
                  <a:tcPr/>
                </a:tc>
                <a:tc>
                  <a:txBody>
                    <a:bodyPr/>
                    <a:lstStyle/>
                    <a:p>
                      <a:pPr lvl="0">
                        <a:buNone/>
                      </a:pPr>
                      <a:endParaRPr lang="en-US" dirty="0"/>
                    </a:p>
                  </a:txBody>
                  <a:tcPr/>
                </a:tc>
                <a:tc>
                  <a:txBody>
                    <a:bodyPr/>
                    <a:lstStyle/>
                    <a:p>
                      <a:pPr lvl="0">
                        <a:buNone/>
                      </a:pPr>
                      <a:endParaRPr lang="en-US" dirty="0"/>
                    </a:p>
                  </a:txBody>
                  <a:tcPr/>
                </a:tc>
                <a:tc>
                  <a:txBody>
                    <a:bodyPr/>
                    <a:lstStyle/>
                    <a:p>
                      <a:pPr lvl="0">
                        <a:buNone/>
                      </a:pPr>
                      <a:endParaRPr lang="en-US" dirty="0"/>
                    </a:p>
                  </a:txBody>
                  <a:tcPr/>
                </a:tc>
                <a:extLst>
                  <a:ext uri="{0D108BD9-81ED-4DB2-BD59-A6C34878D82A}">
                    <a16:rowId xmlns:a16="http://schemas.microsoft.com/office/drawing/2014/main" val="10002"/>
                  </a:ext>
                </a:extLst>
              </a:tr>
              <a:tr h="550135">
                <a:tc>
                  <a:txBody>
                    <a:bodyPr/>
                    <a:lstStyle/>
                    <a:p>
                      <a:pPr lvl="0">
                        <a:buNone/>
                      </a:pPr>
                      <a:r>
                        <a:rPr lang="en-US" sz="1200" b="0" i="0" u="none" strike="noStrike" noProof="0" dirty="0">
                          <a:solidFill>
                            <a:srgbClr val="111111"/>
                          </a:solidFill>
                          <a:latin typeface="Corbel" panose="020B0503020204020204"/>
                        </a:rPr>
                        <a:t>3. How satisfied are you with the virtual therapy session features?</a:t>
                      </a:r>
                      <a:endParaRPr lang="en-US" dirty="0"/>
                    </a:p>
                  </a:txBody>
                  <a:tcPr/>
                </a:tc>
                <a:tc>
                  <a:txBody>
                    <a:bodyPr/>
                    <a:lstStyle/>
                    <a:p>
                      <a:pPr lvl="0">
                        <a:buNone/>
                      </a:pPr>
                      <a:endParaRPr lang="en-US" dirty="0"/>
                    </a:p>
                  </a:txBody>
                  <a:tcPr/>
                </a:tc>
                <a:tc>
                  <a:txBody>
                    <a:bodyPr/>
                    <a:lstStyle/>
                    <a:p>
                      <a:pPr lvl="0">
                        <a:buNone/>
                      </a:pPr>
                      <a:endParaRPr lang="en-US" dirty="0"/>
                    </a:p>
                  </a:txBody>
                  <a:tcPr/>
                </a:tc>
                <a:tc>
                  <a:txBody>
                    <a:bodyPr/>
                    <a:lstStyle/>
                    <a:p>
                      <a:pPr lvl="0">
                        <a:buNone/>
                      </a:pPr>
                      <a:endParaRPr lang="en-US" dirty="0"/>
                    </a:p>
                  </a:txBody>
                  <a:tcPr/>
                </a:tc>
                <a:tc>
                  <a:txBody>
                    <a:bodyPr/>
                    <a:lstStyle/>
                    <a:p>
                      <a:pPr lvl="0">
                        <a:buNone/>
                      </a:pPr>
                      <a:endParaRPr lang="en-US" dirty="0"/>
                    </a:p>
                  </a:txBody>
                  <a:tcPr/>
                </a:tc>
                <a:tc>
                  <a:txBody>
                    <a:bodyPr/>
                    <a:lstStyle/>
                    <a:p>
                      <a:pPr lvl="0">
                        <a:buNone/>
                      </a:pPr>
                      <a:endParaRPr lang="en-US" dirty="0"/>
                    </a:p>
                  </a:txBody>
                  <a:tcPr/>
                </a:tc>
                <a:extLst>
                  <a:ext uri="{0D108BD9-81ED-4DB2-BD59-A6C34878D82A}">
                    <a16:rowId xmlns:a16="http://schemas.microsoft.com/office/drawing/2014/main" val="10003"/>
                  </a:ext>
                </a:extLst>
              </a:tr>
            </a:tbl>
          </a:graphicData>
        </a:graphic>
      </p:graphicFrame>
      <p:sp>
        <p:nvSpPr>
          <p:cNvPr id="6" name="TextBox 5"/>
          <p:cNvSpPr txBox="1"/>
          <p:nvPr/>
        </p:nvSpPr>
        <p:spPr>
          <a:xfrm>
            <a:off x="5506356" y="4218214"/>
            <a:ext cx="36467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b="1" dirty="0"/>
              <a:t>CUE – CARDS</a:t>
            </a:r>
          </a:p>
        </p:txBody>
      </p:sp>
      <p:graphicFrame>
        <p:nvGraphicFramePr>
          <p:cNvPr id="7" name="Table 6"/>
          <p:cNvGraphicFramePr>
            <a:graphicFrameLocks noGrp="1"/>
          </p:cNvGraphicFramePr>
          <p:nvPr/>
        </p:nvGraphicFramePr>
        <p:xfrm>
          <a:off x="2683565" y="4583043"/>
          <a:ext cx="7470923" cy="2103120"/>
        </p:xfrm>
        <a:graphic>
          <a:graphicData uri="http://schemas.openxmlformats.org/drawingml/2006/table">
            <a:tbl>
              <a:tblPr firstRow="1" bandRow="1">
                <a:tableStyleId>{5C22544A-7EE6-4342-B048-85BDC9FD1C3A}</a:tableStyleId>
              </a:tblPr>
              <a:tblGrid>
                <a:gridCol w="7470923">
                  <a:extLst>
                    <a:ext uri="{9D8B030D-6E8A-4147-A177-3AD203B41FA5}">
                      <a16:colId xmlns:a16="http://schemas.microsoft.com/office/drawing/2014/main" val="20000"/>
                    </a:ext>
                  </a:extLst>
                </a:gridCol>
              </a:tblGrid>
              <a:tr h="2041365">
                <a:tc>
                  <a:txBody>
                    <a:bodyPr/>
                    <a:lstStyle/>
                    <a:p>
                      <a:pPr marL="285750" lvl="0" indent="-285750" algn="l">
                        <a:lnSpc>
                          <a:spcPct val="100000"/>
                        </a:lnSpc>
                        <a:spcBef>
                          <a:spcPts val="0"/>
                        </a:spcBef>
                        <a:spcAft>
                          <a:spcPts val="0"/>
                        </a:spcAft>
                        <a:buFont typeface="Arial" panose="020B0604020202020204"/>
                        <a:buChar char="•"/>
                      </a:pPr>
                      <a:r>
                        <a:rPr lang="en-US" sz="1200" b="1" i="0" u="none" strike="noStrike" noProof="0" dirty="0">
                          <a:solidFill>
                            <a:srgbClr val="111111"/>
                          </a:solidFill>
                          <a:latin typeface="Corbel" panose="020B0503020204020204"/>
                        </a:rPr>
                        <a:t>Therapeutic Alliance</a:t>
                      </a:r>
                      <a:r>
                        <a:rPr lang="en-US" sz="1200" b="0" i="0" u="none" strike="noStrike" noProof="0" dirty="0">
                          <a:solidFill>
                            <a:srgbClr val="111111"/>
                          </a:solidFill>
                          <a:latin typeface="Corbel" panose="020B0503020204020204"/>
                        </a:rPr>
                        <a:t>:</a:t>
                      </a:r>
                      <a:endParaRPr lang="en-US" dirty="0"/>
                    </a:p>
                    <a:p>
                      <a:pPr marL="742950" lvl="1" indent="-285750" algn="l">
                        <a:lnSpc>
                          <a:spcPct val="100000"/>
                        </a:lnSpc>
                        <a:spcBef>
                          <a:spcPts val="0"/>
                        </a:spcBef>
                        <a:spcAft>
                          <a:spcPts val="0"/>
                        </a:spcAft>
                        <a:buFont typeface="Arial" panose="020B0604020202020204"/>
                        <a:buChar char="•"/>
                      </a:pPr>
                      <a:r>
                        <a:rPr lang="en-US" sz="1200" b="0" i="0" u="none" strike="noStrike" noProof="0" dirty="0">
                          <a:solidFill>
                            <a:srgbClr val="111111"/>
                          </a:solidFill>
                          <a:latin typeface="Corbel" panose="020B0503020204020204"/>
                        </a:rPr>
                        <a:t>How do you build a strong therapeutic alliance with your patients?</a:t>
                      </a:r>
                      <a:endParaRPr lang="en-US" dirty="0"/>
                    </a:p>
                    <a:p>
                      <a:pPr marL="285750" lvl="0" indent="-285750" algn="l">
                        <a:lnSpc>
                          <a:spcPct val="100000"/>
                        </a:lnSpc>
                        <a:spcBef>
                          <a:spcPts val="0"/>
                        </a:spcBef>
                        <a:spcAft>
                          <a:spcPts val="0"/>
                        </a:spcAft>
                        <a:buFont typeface="Arial" panose="020B0604020202020204"/>
                        <a:buChar char="•"/>
                      </a:pPr>
                      <a:r>
                        <a:rPr lang="en-US" sz="1200" b="1" i="0" u="none" strike="noStrike" noProof="0" dirty="0">
                          <a:solidFill>
                            <a:srgbClr val="111111"/>
                          </a:solidFill>
                          <a:latin typeface="Corbel" panose="020B0503020204020204"/>
                        </a:rPr>
                        <a:t>Crisis Management</a:t>
                      </a:r>
                      <a:r>
                        <a:rPr lang="en-US" sz="1200" b="0" i="0" u="none" strike="noStrike" noProof="0" dirty="0">
                          <a:solidFill>
                            <a:srgbClr val="111111"/>
                          </a:solidFill>
                          <a:latin typeface="Corbel" panose="020B0503020204020204"/>
                        </a:rPr>
                        <a:t>:</a:t>
                      </a:r>
                      <a:endParaRPr lang="en-US" dirty="0"/>
                    </a:p>
                    <a:p>
                      <a:pPr marL="742950" lvl="1" indent="-285750" algn="l">
                        <a:lnSpc>
                          <a:spcPct val="100000"/>
                        </a:lnSpc>
                        <a:spcBef>
                          <a:spcPts val="0"/>
                        </a:spcBef>
                        <a:spcAft>
                          <a:spcPts val="0"/>
                        </a:spcAft>
                        <a:buFont typeface="Arial" panose="020B0604020202020204"/>
                        <a:buChar char="•"/>
                      </a:pPr>
                      <a:r>
                        <a:rPr lang="en-US" sz="1200" b="0" i="0" u="none" strike="noStrike" noProof="0" dirty="0">
                          <a:solidFill>
                            <a:srgbClr val="111111"/>
                          </a:solidFill>
                          <a:latin typeface="Corbel" panose="020B0503020204020204"/>
                        </a:rPr>
                        <a:t>What strategies do you use for managing mental health crises?</a:t>
                      </a:r>
                      <a:endParaRPr lang="en-US" dirty="0"/>
                    </a:p>
                    <a:p>
                      <a:pPr marL="285750" lvl="0" indent="-285750" algn="l">
                        <a:lnSpc>
                          <a:spcPct val="100000"/>
                        </a:lnSpc>
                        <a:spcBef>
                          <a:spcPts val="0"/>
                        </a:spcBef>
                        <a:spcAft>
                          <a:spcPts val="0"/>
                        </a:spcAft>
                        <a:buFont typeface="Arial" panose="020B0604020202020204"/>
                        <a:buChar char="•"/>
                      </a:pPr>
                      <a:r>
                        <a:rPr lang="en-US" sz="1200" b="1" i="0" u="none" strike="noStrike" noProof="0" dirty="0">
                          <a:solidFill>
                            <a:srgbClr val="111111"/>
                          </a:solidFill>
                          <a:latin typeface="Corbel" panose="020B0503020204020204"/>
                        </a:rPr>
                        <a:t>Patient Assessment</a:t>
                      </a:r>
                      <a:r>
                        <a:rPr lang="en-US" sz="1200" b="0" i="0" u="none" strike="noStrike" noProof="0" dirty="0">
                          <a:solidFill>
                            <a:srgbClr val="111111"/>
                          </a:solidFill>
                          <a:latin typeface="Corbel" panose="020B0503020204020204"/>
                        </a:rPr>
                        <a:t>:</a:t>
                      </a:r>
                      <a:endParaRPr lang="en-US" dirty="0"/>
                    </a:p>
                    <a:p>
                      <a:pPr marL="742950" lvl="1" indent="-285750" algn="l">
                        <a:lnSpc>
                          <a:spcPct val="100000"/>
                        </a:lnSpc>
                        <a:spcBef>
                          <a:spcPts val="0"/>
                        </a:spcBef>
                        <a:spcAft>
                          <a:spcPts val="0"/>
                        </a:spcAft>
                        <a:buFont typeface="Arial" panose="020B0604020202020204"/>
                        <a:buChar char="•"/>
                      </a:pPr>
                      <a:r>
                        <a:rPr lang="en-US" sz="1200" b="0" i="0" u="none" strike="noStrike" noProof="0" dirty="0">
                          <a:solidFill>
                            <a:srgbClr val="111111"/>
                          </a:solidFill>
                          <a:latin typeface="Corbel" panose="020B0503020204020204"/>
                        </a:rPr>
                        <a:t>What are the key components of a comprehensive patient assessment?</a:t>
                      </a:r>
                      <a:endParaRPr lang="en-US" dirty="0"/>
                    </a:p>
                    <a:p>
                      <a:pPr marL="285750" lvl="0" indent="-285750" algn="l">
                        <a:lnSpc>
                          <a:spcPct val="100000"/>
                        </a:lnSpc>
                        <a:spcBef>
                          <a:spcPts val="0"/>
                        </a:spcBef>
                        <a:spcAft>
                          <a:spcPts val="0"/>
                        </a:spcAft>
                        <a:buFont typeface="Arial" panose="020B0604020202020204"/>
                        <a:buChar char="•"/>
                      </a:pPr>
                      <a:r>
                        <a:rPr lang="en-US" sz="1200" b="1" i="0" u="none" strike="noStrike" noProof="0" dirty="0">
                          <a:solidFill>
                            <a:srgbClr val="111111"/>
                          </a:solidFill>
                        </a:rPr>
                        <a:t>Treatment Plans</a:t>
                      </a:r>
                      <a:r>
                        <a:rPr lang="en-US" sz="1200" b="0" i="0" u="none" strike="noStrike" noProof="0" dirty="0">
                          <a:solidFill>
                            <a:srgbClr val="111111"/>
                          </a:solidFill>
                        </a:rPr>
                        <a:t>:</a:t>
                      </a:r>
                      <a:endParaRPr lang="en-US" dirty="0"/>
                    </a:p>
                    <a:p>
                      <a:pPr marL="742950" lvl="1" indent="-285750" algn="l">
                        <a:lnSpc>
                          <a:spcPct val="100000"/>
                        </a:lnSpc>
                        <a:spcBef>
                          <a:spcPts val="0"/>
                        </a:spcBef>
                        <a:spcAft>
                          <a:spcPts val="0"/>
                        </a:spcAft>
                        <a:buFont typeface="Arial" panose="020B0604020202020204"/>
                        <a:buChar char="•"/>
                      </a:pPr>
                      <a:r>
                        <a:rPr lang="en-US" sz="1200" b="0" i="0" u="none" strike="noStrike" noProof="0" dirty="0">
                          <a:solidFill>
                            <a:srgbClr val="111111"/>
                          </a:solidFill>
                        </a:rPr>
                        <a:t>How do you develop and customize treatment plans for your patients?</a:t>
                      </a:r>
                      <a:endParaRPr lang="en-US" dirty="0"/>
                    </a:p>
                    <a:p>
                      <a:pPr marL="285750" lvl="0" indent="-285750" algn="l">
                        <a:lnSpc>
                          <a:spcPct val="100000"/>
                        </a:lnSpc>
                        <a:spcBef>
                          <a:spcPts val="0"/>
                        </a:spcBef>
                        <a:spcAft>
                          <a:spcPts val="0"/>
                        </a:spcAft>
                        <a:buFont typeface="Arial" panose="020B0604020202020204"/>
                        <a:buChar char="•"/>
                      </a:pPr>
                      <a:r>
                        <a:rPr lang="en-US" sz="1200" b="1" i="0" u="none" strike="noStrike" noProof="0" dirty="0">
                          <a:solidFill>
                            <a:srgbClr val="111111"/>
                          </a:solidFill>
                        </a:rPr>
                        <a:t>Dual Diagnosis</a:t>
                      </a:r>
                      <a:r>
                        <a:rPr lang="en-US" sz="1200" b="0" i="0" u="none" strike="noStrike" noProof="0" dirty="0">
                          <a:solidFill>
                            <a:srgbClr val="111111"/>
                          </a:solidFill>
                        </a:rPr>
                        <a:t>:</a:t>
                      </a:r>
                      <a:endParaRPr lang="en-US" dirty="0"/>
                    </a:p>
                    <a:p>
                      <a:pPr marL="742950" lvl="1" indent="-285750" algn="l">
                        <a:lnSpc>
                          <a:spcPct val="100000"/>
                        </a:lnSpc>
                        <a:spcBef>
                          <a:spcPts val="0"/>
                        </a:spcBef>
                        <a:spcAft>
                          <a:spcPts val="0"/>
                        </a:spcAft>
                        <a:buFont typeface="Arial" panose="020B0604020202020204"/>
                        <a:buChar char="•"/>
                      </a:pPr>
                      <a:r>
                        <a:rPr lang="en-US" sz="1200" b="0" i="0" u="none" strike="noStrike" noProof="0" dirty="0">
                          <a:solidFill>
                            <a:srgbClr val="111111"/>
                          </a:solidFill>
                        </a:rPr>
                        <a:t>How do you approach treatment for patients with dual diagnoses (e.g., mental health and substance use disorders)?</a:t>
                      </a:r>
                      <a:endParaRPr lang="en-US" dirty="0"/>
                    </a:p>
                  </a:txBody>
                  <a:tcPr/>
                </a:tc>
                <a:extLst>
                  <a:ext uri="{0D108BD9-81ED-4DB2-BD59-A6C34878D82A}">
                    <a16:rowId xmlns:a16="http://schemas.microsoft.com/office/drawing/2014/main" val="10000"/>
                  </a:ext>
                </a:extLst>
              </a:tr>
            </a:tbl>
          </a:graphicData>
        </a:graphic>
      </p:graphicFrame>
      <p:pic>
        <p:nvPicPr>
          <p:cNvPr id="8" name="Graphic 7" descr="Checkmark with solid fill"/>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50626" y="2110409"/>
            <a:ext cx="726661" cy="726661"/>
          </a:xfrm>
          <a:prstGeom prst="rect">
            <a:avLst/>
          </a:prstGeom>
        </p:spPr>
      </p:pic>
      <p:pic>
        <p:nvPicPr>
          <p:cNvPr id="9" name="Graphic 8" descr="Checkmark with solid fill"/>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75061" y="2839278"/>
            <a:ext cx="726661" cy="726661"/>
          </a:xfrm>
          <a:prstGeom prst="rect">
            <a:avLst/>
          </a:prstGeom>
        </p:spPr>
      </p:pic>
      <p:pic>
        <p:nvPicPr>
          <p:cNvPr id="10" name="Graphic 9" descr="Checkmark with solid fill"/>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45061" y="3424582"/>
            <a:ext cx="726661" cy="726661"/>
          </a:xfrm>
          <a:prstGeom prst="rect">
            <a:avLst/>
          </a:prstGeom>
        </p:spPr>
      </p:pic>
      <p:pic>
        <p:nvPicPr>
          <p:cNvPr id="11" name="Picture 10">
            <a:extLst>
              <a:ext uri="{FF2B5EF4-FFF2-40B4-BE49-F238E27FC236}">
                <a16:creationId xmlns:a16="http://schemas.microsoft.com/office/drawing/2014/main" id="{4EE4614C-83A3-185D-64B0-244BC7D48D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42" y="-79590"/>
            <a:ext cx="1900497" cy="1114076"/>
          </a:xfrm>
          <a:prstGeom prst="rect">
            <a:avLst/>
          </a:prstGeom>
        </p:spPr>
      </p:pic>
      <p:pic>
        <p:nvPicPr>
          <p:cNvPr id="13" name="Picture 12">
            <a:extLst>
              <a:ext uri="{FF2B5EF4-FFF2-40B4-BE49-F238E27FC236}">
                <a16:creationId xmlns:a16="http://schemas.microsoft.com/office/drawing/2014/main" id="{987E37CC-275D-7EC7-7006-EC59E84506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29937" y="-79592"/>
            <a:ext cx="1401661" cy="110541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 y="-14605"/>
            <a:ext cx="12234545" cy="1068070"/>
          </a:xfrm>
          <a:gradFill>
            <a:gsLst>
              <a:gs pos="0">
                <a:srgbClr val="012D86"/>
              </a:gs>
              <a:gs pos="100000">
                <a:srgbClr val="0E2557"/>
              </a:gs>
            </a:gsLst>
            <a:lin scaled="0"/>
          </a:gradFill>
        </p:spPr>
        <p:txBody>
          <a:bodyPr>
            <a:scene3d>
              <a:camera prst="orthographicFront"/>
              <a:lightRig rig="threePt" dir="t"/>
            </a:scene3d>
          </a:bodyPr>
          <a:lstStyle/>
          <a:p>
            <a:r>
              <a:rPr lang="en-US" dirty="0">
                <a:ln w="9525" cmpd="sng">
                  <a:solidFill>
                    <a:schemeClr val="accent1"/>
                  </a:solidFill>
                  <a:prstDash val="solid"/>
                </a:ln>
                <a:solidFill>
                  <a:srgbClr val="70AD47">
                    <a:tint val="1000"/>
                  </a:srgbClr>
                </a:solidFill>
                <a:effectLst>
                  <a:glow rad="38100">
                    <a:schemeClr val="accent1">
                      <a:alpha val="40000"/>
                    </a:schemeClr>
                  </a:glow>
                </a:effectLst>
                <a:ea typeface="+mj-lt"/>
                <a:cs typeface="+mj-lt"/>
              </a:rPr>
              <a:t>ACTIVITY MAPPING</a:t>
            </a:r>
            <a:endParaRPr lang="en-US" dirty="0">
              <a:ln w="9525" cmpd="sng">
                <a:solidFill>
                  <a:schemeClr val="accent1"/>
                </a:solidFill>
                <a:prstDash val="solid"/>
              </a:ln>
              <a:solidFill>
                <a:srgbClr val="70AD47">
                  <a:tint val="1000"/>
                </a:srgbClr>
              </a:solidFill>
              <a:effectLst>
                <a:glow rad="38100">
                  <a:schemeClr val="accent1">
                    <a:alpha val="40000"/>
                  </a:schemeClr>
                </a:glow>
              </a:effectLst>
            </a:endParaRPr>
          </a:p>
          <a:p>
            <a:endParaRPr lang="en-US"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5" name="Content Placeholder 4"/>
          <p:cNvSpPr>
            <a:spLocks noGrp="1"/>
          </p:cNvSpPr>
          <p:nvPr>
            <p:ph idx="1"/>
          </p:nvPr>
        </p:nvSpPr>
        <p:spPr>
          <a:xfrm>
            <a:off x="1325376" y="927994"/>
            <a:ext cx="3986979" cy="654587"/>
          </a:xfrm>
        </p:spPr>
        <p:txBody>
          <a:bodyPr/>
          <a:lstStyle/>
          <a:p>
            <a:pPr marL="0" indent="0">
              <a:buNone/>
            </a:pPr>
            <a:r>
              <a:rPr lang="en-US" dirty="0"/>
              <a:t>USER JOURNEY MAPPING </a:t>
            </a:r>
          </a:p>
        </p:txBody>
      </p:sp>
      <p:pic>
        <p:nvPicPr>
          <p:cNvPr id="6" name="Picture 5" descr="A black and brown magnifying glass&#10;&#10;Description automatically generated"/>
          <p:cNvPicPr>
            <a:picLocks noChangeAspect="1"/>
          </p:cNvPicPr>
          <p:nvPr/>
        </p:nvPicPr>
        <p:blipFill>
          <a:blip r:embed="rId2"/>
          <a:stretch>
            <a:fillRect/>
          </a:stretch>
        </p:blipFill>
        <p:spPr>
          <a:xfrm>
            <a:off x="5296358" y="1139425"/>
            <a:ext cx="2345739" cy="1482590"/>
          </a:xfrm>
          <a:prstGeom prst="rect">
            <a:avLst/>
          </a:prstGeom>
        </p:spPr>
      </p:pic>
      <p:pic>
        <p:nvPicPr>
          <p:cNvPr id="7" name="Picture 6" descr="A black megaphone with white background&#10;&#10;Description automatically generated"/>
          <p:cNvPicPr>
            <a:picLocks noChangeAspect="1"/>
          </p:cNvPicPr>
          <p:nvPr/>
        </p:nvPicPr>
        <p:blipFill>
          <a:blip r:embed="rId3"/>
          <a:stretch>
            <a:fillRect/>
          </a:stretch>
        </p:blipFill>
        <p:spPr>
          <a:xfrm>
            <a:off x="1486810" y="1393282"/>
            <a:ext cx="2085860" cy="1608463"/>
          </a:xfrm>
          <a:prstGeom prst="rect">
            <a:avLst/>
          </a:prstGeom>
        </p:spPr>
      </p:pic>
      <p:pic>
        <p:nvPicPr>
          <p:cNvPr id="9" name="Picture 8" descr="A blue pencil and a rectangular box with lines&#10;&#10;Description automatically generated"/>
          <p:cNvPicPr>
            <a:picLocks noChangeAspect="1"/>
          </p:cNvPicPr>
          <p:nvPr/>
        </p:nvPicPr>
        <p:blipFill>
          <a:blip r:embed="rId4"/>
          <a:stretch>
            <a:fillRect/>
          </a:stretch>
        </p:blipFill>
        <p:spPr>
          <a:xfrm>
            <a:off x="1137492" y="4428780"/>
            <a:ext cx="2912125" cy="2342921"/>
          </a:xfrm>
          <a:prstGeom prst="rect">
            <a:avLst/>
          </a:prstGeom>
        </p:spPr>
      </p:pic>
      <p:pic>
        <p:nvPicPr>
          <p:cNvPr id="10" name="Picture 9" descr="A light bulb on a book&#10;&#10;Description automatically generated"/>
          <p:cNvPicPr>
            <a:picLocks noChangeAspect="1"/>
          </p:cNvPicPr>
          <p:nvPr/>
        </p:nvPicPr>
        <p:blipFill>
          <a:blip r:embed="rId5"/>
          <a:stretch>
            <a:fillRect/>
          </a:stretch>
        </p:blipFill>
        <p:spPr>
          <a:xfrm>
            <a:off x="5296359" y="5025527"/>
            <a:ext cx="2544896" cy="1746174"/>
          </a:xfrm>
          <a:prstGeom prst="rect">
            <a:avLst/>
          </a:prstGeom>
        </p:spPr>
      </p:pic>
      <p:pic>
        <p:nvPicPr>
          <p:cNvPr id="11" name="Picture 10" descr="A group of hands holding cell phones&#10;&#10;Description automatically generated"/>
          <p:cNvPicPr>
            <a:picLocks noChangeAspect="1"/>
          </p:cNvPicPr>
          <p:nvPr/>
        </p:nvPicPr>
        <p:blipFill>
          <a:blip r:embed="rId6"/>
          <a:stretch>
            <a:fillRect/>
          </a:stretch>
        </p:blipFill>
        <p:spPr>
          <a:xfrm>
            <a:off x="4830667" y="2761102"/>
            <a:ext cx="3467100" cy="1905000"/>
          </a:xfrm>
          <a:prstGeom prst="rect">
            <a:avLst/>
          </a:prstGeom>
        </p:spPr>
      </p:pic>
      <p:pic>
        <p:nvPicPr>
          <p:cNvPr id="12" name="Picture 11" descr="A black arrow pointing down&#10;&#10;Description automatically generated"/>
          <p:cNvPicPr>
            <a:picLocks noChangeAspect="1"/>
          </p:cNvPicPr>
          <p:nvPr/>
        </p:nvPicPr>
        <p:blipFill>
          <a:blip r:embed="rId7"/>
          <a:stretch>
            <a:fillRect/>
          </a:stretch>
        </p:blipFill>
        <p:spPr>
          <a:xfrm>
            <a:off x="9381782" y="1013550"/>
            <a:ext cx="2554077" cy="1608464"/>
          </a:xfrm>
          <a:prstGeom prst="rect">
            <a:avLst/>
          </a:prstGeom>
        </p:spPr>
      </p:pic>
      <p:sp>
        <p:nvSpPr>
          <p:cNvPr id="14" name="TextBox 13"/>
          <p:cNvSpPr txBox="1"/>
          <p:nvPr/>
        </p:nvSpPr>
        <p:spPr>
          <a:xfrm>
            <a:off x="1470338" y="2243070"/>
            <a:ext cx="20391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t>User action</a:t>
            </a:r>
          </a:p>
        </p:txBody>
      </p:sp>
      <p:sp>
        <p:nvSpPr>
          <p:cNvPr id="15" name="TextBox 14"/>
          <p:cNvSpPr txBox="1"/>
          <p:nvPr/>
        </p:nvSpPr>
        <p:spPr>
          <a:xfrm>
            <a:off x="5312535" y="2296732"/>
            <a:ext cx="20069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dirty="0"/>
              <a:t>Consideration</a:t>
            </a:r>
          </a:p>
        </p:txBody>
      </p:sp>
      <p:sp>
        <p:nvSpPr>
          <p:cNvPr id="16" name="TextBox 15"/>
          <p:cNvSpPr txBox="1"/>
          <p:nvPr/>
        </p:nvSpPr>
        <p:spPr>
          <a:xfrm>
            <a:off x="9423042" y="2264535"/>
            <a:ext cx="23933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dirty="0"/>
              <a:t>Decision</a:t>
            </a:r>
          </a:p>
        </p:txBody>
      </p:sp>
      <p:sp>
        <p:nvSpPr>
          <p:cNvPr id="17" name="TextBox 16"/>
          <p:cNvSpPr txBox="1"/>
          <p:nvPr/>
        </p:nvSpPr>
        <p:spPr>
          <a:xfrm>
            <a:off x="9607174" y="6413057"/>
            <a:ext cx="20928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dirty="0"/>
              <a:t>Onboarding</a:t>
            </a:r>
          </a:p>
        </p:txBody>
      </p:sp>
      <p:sp>
        <p:nvSpPr>
          <p:cNvPr id="19" name="TextBox 18"/>
          <p:cNvSpPr txBox="1"/>
          <p:nvPr/>
        </p:nvSpPr>
        <p:spPr>
          <a:xfrm>
            <a:off x="5473521" y="6375042"/>
            <a:ext cx="23503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dirty="0"/>
              <a:t>Engagement</a:t>
            </a:r>
          </a:p>
        </p:txBody>
      </p:sp>
      <p:sp>
        <p:nvSpPr>
          <p:cNvPr id="20" name="TextBox 19"/>
          <p:cNvSpPr txBox="1"/>
          <p:nvPr/>
        </p:nvSpPr>
        <p:spPr>
          <a:xfrm>
            <a:off x="1427408" y="6310648"/>
            <a:ext cx="23396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t>Feedback and support  </a:t>
            </a:r>
          </a:p>
        </p:txBody>
      </p:sp>
      <p:sp>
        <p:nvSpPr>
          <p:cNvPr id="21" name="TextBox 20"/>
          <p:cNvSpPr txBox="1"/>
          <p:nvPr/>
        </p:nvSpPr>
        <p:spPr>
          <a:xfrm>
            <a:off x="5033493" y="2854817"/>
            <a:ext cx="30587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dirty="0"/>
              <a:t>Retention</a:t>
            </a:r>
          </a:p>
        </p:txBody>
      </p:sp>
      <p:sp>
        <p:nvSpPr>
          <p:cNvPr id="22" name="Arrow: Right 21"/>
          <p:cNvSpPr/>
          <p:nvPr/>
        </p:nvSpPr>
        <p:spPr>
          <a:xfrm>
            <a:off x="3734872" y="1599127"/>
            <a:ext cx="1341549" cy="568816"/>
          </a:xfrm>
          <a:prstGeom prst="rightArrow">
            <a:avLst/>
          </a:prstGeom>
          <a:gradFill>
            <a:gsLst>
              <a:gs pos="0">
                <a:srgbClr val="14CD68"/>
              </a:gs>
              <a:gs pos="100000">
                <a:srgbClr val="0B6E38"/>
              </a:gs>
            </a:gsLst>
            <a:lin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Arrow: Right 22"/>
          <p:cNvSpPr/>
          <p:nvPr/>
        </p:nvSpPr>
        <p:spPr>
          <a:xfrm>
            <a:off x="7958004" y="1534861"/>
            <a:ext cx="1341549" cy="568816"/>
          </a:xfrm>
          <a:prstGeom prst="rightArrow">
            <a:avLst/>
          </a:prstGeom>
          <a:gradFill>
            <a:gsLst>
              <a:gs pos="0">
                <a:srgbClr val="14CD68"/>
              </a:gs>
              <a:gs pos="100000">
                <a:srgbClr val="0B6E38"/>
              </a:gs>
            </a:gsLst>
            <a:lin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Arrow: Right 23"/>
          <p:cNvSpPr/>
          <p:nvPr/>
        </p:nvSpPr>
        <p:spPr>
          <a:xfrm rot="-5400000" flipH="1" flipV="1">
            <a:off x="9942205" y="3196183"/>
            <a:ext cx="1348401" cy="670582"/>
          </a:xfrm>
          <a:prstGeom prst="rightArrow">
            <a:avLst/>
          </a:prstGeom>
          <a:gradFill>
            <a:gsLst>
              <a:gs pos="0">
                <a:srgbClr val="14CD68"/>
              </a:gs>
              <a:gs pos="100000">
                <a:srgbClr val="0B6E38"/>
              </a:gs>
            </a:gsLst>
            <a:lin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Arrow: Right 24"/>
          <p:cNvSpPr/>
          <p:nvPr/>
        </p:nvSpPr>
        <p:spPr>
          <a:xfrm flipH="1">
            <a:off x="7959168" y="5436668"/>
            <a:ext cx="1320860" cy="568816"/>
          </a:xfrm>
          <a:prstGeom prst="rightArrow">
            <a:avLst/>
          </a:prstGeom>
          <a:gradFill>
            <a:gsLst>
              <a:gs pos="0">
                <a:srgbClr val="14CD68"/>
              </a:gs>
              <a:gs pos="100000">
                <a:srgbClr val="0B6E38"/>
              </a:gs>
            </a:gsLst>
            <a:lin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Arrow: Right 25"/>
          <p:cNvSpPr/>
          <p:nvPr/>
        </p:nvSpPr>
        <p:spPr>
          <a:xfrm flipH="1">
            <a:off x="4048179" y="5436667"/>
            <a:ext cx="1036259" cy="568816"/>
          </a:xfrm>
          <a:prstGeom prst="rightArrow">
            <a:avLst/>
          </a:prstGeom>
          <a:gradFill>
            <a:gsLst>
              <a:gs pos="0">
                <a:srgbClr val="14CD68"/>
              </a:gs>
              <a:gs pos="100000">
                <a:srgbClr val="0B6E38"/>
              </a:gs>
            </a:gsLst>
            <a:lin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Arrow: Bent 27"/>
          <p:cNvSpPr/>
          <p:nvPr/>
        </p:nvSpPr>
        <p:spPr>
          <a:xfrm>
            <a:off x="2493019" y="3231098"/>
            <a:ext cx="1649684" cy="1193103"/>
          </a:xfrm>
          <a:prstGeom prst="bentArrow">
            <a:avLst/>
          </a:prstGeom>
          <a:gradFill>
            <a:gsLst>
              <a:gs pos="0">
                <a:srgbClr val="14CD68"/>
              </a:gs>
              <a:gs pos="100000">
                <a:srgbClr val="0B6E38"/>
              </a:gs>
            </a:gsLst>
            <a:lin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 name="Picture 2" descr="A blue circle with a person in it&#10;&#10;Description automatically generated"/>
          <p:cNvPicPr>
            <a:picLocks noChangeAspect="1"/>
          </p:cNvPicPr>
          <p:nvPr/>
        </p:nvPicPr>
        <p:blipFill>
          <a:blip r:embed="rId8"/>
          <a:stretch>
            <a:fillRect/>
          </a:stretch>
        </p:blipFill>
        <p:spPr>
          <a:xfrm>
            <a:off x="9606915" y="4429125"/>
            <a:ext cx="1945005" cy="1945005"/>
          </a:xfrm>
          <a:prstGeom prst="rect">
            <a:avLst/>
          </a:prstGeom>
        </p:spPr>
      </p:pic>
      <p:pic>
        <p:nvPicPr>
          <p:cNvPr id="8" name="Picture 7">
            <a:extLst>
              <a:ext uri="{FF2B5EF4-FFF2-40B4-BE49-F238E27FC236}">
                <a16:creationId xmlns:a16="http://schemas.microsoft.com/office/drawing/2014/main" id="{4450201E-D399-EA03-8243-A45B9D71DA8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942" y="-79590"/>
            <a:ext cx="1922589" cy="1127026"/>
          </a:xfrm>
          <a:prstGeom prst="rect">
            <a:avLst/>
          </a:prstGeom>
        </p:spPr>
      </p:pic>
      <p:pic>
        <p:nvPicPr>
          <p:cNvPr id="18" name="Picture 17">
            <a:extLst>
              <a:ext uri="{FF2B5EF4-FFF2-40B4-BE49-F238E27FC236}">
                <a16:creationId xmlns:a16="http://schemas.microsoft.com/office/drawing/2014/main" id="{9899EE0B-D20D-8118-400F-870FDCD3AA9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66624" y="-79591"/>
            <a:ext cx="1464976" cy="11553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 y="0"/>
            <a:ext cx="12192000" cy="831850"/>
          </a:xfrm>
          <a:gradFill>
            <a:gsLst>
              <a:gs pos="0">
                <a:srgbClr val="007BD3"/>
              </a:gs>
              <a:gs pos="100000">
                <a:srgbClr val="034373"/>
              </a:gs>
            </a:gsLst>
            <a:lin scaled="0"/>
          </a:gradFill>
        </p:spPr>
        <p:txBody>
          <a:bodyPr/>
          <a:lstStyle/>
          <a:p>
            <a:r>
              <a:rPr lang="en-US">
                <a:ln w="12700" cmpd="sng">
                  <a:solidFill>
                    <a:schemeClr val="accent4"/>
                  </a:solidFill>
                  <a:prstDash val="solid"/>
                </a:ln>
                <a:solidFill>
                  <a:schemeClr val="bg1"/>
                </a:solidFill>
                <a:effectLst/>
              </a:rPr>
              <a:t>PORSONAS AND OIOR TABLE</a:t>
            </a:r>
            <a:r>
              <a:rPr lang="en-US"/>
              <a:t> </a:t>
            </a:r>
          </a:p>
        </p:txBody>
      </p:sp>
      <p:graphicFrame>
        <p:nvGraphicFramePr>
          <p:cNvPr id="4" name="Content Placeholder 3"/>
          <p:cNvGraphicFramePr>
            <a:graphicFrameLocks noGrp="1"/>
          </p:cNvGraphicFramePr>
          <p:nvPr>
            <p:ph idx="1"/>
          </p:nvPr>
        </p:nvGraphicFramePr>
        <p:xfrm>
          <a:off x="238698" y="3093904"/>
          <a:ext cx="11715926" cy="3630104"/>
        </p:xfrm>
        <a:graphic>
          <a:graphicData uri="http://schemas.openxmlformats.org/drawingml/2006/table">
            <a:tbl>
              <a:tblPr firstRow="1" bandRow="1">
                <a:tableStyleId>{5C22544A-7EE6-4342-B048-85BDC9FD1C3A}</a:tableStyleId>
              </a:tblPr>
              <a:tblGrid>
                <a:gridCol w="2738556">
                  <a:extLst>
                    <a:ext uri="{9D8B030D-6E8A-4147-A177-3AD203B41FA5}">
                      <a16:colId xmlns:a16="http://schemas.microsoft.com/office/drawing/2014/main" val="20000"/>
                    </a:ext>
                  </a:extLst>
                </a:gridCol>
                <a:gridCol w="2945543">
                  <a:extLst>
                    <a:ext uri="{9D8B030D-6E8A-4147-A177-3AD203B41FA5}">
                      <a16:colId xmlns:a16="http://schemas.microsoft.com/office/drawing/2014/main" val="20001"/>
                    </a:ext>
                  </a:extLst>
                </a:gridCol>
                <a:gridCol w="2820958">
                  <a:extLst>
                    <a:ext uri="{9D8B030D-6E8A-4147-A177-3AD203B41FA5}">
                      <a16:colId xmlns:a16="http://schemas.microsoft.com/office/drawing/2014/main" val="20002"/>
                    </a:ext>
                  </a:extLst>
                </a:gridCol>
                <a:gridCol w="3210869">
                  <a:extLst>
                    <a:ext uri="{9D8B030D-6E8A-4147-A177-3AD203B41FA5}">
                      <a16:colId xmlns:a16="http://schemas.microsoft.com/office/drawing/2014/main" val="20003"/>
                    </a:ext>
                  </a:extLst>
                </a:gridCol>
              </a:tblGrid>
              <a:tr h="880618">
                <a:tc>
                  <a:txBody>
                    <a:bodyPr/>
                    <a:lstStyle/>
                    <a:p>
                      <a:pPr lvl="0">
                        <a:buNone/>
                      </a:pPr>
                      <a:r>
                        <a:rPr lang="en-US" sz="2000" b="0" i="0" u="none" strike="noStrike" noProof="0" dirty="0">
                          <a:solidFill>
                            <a:srgbClr val="111111"/>
                          </a:solidFill>
                          <a:latin typeface="Corbel" panose="020B0503020204020204"/>
                        </a:rPr>
                        <a:t>Observation</a:t>
                      </a:r>
                      <a:endParaRPr lang="en-US" sz="2000" dirty="0"/>
                    </a:p>
                  </a:txBody>
                  <a:tcPr/>
                </a:tc>
                <a:tc>
                  <a:txBody>
                    <a:bodyPr/>
                    <a:lstStyle/>
                    <a:p>
                      <a:pPr lvl="0">
                        <a:buNone/>
                      </a:pPr>
                      <a:r>
                        <a:rPr lang="en-US" sz="1800" b="1" i="0" u="none" strike="noStrike" noProof="0" dirty="0">
                          <a:solidFill>
                            <a:srgbClr val="FFFFFF"/>
                          </a:solidFill>
                          <a:latin typeface="Corbel" panose="020B0503020204020204"/>
                        </a:rPr>
                        <a:t> </a:t>
                      </a:r>
                      <a:r>
                        <a:rPr lang="en-US" sz="2000" b="1" i="0" u="none" strike="noStrike" noProof="0" dirty="0">
                          <a:solidFill>
                            <a:srgbClr val="FFFFFF"/>
                          </a:solidFill>
                          <a:latin typeface="Corbel" panose="020B0503020204020204"/>
                        </a:rPr>
                        <a:t> </a:t>
                      </a:r>
                      <a:r>
                        <a:rPr lang="en-US" sz="2000" b="0" i="0" u="none" strike="noStrike" noProof="0" dirty="0">
                          <a:solidFill>
                            <a:srgbClr val="111111"/>
                          </a:solidFill>
                        </a:rPr>
                        <a:t>Inference</a:t>
                      </a:r>
                      <a:endParaRPr lang="en-US" sz="2000" dirty="0"/>
                    </a:p>
                  </a:txBody>
                  <a:tcPr/>
                </a:tc>
                <a:tc>
                  <a:txBody>
                    <a:bodyPr/>
                    <a:lstStyle/>
                    <a:p>
                      <a:pPr lvl="0">
                        <a:buNone/>
                      </a:pPr>
                      <a:r>
                        <a:rPr lang="en-US" sz="2000" b="0" i="0" u="none" strike="noStrike" noProof="0" dirty="0">
                          <a:solidFill>
                            <a:srgbClr val="111111"/>
                          </a:solidFill>
                          <a:latin typeface="Corbel" panose="020B0503020204020204"/>
                        </a:rPr>
                        <a:t>Opportunity</a:t>
                      </a:r>
                      <a:endParaRPr lang="en-US" sz="2000" dirty="0"/>
                    </a:p>
                  </a:txBody>
                  <a:tcPr/>
                </a:tc>
                <a:tc>
                  <a:txBody>
                    <a:bodyPr/>
                    <a:lstStyle/>
                    <a:p>
                      <a:pPr lvl="0">
                        <a:buNone/>
                      </a:pPr>
                      <a:r>
                        <a:rPr lang="en-US" sz="2000" b="0" i="0" u="none" strike="noStrike" noProof="0" dirty="0">
                          <a:solidFill>
                            <a:srgbClr val="111111"/>
                          </a:solidFill>
                          <a:latin typeface="Corbel" panose="020B0503020204020204"/>
                        </a:rPr>
                        <a:t>Recommendation</a:t>
                      </a:r>
                      <a:endParaRPr lang="en-US" sz="2000" dirty="0" err="1"/>
                    </a:p>
                  </a:txBody>
                  <a:tcPr/>
                </a:tc>
                <a:extLst>
                  <a:ext uri="{0D108BD9-81ED-4DB2-BD59-A6C34878D82A}">
                    <a16:rowId xmlns:a16="http://schemas.microsoft.com/office/drawing/2014/main" val="10000"/>
                  </a:ext>
                </a:extLst>
              </a:tr>
              <a:tr h="988250">
                <a:tc>
                  <a:txBody>
                    <a:bodyPr/>
                    <a:lstStyle/>
                    <a:p>
                      <a:pPr lvl="0">
                        <a:buNone/>
                      </a:pPr>
                      <a:r>
                        <a:rPr lang="en-US" sz="1200" b="0" i="0" u="none" strike="noStrike" noProof="0" dirty="0">
                          <a:solidFill>
                            <a:srgbClr val="111111"/>
                          </a:solidFill>
                          <a:latin typeface="Corbel" panose="020B0503020204020204"/>
                        </a:rPr>
                        <a:t>Many individuals in rural areas have limited access to mental health care .</a:t>
                      </a:r>
                      <a:endParaRPr lang="en-US" dirty="0"/>
                    </a:p>
                  </a:txBody>
                  <a:tcPr/>
                </a:tc>
                <a:tc>
                  <a:txBody>
                    <a:bodyPr/>
                    <a:lstStyle/>
                    <a:p>
                      <a:pPr lvl="0">
                        <a:buNone/>
                      </a:pPr>
                      <a:r>
                        <a:rPr lang="en-US" sz="1200" b="0" i="0" u="none" strike="noStrike" noProof="0" dirty="0">
                          <a:solidFill>
                            <a:srgbClr val="111111"/>
                          </a:solidFill>
                          <a:latin typeface="Corbel" panose="020B0503020204020204"/>
                        </a:rPr>
                        <a:t>This lack of access leads to untreated mental health issues and worsens overall well-being.</a:t>
                      </a:r>
                      <a:endParaRPr lang="en-US" dirty="0"/>
                    </a:p>
                  </a:txBody>
                  <a:tcPr/>
                </a:tc>
                <a:tc>
                  <a:txBody>
                    <a:bodyPr/>
                    <a:lstStyle/>
                    <a:p>
                      <a:pPr lvl="0">
                        <a:buNone/>
                      </a:pPr>
                      <a:r>
                        <a:rPr lang="en-US" sz="1200" b="0" i="0" u="none" strike="noStrike" noProof="0" dirty="0">
                          <a:solidFill>
                            <a:srgbClr val="111111"/>
                          </a:solidFill>
                        </a:rPr>
                        <a:t> Develop mobile mental health clinics and telehealth services to reach underserved communities.</a:t>
                      </a:r>
                      <a:r>
                        <a:rPr lang="en-US" sz="1200" b="0" i="0" u="none" strike="noStrike" noProof="0" dirty="0">
                          <a:solidFill>
                            <a:srgbClr val="111111"/>
                          </a:solidFill>
                          <a:latin typeface="Corbel" panose="020B0503020204020204"/>
                        </a:rPr>
                        <a:t>.</a:t>
                      </a:r>
                      <a:endParaRPr lang="en-US" dirty="0"/>
                    </a:p>
                  </a:txBody>
                  <a:tcPr/>
                </a:tc>
                <a:tc>
                  <a:txBody>
                    <a:bodyPr/>
                    <a:lstStyle/>
                    <a:p>
                      <a:pPr lvl="0">
                        <a:buNone/>
                      </a:pPr>
                      <a:r>
                        <a:rPr lang="en-US" sz="1200" b="0" i="0" u="none" strike="noStrike" noProof="0" dirty="0">
                          <a:solidFill>
                            <a:srgbClr val="111111"/>
                          </a:solidFill>
                          <a:latin typeface="Corbel" panose="020B0503020204020204"/>
                        </a:rPr>
                        <a:t>Design a mobile app-based platform that connects users with mental health professionals .</a:t>
                      </a:r>
                      <a:endParaRPr lang="en-US" dirty="0"/>
                    </a:p>
                  </a:txBody>
                  <a:tcPr/>
                </a:tc>
                <a:extLst>
                  <a:ext uri="{0D108BD9-81ED-4DB2-BD59-A6C34878D82A}">
                    <a16:rowId xmlns:a16="http://schemas.microsoft.com/office/drawing/2014/main" val="10001"/>
                  </a:ext>
                </a:extLst>
              </a:tr>
              <a:tr h="880618">
                <a:tc>
                  <a:txBody>
                    <a:bodyPr/>
                    <a:lstStyle/>
                    <a:p>
                      <a:pPr lvl="0">
                        <a:buNone/>
                      </a:pPr>
                      <a:r>
                        <a:rPr lang="en-US" sz="1200" b="0" i="0" u="none" strike="noStrike" noProof="0" dirty="0">
                          <a:solidFill>
                            <a:srgbClr val="111111"/>
                          </a:solidFill>
                          <a:latin typeface="Corbel" panose="020B0503020204020204"/>
                        </a:rPr>
                        <a:t>The cost of mental health care is prohibitively high for many individuals.</a:t>
                      </a:r>
                      <a:endParaRPr lang="en-US" dirty="0"/>
                    </a:p>
                  </a:txBody>
                  <a:tcPr/>
                </a:tc>
                <a:tc>
                  <a:txBody>
                    <a:bodyPr/>
                    <a:lstStyle/>
                    <a:p>
                      <a:pPr lvl="0">
                        <a:buNone/>
                      </a:pPr>
                      <a:r>
                        <a:rPr lang="en-US" sz="1200" b="0" i="0" u="none" strike="noStrike" noProof="0" dirty="0">
                          <a:solidFill>
                            <a:srgbClr val="111111"/>
                          </a:solidFill>
                          <a:latin typeface="Corbel" panose="020B0503020204020204"/>
                        </a:rPr>
                        <a:t>High costs prevent people from seeking necessary treatment, leading to untreated mental health conditions.</a:t>
                      </a:r>
                      <a:endParaRPr lang="en-US" dirty="0"/>
                    </a:p>
                  </a:txBody>
                  <a:tcPr/>
                </a:tc>
                <a:tc>
                  <a:txBody>
                    <a:bodyPr/>
                    <a:lstStyle/>
                    <a:p>
                      <a:pPr lvl="0">
                        <a:buNone/>
                      </a:pPr>
                      <a:r>
                        <a:rPr lang="en-US" sz="1200" b="0" i="0" u="none" strike="noStrike" noProof="0" dirty="0">
                          <a:solidFill>
                            <a:srgbClr val="111111"/>
                          </a:solidFill>
                          <a:latin typeface="Corbel" panose="020B0503020204020204"/>
                        </a:rPr>
                        <a:t>Create affordable mental health care plans and offer sliding scale payment options.</a:t>
                      </a:r>
                      <a:endParaRPr lang="en-US" dirty="0"/>
                    </a:p>
                  </a:txBody>
                  <a:tcPr/>
                </a:tc>
                <a:tc>
                  <a:txBody>
                    <a:bodyPr/>
                    <a:lstStyle/>
                    <a:p>
                      <a:pPr lvl="0">
                        <a:buNone/>
                      </a:pPr>
                      <a:r>
                        <a:rPr lang="en-US" sz="1200" b="0" i="0" u="none" strike="noStrike" noProof="0" dirty="0">
                          <a:solidFill>
                            <a:srgbClr val="111111"/>
                          </a:solidFill>
                          <a:latin typeface="Corbel" panose="020B0503020204020204"/>
                        </a:rPr>
                        <a:t>Design a subscription-based mental health app that offers affordable access to therapy sessions, and community support groups.</a:t>
                      </a:r>
                      <a:endParaRPr lang="en-US" dirty="0"/>
                    </a:p>
                  </a:txBody>
                  <a:tcPr/>
                </a:tc>
                <a:extLst>
                  <a:ext uri="{0D108BD9-81ED-4DB2-BD59-A6C34878D82A}">
                    <a16:rowId xmlns:a16="http://schemas.microsoft.com/office/drawing/2014/main" val="10002"/>
                  </a:ext>
                </a:extLst>
              </a:tr>
              <a:tr h="880618">
                <a:tc>
                  <a:txBody>
                    <a:bodyPr/>
                    <a:lstStyle/>
                    <a:p>
                      <a:pPr lvl="0">
                        <a:buNone/>
                      </a:pPr>
                      <a:r>
                        <a:rPr lang="en-US" sz="1200" b="0" i="0" u="none" strike="noStrike" noProof="0" dirty="0">
                          <a:solidFill>
                            <a:srgbClr val="111111"/>
                          </a:solidFill>
                          <a:latin typeface="Corbel" panose="020B0503020204020204"/>
                        </a:rPr>
                        <a:t>There is a significant stigma associated with seeking mental health care.</a:t>
                      </a:r>
                      <a:endParaRPr lang="en-US" dirty="0"/>
                    </a:p>
                  </a:txBody>
                  <a:tcPr/>
                </a:tc>
                <a:tc>
                  <a:txBody>
                    <a:bodyPr/>
                    <a:lstStyle/>
                    <a:p>
                      <a:pPr lvl="0">
                        <a:buNone/>
                      </a:pPr>
                      <a:r>
                        <a:rPr lang="en-US" sz="1200" b="0" i="0" u="none" strike="noStrike" noProof="0" dirty="0">
                          <a:solidFill>
                            <a:srgbClr val="111111"/>
                          </a:solidFill>
                          <a:latin typeface="Corbel" panose="020B0503020204020204"/>
                        </a:rPr>
                        <a:t>Stigma discourages individuals from seeking help, exacerbating mental health issues.</a:t>
                      </a:r>
                      <a:endParaRPr lang="en-US" dirty="0"/>
                    </a:p>
                  </a:txBody>
                  <a:tcPr/>
                </a:tc>
                <a:tc>
                  <a:txBody>
                    <a:bodyPr/>
                    <a:lstStyle/>
                    <a:p>
                      <a:pPr lvl="0">
                        <a:buNone/>
                      </a:pPr>
                      <a:r>
                        <a:rPr lang="en-US" sz="1200" b="0" i="0" u="none" strike="noStrike" noProof="0" dirty="0">
                          <a:solidFill>
                            <a:srgbClr val="111111"/>
                          </a:solidFill>
                          <a:latin typeface="Corbel" panose="020B0503020204020204"/>
                        </a:rPr>
                        <a:t>Promote mental health awareness and education to reduce stigma.</a:t>
                      </a:r>
                      <a:endParaRPr lang="en-US" dirty="0"/>
                    </a:p>
                  </a:txBody>
                  <a:tcPr/>
                </a:tc>
                <a:tc>
                  <a:txBody>
                    <a:bodyPr/>
                    <a:lstStyle/>
                    <a:p>
                      <a:pPr lvl="0">
                        <a:buNone/>
                      </a:pPr>
                      <a:r>
                        <a:rPr lang="en-US" sz="1200" b="0" i="0" u="none" strike="noStrike" noProof="0" dirty="0">
                          <a:solidFill>
                            <a:srgbClr val="111111"/>
                          </a:solidFill>
                          <a:latin typeface="Corbel" panose="020B0503020204020204"/>
                        </a:rPr>
                        <a:t> Design a campaign within the app that includes educational content, personal stories, and interactive activities to normalize mental health care </a:t>
                      </a:r>
                    </a:p>
                  </a:txBody>
                  <a:tcPr/>
                </a:tc>
                <a:extLst>
                  <a:ext uri="{0D108BD9-81ED-4DB2-BD59-A6C34878D82A}">
                    <a16:rowId xmlns:a16="http://schemas.microsoft.com/office/drawing/2014/main" val="10003"/>
                  </a:ext>
                </a:extLst>
              </a:tr>
            </a:tbl>
          </a:graphicData>
        </a:graphic>
      </p:graphicFrame>
      <p:sp>
        <p:nvSpPr>
          <p:cNvPr id="7" name="TextBox 6"/>
          <p:cNvSpPr txBox="1"/>
          <p:nvPr/>
        </p:nvSpPr>
        <p:spPr>
          <a:xfrm>
            <a:off x="5172826" y="2564482"/>
            <a:ext cx="29028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solidFill>
                  <a:schemeClr val="bg1"/>
                </a:solidFill>
                <a:highlight>
                  <a:srgbClr val="000080"/>
                </a:highlight>
              </a:rPr>
              <a:t>OIOR TABLE</a:t>
            </a:r>
          </a:p>
        </p:txBody>
      </p:sp>
      <p:sp>
        <p:nvSpPr>
          <p:cNvPr id="8" name="TextBox 7"/>
          <p:cNvSpPr txBox="1"/>
          <p:nvPr/>
        </p:nvSpPr>
        <p:spPr>
          <a:xfrm>
            <a:off x="1629196" y="831622"/>
            <a:ext cx="10635993" cy="218521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b="1" dirty="0">
                <a:solidFill>
                  <a:srgbClr val="111111"/>
                </a:solidFill>
              </a:rPr>
              <a:t>Ananya (Teenage Daughter)</a:t>
            </a:r>
            <a:endParaRPr lang="en-US" dirty="0"/>
          </a:p>
          <a:p>
            <a:pPr marL="285750" indent="-285750">
              <a:buFont typeface="Arial" panose="020B0604020202020204"/>
              <a:buChar char="•"/>
            </a:pPr>
            <a:r>
              <a:rPr lang="en-US" sz="1600" b="1" dirty="0">
                <a:solidFill>
                  <a:srgbClr val="111111"/>
                </a:solidFill>
                <a:ea typeface="+mn-lt"/>
                <a:cs typeface="+mn-lt"/>
              </a:rPr>
              <a:t>Usage</a:t>
            </a:r>
            <a:r>
              <a:rPr lang="en-US" sz="1600" dirty="0">
                <a:solidFill>
                  <a:srgbClr val="111111"/>
                </a:solidFill>
                <a:ea typeface="+mn-lt"/>
                <a:cs typeface="+mn-lt"/>
              </a:rPr>
              <a:t>: Ananya uses the app to </a:t>
            </a:r>
            <a:r>
              <a:rPr lang="en-US" sz="1600" b="1" dirty="0">
                <a:solidFill>
                  <a:srgbClr val="111111"/>
                </a:solidFill>
                <a:ea typeface="+mn-lt"/>
                <a:cs typeface="+mn-lt"/>
              </a:rPr>
              <a:t>cope with anxiety</a:t>
            </a:r>
            <a:r>
              <a:rPr lang="en-US" sz="1600" dirty="0">
                <a:solidFill>
                  <a:srgbClr val="111111"/>
                </a:solidFill>
                <a:ea typeface="+mn-lt"/>
                <a:cs typeface="+mn-lt"/>
              </a:rPr>
              <a:t> and </a:t>
            </a:r>
            <a:r>
              <a:rPr lang="en-US" sz="1600" b="1" dirty="0">
                <a:solidFill>
                  <a:srgbClr val="111111"/>
                </a:solidFill>
                <a:ea typeface="+mn-lt"/>
                <a:cs typeface="+mn-lt"/>
              </a:rPr>
              <a:t>peer pressure</a:t>
            </a:r>
            <a:r>
              <a:rPr lang="en-US" sz="1600" dirty="0">
                <a:solidFill>
                  <a:srgbClr val="111111"/>
                </a:solidFill>
                <a:ea typeface="+mn-lt"/>
                <a:cs typeface="+mn-lt"/>
              </a:rPr>
              <a:t>. She finds the community support groups helpful for sharing her experiences and getting advice from peers.</a:t>
            </a:r>
            <a:endParaRPr lang="en-US" sz="1600" dirty="0"/>
          </a:p>
          <a:p>
            <a:pPr algn="l"/>
            <a:endParaRPr lang="en-US" dirty="0"/>
          </a:p>
          <a:p>
            <a:r>
              <a:rPr lang="en-US" b="1" dirty="0">
                <a:solidFill>
                  <a:srgbClr val="111111"/>
                </a:solidFill>
              </a:rPr>
              <a:t>Suresh (Elderly Grandparent)</a:t>
            </a:r>
            <a:endParaRPr lang="en-US" dirty="0"/>
          </a:p>
          <a:p>
            <a:pPr marL="285750" indent="-285750">
              <a:buFont typeface="Arial" panose="020B0604020202020204"/>
              <a:buChar char="•"/>
            </a:pPr>
            <a:r>
              <a:rPr lang="en-US" sz="1600" b="1" dirty="0">
                <a:solidFill>
                  <a:srgbClr val="111111"/>
                </a:solidFill>
                <a:ea typeface="+mn-lt"/>
                <a:cs typeface="+mn-lt"/>
              </a:rPr>
              <a:t>Usage</a:t>
            </a:r>
            <a:r>
              <a:rPr lang="en-US" sz="1600" dirty="0">
                <a:solidFill>
                  <a:srgbClr val="111111"/>
                </a:solidFill>
                <a:ea typeface="+mn-lt"/>
                <a:cs typeface="+mn-lt"/>
              </a:rPr>
              <a:t>: Suresh uses the app to </a:t>
            </a:r>
            <a:r>
              <a:rPr lang="en-US" sz="1600" b="1" dirty="0">
                <a:solidFill>
                  <a:srgbClr val="111111"/>
                </a:solidFill>
                <a:ea typeface="+mn-lt"/>
                <a:cs typeface="+mn-lt"/>
              </a:rPr>
              <a:t>combat loneliness</a:t>
            </a:r>
            <a:r>
              <a:rPr lang="en-US" sz="1600" dirty="0">
                <a:solidFill>
                  <a:srgbClr val="111111"/>
                </a:solidFill>
                <a:ea typeface="+mn-lt"/>
                <a:cs typeface="+mn-lt"/>
              </a:rPr>
              <a:t> and </a:t>
            </a:r>
            <a:r>
              <a:rPr lang="en-US" sz="1600" b="1" dirty="0">
                <a:solidFill>
                  <a:srgbClr val="111111"/>
                </a:solidFill>
                <a:ea typeface="+mn-lt"/>
                <a:cs typeface="+mn-lt"/>
              </a:rPr>
              <a:t>stay mentally active</a:t>
            </a:r>
            <a:r>
              <a:rPr lang="en-US" sz="1600" dirty="0">
                <a:solidFill>
                  <a:srgbClr val="111111"/>
                </a:solidFill>
                <a:ea typeface="+mn-lt"/>
                <a:cs typeface="+mn-lt"/>
              </a:rPr>
              <a:t>. He enjoys participating in guided meditations and reading about mental health to keep his mind engaged.</a:t>
            </a:r>
            <a:endParaRPr lang="en-US" sz="1600" dirty="0"/>
          </a:p>
          <a:p>
            <a:endParaRPr lang="en-US" dirty="0"/>
          </a:p>
        </p:txBody>
      </p:sp>
      <p:pic>
        <p:nvPicPr>
          <p:cNvPr id="9" name="Picture 8" descr="A person and person with white hair and a mustache&#10;&#10;Description automatically generated"/>
          <p:cNvPicPr>
            <a:picLocks noChangeAspect="1"/>
          </p:cNvPicPr>
          <p:nvPr/>
        </p:nvPicPr>
        <p:blipFill>
          <a:blip r:embed="rId2"/>
          <a:stretch>
            <a:fillRect/>
          </a:stretch>
        </p:blipFill>
        <p:spPr>
          <a:xfrm>
            <a:off x="559106" y="1610299"/>
            <a:ext cx="1131066" cy="1030078"/>
          </a:xfrm>
          <a:prstGeom prst="rect">
            <a:avLst/>
          </a:prstGeom>
        </p:spPr>
      </p:pic>
      <p:pic>
        <p:nvPicPr>
          <p:cNvPr id="12" name="Picture 11" descr="A round icon of a child&#10;&#10;Description automatically generated"/>
          <p:cNvPicPr>
            <a:picLocks noChangeAspect="1"/>
          </p:cNvPicPr>
          <p:nvPr/>
        </p:nvPicPr>
        <p:blipFill>
          <a:blip r:embed="rId3"/>
          <a:stretch>
            <a:fillRect/>
          </a:stretch>
        </p:blipFill>
        <p:spPr>
          <a:xfrm>
            <a:off x="559106" y="490247"/>
            <a:ext cx="1011717" cy="1030080"/>
          </a:xfrm>
          <a:prstGeom prst="rect">
            <a:avLst/>
          </a:prstGeom>
        </p:spPr>
      </p:pic>
      <p:pic>
        <p:nvPicPr>
          <p:cNvPr id="5" name="Picture 4">
            <a:extLst>
              <a:ext uri="{FF2B5EF4-FFF2-40B4-BE49-F238E27FC236}">
                <a16:creationId xmlns:a16="http://schemas.microsoft.com/office/drawing/2014/main" id="{53EB497B-03C9-F034-3D52-F2A71CC12E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42" y="-79591"/>
            <a:ext cx="1419049" cy="831850"/>
          </a:xfrm>
          <a:prstGeom prst="rect">
            <a:avLst/>
          </a:prstGeom>
        </p:spPr>
      </p:pic>
      <p:pic>
        <p:nvPicPr>
          <p:cNvPr id="10" name="Picture 9">
            <a:extLst>
              <a:ext uri="{FF2B5EF4-FFF2-40B4-BE49-F238E27FC236}">
                <a16:creationId xmlns:a16="http://schemas.microsoft.com/office/drawing/2014/main" id="{DEC929F8-21BF-5D8E-FDAA-6AA276F50E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99602" y="-79590"/>
            <a:ext cx="1231998" cy="971606"/>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0</TotalTime>
  <Words>10668</Words>
  <Application>Microsoft Office PowerPoint</Application>
  <PresentationFormat>Widescreen</PresentationFormat>
  <Paragraphs>473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Parallax</vt:lpstr>
      <vt:lpstr>MENTAL HEALTH CARE SYSTEM</vt:lpstr>
      <vt:lpstr>KEYWORDS BY SORTING &amp;AFFINITY LINKS </vt:lpstr>
      <vt:lpstr> </vt:lpstr>
      <vt:lpstr>MATRIX TABLE</vt:lpstr>
      <vt:lpstr>USER PARTICIPANT MAPPING</vt:lpstr>
      <vt:lpstr> CONTEXTUAL INQUARY </vt:lpstr>
      <vt:lpstr>QUESTIONNAIRES AND CUE CARDS </vt:lpstr>
      <vt:lpstr>ACTIVITY MAPPING </vt:lpstr>
      <vt:lpstr>PORSONAS AND OIOR TABLE </vt:lpstr>
      <vt:lpstr>IDEATION PART  - ONE</vt:lpstr>
      <vt:lpstr>CONTINUATION</vt:lpstr>
      <vt:lpstr>IDEATION PART - TWO</vt:lpstr>
      <vt:lpstr>SOFT PROTOTYPE</vt:lpstr>
      <vt:lpstr>SOFT PROTOTYPE</vt:lpstr>
      <vt:lpstr>MEDIUM PROTOTYPE</vt:lpstr>
      <vt:lpstr> PROTOTYPE</vt:lpstr>
      <vt:lpstr>USABILITY STUDIES, FEEDBACK</vt:lpstr>
      <vt:lpstr>CREATING BUSINESS MODEL</vt:lpstr>
      <vt:lpstr>SOAR  -- ANALYSIS</vt:lpstr>
      <vt:lpstr>FULL REFERENCE AND ACKNOWLEDGEMENT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MENTAL HEALTH CARE SYSTEM</dc:title>
  <dc:creator>aiml 2022</dc:creator>
  <cp:lastModifiedBy>Akash S</cp:lastModifiedBy>
  <cp:revision>835</cp:revision>
  <dcterms:created xsi:type="dcterms:W3CDTF">2024-09-30T10:06:00Z</dcterms:created>
  <dcterms:modified xsi:type="dcterms:W3CDTF">2024-12-04T13:11:33Z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BE8099270E874463BC1D31F9B2AACFFE_13</vt:lpwstr>
  </property>
  <property fmtid="{D5CDD505-2E9C-101B-9397-08002B2CF9AE}" pid="3" name="KSOProductBuildVer">
    <vt:lpwstr>1033-12.2.0.13472</vt:lpwstr>
  </property>
</Properties>
</file>