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9"/>
  </p:notesMasterIdLst>
  <p:handoutMasterIdLst>
    <p:handoutMasterId r:id="rId20"/>
  </p:handoutMasterIdLst>
  <p:sldIdLst>
    <p:sldId id="256" r:id="rId5"/>
    <p:sldId id="283" r:id="rId6"/>
    <p:sldId id="271" r:id="rId7"/>
    <p:sldId id="279" r:id="rId8"/>
    <p:sldId id="281" r:id="rId9"/>
    <p:sldId id="288" r:id="rId10"/>
    <p:sldId id="280" r:id="rId11"/>
    <p:sldId id="257" r:id="rId12"/>
    <p:sldId id="286" r:id="rId13"/>
    <p:sldId id="289" r:id="rId14"/>
    <p:sldId id="287" r:id="rId15"/>
    <p:sldId id="284" r:id="rId16"/>
    <p:sldId id="285"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3"/>
          </p14:sldIdLst>
        </p14:section>
        <p14:section name="Design, Morph, Annotate, Work Together, Tell Me" id="{B9B51309-D148-4332-87C2-07BE32FBCA3B}">
          <p14:sldIdLst>
            <p14:sldId id="271"/>
            <p14:sldId id="279"/>
            <p14:sldId id="281"/>
            <p14:sldId id="288"/>
            <p14:sldId id="280"/>
            <p14:sldId id="257"/>
            <p14:sldId id="286"/>
            <p14:sldId id="289"/>
            <p14:sldId id="287"/>
            <p14:sldId id="284"/>
            <p14:sldId id="285"/>
            <p14:sldId id="290"/>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EB68E0-ECB7-00F1-CE16-E83B31C0C027}" v="3" dt="2023-07-23T04:30:55.417"/>
    <p1510:client id="{A692A7A5-FBD1-4BFB-677C-B771F7C9D35E}" v="23" dt="2023-07-24T14:31:02.606"/>
    <p1510:client id="{E90601E0-4E41-36E6-F8E8-D68E2073284A}" v="97" dt="2023-07-24T05:17:53.1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41" autoAdjust="0"/>
  </p:normalViewPr>
  <p:slideViewPr>
    <p:cSldViewPr snapToGrid="0">
      <p:cViewPr varScale="1">
        <p:scale>
          <a:sx n="83" d="100"/>
          <a:sy n="83" d="100"/>
        </p:scale>
        <p:origin x="643"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7/24/2023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a:t>
            </a:r>
            <a:r>
              <a:rPr lang="en-US" baseline="0" dirty="0"/>
              <a:t> see the tech stack that we have employed to create our website.  Adding to this learnt some key concepts that helped us in our developer journey. Concepts like tackling dependencies, difference between functional and class component,  , security and authorization along with learning about different libraries such as Bootstrap, </a:t>
            </a:r>
            <a:r>
              <a:rPr lang="en-US" baseline="0" dirty="0" err="1"/>
              <a:t>Redux</a:t>
            </a:r>
            <a:r>
              <a:rPr lang="en-US" baseline="0" dirty="0"/>
              <a:t>, </a:t>
            </a:r>
            <a:r>
              <a:rPr lang="en-US" baseline="0" dirty="0" err="1"/>
              <a:t>Axios</a:t>
            </a:r>
            <a:r>
              <a:rPr lang="en-US" baseline="0" dirty="0"/>
              <a:t>, react-router helped use ease the development process.</a:t>
            </a:r>
          </a:p>
          <a:p>
            <a:endParaRPr lang="en-US" baseline="0" dirty="0"/>
          </a:p>
          <a:p>
            <a:r>
              <a:rPr lang="en-US" baseline="0" dirty="0"/>
              <a:t>On the Backend side we employed Spring boot</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3664906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72447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7/24/2023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7/24/2023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b="3227"/>
          <a:stretch/>
        </p:blipFill>
        <p:spPr>
          <a:xfrm>
            <a:off x="269671" y="250208"/>
            <a:ext cx="11672945" cy="6335320"/>
          </a:xfrm>
          <a:prstGeom prst="roundRect">
            <a:avLst>
              <a:gd name="adj" fmla="val 8594"/>
            </a:avLst>
          </a:prstGeom>
          <a:solidFill>
            <a:srgbClr val="FFFFFF">
              <a:shade val="85000"/>
            </a:srgbClr>
          </a:solidFill>
          <a:ln>
            <a:noFill/>
          </a:ln>
          <a:effectLst/>
        </p:spPr>
      </p:pic>
      <p:sp>
        <p:nvSpPr>
          <p:cNvPr id="2" name="Title 1"/>
          <p:cNvSpPr>
            <a:spLocks noGrp="1"/>
          </p:cNvSpPr>
          <p:nvPr>
            <p:ph type="ctrTitle"/>
          </p:nvPr>
        </p:nvSpPr>
        <p:spPr>
          <a:xfrm>
            <a:off x="857054" y="545487"/>
            <a:ext cx="10498180" cy="960040"/>
          </a:xfrm>
        </p:spPr>
        <p:txBody>
          <a:bodyPr anchor="ctr" anchorCtr="0">
            <a:normAutofit/>
          </a:bodyPr>
          <a:lstStyle/>
          <a:p>
            <a:r>
              <a:rPr lang="en-US" sz="4800" b="1" dirty="0">
                <a:solidFill>
                  <a:schemeClr val="bg1"/>
                </a:solidFill>
              </a:rPr>
              <a:t>Top Shelf</a:t>
            </a:r>
          </a:p>
        </p:txBody>
      </p:sp>
      <p:sp>
        <p:nvSpPr>
          <p:cNvPr id="3" name="Subtitle 2"/>
          <p:cNvSpPr>
            <a:spLocks noGrp="1"/>
          </p:cNvSpPr>
          <p:nvPr>
            <p:ph type="subTitle" idx="4294967295"/>
          </p:nvPr>
        </p:nvSpPr>
        <p:spPr>
          <a:xfrm>
            <a:off x="938747" y="1231908"/>
            <a:ext cx="9582736" cy="1137793"/>
          </a:xfrm>
        </p:spPr>
        <p:txBody>
          <a:bodyPr vert="horz" lIns="91440" tIns="45720" rIns="91440" bIns="45720" rtlCol="0" anchor="t">
            <a:normAutofit/>
          </a:bodyPr>
          <a:lstStyle/>
          <a:p>
            <a:pPr marL="0" indent="0">
              <a:buNone/>
            </a:pPr>
            <a:r>
              <a:rPr lang="en-US" sz="2400" dirty="0">
                <a:solidFill>
                  <a:schemeClr val="bg1"/>
                </a:solidFill>
                <a:latin typeface="+mj-lt"/>
              </a:rPr>
              <a:t>An easier way to shop.</a:t>
            </a: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46E9-AB48-C6A8-1EBC-52A36A97446B}"/>
              </a:ext>
            </a:extLst>
          </p:cNvPr>
          <p:cNvSpPr>
            <a:spLocks noGrp="1"/>
          </p:cNvSpPr>
          <p:nvPr>
            <p:ph type="title"/>
          </p:nvPr>
        </p:nvSpPr>
        <p:spPr/>
        <p:txBody>
          <a:bodyPr/>
          <a:lstStyle/>
          <a:p>
            <a:r>
              <a:rPr lang="en-US" dirty="0">
                <a:cs typeface="Segoe UI Light"/>
              </a:rPr>
              <a:t>Admin</a:t>
            </a:r>
            <a:endParaRPr lang="en-US" dirty="0"/>
          </a:p>
        </p:txBody>
      </p:sp>
      <p:pic>
        <p:nvPicPr>
          <p:cNvPr id="4" name="Picture 4" descr="A screenshot of a computer screen&#10;&#10;Description automatically generated">
            <a:extLst>
              <a:ext uri="{FF2B5EF4-FFF2-40B4-BE49-F238E27FC236}">
                <a16:creationId xmlns:a16="http://schemas.microsoft.com/office/drawing/2014/main" id="{81411B60-EF60-4B2F-6126-96A5D9A14EA7}"/>
              </a:ext>
            </a:extLst>
          </p:cNvPr>
          <p:cNvPicPr>
            <a:picLocks noGrp="1" noChangeAspect="1"/>
          </p:cNvPicPr>
          <p:nvPr>
            <p:ph sz="quarter" idx="10"/>
          </p:nvPr>
        </p:nvPicPr>
        <p:blipFill>
          <a:blip r:embed="rId2"/>
          <a:stretch>
            <a:fillRect/>
          </a:stretch>
        </p:blipFill>
        <p:spPr>
          <a:xfrm>
            <a:off x="679864" y="1786495"/>
            <a:ext cx="10642893" cy="3977708"/>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403573233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DAB9A-B152-151F-5972-C770E0A27BF4}"/>
              </a:ext>
            </a:extLst>
          </p:cNvPr>
          <p:cNvSpPr>
            <a:spLocks noGrp="1"/>
          </p:cNvSpPr>
          <p:nvPr>
            <p:ph type="title"/>
          </p:nvPr>
        </p:nvSpPr>
        <p:spPr/>
        <p:txBody>
          <a:bodyPr/>
          <a:lstStyle/>
          <a:p>
            <a:r>
              <a:rPr lang="en-US">
                <a:cs typeface="Segoe UI Light"/>
              </a:rPr>
              <a:t>Database Tables Diagram</a:t>
            </a:r>
            <a:endParaRPr lang="en-US"/>
          </a:p>
        </p:txBody>
      </p:sp>
      <p:pic>
        <p:nvPicPr>
          <p:cNvPr id="4" name="Picture 4" descr="A diagram of a product&#10;&#10;Description automatically generated">
            <a:extLst>
              <a:ext uri="{FF2B5EF4-FFF2-40B4-BE49-F238E27FC236}">
                <a16:creationId xmlns:a16="http://schemas.microsoft.com/office/drawing/2014/main" id="{907E5CC4-1702-FD84-B4BC-50F4B0A3C99C}"/>
              </a:ext>
            </a:extLst>
          </p:cNvPr>
          <p:cNvPicPr>
            <a:picLocks noGrp="1" noChangeAspect="1"/>
          </p:cNvPicPr>
          <p:nvPr>
            <p:ph sz="quarter" idx="10"/>
          </p:nvPr>
        </p:nvPicPr>
        <p:blipFill>
          <a:blip r:embed="rId2"/>
          <a:stretch>
            <a:fillRect/>
          </a:stretch>
        </p:blipFill>
        <p:spPr>
          <a:xfrm>
            <a:off x="569575" y="1575081"/>
            <a:ext cx="11204367" cy="4200009"/>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5513643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362DF-118E-25A7-6AE9-7DF46158C6B5}"/>
              </a:ext>
            </a:extLst>
          </p:cNvPr>
          <p:cNvSpPr>
            <a:spLocks noGrp="1"/>
          </p:cNvSpPr>
          <p:nvPr>
            <p:ph type="title"/>
          </p:nvPr>
        </p:nvSpPr>
        <p:spPr/>
        <p:txBody>
          <a:bodyPr/>
          <a:lstStyle/>
          <a:p>
            <a:r>
              <a:rPr lang="en-US" dirty="0">
                <a:cs typeface="Segoe UI Light"/>
              </a:rPr>
              <a:t>Frontend</a:t>
            </a:r>
            <a:endParaRPr lang="en-US" dirty="0"/>
          </a:p>
        </p:txBody>
      </p:sp>
      <p:sp>
        <p:nvSpPr>
          <p:cNvPr id="3" name="Content Placeholder 2">
            <a:extLst>
              <a:ext uri="{FF2B5EF4-FFF2-40B4-BE49-F238E27FC236}">
                <a16:creationId xmlns:a16="http://schemas.microsoft.com/office/drawing/2014/main" id="{70EE1068-2A1E-0649-E2C9-DDA77608C9EB}"/>
              </a:ext>
            </a:extLst>
          </p:cNvPr>
          <p:cNvSpPr>
            <a:spLocks noGrp="1"/>
          </p:cNvSpPr>
          <p:nvPr>
            <p:ph sz="quarter" idx="10"/>
          </p:nvPr>
        </p:nvSpPr>
        <p:spPr>
          <a:xfrm>
            <a:off x="519704" y="1435608"/>
            <a:ext cx="8711845" cy="5046419"/>
          </a:xfrm>
        </p:spPr>
        <p:txBody>
          <a:bodyPr vert="horz" lIns="91440" tIns="45720" rIns="91440" bIns="45720" rtlCol="0" anchor="t">
            <a:normAutofit/>
          </a:bodyPr>
          <a:lstStyle/>
          <a:p>
            <a:r>
              <a:rPr lang="en-US" sz="1800" b="1" dirty="0">
                <a:cs typeface="Segoe UI"/>
              </a:rPr>
              <a:t>REACT DEPENDENCIES USED: </a:t>
            </a:r>
          </a:p>
          <a:p>
            <a:pPr marL="171450" indent="-171450">
              <a:buFont typeface="Arial" panose="020B0604020202020204" pitchFamily="34" charset="0"/>
              <a:buChar char="•"/>
            </a:pPr>
            <a:r>
              <a:rPr lang="en-US" sz="1600" dirty="0" err="1">
                <a:cs typeface="Segoe UI"/>
              </a:rPr>
              <a:t>materialsUI</a:t>
            </a:r>
            <a:r>
              <a:rPr lang="en-US" sz="1600" dirty="0">
                <a:cs typeface="Segoe UI"/>
              </a:rPr>
              <a:t>, Emotion, Redux.js, </a:t>
            </a:r>
            <a:r>
              <a:rPr lang="en-US" sz="1600" dirty="0" err="1">
                <a:cs typeface="Segoe UI"/>
              </a:rPr>
              <a:t>Axios</a:t>
            </a:r>
            <a:r>
              <a:rPr lang="en-US" sz="1600" dirty="0">
                <a:cs typeface="Segoe UI"/>
              </a:rPr>
              <a:t>, bootstrap, export-to-csv, Google Fonts, JWT-Decode, MDB React UI Kit, </a:t>
            </a:r>
            <a:r>
              <a:rPr lang="en-US" sz="1600" dirty="0" err="1">
                <a:cs typeface="Segoe UI"/>
              </a:rPr>
              <a:t>Primereact</a:t>
            </a:r>
            <a:r>
              <a:rPr lang="en-US" sz="1600" dirty="0">
                <a:cs typeface="Segoe UI"/>
              </a:rPr>
              <a:t>, React-router, web-vitals</a:t>
            </a:r>
          </a:p>
          <a:p>
            <a:r>
              <a:rPr lang="en-US" sz="1800" b="1" dirty="0">
                <a:cs typeface="Segoe UI"/>
              </a:rPr>
              <a:t>THINGS LEARNED: </a:t>
            </a:r>
          </a:p>
          <a:p>
            <a:pPr marL="171450" indent="-171450">
              <a:buFont typeface="Arial" panose="020B0604020202020204" pitchFamily="34" charset="0"/>
              <a:buChar char="•"/>
            </a:pPr>
            <a:r>
              <a:rPr lang="en-US" sz="1600" dirty="0"/>
              <a:t>class-based components, functional components, life cycle hooks, local storage, security/authorization, States, React navigation, Axios API calls, fetch() API calls, Exporting data as CSV</a:t>
            </a:r>
            <a:endParaRPr lang="en-US" sz="1600" dirty="0">
              <a:cs typeface="Segoe UI"/>
            </a:endParaRPr>
          </a:p>
          <a:p>
            <a:endParaRPr lang="en-US" dirty="0">
              <a:cs typeface="Segoe UI"/>
            </a:endParaRPr>
          </a:p>
          <a:p>
            <a:endParaRPr lang="en-US" dirty="0">
              <a:cs typeface="Segoe UI"/>
            </a:endParaRPr>
          </a:p>
          <a:p>
            <a:endParaRPr lang="en-US" dirty="0">
              <a:cs typeface="Segoe UI"/>
            </a:endParaRPr>
          </a:p>
          <a:p>
            <a:endParaRPr lang="en-US" dirty="0">
              <a:cs typeface="Segoe UI"/>
            </a:endParaRPr>
          </a:p>
        </p:txBody>
      </p:sp>
      <p:pic>
        <p:nvPicPr>
          <p:cNvPr id="4" name="Picture 4" descr="A blue and black logo&#10;&#10;Description automatically generated">
            <a:extLst>
              <a:ext uri="{FF2B5EF4-FFF2-40B4-BE49-F238E27FC236}">
                <a16:creationId xmlns:a16="http://schemas.microsoft.com/office/drawing/2014/main" id="{BFE4AC60-BC97-FADD-EF21-2521BC17FA57}"/>
              </a:ext>
            </a:extLst>
          </p:cNvPr>
          <p:cNvPicPr>
            <a:picLocks noChangeAspect="1"/>
          </p:cNvPicPr>
          <p:nvPr/>
        </p:nvPicPr>
        <p:blipFill>
          <a:blip r:embed="rId2"/>
          <a:stretch>
            <a:fillRect/>
          </a:stretch>
        </p:blipFill>
        <p:spPr>
          <a:xfrm>
            <a:off x="8920264" y="2739512"/>
            <a:ext cx="2743200" cy="1802524"/>
          </a:xfrm>
          <a:prstGeom prst="rect">
            <a:avLst/>
          </a:prstGeom>
        </p:spPr>
      </p:pic>
    </p:spTree>
    <p:extLst>
      <p:ext uri="{BB962C8B-B14F-4D97-AF65-F5344CB8AC3E}">
        <p14:creationId xmlns:p14="http://schemas.microsoft.com/office/powerpoint/2010/main" val="153475383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Backend</a:t>
            </a:r>
          </a:p>
        </p:txBody>
      </p:sp>
      <p:sp>
        <p:nvSpPr>
          <p:cNvPr id="3" name="Content Placeholder 2"/>
          <p:cNvSpPr>
            <a:spLocks noGrp="1"/>
          </p:cNvSpPr>
          <p:nvPr>
            <p:ph sz="quarter" idx="10"/>
          </p:nvPr>
        </p:nvSpPr>
        <p:spPr>
          <a:xfrm>
            <a:off x="539496" y="1435608"/>
            <a:ext cx="11048446" cy="3977640"/>
          </a:xfrm>
        </p:spPr>
        <p:txBody>
          <a:bodyPr vert="horz" lIns="91440" tIns="45720" rIns="91440" bIns="45720" rtlCol="0" anchor="t">
            <a:normAutofit/>
          </a:bodyPr>
          <a:lstStyle/>
          <a:p>
            <a:r>
              <a:rPr lang="en-US" sz="1800" b="1" dirty="0">
                <a:cs typeface="Segoe UI"/>
              </a:rPr>
              <a:t>TECHNOLOGIES USED:</a:t>
            </a:r>
          </a:p>
          <a:p>
            <a:r>
              <a:rPr lang="en-US" sz="1600" dirty="0"/>
              <a:t>Java, Hibernate, Maven, Rest API, Spring, JPQL Query Language, MySQL Workbench, Amazon Web Services Cloud, </a:t>
            </a:r>
          </a:p>
          <a:p>
            <a:r>
              <a:rPr lang="en-US" sz="1800" b="1" dirty="0">
                <a:cs typeface="Segoe UI"/>
              </a:rPr>
              <a:t>Concepts Learned: </a:t>
            </a:r>
          </a:p>
          <a:p>
            <a:r>
              <a:rPr lang="en-US" sz="1600" dirty="0"/>
              <a:t>asynchronous/parallel processing, date-based logic and formatting, Controller layer, Service layer, Persistence layer, Spring Tool Suite, Model classes, POJO, enumeration, superclass/subclass architecture (inheritance), encapsulation, abstract classes, interfaces, polymorphism, Data access object, Data transfer objects, Exception Handling, Data structures: List, Maps, Sets, Custom comparator interfaces, Lambda functions, Runnable interface, </a:t>
            </a:r>
            <a:r>
              <a:rPr lang="en-US" sz="1600" dirty="0" err="1"/>
              <a:t>ThreadPoolExecutor</a:t>
            </a:r>
            <a:r>
              <a:rPr lang="en-US" sz="1600" dirty="0"/>
              <a:t> class, Custom security configuration, Rest Controllers, Services, and JPA Repository, Relationship tables, SQL Query Language</a:t>
            </a:r>
          </a:p>
        </p:txBody>
      </p:sp>
    </p:spTree>
    <p:extLst>
      <p:ext uri="{BB962C8B-B14F-4D97-AF65-F5344CB8AC3E}">
        <p14:creationId xmlns:p14="http://schemas.microsoft.com/office/powerpoint/2010/main" val="399995017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60000"/>
                    </a14:imgEffect>
                  </a14:imgLayer>
                </a14:imgProps>
              </a:ext>
              <a:ext uri="{28A0092B-C50C-407E-A947-70E740481C1C}">
                <a14:useLocalDpi xmlns:a14="http://schemas.microsoft.com/office/drawing/2010/main" val="0"/>
              </a:ext>
            </a:extLst>
          </a:blip>
          <a:srcRect b="3227"/>
          <a:stretch/>
        </p:blipFill>
        <p:spPr>
          <a:xfrm>
            <a:off x="269671" y="250208"/>
            <a:ext cx="11672945" cy="6335320"/>
          </a:xfrm>
          <a:prstGeom prst="roundRect">
            <a:avLst>
              <a:gd name="adj" fmla="val 8594"/>
            </a:avLst>
          </a:prstGeom>
          <a:solidFill>
            <a:srgbClr val="FFFFFF">
              <a:shade val="85000"/>
            </a:srgbClr>
          </a:solidFill>
          <a:ln>
            <a:noFill/>
          </a:ln>
          <a:effectLst/>
        </p:spPr>
      </p:pic>
      <p:sp>
        <p:nvSpPr>
          <p:cNvPr id="2" name="Title 1"/>
          <p:cNvSpPr>
            <a:spLocks noGrp="1"/>
          </p:cNvSpPr>
          <p:nvPr>
            <p:ph type="title"/>
          </p:nvPr>
        </p:nvSpPr>
        <p:spPr>
          <a:xfrm>
            <a:off x="4324722" y="2752927"/>
            <a:ext cx="3583866" cy="1146501"/>
          </a:xfrm>
        </p:spPr>
        <p:txBody>
          <a:bodyPr>
            <a:noAutofit/>
          </a:bodyPr>
          <a:lstStyle/>
          <a:p>
            <a:r>
              <a:rPr lang="en-US" sz="6000" b="1" dirty="0">
                <a:solidFill>
                  <a:schemeClr val="bg1"/>
                </a:solidFill>
              </a:rPr>
              <a:t>Thank You</a:t>
            </a:r>
          </a:p>
        </p:txBody>
      </p:sp>
    </p:spTree>
    <p:extLst>
      <p:ext uri="{BB962C8B-B14F-4D97-AF65-F5344CB8AC3E}">
        <p14:creationId xmlns:p14="http://schemas.microsoft.com/office/powerpoint/2010/main" val="226742144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 Stack</a:t>
            </a:r>
          </a:p>
        </p:txBody>
      </p:sp>
      <p:sp>
        <p:nvSpPr>
          <p:cNvPr id="3" name="Content Placeholder 2"/>
          <p:cNvSpPr>
            <a:spLocks noGrp="1"/>
          </p:cNvSpPr>
          <p:nvPr>
            <p:ph sz="quarter" idx="10"/>
          </p:nvPr>
        </p:nvSpPr>
        <p:spPr>
          <a:xfrm>
            <a:off x="797569" y="1712069"/>
            <a:ext cx="5318295" cy="1038076"/>
          </a:xfrm>
        </p:spPr>
        <p:txBody>
          <a:bodyPr vert="horz" lIns="91440" tIns="45720" rIns="91440" bIns="45720" rtlCol="0" anchor="t">
            <a:normAutofit/>
          </a:bodyPr>
          <a:lstStyle/>
          <a:p>
            <a:r>
              <a:rPr lang="en-US" sz="1400" dirty="0"/>
              <a:t>Before we jump into the technical, here is a brief overview of the various technologies employed in the making of this application</a:t>
            </a:r>
          </a:p>
        </p:txBody>
      </p:sp>
      <p:graphicFrame>
        <p:nvGraphicFramePr>
          <p:cNvPr id="4" name="Table 3"/>
          <p:cNvGraphicFramePr>
            <a:graphicFrameLocks noGrp="1"/>
          </p:cNvGraphicFramePr>
          <p:nvPr>
            <p:extLst>
              <p:ext uri="{D42A27DB-BD31-4B8C-83A1-F6EECF244321}">
                <p14:modId xmlns:p14="http://schemas.microsoft.com/office/powerpoint/2010/main" val="226733822"/>
              </p:ext>
            </p:extLst>
          </p:nvPr>
        </p:nvGraphicFramePr>
        <p:xfrm>
          <a:off x="797567" y="2995520"/>
          <a:ext cx="8356162" cy="3238855"/>
        </p:xfrm>
        <a:graphic>
          <a:graphicData uri="http://schemas.openxmlformats.org/drawingml/2006/table">
            <a:tbl>
              <a:tblPr firstRow="1" bandRow="1">
                <a:tableStyleId>{5C22544A-7EE6-4342-B048-85BDC9FD1C3A}</a:tableStyleId>
              </a:tblPr>
              <a:tblGrid>
                <a:gridCol w="4178081">
                  <a:extLst>
                    <a:ext uri="{9D8B030D-6E8A-4147-A177-3AD203B41FA5}">
                      <a16:colId xmlns:a16="http://schemas.microsoft.com/office/drawing/2014/main" val="3755165227"/>
                    </a:ext>
                  </a:extLst>
                </a:gridCol>
                <a:gridCol w="4178081">
                  <a:extLst>
                    <a:ext uri="{9D8B030D-6E8A-4147-A177-3AD203B41FA5}">
                      <a16:colId xmlns:a16="http://schemas.microsoft.com/office/drawing/2014/main" val="3353027407"/>
                    </a:ext>
                  </a:extLst>
                </a:gridCol>
              </a:tblGrid>
              <a:tr h="464891">
                <a:tc>
                  <a:txBody>
                    <a:bodyPr/>
                    <a:lstStyle/>
                    <a:p>
                      <a:r>
                        <a:rPr lang="en-US" dirty="0"/>
                        <a:t>Purpose</a:t>
                      </a:r>
                    </a:p>
                  </a:txBody>
                  <a:tcPr/>
                </a:tc>
                <a:tc>
                  <a:txBody>
                    <a:bodyPr/>
                    <a:lstStyle/>
                    <a:p>
                      <a:r>
                        <a:rPr lang="en-US" dirty="0"/>
                        <a:t>Technology</a:t>
                      </a:r>
                    </a:p>
                  </a:txBody>
                  <a:tcPr/>
                </a:tc>
                <a:extLst>
                  <a:ext uri="{0D108BD9-81ED-4DB2-BD59-A6C34878D82A}">
                    <a16:rowId xmlns:a16="http://schemas.microsoft.com/office/drawing/2014/main" val="104456206"/>
                  </a:ext>
                </a:extLst>
              </a:tr>
              <a:tr h="464891">
                <a:tc>
                  <a:txBody>
                    <a:bodyPr/>
                    <a:lstStyle/>
                    <a:p>
                      <a:r>
                        <a:rPr lang="en-US" dirty="0"/>
                        <a:t>Front end</a:t>
                      </a:r>
                    </a:p>
                  </a:txBody>
                  <a:tcPr/>
                </a:tc>
                <a:tc>
                  <a:txBody>
                    <a:bodyPr/>
                    <a:lstStyle/>
                    <a:p>
                      <a:r>
                        <a:rPr lang="en-US" dirty="0"/>
                        <a:t>React with Bootstrap and </a:t>
                      </a:r>
                      <a:r>
                        <a:rPr lang="en-US" dirty="0" err="1"/>
                        <a:t>MaterialUI</a:t>
                      </a:r>
                      <a:endParaRPr lang="en-US" dirty="0"/>
                    </a:p>
                  </a:txBody>
                  <a:tcPr/>
                </a:tc>
                <a:extLst>
                  <a:ext uri="{0D108BD9-81ED-4DB2-BD59-A6C34878D82A}">
                    <a16:rowId xmlns:a16="http://schemas.microsoft.com/office/drawing/2014/main" val="88620731"/>
                  </a:ext>
                </a:extLst>
              </a:tr>
              <a:tr h="464891">
                <a:tc>
                  <a:txBody>
                    <a:bodyPr/>
                    <a:lstStyle/>
                    <a:p>
                      <a:r>
                        <a:rPr lang="en-IN" sz="1800" kern="1200" dirty="0">
                          <a:solidFill>
                            <a:schemeClr val="dk1"/>
                          </a:solidFill>
                          <a:effectLst/>
                          <a:latin typeface="+mn-lt"/>
                          <a:ea typeface="+mn-ea"/>
                          <a:cs typeface="+mn-cs"/>
                        </a:rPr>
                        <a:t>Back end</a:t>
                      </a:r>
                      <a:endParaRPr lang="en-US" dirty="0"/>
                    </a:p>
                  </a:txBody>
                  <a:tcPr/>
                </a:tc>
                <a:tc>
                  <a:txBody>
                    <a:bodyPr/>
                    <a:lstStyle/>
                    <a:p>
                      <a:r>
                        <a:rPr lang="en-IN" sz="1800" kern="1200" dirty="0">
                          <a:solidFill>
                            <a:schemeClr val="dk1"/>
                          </a:solidFill>
                          <a:effectLst/>
                          <a:latin typeface="+mn-lt"/>
                          <a:ea typeface="+mn-ea"/>
                          <a:cs typeface="+mn-cs"/>
                        </a:rPr>
                        <a:t>Spring Boot, Spring Security, Spring Web, Spring JPA, Hibernate,</a:t>
                      </a:r>
                      <a:r>
                        <a:rPr lang="en-IN" sz="1800" kern="1200" baseline="0" dirty="0">
                          <a:solidFill>
                            <a:schemeClr val="dk1"/>
                          </a:solidFill>
                          <a:effectLst/>
                          <a:latin typeface="+mn-lt"/>
                          <a:ea typeface="+mn-ea"/>
                          <a:cs typeface="+mn-cs"/>
                        </a:rPr>
                        <a:t> </a:t>
                      </a:r>
                      <a:r>
                        <a:rPr lang="en-IN" sz="1800" kern="1200" dirty="0">
                          <a:solidFill>
                            <a:schemeClr val="dk1"/>
                          </a:solidFill>
                          <a:effectLst/>
                          <a:latin typeface="+mn-lt"/>
                          <a:ea typeface="+mn-ea"/>
                          <a:cs typeface="+mn-cs"/>
                        </a:rPr>
                        <a:t>Tomcat, Rest APIs</a:t>
                      </a:r>
                      <a:endParaRPr lang="en-US" dirty="0"/>
                    </a:p>
                  </a:txBody>
                  <a:tcPr/>
                </a:tc>
                <a:extLst>
                  <a:ext uri="{0D108BD9-81ED-4DB2-BD59-A6C34878D82A}">
                    <a16:rowId xmlns:a16="http://schemas.microsoft.com/office/drawing/2014/main" val="1344197930"/>
                  </a:ext>
                </a:extLst>
              </a:tr>
              <a:tr h="464891">
                <a:tc>
                  <a:txBody>
                    <a:bodyPr/>
                    <a:lstStyle/>
                    <a:p>
                      <a:r>
                        <a:rPr lang="en-US" dirty="0"/>
                        <a:t>Hosted on</a:t>
                      </a:r>
                    </a:p>
                  </a:txBody>
                  <a:tcPr/>
                </a:tc>
                <a:tc>
                  <a:txBody>
                    <a:bodyPr/>
                    <a:lstStyle/>
                    <a:p>
                      <a:r>
                        <a:rPr lang="en-US" dirty="0"/>
                        <a:t>AWS Cloud</a:t>
                      </a:r>
                    </a:p>
                  </a:txBody>
                  <a:tcPr/>
                </a:tc>
                <a:extLst>
                  <a:ext uri="{0D108BD9-81ED-4DB2-BD59-A6C34878D82A}">
                    <a16:rowId xmlns:a16="http://schemas.microsoft.com/office/drawing/2014/main" val="449596310"/>
                  </a:ext>
                </a:extLst>
              </a:tr>
              <a:tr h="464891">
                <a:tc>
                  <a:txBody>
                    <a:bodyPr/>
                    <a:lstStyle/>
                    <a:p>
                      <a:r>
                        <a:rPr lang="en-US" dirty="0"/>
                        <a:t>Database</a:t>
                      </a:r>
                      <a:r>
                        <a:rPr lang="en-US" baseline="0" dirty="0"/>
                        <a:t> Used</a:t>
                      </a:r>
                      <a:endParaRPr lang="en-US" dirty="0"/>
                    </a:p>
                  </a:txBody>
                  <a:tcPr/>
                </a:tc>
                <a:tc>
                  <a:txBody>
                    <a:bodyPr/>
                    <a:lstStyle/>
                    <a:p>
                      <a:r>
                        <a:rPr lang="en-US" dirty="0"/>
                        <a:t>MySQL</a:t>
                      </a:r>
                    </a:p>
                  </a:txBody>
                  <a:tcPr/>
                </a:tc>
                <a:extLst>
                  <a:ext uri="{0D108BD9-81ED-4DB2-BD59-A6C34878D82A}">
                    <a16:rowId xmlns:a16="http://schemas.microsoft.com/office/drawing/2014/main" val="489000052"/>
                  </a:ext>
                </a:extLst>
              </a:tr>
              <a:tr h="464891">
                <a:tc>
                  <a:txBody>
                    <a:bodyPr/>
                    <a:lstStyle/>
                    <a:p>
                      <a:r>
                        <a:rPr lang="en-US" dirty="0"/>
                        <a:t>VCS</a:t>
                      </a:r>
                      <a:r>
                        <a:rPr lang="en-US" baseline="0" dirty="0"/>
                        <a:t> used</a:t>
                      </a:r>
                      <a:endParaRPr lang="en-US" dirty="0"/>
                    </a:p>
                  </a:txBody>
                  <a:tcPr/>
                </a:tc>
                <a:tc>
                  <a:txBody>
                    <a:bodyPr/>
                    <a:lstStyle/>
                    <a:p>
                      <a:r>
                        <a:rPr lang="en-US" dirty="0" err="1"/>
                        <a:t>Github</a:t>
                      </a:r>
                      <a:r>
                        <a:rPr lang="en-US" dirty="0"/>
                        <a:t>, </a:t>
                      </a:r>
                      <a:r>
                        <a:rPr lang="en-US" dirty="0" err="1"/>
                        <a:t>Dockerhub</a:t>
                      </a:r>
                    </a:p>
                  </a:txBody>
                  <a:tcPr/>
                </a:tc>
                <a:extLst>
                  <a:ext uri="{0D108BD9-81ED-4DB2-BD59-A6C34878D82A}">
                    <a16:rowId xmlns:a16="http://schemas.microsoft.com/office/drawing/2014/main" val="385494786"/>
                  </a:ext>
                </a:extLst>
              </a:tr>
            </a:tbl>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2194" y="1530944"/>
            <a:ext cx="666750" cy="1219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4505" y="1635806"/>
            <a:ext cx="1345969" cy="100947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38050" y="5679543"/>
            <a:ext cx="758883" cy="569162"/>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81267" y="4708220"/>
            <a:ext cx="1872447" cy="536262"/>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74608" y="3088793"/>
            <a:ext cx="1085764" cy="947450"/>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28990" y="1483627"/>
            <a:ext cx="1209675" cy="1209675"/>
          </a:xfrm>
          <a:prstGeom prst="rect">
            <a:avLst/>
          </a:prstGeom>
        </p:spPr>
      </p:pic>
    </p:spTree>
    <p:extLst>
      <p:ext uri="{BB962C8B-B14F-4D97-AF65-F5344CB8AC3E}">
        <p14:creationId xmlns:p14="http://schemas.microsoft.com/office/powerpoint/2010/main" val="234754441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Basic Flow</a:t>
            </a:r>
          </a:p>
        </p:txBody>
      </p:sp>
      <p:sp>
        <p:nvSpPr>
          <p:cNvPr id="38" name="Content Placeholder 17"/>
          <p:cNvSpPr txBox="1">
            <a:spLocks/>
          </p:cNvSpPr>
          <p:nvPr/>
        </p:nvSpPr>
        <p:spPr>
          <a:xfrm>
            <a:off x="1090441" y="1994171"/>
            <a:ext cx="9896743" cy="260279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600"/>
              </a:spcAft>
              <a:buNone/>
              <a:defRPr/>
            </a:pPr>
            <a:r>
              <a:rPr lang="en-US" sz="2500" dirty="0">
                <a:latin typeface="Segoe UI" panose="020B0502040204020203" pitchFamily="34" charset="0"/>
                <a:cs typeface="Segoe UI" panose="020B0502040204020203" pitchFamily="34" charset="0"/>
              </a:rPr>
              <a:t>The basic flow of the website has been kept very simple with 5 </a:t>
            </a:r>
          </a:p>
          <a:p>
            <a:pPr marL="0" lvl="0" indent="0" algn="ctr">
              <a:spcAft>
                <a:spcPts val="600"/>
              </a:spcAft>
              <a:buNone/>
              <a:defRPr/>
            </a:pPr>
            <a:r>
              <a:rPr lang="en-US" sz="2500" dirty="0">
                <a:latin typeface="Segoe UI" panose="020B0502040204020203" pitchFamily="34" charset="0"/>
                <a:cs typeface="Segoe UI" panose="020B0502040204020203" pitchFamily="34" charset="0"/>
              </a:rPr>
              <a:t>distinct flows with separate business functions</a:t>
            </a:r>
            <a:r>
              <a:rPr lang="en-US" dirty="0">
                <a:latin typeface="Segoe UI" panose="020B0502040204020203" pitchFamily="34" charset="0"/>
                <a:cs typeface="Segoe UI" panose="020B0502040204020203" pitchFamily="34" charset="0"/>
              </a:rPr>
              <a:t>.</a:t>
            </a:r>
          </a:p>
        </p:txBody>
      </p:sp>
      <p:sp>
        <p:nvSpPr>
          <p:cNvPr id="6" name="Content Placeholder 17"/>
          <p:cNvSpPr txBox="1">
            <a:spLocks/>
          </p:cNvSpPr>
          <p:nvPr/>
        </p:nvSpPr>
        <p:spPr>
          <a:xfrm>
            <a:off x="759700" y="2824565"/>
            <a:ext cx="10031987" cy="2805426"/>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600"/>
              </a:spcAft>
              <a:buNone/>
              <a:defRPr/>
            </a:pPr>
            <a:endParaRPr lang="en-US" dirty="0">
              <a:latin typeface="Segoe UI" panose="020B0502040204020203" pitchFamily="34" charset="0"/>
              <a:cs typeface="Segoe UI" panose="020B0502040204020203" pitchFamily="34" charset="0"/>
            </a:endParaRPr>
          </a:p>
          <a:p>
            <a:pPr algn="ctr">
              <a:spcAft>
                <a:spcPts val="600"/>
              </a:spcAft>
              <a:defRPr/>
            </a:pPr>
            <a:r>
              <a:rPr lang="en-US" sz="1800" dirty="0">
                <a:latin typeface="Segoe UI" panose="020B0502040204020203" pitchFamily="34" charset="0"/>
                <a:cs typeface="Segoe UI" panose="020B0502040204020203" pitchFamily="34" charset="0"/>
              </a:rPr>
              <a:t>Supplier</a:t>
            </a:r>
          </a:p>
          <a:p>
            <a:pPr algn="ctr">
              <a:spcAft>
                <a:spcPts val="600"/>
              </a:spcAft>
              <a:defRPr/>
            </a:pPr>
            <a:r>
              <a:rPr lang="en-US" sz="1800" dirty="0">
                <a:latin typeface="Segoe UI" panose="020B0502040204020203" pitchFamily="34" charset="0"/>
                <a:cs typeface="Segoe UI" panose="020B0502040204020203" pitchFamily="34" charset="0"/>
              </a:rPr>
              <a:t>Customer</a:t>
            </a:r>
          </a:p>
          <a:p>
            <a:pPr algn="ctr">
              <a:spcAft>
                <a:spcPts val="600"/>
              </a:spcAft>
              <a:defRPr/>
            </a:pPr>
            <a:r>
              <a:rPr lang="en-US" sz="1800" dirty="0">
                <a:latin typeface="Segoe UI" panose="020B0502040204020203" pitchFamily="34" charset="0"/>
                <a:cs typeface="Segoe UI" panose="020B0502040204020203" pitchFamily="34" charset="0"/>
              </a:rPr>
              <a:t>Executive</a:t>
            </a:r>
          </a:p>
          <a:p>
            <a:pPr algn="ctr">
              <a:spcAft>
                <a:spcPts val="600"/>
              </a:spcAft>
              <a:defRPr/>
            </a:pPr>
            <a:r>
              <a:rPr lang="en-US" sz="1800" dirty="0">
                <a:latin typeface="Segoe UI"/>
                <a:cs typeface="Segoe UI"/>
              </a:rPr>
              <a:t>Manager</a:t>
            </a:r>
          </a:p>
          <a:p>
            <a:pPr algn="ctr">
              <a:spcAft>
                <a:spcPts val="600"/>
              </a:spcAft>
              <a:defRPr/>
            </a:pPr>
            <a:r>
              <a:rPr lang="en-US" sz="1800" dirty="0">
                <a:latin typeface="Segoe UI" panose="020B0502040204020203" pitchFamily="34" charset="0"/>
                <a:cs typeface="Segoe UI" panose="020B0502040204020203" pitchFamily="34" charset="0"/>
              </a:rPr>
              <a:t>Admin</a:t>
            </a:r>
          </a:p>
        </p:txBody>
      </p:sp>
    </p:spTree>
    <p:extLst>
      <p:ext uri="{BB962C8B-B14F-4D97-AF65-F5344CB8AC3E}">
        <p14:creationId xmlns:p14="http://schemas.microsoft.com/office/powerpoint/2010/main" val="345761616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Supplier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07" y="2400779"/>
            <a:ext cx="11212840" cy="1506202"/>
          </a:xfrm>
          <a:prstGeom prst="roundRect">
            <a:avLst>
              <a:gd name="adj" fmla="val 8594"/>
            </a:avLst>
          </a:prstGeom>
          <a:solidFill>
            <a:srgbClr val="FFFFFF">
              <a:shade val="85000"/>
            </a:srgbClr>
          </a:solidFill>
          <a:ln>
            <a:noFill/>
          </a:ln>
          <a:effectLst/>
        </p:spPr>
      </p:pic>
      <p:sp>
        <p:nvSpPr>
          <p:cNvPr id="5" name="TextBox 4">
            <a:extLst>
              <a:ext uri="{FF2B5EF4-FFF2-40B4-BE49-F238E27FC236}">
                <a16:creationId xmlns:a16="http://schemas.microsoft.com/office/drawing/2014/main" id="{986710C6-1F95-10DC-3B9F-95AD7549F55D}"/>
              </a:ext>
            </a:extLst>
          </p:cNvPr>
          <p:cNvSpPr txBox="1"/>
          <p:nvPr/>
        </p:nvSpPr>
        <p:spPr>
          <a:xfrm>
            <a:off x="825335" y="4269178"/>
            <a:ext cx="1045875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cs typeface="Segoe UI"/>
              </a:rPr>
              <a:t>Supplier is given orders by the executive</a:t>
            </a:r>
          </a:p>
          <a:p>
            <a:pPr marL="285750" indent="-285750">
              <a:buFont typeface="Arial" panose="020B0604020202020204" pitchFamily="34" charset="0"/>
              <a:buChar char="•"/>
            </a:pPr>
            <a:r>
              <a:rPr lang="en-US" dirty="0">
                <a:cs typeface="Segoe UI"/>
              </a:rPr>
              <a:t>Supplier can mark an order as accepted or rejected</a:t>
            </a:r>
          </a:p>
          <a:p>
            <a:pPr marL="285750" indent="-285750">
              <a:buFont typeface="Arial" panose="020B0604020202020204" pitchFamily="34" charset="0"/>
              <a:buChar char="•"/>
            </a:pPr>
            <a:r>
              <a:rPr lang="en-US" dirty="0">
                <a:cs typeface="Segoe UI"/>
              </a:rPr>
              <a:t>Supplier can mark the order as delivered, which allows a manager to then confirm its delivery at the designated warehouse</a:t>
            </a:r>
          </a:p>
        </p:txBody>
      </p:sp>
    </p:spTree>
    <p:extLst>
      <p:ext uri="{BB962C8B-B14F-4D97-AF65-F5344CB8AC3E}">
        <p14:creationId xmlns:p14="http://schemas.microsoft.com/office/powerpoint/2010/main" val="110700175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Customer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6" y="1859801"/>
            <a:ext cx="11158175" cy="1169214"/>
          </a:xfrm>
          <a:prstGeom prst="roundRect">
            <a:avLst>
              <a:gd name="adj" fmla="val 8594"/>
            </a:avLst>
          </a:prstGeom>
          <a:solidFill>
            <a:srgbClr val="FFFFFF">
              <a:shade val="85000"/>
            </a:srgbClr>
          </a:solidFill>
          <a:ln>
            <a:noFill/>
          </a:ln>
          <a:effectLst/>
        </p:spPr>
      </p:pic>
      <p:sp>
        <p:nvSpPr>
          <p:cNvPr id="2" name="TextBox 1">
            <a:extLst>
              <a:ext uri="{FF2B5EF4-FFF2-40B4-BE49-F238E27FC236}">
                <a16:creationId xmlns:a16="http://schemas.microsoft.com/office/drawing/2014/main" id="{ADE1DF46-10E7-911C-CE81-5B09DB80AB0D}"/>
              </a:ext>
            </a:extLst>
          </p:cNvPr>
          <p:cNvSpPr txBox="1"/>
          <p:nvPr/>
        </p:nvSpPr>
        <p:spPr>
          <a:xfrm>
            <a:off x="795647" y="3368633"/>
            <a:ext cx="1002673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cs typeface="Segoe UI"/>
              </a:rPr>
              <a:t>Customer chooses products (grouped) to add to cart</a:t>
            </a:r>
          </a:p>
          <a:p>
            <a:pPr marL="285750" indent="-285750">
              <a:buFont typeface="Arial" panose="020B0604020202020204" pitchFamily="34" charset="0"/>
              <a:buChar char="•"/>
            </a:pPr>
            <a:r>
              <a:rPr lang="en-US" dirty="0">
                <a:cs typeface="Segoe UI"/>
              </a:rPr>
              <a:t>Customer can edit the card or checkout the card</a:t>
            </a:r>
          </a:p>
          <a:p>
            <a:pPr marL="285750" indent="-285750">
              <a:buFont typeface="Arial" panose="020B0604020202020204" pitchFamily="34" charset="0"/>
              <a:buChar char="•"/>
            </a:pPr>
            <a:r>
              <a:rPr lang="en-US" dirty="0">
                <a:cs typeface="Segoe UI"/>
              </a:rPr>
              <a:t>Sales gets updated in the database</a:t>
            </a:r>
          </a:p>
        </p:txBody>
      </p:sp>
    </p:spTree>
    <p:extLst>
      <p:ext uri="{BB962C8B-B14F-4D97-AF65-F5344CB8AC3E}">
        <p14:creationId xmlns:p14="http://schemas.microsoft.com/office/powerpoint/2010/main" val="95803687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Walkthrough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170" y="1332180"/>
            <a:ext cx="10058400" cy="5061233"/>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90090127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Executive</a:t>
            </a:r>
            <a:endParaRPr lang="en-US" dirty="0">
              <a:latin typeface="Segoe UI Light" panose="020B0502040204020203" pitchFamily="34" charset="0"/>
              <a:cs typeface="Segoe UI Light" panose="020B0502040204020203" pitchFamily="34" charset="0"/>
            </a:endParaRPr>
          </a:p>
        </p:txBody>
      </p:sp>
      <p:pic>
        <p:nvPicPr>
          <p:cNvPr id="2" name="Picture 4" descr="A drawing of arrows pointing to the top&#10;&#10;Description automatically generated">
            <a:extLst>
              <a:ext uri="{FF2B5EF4-FFF2-40B4-BE49-F238E27FC236}">
                <a16:creationId xmlns:a16="http://schemas.microsoft.com/office/drawing/2014/main" id="{0B0CF2BD-7870-BF00-659B-FB934D22ED14}"/>
              </a:ext>
            </a:extLst>
          </p:cNvPr>
          <p:cNvPicPr>
            <a:picLocks noChangeAspect="1"/>
          </p:cNvPicPr>
          <p:nvPr/>
        </p:nvPicPr>
        <p:blipFill>
          <a:blip r:embed="rId2"/>
          <a:stretch>
            <a:fillRect/>
          </a:stretch>
        </p:blipFill>
        <p:spPr>
          <a:xfrm>
            <a:off x="2210789" y="1368186"/>
            <a:ext cx="7701148" cy="3410089"/>
          </a:xfrm>
          <a:prstGeom prst="roundRect">
            <a:avLst>
              <a:gd name="adj" fmla="val 8594"/>
            </a:avLst>
          </a:prstGeom>
          <a:solidFill>
            <a:srgbClr val="FFFFFF">
              <a:shade val="85000"/>
            </a:srgbClr>
          </a:solidFill>
          <a:ln>
            <a:noFill/>
          </a:ln>
          <a:effectLst/>
        </p:spPr>
      </p:pic>
      <p:sp>
        <p:nvSpPr>
          <p:cNvPr id="5" name="TextBox 4">
            <a:extLst>
              <a:ext uri="{FF2B5EF4-FFF2-40B4-BE49-F238E27FC236}">
                <a16:creationId xmlns:a16="http://schemas.microsoft.com/office/drawing/2014/main" id="{698FDC72-DD3D-A3BE-2F71-B2E59CE7CFC0}"/>
              </a:ext>
            </a:extLst>
          </p:cNvPr>
          <p:cNvSpPr txBox="1"/>
          <p:nvPr/>
        </p:nvSpPr>
        <p:spPr>
          <a:xfrm>
            <a:off x="4724400" y="3328987"/>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AA6C3E92-2A52-AB07-4092-06009CD66CE6}"/>
              </a:ext>
            </a:extLst>
          </p:cNvPr>
          <p:cNvSpPr txBox="1"/>
          <p:nvPr/>
        </p:nvSpPr>
        <p:spPr>
          <a:xfrm>
            <a:off x="4867275" y="3343274"/>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66E9D852-89A5-207D-F67F-FC85AFF9E112}"/>
              </a:ext>
            </a:extLst>
          </p:cNvPr>
          <p:cNvSpPr txBox="1"/>
          <p:nvPr/>
        </p:nvSpPr>
        <p:spPr>
          <a:xfrm>
            <a:off x="5010150" y="3486149"/>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C265E59C-FDC1-5035-465D-EB390EC12178}"/>
              </a:ext>
            </a:extLst>
          </p:cNvPr>
          <p:cNvSpPr txBox="1"/>
          <p:nvPr/>
        </p:nvSpPr>
        <p:spPr>
          <a:xfrm>
            <a:off x="5153025" y="3629024"/>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61419785-CE5C-6917-969D-6716F5AD8A2B}"/>
              </a:ext>
            </a:extLst>
          </p:cNvPr>
          <p:cNvSpPr txBox="1"/>
          <p:nvPr/>
        </p:nvSpPr>
        <p:spPr>
          <a:xfrm>
            <a:off x="945078" y="5058326"/>
            <a:ext cx="1023257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cs typeface="Segoe UI"/>
              </a:rPr>
              <a:t>Executive can view all sales within a specified date period</a:t>
            </a:r>
          </a:p>
          <a:p>
            <a:pPr marL="285750" indent="-285750">
              <a:buFont typeface="Arial" panose="020B0604020202020204" pitchFamily="34" charset="0"/>
              <a:buChar char="•"/>
            </a:pPr>
            <a:r>
              <a:rPr lang="en-US" dirty="0">
                <a:cs typeface="Segoe UI"/>
              </a:rPr>
              <a:t>Executive can view all orders and create orders for specified suppliers</a:t>
            </a:r>
          </a:p>
          <a:p>
            <a:pPr marL="285750" indent="-285750">
              <a:buFont typeface="Arial" panose="020B0604020202020204" pitchFamily="34" charset="0"/>
              <a:buChar char="•"/>
            </a:pPr>
            <a:r>
              <a:rPr lang="en-US" dirty="0">
                <a:cs typeface="Segoe UI"/>
              </a:rPr>
              <a:t>Executive can view categories, view products, and create products/categories</a:t>
            </a:r>
          </a:p>
        </p:txBody>
      </p:sp>
    </p:spTree>
    <p:extLst>
      <p:ext uri="{BB962C8B-B14F-4D97-AF65-F5344CB8AC3E}">
        <p14:creationId xmlns:p14="http://schemas.microsoft.com/office/powerpoint/2010/main" val="259683360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Executive Walkthrough</a:t>
            </a:r>
          </a:p>
        </p:txBody>
      </p:sp>
      <p:sp>
        <p:nvSpPr>
          <p:cNvPr id="3" name="TextBox 2">
            <a:extLst>
              <a:ext uri="{FF2B5EF4-FFF2-40B4-BE49-F238E27FC236}">
                <a16:creationId xmlns:a16="http://schemas.microsoft.com/office/drawing/2014/main" id="{358C4F96-ED33-B5E2-A751-DBDBBEF3424D}"/>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a:rPr>
              <a:t>Divay</a:t>
            </a:r>
            <a:endParaRPr lang="en-US" dirty="0"/>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857084"/>
            <a:ext cx="10058400" cy="3425293"/>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32867600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B29A8-F10D-C69C-9B31-99B4B2CB84AC}"/>
              </a:ext>
            </a:extLst>
          </p:cNvPr>
          <p:cNvSpPr>
            <a:spLocks noGrp="1"/>
          </p:cNvSpPr>
          <p:nvPr>
            <p:ph type="title"/>
          </p:nvPr>
        </p:nvSpPr>
        <p:spPr/>
        <p:txBody>
          <a:bodyPr/>
          <a:lstStyle/>
          <a:p>
            <a:r>
              <a:rPr lang="en-US" dirty="0">
                <a:cs typeface="Segoe UI Light"/>
              </a:rPr>
              <a:t>Manager</a:t>
            </a:r>
            <a:endParaRPr lang="en-US" dirty="0"/>
          </a:p>
        </p:txBody>
      </p:sp>
      <p:pic>
        <p:nvPicPr>
          <p:cNvPr id="5" name="Picture 4">
            <a:extLst>
              <a:ext uri="{FF2B5EF4-FFF2-40B4-BE49-F238E27FC236}">
                <a16:creationId xmlns:a16="http://schemas.microsoft.com/office/drawing/2014/main" id="{ACDB49D2-EACA-8CD5-14CD-0540CEBAD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775" y="1966225"/>
            <a:ext cx="10058400" cy="2085880"/>
          </a:xfrm>
          <a:prstGeom prst="roundRect">
            <a:avLst>
              <a:gd name="adj" fmla="val 8594"/>
            </a:avLst>
          </a:prstGeom>
          <a:solidFill>
            <a:srgbClr val="FFFFFF">
              <a:shade val="85000"/>
            </a:srgbClr>
          </a:solidFill>
          <a:ln>
            <a:noFill/>
          </a:ln>
          <a:effectLst/>
        </p:spPr>
      </p:pic>
      <p:sp>
        <p:nvSpPr>
          <p:cNvPr id="7" name="TextBox 6">
            <a:extLst>
              <a:ext uri="{FF2B5EF4-FFF2-40B4-BE49-F238E27FC236}">
                <a16:creationId xmlns:a16="http://schemas.microsoft.com/office/drawing/2014/main" id="{55B2AEA2-37D7-0AD2-1622-6D3D507E453E}"/>
              </a:ext>
            </a:extLst>
          </p:cNvPr>
          <p:cNvSpPr txBox="1"/>
          <p:nvPr/>
        </p:nvSpPr>
        <p:spPr>
          <a:xfrm>
            <a:off x="1717557" y="4674288"/>
            <a:ext cx="893883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cs typeface="Segoe UI"/>
              </a:rPr>
              <a:t>Suppliers will mark orders as delivered to the warehouse</a:t>
            </a:r>
          </a:p>
          <a:p>
            <a:pPr marL="285750" indent="-285750">
              <a:buFont typeface="Arial" panose="020B0604020202020204" pitchFamily="34" charset="0"/>
              <a:buChar char="•"/>
            </a:pPr>
            <a:r>
              <a:rPr lang="en-US" dirty="0">
                <a:cs typeface="Segoe UI"/>
              </a:rPr>
              <a:t>The manager of the warehouse must mark the order as received to verify that they have received it</a:t>
            </a:r>
          </a:p>
        </p:txBody>
      </p:sp>
    </p:spTree>
    <p:extLst>
      <p:ext uri="{BB962C8B-B14F-4D97-AF65-F5344CB8AC3E}">
        <p14:creationId xmlns:p14="http://schemas.microsoft.com/office/powerpoint/2010/main" val="2055445008"/>
      </p:ext>
    </p:extLst>
  </p:cSld>
  <p:clrMapOvr>
    <a:masterClrMapping/>
  </p:clrMapOvr>
  <p:transition spd="med">
    <p:pull/>
  </p:transition>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BEA76BE831E34CAC75D18D001C9E46" ma:contentTypeVersion="4" ma:contentTypeDescription="Create a new document." ma:contentTypeScope="" ma:versionID="88a7cc16ee131fc9ae87cd3eec4bc74f">
  <xsd:schema xmlns:xsd="http://www.w3.org/2001/XMLSchema" xmlns:xs="http://www.w3.org/2001/XMLSchema" xmlns:p="http://schemas.microsoft.com/office/2006/metadata/properties" xmlns:ns3="78cf5410-275f-468f-b052-d5ff10f98652" xmlns:ns4="ee679975-8485-4af8-a407-dc52cce794d1" targetNamespace="http://schemas.microsoft.com/office/2006/metadata/properties" ma:root="true" ma:fieldsID="adeea1e9716b4c8e1bac5ce88f81c6f7" ns3:_="" ns4:_="">
    <xsd:import namespace="78cf5410-275f-468f-b052-d5ff10f98652"/>
    <xsd:import namespace="ee679975-8485-4af8-a407-dc52cce794d1"/>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cf5410-275f-468f-b052-d5ff10f9865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e679975-8485-4af8-a407-dc52cce794d1"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8cf5410-275f-468f-b052-d5ff10f98652" xsi:nil="true"/>
  </documentManagement>
</p:properties>
</file>

<file path=customXml/itemProps1.xml><?xml version="1.0" encoding="utf-8"?>
<ds:datastoreItem xmlns:ds="http://schemas.openxmlformats.org/officeDocument/2006/customXml" ds:itemID="{46451C44-2491-4121-AE28-8F8E336BB5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cf5410-275f-468f-b052-d5ff10f98652"/>
    <ds:schemaRef ds:uri="ee679975-8485-4af8-a407-dc52cce794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purl.org/dc/dcmitype/"/>
    <ds:schemaRef ds:uri="http://schemas.microsoft.com/office/2006/documentManagement/types"/>
    <ds:schemaRef ds:uri="http://purl.org/dc/terms/"/>
    <ds:schemaRef ds:uri="http://schemas.openxmlformats.org/package/2006/metadata/core-properties"/>
    <ds:schemaRef ds:uri="78cf5410-275f-468f-b052-d5ff10f98652"/>
    <ds:schemaRef ds:uri="http://www.w3.org/XML/1998/namespace"/>
    <ds:schemaRef ds:uri="http://purl.org/dc/elements/1.1/"/>
    <ds:schemaRef ds:uri="http://schemas.microsoft.com/office/infopath/2007/PartnerControls"/>
    <ds:schemaRef ds:uri="ee679975-8485-4af8-a407-dc52cce794d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511</Words>
  <Application>Microsoft Office PowerPoint</Application>
  <PresentationFormat>Widescreen</PresentationFormat>
  <Paragraphs>64</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WelcomeDoc</vt:lpstr>
      <vt:lpstr>Top Shelf</vt:lpstr>
      <vt:lpstr>Tech Stack</vt:lpstr>
      <vt:lpstr>Basic Flow</vt:lpstr>
      <vt:lpstr>Supplier</vt:lpstr>
      <vt:lpstr>Customer</vt:lpstr>
      <vt:lpstr>Customer Walkthrough</vt:lpstr>
      <vt:lpstr>Executive</vt:lpstr>
      <vt:lpstr>Executive Walkthrough</vt:lpstr>
      <vt:lpstr>Manager</vt:lpstr>
      <vt:lpstr>Admin</vt:lpstr>
      <vt:lpstr>Database Tables Diagram</vt:lpstr>
      <vt:lpstr>Frontend</vt:lpstr>
      <vt:lpstr>Backend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Shelf</dc:title>
  <dc:creator/>
  <cp:keywords/>
  <cp:lastModifiedBy/>
  <cp:revision>48</cp:revision>
  <dcterms:created xsi:type="dcterms:W3CDTF">2023-07-22T17:21:55Z</dcterms:created>
  <dcterms:modified xsi:type="dcterms:W3CDTF">2023-07-24T14:57:38Z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0x010100D5BEA76BE831E34CAC75D18D001C9E46</vt:lpwstr>
  </property>
</Properties>
</file>