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131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256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55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191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305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635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11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27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057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063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989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5/23/2023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79904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3" name="Rectangle 3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BCDBE3-9D90-4287-69E1-0AAEB678A8D2}"/>
              </a:ext>
            </a:extLst>
          </p:cNvPr>
          <p:cNvSpPr>
            <a:spLocks noGrp="1"/>
          </p:cNvSpPr>
          <p:nvPr>
            <p:ph type="ctrTitle"/>
          </p:nvPr>
        </p:nvSpPr>
        <p:spPr>
          <a:xfrm>
            <a:off x="638620" y="863695"/>
            <a:ext cx="3511233" cy="3779995"/>
          </a:xfrm>
        </p:spPr>
        <p:txBody>
          <a:bodyPr anchor="ctr">
            <a:normAutofit/>
          </a:bodyPr>
          <a:lstStyle/>
          <a:p>
            <a:r>
              <a:rPr lang="en-US">
                <a:solidFill>
                  <a:schemeClr val="tx1"/>
                </a:solidFill>
              </a:rPr>
              <a:t>Connect four game</a:t>
            </a:r>
            <a:endParaRPr lang="en-IN">
              <a:solidFill>
                <a:schemeClr val="tx1"/>
              </a:solidFill>
            </a:endParaRPr>
          </a:p>
        </p:txBody>
      </p:sp>
      <p:sp>
        <p:nvSpPr>
          <p:cNvPr id="3" name="Subtitle 2">
            <a:extLst>
              <a:ext uri="{FF2B5EF4-FFF2-40B4-BE49-F238E27FC236}">
                <a16:creationId xmlns:a16="http://schemas.microsoft.com/office/drawing/2014/main" id="{96B4449F-079F-29E6-7FA4-A2894A075189}"/>
              </a:ext>
            </a:extLst>
          </p:cNvPr>
          <p:cNvSpPr>
            <a:spLocks noGrp="1"/>
          </p:cNvSpPr>
          <p:nvPr>
            <p:ph type="subTitle" idx="1"/>
          </p:nvPr>
        </p:nvSpPr>
        <p:spPr>
          <a:xfrm>
            <a:off x="638621" y="4555817"/>
            <a:ext cx="3511233" cy="1586038"/>
          </a:xfrm>
        </p:spPr>
        <p:txBody>
          <a:bodyPr anchor="t">
            <a:normAutofit fontScale="40000" lnSpcReduction="20000"/>
          </a:bodyPr>
          <a:lstStyle/>
          <a:p>
            <a:r>
              <a:rPr lang="en-US" sz="2800" dirty="0"/>
              <a:t>JOSEPH RUFUS PARTHIBAN MARIA DASAN – 201ADB077</a:t>
            </a:r>
          </a:p>
          <a:p>
            <a:r>
              <a:rPr lang="en-US" sz="2800" dirty="0"/>
              <a:t>AKIL ARAVINTH MALAYANDIPATTINAM VASUDEVAN – 201ADB095</a:t>
            </a:r>
          </a:p>
          <a:p>
            <a:r>
              <a:rPr lang="en-US" sz="2800" dirty="0"/>
              <a:t>KANDA GAMAGE PRABODA HASAN- 191ADB086</a:t>
            </a:r>
          </a:p>
          <a:p>
            <a:r>
              <a:rPr lang="en-US" sz="2800" dirty="0"/>
              <a:t>HARIDU CHATHURANGA ATHTHANAYAKE GEDARALAGE- 203AEB010</a:t>
            </a:r>
            <a:endParaRPr lang="en-IN" sz="2200" dirty="0"/>
          </a:p>
        </p:txBody>
      </p:sp>
      <p:sp>
        <p:nvSpPr>
          <p:cNvPr id="35" name="Rectangle 3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Dice and pins on a board game">
            <a:extLst>
              <a:ext uri="{FF2B5EF4-FFF2-40B4-BE49-F238E27FC236}">
                <a16:creationId xmlns:a16="http://schemas.microsoft.com/office/drawing/2014/main" id="{23B2880B-4CE3-684C-3C59-64CED76E6F40}"/>
              </a:ext>
            </a:extLst>
          </p:cNvPr>
          <p:cNvPicPr>
            <a:picLocks noChangeAspect="1"/>
          </p:cNvPicPr>
          <p:nvPr/>
        </p:nvPicPr>
        <p:blipFill rotWithShape="1">
          <a:blip r:embed="rId2"/>
          <a:srcRect l="2599" r="24310"/>
          <a:stretch/>
        </p:blipFill>
        <p:spPr>
          <a:xfrm>
            <a:off x="4654295" y="10"/>
            <a:ext cx="7537705" cy="6857990"/>
          </a:xfrm>
          <a:prstGeom prst="rect">
            <a:avLst/>
          </a:prstGeom>
        </p:spPr>
      </p:pic>
    </p:spTree>
    <p:extLst>
      <p:ext uri="{BB962C8B-B14F-4D97-AF65-F5344CB8AC3E}">
        <p14:creationId xmlns:p14="http://schemas.microsoft.com/office/powerpoint/2010/main" val="12472526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A50D-2674-C177-F125-6C6C4E6743BE}"/>
              </a:ext>
            </a:extLst>
          </p:cNvPr>
          <p:cNvSpPr>
            <a:spLocks noGrp="1"/>
          </p:cNvSpPr>
          <p:nvPr>
            <p:ph type="title"/>
          </p:nvPr>
        </p:nvSpPr>
        <p:spPr/>
        <p:txBody>
          <a:bodyPr/>
          <a:lstStyle/>
          <a:p>
            <a:r>
              <a:rPr lang="en-US" dirty="0"/>
              <a:t>INTRDODUCTION to the game:</a:t>
            </a:r>
            <a:endParaRPr lang="en-IN" dirty="0"/>
          </a:p>
        </p:txBody>
      </p:sp>
      <p:sp>
        <p:nvSpPr>
          <p:cNvPr id="3" name="Content Placeholder 2">
            <a:extLst>
              <a:ext uri="{FF2B5EF4-FFF2-40B4-BE49-F238E27FC236}">
                <a16:creationId xmlns:a16="http://schemas.microsoft.com/office/drawing/2014/main" id="{009E26C5-DD2F-C784-1F0F-A7A5D10B20D1}"/>
              </a:ext>
            </a:extLst>
          </p:cNvPr>
          <p:cNvSpPr>
            <a:spLocks noGrp="1"/>
          </p:cNvSpPr>
          <p:nvPr>
            <p:ph idx="1"/>
          </p:nvPr>
        </p:nvSpPr>
        <p:spPr>
          <a:xfrm>
            <a:off x="581192" y="2340863"/>
            <a:ext cx="11029615" cy="3938555"/>
          </a:xfrm>
        </p:spPr>
        <p:txBody>
          <a:bodyPr>
            <a:normAutofit fontScale="92500" lnSpcReduction="10000"/>
          </a:bodyPr>
          <a:lstStyle/>
          <a:p>
            <a:pPr marL="0" indent="0">
              <a:buNone/>
            </a:pPr>
            <a:r>
              <a:rPr lang="en-US" dirty="0"/>
              <a:t>In the classic strategy game Connect 4, two players compete against one another to control the grid! Red or yellow discs are offered to the players. Starting in the center or at the edge, they drop the discs into the grid and stack their colored discs either vertically, horizontally, or diagonally.</a:t>
            </a:r>
          </a:p>
          <a:p>
            <a:pPr marL="0" indent="0">
              <a:buNone/>
            </a:pPr>
            <a:r>
              <a:rPr lang="en-US" dirty="0"/>
              <a:t>PROGRAMMING LANGUAGE USED:</a:t>
            </a:r>
          </a:p>
          <a:p>
            <a:r>
              <a:rPr lang="en-US" dirty="0"/>
              <a:t>Python</a:t>
            </a:r>
          </a:p>
          <a:p>
            <a:pPr marL="0" indent="0">
              <a:buNone/>
            </a:pPr>
            <a:endParaRPr lang="en-US" dirty="0"/>
          </a:p>
          <a:p>
            <a:pPr marL="0" indent="0">
              <a:buNone/>
            </a:pPr>
            <a:r>
              <a:rPr lang="en-US" dirty="0"/>
              <a:t>LIBRARIES USED:</a:t>
            </a:r>
          </a:p>
          <a:p>
            <a:r>
              <a:rPr lang="en-US" dirty="0"/>
              <a:t>math</a:t>
            </a:r>
          </a:p>
          <a:p>
            <a:r>
              <a:rPr lang="en-US" dirty="0" err="1"/>
              <a:t>pygame</a:t>
            </a:r>
            <a:endParaRPr lang="en-US" dirty="0"/>
          </a:p>
          <a:p>
            <a:r>
              <a:rPr lang="en-US" dirty="0" err="1"/>
              <a:t>numpy</a:t>
            </a:r>
            <a:endParaRPr lang="en-US" dirty="0"/>
          </a:p>
          <a:p>
            <a:r>
              <a:rPr lang="en-US" dirty="0"/>
              <a:t>sys</a:t>
            </a:r>
          </a:p>
        </p:txBody>
      </p:sp>
    </p:spTree>
    <p:extLst>
      <p:ext uri="{BB962C8B-B14F-4D97-AF65-F5344CB8AC3E}">
        <p14:creationId xmlns:p14="http://schemas.microsoft.com/office/powerpoint/2010/main" val="150872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BE32-89C3-445C-0825-B664F71E068A}"/>
              </a:ext>
            </a:extLst>
          </p:cNvPr>
          <p:cNvSpPr>
            <a:spLocks noGrp="1"/>
          </p:cNvSpPr>
          <p:nvPr>
            <p:ph type="title"/>
          </p:nvPr>
        </p:nvSpPr>
        <p:spPr/>
        <p:txBody>
          <a:bodyPr/>
          <a:lstStyle/>
          <a:p>
            <a:r>
              <a:rPr lang="en-US" dirty="0"/>
              <a:t>REQUIRMENTS:</a:t>
            </a:r>
            <a:endParaRPr lang="en-IN" dirty="0"/>
          </a:p>
        </p:txBody>
      </p:sp>
      <p:sp>
        <p:nvSpPr>
          <p:cNvPr id="3" name="Content Placeholder 2">
            <a:extLst>
              <a:ext uri="{FF2B5EF4-FFF2-40B4-BE49-F238E27FC236}">
                <a16:creationId xmlns:a16="http://schemas.microsoft.com/office/drawing/2014/main" id="{53927B57-7718-188C-F5CB-739BCE49B5E7}"/>
              </a:ext>
            </a:extLst>
          </p:cNvPr>
          <p:cNvSpPr>
            <a:spLocks noGrp="1"/>
          </p:cNvSpPr>
          <p:nvPr>
            <p:ph idx="1"/>
          </p:nvPr>
        </p:nvSpPr>
        <p:spPr>
          <a:xfrm>
            <a:off x="581192" y="2160573"/>
            <a:ext cx="11029615" cy="4240227"/>
          </a:xfrm>
        </p:spPr>
        <p:txBody>
          <a:bodyPr>
            <a:normAutofit fontScale="92500" lnSpcReduction="20000"/>
          </a:bodyPr>
          <a:lstStyle/>
          <a:p>
            <a:r>
              <a:rPr lang="en-US" sz="1800" b="0" i="0" u="none" strike="noStrike" dirty="0">
                <a:solidFill>
                  <a:srgbClr val="000000"/>
                </a:solidFill>
                <a:effectLst/>
                <a:latin typeface="Arial" panose="020B0604020202020204" pitchFamily="34" charset="0"/>
              </a:rPr>
              <a:t>The game will involve two players, each with their own </a:t>
            </a:r>
            <a:r>
              <a:rPr lang="en-US" sz="1800" b="0" i="0" u="none" strike="noStrike" dirty="0" err="1">
                <a:solidFill>
                  <a:srgbClr val="000000"/>
                </a:solidFill>
                <a:effectLst/>
                <a:latin typeface="Arial" panose="020B0604020202020204" pitchFamily="34" charset="0"/>
              </a:rPr>
              <a:t>colour</a:t>
            </a:r>
            <a:r>
              <a:rPr lang="en-US" sz="1800" b="0" i="0" u="none" strike="noStrike" dirty="0">
                <a:solidFill>
                  <a:srgbClr val="000000"/>
                </a:solidFill>
                <a:effectLst/>
                <a:latin typeface="Arial" panose="020B0604020202020204" pitchFamily="34" charset="0"/>
              </a:rPr>
              <a:t> (i.e. red and yellow). </a:t>
            </a:r>
          </a:p>
          <a:p>
            <a:r>
              <a:rPr lang="en-US" sz="1800" b="0" i="0" u="none" strike="noStrike" dirty="0">
                <a:solidFill>
                  <a:srgbClr val="000000"/>
                </a:solidFill>
                <a:effectLst/>
                <a:latin typeface="Arial" panose="020B0604020202020204" pitchFamily="34" charset="0"/>
              </a:rPr>
              <a:t>The game should contain a grid to drop the discs (21 yellow and </a:t>
            </a:r>
            <a:r>
              <a:rPr lang="en-US" sz="1800" b="0" i="0" u="none" strike="noStrike" dirty="0" err="1">
                <a:solidFill>
                  <a:srgbClr val="000000"/>
                </a:solidFill>
                <a:effectLst/>
                <a:latin typeface="Arial" panose="020B0604020202020204" pitchFamily="34" charset="0"/>
              </a:rPr>
              <a:t>reddiscs</a:t>
            </a:r>
            <a:r>
              <a:rPr lang="en-US" sz="1800" b="0" i="0" u="none" strike="noStrike" dirty="0">
                <a:solidFill>
                  <a:srgbClr val="000000"/>
                </a:solidFill>
                <a:effectLst/>
                <a:latin typeface="Arial" panose="020B0604020202020204" pitchFamily="34" charset="0"/>
              </a:rPr>
              <a:t>)</a:t>
            </a:r>
          </a:p>
          <a:p>
            <a:r>
              <a:rPr lang="en-US" sz="1800" b="0" i="0" u="none" strike="noStrike" dirty="0">
                <a:solidFill>
                  <a:srgbClr val="000000"/>
                </a:solidFill>
                <a:effectLst/>
                <a:latin typeface="Arial" panose="020B0604020202020204" pitchFamily="34" charset="0"/>
              </a:rPr>
              <a:t>Clicking on the column will allow players to place their piece into the lowest open slot in the column. </a:t>
            </a:r>
          </a:p>
          <a:p>
            <a:r>
              <a:rPr lang="en-US" sz="1800" b="0" i="0" u="none" strike="noStrike" dirty="0">
                <a:solidFill>
                  <a:srgbClr val="000000"/>
                </a:solidFill>
                <a:effectLst/>
                <a:latin typeface="Arial" panose="020B0604020202020204" pitchFamily="34" charset="0"/>
              </a:rPr>
              <a:t>The game will have alternate turns between the players.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When a player has four pieces in a row (horizontally, vertically, or diagonally), the game will recognize it and deem that player the winner. </a:t>
            </a:r>
          </a:p>
          <a:p>
            <a:pPr rtl="0">
              <a:spcBef>
                <a:spcPts val="1200"/>
              </a:spcBef>
              <a:spcAft>
                <a:spcPts val="1200"/>
              </a:spcAft>
            </a:pPr>
            <a:r>
              <a:rPr lang="en-US" sz="1800" dirty="0">
                <a:solidFill>
                  <a:srgbClr val="000000"/>
                </a:solidFill>
                <a:latin typeface="Arial" panose="020B0604020202020204" pitchFamily="34" charset="0"/>
              </a:rPr>
              <a:t>the game is announced as a draw when the board is full.</a:t>
            </a: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The quit option will be available throughout the game.</a:t>
            </a:r>
          </a:p>
          <a:p>
            <a:pPr rtl="0">
              <a:spcBef>
                <a:spcPts val="1200"/>
              </a:spcBef>
              <a:spcAft>
                <a:spcPts val="1200"/>
              </a:spcAft>
            </a:pPr>
            <a:r>
              <a:rPr lang="en-US" sz="1800" b="0" i="0" u="none" strike="noStrike" dirty="0">
                <a:solidFill>
                  <a:srgbClr val="000000"/>
                </a:solidFill>
                <a:effectLst/>
                <a:latin typeface="Arial" panose="020B0604020202020204" pitchFamily="34" charset="0"/>
              </a:rPr>
              <a:t>After the game has concluded, a restart option will be available to restart the game.</a:t>
            </a:r>
            <a:endParaRPr lang="en-US" sz="2000" b="0" dirty="0">
              <a:effectLst/>
            </a:endParaRPr>
          </a:p>
          <a:p>
            <a:r>
              <a:rPr lang="en-US" sz="1800" b="0" i="0" u="none" strike="noStrike" dirty="0">
                <a:solidFill>
                  <a:srgbClr val="000000"/>
                </a:solidFill>
                <a:effectLst/>
                <a:latin typeface="Arial" panose="020B0604020202020204" pitchFamily="34" charset="0"/>
              </a:rPr>
              <a:t>Two players can compete against one another in the game on the same computer.</a:t>
            </a:r>
            <a:endParaRPr lang="en-IN" dirty="0"/>
          </a:p>
        </p:txBody>
      </p:sp>
    </p:spTree>
    <p:extLst>
      <p:ext uri="{BB962C8B-B14F-4D97-AF65-F5344CB8AC3E}">
        <p14:creationId xmlns:p14="http://schemas.microsoft.com/office/powerpoint/2010/main" val="38260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2B0-B8BB-B475-695D-792F37C7ADB1}"/>
              </a:ext>
            </a:extLst>
          </p:cNvPr>
          <p:cNvSpPr>
            <a:spLocks noGrp="1"/>
          </p:cNvSpPr>
          <p:nvPr>
            <p:ph type="title"/>
          </p:nvPr>
        </p:nvSpPr>
        <p:spPr/>
        <p:txBody>
          <a:bodyPr/>
          <a:lstStyle/>
          <a:p>
            <a:r>
              <a:rPr lang="en-US" dirty="0"/>
              <a:t>BLACK BOX TESTING:</a:t>
            </a:r>
            <a:endParaRPr lang="en-IN" dirty="0"/>
          </a:p>
        </p:txBody>
      </p:sp>
      <p:pic>
        <p:nvPicPr>
          <p:cNvPr id="4" name="Picture 3">
            <a:extLst>
              <a:ext uri="{FF2B5EF4-FFF2-40B4-BE49-F238E27FC236}">
                <a16:creationId xmlns:a16="http://schemas.microsoft.com/office/drawing/2014/main" id="{80019C3F-FB70-D815-5BEC-B026F56FC411}"/>
              </a:ext>
            </a:extLst>
          </p:cNvPr>
          <p:cNvPicPr>
            <a:picLocks noChangeAspect="1"/>
          </p:cNvPicPr>
          <p:nvPr/>
        </p:nvPicPr>
        <p:blipFill>
          <a:blip r:embed="rId2"/>
          <a:stretch>
            <a:fillRect/>
          </a:stretch>
        </p:blipFill>
        <p:spPr>
          <a:xfrm>
            <a:off x="1937652" y="2006980"/>
            <a:ext cx="8306100" cy="4121362"/>
          </a:xfrm>
          <a:prstGeom prst="rect">
            <a:avLst/>
          </a:prstGeom>
        </p:spPr>
      </p:pic>
    </p:spTree>
    <p:extLst>
      <p:ext uri="{BB962C8B-B14F-4D97-AF65-F5344CB8AC3E}">
        <p14:creationId xmlns:p14="http://schemas.microsoft.com/office/powerpoint/2010/main" val="111580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42B0-B8BB-B475-695D-792F37C7ADB1}"/>
              </a:ext>
            </a:extLst>
          </p:cNvPr>
          <p:cNvSpPr>
            <a:spLocks noGrp="1"/>
          </p:cNvSpPr>
          <p:nvPr>
            <p:ph type="title"/>
          </p:nvPr>
        </p:nvSpPr>
        <p:spPr/>
        <p:txBody>
          <a:bodyPr/>
          <a:lstStyle/>
          <a:p>
            <a:r>
              <a:rPr lang="en-US" dirty="0"/>
              <a:t>BLACK BOX TESTING:</a:t>
            </a:r>
            <a:endParaRPr lang="en-IN" dirty="0"/>
          </a:p>
        </p:txBody>
      </p:sp>
      <p:pic>
        <p:nvPicPr>
          <p:cNvPr id="4" name="Picture 3">
            <a:extLst>
              <a:ext uri="{FF2B5EF4-FFF2-40B4-BE49-F238E27FC236}">
                <a16:creationId xmlns:a16="http://schemas.microsoft.com/office/drawing/2014/main" id="{2983565A-4E35-67C4-AD4B-244FC1A1CB89}"/>
              </a:ext>
            </a:extLst>
          </p:cNvPr>
          <p:cNvPicPr>
            <a:picLocks noChangeAspect="1"/>
          </p:cNvPicPr>
          <p:nvPr/>
        </p:nvPicPr>
        <p:blipFill>
          <a:blip r:embed="rId2"/>
          <a:stretch>
            <a:fillRect/>
          </a:stretch>
        </p:blipFill>
        <p:spPr>
          <a:xfrm>
            <a:off x="1780247" y="2119444"/>
            <a:ext cx="8407624" cy="4140413"/>
          </a:xfrm>
          <a:prstGeom prst="rect">
            <a:avLst/>
          </a:prstGeom>
        </p:spPr>
      </p:pic>
    </p:spTree>
    <p:extLst>
      <p:ext uri="{BB962C8B-B14F-4D97-AF65-F5344CB8AC3E}">
        <p14:creationId xmlns:p14="http://schemas.microsoft.com/office/powerpoint/2010/main" val="225186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ABED-5A12-C9F8-8373-601E1FA8D645}"/>
              </a:ext>
            </a:extLst>
          </p:cNvPr>
          <p:cNvSpPr>
            <a:spLocks noGrp="1"/>
          </p:cNvSpPr>
          <p:nvPr>
            <p:ph type="title"/>
          </p:nvPr>
        </p:nvSpPr>
        <p:spPr/>
        <p:txBody>
          <a:bodyPr/>
          <a:lstStyle/>
          <a:p>
            <a:r>
              <a:rPr lang="en-US" dirty="0"/>
              <a:t>UML:</a:t>
            </a:r>
            <a:endParaRPr lang="en-IN" dirty="0"/>
          </a:p>
        </p:txBody>
      </p:sp>
      <p:pic>
        <p:nvPicPr>
          <p:cNvPr id="4" name="Picture 3">
            <a:extLst>
              <a:ext uri="{FF2B5EF4-FFF2-40B4-BE49-F238E27FC236}">
                <a16:creationId xmlns:a16="http://schemas.microsoft.com/office/drawing/2014/main" id="{B5AC2B6B-D0E8-6C1A-9F0D-9C5DE6F87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631" y="1798910"/>
            <a:ext cx="8849769" cy="4656929"/>
          </a:xfrm>
          <a:prstGeom prst="rect">
            <a:avLst/>
          </a:prstGeom>
        </p:spPr>
      </p:pic>
    </p:spTree>
    <p:extLst>
      <p:ext uri="{BB962C8B-B14F-4D97-AF65-F5344CB8AC3E}">
        <p14:creationId xmlns:p14="http://schemas.microsoft.com/office/powerpoint/2010/main" val="234523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405B4-7BE0-E681-F7B6-8419F0C48B09}"/>
              </a:ext>
            </a:extLst>
          </p:cNvPr>
          <p:cNvSpPr txBox="1"/>
          <p:nvPr/>
        </p:nvSpPr>
        <p:spPr>
          <a:xfrm>
            <a:off x="436970" y="1294726"/>
            <a:ext cx="11450230" cy="5632311"/>
          </a:xfrm>
          <a:prstGeom prst="rect">
            <a:avLst/>
          </a:prstGeom>
          <a:noFill/>
        </p:spPr>
        <p:txBody>
          <a:bodyPr wrap="square" rtlCol="0">
            <a:spAutoFit/>
          </a:bodyPr>
          <a:lstStyle/>
          <a:p>
            <a:r>
              <a:rPr lang="en-US" dirty="0"/>
              <a:t>CLASSES:</a:t>
            </a:r>
          </a:p>
          <a:p>
            <a:pPr marL="285750" indent="-285750">
              <a:buFont typeface="Arial" panose="020B0604020202020204" pitchFamily="34" charset="0"/>
              <a:buChar char="•"/>
            </a:pPr>
            <a:r>
              <a:rPr lang="en-IN" sz="1800" b="0" i="0" u="none" strike="noStrike" dirty="0">
                <a:solidFill>
                  <a:srgbClr val="000000"/>
                </a:solidFill>
                <a:effectLst/>
                <a:latin typeface="Arial" panose="020B0604020202020204" pitchFamily="34" charset="0"/>
              </a:rPr>
              <a:t>Game</a:t>
            </a:r>
            <a:endParaRPr lang="en-US" sz="18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IN" sz="1800" b="0" i="0" u="none" strike="noStrike" dirty="0">
                <a:solidFill>
                  <a:srgbClr val="000000"/>
                </a:solidFill>
                <a:effectLst/>
                <a:latin typeface="Arial" panose="020B0604020202020204" pitchFamily="34" charset="0"/>
              </a:rPr>
              <a:t>Board</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IN" sz="1800" b="0" i="0" u="none" strike="noStrike" dirty="0">
                <a:solidFill>
                  <a:srgbClr val="000000"/>
                </a:solidFill>
                <a:effectLst/>
                <a:latin typeface="Arial" panose="020B0604020202020204" pitchFamily="34" charset="0"/>
              </a:rPr>
              <a:t>Button</a:t>
            </a:r>
            <a:endParaRPr lang="en-US" sz="18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IN" sz="1800" b="0" i="0" u="none" strike="noStrike" dirty="0">
                <a:solidFill>
                  <a:srgbClr val="000000"/>
                </a:solidFill>
                <a:effectLst/>
                <a:latin typeface="Arial" panose="020B0604020202020204" pitchFamily="34" charset="0"/>
              </a:rPr>
              <a:t>Coin</a:t>
            </a:r>
          </a:p>
          <a:p>
            <a:endParaRPr lang="en-IN" dirty="0">
              <a:solidFill>
                <a:srgbClr val="000000"/>
              </a:solidFill>
              <a:latin typeface="Arial" panose="020B0604020202020204" pitchFamily="34" charset="0"/>
            </a:endParaRPr>
          </a:p>
          <a:p>
            <a:r>
              <a:rPr lang="en-IN" dirty="0">
                <a:solidFill>
                  <a:srgbClr val="000000"/>
                </a:solidFill>
                <a:latin typeface="Arial" panose="020B0604020202020204" pitchFamily="34" charset="0"/>
              </a:rPr>
              <a:t>ATTRIBUTES OF GAME:</a:t>
            </a:r>
          </a:p>
          <a:p>
            <a:pPr marL="457200" rtl="0">
              <a:spcBef>
                <a:spcPts val="0"/>
              </a:spcBef>
              <a:spcAft>
                <a:spcPts val="0"/>
              </a:spcAft>
            </a:pPr>
            <a:r>
              <a:rPr lang="en-US" sz="1800" b="0" i="0" u="none" strike="noStrike" dirty="0">
                <a:solidFill>
                  <a:srgbClr val="000000"/>
                </a:solidFill>
                <a:effectLst/>
                <a:latin typeface="Roboto" panose="02000000000000000000" pitchFamily="2" charset="0"/>
              </a:rPr>
              <a:t> SQUARESIZE, width, height, size, RADIUS </a:t>
            </a:r>
            <a:r>
              <a:rPr lang="en-US" dirty="0">
                <a:solidFill>
                  <a:srgbClr val="000000"/>
                </a:solidFill>
                <a:latin typeface="Roboto" panose="02000000000000000000" pitchFamily="2" charset="0"/>
              </a:rPr>
              <a:t>and </a:t>
            </a:r>
            <a:r>
              <a:rPr lang="en-US" sz="1800" b="0" i="0" u="none" strike="noStrike" dirty="0">
                <a:solidFill>
                  <a:srgbClr val="000000"/>
                </a:solidFill>
                <a:effectLst/>
                <a:latin typeface="Roboto" panose="02000000000000000000" pitchFamily="2" charset="0"/>
              </a:rPr>
              <a:t>screen</a:t>
            </a:r>
            <a:r>
              <a:rPr lang="en-US" dirty="0">
                <a:solidFill>
                  <a:srgbClr val="000000"/>
                </a:solidFill>
                <a:latin typeface="Roboto" panose="02000000000000000000" pitchFamily="2" charset="0"/>
              </a:rPr>
              <a:t>.</a:t>
            </a:r>
            <a:endParaRPr lang="en-US" b="0" dirty="0">
              <a:effectLst/>
            </a:endParaRPr>
          </a:p>
          <a:p>
            <a:endParaRPr lang="en-IN" dirty="0">
              <a:solidFill>
                <a:srgbClr val="000000"/>
              </a:solidFill>
              <a:latin typeface="Arial" panose="020B0604020202020204" pitchFamily="34" charset="0"/>
            </a:endParaRPr>
          </a:p>
          <a:p>
            <a:r>
              <a:rPr lang="en-IN" dirty="0">
                <a:solidFill>
                  <a:srgbClr val="000000"/>
                </a:solidFill>
                <a:latin typeface="Arial" panose="020B0604020202020204" pitchFamily="34" charset="0"/>
              </a:rPr>
              <a:t>ATTRIBUTES OF BOARD:</a:t>
            </a:r>
          </a:p>
          <a:p>
            <a:r>
              <a:rPr lang="en-IN" dirty="0">
                <a:solidFill>
                  <a:srgbClr val="000000"/>
                </a:solidFill>
                <a:latin typeface="Arial" panose="020B0604020202020204" pitchFamily="34" charset="0"/>
              </a:rPr>
              <a:t>        </a:t>
            </a:r>
            <a:r>
              <a:rPr lang="en-IN" sz="1800" b="0" i="0" u="none" strike="noStrike" dirty="0">
                <a:solidFill>
                  <a:srgbClr val="000000"/>
                </a:solidFill>
                <a:effectLst/>
                <a:latin typeface="Roboto" panose="02000000000000000000" pitchFamily="2" charset="0"/>
              </a:rPr>
              <a:t>board</a:t>
            </a:r>
          </a:p>
          <a:p>
            <a:endParaRPr lang="en-IN" dirty="0"/>
          </a:p>
          <a:p>
            <a:r>
              <a:rPr lang="en-IN" dirty="0">
                <a:solidFill>
                  <a:srgbClr val="000000"/>
                </a:solidFill>
                <a:latin typeface="Arial" panose="020B0604020202020204" pitchFamily="34" charset="0"/>
              </a:rPr>
              <a:t>ATTRIBUTES OF BUTTON:</a:t>
            </a:r>
          </a:p>
          <a:p>
            <a:pPr marL="457200" rtl="0">
              <a:spcBef>
                <a:spcPts val="0"/>
              </a:spcBef>
              <a:spcAft>
                <a:spcPts val="0"/>
              </a:spcAft>
            </a:pPr>
            <a:r>
              <a:rPr lang="en-IN" dirty="0">
                <a:solidFill>
                  <a:srgbClr val="000000"/>
                </a:solidFill>
                <a:latin typeface="Arial" panose="020B0604020202020204" pitchFamily="34" charset="0"/>
              </a:rPr>
              <a:t> </a:t>
            </a:r>
            <a:r>
              <a:rPr lang="en-US" sz="1800" b="0" i="0" u="none" strike="noStrike" dirty="0">
                <a:solidFill>
                  <a:srgbClr val="000000"/>
                </a:solidFill>
                <a:effectLst/>
                <a:latin typeface="Roboto" panose="02000000000000000000" pitchFamily="2" charset="0"/>
              </a:rPr>
              <a:t>screen, color, </a:t>
            </a:r>
            <a:r>
              <a:rPr lang="en-US" sz="1800" b="0" i="0" u="none" strike="noStrike" dirty="0" err="1">
                <a:solidFill>
                  <a:srgbClr val="000000"/>
                </a:solidFill>
                <a:effectLst/>
                <a:latin typeface="Roboto" panose="02000000000000000000" pitchFamily="2" charset="0"/>
              </a:rPr>
              <a:t>rect</a:t>
            </a:r>
            <a:r>
              <a:rPr lang="en-US" sz="1800" b="0" i="0" u="none" strike="noStrike" dirty="0">
                <a:solidFill>
                  <a:srgbClr val="000000"/>
                </a:solidFill>
                <a:effectLst/>
                <a:latin typeface="Roboto" panose="02000000000000000000" pitchFamily="2" charset="0"/>
              </a:rPr>
              <a:t>, font and text:</a:t>
            </a:r>
            <a:br>
              <a:rPr lang="en-US" dirty="0"/>
            </a:br>
            <a:endParaRPr lang="en-IN" dirty="0"/>
          </a:p>
          <a:p>
            <a:r>
              <a:rPr lang="en-IN" dirty="0">
                <a:solidFill>
                  <a:srgbClr val="000000"/>
                </a:solidFill>
                <a:latin typeface="Arial" panose="020B0604020202020204" pitchFamily="34" charset="0"/>
              </a:rPr>
              <a:t>ATTRIBUTES OF COIN:</a:t>
            </a:r>
          </a:p>
          <a:p>
            <a:pPr marL="457200" rtl="0">
              <a:spcBef>
                <a:spcPts val="0"/>
              </a:spcBef>
              <a:spcAft>
                <a:spcPts val="0"/>
              </a:spcAft>
            </a:pPr>
            <a:r>
              <a:rPr lang="en-IN" dirty="0">
                <a:solidFill>
                  <a:srgbClr val="000000"/>
                </a:solidFill>
                <a:latin typeface="Arial" panose="020B0604020202020204" pitchFamily="34" charset="0"/>
              </a:rPr>
              <a:t> </a:t>
            </a:r>
            <a:r>
              <a:rPr lang="en-US" sz="1800" b="0" i="0" u="none" strike="noStrike" dirty="0">
                <a:solidFill>
                  <a:srgbClr val="000000"/>
                </a:solidFill>
                <a:effectLst/>
                <a:latin typeface="Roboto" panose="02000000000000000000" pitchFamily="2" charset="0"/>
              </a:rPr>
              <a:t>screen, color, position and radius.</a:t>
            </a:r>
            <a:endParaRPr lang="en-US" b="0" dirty="0">
              <a:effectLst/>
            </a:endParaRPr>
          </a:p>
          <a:p>
            <a:br>
              <a:rPr lang="en-US" dirty="0"/>
            </a:br>
            <a:endParaRPr lang="en-IN" dirty="0"/>
          </a:p>
          <a:p>
            <a:endParaRPr lang="en-IN" dirty="0">
              <a:solidFill>
                <a:srgbClr val="000000"/>
              </a:solidFill>
              <a:latin typeface="Arial" panose="020B0604020202020204" pitchFamily="34" charset="0"/>
            </a:endParaRPr>
          </a:p>
        </p:txBody>
      </p:sp>
    </p:spTree>
    <p:extLst>
      <p:ext uri="{BB962C8B-B14F-4D97-AF65-F5344CB8AC3E}">
        <p14:creationId xmlns:p14="http://schemas.microsoft.com/office/powerpoint/2010/main" val="209901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24B52-054D-4838-5719-CDE248EB27BF}"/>
              </a:ext>
            </a:extLst>
          </p:cNvPr>
          <p:cNvSpPr txBox="1"/>
          <p:nvPr/>
        </p:nvSpPr>
        <p:spPr>
          <a:xfrm>
            <a:off x="2427611" y="3105834"/>
            <a:ext cx="8067760" cy="646331"/>
          </a:xfrm>
          <a:prstGeom prst="rect">
            <a:avLst/>
          </a:prstGeom>
          <a:noFill/>
        </p:spPr>
        <p:txBody>
          <a:bodyPr wrap="square" rtlCol="0">
            <a:spAutoFit/>
          </a:bodyPr>
          <a:lstStyle/>
          <a:p>
            <a:r>
              <a:rPr lang="en-US" sz="3600" dirty="0"/>
              <a:t>DEMONSTRATION OF THE GAME</a:t>
            </a:r>
            <a:endParaRPr lang="en-IN" sz="3600" dirty="0"/>
          </a:p>
        </p:txBody>
      </p:sp>
    </p:spTree>
    <p:extLst>
      <p:ext uri="{BB962C8B-B14F-4D97-AF65-F5344CB8AC3E}">
        <p14:creationId xmlns:p14="http://schemas.microsoft.com/office/powerpoint/2010/main" val="1157872662"/>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393620"/>
      </a:dk2>
      <a:lt2>
        <a:srgbClr val="E8E2E6"/>
      </a:lt2>
      <a:accent1>
        <a:srgbClr val="22B94A"/>
      </a:accent1>
      <a:accent2>
        <a:srgbClr val="2EBB16"/>
      </a:accent2>
      <a:accent3>
        <a:srgbClr val="74B321"/>
      </a:accent3>
      <a:accent4>
        <a:srgbClr val="A4A613"/>
      </a:accent4>
      <a:accent5>
        <a:srgbClr val="D79128"/>
      </a:accent5>
      <a:accent6>
        <a:srgbClr val="D33B19"/>
      </a:accent6>
      <a:hlink>
        <a:srgbClr val="978032"/>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273</TotalTime>
  <Words>327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Gill Sans MT</vt:lpstr>
      <vt:lpstr>Roboto</vt:lpstr>
      <vt:lpstr>Wingdings 2</vt:lpstr>
      <vt:lpstr>DividendVTI</vt:lpstr>
      <vt:lpstr>Connect four game</vt:lpstr>
      <vt:lpstr>INTRDODUCTION to the game:</vt:lpstr>
      <vt:lpstr>REQUIRMENTS:</vt:lpstr>
      <vt:lpstr>BLACK BOX TESTING:</vt:lpstr>
      <vt:lpstr>BLACK BOX TESTING:</vt:lpstr>
      <vt:lpstr>UML: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four game</dc:title>
  <dc:creator>Akil Arvinth Malayandipattinam Vasudevan</dc:creator>
  <cp:lastModifiedBy>Joseph Rufus Parthiban Maria Dasan</cp:lastModifiedBy>
  <cp:revision>8</cp:revision>
  <dcterms:created xsi:type="dcterms:W3CDTF">2023-05-22T15:18:53Z</dcterms:created>
  <dcterms:modified xsi:type="dcterms:W3CDTF">2023-05-23T14:41:30Z</dcterms:modified>
</cp:coreProperties>
</file>