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4A682-13D5-4DC4-81A8-8489D4614CF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1C9C1B-4BC0-4454-9003-D6AB27E631B6}">
      <dgm:prSet custT="1"/>
      <dgm:spPr/>
      <dgm:t>
        <a:bodyPr/>
        <a:lstStyle/>
        <a:p>
          <a:pPr algn="l"/>
          <a:r>
            <a:rPr lang="en-US" sz="2200" baseline="0" dirty="0"/>
            <a:t>Getting practice with the syntax for using pandas, </a:t>
          </a:r>
          <a:r>
            <a:rPr lang="en-US" sz="2200" baseline="0" dirty="0" err="1"/>
            <a:t>numpy</a:t>
          </a:r>
          <a:r>
            <a:rPr lang="en-US" sz="2200" baseline="0" dirty="0"/>
            <a:t>, seaborn &amp; matplotlib libraries.</a:t>
          </a:r>
          <a:endParaRPr lang="en-US" sz="2200" dirty="0"/>
        </a:p>
      </dgm:t>
    </dgm:pt>
    <dgm:pt modelId="{15641FA5-8472-4F65-B5C9-AC75512A135C}" type="parTrans" cxnId="{FB469E87-B1DD-4466-A77F-142FB0277789}">
      <dgm:prSet/>
      <dgm:spPr/>
      <dgm:t>
        <a:bodyPr/>
        <a:lstStyle/>
        <a:p>
          <a:endParaRPr lang="en-US"/>
        </a:p>
      </dgm:t>
    </dgm:pt>
    <dgm:pt modelId="{25D0C887-849D-4013-B7A0-F65DA7AE6374}" type="sibTrans" cxnId="{FB469E87-B1DD-4466-A77F-142FB027778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347DEF07-179E-4EAD-AE54-F58CE763AA61}">
      <dgm:prSet custT="1"/>
      <dgm:spPr/>
      <dgm:t>
        <a:bodyPr/>
        <a:lstStyle/>
        <a:p>
          <a:pPr algn="l"/>
          <a:r>
            <a:rPr lang="en-US" sz="2200" baseline="0" dirty="0"/>
            <a:t>Learnt new functions that we weren’t aware before such as – </a:t>
          </a:r>
          <a:r>
            <a:rPr lang="en-US" sz="2200" baseline="0" dirty="0" err="1"/>
            <a:t>iterrows</a:t>
          </a:r>
          <a:r>
            <a:rPr lang="en-US" sz="2200" baseline="0" dirty="0"/>
            <a:t>(), </a:t>
          </a:r>
          <a:r>
            <a:rPr lang="en-US" sz="2200" baseline="0" dirty="0" err="1"/>
            <a:t>idmax</a:t>
          </a:r>
          <a:r>
            <a:rPr lang="en-US" sz="2200" baseline="0" dirty="0"/>
            <a:t>(), </a:t>
          </a:r>
          <a:r>
            <a:rPr lang="en-US" sz="2200" baseline="0" dirty="0" err="1"/>
            <a:t>value_counts</a:t>
          </a:r>
          <a:r>
            <a:rPr lang="en-US" sz="2200" baseline="0" dirty="0"/>
            <a:t>(), size()  and new concepts like pivot tables etc</a:t>
          </a:r>
          <a:r>
            <a:rPr lang="en-US" sz="2100" baseline="0" dirty="0"/>
            <a:t>. </a:t>
          </a:r>
          <a:endParaRPr lang="en-US" sz="2100" dirty="0"/>
        </a:p>
      </dgm:t>
    </dgm:pt>
    <dgm:pt modelId="{169FFB9C-7B45-4340-821A-45AF5A7B82AA}" type="parTrans" cxnId="{5D2D2867-174D-4D3E-A1BC-0647DF76E001}">
      <dgm:prSet/>
      <dgm:spPr/>
      <dgm:t>
        <a:bodyPr/>
        <a:lstStyle/>
        <a:p>
          <a:endParaRPr lang="en-US"/>
        </a:p>
      </dgm:t>
    </dgm:pt>
    <dgm:pt modelId="{B3575B18-E26B-46AA-9112-CC0E90FC3D4C}" type="sibTrans" cxnId="{5D2D2867-174D-4D3E-A1BC-0647DF76E00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A9E956CA-E7BF-4664-9029-DCDA355C87A4}">
      <dgm:prSet custT="1"/>
      <dgm:spPr/>
      <dgm:t>
        <a:bodyPr/>
        <a:lstStyle/>
        <a:p>
          <a:pPr algn="l"/>
          <a:r>
            <a:rPr lang="en-US" sz="2200" baseline="0" dirty="0"/>
            <a:t>Improvised our skills for coming up with the logic to solve programming questions. </a:t>
          </a:r>
          <a:endParaRPr lang="en-US" sz="2200" dirty="0"/>
        </a:p>
      </dgm:t>
    </dgm:pt>
    <dgm:pt modelId="{6F22DAD1-9F52-416B-B1CB-D993225DFCC0}" type="parTrans" cxnId="{A44EA688-3F67-466C-9AF6-B4109DA49ECC}">
      <dgm:prSet/>
      <dgm:spPr/>
      <dgm:t>
        <a:bodyPr/>
        <a:lstStyle/>
        <a:p>
          <a:endParaRPr lang="en-US"/>
        </a:p>
      </dgm:t>
    </dgm:pt>
    <dgm:pt modelId="{7AD58896-9205-4EFB-B109-079ECB161149}" type="sibTrans" cxnId="{A44EA688-3F67-466C-9AF6-B4109DA49ECC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31CB7589-97EC-4175-834A-5406559D925E}" type="pres">
      <dgm:prSet presAssocID="{9AA4A682-13D5-4DC4-81A8-8489D4614CFF}" presName="Name0" presStyleCnt="0">
        <dgm:presLayoutVars>
          <dgm:animLvl val="lvl"/>
          <dgm:resizeHandles val="exact"/>
        </dgm:presLayoutVars>
      </dgm:prSet>
      <dgm:spPr/>
    </dgm:pt>
    <dgm:pt modelId="{A3D5B435-ACB9-4C9F-99FC-449E19815753}" type="pres">
      <dgm:prSet presAssocID="{2E1C9C1B-4BC0-4454-9003-D6AB27E631B6}" presName="compositeNode" presStyleCnt="0">
        <dgm:presLayoutVars>
          <dgm:bulletEnabled val="1"/>
        </dgm:presLayoutVars>
      </dgm:prSet>
      <dgm:spPr/>
    </dgm:pt>
    <dgm:pt modelId="{A482A241-D24A-4FFC-BE03-ED3FE37E574B}" type="pres">
      <dgm:prSet presAssocID="{2E1C9C1B-4BC0-4454-9003-D6AB27E631B6}" presName="bgRect" presStyleLbl="alignNode1" presStyleIdx="0" presStyleCnt="3"/>
      <dgm:spPr/>
    </dgm:pt>
    <dgm:pt modelId="{E5313421-2112-44AE-9AA4-FBC7F22F1ACE}" type="pres">
      <dgm:prSet presAssocID="{25D0C887-849D-4013-B7A0-F65DA7AE637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A5F3D94-30BA-4DA0-B2CD-582250B30D06}" type="pres">
      <dgm:prSet presAssocID="{2E1C9C1B-4BC0-4454-9003-D6AB27E631B6}" presName="nodeRect" presStyleLbl="alignNode1" presStyleIdx="0" presStyleCnt="3">
        <dgm:presLayoutVars>
          <dgm:bulletEnabled val="1"/>
        </dgm:presLayoutVars>
      </dgm:prSet>
      <dgm:spPr/>
    </dgm:pt>
    <dgm:pt modelId="{00FBBBF0-F620-42CD-BEF4-4060E683FE68}" type="pres">
      <dgm:prSet presAssocID="{25D0C887-849D-4013-B7A0-F65DA7AE6374}" presName="sibTrans" presStyleCnt="0"/>
      <dgm:spPr/>
    </dgm:pt>
    <dgm:pt modelId="{7B82045C-94F4-4E14-AE82-F664BB237EF7}" type="pres">
      <dgm:prSet presAssocID="{347DEF07-179E-4EAD-AE54-F58CE763AA61}" presName="compositeNode" presStyleCnt="0">
        <dgm:presLayoutVars>
          <dgm:bulletEnabled val="1"/>
        </dgm:presLayoutVars>
      </dgm:prSet>
      <dgm:spPr/>
    </dgm:pt>
    <dgm:pt modelId="{4880B5B6-70F9-437B-92B9-1300BFE447A7}" type="pres">
      <dgm:prSet presAssocID="{347DEF07-179E-4EAD-AE54-F58CE763AA61}" presName="bgRect" presStyleLbl="alignNode1" presStyleIdx="1" presStyleCnt="3" custScaleX="103786" custScaleY="95748" custLinFactNeighborX="-21" custLinFactNeighborY="-4271"/>
      <dgm:spPr/>
    </dgm:pt>
    <dgm:pt modelId="{E5C1D83C-75E0-45B8-8BC2-4940D03212C0}" type="pres">
      <dgm:prSet presAssocID="{B3575B18-E26B-46AA-9112-CC0E90FC3D4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B4362BD-4395-40F6-B7DE-0E2253773DCB}" type="pres">
      <dgm:prSet presAssocID="{347DEF07-179E-4EAD-AE54-F58CE763AA61}" presName="nodeRect" presStyleLbl="alignNode1" presStyleIdx="1" presStyleCnt="3">
        <dgm:presLayoutVars>
          <dgm:bulletEnabled val="1"/>
        </dgm:presLayoutVars>
      </dgm:prSet>
      <dgm:spPr/>
    </dgm:pt>
    <dgm:pt modelId="{E5F5768E-E35F-495F-A7FC-CE77E93E0066}" type="pres">
      <dgm:prSet presAssocID="{B3575B18-E26B-46AA-9112-CC0E90FC3D4C}" presName="sibTrans" presStyleCnt="0"/>
      <dgm:spPr/>
    </dgm:pt>
    <dgm:pt modelId="{E90047C3-4142-48CD-B55D-EFBB56496485}" type="pres">
      <dgm:prSet presAssocID="{A9E956CA-E7BF-4664-9029-DCDA355C87A4}" presName="compositeNode" presStyleCnt="0">
        <dgm:presLayoutVars>
          <dgm:bulletEnabled val="1"/>
        </dgm:presLayoutVars>
      </dgm:prSet>
      <dgm:spPr/>
    </dgm:pt>
    <dgm:pt modelId="{B7C9C2F2-8252-47B5-B6A3-EDF05090BCE8}" type="pres">
      <dgm:prSet presAssocID="{A9E956CA-E7BF-4664-9029-DCDA355C87A4}" presName="bgRect" presStyleLbl="alignNode1" presStyleIdx="2" presStyleCnt="3"/>
      <dgm:spPr/>
    </dgm:pt>
    <dgm:pt modelId="{64207B60-0429-495A-B940-A2F4BC44FEEB}" type="pres">
      <dgm:prSet presAssocID="{7AD58896-9205-4EFB-B109-079ECB16114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F35752E-3CED-4158-840B-9C7140A74FD8}" type="pres">
      <dgm:prSet presAssocID="{A9E956CA-E7BF-4664-9029-DCDA355C87A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D2AB607-9782-4F19-B677-2706C734979D}" type="presOf" srcId="{B3575B18-E26B-46AA-9112-CC0E90FC3D4C}" destId="{E5C1D83C-75E0-45B8-8BC2-4940D03212C0}" srcOrd="0" destOrd="0" presId="urn:microsoft.com/office/officeart/2016/7/layout/LinearBlockProcessNumbered"/>
    <dgm:cxn modelId="{8904E712-2FBB-4867-91A7-9B72AF61B077}" type="presOf" srcId="{A9E956CA-E7BF-4664-9029-DCDA355C87A4}" destId="{B7C9C2F2-8252-47B5-B6A3-EDF05090BCE8}" srcOrd="0" destOrd="0" presId="urn:microsoft.com/office/officeart/2016/7/layout/LinearBlockProcessNumbered"/>
    <dgm:cxn modelId="{49B15F26-1A29-4349-93E9-A2F0C58A4AF0}" type="presOf" srcId="{2E1C9C1B-4BC0-4454-9003-D6AB27E631B6}" destId="{A482A241-D24A-4FFC-BE03-ED3FE37E574B}" srcOrd="0" destOrd="0" presId="urn:microsoft.com/office/officeart/2016/7/layout/LinearBlockProcessNumbered"/>
    <dgm:cxn modelId="{2ED4D534-CFD2-4E5E-AEBA-349CEB8FAF52}" type="presOf" srcId="{347DEF07-179E-4EAD-AE54-F58CE763AA61}" destId="{CB4362BD-4395-40F6-B7DE-0E2253773DCB}" srcOrd="1" destOrd="0" presId="urn:microsoft.com/office/officeart/2016/7/layout/LinearBlockProcessNumbered"/>
    <dgm:cxn modelId="{5D2D2867-174D-4D3E-A1BC-0647DF76E001}" srcId="{9AA4A682-13D5-4DC4-81A8-8489D4614CFF}" destId="{347DEF07-179E-4EAD-AE54-F58CE763AA61}" srcOrd="1" destOrd="0" parTransId="{169FFB9C-7B45-4340-821A-45AF5A7B82AA}" sibTransId="{B3575B18-E26B-46AA-9112-CC0E90FC3D4C}"/>
    <dgm:cxn modelId="{FB469E87-B1DD-4466-A77F-142FB0277789}" srcId="{9AA4A682-13D5-4DC4-81A8-8489D4614CFF}" destId="{2E1C9C1B-4BC0-4454-9003-D6AB27E631B6}" srcOrd="0" destOrd="0" parTransId="{15641FA5-8472-4F65-B5C9-AC75512A135C}" sibTransId="{25D0C887-849D-4013-B7A0-F65DA7AE6374}"/>
    <dgm:cxn modelId="{A44EA688-3F67-466C-9AF6-B4109DA49ECC}" srcId="{9AA4A682-13D5-4DC4-81A8-8489D4614CFF}" destId="{A9E956CA-E7BF-4664-9029-DCDA355C87A4}" srcOrd="2" destOrd="0" parTransId="{6F22DAD1-9F52-416B-B1CB-D993225DFCC0}" sibTransId="{7AD58896-9205-4EFB-B109-079ECB161149}"/>
    <dgm:cxn modelId="{5CD31CAF-3D27-4ECF-A9E2-31EDB90011A3}" type="presOf" srcId="{A9E956CA-E7BF-4664-9029-DCDA355C87A4}" destId="{BF35752E-3CED-4158-840B-9C7140A74FD8}" srcOrd="1" destOrd="0" presId="urn:microsoft.com/office/officeart/2016/7/layout/LinearBlockProcessNumbered"/>
    <dgm:cxn modelId="{8CED80D2-6427-4978-B33B-ABADA7664375}" type="presOf" srcId="{25D0C887-849D-4013-B7A0-F65DA7AE6374}" destId="{E5313421-2112-44AE-9AA4-FBC7F22F1ACE}" srcOrd="0" destOrd="0" presId="urn:microsoft.com/office/officeart/2016/7/layout/LinearBlockProcessNumbered"/>
    <dgm:cxn modelId="{153B5EDF-46C6-4D15-BD36-0A4C88E26AF9}" type="presOf" srcId="{7AD58896-9205-4EFB-B109-079ECB161149}" destId="{64207B60-0429-495A-B940-A2F4BC44FEEB}" srcOrd="0" destOrd="0" presId="urn:microsoft.com/office/officeart/2016/7/layout/LinearBlockProcessNumbered"/>
    <dgm:cxn modelId="{0CAC52E6-02C7-481B-A6C2-750BDE00448A}" type="presOf" srcId="{347DEF07-179E-4EAD-AE54-F58CE763AA61}" destId="{4880B5B6-70F9-437B-92B9-1300BFE447A7}" srcOrd="0" destOrd="0" presId="urn:microsoft.com/office/officeart/2016/7/layout/LinearBlockProcessNumbered"/>
    <dgm:cxn modelId="{04CB2CEF-2BEC-4F84-B908-05D9F5C2D109}" type="presOf" srcId="{2E1C9C1B-4BC0-4454-9003-D6AB27E631B6}" destId="{AA5F3D94-30BA-4DA0-B2CD-582250B30D06}" srcOrd="1" destOrd="0" presId="urn:microsoft.com/office/officeart/2016/7/layout/LinearBlockProcessNumbered"/>
    <dgm:cxn modelId="{343DD4F9-1078-4309-9A50-01836DBE3F19}" type="presOf" srcId="{9AA4A682-13D5-4DC4-81A8-8489D4614CFF}" destId="{31CB7589-97EC-4175-834A-5406559D925E}" srcOrd="0" destOrd="0" presId="urn:microsoft.com/office/officeart/2016/7/layout/LinearBlockProcessNumbered"/>
    <dgm:cxn modelId="{26A2267A-D952-4C50-9633-B1BE4E4A8DFA}" type="presParOf" srcId="{31CB7589-97EC-4175-834A-5406559D925E}" destId="{A3D5B435-ACB9-4C9F-99FC-449E19815753}" srcOrd="0" destOrd="0" presId="urn:microsoft.com/office/officeart/2016/7/layout/LinearBlockProcessNumbered"/>
    <dgm:cxn modelId="{C2A3DC69-9815-4155-A7DF-09BB940F6CB2}" type="presParOf" srcId="{A3D5B435-ACB9-4C9F-99FC-449E19815753}" destId="{A482A241-D24A-4FFC-BE03-ED3FE37E574B}" srcOrd="0" destOrd="0" presId="urn:microsoft.com/office/officeart/2016/7/layout/LinearBlockProcessNumbered"/>
    <dgm:cxn modelId="{66246693-96B0-4548-A538-D9FB98160BC0}" type="presParOf" srcId="{A3D5B435-ACB9-4C9F-99FC-449E19815753}" destId="{E5313421-2112-44AE-9AA4-FBC7F22F1ACE}" srcOrd="1" destOrd="0" presId="urn:microsoft.com/office/officeart/2016/7/layout/LinearBlockProcessNumbered"/>
    <dgm:cxn modelId="{6A5BBEFB-33C7-4308-9321-81BBCF2EEFD5}" type="presParOf" srcId="{A3D5B435-ACB9-4C9F-99FC-449E19815753}" destId="{AA5F3D94-30BA-4DA0-B2CD-582250B30D06}" srcOrd="2" destOrd="0" presId="urn:microsoft.com/office/officeart/2016/7/layout/LinearBlockProcessNumbered"/>
    <dgm:cxn modelId="{415C64BC-A9AC-48F1-8884-280C114DCEA4}" type="presParOf" srcId="{31CB7589-97EC-4175-834A-5406559D925E}" destId="{00FBBBF0-F620-42CD-BEF4-4060E683FE68}" srcOrd="1" destOrd="0" presId="urn:microsoft.com/office/officeart/2016/7/layout/LinearBlockProcessNumbered"/>
    <dgm:cxn modelId="{0991B3C5-EA4A-476E-8DCA-01C883A85D09}" type="presParOf" srcId="{31CB7589-97EC-4175-834A-5406559D925E}" destId="{7B82045C-94F4-4E14-AE82-F664BB237EF7}" srcOrd="2" destOrd="0" presId="urn:microsoft.com/office/officeart/2016/7/layout/LinearBlockProcessNumbered"/>
    <dgm:cxn modelId="{AA45960A-76F8-4971-8523-6D934986BD8B}" type="presParOf" srcId="{7B82045C-94F4-4E14-AE82-F664BB237EF7}" destId="{4880B5B6-70F9-437B-92B9-1300BFE447A7}" srcOrd="0" destOrd="0" presId="urn:microsoft.com/office/officeart/2016/7/layout/LinearBlockProcessNumbered"/>
    <dgm:cxn modelId="{29D2B51C-5ACA-48D1-B317-696D05C9AF48}" type="presParOf" srcId="{7B82045C-94F4-4E14-AE82-F664BB237EF7}" destId="{E5C1D83C-75E0-45B8-8BC2-4940D03212C0}" srcOrd="1" destOrd="0" presId="urn:microsoft.com/office/officeart/2016/7/layout/LinearBlockProcessNumbered"/>
    <dgm:cxn modelId="{9674511B-2380-4952-83AD-579CBC51339A}" type="presParOf" srcId="{7B82045C-94F4-4E14-AE82-F664BB237EF7}" destId="{CB4362BD-4395-40F6-B7DE-0E2253773DCB}" srcOrd="2" destOrd="0" presId="urn:microsoft.com/office/officeart/2016/7/layout/LinearBlockProcessNumbered"/>
    <dgm:cxn modelId="{14F617AB-B4A3-483B-9BC9-AC120AC11C88}" type="presParOf" srcId="{31CB7589-97EC-4175-834A-5406559D925E}" destId="{E5F5768E-E35F-495F-A7FC-CE77E93E0066}" srcOrd="3" destOrd="0" presId="urn:microsoft.com/office/officeart/2016/7/layout/LinearBlockProcessNumbered"/>
    <dgm:cxn modelId="{B8D1A6D4-5428-4CA1-8611-BA271A62C832}" type="presParOf" srcId="{31CB7589-97EC-4175-834A-5406559D925E}" destId="{E90047C3-4142-48CD-B55D-EFBB56496485}" srcOrd="4" destOrd="0" presId="urn:microsoft.com/office/officeart/2016/7/layout/LinearBlockProcessNumbered"/>
    <dgm:cxn modelId="{5A21172D-A5B9-4195-AA33-3142BED2F810}" type="presParOf" srcId="{E90047C3-4142-48CD-B55D-EFBB56496485}" destId="{B7C9C2F2-8252-47B5-B6A3-EDF05090BCE8}" srcOrd="0" destOrd="0" presId="urn:microsoft.com/office/officeart/2016/7/layout/LinearBlockProcessNumbered"/>
    <dgm:cxn modelId="{F35520B1-776A-467B-957F-1E1F327F92A7}" type="presParOf" srcId="{E90047C3-4142-48CD-B55D-EFBB56496485}" destId="{64207B60-0429-495A-B940-A2F4BC44FEEB}" srcOrd="1" destOrd="0" presId="urn:microsoft.com/office/officeart/2016/7/layout/LinearBlockProcessNumbered"/>
    <dgm:cxn modelId="{EEDEF1EA-20E9-49FE-9837-B78E1CE66F7E}" type="presParOf" srcId="{E90047C3-4142-48CD-B55D-EFBB56496485}" destId="{BF35752E-3CED-4158-840B-9C7140A74FD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2A241-D24A-4FFC-BE03-ED3FE37E574B}">
      <dsp:nvSpPr>
        <dsp:cNvPr id="0" name=""/>
        <dsp:cNvSpPr/>
      </dsp:nvSpPr>
      <dsp:spPr>
        <a:xfrm>
          <a:off x="3857" y="0"/>
          <a:ext cx="3604782" cy="41592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072" tIns="0" rIns="35607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Getting practice with the syntax for using pandas, </a:t>
          </a:r>
          <a:r>
            <a:rPr lang="en-US" sz="2200" kern="1200" baseline="0" dirty="0" err="1"/>
            <a:t>numpy</a:t>
          </a:r>
          <a:r>
            <a:rPr lang="en-US" sz="2200" kern="1200" baseline="0" dirty="0"/>
            <a:t>, seaborn &amp; matplotlib libraries.</a:t>
          </a:r>
          <a:endParaRPr lang="en-US" sz="2200" kern="1200" dirty="0"/>
        </a:p>
      </dsp:txBody>
      <dsp:txXfrm>
        <a:off x="3857" y="1663718"/>
        <a:ext cx="3604782" cy="2495577"/>
      </dsp:txXfrm>
    </dsp:sp>
    <dsp:sp modelId="{E5313421-2112-44AE-9AA4-FBC7F22F1ACE}">
      <dsp:nvSpPr>
        <dsp:cNvPr id="0" name=""/>
        <dsp:cNvSpPr/>
      </dsp:nvSpPr>
      <dsp:spPr>
        <a:xfrm>
          <a:off x="3857" y="0"/>
          <a:ext cx="3604782" cy="16637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072" tIns="165100" rIns="35607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857" y="0"/>
        <a:ext cx="3604782" cy="1663718"/>
      </dsp:txXfrm>
    </dsp:sp>
    <dsp:sp modelId="{4880B5B6-70F9-437B-92B9-1300BFE447A7}">
      <dsp:nvSpPr>
        <dsp:cNvPr id="0" name=""/>
        <dsp:cNvSpPr/>
      </dsp:nvSpPr>
      <dsp:spPr>
        <a:xfrm>
          <a:off x="3896265" y="0"/>
          <a:ext cx="3741259" cy="39824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072" tIns="0" rIns="35607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Learnt new functions that we weren’t aware before such as – </a:t>
          </a:r>
          <a:r>
            <a:rPr lang="en-US" sz="2200" kern="1200" baseline="0" dirty="0" err="1"/>
            <a:t>iterrows</a:t>
          </a:r>
          <a:r>
            <a:rPr lang="en-US" sz="2200" kern="1200" baseline="0" dirty="0"/>
            <a:t>(), </a:t>
          </a:r>
          <a:r>
            <a:rPr lang="en-US" sz="2200" kern="1200" baseline="0" dirty="0" err="1"/>
            <a:t>idmax</a:t>
          </a:r>
          <a:r>
            <a:rPr lang="en-US" sz="2200" kern="1200" baseline="0" dirty="0"/>
            <a:t>(), </a:t>
          </a:r>
          <a:r>
            <a:rPr lang="en-US" sz="2200" kern="1200" baseline="0" dirty="0" err="1"/>
            <a:t>value_counts</a:t>
          </a:r>
          <a:r>
            <a:rPr lang="en-US" sz="2200" kern="1200" baseline="0" dirty="0"/>
            <a:t>(), size()  and new concepts like pivot tables etc</a:t>
          </a:r>
          <a:r>
            <a:rPr lang="en-US" sz="2100" kern="1200" baseline="0" dirty="0"/>
            <a:t>. </a:t>
          </a:r>
          <a:endParaRPr lang="en-US" sz="2100" kern="1200" dirty="0"/>
        </a:p>
      </dsp:txBody>
      <dsp:txXfrm>
        <a:off x="3896265" y="1592977"/>
        <a:ext cx="3741259" cy="2389465"/>
      </dsp:txXfrm>
    </dsp:sp>
    <dsp:sp modelId="{E5C1D83C-75E0-45B8-8BC2-4940D03212C0}">
      <dsp:nvSpPr>
        <dsp:cNvPr id="0" name=""/>
        <dsp:cNvSpPr/>
      </dsp:nvSpPr>
      <dsp:spPr>
        <a:xfrm>
          <a:off x="3965261" y="0"/>
          <a:ext cx="3604782" cy="16637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072" tIns="165100" rIns="35607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965261" y="0"/>
        <a:ext cx="3604782" cy="1663718"/>
      </dsp:txXfrm>
    </dsp:sp>
    <dsp:sp modelId="{B7C9C2F2-8252-47B5-B6A3-EDF05090BCE8}">
      <dsp:nvSpPr>
        <dsp:cNvPr id="0" name=""/>
        <dsp:cNvSpPr/>
      </dsp:nvSpPr>
      <dsp:spPr>
        <a:xfrm>
          <a:off x="7926665" y="0"/>
          <a:ext cx="3604782" cy="41592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072" tIns="0" rIns="35607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Improvised our skills for coming up with the logic to solve programming questions. </a:t>
          </a:r>
          <a:endParaRPr lang="en-US" sz="2200" kern="1200" dirty="0"/>
        </a:p>
      </dsp:txBody>
      <dsp:txXfrm>
        <a:off x="7926665" y="1663718"/>
        <a:ext cx="3604782" cy="2495577"/>
      </dsp:txXfrm>
    </dsp:sp>
    <dsp:sp modelId="{64207B60-0429-495A-B940-A2F4BC44FEEB}">
      <dsp:nvSpPr>
        <dsp:cNvPr id="0" name=""/>
        <dsp:cNvSpPr/>
      </dsp:nvSpPr>
      <dsp:spPr>
        <a:xfrm>
          <a:off x="7926665" y="0"/>
          <a:ext cx="3604782" cy="16637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6072" tIns="165100" rIns="35607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926665" y="0"/>
        <a:ext cx="3604782" cy="1663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28F89-C933-434F-9F67-1F57E0F8C91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768B4-343E-4557-8CC4-38D36AA4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768B4-343E-4557-8CC4-38D36AA44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3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8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6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8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2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8/15/2023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8684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73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5" name="Oval 75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6" name="Oval 76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07" name="Rectangle 79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08" name="Rectangle 80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09" name="Rectangle 78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10" name="Rectangle 82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111" name="Rectangle 84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86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13" name="Rectangle 87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88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89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91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5642B-9E61-73E0-C211-DF988FB0B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6315" y="540000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/>
              <a:t>Python Hackathon Aug 2023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EF3F049-3C6B-8488-87A4-BA94E6DF8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2" r="4970" b="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3753ED4-68D4-57F0-99A5-C378017E1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0163" y="2947121"/>
            <a:ext cx="4860973" cy="3370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200" spc="50" dirty="0"/>
              <a:t>TEAM – DATA EAGLES</a:t>
            </a:r>
          </a:p>
          <a:p>
            <a:endParaRPr lang="en-US" sz="1800" spc="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50" dirty="0"/>
              <a:t>	Akila Ramaswamy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50" dirty="0"/>
              <a:t>  	Usha </a:t>
            </a:r>
            <a:r>
              <a:rPr lang="en-US" spc="50" dirty="0" err="1"/>
              <a:t>KIran</a:t>
            </a:r>
            <a:r>
              <a:rPr lang="en-US" spc="50" dirty="0"/>
              <a:t>  </a:t>
            </a:r>
            <a:r>
              <a:rPr lang="en-US" spc="50" dirty="0" err="1"/>
              <a:t>Aravindakshan</a:t>
            </a:r>
            <a:endParaRPr lang="en-US" spc="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50" dirty="0"/>
              <a:t>	Pratyusha </a:t>
            </a:r>
            <a:r>
              <a:rPr lang="en-US" spc="50" dirty="0" err="1"/>
              <a:t>Anireddy</a:t>
            </a:r>
            <a:endParaRPr lang="en-US" spc="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50" dirty="0"/>
              <a:t>	Mahalakshmi Sriram</a:t>
            </a:r>
          </a:p>
        </p:txBody>
      </p:sp>
    </p:spTree>
    <p:extLst>
      <p:ext uri="{BB962C8B-B14F-4D97-AF65-F5344CB8AC3E}">
        <p14:creationId xmlns:p14="http://schemas.microsoft.com/office/powerpoint/2010/main" val="315668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87C94-E53A-B1A7-CE26-9D9A807D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dirty="0"/>
              <a:t>Approach Taken: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3476-6A1A-E5B7-7D29-5B2F20A9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8" y="2502983"/>
            <a:ext cx="4565687" cy="3662685"/>
          </a:xfrm>
        </p:spPr>
        <p:txBody>
          <a:bodyPr anchor="t">
            <a:noAutofit/>
          </a:bodyPr>
          <a:lstStyle/>
          <a:p>
            <a:r>
              <a:rPr lang="en-US" sz="2400" dirty="0"/>
              <a:t> Understanding of the data</a:t>
            </a:r>
          </a:p>
          <a:p>
            <a:r>
              <a:rPr lang="en-US" sz="2400" dirty="0"/>
              <a:t> Importing required libraries &amp; data at once in the beginning.</a:t>
            </a:r>
          </a:p>
          <a:p>
            <a:r>
              <a:rPr lang="en-US" sz="2400" dirty="0"/>
              <a:t>Implementation of Agile 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EA364-343C-5FFE-10D6-A64011DB1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00" y="2034469"/>
            <a:ext cx="3600000" cy="278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4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2" name="Rectangle 37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8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6" name="Rectangle 45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6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0" name="Rectangle 43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44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Rectangle 42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F1E93-D480-5674-4AFE-B2544C8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n-US" dirty="0"/>
              <a:t>Learnings From Mandatory Questions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4CB3933D-9E61-35A3-704D-02D47EFB5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507254"/>
              </p:ext>
            </p:extLst>
          </p:nvPr>
        </p:nvGraphicFramePr>
        <p:xfrm>
          <a:off x="539999" y="2528887"/>
          <a:ext cx="11535305" cy="4159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90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44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53" name="Oval 45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46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47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7AAA2-EC4B-CA84-61AD-74679703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sz="4700"/>
              <a:t>Learnings from additional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9D3A-34CD-C9FD-46C4-9E4C55C45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602260"/>
            <a:ext cx="5651794" cy="3715739"/>
          </a:xfrm>
        </p:spPr>
        <p:txBody>
          <a:bodyPr anchor="t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2000" dirty="0"/>
              <a:t>Learnt about different statistical and ML algorithms. </a:t>
            </a:r>
          </a:p>
          <a:p>
            <a:pPr algn="just">
              <a:lnSpc>
                <a:spcPct val="115000"/>
              </a:lnSpc>
            </a:pPr>
            <a:r>
              <a:rPr lang="en-US" sz="2000" dirty="0"/>
              <a:t> Practiced applying and interpreting the results of these algorithms.</a:t>
            </a:r>
          </a:p>
          <a:p>
            <a:pPr algn="just">
              <a:lnSpc>
                <a:spcPct val="115000"/>
              </a:lnSpc>
            </a:pPr>
            <a:r>
              <a:rPr lang="en-US" sz="2000" dirty="0"/>
              <a:t>Tried a few different charts such as the butterfly chart </a:t>
            </a:r>
          </a:p>
          <a:p>
            <a:pPr algn="just">
              <a:lnSpc>
                <a:spcPct val="115000"/>
              </a:lnSpc>
            </a:pPr>
            <a:r>
              <a:rPr lang="en-US" sz="2000" dirty="0"/>
              <a:t>Furthermore, were able to derive new insights from the data with our additional analysis. 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877405A-E05F-52DD-B46C-548972468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/>
          <a:stretch/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8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0899F-4B81-3FB8-16F0-342D15F1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5003877" cy="129603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Challenges we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1985-833C-8B4B-7B48-3AC5C5EC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60" y="1980329"/>
            <a:ext cx="4769240" cy="4488397"/>
          </a:xfrm>
        </p:spPr>
        <p:txBody>
          <a:bodyPr anchor="t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Python coding &amp;  the libraries, functions &amp; methods  used for data analysis were new , so ended up needing more time than anticipated.</a:t>
            </a:r>
          </a:p>
          <a:p>
            <a:pPr>
              <a:lnSpc>
                <a:spcPct val="115000"/>
              </a:lnSpc>
            </a:pPr>
            <a:r>
              <a:rPr lang="en-US" dirty="0"/>
              <a:t>Debugging was also challenging due to our lack of understanding of different errors. </a:t>
            </a:r>
          </a:p>
          <a:p>
            <a:pPr>
              <a:lnSpc>
                <a:spcPct val="115000"/>
              </a:lnSpc>
            </a:pPr>
            <a:r>
              <a:rPr lang="en-US" dirty="0"/>
              <a:t>Establishing SQL connection from Python. </a:t>
            </a:r>
          </a:p>
          <a:p>
            <a:pPr>
              <a:lnSpc>
                <a:spcPct val="115000"/>
              </a:lnSpc>
            </a:pPr>
            <a:r>
              <a:rPr lang="en-US" dirty="0"/>
              <a:t>Managing the meetings for review along with our personal challenges/schedule was not always easy.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5" name="Picture 4" descr="Maze">
            <a:extLst>
              <a:ext uri="{FF2B5EF4-FFF2-40B4-BE49-F238E27FC236}">
                <a16:creationId xmlns:a16="http://schemas.microsoft.com/office/drawing/2014/main" id="{CE76036B-C1FD-584E-4122-426B6FDED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5" r="19684" b="-2"/>
          <a:stretch/>
        </p:blipFill>
        <p:spPr>
          <a:xfrm>
            <a:off x="5775791" y="65314"/>
            <a:ext cx="5982572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81998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3D3D8-3C45-477A-D5CB-F7ADB0A8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sz="5600"/>
              <a:t>Our future learning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5979-8D2F-30CA-9CAB-84E560668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43" y="2297197"/>
            <a:ext cx="4525717" cy="4319999"/>
          </a:xfrm>
        </p:spPr>
        <p:txBody>
          <a:bodyPr anchor="t">
            <a:normAutofit/>
          </a:bodyPr>
          <a:lstStyle/>
          <a:p>
            <a:pPr marL="342900" indent="-342900" algn="just">
              <a:lnSpc>
                <a:spcPct val="115000"/>
              </a:lnSpc>
              <a:buAutoNum type="arabicPeriod"/>
            </a:pPr>
            <a:r>
              <a:rPr lang="en-US" dirty="0"/>
              <a:t>Our plan going forward is to practice  questions akin to those we’ve answered as part of the hackathon to develop more familiarity/ proficiency in Python.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In addition, we  wish to learn about creating an interactive  dashboards, and also about different data analysis techniques like the hypothesis testing &amp; different ML algorithms. </a:t>
            </a:r>
          </a:p>
          <a:p>
            <a:pPr marL="342900" indent="-342900" algn="just">
              <a:lnSpc>
                <a:spcPct val="115000"/>
              </a:lnSpc>
              <a:buAutoNum type="arabicPeriod"/>
            </a:pPr>
            <a:endParaRPr lang="en-US" sz="1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C690123C-69F6-B7CC-5311-6286BDF66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1" r="6538" b="-1"/>
          <a:stretch/>
        </p:blipFill>
        <p:spPr>
          <a:xfrm>
            <a:off x="4414426" y="65314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6DD209-FF3E-D2AC-25D1-F6E0E328C5AF}"/>
              </a:ext>
            </a:extLst>
          </p:cNvPr>
          <p:cNvSpPr/>
          <p:nvPr/>
        </p:nvSpPr>
        <p:spPr>
          <a:xfrm>
            <a:off x="5551259" y="2894183"/>
            <a:ext cx="487812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7547006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D937BE"/>
      </a:accent1>
      <a:accent2>
        <a:srgbClr val="9E25C7"/>
      </a:accent2>
      <a:accent3>
        <a:srgbClr val="6D37D9"/>
      </a:accent3>
      <a:accent4>
        <a:srgbClr val="3642CB"/>
      </a:accent4>
      <a:accent5>
        <a:srgbClr val="3788D9"/>
      </a:accent5>
      <a:accent6>
        <a:srgbClr val="25BAC7"/>
      </a:accent6>
      <a:hlink>
        <a:srgbClr val="3F6AB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291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Bell MT</vt:lpstr>
      <vt:lpstr>Calibri</vt:lpstr>
      <vt:lpstr>GlowVTI</vt:lpstr>
      <vt:lpstr>Python Hackathon Aug 2023</vt:lpstr>
      <vt:lpstr>Approach Taken:</vt:lpstr>
      <vt:lpstr>Learnings From Mandatory Questions</vt:lpstr>
      <vt:lpstr>Learnings from additional analysis</vt:lpstr>
      <vt:lpstr>Challenges we faced</vt:lpstr>
      <vt:lpstr>Our future learning goals: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Hackathon Aug 2023</dc:title>
  <dc:creator>Ramaswamy, Akila R.</dc:creator>
  <cp:lastModifiedBy>Ramaswamy, Akila R.</cp:lastModifiedBy>
  <cp:revision>23</cp:revision>
  <dcterms:created xsi:type="dcterms:W3CDTF">2023-08-15T20:15:10Z</dcterms:created>
  <dcterms:modified xsi:type="dcterms:W3CDTF">2023-08-15T21:30:33Z</dcterms:modified>
</cp:coreProperties>
</file>