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6" r:id="rId1"/>
    <p:sldMasterId id="2147483657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embeddedFontLst>
    <p:embeddedFont>
      <p:font typeface="Noto Sans" panose="020B0502040504020204" pitchFamily="34" charset="0"/>
      <p:regular r:id="rId14"/>
    </p:embeddedFont>
    <p:embeddedFont>
      <p:font typeface="Quattrocento Sans" panose="020B0502050000020003" pitchFamily="34" charset="0"/>
      <p:regular r:id="rId15"/>
      <p:bold r:id="rId16"/>
      <p:italic r:id="rId17"/>
      <p:boldItalic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" name="Google Shape;4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>
                <a:latin typeface="Calibri"/>
                <a:ea typeface="Calibri"/>
                <a:cs typeface="Calibri"/>
                <a:sym typeface="Calibri"/>
              </a:rPr>
              <a:t>1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>
                <a:latin typeface="Calibri"/>
                <a:ea typeface="Calibri"/>
                <a:cs typeface="Calibri"/>
                <a:sym typeface="Calibri"/>
              </a:rPr>
              <a:t>10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Add your team no. and team name. 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Add a 1-line description of your product/solution. Some examples:</a:t>
            </a:r>
            <a:endParaRPr/>
          </a:p>
          <a:p>
            <a:pPr marL="628650" lvl="1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Holistic rehabilitation system for children with hearing impairment; </a:t>
            </a:r>
            <a:endParaRPr/>
          </a:p>
          <a:p>
            <a:pPr marL="628650" lvl="1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Process for producing an omega-3 fatty acid using a renewable, vegan source; </a:t>
            </a:r>
            <a:endParaRPr/>
          </a:p>
          <a:p>
            <a:pPr marL="628650" lvl="1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Technology for reclaiming used sand from foundries; </a:t>
            </a:r>
            <a:endParaRPr/>
          </a:p>
          <a:p>
            <a:pPr marL="628650" lvl="1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Closed loop recycling of construction and demolition waste;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>
                <a:latin typeface="Calibri"/>
                <a:ea typeface="Calibri"/>
                <a:cs typeface="Calibri"/>
                <a:sym typeface="Calibri"/>
              </a:rPr>
              <a:t>2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Please include the names and photos of: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romanLcPeriod"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Faculty Lead(s),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romanLcPeriod"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Entrepreneurial Lead(s),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romanLcPeriod"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Business Mentor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Please do not add more that 6 names on a slide. Make a copy of this slide in case you have more than 6 names. You can add/delete placeholders depending on the size of your team.</a:t>
            </a:r>
            <a:endParaRPr/>
          </a:p>
        </p:txBody>
      </p:sp>
      <p:sp>
        <p:nvSpPr>
          <p:cNvPr id="65" name="Google Shape;6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>
                <a:latin typeface="Calibri"/>
                <a:ea typeface="Calibri"/>
                <a:cs typeface="Calibri"/>
                <a:sym typeface="Calibri"/>
              </a:rPr>
              <a:t>3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Besides the market you are targeting, where else can your basic technology or solution be used?</a:t>
            </a:r>
            <a:endParaRPr/>
          </a:p>
        </p:txBody>
      </p:sp>
      <p:sp>
        <p:nvSpPr>
          <p:cNvPr id="85" name="Google Shape;85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>
                <a:latin typeface="Calibri"/>
                <a:ea typeface="Calibri"/>
                <a:cs typeface="Calibri"/>
                <a:sym typeface="Calibri"/>
              </a:rPr>
              <a:t>4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IN">
                <a:latin typeface="Quattrocento Sans"/>
                <a:ea typeface="Quattrocento Sans"/>
                <a:cs typeface="Quattrocento Sans"/>
                <a:sym typeface="Quattrocento Sans"/>
              </a:rPr>
              <a:t>1. Write in full sentences rather than telegraphic headlines to describe what ‘Product’ or ‘Solution’ you have created.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4" name="Google Shape;94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Please note there are 3 parts to be covered in this slide (a) Your business idea (b) What problem are you solving? © For whom are you solving the problem? i.e. who is your principal customer?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Please share your ‘BUSINESS” idea and not your ‘Product’ idea. </a:t>
            </a:r>
            <a:endParaRPr/>
          </a:p>
        </p:txBody>
      </p:sp>
      <p:sp>
        <p:nvSpPr>
          <p:cNvPr id="105" name="Google Shape;105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>
                <a:latin typeface="Calibri"/>
                <a:ea typeface="Calibri"/>
                <a:cs typeface="Calibri"/>
                <a:sym typeface="Calibri"/>
              </a:rPr>
              <a:t>7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IN">
                <a:latin typeface="Quattrocento Sans"/>
                <a:ea typeface="Quattrocento Sans"/>
                <a:cs typeface="Quattrocento Sans"/>
                <a:sym typeface="Quattrocento Sans"/>
              </a:rPr>
              <a:t>Share the story of how your startup and your team came about.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9" name="Google Shape;11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IN">
                <a:latin typeface="Quattrocento Sans"/>
                <a:ea typeface="Quattrocento Sans"/>
                <a:cs typeface="Quattrocento Sans"/>
                <a:sym typeface="Quattrocento Sans"/>
              </a:rPr>
              <a:t>Please give responses for each Team member. </a:t>
            </a:r>
            <a:endParaRPr/>
          </a:p>
          <a:p>
            <a:pPr marL="171450" lvl="0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IN">
                <a:latin typeface="Quattrocento Sans"/>
                <a:ea typeface="Quattrocento Sans"/>
                <a:cs typeface="Quattrocento Sans"/>
                <a:sym typeface="Quattrocento Sans"/>
              </a:rPr>
              <a:t>EL1 means the first Entrepreneur in the team, EL2 is the second Entrepreneur and so on…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6" name="Google Shape;126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327804" y="226059"/>
            <a:ext cx="11541108" cy="745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body" idx="1"/>
          </p:nvPr>
        </p:nvSpPr>
        <p:spPr>
          <a:xfrm>
            <a:off x="327804" y="1192696"/>
            <a:ext cx="11541108" cy="4820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37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600"/>
              <a:buChar char="▪"/>
              <a:defRPr sz="2600" b="0" i="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 sz="2400"/>
            </a:lvl4pPr>
            <a:lvl5pPr marL="2286000" lvl="4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 sz="2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1052423" y="2520739"/>
            <a:ext cx="10084279" cy="1006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409D"/>
              </a:buClr>
              <a:buSzPts val="5000"/>
              <a:buFont typeface="Quattrocento Sans"/>
              <a:buNone/>
              <a:defRPr sz="5000" b="0" i="0">
                <a:solidFill>
                  <a:srgbClr val="21409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1052423" y="3619291"/>
            <a:ext cx="10084279" cy="555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  <a:defRPr sz="3000" b="0" i="0">
                <a:solidFill>
                  <a:srgbClr val="62626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3"/>
          <p:cNvSpPr txBox="1"/>
          <p:nvPr/>
        </p:nvSpPr>
        <p:spPr>
          <a:xfrm>
            <a:off x="3874545" y="652512"/>
            <a:ext cx="47334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lang="en-IN" sz="3400" b="1" i="0" u="none" strike="noStrike" cap="none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I-NDUCT</a:t>
            </a:r>
            <a:r>
              <a:rPr lang="en-IN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3400" b="1" i="0" u="none" strike="noStrike" cap="none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Cohort 06</a:t>
            </a:r>
            <a:endParaRPr sz="3400" b="1" i="0" u="none" strike="noStrike" cap="none">
              <a:solidFill>
                <a:srgbClr val="54813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-Members">
  <p:cSld name="Team-Member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>
            <a:spLocks noGrp="1"/>
          </p:cNvSpPr>
          <p:nvPr>
            <p:ph type="pic" idx="2"/>
          </p:nvPr>
        </p:nvSpPr>
        <p:spPr>
          <a:xfrm>
            <a:off x="804672" y="1316609"/>
            <a:ext cx="1655064" cy="1518025"/>
          </a:xfrm>
          <a:prstGeom prst="rect">
            <a:avLst/>
          </a:prstGeom>
          <a:noFill/>
          <a:ln>
            <a:noFill/>
          </a:ln>
        </p:spPr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47472" y="226059"/>
            <a:ext cx="11603736" cy="745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347472" y="1071956"/>
            <a:ext cx="11603736" cy="0"/>
          </a:xfrm>
          <a:prstGeom prst="straightConnector1">
            <a:avLst/>
          </a:prstGeom>
          <a:noFill/>
          <a:ln w="444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" name="Google Shape;24;p4"/>
          <p:cNvSpPr>
            <a:spLocks noGrp="1"/>
          </p:cNvSpPr>
          <p:nvPr>
            <p:ph type="pic" idx="3"/>
          </p:nvPr>
        </p:nvSpPr>
        <p:spPr>
          <a:xfrm>
            <a:off x="5337048" y="1316609"/>
            <a:ext cx="1655064" cy="1518025"/>
          </a:xfrm>
          <a:prstGeom prst="rect">
            <a:avLst/>
          </a:prstGeom>
          <a:noFill/>
          <a:ln>
            <a:noFill/>
          </a:ln>
        </p:spPr>
      </p:sp>
      <p:sp>
        <p:nvSpPr>
          <p:cNvPr id="25" name="Google Shape;25;p4"/>
          <p:cNvSpPr>
            <a:spLocks noGrp="1"/>
          </p:cNvSpPr>
          <p:nvPr>
            <p:ph type="pic" idx="4"/>
          </p:nvPr>
        </p:nvSpPr>
        <p:spPr>
          <a:xfrm>
            <a:off x="9869424" y="1316608"/>
            <a:ext cx="1655064" cy="1518025"/>
          </a:xfrm>
          <a:prstGeom prst="rect">
            <a:avLst/>
          </a:prstGeom>
          <a:noFill/>
          <a:ln>
            <a:noFill/>
          </a:ln>
        </p:spPr>
      </p:sp>
      <p:sp>
        <p:nvSpPr>
          <p:cNvPr id="26" name="Google Shape;26;p4"/>
          <p:cNvSpPr>
            <a:spLocks noGrp="1"/>
          </p:cNvSpPr>
          <p:nvPr>
            <p:ph type="pic" idx="5"/>
          </p:nvPr>
        </p:nvSpPr>
        <p:spPr>
          <a:xfrm>
            <a:off x="804672" y="3727577"/>
            <a:ext cx="1655064" cy="1518025"/>
          </a:xfrm>
          <a:prstGeom prst="rect">
            <a:avLst/>
          </a:prstGeom>
          <a:noFill/>
          <a:ln>
            <a:noFill/>
          </a:ln>
        </p:spPr>
      </p:sp>
      <p:sp>
        <p:nvSpPr>
          <p:cNvPr id="27" name="Google Shape;27;p4"/>
          <p:cNvSpPr>
            <a:spLocks noGrp="1"/>
          </p:cNvSpPr>
          <p:nvPr>
            <p:ph type="pic" idx="6"/>
          </p:nvPr>
        </p:nvSpPr>
        <p:spPr>
          <a:xfrm>
            <a:off x="5337048" y="3727577"/>
            <a:ext cx="1655064" cy="1518025"/>
          </a:xfrm>
          <a:prstGeom prst="rect">
            <a:avLst/>
          </a:prstGeom>
          <a:noFill/>
          <a:ln>
            <a:noFill/>
          </a:ln>
        </p:spPr>
      </p:sp>
      <p:sp>
        <p:nvSpPr>
          <p:cNvPr id="28" name="Google Shape;28;p4"/>
          <p:cNvSpPr>
            <a:spLocks noGrp="1"/>
          </p:cNvSpPr>
          <p:nvPr>
            <p:ph type="pic" idx="7"/>
          </p:nvPr>
        </p:nvSpPr>
        <p:spPr>
          <a:xfrm>
            <a:off x="9869424" y="3727576"/>
            <a:ext cx="1655064" cy="151802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347472" y="226059"/>
            <a:ext cx="11603736" cy="745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347472" y="1071956"/>
            <a:ext cx="11603736" cy="0"/>
          </a:xfrm>
          <a:prstGeom prst="straightConnector1">
            <a:avLst/>
          </a:prstGeom>
          <a:noFill/>
          <a:ln w="444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327804" y="226059"/>
            <a:ext cx="11541108" cy="745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1"/>
          </p:nvPr>
        </p:nvSpPr>
        <p:spPr>
          <a:xfrm>
            <a:off x="327804" y="1289304"/>
            <a:ext cx="11541108" cy="459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37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600"/>
              <a:buChar char="▪"/>
              <a:defRPr sz="2600" b="0" i="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 sz="2400"/>
            </a:lvl4pPr>
            <a:lvl5pPr marL="2286000" lvl="4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 sz="2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40" name="Google Shape;40;p8"/>
          <p:cNvCxnSpPr/>
          <p:nvPr/>
        </p:nvCxnSpPr>
        <p:spPr>
          <a:xfrm>
            <a:off x="327804" y="1097003"/>
            <a:ext cx="11541108" cy="0"/>
          </a:xfrm>
          <a:prstGeom prst="straightConnector1">
            <a:avLst/>
          </a:prstGeom>
          <a:noFill/>
          <a:ln w="444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347472" y="226059"/>
            <a:ext cx="11603736" cy="745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347472" y="1071956"/>
            <a:ext cx="11603736" cy="0"/>
          </a:xfrm>
          <a:prstGeom prst="straightConnector1">
            <a:avLst/>
          </a:prstGeom>
          <a:noFill/>
          <a:ln w="444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jp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362309" y="226059"/>
            <a:ext cx="11506603" cy="745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Quattrocento Sans"/>
              <a:buNone/>
              <a:defRPr sz="4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362309" y="1271015"/>
            <a:ext cx="11506603" cy="4626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93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409C"/>
              </a:buClr>
              <a:buSzPts val="2600"/>
              <a:buFont typeface="Noto Sans"/>
              <a:buChar char="▪"/>
              <a:defRPr sz="2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1409C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1409C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1409C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1409C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2" name="Google Shape;12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23125" y="6093551"/>
            <a:ext cx="2223304" cy="58407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62309" y="226059"/>
            <a:ext cx="11506603" cy="745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Quattrocento Sans"/>
              <a:buNone/>
              <a:defRPr sz="4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62309" y="1271015"/>
            <a:ext cx="11506603" cy="4626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93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409C"/>
              </a:buClr>
              <a:buSzPts val="2600"/>
              <a:buFont typeface="Noto Sans"/>
              <a:buChar char="▪"/>
              <a:defRPr sz="2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1409C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1409C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1409C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1409C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36" name="Google Shape;36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2936" y="6216414"/>
            <a:ext cx="1965255" cy="48677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327804" y="226059"/>
            <a:ext cx="11541000" cy="7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Quattrocento Sans"/>
              <a:buNone/>
            </a:pPr>
            <a:r>
              <a:rPr lang="en-IN" sz="2800">
                <a:solidFill>
                  <a:srgbClr val="7F7F7F"/>
                </a:solidFill>
              </a:rPr>
              <a:t>Instructions for completing pre-session assignment</a:t>
            </a:r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27800" y="1016175"/>
            <a:ext cx="12110100" cy="60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800">
                <a:solidFill>
                  <a:srgbClr val="262626"/>
                </a:solidFill>
              </a:rPr>
              <a:t>Use this I-NDUCT deck template to submit your Pre-Class Assignment.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-IN" sz="1800">
                <a:solidFill>
                  <a:srgbClr val="262626"/>
                </a:solidFill>
              </a:rPr>
              <a:t>Download this template to your local folder and then start working on the local copy.  </a:t>
            </a:r>
            <a:r>
              <a:rPr lang="en-IN" sz="1800" u="sng">
                <a:solidFill>
                  <a:srgbClr val="262626"/>
                </a:solidFill>
              </a:rPr>
              <a:t>Please do not start editing the slides online in the deck template present in the Shared Program Folder.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-IN" sz="1800">
                <a:solidFill>
                  <a:srgbClr val="262626"/>
                </a:solidFill>
              </a:rPr>
              <a:t>Save a local copy of the deck template using the naming convention:  TeamNumber_TeamName_ DDMMYYYY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-IN" sz="1800">
                <a:solidFill>
                  <a:srgbClr val="262626"/>
                </a:solidFill>
              </a:rPr>
              <a:t>Update the footer on the slides with your team number and team name.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-IN" sz="1800">
                <a:solidFill>
                  <a:srgbClr val="262626"/>
                </a:solidFill>
              </a:rPr>
              <a:t>Do not delete any slides from this deck. </a:t>
            </a:r>
            <a:endParaRPr sz="1800">
              <a:solidFill>
                <a:srgbClr val="262626"/>
              </a:solidFill>
            </a:endParaRPr>
          </a:p>
          <a:p>
            <a:pPr marL="354012" lvl="0" indent="-35401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-IN" sz="1800" u="sng">
                <a:solidFill>
                  <a:srgbClr val="262626"/>
                </a:solidFill>
              </a:rPr>
              <a:t>Please watch the videos indicated and completed the readings, before you work on this assignment</a:t>
            </a:r>
            <a:r>
              <a:rPr lang="en-IN" sz="1800">
                <a:solidFill>
                  <a:srgbClr val="262626"/>
                </a:solidFill>
              </a:rPr>
              <a:t>.</a:t>
            </a:r>
            <a:endParaRPr/>
          </a:p>
          <a:p>
            <a:pPr marL="354012" lvl="0" indent="-35401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-IN" sz="1800">
                <a:solidFill>
                  <a:srgbClr val="262626"/>
                </a:solidFill>
              </a:rPr>
              <a:t>Instructions for specific slides, if any, are in the SLIDE NOTES. </a:t>
            </a:r>
            <a:r>
              <a:rPr lang="en-IN" sz="1800" u="sng">
                <a:solidFill>
                  <a:srgbClr val="262626"/>
                </a:solidFill>
              </a:rPr>
              <a:t>Please read the Slide Notes before you start working on the slides.</a:t>
            </a:r>
            <a:endParaRPr/>
          </a:p>
          <a:p>
            <a:pPr marL="354012" lvl="0" indent="-35401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-IN" sz="1800">
                <a:solidFill>
                  <a:srgbClr val="262626"/>
                </a:solidFill>
              </a:rPr>
              <a:t>Upload your completed assignment to the folder specified under the Shared Program Folder. Ensure that you upload the file using the naming convention as mentioned above.</a:t>
            </a:r>
            <a:endParaRPr/>
          </a:p>
          <a:p>
            <a:pPr marL="354012" lvl="0" indent="-35401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-IN" sz="1800"/>
              <a:t>Try and answer questions in the Appendix as well.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>
            <a:spLocks noGrp="1"/>
          </p:cNvSpPr>
          <p:nvPr>
            <p:ph type="ctrTitle"/>
          </p:nvPr>
        </p:nvSpPr>
        <p:spPr>
          <a:xfrm>
            <a:off x="1052423" y="2520739"/>
            <a:ext cx="10084279" cy="1006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409D"/>
              </a:buClr>
              <a:buSzPts val="5000"/>
              <a:buFont typeface="Quattrocento Sans"/>
              <a:buNone/>
            </a:pPr>
            <a:r>
              <a:rPr lang="en-IN" b="1"/>
              <a:t>Thank you</a:t>
            </a:r>
            <a:endParaRPr b="1"/>
          </a:p>
        </p:txBody>
      </p:sp>
      <p:sp>
        <p:nvSpPr>
          <p:cNvPr id="136" name="Google Shape;136;p20"/>
          <p:cNvSpPr txBox="1">
            <a:spLocks noGrp="1"/>
          </p:cNvSpPr>
          <p:nvPr>
            <p:ph type="subTitle" idx="1"/>
          </p:nvPr>
        </p:nvSpPr>
        <p:spPr>
          <a:xfrm>
            <a:off x="1052423" y="3619291"/>
            <a:ext cx="10084200" cy="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ctrTitle"/>
          </p:nvPr>
        </p:nvSpPr>
        <p:spPr>
          <a:xfrm>
            <a:off x="1052423" y="2520739"/>
            <a:ext cx="10084200" cy="10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409D"/>
              </a:buClr>
              <a:buSzPts val="5000"/>
              <a:buFont typeface="Quattrocento Sans"/>
              <a:buNone/>
            </a:pPr>
            <a:r>
              <a:rPr lang="en-IN" sz="4000"/>
              <a:t>5- Exo-suit</a:t>
            </a:r>
            <a:br>
              <a:rPr lang="en-IN" sz="4000"/>
            </a:br>
            <a:r>
              <a:rPr lang="en-IN" sz="2800"/>
              <a:t>Institute name: Mahindra University </a:t>
            </a:r>
            <a:endParaRPr sz="2800"/>
          </a:p>
        </p:txBody>
      </p:sp>
      <p:sp>
        <p:nvSpPr>
          <p:cNvPr id="58" name="Google Shape;58;p12"/>
          <p:cNvSpPr txBox="1">
            <a:spLocks noGrp="1"/>
          </p:cNvSpPr>
          <p:nvPr>
            <p:ph type="subTitle" idx="1"/>
          </p:nvPr>
        </p:nvSpPr>
        <p:spPr>
          <a:xfrm>
            <a:off x="1052423" y="3619291"/>
            <a:ext cx="10084200" cy="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IN"/>
              <a:t>Exo-suit for upper-limb rehabilitation for stroke patients</a:t>
            </a:r>
            <a:endParaRPr/>
          </a:p>
        </p:txBody>
      </p:sp>
      <p:sp>
        <p:nvSpPr>
          <p:cNvPr id="59" name="Google Shape;59;p12"/>
          <p:cNvSpPr txBox="1"/>
          <p:nvPr/>
        </p:nvSpPr>
        <p:spPr>
          <a:xfrm>
            <a:off x="4308763" y="4532050"/>
            <a:ext cx="3574473" cy="461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409C"/>
              </a:buClr>
              <a:buSzPts val="2400"/>
              <a:buFont typeface="Noto Sans"/>
              <a:buNone/>
            </a:pPr>
            <a:r>
              <a:rPr lang="en-IN" sz="2400" b="0" i="0" u="none" strike="noStrike" cap="none">
                <a:solidFill>
                  <a:srgbClr val="626262"/>
                </a:solidFill>
                <a:latin typeface="Calibri"/>
                <a:ea typeface="Calibri"/>
                <a:cs typeface="Calibri"/>
                <a:sym typeface="Calibri"/>
              </a:rPr>
              <a:t>20-Jan-2024   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2"/>
          <p:cNvSpPr txBox="1"/>
          <p:nvPr/>
        </p:nvSpPr>
        <p:spPr>
          <a:xfrm>
            <a:off x="7197969" y="5442946"/>
            <a:ext cx="4332008" cy="4617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409C"/>
              </a:buClr>
              <a:buSzPts val="1680"/>
              <a:buFont typeface="Noto Sans"/>
              <a:buNone/>
            </a:pPr>
            <a:r>
              <a:rPr lang="en-IN" sz="187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Presentation time available - 4 min.</a:t>
            </a:r>
            <a:endParaRPr sz="118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2"/>
          <p:cNvSpPr/>
          <p:nvPr/>
        </p:nvSpPr>
        <p:spPr>
          <a:xfrm>
            <a:off x="2732689" y="6181495"/>
            <a:ext cx="4052655" cy="33855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1" i="0" u="none" strike="noStrike" cap="none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Please read the Slide notes below carefully</a:t>
            </a:r>
            <a:endParaRPr sz="1400" b="1" i="0" u="none" strike="noStrike" cap="none">
              <a:solidFill>
                <a:srgbClr val="54813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3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4767" b="4776"/>
          <a:stretch/>
        </p:blipFill>
        <p:spPr>
          <a:xfrm>
            <a:off x="5331002" y="1316608"/>
            <a:ext cx="1655066" cy="1518024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562708" y="226059"/>
            <a:ext cx="11388500" cy="745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Quattrocento Sans"/>
              <a:buNone/>
            </a:pPr>
            <a:r>
              <a:rPr lang="en-IN" sz="3600" b="1"/>
              <a:t>Our team</a:t>
            </a:r>
            <a:endParaRPr sz="3600" b="1"/>
          </a:p>
        </p:txBody>
      </p:sp>
      <p:sp>
        <p:nvSpPr>
          <p:cNvPr id="69" name="Google Shape;69;p13"/>
          <p:cNvSpPr>
            <a:spLocks noGrp="1"/>
          </p:cNvSpPr>
          <p:nvPr>
            <p:ph type="pic" idx="3"/>
          </p:nvPr>
        </p:nvSpPr>
        <p:spPr>
          <a:xfrm>
            <a:off x="8488223" y="1316621"/>
            <a:ext cx="1655100" cy="1518000"/>
          </a:xfrm>
          <a:prstGeom prst="rect">
            <a:avLst/>
          </a:prstGeom>
          <a:noFill/>
          <a:ln>
            <a:noFill/>
          </a:ln>
        </p:spPr>
      </p:sp>
      <p:pic>
        <p:nvPicPr>
          <p:cNvPr id="70" name="Google Shape;70;p13"/>
          <p:cNvPicPr preferRelativeResize="0">
            <a:picLocks noGrp="1"/>
          </p:cNvPicPr>
          <p:nvPr>
            <p:ph type="pic" idx="4"/>
          </p:nvPr>
        </p:nvPicPr>
        <p:blipFill rotWithShape="1">
          <a:blip r:embed="rId4">
            <a:alphaModFix/>
          </a:blip>
          <a:srcRect t="17329" b="17323"/>
          <a:stretch/>
        </p:blipFill>
        <p:spPr>
          <a:xfrm>
            <a:off x="6858975" y="3827174"/>
            <a:ext cx="1742280" cy="1518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3"/>
          <p:cNvPicPr preferRelativeResize="0">
            <a:picLocks noGrp="1"/>
          </p:cNvPicPr>
          <p:nvPr>
            <p:ph type="pic" idx="5"/>
          </p:nvPr>
        </p:nvPicPr>
        <p:blipFill rotWithShape="1">
          <a:blip r:embed="rId5">
            <a:alphaModFix/>
          </a:blip>
          <a:srcRect t="19301" b="19307"/>
          <a:stretch/>
        </p:blipFill>
        <p:spPr>
          <a:xfrm>
            <a:off x="804672" y="3727576"/>
            <a:ext cx="1655099" cy="151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3"/>
          <p:cNvPicPr preferRelativeResize="0">
            <a:picLocks noGrp="1"/>
          </p:cNvPicPr>
          <p:nvPr>
            <p:ph type="pic" idx="6"/>
          </p:nvPr>
        </p:nvPicPr>
        <p:blipFill rotWithShape="1">
          <a:blip r:embed="rId6">
            <a:alphaModFix/>
          </a:blip>
          <a:srcRect l="21044" t="16551" r="21877" b="13523"/>
          <a:stretch/>
        </p:blipFill>
        <p:spPr>
          <a:xfrm>
            <a:off x="3779500" y="3731244"/>
            <a:ext cx="1644000" cy="151065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3"/>
          <p:cNvPicPr preferRelativeResize="0">
            <a:picLocks noGrp="1"/>
          </p:cNvPicPr>
          <p:nvPr>
            <p:ph type="pic" idx="7"/>
          </p:nvPr>
        </p:nvPicPr>
        <p:blipFill rotWithShape="1">
          <a:blip r:embed="rId7">
            <a:alphaModFix/>
          </a:blip>
          <a:srcRect l="3113" r="3104"/>
          <a:stretch/>
        </p:blipFill>
        <p:spPr>
          <a:xfrm>
            <a:off x="9973773" y="3763351"/>
            <a:ext cx="1655100" cy="151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3"/>
          <p:cNvSpPr txBox="1"/>
          <p:nvPr/>
        </p:nvSpPr>
        <p:spPr>
          <a:xfrm>
            <a:off x="5497500" y="2906901"/>
            <a:ext cx="1518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Sanjeevi N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Faculty Lead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8221757" y="2834632"/>
            <a:ext cx="2187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Business Mentor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6469364" y="5249003"/>
            <a:ext cx="2516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Sanjana P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3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347472" y="5249003"/>
            <a:ext cx="2516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Siddharth R Patil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3408418" y="5249003"/>
            <a:ext cx="2516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Srivatsa A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2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9530310" y="5249003"/>
            <a:ext cx="2516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Akhilan A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4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0" name="Google Shape;80;p13"/>
          <p:cNvPicPr preferRelativeResize="0">
            <a:picLocks noGrp="1"/>
          </p:cNvPicPr>
          <p:nvPr>
            <p:ph type="pic" idx="2"/>
          </p:nvPr>
        </p:nvPicPr>
        <p:blipFill rotWithShape="1">
          <a:blip r:embed="rId8">
            <a:alphaModFix/>
          </a:blip>
          <a:srcRect t="3798" b="3788"/>
          <a:stretch/>
        </p:blipFill>
        <p:spPr>
          <a:xfrm>
            <a:off x="2295527" y="1316633"/>
            <a:ext cx="1655100" cy="151800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3"/>
          <p:cNvSpPr txBox="1"/>
          <p:nvPr/>
        </p:nvSpPr>
        <p:spPr>
          <a:xfrm>
            <a:off x="2301073" y="2906907"/>
            <a:ext cx="1644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Deep Seth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Faculty Lead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>
            <a:spLocks noGrp="1"/>
          </p:cNvSpPr>
          <p:nvPr>
            <p:ph type="title"/>
          </p:nvPr>
        </p:nvSpPr>
        <p:spPr>
          <a:xfrm>
            <a:off x="327804" y="226058"/>
            <a:ext cx="11541000" cy="887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2800"/>
              <a:t>1. </a:t>
            </a:r>
            <a:r>
              <a:rPr lang="en-IN" sz="2800" b="1"/>
              <a:t>What is the core technology developed by the Faculty Lead and/or you? </a:t>
            </a:r>
            <a:br>
              <a:rPr lang="en-IN" sz="2800"/>
            </a:br>
            <a:r>
              <a:rPr lang="en-IN" sz="2900"/>
              <a:t>     </a:t>
            </a:r>
            <a:r>
              <a:rPr lang="en-IN" sz="2400"/>
              <a:t>Describe its various applications.</a:t>
            </a:r>
            <a:endParaRPr sz="2400"/>
          </a:p>
        </p:txBody>
      </p:sp>
      <p:sp>
        <p:nvSpPr>
          <p:cNvPr id="88" name="Google Shape;88;p14"/>
          <p:cNvSpPr txBox="1">
            <a:spLocks noGrp="1"/>
          </p:cNvSpPr>
          <p:nvPr>
            <p:ph type="body" idx="1"/>
          </p:nvPr>
        </p:nvSpPr>
        <p:spPr>
          <a:xfrm>
            <a:off x="325504" y="1853579"/>
            <a:ext cx="115410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457200" lvl="0" indent="-30003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Roboto"/>
              <a:buChar char="▪"/>
            </a:pPr>
            <a:r>
              <a:rPr lang="en-IN" sz="1800">
                <a:latin typeface="Roboto"/>
                <a:ea typeface="Roboto"/>
                <a:cs typeface="Roboto"/>
                <a:sym typeface="Roboto"/>
              </a:rPr>
              <a:t>Development of exosuit is focused on rehabilitation of Upper limb for stroke patients.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003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Roboto"/>
              <a:buChar char="▪"/>
            </a:pPr>
            <a:r>
              <a:rPr lang="en-IN" sz="1800">
                <a:latin typeface="Roboto"/>
                <a:ea typeface="Roboto"/>
                <a:cs typeface="Roboto"/>
                <a:sym typeface="Roboto"/>
              </a:rPr>
              <a:t>Using EMG sensors to detect Human intention.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44444"/>
              <a:buNone/>
            </a:pPr>
            <a:endParaRPr sz="1800"/>
          </a:p>
          <a:p>
            <a:pPr marL="457200" lvl="0" indent="-30003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▪"/>
            </a:pPr>
            <a:r>
              <a:rPr lang="en-IN" sz="18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A Robust Machine learning algorithm to classify/detect human arm movement/intent.</a:t>
            </a:r>
            <a:endParaRPr sz="18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003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▪"/>
            </a:pPr>
            <a:r>
              <a:rPr lang="en-IN" sz="18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Exo-suit should apply forces according to the desired intent.</a:t>
            </a:r>
            <a:endParaRPr sz="18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003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▪"/>
            </a:pPr>
            <a:r>
              <a:rPr lang="en-IN" sz="18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Fusion of Mechatronics, and human Bio-mechanics and Mechatronics to arrive at  a flexible design </a:t>
            </a:r>
            <a:endParaRPr sz="18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and development of exo-suit.</a:t>
            </a:r>
            <a:endParaRPr sz="18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003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▪"/>
            </a:pPr>
            <a:r>
              <a:rPr lang="en-IN" sz="18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Ability to perform continuous and repetitive tasks, thus reducing the fatigue of physiotherapist. </a:t>
            </a:r>
            <a:endParaRPr sz="18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44444"/>
              <a:buNone/>
            </a:pPr>
            <a:endParaRPr sz="18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8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44444"/>
              <a:buNone/>
            </a:pPr>
            <a:endParaRPr sz="18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44444"/>
              <a:buNone/>
            </a:pPr>
            <a:endParaRPr sz="18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92857"/>
              <a:buNone/>
            </a:pPr>
            <a:endParaRPr sz="28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1250"/>
              <a:buNone/>
            </a:pPr>
            <a:endParaRPr sz="3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9" name="Google Shape;8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6624" y="1461125"/>
            <a:ext cx="3598049" cy="4797373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4"/>
          <p:cNvSpPr txBox="1"/>
          <p:nvPr/>
        </p:nvSpPr>
        <p:spPr>
          <a:xfrm>
            <a:off x="8581950" y="6139975"/>
            <a:ext cx="2387400" cy="3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Figure 1 : Exo-suit</a:t>
            </a:r>
            <a:endParaRPr sz="1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327804" y="368135"/>
            <a:ext cx="11541108" cy="783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en-IN" sz="2800"/>
              <a:t>2. Innovation / Solution :</a:t>
            </a:r>
            <a:br>
              <a:rPr lang="en-IN" sz="2800"/>
            </a:br>
            <a:r>
              <a:rPr lang="en-IN" sz="2800"/>
              <a:t>    </a:t>
            </a:r>
            <a:r>
              <a:rPr lang="en-IN" sz="2400"/>
              <a:t>- </a:t>
            </a:r>
            <a:r>
              <a:rPr lang="en-IN" sz="2400" b="1"/>
              <a:t>Describe your innovation and how it works (Within one slide ONLY)</a:t>
            </a:r>
            <a:endParaRPr sz="2800" b="1"/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327800" y="1562576"/>
            <a:ext cx="11541000" cy="43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/>
              <a:t>Problem 1:  The  weight of the design and flexibility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en-IN" sz="1400"/>
              <a:t> The exosuit mechanism is purely cable driven, thus making it </a:t>
            </a:r>
            <a:r>
              <a:rPr lang="en-IN" sz="1400">
                <a:solidFill>
                  <a:srgbClr val="FF0000"/>
                </a:solidFill>
              </a:rPr>
              <a:t>flexible and light-weight</a:t>
            </a:r>
            <a:r>
              <a:rPr lang="en-IN" sz="1400"/>
              <a:t>.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/>
              <a:t>Problem 2: Timely actuation of forces is very critical aspect.</a:t>
            </a:r>
            <a:endParaRPr sz="14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en-IN" sz="1400"/>
              <a:t>Actuation or Control of the exosuit is dependant on the muscle intent of the impaired patient.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en-IN" sz="1400"/>
              <a:t>Using Machine learning algorithms to classify what movement is intended to done by the arm.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/>
              <a:t>Problem 3: Physiotherapist fatigue and non-availability of quantitative feedback.</a:t>
            </a:r>
            <a:endParaRPr sz="14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/>
              <a:t> 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en-IN" sz="1400"/>
              <a:t>This reduces the fatigue of physiotherapist for manual training.</a:t>
            </a:r>
            <a:endParaRPr sz="14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/>
              <a:t> 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en-IN" sz="1400"/>
              <a:t>Continuous and repetitive exercise of the impaired patient for longer duration constant intensity.</a:t>
            </a:r>
            <a:endParaRPr sz="14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en-IN" sz="1400"/>
              <a:t>We can readily observe and monitor the development of impaired patients. 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/>
              <a:t> </a:t>
            </a:r>
            <a:endParaRPr sz="14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7650" y="3828250"/>
            <a:ext cx="2708077" cy="241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5"/>
          <p:cNvPicPr preferRelativeResize="0"/>
          <p:nvPr/>
        </p:nvPicPr>
        <p:blipFill rotWithShape="1">
          <a:blip r:embed="rId4">
            <a:alphaModFix/>
          </a:blip>
          <a:srcRect r="27166"/>
          <a:stretch/>
        </p:blipFill>
        <p:spPr>
          <a:xfrm>
            <a:off x="8219550" y="1151900"/>
            <a:ext cx="2646175" cy="224523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 txBox="1"/>
          <p:nvPr/>
        </p:nvSpPr>
        <p:spPr>
          <a:xfrm>
            <a:off x="7632838" y="3397138"/>
            <a:ext cx="3819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Figure 2 :Rigid exo-suit</a:t>
            </a:r>
            <a:endParaRPr sz="13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8392438" y="6285625"/>
            <a:ext cx="23004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Figure 3: Soft Exo-suit</a:t>
            </a:r>
            <a:endParaRPr sz="13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327804" y="278412"/>
            <a:ext cx="11540996" cy="1146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en-IN" sz="2800" b="1"/>
              <a:t>3. Business Idea:</a:t>
            </a:r>
            <a:br>
              <a:rPr lang="en-IN" sz="2800"/>
            </a:br>
            <a:r>
              <a:rPr lang="en-IN" sz="2800"/>
              <a:t>    </a:t>
            </a:r>
            <a:r>
              <a:rPr lang="en-IN" sz="2400"/>
              <a:t>- Describe your ‘Business’ Idea in one or two sentences</a:t>
            </a:r>
            <a:br>
              <a:rPr lang="en-IN" sz="2400"/>
            </a:br>
            <a:r>
              <a:rPr lang="en-IN" sz="2400"/>
              <a:t>     - What problem/s are you solving OR What needs are you fulfilling? For whom?</a:t>
            </a:r>
            <a:endParaRPr sz="2400"/>
          </a:p>
        </p:txBody>
      </p:sp>
      <p:sp>
        <p:nvSpPr>
          <p:cNvPr id="108" name="Google Shape;108;p16"/>
          <p:cNvSpPr txBox="1">
            <a:spLocks noGrp="1"/>
          </p:cNvSpPr>
          <p:nvPr>
            <p:ph type="body" idx="1"/>
          </p:nvPr>
        </p:nvSpPr>
        <p:spPr>
          <a:xfrm>
            <a:off x="327800" y="1566041"/>
            <a:ext cx="11541000" cy="4369583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Context</a:t>
            </a:r>
            <a:endParaRPr lang="en-US" sz="2000" dirty="0"/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Problems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Customers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Desired outcome</a:t>
            </a:r>
            <a:endParaRPr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327804" y="279037"/>
            <a:ext cx="11541108" cy="1045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en-IN" sz="2800" b="1"/>
              <a:t>4.  Business Potential:  </a:t>
            </a:r>
            <a:br>
              <a:rPr lang="en-IN" sz="2800" b="1"/>
            </a:br>
            <a:r>
              <a:rPr lang="en-IN" sz="2800" b="1"/>
              <a:t>    </a:t>
            </a:r>
            <a:r>
              <a:rPr lang="en-IN" sz="2400"/>
              <a:t>- How big do you think your startup can become in five years? (Annual Revenue)</a:t>
            </a:r>
            <a:br>
              <a:rPr lang="en-IN" sz="2400"/>
            </a:br>
            <a:r>
              <a:rPr lang="en-IN" sz="2400"/>
              <a:t>     - What is the basis of your answer?</a:t>
            </a:r>
            <a:endParaRPr sz="2400"/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327800" y="1620450"/>
            <a:ext cx="11541000" cy="43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IN" sz="2000"/>
              <a:t>At present, out of every 1 crore population, 12 to 15 thousand people have stroke or paralysis.</a:t>
            </a:r>
            <a:endParaRPr sz="2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IN" sz="2000"/>
              <a:t>Every year there has been 50% increase in the number of stroke or paralysis patients.</a:t>
            </a:r>
            <a:endParaRPr sz="2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IN" sz="2000"/>
              <a:t>So, we can predict a high demand for our exosuit for rehabilitation application.</a:t>
            </a:r>
            <a:endParaRPr sz="20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IN" sz="2000"/>
              <a:t>Our major customers would be either physiotherapists or hospitals that helps stroke patients to regain their ability.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body" idx="1"/>
          </p:nvPr>
        </p:nvSpPr>
        <p:spPr>
          <a:xfrm>
            <a:off x="327804" y="1805354"/>
            <a:ext cx="11541108" cy="4146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IN" sz="2000"/>
              <a:t>Our faculty leads has already been a part of the research related to Exo-suits and exoskeletons necessary for rehabilitation applications.</a:t>
            </a:r>
            <a:endParaRPr sz="2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IN" sz="2000"/>
              <a:t>Our team comprises of Ph.D. and Masters students, with mere interest in Bio-mimetics and healthcare robotics.</a:t>
            </a:r>
            <a:endParaRPr sz="20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IN" sz="2000"/>
              <a:t>We, all together are highly motivated to make our product and commercialize it.</a:t>
            </a:r>
            <a:endParaRPr sz="2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IN" sz="2000"/>
              <a:t>We are still working on the research and development area of our product. </a:t>
            </a:r>
            <a:endParaRPr sz="2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122" name="Google Shape;122;p18"/>
          <p:cNvSpPr txBox="1">
            <a:spLocks noGrp="1"/>
          </p:cNvSpPr>
          <p:nvPr>
            <p:ph type="title"/>
          </p:nvPr>
        </p:nvSpPr>
        <p:spPr>
          <a:xfrm>
            <a:off x="327804" y="323395"/>
            <a:ext cx="11541108" cy="1304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2800" b="1"/>
              <a:t>5. Genesis &amp; History of your startup/team :</a:t>
            </a:r>
            <a:br>
              <a:rPr lang="en-IN" sz="2800" b="1"/>
            </a:br>
            <a:r>
              <a:rPr lang="en-IN" sz="2400" b="1"/>
              <a:t>     </a:t>
            </a:r>
            <a:r>
              <a:rPr lang="en-IN" sz="2200"/>
              <a:t>- Who amongst the team came up with the idea? How, when? </a:t>
            </a:r>
            <a:br>
              <a:rPr lang="en-IN" sz="2200"/>
            </a:br>
            <a:r>
              <a:rPr lang="en-IN" sz="2200"/>
              <a:t>     - How did you come together as a Team?</a:t>
            </a:r>
            <a:br>
              <a:rPr lang="en-IN" sz="2200"/>
            </a:br>
            <a:r>
              <a:rPr lang="en-IN" sz="2200"/>
              <a:t>     - At what stage of evolution is your startup? (e.g. Product status, Business status)</a:t>
            </a:r>
            <a:endParaRPr sz="2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body" idx="1"/>
          </p:nvPr>
        </p:nvSpPr>
        <p:spPr>
          <a:xfrm>
            <a:off x="327804" y="1629980"/>
            <a:ext cx="11541108" cy="4300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5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N" sz="2000"/>
              <a:t>EL 1: We are a team, highly motivated to help for the betterment of the society and make a product that is easily accessible and easy to use. We wish to commercialize our product and make a foundation for more research and development in the related field.  </a:t>
            </a:r>
            <a:endParaRPr/>
          </a:p>
          <a:p>
            <a:pPr marL="25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000"/>
          </a:p>
          <a:p>
            <a:pPr marL="25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N" sz="2000"/>
              <a:t>EL 2:  We are highly motivated to develop solution for the existing issues and commercialize it and present it to the market where we can create our own place in the business world.  </a:t>
            </a:r>
            <a:endParaRPr/>
          </a:p>
          <a:p>
            <a:pPr marL="25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000"/>
          </a:p>
          <a:p>
            <a:pPr marL="25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N" sz="2000"/>
              <a:t>EL 3: I am highly motivated to help society through our startup product. And seeing customers solve their pain points by using our product is a reward to us.</a:t>
            </a:r>
            <a:endParaRPr/>
          </a:p>
          <a:p>
            <a:pPr marL="25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000"/>
          </a:p>
          <a:p>
            <a:pPr marL="25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000"/>
          </a:p>
        </p:txBody>
      </p:sp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327804" y="231229"/>
            <a:ext cx="11541108" cy="1217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2800" b="1"/>
              <a:t>5. Personal motivation to be an Entrepreneur:</a:t>
            </a:r>
            <a:br>
              <a:rPr lang="en-IN" sz="2800" b="1"/>
            </a:br>
            <a:r>
              <a:rPr lang="en-IN" sz="2200"/>
              <a:t>Why do </a:t>
            </a:r>
            <a:r>
              <a:rPr lang="en-IN" sz="2200" u="sng"/>
              <a:t>each one of you in your team</a:t>
            </a:r>
            <a:r>
              <a:rPr lang="en-IN" sz="2200"/>
              <a:t> think that this is an opportunity worth committing your time and energy for you to pursue? </a:t>
            </a: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DC-INC-LT-v1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GDC-INC-LT-v1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1213</Words>
  <Application>Microsoft Office PowerPoint</Application>
  <PresentationFormat>Widescreen</PresentationFormat>
  <Paragraphs>125</Paragraphs>
  <Slides>10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Calibri</vt:lpstr>
      <vt:lpstr>Roboto</vt:lpstr>
      <vt:lpstr>Quattrocento Sans</vt:lpstr>
      <vt:lpstr>Noto Sans</vt:lpstr>
      <vt:lpstr>Arial</vt:lpstr>
      <vt:lpstr>GDC-INC-LT-v1</vt:lpstr>
      <vt:lpstr>1_GDC-INC-LT-v1</vt:lpstr>
      <vt:lpstr>Instructions for completing pre-session assignment</vt:lpstr>
      <vt:lpstr>5- Exo-suit Institute name: Mahindra University </vt:lpstr>
      <vt:lpstr>Our team</vt:lpstr>
      <vt:lpstr>1. What is the core technology developed by the Faculty Lead and/or you?       Describe its various applications.</vt:lpstr>
      <vt:lpstr>2. Innovation / Solution :     - Describe your innovation and how it works (Within one slide ONLY)</vt:lpstr>
      <vt:lpstr>3. Business Idea:     - Describe your ‘Business’ Idea in one or two sentences      - What problem/s are you solving OR What needs are you fulfilling? For whom?</vt:lpstr>
      <vt:lpstr>4.  Business Potential:       - How big do you think your startup can become in five years? (Annual Revenue)      - What is the basis of your answer?</vt:lpstr>
      <vt:lpstr>5. Genesis &amp; History of your startup/team :      - Who amongst the team came up with the idea? How, when?       - How did you come together as a Team?      - At what stage of evolution is your startup? (e.g. Product status, Business status)</vt:lpstr>
      <vt:lpstr>5. Personal motivation to be an Entrepreneur: Why do each one of you in your team think that this is an opportunity worth committing your time and energy for you to pursue?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Instructions for completing pre-session assignment</dc:title>
  <cp:lastModifiedBy>Vigneshwar S</cp:lastModifiedBy>
  <cp:revision>1</cp:revision>
  <dcterms:modified xsi:type="dcterms:W3CDTF">2024-01-28T22:08:00Z</dcterms:modified>
</cp:coreProperties>
</file>