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saprailis.com/2016/06/02/How-to-build-and-deploy-a-Facebook-Messenger-bot-with-Python-and-Flask-a-tutorial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kilesh1995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PyCon Italia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</a:t>
            </a:r>
            <a:r>
              <a:rPr lang="en-GB"/>
              <a:t>y your </a:t>
            </a:r>
            <a:r>
              <a:rPr lang="en-GB"/>
              <a:t>Application on the Cloud: Heroku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Heroku setup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Comprehensive Tutorial: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Setup Messenger bot using Python and Flask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Key steps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Setup requirements.txt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Setup Procfile for heroku</a:t>
            </a:r>
            <a:br>
              <a:rPr lang="en-GB"/>
            </a:b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facebook page associated with bot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Authentication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PAT - Page Access Token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New App on Facebook Developers website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Specify the callback url for webhook events as the heroku app url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Bot is ready to go!</a:t>
            </a:r>
            <a:endParaRPr/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499" y="1152475"/>
            <a:ext cx="19217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bearing with me!</a:t>
            </a:r>
            <a:endParaRPr/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Happy to hear your feedback on my talk (positives and negatives)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akilesh1995@gmail.com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Twitter: leshtalks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Building Conversational Chatbots using Python and Facebook Messenger API</a:t>
            </a:r>
            <a:endParaRPr sz="36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Akilesh Lakshminarayanan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BITS-Pilani University, Goa, India, Batch of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B.E. Computer Science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 Sc. Economics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chatbots?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are they used?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Virtual assistants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Cortana, Alexa, Siri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Customer Service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Starbucks, Lyft, PizzaHut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Medicine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Woebot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43850" y="232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262725" y="1508475"/>
            <a:ext cx="2970900" cy="1479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Classifier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262725" y="3402336"/>
            <a:ext cx="2970900" cy="1479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 Generator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904252" y="3402336"/>
            <a:ext cx="2970900" cy="1479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 Manager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904252" y="1508475"/>
            <a:ext cx="2970900" cy="1479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Entity Recognizer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Shape 83"/>
          <p:cNvCxnSpPr>
            <a:stCxn id="79" idx="3"/>
            <a:endCxn id="82" idx="1"/>
          </p:cNvCxnSpPr>
          <p:nvPr/>
        </p:nvCxnSpPr>
        <p:spPr>
          <a:xfrm>
            <a:off x="5233625" y="2248125"/>
            <a:ext cx="67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Shape 84"/>
          <p:cNvCxnSpPr>
            <a:stCxn id="82" idx="2"/>
            <a:endCxn id="81" idx="0"/>
          </p:cNvCxnSpPr>
          <p:nvPr/>
        </p:nvCxnSpPr>
        <p:spPr>
          <a:xfrm>
            <a:off x="7389702" y="2987775"/>
            <a:ext cx="0" cy="41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Shape 85"/>
          <p:cNvCxnSpPr>
            <a:stCxn id="81" idx="1"/>
            <a:endCxn id="80" idx="3"/>
          </p:cNvCxnSpPr>
          <p:nvPr/>
        </p:nvCxnSpPr>
        <p:spPr>
          <a:xfrm rot="10800000">
            <a:off x="5233752" y="4141986"/>
            <a:ext cx="67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Shape 86"/>
          <p:cNvSpPr/>
          <p:nvPr/>
        </p:nvSpPr>
        <p:spPr>
          <a:xfrm>
            <a:off x="343850" y="2720025"/>
            <a:ext cx="829500" cy="949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7" name="Shape 87"/>
          <p:cNvCxnSpPr>
            <a:stCxn id="86" idx="0"/>
            <a:endCxn id="79" idx="1"/>
          </p:cNvCxnSpPr>
          <p:nvPr/>
        </p:nvCxnSpPr>
        <p:spPr>
          <a:xfrm rot="-5400000">
            <a:off x="1274750" y="1731975"/>
            <a:ext cx="471900" cy="150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>
            <a:endCxn id="86" idx="2"/>
          </p:cNvCxnSpPr>
          <p:nvPr/>
        </p:nvCxnSpPr>
        <p:spPr>
          <a:xfrm rot="10800000">
            <a:off x="758600" y="3669825"/>
            <a:ext cx="1504200" cy="60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/>
        </p:nvSpPr>
        <p:spPr>
          <a:xfrm>
            <a:off x="712350" y="1801800"/>
            <a:ext cx="1288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Query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58600" y="4332125"/>
            <a:ext cx="1288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Classification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172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Keyword based classifier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Few query classes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Limited vocabulary</a:t>
            </a:r>
            <a:endParaRPr sz="13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Trained classification model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Labelled historical queries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Machine learns over time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Store model in pickle object</a:t>
            </a:r>
            <a:endParaRPr sz="13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Tools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NLTK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scikit-learn</a:t>
            </a:r>
            <a:endParaRPr sz="1300"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5172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Examples: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 u="sng"/>
              <a:t>Book</a:t>
            </a:r>
            <a:r>
              <a:rPr lang="en-GB" sz="1300"/>
              <a:t> me a ticket from London to New York on 15th March, 2018. </a:t>
            </a:r>
            <a:r>
              <a:rPr i="1" lang="en-GB" sz="1300"/>
              <a:t>(New</a:t>
            </a:r>
            <a:r>
              <a:rPr i="1" lang="en-GB" sz="1300"/>
              <a:t> Booking)</a:t>
            </a:r>
            <a:br>
              <a:rPr i="1" lang="en-GB" sz="1300"/>
            </a:br>
            <a:br>
              <a:rPr i="1" lang="en-GB" sz="1300"/>
            </a:br>
            <a:endParaRPr i="1"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Can you please </a:t>
            </a:r>
            <a:r>
              <a:rPr lang="en-GB" sz="1300" u="sng"/>
              <a:t>web check me in</a:t>
            </a:r>
            <a:r>
              <a:rPr lang="en-GB" sz="1300"/>
              <a:t> to my flight to New York today? </a:t>
            </a:r>
            <a:r>
              <a:rPr i="1" lang="en-GB" sz="1300"/>
              <a:t>(Web check in)</a:t>
            </a:r>
            <a:br>
              <a:rPr i="1" lang="en-GB" sz="1300"/>
            </a:br>
            <a:br>
              <a:rPr i="1" lang="en-GB" sz="1300"/>
            </a:b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Please </a:t>
            </a:r>
            <a:r>
              <a:rPr lang="en-GB" sz="1300" u="sng"/>
              <a:t>cancel</a:t>
            </a:r>
            <a:r>
              <a:rPr lang="en-GB" sz="1300"/>
              <a:t> my booking to Milan tomorrow. </a:t>
            </a:r>
            <a:r>
              <a:rPr i="1" lang="en-GB" sz="1300"/>
              <a:t>(Cancellation)</a:t>
            </a:r>
            <a:endParaRPr i="1" sz="1300"/>
          </a:p>
        </p:txBody>
      </p:sp>
      <p:sp>
        <p:nvSpPr>
          <p:cNvPr id="98" name="Shape 98"/>
          <p:cNvSpPr/>
          <p:nvPr/>
        </p:nvSpPr>
        <p:spPr>
          <a:xfrm>
            <a:off x="7429692" y="79938"/>
            <a:ext cx="708000" cy="50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Classifier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7429692" y="727145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 Generator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8297656" y="727145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 Manager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297656" y="79938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Entity Recognizer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2" name="Shape 102"/>
          <p:cNvCxnSpPr>
            <a:stCxn id="98" idx="3"/>
            <a:endCxn id="101" idx="1"/>
          </p:cNvCxnSpPr>
          <p:nvPr/>
        </p:nvCxnSpPr>
        <p:spPr>
          <a:xfrm>
            <a:off x="8137692" y="332688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Shape 103"/>
          <p:cNvCxnSpPr>
            <a:stCxn id="101" idx="2"/>
            <a:endCxn id="100" idx="0"/>
          </p:cNvCxnSpPr>
          <p:nvPr/>
        </p:nvCxnSpPr>
        <p:spPr>
          <a:xfrm>
            <a:off x="8651656" y="585438"/>
            <a:ext cx="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>
            <a:stCxn id="100" idx="1"/>
            <a:endCxn id="99" idx="3"/>
          </p:cNvCxnSpPr>
          <p:nvPr/>
        </p:nvCxnSpPr>
        <p:spPr>
          <a:xfrm rot="10800000">
            <a:off x="8137756" y="979895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Shape 105"/>
          <p:cNvSpPr/>
          <p:nvPr/>
        </p:nvSpPr>
        <p:spPr>
          <a:xfrm>
            <a:off x="6873625" y="493975"/>
            <a:ext cx="405900" cy="32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6" name="Shape 106"/>
          <p:cNvCxnSpPr>
            <a:stCxn id="105" idx="0"/>
            <a:endCxn id="98" idx="1"/>
          </p:cNvCxnSpPr>
          <p:nvPr/>
        </p:nvCxnSpPr>
        <p:spPr>
          <a:xfrm rot="-5400000">
            <a:off x="7172425" y="236725"/>
            <a:ext cx="161400" cy="35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endCxn id="105" idx="2"/>
          </p:cNvCxnSpPr>
          <p:nvPr/>
        </p:nvCxnSpPr>
        <p:spPr>
          <a:xfrm rot="10800000">
            <a:off x="7076575" y="818575"/>
            <a:ext cx="358500" cy="2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6772675" y="89113"/>
            <a:ext cx="70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Query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899116" y="1017925"/>
            <a:ext cx="7080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Recognition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617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Traditional Parsers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Cannot capture all variations in NL</a:t>
            </a:r>
            <a:endParaRPr sz="13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spaCy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Language models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Pre-trained LSTM Neural Network</a:t>
            </a:r>
            <a:endParaRPr sz="1300"/>
          </a:p>
          <a:p>
            <a: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Custom Entity Training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Entity Recognition</a:t>
            </a:r>
            <a:endParaRPr sz="1300"/>
          </a:p>
          <a:p>
            <a: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Location, org, date, numbers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POS tagging</a:t>
            </a:r>
            <a:endParaRPr sz="1300"/>
          </a:p>
          <a:p>
            <a: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Nouns, verbs, pronouns etc</a:t>
            </a:r>
            <a:endParaRPr sz="13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After query classification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Extract relevant entities based on class</a:t>
            </a:r>
            <a:endParaRPr sz="1300"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1617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Examples.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Book me a ticket from </a:t>
            </a:r>
            <a:r>
              <a:rPr lang="en-GB" sz="1300" u="sng"/>
              <a:t>London</a:t>
            </a:r>
            <a:r>
              <a:rPr lang="en-GB" sz="1300"/>
              <a:t> to </a:t>
            </a:r>
            <a:r>
              <a:rPr lang="en-GB" sz="1300" u="sng"/>
              <a:t>New York</a:t>
            </a:r>
            <a:r>
              <a:rPr lang="en-GB" sz="1300"/>
              <a:t> on </a:t>
            </a:r>
            <a:r>
              <a:rPr lang="en-GB" sz="1300" u="sng"/>
              <a:t>3rd May 2018,</a:t>
            </a:r>
            <a:r>
              <a:rPr lang="en-GB" sz="1300"/>
              <a:t> on </a:t>
            </a:r>
            <a:r>
              <a:rPr lang="en-GB" sz="1300" u="sng"/>
              <a:t>Lufthansa.</a:t>
            </a:r>
            <a:br>
              <a:rPr lang="en-GB" sz="1300" u="sng"/>
            </a:br>
            <a:br>
              <a:rPr lang="en-GB" sz="1300" u="sng"/>
            </a:br>
            <a:endParaRPr sz="1300" u="sng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Can you web check me into my flight to </a:t>
            </a:r>
            <a:r>
              <a:rPr lang="en-GB" sz="1300" u="sng"/>
              <a:t>London</a:t>
            </a:r>
            <a:r>
              <a:rPr lang="en-GB" sz="1300"/>
              <a:t>? My </a:t>
            </a:r>
            <a:r>
              <a:rPr lang="en-GB" sz="1300" u="sng"/>
              <a:t>PNR</a:t>
            </a:r>
            <a:r>
              <a:rPr lang="en-GB" sz="1300"/>
              <a:t> is </a:t>
            </a:r>
            <a:r>
              <a:rPr lang="en-GB" sz="1300" u="sng"/>
              <a:t>30223422</a:t>
            </a:r>
            <a:r>
              <a:rPr lang="en-GB" sz="1300"/>
              <a:t>.</a:t>
            </a:r>
            <a:endParaRPr sz="1300"/>
          </a:p>
        </p:txBody>
      </p:sp>
      <p:sp>
        <p:nvSpPr>
          <p:cNvPr id="117" name="Shape 117"/>
          <p:cNvSpPr/>
          <p:nvPr/>
        </p:nvSpPr>
        <p:spPr>
          <a:xfrm>
            <a:off x="7467392" y="155013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Classifier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467392" y="802220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 Generator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335356" y="802220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 Manager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335356" y="155013"/>
            <a:ext cx="708000" cy="50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Entity Recognizer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1" name="Shape 121"/>
          <p:cNvCxnSpPr>
            <a:stCxn id="117" idx="3"/>
            <a:endCxn id="120" idx="1"/>
          </p:cNvCxnSpPr>
          <p:nvPr/>
        </p:nvCxnSpPr>
        <p:spPr>
          <a:xfrm>
            <a:off x="8175392" y="407763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>
            <a:stCxn id="120" idx="2"/>
            <a:endCxn id="119" idx="0"/>
          </p:cNvCxnSpPr>
          <p:nvPr/>
        </p:nvCxnSpPr>
        <p:spPr>
          <a:xfrm>
            <a:off x="8689356" y="660513"/>
            <a:ext cx="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Shape 123"/>
          <p:cNvCxnSpPr>
            <a:stCxn id="119" idx="1"/>
            <a:endCxn id="118" idx="3"/>
          </p:cNvCxnSpPr>
          <p:nvPr/>
        </p:nvCxnSpPr>
        <p:spPr>
          <a:xfrm rot="10800000">
            <a:off x="8175456" y="105497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Shape 124"/>
          <p:cNvSpPr/>
          <p:nvPr/>
        </p:nvSpPr>
        <p:spPr>
          <a:xfrm>
            <a:off x="6911325" y="569050"/>
            <a:ext cx="405900" cy="32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5" name="Shape 125"/>
          <p:cNvCxnSpPr>
            <a:stCxn id="124" idx="0"/>
            <a:endCxn id="117" idx="1"/>
          </p:cNvCxnSpPr>
          <p:nvPr/>
        </p:nvCxnSpPr>
        <p:spPr>
          <a:xfrm rot="-5400000">
            <a:off x="7210125" y="311800"/>
            <a:ext cx="161400" cy="35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endCxn id="124" idx="2"/>
          </p:cNvCxnSpPr>
          <p:nvPr/>
        </p:nvCxnSpPr>
        <p:spPr>
          <a:xfrm rot="10800000">
            <a:off x="7114275" y="893650"/>
            <a:ext cx="358500" cy="2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/>
        </p:nvSpPr>
        <p:spPr>
          <a:xfrm>
            <a:off x="6810375" y="164188"/>
            <a:ext cx="70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Query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936816" y="1093000"/>
            <a:ext cx="7080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Management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05275"/>
            <a:ext cx="39999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Consider the following user queries: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 want to book a ticket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Class: </a:t>
            </a:r>
            <a:r>
              <a:rPr i="1" lang="en-GB" sz="1300"/>
              <a:t>New Booking</a:t>
            </a:r>
            <a:endParaRPr i="1"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Entities: None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 want to book a ticket from London to Berlin.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Class: </a:t>
            </a:r>
            <a:r>
              <a:rPr i="1" lang="en-GB" sz="1300"/>
              <a:t>New Booking</a:t>
            </a:r>
            <a:endParaRPr i="1"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Entities: Origin, Destination</a:t>
            </a:r>
            <a:endParaRPr sz="1300"/>
          </a:p>
        </p:txBody>
      </p:sp>
      <p:sp>
        <p:nvSpPr>
          <p:cNvPr id="135" name="Shape 135"/>
          <p:cNvSpPr/>
          <p:nvPr/>
        </p:nvSpPr>
        <p:spPr>
          <a:xfrm>
            <a:off x="7379367" y="155013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Classifier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379367" y="802220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 Generator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247331" y="802220"/>
            <a:ext cx="708000" cy="50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 Manager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247331" y="155013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Entity Recognizer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9" name="Shape 139"/>
          <p:cNvCxnSpPr>
            <a:stCxn id="135" idx="3"/>
            <a:endCxn id="138" idx="1"/>
          </p:cNvCxnSpPr>
          <p:nvPr/>
        </p:nvCxnSpPr>
        <p:spPr>
          <a:xfrm>
            <a:off x="8087367" y="407763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Shape 140"/>
          <p:cNvCxnSpPr>
            <a:stCxn id="138" idx="2"/>
            <a:endCxn id="137" idx="0"/>
          </p:cNvCxnSpPr>
          <p:nvPr/>
        </p:nvCxnSpPr>
        <p:spPr>
          <a:xfrm>
            <a:off x="8601331" y="660513"/>
            <a:ext cx="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Shape 141"/>
          <p:cNvCxnSpPr>
            <a:stCxn id="137" idx="1"/>
            <a:endCxn id="136" idx="3"/>
          </p:cNvCxnSpPr>
          <p:nvPr/>
        </p:nvCxnSpPr>
        <p:spPr>
          <a:xfrm rot="10800000">
            <a:off x="8087431" y="105497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6823300" y="569050"/>
            <a:ext cx="405900" cy="32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3" name="Shape 143"/>
          <p:cNvCxnSpPr>
            <a:stCxn id="142" idx="0"/>
            <a:endCxn id="135" idx="1"/>
          </p:cNvCxnSpPr>
          <p:nvPr/>
        </p:nvCxnSpPr>
        <p:spPr>
          <a:xfrm rot="-5400000">
            <a:off x="7122100" y="311800"/>
            <a:ext cx="161400" cy="35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endCxn id="142" idx="2"/>
          </p:cNvCxnSpPr>
          <p:nvPr/>
        </p:nvCxnSpPr>
        <p:spPr>
          <a:xfrm rot="10800000">
            <a:off x="7026250" y="893650"/>
            <a:ext cx="358500" cy="2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 txBox="1"/>
          <p:nvPr/>
        </p:nvSpPr>
        <p:spPr>
          <a:xfrm>
            <a:off x="6722350" y="164188"/>
            <a:ext cx="70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Query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848791" y="1093000"/>
            <a:ext cx="7080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6915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1.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F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F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 </a:t>
            </a:r>
            <a:endParaRPr sz="800"/>
          </a:p>
        </p:txBody>
      </p:sp>
      <p:sp>
        <p:nvSpPr>
          <p:cNvPr id="148" name="Shape 148"/>
          <p:cNvSpPr/>
          <p:nvPr/>
        </p:nvSpPr>
        <p:spPr>
          <a:xfrm>
            <a:off x="62840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2.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F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</a:t>
            </a:r>
            <a:endParaRPr sz="800"/>
          </a:p>
        </p:txBody>
      </p:sp>
      <p:sp>
        <p:nvSpPr>
          <p:cNvPr id="149" name="Shape 149"/>
          <p:cNvSpPr/>
          <p:nvPr/>
        </p:nvSpPr>
        <p:spPr>
          <a:xfrm>
            <a:off x="78765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3.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</a:t>
            </a:r>
            <a:endParaRPr sz="800"/>
          </a:p>
        </p:txBody>
      </p:sp>
      <p:sp>
        <p:nvSpPr>
          <p:cNvPr id="150" name="Shape 150"/>
          <p:cNvSpPr/>
          <p:nvPr/>
        </p:nvSpPr>
        <p:spPr>
          <a:xfrm>
            <a:off x="6284000" y="34855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4. Get origin </a:t>
            </a:r>
            <a:endParaRPr sz="800"/>
          </a:p>
        </p:txBody>
      </p:sp>
      <p:sp>
        <p:nvSpPr>
          <p:cNvPr id="151" name="Shape 151"/>
          <p:cNvSpPr/>
          <p:nvPr/>
        </p:nvSpPr>
        <p:spPr>
          <a:xfrm>
            <a:off x="6284000" y="4056963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5. </a:t>
            </a:r>
            <a:r>
              <a:rPr lang="en-GB" sz="800"/>
              <a:t>Get destination </a:t>
            </a:r>
            <a:endParaRPr sz="800"/>
          </a:p>
        </p:txBody>
      </p:sp>
      <p:sp>
        <p:nvSpPr>
          <p:cNvPr id="152" name="Shape 152"/>
          <p:cNvSpPr/>
          <p:nvPr/>
        </p:nvSpPr>
        <p:spPr>
          <a:xfrm>
            <a:off x="6284000" y="46284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6. </a:t>
            </a:r>
            <a:r>
              <a:rPr lang="en-GB" sz="800"/>
              <a:t>Get date </a:t>
            </a:r>
            <a:endParaRPr sz="800"/>
          </a:p>
        </p:txBody>
      </p:sp>
      <p:sp>
        <p:nvSpPr>
          <p:cNvPr id="153" name="Shape 153"/>
          <p:cNvSpPr/>
          <p:nvPr/>
        </p:nvSpPr>
        <p:spPr>
          <a:xfrm>
            <a:off x="7026238" y="15912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 want to book a ticket from </a:t>
            </a:r>
            <a:r>
              <a:rPr lang="en-GB" sz="800" u="sng"/>
              <a:t>London</a:t>
            </a:r>
            <a:r>
              <a:rPr lang="en-GB" sz="800"/>
              <a:t> to </a:t>
            </a:r>
            <a:r>
              <a:rPr lang="en-GB" sz="800" u="sng"/>
              <a:t>New York</a:t>
            </a:r>
            <a:endParaRPr sz="800" u="sng"/>
          </a:p>
        </p:txBody>
      </p:sp>
      <p:sp>
        <p:nvSpPr>
          <p:cNvPr id="154" name="Shape 154"/>
          <p:cNvSpPr/>
          <p:nvPr/>
        </p:nvSpPr>
        <p:spPr>
          <a:xfrm>
            <a:off x="5487800" y="1623063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 want to book a ticket</a:t>
            </a:r>
            <a:endParaRPr sz="800"/>
          </a:p>
        </p:txBody>
      </p:sp>
      <p:cxnSp>
        <p:nvCxnSpPr>
          <p:cNvPr id="155" name="Shape 155"/>
          <p:cNvCxnSpPr>
            <a:stCxn id="154" idx="2"/>
            <a:endCxn id="147" idx="0"/>
          </p:cNvCxnSpPr>
          <p:nvPr/>
        </p:nvCxnSpPr>
        <p:spPr>
          <a:xfrm rot="5400000">
            <a:off x="5391800" y="2029563"/>
            <a:ext cx="351600" cy="7962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Shape 156"/>
          <p:cNvCxnSpPr>
            <a:stCxn id="153" idx="2"/>
            <a:endCxn id="149" idx="0"/>
          </p:cNvCxnSpPr>
          <p:nvPr/>
        </p:nvCxnSpPr>
        <p:spPr>
          <a:xfrm flipH="1" rot="-5400000">
            <a:off x="7737388" y="1986750"/>
            <a:ext cx="383700" cy="85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Shape 157"/>
          <p:cNvCxnSpPr>
            <a:stCxn id="149" idx="2"/>
            <a:endCxn id="152" idx="3"/>
          </p:cNvCxnSpPr>
          <p:nvPr/>
        </p:nvCxnSpPr>
        <p:spPr>
          <a:xfrm rot="5400000">
            <a:off x="7018050" y="3454250"/>
            <a:ext cx="1558200" cy="111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Shape 158"/>
          <p:cNvCxnSpPr>
            <a:stCxn id="147" idx="2"/>
            <a:endCxn id="150" idx="1"/>
          </p:cNvCxnSpPr>
          <p:nvPr/>
        </p:nvCxnSpPr>
        <p:spPr>
          <a:xfrm flipH="1" rot="-5400000">
            <a:off x="5518900" y="2882900"/>
            <a:ext cx="415500" cy="111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Shape 159"/>
          <p:cNvCxnSpPr>
            <a:stCxn id="148" idx="2"/>
            <a:endCxn id="150" idx="0"/>
          </p:cNvCxnSpPr>
          <p:nvPr/>
        </p:nvCxnSpPr>
        <p:spPr>
          <a:xfrm>
            <a:off x="6761900" y="3232400"/>
            <a:ext cx="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Shape 160"/>
          <p:cNvCxnSpPr>
            <a:endCxn id="151" idx="0"/>
          </p:cNvCxnSpPr>
          <p:nvPr/>
        </p:nvCxnSpPr>
        <p:spPr>
          <a:xfrm>
            <a:off x="6761900" y="3810063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Shape 161"/>
          <p:cNvCxnSpPr>
            <a:stCxn id="151" idx="2"/>
            <a:endCxn id="152" idx="0"/>
          </p:cNvCxnSpPr>
          <p:nvPr/>
        </p:nvCxnSpPr>
        <p:spPr>
          <a:xfrm>
            <a:off x="6761900" y="4381563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Shape 162"/>
          <p:cNvCxnSpPr>
            <a:stCxn id="148" idx="3"/>
            <a:endCxn id="151" idx="3"/>
          </p:cNvCxnSpPr>
          <p:nvPr/>
        </p:nvCxnSpPr>
        <p:spPr>
          <a:xfrm>
            <a:off x="7239800" y="2918000"/>
            <a:ext cx="600" cy="1301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Shape 163"/>
          <p:cNvSpPr/>
          <p:nvPr/>
        </p:nvSpPr>
        <p:spPr>
          <a:xfrm>
            <a:off x="4691500" y="46284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Get other details</a:t>
            </a:r>
            <a:endParaRPr sz="800"/>
          </a:p>
        </p:txBody>
      </p:sp>
      <p:cxnSp>
        <p:nvCxnSpPr>
          <p:cNvPr id="164" name="Shape 164"/>
          <p:cNvCxnSpPr>
            <a:stCxn id="152" idx="1"/>
            <a:endCxn id="163" idx="3"/>
          </p:cNvCxnSpPr>
          <p:nvPr/>
        </p:nvCxnSpPr>
        <p:spPr>
          <a:xfrm rot="10800000">
            <a:off x="5647400" y="4790725"/>
            <a:ext cx="6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5" name="Shape 165"/>
          <p:cNvCxnSpPr>
            <a:stCxn id="148" idx="0"/>
          </p:cNvCxnSpPr>
          <p:nvPr/>
        </p:nvCxnSpPr>
        <p:spPr>
          <a:xfrm rot="10800000">
            <a:off x="6754100" y="1559600"/>
            <a:ext cx="7800" cy="10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166" name="Shape 166"/>
          <p:cNvSpPr txBox="1"/>
          <p:nvPr/>
        </p:nvSpPr>
        <p:spPr>
          <a:xfrm>
            <a:off x="292950" y="3572075"/>
            <a:ext cx="4037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○"/>
            </a:pPr>
            <a:r>
              <a:rPr lang="en-GB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Stateful transition diagram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○"/>
            </a:pPr>
            <a:r>
              <a:rPr lang="en-GB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Incrementally obtain entities from user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○"/>
            </a:pPr>
            <a:r>
              <a:rPr lang="en-GB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Implementation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Generation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605275"/>
            <a:ext cx="39999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/>
              <a:t>Closely linked to context manager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/>
              <a:t>Generate response based on state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/>
              <a:t>Example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○"/>
            </a:pPr>
            <a:r>
              <a:rPr lang="en-GB" sz="1300"/>
              <a:t>State 4: Please specify the city of origin?</a:t>
            </a:r>
            <a:endParaRPr sz="13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○"/>
            </a:pPr>
            <a:r>
              <a:rPr lang="en-GB" sz="1300"/>
              <a:t>State 6: Please specify the date of travel? </a:t>
            </a:r>
            <a:endParaRPr sz="1300"/>
          </a:p>
        </p:txBody>
      </p:sp>
      <p:sp>
        <p:nvSpPr>
          <p:cNvPr id="173" name="Shape 173"/>
          <p:cNvSpPr/>
          <p:nvPr/>
        </p:nvSpPr>
        <p:spPr>
          <a:xfrm>
            <a:off x="7379367" y="155013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Classifier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379367" y="802220"/>
            <a:ext cx="708000" cy="50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 Generator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247331" y="802220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 Manager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247331" y="155013"/>
            <a:ext cx="708000" cy="505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Entity Recognizer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7" name="Shape 177"/>
          <p:cNvCxnSpPr>
            <a:stCxn id="173" idx="3"/>
            <a:endCxn id="176" idx="1"/>
          </p:cNvCxnSpPr>
          <p:nvPr/>
        </p:nvCxnSpPr>
        <p:spPr>
          <a:xfrm>
            <a:off x="8087367" y="407763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Shape 178"/>
          <p:cNvCxnSpPr>
            <a:stCxn id="176" idx="2"/>
            <a:endCxn id="175" idx="0"/>
          </p:cNvCxnSpPr>
          <p:nvPr/>
        </p:nvCxnSpPr>
        <p:spPr>
          <a:xfrm>
            <a:off x="8601331" y="660513"/>
            <a:ext cx="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Shape 179"/>
          <p:cNvCxnSpPr>
            <a:stCxn id="175" idx="1"/>
            <a:endCxn id="174" idx="3"/>
          </p:cNvCxnSpPr>
          <p:nvPr/>
        </p:nvCxnSpPr>
        <p:spPr>
          <a:xfrm rot="10800000">
            <a:off x="8087431" y="105497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Shape 180"/>
          <p:cNvSpPr/>
          <p:nvPr/>
        </p:nvSpPr>
        <p:spPr>
          <a:xfrm>
            <a:off x="6823300" y="569050"/>
            <a:ext cx="405900" cy="32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1" name="Shape 181"/>
          <p:cNvCxnSpPr>
            <a:stCxn id="180" idx="0"/>
            <a:endCxn id="173" idx="1"/>
          </p:cNvCxnSpPr>
          <p:nvPr/>
        </p:nvCxnSpPr>
        <p:spPr>
          <a:xfrm rot="-5400000">
            <a:off x="7122100" y="311800"/>
            <a:ext cx="161400" cy="35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endCxn id="180" idx="2"/>
          </p:cNvCxnSpPr>
          <p:nvPr/>
        </p:nvCxnSpPr>
        <p:spPr>
          <a:xfrm rot="10800000">
            <a:off x="7026250" y="893650"/>
            <a:ext cx="358500" cy="2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/>
        </p:nvSpPr>
        <p:spPr>
          <a:xfrm>
            <a:off x="6722350" y="164188"/>
            <a:ext cx="70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Query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848791" y="1093000"/>
            <a:ext cx="7080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Response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6915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1.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F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F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 </a:t>
            </a:r>
            <a:endParaRPr sz="800"/>
          </a:p>
        </p:txBody>
      </p:sp>
      <p:sp>
        <p:nvSpPr>
          <p:cNvPr id="186" name="Shape 186"/>
          <p:cNvSpPr/>
          <p:nvPr/>
        </p:nvSpPr>
        <p:spPr>
          <a:xfrm>
            <a:off x="62840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2.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F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</a:t>
            </a:r>
            <a:endParaRPr sz="800"/>
          </a:p>
        </p:txBody>
      </p:sp>
      <p:sp>
        <p:nvSpPr>
          <p:cNvPr id="187" name="Shape 187"/>
          <p:cNvSpPr/>
          <p:nvPr/>
        </p:nvSpPr>
        <p:spPr>
          <a:xfrm>
            <a:off x="7876500" y="26036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3.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Origin: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Destination: T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Date: F</a:t>
            </a:r>
            <a:endParaRPr sz="800"/>
          </a:p>
        </p:txBody>
      </p:sp>
      <p:sp>
        <p:nvSpPr>
          <p:cNvPr id="188" name="Shape 188"/>
          <p:cNvSpPr/>
          <p:nvPr/>
        </p:nvSpPr>
        <p:spPr>
          <a:xfrm>
            <a:off x="6284000" y="34855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4. Get origin </a:t>
            </a:r>
            <a:endParaRPr sz="800"/>
          </a:p>
        </p:txBody>
      </p:sp>
      <p:sp>
        <p:nvSpPr>
          <p:cNvPr id="189" name="Shape 189"/>
          <p:cNvSpPr/>
          <p:nvPr/>
        </p:nvSpPr>
        <p:spPr>
          <a:xfrm>
            <a:off x="6284000" y="4056963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5. Get destination </a:t>
            </a:r>
            <a:endParaRPr sz="800"/>
          </a:p>
        </p:txBody>
      </p:sp>
      <p:sp>
        <p:nvSpPr>
          <p:cNvPr id="190" name="Shape 190"/>
          <p:cNvSpPr/>
          <p:nvPr/>
        </p:nvSpPr>
        <p:spPr>
          <a:xfrm>
            <a:off x="6284000" y="46284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 6. Get date </a:t>
            </a:r>
            <a:endParaRPr sz="800"/>
          </a:p>
        </p:txBody>
      </p:sp>
      <p:sp>
        <p:nvSpPr>
          <p:cNvPr id="191" name="Shape 191"/>
          <p:cNvSpPr/>
          <p:nvPr/>
        </p:nvSpPr>
        <p:spPr>
          <a:xfrm>
            <a:off x="7026238" y="1591200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 want to book a ticket from </a:t>
            </a:r>
            <a:r>
              <a:rPr lang="en-GB" sz="800" u="sng"/>
              <a:t>London</a:t>
            </a:r>
            <a:r>
              <a:rPr lang="en-GB" sz="800"/>
              <a:t> to </a:t>
            </a:r>
            <a:r>
              <a:rPr lang="en-GB" sz="800" u="sng"/>
              <a:t>New York</a:t>
            </a:r>
            <a:endParaRPr sz="800" u="sng"/>
          </a:p>
        </p:txBody>
      </p:sp>
      <p:sp>
        <p:nvSpPr>
          <p:cNvPr id="192" name="Shape 192"/>
          <p:cNvSpPr/>
          <p:nvPr/>
        </p:nvSpPr>
        <p:spPr>
          <a:xfrm>
            <a:off x="5487800" y="1623063"/>
            <a:ext cx="9558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 want to book a ticket</a:t>
            </a:r>
            <a:endParaRPr sz="800"/>
          </a:p>
        </p:txBody>
      </p:sp>
      <p:cxnSp>
        <p:nvCxnSpPr>
          <p:cNvPr id="193" name="Shape 193"/>
          <p:cNvCxnSpPr>
            <a:stCxn id="192" idx="2"/>
            <a:endCxn id="185" idx="0"/>
          </p:cNvCxnSpPr>
          <p:nvPr/>
        </p:nvCxnSpPr>
        <p:spPr>
          <a:xfrm rot="5400000">
            <a:off x="5391800" y="2029563"/>
            <a:ext cx="351600" cy="7962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Shape 194"/>
          <p:cNvCxnSpPr>
            <a:stCxn id="191" idx="2"/>
            <a:endCxn id="187" idx="0"/>
          </p:cNvCxnSpPr>
          <p:nvPr/>
        </p:nvCxnSpPr>
        <p:spPr>
          <a:xfrm flipH="1" rot="-5400000">
            <a:off x="7737388" y="1986750"/>
            <a:ext cx="383700" cy="85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Shape 195"/>
          <p:cNvCxnSpPr>
            <a:stCxn id="187" idx="2"/>
            <a:endCxn id="190" idx="3"/>
          </p:cNvCxnSpPr>
          <p:nvPr/>
        </p:nvCxnSpPr>
        <p:spPr>
          <a:xfrm rot="5400000">
            <a:off x="7018050" y="3454250"/>
            <a:ext cx="1558200" cy="111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" name="Shape 196"/>
          <p:cNvCxnSpPr>
            <a:stCxn id="185" idx="2"/>
            <a:endCxn id="188" idx="1"/>
          </p:cNvCxnSpPr>
          <p:nvPr/>
        </p:nvCxnSpPr>
        <p:spPr>
          <a:xfrm flipH="1" rot="-5400000">
            <a:off x="5518900" y="2882900"/>
            <a:ext cx="415500" cy="111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" name="Shape 197"/>
          <p:cNvCxnSpPr>
            <a:stCxn id="186" idx="2"/>
            <a:endCxn id="188" idx="0"/>
          </p:cNvCxnSpPr>
          <p:nvPr/>
        </p:nvCxnSpPr>
        <p:spPr>
          <a:xfrm>
            <a:off x="6761900" y="3232400"/>
            <a:ext cx="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Shape 198"/>
          <p:cNvCxnSpPr>
            <a:endCxn id="189" idx="0"/>
          </p:cNvCxnSpPr>
          <p:nvPr/>
        </p:nvCxnSpPr>
        <p:spPr>
          <a:xfrm>
            <a:off x="6761900" y="3810063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Shape 199"/>
          <p:cNvCxnSpPr>
            <a:stCxn id="189" idx="2"/>
            <a:endCxn id="190" idx="0"/>
          </p:cNvCxnSpPr>
          <p:nvPr/>
        </p:nvCxnSpPr>
        <p:spPr>
          <a:xfrm>
            <a:off x="6761900" y="4381563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Shape 200"/>
          <p:cNvCxnSpPr>
            <a:stCxn id="186" idx="3"/>
            <a:endCxn id="189" idx="3"/>
          </p:cNvCxnSpPr>
          <p:nvPr/>
        </p:nvCxnSpPr>
        <p:spPr>
          <a:xfrm>
            <a:off x="7239800" y="2918000"/>
            <a:ext cx="600" cy="1301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" name="Shape 201"/>
          <p:cNvSpPr/>
          <p:nvPr/>
        </p:nvSpPr>
        <p:spPr>
          <a:xfrm>
            <a:off x="4691500" y="4628425"/>
            <a:ext cx="9558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Get other details</a:t>
            </a:r>
            <a:endParaRPr sz="800"/>
          </a:p>
        </p:txBody>
      </p:sp>
      <p:cxnSp>
        <p:nvCxnSpPr>
          <p:cNvPr id="202" name="Shape 202"/>
          <p:cNvCxnSpPr>
            <a:stCxn id="190" idx="1"/>
            <a:endCxn id="201" idx="3"/>
          </p:cNvCxnSpPr>
          <p:nvPr/>
        </p:nvCxnSpPr>
        <p:spPr>
          <a:xfrm rot="10800000">
            <a:off x="5647400" y="4790725"/>
            <a:ext cx="6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03" name="Shape 203"/>
          <p:cNvCxnSpPr>
            <a:stCxn id="186" idx="0"/>
          </p:cNvCxnSpPr>
          <p:nvPr/>
        </p:nvCxnSpPr>
        <p:spPr>
          <a:xfrm rot="10800000">
            <a:off x="6754100" y="1559600"/>
            <a:ext cx="7800" cy="10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292950" y="3572075"/>
            <a:ext cx="4037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Next?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Response sent to user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UI?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Facebook Messenger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42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Facebook Messenger Platform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Bot development toolbox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Messenger API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Features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CI elements: Quick replies, images, location, payments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Chat plugin for websites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Bot must be deployed on the cloud 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Heroku</a:t>
            </a:r>
            <a:endParaRPr sz="13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Messenger bot application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Web framework : Flask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Methods in flask application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GET:  Authentication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POST: Receive messages </a:t>
            </a:r>
            <a:endParaRPr sz="1300"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740525" y="445025"/>
            <a:ext cx="42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691500" y="1370975"/>
            <a:ext cx="12075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sends query message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535525" y="1370975"/>
            <a:ext cx="12075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received by flask server</a:t>
            </a:r>
            <a:endParaRPr/>
          </a:p>
        </p:txBody>
      </p:sp>
      <p:cxnSp>
        <p:nvCxnSpPr>
          <p:cNvPr id="214" name="Shape 214"/>
          <p:cNvCxnSpPr>
            <a:stCxn id="212" idx="3"/>
            <a:endCxn id="213" idx="1"/>
          </p:cNvCxnSpPr>
          <p:nvPr/>
        </p:nvCxnSpPr>
        <p:spPr>
          <a:xfrm>
            <a:off x="5899000" y="1710575"/>
            <a:ext cx="16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" name="Shape 215"/>
          <p:cNvSpPr txBox="1"/>
          <p:nvPr/>
        </p:nvSpPr>
        <p:spPr>
          <a:xfrm>
            <a:off x="6300860" y="1251275"/>
            <a:ext cx="832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Webhook triggered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198263" y="1710575"/>
            <a:ext cx="103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Server POST method called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535525" y="3183625"/>
            <a:ext cx="12075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Message processed and response generated</a:t>
            </a:r>
            <a:endParaRPr sz="1000"/>
          </a:p>
        </p:txBody>
      </p:sp>
      <p:cxnSp>
        <p:nvCxnSpPr>
          <p:cNvPr id="218" name="Shape 218"/>
          <p:cNvCxnSpPr>
            <a:stCxn id="213" idx="2"/>
            <a:endCxn id="217" idx="0"/>
          </p:cNvCxnSpPr>
          <p:nvPr/>
        </p:nvCxnSpPr>
        <p:spPr>
          <a:xfrm>
            <a:off x="8139275" y="2050175"/>
            <a:ext cx="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Shape 219"/>
          <p:cNvSpPr txBox="1"/>
          <p:nvPr/>
        </p:nvSpPr>
        <p:spPr>
          <a:xfrm>
            <a:off x="8139275" y="2427900"/>
            <a:ext cx="832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Message Processing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691500" y="3183625"/>
            <a:ext cx="12075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receives bot response</a:t>
            </a:r>
            <a:endParaRPr/>
          </a:p>
        </p:txBody>
      </p:sp>
      <p:cxnSp>
        <p:nvCxnSpPr>
          <p:cNvPr id="221" name="Shape 221"/>
          <p:cNvCxnSpPr>
            <a:endCxn id="220" idx="3"/>
          </p:cNvCxnSpPr>
          <p:nvPr/>
        </p:nvCxnSpPr>
        <p:spPr>
          <a:xfrm rot="10800000">
            <a:off x="5899000" y="3523225"/>
            <a:ext cx="16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2" name="Shape 222"/>
          <p:cNvSpPr txBox="1"/>
          <p:nvPr/>
        </p:nvSpPr>
        <p:spPr>
          <a:xfrm>
            <a:off x="6194163" y="2950525"/>
            <a:ext cx="134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Facebook SEND API call with response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23" name="Shape 223"/>
          <p:cNvCxnSpPr>
            <a:stCxn id="220" idx="0"/>
            <a:endCxn id="212" idx="2"/>
          </p:cNvCxnSpPr>
          <p:nvPr/>
        </p:nvCxnSpPr>
        <p:spPr>
          <a:xfrm rot="10800000">
            <a:off x="5295250" y="2050225"/>
            <a:ext cx="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4" name="Shape 224"/>
          <p:cNvSpPr txBox="1"/>
          <p:nvPr/>
        </p:nvSpPr>
        <p:spPr>
          <a:xfrm>
            <a:off x="4364350" y="2387250"/>
            <a:ext cx="930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Wait for user response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