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9" r:id="rId6"/>
    <p:sldId id="267" r:id="rId7"/>
    <p:sldId id="270" r:id="rId8"/>
    <p:sldId id="257" r:id="rId9"/>
    <p:sldId id="258" r:id="rId10"/>
    <p:sldId id="259" r:id="rId11"/>
    <p:sldId id="263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29" autoAdjust="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233A-DF73-4998-B58A-01728F0A458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09E41-322B-49EB-ADD2-CF7CAD82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9E41-322B-49EB-ADD2-CF7CAD8241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8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9E41-322B-49EB-ADD2-CF7CAD8241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9E41-322B-49EB-ADD2-CF7CAD824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9E41-322B-49EB-ADD2-CF7CAD824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9E41-322B-49EB-ADD2-CF7CAD824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9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8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1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6E58-0F4F-412A-9914-25E5F4DDF8D0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086625-771F-4FBB-B1EF-A11672A72F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hyperlink" Target="ERPsim_Dashboard.twbx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Top_3_Teams.twbx" TargetMode="Externa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Rowan University Interview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</a:t>
            </a:r>
          </a:p>
          <a:p>
            <a:r>
              <a:rPr lang="en-US" b="1" dirty="0"/>
              <a:t>- Akilesh Karunanidhi</a:t>
            </a:r>
          </a:p>
        </p:txBody>
      </p:sp>
    </p:spTree>
    <p:extLst>
      <p:ext uri="{BB962C8B-B14F-4D97-AF65-F5344CB8AC3E}">
        <p14:creationId xmlns:p14="http://schemas.microsoft.com/office/powerpoint/2010/main" val="331637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6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0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ATTENDANCE REPORT – SQL script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11552"/>
              </p:ext>
            </p:extLst>
          </p:nvPr>
        </p:nvGraphicFramePr>
        <p:xfrm>
          <a:off x="542260" y="510363"/>
          <a:ext cx="11100391" cy="6174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7484">
                  <a:extLst>
                    <a:ext uri="{9D8B030D-6E8A-4147-A177-3AD203B41FA5}">
                      <a16:colId xmlns:a16="http://schemas.microsoft.com/office/drawing/2014/main" val="3377685028"/>
                    </a:ext>
                  </a:extLst>
                </a:gridCol>
                <a:gridCol w="7952907">
                  <a:extLst>
                    <a:ext uri="{9D8B030D-6E8A-4147-A177-3AD203B41FA5}">
                      <a16:colId xmlns:a16="http://schemas.microsoft.com/office/drawing/2014/main" val="2442553790"/>
                    </a:ext>
                  </a:extLst>
                </a:gridCol>
              </a:tblGrid>
              <a:tr h="319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8" marR="52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SQL Statement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8" marR="52578" marT="0" marB="0"/>
                </a:tc>
                <a:extLst>
                  <a:ext uri="{0D108BD9-81ED-4DB2-BD59-A6C34878D82A}">
                    <a16:rowId xmlns:a16="http://schemas.microsoft.com/office/drawing/2014/main" val="3641116178"/>
                  </a:ext>
                </a:extLst>
              </a:tr>
              <a:tr h="5751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 display </a:t>
                      </a:r>
                      <a:r>
                        <a:rPr lang="en-US" sz="2000" dirty="0" err="1">
                          <a:effectLst/>
                        </a:rPr>
                        <a:t>AttendanceReportChartElementHost</a:t>
                      </a:r>
                      <a:r>
                        <a:rPr lang="en-US" sz="2000" dirty="0">
                          <a:effectLst/>
                        </a:rPr>
                        <a:t> - </a:t>
                      </a:r>
                      <a:r>
                        <a:rPr lang="en-US" sz="2000" dirty="0" err="1">
                          <a:effectLst/>
                        </a:rPr>
                        <a:t>dataPoint.YValue</a:t>
                      </a:r>
                      <a:r>
                        <a:rPr lang="en-US" sz="2000" dirty="0">
                          <a:effectLst/>
                        </a:rPr>
                        <a:t> &amp; </a:t>
                      </a:r>
                      <a:r>
                        <a:rPr lang="en-US" sz="2000" dirty="0" err="1">
                          <a:effectLst/>
                        </a:rPr>
                        <a:t>dataPoint.XValue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8" marR="52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SELECT TABLE1.A.ClassDate, TABLE1.Present, TABLE2.Total, (TABLE1.Present/TABLE2.Total * 100) AS </a:t>
                      </a:r>
                      <a:r>
                        <a:rPr lang="en-US" sz="2000" dirty="0" err="1">
                          <a:effectLst/>
                        </a:rPr>
                        <a:t>AttendancePercentage</a:t>
                      </a:r>
                      <a:r>
                        <a:rPr lang="en-US" sz="2000" dirty="0">
                          <a:effectLst/>
                        </a:rPr>
                        <a:t> FROM ((SELECT 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, COUNT(</a:t>
                      </a:r>
                      <a:r>
                        <a:rPr lang="en-US" sz="2000" dirty="0" err="1">
                          <a:effectLst/>
                        </a:rPr>
                        <a:t>A.Present</a:t>
                      </a:r>
                      <a:r>
                        <a:rPr lang="en-US" sz="2000" dirty="0">
                          <a:effectLst/>
                        </a:rPr>
                        <a:t>) AS Present FROM (Students S INNER JOIN Attendance A ON </a:t>
                      </a:r>
                      <a:r>
                        <a:rPr lang="en-US" sz="2000" dirty="0" err="1">
                          <a:effectLst/>
                        </a:rPr>
                        <a:t>A.StudentId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 err="1">
                          <a:effectLst/>
                        </a:rPr>
                        <a:t>S.StudentId</a:t>
                      </a:r>
                      <a:r>
                        <a:rPr lang="en-US" sz="2000" dirty="0">
                          <a:effectLst/>
                        </a:rPr>
                        <a:t>) INNER JOIN Sections Sec ON </a:t>
                      </a:r>
                      <a:r>
                        <a:rPr lang="en-US" sz="2000" dirty="0" err="1">
                          <a:effectLst/>
                        </a:rPr>
                        <a:t>Sec.SectionId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 err="1">
                          <a:effectLst/>
                        </a:rPr>
                        <a:t>A.SectionId</a:t>
                      </a:r>
                      <a:r>
                        <a:rPr lang="en-US" sz="2000" dirty="0">
                          <a:effectLst/>
                        </a:rPr>
                        <a:t> WHERE((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 BETWEEN #" &amp; </a:t>
                      </a:r>
                      <a:r>
                        <a:rPr lang="en-US" sz="2000" dirty="0" err="1">
                          <a:effectLst/>
                        </a:rPr>
                        <a:t>FromDateTimePicker.Value.Date</a:t>
                      </a:r>
                      <a:r>
                        <a:rPr lang="en-US" sz="2000" dirty="0">
                          <a:effectLst/>
                        </a:rPr>
                        <a:t> &amp; "# AND #" &amp; </a:t>
                      </a:r>
                      <a:r>
                        <a:rPr lang="en-US" sz="2000" dirty="0" err="1">
                          <a:effectLst/>
                        </a:rPr>
                        <a:t>ToDateTimePicker.Value.Date</a:t>
                      </a:r>
                      <a:r>
                        <a:rPr lang="en-US" sz="2000" dirty="0">
                          <a:effectLst/>
                        </a:rPr>
                        <a:t> &amp; "#) AND </a:t>
                      </a:r>
                      <a:r>
                        <a:rPr lang="en-US" sz="2000" dirty="0" err="1">
                          <a:effectLst/>
                        </a:rPr>
                        <a:t>A.Present</a:t>
                      </a:r>
                      <a:r>
                        <a:rPr lang="en-US" sz="2000" dirty="0">
                          <a:effectLst/>
                        </a:rPr>
                        <a:t> = True AND </a:t>
                      </a:r>
                      <a:r>
                        <a:rPr lang="en-US" sz="2000" dirty="0" err="1">
                          <a:effectLst/>
                        </a:rPr>
                        <a:t>A.SectionId</a:t>
                      </a:r>
                      <a:r>
                        <a:rPr lang="en-US" sz="2000" dirty="0">
                          <a:effectLst/>
                        </a:rPr>
                        <a:t> = (Select </a:t>
                      </a:r>
                      <a:r>
                        <a:rPr lang="en-US" sz="2000" dirty="0" err="1">
                          <a:effectLst/>
                        </a:rPr>
                        <a:t>SectionId</a:t>
                      </a:r>
                      <a:r>
                        <a:rPr lang="en-US" sz="2000" dirty="0">
                          <a:effectLst/>
                        </a:rPr>
                        <a:t> FROM Sections WHERE </a:t>
                      </a:r>
                      <a:r>
                        <a:rPr lang="en-US" sz="2000" dirty="0" err="1">
                          <a:effectLst/>
                        </a:rPr>
                        <a:t>SectionName</a:t>
                      </a:r>
                      <a:r>
                        <a:rPr lang="en-US" sz="2000" dirty="0">
                          <a:effectLst/>
                        </a:rPr>
                        <a:t> = '" &amp; </a:t>
                      </a:r>
                      <a:r>
                        <a:rPr lang="en-US" sz="2000" dirty="0" err="1">
                          <a:effectLst/>
                        </a:rPr>
                        <a:t>SectionNameComboBox.Text</a:t>
                      </a:r>
                      <a:r>
                        <a:rPr lang="en-US" sz="2000" dirty="0">
                          <a:effectLst/>
                        </a:rPr>
                        <a:t> &amp; "')) GROUP BY 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) AS TABLE1 INNER JOIN (SELECT 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, COUNT(</a:t>
                      </a:r>
                      <a:r>
                        <a:rPr lang="en-US" sz="2000" dirty="0" err="1">
                          <a:effectLst/>
                        </a:rPr>
                        <a:t>S.StudentId</a:t>
                      </a:r>
                      <a:r>
                        <a:rPr lang="en-US" sz="2000" dirty="0">
                          <a:effectLst/>
                        </a:rPr>
                        <a:t>) AS Total FROM (Students S INNER JOIN Attendance A ON </a:t>
                      </a:r>
                      <a:r>
                        <a:rPr lang="en-US" sz="2000" dirty="0" err="1">
                          <a:effectLst/>
                        </a:rPr>
                        <a:t>A.StudentId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 err="1">
                          <a:effectLst/>
                        </a:rPr>
                        <a:t>S.StudentId</a:t>
                      </a:r>
                      <a:r>
                        <a:rPr lang="en-US" sz="2000" dirty="0">
                          <a:effectLst/>
                        </a:rPr>
                        <a:t>) INNER JOIN Sections Sec ON </a:t>
                      </a:r>
                      <a:r>
                        <a:rPr lang="en-US" sz="2000" dirty="0" err="1">
                          <a:effectLst/>
                        </a:rPr>
                        <a:t>Sec.SectionId</a:t>
                      </a:r>
                      <a:r>
                        <a:rPr lang="en-US" sz="2000" dirty="0">
                          <a:effectLst/>
                        </a:rPr>
                        <a:t> = </a:t>
                      </a:r>
                      <a:r>
                        <a:rPr lang="en-US" sz="2000" dirty="0" err="1">
                          <a:effectLst/>
                        </a:rPr>
                        <a:t>A.SectionId</a:t>
                      </a:r>
                      <a:r>
                        <a:rPr lang="en-US" sz="2000" dirty="0">
                          <a:effectLst/>
                        </a:rPr>
                        <a:t> WHERE ((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 BETWEEN #" &amp; </a:t>
                      </a:r>
                      <a:r>
                        <a:rPr lang="en-US" sz="2000" dirty="0" err="1">
                          <a:effectLst/>
                        </a:rPr>
                        <a:t>FromDateTimePicker.Value.Date</a:t>
                      </a:r>
                      <a:r>
                        <a:rPr lang="en-US" sz="2000" dirty="0">
                          <a:effectLst/>
                        </a:rPr>
                        <a:t> &amp; "# AND #" &amp; </a:t>
                      </a:r>
                      <a:r>
                        <a:rPr lang="en-US" sz="2000" dirty="0" err="1">
                          <a:effectLst/>
                        </a:rPr>
                        <a:t>ToDateTimePicker.Value.Date</a:t>
                      </a:r>
                      <a:r>
                        <a:rPr lang="en-US" sz="2000" dirty="0">
                          <a:effectLst/>
                        </a:rPr>
                        <a:t> &amp; "#) AND </a:t>
                      </a:r>
                      <a:r>
                        <a:rPr lang="en-US" sz="2000" dirty="0" err="1">
                          <a:effectLst/>
                        </a:rPr>
                        <a:t>A.SectionId</a:t>
                      </a:r>
                      <a:r>
                        <a:rPr lang="en-US" sz="2000" dirty="0">
                          <a:effectLst/>
                        </a:rPr>
                        <a:t> = (Select </a:t>
                      </a:r>
                      <a:r>
                        <a:rPr lang="en-US" sz="2000" dirty="0" err="1">
                          <a:effectLst/>
                        </a:rPr>
                        <a:t>SectionId</a:t>
                      </a:r>
                      <a:r>
                        <a:rPr lang="en-US" sz="2000" dirty="0">
                          <a:effectLst/>
                        </a:rPr>
                        <a:t> FROM Sections WHERE </a:t>
                      </a:r>
                      <a:r>
                        <a:rPr lang="en-US" sz="2000" dirty="0" err="1">
                          <a:effectLst/>
                        </a:rPr>
                        <a:t>SectionName</a:t>
                      </a:r>
                      <a:r>
                        <a:rPr lang="en-US" sz="2000" dirty="0">
                          <a:effectLst/>
                        </a:rPr>
                        <a:t> = '" &amp; </a:t>
                      </a:r>
                      <a:r>
                        <a:rPr lang="en-US" sz="2000" dirty="0" err="1">
                          <a:effectLst/>
                        </a:rPr>
                        <a:t>SectionNameComboBox.Text</a:t>
                      </a:r>
                      <a:r>
                        <a:rPr lang="en-US" sz="2000" dirty="0">
                          <a:effectLst/>
                        </a:rPr>
                        <a:t> &amp; "')) GROUP BY </a:t>
                      </a:r>
                      <a:r>
                        <a:rPr lang="en-US" sz="2000" dirty="0" err="1">
                          <a:effectLst/>
                        </a:rPr>
                        <a:t>A.ClassDate</a:t>
                      </a:r>
                      <a:r>
                        <a:rPr lang="en-US" sz="2000" dirty="0">
                          <a:effectLst/>
                        </a:rPr>
                        <a:t>) AS TABLE2 ON TABLE1.A.ClassDate = TABLE2.A.ClassDate)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8" marR="52578" marT="0" marB="0"/>
                </a:tc>
                <a:extLst>
                  <a:ext uri="{0D108BD9-81ED-4DB2-BD59-A6C34878D82A}">
                    <a16:rowId xmlns:a16="http://schemas.microsoft.com/office/drawing/2014/main" val="31444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24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1668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PLACEMENT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730"/>
            <a:ext cx="12192000" cy="63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10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PLACEMENT REPORT – SQL script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883580"/>
              </p:ext>
            </p:extLst>
          </p:nvPr>
        </p:nvGraphicFramePr>
        <p:xfrm>
          <a:off x="553925" y="601802"/>
          <a:ext cx="11131255" cy="5798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6236">
                  <a:extLst>
                    <a:ext uri="{9D8B030D-6E8A-4147-A177-3AD203B41FA5}">
                      <a16:colId xmlns:a16="http://schemas.microsoft.com/office/drawing/2014/main" val="98793055"/>
                    </a:ext>
                  </a:extLst>
                </a:gridCol>
                <a:gridCol w="7975019">
                  <a:extLst>
                    <a:ext uri="{9D8B030D-6E8A-4147-A177-3AD203B41FA5}">
                      <a16:colId xmlns:a16="http://schemas.microsoft.com/office/drawing/2014/main" val="1204436544"/>
                    </a:ext>
                  </a:extLst>
                </a:gridCol>
              </a:tblGrid>
              <a:tr h="807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Purpose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SQL Statement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0340854"/>
                  </a:ext>
                </a:extLst>
              </a:tr>
              <a:tr h="2495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To display ReportViewer1 (Placements VS Companies Report)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SELECT COUNT(</a:t>
                      </a:r>
                      <a:r>
                        <a:rPr lang="en-US" sz="2800" dirty="0" err="1">
                          <a:effectLst/>
                        </a:rPr>
                        <a:t>S.StudentId</a:t>
                      </a:r>
                      <a:r>
                        <a:rPr lang="en-US" sz="2800" dirty="0">
                          <a:effectLst/>
                        </a:rPr>
                        <a:t>) AS </a:t>
                      </a:r>
                      <a:r>
                        <a:rPr lang="en-US" sz="2800" dirty="0" err="1">
                          <a:effectLst/>
                        </a:rPr>
                        <a:t>StudentsPlaced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C.CompanyName</a:t>
                      </a:r>
                      <a:r>
                        <a:rPr lang="en-US" sz="2800" dirty="0">
                          <a:effectLst/>
                        </a:rPr>
                        <a:t> FROM ((Students S INNER JOIN Placements P ON </a:t>
                      </a:r>
                      <a:r>
                        <a:rPr lang="en-US" sz="2800" dirty="0" err="1">
                          <a:effectLst/>
                        </a:rPr>
                        <a:t>P.StudentId</a:t>
                      </a:r>
                      <a:r>
                        <a:rPr lang="en-US" sz="2800" dirty="0">
                          <a:effectLst/>
                        </a:rPr>
                        <a:t> = </a:t>
                      </a:r>
                      <a:r>
                        <a:rPr lang="en-US" sz="2800" dirty="0" err="1">
                          <a:effectLst/>
                        </a:rPr>
                        <a:t>S.StudentId</a:t>
                      </a:r>
                      <a:r>
                        <a:rPr lang="en-US" sz="2800" dirty="0">
                          <a:effectLst/>
                        </a:rPr>
                        <a:t>) INNER JOIN Companies C ON </a:t>
                      </a:r>
                      <a:r>
                        <a:rPr lang="en-US" sz="2800" dirty="0" err="1">
                          <a:effectLst/>
                        </a:rPr>
                        <a:t>C.CompanyId</a:t>
                      </a:r>
                      <a:r>
                        <a:rPr lang="en-US" sz="2800" dirty="0">
                          <a:effectLst/>
                        </a:rPr>
                        <a:t> = </a:t>
                      </a:r>
                      <a:r>
                        <a:rPr lang="en-US" sz="2800" dirty="0" err="1">
                          <a:effectLst/>
                        </a:rPr>
                        <a:t>P.CompanyId</a:t>
                      </a:r>
                      <a:r>
                        <a:rPr lang="en-US" sz="2800" dirty="0">
                          <a:effectLst/>
                        </a:rPr>
                        <a:t>) GROUP BY </a:t>
                      </a:r>
                      <a:r>
                        <a:rPr lang="en-US" sz="2800" dirty="0" err="1">
                          <a:effectLst/>
                        </a:rPr>
                        <a:t>C.CompanyName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456413"/>
                  </a:ext>
                </a:extLst>
              </a:tr>
              <a:tr h="24959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To display the Placement meter (Placement Percentage)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SELECT (Count1/Count2)*100 AS </a:t>
                      </a:r>
                      <a:r>
                        <a:rPr lang="en-US" sz="2800" dirty="0" err="1">
                          <a:effectLst/>
                        </a:rPr>
                        <a:t>PlacementPercentage</a:t>
                      </a:r>
                      <a:r>
                        <a:rPr lang="en-US" sz="2800" dirty="0">
                          <a:effectLst/>
                        </a:rPr>
                        <a:t> FROM ((SELECT COUNT(*) AS Count1 FROM (SELECT DISTINCT(</a:t>
                      </a:r>
                      <a:r>
                        <a:rPr lang="en-US" sz="2800" dirty="0" err="1">
                          <a:effectLst/>
                        </a:rPr>
                        <a:t>StudentId</a:t>
                      </a:r>
                      <a:r>
                        <a:rPr lang="en-US" sz="2800" dirty="0">
                          <a:effectLst/>
                        </a:rPr>
                        <a:t>) FROM Placements)) AS TABLE1),((SELECT COUNT(*) AS Count2 FROM Students) AS TABLE2)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03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5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5544" y="0"/>
            <a:ext cx="10515600" cy="56991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ERPsim</a:t>
            </a:r>
            <a:r>
              <a:rPr lang="en-US" b="1" dirty="0"/>
              <a:t> TABLEAU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467834"/>
            <a:ext cx="11685181" cy="5497031"/>
          </a:xfrm>
        </p:spPr>
        <p:txBody>
          <a:bodyPr>
            <a:noAutofit/>
          </a:bodyPr>
          <a:lstStyle/>
          <a:p>
            <a:pPr lvl="1"/>
            <a:r>
              <a:rPr lang="en-US" sz="2300" dirty="0"/>
              <a:t>Simulated Game in SAP - 20 Teams participated and each team was representing a company. I was representing BCBSM.</a:t>
            </a:r>
          </a:p>
          <a:p>
            <a:pPr lvl="1"/>
            <a:r>
              <a:rPr lang="en-US" sz="2300" dirty="0"/>
              <a:t>Sell 6 different products – Milk, Butter, Cream, Yogurt, Ice Cream &amp; Cheese across 3 different regions – North, South &amp; West</a:t>
            </a:r>
          </a:p>
          <a:p>
            <a:pPr lvl="1"/>
            <a:r>
              <a:rPr lang="en-US" sz="2300" dirty="0"/>
              <a:t>Aim of Game is to make maximum profit.</a:t>
            </a:r>
          </a:p>
          <a:p>
            <a:pPr lvl="1"/>
            <a:r>
              <a:rPr lang="en-US" sz="2300" dirty="0"/>
              <a:t>Virtually manufacturing is done in SAP and stocks are placed in Main Warehouse.</a:t>
            </a:r>
          </a:p>
          <a:p>
            <a:pPr lvl="2"/>
            <a:r>
              <a:rPr lang="en-US" sz="2300" dirty="0"/>
              <a:t>Stocks are then transferred to the regional warehouses in North, South and West.</a:t>
            </a:r>
          </a:p>
          <a:p>
            <a:pPr lvl="1"/>
            <a:r>
              <a:rPr lang="en-US" sz="2300" dirty="0"/>
              <a:t>3 rounds each in Flight-1 and Flight-2 and 20 virtual days for each round (each virtual day is approx. 1-2 mins) </a:t>
            </a:r>
          </a:p>
          <a:p>
            <a:pPr lvl="1"/>
            <a:r>
              <a:rPr lang="en-US" sz="2300" dirty="0"/>
              <a:t>5 team members – Procurement &amp; Manufacturing, Transferring Stocks, Changing the Price and my role was </a:t>
            </a:r>
            <a:r>
              <a:rPr lang="en-US" sz="2300" dirty="0" err="1"/>
              <a:t>Dashboarding</a:t>
            </a:r>
            <a:r>
              <a:rPr lang="en-US" sz="2300" dirty="0"/>
              <a:t> and Reporting.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3191" y="5571460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8167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457200" y="435935"/>
            <a:ext cx="11025963" cy="5178055"/>
          </a:xfrm>
        </p:spPr>
        <p:txBody>
          <a:bodyPr>
            <a:normAutofit/>
          </a:bodyPr>
          <a:lstStyle/>
          <a:p>
            <a:pPr lvl="0"/>
            <a:r>
              <a:rPr lang="en-US" sz="2300" dirty="0"/>
              <a:t>Logistics costs, Warehouse costs etc. has to be considered.</a:t>
            </a:r>
          </a:p>
          <a:p>
            <a:pPr lvl="0"/>
            <a:r>
              <a:rPr lang="en-US" sz="2300" dirty="0"/>
              <a:t>Created dashboards for monitoring my Teams’ Sales Data.</a:t>
            </a:r>
          </a:p>
          <a:p>
            <a:pPr lvl="0"/>
            <a:r>
              <a:rPr lang="en-US" sz="2300" dirty="0"/>
              <a:t>Created dashboard to monitor Top-5 Teams’ Sales Data.</a:t>
            </a:r>
          </a:p>
          <a:p>
            <a:pPr lvl="1"/>
            <a:r>
              <a:rPr lang="en-US" sz="2300" dirty="0"/>
              <a:t>Sales Price, Quantity &amp; Net Profit Correlation using Scatter Plot.</a:t>
            </a:r>
          </a:p>
          <a:p>
            <a:pPr lvl="1"/>
            <a:r>
              <a:rPr lang="en-US" sz="2300" dirty="0"/>
              <a:t>Used Data Blending to bring all 20 team’s data together.</a:t>
            </a:r>
          </a:p>
          <a:p>
            <a:r>
              <a:rPr lang="en-US" sz="2300" dirty="0"/>
              <a:t>Created a Primary ('scaffold') data source with all possible unique combination of 3 Rounds * 20 Days * 20 Teams * 6 Products in a flat file.</a:t>
            </a:r>
          </a:p>
        </p:txBody>
      </p:sp>
    </p:spTree>
    <p:extLst>
      <p:ext uri="{BB962C8B-B14F-4D97-AF65-F5344CB8AC3E}">
        <p14:creationId xmlns:p14="http://schemas.microsoft.com/office/powerpoint/2010/main" val="152568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520998" y="616688"/>
            <a:ext cx="1573618" cy="11164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Datasource-1</a:t>
            </a:r>
          </a:p>
          <a:p>
            <a:pPr algn="ctr"/>
            <a:r>
              <a:rPr lang="en-US" dirty="0"/>
              <a:t>(Team-1)</a:t>
            </a:r>
          </a:p>
        </p:txBody>
      </p:sp>
      <p:sp>
        <p:nvSpPr>
          <p:cNvPr id="6" name="Can 5"/>
          <p:cNvSpPr/>
          <p:nvPr/>
        </p:nvSpPr>
        <p:spPr>
          <a:xfrm>
            <a:off x="520998" y="2273151"/>
            <a:ext cx="1573618" cy="11164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Datasource-2</a:t>
            </a:r>
          </a:p>
          <a:p>
            <a:pPr algn="ctr"/>
            <a:r>
              <a:rPr lang="en-US" dirty="0"/>
              <a:t>(Team-2)</a:t>
            </a:r>
          </a:p>
        </p:txBody>
      </p:sp>
      <p:sp>
        <p:nvSpPr>
          <p:cNvPr id="7" name="Can 6"/>
          <p:cNvSpPr/>
          <p:nvPr/>
        </p:nvSpPr>
        <p:spPr>
          <a:xfrm>
            <a:off x="520998" y="4377070"/>
            <a:ext cx="1573618" cy="11164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Datasource-20</a:t>
            </a:r>
          </a:p>
          <a:p>
            <a:pPr algn="ctr"/>
            <a:r>
              <a:rPr lang="en-US" dirty="0"/>
              <a:t>(Team-20)</a:t>
            </a:r>
          </a:p>
        </p:txBody>
      </p: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1307807" y="3389570"/>
            <a:ext cx="0" cy="987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094075" y="2220874"/>
            <a:ext cx="2275368" cy="121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Extracted SALES &amp; INVENTORY Tables Using SSIS</a:t>
            </a:r>
          </a:p>
          <a:p>
            <a:pPr algn="ctr"/>
            <a:r>
              <a:rPr lang="en-US" dirty="0"/>
              <a:t>To Local PC’s DB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8977" y="63798"/>
            <a:ext cx="2009553" cy="593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ERPsim</a:t>
            </a:r>
            <a:r>
              <a:rPr lang="en-US" b="1" dirty="0">
                <a:solidFill>
                  <a:schemeClr val="tx1"/>
                </a:solidFill>
              </a:rPr>
              <a:t> SQL Server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220046" y="1880189"/>
            <a:ext cx="1339702" cy="18925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PC Database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29062" y="2258088"/>
            <a:ext cx="2275368" cy="121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Tableau Visualizations</a:t>
            </a:r>
          </a:p>
        </p:txBody>
      </p:sp>
      <p:cxnSp>
        <p:nvCxnSpPr>
          <p:cNvPr id="20" name="Straight Arrow Connector 19"/>
          <p:cNvCxnSpPr>
            <a:stCxn id="2" idx="3"/>
            <a:endCxn id="12" idx="1"/>
          </p:cNvCxnSpPr>
          <p:nvPr/>
        </p:nvCxnSpPr>
        <p:spPr>
          <a:xfrm>
            <a:off x="1307807" y="1733107"/>
            <a:ext cx="1786268" cy="109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1"/>
          </p:cNvCxnSpPr>
          <p:nvPr/>
        </p:nvCxnSpPr>
        <p:spPr>
          <a:xfrm>
            <a:off x="2094616" y="2826486"/>
            <a:ext cx="999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12" idx="1"/>
          </p:cNvCxnSpPr>
          <p:nvPr/>
        </p:nvCxnSpPr>
        <p:spPr>
          <a:xfrm flipV="1">
            <a:off x="1307807" y="2826487"/>
            <a:ext cx="1786268" cy="1829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" idx="2"/>
          </p:cNvCxnSpPr>
          <p:nvPr/>
        </p:nvCxnSpPr>
        <p:spPr>
          <a:xfrm>
            <a:off x="5050465" y="2826486"/>
            <a:ext cx="1169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81012" y="2863701"/>
            <a:ext cx="164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02276" y="2540535"/>
            <a:ext cx="164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5 Teams Data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5544" y="0"/>
            <a:ext cx="10515600" cy="56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4656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1237" y="0"/>
            <a:ext cx="10515600" cy="5699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Top-5 Teams – </a:t>
            </a:r>
            <a:r>
              <a:rPr lang="en-US" b="1" dirty="0" err="1"/>
              <a:t>sql</a:t>
            </a:r>
            <a:r>
              <a:rPr lang="en-US" b="1" dirty="0"/>
              <a:t>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9" y="569913"/>
            <a:ext cx="1178087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Select * From</a:t>
            </a:r>
          </a:p>
          <a:p>
            <a:r>
              <a:rPr lang="en-US" sz="900" dirty="0"/>
              <a:t>(</a:t>
            </a:r>
          </a:p>
          <a:p>
            <a:r>
              <a:rPr lang="en-US" sz="900" dirty="0"/>
              <a:t>Select * From [A].[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* From [F].[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* From [K].[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* From [O].[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* From [S].[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)AS Results</a:t>
            </a:r>
          </a:p>
          <a:p>
            <a:r>
              <a:rPr lang="en-US" sz="900" dirty="0"/>
              <a:t>WHERE SUBSTRING([PRODUCT_ID],1,1) IN </a:t>
            </a:r>
          </a:p>
          <a:p>
            <a:r>
              <a:rPr lang="en-US" sz="900" dirty="0"/>
              <a:t>(</a:t>
            </a:r>
          </a:p>
          <a:p>
            <a:r>
              <a:rPr lang="en-US" sz="900" dirty="0"/>
              <a:t>Select Top 3 Company From</a:t>
            </a:r>
          </a:p>
          <a:p>
            <a:r>
              <a:rPr lang="en-US" sz="900" dirty="0"/>
              <a:t>(</a:t>
            </a:r>
          </a:p>
          <a:p>
            <a:r>
              <a:rPr lang="en-US" sz="900" dirty="0"/>
              <a:t>Select SUBSTRING([A].[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 AS Company, SUM([A].[</a:t>
            </a:r>
            <a:r>
              <a:rPr lang="en-US" sz="900" dirty="0" err="1"/>
              <a:t>dbo_DAIRY_SALES_SUMMARY</a:t>
            </a:r>
            <a:r>
              <a:rPr lang="en-US" sz="900" dirty="0"/>
              <a:t>].[TOTAL_REVENUE]-[A].[</a:t>
            </a:r>
            <a:r>
              <a:rPr lang="en-US" sz="900" dirty="0" err="1"/>
              <a:t>dbo_DAIRY_SALES_SUMMARY</a:t>
            </a:r>
            <a:r>
              <a:rPr lang="en-US" sz="900" dirty="0"/>
              <a:t>].[TOTAL_COST]) AS Profit</a:t>
            </a:r>
          </a:p>
          <a:p>
            <a:r>
              <a:rPr lang="en-US" sz="900" dirty="0"/>
              <a:t>From [A].[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Group By SUBSTRING([A].[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SUBSTRING([F].[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 AS Company, SUM([F].[</a:t>
            </a:r>
            <a:r>
              <a:rPr lang="en-US" sz="900" dirty="0" err="1"/>
              <a:t>dbo_DAIRY_SALES_SUMMARY</a:t>
            </a:r>
            <a:r>
              <a:rPr lang="en-US" sz="900" dirty="0"/>
              <a:t>].[TOTAL_REVENUE]-[F].[</a:t>
            </a:r>
            <a:r>
              <a:rPr lang="en-US" sz="900" dirty="0" err="1"/>
              <a:t>dbo_DAIRY_SALES_SUMMARY</a:t>
            </a:r>
            <a:r>
              <a:rPr lang="en-US" sz="900" dirty="0"/>
              <a:t>].[TOTAL_COST]) AS Profit</a:t>
            </a:r>
          </a:p>
          <a:p>
            <a:r>
              <a:rPr lang="en-US" sz="900" dirty="0"/>
              <a:t>From [F].[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Group By SUBSTRING([F].[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SUBSTRING([K].[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 AS Company, SUM([K].[</a:t>
            </a:r>
            <a:r>
              <a:rPr lang="en-US" sz="900" dirty="0" err="1"/>
              <a:t>dbo_DAIRY_SALES_SUMMARY</a:t>
            </a:r>
            <a:r>
              <a:rPr lang="en-US" sz="900" dirty="0"/>
              <a:t>].[TOTAL_REVENUE]-[K].[</a:t>
            </a:r>
            <a:r>
              <a:rPr lang="en-US" sz="900" dirty="0" err="1"/>
              <a:t>dbo_DAIRY_SALES_SUMMARY</a:t>
            </a:r>
            <a:r>
              <a:rPr lang="en-US" sz="900" dirty="0"/>
              <a:t>].[TOTAL_COST]) AS Profit</a:t>
            </a:r>
          </a:p>
          <a:p>
            <a:r>
              <a:rPr lang="en-US" sz="900" dirty="0"/>
              <a:t>From [K].[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Group By SUBSTRING([K].[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SUBSTRING([O].[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 AS Company, SUM([O].[</a:t>
            </a:r>
            <a:r>
              <a:rPr lang="en-US" sz="900" dirty="0" err="1"/>
              <a:t>dbo_DAIRY_SALES_SUMMARY</a:t>
            </a:r>
            <a:r>
              <a:rPr lang="en-US" sz="900" dirty="0"/>
              <a:t>].[TOTAL_REVENUE]-[O].[</a:t>
            </a:r>
            <a:r>
              <a:rPr lang="en-US" sz="900" dirty="0" err="1"/>
              <a:t>dbo_DAIRY_SALES_SUMMARY</a:t>
            </a:r>
            <a:r>
              <a:rPr lang="en-US" sz="900" dirty="0"/>
              <a:t>].[TOTAL_COST]) AS Profit</a:t>
            </a:r>
          </a:p>
          <a:p>
            <a:r>
              <a:rPr lang="en-US" sz="900" dirty="0"/>
              <a:t>From [O].[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Group By SUBSTRING([O].[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</a:t>
            </a:r>
          </a:p>
          <a:p>
            <a:r>
              <a:rPr lang="en-US" sz="900" dirty="0"/>
              <a:t>UNION</a:t>
            </a:r>
          </a:p>
          <a:p>
            <a:r>
              <a:rPr lang="en-US" sz="900" dirty="0"/>
              <a:t>Select SUBSTRING([S].[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 AS Company, SUM([S].[</a:t>
            </a:r>
            <a:r>
              <a:rPr lang="en-US" sz="900" dirty="0" err="1"/>
              <a:t>dbo_DAIRY_SALES_SUMMARY</a:t>
            </a:r>
            <a:r>
              <a:rPr lang="en-US" sz="900" dirty="0"/>
              <a:t>].[TOTAL_REVENUE]-[S].[</a:t>
            </a:r>
            <a:r>
              <a:rPr lang="en-US" sz="900" dirty="0" err="1"/>
              <a:t>dbo_DAIRY_SALES_SUMMARY</a:t>
            </a:r>
            <a:r>
              <a:rPr lang="en-US" sz="900" dirty="0"/>
              <a:t>].[TOTAL_COST]) AS Profit</a:t>
            </a:r>
          </a:p>
          <a:p>
            <a:r>
              <a:rPr lang="en-US" sz="900" dirty="0"/>
              <a:t>From [S].[</a:t>
            </a:r>
            <a:r>
              <a:rPr lang="en-US" sz="900" dirty="0" err="1"/>
              <a:t>dbo_DAIRY_SALES_SUMMARY</a:t>
            </a:r>
            <a:r>
              <a:rPr lang="en-US" sz="900" dirty="0"/>
              <a:t>]</a:t>
            </a:r>
          </a:p>
          <a:p>
            <a:r>
              <a:rPr lang="en-US" sz="900" dirty="0"/>
              <a:t>Group By SUBSTRING([S].[</a:t>
            </a:r>
            <a:r>
              <a:rPr lang="en-US" sz="900" dirty="0" err="1"/>
              <a:t>dbo_DAIRY_SALES_SUMMARY</a:t>
            </a:r>
            <a:r>
              <a:rPr lang="en-US" sz="900" dirty="0"/>
              <a:t>].[PRODUCT_ID],1,1)</a:t>
            </a:r>
          </a:p>
          <a:p>
            <a:r>
              <a:rPr lang="en-US" sz="900" dirty="0"/>
              <a:t>--Order By Profit </a:t>
            </a:r>
            <a:r>
              <a:rPr lang="en-US" sz="900" dirty="0" err="1"/>
              <a:t>Desc</a:t>
            </a:r>
            <a:endParaRPr lang="en-US" sz="900" dirty="0"/>
          </a:p>
          <a:p>
            <a:r>
              <a:rPr lang="en-US" sz="900" dirty="0"/>
              <a:t>)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Order By Profit </a:t>
            </a:r>
            <a:r>
              <a:rPr lang="en-US" sz="900" dirty="0" err="1"/>
              <a:t>Desc</a:t>
            </a:r>
            <a:endParaRPr lang="en-US" sz="900" dirty="0"/>
          </a:p>
          <a:p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29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rId3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41359"/>
              </p:ext>
            </p:extLst>
          </p:nvPr>
        </p:nvGraphicFramePr>
        <p:xfrm>
          <a:off x="2966780" y="785222"/>
          <a:ext cx="6078226" cy="206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Packager Shell Object" showAsIcon="1" r:id="rId4" imgW="1346040" imgH="456480" progId="Package">
                  <p:embed/>
                </p:oleObj>
              </mc:Choice>
              <mc:Fallback>
                <p:oleObj name="Packager Shell Object" showAsIcon="1" r:id="rId4" imgW="13460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6780" y="785222"/>
                        <a:ext cx="6078226" cy="206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rId6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75838"/>
              </p:ext>
            </p:extLst>
          </p:nvPr>
        </p:nvGraphicFramePr>
        <p:xfrm>
          <a:off x="3519377" y="3081855"/>
          <a:ext cx="4976037" cy="216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Packager Shell Object" showAsIcon="1" r:id="rId7" imgW="994320" imgH="456480" progId="Package">
                  <p:embed/>
                </p:oleObj>
              </mc:Choice>
              <mc:Fallback>
                <p:oleObj name="Packager Shell Object" showAsIcon="1" r:id="rId7" imgW="9943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9377" y="3081855"/>
                        <a:ext cx="4976037" cy="216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35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5544" y="0"/>
            <a:ext cx="10515600" cy="56991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Student </a:t>
            </a:r>
            <a:r>
              <a:rPr lang="en-US" b="1" dirty="0" err="1"/>
              <a:t>dbms</a:t>
            </a:r>
            <a:r>
              <a:rPr lang="en-US" b="1" dirty="0"/>
              <a:t>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467834"/>
            <a:ext cx="11685181" cy="5497031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Student DBMS (capstone project) for a training and placement company “Youth Empowerment Society”.</a:t>
            </a:r>
          </a:p>
          <a:p>
            <a:pPr lvl="1"/>
            <a:r>
              <a:rPr lang="en-US" sz="3200" dirty="0"/>
              <a:t>VB .NET technology integrated with Access Database.</a:t>
            </a:r>
          </a:p>
          <a:p>
            <a:pPr lvl="1"/>
            <a:r>
              <a:rPr lang="en-US" sz="3200" dirty="0"/>
              <a:t>Manages student details</a:t>
            </a:r>
          </a:p>
          <a:p>
            <a:pPr lvl="1"/>
            <a:r>
              <a:rPr lang="en-US" sz="3200" dirty="0"/>
              <a:t>Records attendance &amp; placements</a:t>
            </a:r>
          </a:p>
          <a:p>
            <a:pPr lvl="1"/>
            <a:r>
              <a:rPr lang="en-US" sz="3200" dirty="0"/>
              <a:t>Facilitates course registration</a:t>
            </a:r>
          </a:p>
          <a:p>
            <a:pPr lvl="1"/>
            <a:r>
              <a:rPr lang="en-US" sz="3200" dirty="0"/>
              <a:t>Generates attendance &amp; placements dashboards on Crystal Reports</a:t>
            </a:r>
          </a:p>
        </p:txBody>
      </p:sp>
    </p:spTree>
    <p:extLst>
      <p:ext uri="{BB962C8B-B14F-4D97-AF65-F5344CB8AC3E}">
        <p14:creationId xmlns:p14="http://schemas.microsoft.com/office/powerpoint/2010/main" val="422013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6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STUDENT DBMS - 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897"/>
            <a:ext cx="12192000" cy="63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68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ATTENDANCE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897"/>
            <a:ext cx="12192000" cy="6351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0149" y="6453960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825674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</TotalTime>
  <Words>925</Words>
  <Application>Microsoft Office PowerPoint</Application>
  <PresentationFormat>Widescreen</PresentationFormat>
  <Paragraphs>118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Gallery</vt:lpstr>
      <vt:lpstr>Package</vt:lpstr>
      <vt:lpstr>Rowan University Interview presentation</vt:lpstr>
      <vt:lpstr>ERPsim TABLEAU DASHBOARDS</vt:lpstr>
      <vt:lpstr>PowerPoint Presentation</vt:lpstr>
      <vt:lpstr>PowerPoint Presentation</vt:lpstr>
      <vt:lpstr>Top-5 Teams – sql script</vt:lpstr>
      <vt:lpstr>PowerPoint Presentation</vt:lpstr>
      <vt:lpstr>Student dbms - Introduction</vt:lpstr>
      <vt:lpstr>STUDENT DBMS - ERD</vt:lpstr>
      <vt:lpstr>ATTENDANCE REPORTS</vt:lpstr>
      <vt:lpstr>PowerPoint Presentation</vt:lpstr>
      <vt:lpstr>ATTENDANCE REPORT – SQL script</vt:lpstr>
      <vt:lpstr>PLACEMENT REPORTS</vt:lpstr>
      <vt:lpstr>PLACEMENT REPORT – SQL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Rowan University</dc:title>
  <dc:creator>Akilesh Karunanidhi</dc:creator>
  <cp:lastModifiedBy>Akilesh Karunanidhi</cp:lastModifiedBy>
  <cp:revision>31</cp:revision>
  <dcterms:created xsi:type="dcterms:W3CDTF">2016-10-02T21:35:56Z</dcterms:created>
  <dcterms:modified xsi:type="dcterms:W3CDTF">2016-10-03T01:18:21Z</dcterms:modified>
</cp:coreProperties>
</file>