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5" r:id="rId7"/>
    <p:sldId id="259" r:id="rId8"/>
    <p:sldId id="262" r:id="rId9"/>
    <p:sldId id="261"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0" autoAdjust="0"/>
  </p:normalViewPr>
  <p:slideViewPr>
    <p:cSldViewPr snapToGrid="0">
      <p:cViewPr varScale="1">
        <p:scale>
          <a:sx n="81" d="100"/>
          <a:sy n="81" d="100"/>
        </p:scale>
        <p:origin x="6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3b70f2036aa72a92" providerId="LiveId" clId="{9E0211B4-4562-4EC2-8A92-61D985080586}"/>
    <pc:docChg chg="undo custSel addSld modSld">
      <pc:chgData name=" " userId="3b70f2036aa72a92" providerId="LiveId" clId="{9E0211B4-4562-4EC2-8A92-61D985080586}" dt="2020-06-15T08:13:20.379" v="1147" actId="20577"/>
      <pc:docMkLst>
        <pc:docMk/>
      </pc:docMkLst>
      <pc:sldChg chg="modSp mod">
        <pc:chgData name=" " userId="3b70f2036aa72a92" providerId="LiveId" clId="{9E0211B4-4562-4EC2-8A92-61D985080586}" dt="2020-06-15T07:06:58.247" v="722" actId="20577"/>
        <pc:sldMkLst>
          <pc:docMk/>
          <pc:sldMk cId="397675124" sldId="257"/>
        </pc:sldMkLst>
        <pc:spChg chg="mod">
          <ac:chgData name=" " userId="3b70f2036aa72a92" providerId="LiveId" clId="{9E0211B4-4562-4EC2-8A92-61D985080586}" dt="2020-06-15T07:06:58.247" v="722" actId="20577"/>
          <ac:spMkLst>
            <pc:docMk/>
            <pc:sldMk cId="397675124" sldId="257"/>
            <ac:spMk id="3" creationId="{FB33BDCD-8C8D-40A2-8346-CE77F5FDE2DF}"/>
          </ac:spMkLst>
        </pc:spChg>
      </pc:sldChg>
      <pc:sldChg chg="modSp mod">
        <pc:chgData name=" " userId="3b70f2036aa72a92" providerId="LiveId" clId="{9E0211B4-4562-4EC2-8A92-61D985080586}" dt="2020-06-15T08:13:20.379" v="1147" actId="20577"/>
        <pc:sldMkLst>
          <pc:docMk/>
          <pc:sldMk cId="3991313197" sldId="258"/>
        </pc:sldMkLst>
        <pc:spChg chg="mod">
          <ac:chgData name=" " userId="3b70f2036aa72a92" providerId="LiveId" clId="{9E0211B4-4562-4EC2-8A92-61D985080586}" dt="2020-06-15T08:13:20.379" v="1147" actId="20577"/>
          <ac:spMkLst>
            <pc:docMk/>
            <pc:sldMk cId="3991313197" sldId="258"/>
            <ac:spMk id="18" creationId="{E1F27346-9A6D-4E86-94CB-0B7286467A5B}"/>
          </ac:spMkLst>
        </pc:spChg>
      </pc:sldChg>
      <pc:sldChg chg="modSp mod">
        <pc:chgData name=" " userId="3b70f2036aa72a92" providerId="LiveId" clId="{9E0211B4-4562-4EC2-8A92-61D985080586}" dt="2020-06-15T05:03:57.836" v="78" actId="20577"/>
        <pc:sldMkLst>
          <pc:docMk/>
          <pc:sldMk cId="1064996784" sldId="260"/>
        </pc:sldMkLst>
        <pc:graphicFrameChg chg="modGraphic">
          <ac:chgData name=" " userId="3b70f2036aa72a92" providerId="LiveId" clId="{9E0211B4-4562-4EC2-8A92-61D985080586}" dt="2020-06-15T05:03:57.836" v="78" actId="20577"/>
          <ac:graphicFrameMkLst>
            <pc:docMk/>
            <pc:sldMk cId="1064996784" sldId="260"/>
            <ac:graphicFrameMk id="6" creationId="{BE22D27A-42BF-45E1-AFEC-480CDB6D1823}"/>
          </ac:graphicFrameMkLst>
        </pc:graphicFrameChg>
      </pc:sldChg>
      <pc:sldChg chg="addSp delSp modSp new mod">
        <pc:chgData name=" " userId="3b70f2036aa72a92" providerId="LiveId" clId="{9E0211B4-4562-4EC2-8A92-61D985080586}" dt="2020-06-15T07:26:58.805" v="1138" actId="20577"/>
        <pc:sldMkLst>
          <pc:docMk/>
          <pc:sldMk cId="3483003101" sldId="266"/>
        </pc:sldMkLst>
        <pc:spChg chg="mod">
          <ac:chgData name=" " userId="3b70f2036aa72a92" providerId="LiveId" clId="{9E0211B4-4562-4EC2-8A92-61D985080586}" dt="2020-06-15T05:03:03.542" v="77" actId="20577"/>
          <ac:spMkLst>
            <pc:docMk/>
            <pc:sldMk cId="3483003101" sldId="266"/>
            <ac:spMk id="2" creationId="{29EE11D6-D69B-4349-B55C-397BD71CB994}"/>
          </ac:spMkLst>
        </pc:spChg>
        <pc:spChg chg="mod">
          <ac:chgData name=" " userId="3b70f2036aa72a92" providerId="LiveId" clId="{9E0211B4-4562-4EC2-8A92-61D985080586}" dt="2020-06-15T07:26:58.805" v="1138" actId="20577"/>
          <ac:spMkLst>
            <pc:docMk/>
            <pc:sldMk cId="3483003101" sldId="266"/>
            <ac:spMk id="3" creationId="{E78DF481-4037-4920-AF7E-9C356653540B}"/>
          </ac:spMkLst>
        </pc:spChg>
        <pc:picChg chg="add del">
          <ac:chgData name=" " userId="3b70f2036aa72a92" providerId="LiveId" clId="{9E0211B4-4562-4EC2-8A92-61D985080586}" dt="2020-06-15T07:13:32.224" v="805"/>
          <ac:picMkLst>
            <pc:docMk/>
            <pc:sldMk cId="3483003101" sldId="266"/>
            <ac:picMk id="4" creationId="{0FDCBC99-4B3E-4065-A7C7-BF769358BAA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106294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3939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2042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3965798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10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3510528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2187646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37513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52431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0FFFE-B927-4E5F-8680-9BC31D7494E4}"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153169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0FFFE-B927-4E5F-8680-9BC31D7494E4}"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415180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0FFFE-B927-4E5F-8680-9BC31D7494E4}" type="datetimeFigureOut">
              <a:rPr lang="en-IN" smtClean="0"/>
              <a:t>15-06-2020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360666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0FFFE-B927-4E5F-8680-9BC31D7494E4}" type="datetimeFigureOut">
              <a:rPr lang="en-IN" smtClean="0"/>
              <a:t>15-06-2020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101357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0FFFE-B927-4E5F-8680-9BC31D7494E4}" type="datetimeFigureOut">
              <a:rPr lang="en-IN" smtClean="0"/>
              <a:t>15-06-2020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62788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0FFFE-B927-4E5F-8680-9BC31D7494E4}"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218406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0FFFE-B927-4E5F-8680-9BC31D7494E4}"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FDB4F-548F-406E-96AF-0B8FAC1BB5CD}" type="slidenum">
              <a:rPr lang="en-IN" smtClean="0"/>
              <a:t>‹#›</a:t>
            </a:fld>
            <a:endParaRPr lang="en-IN"/>
          </a:p>
        </p:txBody>
      </p:sp>
    </p:spTree>
    <p:extLst>
      <p:ext uri="{BB962C8B-B14F-4D97-AF65-F5344CB8AC3E}">
        <p14:creationId xmlns:p14="http://schemas.microsoft.com/office/powerpoint/2010/main" val="21957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60FFFE-B927-4E5F-8680-9BC31D7494E4}" type="datetimeFigureOut">
              <a:rPr lang="en-IN" smtClean="0"/>
              <a:t>15-06-2020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5FDB4F-548F-406E-96AF-0B8FAC1BB5CD}" type="slidenum">
              <a:rPr lang="en-IN" smtClean="0"/>
              <a:t>‹#›</a:t>
            </a:fld>
            <a:endParaRPr lang="en-IN"/>
          </a:p>
        </p:txBody>
      </p:sp>
    </p:spTree>
    <p:extLst>
      <p:ext uri="{BB962C8B-B14F-4D97-AF65-F5344CB8AC3E}">
        <p14:creationId xmlns:p14="http://schemas.microsoft.com/office/powerpoint/2010/main" val="1168649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8803-BA31-43DD-AC8D-663FF973AB12}"/>
              </a:ext>
            </a:extLst>
          </p:cNvPr>
          <p:cNvSpPr>
            <a:spLocks noGrp="1"/>
          </p:cNvSpPr>
          <p:nvPr>
            <p:ph type="ctrTitle"/>
          </p:nvPr>
        </p:nvSpPr>
        <p:spPr/>
        <p:txBody>
          <a:bodyPr/>
          <a:lstStyle/>
          <a:p>
            <a:r>
              <a:rPr lang="en-IN"/>
              <a:t>Automated Sanction Checker using Chatbot</a:t>
            </a:r>
            <a:endParaRPr lang="en-IN" dirty="0"/>
          </a:p>
        </p:txBody>
      </p:sp>
      <p:sp>
        <p:nvSpPr>
          <p:cNvPr id="3" name="Subtitle 2">
            <a:extLst>
              <a:ext uri="{FF2B5EF4-FFF2-40B4-BE49-F238E27FC236}">
                <a16:creationId xmlns:a16="http://schemas.microsoft.com/office/drawing/2014/main" id="{762C0905-5116-4869-B359-9289B57777E5}"/>
              </a:ext>
            </a:extLst>
          </p:cNvPr>
          <p:cNvSpPr>
            <a:spLocks noGrp="1"/>
          </p:cNvSpPr>
          <p:nvPr>
            <p:ph type="subTitle" idx="1"/>
          </p:nvPr>
        </p:nvSpPr>
        <p:spPr/>
        <p:txBody>
          <a:bodyPr/>
          <a:lstStyle/>
          <a:p>
            <a:r>
              <a:rPr lang="en-IN" dirty="0"/>
              <a:t>Developed and Designed by :Akilesh Balaji</a:t>
            </a:r>
          </a:p>
          <a:p>
            <a:r>
              <a:rPr lang="en-IN" dirty="0"/>
              <a:t>Supervised by: </a:t>
            </a:r>
            <a:r>
              <a:rPr lang="en-IN" dirty="0" err="1"/>
              <a:t>Prof.Bilal</a:t>
            </a:r>
            <a:r>
              <a:rPr lang="en-IN" dirty="0"/>
              <a:t> Yousuf</a:t>
            </a:r>
          </a:p>
        </p:txBody>
      </p:sp>
    </p:spTree>
    <p:extLst>
      <p:ext uri="{BB962C8B-B14F-4D97-AF65-F5344CB8AC3E}">
        <p14:creationId xmlns:p14="http://schemas.microsoft.com/office/powerpoint/2010/main" val="173470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2B58-A66F-47BF-897E-13959441AB34}"/>
              </a:ext>
            </a:extLst>
          </p:cNvPr>
          <p:cNvSpPr>
            <a:spLocks noGrp="1"/>
          </p:cNvSpPr>
          <p:nvPr>
            <p:ph type="title"/>
          </p:nvPr>
        </p:nvSpPr>
        <p:spPr/>
        <p:txBody>
          <a:bodyPr/>
          <a:lstStyle/>
          <a:p>
            <a:r>
              <a:rPr lang="en-IN" dirty="0"/>
              <a:t>Model Evaluation-Machine Learning</a:t>
            </a:r>
          </a:p>
        </p:txBody>
      </p:sp>
      <p:pic>
        <p:nvPicPr>
          <p:cNvPr id="4" name="Content Placeholder 3">
            <a:extLst>
              <a:ext uri="{FF2B5EF4-FFF2-40B4-BE49-F238E27FC236}">
                <a16:creationId xmlns:a16="http://schemas.microsoft.com/office/drawing/2014/main" id="{6018B257-74EE-46F7-BCAE-306F4821F22E}"/>
              </a:ext>
            </a:extLst>
          </p:cNvPr>
          <p:cNvPicPr>
            <a:picLocks noGrp="1"/>
          </p:cNvPicPr>
          <p:nvPr>
            <p:ph idx="1"/>
          </p:nvPr>
        </p:nvPicPr>
        <p:blipFill>
          <a:blip r:embed="rId2"/>
          <a:stretch>
            <a:fillRect/>
          </a:stretch>
        </p:blipFill>
        <p:spPr>
          <a:xfrm>
            <a:off x="221942" y="1340527"/>
            <a:ext cx="5412107" cy="306090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27C614C3-CA53-4F4E-B44F-4F1F36A8CA5F}"/>
              </a:ext>
            </a:extLst>
          </p:cNvPr>
          <p:cNvPicPr/>
          <p:nvPr/>
        </p:nvPicPr>
        <p:blipFill rotWithShape="1">
          <a:blip r:embed="rId3">
            <a:extLst>
              <a:ext uri="{28A0092B-C50C-407E-A947-70E740481C1C}">
                <a14:useLocalDpi xmlns:a14="http://schemas.microsoft.com/office/drawing/2010/main" val="0"/>
              </a:ext>
            </a:extLst>
          </a:blip>
          <a:srcRect l="15083" t="8558" r="23146" b="20172"/>
          <a:stretch/>
        </p:blipFill>
        <p:spPr bwMode="auto">
          <a:xfrm>
            <a:off x="5634048" y="1305602"/>
            <a:ext cx="5498549" cy="2720975"/>
          </a:xfrm>
          <a:prstGeom prst="rect">
            <a:avLst/>
          </a:prstGeom>
          <a:ln>
            <a:noFill/>
          </a:ln>
          <a:extLst>
            <a:ext uri="{53640926-AAD7-44D8-BBD7-CCE9431645EC}">
              <a14:shadowObscured xmlns:a14="http://schemas.microsoft.com/office/drawing/2010/main"/>
            </a:ext>
          </a:extLst>
        </p:spPr>
      </p:pic>
      <p:graphicFrame>
        <p:nvGraphicFramePr>
          <p:cNvPr id="6" name="Table 5">
            <a:extLst>
              <a:ext uri="{FF2B5EF4-FFF2-40B4-BE49-F238E27FC236}">
                <a16:creationId xmlns:a16="http://schemas.microsoft.com/office/drawing/2014/main" id="{BE22D27A-42BF-45E1-AFEC-480CDB6D1823}"/>
              </a:ext>
            </a:extLst>
          </p:cNvPr>
          <p:cNvGraphicFramePr>
            <a:graphicFrameLocks noGrp="1"/>
          </p:cNvGraphicFramePr>
          <p:nvPr>
            <p:extLst>
              <p:ext uri="{D42A27DB-BD31-4B8C-83A1-F6EECF244321}">
                <p14:modId xmlns:p14="http://schemas.microsoft.com/office/powerpoint/2010/main" val="3841477057"/>
              </p:ext>
            </p:extLst>
          </p:nvPr>
        </p:nvGraphicFramePr>
        <p:xfrm>
          <a:off x="2437957" y="4743852"/>
          <a:ext cx="5868670" cy="1547241"/>
        </p:xfrm>
        <a:graphic>
          <a:graphicData uri="http://schemas.openxmlformats.org/drawingml/2006/table">
            <a:tbl>
              <a:tblPr firstRow="1" firstCol="1" bandRow="1"/>
              <a:tblGrid>
                <a:gridCol w="1173480">
                  <a:extLst>
                    <a:ext uri="{9D8B030D-6E8A-4147-A177-3AD203B41FA5}">
                      <a16:colId xmlns:a16="http://schemas.microsoft.com/office/drawing/2014/main" val="196214669"/>
                    </a:ext>
                  </a:extLst>
                </a:gridCol>
                <a:gridCol w="1173480">
                  <a:extLst>
                    <a:ext uri="{9D8B030D-6E8A-4147-A177-3AD203B41FA5}">
                      <a16:colId xmlns:a16="http://schemas.microsoft.com/office/drawing/2014/main" val="284472596"/>
                    </a:ext>
                  </a:extLst>
                </a:gridCol>
                <a:gridCol w="1173480">
                  <a:extLst>
                    <a:ext uri="{9D8B030D-6E8A-4147-A177-3AD203B41FA5}">
                      <a16:colId xmlns:a16="http://schemas.microsoft.com/office/drawing/2014/main" val="200218875"/>
                    </a:ext>
                  </a:extLst>
                </a:gridCol>
                <a:gridCol w="1174115">
                  <a:extLst>
                    <a:ext uri="{9D8B030D-6E8A-4147-A177-3AD203B41FA5}">
                      <a16:colId xmlns:a16="http://schemas.microsoft.com/office/drawing/2014/main" val="3662077189"/>
                    </a:ext>
                  </a:extLst>
                </a:gridCol>
                <a:gridCol w="1174115">
                  <a:extLst>
                    <a:ext uri="{9D8B030D-6E8A-4147-A177-3AD203B41FA5}">
                      <a16:colId xmlns:a16="http://schemas.microsoft.com/office/drawing/2014/main" val="3571076865"/>
                    </a:ext>
                  </a:extLst>
                </a:gridCol>
              </a:tblGrid>
              <a:tr h="0">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Model Type</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Multiple Linear </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Ridge</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Lasso</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ElasticNet</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563628"/>
                  </a:ext>
                </a:extLst>
              </a:tr>
              <a:tr h="0">
                <a:tc>
                  <a:txBody>
                    <a:bodyPr/>
                    <a:lstStyle/>
                    <a:p>
                      <a:pPr marL="457200" algn="just">
                        <a:lnSpc>
                          <a:spcPct val="150000"/>
                        </a:lnSpc>
                        <a:spcAft>
                          <a:spcPts val="0"/>
                        </a:spcAft>
                      </a:pPr>
                      <a:r>
                        <a:rPr lang="en-GB" sz="1200" dirty="0">
                          <a:effectLst/>
                          <a:latin typeface="Times New Roman" panose="02020603050405020304" pitchFamily="18" charset="0"/>
                          <a:ea typeface="Times New Roman" panose="02020603050405020304" pitchFamily="18" charset="0"/>
                        </a:rPr>
                        <a:t>RMSE Value</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0.00732</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highlight>
                            <a:srgbClr val="FFFF00"/>
                          </a:highlight>
                          <a:latin typeface="Times New Roman" panose="02020603050405020304" pitchFamily="18" charset="0"/>
                          <a:ea typeface="Times New Roman" panose="02020603050405020304" pitchFamily="18" charset="0"/>
                        </a:rPr>
                        <a:t>0.005</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0.0918</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0.0563</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29241"/>
                  </a:ext>
                </a:extLst>
              </a:tr>
              <a:tr h="0">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R^2 Value</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latin typeface="Times New Roman" panose="02020603050405020304" pitchFamily="18" charset="0"/>
                          <a:ea typeface="Times New Roman" panose="02020603050405020304" pitchFamily="18" charset="0"/>
                        </a:rPr>
                        <a:t>0.93</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a:effectLst/>
                          <a:highlight>
                            <a:srgbClr val="FFFF00"/>
                          </a:highlight>
                          <a:latin typeface="Times New Roman" panose="02020603050405020304" pitchFamily="18" charset="0"/>
                          <a:ea typeface="Times New Roman" panose="02020603050405020304" pitchFamily="18" charset="0"/>
                        </a:rPr>
                        <a:t>0.96</a:t>
                      </a:r>
                      <a:endParaRPr lang="en-IN"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dirty="0">
                          <a:effectLst/>
                          <a:latin typeface="Times New Roman" panose="02020603050405020304" pitchFamily="18" charset="0"/>
                          <a:ea typeface="Times New Roman" panose="02020603050405020304" pitchFamily="18" charset="0"/>
                        </a:rPr>
                        <a:t>0.94</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GB" sz="1200" dirty="0">
                          <a:effectLst/>
                          <a:latin typeface="Times New Roman" panose="02020603050405020304" pitchFamily="18" charset="0"/>
                          <a:ea typeface="Times New Roman" panose="02020603050405020304" pitchFamily="18" charset="0"/>
                        </a:rPr>
                        <a:t>0.96</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6220"/>
                  </a:ext>
                </a:extLst>
              </a:tr>
            </a:tbl>
          </a:graphicData>
        </a:graphic>
      </p:graphicFrame>
    </p:spTree>
    <p:extLst>
      <p:ext uri="{BB962C8B-B14F-4D97-AF65-F5344CB8AC3E}">
        <p14:creationId xmlns:p14="http://schemas.microsoft.com/office/powerpoint/2010/main" val="106499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11D6-D69B-4349-B55C-397BD71CB994}"/>
              </a:ext>
            </a:extLst>
          </p:cNvPr>
          <p:cNvSpPr>
            <a:spLocks noGrp="1"/>
          </p:cNvSpPr>
          <p:nvPr>
            <p:ph type="title"/>
          </p:nvPr>
        </p:nvSpPr>
        <p:spPr/>
        <p:txBody>
          <a:bodyPr>
            <a:normAutofit/>
          </a:bodyPr>
          <a:lstStyle/>
          <a:p>
            <a:r>
              <a:rPr lang="en-IN" dirty="0"/>
              <a:t>Findings and Future Works:</a:t>
            </a:r>
            <a:br>
              <a:rPr lang="en-IN" dirty="0"/>
            </a:br>
            <a:endParaRPr lang="en-IN" dirty="0"/>
          </a:p>
        </p:txBody>
      </p:sp>
      <p:sp>
        <p:nvSpPr>
          <p:cNvPr id="3" name="Content Placeholder 2">
            <a:extLst>
              <a:ext uri="{FF2B5EF4-FFF2-40B4-BE49-F238E27FC236}">
                <a16:creationId xmlns:a16="http://schemas.microsoft.com/office/drawing/2014/main" id="{E78DF481-4037-4920-AF7E-9C356653540B}"/>
              </a:ext>
            </a:extLst>
          </p:cNvPr>
          <p:cNvSpPr>
            <a:spLocks noGrp="1"/>
          </p:cNvSpPr>
          <p:nvPr>
            <p:ph idx="1"/>
          </p:nvPr>
        </p:nvSpPr>
        <p:spPr/>
        <p:txBody>
          <a:bodyPr/>
          <a:lstStyle/>
          <a:p>
            <a:r>
              <a:rPr lang="en-IN" dirty="0"/>
              <a:t>Model Accuracy : Solid</a:t>
            </a:r>
          </a:p>
          <a:p>
            <a:endParaRPr lang="en-IN" dirty="0"/>
          </a:p>
          <a:p>
            <a:r>
              <a:rPr lang="en-IN" dirty="0"/>
              <a:t>Future Works: Extension of the application stream different types of loan using Streaming service.</a:t>
            </a:r>
          </a:p>
          <a:p>
            <a:r>
              <a:rPr lang="en-IN" dirty="0"/>
              <a:t>Make the Chat bot experience </a:t>
            </a:r>
            <a:r>
              <a:rPr lang="en-IN"/>
              <a:t>more interactive.</a:t>
            </a:r>
            <a:endParaRPr lang="en-IN" dirty="0"/>
          </a:p>
          <a:p>
            <a:r>
              <a:rPr lang="en-IN" dirty="0"/>
              <a:t>The only way to evolve in the field of AML is to adopt Automated AML algorithms which is on the same page with the AML regulation law.</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8300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663B-46CD-421C-AEB8-E9424CFE5E44}"/>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FB33BDCD-8C8D-40A2-8346-CE77F5FDE2DF}"/>
              </a:ext>
            </a:extLst>
          </p:cNvPr>
          <p:cNvSpPr>
            <a:spLocks noGrp="1"/>
          </p:cNvSpPr>
          <p:nvPr>
            <p:ph idx="1"/>
          </p:nvPr>
        </p:nvSpPr>
        <p:spPr/>
        <p:txBody>
          <a:bodyPr/>
          <a:lstStyle/>
          <a:p>
            <a:r>
              <a:rPr lang="en-GB" b="1" dirty="0"/>
              <a:t>During the course of the recent pandemic crisis, independent and small businesses have found it difficult to make ends meet. </a:t>
            </a:r>
          </a:p>
          <a:p>
            <a:r>
              <a:rPr lang="en-GB" b="1" dirty="0"/>
              <a:t>This happened due to fact that the government outsourced the offer relief funds through private independent banks, thus causing a bias in distribution of the money.  </a:t>
            </a:r>
          </a:p>
          <a:p>
            <a:r>
              <a:rPr lang="en-GB" b="1" dirty="0"/>
              <a:t>Many forms of malicious money laundering are being committed in the banking industry.  </a:t>
            </a:r>
          </a:p>
          <a:p>
            <a:r>
              <a:rPr lang="en-GB" b="1" dirty="0"/>
              <a:t>Thus the only solution for this problem is to use machine learning for automation of screening of customers</a:t>
            </a:r>
          </a:p>
          <a:p>
            <a:endParaRPr lang="en-IN" dirty="0"/>
          </a:p>
        </p:txBody>
      </p:sp>
    </p:spTree>
    <p:extLst>
      <p:ext uri="{BB962C8B-B14F-4D97-AF65-F5344CB8AC3E}">
        <p14:creationId xmlns:p14="http://schemas.microsoft.com/office/powerpoint/2010/main" val="39767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625C-9C90-479A-8A7E-4FF9166C1FEC}"/>
              </a:ext>
            </a:extLst>
          </p:cNvPr>
          <p:cNvSpPr>
            <a:spLocks noGrp="1"/>
          </p:cNvSpPr>
          <p:nvPr>
            <p:ph type="title"/>
          </p:nvPr>
        </p:nvSpPr>
        <p:spPr/>
        <p:txBody>
          <a:bodyPr/>
          <a:lstStyle/>
          <a:p>
            <a:r>
              <a:rPr lang="en-IN" u="sng" dirty="0"/>
              <a:t>Objectives:</a:t>
            </a:r>
          </a:p>
        </p:txBody>
      </p:sp>
      <p:sp>
        <p:nvSpPr>
          <p:cNvPr id="3" name="Content Placeholder 2">
            <a:extLst>
              <a:ext uri="{FF2B5EF4-FFF2-40B4-BE49-F238E27FC236}">
                <a16:creationId xmlns:a16="http://schemas.microsoft.com/office/drawing/2014/main" id="{BCB3594E-9177-4EFB-876A-29CE49AC6CF4}"/>
              </a:ext>
            </a:extLst>
          </p:cNvPr>
          <p:cNvSpPr>
            <a:spLocks noGrp="1"/>
          </p:cNvSpPr>
          <p:nvPr>
            <p:ph idx="1"/>
          </p:nvPr>
        </p:nvSpPr>
        <p:spPr/>
        <p:txBody>
          <a:bodyPr/>
          <a:lstStyle/>
          <a:p>
            <a:pPr lvl="0"/>
            <a:r>
              <a:rPr lang="en-GB" b="1" dirty="0"/>
              <a:t>To build a chatbot that provides an interactive experience for the user </a:t>
            </a:r>
            <a:endParaRPr lang="en-IN" dirty="0"/>
          </a:p>
          <a:p>
            <a:pPr lvl="0"/>
            <a:r>
              <a:rPr lang="en-GB" b="1" dirty="0"/>
              <a:t>To develop a prominent Optical Character Recognition tool that scans the identification documents.</a:t>
            </a:r>
            <a:endParaRPr lang="en-IN" dirty="0"/>
          </a:p>
          <a:p>
            <a:pPr lvl="0"/>
            <a:r>
              <a:rPr lang="en-GB" b="1" dirty="0"/>
              <a:t> To formulate an Algorithm that provides High Level Screening of Customer based on KYC data and finds its similarity  with the sanction checker.</a:t>
            </a:r>
            <a:endParaRPr lang="en-IN" dirty="0"/>
          </a:p>
          <a:p>
            <a:pPr lvl="0"/>
            <a:r>
              <a:rPr lang="en-GB" b="1" dirty="0"/>
              <a:t>To model various Machine Learning Algorithms that evaluates the efficiency of the application.</a:t>
            </a:r>
            <a:endParaRPr lang="en-IN" dirty="0"/>
          </a:p>
          <a:p>
            <a:endParaRPr lang="en-IN" dirty="0"/>
          </a:p>
        </p:txBody>
      </p:sp>
    </p:spTree>
    <p:extLst>
      <p:ext uri="{BB962C8B-B14F-4D97-AF65-F5344CB8AC3E}">
        <p14:creationId xmlns:p14="http://schemas.microsoft.com/office/powerpoint/2010/main" val="28052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098B-B0BA-4CA0-A965-6315F3988767}"/>
              </a:ext>
            </a:extLst>
          </p:cNvPr>
          <p:cNvSpPr>
            <a:spLocks noGrp="1"/>
          </p:cNvSpPr>
          <p:nvPr>
            <p:ph type="title"/>
          </p:nvPr>
        </p:nvSpPr>
        <p:spPr/>
        <p:txBody>
          <a:bodyPr/>
          <a:lstStyle/>
          <a:p>
            <a:r>
              <a:rPr lang="en-IN" b="1" u="sng" dirty="0"/>
              <a:t>User Interface:</a:t>
            </a:r>
          </a:p>
        </p:txBody>
      </p:sp>
      <p:pic>
        <p:nvPicPr>
          <p:cNvPr id="12" name="Content Placeholder 11">
            <a:extLst>
              <a:ext uri="{FF2B5EF4-FFF2-40B4-BE49-F238E27FC236}">
                <a16:creationId xmlns:a16="http://schemas.microsoft.com/office/drawing/2014/main" id="{7FEF2CFA-4F25-4F3F-8DDD-FE722CF0F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727" y="1497956"/>
            <a:ext cx="5359273" cy="3027392"/>
          </a:xfrm>
        </p:spPr>
      </p:pic>
      <p:pic>
        <p:nvPicPr>
          <p:cNvPr id="14" name="Picture 13">
            <a:extLst>
              <a:ext uri="{FF2B5EF4-FFF2-40B4-BE49-F238E27FC236}">
                <a16:creationId xmlns:a16="http://schemas.microsoft.com/office/drawing/2014/main" id="{51DB3C9E-E32A-411C-B728-137C037F1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460" y="3516759"/>
            <a:ext cx="5738741" cy="2816430"/>
          </a:xfrm>
          <a:prstGeom prst="rect">
            <a:avLst/>
          </a:prstGeom>
        </p:spPr>
      </p:pic>
      <p:pic>
        <p:nvPicPr>
          <p:cNvPr id="16" name="Picture 15">
            <a:extLst>
              <a:ext uri="{FF2B5EF4-FFF2-40B4-BE49-F238E27FC236}">
                <a16:creationId xmlns:a16="http://schemas.microsoft.com/office/drawing/2014/main" id="{E199D19C-D971-4C25-BFFC-7FB6BB714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354" y="180976"/>
            <a:ext cx="4944862" cy="3248024"/>
          </a:xfrm>
          <a:prstGeom prst="rect">
            <a:avLst/>
          </a:prstGeom>
        </p:spPr>
      </p:pic>
      <p:sp>
        <p:nvSpPr>
          <p:cNvPr id="18" name="TextBox 17">
            <a:extLst>
              <a:ext uri="{FF2B5EF4-FFF2-40B4-BE49-F238E27FC236}">
                <a16:creationId xmlns:a16="http://schemas.microsoft.com/office/drawing/2014/main" id="{E1F27346-9A6D-4E86-94CB-0B7286467A5B}"/>
              </a:ext>
            </a:extLst>
          </p:cNvPr>
          <p:cNvSpPr txBox="1"/>
          <p:nvPr/>
        </p:nvSpPr>
        <p:spPr>
          <a:xfrm>
            <a:off x="357259" y="4745980"/>
            <a:ext cx="5738741" cy="1754326"/>
          </a:xfrm>
          <a:prstGeom prst="rect">
            <a:avLst/>
          </a:prstGeom>
          <a:noFill/>
        </p:spPr>
        <p:txBody>
          <a:bodyPr wrap="square" rtlCol="0">
            <a:spAutoFit/>
          </a:bodyPr>
          <a:lstStyle/>
          <a:p>
            <a:r>
              <a:rPr lang="en-IN" dirty="0" err="1"/>
              <a:t>Usecase</a:t>
            </a:r>
            <a:r>
              <a:rPr lang="en-IN" dirty="0"/>
              <a:t>:</a:t>
            </a:r>
          </a:p>
          <a:p>
            <a:endParaRPr lang="en-IN" dirty="0"/>
          </a:p>
          <a:p>
            <a:pPr marL="285750" indent="-285750">
              <a:buFont typeface="Arial" panose="020B0604020202020204" pitchFamily="34" charset="0"/>
              <a:buChar char="•"/>
            </a:pPr>
            <a:r>
              <a:rPr lang="en-IN" dirty="0"/>
              <a:t>Consider, </a:t>
            </a:r>
            <a:r>
              <a:rPr lang="en-IN" err="1"/>
              <a:t>Mr</a:t>
            </a:r>
            <a:r>
              <a:rPr lang="en-IN"/>
              <a:t>.Steve </a:t>
            </a:r>
            <a:r>
              <a:rPr lang="en-IN" dirty="0"/>
              <a:t>the independent barber lose his business because of the pandemic. He can apply for loan based on the KYC data, he will be eligible to apply for loan from either banks or private</a:t>
            </a:r>
          </a:p>
        </p:txBody>
      </p:sp>
    </p:spTree>
    <p:extLst>
      <p:ext uri="{BB962C8B-B14F-4D97-AF65-F5344CB8AC3E}">
        <p14:creationId xmlns:p14="http://schemas.microsoft.com/office/powerpoint/2010/main" val="399131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097E-A854-4C12-B83E-C645C7F3B161}"/>
              </a:ext>
            </a:extLst>
          </p:cNvPr>
          <p:cNvSpPr>
            <a:spLocks noGrp="1"/>
          </p:cNvSpPr>
          <p:nvPr>
            <p:ph type="title"/>
          </p:nvPr>
        </p:nvSpPr>
        <p:spPr/>
        <p:txBody>
          <a:bodyPr/>
          <a:lstStyle/>
          <a:p>
            <a:r>
              <a:rPr lang="en-IN" b="1" u="sng" dirty="0"/>
              <a:t>Pre-Processing: Sanction List</a:t>
            </a:r>
          </a:p>
        </p:txBody>
      </p:sp>
      <p:pic>
        <p:nvPicPr>
          <p:cNvPr id="4" name="Content Placeholder 3">
            <a:extLst>
              <a:ext uri="{FF2B5EF4-FFF2-40B4-BE49-F238E27FC236}">
                <a16:creationId xmlns:a16="http://schemas.microsoft.com/office/drawing/2014/main" id="{A03344EA-404B-482D-BF75-5619BD347D59}"/>
              </a:ext>
            </a:extLst>
          </p:cNvPr>
          <p:cNvPicPr>
            <a:picLocks noGrp="1"/>
          </p:cNvPicPr>
          <p:nvPr>
            <p:ph idx="1"/>
          </p:nvPr>
        </p:nvPicPr>
        <p:blipFill>
          <a:blip r:embed="rId2"/>
          <a:stretch>
            <a:fillRect/>
          </a:stretch>
        </p:blipFill>
        <p:spPr>
          <a:xfrm>
            <a:off x="6900909" y="1816747"/>
            <a:ext cx="5856522" cy="3474635"/>
          </a:xfrm>
          <a:prstGeom prst="rect">
            <a:avLst/>
          </a:prstGeom>
        </p:spPr>
      </p:pic>
      <p:pic>
        <p:nvPicPr>
          <p:cNvPr id="5" name="Picture 4">
            <a:extLst>
              <a:ext uri="{FF2B5EF4-FFF2-40B4-BE49-F238E27FC236}">
                <a16:creationId xmlns:a16="http://schemas.microsoft.com/office/drawing/2014/main" id="{ECB15377-2A45-454A-96E0-75C5C3EF9729}"/>
              </a:ext>
            </a:extLst>
          </p:cNvPr>
          <p:cNvPicPr>
            <a:picLocks noChangeAspect="1"/>
          </p:cNvPicPr>
          <p:nvPr/>
        </p:nvPicPr>
        <p:blipFill>
          <a:blip r:embed="rId3"/>
          <a:stretch>
            <a:fillRect/>
          </a:stretch>
        </p:blipFill>
        <p:spPr>
          <a:xfrm>
            <a:off x="109999" y="2626389"/>
            <a:ext cx="6790910" cy="3405170"/>
          </a:xfrm>
          <a:prstGeom prst="rect">
            <a:avLst/>
          </a:prstGeom>
        </p:spPr>
      </p:pic>
      <p:sp>
        <p:nvSpPr>
          <p:cNvPr id="6" name="TextBox 5">
            <a:extLst>
              <a:ext uri="{FF2B5EF4-FFF2-40B4-BE49-F238E27FC236}">
                <a16:creationId xmlns:a16="http://schemas.microsoft.com/office/drawing/2014/main" id="{E1995C3F-506B-4659-94C7-D0564C271FFD}"/>
              </a:ext>
            </a:extLst>
          </p:cNvPr>
          <p:cNvSpPr txBox="1"/>
          <p:nvPr/>
        </p:nvSpPr>
        <p:spPr>
          <a:xfrm>
            <a:off x="503853" y="1688841"/>
            <a:ext cx="5393094"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pre-processed sanction list is stored in the Google Cloud Platform.</a:t>
            </a:r>
          </a:p>
        </p:txBody>
      </p:sp>
    </p:spTree>
    <p:extLst>
      <p:ext uri="{BB962C8B-B14F-4D97-AF65-F5344CB8AC3E}">
        <p14:creationId xmlns:p14="http://schemas.microsoft.com/office/powerpoint/2010/main" val="280243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65D8-4038-4FFB-BA72-60E30035C4CF}"/>
              </a:ext>
            </a:extLst>
          </p:cNvPr>
          <p:cNvSpPr>
            <a:spLocks noGrp="1"/>
          </p:cNvSpPr>
          <p:nvPr>
            <p:ph type="title"/>
          </p:nvPr>
        </p:nvSpPr>
        <p:spPr/>
        <p:txBody>
          <a:bodyPr/>
          <a:lstStyle/>
          <a:p>
            <a:r>
              <a:rPr lang="en-IN" dirty="0"/>
              <a:t>Optical Character Recognition</a:t>
            </a:r>
          </a:p>
        </p:txBody>
      </p:sp>
      <p:pic>
        <p:nvPicPr>
          <p:cNvPr id="4" name="Content Placeholder 3">
            <a:extLst>
              <a:ext uri="{FF2B5EF4-FFF2-40B4-BE49-F238E27FC236}">
                <a16:creationId xmlns:a16="http://schemas.microsoft.com/office/drawing/2014/main" id="{575CD35D-36E5-431E-A424-FF14EDD1C7C3}"/>
              </a:ext>
            </a:extLst>
          </p:cNvPr>
          <p:cNvPicPr>
            <a:picLocks noGrp="1" noChangeAspect="1"/>
          </p:cNvPicPr>
          <p:nvPr>
            <p:ph idx="1"/>
          </p:nvPr>
        </p:nvPicPr>
        <p:blipFill>
          <a:blip r:embed="rId2"/>
          <a:stretch>
            <a:fillRect/>
          </a:stretch>
        </p:blipFill>
        <p:spPr>
          <a:xfrm>
            <a:off x="6025092" y="2103980"/>
            <a:ext cx="3608607" cy="3802298"/>
          </a:xfrm>
          <a:prstGeom prst="rect">
            <a:avLst/>
          </a:prstGeom>
        </p:spPr>
      </p:pic>
      <p:sp>
        <p:nvSpPr>
          <p:cNvPr id="5" name="TextBox 4">
            <a:extLst>
              <a:ext uri="{FF2B5EF4-FFF2-40B4-BE49-F238E27FC236}">
                <a16:creationId xmlns:a16="http://schemas.microsoft.com/office/drawing/2014/main" id="{C667B075-C132-4CF5-970F-C2626ECE47DB}"/>
              </a:ext>
            </a:extLst>
          </p:cNvPr>
          <p:cNvSpPr txBox="1"/>
          <p:nvPr/>
        </p:nvSpPr>
        <p:spPr>
          <a:xfrm>
            <a:off x="811763" y="2276669"/>
            <a:ext cx="3928188" cy="369332"/>
          </a:xfrm>
          <a:prstGeom prst="rect">
            <a:avLst/>
          </a:prstGeom>
          <a:noFill/>
        </p:spPr>
        <p:txBody>
          <a:bodyPr wrap="square" rtlCol="0">
            <a:spAutoFit/>
          </a:bodyPr>
          <a:lstStyle/>
          <a:p>
            <a:pPr marL="285750" indent="-285750">
              <a:buFont typeface="Arial" panose="020B0604020202020204" pitchFamily="34" charset="0"/>
              <a:buChar char="•"/>
            </a:pPr>
            <a:r>
              <a:rPr lang="en-IN" dirty="0"/>
              <a:t>Library </a:t>
            </a:r>
            <a:r>
              <a:rPr lang="en-IN" dirty="0" err="1"/>
              <a:t>passporteye</a:t>
            </a:r>
            <a:r>
              <a:rPr lang="en-IN" dirty="0"/>
              <a:t>-Tesseract</a:t>
            </a:r>
          </a:p>
        </p:txBody>
      </p:sp>
      <p:sp>
        <p:nvSpPr>
          <p:cNvPr id="6" name="Rectangle 5">
            <a:extLst>
              <a:ext uri="{FF2B5EF4-FFF2-40B4-BE49-F238E27FC236}">
                <a16:creationId xmlns:a16="http://schemas.microsoft.com/office/drawing/2014/main" id="{7C1EBF3A-BA2F-4D5D-B6FC-B5C3B0F57A23}"/>
              </a:ext>
            </a:extLst>
          </p:cNvPr>
          <p:cNvSpPr/>
          <p:nvPr/>
        </p:nvSpPr>
        <p:spPr>
          <a:xfrm>
            <a:off x="677334" y="3429000"/>
            <a:ext cx="4715068" cy="1477328"/>
          </a:xfrm>
          <a:prstGeom prst="rect">
            <a:avLst/>
          </a:prstGeom>
        </p:spPr>
        <p:txBody>
          <a:bodyPr wrap="square">
            <a:spAutoFit/>
          </a:bodyPr>
          <a:lstStyle/>
          <a:p>
            <a:pPr marL="285750" indent="-285750">
              <a:buFont typeface="Arial" panose="020B0604020202020204" pitchFamily="34" charset="0"/>
              <a:buChar char="•"/>
            </a:pPr>
            <a:r>
              <a:rPr lang="en-IN" dirty="0"/>
              <a:t>Dependent Attributes:['FirstName','LastName','WholeName','DateofBirth','Address','Country','PassportNumber','CountryCode','Gender','ExpiryDate','PlaceofIssue','PlaceofBirth']</a:t>
            </a:r>
          </a:p>
        </p:txBody>
      </p:sp>
    </p:spTree>
    <p:extLst>
      <p:ext uri="{BB962C8B-B14F-4D97-AF65-F5344CB8AC3E}">
        <p14:creationId xmlns:p14="http://schemas.microsoft.com/office/powerpoint/2010/main" val="226428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18E7-B6BF-4DBD-8EE2-D08A41018FF6}"/>
              </a:ext>
            </a:extLst>
          </p:cNvPr>
          <p:cNvSpPr>
            <a:spLocks noGrp="1"/>
          </p:cNvSpPr>
          <p:nvPr>
            <p:ph type="title"/>
          </p:nvPr>
        </p:nvSpPr>
        <p:spPr/>
        <p:txBody>
          <a:bodyPr/>
          <a:lstStyle/>
          <a:p>
            <a:r>
              <a:rPr lang="en-IN" b="1" u="sng" dirty="0"/>
              <a:t>Algorithm:</a:t>
            </a:r>
          </a:p>
        </p:txBody>
      </p:sp>
      <p:pic>
        <p:nvPicPr>
          <p:cNvPr id="4" name="Content Placeholder 3">
            <a:extLst>
              <a:ext uri="{FF2B5EF4-FFF2-40B4-BE49-F238E27FC236}">
                <a16:creationId xmlns:a16="http://schemas.microsoft.com/office/drawing/2014/main" id="{AC5D2836-8848-47F5-BAD6-785B54BE3B60}"/>
              </a:ext>
            </a:extLst>
          </p:cNvPr>
          <p:cNvPicPr>
            <a:picLocks noGrp="1"/>
          </p:cNvPicPr>
          <p:nvPr>
            <p:ph idx="1"/>
          </p:nvPr>
        </p:nvPicPr>
        <p:blipFill>
          <a:blip r:embed="rId2"/>
          <a:stretch>
            <a:fillRect/>
          </a:stretch>
        </p:blipFill>
        <p:spPr>
          <a:xfrm>
            <a:off x="557466" y="2926457"/>
            <a:ext cx="5538534" cy="2329124"/>
          </a:xfrm>
          <a:prstGeom prst="rect">
            <a:avLst/>
          </a:prstGeom>
        </p:spPr>
      </p:pic>
      <p:pic>
        <p:nvPicPr>
          <p:cNvPr id="5" name="Picture 4">
            <a:extLst>
              <a:ext uri="{FF2B5EF4-FFF2-40B4-BE49-F238E27FC236}">
                <a16:creationId xmlns:a16="http://schemas.microsoft.com/office/drawing/2014/main" id="{46D4BE2B-7DDB-4E94-AF05-FD9D85E7CD6F}"/>
              </a:ext>
            </a:extLst>
          </p:cNvPr>
          <p:cNvPicPr/>
          <p:nvPr/>
        </p:nvPicPr>
        <p:blipFill>
          <a:blip r:embed="rId3"/>
          <a:stretch>
            <a:fillRect/>
          </a:stretch>
        </p:blipFill>
        <p:spPr>
          <a:xfrm>
            <a:off x="6408247" y="1474149"/>
            <a:ext cx="5731510" cy="2616870"/>
          </a:xfrm>
          <a:prstGeom prst="rect">
            <a:avLst/>
          </a:prstGeom>
        </p:spPr>
      </p:pic>
      <p:sp>
        <p:nvSpPr>
          <p:cNvPr id="8" name="TextBox 7">
            <a:extLst>
              <a:ext uri="{FF2B5EF4-FFF2-40B4-BE49-F238E27FC236}">
                <a16:creationId xmlns:a16="http://schemas.microsoft.com/office/drawing/2014/main" id="{5904EE27-2F7E-42B7-9FA4-60F4C8C42EF8}"/>
              </a:ext>
            </a:extLst>
          </p:cNvPr>
          <p:cNvSpPr txBox="1"/>
          <p:nvPr/>
        </p:nvSpPr>
        <p:spPr>
          <a:xfrm>
            <a:off x="677334" y="1626668"/>
            <a:ext cx="7658266" cy="923330"/>
          </a:xfrm>
          <a:prstGeom prst="rect">
            <a:avLst/>
          </a:prstGeom>
          <a:noFill/>
        </p:spPr>
        <p:txBody>
          <a:bodyPr wrap="square" rtlCol="0">
            <a:spAutoFit/>
          </a:bodyPr>
          <a:lstStyle/>
          <a:p>
            <a:pPr marL="285750" indent="-285750">
              <a:buFont typeface="Arial" panose="020B0604020202020204" pitchFamily="34" charset="0"/>
              <a:buChar char="•"/>
            </a:pPr>
            <a:r>
              <a:rPr lang="en-IN" dirty="0"/>
              <a:t>N=Risk Score</a:t>
            </a:r>
          </a:p>
          <a:p>
            <a:pPr marL="285750" indent="-285750">
              <a:buFont typeface="Arial" panose="020B0604020202020204" pitchFamily="34" charset="0"/>
              <a:buChar char="•"/>
            </a:pPr>
            <a:r>
              <a:rPr lang="en-IN" dirty="0"/>
              <a:t>At n=0,If n&gt;f1,f2…fi, then n++. </a:t>
            </a:r>
          </a:p>
          <a:p>
            <a:pPr marL="285750" indent="-285750">
              <a:buFont typeface="Arial" panose="020B0604020202020204" pitchFamily="34" charset="0"/>
              <a:buChar char="•"/>
            </a:pPr>
            <a:r>
              <a:rPr lang="en-IN" dirty="0"/>
              <a:t>For each n score the NLG narrative is generated.</a:t>
            </a:r>
          </a:p>
        </p:txBody>
      </p:sp>
    </p:spTree>
    <p:extLst>
      <p:ext uri="{BB962C8B-B14F-4D97-AF65-F5344CB8AC3E}">
        <p14:creationId xmlns:p14="http://schemas.microsoft.com/office/powerpoint/2010/main" val="403909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15DD-9C06-4AE8-ACC5-261F854618BF}"/>
              </a:ext>
            </a:extLst>
          </p:cNvPr>
          <p:cNvSpPr>
            <a:spLocks noGrp="1"/>
          </p:cNvSpPr>
          <p:nvPr>
            <p:ph type="title"/>
          </p:nvPr>
        </p:nvSpPr>
        <p:spPr/>
        <p:txBody>
          <a:bodyPr/>
          <a:lstStyle/>
          <a:p>
            <a:r>
              <a:rPr lang="en-IN" b="1" u="sng" dirty="0"/>
              <a:t>Mock Data: Generation</a:t>
            </a:r>
          </a:p>
        </p:txBody>
      </p:sp>
      <p:sp>
        <p:nvSpPr>
          <p:cNvPr id="3" name="Content Placeholder 2">
            <a:extLst>
              <a:ext uri="{FF2B5EF4-FFF2-40B4-BE49-F238E27FC236}">
                <a16:creationId xmlns:a16="http://schemas.microsoft.com/office/drawing/2014/main" id="{9D798C1D-3828-40C0-B440-655991D1C4C6}"/>
              </a:ext>
            </a:extLst>
          </p:cNvPr>
          <p:cNvSpPr>
            <a:spLocks noGrp="1"/>
          </p:cNvSpPr>
          <p:nvPr>
            <p:ph idx="1"/>
          </p:nvPr>
        </p:nvSpPr>
        <p:spPr>
          <a:xfrm>
            <a:off x="446515" y="1367432"/>
            <a:ext cx="8596668" cy="3880773"/>
          </a:xfrm>
        </p:spPr>
        <p:txBody>
          <a:bodyPr/>
          <a:lstStyle/>
          <a:p>
            <a:r>
              <a:rPr lang="en-IN" dirty="0"/>
              <a:t>100 Mock Data- 40 data from sanction list- 60 randomly generated data.</a:t>
            </a:r>
          </a:p>
          <a:p>
            <a:r>
              <a:rPr lang="en-IN" dirty="0"/>
              <a:t>Similarity checked using </a:t>
            </a:r>
            <a:r>
              <a:rPr lang="en-IN" dirty="0" err="1"/>
              <a:t>Levenshtein</a:t>
            </a:r>
            <a:r>
              <a:rPr lang="en-IN" dirty="0"/>
              <a:t> Algorithm.</a:t>
            </a:r>
          </a:p>
          <a:p>
            <a:endParaRPr lang="en-IN" dirty="0"/>
          </a:p>
        </p:txBody>
      </p:sp>
      <p:pic>
        <p:nvPicPr>
          <p:cNvPr id="4" name="Picture 3">
            <a:extLst>
              <a:ext uri="{FF2B5EF4-FFF2-40B4-BE49-F238E27FC236}">
                <a16:creationId xmlns:a16="http://schemas.microsoft.com/office/drawing/2014/main" id="{28D97720-EFDE-4A7A-BF33-4D15FE039EFA}"/>
              </a:ext>
            </a:extLst>
          </p:cNvPr>
          <p:cNvPicPr>
            <a:picLocks noChangeAspect="1"/>
          </p:cNvPicPr>
          <p:nvPr/>
        </p:nvPicPr>
        <p:blipFill>
          <a:blip r:embed="rId2"/>
          <a:stretch>
            <a:fillRect/>
          </a:stretch>
        </p:blipFill>
        <p:spPr>
          <a:xfrm>
            <a:off x="356383" y="2268502"/>
            <a:ext cx="5868140" cy="2143700"/>
          </a:xfrm>
          <a:prstGeom prst="rect">
            <a:avLst/>
          </a:prstGeom>
        </p:spPr>
      </p:pic>
      <p:pic>
        <p:nvPicPr>
          <p:cNvPr id="5" name="Picture 4">
            <a:extLst>
              <a:ext uri="{FF2B5EF4-FFF2-40B4-BE49-F238E27FC236}">
                <a16:creationId xmlns:a16="http://schemas.microsoft.com/office/drawing/2014/main" id="{52EB29A0-3663-46B3-B049-B1C0E5F915F2}"/>
              </a:ext>
            </a:extLst>
          </p:cNvPr>
          <p:cNvPicPr>
            <a:picLocks noChangeAspect="1"/>
          </p:cNvPicPr>
          <p:nvPr/>
        </p:nvPicPr>
        <p:blipFill>
          <a:blip r:embed="rId3"/>
          <a:stretch>
            <a:fillRect/>
          </a:stretch>
        </p:blipFill>
        <p:spPr>
          <a:xfrm>
            <a:off x="6602027" y="2578810"/>
            <a:ext cx="5486400" cy="3427227"/>
          </a:xfrm>
          <a:prstGeom prst="rect">
            <a:avLst/>
          </a:prstGeom>
        </p:spPr>
      </p:pic>
    </p:spTree>
    <p:extLst>
      <p:ext uri="{BB962C8B-B14F-4D97-AF65-F5344CB8AC3E}">
        <p14:creationId xmlns:p14="http://schemas.microsoft.com/office/powerpoint/2010/main" val="392969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9DB8-1C4C-4A5F-B405-CEDF50C52A01}"/>
              </a:ext>
            </a:extLst>
          </p:cNvPr>
          <p:cNvSpPr>
            <a:spLocks noGrp="1"/>
          </p:cNvSpPr>
          <p:nvPr>
            <p:ph type="title"/>
          </p:nvPr>
        </p:nvSpPr>
        <p:spPr/>
        <p:txBody>
          <a:bodyPr/>
          <a:lstStyle/>
          <a:p>
            <a:r>
              <a:rPr lang="en-IN" dirty="0"/>
              <a:t>Mock Data Training </a:t>
            </a:r>
          </a:p>
        </p:txBody>
      </p:sp>
      <p:pic>
        <p:nvPicPr>
          <p:cNvPr id="8" name="Content Placeholder 7">
            <a:extLst>
              <a:ext uri="{FF2B5EF4-FFF2-40B4-BE49-F238E27FC236}">
                <a16:creationId xmlns:a16="http://schemas.microsoft.com/office/drawing/2014/main" id="{C6617830-49A3-485B-A8D0-3AD23DC68CF2}"/>
              </a:ext>
            </a:extLst>
          </p:cNvPr>
          <p:cNvPicPr>
            <a:picLocks noGrp="1" noChangeAspect="1"/>
          </p:cNvPicPr>
          <p:nvPr>
            <p:ph idx="1"/>
          </p:nvPr>
        </p:nvPicPr>
        <p:blipFill>
          <a:blip r:embed="rId2"/>
          <a:stretch>
            <a:fillRect/>
          </a:stretch>
        </p:blipFill>
        <p:spPr>
          <a:xfrm>
            <a:off x="6206717" y="189722"/>
            <a:ext cx="5334462" cy="3481356"/>
          </a:xfrm>
          <a:prstGeom prst="rect">
            <a:avLst/>
          </a:prstGeom>
        </p:spPr>
      </p:pic>
      <p:pic>
        <p:nvPicPr>
          <p:cNvPr id="9" name="Picture 8">
            <a:extLst>
              <a:ext uri="{FF2B5EF4-FFF2-40B4-BE49-F238E27FC236}">
                <a16:creationId xmlns:a16="http://schemas.microsoft.com/office/drawing/2014/main" id="{39B8E6DB-839D-4851-B2F8-66E7938CC495}"/>
              </a:ext>
            </a:extLst>
          </p:cNvPr>
          <p:cNvPicPr>
            <a:picLocks noChangeAspect="1"/>
          </p:cNvPicPr>
          <p:nvPr/>
        </p:nvPicPr>
        <p:blipFill>
          <a:blip r:embed="rId3"/>
          <a:stretch>
            <a:fillRect/>
          </a:stretch>
        </p:blipFill>
        <p:spPr>
          <a:xfrm>
            <a:off x="531845" y="3575318"/>
            <a:ext cx="5495730" cy="3152775"/>
          </a:xfrm>
          <a:prstGeom prst="rect">
            <a:avLst/>
          </a:prstGeom>
        </p:spPr>
      </p:pic>
      <p:sp>
        <p:nvSpPr>
          <p:cNvPr id="10" name="TextBox 9">
            <a:extLst>
              <a:ext uri="{FF2B5EF4-FFF2-40B4-BE49-F238E27FC236}">
                <a16:creationId xmlns:a16="http://schemas.microsoft.com/office/drawing/2014/main" id="{E38439B8-6A91-41F2-A801-C5A4DA8C8F64}"/>
              </a:ext>
            </a:extLst>
          </p:cNvPr>
          <p:cNvSpPr txBox="1"/>
          <p:nvPr/>
        </p:nvSpPr>
        <p:spPr>
          <a:xfrm>
            <a:off x="650821" y="1706294"/>
            <a:ext cx="473995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Threshold Frequency stored in </a:t>
            </a:r>
            <a:r>
              <a:rPr lang="en-IN" dirty="0" err="1"/>
              <a:t>PostgresSQL</a:t>
            </a:r>
            <a:r>
              <a:rPr lang="en-IN" dirty="0"/>
              <a:t>.</a:t>
            </a:r>
          </a:p>
          <a:p>
            <a:pPr marL="285750" indent="-285750">
              <a:buFont typeface="Arial" panose="020B0604020202020204" pitchFamily="34" charset="0"/>
              <a:buChar char="•"/>
            </a:pPr>
            <a:r>
              <a:rPr lang="en-IN" dirty="0"/>
              <a:t>Risk Score for each data is stored in cloud</a:t>
            </a:r>
          </a:p>
          <a:p>
            <a:endParaRPr lang="en-IN" dirty="0"/>
          </a:p>
          <a:p>
            <a:endParaRPr lang="en-IN" dirty="0"/>
          </a:p>
        </p:txBody>
      </p:sp>
    </p:spTree>
    <p:extLst>
      <p:ext uri="{BB962C8B-B14F-4D97-AF65-F5344CB8AC3E}">
        <p14:creationId xmlns:p14="http://schemas.microsoft.com/office/powerpoint/2010/main" val="2938663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371</TotalTime>
  <Words>423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Automated Sanction Checker using Chatbot</vt:lpstr>
      <vt:lpstr>Problem Statement</vt:lpstr>
      <vt:lpstr>Objectives:</vt:lpstr>
      <vt:lpstr>User Interface:</vt:lpstr>
      <vt:lpstr>Pre-Processing: Sanction List</vt:lpstr>
      <vt:lpstr>Optical Character Recognition</vt:lpstr>
      <vt:lpstr>Algorithm:</vt:lpstr>
      <vt:lpstr>Mock Data: Generation</vt:lpstr>
      <vt:lpstr>Mock Data Training </vt:lpstr>
      <vt:lpstr>Model Evaluation-Machine Learning</vt:lpstr>
      <vt:lpstr>Findings and 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Sanction Checker using Chatbot</dc:title>
  <dc:creator> </dc:creator>
  <cp:lastModifiedBy> </cp:lastModifiedBy>
  <cp:revision>14</cp:revision>
  <dcterms:created xsi:type="dcterms:W3CDTF">2020-06-15T01:25:45Z</dcterms:created>
  <dcterms:modified xsi:type="dcterms:W3CDTF">2020-06-15T08:13:22Z</dcterms:modified>
</cp:coreProperties>
</file>