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Roboto"/>
      <p:regular r:id="rId33"/>
      <p:bold r:id="rId34"/>
      <p:italic r:id="rId35"/>
      <p:boldItalic r:id="rId36"/>
    </p:embeddedFont>
    <p:embeddedFont>
      <p:font typeface="Montserrat"/>
      <p:regular r:id="rId37"/>
      <p:bold r:id="rId38"/>
      <p:italic r:id="rId39"/>
      <p:boldItalic r:id="rId40"/>
    </p:embeddedFont>
    <p:embeddedFont>
      <p:font typeface="Lat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Akilesh S"/>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oldItalic.fntdata"/><Relationship Id="rId20" Type="http://schemas.openxmlformats.org/officeDocument/2006/relationships/slide" Target="slides/slide14.xml"/><Relationship Id="rId42" Type="http://schemas.openxmlformats.org/officeDocument/2006/relationships/font" Target="fonts/Lato-bold.fntdata"/><Relationship Id="rId41" Type="http://schemas.openxmlformats.org/officeDocument/2006/relationships/font" Target="fonts/Lato-regular.fntdata"/><Relationship Id="rId22" Type="http://schemas.openxmlformats.org/officeDocument/2006/relationships/slide" Target="slides/slide16.xml"/><Relationship Id="rId44" Type="http://schemas.openxmlformats.org/officeDocument/2006/relationships/font" Target="fonts/Lato-boldItalic.fntdata"/><Relationship Id="rId21" Type="http://schemas.openxmlformats.org/officeDocument/2006/relationships/slide" Target="slides/slide15.xml"/><Relationship Id="rId43" Type="http://schemas.openxmlformats.org/officeDocument/2006/relationships/font" Target="fonts/Lato-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italic.fntdata"/><Relationship Id="rId12" Type="http://schemas.openxmlformats.org/officeDocument/2006/relationships/slide" Target="slides/slide6.xml"/><Relationship Id="rId34" Type="http://schemas.openxmlformats.org/officeDocument/2006/relationships/font" Target="fonts/Roboto-bold.fntdata"/><Relationship Id="rId15" Type="http://schemas.openxmlformats.org/officeDocument/2006/relationships/slide" Target="slides/slide9.xml"/><Relationship Id="rId37" Type="http://schemas.openxmlformats.org/officeDocument/2006/relationships/font" Target="fonts/Montserrat-regular.fntdata"/><Relationship Id="rId14" Type="http://schemas.openxmlformats.org/officeDocument/2006/relationships/slide" Target="slides/slide8.xml"/><Relationship Id="rId36" Type="http://schemas.openxmlformats.org/officeDocument/2006/relationships/font" Target="fonts/Roboto-boldItalic.fntdata"/><Relationship Id="rId17" Type="http://schemas.openxmlformats.org/officeDocument/2006/relationships/slide" Target="slides/slide11.xml"/><Relationship Id="rId39" Type="http://schemas.openxmlformats.org/officeDocument/2006/relationships/font" Target="fonts/Montserrat-italic.fntdata"/><Relationship Id="rId16" Type="http://schemas.openxmlformats.org/officeDocument/2006/relationships/slide" Target="slides/slide10.xml"/><Relationship Id="rId38" Type="http://schemas.openxmlformats.org/officeDocument/2006/relationships/font" Target="fonts/Montserrat-bold.fntdata"/><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10-03T14:11:00.294">
    <p:pos x="6000" y="0"/>
    <p:text>Use case diagram, Data flow diagram, Functional and Non-functional requirements. Software Dev Life cycle used.</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6293726726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6293726726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6293726726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6293726726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6293726726_7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6293726726_7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62a0993af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62a0993af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62a2167cdd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62a2167cdd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62a2167cdd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62a2167cdd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62a2167cdd_2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62a2167cdd_2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62a2167cdd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62a2167cdd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62a2167cdd_2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62a2167cdd_2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62a2167cd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62a2167cd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294772d34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294772d34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62a2167cdd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62a2167cdd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62a2167cdd_2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62a2167cdd_2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62a0993af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62a0993af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62a2167cdd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62a2167cdd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62a2167cdd_2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62a2167cdd_2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62a2167cd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62a2167cd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62acb3e5b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62acb3e5b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294772d34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294772d34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6294772d34_0_6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294772d34_0_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6294772d34_0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294772d34_0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629372672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629372672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6293726726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6293726726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6293726726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6293726726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6293726726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6293726726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20" Type="http://schemas.openxmlformats.org/officeDocument/2006/relationships/hyperlink" Target="https://en.wikipedia.org/wiki/Engine_oil" TargetMode="External"/><Relationship Id="rId11" Type="http://schemas.openxmlformats.org/officeDocument/2006/relationships/hyperlink" Target="https://en.wikipedia.org/wiki/Fuel_consumption" TargetMode="External"/><Relationship Id="rId22" Type="http://schemas.openxmlformats.org/officeDocument/2006/relationships/hyperlink" Target="https://en.wikipedia.org/wiki/Exhaust_gas" TargetMode="External"/><Relationship Id="rId10" Type="http://schemas.openxmlformats.org/officeDocument/2006/relationships/hyperlink" Target="https://en.wikipedia.org/wiki/Angular_velocity" TargetMode="External"/><Relationship Id="rId21" Type="http://schemas.openxmlformats.org/officeDocument/2006/relationships/hyperlink" Target="https://en.wikipedia.org/wiki/Spark_plug" TargetMode="External"/><Relationship Id="rId13" Type="http://schemas.openxmlformats.org/officeDocument/2006/relationships/hyperlink" Target="https://en.wikipedia.org/wiki/Carbon_monoxide" TargetMode="External"/><Relationship Id="rId12" Type="http://schemas.openxmlformats.org/officeDocument/2006/relationships/hyperlink" Target="https://en.wikipedia.org/wiki/Air-fuel_ratio" TargetMode="External"/><Relationship Id="rId23" Type="http://schemas.openxmlformats.org/officeDocument/2006/relationships/hyperlink" Target="https://en.wikipedia.org/wiki/Intake_manifold" TargetMode="External"/><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en.wikipedia.org/wiki/Original_Equipment_Manufacturer" TargetMode="External"/><Relationship Id="rId4" Type="http://schemas.openxmlformats.org/officeDocument/2006/relationships/hyperlink" Target="https://en.wikipedia.org/wiki/Sensors" TargetMode="External"/><Relationship Id="rId9" Type="http://schemas.openxmlformats.org/officeDocument/2006/relationships/hyperlink" Target="https://en.wikipedia.org/wiki/Torque" TargetMode="External"/><Relationship Id="rId15" Type="http://schemas.openxmlformats.org/officeDocument/2006/relationships/hyperlink" Target="https://en.wikipedia.org/wiki/Nitrogen_oxides" TargetMode="External"/><Relationship Id="rId14" Type="http://schemas.openxmlformats.org/officeDocument/2006/relationships/hyperlink" Target="https://en.wikipedia.org/wiki/Hydrocarbons" TargetMode="External"/><Relationship Id="rId17" Type="http://schemas.openxmlformats.org/officeDocument/2006/relationships/hyperlink" Target="https://en.wikipedia.org/wiki/Atmospheric_particulate_matter" TargetMode="External"/><Relationship Id="rId16" Type="http://schemas.openxmlformats.org/officeDocument/2006/relationships/hyperlink" Target="https://en.wikipedia.org/wiki/Sulfur_dioxide" TargetMode="External"/><Relationship Id="rId5" Type="http://schemas.openxmlformats.org/officeDocument/2006/relationships/hyperlink" Target="https://en.wikipedia.org/wiki/Transducers" TargetMode="External"/><Relationship Id="rId19" Type="http://schemas.openxmlformats.org/officeDocument/2006/relationships/hyperlink" Target="https://en.wikipedia.org/wiki/Pressures" TargetMode="External"/><Relationship Id="rId6" Type="http://schemas.openxmlformats.org/officeDocument/2006/relationships/hyperlink" Target="https://en.wikipedia.org/wiki/Data_acquisition" TargetMode="External"/><Relationship Id="rId18" Type="http://schemas.openxmlformats.org/officeDocument/2006/relationships/hyperlink" Target="https://en.wikipedia.org/wiki/Temperatures" TargetMode="External"/><Relationship Id="rId7" Type="http://schemas.openxmlformats.org/officeDocument/2006/relationships/hyperlink" Target="https://en.wikipedia.org/wiki/Actuators" TargetMode="External"/><Relationship Id="rId8" Type="http://schemas.openxmlformats.org/officeDocument/2006/relationships/hyperlink" Target="https://en.wikipedia.org/wiki/Crankshaf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Automobile Manufacturing</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Overall Testing Requirements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Wheel testing</a:t>
            </a:r>
            <a:endParaRPr/>
          </a:p>
        </p:txBody>
      </p:sp>
      <p:sp>
        <p:nvSpPr>
          <p:cNvPr id="189" name="Google Shape;189;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FFFFFF"/>
                </a:solidFill>
                <a:latin typeface="Arial"/>
                <a:ea typeface="Arial"/>
                <a:cs typeface="Arial"/>
                <a:sym typeface="Arial"/>
              </a:rPr>
              <a:t>Wheel testing involves a series of tests that are carried out to meet vehicle OEM (original equipment manufacturer) requirements or the specifications of test standards on bending fatigue, radial fatigue, biaxial impact, energy absorption, radial impact or torsion.</a:t>
            </a:r>
            <a:endParaRPr>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Ergonomics</a:t>
            </a:r>
            <a:endParaRPr/>
          </a:p>
        </p:txBody>
      </p:sp>
      <p:sp>
        <p:nvSpPr>
          <p:cNvPr id="195" name="Google Shape;195;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FFFFFF"/>
                </a:solidFill>
                <a:latin typeface="Arial"/>
                <a:ea typeface="Arial"/>
                <a:cs typeface="Arial"/>
                <a:sym typeface="Arial"/>
              </a:rPr>
              <a:t>Ergonomics testing involves </a:t>
            </a:r>
            <a:r>
              <a:rPr lang="en" sz="1500">
                <a:solidFill>
                  <a:srgbClr val="FFFFFF"/>
                </a:solidFill>
                <a:latin typeface="Arial"/>
                <a:ea typeface="Arial"/>
                <a:cs typeface="Arial"/>
                <a:sym typeface="Arial"/>
              </a:rPr>
              <a:t>the consideration of several factors such as driver seat position, headrest position, leg room, placement of vehicle controls such as ignition, door handle grip, display text size, voice controls etc, boot space and much more.</a:t>
            </a:r>
            <a:endParaRPr sz="1500">
              <a:solidFill>
                <a:srgbClr val="FFFFFF"/>
              </a:solidFill>
              <a:latin typeface="Arial"/>
              <a:ea typeface="Arial"/>
              <a:cs typeface="Arial"/>
              <a:sym typeface="Arial"/>
            </a:endParaRPr>
          </a:p>
          <a:p>
            <a:pPr indent="0" lvl="0" marL="0" rtl="0" algn="l">
              <a:spcBef>
                <a:spcPts val="1600"/>
              </a:spcBef>
              <a:spcAft>
                <a:spcPts val="1600"/>
              </a:spcAft>
              <a:buNone/>
            </a:pPr>
            <a:r>
              <a:rPr lang="en" sz="1500">
                <a:solidFill>
                  <a:srgbClr val="FFFFFF"/>
                </a:solidFill>
                <a:latin typeface="Arial"/>
                <a:ea typeface="Arial"/>
                <a:cs typeface="Arial"/>
                <a:sym typeface="Arial"/>
              </a:rPr>
              <a:t>RAMSIS is the world leading 3D-CAD-ergonomics tool for the ergonomic development of vehicles and cockpits.</a:t>
            </a:r>
            <a:endParaRPr>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Engine testing</a:t>
            </a:r>
            <a:endParaRPr/>
          </a:p>
        </p:txBody>
      </p:sp>
      <p:sp>
        <p:nvSpPr>
          <p:cNvPr id="201" name="Google Shape;201;p24"/>
          <p:cNvSpPr txBox="1"/>
          <p:nvPr>
            <p:ph idx="1" type="body"/>
          </p:nvPr>
        </p:nvSpPr>
        <p:spPr>
          <a:xfrm>
            <a:off x="1297500" y="842875"/>
            <a:ext cx="7038900" cy="4238400"/>
          </a:xfrm>
          <a:prstGeom prst="rect">
            <a:avLst/>
          </a:prstGeom>
          <a:effectLst>
            <a:reflection blurRad="0" dir="5400000" dist="38100" endA="0" fadeDir="5400012" kx="0" rotWithShape="0" algn="bl" stPos="0" sy="-100000" ky="0"/>
          </a:effectLst>
        </p:spPr>
        <p:txBody>
          <a:bodyPr anchorCtr="0" anchor="t" bIns="91425" lIns="91425" spcFirstLastPara="1" rIns="91425" wrap="square" tIns="91425">
            <a:noAutofit/>
          </a:bodyPr>
          <a:lstStyle/>
          <a:p>
            <a:pPr indent="0" lvl="0" marL="0" rtl="0" algn="l">
              <a:spcBef>
                <a:spcPts val="500"/>
              </a:spcBef>
              <a:spcAft>
                <a:spcPts val="0"/>
              </a:spcAft>
              <a:buNone/>
            </a:pPr>
            <a:r>
              <a:rPr lang="en">
                <a:solidFill>
                  <a:srgbClr val="FFFFFF"/>
                </a:solidFill>
                <a:latin typeface="Arial"/>
                <a:ea typeface="Arial"/>
                <a:cs typeface="Arial"/>
                <a:sym typeface="Arial"/>
              </a:rPr>
              <a:t>An engine test stand is a facility used to develop, characterize and test engines. The facility, often offered as a product to automotive </a:t>
            </a:r>
            <a:r>
              <a:rPr lang="en">
                <a:solidFill>
                  <a:srgbClr val="FFFFFF"/>
                </a:solidFill>
                <a:uFill>
                  <a:noFill/>
                </a:uFill>
                <a:latin typeface="Arial"/>
                <a:ea typeface="Arial"/>
                <a:cs typeface="Arial"/>
                <a:sym typeface="Arial"/>
                <a:hlinkClick r:id="rId3"/>
              </a:rPr>
              <a:t>OEMs</a:t>
            </a:r>
            <a:r>
              <a:rPr lang="en">
                <a:solidFill>
                  <a:srgbClr val="FFFFFF"/>
                </a:solidFill>
                <a:latin typeface="Arial"/>
                <a:ea typeface="Arial"/>
                <a:cs typeface="Arial"/>
                <a:sym typeface="Arial"/>
              </a:rPr>
              <a:t>, allows engine operation in different operating regimes and offers measurement of several physical variables associated with the engine operation. A sophisticated engine test stand houses several </a:t>
            </a:r>
            <a:r>
              <a:rPr lang="en">
                <a:solidFill>
                  <a:srgbClr val="FFFFFF"/>
                </a:solidFill>
                <a:uFill>
                  <a:noFill/>
                </a:uFill>
                <a:latin typeface="Arial"/>
                <a:ea typeface="Arial"/>
                <a:cs typeface="Arial"/>
                <a:sym typeface="Arial"/>
                <a:hlinkClick r:id="rId4"/>
              </a:rPr>
              <a:t>sensors</a:t>
            </a:r>
            <a:r>
              <a:rPr lang="en">
                <a:solidFill>
                  <a:srgbClr val="FFFFFF"/>
                </a:solidFill>
                <a:latin typeface="Arial"/>
                <a:ea typeface="Arial"/>
                <a:cs typeface="Arial"/>
                <a:sym typeface="Arial"/>
              </a:rPr>
              <a:t> (or </a:t>
            </a:r>
            <a:r>
              <a:rPr lang="en">
                <a:solidFill>
                  <a:srgbClr val="FFFFFF"/>
                </a:solidFill>
                <a:uFill>
                  <a:noFill/>
                </a:uFill>
                <a:latin typeface="Arial"/>
                <a:ea typeface="Arial"/>
                <a:cs typeface="Arial"/>
                <a:sym typeface="Arial"/>
                <a:hlinkClick r:id="rId5"/>
              </a:rPr>
              <a:t>transducers</a:t>
            </a:r>
            <a:r>
              <a:rPr lang="en">
                <a:solidFill>
                  <a:srgbClr val="FFFFFF"/>
                </a:solidFill>
                <a:latin typeface="Arial"/>
                <a:ea typeface="Arial"/>
                <a:cs typeface="Arial"/>
                <a:sym typeface="Arial"/>
              </a:rPr>
              <a:t>), </a:t>
            </a:r>
            <a:r>
              <a:rPr lang="en">
                <a:solidFill>
                  <a:srgbClr val="FFFFFF"/>
                </a:solidFill>
                <a:uFill>
                  <a:noFill/>
                </a:uFill>
                <a:latin typeface="Arial"/>
                <a:ea typeface="Arial"/>
                <a:cs typeface="Arial"/>
                <a:sym typeface="Arial"/>
                <a:hlinkClick r:id="rId6"/>
              </a:rPr>
              <a:t>data acquisition</a:t>
            </a:r>
            <a:r>
              <a:rPr lang="en">
                <a:solidFill>
                  <a:srgbClr val="FFFFFF"/>
                </a:solidFill>
                <a:latin typeface="Arial"/>
                <a:ea typeface="Arial"/>
                <a:cs typeface="Arial"/>
                <a:sym typeface="Arial"/>
              </a:rPr>
              <a:t> features and </a:t>
            </a:r>
            <a:r>
              <a:rPr lang="en">
                <a:solidFill>
                  <a:srgbClr val="FFFFFF"/>
                </a:solidFill>
                <a:uFill>
                  <a:noFill/>
                </a:uFill>
                <a:latin typeface="Arial"/>
                <a:ea typeface="Arial"/>
                <a:cs typeface="Arial"/>
                <a:sym typeface="Arial"/>
                <a:hlinkClick r:id="rId7"/>
              </a:rPr>
              <a:t>actuators</a:t>
            </a:r>
            <a:r>
              <a:rPr lang="en">
                <a:solidFill>
                  <a:srgbClr val="FFFFFF"/>
                </a:solidFill>
                <a:latin typeface="Arial"/>
                <a:ea typeface="Arial"/>
                <a:cs typeface="Arial"/>
                <a:sym typeface="Arial"/>
              </a:rPr>
              <a:t> to control the engine state. The sensors would measure several physical variables of interest which typically include:</a:t>
            </a:r>
            <a:endParaRPr>
              <a:solidFill>
                <a:srgbClr val="FFFFFF"/>
              </a:solidFill>
              <a:latin typeface="Arial"/>
              <a:ea typeface="Arial"/>
              <a:cs typeface="Arial"/>
              <a:sym typeface="Arial"/>
            </a:endParaRPr>
          </a:p>
          <a:p>
            <a:pPr indent="-311150" lvl="0" marL="685800" rtl="0" algn="l">
              <a:spcBef>
                <a:spcPts val="600"/>
              </a:spcBef>
              <a:spcAft>
                <a:spcPts val="0"/>
              </a:spcAft>
              <a:buClr>
                <a:srgbClr val="FFFFFF"/>
              </a:buClr>
              <a:buSzPts val="1300"/>
              <a:buFont typeface="Arial"/>
              <a:buChar char="●"/>
            </a:pPr>
            <a:r>
              <a:rPr lang="en">
                <a:solidFill>
                  <a:srgbClr val="FFFFFF"/>
                </a:solidFill>
                <a:uFill>
                  <a:noFill/>
                </a:uFill>
                <a:latin typeface="Arial"/>
                <a:ea typeface="Arial"/>
                <a:cs typeface="Arial"/>
                <a:sym typeface="Arial"/>
                <a:hlinkClick r:id="rId8"/>
              </a:rPr>
              <a:t>crankshaft</a:t>
            </a:r>
            <a:r>
              <a:rPr lang="en">
                <a:solidFill>
                  <a:srgbClr val="FFFFFF"/>
                </a:solidFill>
                <a:latin typeface="Arial"/>
                <a:ea typeface="Arial"/>
                <a:cs typeface="Arial"/>
                <a:sym typeface="Arial"/>
              </a:rPr>
              <a:t> </a:t>
            </a:r>
            <a:r>
              <a:rPr lang="en">
                <a:solidFill>
                  <a:srgbClr val="FFFFFF"/>
                </a:solidFill>
                <a:uFill>
                  <a:noFill/>
                </a:uFill>
                <a:latin typeface="Arial"/>
                <a:ea typeface="Arial"/>
                <a:cs typeface="Arial"/>
                <a:sym typeface="Arial"/>
                <a:hlinkClick r:id="rId9"/>
              </a:rPr>
              <a:t>torque</a:t>
            </a:r>
            <a:r>
              <a:rPr lang="en">
                <a:solidFill>
                  <a:srgbClr val="FFFFFF"/>
                </a:solidFill>
                <a:latin typeface="Arial"/>
                <a:ea typeface="Arial"/>
                <a:cs typeface="Arial"/>
                <a:sym typeface="Arial"/>
              </a:rPr>
              <a:t> and </a:t>
            </a:r>
            <a:r>
              <a:rPr lang="en">
                <a:solidFill>
                  <a:srgbClr val="FFFFFF"/>
                </a:solidFill>
                <a:uFill>
                  <a:noFill/>
                </a:uFill>
                <a:latin typeface="Arial"/>
                <a:ea typeface="Arial"/>
                <a:cs typeface="Arial"/>
                <a:sym typeface="Arial"/>
                <a:hlinkClick r:id="rId10"/>
              </a:rPr>
              <a:t>angular velocity</a:t>
            </a:r>
            <a:endParaRPr>
              <a:solidFill>
                <a:srgbClr val="FFFFFF"/>
              </a:solidFill>
              <a:latin typeface="Arial"/>
              <a:ea typeface="Arial"/>
              <a:cs typeface="Arial"/>
              <a:sym typeface="Arial"/>
            </a:endParaRPr>
          </a:p>
          <a:p>
            <a:pPr indent="-311150" lvl="0" marL="685800" rtl="0" algn="l">
              <a:spcBef>
                <a:spcPts val="0"/>
              </a:spcBef>
              <a:spcAft>
                <a:spcPts val="0"/>
              </a:spcAft>
              <a:buClr>
                <a:srgbClr val="FFFFFF"/>
              </a:buClr>
              <a:buSzPts val="1300"/>
              <a:buFont typeface="Arial"/>
              <a:buChar char="●"/>
            </a:pPr>
            <a:r>
              <a:rPr lang="en">
                <a:solidFill>
                  <a:srgbClr val="FFFFFF"/>
                </a:solidFill>
                <a:latin typeface="Arial"/>
                <a:ea typeface="Arial"/>
                <a:cs typeface="Arial"/>
                <a:sym typeface="Arial"/>
              </a:rPr>
              <a:t>intake air and </a:t>
            </a:r>
            <a:r>
              <a:rPr lang="en">
                <a:solidFill>
                  <a:srgbClr val="FFFFFF"/>
                </a:solidFill>
                <a:uFill>
                  <a:noFill/>
                </a:uFill>
                <a:latin typeface="Arial"/>
                <a:ea typeface="Arial"/>
                <a:cs typeface="Arial"/>
                <a:sym typeface="Arial"/>
                <a:hlinkClick r:id="rId11"/>
              </a:rPr>
              <a:t>fuel consumption</a:t>
            </a:r>
            <a:r>
              <a:rPr lang="en">
                <a:solidFill>
                  <a:srgbClr val="FFFFFF"/>
                </a:solidFill>
                <a:latin typeface="Arial"/>
                <a:ea typeface="Arial"/>
                <a:cs typeface="Arial"/>
                <a:sym typeface="Arial"/>
              </a:rPr>
              <a:t> rates</a:t>
            </a:r>
            <a:endParaRPr>
              <a:solidFill>
                <a:srgbClr val="FFFFFF"/>
              </a:solidFill>
              <a:latin typeface="Arial"/>
              <a:ea typeface="Arial"/>
              <a:cs typeface="Arial"/>
              <a:sym typeface="Arial"/>
            </a:endParaRPr>
          </a:p>
          <a:p>
            <a:pPr indent="-311150" lvl="0" marL="685800" rtl="0" algn="l">
              <a:spcBef>
                <a:spcPts val="0"/>
              </a:spcBef>
              <a:spcAft>
                <a:spcPts val="0"/>
              </a:spcAft>
              <a:buClr>
                <a:srgbClr val="FFFFFF"/>
              </a:buClr>
              <a:buSzPts val="1300"/>
              <a:buFont typeface="Arial"/>
              <a:buChar char="●"/>
            </a:pPr>
            <a:r>
              <a:rPr lang="en">
                <a:solidFill>
                  <a:srgbClr val="FFFFFF"/>
                </a:solidFill>
                <a:uFill>
                  <a:noFill/>
                </a:uFill>
                <a:latin typeface="Arial"/>
                <a:ea typeface="Arial"/>
                <a:cs typeface="Arial"/>
                <a:sym typeface="Arial"/>
                <a:hlinkClick r:id="rId12"/>
              </a:rPr>
              <a:t>air-fuel ratio</a:t>
            </a:r>
            <a:r>
              <a:rPr lang="en">
                <a:solidFill>
                  <a:srgbClr val="FFFFFF"/>
                </a:solidFill>
                <a:latin typeface="Arial"/>
                <a:ea typeface="Arial"/>
                <a:cs typeface="Arial"/>
                <a:sym typeface="Arial"/>
              </a:rPr>
              <a:t> for the intake mixture</a:t>
            </a:r>
            <a:endParaRPr>
              <a:solidFill>
                <a:srgbClr val="FFFFFF"/>
              </a:solidFill>
              <a:latin typeface="Arial"/>
              <a:ea typeface="Arial"/>
              <a:cs typeface="Arial"/>
              <a:sym typeface="Arial"/>
            </a:endParaRPr>
          </a:p>
          <a:p>
            <a:pPr indent="-311150" lvl="0" marL="685800" rtl="0" algn="l">
              <a:spcBef>
                <a:spcPts val="0"/>
              </a:spcBef>
              <a:spcAft>
                <a:spcPts val="0"/>
              </a:spcAft>
              <a:buClr>
                <a:srgbClr val="FFFFFF"/>
              </a:buClr>
              <a:buSzPts val="1300"/>
              <a:buFont typeface="Arial"/>
              <a:buChar char="●"/>
            </a:pPr>
            <a:r>
              <a:rPr lang="en">
                <a:solidFill>
                  <a:srgbClr val="FFFFFF"/>
                </a:solidFill>
                <a:latin typeface="Arial"/>
                <a:ea typeface="Arial"/>
                <a:cs typeface="Arial"/>
                <a:sym typeface="Arial"/>
              </a:rPr>
              <a:t>environment pollutant concentrations in the exhaust gas such as </a:t>
            </a:r>
            <a:r>
              <a:rPr lang="en">
                <a:solidFill>
                  <a:srgbClr val="FFFFFF"/>
                </a:solidFill>
                <a:uFill>
                  <a:noFill/>
                </a:uFill>
                <a:latin typeface="Arial"/>
                <a:ea typeface="Arial"/>
                <a:cs typeface="Arial"/>
                <a:sym typeface="Arial"/>
                <a:hlinkClick r:id="rId13"/>
              </a:rPr>
              <a:t>carbon monoxide</a:t>
            </a:r>
            <a:r>
              <a:rPr lang="en">
                <a:solidFill>
                  <a:srgbClr val="FFFFFF"/>
                </a:solidFill>
                <a:latin typeface="Arial"/>
                <a:ea typeface="Arial"/>
                <a:cs typeface="Arial"/>
                <a:sym typeface="Arial"/>
              </a:rPr>
              <a:t>, different configurations of </a:t>
            </a:r>
            <a:r>
              <a:rPr lang="en">
                <a:solidFill>
                  <a:srgbClr val="FFFFFF"/>
                </a:solidFill>
                <a:uFill>
                  <a:noFill/>
                </a:uFill>
                <a:latin typeface="Arial"/>
                <a:ea typeface="Arial"/>
                <a:cs typeface="Arial"/>
                <a:sym typeface="Arial"/>
                <a:hlinkClick r:id="rId14"/>
              </a:rPr>
              <a:t>hydrocarbons</a:t>
            </a:r>
            <a:r>
              <a:rPr lang="en">
                <a:solidFill>
                  <a:srgbClr val="FFFFFF"/>
                </a:solidFill>
                <a:latin typeface="Arial"/>
                <a:ea typeface="Arial"/>
                <a:cs typeface="Arial"/>
                <a:sym typeface="Arial"/>
              </a:rPr>
              <a:t> and </a:t>
            </a:r>
            <a:r>
              <a:rPr lang="en">
                <a:solidFill>
                  <a:srgbClr val="FFFFFF"/>
                </a:solidFill>
                <a:uFill>
                  <a:noFill/>
                </a:uFill>
                <a:latin typeface="Arial"/>
                <a:ea typeface="Arial"/>
                <a:cs typeface="Arial"/>
                <a:sym typeface="Arial"/>
                <a:hlinkClick r:id="rId15"/>
              </a:rPr>
              <a:t>nitrogen oxides</a:t>
            </a:r>
            <a:r>
              <a:rPr lang="en">
                <a:solidFill>
                  <a:srgbClr val="FFFFFF"/>
                </a:solidFill>
                <a:latin typeface="Arial"/>
                <a:ea typeface="Arial"/>
                <a:cs typeface="Arial"/>
                <a:sym typeface="Arial"/>
              </a:rPr>
              <a:t>, </a:t>
            </a:r>
            <a:r>
              <a:rPr lang="en">
                <a:solidFill>
                  <a:srgbClr val="FFFFFF"/>
                </a:solidFill>
                <a:uFill>
                  <a:noFill/>
                </a:uFill>
                <a:latin typeface="Arial"/>
                <a:ea typeface="Arial"/>
                <a:cs typeface="Arial"/>
                <a:sym typeface="Arial"/>
                <a:hlinkClick r:id="rId16"/>
              </a:rPr>
              <a:t>sulfur dioxide</a:t>
            </a:r>
            <a:r>
              <a:rPr lang="en">
                <a:solidFill>
                  <a:srgbClr val="FFFFFF"/>
                </a:solidFill>
                <a:latin typeface="Arial"/>
                <a:ea typeface="Arial"/>
                <a:cs typeface="Arial"/>
                <a:sym typeface="Arial"/>
              </a:rPr>
              <a:t>, and </a:t>
            </a:r>
            <a:r>
              <a:rPr lang="en">
                <a:solidFill>
                  <a:srgbClr val="FFFFFF"/>
                </a:solidFill>
                <a:uFill>
                  <a:noFill/>
                </a:uFill>
                <a:latin typeface="Arial"/>
                <a:ea typeface="Arial"/>
                <a:cs typeface="Arial"/>
                <a:sym typeface="Arial"/>
                <a:hlinkClick r:id="rId17"/>
              </a:rPr>
              <a:t>particulate matter</a:t>
            </a:r>
            <a:endParaRPr>
              <a:solidFill>
                <a:srgbClr val="FFFFFF"/>
              </a:solidFill>
              <a:latin typeface="Arial"/>
              <a:ea typeface="Arial"/>
              <a:cs typeface="Arial"/>
              <a:sym typeface="Arial"/>
            </a:endParaRPr>
          </a:p>
          <a:p>
            <a:pPr indent="-311150" lvl="0" marL="685800" rtl="0" algn="l">
              <a:spcBef>
                <a:spcPts val="0"/>
              </a:spcBef>
              <a:spcAft>
                <a:spcPts val="0"/>
              </a:spcAft>
              <a:buClr>
                <a:srgbClr val="FFFFFF"/>
              </a:buClr>
              <a:buSzPts val="1300"/>
              <a:buFont typeface="Arial"/>
              <a:buChar char="●"/>
            </a:pPr>
            <a:r>
              <a:rPr lang="en">
                <a:solidFill>
                  <a:srgbClr val="FFFFFF"/>
                </a:solidFill>
                <a:uFill>
                  <a:noFill/>
                </a:uFill>
                <a:latin typeface="Arial"/>
                <a:ea typeface="Arial"/>
                <a:cs typeface="Arial"/>
                <a:sym typeface="Arial"/>
                <a:hlinkClick r:id="rId18"/>
              </a:rPr>
              <a:t>temperatures</a:t>
            </a:r>
            <a:r>
              <a:rPr lang="en">
                <a:solidFill>
                  <a:srgbClr val="FFFFFF"/>
                </a:solidFill>
                <a:latin typeface="Arial"/>
                <a:ea typeface="Arial"/>
                <a:cs typeface="Arial"/>
                <a:sym typeface="Arial"/>
              </a:rPr>
              <a:t> and gas </a:t>
            </a:r>
            <a:r>
              <a:rPr lang="en">
                <a:solidFill>
                  <a:srgbClr val="FFFFFF"/>
                </a:solidFill>
                <a:uFill>
                  <a:noFill/>
                </a:uFill>
                <a:latin typeface="Arial"/>
                <a:ea typeface="Arial"/>
                <a:cs typeface="Arial"/>
                <a:sym typeface="Arial"/>
                <a:hlinkClick r:id="rId19"/>
              </a:rPr>
              <a:t>pressures</a:t>
            </a:r>
            <a:r>
              <a:rPr lang="en">
                <a:solidFill>
                  <a:srgbClr val="FFFFFF"/>
                </a:solidFill>
                <a:latin typeface="Arial"/>
                <a:ea typeface="Arial"/>
                <a:cs typeface="Arial"/>
                <a:sym typeface="Arial"/>
              </a:rPr>
              <a:t> at several locations on the engine body such as </a:t>
            </a:r>
            <a:r>
              <a:rPr lang="en">
                <a:solidFill>
                  <a:srgbClr val="FFFFFF"/>
                </a:solidFill>
                <a:uFill>
                  <a:noFill/>
                </a:uFill>
                <a:latin typeface="Arial"/>
                <a:ea typeface="Arial"/>
                <a:cs typeface="Arial"/>
                <a:sym typeface="Arial"/>
                <a:hlinkClick r:id="rId20"/>
              </a:rPr>
              <a:t>engine oil</a:t>
            </a:r>
            <a:r>
              <a:rPr lang="en">
                <a:solidFill>
                  <a:srgbClr val="FFFFFF"/>
                </a:solidFill>
                <a:latin typeface="Arial"/>
                <a:ea typeface="Arial"/>
                <a:cs typeface="Arial"/>
                <a:sym typeface="Arial"/>
              </a:rPr>
              <a:t> temperature, </a:t>
            </a:r>
            <a:r>
              <a:rPr lang="en">
                <a:solidFill>
                  <a:srgbClr val="FFFFFF"/>
                </a:solidFill>
                <a:uFill>
                  <a:noFill/>
                </a:uFill>
                <a:latin typeface="Arial"/>
                <a:ea typeface="Arial"/>
                <a:cs typeface="Arial"/>
                <a:sym typeface="Arial"/>
                <a:hlinkClick r:id="rId21"/>
              </a:rPr>
              <a:t>spark plug</a:t>
            </a:r>
            <a:r>
              <a:rPr lang="en">
                <a:solidFill>
                  <a:srgbClr val="FFFFFF"/>
                </a:solidFill>
                <a:latin typeface="Arial"/>
                <a:ea typeface="Arial"/>
                <a:cs typeface="Arial"/>
                <a:sym typeface="Arial"/>
              </a:rPr>
              <a:t> temperature, </a:t>
            </a:r>
            <a:r>
              <a:rPr lang="en">
                <a:solidFill>
                  <a:srgbClr val="FFFFFF"/>
                </a:solidFill>
                <a:uFill>
                  <a:noFill/>
                </a:uFill>
                <a:latin typeface="Arial"/>
                <a:ea typeface="Arial"/>
                <a:cs typeface="Arial"/>
                <a:sym typeface="Arial"/>
                <a:hlinkClick r:id="rId22"/>
              </a:rPr>
              <a:t>exhaust gas</a:t>
            </a:r>
            <a:r>
              <a:rPr lang="en">
                <a:solidFill>
                  <a:srgbClr val="FFFFFF"/>
                </a:solidFill>
                <a:latin typeface="Arial"/>
                <a:ea typeface="Arial"/>
                <a:cs typeface="Arial"/>
                <a:sym typeface="Arial"/>
              </a:rPr>
              <a:t> temperature, </a:t>
            </a:r>
            <a:r>
              <a:rPr lang="en">
                <a:solidFill>
                  <a:srgbClr val="FFFFFF"/>
                </a:solidFill>
                <a:uFill>
                  <a:noFill/>
                </a:uFill>
                <a:latin typeface="Arial"/>
                <a:ea typeface="Arial"/>
                <a:cs typeface="Arial"/>
                <a:sym typeface="Arial"/>
                <a:hlinkClick r:id="rId23"/>
              </a:rPr>
              <a:t>intake manifold</a:t>
            </a:r>
            <a:r>
              <a:rPr lang="en">
                <a:solidFill>
                  <a:srgbClr val="FFFFFF"/>
                </a:solidFill>
                <a:latin typeface="Arial"/>
                <a:ea typeface="Arial"/>
                <a:cs typeface="Arial"/>
                <a:sym typeface="Arial"/>
              </a:rPr>
              <a:t> pressure</a:t>
            </a:r>
            <a:endParaRPr>
              <a:solidFill>
                <a:srgbClr val="FFFFFF"/>
              </a:solidFill>
              <a:latin typeface="Arial"/>
              <a:ea typeface="Arial"/>
              <a:cs typeface="Arial"/>
              <a:sym typeface="Arial"/>
            </a:endParaRPr>
          </a:p>
          <a:p>
            <a:pPr indent="-311150" lvl="0" marL="685800" rtl="0" algn="l">
              <a:spcBef>
                <a:spcPts val="0"/>
              </a:spcBef>
              <a:spcAft>
                <a:spcPts val="0"/>
              </a:spcAft>
              <a:buClr>
                <a:srgbClr val="FFFFFF"/>
              </a:buClr>
              <a:buSzPts val="1300"/>
              <a:buFont typeface="Arial"/>
              <a:buChar char="●"/>
            </a:pPr>
            <a:r>
              <a:rPr lang="en">
                <a:solidFill>
                  <a:srgbClr val="FFFFFF"/>
                </a:solidFill>
                <a:latin typeface="Arial"/>
                <a:ea typeface="Arial"/>
                <a:cs typeface="Arial"/>
                <a:sym typeface="Arial"/>
              </a:rPr>
              <a:t>atmospheric conditions such as temperature, pressure, and humidity</a:t>
            </a:r>
            <a:endParaRPr>
              <a:solidFill>
                <a:srgbClr val="FFFFFF"/>
              </a:solidFill>
              <a:latin typeface="Arial"/>
              <a:ea typeface="Arial"/>
              <a:cs typeface="Arial"/>
              <a:sym typeface="Arial"/>
            </a:endParaRPr>
          </a:p>
          <a:p>
            <a:pPr indent="0" lvl="0" marL="0" rtl="0" algn="l">
              <a:spcBef>
                <a:spcPts val="100"/>
              </a:spcBef>
              <a:spcAft>
                <a:spcPts val="1600"/>
              </a:spcAft>
              <a:buNone/>
            </a:pPr>
            <a:r>
              <a:t/>
            </a:r>
            <a:endParaRPr>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Crash Test</a:t>
            </a:r>
            <a:r>
              <a:rPr lang="en"/>
              <a:t> </a:t>
            </a:r>
            <a:endParaRPr/>
          </a:p>
          <a:p>
            <a:pPr indent="0" lvl="0" marL="0" rtl="0" algn="l">
              <a:spcBef>
                <a:spcPts val="0"/>
              </a:spcBef>
              <a:spcAft>
                <a:spcPts val="0"/>
              </a:spcAft>
              <a:buNone/>
            </a:pPr>
            <a:r>
              <a:t/>
            </a:r>
            <a:endParaRPr/>
          </a:p>
        </p:txBody>
      </p:sp>
      <p:sp>
        <p:nvSpPr>
          <p:cNvPr id="207" name="Google Shape;207;p25"/>
          <p:cNvSpPr txBox="1"/>
          <p:nvPr>
            <p:ph idx="1" type="body"/>
          </p:nvPr>
        </p:nvSpPr>
        <p:spPr>
          <a:xfrm>
            <a:off x="1297500" y="1307850"/>
            <a:ext cx="7038900" cy="353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A crash test for a vehicle safety is a type of destructive testing undertaken to ensure that standards for safe design with regards to crash compatibility and crashworthiness are followed for different transportation modes. A crash laboratory is an outdoor track with highly advance crash simulator and test in slow motion.</a:t>
            </a:r>
            <a:endParaRPr sz="1200"/>
          </a:p>
          <a:p>
            <a:pPr indent="0" lvl="0" marL="0" rtl="0" algn="l">
              <a:spcBef>
                <a:spcPts val="1600"/>
              </a:spcBef>
              <a:spcAft>
                <a:spcPts val="0"/>
              </a:spcAft>
              <a:buNone/>
            </a:pPr>
            <a:r>
              <a:rPr lang="en" sz="1200"/>
              <a:t>It minimizes losses such as death, injuries and property. </a:t>
            </a:r>
            <a:endParaRPr sz="1200"/>
          </a:p>
          <a:p>
            <a:pPr indent="0" lvl="0" marL="0" rtl="0" algn="l">
              <a:spcBef>
                <a:spcPts val="1600"/>
              </a:spcBef>
              <a:spcAft>
                <a:spcPts val="0"/>
              </a:spcAft>
              <a:buNone/>
            </a:pPr>
            <a:r>
              <a:rPr lang="en" sz="1200"/>
              <a:t>Crash test</a:t>
            </a:r>
            <a:r>
              <a:rPr lang="en" sz="1200"/>
              <a:t> general have these:</a:t>
            </a:r>
            <a:endParaRPr sz="1200"/>
          </a:p>
          <a:p>
            <a:pPr indent="-304800" lvl="0" marL="457200" rtl="0" algn="l">
              <a:spcBef>
                <a:spcPts val="1100"/>
              </a:spcBef>
              <a:spcAft>
                <a:spcPts val="0"/>
              </a:spcAft>
              <a:buSzPts val="1200"/>
              <a:buAutoNum type="arabicPeriod"/>
            </a:pPr>
            <a:r>
              <a:rPr lang="en" sz="1200"/>
              <a:t>Crash test facility</a:t>
            </a:r>
            <a:endParaRPr sz="1200"/>
          </a:p>
          <a:p>
            <a:pPr indent="-304800" lvl="0" marL="457200" rtl="0" algn="l">
              <a:spcBef>
                <a:spcPts val="0"/>
              </a:spcBef>
              <a:spcAft>
                <a:spcPts val="0"/>
              </a:spcAft>
              <a:buSzPts val="1200"/>
              <a:buAutoNum type="arabicPeriod"/>
            </a:pPr>
            <a:r>
              <a:rPr lang="en" sz="1200"/>
              <a:t>Car/ Vehicle</a:t>
            </a:r>
            <a:endParaRPr sz="1200"/>
          </a:p>
          <a:p>
            <a:pPr indent="-304800" lvl="0" marL="457200" rtl="0" algn="l">
              <a:spcBef>
                <a:spcPts val="0"/>
              </a:spcBef>
              <a:spcAft>
                <a:spcPts val="0"/>
              </a:spcAft>
              <a:buSzPts val="1200"/>
              <a:buAutoNum type="arabicPeriod"/>
            </a:pPr>
            <a:r>
              <a:rPr lang="en" sz="1200"/>
              <a:t>Sensors and simulators</a:t>
            </a:r>
            <a:endParaRPr sz="1200"/>
          </a:p>
          <a:p>
            <a:pPr indent="-304800" lvl="0" marL="457200" rtl="0" algn="l">
              <a:spcBef>
                <a:spcPts val="0"/>
              </a:spcBef>
              <a:spcAft>
                <a:spcPts val="0"/>
              </a:spcAft>
              <a:buSzPts val="1200"/>
              <a:buAutoNum type="arabicPeriod"/>
            </a:pPr>
            <a:r>
              <a:rPr lang="en" sz="1200"/>
              <a:t>Dummies </a:t>
            </a:r>
            <a:endParaRPr sz="1200"/>
          </a:p>
          <a:p>
            <a:pPr indent="-304800" lvl="0" marL="457200" rtl="0" algn="l">
              <a:spcBef>
                <a:spcPts val="0"/>
              </a:spcBef>
              <a:spcAft>
                <a:spcPts val="0"/>
              </a:spcAft>
              <a:buSzPts val="1200"/>
              <a:buAutoNum type="arabicPeriod"/>
            </a:pPr>
            <a:r>
              <a:rPr lang="en" sz="1200"/>
              <a:t>Rating System</a:t>
            </a:r>
            <a:endParaRPr sz="1200"/>
          </a:p>
          <a:p>
            <a:pPr indent="0" lvl="0" marL="45720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26"/>
          <p:cNvSpPr txBox="1"/>
          <p:nvPr>
            <p:ph type="title"/>
          </p:nvPr>
        </p:nvSpPr>
        <p:spPr>
          <a:xfrm>
            <a:off x="1103425" y="98975"/>
            <a:ext cx="7038900" cy="63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Crash Test</a:t>
            </a:r>
            <a:endParaRPr/>
          </a:p>
        </p:txBody>
      </p:sp>
      <p:sp>
        <p:nvSpPr>
          <p:cNvPr id="213" name="Google Shape;213;p26"/>
          <p:cNvSpPr txBox="1"/>
          <p:nvPr>
            <p:ph idx="1" type="body"/>
          </p:nvPr>
        </p:nvSpPr>
        <p:spPr>
          <a:xfrm>
            <a:off x="1103425" y="730475"/>
            <a:ext cx="7889100" cy="43089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1200"/>
              <a:t>Different types of crash test are:</a:t>
            </a:r>
            <a:endParaRPr sz="1200"/>
          </a:p>
          <a:p>
            <a:pPr indent="0" lvl="0" marL="0" rtl="0" algn="l">
              <a:spcBef>
                <a:spcPts val="1600"/>
              </a:spcBef>
              <a:spcAft>
                <a:spcPts val="0"/>
              </a:spcAft>
              <a:buNone/>
            </a:pPr>
            <a:r>
              <a:rPr lang="en" sz="1200"/>
              <a:t>A. Frontal-impact test: </a:t>
            </a:r>
            <a:endParaRPr sz="1200"/>
          </a:p>
          <a:p>
            <a:pPr indent="0" lvl="0" marL="0" rtl="0" algn="l">
              <a:spcBef>
                <a:spcPts val="1600"/>
              </a:spcBef>
              <a:spcAft>
                <a:spcPts val="0"/>
              </a:spcAft>
              <a:buNone/>
            </a:pPr>
            <a:r>
              <a:rPr lang="en" sz="1200"/>
              <a:t>It’s the most common type of test, the vehicle is sent at a certain speed into a solid wall made of concrete. </a:t>
            </a:r>
            <a:endParaRPr sz="1200"/>
          </a:p>
          <a:p>
            <a:pPr indent="0" lvl="0" marL="0" rtl="0" algn="l">
              <a:spcBef>
                <a:spcPts val="1600"/>
              </a:spcBef>
              <a:spcAft>
                <a:spcPts val="0"/>
              </a:spcAft>
              <a:buNone/>
            </a:pPr>
            <a:r>
              <a:rPr lang="en" sz="1200"/>
              <a:t>B. Offset test: </a:t>
            </a:r>
            <a:endParaRPr sz="1200"/>
          </a:p>
          <a:p>
            <a:pPr indent="0" lvl="0" marL="0" rtl="0" algn="l">
              <a:spcBef>
                <a:spcPts val="1600"/>
              </a:spcBef>
              <a:spcAft>
                <a:spcPts val="0"/>
              </a:spcAft>
              <a:buNone/>
            </a:pPr>
            <a:r>
              <a:rPr lang="en" sz="1200"/>
              <a:t>In this test only one area of the front of the vehicle is impacted into a wall, the forces remain just like in the frontal impact, but only an area of the vehicle has to absorb the shock. </a:t>
            </a:r>
            <a:endParaRPr sz="1200"/>
          </a:p>
          <a:p>
            <a:pPr indent="0" lvl="0" marL="0" rtl="0" algn="l">
              <a:spcBef>
                <a:spcPts val="1600"/>
              </a:spcBef>
              <a:spcAft>
                <a:spcPts val="0"/>
              </a:spcAft>
              <a:buNone/>
            </a:pPr>
            <a:r>
              <a:rPr lang="en" sz="1200"/>
              <a:t>C. Small overlap test: </a:t>
            </a:r>
            <a:endParaRPr sz="1200"/>
          </a:p>
          <a:p>
            <a:pPr indent="0" lvl="0" marL="0" rtl="0" algn="l">
              <a:spcBef>
                <a:spcPts val="1600"/>
              </a:spcBef>
              <a:spcAft>
                <a:spcPts val="0"/>
              </a:spcAft>
              <a:buNone/>
            </a:pPr>
            <a:r>
              <a:rPr lang="en" sz="1200"/>
              <a:t>In this test only a small area of the car hits an object, like a tree or a pole. This test in demanded because it focuses the forces on the vehicle internal structure at any given velocity. </a:t>
            </a:r>
            <a:endParaRPr sz="1200"/>
          </a:p>
          <a:p>
            <a:pPr indent="0" lvl="0" marL="0" rtl="0" algn="l">
              <a:spcBef>
                <a:spcPts val="1600"/>
              </a:spcBef>
              <a:spcAft>
                <a:spcPts val="0"/>
              </a:spcAft>
              <a:buNone/>
            </a:pPr>
            <a:r>
              <a:rPr lang="en" sz="1200"/>
              <a:t>D. Side impact test:</a:t>
            </a:r>
            <a:endParaRPr sz="1200"/>
          </a:p>
          <a:p>
            <a:pPr indent="0" lvl="0" marL="0" rtl="0" algn="l">
              <a:spcBef>
                <a:spcPts val="1600"/>
              </a:spcBef>
              <a:spcAft>
                <a:spcPts val="0"/>
              </a:spcAft>
              <a:buNone/>
            </a:pPr>
            <a:r>
              <a:rPr lang="en" sz="1200"/>
              <a:t> This test is important because the side of the vehicle is usually not very rigid and an accident involving side impact can cause fatal injury to the occupants of the vehicle. </a:t>
            </a:r>
            <a:endParaRPr sz="12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27"/>
          <p:cNvSpPr txBox="1"/>
          <p:nvPr>
            <p:ph type="title"/>
          </p:nvPr>
        </p:nvSpPr>
        <p:spPr>
          <a:xfrm>
            <a:off x="1297500" y="237375"/>
            <a:ext cx="7038900" cy="65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Crash Test </a:t>
            </a:r>
            <a:endParaRPr/>
          </a:p>
        </p:txBody>
      </p:sp>
      <p:sp>
        <p:nvSpPr>
          <p:cNvPr id="219" name="Google Shape;219;p27"/>
          <p:cNvSpPr txBox="1"/>
          <p:nvPr>
            <p:ph idx="1" type="body"/>
          </p:nvPr>
        </p:nvSpPr>
        <p:spPr>
          <a:xfrm>
            <a:off x="1297500" y="1076950"/>
            <a:ext cx="7038900" cy="3892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Roll Over test</a:t>
            </a:r>
            <a:endParaRPr/>
          </a:p>
          <a:p>
            <a:pPr indent="0" lvl="0" marL="457200" rtl="0" algn="l">
              <a:spcBef>
                <a:spcPts val="1600"/>
              </a:spcBef>
              <a:spcAft>
                <a:spcPts val="0"/>
              </a:spcAft>
              <a:buNone/>
            </a:pPr>
            <a:r>
              <a:t/>
            </a:r>
            <a:endParaRPr/>
          </a:p>
          <a:p>
            <a:pPr indent="-311150" lvl="0" marL="457200" rtl="0" algn="l">
              <a:spcBef>
                <a:spcPts val="1600"/>
              </a:spcBef>
              <a:spcAft>
                <a:spcPts val="0"/>
              </a:spcAft>
              <a:buSzPts val="1300"/>
              <a:buAutoNum type="arabicPeriod"/>
            </a:pPr>
            <a:r>
              <a:rPr lang="en"/>
              <a:t>Frontal impact test</a:t>
            </a:r>
            <a:endParaRPr/>
          </a:p>
          <a:p>
            <a:pPr indent="0" lvl="0" marL="0" rtl="0" algn="l">
              <a:spcBef>
                <a:spcPts val="1600"/>
              </a:spcBef>
              <a:spcAft>
                <a:spcPts val="0"/>
              </a:spcAft>
              <a:buNone/>
            </a:pPr>
            <a:r>
              <a:t/>
            </a:r>
            <a:endParaRPr/>
          </a:p>
          <a:p>
            <a:pPr indent="-311150" lvl="0" marL="457200" rtl="0" algn="l">
              <a:spcBef>
                <a:spcPts val="1600"/>
              </a:spcBef>
              <a:spcAft>
                <a:spcPts val="0"/>
              </a:spcAft>
              <a:buSzPts val="1300"/>
              <a:buAutoNum type="arabicPeriod"/>
            </a:pPr>
            <a:r>
              <a:rPr lang="en"/>
              <a:t>Side impact test</a:t>
            </a:r>
            <a:endParaRPr/>
          </a:p>
          <a:p>
            <a:pPr indent="0" lvl="0" marL="0" rtl="0" algn="l">
              <a:spcBef>
                <a:spcPts val="1600"/>
              </a:spcBef>
              <a:spcAft>
                <a:spcPts val="0"/>
              </a:spcAft>
              <a:buNone/>
            </a:pPr>
            <a:r>
              <a:t/>
            </a:r>
            <a:endParaRPr/>
          </a:p>
          <a:p>
            <a:pPr indent="-311150" lvl="0" marL="457200" rtl="0" algn="l">
              <a:spcBef>
                <a:spcPts val="1600"/>
              </a:spcBef>
              <a:spcAft>
                <a:spcPts val="0"/>
              </a:spcAft>
              <a:buSzPts val="1300"/>
              <a:buAutoNum type="arabicPeriod"/>
            </a:pPr>
            <a:r>
              <a:rPr lang="en"/>
              <a:t>Offset test</a:t>
            </a:r>
            <a:endParaRPr/>
          </a:p>
          <a:p>
            <a:pPr indent="0" lvl="0" marL="0" rtl="0" algn="l">
              <a:spcBef>
                <a:spcPts val="1600"/>
              </a:spcBef>
              <a:spcAft>
                <a:spcPts val="0"/>
              </a:spcAft>
              <a:buNone/>
            </a:pPr>
            <a:r>
              <a:t/>
            </a:r>
            <a:endParaRPr/>
          </a:p>
          <a:p>
            <a:pPr indent="-311150" lvl="0" marL="457200" rtl="0" algn="l">
              <a:spcBef>
                <a:spcPts val="1600"/>
              </a:spcBef>
              <a:spcAft>
                <a:spcPts val="0"/>
              </a:spcAft>
              <a:buSzPts val="1300"/>
              <a:buAutoNum type="arabicPeriod"/>
            </a:pPr>
            <a:r>
              <a:rPr lang="en"/>
              <a:t>Pedestrian impact test</a:t>
            </a:r>
            <a:endParaRPr/>
          </a:p>
        </p:txBody>
      </p:sp>
      <p:pic>
        <p:nvPicPr>
          <p:cNvPr id="220" name="Google Shape;220;p27"/>
          <p:cNvPicPr preferRelativeResize="0"/>
          <p:nvPr/>
        </p:nvPicPr>
        <p:blipFill>
          <a:blip r:embed="rId3">
            <a:alphaModFix/>
          </a:blip>
          <a:stretch>
            <a:fillRect/>
          </a:stretch>
        </p:blipFill>
        <p:spPr>
          <a:xfrm>
            <a:off x="4852375" y="1076950"/>
            <a:ext cx="3484025" cy="38924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28"/>
          <p:cNvSpPr txBox="1"/>
          <p:nvPr>
            <p:ph type="title"/>
          </p:nvPr>
        </p:nvSpPr>
        <p:spPr>
          <a:xfrm>
            <a:off x="1140100" y="195275"/>
            <a:ext cx="70389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Crash Test</a:t>
            </a:r>
            <a:endParaRPr/>
          </a:p>
        </p:txBody>
      </p:sp>
      <p:sp>
        <p:nvSpPr>
          <p:cNvPr id="226" name="Google Shape;226;p28"/>
          <p:cNvSpPr txBox="1"/>
          <p:nvPr>
            <p:ph idx="1" type="body"/>
          </p:nvPr>
        </p:nvSpPr>
        <p:spPr>
          <a:xfrm>
            <a:off x="1140100" y="1013350"/>
            <a:ext cx="7815300" cy="40467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1200"/>
              <a:t>E. Roll-over test:</a:t>
            </a:r>
            <a:endParaRPr sz="1200"/>
          </a:p>
          <a:p>
            <a:pPr indent="0" lvl="0" marL="0" rtl="0" algn="l">
              <a:spcBef>
                <a:spcPts val="1600"/>
              </a:spcBef>
              <a:spcAft>
                <a:spcPts val="0"/>
              </a:spcAft>
              <a:buNone/>
            </a:pPr>
            <a:r>
              <a:rPr lang="en" sz="1200"/>
              <a:t> This test is required to verify if the vehicle can support itself, mainly the pillars, in a crash involving roll-overs. </a:t>
            </a:r>
            <a:endParaRPr sz="1200"/>
          </a:p>
          <a:p>
            <a:pPr indent="0" lvl="0" marL="0" rtl="0" algn="l">
              <a:spcBef>
                <a:spcPts val="1600"/>
              </a:spcBef>
              <a:spcAft>
                <a:spcPts val="0"/>
              </a:spcAft>
              <a:buNone/>
            </a:pPr>
            <a:r>
              <a:rPr lang="en" sz="1200"/>
              <a:t>F. Computer simulation:</a:t>
            </a:r>
            <a:endParaRPr sz="1200"/>
          </a:p>
          <a:p>
            <a:pPr indent="0" lvl="0" marL="0" rtl="0" algn="l">
              <a:spcBef>
                <a:spcPts val="1600"/>
              </a:spcBef>
              <a:spcAft>
                <a:spcPts val="0"/>
              </a:spcAft>
              <a:buNone/>
            </a:pPr>
            <a:r>
              <a:rPr lang="en" sz="1200"/>
              <a:t> This test is a computer simulation of an accident in a digital environment, similar to live tests. It is useful because if it’s precise simulation and low cost.  </a:t>
            </a:r>
            <a:endParaRPr sz="1200"/>
          </a:p>
          <a:p>
            <a:pPr indent="0" lvl="0" marL="0" rtl="0" algn="l">
              <a:spcBef>
                <a:spcPts val="1600"/>
              </a:spcBef>
              <a:spcAft>
                <a:spcPts val="0"/>
              </a:spcAft>
              <a:buNone/>
            </a:pPr>
            <a:r>
              <a:rPr lang="en" sz="1200"/>
              <a:t>G. Pedestrian impact test:</a:t>
            </a:r>
            <a:endParaRPr sz="1200"/>
          </a:p>
          <a:p>
            <a:pPr indent="0" lvl="0" marL="0" rtl="0" algn="l">
              <a:spcBef>
                <a:spcPts val="1600"/>
              </a:spcBef>
              <a:spcAft>
                <a:spcPts val="0"/>
              </a:spcAft>
              <a:buNone/>
            </a:pPr>
            <a:r>
              <a:rPr lang="en" sz="1200"/>
              <a:t> In this test a crash test dummy is positioned vertically to imitate a pedestrian and the vehicle is accelerated at a speed of 40 km/h, and sent into the dummy. </a:t>
            </a:r>
            <a:endParaRPr sz="1200"/>
          </a:p>
          <a:p>
            <a:pPr indent="0" lvl="0" marL="0" rtl="0" algn="l">
              <a:spcBef>
                <a:spcPts val="1600"/>
              </a:spcBef>
              <a:spcAft>
                <a:spcPts val="0"/>
              </a:spcAft>
              <a:buNone/>
            </a:pPr>
            <a:r>
              <a:rPr lang="en" sz="1200"/>
              <a:t>H. Side pole impact test:</a:t>
            </a:r>
            <a:endParaRPr sz="1200"/>
          </a:p>
          <a:p>
            <a:pPr indent="0" lvl="0" marL="0" rtl="0" algn="l">
              <a:spcBef>
                <a:spcPts val="1600"/>
              </a:spcBef>
              <a:spcAft>
                <a:spcPts val="0"/>
              </a:spcAft>
              <a:buNone/>
            </a:pPr>
            <a:r>
              <a:rPr lang="en" sz="1200"/>
              <a:t> In this test the vehicle is positioned sideways on a moving platform and sent into a stationary rigid pole at a speed of 29 km/h.</a:t>
            </a:r>
            <a:endParaRPr sz="1200"/>
          </a:p>
          <a:p>
            <a:pPr indent="0" lvl="0" marL="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29"/>
          <p:cNvSpPr txBox="1"/>
          <p:nvPr>
            <p:ph type="title"/>
          </p:nvPr>
        </p:nvSpPr>
        <p:spPr>
          <a:xfrm>
            <a:off x="1262750" y="228825"/>
            <a:ext cx="7038900" cy="60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Crash Test</a:t>
            </a:r>
            <a:endParaRPr/>
          </a:p>
        </p:txBody>
      </p:sp>
      <p:sp>
        <p:nvSpPr>
          <p:cNvPr id="232" name="Google Shape;232;p29"/>
          <p:cNvSpPr txBox="1"/>
          <p:nvPr>
            <p:ph idx="1" type="body"/>
          </p:nvPr>
        </p:nvSpPr>
        <p:spPr>
          <a:xfrm>
            <a:off x="1223200" y="929650"/>
            <a:ext cx="7749900" cy="412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Crash Test Dummies</a:t>
            </a:r>
            <a:r>
              <a:rPr lang="en"/>
              <a:t> In the automotive industry, when conducting impact test, the different safety programs use crash test dummies, or ATD’s (Anthropomorphic Test Device). These devices replicate the human body with its dimensions, weight, and body motion characteristics. </a:t>
            </a:r>
            <a:endParaRPr/>
          </a:p>
          <a:p>
            <a:pPr indent="0" lvl="0" marL="0" rtl="0" algn="l">
              <a:spcBef>
                <a:spcPts val="1600"/>
              </a:spcBef>
              <a:spcAft>
                <a:spcPts val="0"/>
              </a:spcAft>
              <a:buNone/>
            </a:pPr>
            <a:r>
              <a:rPr lang="en"/>
              <a:t>Crash test dummies before being used in impact tests, they are calibrated and equipped with different measuring devices, in the head in neck there are tri-axial accelerometers, in the chest there is a force cell and a device to measure chest deflection, and in the knees there are load cell to measure the force of the impact.  Also the dummies have a human like silicone based skin to mimic the tearing of the skin when in comes in contact with different parts of the vehicle.</a:t>
            </a:r>
            <a:endParaRPr/>
          </a:p>
          <a:p>
            <a:pPr indent="0" lvl="0" marL="0" rtl="0" algn="l">
              <a:spcBef>
                <a:spcPts val="1600"/>
              </a:spcBef>
              <a:spcAft>
                <a:spcPts val="0"/>
              </a:spcAft>
              <a:buNone/>
            </a:pPr>
            <a:r>
              <a:rPr lang="en"/>
              <a:t>The rating software analyses sensor fusion data, images of the car before and after the crash, and rate the car based on results.</a:t>
            </a:r>
            <a:endParaRPr/>
          </a:p>
          <a:p>
            <a:pPr indent="0" lvl="0" marL="0" rtl="0" algn="l">
              <a:spcBef>
                <a:spcPts val="1600"/>
              </a:spcBef>
              <a:spcAft>
                <a:spcPts val="0"/>
              </a:spcAft>
              <a:buNone/>
            </a:pPr>
            <a:r>
              <a:rPr lang="en"/>
              <a:t>The simulation software can be used to minimize the damage at the actual crash test site, by analyzing the data. </a:t>
            </a:r>
            <a:r>
              <a:rPr lang="en" sz="1200">
                <a:solidFill>
                  <a:srgbClr val="FFFFFF"/>
                </a:solidFill>
                <a:highlight>
                  <a:srgbClr val="000000"/>
                </a:highlight>
                <a:latin typeface="Roboto"/>
                <a:ea typeface="Roboto"/>
                <a:cs typeface="Roboto"/>
                <a:sym typeface="Roboto"/>
              </a:rPr>
              <a:t>Once designers have outlined a car’s basic form, they use the finite element method (FEM) to model its shape by plotting many interconnected points on the car’s surface. Software then calculates how the forces in a crash would affect each of those points to determine the overall result of the impact.</a:t>
            </a:r>
            <a:endParaRPr sz="1200">
              <a:solidFill>
                <a:srgbClr val="FFFFFF"/>
              </a:solidFill>
              <a:highlight>
                <a:srgbClr val="000000"/>
              </a:highlight>
              <a:latin typeface="Roboto"/>
              <a:ea typeface="Roboto"/>
              <a:cs typeface="Roboto"/>
              <a:sym typeface="Roboto"/>
            </a:endParaRPr>
          </a:p>
          <a:p>
            <a:pPr indent="0" lvl="0" marL="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0"/>
          <p:cNvSpPr txBox="1"/>
          <p:nvPr>
            <p:ph type="title"/>
          </p:nvPr>
        </p:nvSpPr>
        <p:spPr>
          <a:xfrm>
            <a:off x="1297500" y="393750"/>
            <a:ext cx="7038900" cy="64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Crash Test</a:t>
            </a:r>
            <a:endParaRPr/>
          </a:p>
        </p:txBody>
      </p:sp>
      <p:sp>
        <p:nvSpPr>
          <p:cNvPr id="238" name="Google Shape;238;p30"/>
          <p:cNvSpPr txBox="1"/>
          <p:nvPr>
            <p:ph idx="1" type="body"/>
          </p:nvPr>
        </p:nvSpPr>
        <p:spPr>
          <a:xfrm>
            <a:off x="1317750" y="9854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DEWESoft, TAAL, Aerodrome ESI Virtual Crash Test, Honda Crash test simulation.</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239" name="Google Shape;239;p30"/>
          <p:cNvPicPr preferRelativeResize="0"/>
          <p:nvPr/>
        </p:nvPicPr>
        <p:blipFill>
          <a:blip r:embed="rId3">
            <a:alphaModFix/>
          </a:blip>
          <a:stretch>
            <a:fillRect/>
          </a:stretch>
        </p:blipFill>
        <p:spPr>
          <a:xfrm>
            <a:off x="1338000" y="1490300"/>
            <a:ext cx="6998400" cy="35337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1"/>
          <p:cNvSpPr txBox="1"/>
          <p:nvPr>
            <p:ph type="title"/>
          </p:nvPr>
        </p:nvSpPr>
        <p:spPr>
          <a:xfrm>
            <a:off x="1297500" y="350450"/>
            <a:ext cx="7038900" cy="7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Autonomous Driving Test</a:t>
            </a:r>
            <a:endParaRPr sz="30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45" name="Google Shape;245;p31"/>
          <p:cNvSpPr txBox="1"/>
          <p:nvPr>
            <p:ph idx="1" type="body"/>
          </p:nvPr>
        </p:nvSpPr>
        <p:spPr>
          <a:xfrm>
            <a:off x="1297500" y="1251125"/>
            <a:ext cx="7712400" cy="383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Autonomous Driving is a complete feedback loop.  A system which is capable of handling Sensor data, process real world information by using GPU’s for better performance, and run AI and ML algorithms with predefined data-set.</a:t>
            </a:r>
            <a:endParaRPr sz="1200"/>
          </a:p>
          <a:p>
            <a:pPr indent="0" lvl="0" marL="0" rtl="0" algn="l">
              <a:spcBef>
                <a:spcPts val="1600"/>
              </a:spcBef>
              <a:spcAft>
                <a:spcPts val="0"/>
              </a:spcAft>
              <a:buNone/>
            </a:pPr>
            <a:r>
              <a:rPr lang="en" sz="1200"/>
              <a:t>It must have Computer Vision, Deep learning, Sensor Fusion, Localization, Planning, Control, System Integration.</a:t>
            </a:r>
            <a:endParaRPr sz="1200"/>
          </a:p>
          <a:p>
            <a:pPr indent="0" lvl="0" marL="0" rtl="0" algn="l">
              <a:spcBef>
                <a:spcPts val="1600"/>
              </a:spcBef>
              <a:spcAft>
                <a:spcPts val="0"/>
              </a:spcAft>
              <a:buNone/>
            </a:pPr>
            <a:r>
              <a:rPr lang="en" sz="1200">
                <a:solidFill>
                  <a:srgbClr val="FFFFFF"/>
                </a:solidFill>
              </a:rPr>
              <a:t>Self driving cars in general have four main software components.</a:t>
            </a:r>
            <a:endParaRPr sz="1200">
              <a:solidFill>
                <a:srgbClr val="FFFFFF"/>
              </a:solidFill>
            </a:endParaRPr>
          </a:p>
          <a:p>
            <a:pPr indent="-304800" lvl="0" marL="749300" marR="279400" rtl="0" algn="l">
              <a:spcBef>
                <a:spcPts val="1100"/>
              </a:spcBef>
              <a:spcAft>
                <a:spcPts val="0"/>
              </a:spcAft>
              <a:buClr>
                <a:srgbClr val="FFFFFF"/>
              </a:buClr>
              <a:buSzPts val="1200"/>
              <a:buFont typeface="Lato"/>
              <a:buAutoNum type="arabicPeriod"/>
            </a:pPr>
            <a:r>
              <a:rPr lang="en" sz="1200">
                <a:solidFill>
                  <a:srgbClr val="FFFFFF"/>
                </a:solidFill>
              </a:rPr>
              <a:t>Perception : Allows cars to perceive their environment and make sense of it.</a:t>
            </a:r>
            <a:endParaRPr sz="1200">
              <a:solidFill>
                <a:srgbClr val="FFFFFF"/>
              </a:solidFill>
            </a:endParaRPr>
          </a:p>
          <a:p>
            <a:pPr indent="-304800" lvl="0" marL="749300" marR="279400" rtl="0" algn="l">
              <a:spcBef>
                <a:spcPts val="0"/>
              </a:spcBef>
              <a:spcAft>
                <a:spcPts val="0"/>
              </a:spcAft>
              <a:buClr>
                <a:srgbClr val="FFFFFF"/>
              </a:buClr>
              <a:buSzPts val="1200"/>
              <a:buFont typeface="Lato"/>
              <a:buAutoNum type="arabicPeriod"/>
            </a:pPr>
            <a:r>
              <a:rPr lang="en" sz="1200">
                <a:solidFill>
                  <a:srgbClr val="FFFFFF"/>
                </a:solidFill>
              </a:rPr>
              <a:t>Localization : Gives car it's location .</a:t>
            </a:r>
            <a:endParaRPr sz="1200">
              <a:solidFill>
                <a:srgbClr val="FFFFFF"/>
              </a:solidFill>
            </a:endParaRPr>
          </a:p>
          <a:p>
            <a:pPr indent="-304800" lvl="0" marL="749300" marR="279400" rtl="0" algn="l">
              <a:spcBef>
                <a:spcPts val="0"/>
              </a:spcBef>
              <a:spcAft>
                <a:spcPts val="0"/>
              </a:spcAft>
              <a:buClr>
                <a:srgbClr val="FFFFFF"/>
              </a:buClr>
              <a:buSzPts val="1200"/>
              <a:buFont typeface="Lato"/>
              <a:buAutoNum type="arabicPeriod"/>
            </a:pPr>
            <a:r>
              <a:rPr lang="en" sz="1200">
                <a:solidFill>
                  <a:srgbClr val="FFFFFF"/>
                </a:solidFill>
              </a:rPr>
              <a:t>Planning : Given the localisation and perception, how should the car move.</a:t>
            </a:r>
            <a:endParaRPr sz="1200">
              <a:solidFill>
                <a:srgbClr val="FFFFFF"/>
              </a:solidFill>
            </a:endParaRPr>
          </a:p>
          <a:p>
            <a:pPr indent="-304800" lvl="0" marL="749300" marR="279400" rtl="0" algn="l">
              <a:spcBef>
                <a:spcPts val="0"/>
              </a:spcBef>
              <a:spcAft>
                <a:spcPts val="0"/>
              </a:spcAft>
              <a:buClr>
                <a:srgbClr val="FFFFFF"/>
              </a:buClr>
              <a:buSzPts val="1200"/>
              <a:buFont typeface="Lato"/>
              <a:buAutoNum type="arabicPeriod"/>
            </a:pPr>
            <a:r>
              <a:rPr lang="en" sz="1200">
                <a:solidFill>
                  <a:srgbClr val="FFFFFF"/>
                </a:solidFill>
              </a:rPr>
              <a:t>Control : Given the plan, what signals should the car send to the motors.</a:t>
            </a:r>
            <a:endParaRPr sz="1200">
              <a:solidFill>
                <a:srgbClr val="FFFFFF"/>
              </a:solidFill>
            </a:endParaRPr>
          </a:p>
          <a:p>
            <a:pPr indent="0" lvl="0" marL="0" rtl="0" algn="l">
              <a:spcBef>
                <a:spcPts val="2200"/>
              </a:spcBef>
              <a:spcAft>
                <a:spcPts val="0"/>
              </a:spcAft>
              <a:buNone/>
            </a:pPr>
            <a:r>
              <a:rPr lang="en" sz="1200"/>
              <a:t>Self driving cars in general have three main hardware components.</a:t>
            </a:r>
            <a:endParaRPr sz="1200">
              <a:solidFill>
                <a:srgbClr val="FFFFFF"/>
              </a:solidFill>
            </a:endParaRPr>
          </a:p>
          <a:p>
            <a:pPr indent="-304800" lvl="0" marL="457200" rtl="0" algn="l">
              <a:spcBef>
                <a:spcPts val="1100"/>
              </a:spcBef>
              <a:spcAft>
                <a:spcPts val="0"/>
              </a:spcAft>
              <a:buSzPts val="1200"/>
              <a:buAutoNum type="arabicPeriod"/>
            </a:pPr>
            <a:r>
              <a:rPr lang="en" sz="1200"/>
              <a:t>Sensors : </a:t>
            </a:r>
            <a:r>
              <a:rPr lang="en" sz="1200">
                <a:solidFill>
                  <a:srgbClr val="FFFFFF"/>
                </a:solidFill>
                <a:highlight>
                  <a:srgbClr val="000000"/>
                </a:highlight>
              </a:rPr>
              <a:t>Components that allow the autonomous to take in raw information about the environment. </a:t>
            </a:r>
            <a:endParaRPr sz="1200">
              <a:solidFill>
                <a:srgbClr val="FFFFFF"/>
              </a:solidFill>
              <a:highlight>
                <a:srgbClr val="000000"/>
              </a:highlight>
            </a:endParaRPr>
          </a:p>
          <a:p>
            <a:pPr indent="-304800" lvl="0" marL="457200" rtl="0" algn="l">
              <a:spcBef>
                <a:spcPts val="0"/>
              </a:spcBef>
              <a:spcAft>
                <a:spcPts val="0"/>
              </a:spcAft>
              <a:buClr>
                <a:srgbClr val="FFFFFF"/>
              </a:buClr>
              <a:buSzPts val="1200"/>
              <a:buAutoNum type="arabicPeriod"/>
            </a:pPr>
            <a:r>
              <a:rPr lang="en" sz="1200">
                <a:solidFill>
                  <a:srgbClr val="FFFFFF"/>
                </a:solidFill>
                <a:highlight>
                  <a:srgbClr val="000000"/>
                </a:highlight>
              </a:rPr>
              <a:t>V2X technology (V2V and V2I technology): V2V and V2I components enable the autonomous vehicle to talk and receive information from other machine agents in the environment.</a:t>
            </a:r>
            <a:endParaRPr sz="1200">
              <a:solidFill>
                <a:srgbClr val="FFFFFF"/>
              </a:solidFill>
              <a:highlight>
                <a:srgbClr val="000000"/>
              </a:highlight>
            </a:endParaRPr>
          </a:p>
          <a:p>
            <a:pPr indent="-304800" lvl="0" marL="457200" rtl="0" algn="l">
              <a:spcBef>
                <a:spcPts val="0"/>
              </a:spcBef>
              <a:spcAft>
                <a:spcPts val="0"/>
              </a:spcAft>
              <a:buClr>
                <a:srgbClr val="FFFFFF"/>
              </a:buClr>
              <a:buSzPts val="1200"/>
              <a:buAutoNum type="arabicPeriod"/>
            </a:pPr>
            <a:r>
              <a:rPr lang="en" sz="1200">
                <a:solidFill>
                  <a:srgbClr val="FFFFFF"/>
                </a:solidFill>
                <a:highlight>
                  <a:srgbClr val="000000"/>
                </a:highlight>
              </a:rPr>
              <a:t>Actuators: Actuators are the components of a machine responsible for controlling and moving the system.</a:t>
            </a:r>
            <a:endParaRPr sz="1200">
              <a:solidFill>
                <a:srgbClr val="FFFFFF"/>
              </a:solidFill>
              <a:highlight>
                <a:srgbClr val="000000"/>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phase of Automobile manufacturing</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Although  testing is generally considered an </a:t>
            </a:r>
            <a:r>
              <a:rPr lang="en"/>
              <a:t>auxiliary</a:t>
            </a:r>
            <a:r>
              <a:rPr lang="en"/>
              <a:t> process and a mundane one to do, it plays a critical role in Automobile manufacturing as the margin for error is extremely narrow and even small errors can cause significant damages to life and property. There are several phases and standards involved in this process.</a:t>
            </a:r>
            <a:endParaRPr/>
          </a:p>
          <a:p>
            <a:pPr indent="0" lvl="0" marL="0" rtl="0" algn="l">
              <a:spcBef>
                <a:spcPts val="1600"/>
              </a:spcBef>
              <a:spcAft>
                <a:spcPts val="1600"/>
              </a:spcAft>
              <a:buNone/>
            </a:pPr>
            <a:r>
              <a:rPr lang="en"/>
              <a:t>There are various Automotive Industry Standards which ensure regulatory standards are met in different phases of automobile manufacturing; for example  AIS007-Information on Technical Specifications to be submitted by the Vehicle Manufacturer, </a:t>
            </a:r>
            <a:r>
              <a:rPr lang="en"/>
              <a:t>AIS-004 / 1999-Electromagnetic Radiation from Automotive Vehicle - Permissible Levels and Methods of Tests.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2"/>
          <p:cNvSpPr txBox="1"/>
          <p:nvPr>
            <p:ph type="title"/>
          </p:nvPr>
        </p:nvSpPr>
        <p:spPr>
          <a:xfrm>
            <a:off x="1297500" y="393750"/>
            <a:ext cx="7038900" cy="71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Autonomous Driving Test</a:t>
            </a:r>
            <a:endParaRPr/>
          </a:p>
        </p:txBody>
      </p:sp>
      <p:sp>
        <p:nvSpPr>
          <p:cNvPr id="251" name="Google Shape;251;p3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52" name="Google Shape;252;p32"/>
          <p:cNvPicPr preferRelativeResize="0"/>
          <p:nvPr/>
        </p:nvPicPr>
        <p:blipFill>
          <a:blip r:embed="rId3">
            <a:alphaModFix/>
          </a:blip>
          <a:stretch>
            <a:fillRect/>
          </a:stretch>
        </p:blipFill>
        <p:spPr>
          <a:xfrm>
            <a:off x="1273575" y="1567550"/>
            <a:ext cx="7086750" cy="2911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33"/>
          <p:cNvSpPr txBox="1"/>
          <p:nvPr>
            <p:ph type="title"/>
          </p:nvPr>
        </p:nvSpPr>
        <p:spPr>
          <a:xfrm>
            <a:off x="1297500" y="393750"/>
            <a:ext cx="7038900" cy="69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Autonomous Driving Test</a:t>
            </a:r>
            <a:endParaRPr/>
          </a:p>
        </p:txBody>
      </p:sp>
      <p:sp>
        <p:nvSpPr>
          <p:cNvPr id="258" name="Google Shape;258;p3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59" name="Google Shape;259;p33"/>
          <p:cNvPicPr preferRelativeResize="0"/>
          <p:nvPr/>
        </p:nvPicPr>
        <p:blipFill>
          <a:blip r:embed="rId3">
            <a:alphaModFix/>
          </a:blip>
          <a:stretch>
            <a:fillRect/>
          </a:stretch>
        </p:blipFill>
        <p:spPr>
          <a:xfrm>
            <a:off x="1297500" y="1128963"/>
            <a:ext cx="7038901" cy="378837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34"/>
          <p:cNvSpPr txBox="1"/>
          <p:nvPr>
            <p:ph type="title"/>
          </p:nvPr>
        </p:nvSpPr>
        <p:spPr>
          <a:xfrm>
            <a:off x="1079175" y="0"/>
            <a:ext cx="7283400" cy="65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Autonomous Driving Test</a:t>
            </a:r>
            <a:endParaRPr sz="30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65" name="Google Shape;265;p34"/>
          <p:cNvSpPr txBox="1"/>
          <p:nvPr>
            <p:ph idx="1" type="body"/>
          </p:nvPr>
        </p:nvSpPr>
        <p:spPr>
          <a:xfrm>
            <a:off x="1079175" y="722725"/>
            <a:ext cx="7928400" cy="4355100"/>
          </a:xfrm>
          <a:prstGeom prst="rect">
            <a:avLst/>
          </a:prstGeom>
        </p:spPr>
        <p:txBody>
          <a:bodyPr anchorCtr="0" anchor="t" bIns="0" lIns="0" spcFirstLastPara="1" rIns="0" wrap="square" tIns="0">
            <a:noAutofit/>
          </a:bodyPr>
          <a:lstStyle/>
          <a:p>
            <a:pPr indent="-304800" lvl="0" marL="457200" rtl="0" algn="l">
              <a:lnSpc>
                <a:spcPct val="163636"/>
              </a:lnSpc>
              <a:spcBef>
                <a:spcPts val="0"/>
              </a:spcBef>
              <a:spcAft>
                <a:spcPts val="0"/>
              </a:spcAft>
              <a:buClr>
                <a:srgbClr val="FFFFFF"/>
              </a:buClr>
              <a:buSzPts val="1200"/>
              <a:buAutoNum type="arabicPeriod"/>
            </a:pPr>
            <a:r>
              <a:rPr b="1" lang="en" sz="1200">
                <a:solidFill>
                  <a:srgbClr val="FFFFFF"/>
                </a:solidFill>
                <a:highlight>
                  <a:srgbClr val="000000"/>
                </a:highlight>
              </a:rPr>
              <a:t>Virtual Test Drive (VTD) :</a:t>
            </a:r>
            <a:endParaRPr b="1" sz="1200">
              <a:solidFill>
                <a:srgbClr val="FFFFFF"/>
              </a:solidFill>
              <a:highlight>
                <a:srgbClr val="000000"/>
              </a:highlight>
            </a:endParaRPr>
          </a:p>
          <a:p>
            <a:pPr indent="457200" lvl="0" marL="0" rtl="0" algn="l">
              <a:lnSpc>
                <a:spcPct val="163636"/>
              </a:lnSpc>
              <a:spcBef>
                <a:spcPts val="0"/>
              </a:spcBef>
              <a:spcAft>
                <a:spcPts val="0"/>
              </a:spcAft>
              <a:buNone/>
            </a:pPr>
            <a:r>
              <a:rPr lang="en" sz="1200">
                <a:solidFill>
                  <a:srgbClr val="FFFFFF"/>
                </a:solidFill>
                <a:highlight>
                  <a:srgbClr val="000000"/>
                </a:highlight>
              </a:rPr>
              <a:t>VTD is an open platform for creation, configuration, and animation of virtual environments for the testing and validation of Autonomous Vehicles. </a:t>
            </a:r>
            <a:r>
              <a:rPr lang="en" sz="1200"/>
              <a:t>The simulator can create a wide range of testing environments and scenarios. The stream of data can then be used to train the AI Driver at all levels or to assess its performance in terms of safety, comfort and efficiency. </a:t>
            </a:r>
            <a:endParaRPr sz="1200"/>
          </a:p>
          <a:p>
            <a:pPr indent="0" lvl="0" marL="457200" rtl="0" algn="l">
              <a:lnSpc>
                <a:spcPct val="163636"/>
              </a:lnSpc>
              <a:spcBef>
                <a:spcPts val="0"/>
              </a:spcBef>
              <a:spcAft>
                <a:spcPts val="0"/>
              </a:spcAft>
              <a:buNone/>
            </a:pPr>
            <a:r>
              <a:t/>
            </a:r>
            <a:endParaRPr sz="1200"/>
          </a:p>
          <a:p>
            <a:pPr indent="0" lvl="0" marL="0" rtl="0" algn="l">
              <a:lnSpc>
                <a:spcPct val="163636"/>
              </a:lnSpc>
              <a:spcBef>
                <a:spcPts val="0"/>
              </a:spcBef>
              <a:spcAft>
                <a:spcPts val="0"/>
              </a:spcAft>
              <a:buNone/>
            </a:pPr>
            <a:r>
              <a:rPr b="1" lang="en" sz="1200"/>
              <a:t>2.	Vehicle CAE Model :</a:t>
            </a:r>
            <a:endParaRPr b="1" sz="1200"/>
          </a:p>
          <a:p>
            <a:pPr indent="457200" lvl="0" marL="0" rtl="0" algn="l">
              <a:lnSpc>
                <a:spcPct val="163636"/>
              </a:lnSpc>
              <a:spcBef>
                <a:spcPts val="0"/>
              </a:spcBef>
              <a:spcAft>
                <a:spcPts val="0"/>
              </a:spcAft>
              <a:buNone/>
            </a:pPr>
            <a:r>
              <a:rPr lang="en" sz="1200"/>
              <a:t>Depending on the scenario that the simulation needs to address, having vehicle models with different level of complexity can be handy.  a simplified model is preferred so a higher number of scenario permutations can be verified in a given amount of time.</a:t>
            </a:r>
            <a:endParaRPr sz="1200"/>
          </a:p>
          <a:p>
            <a:pPr indent="0" lvl="0" marL="457200" rtl="0" algn="l">
              <a:lnSpc>
                <a:spcPct val="163636"/>
              </a:lnSpc>
              <a:spcBef>
                <a:spcPts val="0"/>
              </a:spcBef>
              <a:spcAft>
                <a:spcPts val="0"/>
              </a:spcAft>
              <a:buNone/>
            </a:pPr>
            <a:r>
              <a:t/>
            </a:r>
            <a:endParaRPr sz="1200"/>
          </a:p>
          <a:p>
            <a:pPr indent="0" lvl="0" marL="0" rtl="0" algn="l">
              <a:lnSpc>
                <a:spcPct val="163636"/>
              </a:lnSpc>
              <a:spcBef>
                <a:spcPts val="0"/>
              </a:spcBef>
              <a:spcAft>
                <a:spcPts val="0"/>
              </a:spcAft>
              <a:buNone/>
            </a:pPr>
            <a:r>
              <a:rPr b="1" lang="en" sz="1200"/>
              <a:t>3.	Sensors and Sensor Models: </a:t>
            </a:r>
            <a:endParaRPr b="1" sz="1200"/>
          </a:p>
          <a:p>
            <a:pPr indent="457200" lvl="0" marL="0" rtl="0" algn="l">
              <a:lnSpc>
                <a:spcPct val="163636"/>
              </a:lnSpc>
              <a:spcBef>
                <a:spcPts val="0"/>
              </a:spcBef>
              <a:spcAft>
                <a:spcPts val="0"/>
              </a:spcAft>
              <a:buNone/>
            </a:pPr>
            <a:r>
              <a:rPr lang="en" sz="1200"/>
              <a:t>VTD has a complete set of sensors to replicate the physical sensors used in an autonomous vehicle: cameras , LiDAR, RADAR and ultrasonic sensor. Each sensor can be represented with different levels of fidelity, from reproducing the intricacies of a laser beam reflecting over rough surfaces to simply capturing the basic sensor characteristics.</a:t>
            </a:r>
            <a:endParaRPr sz="1200"/>
          </a:p>
          <a:p>
            <a:pPr indent="0" lvl="0" marL="0" rtl="0" algn="l">
              <a:spcBef>
                <a:spcPts val="0"/>
              </a:spcBef>
              <a:spcAft>
                <a:spcPts val="0"/>
              </a:spcAft>
              <a:buNone/>
            </a:pPr>
            <a:r>
              <a:t/>
            </a:r>
            <a:endParaRPr sz="1200">
              <a:solidFill>
                <a:srgbClr val="FFFFFF"/>
              </a:solidFill>
              <a:highlight>
                <a:srgbClr val="000000"/>
              </a:highlight>
              <a:latin typeface="Georgia"/>
              <a:ea typeface="Georgia"/>
              <a:cs typeface="Georgia"/>
              <a:sym typeface="Georgia"/>
            </a:endParaRPr>
          </a:p>
          <a:p>
            <a:pPr indent="0" lvl="0" marL="0" rtl="0" algn="l">
              <a:lnSpc>
                <a:spcPct val="163636"/>
              </a:lnSpc>
              <a:spcBef>
                <a:spcPts val="1600"/>
              </a:spcBef>
              <a:spcAft>
                <a:spcPts val="0"/>
              </a:spcAft>
              <a:buNone/>
            </a:pPr>
            <a:r>
              <a:t/>
            </a:r>
            <a:endParaRPr sz="1200">
              <a:solidFill>
                <a:srgbClr val="FFFFFF"/>
              </a:solidFill>
              <a:highlight>
                <a:srgbClr val="000000"/>
              </a:highlight>
            </a:endParaRPr>
          </a:p>
          <a:p>
            <a:pPr indent="0" lvl="0" marL="0" rtl="0" algn="l">
              <a:spcBef>
                <a:spcPts val="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35"/>
          <p:cNvSpPr txBox="1"/>
          <p:nvPr>
            <p:ph type="title"/>
          </p:nvPr>
        </p:nvSpPr>
        <p:spPr>
          <a:xfrm>
            <a:off x="1297500" y="89125"/>
            <a:ext cx="7038900" cy="60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Autonomous Driving Test</a:t>
            </a:r>
            <a:endParaRPr sz="3000"/>
          </a:p>
          <a:p>
            <a:pPr indent="0" lvl="0" marL="0" rtl="0" algn="l">
              <a:spcBef>
                <a:spcPts val="0"/>
              </a:spcBef>
              <a:spcAft>
                <a:spcPts val="0"/>
              </a:spcAft>
              <a:buNone/>
            </a:pPr>
            <a:r>
              <a:t/>
            </a:r>
            <a:endParaRPr/>
          </a:p>
        </p:txBody>
      </p:sp>
      <p:sp>
        <p:nvSpPr>
          <p:cNvPr id="271" name="Google Shape;271;p35"/>
          <p:cNvSpPr txBox="1"/>
          <p:nvPr>
            <p:ph idx="1" type="body"/>
          </p:nvPr>
        </p:nvSpPr>
        <p:spPr>
          <a:xfrm>
            <a:off x="1157500" y="896425"/>
            <a:ext cx="7797900" cy="414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4.	3D Driving Environment </a:t>
            </a:r>
            <a:endParaRPr b="1"/>
          </a:p>
          <a:p>
            <a:pPr indent="457200" lvl="0" marL="0" rtl="0" algn="l">
              <a:spcBef>
                <a:spcPts val="1600"/>
              </a:spcBef>
              <a:spcAft>
                <a:spcPts val="0"/>
              </a:spcAft>
              <a:buNone/>
            </a:pPr>
            <a:r>
              <a:rPr lang="en"/>
              <a:t>A 3D virtual environment can be generated either from inside VTD, or from scanning the actual roads. Creating the environment inside VTD gives you maximum control over all the details, while generating the 3D environment from measurements (LiDAR/camera) is more realistic and much faster. </a:t>
            </a:r>
            <a:endParaRPr/>
          </a:p>
          <a:p>
            <a:pPr indent="0" lvl="0" marL="0" rtl="0" algn="l">
              <a:spcBef>
                <a:spcPts val="1600"/>
              </a:spcBef>
              <a:spcAft>
                <a:spcPts val="0"/>
              </a:spcAft>
              <a:buNone/>
            </a:pPr>
            <a:r>
              <a:rPr b="1" lang="en"/>
              <a:t>5.	Scenarios and Data Management </a:t>
            </a:r>
            <a:endParaRPr b="1"/>
          </a:p>
          <a:p>
            <a:pPr indent="457200" lvl="0" marL="0" rtl="0" algn="l">
              <a:spcBef>
                <a:spcPts val="1600"/>
              </a:spcBef>
              <a:spcAft>
                <a:spcPts val="0"/>
              </a:spcAft>
              <a:buNone/>
            </a:pPr>
            <a:r>
              <a:rPr lang="en"/>
              <a:t>With millions of scenarios to be evaluated at each step of the autonomous vehicle development, there is simply no way to manage everything manually.  That is where the simulation management platform comes into play to store the generated data and appropriately label them for easy access at any stage. </a:t>
            </a:r>
            <a:endParaRPr/>
          </a:p>
          <a:p>
            <a:pPr indent="0" lvl="0" marL="0" rtl="0" algn="l">
              <a:spcBef>
                <a:spcPts val="1600"/>
              </a:spcBef>
              <a:spcAft>
                <a:spcPts val="0"/>
              </a:spcAft>
              <a:buNone/>
            </a:pPr>
            <a:r>
              <a:rPr b="1" lang="en"/>
              <a:t>6.	Artificial Intelligence (AI) Driver </a:t>
            </a:r>
            <a:endParaRPr b="1"/>
          </a:p>
          <a:p>
            <a:pPr indent="457200" lvl="0" marL="0" rtl="0" algn="l">
              <a:spcBef>
                <a:spcPts val="1600"/>
              </a:spcBef>
              <a:spcAft>
                <a:spcPts val="1600"/>
              </a:spcAft>
              <a:buNone/>
            </a:pPr>
            <a:r>
              <a:rPr lang="en"/>
              <a:t>The AI Driver is the core of every autonomous system, and users can easily connect VTD to their own AI Driver to carefully validate them under all conditions, including sensor failure or misbehavior.</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36"/>
          <p:cNvSpPr txBox="1"/>
          <p:nvPr>
            <p:ph type="title"/>
          </p:nvPr>
        </p:nvSpPr>
        <p:spPr>
          <a:xfrm>
            <a:off x="1297500" y="393750"/>
            <a:ext cx="7038900" cy="69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Autonomous Driving Test</a:t>
            </a:r>
            <a:endParaRPr/>
          </a:p>
        </p:txBody>
      </p:sp>
      <p:sp>
        <p:nvSpPr>
          <p:cNvPr id="277" name="Google Shape;277;p36"/>
          <p:cNvSpPr txBox="1"/>
          <p:nvPr>
            <p:ph idx="1" type="body"/>
          </p:nvPr>
        </p:nvSpPr>
        <p:spPr>
          <a:xfrm>
            <a:off x="1297500" y="11161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Intertek, CADET , DEWESoft, MSCS Vires VTD, AB Dynamics, Nvidia Drive Sim(VTD).</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278" name="Google Shape;278;p36"/>
          <p:cNvPicPr preferRelativeResize="0"/>
          <p:nvPr/>
        </p:nvPicPr>
        <p:blipFill>
          <a:blip r:embed="rId3">
            <a:alphaModFix/>
          </a:blip>
          <a:stretch>
            <a:fillRect/>
          </a:stretch>
        </p:blipFill>
        <p:spPr>
          <a:xfrm>
            <a:off x="1297500" y="1591525"/>
            <a:ext cx="7038899" cy="33854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3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Performance and Transmission</a:t>
            </a:r>
            <a:endParaRPr sz="3000"/>
          </a:p>
        </p:txBody>
      </p:sp>
      <p:sp>
        <p:nvSpPr>
          <p:cNvPr id="284" name="Google Shape;284;p37"/>
          <p:cNvSpPr txBox="1"/>
          <p:nvPr>
            <p:ph idx="1" type="body"/>
          </p:nvPr>
        </p:nvSpPr>
        <p:spPr>
          <a:xfrm>
            <a:off x="1297500" y="1115850"/>
            <a:ext cx="7038900" cy="39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Road to Rig Approach</a:t>
            </a:r>
            <a:endParaRPr sz="1400"/>
          </a:p>
          <a:p>
            <a:pPr indent="-304800" lvl="0" marL="457200" rtl="0" algn="l">
              <a:spcBef>
                <a:spcPts val="1600"/>
              </a:spcBef>
              <a:spcAft>
                <a:spcPts val="0"/>
              </a:spcAft>
              <a:buSzPts val="1200"/>
              <a:buChar char="●"/>
            </a:pPr>
            <a:r>
              <a:rPr lang="en" sz="1200"/>
              <a:t>In-house vehicle testing and application under real driving conditions</a:t>
            </a:r>
            <a:endParaRPr sz="1200"/>
          </a:p>
          <a:p>
            <a:pPr indent="-304800" lvl="0" marL="457200" rtl="0" algn="l">
              <a:spcBef>
                <a:spcPts val="0"/>
              </a:spcBef>
              <a:spcAft>
                <a:spcPts val="0"/>
              </a:spcAft>
              <a:buSzPts val="1200"/>
              <a:buChar char="●"/>
            </a:pPr>
            <a:r>
              <a:rPr lang="en" sz="1200"/>
              <a:t>Any powertrains from small cars to SUVs can be tested on one and the same rig without having to change the setup. The unit under test is thus subjected to identical conditions as in real road testing. You can configure any type of roads and surfaces on the KS R2R 4x4’s host computer - such as dry, rainy or snowy conditions.</a:t>
            </a:r>
            <a:endParaRPr sz="1200"/>
          </a:p>
          <a:p>
            <a:pPr indent="-228600" lvl="0" marL="914400" rtl="0" algn="l">
              <a:spcBef>
                <a:spcPts val="1600"/>
              </a:spcBef>
              <a:spcAft>
                <a:spcPts val="0"/>
              </a:spcAft>
              <a:buNone/>
            </a:pPr>
            <a:r>
              <a:rPr lang="en" sz="1200"/>
              <a:t>The Test System must be flexible to develop various transmission types:</a:t>
            </a:r>
            <a:endParaRPr sz="1200"/>
          </a:p>
          <a:p>
            <a:pPr indent="-298450" lvl="0" marL="1371600" rtl="0" algn="l">
              <a:spcBef>
                <a:spcPts val="1600"/>
              </a:spcBef>
              <a:spcAft>
                <a:spcPts val="0"/>
              </a:spcAft>
              <a:buClr>
                <a:srgbClr val="000000"/>
              </a:buClr>
              <a:buSzPts val="1100"/>
              <a:buFont typeface="Arial"/>
              <a:buChar char="●"/>
            </a:pPr>
            <a:r>
              <a:rPr lang="en" sz="1200"/>
              <a:t>Manual Transmission (MT)</a:t>
            </a:r>
            <a:endParaRPr sz="1200"/>
          </a:p>
          <a:p>
            <a:pPr indent="-298450" lvl="0" marL="1371600" rtl="0" algn="l">
              <a:spcBef>
                <a:spcPts val="0"/>
              </a:spcBef>
              <a:spcAft>
                <a:spcPts val="0"/>
              </a:spcAft>
              <a:buClr>
                <a:srgbClr val="000000"/>
              </a:buClr>
              <a:buSzPts val="1100"/>
              <a:buFont typeface="Arial"/>
              <a:buChar char="●"/>
            </a:pPr>
            <a:r>
              <a:rPr lang="en" sz="1200"/>
              <a:t>Automatic Transmissions (AT)</a:t>
            </a:r>
            <a:endParaRPr sz="1200"/>
          </a:p>
          <a:p>
            <a:pPr indent="-298450" lvl="0" marL="1371600" rtl="0" algn="l">
              <a:spcBef>
                <a:spcPts val="0"/>
              </a:spcBef>
              <a:spcAft>
                <a:spcPts val="0"/>
              </a:spcAft>
              <a:buClr>
                <a:srgbClr val="000000"/>
              </a:buClr>
              <a:buSzPts val="1100"/>
              <a:buFont typeface="Arial"/>
              <a:buChar char="●"/>
            </a:pPr>
            <a:r>
              <a:rPr lang="en" sz="1200"/>
              <a:t>CVT-Transmission</a:t>
            </a:r>
            <a:endParaRPr sz="1200"/>
          </a:p>
          <a:p>
            <a:pPr indent="-298450" lvl="0" marL="1371600" rtl="0" algn="l">
              <a:spcBef>
                <a:spcPts val="0"/>
              </a:spcBef>
              <a:spcAft>
                <a:spcPts val="0"/>
              </a:spcAft>
              <a:buClr>
                <a:srgbClr val="000000"/>
              </a:buClr>
              <a:buSzPts val="1100"/>
              <a:buFont typeface="Arial"/>
              <a:buChar char="●"/>
            </a:pPr>
            <a:r>
              <a:rPr lang="en" sz="1200"/>
              <a:t>Automated Manual Transmissions (AMT)</a:t>
            </a:r>
            <a:endParaRPr sz="1200"/>
          </a:p>
          <a:p>
            <a:pPr indent="-298450" lvl="0" marL="1371600" rtl="0" algn="l">
              <a:spcBef>
                <a:spcPts val="0"/>
              </a:spcBef>
              <a:spcAft>
                <a:spcPts val="0"/>
              </a:spcAft>
              <a:buClr>
                <a:srgbClr val="000000"/>
              </a:buClr>
              <a:buSzPts val="1100"/>
              <a:buFont typeface="Arial"/>
              <a:buChar char="●"/>
            </a:pPr>
            <a:r>
              <a:rPr lang="en" sz="1200"/>
              <a:t>Double Clutch Transmissions (DCT)</a:t>
            </a:r>
            <a:endParaRPr sz="1200"/>
          </a:p>
          <a:p>
            <a:pPr indent="-298450" lvl="0" marL="1371600" rtl="0" algn="l">
              <a:spcBef>
                <a:spcPts val="0"/>
              </a:spcBef>
              <a:spcAft>
                <a:spcPts val="0"/>
              </a:spcAft>
              <a:buClr>
                <a:srgbClr val="000000"/>
              </a:buClr>
              <a:buSzPts val="1100"/>
              <a:buFont typeface="Arial"/>
              <a:buChar char="●"/>
            </a:pPr>
            <a:r>
              <a:rPr lang="en" sz="1200"/>
              <a:t>Transmissions for Hybrid Electrical Vehicles (HEV)</a:t>
            </a:r>
            <a:endParaRPr sz="1200"/>
          </a:p>
          <a:p>
            <a:pPr indent="-304800" lvl="0" marL="457200" rtl="0" algn="l">
              <a:spcBef>
                <a:spcPts val="0"/>
              </a:spcBef>
              <a:spcAft>
                <a:spcPts val="0"/>
              </a:spcAft>
              <a:buSzPts val="1200"/>
              <a:buChar char="●"/>
            </a:pPr>
            <a:r>
              <a:rPr lang="en" sz="1200"/>
              <a:t>Entire power transmission can be virtually simulated using SIMULINKS</a:t>
            </a:r>
            <a:endParaRPr sz="1200"/>
          </a:p>
          <a:p>
            <a:pPr indent="-304800" lvl="0" marL="457200" rtl="0" algn="l">
              <a:spcBef>
                <a:spcPts val="0"/>
              </a:spcBef>
              <a:spcAft>
                <a:spcPts val="0"/>
              </a:spcAft>
              <a:buSzPts val="1200"/>
              <a:buChar char="●"/>
            </a:pPr>
            <a:r>
              <a:rPr lang="en" sz="1200"/>
              <a:t>Speed and endurance testing can also be done</a:t>
            </a:r>
            <a:endParaRPr sz="1200"/>
          </a:p>
          <a:p>
            <a:pPr indent="457200" lvl="0" marL="0" rtl="0" algn="l">
              <a:spcBef>
                <a:spcPts val="1200"/>
              </a:spcBef>
              <a:spcAft>
                <a:spcPts val="0"/>
              </a:spcAft>
              <a:buNone/>
            </a:pPr>
            <a:r>
              <a:t/>
            </a:r>
            <a:endParaRPr sz="1200"/>
          </a:p>
          <a:p>
            <a:pPr indent="0" lvl="0" marL="0" rtl="0" algn="l">
              <a:spcBef>
                <a:spcPts val="1200"/>
              </a:spcBef>
              <a:spcAft>
                <a:spcPts val="0"/>
              </a:spcAft>
              <a:buNone/>
            </a:pPr>
            <a:r>
              <a:t/>
            </a:r>
            <a:endParaRPr sz="1200"/>
          </a:p>
          <a:p>
            <a:pPr indent="0" lvl="0" marL="914400" rtl="0" algn="l">
              <a:spcBef>
                <a:spcPts val="1200"/>
              </a:spcBef>
              <a:spcAft>
                <a:spcPts val="0"/>
              </a:spcAft>
              <a:buNone/>
            </a:pPr>
            <a:r>
              <a:t/>
            </a:r>
            <a:endParaRPr sz="1200"/>
          </a:p>
          <a:p>
            <a:pPr indent="0" lvl="0" marL="457200" rtl="0" algn="l">
              <a:spcBef>
                <a:spcPts val="1200"/>
              </a:spcBef>
              <a:spcAft>
                <a:spcPts val="0"/>
              </a:spcAft>
              <a:buNone/>
            </a:pPr>
            <a:r>
              <a:t/>
            </a:r>
            <a:endParaRPr sz="1200"/>
          </a:p>
          <a:p>
            <a:pPr indent="0" lvl="0" marL="0" rtl="0" algn="l">
              <a:spcBef>
                <a:spcPts val="1600"/>
              </a:spcBef>
              <a:spcAft>
                <a:spcPts val="1600"/>
              </a:spcAft>
              <a:buNone/>
            </a:pPr>
            <a:r>
              <a:rPr lang="en" sz="1200"/>
              <a:t>	</a:t>
            </a:r>
            <a:endParaRPr sz="12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pic>
        <p:nvPicPr>
          <p:cNvPr id="289" name="Google Shape;289;p38"/>
          <p:cNvPicPr preferRelativeResize="0"/>
          <p:nvPr/>
        </p:nvPicPr>
        <p:blipFill>
          <a:blip r:embed="rId3">
            <a:alphaModFix/>
          </a:blip>
          <a:stretch>
            <a:fillRect/>
          </a:stretch>
        </p:blipFill>
        <p:spPr>
          <a:xfrm>
            <a:off x="4507175" y="172000"/>
            <a:ext cx="4139976" cy="4595875"/>
          </a:xfrm>
          <a:prstGeom prst="rect">
            <a:avLst/>
          </a:prstGeom>
          <a:noFill/>
          <a:ln>
            <a:noFill/>
          </a:ln>
        </p:spPr>
      </p:pic>
      <p:pic>
        <p:nvPicPr>
          <p:cNvPr id="290" name="Google Shape;290;p38"/>
          <p:cNvPicPr preferRelativeResize="0"/>
          <p:nvPr/>
        </p:nvPicPr>
        <p:blipFill>
          <a:blip r:embed="rId4">
            <a:alphaModFix/>
          </a:blip>
          <a:stretch>
            <a:fillRect/>
          </a:stretch>
        </p:blipFill>
        <p:spPr>
          <a:xfrm>
            <a:off x="51000" y="172000"/>
            <a:ext cx="4456175" cy="45958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phases involved in Testing</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Design validation</a:t>
            </a:r>
            <a:endParaRPr/>
          </a:p>
          <a:p>
            <a:pPr indent="-311150" lvl="0" marL="457200" rtl="0" algn="l">
              <a:spcBef>
                <a:spcPts val="0"/>
              </a:spcBef>
              <a:spcAft>
                <a:spcPts val="0"/>
              </a:spcAft>
              <a:buSzPts val="1300"/>
              <a:buChar char="●"/>
            </a:pPr>
            <a:r>
              <a:rPr lang="en"/>
              <a:t>Quality testing</a:t>
            </a:r>
            <a:endParaRPr/>
          </a:p>
          <a:p>
            <a:pPr indent="-311150" lvl="0" marL="457200" rtl="0" algn="l">
              <a:spcBef>
                <a:spcPts val="0"/>
              </a:spcBef>
              <a:spcAft>
                <a:spcPts val="0"/>
              </a:spcAft>
              <a:buSzPts val="1300"/>
              <a:buChar char="●"/>
            </a:pPr>
            <a:r>
              <a:rPr lang="en"/>
              <a:t>Fuel Economy</a:t>
            </a:r>
            <a:endParaRPr/>
          </a:p>
          <a:p>
            <a:pPr indent="-311150" lvl="0" marL="457200" rtl="0" algn="l">
              <a:spcBef>
                <a:spcPts val="0"/>
              </a:spcBef>
              <a:spcAft>
                <a:spcPts val="0"/>
              </a:spcAft>
              <a:buSzPts val="1300"/>
              <a:buChar char="●"/>
            </a:pPr>
            <a:r>
              <a:rPr lang="en"/>
              <a:t>Performance and Transmission</a:t>
            </a:r>
            <a:endParaRPr/>
          </a:p>
          <a:p>
            <a:pPr indent="-311150" lvl="0" marL="457200" rtl="0" algn="l">
              <a:spcBef>
                <a:spcPts val="0"/>
              </a:spcBef>
              <a:spcAft>
                <a:spcPts val="0"/>
              </a:spcAft>
              <a:buSzPts val="1300"/>
              <a:buChar char="●"/>
            </a:pPr>
            <a:r>
              <a:rPr lang="en"/>
              <a:t>Electronics</a:t>
            </a:r>
            <a:endParaRPr/>
          </a:p>
          <a:p>
            <a:pPr indent="-311150" lvl="0" marL="457200" rtl="0" algn="l">
              <a:spcBef>
                <a:spcPts val="0"/>
              </a:spcBef>
              <a:spcAft>
                <a:spcPts val="0"/>
              </a:spcAft>
              <a:buSzPts val="1300"/>
              <a:buChar char="●"/>
            </a:pPr>
            <a:r>
              <a:rPr lang="en"/>
              <a:t>Driver comfort</a:t>
            </a:r>
            <a:endParaRPr/>
          </a:p>
          <a:p>
            <a:pPr indent="-311150" lvl="0" marL="457200" rtl="0" algn="l">
              <a:spcBef>
                <a:spcPts val="0"/>
              </a:spcBef>
              <a:spcAft>
                <a:spcPts val="0"/>
              </a:spcAft>
              <a:buSzPts val="1300"/>
              <a:buChar char="●"/>
            </a:pPr>
            <a:r>
              <a:rPr lang="en"/>
              <a:t>Crash</a:t>
            </a:r>
            <a:endParaRPr/>
          </a:p>
          <a:p>
            <a:pPr indent="-311150" lvl="0" marL="457200" rtl="0" algn="l">
              <a:spcBef>
                <a:spcPts val="0"/>
              </a:spcBef>
              <a:spcAft>
                <a:spcPts val="0"/>
              </a:spcAft>
              <a:buSzPts val="1300"/>
              <a:buChar char="●"/>
            </a:pPr>
            <a:r>
              <a:rPr lang="en"/>
              <a:t>Autonomous Driving</a:t>
            </a:r>
            <a:endParaRPr/>
          </a:p>
          <a:p>
            <a:pPr indent="-311150" lvl="0" marL="457200" rtl="0" algn="l">
              <a:spcBef>
                <a:spcPts val="0"/>
              </a:spcBef>
              <a:spcAft>
                <a:spcPts val="0"/>
              </a:spcAft>
              <a:buSzPts val="1300"/>
              <a:buChar char="●"/>
            </a:pPr>
            <a:r>
              <a:rPr lang="en"/>
              <a:t>Track and On-road</a:t>
            </a:r>
            <a:endParaRPr/>
          </a:p>
          <a:p>
            <a:pPr indent="-311150" lvl="0" marL="457200" rtl="0" algn="l">
              <a:spcBef>
                <a:spcPts val="0"/>
              </a:spcBef>
              <a:spcAft>
                <a:spcPts val="0"/>
              </a:spcAft>
              <a:buSzPts val="1300"/>
              <a:buChar char="●"/>
            </a:pPr>
            <a:r>
              <a:rPr lang="en"/>
              <a:t>Emissions</a:t>
            </a:r>
            <a:endParaRPr/>
          </a:p>
          <a:p>
            <a:pPr indent="-311150" lvl="0" marL="457200" rtl="0" algn="l">
              <a:spcBef>
                <a:spcPts val="0"/>
              </a:spcBef>
              <a:spcAft>
                <a:spcPts val="0"/>
              </a:spcAft>
              <a:buSzPts val="1300"/>
              <a:buChar char="●"/>
            </a:pPr>
            <a:r>
              <a:rPr lang="en"/>
              <a:t>Vehicle evaluation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Quality Testing</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phase involves testing the automobile for part response, structural integrity and basic defects.  The main requirements are:</a:t>
            </a:r>
            <a:endParaRPr/>
          </a:p>
          <a:p>
            <a:pPr indent="-311150" lvl="0" marL="457200" rtl="0" algn="l">
              <a:spcBef>
                <a:spcPts val="1600"/>
              </a:spcBef>
              <a:spcAft>
                <a:spcPts val="0"/>
              </a:spcAft>
              <a:buSzPts val="1300"/>
              <a:buChar char="●"/>
            </a:pPr>
            <a:r>
              <a:rPr lang="en"/>
              <a:t>Sensors of high precision</a:t>
            </a:r>
            <a:endParaRPr/>
          </a:p>
          <a:p>
            <a:pPr indent="-311150" lvl="0" marL="457200" rtl="0" algn="l">
              <a:spcBef>
                <a:spcPts val="0"/>
              </a:spcBef>
              <a:spcAft>
                <a:spcPts val="0"/>
              </a:spcAft>
              <a:buSzPts val="1300"/>
              <a:buChar char="●"/>
            </a:pPr>
            <a:r>
              <a:rPr lang="en"/>
              <a:t>Measurement metrics and calibration </a:t>
            </a:r>
            <a:endParaRPr/>
          </a:p>
          <a:p>
            <a:pPr indent="-311150" lvl="0" marL="457200" rtl="0" algn="l">
              <a:spcBef>
                <a:spcPts val="0"/>
              </a:spcBef>
              <a:spcAft>
                <a:spcPts val="0"/>
              </a:spcAft>
              <a:buSzPts val="1300"/>
              <a:buChar char="●"/>
            </a:pPr>
            <a:r>
              <a:rPr lang="en"/>
              <a:t>Technology such as ultrasound or infrared</a:t>
            </a:r>
            <a:endParaRPr/>
          </a:p>
          <a:p>
            <a:pPr indent="-311150" lvl="0" marL="457200" rtl="0" algn="l">
              <a:spcBef>
                <a:spcPts val="0"/>
              </a:spcBef>
              <a:spcAft>
                <a:spcPts val="0"/>
              </a:spcAft>
              <a:buSzPts val="1300"/>
              <a:buChar char="●"/>
            </a:pPr>
            <a:r>
              <a:rPr lang="en"/>
              <a:t>Level of automation</a:t>
            </a:r>
            <a:endParaRPr/>
          </a:p>
          <a:p>
            <a:pPr indent="-311150" lvl="0" marL="457200" rtl="0" algn="l">
              <a:spcBef>
                <a:spcPts val="0"/>
              </a:spcBef>
              <a:spcAft>
                <a:spcPts val="0"/>
              </a:spcAft>
              <a:buSzPts val="1300"/>
              <a:buChar char="●"/>
            </a:pPr>
            <a:r>
              <a:rPr lang="en"/>
              <a:t>Syncing with assembly line</a:t>
            </a:r>
            <a:endParaRPr/>
          </a:p>
          <a:p>
            <a:pPr indent="-311150" lvl="0" marL="457200" rtl="0" algn="l">
              <a:spcBef>
                <a:spcPts val="0"/>
              </a:spcBef>
              <a:spcAft>
                <a:spcPts val="0"/>
              </a:spcAft>
              <a:buSzPts val="1300"/>
              <a:buChar char="●"/>
            </a:pPr>
            <a:r>
              <a:rPr lang="en"/>
              <a:t>Quick response and minimum error margin</a:t>
            </a:r>
            <a:endParaRPr/>
          </a:p>
          <a:p>
            <a:pPr indent="-311150" lvl="0" marL="457200" rtl="0" algn="l">
              <a:spcBef>
                <a:spcPts val="0"/>
              </a:spcBef>
              <a:spcAft>
                <a:spcPts val="0"/>
              </a:spcAft>
              <a:buSzPts val="1300"/>
              <a:buChar char="●"/>
            </a:pPr>
            <a:r>
              <a:rPr lang="en"/>
              <a:t>Suggestion of fixes</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Electronics testing</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phase involves testing the automobile for any electronic malfunctions and to make sure the core systems such as audio, engine electronics, transmission electronics and so on are in perfect working condition. Some of the requirements for an electronics testing system are:</a:t>
            </a:r>
            <a:endParaRPr/>
          </a:p>
          <a:p>
            <a:pPr indent="-311150" lvl="0" marL="457200" rtl="0" algn="l">
              <a:spcBef>
                <a:spcPts val="1600"/>
              </a:spcBef>
              <a:spcAft>
                <a:spcPts val="0"/>
              </a:spcAft>
              <a:buSzPts val="1300"/>
              <a:buChar char="●"/>
            </a:pPr>
            <a:r>
              <a:rPr lang="en"/>
              <a:t>Power consumption measurement</a:t>
            </a:r>
            <a:endParaRPr/>
          </a:p>
          <a:p>
            <a:pPr indent="-311150" lvl="0" marL="457200" rtl="0" algn="l">
              <a:spcBef>
                <a:spcPts val="0"/>
              </a:spcBef>
              <a:spcAft>
                <a:spcPts val="0"/>
              </a:spcAft>
              <a:buSzPts val="1300"/>
              <a:buChar char="●"/>
            </a:pPr>
            <a:r>
              <a:rPr lang="en"/>
              <a:t>Audio Testing</a:t>
            </a:r>
            <a:endParaRPr/>
          </a:p>
          <a:p>
            <a:pPr indent="-311150" lvl="0" marL="457200" rtl="0" algn="l">
              <a:spcBef>
                <a:spcPts val="0"/>
              </a:spcBef>
              <a:spcAft>
                <a:spcPts val="0"/>
              </a:spcAft>
              <a:buSzPts val="1300"/>
              <a:buChar char="●"/>
            </a:pPr>
            <a:r>
              <a:rPr lang="en"/>
              <a:t>SIgnal generation testing</a:t>
            </a:r>
            <a:endParaRPr/>
          </a:p>
          <a:p>
            <a:pPr indent="-311150" lvl="0" marL="457200" rtl="0" algn="l">
              <a:spcBef>
                <a:spcPts val="0"/>
              </a:spcBef>
              <a:spcAft>
                <a:spcPts val="0"/>
              </a:spcAft>
              <a:buSzPts val="1300"/>
              <a:buChar char="●"/>
            </a:pPr>
            <a:r>
              <a:rPr lang="en"/>
              <a:t>Entertainment systems testing</a:t>
            </a:r>
            <a:endParaRPr/>
          </a:p>
          <a:p>
            <a:pPr indent="-311150" lvl="0" marL="457200" rtl="0" algn="l">
              <a:spcBef>
                <a:spcPts val="0"/>
              </a:spcBef>
              <a:spcAft>
                <a:spcPts val="0"/>
              </a:spcAft>
              <a:buSzPts val="1300"/>
              <a:buChar char="●"/>
            </a:pPr>
            <a:r>
              <a:rPr lang="en"/>
              <a:t>Integrated system testing</a:t>
            </a:r>
            <a:endParaRPr/>
          </a:p>
          <a:p>
            <a:pPr indent="-311150" lvl="0" marL="457200" rtl="0" algn="l">
              <a:spcBef>
                <a:spcPts val="0"/>
              </a:spcBef>
              <a:spcAft>
                <a:spcPts val="0"/>
              </a:spcAft>
              <a:buSzPts val="1300"/>
              <a:buChar char="●"/>
            </a:pPr>
            <a:r>
              <a:rPr lang="en"/>
              <a:t>Environmental simulation</a:t>
            </a:r>
            <a:endParaRPr/>
          </a:p>
          <a:p>
            <a:pPr indent="-311150" lvl="0" marL="457200" rtl="0" algn="l">
              <a:spcBef>
                <a:spcPts val="0"/>
              </a:spcBef>
              <a:spcAft>
                <a:spcPts val="0"/>
              </a:spcAft>
              <a:buSzPts val="1300"/>
              <a:buChar char="●"/>
            </a:pPr>
            <a:r>
              <a:rPr lang="en"/>
              <a:t>Wireless testing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Fuel Economy</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phase involves a testing the vehicle for fuel economy. This test is important as it checks the vehicle for various important factors like fuel </a:t>
            </a:r>
            <a:r>
              <a:rPr lang="en"/>
              <a:t>consumption</a:t>
            </a:r>
            <a:r>
              <a:rPr lang="en"/>
              <a:t>, amount of carbon in the exhaust and more. The main component used here is  a Dynamometer in a laboratory, which ensures consistency. The software doesn’t look at what is left in the tank. Rather, it measures the amount of carbon in the exhaust to determine how much fuel wa used. </a:t>
            </a:r>
            <a:r>
              <a:rPr lang="en"/>
              <a:t>Some of the requirements for an fuel economy testing  are:</a:t>
            </a:r>
            <a:endParaRPr/>
          </a:p>
          <a:p>
            <a:pPr indent="-311150" lvl="0" marL="457200" rtl="0" algn="l">
              <a:spcBef>
                <a:spcPts val="1600"/>
              </a:spcBef>
              <a:spcAft>
                <a:spcPts val="0"/>
              </a:spcAft>
              <a:buSzPts val="1300"/>
              <a:buChar char="●"/>
            </a:pPr>
            <a:r>
              <a:rPr lang="en"/>
              <a:t>Engine in good state</a:t>
            </a:r>
            <a:endParaRPr/>
          </a:p>
          <a:p>
            <a:pPr indent="-311150" lvl="0" marL="457200" rtl="0" algn="l">
              <a:spcBef>
                <a:spcPts val="0"/>
              </a:spcBef>
              <a:spcAft>
                <a:spcPts val="0"/>
              </a:spcAft>
              <a:buSzPts val="1300"/>
              <a:buChar char="●"/>
            </a:pPr>
            <a:r>
              <a:rPr lang="en"/>
              <a:t>Softwares like Dynamic Skip Fire, AVL, Intertek, DEWESoft, SWRI etc.</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Fuel Economy</a:t>
            </a:r>
            <a:endParaRPr/>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of parameter involved in this phase of testing are:</a:t>
            </a:r>
            <a:endParaRPr/>
          </a:p>
          <a:p>
            <a:pPr indent="-311150" lvl="0" marL="457200" rtl="0" algn="l">
              <a:spcBef>
                <a:spcPts val="1600"/>
              </a:spcBef>
              <a:spcAft>
                <a:spcPts val="0"/>
              </a:spcAft>
              <a:buSzPts val="1300"/>
              <a:buChar char="●"/>
            </a:pPr>
            <a:r>
              <a:rPr lang="en"/>
              <a:t>Total Time of Engine running</a:t>
            </a:r>
            <a:endParaRPr/>
          </a:p>
          <a:p>
            <a:pPr indent="-311150" lvl="0" marL="457200" rtl="0" algn="l">
              <a:spcBef>
                <a:spcPts val="0"/>
              </a:spcBef>
              <a:spcAft>
                <a:spcPts val="0"/>
              </a:spcAft>
              <a:buSzPts val="1300"/>
              <a:buChar char="●"/>
            </a:pPr>
            <a:r>
              <a:rPr lang="en"/>
              <a:t>Top Speed</a:t>
            </a:r>
            <a:endParaRPr/>
          </a:p>
          <a:p>
            <a:pPr indent="-311150" lvl="0" marL="457200" rtl="0" algn="l">
              <a:spcBef>
                <a:spcPts val="0"/>
              </a:spcBef>
              <a:spcAft>
                <a:spcPts val="0"/>
              </a:spcAft>
              <a:buSzPts val="1300"/>
              <a:buChar char="●"/>
            </a:pPr>
            <a:r>
              <a:rPr lang="en"/>
              <a:t>Average Speed</a:t>
            </a:r>
            <a:endParaRPr/>
          </a:p>
          <a:p>
            <a:pPr indent="-311150" lvl="0" marL="457200" rtl="0" algn="l">
              <a:spcBef>
                <a:spcPts val="0"/>
              </a:spcBef>
              <a:spcAft>
                <a:spcPts val="0"/>
              </a:spcAft>
              <a:buSzPts val="1300"/>
              <a:buChar char="●"/>
            </a:pPr>
            <a:r>
              <a:rPr lang="en"/>
              <a:t>Maximum Acceleration</a:t>
            </a:r>
            <a:endParaRPr/>
          </a:p>
          <a:p>
            <a:pPr indent="-311150" lvl="0" marL="457200" rtl="0" algn="l">
              <a:spcBef>
                <a:spcPts val="0"/>
              </a:spcBef>
              <a:spcAft>
                <a:spcPts val="0"/>
              </a:spcAft>
              <a:buSzPts val="1300"/>
              <a:buChar char="●"/>
            </a:pPr>
            <a:r>
              <a:rPr lang="en"/>
              <a:t>Idle Time </a:t>
            </a:r>
            <a:endParaRPr/>
          </a:p>
          <a:p>
            <a:pPr indent="-311150" lvl="0" marL="457200" rtl="0" algn="l">
              <a:spcBef>
                <a:spcPts val="0"/>
              </a:spcBef>
              <a:spcAft>
                <a:spcPts val="0"/>
              </a:spcAft>
              <a:buSzPts val="1300"/>
              <a:buChar char="●"/>
            </a:pPr>
            <a:r>
              <a:rPr lang="en"/>
              <a:t>Engine Start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Vehicle Evaluation</a:t>
            </a:r>
            <a:endParaRPr/>
          </a:p>
        </p:txBody>
      </p:sp>
      <p:sp>
        <p:nvSpPr>
          <p:cNvPr id="177" name="Google Shape;177;p20"/>
          <p:cNvSpPr txBox="1"/>
          <p:nvPr>
            <p:ph idx="1" type="body"/>
          </p:nvPr>
        </p:nvSpPr>
        <p:spPr>
          <a:xfrm>
            <a:off x="1297500" y="1567550"/>
            <a:ext cx="7038900" cy="305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phase involves vehicle inspection. This procedure is mandated by national or subnational governments in many countries, in which a vehicle is inspected to ensure that it </a:t>
            </a:r>
            <a:r>
              <a:rPr lang="en"/>
              <a:t>conforms</a:t>
            </a:r>
            <a:r>
              <a:rPr lang="en"/>
              <a:t> to regulations government safety, emission, or both. Inspection stations are places to drive inside to see if a vehicle passes inspection once a vehicle is due for inspection. </a:t>
            </a:r>
            <a:r>
              <a:rPr lang="en"/>
              <a:t>Compliance</a:t>
            </a:r>
            <a:r>
              <a:rPr lang="en"/>
              <a:t> checks, Condition checks, Function checks, Road test, Emission Test etc. </a:t>
            </a:r>
            <a:r>
              <a:rPr lang="en"/>
              <a:t>Some of the requirements for vehicle evaluation are:</a:t>
            </a:r>
            <a:endParaRPr/>
          </a:p>
          <a:p>
            <a:pPr indent="-311150" lvl="0" marL="457200" rtl="0" algn="l">
              <a:spcBef>
                <a:spcPts val="1600"/>
              </a:spcBef>
              <a:spcAft>
                <a:spcPts val="0"/>
              </a:spcAft>
              <a:buSzPts val="1300"/>
              <a:buChar char="●"/>
            </a:pPr>
            <a:r>
              <a:rPr lang="en"/>
              <a:t>Check Body Damage</a:t>
            </a:r>
            <a:endParaRPr/>
          </a:p>
          <a:p>
            <a:pPr indent="-311150" lvl="0" marL="457200" rtl="0" algn="l">
              <a:spcBef>
                <a:spcPts val="0"/>
              </a:spcBef>
              <a:spcAft>
                <a:spcPts val="0"/>
              </a:spcAft>
              <a:buSzPts val="1300"/>
              <a:buChar char="●"/>
            </a:pPr>
            <a:r>
              <a:rPr lang="en"/>
              <a:t>Test Drive vehicle</a:t>
            </a:r>
            <a:endParaRPr/>
          </a:p>
          <a:p>
            <a:pPr indent="-311150" lvl="0" marL="457200" rtl="0" algn="l">
              <a:spcBef>
                <a:spcPts val="0"/>
              </a:spcBef>
              <a:spcAft>
                <a:spcPts val="0"/>
              </a:spcAft>
              <a:buSzPts val="1300"/>
              <a:buChar char="●"/>
            </a:pPr>
            <a:r>
              <a:rPr lang="en"/>
              <a:t>Car inspected by a qualified mechanic</a:t>
            </a:r>
            <a:endParaRPr/>
          </a:p>
          <a:p>
            <a:pPr indent="-311150" lvl="0" marL="457200" rtl="0" algn="l">
              <a:spcBef>
                <a:spcPts val="0"/>
              </a:spcBef>
              <a:spcAft>
                <a:spcPts val="0"/>
              </a:spcAft>
              <a:buSzPts val="1300"/>
              <a:buChar char="●"/>
            </a:pPr>
            <a:r>
              <a:rPr lang="en"/>
              <a:t>Vehicle history report</a:t>
            </a:r>
            <a:endParaRPr/>
          </a:p>
          <a:p>
            <a:pPr indent="-311150" lvl="0" marL="457200" rtl="0" algn="l">
              <a:spcBef>
                <a:spcPts val="0"/>
              </a:spcBef>
              <a:spcAft>
                <a:spcPts val="0"/>
              </a:spcAft>
              <a:buSzPts val="1300"/>
              <a:buChar char="●"/>
            </a:pPr>
            <a:r>
              <a:rPr lang="en"/>
              <a:t>Car’s service record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Brake testing</a:t>
            </a:r>
            <a:endParaRPr/>
          </a:p>
        </p:txBody>
      </p:sp>
      <p:sp>
        <p:nvSpPr>
          <p:cNvPr id="183" name="Google Shape;183;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Georgia"/>
                <a:ea typeface="Georgia"/>
                <a:cs typeface="Georgia"/>
                <a:sym typeface="Georgia"/>
              </a:rPr>
              <a:t>Performance testing of automotive brakes involves determination of stopping time, distance and deceleration level. Braking performance of an automobile is required to be ensured for various surfaces like dry, wet, concrete, bitumen etc. as well as for prolonged applications. Various brake testing standards are used worldwide to assure vehicle and pedestrian safety i.e Automotive Research Association of India(ARAI), American Society for Testing Materials(ASTM) etc. There are 2 main kinds of brake tests:</a:t>
            </a:r>
            <a:endParaRPr>
              <a:solidFill>
                <a:srgbClr val="FFFFFF"/>
              </a:solidFill>
              <a:latin typeface="Georgia"/>
              <a:ea typeface="Georgia"/>
              <a:cs typeface="Georgia"/>
              <a:sym typeface="Georgia"/>
            </a:endParaRPr>
          </a:p>
          <a:p>
            <a:pPr indent="0" lvl="0" marL="0" rtl="0" algn="l">
              <a:spcBef>
                <a:spcPts val="1600"/>
              </a:spcBef>
              <a:spcAft>
                <a:spcPts val="0"/>
              </a:spcAft>
              <a:buNone/>
            </a:pPr>
            <a:r>
              <a:rPr lang="en">
                <a:solidFill>
                  <a:srgbClr val="FFFFFF"/>
                </a:solidFill>
                <a:latin typeface="Georgia"/>
                <a:ea typeface="Georgia"/>
                <a:cs typeface="Georgia"/>
                <a:sym typeface="Georgia"/>
              </a:rPr>
              <a:t>Speed window tests: Distance covered between 2 speeds.</a:t>
            </a:r>
            <a:endParaRPr>
              <a:solidFill>
                <a:srgbClr val="FFFFFF"/>
              </a:solidFill>
              <a:latin typeface="Georgia"/>
              <a:ea typeface="Georgia"/>
              <a:cs typeface="Georgia"/>
              <a:sym typeface="Georgia"/>
            </a:endParaRPr>
          </a:p>
          <a:p>
            <a:pPr indent="0" lvl="0" marL="0" rtl="0" algn="l">
              <a:spcBef>
                <a:spcPts val="1600"/>
              </a:spcBef>
              <a:spcAft>
                <a:spcPts val="1600"/>
              </a:spcAft>
              <a:buNone/>
            </a:pPr>
            <a:r>
              <a:rPr lang="en">
                <a:solidFill>
                  <a:srgbClr val="FFFFFF"/>
                </a:solidFill>
                <a:latin typeface="Georgia"/>
                <a:ea typeface="Georgia"/>
                <a:cs typeface="Georgia"/>
                <a:sym typeface="Georgia"/>
              </a:rPr>
              <a:t>Brake trigger tests: Distance travelled from application of brakes to a standstill.</a:t>
            </a:r>
            <a:endParaRPr>
              <a:solidFill>
                <a:srgbClr val="FFFFFF"/>
              </a:solidFill>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