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56" r:id="rId4"/>
    <p:sldId id="257" r:id="rId5"/>
    <p:sldId id="268" r:id="rId6"/>
    <p:sldId id="270" r:id="rId7"/>
    <p:sldId id="272" r:id="rId8"/>
    <p:sldId id="260" r:id="rId9"/>
    <p:sldId id="261" r:id="rId10"/>
    <p:sldId id="264" r:id="rId11"/>
    <p:sldId id="262" r:id="rId12"/>
    <p:sldId id="265" r:id="rId13"/>
    <p:sldId id="263" r:id="rId14"/>
    <p:sldId id="266" r:id="rId15"/>
    <p:sldId id="271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73BF-BF62-4362-8867-7246E61A1EA0}" v="10" dt="2018-11-14T22:29:19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455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tthewc@hotmail.com" userId="509ba73fea61b7c8" providerId="LiveId" clId="{D35073BF-BF62-4362-8867-7246E61A1EA0}"/>
    <pc:docChg chg="undo custSel modSld">
      <pc:chgData name="somatthewc@hotmail.com" userId="509ba73fea61b7c8" providerId="LiveId" clId="{D35073BF-BF62-4362-8867-7246E61A1EA0}" dt="2018-11-14T22:29:29.082" v="793" actId="1076"/>
      <pc:docMkLst>
        <pc:docMk/>
      </pc:docMkLst>
      <pc:sldChg chg="modSp modNotesTx">
        <pc:chgData name="somatthewc@hotmail.com" userId="509ba73fea61b7c8" providerId="LiveId" clId="{D35073BF-BF62-4362-8867-7246E61A1EA0}" dt="2018-11-14T22:24:42.828" v="608" actId="20577"/>
        <pc:sldMkLst>
          <pc:docMk/>
          <pc:sldMk cId="816571138" sldId="266"/>
        </pc:sldMkLst>
        <pc:spChg chg="mod">
          <ac:chgData name="somatthewc@hotmail.com" userId="509ba73fea61b7c8" providerId="LiveId" clId="{D35073BF-BF62-4362-8867-7246E61A1EA0}" dt="2018-11-14T22:24:42.828" v="608" actId="20577"/>
          <ac:spMkLst>
            <pc:docMk/>
            <pc:sldMk cId="816571138" sldId="266"/>
            <ac:spMk id="3" creationId="{11E07746-C82D-47E4-9240-5EFDA4CA26E9}"/>
          </ac:spMkLst>
        </pc:spChg>
      </pc:sldChg>
      <pc:sldChg chg="addSp delSp modSp">
        <pc:chgData name="somatthewc@hotmail.com" userId="509ba73fea61b7c8" providerId="LiveId" clId="{D35073BF-BF62-4362-8867-7246E61A1EA0}" dt="2018-11-14T22:28:22.778" v="785" actId="20577"/>
        <pc:sldMkLst>
          <pc:docMk/>
          <pc:sldMk cId="688657085" sldId="267"/>
        </pc:sldMkLst>
        <pc:spChg chg="mod">
          <ac:chgData name="somatthewc@hotmail.com" userId="509ba73fea61b7c8" providerId="LiveId" clId="{D35073BF-BF62-4362-8867-7246E61A1EA0}" dt="2018-11-14T22:27:47.208" v="654" actId="27636"/>
          <ac:spMkLst>
            <pc:docMk/>
            <pc:sldMk cId="688657085" sldId="267"/>
            <ac:spMk id="3" creationId="{AB4DE6C7-3631-4297-BB4C-7B73F3024DE4}"/>
          </ac:spMkLst>
        </pc:spChg>
        <pc:spChg chg="add mod">
          <ac:chgData name="somatthewc@hotmail.com" userId="509ba73fea61b7c8" providerId="LiveId" clId="{D35073BF-BF62-4362-8867-7246E61A1EA0}" dt="2018-11-14T22:28:22.778" v="785" actId="20577"/>
          <ac:spMkLst>
            <pc:docMk/>
            <pc:sldMk cId="688657085" sldId="267"/>
            <ac:spMk id="4" creationId="{F4CDA2B6-B8A5-4C2C-BF92-A8DA615466CE}"/>
          </ac:spMkLst>
        </pc:spChg>
        <pc:picChg chg="add del mod">
          <ac:chgData name="somatthewc@hotmail.com" userId="509ba73fea61b7c8" providerId="LiveId" clId="{D35073BF-BF62-4362-8867-7246E61A1EA0}" dt="2018-11-14T22:27:01.830" v="631" actId="478"/>
          <ac:picMkLst>
            <pc:docMk/>
            <pc:sldMk cId="688657085" sldId="267"/>
            <ac:picMk id="14338" creationId="{52F256A4-3A94-4448-ABF8-772848D27FF5}"/>
          </ac:picMkLst>
        </pc:picChg>
        <pc:picChg chg="add mod">
          <ac:chgData name="somatthewc@hotmail.com" userId="509ba73fea61b7c8" providerId="LiveId" clId="{D35073BF-BF62-4362-8867-7246E61A1EA0}" dt="2018-11-14T22:27:21.106" v="634" actId="1076"/>
          <ac:picMkLst>
            <pc:docMk/>
            <pc:sldMk cId="688657085" sldId="267"/>
            <ac:picMk id="14340" creationId="{0F6837A7-EB43-4EE4-B465-7DC71914D105}"/>
          </ac:picMkLst>
        </pc:picChg>
      </pc:sldChg>
      <pc:sldChg chg="addSp delSp modSp">
        <pc:chgData name="somatthewc@hotmail.com" userId="509ba73fea61b7c8" providerId="LiveId" clId="{D35073BF-BF62-4362-8867-7246E61A1EA0}" dt="2018-11-14T22:29:29.082" v="793" actId="1076"/>
        <pc:sldMkLst>
          <pc:docMk/>
          <pc:sldMk cId="4041774156" sldId="269"/>
        </pc:sldMkLst>
        <pc:spChg chg="mod">
          <ac:chgData name="somatthewc@hotmail.com" userId="509ba73fea61b7c8" providerId="LiveId" clId="{D35073BF-BF62-4362-8867-7246E61A1EA0}" dt="2018-11-14T22:29:26.624" v="792" actId="20577"/>
          <ac:spMkLst>
            <pc:docMk/>
            <pc:sldMk cId="4041774156" sldId="269"/>
            <ac:spMk id="3" creationId="{D427348D-7CDF-4DAB-A3FC-194AC1CB523F}"/>
          </ac:spMkLst>
        </pc:spChg>
        <pc:picChg chg="add del mod">
          <ac:chgData name="somatthewc@hotmail.com" userId="509ba73fea61b7c8" providerId="LiveId" clId="{D35073BF-BF62-4362-8867-7246E61A1EA0}" dt="2018-11-14T22:29:05.434" v="788" actId="478"/>
          <ac:picMkLst>
            <pc:docMk/>
            <pc:sldMk cId="4041774156" sldId="269"/>
            <ac:picMk id="15362" creationId="{3C28D6AA-27B2-4041-8FE4-2BA3922592E4}"/>
          </ac:picMkLst>
        </pc:picChg>
        <pc:picChg chg="add mod">
          <ac:chgData name="somatthewc@hotmail.com" userId="509ba73fea61b7c8" providerId="LiveId" clId="{D35073BF-BF62-4362-8867-7246E61A1EA0}" dt="2018-11-14T22:29:29.082" v="793" actId="1076"/>
          <ac:picMkLst>
            <pc:docMk/>
            <pc:sldMk cId="4041774156" sldId="269"/>
            <ac:picMk id="15364" creationId="{8CEF9AAF-5306-40D3-935A-849834061089}"/>
          </ac:picMkLst>
        </pc:picChg>
      </pc:sldChg>
      <pc:sldChg chg="addSp modSp modNotesTx">
        <pc:chgData name="somatthewc@hotmail.com" userId="509ba73fea61b7c8" providerId="LiveId" clId="{D35073BF-BF62-4362-8867-7246E61A1EA0}" dt="2018-11-14T22:23:31.495" v="432" actId="20577"/>
        <pc:sldMkLst>
          <pc:docMk/>
          <pc:sldMk cId="143454383" sldId="271"/>
        </pc:sldMkLst>
        <pc:spChg chg="add mod">
          <ac:chgData name="somatthewc@hotmail.com" userId="509ba73fea61b7c8" providerId="LiveId" clId="{D35073BF-BF62-4362-8867-7246E61A1EA0}" dt="2018-11-14T22:20:03.483" v="10" actId="1076"/>
          <ac:spMkLst>
            <pc:docMk/>
            <pc:sldMk cId="143454383" sldId="271"/>
            <ac:spMk id="6" creationId="{CC31F482-7352-416C-A383-0BA58DEB2530}"/>
          </ac:spMkLst>
        </pc:spChg>
        <pc:spChg chg="mod">
          <ac:chgData name="somatthewc@hotmail.com" userId="509ba73fea61b7c8" providerId="LiveId" clId="{D35073BF-BF62-4362-8867-7246E61A1EA0}" dt="2018-11-14T22:19:44" v="1" actId="20577"/>
          <ac:spMkLst>
            <pc:docMk/>
            <pc:sldMk cId="143454383" sldId="271"/>
            <ac:spMk id="7" creationId="{35D143BF-5A3D-4CB0-9E34-47D132056CCC}"/>
          </ac:spMkLst>
        </pc:spChg>
        <pc:spChg chg="mod">
          <ac:chgData name="somatthewc@hotmail.com" userId="509ba73fea61b7c8" providerId="LiveId" clId="{D35073BF-BF62-4362-8867-7246E61A1EA0}" dt="2018-11-14T22:19:41.687" v="0" actId="20577"/>
          <ac:spMkLst>
            <pc:docMk/>
            <pc:sldMk cId="143454383" sldId="271"/>
            <ac:spMk id="8" creationId="{26D953CD-A1BE-48FE-8333-7953CF32FB41}"/>
          </ac:spMkLst>
        </pc:spChg>
        <pc:spChg chg="add mod">
          <ac:chgData name="somatthewc@hotmail.com" userId="509ba73fea61b7c8" providerId="LiveId" clId="{D35073BF-BF62-4362-8867-7246E61A1EA0}" dt="2018-11-14T22:20:11.499" v="16" actId="1076"/>
          <ac:spMkLst>
            <pc:docMk/>
            <pc:sldMk cId="143454383" sldId="271"/>
            <ac:spMk id="10" creationId="{FC862FC3-9DDE-487A-A355-3D570B05B36A}"/>
          </ac:spMkLst>
        </pc:spChg>
        <pc:picChg chg="mod">
          <ac:chgData name="somatthewc@hotmail.com" userId="509ba73fea61b7c8" providerId="LiveId" clId="{D35073BF-BF62-4362-8867-7246E61A1EA0}" dt="2018-11-14T22:23:24.455" v="411" actId="1076"/>
          <ac:picMkLst>
            <pc:docMk/>
            <pc:sldMk cId="143454383" sldId="271"/>
            <ac:picMk id="5" creationId="{6CD1A9EE-C2AC-435A-B6B4-6E4528721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FF321-93FC-4F94-A1FB-015ADAAD07FA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5C40-C42E-4E91-B184-BD5867326E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Dense neural nets don’t use location information efficiently. There’s a better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32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would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2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Top: location of colors IMPORTANT</a:t>
            </a:r>
          </a:p>
          <a:p>
            <a:r>
              <a:rPr lang="en-CA" dirty="0"/>
              <a:t>Bottom: location of colors NOT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41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things we’d associate with AI in movies would probably be done with architectures involving a CNN.</a:t>
            </a:r>
          </a:p>
          <a:p>
            <a:r>
              <a:rPr lang="en-CA" dirty="0"/>
              <a:t>In this case, a robot plays Go and defeats a high-ranking human with the spatial information being handled by a CNN.</a:t>
            </a:r>
          </a:p>
          <a:p>
            <a:r>
              <a:rPr lang="en-CA" dirty="0"/>
              <a:t>Video games and robotic controls for mechatronics will also have constant video feeds handled by something convolutional.</a:t>
            </a:r>
          </a:p>
          <a:p>
            <a:endParaRPr lang="en-CA" dirty="0"/>
          </a:p>
          <a:p>
            <a:r>
              <a:rPr lang="en-CA" dirty="0"/>
              <a:t>MNIST is the standard image classification dataset. Try it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1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Yes, computers can be creative. Depending on your definition of creative, anyway.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14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76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0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43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N_classes</a:t>
            </a:r>
            <a:r>
              <a:rPr lang="en-CA" dirty="0"/>
              <a:t> here should be 2, since there’s 2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2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D5E-1392-4810-99D1-2FCEA1DDD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4B42-7439-4418-9E01-4BFD20304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4811-8595-4B71-898A-4E663029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60D4-EA8C-489A-BC15-0EC5993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123F-3F3F-4C85-AB32-365C3CF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4C43-480A-4E2C-B748-BEC26688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6B81-F4CF-4F9A-A791-0E7079E8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1EAB-5922-4975-A07A-59708A6F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C825-ECE0-49F3-9C85-B91FB48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D12-9A09-4C5D-A9D8-3758E349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1B485-A2E0-440A-902F-E2E8E1DD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D4E8F-D810-4815-ABCF-FCC66CA6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F60E-EB1C-4D94-8B80-5102A054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858D-67DC-45D7-877E-A7EBCDA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18AE-BAAA-487C-AF9C-A20EA54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E1C2-08CB-4E1B-A9DD-4C298BE7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996D-30C0-47E8-A2CD-D7EB3EBC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4EB7-F3D3-4B7E-B6ED-EBEA490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BEED-DE35-41A4-9A55-8BC46D1D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0319-078B-4551-B691-369CA048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9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FDD-6B4F-42F4-AACD-1041620B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C67F-E2CE-4E95-9BC9-EF7DD3C9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4966-A8A9-4E85-B7EB-957F16BA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98FD-BF98-4C19-8DAB-A712C61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9F58-D9A2-4273-9065-6601B97E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4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5765-5A5B-459C-A4CA-4DC0E7D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E87F-C5E1-4D06-80F8-A102A908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175C-797A-4AA5-BA46-B179C3E4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B1CD-5481-4900-8947-BDE74A96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4DF3-0798-4654-BBA0-54CF0EB9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54E5-2D1B-485A-8E0F-F506449F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45B-CB62-4B35-A61C-A3CFF9A0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DCD7-AEBB-450B-BA82-B05A9B54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4AFE-2246-4818-A0BA-94D4DD5B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A88F-A048-4BAF-A1C9-643B1F3F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7DA37-0F58-4055-8FEB-7FA32E9E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2079-E5AC-4F59-919D-13662FEB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38B-0D04-4AA0-8A17-31C52B4F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27FD-9B2B-4A7F-BE8C-ECA13694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1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DE5-F33B-4BED-BC07-E89DCCD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E26BA-B16C-4520-85EF-10DFCE6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5DA0-DCB7-49F0-BE2B-A60E549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3F58B-9243-48A7-8552-13CD449B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D8C37-A621-40BE-92A2-C70873B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D162F-F6B0-440A-AB91-F44183D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D81B-D85E-48AB-9A27-E594B7DF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7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BEF5-4688-4647-9A40-5BFAC20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1BA7-E127-4B8D-8EC0-25D901F6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FBA2-0A4A-484D-A010-3FDA3545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5DEF-30E1-4651-AD1C-E529A40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8163-F75E-4257-A664-5490248F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38FA-9F0F-4696-BAEF-EA9DCC8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E740-F77B-4FA6-83FB-9FA058E4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7C675-0D39-43E6-882E-DA05D10E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7195-33D2-459C-A41B-737A743E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F3E2-A1CC-4FC3-B755-1AE8A38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784-1E43-457A-A3AB-FCD88562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8221-B766-4F81-BA73-253FA91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4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6E079-DBAB-41CC-8F13-A29C7E8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5C-D70B-47B6-97E0-01D4337A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2011-B739-435D-9320-EC6D6385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703D-42B5-4B9B-AE6F-8CD19265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7D33-30CF-494C-BFC4-2C6DCEEC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00D-1BAE-4CB7-B08A-16A7A837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13818"/>
            <a:ext cx="5257800" cy="1325563"/>
          </a:xfrm>
        </p:spPr>
        <p:txBody>
          <a:bodyPr/>
          <a:lstStyle/>
          <a:p>
            <a:r>
              <a:rPr lang="en-CA" dirty="0"/>
              <a:t>QUICK, SOLVE THIS</a:t>
            </a:r>
          </a:p>
        </p:txBody>
      </p:sp>
      <p:sp>
        <p:nvSpPr>
          <p:cNvPr id="4" name="AutoShape 4" descr="Image result for google captcha">
            <a:extLst>
              <a:ext uri="{FF2B5EF4-FFF2-40B4-BE49-F238E27FC236}">
                <a16:creationId xmlns:a16="http://schemas.microsoft.com/office/drawing/2014/main" id="{0723CF8D-D76B-49F7-946F-18153BD78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Image result for google captcha">
            <a:extLst>
              <a:ext uri="{FF2B5EF4-FFF2-40B4-BE49-F238E27FC236}">
                <a16:creationId xmlns:a16="http://schemas.microsoft.com/office/drawing/2014/main" id="{9C93D45F-B8B9-4224-87B2-E3DD555F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90" y="356704"/>
            <a:ext cx="4068210" cy="61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0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C6B6-1A94-4755-839C-0EA2FA9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E817-9C49-4108-8AB3-69B6194F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844357"/>
            <a:ext cx="736092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Convolution</a:t>
            </a:r>
          </a:p>
          <a:p>
            <a:pPr lvl="1"/>
            <a:r>
              <a:rPr lang="en-CA" dirty="0"/>
              <a:t>Dragging this filter across the entire image and saving the “similarity” scores for each filter location.</a:t>
            </a:r>
          </a:p>
          <a:p>
            <a:pPr lvl="1"/>
            <a:r>
              <a:rPr lang="en-CA" dirty="0"/>
              <a:t>We apply this process to a lot of filters.</a:t>
            </a:r>
          </a:p>
          <a:p>
            <a:pPr lvl="1"/>
            <a:r>
              <a:rPr lang="en-CA" dirty="0"/>
              <a:t>There will be a new “filter image” for every filter.</a:t>
            </a:r>
          </a:p>
          <a:p>
            <a:r>
              <a:rPr lang="en-CA" dirty="0"/>
              <a:t>Parameters: Filter size, number of filters.</a:t>
            </a:r>
          </a:p>
          <a:p>
            <a:r>
              <a:rPr lang="en-CA" dirty="0"/>
              <a:t>Afterwards, apply an activation function to the filter image.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tf.layers.conv2d (input, filters, </a:t>
            </a:r>
            <a:r>
              <a:rPr lang="en-CA" dirty="0" err="1"/>
              <a:t>ksize</a:t>
            </a:r>
            <a:r>
              <a:rPr lang="en-CA" dirty="0"/>
              <a:t>, strides)</a:t>
            </a:r>
          </a:p>
          <a:p>
            <a:pPr lvl="1"/>
            <a:r>
              <a:rPr lang="en-CA" dirty="0"/>
              <a:t>Conv2D (filters, </a:t>
            </a:r>
            <a:r>
              <a:rPr lang="en-CA" dirty="0" err="1"/>
              <a:t>ksize</a:t>
            </a:r>
            <a:r>
              <a:rPr lang="en-CA" dirty="0"/>
              <a:t>, strides)</a:t>
            </a:r>
          </a:p>
        </p:txBody>
      </p:sp>
      <p:pic>
        <p:nvPicPr>
          <p:cNvPr id="8194" name="Picture 2" descr="Image result for pixel art">
            <a:extLst>
              <a:ext uri="{FF2B5EF4-FFF2-40B4-BE49-F238E27FC236}">
                <a16:creationId xmlns:a16="http://schemas.microsoft.com/office/drawing/2014/main" id="{D37F8BF6-F24E-45B6-875C-1FE5BE2F1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87400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5EDF94-3650-46D0-B30A-929CF6AF41B6}"/>
              </a:ext>
            </a:extLst>
          </p:cNvPr>
          <p:cNvSpPr/>
          <p:nvPr/>
        </p:nvSpPr>
        <p:spPr>
          <a:xfrm>
            <a:off x="7874000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" descr="Image result for pixel art">
            <a:extLst>
              <a:ext uri="{FF2B5EF4-FFF2-40B4-BE49-F238E27FC236}">
                <a16:creationId xmlns:a16="http://schemas.microsoft.com/office/drawing/2014/main" id="{67D10DE0-43B7-4DEB-8988-32C6BA06F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33D556-0BEB-4362-A223-3E7CD7AFC8EF}"/>
              </a:ext>
            </a:extLst>
          </p:cNvPr>
          <p:cNvSpPr/>
          <p:nvPr/>
        </p:nvSpPr>
        <p:spPr>
          <a:xfrm>
            <a:off x="9867518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2" descr="Image result for pixel art">
            <a:extLst>
              <a:ext uri="{FF2B5EF4-FFF2-40B4-BE49-F238E27FC236}">
                <a16:creationId xmlns:a16="http://schemas.microsoft.com/office/drawing/2014/main" id="{DE160EC7-80DA-421B-AAEA-A4CA99D4A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903921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085B8A-BB3D-42A7-9878-7CFF95272DF2}"/>
              </a:ext>
            </a:extLst>
          </p:cNvPr>
          <p:cNvSpPr/>
          <p:nvPr/>
        </p:nvSpPr>
        <p:spPr>
          <a:xfrm>
            <a:off x="8214164" y="3880168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 descr="Image result for pixel art">
            <a:extLst>
              <a:ext uri="{FF2B5EF4-FFF2-40B4-BE49-F238E27FC236}">
                <a16:creationId xmlns:a16="http://schemas.microsoft.com/office/drawing/2014/main" id="{D2AEC213-9C4E-4527-94A4-CDAED821F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D8EC6-E1BE-4850-AF36-AA78B90547A8}"/>
              </a:ext>
            </a:extLst>
          </p:cNvPr>
          <p:cNvSpPr/>
          <p:nvPr/>
        </p:nvSpPr>
        <p:spPr>
          <a:xfrm>
            <a:off x="10181139" y="3880167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8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58F-EC0D-4454-BCDC-A89AABCA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Max/Average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4DB-564E-4DEF-B04E-7B5E0492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Take the maximum value of a defined area (defined by pool size).</a:t>
            </a:r>
          </a:p>
          <a:p>
            <a:r>
              <a:rPr lang="en-CA" dirty="0"/>
              <a:t>Move this area across the entire image, in some way indicated by strides.</a:t>
            </a:r>
          </a:p>
          <a:p>
            <a:r>
              <a:rPr lang="en-CA" dirty="0"/>
              <a:t>Do this for each filter image.</a:t>
            </a:r>
          </a:p>
          <a:p>
            <a:r>
              <a:rPr lang="en-CA" dirty="0"/>
              <a:t>Parameters: Pool size, strides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tf.layers.max_pooling2d(inputs, 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  <a:p>
            <a:pPr lvl="1"/>
            <a:r>
              <a:rPr lang="en-CA" dirty="0"/>
              <a:t>MaxPooling2D (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</p:txBody>
      </p:sp>
      <p:pic>
        <p:nvPicPr>
          <p:cNvPr id="9220" name="Picture 4" descr="Image result for max pooling">
            <a:extLst>
              <a:ext uri="{FF2B5EF4-FFF2-40B4-BE49-F238E27FC236}">
                <a16:creationId xmlns:a16="http://schemas.microsoft.com/office/drawing/2014/main" id="{03BA2085-1A3E-4F20-9BE9-E52DD260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8" y="2233038"/>
            <a:ext cx="5731447" cy="23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8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DB1A-E642-4AA2-823B-9B29A41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Max Pooling?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C2C0-680F-490C-906D-A1D47BD8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5" y="1794094"/>
            <a:ext cx="4237148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Location invariance: within each block, it doesn’t matter exactly where the maximum value is.</a:t>
            </a:r>
          </a:p>
          <a:p>
            <a:pPr lvl="1"/>
            <a:r>
              <a:rPr lang="en-CA" dirty="0" err="1"/>
              <a:t>Downsampling</a:t>
            </a:r>
            <a:r>
              <a:rPr lang="en-CA" dirty="0"/>
              <a:t>: Max pooling makes a smaller representation of the above, and hopefully retains the same information</a:t>
            </a:r>
          </a:p>
          <a:p>
            <a:pPr lvl="1"/>
            <a:r>
              <a:rPr lang="en-CA" dirty="0"/>
              <a:t>Reduction in parameters: The next layer will have to process smaller images.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42" name="Picture 2" descr="Image result for max pooled image">
            <a:extLst>
              <a:ext uri="{FF2B5EF4-FFF2-40B4-BE49-F238E27FC236}">
                <a16:creationId xmlns:a16="http://schemas.microsoft.com/office/drawing/2014/main" id="{30E3F696-1152-4F8F-90D7-A5EAB955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8" y="2651892"/>
            <a:ext cx="7439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202-9999-4874-9C0D-6E9D2496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92FF-2FCC-4F64-B17F-960292F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72807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Flatten: Take the 3-dimensional data of your CNN layers and reduce it to one-dimensional data that your dense layer understands</a:t>
            </a:r>
          </a:p>
          <a:p>
            <a:r>
              <a:rPr lang="en-CA" dirty="0"/>
              <a:t>Then, put the result of the flattening into a dense layer to get your overall output.</a:t>
            </a:r>
          </a:p>
          <a:p>
            <a:pPr lvl="1"/>
            <a:r>
              <a:rPr lang="en-CA" dirty="0"/>
              <a:t>You can add hidden layers between the CNN and output if you want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 err="1"/>
              <a:t>tf.flatten</a:t>
            </a:r>
            <a:r>
              <a:rPr lang="en-CA" dirty="0"/>
              <a:t>(x)</a:t>
            </a:r>
          </a:p>
          <a:p>
            <a:pPr lvl="1"/>
            <a:r>
              <a:rPr lang="en-CA" dirty="0"/>
              <a:t>Flatten()</a:t>
            </a:r>
          </a:p>
        </p:txBody>
      </p:sp>
      <p:pic>
        <p:nvPicPr>
          <p:cNvPr id="11266" name="Picture 2" descr="Image result for flatten array">
            <a:extLst>
              <a:ext uri="{FF2B5EF4-FFF2-40B4-BE49-F238E27FC236}">
                <a16:creationId xmlns:a16="http://schemas.microsoft.com/office/drawing/2014/main" id="{D9B08027-B1CF-4B3A-AFAA-42B184F7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185987"/>
            <a:ext cx="4867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6D3E4-011E-450A-A3D5-01539121CD4F}"/>
              </a:ext>
            </a:extLst>
          </p:cNvPr>
          <p:cNvSpPr/>
          <p:nvPr/>
        </p:nvSpPr>
        <p:spPr>
          <a:xfrm>
            <a:off x="7458561" y="3648389"/>
            <a:ext cx="3172165" cy="43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tf.flatten</a:t>
            </a:r>
            <a:r>
              <a:rPr lang="en-CA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0432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357A-86C1-4660-901F-AD689E12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7746-C82D-47E4-9240-5EFDA4C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5948680" cy="462461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Dense output layer has 1 node per class</a:t>
            </a:r>
          </a:p>
          <a:p>
            <a:r>
              <a:rPr lang="en-CA" dirty="0"/>
              <a:t>Outputs will be in terms of class probability (i.e. how likely is it that that this object belongs to each class?)</a:t>
            </a:r>
          </a:p>
          <a:p>
            <a:r>
              <a:rPr lang="en-CA" dirty="0"/>
              <a:t>The loss function used will be the log-loss</a:t>
            </a:r>
          </a:p>
          <a:p>
            <a:r>
              <a:rPr lang="en-CA" dirty="0" err="1"/>
              <a:t>e.x</a:t>
            </a:r>
            <a:r>
              <a:rPr lang="en-CA" dirty="0"/>
              <a:t>. is this face male or female?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</a:t>
            </a:r>
            <a:r>
              <a:rPr lang="en-CA" dirty="0" err="1"/>
              <a:t>n_classes</a:t>
            </a:r>
            <a:r>
              <a:rPr lang="en-CA" dirty="0"/>
              <a:t>, activation=</a:t>
            </a:r>
            <a:r>
              <a:rPr lang="en-CA" dirty="0" err="1"/>
              <a:t>tf.nn.softmax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 </a:t>
            </a:r>
            <a:r>
              <a:rPr lang="en-CA" dirty="0" err="1"/>
              <a:t>tf.losses.softmax_cross_entropy</a:t>
            </a:r>
            <a:r>
              <a:rPr lang="en-CA" dirty="0"/>
              <a:t>(…) )</a:t>
            </a:r>
          </a:p>
          <a:p>
            <a:r>
              <a:rPr lang="en-CA" dirty="0"/>
              <a:t>Code (</a:t>
            </a:r>
            <a:r>
              <a:rPr lang="en-CA" dirty="0" err="1"/>
              <a:t>keras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Dense(</a:t>
            </a:r>
            <a:r>
              <a:rPr lang="en-CA" dirty="0" err="1"/>
              <a:t>n_classes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model.compile</a:t>
            </a:r>
            <a:r>
              <a:rPr lang="en-CA" dirty="0"/>
              <a:t>(loss = “</a:t>
            </a:r>
            <a:r>
              <a:rPr lang="en-CA" dirty="0" err="1"/>
              <a:t>categorical_crossentropy</a:t>
            </a:r>
            <a:r>
              <a:rPr lang="en-CA" dirty="0"/>
              <a:t>”)</a:t>
            </a:r>
          </a:p>
        </p:txBody>
      </p:sp>
      <p:pic>
        <p:nvPicPr>
          <p:cNvPr id="4" name="Picture 4" descr="Image result for face">
            <a:extLst>
              <a:ext uri="{FF2B5EF4-FFF2-40B4-BE49-F238E27FC236}">
                <a16:creationId xmlns:a16="http://schemas.microsoft.com/office/drawing/2014/main" id="{DA93E09F-342A-4443-93D7-6A4A0E86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27" y="1949376"/>
            <a:ext cx="3067718" cy="26187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657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binary classification CNN">
            <a:extLst>
              <a:ext uri="{FF2B5EF4-FFF2-40B4-BE49-F238E27FC236}">
                <a16:creationId xmlns:a16="http://schemas.microsoft.com/office/drawing/2014/main" id="{4C9C0D08-CB08-479B-A8C8-B8E9041C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5" y="1262949"/>
            <a:ext cx="97536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ace">
            <a:extLst>
              <a:ext uri="{FF2B5EF4-FFF2-40B4-BE49-F238E27FC236}">
                <a16:creationId xmlns:a16="http://schemas.microsoft.com/office/drawing/2014/main" id="{6CD1A9EE-C2AC-435A-B6B4-6E452872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21" y="1672929"/>
            <a:ext cx="3327991" cy="31755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6FB349-87EC-42C0-BEB8-0316385FC843}"/>
              </a:ext>
            </a:extLst>
          </p:cNvPr>
          <p:cNvSpPr/>
          <p:nvPr/>
        </p:nvSpPr>
        <p:spPr>
          <a:xfrm>
            <a:off x="7772400" y="4614530"/>
            <a:ext cx="2243470" cy="61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143BF-5A3D-4CB0-9E34-47D132056CCC}"/>
              </a:ext>
            </a:extLst>
          </p:cNvPr>
          <p:cNvSpPr/>
          <p:nvPr/>
        </p:nvSpPr>
        <p:spPr>
          <a:xfrm>
            <a:off x="10540411" y="2562447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953CD-A1BE-48FE-8333-7953CF32FB41}"/>
              </a:ext>
            </a:extLst>
          </p:cNvPr>
          <p:cNvSpPr/>
          <p:nvPr/>
        </p:nvSpPr>
        <p:spPr>
          <a:xfrm>
            <a:off x="10540411" y="3368749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1F482-7352-416C-A383-0BA58DEB2530}"/>
              </a:ext>
            </a:extLst>
          </p:cNvPr>
          <p:cNvSpPr txBox="1"/>
          <p:nvPr/>
        </p:nvSpPr>
        <p:spPr>
          <a:xfrm>
            <a:off x="11197855" y="2679405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62FC3-9DDE-487A-A355-3D570B05B36A}"/>
              </a:ext>
            </a:extLst>
          </p:cNvPr>
          <p:cNvSpPr txBox="1"/>
          <p:nvPr/>
        </p:nvSpPr>
        <p:spPr>
          <a:xfrm>
            <a:off x="11197855" y="3502082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0.03</a:t>
            </a:r>
          </a:p>
        </p:txBody>
      </p:sp>
    </p:spTree>
    <p:extLst>
      <p:ext uri="{BB962C8B-B14F-4D97-AF65-F5344CB8AC3E}">
        <p14:creationId xmlns:p14="http://schemas.microsoft.com/office/powerpoint/2010/main" val="14345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DA28-CCEA-4D03-8386-686AB01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E6C7-3631-4297-BB4C-7B73F302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940" cy="48869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Dense output layer will have 1 node</a:t>
            </a:r>
          </a:p>
          <a:p>
            <a:r>
              <a:rPr lang="en-CA" dirty="0"/>
              <a:t>The activation function will be linear.</a:t>
            </a:r>
          </a:p>
          <a:p>
            <a:r>
              <a:rPr lang="en-CA" dirty="0"/>
              <a:t>The output will simply be the value.</a:t>
            </a:r>
          </a:p>
          <a:p>
            <a:r>
              <a:rPr lang="en-CA" dirty="0"/>
              <a:t>The loss used will be the mean squared error, mean absolute error, or something similar.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units = 1)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</a:t>
            </a:r>
            <a:r>
              <a:rPr lang="en-CA" dirty="0" err="1"/>
              <a:t>tf.square</a:t>
            </a:r>
            <a:r>
              <a:rPr lang="en-CA" dirty="0"/>
              <a:t>(labels – output))</a:t>
            </a:r>
          </a:p>
          <a:p>
            <a:r>
              <a:rPr lang="en-CA" dirty="0"/>
              <a:t>Code (</a:t>
            </a:r>
            <a:r>
              <a:rPr lang="en-CA" dirty="0" err="1"/>
              <a:t>keras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Dense(1)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14340" name="Picture 4" descr="Image result for house">
            <a:extLst>
              <a:ext uri="{FF2B5EF4-FFF2-40B4-BE49-F238E27FC236}">
                <a16:creationId xmlns:a16="http://schemas.microsoft.com/office/drawing/2014/main" id="{0F6837A7-EB43-4EE4-B465-7DC7191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14" y="1825625"/>
            <a:ext cx="476250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DA2B6-B8A5-4C2C-BF92-A8DA615466CE}"/>
              </a:ext>
            </a:extLst>
          </p:cNvPr>
          <p:cNvSpPr txBox="1"/>
          <p:nvPr/>
        </p:nvSpPr>
        <p:spPr>
          <a:xfrm>
            <a:off x="7655441" y="4805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e.x</a:t>
            </a:r>
            <a:r>
              <a:rPr lang="en-CA" dirty="0"/>
              <a:t>. How expensive is this house? (can be any single value)</a:t>
            </a:r>
          </a:p>
          <a:p>
            <a:r>
              <a:rPr lang="en-CA" dirty="0"/>
              <a:t>$2,500,000 </a:t>
            </a:r>
          </a:p>
        </p:txBody>
      </p:sp>
    </p:spTree>
    <p:extLst>
      <p:ext uri="{BB962C8B-B14F-4D97-AF65-F5344CB8AC3E}">
        <p14:creationId xmlns:p14="http://schemas.microsoft.com/office/powerpoint/2010/main" val="68865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6214-F97D-4309-B821-E0192FF1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348D-7CDF-4DAB-A3FC-194AC1C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280" cy="4351338"/>
          </a:xfrm>
        </p:spPr>
        <p:txBody>
          <a:bodyPr/>
          <a:lstStyle/>
          <a:p>
            <a:r>
              <a:rPr lang="en-CA" dirty="0"/>
              <a:t>It mimics animal visual processing systems</a:t>
            </a:r>
          </a:p>
          <a:p>
            <a:r>
              <a:rPr lang="en-CA" dirty="0"/>
              <a:t>Consecutive layers of abstraction</a:t>
            </a:r>
          </a:p>
          <a:p>
            <a:pPr lvl="1"/>
            <a:r>
              <a:rPr lang="en-CA" dirty="0"/>
              <a:t>Edges</a:t>
            </a:r>
          </a:p>
          <a:p>
            <a:pPr lvl="1"/>
            <a:r>
              <a:rPr lang="en-CA" dirty="0"/>
              <a:t>Shapes</a:t>
            </a:r>
          </a:p>
          <a:p>
            <a:pPr lvl="1"/>
            <a:r>
              <a:rPr lang="en-CA" dirty="0"/>
              <a:t>Eyes/nose/mouth/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The entire face</a:t>
            </a:r>
          </a:p>
        </p:txBody>
      </p:sp>
      <p:pic>
        <p:nvPicPr>
          <p:cNvPr id="15364" name="Picture 4" descr="Image result for convolutional NN feature">
            <a:extLst>
              <a:ext uri="{FF2B5EF4-FFF2-40B4-BE49-F238E27FC236}">
                <a16:creationId xmlns:a16="http://schemas.microsoft.com/office/drawing/2014/main" id="{8CEF9AAF-5306-40D3-935A-84983406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22" y="1515195"/>
            <a:ext cx="3632477" cy="382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AAFA-A469-4BAA-AB6A-322CAB39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en-CA" dirty="0"/>
              <a:t>That was easy. Now teach a computer to do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19A-5024-4ED5-86F6-2F874F5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Wait, neural nets can do that.</a:t>
            </a:r>
          </a:p>
          <a:p>
            <a:pPr lvl="1"/>
            <a:r>
              <a:rPr lang="en-CA" dirty="0"/>
              <a:t>Yep.</a:t>
            </a:r>
          </a:p>
          <a:p>
            <a:r>
              <a:rPr lang="en-CA" dirty="0"/>
              <a:t>Dense neural nets will attempt to learn a dependency between ALL pixels.</a:t>
            </a:r>
          </a:p>
          <a:p>
            <a:pPr lvl="1"/>
            <a:r>
              <a:rPr lang="en-CA" dirty="0"/>
              <a:t>Would you expect to have a strong dependency between the two  pixels pointed out?</a:t>
            </a:r>
          </a:p>
        </p:txBody>
      </p:sp>
      <p:sp>
        <p:nvSpPr>
          <p:cNvPr id="4" name="AutoShape 2" descr="Image result for face">
            <a:extLst>
              <a:ext uri="{FF2B5EF4-FFF2-40B4-BE49-F238E27FC236}">
                <a16:creationId xmlns:a16="http://schemas.microsoft.com/office/drawing/2014/main" id="{57499CB4-F33E-41DF-AE44-0368B2D8C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2" name="Picture 4" descr="Image result for face">
            <a:extLst>
              <a:ext uri="{FF2B5EF4-FFF2-40B4-BE49-F238E27FC236}">
                <a16:creationId xmlns:a16="http://schemas.microsoft.com/office/drawing/2014/main" id="{C89601E6-6854-4E3E-9764-1D639AE6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35" y="1825625"/>
            <a:ext cx="4624560" cy="39477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89D4B6-004D-4598-B7B8-388597E9F05F}"/>
              </a:ext>
            </a:extLst>
          </p:cNvPr>
          <p:cNvCxnSpPr>
            <a:cxnSpLocks/>
          </p:cNvCxnSpPr>
          <p:nvPr/>
        </p:nvCxnSpPr>
        <p:spPr>
          <a:xfrm>
            <a:off x="7538720" y="1595120"/>
            <a:ext cx="1036320" cy="130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A5B17-77C5-4C59-8800-F48C65794B14}"/>
              </a:ext>
            </a:extLst>
          </p:cNvPr>
          <p:cNvCxnSpPr>
            <a:cxnSpLocks/>
          </p:cNvCxnSpPr>
          <p:nvPr/>
        </p:nvCxnSpPr>
        <p:spPr>
          <a:xfrm flipH="1">
            <a:off x="10540927" y="2133600"/>
            <a:ext cx="1410408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9323-5FBD-472C-B322-5316A0CD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9F62B-817A-4FE6-A157-16DD8803C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known as CNN)</a:t>
            </a:r>
          </a:p>
        </p:txBody>
      </p:sp>
    </p:spTree>
    <p:extLst>
      <p:ext uri="{BB962C8B-B14F-4D97-AF65-F5344CB8AC3E}">
        <p14:creationId xmlns:p14="http://schemas.microsoft.com/office/powerpoint/2010/main" val="31099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2FDB-629B-4F86-8A4A-B1E43EE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E171-7FF0-4387-84C5-7DE3799D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873568"/>
            <a:ext cx="5979160" cy="4351338"/>
          </a:xfrm>
        </p:spPr>
        <p:txBody>
          <a:bodyPr/>
          <a:lstStyle/>
          <a:p>
            <a:r>
              <a:rPr lang="en-CA" dirty="0"/>
              <a:t>They handle data where location is important.</a:t>
            </a:r>
          </a:p>
          <a:p>
            <a:r>
              <a:rPr lang="en-CA" dirty="0"/>
              <a:t>Most commonly, images!</a:t>
            </a:r>
          </a:p>
          <a:p>
            <a:endParaRPr lang="en-CA" dirty="0"/>
          </a:p>
          <a:p>
            <a:r>
              <a:rPr lang="en-CA" dirty="0"/>
              <a:t>We’ll cover image classification and regression here.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076" name="Picture 4" descr="Image result for russian flag vs netherlands flag">
            <a:extLst>
              <a:ext uri="{FF2B5EF4-FFF2-40B4-BE49-F238E27FC236}">
                <a16:creationId xmlns:a16="http://schemas.microsoft.com/office/drawing/2014/main" id="{F82EC314-4F3A-4F85-A167-8C96C68A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60" y="365125"/>
            <a:ext cx="4313443" cy="33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6389CA-7215-4C78-BDC3-DB6A031F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3101"/>
              </p:ext>
            </p:extLst>
          </p:nvPr>
        </p:nvGraphicFramePr>
        <p:xfrm>
          <a:off x="6151880" y="3881120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0F6B54-E8F9-4EFD-AB77-E19ECF4C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03906"/>
              </p:ext>
            </p:extLst>
          </p:nvPr>
        </p:nvGraphicFramePr>
        <p:xfrm>
          <a:off x="6151880" y="5280026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FF1-B4C1-4E1B-9630-57031564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Applications of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0EC7-7C4D-4907-B5C4-D16AE6E6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3" y="1690688"/>
            <a:ext cx="699516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Lots of Reinforcement Learning</a:t>
            </a:r>
          </a:p>
          <a:p>
            <a:pPr lvl="1"/>
            <a:r>
              <a:rPr lang="en-CA" dirty="0" err="1"/>
              <a:t>e.x</a:t>
            </a:r>
            <a:r>
              <a:rPr lang="en-CA" dirty="0"/>
              <a:t>. AlphaGo </a:t>
            </a:r>
          </a:p>
          <a:p>
            <a:pPr lvl="1"/>
            <a:r>
              <a:rPr lang="en-CA" dirty="0"/>
              <a:t>Board games have important spatial information</a:t>
            </a:r>
          </a:p>
          <a:p>
            <a:pPr lvl="1"/>
            <a:r>
              <a:rPr lang="en-CA" dirty="0"/>
              <a:t>Also, video games and robotic control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Medical Imaging/</a:t>
            </a:r>
            <a:r>
              <a:rPr lang="en-CA" dirty="0" err="1"/>
              <a:t>Histiologic</a:t>
            </a:r>
            <a:r>
              <a:rPr lang="en-CA" dirty="0"/>
              <a:t> Diagnoses</a:t>
            </a:r>
          </a:p>
          <a:p>
            <a:pPr lvl="1"/>
            <a:r>
              <a:rPr lang="en-CA" dirty="0"/>
              <a:t>Can accurately diagnose if a slide has cancer, for example</a:t>
            </a:r>
          </a:p>
          <a:p>
            <a:pPr lvl="1"/>
            <a:r>
              <a:rPr lang="en-CA" dirty="0"/>
              <a:t>There’s several datasets on Kaggle for this. </a:t>
            </a:r>
            <a:r>
              <a:rPr lang="en-CA" sz="500" dirty="0"/>
              <a:t>if you want to tell med schools that you created a program to diagnose cancer from </a:t>
            </a:r>
            <a:r>
              <a:rPr lang="en-CA" sz="500" dirty="0" err="1"/>
              <a:t>histiologic</a:t>
            </a:r>
            <a:r>
              <a:rPr lang="en-CA" sz="500" dirty="0"/>
              <a:t> slides</a:t>
            </a:r>
          </a:p>
          <a:p>
            <a:pPr lvl="1"/>
            <a:endParaRPr lang="en-CA" sz="500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result for alphago">
            <a:extLst>
              <a:ext uri="{FF2B5EF4-FFF2-40B4-BE49-F238E27FC236}">
                <a16:creationId xmlns:a16="http://schemas.microsoft.com/office/drawing/2014/main" id="{90B5A6A9-0A20-4616-A59D-DF7F6511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43" y="1387474"/>
            <a:ext cx="4675070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stology cancer">
            <a:extLst>
              <a:ext uri="{FF2B5EF4-FFF2-40B4-BE49-F238E27FC236}">
                <a16:creationId xmlns:a16="http://schemas.microsoft.com/office/drawing/2014/main" id="{D1718DDC-10DC-4FC4-BBEC-CC87F1C4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71" y="4154806"/>
            <a:ext cx="3756214" cy="252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801-98DF-41B5-81B0-5314975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6182-91B7-4E7E-97B9-064F9492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800" cy="4351338"/>
          </a:xfrm>
        </p:spPr>
        <p:txBody>
          <a:bodyPr/>
          <a:lstStyle/>
          <a:p>
            <a:r>
              <a:rPr lang="en-CA" dirty="0"/>
              <a:t>Artistic Generation of Images</a:t>
            </a:r>
          </a:p>
          <a:p>
            <a:pPr lvl="1"/>
            <a:r>
              <a:rPr lang="en-CA" dirty="0"/>
              <a:t>Artistic style transfer, for example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122" name="Picture 2" descr="Image result for artistic style transfer">
            <a:extLst>
              <a:ext uri="{FF2B5EF4-FFF2-40B4-BE49-F238E27FC236}">
                <a16:creationId xmlns:a16="http://schemas.microsoft.com/office/drawing/2014/main" id="{F86DEB65-AAF1-4ADC-8EE2-F502D451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3188335"/>
            <a:ext cx="11765280" cy="3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FDC4-DA10-4DB4-9C2F-DCFC459D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BBE-BE19-49DE-8320-3164999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288"/>
            <a:ext cx="10515600" cy="4351338"/>
          </a:xfrm>
        </p:spPr>
        <p:txBody>
          <a:bodyPr/>
          <a:lstStyle/>
          <a:p>
            <a:r>
              <a:rPr lang="en-CA" dirty="0"/>
              <a:t>It’s actually ideal for time series data. (1D)</a:t>
            </a:r>
          </a:p>
          <a:p>
            <a:pPr lvl="1"/>
            <a:r>
              <a:rPr lang="en-CA" dirty="0"/>
              <a:t>RNNs overfit heavily</a:t>
            </a:r>
          </a:p>
          <a:p>
            <a:pPr lvl="1"/>
            <a:r>
              <a:rPr lang="en-CA" dirty="0"/>
              <a:t>“spatial” dependence is pretty similar to “temporal” dependence</a:t>
            </a:r>
          </a:p>
          <a:p>
            <a:r>
              <a:rPr lang="en-CA" dirty="0"/>
              <a:t>Video </a:t>
            </a:r>
          </a:p>
          <a:p>
            <a:pPr lvl="1"/>
            <a:r>
              <a:rPr lang="en-CA" dirty="0"/>
              <a:t>Along the same idea as 2D</a:t>
            </a:r>
          </a:p>
          <a:p>
            <a:pPr lvl="1"/>
            <a:r>
              <a:rPr lang="en-CA" dirty="0"/>
              <a:t>But, you can add a time-dependent layer or convolve over 3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7DACF-B389-4141-9642-41644890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13" y="4080960"/>
            <a:ext cx="7053696" cy="26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ACE3-4EFA-4F14-A7AC-3637E20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E566-BE16-4088-B84F-7ECCF80D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360" cy="4351338"/>
          </a:xfrm>
        </p:spPr>
        <p:txBody>
          <a:bodyPr/>
          <a:lstStyle/>
          <a:p>
            <a:r>
              <a:rPr lang="en-CA" dirty="0"/>
              <a:t>Convolutional Layers (several stacked)</a:t>
            </a:r>
          </a:p>
          <a:p>
            <a:pPr lvl="1"/>
            <a:r>
              <a:rPr lang="en-CA" dirty="0"/>
              <a:t>Convolution</a:t>
            </a:r>
          </a:p>
          <a:p>
            <a:pPr lvl="1"/>
            <a:r>
              <a:rPr lang="en-CA" dirty="0"/>
              <a:t>Max Pooling</a:t>
            </a:r>
          </a:p>
          <a:p>
            <a:endParaRPr lang="en-CA" dirty="0"/>
          </a:p>
          <a:p>
            <a:r>
              <a:rPr lang="en-CA" dirty="0"/>
              <a:t>Dense layers and Output Layer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 descr="Image result for convolutional neural network architecture">
            <a:extLst>
              <a:ext uri="{FF2B5EF4-FFF2-40B4-BE49-F238E27FC236}">
                <a16:creationId xmlns:a16="http://schemas.microsoft.com/office/drawing/2014/main" id="{B81043E8-6CB6-4C09-B6BC-6C04BD45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8293"/>
            <a:ext cx="7620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3ABC-6A4A-433F-B172-A5DBDDEE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BEB4-0B3C-493E-A7AC-BCC61CD3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0688"/>
            <a:ext cx="6985000" cy="4351338"/>
          </a:xfrm>
        </p:spPr>
        <p:txBody>
          <a:bodyPr>
            <a:normAutofit/>
          </a:bodyPr>
          <a:lstStyle/>
          <a:p>
            <a:r>
              <a:rPr lang="en-CA" dirty="0"/>
              <a:t>Filters</a:t>
            </a:r>
          </a:p>
          <a:p>
            <a:pPr lvl="1"/>
            <a:r>
              <a:rPr lang="en-CA" dirty="0"/>
              <a:t>A small “box” that looks like a part of the image you want to look for</a:t>
            </a:r>
          </a:p>
          <a:p>
            <a:pPr lvl="1"/>
            <a:r>
              <a:rPr lang="en-CA" dirty="0"/>
              <a:t>Multiplying the filter by the part of the image gives us an indication of the amount of similarity the image part has with our filter</a:t>
            </a:r>
          </a:p>
          <a:p>
            <a:r>
              <a:rPr lang="en-CA" dirty="0"/>
              <a:t>So how do we get these filters?</a:t>
            </a:r>
          </a:p>
          <a:p>
            <a:pPr lvl="1"/>
            <a:r>
              <a:rPr lang="en-CA" dirty="0"/>
              <a:t>Backpropagation gets us the weights of filters that we need.</a:t>
            </a:r>
          </a:p>
          <a:p>
            <a:pPr lvl="1"/>
            <a:endParaRPr lang="en-CA" dirty="0"/>
          </a:p>
        </p:txBody>
      </p:sp>
      <p:pic>
        <p:nvPicPr>
          <p:cNvPr id="7170" name="Picture 2" descr="Image result for convolutional filter">
            <a:extLst>
              <a:ext uri="{FF2B5EF4-FFF2-40B4-BE49-F238E27FC236}">
                <a16:creationId xmlns:a16="http://schemas.microsoft.com/office/drawing/2014/main" id="{DFB79573-F304-4F6C-9EDC-56E8045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65" y="1792288"/>
            <a:ext cx="570109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1027</Words>
  <Application>Microsoft Office PowerPoint</Application>
  <PresentationFormat>Widescreen</PresentationFormat>
  <Paragraphs>156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QUICK, SOLVE THIS</vt:lpstr>
      <vt:lpstr>That was easy. Now teach a computer to do it.</vt:lpstr>
      <vt:lpstr>Convolutional Neural Nets</vt:lpstr>
      <vt:lpstr>What are they used for?</vt:lpstr>
      <vt:lpstr>Some Applications of CNNs</vt:lpstr>
      <vt:lpstr>More Applications</vt:lpstr>
      <vt:lpstr>More Applications?</vt:lpstr>
      <vt:lpstr>Parts of a CNN</vt:lpstr>
      <vt:lpstr>Convolutional Layer: Convolution (Filter)</vt:lpstr>
      <vt:lpstr>Convolutional Layer: Convolution (operation)</vt:lpstr>
      <vt:lpstr>Convolutional Layer: Max/Average Pooling</vt:lpstr>
      <vt:lpstr>Why Max Pooling?</vt:lpstr>
      <vt:lpstr>Output Layer</vt:lpstr>
      <vt:lpstr>Classification</vt:lpstr>
      <vt:lpstr>PowerPoint Presentation</vt:lpstr>
      <vt:lpstr>Regression</vt:lpstr>
      <vt:lpstr>Why does this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Nets</dc:title>
  <dc:creator>somatthewc@hotmail.com</dc:creator>
  <cp:lastModifiedBy> </cp:lastModifiedBy>
  <cp:revision>22</cp:revision>
  <dcterms:created xsi:type="dcterms:W3CDTF">2018-11-14T18:13:23Z</dcterms:created>
  <dcterms:modified xsi:type="dcterms:W3CDTF">2019-02-11T22:13:20Z</dcterms:modified>
</cp:coreProperties>
</file>