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d2b70a1793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d2b70a1793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d2b70a1793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d2b70a1793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d2b70a1793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d2b70a1793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d2b70a1793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d2b70a1793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d2b70a1793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d2b70a1793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d2b70a179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d2b70a179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d2b70a1793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d2b70a1793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d2b70a1793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d2b70a1793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d2b70a1793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d2b70a1793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d2b70a1793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d2b70a1793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d2b70a1793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d2b70a1793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d2b70a1793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d2b70a1793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d2b70a1793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d2b70a1793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jp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github.com/dotnet-architecture/eShopOnContainers" TargetMode="External"/><Relationship Id="rId4" Type="http://schemas.openxmlformats.org/officeDocument/2006/relationships/hyperlink" Target="https://github.com/NandakishorV/Hostel-Managemen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System Security Project</a:t>
            </a:r>
            <a:endParaRPr/>
          </a:p>
        </p:txBody>
      </p:sp>
      <p:sp>
        <p:nvSpPr>
          <p:cNvPr id="55" name="Google Shape;55;p13"/>
          <p:cNvSpPr txBox="1"/>
          <p:nvPr>
            <p:ph idx="1" type="subTitle"/>
          </p:nvPr>
        </p:nvSpPr>
        <p:spPr>
          <a:xfrm>
            <a:off x="311700" y="279717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300"/>
              <a:t>Akil and Nandakishor</a:t>
            </a:r>
            <a:endParaRPr sz="23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id="105" name="Google Shape;105;p22"/>
          <p:cNvPicPr preferRelativeResize="0"/>
          <p:nvPr/>
        </p:nvPicPr>
        <p:blipFill>
          <a:blip r:embed="rId3">
            <a:alphaModFix/>
          </a:blip>
          <a:stretch>
            <a:fillRect/>
          </a:stretch>
        </p:blipFill>
        <p:spPr>
          <a:xfrm>
            <a:off x="548126" y="353600"/>
            <a:ext cx="2562675" cy="4436275"/>
          </a:xfrm>
          <a:prstGeom prst="rect">
            <a:avLst/>
          </a:prstGeom>
          <a:noFill/>
          <a:ln>
            <a:noFill/>
          </a:ln>
        </p:spPr>
      </p:pic>
      <p:pic>
        <p:nvPicPr>
          <p:cNvPr id="106" name="Google Shape;106;p22"/>
          <p:cNvPicPr preferRelativeResize="0"/>
          <p:nvPr/>
        </p:nvPicPr>
        <p:blipFill>
          <a:blip r:embed="rId4">
            <a:alphaModFix/>
          </a:blip>
          <a:stretch>
            <a:fillRect/>
          </a:stretch>
        </p:blipFill>
        <p:spPr>
          <a:xfrm>
            <a:off x="3268275" y="353600"/>
            <a:ext cx="5701323" cy="2792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a:t>
            </a:r>
            <a:endParaRPr/>
          </a:p>
        </p:txBody>
      </p:sp>
      <p:sp>
        <p:nvSpPr>
          <p:cNvPr id="112" name="Google Shape;112;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Jaeger and OpenTracing</a:t>
            </a:r>
            <a:endParaRPr/>
          </a:p>
          <a:p>
            <a:pPr indent="-317500" lvl="1" marL="914400" rtl="0" algn="l">
              <a:spcBef>
                <a:spcPts val="0"/>
              </a:spcBef>
              <a:spcAft>
                <a:spcPts val="0"/>
              </a:spcAft>
              <a:buSzPts val="1400"/>
              <a:buChar char="○"/>
            </a:pPr>
            <a:r>
              <a:rPr lang="en"/>
              <a:t>Very </a:t>
            </a:r>
            <a:r>
              <a:rPr lang="en"/>
              <a:t>similar</a:t>
            </a:r>
            <a:r>
              <a:rPr lang="en"/>
              <a:t> to OpenTelemetry</a:t>
            </a:r>
            <a:endParaRPr/>
          </a:p>
          <a:p>
            <a:pPr indent="-317500" lvl="1" marL="914400" rtl="0" algn="l">
              <a:spcBef>
                <a:spcPts val="0"/>
              </a:spcBef>
              <a:spcAft>
                <a:spcPts val="0"/>
              </a:spcAft>
              <a:buSzPts val="1400"/>
              <a:buChar char="○"/>
            </a:pPr>
            <a:r>
              <a:rPr lang="en"/>
              <a:t>Not used much, and OpenTelemetry preferred over both</a:t>
            </a:r>
            <a:endParaRPr/>
          </a:p>
          <a:p>
            <a:pPr indent="-342900" lvl="0" marL="457200" rtl="0" algn="l">
              <a:spcBef>
                <a:spcPts val="0"/>
              </a:spcBef>
              <a:spcAft>
                <a:spcPts val="0"/>
              </a:spcAft>
              <a:buSzPts val="1800"/>
              <a:buChar char="●"/>
            </a:pPr>
            <a:r>
              <a:rPr lang="en"/>
              <a:t>Conclusion</a:t>
            </a:r>
            <a:endParaRPr/>
          </a:p>
          <a:p>
            <a:pPr indent="-317500" lvl="1" marL="914400" rtl="0" algn="l">
              <a:spcBef>
                <a:spcPts val="0"/>
              </a:spcBef>
              <a:spcAft>
                <a:spcPts val="0"/>
              </a:spcAft>
              <a:buSzPts val="1400"/>
              <a:buChar char="○"/>
            </a:pPr>
            <a:r>
              <a:rPr lang="en"/>
              <a:t>Since we were unable to build a dependency graph using OpenTelemetry, our other option was to build APIs and model API calls based on some graph. That way, we know which API is calling which and keep track of everything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a:t>
            </a:r>
            <a:endParaRPr/>
          </a:p>
        </p:txBody>
      </p:sp>
      <p:sp>
        <p:nvSpPr>
          <p:cNvPr id="118" name="Google Shape;118;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Modeling APIs and calls based on a graph</a:t>
            </a:r>
            <a:endParaRPr/>
          </a:p>
          <a:p>
            <a:pPr indent="-317500" lvl="1" marL="914400" rtl="0" algn="l">
              <a:spcBef>
                <a:spcPts val="0"/>
              </a:spcBef>
              <a:spcAft>
                <a:spcPts val="0"/>
              </a:spcAft>
              <a:buSzPts val="1400"/>
              <a:buChar char="○"/>
            </a:pPr>
            <a:r>
              <a:rPr lang="en"/>
              <a:t>Started by designing a simple skeleton for APIs</a:t>
            </a:r>
            <a:endParaRPr/>
          </a:p>
          <a:p>
            <a:pPr indent="-317500" lvl="1" marL="914400" rtl="0" algn="l">
              <a:spcBef>
                <a:spcPts val="0"/>
              </a:spcBef>
              <a:spcAft>
                <a:spcPts val="0"/>
              </a:spcAft>
              <a:buSzPts val="1400"/>
              <a:buChar char="○"/>
            </a:pPr>
            <a:r>
              <a:rPr lang="en"/>
              <a:t>Two types of API/nodes:</a:t>
            </a:r>
            <a:endParaRPr/>
          </a:p>
          <a:p>
            <a:pPr indent="-317500" lvl="2" marL="1371600" rtl="0" algn="l">
              <a:spcBef>
                <a:spcPts val="0"/>
              </a:spcBef>
              <a:spcAft>
                <a:spcPts val="0"/>
              </a:spcAft>
              <a:buSzPts val="1400"/>
              <a:buChar char="■"/>
            </a:pPr>
            <a:r>
              <a:rPr lang="en"/>
              <a:t>Database/root APIs that generate information</a:t>
            </a:r>
            <a:endParaRPr/>
          </a:p>
          <a:p>
            <a:pPr indent="-317500" lvl="2" marL="1371600" rtl="0" algn="l">
              <a:spcBef>
                <a:spcPts val="0"/>
              </a:spcBef>
              <a:spcAft>
                <a:spcPts val="0"/>
              </a:spcAft>
              <a:buSzPts val="1400"/>
              <a:buChar char="■"/>
            </a:pPr>
            <a:r>
              <a:rPr lang="en"/>
              <a:t>Other APIs that pass generated information to the leaf APIs that make initial calls</a:t>
            </a:r>
            <a:endParaRPr/>
          </a:p>
          <a:p>
            <a:pPr indent="-317500" lvl="1" marL="914400" rtl="0" algn="l">
              <a:spcBef>
                <a:spcPts val="0"/>
              </a:spcBef>
              <a:spcAft>
                <a:spcPts val="0"/>
              </a:spcAft>
              <a:buSzPts val="1400"/>
              <a:buChar char="○"/>
            </a:pPr>
            <a:r>
              <a:rPr lang="en"/>
              <a:t>Cannot build each API individually, so we decided to automate the process</a:t>
            </a:r>
            <a:endParaRPr/>
          </a:p>
          <a:p>
            <a:pPr indent="-317500" lvl="1" marL="914400" rtl="0" algn="l">
              <a:spcBef>
                <a:spcPts val="0"/>
              </a:spcBef>
              <a:spcAft>
                <a:spcPts val="0"/>
              </a:spcAft>
              <a:buSzPts val="1400"/>
              <a:buChar char="○"/>
            </a:pPr>
            <a:r>
              <a:rPr lang="en"/>
              <a:t>Our aim was to design a script file, whose input will be a graph</a:t>
            </a:r>
            <a:endParaRPr/>
          </a:p>
          <a:p>
            <a:pPr indent="-317500" lvl="1" marL="914400" rtl="0" algn="l">
              <a:spcBef>
                <a:spcPts val="0"/>
              </a:spcBef>
              <a:spcAft>
                <a:spcPts val="0"/>
              </a:spcAft>
              <a:buSzPts val="1400"/>
              <a:buChar char="○"/>
            </a:pPr>
            <a:r>
              <a:rPr lang="en"/>
              <a:t>The script file should create the entire application(all APIs) and run it</a:t>
            </a:r>
            <a:endParaRPr/>
          </a:p>
          <a:p>
            <a:pPr indent="-317500" lvl="1" marL="914400" rtl="0" algn="l">
              <a:spcBef>
                <a:spcPts val="0"/>
              </a:spcBef>
              <a:spcAft>
                <a:spcPts val="0"/>
              </a:spcAft>
              <a:buSzPts val="1400"/>
              <a:buChar char="○"/>
            </a:pPr>
            <a:r>
              <a:rPr lang="en"/>
              <a:t>Used a module called ‘faker’ to generate random data in the database nodes</a:t>
            </a:r>
            <a:endParaRPr/>
          </a:p>
          <a:p>
            <a:pPr indent="-317500" lvl="1" marL="914400" rtl="0" algn="l">
              <a:spcBef>
                <a:spcPts val="0"/>
              </a:spcBef>
              <a:spcAft>
                <a:spcPts val="0"/>
              </a:spcAft>
              <a:buSzPts val="1400"/>
              <a:buChar char="○"/>
            </a:pPr>
            <a:r>
              <a:rPr lang="en"/>
              <a:t>Each API encapsulates data it receives and adds a header with its name(to verify later if the flow was correct)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25"/>
          <p:cNvPicPr preferRelativeResize="0"/>
          <p:nvPr/>
        </p:nvPicPr>
        <p:blipFill>
          <a:blip r:embed="rId3">
            <a:alphaModFix/>
          </a:blip>
          <a:stretch>
            <a:fillRect/>
          </a:stretch>
        </p:blipFill>
        <p:spPr>
          <a:xfrm>
            <a:off x="2175249" y="445025"/>
            <a:ext cx="4619050" cy="43577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has to be done next?</a:t>
            </a:r>
            <a:endParaRPr/>
          </a:p>
        </p:txBody>
      </p:sp>
      <p:sp>
        <p:nvSpPr>
          <p:cNvPr id="129" name="Google Shape;129;p26"/>
          <p:cNvSpPr txBox="1"/>
          <p:nvPr>
            <p:ph idx="1" type="body"/>
          </p:nvPr>
        </p:nvSpPr>
        <p:spPr>
          <a:xfrm>
            <a:off x="311700" y="1152475"/>
            <a:ext cx="8520600" cy="3669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Node features have to be introduced(anything that will show up as a dependabot alert)</a:t>
            </a:r>
            <a:endParaRPr/>
          </a:p>
          <a:p>
            <a:pPr indent="-342900" lvl="0" marL="457200" rtl="0" algn="l">
              <a:spcBef>
                <a:spcPts val="0"/>
              </a:spcBef>
              <a:spcAft>
                <a:spcPts val="0"/>
              </a:spcAft>
              <a:buSzPts val="1800"/>
              <a:buChar char="●"/>
            </a:pPr>
            <a:r>
              <a:rPr lang="en"/>
              <a:t>Edge features have to be introduced(not clear how to introduce edge features yet)</a:t>
            </a:r>
            <a:endParaRPr/>
          </a:p>
          <a:p>
            <a:pPr indent="-342900" lvl="0" marL="457200" rtl="0" algn="l">
              <a:spcBef>
                <a:spcPts val="0"/>
              </a:spcBef>
              <a:spcAft>
                <a:spcPts val="0"/>
              </a:spcAft>
              <a:buSzPts val="1800"/>
              <a:buChar char="●"/>
            </a:pPr>
            <a:r>
              <a:rPr lang="en"/>
              <a:t>The entire application has to be classified as being secure/insecure(not clear how to do this yet)</a:t>
            </a:r>
            <a:endParaRPr/>
          </a:p>
          <a:p>
            <a:pPr indent="-342900" lvl="0" marL="457200" rtl="0" algn="l">
              <a:spcBef>
                <a:spcPts val="0"/>
              </a:spcBef>
              <a:spcAft>
                <a:spcPts val="0"/>
              </a:spcAft>
              <a:buSzPts val="1800"/>
              <a:buChar char="●"/>
            </a:pPr>
            <a:r>
              <a:rPr lang="en"/>
              <a:t>Learn about GNNs and how to work with them</a:t>
            </a:r>
            <a:endParaRPr/>
          </a:p>
          <a:p>
            <a:pPr indent="-342900" lvl="0" marL="457200" rtl="0" algn="l">
              <a:spcBef>
                <a:spcPts val="0"/>
              </a:spcBef>
              <a:spcAft>
                <a:spcPts val="0"/>
              </a:spcAft>
              <a:buSzPts val="1800"/>
              <a:buChar char="●"/>
            </a:pPr>
            <a:r>
              <a:rPr lang="en"/>
              <a:t>To train a GNN, multiple graphs have to be created and each graph has to be </a:t>
            </a:r>
            <a:r>
              <a:rPr lang="en"/>
              <a:t>classified</a:t>
            </a:r>
            <a:r>
              <a:rPr lang="en"/>
              <a:t> as </a:t>
            </a:r>
            <a:r>
              <a:rPr lang="en"/>
              <a:t>being secure/insecure(not clear how to generate such a big dataset and label them as secure/insecure)</a:t>
            </a:r>
            <a:endParaRPr/>
          </a:p>
          <a:p>
            <a:pPr indent="-342900" lvl="0" marL="457200" rtl="0" algn="l">
              <a:spcBef>
                <a:spcPts val="0"/>
              </a:spcBef>
              <a:spcAft>
                <a:spcPts val="0"/>
              </a:spcAft>
              <a:buSzPts val="1800"/>
              <a:buChar char="●"/>
            </a:pPr>
            <a:r>
              <a:rPr lang="en"/>
              <a:t>Use node features and edge features to build the GNN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Analyzing the structure of microservice based-based applications and the dependencies between individual application components, to identify faults and security vulnerabilities in a static manner.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Roadmap</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Build multiple instances of multiple microservices</a:t>
            </a:r>
            <a:endParaRPr/>
          </a:p>
          <a:p>
            <a:pPr indent="-342900" lvl="0" marL="457200" rtl="0" algn="l">
              <a:spcBef>
                <a:spcPts val="0"/>
              </a:spcBef>
              <a:spcAft>
                <a:spcPts val="0"/>
              </a:spcAft>
              <a:buSzPts val="1800"/>
              <a:buChar char="●"/>
            </a:pPr>
            <a:r>
              <a:rPr lang="en"/>
              <a:t>Identify paths of flow of data for each API call</a:t>
            </a:r>
            <a:endParaRPr/>
          </a:p>
          <a:p>
            <a:pPr indent="-342900" lvl="0" marL="457200" rtl="0" algn="l">
              <a:spcBef>
                <a:spcPts val="0"/>
              </a:spcBef>
              <a:spcAft>
                <a:spcPts val="0"/>
              </a:spcAft>
              <a:buSzPts val="1800"/>
              <a:buChar char="●"/>
            </a:pPr>
            <a:r>
              <a:rPr lang="en"/>
              <a:t>Build a graph to represent flow of data where nodes are APIs and edges are the calls made between them</a:t>
            </a:r>
            <a:endParaRPr/>
          </a:p>
          <a:p>
            <a:pPr indent="-342900" lvl="0" marL="457200" rtl="0" algn="l">
              <a:spcBef>
                <a:spcPts val="0"/>
              </a:spcBef>
              <a:spcAft>
                <a:spcPts val="0"/>
              </a:spcAft>
              <a:buSzPts val="1800"/>
              <a:buChar char="●"/>
            </a:pPr>
            <a:r>
              <a:rPr lang="en"/>
              <a:t>Identify which nodes/APIs are secure/insecure</a:t>
            </a:r>
            <a:endParaRPr/>
          </a:p>
          <a:p>
            <a:pPr indent="-342900" lvl="0" marL="457200" rtl="0" algn="l">
              <a:spcBef>
                <a:spcPts val="0"/>
              </a:spcBef>
              <a:spcAft>
                <a:spcPts val="0"/>
              </a:spcAft>
              <a:buSzPts val="1800"/>
              <a:buChar char="●"/>
            </a:pPr>
            <a:r>
              <a:rPr lang="en"/>
              <a:t>Identify which flows/calls are secure/insecure</a:t>
            </a:r>
            <a:endParaRPr/>
          </a:p>
          <a:p>
            <a:pPr indent="-342900" lvl="0" marL="457200" rtl="0" algn="l">
              <a:spcBef>
                <a:spcPts val="0"/>
              </a:spcBef>
              <a:spcAft>
                <a:spcPts val="0"/>
              </a:spcAft>
              <a:buSzPts val="1800"/>
              <a:buChar char="●"/>
            </a:pPr>
            <a:r>
              <a:rPr lang="en"/>
              <a:t>Classify the entire graph/application as being secure/insecure</a:t>
            </a:r>
            <a:endParaRPr/>
          </a:p>
          <a:p>
            <a:pPr indent="-342900" lvl="0" marL="457200" rtl="0" algn="l">
              <a:spcBef>
                <a:spcPts val="0"/>
              </a:spcBef>
              <a:spcAft>
                <a:spcPts val="0"/>
              </a:spcAft>
              <a:buSzPts val="1800"/>
              <a:buChar char="●"/>
            </a:pPr>
            <a:r>
              <a:rPr lang="en"/>
              <a:t>Build a graph neural network that takes the whole graph along with security findings of nodes and edges as features, to classify the entire application as being secure/insecure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Tools </a:t>
            </a:r>
            <a:r>
              <a:rPr lang="en"/>
              <a:t>involved</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FastAPI/OpenAPI</a:t>
            </a:r>
            <a:endParaRPr/>
          </a:p>
          <a:p>
            <a:pPr indent="-342900" lvl="0" marL="457200" rtl="0" algn="l">
              <a:spcBef>
                <a:spcPts val="0"/>
              </a:spcBef>
              <a:spcAft>
                <a:spcPts val="0"/>
              </a:spcAft>
              <a:buSzPts val="1800"/>
              <a:buChar char="●"/>
            </a:pPr>
            <a:r>
              <a:rPr lang="en"/>
              <a:t>OpenTelemetry/OpenTracing/</a:t>
            </a:r>
            <a:r>
              <a:rPr lang="en"/>
              <a:t>Jaeger</a:t>
            </a:r>
            <a:endParaRPr/>
          </a:p>
          <a:p>
            <a:pPr indent="-342900" lvl="0" marL="457200" rtl="0" algn="l">
              <a:spcBef>
                <a:spcPts val="0"/>
              </a:spcBef>
              <a:spcAft>
                <a:spcPts val="0"/>
              </a:spcAft>
              <a:buSzPts val="1800"/>
              <a:buChar char="●"/>
            </a:pPr>
            <a:r>
              <a:rPr lang="en"/>
              <a:t>Weaver</a:t>
            </a:r>
            <a:endParaRPr/>
          </a:p>
          <a:p>
            <a:pPr indent="-342900" lvl="0" marL="457200" rtl="0" algn="l">
              <a:spcBef>
                <a:spcPts val="0"/>
              </a:spcBef>
              <a:spcAft>
                <a:spcPts val="0"/>
              </a:spcAft>
              <a:buSzPts val="1800"/>
              <a:buChar char="●"/>
            </a:pPr>
            <a:r>
              <a:rPr lang="en"/>
              <a:t>Kong</a:t>
            </a:r>
            <a:endParaRPr/>
          </a:p>
          <a:p>
            <a:pPr indent="-342900" lvl="0" marL="457200" rtl="0" algn="l">
              <a:spcBef>
                <a:spcPts val="0"/>
              </a:spcBef>
              <a:spcAft>
                <a:spcPts val="0"/>
              </a:spcAft>
              <a:buSzPts val="1800"/>
              <a:buChar char="●"/>
            </a:pPr>
            <a:r>
              <a:rPr lang="en"/>
              <a:t>GitHub Dependabot</a:t>
            </a:r>
            <a:endParaRPr/>
          </a:p>
          <a:p>
            <a:pPr indent="-342900" lvl="0" marL="457200" rtl="0" algn="l">
              <a:spcBef>
                <a:spcPts val="0"/>
              </a:spcBef>
              <a:spcAft>
                <a:spcPts val="0"/>
              </a:spcAft>
              <a:buSzPts val="1800"/>
              <a:buChar char="●"/>
            </a:pPr>
            <a:r>
              <a:rPr lang="en"/>
              <a:t>TensorFlow</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a:t>
            </a:r>
            <a:endParaRPr/>
          </a:p>
        </p:txBody>
      </p:sp>
      <p:sp>
        <p:nvSpPr>
          <p:cNvPr id="79" name="Google Shape;79;p17"/>
          <p:cNvSpPr txBox="1"/>
          <p:nvPr>
            <p:ph idx="1" type="body"/>
          </p:nvPr>
        </p:nvSpPr>
        <p:spPr>
          <a:xfrm>
            <a:off x="311700" y="11417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Static analysis tools </a:t>
            </a:r>
            <a:endParaRPr/>
          </a:p>
          <a:p>
            <a:pPr indent="-317500" lvl="1" marL="914400" rtl="0" algn="l">
              <a:spcBef>
                <a:spcPts val="0"/>
              </a:spcBef>
              <a:spcAft>
                <a:spcPts val="0"/>
              </a:spcAft>
              <a:buSzPts val="1400"/>
              <a:buChar char="○"/>
            </a:pPr>
            <a:r>
              <a:rPr lang="en"/>
              <a:t>Ran dependabot on </a:t>
            </a:r>
            <a:r>
              <a:rPr lang="en" u="sng">
                <a:solidFill>
                  <a:schemeClr val="hlink"/>
                </a:solidFill>
                <a:hlinkClick r:id="rId3"/>
              </a:rPr>
              <a:t>eShopOnContainers</a:t>
            </a:r>
            <a:endParaRPr/>
          </a:p>
          <a:p>
            <a:pPr indent="-317500" lvl="1" marL="914400" rtl="0" algn="l">
              <a:spcBef>
                <a:spcPts val="0"/>
              </a:spcBef>
              <a:spcAft>
                <a:spcPts val="0"/>
              </a:spcAft>
              <a:buSzPts val="1400"/>
              <a:buChar char="○"/>
            </a:pPr>
            <a:r>
              <a:rPr lang="en"/>
              <a:t>Also ran </a:t>
            </a:r>
            <a:r>
              <a:rPr lang="en"/>
              <a:t>codeQL on the same</a:t>
            </a:r>
            <a:endParaRPr/>
          </a:p>
          <a:p>
            <a:pPr indent="-317500" lvl="1" marL="914400" rtl="0" algn="l">
              <a:spcBef>
                <a:spcPts val="0"/>
              </a:spcBef>
              <a:spcAft>
                <a:spcPts val="0"/>
              </a:spcAft>
              <a:buSzPts val="1400"/>
              <a:buChar char="○"/>
            </a:pPr>
            <a:r>
              <a:rPr lang="en"/>
              <a:t>Ran codeQL on </a:t>
            </a:r>
            <a:r>
              <a:rPr lang="en" u="sng">
                <a:solidFill>
                  <a:schemeClr val="hlink"/>
                </a:solidFill>
                <a:hlinkClick r:id="rId4"/>
              </a:rPr>
              <a:t>Hostel-Management</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FastAPI and OpenAPI</a:t>
            </a:r>
            <a:endParaRPr/>
          </a:p>
          <a:p>
            <a:pPr indent="-317500" lvl="1" marL="914400" rtl="0" algn="l">
              <a:spcBef>
                <a:spcPts val="0"/>
              </a:spcBef>
              <a:spcAft>
                <a:spcPts val="0"/>
              </a:spcAft>
              <a:buSzPts val="1400"/>
              <a:buChar char="○"/>
            </a:pPr>
            <a:r>
              <a:rPr lang="en"/>
              <a:t>Watched FastAPI tutorials</a:t>
            </a:r>
            <a:endParaRPr/>
          </a:p>
          <a:p>
            <a:pPr indent="-317500" lvl="1" marL="914400" rtl="0" algn="l">
              <a:spcBef>
                <a:spcPts val="0"/>
              </a:spcBef>
              <a:spcAft>
                <a:spcPts val="0"/>
              </a:spcAft>
              <a:buSzPts val="1400"/>
              <a:buChar char="○"/>
            </a:pPr>
            <a:r>
              <a:rPr lang="en"/>
              <a:t>Created simple APIs and simulated multiple API calls</a:t>
            </a:r>
            <a:endParaRPr/>
          </a:p>
          <a:p>
            <a:pPr indent="0" lvl="0" marL="91440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8"/>
          <p:cNvPicPr preferRelativeResize="0"/>
          <p:nvPr/>
        </p:nvPicPr>
        <p:blipFill>
          <a:blip r:embed="rId3">
            <a:alphaModFix/>
          </a:blip>
          <a:stretch>
            <a:fillRect/>
          </a:stretch>
        </p:blipFill>
        <p:spPr>
          <a:xfrm>
            <a:off x="514350" y="651712"/>
            <a:ext cx="8115301" cy="38400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p19"/>
          <p:cNvPicPr preferRelativeResize="0"/>
          <p:nvPr/>
        </p:nvPicPr>
        <p:blipFill>
          <a:blip r:embed="rId3">
            <a:alphaModFix/>
          </a:blip>
          <a:stretch>
            <a:fillRect/>
          </a:stretch>
        </p:blipFill>
        <p:spPr>
          <a:xfrm>
            <a:off x="1734639" y="316200"/>
            <a:ext cx="5674725" cy="4511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id="94" name="Google Shape;94;p20"/>
          <p:cNvPicPr preferRelativeResize="0"/>
          <p:nvPr/>
        </p:nvPicPr>
        <p:blipFill>
          <a:blip r:embed="rId3">
            <a:alphaModFix/>
          </a:blip>
          <a:stretch>
            <a:fillRect/>
          </a:stretch>
        </p:blipFill>
        <p:spPr>
          <a:xfrm>
            <a:off x="417925" y="1473363"/>
            <a:ext cx="8308174" cy="2774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a:t>
            </a:r>
            <a:endParaRPr/>
          </a:p>
        </p:txBody>
      </p:sp>
      <p:sp>
        <p:nvSpPr>
          <p:cNvPr id="100" name="Google Shape;100;p21"/>
          <p:cNvSpPr txBox="1"/>
          <p:nvPr>
            <p:ph idx="1" type="body"/>
          </p:nvPr>
        </p:nvSpPr>
        <p:spPr>
          <a:xfrm>
            <a:off x="311700" y="1152475"/>
            <a:ext cx="8764500" cy="38946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OpenTelemetry</a:t>
            </a:r>
            <a:endParaRPr/>
          </a:p>
          <a:p>
            <a:pPr indent="-317500" lvl="1" marL="914400" rtl="0" algn="l">
              <a:spcBef>
                <a:spcPts val="0"/>
              </a:spcBef>
              <a:spcAft>
                <a:spcPts val="0"/>
              </a:spcAft>
              <a:buSzPts val="1400"/>
              <a:buChar char="○"/>
            </a:pPr>
            <a:r>
              <a:rPr lang="en"/>
              <a:t>Went through OpenTelemetry Documentation for Flask and FastAPI</a:t>
            </a:r>
            <a:endParaRPr/>
          </a:p>
          <a:p>
            <a:pPr indent="-317500" lvl="1" marL="914400" rtl="0" algn="l">
              <a:spcBef>
                <a:spcPts val="0"/>
              </a:spcBef>
              <a:spcAft>
                <a:spcPts val="0"/>
              </a:spcAft>
              <a:buSzPts val="1400"/>
              <a:buChar char="○"/>
            </a:pPr>
            <a:r>
              <a:rPr lang="en"/>
              <a:t>Ran Automatic Instrumentation for both Flask and FastAPI</a:t>
            </a:r>
            <a:endParaRPr/>
          </a:p>
          <a:p>
            <a:pPr indent="-317500" lvl="1" marL="914400" rtl="0" algn="l">
              <a:spcBef>
                <a:spcPts val="0"/>
              </a:spcBef>
              <a:spcAft>
                <a:spcPts val="0"/>
              </a:spcAft>
              <a:buSzPts val="1400"/>
              <a:buChar char="○"/>
            </a:pPr>
            <a:r>
              <a:rPr lang="en"/>
              <a:t>Went through Manual Instrumentation (was a little complicated)</a:t>
            </a:r>
            <a:endParaRPr/>
          </a:p>
          <a:p>
            <a:pPr indent="-317500" lvl="1" marL="914400" rtl="0" algn="l">
              <a:spcBef>
                <a:spcPts val="0"/>
              </a:spcBef>
              <a:spcAft>
                <a:spcPts val="0"/>
              </a:spcAft>
              <a:buSzPts val="1400"/>
              <a:buChar char="○"/>
            </a:pPr>
            <a:r>
              <a:rPr lang="en"/>
              <a:t>Also went through Light Step - a tool to visualize OpenTelemetry data</a:t>
            </a:r>
            <a:endParaRPr/>
          </a:p>
          <a:p>
            <a:pPr indent="-317500" lvl="1" marL="914400" rtl="0" algn="l">
              <a:spcBef>
                <a:spcPts val="0"/>
              </a:spcBef>
              <a:spcAft>
                <a:spcPts val="0"/>
              </a:spcAft>
              <a:buSzPts val="1400"/>
              <a:buChar char="○"/>
            </a:pPr>
            <a:r>
              <a:t/>
            </a:r>
            <a:endParaRPr/>
          </a:p>
          <a:p>
            <a:pPr indent="-342900" lvl="0" marL="457200" rtl="0" algn="l">
              <a:spcBef>
                <a:spcPts val="0"/>
              </a:spcBef>
              <a:spcAft>
                <a:spcPts val="0"/>
              </a:spcAft>
              <a:buSzPts val="1800"/>
              <a:buChar char="●"/>
            </a:pPr>
            <a:r>
              <a:rPr lang="en"/>
              <a:t>Conclusion</a:t>
            </a:r>
            <a:endParaRPr/>
          </a:p>
          <a:p>
            <a:pPr indent="-317500" lvl="1" marL="914400" rtl="0" algn="l">
              <a:spcBef>
                <a:spcPts val="0"/>
              </a:spcBef>
              <a:spcAft>
                <a:spcPts val="0"/>
              </a:spcAft>
              <a:buSzPts val="1400"/>
              <a:buChar char="○"/>
            </a:pPr>
            <a:r>
              <a:rPr lang="en"/>
              <a:t>OpenTelemetry only showed information pertaining to the API on which it was being used</a:t>
            </a:r>
            <a:endParaRPr/>
          </a:p>
          <a:p>
            <a:pPr indent="-317500" lvl="1" marL="914400" rtl="0" algn="l">
              <a:spcBef>
                <a:spcPts val="0"/>
              </a:spcBef>
              <a:spcAft>
                <a:spcPts val="0"/>
              </a:spcAft>
              <a:buSzPts val="1400"/>
              <a:buChar char="○"/>
            </a:pPr>
            <a:r>
              <a:rPr lang="en"/>
              <a:t>Did not have information about which API was calling which</a:t>
            </a:r>
            <a:endParaRPr/>
          </a:p>
          <a:p>
            <a:pPr indent="-317500" lvl="1" marL="914400" rtl="0" algn="l">
              <a:spcBef>
                <a:spcPts val="0"/>
              </a:spcBef>
              <a:spcAft>
                <a:spcPts val="0"/>
              </a:spcAft>
              <a:buSzPts val="1400"/>
              <a:buChar char="○"/>
            </a:pPr>
            <a:r>
              <a:rPr lang="en"/>
              <a:t>Cannot use OpenTelemetry to build dependency graph between APIs</a:t>
            </a:r>
            <a:endParaRPr/>
          </a:p>
          <a:p>
            <a:pPr indent="0" lvl="0" marL="0" rtl="0" algn="l">
              <a:spcBef>
                <a:spcPts val="1200"/>
              </a:spcBef>
              <a:spcAft>
                <a:spcPts val="0"/>
              </a:spcAft>
              <a:buNone/>
            </a:pPr>
            <a:r>
              <a:t/>
            </a:r>
            <a:endParaRPr/>
          </a:p>
          <a:p>
            <a:pPr indent="0" lvl="0" marL="91440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