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p:nvPr>
            <p:ph type="sldImg"/>
          </p:nvPr>
        </p:nvSpPr>
        <p:spPr>
          <a:xfrm>
            <a:off x="1143000" y="685800"/>
            <a:ext cx="4572000" cy="3429000"/>
          </a:xfrm>
          <a:prstGeom prst="rect">
            <a:avLst/>
          </a:prstGeom>
        </p:spPr>
        <p:txBody>
          <a:bodyPr/>
          <a:lstStyle/>
          <a:p>
            <a:pPr lvl="0"/>
          </a:p>
        </p:txBody>
      </p:sp>
      <p:sp>
        <p:nvSpPr>
          <p:cNvPr id="32" name="Shape 32"/>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xfrm>
            <a:off x="952500" y="393700"/>
            <a:ext cx="11099800" cy="2159000"/>
          </a:xfrm>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Illustration">
    <p:spTree>
      <p:nvGrpSpPr>
        <p:cNvPr id="1" name=""/>
        <p:cNvGrpSpPr/>
        <p:nvPr/>
      </p:nvGrpSpPr>
      <p:grpSpPr>
        <a:xfrm>
          <a:off x="0" y="0"/>
          <a:ext cx="0" cy="0"/>
          <a:chOff x="0" y="0"/>
          <a:chExt cx="0" cy="0"/>
        </a:xfrm>
      </p:grpSpPr>
      <p:sp>
        <p:nvSpPr>
          <p:cNvPr id="26" name="Shape 26"/>
          <p:cNvSpPr/>
          <p:nvPr>
            <p:ph type="body" idx="1"/>
          </p:nvPr>
        </p:nvSpPr>
        <p:spPr>
          <a:xfrm>
            <a:off x="711200" y="3098800"/>
            <a:ext cx="3477618" cy="4155629"/>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title"/>
          </p:nvPr>
        </p:nvSpPr>
        <p:spPr>
          <a:xfrm>
            <a:off x="541866" y="2719856"/>
            <a:ext cx="12168778" cy="1927681"/>
          </a:xfrm>
          <a:prstGeom prst="rect">
            <a:avLst/>
          </a:prstGeom>
        </p:spPr>
        <p:txBody>
          <a:bodyPr anchor="t">
            <a:noAutofit/>
          </a:bodyPr>
          <a:lstStyle/>
          <a:p>
            <a:pPr lvl="0" algn="l" defTabSz="800100">
              <a:defRPr sz="1800"/>
            </a:pPr>
            <a:r>
              <a:rPr spc="-104" sz="2600">
                <a:solidFill>
                  <a:srgbClr val="919191"/>
                </a:solidFill>
                <a:latin typeface="Helvetica"/>
                <a:ea typeface="Helvetica"/>
                <a:cs typeface="Helvetica"/>
                <a:sym typeface="Helvetica"/>
              </a:rPr>
              <a:t>Client Name</a:t>
            </a:r>
            <a:endParaRPr spc="-104" sz="2600">
              <a:solidFill>
                <a:srgbClr val="919191"/>
              </a:solidFill>
              <a:latin typeface="Helvetica"/>
              <a:ea typeface="Helvetica"/>
              <a:cs typeface="Helvetica"/>
              <a:sym typeface="Helvetica"/>
            </a:endParaRPr>
          </a:p>
          <a:p>
            <a:pPr lvl="0" algn="l" defTabSz="800100">
              <a:defRPr sz="1800"/>
            </a:pPr>
            <a:r>
              <a:rPr b="1" spc="-280" sz="7000">
                <a:solidFill>
                  <a:srgbClr val="282828"/>
                </a:solidFill>
                <a:latin typeface="Helvetica"/>
                <a:ea typeface="Helvetica"/>
                <a:cs typeface="Helvetica"/>
                <a:sym typeface="Helvetica"/>
              </a:rPr>
              <a:t>Visual Inventory</a:t>
            </a:r>
          </a:p>
        </p:txBody>
      </p:sp>
      <p:sp>
        <p:nvSpPr>
          <p:cNvPr id="35" name="Shape 35"/>
          <p:cNvSpPr/>
          <p:nvPr/>
        </p:nvSpPr>
        <p:spPr>
          <a:xfrm>
            <a:off x="572830" y="1958460"/>
            <a:ext cx="1532709" cy="201266"/>
          </a:xfrm>
          <a:prstGeom prst="rect">
            <a:avLst/>
          </a:prstGeom>
          <a:solidFill/>
          <a:ln w="12700">
            <a:miter lim="400000"/>
          </a:ln>
        </p:spPr>
        <p:txBody>
          <a:bodyPr lIns="61927" tIns="61927" rIns="61927" bIns="61927"/>
          <a:lstStyle/>
          <a:p>
            <a:pPr lvl="0" algn="l" defTabSz="457200">
              <a:defRPr sz="800">
                <a:latin typeface="Helvetica"/>
                <a:ea typeface="Helvetica"/>
                <a:cs typeface="Helvetica"/>
                <a:sym typeface="Helvetica"/>
              </a:defRPr>
            </a:pPr>
          </a:p>
        </p:txBody>
      </p:sp>
      <p:sp>
        <p:nvSpPr>
          <p:cNvPr id="36" name="Shape 36"/>
          <p:cNvSpPr/>
          <p:nvPr/>
        </p:nvSpPr>
        <p:spPr>
          <a:xfrm>
            <a:off x="541866" y="5612190"/>
            <a:ext cx="12168778" cy="125403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defTabSz="457200">
              <a:lnSpc>
                <a:spcPct val="130000"/>
              </a:lnSpc>
              <a:defRPr sz="1800"/>
            </a:pPr>
            <a:r>
              <a:rPr b="1" spc="-48" sz="1600">
                <a:solidFill>
                  <a:srgbClr val="282828"/>
                </a:solidFill>
                <a:latin typeface="Helvetica"/>
                <a:ea typeface="Helvetica"/>
                <a:cs typeface="Helvetica"/>
                <a:sym typeface="Helvetica"/>
              </a:rPr>
              <a:t>Prepared by MyCompany Inc.</a:t>
            </a:r>
            <a:endParaRPr b="1" spc="-48" sz="1600">
              <a:solidFill>
                <a:srgbClr val="282828"/>
              </a:solidFill>
              <a:latin typeface="Helvetica"/>
              <a:ea typeface="Helvetica"/>
              <a:cs typeface="Helvetica"/>
              <a:sym typeface="Helvetica"/>
            </a:endParaRPr>
          </a:p>
          <a:p>
            <a:pPr lvl="0" algn="l" defTabSz="457200">
              <a:lnSpc>
                <a:spcPct val="140000"/>
              </a:lnSpc>
              <a:defRPr sz="1800"/>
            </a:pPr>
            <a:r>
              <a:rPr spc="-36" sz="1200">
                <a:solidFill>
                  <a:srgbClr val="929292"/>
                </a:solidFill>
                <a:latin typeface="Helvetica"/>
                <a:ea typeface="Helvetica"/>
                <a:cs typeface="Helvetica"/>
                <a:sym typeface="Helvetica"/>
              </a:rPr>
              <a:t>March 21, 2014</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nvSpPr>
        <p:spPr>
          <a:xfrm>
            <a:off x="692149" y="7974239"/>
            <a:ext cx="9908786" cy="4"/>
          </a:xfrm>
          <a:prstGeom prst="line">
            <a:avLst/>
          </a:prstGeom>
          <a:ln w="3175">
            <a:solidFill>
              <a:srgbClr val="C0C0C0"/>
            </a:solidFill>
            <a:miter lim="400000"/>
          </a:ln>
        </p:spPr>
        <p:txBody>
          <a:bodyPr lIns="30963" tIns="30963" rIns="30963" bIns="30963" anchor="ctr"/>
          <a:lstStyle/>
          <a:p>
            <a:pPr lvl="0" algn="l" defTabSz="457200">
              <a:defRPr sz="800">
                <a:latin typeface="Helvetica"/>
                <a:ea typeface="Helvetica"/>
                <a:cs typeface="Helvetica"/>
                <a:sym typeface="Helvetica"/>
              </a:defRPr>
            </a:pPr>
          </a:p>
        </p:txBody>
      </p:sp>
      <p:sp>
        <p:nvSpPr>
          <p:cNvPr id="39" name="Shape 39"/>
          <p:cNvSpPr/>
          <p:nvPr>
            <p:ph type="title"/>
          </p:nvPr>
        </p:nvSpPr>
        <p:spPr>
          <a:xfrm>
            <a:off x="627016" y="2059093"/>
            <a:ext cx="5441891" cy="5573487"/>
          </a:xfrm>
          <a:prstGeom prst="rect">
            <a:avLst/>
          </a:prstGeom>
        </p:spPr>
        <p:txBody>
          <a:bodyPr lIns="30963" tIns="30963" rIns="30963" bIns="30963" anchor="t">
            <a:noAutofit/>
          </a:bodyPr>
          <a:lstStyle/>
          <a:p>
            <a:pPr lvl="0" algn="l" defTabSz="800100">
              <a:defRPr sz="1800"/>
            </a:pPr>
            <a:r>
              <a:rPr spc="-84" sz="2800">
                <a:solidFill>
                  <a:srgbClr val="5E5E5E"/>
                </a:solidFill>
                <a:latin typeface="Helvetica"/>
                <a:ea typeface="Helvetica"/>
                <a:cs typeface="Helvetica"/>
                <a:sym typeface="Helvetica"/>
              </a:rPr>
              <a:t>Hi Client! What you’ll find in this document is a collection of thoughts about what elements could be useful on your new website.</a:t>
            </a:r>
            <a:endParaRPr spc="-84" sz="2800">
              <a:solidFill>
                <a:srgbClr val="5E5E5E"/>
              </a:solidFill>
              <a:latin typeface="Helvetica"/>
              <a:ea typeface="Helvetica"/>
              <a:cs typeface="Helvetica"/>
              <a:sym typeface="Helvetica"/>
            </a:endParaRPr>
          </a:p>
          <a:p>
            <a:pPr lvl="0" algn="l" defTabSz="800100">
              <a:defRPr sz="1800"/>
            </a:pPr>
            <a:endParaRPr spc="-84" sz="2800">
              <a:solidFill>
                <a:srgbClr val="5E5E5E"/>
              </a:solidFill>
              <a:latin typeface="Helvetica"/>
              <a:ea typeface="Helvetica"/>
              <a:cs typeface="Helvetica"/>
              <a:sym typeface="Helvetica"/>
            </a:endParaRPr>
          </a:p>
          <a:p>
            <a:pPr lvl="0" algn="l" defTabSz="800100">
              <a:defRPr sz="1800"/>
            </a:pPr>
            <a:r>
              <a:rPr spc="-84" sz="2800">
                <a:solidFill>
                  <a:srgbClr val="5E5E5E"/>
                </a:solidFill>
                <a:latin typeface="Helvetica"/>
                <a:ea typeface="Helvetica"/>
                <a:cs typeface="Helvetica"/>
                <a:sym typeface="Helvetica"/>
              </a:rPr>
              <a:t>Without further ado, let’s dive in!</a:t>
            </a:r>
          </a:p>
        </p:txBody>
      </p:sp>
      <p:sp>
        <p:nvSpPr>
          <p:cNvPr id="40" name="Shape 40"/>
          <p:cNvSpPr/>
          <p:nvPr>
            <p:ph type="sldNum" sz="quarter" idx="4294967295"/>
          </p:nvPr>
        </p:nvSpPr>
        <p:spPr>
          <a:xfrm>
            <a:off x="679842" y="8267337"/>
            <a:ext cx="193525" cy="193525"/>
          </a:xfrm>
          <a:prstGeom prst="rect">
            <a:avLst/>
          </a:prstGeom>
          <a:ln w="12700">
            <a:miter lim="400000"/>
          </a:ln>
          <a:extLst>
            <a:ext uri="{C572A759-6A51-4108-AA02-DFA0A04FC94B}">
              <ma14:wrappingTextBoxFlag xmlns:ma14="http://schemas.microsoft.com/office/mac/drawingml/2011/main" val="1"/>
            </a:ext>
          </a:extLst>
        </p:spPr>
        <p:txBody>
          <a:bodyPr wrap="none" lIns="38704" tIns="38704" rIns="38704" bIns="38704">
            <a:spAutoFit/>
          </a:bodyPr>
          <a:lstStyle>
            <a:lvl1pPr algn="l" defTabSz="800100">
              <a:defRPr sz="800">
                <a:solidFill>
                  <a:srgbClr val="929292"/>
                </a:solidFill>
                <a:latin typeface="Vista Slab OT Reg"/>
                <a:ea typeface="Vista Slab OT Reg"/>
                <a:cs typeface="Vista Slab OT Reg"/>
                <a:sym typeface="Vista Slab OT Reg"/>
              </a:defRPr>
            </a:lvl1pPr>
          </a:lstStyle>
          <a:p>
            <a:pPr lvl="0">
              <a:defRPr sz="1800">
                <a:solidFill>
                  <a:srgbClr val="000000"/>
                </a:solidFill>
              </a:defRPr>
            </a:pPr>
            <a:fld id="{86CB4B4D-7CA3-9044-876B-883B54F8677D}" type="slidenum">
              <a:rPr sz="800">
                <a:solidFill>
                  <a:srgbClr val="929292"/>
                </a:solid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nvSpPr>
        <p:spPr>
          <a:xfrm>
            <a:off x="446193" y="5465112"/>
            <a:ext cx="2995749" cy="2151986"/>
          </a:xfrm>
          <a:prstGeom prst="rect">
            <a:avLst/>
          </a:prstGeom>
          <a:ln w="12700">
            <a:miter lim="400000"/>
          </a:ln>
          <a:extLst>
            <a:ext uri="{C572A759-6A51-4108-AA02-DFA0A04FC94B}">
              <ma14:wrappingTextBoxFlag xmlns:ma14="http://schemas.microsoft.com/office/mac/drawingml/2011/main" val="1"/>
            </a:ext>
          </a:extLst>
        </p:spPr>
        <p:txBody>
          <a:bodyPr lIns="30963" tIns="30963" rIns="30963" bIns="30963"/>
          <a:lstStyle/>
          <a:p>
            <a:pPr lvl="0" algn="l" defTabSz="800100">
              <a:lnSpc>
                <a:spcPct val="110000"/>
              </a:lnSpc>
              <a:defRPr sz="1800"/>
            </a:pPr>
            <a:r>
              <a:rPr spc="0" sz="1600">
                <a:solidFill>
                  <a:srgbClr val="797979"/>
                </a:solidFill>
                <a:latin typeface="Helvetica"/>
                <a:ea typeface="Helvetica"/>
                <a:cs typeface="Helvetica"/>
                <a:sym typeface="Helvetica"/>
              </a:rPr>
              <a:t>Excepteur sint occaecat cupidatat non proident, sunt in </a:t>
            </a:r>
            <a:r>
              <a:rPr b="1" spc="0" sz="1600">
                <a:solidFill>
                  <a:srgbClr val="212121"/>
                </a:solidFill>
                <a:latin typeface="Helvetica"/>
                <a:ea typeface="Helvetica"/>
                <a:cs typeface="Helvetica"/>
                <a:sym typeface="Helvetica"/>
              </a:rPr>
              <a:t>the main point</a:t>
            </a:r>
            <a:r>
              <a:rPr spc="0" sz="1600">
                <a:solidFill>
                  <a:srgbClr val="797979"/>
                </a:solidFill>
                <a:latin typeface="Helvetica"/>
                <a:ea typeface="Helvetica"/>
                <a:cs typeface="Helvetica"/>
                <a:sym typeface="Helvetica"/>
              </a:rPr>
              <a:t>. Quis autem vel eum iure reprehenderit qui in ea voluptate velit esse quam nihil molestiae consequatur.</a:t>
            </a:r>
          </a:p>
        </p:txBody>
      </p:sp>
      <p:pic>
        <p:nvPicPr>
          <p:cNvPr id="43" name="pasted-image.png"/>
          <p:cNvPicPr/>
          <p:nvPr/>
        </p:nvPicPr>
        <p:blipFill>
          <a:blip r:embed="rId2">
            <a:extLst/>
          </a:blip>
          <a:stretch>
            <a:fillRect/>
          </a:stretch>
        </p:blipFill>
        <p:spPr>
          <a:xfrm>
            <a:off x="4405300" y="926117"/>
            <a:ext cx="11212321" cy="10544176"/>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xfrm>
            <a:off x="596053" y="2090057"/>
            <a:ext cx="8061017" cy="5573486"/>
          </a:xfrm>
          <a:prstGeom prst="rect">
            <a:avLst/>
          </a:prstGeom>
        </p:spPr>
        <p:txBody>
          <a:bodyPr lIns="30963" tIns="30963" rIns="30963" bIns="30963" anchor="t">
            <a:noAutofit/>
          </a:bodyPr>
          <a:lstStyle/>
          <a:p>
            <a:pPr lvl="0" algn="l" defTabSz="800100">
              <a:lnSpc>
                <a:spcPct val="90000"/>
              </a:lnSpc>
              <a:defRPr sz="1800"/>
            </a:pPr>
            <a:r>
              <a:rPr spc="-84" sz="2800">
                <a:solidFill>
                  <a:srgbClr val="5E5E5E"/>
                </a:solidFill>
                <a:latin typeface="Helvetica"/>
                <a:ea typeface="Helvetica"/>
                <a:cs typeface="Helvetica"/>
                <a:sym typeface="Helvetica"/>
              </a:rPr>
              <a:t>You’ve now seen a great deal about where our heads are with what we could do for the new website. </a:t>
            </a:r>
            <a:endParaRPr spc="-84" sz="2800">
              <a:solidFill>
                <a:srgbClr val="5E5E5E"/>
              </a:solidFill>
              <a:latin typeface="Helvetica"/>
              <a:ea typeface="Helvetica"/>
              <a:cs typeface="Helvetica"/>
              <a:sym typeface="Helvetica"/>
            </a:endParaRPr>
          </a:p>
          <a:p>
            <a:pPr lvl="0" algn="l" defTabSz="800100">
              <a:lnSpc>
                <a:spcPct val="90000"/>
              </a:lnSpc>
              <a:defRPr sz="1800"/>
            </a:pPr>
            <a:endParaRPr spc="-84" sz="2800">
              <a:solidFill>
                <a:srgbClr val="5E5E5E"/>
              </a:solidFill>
              <a:latin typeface="Helvetica"/>
              <a:ea typeface="Helvetica"/>
              <a:cs typeface="Helvetica"/>
              <a:sym typeface="Helvetica"/>
            </a:endParaRPr>
          </a:p>
          <a:p>
            <a:pPr lvl="0" algn="l" defTabSz="800100">
              <a:lnSpc>
                <a:spcPct val="90000"/>
              </a:lnSpc>
              <a:defRPr sz="1800"/>
            </a:pPr>
            <a:r>
              <a:rPr spc="-84" sz="2800">
                <a:solidFill>
                  <a:srgbClr val="5E5E5E"/>
                </a:solidFill>
                <a:latin typeface="Helvetica"/>
                <a:ea typeface="Helvetica"/>
                <a:cs typeface="Helvetica"/>
                <a:sym typeface="Helvetica"/>
              </a:rPr>
              <a:t>What things resonated well with you? As a recap, here are all of the things we covered in this document:</a:t>
            </a:r>
            <a:endParaRPr spc="-84" sz="2800">
              <a:solidFill>
                <a:srgbClr val="5E5E5E"/>
              </a:solidFill>
              <a:latin typeface="Helvetica"/>
              <a:ea typeface="Helvetica"/>
              <a:cs typeface="Helvetica"/>
              <a:sym typeface="Helvetica"/>
            </a:endParaRPr>
          </a:p>
          <a:p>
            <a:pPr lvl="0" algn="l" defTabSz="800100">
              <a:defRPr sz="1800"/>
            </a:pPr>
            <a:endParaRPr spc="-84" sz="2800">
              <a:solidFill>
                <a:srgbClr val="5E5E5E"/>
              </a:solidFill>
              <a:latin typeface="Helvetica"/>
              <a:ea typeface="Helvetica"/>
              <a:cs typeface="Helvetica"/>
              <a:sym typeface="Helvetica"/>
            </a:endParaRPr>
          </a:p>
          <a:p>
            <a:pPr lvl="0" algn="l" defTabSz="800100">
              <a:defRPr sz="1800"/>
            </a:pPr>
            <a:r>
              <a:rPr b="1" spc="-138" sz="2300">
                <a:solidFill>
                  <a:srgbClr val="282828"/>
                </a:solidFill>
                <a:latin typeface="Helvetica"/>
                <a:ea typeface="Helvetica"/>
                <a:cs typeface="Helvetica"/>
                <a:sym typeface="Helvetica"/>
              </a:rPr>
              <a:t>Concept</a:t>
            </a:r>
            <a:endParaRPr b="1" spc="-69" sz="2300">
              <a:solidFill>
                <a:srgbClr val="929292"/>
              </a:solidFill>
              <a:latin typeface="Helvetica"/>
              <a:ea typeface="Helvetica"/>
              <a:cs typeface="Helvetica"/>
              <a:sym typeface="Helvetica"/>
            </a:endParaRPr>
          </a:p>
          <a:p>
            <a:pPr lvl="0" algn="l" defTabSz="800100">
              <a:defRPr sz="1800"/>
            </a:pPr>
            <a:r>
              <a:rPr spc="-34" sz="1700">
                <a:solidFill>
                  <a:srgbClr val="515151"/>
                </a:solidFill>
                <a:latin typeface="Helvetica"/>
                <a:ea typeface="Helvetica"/>
                <a:cs typeface="Helvetica"/>
                <a:sym typeface="Helvetica"/>
              </a:rPr>
              <a:t>Nam libero tempore, cum soluta nobis est eligendi optio cumque nihil impedit quo minus id quod maxime placeat.</a:t>
            </a:r>
            <a:endParaRPr spc="-34" sz="1700">
              <a:solidFill>
                <a:srgbClr val="515151"/>
              </a:solidFill>
              <a:latin typeface="Helvetica"/>
              <a:ea typeface="Helvetica"/>
              <a:cs typeface="Helvetica"/>
              <a:sym typeface="Helvetica"/>
            </a:endParaRPr>
          </a:p>
          <a:p>
            <a:pPr lvl="0" algn="l" defTabSz="800100">
              <a:defRPr sz="1800"/>
            </a:pPr>
            <a:endParaRPr b="1" spc="-51" sz="1700">
              <a:solidFill>
                <a:srgbClr val="929292"/>
              </a:solidFill>
              <a:latin typeface="Helvetica"/>
              <a:ea typeface="Helvetica"/>
              <a:cs typeface="Helvetica"/>
              <a:sym typeface="Helvetica"/>
            </a:endParaRPr>
          </a:p>
          <a:p>
            <a:pPr lvl="0" algn="l" defTabSz="800100">
              <a:defRPr sz="1800"/>
            </a:pPr>
            <a:r>
              <a:rPr b="1" spc="-138" sz="2300">
                <a:solidFill>
                  <a:srgbClr val="282828"/>
                </a:solidFill>
                <a:latin typeface="Helvetica"/>
                <a:ea typeface="Helvetica"/>
                <a:cs typeface="Helvetica"/>
                <a:sym typeface="Helvetica"/>
              </a:rPr>
              <a:t>Color</a:t>
            </a:r>
            <a:endParaRPr b="1" spc="-69" sz="2300">
              <a:solidFill>
                <a:srgbClr val="929292"/>
              </a:solidFill>
              <a:latin typeface="Helvetica"/>
              <a:ea typeface="Helvetica"/>
              <a:cs typeface="Helvetica"/>
              <a:sym typeface="Helvetica"/>
            </a:endParaRPr>
          </a:p>
          <a:p>
            <a:pPr lvl="0" algn="l" defTabSz="800100">
              <a:defRPr sz="1800"/>
            </a:pPr>
            <a:r>
              <a:rPr spc="-34" sz="1700">
                <a:solidFill>
                  <a:srgbClr val="515151"/>
                </a:solidFill>
                <a:latin typeface="Helvetica"/>
                <a:ea typeface="Helvetica"/>
                <a:cs typeface="Helvetica"/>
                <a:sym typeface="Helvetica"/>
              </a:rPr>
              <a:t>Temporibus autem quibusdam et aut officiis debitis aut rerum necessitatibus saepe eveniet ut et voluptates repudiandae sint et molestiae non.</a:t>
            </a:r>
            <a:endParaRPr i="1" spc="-34" sz="1700">
              <a:solidFill>
                <a:srgbClr val="929292"/>
              </a:solidFill>
              <a:latin typeface="Helvetica"/>
              <a:ea typeface="Helvetica"/>
              <a:cs typeface="Helvetica"/>
              <a:sym typeface="Helvetica"/>
            </a:endParaRPr>
          </a:p>
          <a:p>
            <a:pPr lvl="0" algn="l" defTabSz="800100">
              <a:defRPr sz="1800"/>
            </a:pPr>
            <a:endParaRPr b="1" spc="-51" sz="1700">
              <a:solidFill>
                <a:srgbClr val="929292"/>
              </a:solidFill>
              <a:latin typeface="Helvetica"/>
              <a:ea typeface="Helvetica"/>
              <a:cs typeface="Helvetica"/>
              <a:sym typeface="Helvetica"/>
            </a:endParaRPr>
          </a:p>
          <a:p>
            <a:pPr lvl="0" algn="l" defTabSz="800100">
              <a:defRPr sz="1800"/>
            </a:pPr>
            <a:r>
              <a:rPr b="1" spc="-138" sz="2300">
                <a:solidFill>
                  <a:srgbClr val="282828"/>
                </a:solidFill>
                <a:latin typeface="Helvetica"/>
                <a:ea typeface="Helvetica"/>
                <a:cs typeface="Helvetica"/>
                <a:sym typeface="Helvetica"/>
              </a:rPr>
              <a:t>Tone</a:t>
            </a:r>
            <a:r>
              <a:rPr b="1" spc="-51" sz="1700">
                <a:solidFill>
                  <a:srgbClr val="929292"/>
                </a:solidFill>
                <a:latin typeface="Helvetica"/>
                <a:ea typeface="Helvetica"/>
                <a:cs typeface="Helvetica"/>
                <a:sym typeface="Helvetica"/>
              </a:rPr>
              <a:t> </a:t>
            </a:r>
            <a:endParaRPr b="1" spc="-51" sz="1700">
              <a:solidFill>
                <a:srgbClr val="929292"/>
              </a:solidFill>
              <a:latin typeface="Helvetica"/>
              <a:ea typeface="Helvetica"/>
              <a:cs typeface="Helvetica"/>
              <a:sym typeface="Helvetica"/>
            </a:endParaRPr>
          </a:p>
          <a:p>
            <a:pPr lvl="0" algn="l" defTabSz="800100">
              <a:defRPr sz="1800"/>
            </a:pPr>
            <a:r>
              <a:rPr spc="-34" sz="1700">
                <a:solidFill>
                  <a:srgbClr val="515151"/>
                </a:solidFill>
                <a:latin typeface="Helvetica"/>
                <a:ea typeface="Helvetica"/>
                <a:cs typeface="Helvetica"/>
                <a:sym typeface="Helvetica"/>
              </a:rPr>
              <a:t>Neque porro quisquam est, qui dolorem ipsum quia dolor sit amet, consectetur</a:t>
            </a:r>
            <a:endParaRPr i="1" spc="-34" sz="1700">
              <a:solidFill>
                <a:srgbClr val="929292"/>
              </a:solidFill>
              <a:latin typeface="Helvetica"/>
              <a:ea typeface="Helvetica"/>
              <a:cs typeface="Helvetica"/>
              <a:sym typeface="Helvetica"/>
            </a:endParaR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xfrm>
            <a:off x="627016" y="2059093"/>
            <a:ext cx="6806149" cy="5573487"/>
          </a:xfrm>
          <a:prstGeom prst="rect">
            <a:avLst/>
          </a:prstGeom>
        </p:spPr>
        <p:txBody>
          <a:bodyPr lIns="30963" tIns="30963" rIns="30963" bIns="30963" anchor="t">
            <a:noAutofit/>
          </a:bodyPr>
          <a:lstStyle/>
          <a:p>
            <a:pPr lvl="0" algn="l" defTabSz="800100">
              <a:lnSpc>
                <a:spcPct val="90000"/>
              </a:lnSpc>
              <a:defRPr sz="1800"/>
            </a:pPr>
            <a:r>
              <a:rPr spc="-84" sz="2800">
                <a:solidFill>
                  <a:srgbClr val="5E5E5E"/>
                </a:solidFill>
                <a:latin typeface="Helvetica"/>
                <a:ea typeface="Helvetica"/>
                <a:cs typeface="Helvetica"/>
                <a:sym typeface="Helvetica"/>
              </a:rPr>
              <a:t>As a next step, we would love to review this with you. A follow-up phone call to talk through these seems most appropriate. We’re eager to hear your thoughts, and come to some agreements for things that we can carry into the next phase of visual design.</a:t>
            </a:r>
            <a:endParaRPr spc="-84" sz="2800">
              <a:solidFill>
                <a:srgbClr val="5E5E5E"/>
              </a:solidFill>
              <a:latin typeface="Helvetica"/>
              <a:ea typeface="Helvetica"/>
              <a:cs typeface="Helvetica"/>
              <a:sym typeface="Helvetica"/>
            </a:endParaRPr>
          </a:p>
          <a:p>
            <a:pPr lvl="0" algn="l" defTabSz="800100">
              <a:lnSpc>
                <a:spcPct val="90000"/>
              </a:lnSpc>
              <a:defRPr sz="1800"/>
            </a:pPr>
            <a:endParaRPr spc="-84" sz="2800">
              <a:solidFill>
                <a:srgbClr val="5E5E5E"/>
              </a:solidFill>
              <a:latin typeface="Helvetica"/>
              <a:ea typeface="Helvetica"/>
              <a:cs typeface="Helvetica"/>
              <a:sym typeface="Helvetica"/>
            </a:endParaRPr>
          </a:p>
          <a:p>
            <a:pPr lvl="0" algn="l" defTabSz="800100">
              <a:lnSpc>
                <a:spcPct val="90000"/>
              </a:lnSpc>
              <a:defRPr sz="1800"/>
            </a:pPr>
            <a:r>
              <a:rPr spc="-84" sz="2800">
                <a:solidFill>
                  <a:srgbClr val="FF5913"/>
                </a:solidFill>
                <a:latin typeface="Helvetica"/>
                <a:ea typeface="Helvetica"/>
                <a:cs typeface="Helvetica"/>
                <a:sym typeface="Helvetica"/>
              </a:rPr>
              <a:t>Thanks!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