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D791-DA2A-4784-96D5-0A7F9A663AE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577C-E5A1-4B41-9EC7-A0202E6B1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3577C-E5A1-4B41-9EC7-A0202E6B16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1238" y="360044"/>
            <a:ext cx="8021523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0" y="2740660"/>
                </a:moveTo>
                <a:lnTo>
                  <a:pt x="6360160" y="2740660"/>
                </a:lnTo>
                <a:lnTo>
                  <a:pt x="636016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0" y="2740660"/>
                </a:moveTo>
                <a:lnTo>
                  <a:pt x="2730500" y="2740660"/>
                </a:lnTo>
                <a:lnTo>
                  <a:pt x="273050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0" y="2740660"/>
                </a:moveTo>
                <a:lnTo>
                  <a:pt x="6360160" y="2740660"/>
                </a:lnTo>
                <a:lnTo>
                  <a:pt x="636016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0" y="2740660"/>
                </a:moveTo>
                <a:lnTo>
                  <a:pt x="2730500" y="2740660"/>
                </a:lnTo>
                <a:lnTo>
                  <a:pt x="273050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6996"/>
            <a:ext cx="8557260" cy="381000"/>
          </a:xfrm>
          <a:custGeom>
            <a:avLst/>
            <a:gdLst/>
            <a:ahLst/>
            <a:cxnLst/>
            <a:rect l="l" t="t" r="r" b="b"/>
            <a:pathLst>
              <a:path w="8557260" h="381000">
                <a:moveTo>
                  <a:pt x="0" y="380999"/>
                </a:moveTo>
                <a:lnTo>
                  <a:pt x="8557260" y="380999"/>
                </a:lnTo>
                <a:lnTo>
                  <a:pt x="855726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733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0100" y="2291587"/>
            <a:ext cx="5003799" cy="1399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632" y="1366266"/>
            <a:ext cx="7920735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.stackexchange.com/questions/92547/r-rpart-cross-validation-and-1-se-rule-why-is-the-column-in-cptable-called-xs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hyperlink" Target="https://www.youtube.com/watch?v=OAl6eAyP-y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3124200"/>
            <a:ext cx="41148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dirty="0">
                <a:solidFill>
                  <a:srgbClr val="FFFFFF"/>
                </a:solidFill>
                <a:latin typeface="Arial"/>
                <a:cs typeface="Arial"/>
              </a:rPr>
              <a:t>Decision Trees</a:t>
            </a:r>
            <a:endParaRPr sz="4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401192"/>
            <a:ext cx="597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00"/>
                </a:solidFill>
              </a:rPr>
              <a:t>Main </a:t>
            </a:r>
            <a:r>
              <a:rPr sz="2400" dirty="0">
                <a:solidFill>
                  <a:srgbClr val="000000"/>
                </a:solidFill>
              </a:rPr>
              <a:t>issues </a:t>
            </a:r>
            <a:r>
              <a:rPr sz="2400" spc="-15" dirty="0">
                <a:solidFill>
                  <a:srgbClr val="000000"/>
                </a:solidFill>
              </a:rPr>
              <a:t>of </a:t>
            </a:r>
            <a:r>
              <a:rPr sz="2400" spc="-10" dirty="0">
                <a:solidFill>
                  <a:srgbClr val="000000"/>
                </a:solidFill>
              </a:rPr>
              <a:t>classification </a:t>
            </a:r>
            <a:r>
              <a:rPr sz="2400" spc="-5" dirty="0">
                <a:solidFill>
                  <a:srgbClr val="000000"/>
                </a:solidFill>
              </a:rPr>
              <a:t>tree</a:t>
            </a:r>
            <a:r>
              <a:rPr sz="2400" spc="-28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learning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238" y="1307708"/>
            <a:ext cx="3970654" cy="44049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Choosing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splitting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criterion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20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Impurity based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gain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Statistical measures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ofassociation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Binary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multiway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splits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15"/>
              </a:spcBef>
              <a:buChar char="–"/>
              <a:tabLst>
                <a:tab pos="473075" algn="l"/>
              </a:tabLst>
            </a:pPr>
            <a:r>
              <a:rPr sz="1800" spc="-30" dirty="0">
                <a:latin typeface="Arial"/>
                <a:cs typeface="Arial"/>
              </a:rPr>
              <a:t>Multiway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Binary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Finding the </a:t>
            </a:r>
            <a:r>
              <a:rPr sz="2000" spc="-30" dirty="0">
                <a:latin typeface="Arial"/>
                <a:cs typeface="Arial"/>
              </a:rPr>
              <a:t>right </a:t>
            </a:r>
            <a:r>
              <a:rPr sz="2000" spc="-35" dirty="0">
                <a:latin typeface="Arial"/>
                <a:cs typeface="Arial"/>
              </a:rPr>
              <a:t>sized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20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Pre-pruning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0"/>
              </a:spcBef>
              <a:buChar char="–"/>
              <a:tabLst>
                <a:tab pos="473075" algn="l"/>
              </a:tabLst>
            </a:pPr>
            <a:r>
              <a:rPr sz="1800" spc="-5" dirty="0">
                <a:latin typeface="Arial"/>
                <a:cs typeface="Arial"/>
              </a:rPr>
              <a:t>Post-pruning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65703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Popular Classification</a:t>
            </a:r>
            <a:r>
              <a:rPr sz="3200" spc="5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Techniques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66266"/>
            <a:ext cx="7759700" cy="465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38735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45" dirty="0">
                <a:latin typeface="Arial"/>
                <a:cs typeface="Arial"/>
              </a:rPr>
              <a:t>CHAID </a:t>
            </a:r>
            <a:r>
              <a:rPr sz="2000" b="1" spc="-5" dirty="0">
                <a:latin typeface="Arial"/>
                <a:cs typeface="Arial"/>
              </a:rPr>
              <a:t>- </a:t>
            </a:r>
            <a:r>
              <a:rPr sz="2000" b="1" spc="-30" dirty="0">
                <a:latin typeface="Arial"/>
                <a:cs typeface="Arial"/>
              </a:rPr>
              <a:t>CHi-squared </a:t>
            </a:r>
            <a:r>
              <a:rPr sz="2000" b="1" spc="-35" dirty="0">
                <a:latin typeface="Arial"/>
                <a:cs typeface="Arial"/>
              </a:rPr>
              <a:t>Automatic </a:t>
            </a:r>
            <a:r>
              <a:rPr sz="2000" b="1" spc="-5" dirty="0">
                <a:latin typeface="Arial"/>
                <a:cs typeface="Arial"/>
              </a:rPr>
              <a:t>Interaction Detector</a:t>
            </a:r>
            <a:r>
              <a:rPr sz="2000" spc="-5" dirty="0">
                <a:latin typeface="Arial"/>
                <a:cs typeface="Arial"/>
              </a:rPr>
              <a:t>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i="1" spc="-5" dirty="0">
                <a:latin typeface="Arial"/>
                <a:cs typeface="Arial"/>
              </a:rPr>
              <a:t>Chi-  </a:t>
            </a:r>
            <a:r>
              <a:rPr sz="2000" i="1" spc="-10" dirty="0">
                <a:latin typeface="Arial"/>
                <a:cs typeface="Arial"/>
              </a:rPr>
              <a:t>squared” part </a:t>
            </a:r>
            <a:r>
              <a:rPr sz="2000" i="1" spc="-5" dirty="0">
                <a:latin typeface="Arial"/>
                <a:cs typeface="Arial"/>
              </a:rPr>
              <a:t>of </a:t>
            </a:r>
            <a:r>
              <a:rPr sz="2000" i="1" spc="-10" dirty="0">
                <a:latin typeface="Arial"/>
                <a:cs typeface="Arial"/>
              </a:rPr>
              <a:t>the </a:t>
            </a:r>
            <a:r>
              <a:rPr sz="2000" i="1" spc="-30" dirty="0">
                <a:latin typeface="Arial"/>
                <a:cs typeface="Arial"/>
              </a:rPr>
              <a:t>name </a:t>
            </a:r>
            <a:r>
              <a:rPr sz="2000" i="1" spc="-5" dirty="0">
                <a:latin typeface="Arial"/>
                <a:cs typeface="Arial"/>
              </a:rPr>
              <a:t>arises because </a:t>
            </a:r>
            <a:r>
              <a:rPr sz="2000" i="1" spc="-10" dirty="0">
                <a:latin typeface="Arial"/>
                <a:cs typeface="Arial"/>
              </a:rPr>
              <a:t>the technique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essentially  </a:t>
            </a:r>
            <a:r>
              <a:rPr sz="2000" spc="-35" dirty="0">
                <a:latin typeface="Arial"/>
                <a:cs typeface="Arial"/>
              </a:rPr>
              <a:t>involves </a:t>
            </a:r>
            <a:r>
              <a:rPr sz="2000" spc="-10" dirty="0">
                <a:latin typeface="Arial"/>
                <a:cs typeface="Arial"/>
              </a:rPr>
              <a:t>automatically </a:t>
            </a:r>
            <a:r>
              <a:rPr sz="2000" spc="-5" dirty="0">
                <a:latin typeface="Arial"/>
                <a:cs typeface="Arial"/>
              </a:rPr>
              <a:t>constructing </a:t>
            </a:r>
            <a:r>
              <a:rPr sz="2000" dirty="0">
                <a:latin typeface="Arial"/>
                <a:cs typeface="Arial"/>
              </a:rPr>
              <a:t>many cross-tabs,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working  </a:t>
            </a:r>
            <a:r>
              <a:rPr sz="2000" spc="-10" dirty="0">
                <a:latin typeface="Arial"/>
                <a:cs typeface="Arial"/>
              </a:rPr>
              <a:t>out </a:t>
            </a:r>
            <a:r>
              <a:rPr sz="2000" spc="-5" dirty="0">
                <a:latin typeface="Arial"/>
                <a:cs typeface="Arial"/>
              </a:rPr>
              <a:t>statistical significance 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proportions. </a:t>
            </a:r>
            <a:r>
              <a:rPr sz="2000" spc="5" dirty="0">
                <a:latin typeface="Arial"/>
                <a:cs typeface="Arial"/>
              </a:rPr>
              <a:t>The most </a:t>
            </a:r>
            <a:r>
              <a:rPr sz="2000" spc="-5" dirty="0">
                <a:latin typeface="Arial"/>
                <a:cs typeface="Arial"/>
              </a:rPr>
              <a:t>significant  </a:t>
            </a:r>
            <a:r>
              <a:rPr sz="2000" spc="-10" dirty="0">
                <a:latin typeface="Arial"/>
                <a:cs typeface="Arial"/>
              </a:rPr>
              <a:t>relationships </a:t>
            </a:r>
            <a:r>
              <a:rPr sz="2000" spc="-5" dirty="0">
                <a:latin typeface="Arial"/>
                <a:cs typeface="Arial"/>
              </a:rPr>
              <a:t>are used to control the structure of a tree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25"/>
              </a:spcBef>
              <a:buChar char="–"/>
              <a:tabLst>
                <a:tab pos="473075" algn="l"/>
              </a:tabLst>
            </a:pPr>
            <a:r>
              <a:rPr sz="1800" spc="-5" dirty="0">
                <a:latin typeface="Arial"/>
                <a:cs typeface="Arial"/>
              </a:rPr>
              <a:t>CHAID </a:t>
            </a:r>
            <a:r>
              <a:rPr sz="1800" dirty="0">
                <a:latin typeface="Arial"/>
                <a:cs typeface="Arial"/>
              </a:rPr>
              <a:t>is a non-binary decision tree; </a:t>
            </a:r>
            <a:r>
              <a:rPr sz="1800" b="1" spc="-5" dirty="0">
                <a:latin typeface="Arial"/>
                <a:cs typeface="Arial"/>
              </a:rPr>
              <a:t>Recursive </a:t>
            </a:r>
            <a:r>
              <a:rPr sz="1800" b="1" spc="-25" dirty="0">
                <a:latin typeface="Arial"/>
                <a:cs typeface="Arial"/>
              </a:rPr>
              <a:t>Partitioning</a:t>
            </a:r>
            <a:r>
              <a:rPr sz="1800" b="1" spc="-40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4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Continuous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must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grouped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finite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create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categories.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1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45" dirty="0">
                <a:latin typeface="Arial"/>
                <a:cs typeface="Arial"/>
              </a:rPr>
              <a:t>CLASSIFICATION </a:t>
            </a:r>
            <a:r>
              <a:rPr sz="2000" b="1" spc="-65" dirty="0">
                <a:latin typeface="Arial"/>
                <a:cs typeface="Arial"/>
              </a:rPr>
              <a:t>AND </a:t>
            </a:r>
            <a:r>
              <a:rPr sz="2000" b="1" spc="-35" dirty="0">
                <a:latin typeface="Arial"/>
                <a:cs typeface="Arial"/>
              </a:rPr>
              <a:t>REGRESSION </a:t>
            </a:r>
            <a:r>
              <a:rPr sz="2000" b="1" spc="-25" dirty="0">
                <a:latin typeface="Arial"/>
                <a:cs typeface="Arial"/>
              </a:rPr>
              <a:t>TREES </a:t>
            </a:r>
            <a:r>
              <a:rPr sz="2000" b="1" spc="-35" dirty="0">
                <a:latin typeface="Arial"/>
                <a:cs typeface="Arial"/>
              </a:rPr>
              <a:t>(CART)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decision </a:t>
            </a:r>
            <a:r>
              <a:rPr sz="2000" spc="-5" dirty="0">
                <a:latin typeface="Arial"/>
                <a:cs typeface="Arial"/>
              </a:rPr>
              <a:t>trees, </a:t>
            </a:r>
            <a:r>
              <a:rPr sz="2000" spc="-30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split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single </a:t>
            </a:r>
            <a:r>
              <a:rPr sz="2000" spc="-35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at each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node.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90"/>
              </a:spcBef>
              <a:buChar char="–"/>
              <a:tabLst>
                <a:tab pos="473075" algn="l"/>
              </a:tabLst>
            </a:pPr>
            <a:r>
              <a:rPr sz="1800" spc="-10" dirty="0">
                <a:latin typeface="Arial"/>
                <a:cs typeface="Arial"/>
              </a:rPr>
              <a:t>The CART </a:t>
            </a:r>
            <a:r>
              <a:rPr sz="1800" dirty="0">
                <a:latin typeface="Arial"/>
                <a:cs typeface="Arial"/>
              </a:rPr>
              <a:t>algorithm recursively goes though an </a:t>
            </a:r>
            <a:r>
              <a:rPr sz="1800" spc="-5" dirty="0">
                <a:latin typeface="Arial"/>
                <a:cs typeface="Arial"/>
              </a:rPr>
              <a:t>exhaustive </a:t>
            </a:r>
            <a:r>
              <a:rPr sz="1800" dirty="0">
                <a:latin typeface="Arial"/>
                <a:cs typeface="Arial"/>
              </a:rPr>
              <a:t>search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ofall</a:t>
            </a:r>
            <a:endParaRPr sz="1800">
              <a:latin typeface="Arial"/>
              <a:cs typeface="Arial"/>
            </a:endParaRPr>
          </a:p>
          <a:p>
            <a:pPr marL="4876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variables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optimal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splitting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 marL="241300" marR="621030" indent="-228600">
              <a:lnSpc>
                <a:spcPct val="100000"/>
              </a:lnSpc>
              <a:spcBef>
                <a:spcPts val="141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C4.5 </a:t>
            </a:r>
            <a:r>
              <a:rPr sz="2000" spc="-35" dirty="0">
                <a:latin typeface="Arial"/>
                <a:cs typeface="Arial"/>
              </a:rPr>
              <a:t>builds </a:t>
            </a:r>
            <a:r>
              <a:rPr sz="2000" spc="-10" dirty="0">
                <a:latin typeface="Arial"/>
                <a:cs typeface="Arial"/>
              </a:rPr>
              <a:t>decision trees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a set of </a:t>
            </a:r>
            <a:r>
              <a:rPr sz="2000" spc="-10" dirty="0">
                <a:latin typeface="Arial"/>
                <a:cs typeface="Arial"/>
              </a:rPr>
              <a:t>training data using </a:t>
            </a:r>
            <a:r>
              <a:rPr sz="2000" spc="-5" dirty="0">
                <a:latin typeface="Arial"/>
                <a:cs typeface="Arial"/>
              </a:rPr>
              <a:t>the  concept of information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entropy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233102"/>
            <a:ext cx="843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0054A3"/>
                </a:solidFill>
              </a:rPr>
              <a:t>C</a:t>
            </a:r>
            <a:r>
              <a:rPr sz="2400" spc="-275" dirty="0">
                <a:solidFill>
                  <a:srgbClr val="0054A3"/>
                </a:solidFill>
              </a:rPr>
              <a:t>A</a:t>
            </a:r>
            <a:r>
              <a:rPr sz="2400" spc="15" dirty="0">
                <a:solidFill>
                  <a:srgbClr val="0054A3"/>
                </a:solidFill>
              </a:rPr>
              <a:t>R</a:t>
            </a:r>
            <a:r>
              <a:rPr sz="2400" dirty="0">
                <a:solidFill>
                  <a:srgbClr val="0054A3"/>
                </a:solidFill>
              </a:rPr>
              <a:t>T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4585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5" dirty="0">
                <a:solidFill>
                  <a:srgbClr val="000000"/>
                </a:solidFill>
              </a:rPr>
              <a:t>CART </a:t>
            </a:r>
            <a:r>
              <a:rPr sz="3200" spc="-5" dirty="0">
                <a:solidFill>
                  <a:srgbClr val="000000"/>
                </a:solidFill>
              </a:rPr>
              <a:t>| </a:t>
            </a:r>
            <a:r>
              <a:rPr sz="3200" spc="-35" dirty="0">
                <a:solidFill>
                  <a:srgbClr val="000000"/>
                </a:solidFill>
              </a:rPr>
              <a:t>Splitting</a:t>
            </a:r>
            <a:r>
              <a:rPr sz="3200" spc="120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Criteria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57250" y="2334818"/>
            <a:ext cx="2800985" cy="627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238" y="1188019"/>
            <a:ext cx="7499350" cy="173101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40" dirty="0">
                <a:latin typeface="Arial"/>
                <a:cs typeface="Arial"/>
              </a:rPr>
              <a:t>CART </a:t>
            </a:r>
            <a:r>
              <a:rPr sz="2000" spc="-5" dirty="0">
                <a:latin typeface="Arial"/>
                <a:cs typeface="Arial"/>
              </a:rPr>
              <a:t>uses the Gini </a:t>
            </a:r>
            <a:r>
              <a:rPr sz="2000" spc="-10" dirty="0">
                <a:latin typeface="Arial"/>
                <a:cs typeface="Arial"/>
              </a:rPr>
              <a:t>Index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measure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impurity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Gini of 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3341370" marR="5080">
              <a:lnSpc>
                <a:spcPct val="101099"/>
              </a:lnSpc>
              <a:spcBef>
                <a:spcPts val="1475"/>
              </a:spcBef>
            </a:pPr>
            <a:r>
              <a:rPr sz="1800" spc="-30" dirty="0">
                <a:latin typeface="Arial"/>
                <a:cs typeface="Arial"/>
              </a:rPr>
              <a:t>(NOTE: </a:t>
            </a:r>
            <a:r>
              <a:rPr sz="1800" i="1" spc="5" dirty="0">
                <a:latin typeface="Times New Roman"/>
                <a:cs typeface="Times New Roman"/>
              </a:rPr>
              <a:t>p( </a:t>
            </a:r>
            <a:r>
              <a:rPr sz="1800" i="1" dirty="0">
                <a:latin typeface="Times New Roman"/>
                <a:cs typeface="Times New Roman"/>
              </a:rPr>
              <a:t>j | t) </a:t>
            </a:r>
            <a:r>
              <a:rPr sz="1800" dirty="0">
                <a:latin typeface="Arial"/>
                <a:cs typeface="Arial"/>
              </a:rPr>
              <a:t>is the relative frequency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of  </a:t>
            </a:r>
            <a:r>
              <a:rPr sz="1800" spc="5" dirty="0">
                <a:latin typeface="Arial"/>
                <a:cs typeface="Arial"/>
              </a:rPr>
              <a:t>class </a:t>
            </a:r>
            <a:r>
              <a:rPr sz="1800" spc="-5" dirty="0">
                <a:latin typeface="Arial"/>
                <a:cs typeface="Arial"/>
              </a:rPr>
              <a:t>j </a:t>
            </a:r>
            <a:r>
              <a:rPr sz="1800" dirty="0">
                <a:latin typeface="Arial"/>
                <a:cs typeface="Arial"/>
              </a:rPr>
              <a:t>at node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9950" y="4534534"/>
            <a:ext cx="3248025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838" y="3807028"/>
            <a:ext cx="8046084" cy="132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66700" algn="l"/>
              </a:tabLst>
            </a:pPr>
            <a:r>
              <a:rPr sz="2000" spc="-5" dirty="0">
                <a:latin typeface="Arial"/>
                <a:cs typeface="Arial"/>
              </a:rPr>
              <a:t>Gini of </a:t>
            </a:r>
            <a:r>
              <a:rPr sz="2000" spc="-30" dirty="0">
                <a:latin typeface="Arial"/>
                <a:cs typeface="Arial"/>
              </a:rPr>
              <a:t>Split </a:t>
            </a:r>
            <a:r>
              <a:rPr sz="2000" spc="-10" dirty="0">
                <a:latin typeface="Arial"/>
                <a:cs typeface="Arial"/>
              </a:rPr>
              <a:t>Node </a:t>
            </a:r>
            <a:r>
              <a:rPr sz="2000" spc="-2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computed as Weighted </a:t>
            </a:r>
            <a:r>
              <a:rPr sz="2000" spc="-65" dirty="0">
                <a:latin typeface="Arial"/>
                <a:cs typeface="Arial"/>
              </a:rPr>
              <a:t>Avg </a:t>
            </a:r>
            <a:r>
              <a:rPr sz="2000" spc="-5" dirty="0">
                <a:latin typeface="Arial"/>
                <a:cs typeface="Arial"/>
              </a:rPr>
              <a:t>Gini of each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at </a:t>
            </a:r>
            <a:r>
              <a:rPr sz="2000" spc="-35" dirty="0">
                <a:latin typeface="Arial"/>
                <a:cs typeface="Arial"/>
              </a:rPr>
              <a:t>Split </a:t>
            </a:r>
            <a:r>
              <a:rPr sz="2000" spc="-10" dirty="0">
                <a:latin typeface="Arial"/>
                <a:cs typeface="Arial"/>
              </a:rPr>
              <a:t>Node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  <a:p>
            <a:pPr marL="3748404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baseline="-11574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= number of records at child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i,</a:t>
            </a:r>
            <a:endParaRPr sz="1800">
              <a:latin typeface="Arial"/>
              <a:cs typeface="Arial"/>
            </a:endParaRPr>
          </a:p>
          <a:p>
            <a:pPr marL="374840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20" dirty="0">
                <a:latin typeface="Arial"/>
                <a:cs typeface="Arial"/>
              </a:rPr>
              <a:t>Total </a:t>
            </a:r>
            <a:r>
              <a:rPr sz="1800" dirty="0">
                <a:latin typeface="Arial"/>
                <a:cs typeface="Arial"/>
              </a:rPr>
              <a:t>number of records in parent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38" y="6065926"/>
            <a:ext cx="3609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Gini </a:t>
            </a:r>
            <a:r>
              <a:rPr sz="2000" spc="-25" dirty="0">
                <a:latin typeface="Arial"/>
                <a:cs typeface="Arial"/>
              </a:rPr>
              <a:t>Gain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Gini(t) 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Gini(split)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212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Gini</a:t>
            </a:r>
            <a:r>
              <a:rPr sz="3200" spc="-12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calculations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43600" y="1295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045"/>
              </a:lnSpc>
            </a:pPr>
            <a:r>
              <a:rPr sz="1800" dirty="0">
                <a:latin typeface="Arial"/>
                <a:cs typeface="Arial"/>
              </a:rPr>
              <a:t>Root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N:10;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T:4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6;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8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4;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5642" y="2731897"/>
            <a:ext cx="179450" cy="16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4697" y="1967610"/>
            <a:ext cx="1096010" cy="882650"/>
          </a:xfrm>
          <a:custGeom>
            <a:avLst/>
            <a:gdLst/>
            <a:ahLst/>
            <a:cxnLst/>
            <a:rect l="l" t="t" r="r" b="b"/>
            <a:pathLst>
              <a:path w="1096009" h="882650">
                <a:moveTo>
                  <a:pt x="1072133" y="0"/>
                </a:moveTo>
                <a:lnTo>
                  <a:pt x="13715" y="846709"/>
                </a:lnTo>
                <a:lnTo>
                  <a:pt x="0" y="882268"/>
                </a:lnTo>
                <a:lnTo>
                  <a:pt x="36829" y="877188"/>
                </a:lnTo>
                <a:lnTo>
                  <a:pt x="1096009" y="29717"/>
                </a:lnTo>
                <a:lnTo>
                  <a:pt x="1072133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07248" y="2734182"/>
            <a:ext cx="180848" cy="16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7340" y="1967229"/>
            <a:ext cx="1170305" cy="884555"/>
          </a:xfrm>
          <a:custGeom>
            <a:avLst/>
            <a:gdLst/>
            <a:ahLst/>
            <a:cxnLst/>
            <a:rect l="l" t="t" r="r" b="b"/>
            <a:pathLst>
              <a:path w="1170304" h="884555">
                <a:moveTo>
                  <a:pt x="22859" y="0"/>
                </a:moveTo>
                <a:lnTo>
                  <a:pt x="0" y="30480"/>
                </a:lnTo>
                <a:lnTo>
                  <a:pt x="1133220" y="880491"/>
                </a:lnTo>
                <a:lnTo>
                  <a:pt x="1170304" y="884555"/>
                </a:lnTo>
                <a:lnTo>
                  <a:pt x="1155573" y="849503"/>
                </a:lnTo>
                <a:lnTo>
                  <a:pt x="22859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1965" y="2487929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ender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7675" y="1209675"/>
          <a:ext cx="3657598" cy="2738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marL="8255" algn="ctr">
                        <a:lnSpc>
                          <a:spcPts val="128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Cust_ID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8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Gender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Occupation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Target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8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74"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8150" y="4039870"/>
          <a:ext cx="7696200" cy="2223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Computation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Formula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Overall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  <a:tabLst>
                          <a:tab pos="1720214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1 - (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(4/10)^2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(6/10)^2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Gender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1 - (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(3/6)^2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(3/6)^2)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Gender =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(1/4)^2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(3/4)^2)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Gender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(6/10)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*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0.5 + (4/10)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0.375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Gini (Overall)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(Gender)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212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Gini</a:t>
            </a:r>
            <a:r>
              <a:rPr sz="3200" spc="-12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calculations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4000" y="1295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2045"/>
              </a:lnSpc>
            </a:pPr>
            <a:r>
              <a:rPr sz="1800" dirty="0">
                <a:latin typeface="Arial"/>
                <a:cs typeface="Arial"/>
              </a:rPr>
              <a:t>Root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N:10;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T:4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Sal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Self-Emp</a:t>
            </a:r>
            <a:endParaRPr sz="180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6106" y="2731897"/>
            <a:ext cx="179387" cy="16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047" y="1967610"/>
            <a:ext cx="1096645" cy="882650"/>
          </a:xfrm>
          <a:custGeom>
            <a:avLst/>
            <a:gdLst/>
            <a:ahLst/>
            <a:cxnLst/>
            <a:rect l="l" t="t" r="r" b="b"/>
            <a:pathLst>
              <a:path w="1096645" h="882650">
                <a:moveTo>
                  <a:pt x="1072184" y="0"/>
                </a:moveTo>
                <a:lnTo>
                  <a:pt x="13703" y="846709"/>
                </a:lnTo>
                <a:lnTo>
                  <a:pt x="0" y="882268"/>
                </a:lnTo>
                <a:lnTo>
                  <a:pt x="36791" y="877188"/>
                </a:lnTo>
                <a:lnTo>
                  <a:pt x="1096060" y="29717"/>
                </a:lnTo>
                <a:lnTo>
                  <a:pt x="1072184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7648" y="2734182"/>
            <a:ext cx="180848" cy="16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7739" y="1967229"/>
            <a:ext cx="1170305" cy="884555"/>
          </a:xfrm>
          <a:custGeom>
            <a:avLst/>
            <a:gdLst/>
            <a:ahLst/>
            <a:cxnLst/>
            <a:rect l="l" t="t" r="r" b="b"/>
            <a:pathLst>
              <a:path w="1170304" h="884555">
                <a:moveTo>
                  <a:pt x="22860" y="0"/>
                </a:moveTo>
                <a:lnTo>
                  <a:pt x="0" y="30480"/>
                </a:lnTo>
                <a:lnTo>
                  <a:pt x="1133221" y="880491"/>
                </a:lnTo>
                <a:lnTo>
                  <a:pt x="1170305" y="884555"/>
                </a:lnTo>
                <a:lnTo>
                  <a:pt x="1155573" y="849503"/>
                </a:lnTo>
                <a:lnTo>
                  <a:pt x="22860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775" y="2487929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cc</a:t>
            </a:r>
            <a:r>
              <a:rPr sz="1800" dirty="0">
                <a:latin typeface="Arial"/>
                <a:cs typeface="Arial"/>
              </a:rPr>
              <a:t>upa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53052" y="1200150"/>
          <a:ext cx="4497070" cy="2482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240" algn="ctr">
                        <a:lnSpc>
                          <a:spcPts val="137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 Computation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Formula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Overall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(4/10)^2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(6/10)^2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Occ =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(2/5)^2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(3/5)^2)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Occ =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Self-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Emp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(2/5)^2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(3/5)^2)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Occupation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(5/10)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*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0.48 + (5/10)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2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Gain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Gini (Overall) –</a:t>
                      </a:r>
                      <a:r>
                        <a:rPr sz="12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Gini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(Occupation)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235700" y="4572000"/>
            <a:ext cx="241300" cy="350520"/>
          </a:xfrm>
          <a:custGeom>
            <a:avLst/>
            <a:gdLst/>
            <a:ahLst/>
            <a:cxnLst/>
            <a:rect l="l" t="t" r="r" b="b"/>
            <a:pathLst>
              <a:path w="241300" h="350520">
                <a:moveTo>
                  <a:pt x="0" y="350519"/>
                </a:moveTo>
                <a:lnTo>
                  <a:pt x="241261" y="350519"/>
                </a:lnTo>
                <a:lnTo>
                  <a:pt x="241261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B8D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1000" y="4572000"/>
          <a:ext cx="5864857" cy="1751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11430" algn="ctr">
                        <a:lnSpc>
                          <a:spcPts val="1385"/>
                        </a:lnSpc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85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&lt;=22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R="361315" algn="r">
                        <a:lnSpc>
                          <a:spcPts val="1385"/>
                        </a:lnSpc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1385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&lt;=24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71">
                <a:tc>
                  <a:txBody>
                    <a:bodyPr/>
                    <a:lstStyle/>
                    <a:p>
                      <a:pPr marL="36195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(Left)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13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(Right)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0.47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0.4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Split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0.4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0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Gain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0.0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057"/>
            <a:ext cx="58489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Exercise… </a:t>
            </a:r>
            <a:r>
              <a:rPr sz="3200" spc="-35" dirty="0">
                <a:solidFill>
                  <a:srgbClr val="000000"/>
                </a:solidFill>
              </a:rPr>
              <a:t>Compute </a:t>
            </a:r>
            <a:r>
              <a:rPr sz="3200" spc="-30" dirty="0">
                <a:solidFill>
                  <a:srgbClr val="000000"/>
                </a:solidFill>
              </a:rPr>
              <a:t>Gini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Gain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33800" y="23622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Root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N:100;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T:40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3962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25;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3962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75;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5842" y="3798696"/>
            <a:ext cx="179450" cy="16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4897" y="3034410"/>
            <a:ext cx="1096010" cy="882650"/>
          </a:xfrm>
          <a:custGeom>
            <a:avLst/>
            <a:gdLst/>
            <a:ahLst/>
            <a:cxnLst/>
            <a:rect l="l" t="t" r="r" b="b"/>
            <a:pathLst>
              <a:path w="1096010" h="882650">
                <a:moveTo>
                  <a:pt x="1072134" y="0"/>
                </a:moveTo>
                <a:lnTo>
                  <a:pt x="13715" y="846708"/>
                </a:lnTo>
                <a:lnTo>
                  <a:pt x="0" y="882269"/>
                </a:lnTo>
                <a:lnTo>
                  <a:pt x="36829" y="877188"/>
                </a:lnTo>
                <a:lnTo>
                  <a:pt x="1096010" y="29717"/>
                </a:lnTo>
                <a:lnTo>
                  <a:pt x="1072134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7448" y="3800983"/>
            <a:ext cx="180848" cy="16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7540" y="3034029"/>
            <a:ext cx="1170305" cy="884555"/>
          </a:xfrm>
          <a:custGeom>
            <a:avLst/>
            <a:gdLst/>
            <a:ahLst/>
            <a:cxnLst/>
            <a:rect l="l" t="t" r="r" b="b"/>
            <a:pathLst>
              <a:path w="1170304" h="884554">
                <a:moveTo>
                  <a:pt x="22860" y="0"/>
                </a:moveTo>
                <a:lnTo>
                  <a:pt x="0" y="30480"/>
                </a:lnTo>
                <a:lnTo>
                  <a:pt x="1133221" y="880491"/>
                </a:lnTo>
                <a:lnTo>
                  <a:pt x="1170305" y="884555"/>
                </a:lnTo>
                <a:lnTo>
                  <a:pt x="1155573" y="849503"/>
                </a:lnTo>
                <a:lnTo>
                  <a:pt x="22860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20388" y="3556203"/>
            <a:ext cx="924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Visits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2298" y="332701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0495" y="332701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057"/>
            <a:ext cx="2228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Sampling…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28091" y="1275892"/>
            <a:ext cx="6086475" cy="10350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spc="-10" dirty="0">
                <a:latin typeface="Arial"/>
                <a:cs typeface="Arial"/>
              </a:rPr>
              <a:t>## Creating Development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20" dirty="0">
                <a:latin typeface="Arial"/>
                <a:cs typeface="Arial"/>
              </a:rPr>
              <a:t>Validation</a:t>
            </a:r>
            <a:r>
              <a:rPr sz="1400" spc="-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20" dirty="0">
                <a:latin typeface="Arial"/>
                <a:cs typeface="Arial"/>
              </a:rPr>
              <a:t>##</a:t>
            </a:r>
            <a:r>
              <a:rPr sz="1400" spc="-20" dirty="0">
                <a:latin typeface="Calibri"/>
                <a:cs typeface="Calibri"/>
              </a:rPr>
              <a:t>dummy_df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 err="1">
                <a:latin typeface="Calibri"/>
                <a:cs typeface="Calibri"/>
              </a:rPr>
              <a:t>pd.read_csv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lang="en-IN" sz="1400" spc="-10" dirty="0">
                <a:latin typeface="Calibri"/>
                <a:cs typeface="Calibri"/>
              </a:rPr>
              <a:t>‘path/filename.csv’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-15" dirty="0">
                <a:latin typeface="Arial"/>
                <a:cs typeface="Arial"/>
              </a:rPr>
              <a:t>##</a:t>
            </a:r>
            <a:r>
              <a:rPr sz="1400" spc="-15" dirty="0">
                <a:latin typeface="Calibri"/>
                <a:cs typeface="Calibri"/>
              </a:rPr>
              <a:t>x_train, x_test, y_train, y_test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5" dirty="0">
                <a:latin typeface="Calibri"/>
                <a:cs typeface="Calibri"/>
              </a:rPr>
              <a:t>train_test_split(x,y,test_size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=0.5)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38" y="4775072"/>
            <a:ext cx="7211695" cy="576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5" dirty="0">
                <a:solidFill>
                  <a:srgbClr val="0054A3"/>
                </a:solidFill>
                <a:latin typeface="Arial"/>
                <a:cs typeface="Arial"/>
              </a:rPr>
              <a:t>CTDF.dev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&lt;-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pd.read_csv("datafile/DEV_SAMPLE.csv", </a:t>
            </a: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sep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 </a:t>
            </a:r>
            <a:r>
              <a:rPr sz="1400" b="1" spc="-20" dirty="0">
                <a:solidFill>
                  <a:srgbClr val="0054A3"/>
                </a:solidFill>
                <a:latin typeface="Arial"/>
                <a:cs typeface="Arial"/>
              </a:rPr>
              <a:t>",", 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header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054A3"/>
                </a:solidFill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b="1" spc="-50" dirty="0">
                <a:solidFill>
                  <a:srgbClr val="0054A3"/>
                </a:solidFill>
                <a:latin typeface="Arial"/>
                <a:cs typeface="Arial"/>
              </a:rPr>
              <a:t>CTDF.holdout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&lt;-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pd.read_csv </a:t>
            </a: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("datafile/HOLDOUT_SAMPLE.csv",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sep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 </a:t>
            </a:r>
            <a:r>
              <a:rPr sz="1400" b="1" dirty="0">
                <a:solidFill>
                  <a:srgbClr val="0054A3"/>
                </a:solidFill>
                <a:latin typeface="Arial"/>
                <a:cs typeface="Arial"/>
              </a:rPr>
              <a:t>",", 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header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15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54A3"/>
                </a:solidFill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1859" y="1795779"/>
            <a:ext cx="2346960" cy="612140"/>
          </a:xfrm>
          <a:custGeom>
            <a:avLst/>
            <a:gdLst/>
            <a:ahLst/>
            <a:cxnLst/>
            <a:rect l="l" t="t" r="r" b="b"/>
            <a:pathLst>
              <a:path w="2346959" h="612139">
                <a:moveTo>
                  <a:pt x="0" y="422021"/>
                </a:moveTo>
                <a:lnTo>
                  <a:pt x="595121" y="315214"/>
                </a:lnTo>
                <a:lnTo>
                  <a:pt x="595884" y="290068"/>
                </a:lnTo>
                <a:lnTo>
                  <a:pt x="602361" y="265430"/>
                </a:lnTo>
                <a:lnTo>
                  <a:pt x="631443" y="218059"/>
                </a:lnTo>
                <a:lnTo>
                  <a:pt x="680719" y="173609"/>
                </a:lnTo>
                <a:lnTo>
                  <a:pt x="748411" y="132715"/>
                </a:lnTo>
                <a:lnTo>
                  <a:pt x="788669" y="113919"/>
                </a:lnTo>
                <a:lnTo>
                  <a:pt x="832865" y="96139"/>
                </a:lnTo>
                <a:lnTo>
                  <a:pt x="880871" y="79629"/>
                </a:lnTo>
                <a:lnTo>
                  <a:pt x="932307" y="64516"/>
                </a:lnTo>
                <a:lnTo>
                  <a:pt x="987043" y="50673"/>
                </a:lnTo>
                <a:lnTo>
                  <a:pt x="1044956" y="38354"/>
                </a:lnTo>
                <a:lnTo>
                  <a:pt x="1105662" y="27686"/>
                </a:lnTo>
                <a:lnTo>
                  <a:pt x="1169035" y="18542"/>
                </a:lnTo>
                <a:lnTo>
                  <a:pt x="1234820" y="11049"/>
                </a:lnTo>
                <a:lnTo>
                  <a:pt x="1302765" y="5461"/>
                </a:lnTo>
                <a:lnTo>
                  <a:pt x="1372742" y="1778"/>
                </a:lnTo>
                <a:lnTo>
                  <a:pt x="1444497" y="0"/>
                </a:lnTo>
                <a:lnTo>
                  <a:pt x="1516380" y="254"/>
                </a:lnTo>
                <a:lnTo>
                  <a:pt x="1586864" y="2540"/>
                </a:lnTo>
                <a:lnTo>
                  <a:pt x="1655698" y="6731"/>
                </a:lnTo>
                <a:lnTo>
                  <a:pt x="1722755" y="12700"/>
                </a:lnTo>
                <a:lnTo>
                  <a:pt x="1787524" y="20447"/>
                </a:lnTo>
                <a:lnTo>
                  <a:pt x="1850009" y="29972"/>
                </a:lnTo>
                <a:lnTo>
                  <a:pt x="1909825" y="41021"/>
                </a:lnTo>
                <a:lnTo>
                  <a:pt x="1966975" y="53594"/>
                </a:lnTo>
                <a:lnTo>
                  <a:pt x="2020950" y="67691"/>
                </a:lnTo>
                <a:lnTo>
                  <a:pt x="2071623" y="83058"/>
                </a:lnTo>
                <a:lnTo>
                  <a:pt x="2118867" y="99822"/>
                </a:lnTo>
                <a:lnTo>
                  <a:pt x="2162301" y="117856"/>
                </a:lnTo>
                <a:lnTo>
                  <a:pt x="2201798" y="136906"/>
                </a:lnTo>
                <a:lnTo>
                  <a:pt x="2236977" y="157099"/>
                </a:lnTo>
                <a:lnTo>
                  <a:pt x="2293873" y="200406"/>
                </a:lnTo>
                <a:lnTo>
                  <a:pt x="2331212" y="247142"/>
                </a:lnTo>
                <a:lnTo>
                  <a:pt x="2346960" y="296672"/>
                </a:lnTo>
                <a:lnTo>
                  <a:pt x="2346197" y="321818"/>
                </a:lnTo>
                <a:lnTo>
                  <a:pt x="2327910" y="370459"/>
                </a:lnTo>
                <a:lnTo>
                  <a:pt x="2288413" y="416433"/>
                </a:lnTo>
                <a:lnTo>
                  <a:pt x="2229739" y="459232"/>
                </a:lnTo>
                <a:lnTo>
                  <a:pt x="2193670" y="479171"/>
                </a:lnTo>
                <a:lnTo>
                  <a:pt x="2153412" y="497967"/>
                </a:lnTo>
                <a:lnTo>
                  <a:pt x="2109216" y="515747"/>
                </a:lnTo>
                <a:lnTo>
                  <a:pt x="2061210" y="532130"/>
                </a:lnTo>
                <a:lnTo>
                  <a:pt x="2009774" y="547370"/>
                </a:lnTo>
                <a:lnTo>
                  <a:pt x="1955038" y="561213"/>
                </a:lnTo>
                <a:lnTo>
                  <a:pt x="1897125" y="573532"/>
                </a:lnTo>
                <a:lnTo>
                  <a:pt x="1836419" y="584200"/>
                </a:lnTo>
                <a:lnTo>
                  <a:pt x="1773046" y="593344"/>
                </a:lnTo>
                <a:lnTo>
                  <a:pt x="1707261" y="600710"/>
                </a:lnTo>
                <a:lnTo>
                  <a:pt x="1639315" y="606425"/>
                </a:lnTo>
                <a:lnTo>
                  <a:pt x="1569339" y="610108"/>
                </a:lnTo>
                <a:lnTo>
                  <a:pt x="1497584" y="611886"/>
                </a:lnTo>
                <a:lnTo>
                  <a:pt x="1444243" y="611886"/>
                </a:lnTo>
                <a:lnTo>
                  <a:pt x="1391539" y="610743"/>
                </a:lnTo>
                <a:lnTo>
                  <a:pt x="1339341" y="608584"/>
                </a:lnTo>
                <a:lnTo>
                  <a:pt x="1288034" y="605282"/>
                </a:lnTo>
                <a:lnTo>
                  <a:pt x="1237614" y="600964"/>
                </a:lnTo>
                <a:lnTo>
                  <a:pt x="1188212" y="595630"/>
                </a:lnTo>
                <a:lnTo>
                  <a:pt x="1139951" y="589407"/>
                </a:lnTo>
                <a:lnTo>
                  <a:pt x="1092962" y="582041"/>
                </a:lnTo>
                <a:lnTo>
                  <a:pt x="1047368" y="573913"/>
                </a:lnTo>
                <a:lnTo>
                  <a:pt x="1003172" y="564769"/>
                </a:lnTo>
                <a:lnTo>
                  <a:pt x="960627" y="554736"/>
                </a:lnTo>
                <a:lnTo>
                  <a:pt x="919861" y="543814"/>
                </a:lnTo>
                <a:lnTo>
                  <a:pt x="880871" y="532130"/>
                </a:lnTo>
                <a:lnTo>
                  <a:pt x="843788" y="519684"/>
                </a:lnTo>
                <a:lnTo>
                  <a:pt x="775969" y="492379"/>
                </a:lnTo>
                <a:lnTo>
                  <a:pt x="717422" y="462025"/>
                </a:lnTo>
                <a:lnTo>
                  <a:pt x="668909" y="429133"/>
                </a:lnTo>
                <a:lnTo>
                  <a:pt x="0" y="422021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90586" y="2016633"/>
            <a:ext cx="104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Sampling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2836" y="2892932"/>
            <a:ext cx="4022725" cy="1823085"/>
          </a:xfrm>
          <a:custGeom>
            <a:avLst/>
            <a:gdLst/>
            <a:ahLst/>
            <a:cxnLst/>
            <a:rect l="l" t="t" r="r" b="b"/>
            <a:pathLst>
              <a:path w="4022725" h="1823085">
                <a:moveTo>
                  <a:pt x="0" y="1823084"/>
                </a:moveTo>
                <a:lnTo>
                  <a:pt x="1429130" y="1055369"/>
                </a:lnTo>
                <a:lnTo>
                  <a:pt x="1382014" y="1001267"/>
                </a:lnTo>
                <a:lnTo>
                  <a:pt x="1343787" y="946276"/>
                </a:lnTo>
                <a:lnTo>
                  <a:pt x="1314577" y="890650"/>
                </a:lnTo>
                <a:lnTo>
                  <a:pt x="1294002" y="834389"/>
                </a:lnTo>
                <a:lnTo>
                  <a:pt x="1282064" y="778128"/>
                </a:lnTo>
                <a:lnTo>
                  <a:pt x="1278509" y="721740"/>
                </a:lnTo>
                <a:lnTo>
                  <a:pt x="1283208" y="665733"/>
                </a:lnTo>
                <a:lnTo>
                  <a:pt x="1296035" y="610362"/>
                </a:lnTo>
                <a:lnTo>
                  <a:pt x="1316736" y="555625"/>
                </a:lnTo>
                <a:lnTo>
                  <a:pt x="1345311" y="502157"/>
                </a:lnTo>
                <a:lnTo>
                  <a:pt x="1381505" y="449833"/>
                </a:lnTo>
                <a:lnTo>
                  <a:pt x="1425193" y="399161"/>
                </a:lnTo>
                <a:lnTo>
                  <a:pt x="1476248" y="350138"/>
                </a:lnTo>
                <a:lnTo>
                  <a:pt x="1534540" y="303402"/>
                </a:lnTo>
                <a:lnTo>
                  <a:pt x="1599691" y="258825"/>
                </a:lnTo>
                <a:lnTo>
                  <a:pt x="1671827" y="216788"/>
                </a:lnTo>
                <a:lnTo>
                  <a:pt x="1750695" y="177672"/>
                </a:lnTo>
                <a:lnTo>
                  <a:pt x="1836165" y="141604"/>
                </a:lnTo>
                <a:lnTo>
                  <a:pt x="1927987" y="108838"/>
                </a:lnTo>
                <a:lnTo>
                  <a:pt x="2026030" y="79628"/>
                </a:lnTo>
                <a:lnTo>
                  <a:pt x="2128266" y="54737"/>
                </a:lnTo>
                <a:lnTo>
                  <a:pt x="2232279" y="34543"/>
                </a:lnTo>
                <a:lnTo>
                  <a:pt x="2337689" y="19050"/>
                </a:lnTo>
                <a:lnTo>
                  <a:pt x="2443861" y="8127"/>
                </a:lnTo>
                <a:lnTo>
                  <a:pt x="2550541" y="1904"/>
                </a:lnTo>
                <a:lnTo>
                  <a:pt x="2656966" y="0"/>
                </a:lnTo>
                <a:lnTo>
                  <a:pt x="2762885" y="2412"/>
                </a:lnTo>
                <a:lnTo>
                  <a:pt x="2867787" y="9270"/>
                </a:lnTo>
                <a:lnTo>
                  <a:pt x="2971165" y="20192"/>
                </a:lnTo>
                <a:lnTo>
                  <a:pt x="3072511" y="35305"/>
                </a:lnTo>
                <a:lnTo>
                  <a:pt x="3171316" y="54482"/>
                </a:lnTo>
                <a:lnTo>
                  <a:pt x="3267329" y="77596"/>
                </a:lnTo>
                <a:lnTo>
                  <a:pt x="3359785" y="104520"/>
                </a:lnTo>
                <a:lnTo>
                  <a:pt x="3448431" y="135254"/>
                </a:lnTo>
                <a:lnTo>
                  <a:pt x="3532632" y="169799"/>
                </a:lnTo>
                <a:lnTo>
                  <a:pt x="3612007" y="207899"/>
                </a:lnTo>
                <a:lnTo>
                  <a:pt x="3686174" y="249681"/>
                </a:lnTo>
                <a:lnTo>
                  <a:pt x="3754373" y="294766"/>
                </a:lnTo>
                <a:lnTo>
                  <a:pt x="3816349" y="343407"/>
                </a:lnTo>
                <a:lnTo>
                  <a:pt x="3871594" y="395224"/>
                </a:lnTo>
                <a:lnTo>
                  <a:pt x="3918712" y="449325"/>
                </a:lnTo>
                <a:lnTo>
                  <a:pt x="3956939" y="504316"/>
                </a:lnTo>
                <a:lnTo>
                  <a:pt x="3986148" y="559942"/>
                </a:lnTo>
                <a:lnTo>
                  <a:pt x="4006722" y="616203"/>
                </a:lnTo>
                <a:lnTo>
                  <a:pt x="4018661" y="672464"/>
                </a:lnTo>
                <a:lnTo>
                  <a:pt x="4022216" y="728852"/>
                </a:lnTo>
                <a:lnTo>
                  <a:pt x="4017517" y="784859"/>
                </a:lnTo>
                <a:lnTo>
                  <a:pt x="4004691" y="840231"/>
                </a:lnTo>
                <a:lnTo>
                  <a:pt x="3983990" y="894841"/>
                </a:lnTo>
                <a:lnTo>
                  <a:pt x="3955415" y="948435"/>
                </a:lnTo>
                <a:lnTo>
                  <a:pt x="3919219" y="1000759"/>
                </a:lnTo>
                <a:lnTo>
                  <a:pt x="3875532" y="1051433"/>
                </a:lnTo>
                <a:lnTo>
                  <a:pt x="3824478" y="1100327"/>
                </a:lnTo>
                <a:lnTo>
                  <a:pt x="3766185" y="1147190"/>
                </a:lnTo>
                <a:lnTo>
                  <a:pt x="3701034" y="1191767"/>
                </a:lnTo>
                <a:lnTo>
                  <a:pt x="3628897" y="1233677"/>
                </a:lnTo>
                <a:lnTo>
                  <a:pt x="3550031" y="1272920"/>
                </a:lnTo>
                <a:lnTo>
                  <a:pt x="3464560" y="1308989"/>
                </a:lnTo>
                <a:lnTo>
                  <a:pt x="3372739" y="1341754"/>
                </a:lnTo>
                <a:lnTo>
                  <a:pt x="3274694" y="1370964"/>
                </a:lnTo>
                <a:lnTo>
                  <a:pt x="3199257" y="1389887"/>
                </a:lnTo>
                <a:lnTo>
                  <a:pt x="3122421" y="1406143"/>
                </a:lnTo>
                <a:lnTo>
                  <a:pt x="3044570" y="1419859"/>
                </a:lnTo>
                <a:lnTo>
                  <a:pt x="2965704" y="1431035"/>
                </a:lnTo>
                <a:lnTo>
                  <a:pt x="2886074" y="1439671"/>
                </a:lnTo>
                <a:lnTo>
                  <a:pt x="2806065" y="1445767"/>
                </a:lnTo>
                <a:lnTo>
                  <a:pt x="2725673" y="1449450"/>
                </a:lnTo>
                <a:lnTo>
                  <a:pt x="2645283" y="1450466"/>
                </a:lnTo>
                <a:lnTo>
                  <a:pt x="2565018" y="1449069"/>
                </a:lnTo>
                <a:lnTo>
                  <a:pt x="2485009" y="1445133"/>
                </a:lnTo>
                <a:lnTo>
                  <a:pt x="2405634" y="1438783"/>
                </a:lnTo>
                <a:lnTo>
                  <a:pt x="2327021" y="1430019"/>
                </a:lnTo>
                <a:lnTo>
                  <a:pt x="2249424" y="1418843"/>
                </a:lnTo>
                <a:lnTo>
                  <a:pt x="2172970" y="1405127"/>
                </a:lnTo>
                <a:lnTo>
                  <a:pt x="2098040" y="1389125"/>
                </a:lnTo>
                <a:lnTo>
                  <a:pt x="2024634" y="1370583"/>
                </a:lnTo>
                <a:lnTo>
                  <a:pt x="1953133" y="1349755"/>
                </a:lnTo>
                <a:lnTo>
                  <a:pt x="1883664" y="1326641"/>
                </a:lnTo>
                <a:lnTo>
                  <a:pt x="1816480" y="1301114"/>
                </a:lnTo>
                <a:lnTo>
                  <a:pt x="1751838" y="1273174"/>
                </a:lnTo>
                <a:lnTo>
                  <a:pt x="0" y="1823084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39765" y="3154171"/>
            <a:ext cx="164718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Separate Dev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85" dirty="0">
                <a:latin typeface="Arial"/>
                <a:cs typeface="Arial"/>
              </a:rPr>
              <a:t>Val  </a:t>
            </a:r>
            <a:r>
              <a:rPr sz="1200" spc="-5" dirty="0">
                <a:latin typeface="Arial"/>
                <a:cs typeface="Arial"/>
              </a:rPr>
              <a:t>samples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providedas  </a:t>
            </a:r>
            <a:r>
              <a:rPr sz="1200" spc="-5" dirty="0">
                <a:latin typeface="Arial"/>
                <a:cs typeface="Arial"/>
              </a:rPr>
              <a:t>such </a:t>
            </a:r>
            <a:r>
              <a:rPr sz="1200" spc="-3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will directly  </a:t>
            </a:r>
            <a:r>
              <a:rPr sz="1200" spc="-5" dirty="0">
                <a:latin typeface="Arial"/>
                <a:cs typeface="Arial"/>
              </a:rPr>
              <a:t>import </a:t>
            </a:r>
            <a:r>
              <a:rPr sz="1200" dirty="0">
                <a:latin typeface="Arial"/>
                <a:cs typeface="Arial"/>
              </a:rPr>
              <a:t>them rather than  </a:t>
            </a:r>
            <a:r>
              <a:rPr sz="1200" spc="-5" dirty="0">
                <a:latin typeface="Arial"/>
                <a:cs typeface="Arial"/>
              </a:rPr>
              <a:t>use sampling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code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74650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Decision Tree </a:t>
            </a:r>
            <a:r>
              <a:rPr sz="3200" spc="-30" dirty="0">
                <a:solidFill>
                  <a:srgbClr val="000000"/>
                </a:solidFill>
              </a:rPr>
              <a:t>code </a:t>
            </a:r>
            <a:r>
              <a:rPr sz="3200" spc="-25" dirty="0">
                <a:solidFill>
                  <a:srgbClr val="000000"/>
                </a:solidFill>
              </a:rPr>
              <a:t>to </a:t>
            </a:r>
            <a:r>
              <a:rPr sz="3200" spc="-30" dirty="0">
                <a:solidFill>
                  <a:srgbClr val="000000"/>
                </a:solidFill>
              </a:rPr>
              <a:t>build </a:t>
            </a:r>
            <a:r>
              <a:rPr sz="3200" spc="-55" dirty="0">
                <a:solidFill>
                  <a:srgbClr val="000000"/>
                </a:solidFill>
              </a:rPr>
              <a:t>CART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Tree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05781"/>
            <a:ext cx="5002530" cy="17697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installing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rpart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package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CART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b="1" spc="5" dirty="0">
                <a:solidFill>
                  <a:srgbClr val="244060"/>
                </a:solidFill>
                <a:latin typeface="Calibri"/>
                <a:cs typeface="Calibri"/>
              </a:rPr>
              <a:t># </a:t>
            </a:r>
            <a:r>
              <a:rPr sz="1600" b="1" spc="-5" dirty="0">
                <a:solidFill>
                  <a:srgbClr val="244060"/>
                </a:solidFill>
                <a:latin typeface="Calibri"/>
                <a:cs typeface="Calibri"/>
              </a:rPr>
              <a:t>from </a:t>
            </a:r>
            <a:r>
              <a:rPr sz="1600" b="1" dirty="0">
                <a:solidFill>
                  <a:srgbClr val="244060"/>
                </a:solidFill>
                <a:latin typeface="Calibri"/>
                <a:cs typeface="Calibri"/>
              </a:rPr>
              <a:t>sklearn.model_selection import</a:t>
            </a:r>
            <a:r>
              <a:rPr sz="1600" b="1" spc="-114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44060"/>
                </a:solidFill>
                <a:latin typeface="Calibri"/>
                <a:cs typeface="Calibri"/>
              </a:rPr>
              <a:t>train_test_split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dirty="0">
                <a:solidFill>
                  <a:srgbClr val="244060"/>
                </a:solidFill>
                <a:latin typeface="Calibri"/>
                <a:cs typeface="Calibri"/>
              </a:rPr>
              <a:t># </a:t>
            </a:r>
            <a:r>
              <a:rPr sz="1600" b="1" spc="-5" dirty="0">
                <a:solidFill>
                  <a:srgbClr val="244060"/>
                </a:solidFill>
                <a:latin typeface="Calibri"/>
                <a:cs typeface="Calibri"/>
              </a:rPr>
              <a:t>from sklearn.tree </a:t>
            </a:r>
            <a:r>
              <a:rPr sz="1600" b="1" dirty="0">
                <a:solidFill>
                  <a:srgbClr val="244060"/>
                </a:solidFill>
                <a:latin typeface="Calibri"/>
                <a:cs typeface="Calibri"/>
              </a:rPr>
              <a:t>import</a:t>
            </a:r>
            <a:r>
              <a:rPr sz="1600" b="1" spc="-5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44060"/>
                </a:solidFill>
                <a:latin typeface="Calibri"/>
                <a:cs typeface="Calibri"/>
              </a:rPr>
              <a:t>DecisionTreeClassifier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alibri"/>
                <a:cs typeface="Calibri"/>
              </a:rPr>
              <a:t># </a:t>
            </a:r>
            <a:r>
              <a:rPr sz="1600" spc="-5" dirty="0">
                <a:latin typeface="Calibri"/>
                <a:cs typeface="Calibri"/>
              </a:rPr>
              <a:t>import </a:t>
            </a:r>
            <a:r>
              <a:rPr sz="1600" spc="-10" dirty="0">
                <a:latin typeface="Calibri"/>
                <a:cs typeface="Calibri"/>
              </a:rPr>
              <a:t>matplotlib.pyplot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plt from sklearn.externals.six </a:t>
            </a:r>
            <a:r>
              <a:rPr sz="1600" dirty="0">
                <a:latin typeface="Calibri"/>
                <a:cs typeface="Calibri"/>
              </a:rPr>
              <a:t>#  # </a:t>
            </a:r>
            <a:r>
              <a:rPr sz="1600" spc="-5" dirty="0">
                <a:latin typeface="Calibri"/>
                <a:cs typeface="Calibri"/>
              </a:rPr>
              <a:t>import StringIO </a:t>
            </a: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IPython.display import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sklearn.tree </a:t>
            </a: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export_graphviz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38" y="3128263"/>
            <a:ext cx="15963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# </a:t>
            </a: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pydotplus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3867" y="3263900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\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238" y="3841241"/>
            <a:ext cx="6235700" cy="8693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calling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Decision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Tree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function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build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tree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548ED4"/>
                </a:solidFill>
                <a:latin typeface="Calibri"/>
                <a:cs typeface="Calibri"/>
              </a:rPr>
              <a:t>model_dt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DecisionTreeClassifier(max_depth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8,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criterion </a:t>
            </a:r>
            <a:r>
              <a:rPr sz="1800" spc="-40" dirty="0">
                <a:solidFill>
                  <a:srgbClr val="548ED4"/>
                </a:solidFill>
                <a:latin typeface="Calibri"/>
                <a:cs typeface="Calibri"/>
              </a:rPr>
              <a:t>=“gini“, 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min_samples_split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100,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min_sample_leaf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10</a:t>
            </a:r>
            <a:r>
              <a:rPr sz="1800" spc="2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6303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Decision </a:t>
            </a:r>
            <a:r>
              <a:rPr sz="3200" spc="-25" dirty="0">
                <a:solidFill>
                  <a:srgbClr val="000000"/>
                </a:solidFill>
              </a:rPr>
              <a:t>Tree </a:t>
            </a:r>
            <a:r>
              <a:rPr sz="3200" spc="-30" dirty="0">
                <a:solidFill>
                  <a:srgbClr val="000000"/>
                </a:solidFill>
              </a:rPr>
              <a:t>control</a:t>
            </a:r>
            <a:r>
              <a:rPr sz="3200" spc="-10" dirty="0">
                <a:solidFill>
                  <a:srgbClr val="000000"/>
                </a:solidFill>
              </a:rPr>
              <a:t> arguments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64691"/>
            <a:ext cx="7990205" cy="3538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20" dirty="0">
                <a:latin typeface="Arial"/>
                <a:cs typeface="Arial"/>
              </a:rPr>
              <a:t>Min_samples_split: </a:t>
            </a:r>
            <a:r>
              <a:rPr sz="1800" dirty="0">
                <a:latin typeface="Arial"/>
                <a:cs typeface="Arial"/>
              </a:rPr>
              <a:t>the minimum number of </a:t>
            </a:r>
            <a:r>
              <a:rPr sz="1800" spc="-5" dirty="0">
                <a:latin typeface="Arial"/>
                <a:cs typeface="Arial"/>
              </a:rPr>
              <a:t>observations </a:t>
            </a:r>
            <a:r>
              <a:rPr sz="1800" dirty="0">
                <a:latin typeface="Arial"/>
                <a:cs typeface="Arial"/>
              </a:rPr>
              <a:t>that must </a:t>
            </a:r>
            <a:r>
              <a:rPr sz="1800" spc="-10" dirty="0">
                <a:latin typeface="Arial"/>
                <a:cs typeface="Arial"/>
              </a:rPr>
              <a:t>exist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25" dirty="0">
                <a:latin typeface="Arial"/>
                <a:cs typeface="Arial"/>
              </a:rPr>
              <a:t>nodein </a:t>
            </a:r>
            <a:r>
              <a:rPr sz="1800" dirty="0">
                <a:latin typeface="Arial"/>
                <a:cs typeface="Arial"/>
              </a:rPr>
              <a:t>order for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split to be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attempted.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25" dirty="0">
                <a:latin typeface="Arial"/>
                <a:cs typeface="Arial"/>
              </a:rPr>
              <a:t>Min_samples_leaf</a:t>
            </a:r>
            <a:r>
              <a:rPr sz="1800" spc="-2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minimum number of observations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any terminal  leaf </a:t>
            </a:r>
            <a:r>
              <a:rPr sz="1800" spc="-15" dirty="0">
                <a:latin typeface="Arial"/>
                <a:cs typeface="Arial"/>
              </a:rPr>
              <a:t>node.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only </a:t>
            </a:r>
            <a:r>
              <a:rPr sz="1800" spc="-10" dirty="0">
                <a:latin typeface="Arial"/>
                <a:cs typeface="Arial"/>
              </a:rPr>
              <a:t>one of min_samples_leaf 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min_samples_split </a:t>
            </a:r>
            <a:r>
              <a:rPr sz="1800" spc="-25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specified, </a:t>
            </a:r>
            <a:r>
              <a:rPr sz="1800" spc="-10" dirty="0">
                <a:latin typeface="Arial"/>
                <a:cs typeface="Arial"/>
              </a:rPr>
              <a:t>the code either </a:t>
            </a:r>
            <a:r>
              <a:rPr sz="1800" spc="-15" dirty="0">
                <a:latin typeface="Arial"/>
                <a:cs typeface="Arial"/>
              </a:rPr>
              <a:t>sets </a:t>
            </a:r>
            <a:r>
              <a:rPr sz="1800" spc="-10" dirty="0">
                <a:latin typeface="Arial"/>
                <a:cs typeface="Arial"/>
              </a:rPr>
              <a:t>min_samples_split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min_samples_leaf*3 </a:t>
            </a:r>
            <a:r>
              <a:rPr sz="1800" dirty="0">
                <a:latin typeface="Arial"/>
                <a:cs typeface="Arial"/>
              </a:rPr>
              <a:t>or  min_samples_leaf to </a:t>
            </a:r>
            <a:r>
              <a:rPr sz="1800" spc="5" dirty="0">
                <a:latin typeface="Arial"/>
                <a:cs typeface="Arial"/>
              </a:rPr>
              <a:t>min_samples_split/3,as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appropriate.</a:t>
            </a:r>
            <a:endParaRPr sz="1800">
              <a:latin typeface="Arial"/>
              <a:cs typeface="Arial"/>
            </a:endParaRPr>
          </a:p>
          <a:p>
            <a:pPr marL="241300" marR="67437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20" dirty="0">
                <a:latin typeface="Arial"/>
                <a:cs typeface="Arial"/>
              </a:rPr>
              <a:t>max_depth</a:t>
            </a:r>
            <a:r>
              <a:rPr sz="1800" spc="-2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maximum </a:t>
            </a:r>
            <a:r>
              <a:rPr sz="1800" dirty="0">
                <a:latin typeface="Arial"/>
                <a:cs typeface="Arial"/>
              </a:rPr>
              <a:t>depth of the tree.if </a:t>
            </a:r>
            <a:r>
              <a:rPr sz="1800" spc="-5" dirty="0">
                <a:latin typeface="Arial"/>
                <a:cs typeface="Arial"/>
              </a:rPr>
              <a:t>NONE </a:t>
            </a:r>
            <a:r>
              <a:rPr sz="1800" dirty="0">
                <a:latin typeface="Arial"/>
                <a:cs typeface="Arial"/>
              </a:rPr>
              <a:t>then nodes are  </a:t>
            </a:r>
            <a:r>
              <a:rPr sz="1800" spc="-5" dirty="0">
                <a:latin typeface="Arial"/>
                <a:cs typeface="Arial"/>
              </a:rPr>
              <a:t>expanded </a:t>
            </a:r>
            <a:r>
              <a:rPr sz="1800" dirty="0">
                <a:latin typeface="Arial"/>
                <a:cs typeface="Arial"/>
              </a:rPr>
              <a:t>until all leaves are pure or until all leaves contains less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than  min_samples_split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samples.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Criterion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quality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split.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“gini”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gini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impurity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“entropy”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gain.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401192"/>
            <a:ext cx="5996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Enriching </a:t>
            </a:r>
            <a:r>
              <a:rPr sz="2400" dirty="0">
                <a:solidFill>
                  <a:srgbClr val="000000"/>
                </a:solidFill>
              </a:rPr>
              <a:t>training and learning</a:t>
            </a:r>
            <a:r>
              <a:rPr sz="2400" spc="-3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session…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561459" y="1315882"/>
            <a:ext cx="4133215" cy="47720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25" dirty="0">
                <a:latin typeface="Arial"/>
                <a:cs typeface="Arial"/>
              </a:rPr>
              <a:t>Training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Checklist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15"/>
              </a:spcBef>
              <a:buChar char="–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Sitting </a:t>
            </a:r>
            <a:r>
              <a:rPr sz="1600" spc="-5" dirty="0">
                <a:latin typeface="Arial"/>
                <a:cs typeface="Arial"/>
              </a:rPr>
              <a:t>arrangement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F2F</a:t>
            </a:r>
            <a:endParaRPr sz="16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600" spc="-5" dirty="0">
                <a:latin typeface="Arial"/>
                <a:cs typeface="Arial"/>
              </a:rPr>
              <a:t>Quality over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Quantity</a:t>
            </a:r>
            <a:endParaRPr sz="16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600" spc="-5" dirty="0">
                <a:latin typeface="Arial"/>
                <a:cs typeface="Arial"/>
              </a:rPr>
              <a:t>Everyone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have </a:t>
            </a:r>
            <a:r>
              <a:rPr sz="1600" dirty="0">
                <a:latin typeface="Arial"/>
                <a:cs typeface="Arial"/>
              </a:rPr>
              <a:t>their </a:t>
            </a:r>
            <a:r>
              <a:rPr sz="1600" spc="-30" dirty="0">
                <a:latin typeface="Arial"/>
                <a:cs typeface="Arial"/>
              </a:rPr>
              <a:t>own </a:t>
            </a:r>
            <a:r>
              <a:rPr sz="1600" spc="-5" dirty="0">
                <a:latin typeface="Arial"/>
                <a:cs typeface="Arial"/>
              </a:rPr>
              <a:t>machines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hands-on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practice</a:t>
            </a:r>
            <a:endParaRPr sz="16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600" spc="-5" dirty="0">
                <a:latin typeface="Arial"/>
                <a:cs typeface="Arial"/>
              </a:rPr>
              <a:t>Illuminated and happy glowing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room (no </a:t>
            </a:r>
            <a:r>
              <a:rPr sz="1600" dirty="0">
                <a:latin typeface="Arial"/>
                <a:cs typeface="Arial"/>
              </a:rPr>
              <a:t>candle </a:t>
            </a:r>
            <a:r>
              <a:rPr sz="1600" spc="-5" dirty="0">
                <a:latin typeface="Arial"/>
                <a:cs typeface="Arial"/>
              </a:rPr>
              <a:t>light dinner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ambience)</a:t>
            </a:r>
            <a:endParaRPr sz="16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0"/>
              </a:spcBef>
              <a:buChar char="–"/>
              <a:tabLst>
                <a:tab pos="473075" algn="l"/>
              </a:tabLst>
            </a:pPr>
            <a:r>
              <a:rPr sz="1600" spc="-25" dirty="0">
                <a:latin typeface="Arial"/>
                <a:cs typeface="Arial"/>
              </a:rPr>
              <a:t>Anyone </a:t>
            </a:r>
            <a:r>
              <a:rPr sz="1600" spc="-30" dirty="0">
                <a:latin typeface="Arial"/>
                <a:cs typeface="Arial"/>
              </a:rPr>
              <a:t>wanting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step-out, </a:t>
            </a:r>
            <a:r>
              <a:rPr sz="1600" spc="-5" dirty="0">
                <a:latin typeface="Arial"/>
                <a:cs typeface="Arial"/>
              </a:rPr>
              <a:t>feel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free</a:t>
            </a:r>
            <a:endParaRPr sz="16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600" dirty="0">
                <a:latin typeface="Arial"/>
                <a:cs typeface="Arial"/>
              </a:rPr>
              <a:t>Feel </a:t>
            </a:r>
            <a:r>
              <a:rPr sz="1600" spc="-5" dirty="0">
                <a:latin typeface="Arial"/>
                <a:cs typeface="Arial"/>
              </a:rPr>
              <a:t>free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ask for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breaks</a:t>
            </a:r>
            <a:endParaRPr sz="1600">
              <a:latin typeface="Arial"/>
              <a:cs typeface="Arial"/>
            </a:endParaRPr>
          </a:p>
          <a:p>
            <a:pPr marL="472440" marR="106680" lvl="1" indent="-228600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600" dirty="0">
                <a:latin typeface="Arial"/>
                <a:cs typeface="Arial"/>
              </a:rPr>
              <a:t>Feel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ask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same </a:t>
            </a:r>
            <a:r>
              <a:rPr sz="1600" dirty="0">
                <a:latin typeface="Arial"/>
                <a:cs typeface="Arial"/>
              </a:rPr>
              <a:t>question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again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till  </a:t>
            </a:r>
            <a:r>
              <a:rPr sz="1600" spc="-25" dirty="0">
                <a:latin typeface="Arial"/>
                <a:cs typeface="Arial"/>
              </a:rPr>
              <a:t>you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understand</a:t>
            </a:r>
            <a:endParaRPr sz="1600">
              <a:latin typeface="Arial"/>
              <a:cs typeface="Arial"/>
            </a:endParaRPr>
          </a:p>
          <a:p>
            <a:pPr marL="472440" marR="511175" lvl="1" indent="-228600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600" spc="-5" dirty="0">
                <a:latin typeface="Arial"/>
                <a:cs typeface="Arial"/>
              </a:rPr>
              <a:t>Let </a:t>
            </a:r>
            <a:r>
              <a:rPr sz="1600" spc="25" dirty="0">
                <a:latin typeface="Arial"/>
                <a:cs typeface="Arial"/>
              </a:rPr>
              <a:t>me </a:t>
            </a:r>
            <a:r>
              <a:rPr sz="1600" dirty="0">
                <a:latin typeface="Arial"/>
                <a:cs typeface="Arial"/>
              </a:rPr>
              <a:t>know if </a:t>
            </a:r>
            <a:r>
              <a:rPr sz="1600" spc="-20" dirty="0">
                <a:latin typeface="Arial"/>
                <a:cs typeface="Arial"/>
              </a:rPr>
              <a:t>you </a:t>
            </a:r>
            <a:r>
              <a:rPr sz="1600" spc="-30" dirty="0">
                <a:latin typeface="Arial"/>
                <a:cs typeface="Arial"/>
              </a:rPr>
              <a:t>want </a:t>
            </a:r>
            <a:r>
              <a:rPr sz="1600" spc="25" dirty="0">
                <a:latin typeface="Arial"/>
                <a:cs typeface="Arial"/>
              </a:rPr>
              <a:t>me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skip  </a:t>
            </a:r>
            <a:r>
              <a:rPr sz="1600" dirty="0">
                <a:latin typeface="Arial"/>
                <a:cs typeface="Arial"/>
              </a:rPr>
              <a:t>Practice </a:t>
            </a:r>
            <a:r>
              <a:rPr sz="1600" spc="-5" dirty="0">
                <a:latin typeface="Arial"/>
                <a:cs typeface="Arial"/>
              </a:rPr>
              <a:t>Exercises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30" dirty="0">
                <a:latin typeface="Arial"/>
                <a:cs typeface="Arial"/>
              </a:rPr>
              <a:t>between </a:t>
            </a:r>
            <a:r>
              <a:rPr sz="1600" dirty="0">
                <a:latin typeface="Arial"/>
                <a:cs typeface="Arial"/>
              </a:rPr>
              <a:t>the  session</a:t>
            </a:r>
            <a:endParaRPr sz="16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600" dirty="0">
                <a:latin typeface="Arial"/>
                <a:cs typeface="Arial"/>
              </a:rPr>
              <a:t>Brief side-talks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okay</a:t>
            </a:r>
            <a:endParaRPr sz="16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473075" algn="l"/>
              </a:tabLst>
            </a:pP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I </a:t>
            </a:r>
            <a:r>
              <a:rPr sz="1600" b="1" spc="5" dirty="0">
                <a:solidFill>
                  <a:srgbClr val="0054A3"/>
                </a:solidFill>
                <a:latin typeface="Arial"/>
                <a:cs typeface="Arial"/>
              </a:rPr>
              <a:t>don’t </a:t>
            </a:r>
            <a:r>
              <a:rPr sz="1600" b="1" spc="-5" dirty="0">
                <a:solidFill>
                  <a:srgbClr val="0054A3"/>
                </a:solidFill>
                <a:latin typeface="Arial"/>
                <a:cs typeface="Arial"/>
              </a:rPr>
              <a:t>speak to </a:t>
            </a: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walls, </a:t>
            </a:r>
            <a:r>
              <a:rPr sz="1600" b="1" spc="-5" dirty="0">
                <a:solidFill>
                  <a:srgbClr val="0054A3"/>
                </a:solidFill>
                <a:latin typeface="Arial"/>
                <a:cs typeface="Arial"/>
              </a:rPr>
              <a:t>respect</a:t>
            </a:r>
            <a:r>
              <a:rPr sz="1600" b="1" spc="-13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54A3"/>
                </a:solidFill>
                <a:latin typeface="Arial"/>
                <a:cs typeface="Arial"/>
              </a:rPr>
              <a:t>each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54A3"/>
                </a:solidFill>
                <a:latin typeface="Arial"/>
                <a:cs typeface="Arial"/>
              </a:rPr>
              <a:t>other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6339" y="19812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1219199" y="0"/>
                </a:moveTo>
                <a:lnTo>
                  <a:pt x="1119251" y="4063"/>
                </a:lnTo>
                <a:lnTo>
                  <a:pt x="1021460" y="16001"/>
                </a:lnTo>
                <a:lnTo>
                  <a:pt x="926210" y="35433"/>
                </a:lnTo>
                <a:lnTo>
                  <a:pt x="833882" y="62102"/>
                </a:lnTo>
                <a:lnTo>
                  <a:pt x="744601" y="95758"/>
                </a:lnTo>
                <a:lnTo>
                  <a:pt x="658876" y="136144"/>
                </a:lnTo>
                <a:lnTo>
                  <a:pt x="576960" y="182625"/>
                </a:lnTo>
                <a:lnTo>
                  <a:pt x="499109" y="235203"/>
                </a:lnTo>
                <a:lnTo>
                  <a:pt x="425703" y="293497"/>
                </a:lnTo>
                <a:lnTo>
                  <a:pt x="357123" y="357124"/>
                </a:lnTo>
                <a:lnTo>
                  <a:pt x="293497" y="425703"/>
                </a:lnTo>
                <a:lnTo>
                  <a:pt x="235203" y="499110"/>
                </a:lnTo>
                <a:lnTo>
                  <a:pt x="182625" y="576961"/>
                </a:lnTo>
                <a:lnTo>
                  <a:pt x="136144" y="658876"/>
                </a:lnTo>
                <a:lnTo>
                  <a:pt x="95757" y="744601"/>
                </a:lnTo>
                <a:lnTo>
                  <a:pt x="62153" y="833882"/>
                </a:lnTo>
                <a:lnTo>
                  <a:pt x="35432" y="926211"/>
                </a:lnTo>
                <a:lnTo>
                  <a:pt x="15951" y="1021461"/>
                </a:lnTo>
                <a:lnTo>
                  <a:pt x="4038" y="1119251"/>
                </a:lnTo>
                <a:lnTo>
                  <a:pt x="0" y="1219200"/>
                </a:lnTo>
                <a:lnTo>
                  <a:pt x="4038" y="1319149"/>
                </a:lnTo>
                <a:lnTo>
                  <a:pt x="15951" y="1416939"/>
                </a:lnTo>
                <a:lnTo>
                  <a:pt x="35432" y="1512189"/>
                </a:lnTo>
                <a:lnTo>
                  <a:pt x="62153" y="1604517"/>
                </a:lnTo>
                <a:lnTo>
                  <a:pt x="95757" y="1693799"/>
                </a:lnTo>
                <a:lnTo>
                  <a:pt x="136144" y="1779524"/>
                </a:lnTo>
                <a:lnTo>
                  <a:pt x="182625" y="1861439"/>
                </a:lnTo>
                <a:lnTo>
                  <a:pt x="235203" y="1939289"/>
                </a:lnTo>
                <a:lnTo>
                  <a:pt x="293497" y="2012695"/>
                </a:lnTo>
                <a:lnTo>
                  <a:pt x="357123" y="2081276"/>
                </a:lnTo>
                <a:lnTo>
                  <a:pt x="425703" y="2144903"/>
                </a:lnTo>
                <a:lnTo>
                  <a:pt x="499109" y="2203196"/>
                </a:lnTo>
                <a:lnTo>
                  <a:pt x="576960" y="2255774"/>
                </a:lnTo>
                <a:lnTo>
                  <a:pt x="658876" y="2302256"/>
                </a:lnTo>
                <a:lnTo>
                  <a:pt x="744601" y="2342642"/>
                </a:lnTo>
                <a:lnTo>
                  <a:pt x="833882" y="2376297"/>
                </a:lnTo>
                <a:lnTo>
                  <a:pt x="926210" y="2402967"/>
                </a:lnTo>
                <a:lnTo>
                  <a:pt x="1021460" y="2422398"/>
                </a:lnTo>
                <a:lnTo>
                  <a:pt x="1119251" y="2434336"/>
                </a:lnTo>
                <a:lnTo>
                  <a:pt x="1219199" y="2438400"/>
                </a:lnTo>
                <a:lnTo>
                  <a:pt x="1319148" y="2434336"/>
                </a:lnTo>
                <a:lnTo>
                  <a:pt x="1416939" y="2422398"/>
                </a:lnTo>
                <a:lnTo>
                  <a:pt x="1512189" y="2402967"/>
                </a:lnTo>
                <a:lnTo>
                  <a:pt x="1604517" y="2376297"/>
                </a:lnTo>
                <a:lnTo>
                  <a:pt x="1693799" y="2342642"/>
                </a:lnTo>
                <a:lnTo>
                  <a:pt x="1779524" y="2302256"/>
                </a:lnTo>
                <a:lnTo>
                  <a:pt x="1861439" y="2255774"/>
                </a:lnTo>
                <a:lnTo>
                  <a:pt x="1939289" y="2203196"/>
                </a:lnTo>
                <a:lnTo>
                  <a:pt x="2012696" y="2144903"/>
                </a:lnTo>
                <a:lnTo>
                  <a:pt x="2081276" y="2081276"/>
                </a:lnTo>
                <a:lnTo>
                  <a:pt x="2144903" y="2012695"/>
                </a:lnTo>
                <a:lnTo>
                  <a:pt x="2203196" y="1939289"/>
                </a:lnTo>
                <a:lnTo>
                  <a:pt x="2255774" y="1861439"/>
                </a:lnTo>
                <a:lnTo>
                  <a:pt x="2302256" y="1779524"/>
                </a:lnTo>
                <a:lnTo>
                  <a:pt x="2342642" y="1693799"/>
                </a:lnTo>
                <a:lnTo>
                  <a:pt x="2376297" y="1604517"/>
                </a:lnTo>
                <a:lnTo>
                  <a:pt x="2402967" y="1512189"/>
                </a:lnTo>
                <a:lnTo>
                  <a:pt x="2422398" y="1416939"/>
                </a:lnTo>
                <a:lnTo>
                  <a:pt x="2434336" y="1319149"/>
                </a:lnTo>
                <a:lnTo>
                  <a:pt x="2438400" y="1219200"/>
                </a:lnTo>
                <a:lnTo>
                  <a:pt x="2434336" y="1119251"/>
                </a:lnTo>
                <a:lnTo>
                  <a:pt x="2422398" y="1021461"/>
                </a:lnTo>
                <a:lnTo>
                  <a:pt x="2402967" y="926211"/>
                </a:lnTo>
                <a:lnTo>
                  <a:pt x="2376297" y="833882"/>
                </a:lnTo>
                <a:lnTo>
                  <a:pt x="2342642" y="744601"/>
                </a:lnTo>
                <a:lnTo>
                  <a:pt x="2302256" y="658876"/>
                </a:lnTo>
                <a:lnTo>
                  <a:pt x="2255774" y="576961"/>
                </a:lnTo>
                <a:lnTo>
                  <a:pt x="2203196" y="499110"/>
                </a:lnTo>
                <a:lnTo>
                  <a:pt x="2144903" y="425703"/>
                </a:lnTo>
                <a:lnTo>
                  <a:pt x="2081276" y="357124"/>
                </a:lnTo>
                <a:lnTo>
                  <a:pt x="2012696" y="293497"/>
                </a:lnTo>
                <a:lnTo>
                  <a:pt x="1939289" y="235203"/>
                </a:lnTo>
                <a:lnTo>
                  <a:pt x="1861439" y="182625"/>
                </a:lnTo>
                <a:lnTo>
                  <a:pt x="1779524" y="136144"/>
                </a:lnTo>
                <a:lnTo>
                  <a:pt x="1693799" y="95758"/>
                </a:lnTo>
                <a:lnTo>
                  <a:pt x="1604517" y="62102"/>
                </a:lnTo>
                <a:lnTo>
                  <a:pt x="1512189" y="35433"/>
                </a:lnTo>
                <a:lnTo>
                  <a:pt x="1416939" y="16001"/>
                </a:lnTo>
                <a:lnTo>
                  <a:pt x="1319148" y="4063"/>
                </a:lnTo>
                <a:lnTo>
                  <a:pt x="1219199" y="0"/>
                </a:lnTo>
                <a:close/>
              </a:path>
            </a:pathLst>
          </a:custGeom>
          <a:solidFill>
            <a:srgbClr val="0054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6339" y="19812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lnTo>
                  <a:pt x="4038" y="1119251"/>
                </a:lnTo>
                <a:lnTo>
                  <a:pt x="15951" y="1021461"/>
                </a:lnTo>
                <a:lnTo>
                  <a:pt x="35432" y="926211"/>
                </a:lnTo>
                <a:lnTo>
                  <a:pt x="62153" y="833882"/>
                </a:lnTo>
                <a:lnTo>
                  <a:pt x="95757" y="744601"/>
                </a:lnTo>
                <a:lnTo>
                  <a:pt x="136144" y="658876"/>
                </a:lnTo>
                <a:lnTo>
                  <a:pt x="182625" y="576961"/>
                </a:lnTo>
                <a:lnTo>
                  <a:pt x="235203" y="499110"/>
                </a:lnTo>
                <a:lnTo>
                  <a:pt x="293497" y="425703"/>
                </a:lnTo>
                <a:lnTo>
                  <a:pt x="357123" y="357124"/>
                </a:lnTo>
                <a:lnTo>
                  <a:pt x="425703" y="293497"/>
                </a:lnTo>
                <a:lnTo>
                  <a:pt x="499109" y="235203"/>
                </a:lnTo>
                <a:lnTo>
                  <a:pt x="576960" y="182625"/>
                </a:lnTo>
                <a:lnTo>
                  <a:pt x="658876" y="136144"/>
                </a:lnTo>
                <a:lnTo>
                  <a:pt x="744601" y="95758"/>
                </a:lnTo>
                <a:lnTo>
                  <a:pt x="833882" y="62102"/>
                </a:lnTo>
                <a:lnTo>
                  <a:pt x="926210" y="35433"/>
                </a:lnTo>
                <a:lnTo>
                  <a:pt x="1021460" y="16001"/>
                </a:lnTo>
                <a:lnTo>
                  <a:pt x="1119251" y="4063"/>
                </a:lnTo>
                <a:lnTo>
                  <a:pt x="1219199" y="0"/>
                </a:lnTo>
                <a:lnTo>
                  <a:pt x="1319148" y="4063"/>
                </a:lnTo>
                <a:lnTo>
                  <a:pt x="1416939" y="16001"/>
                </a:lnTo>
                <a:lnTo>
                  <a:pt x="1512189" y="35433"/>
                </a:lnTo>
                <a:lnTo>
                  <a:pt x="1604517" y="62102"/>
                </a:lnTo>
                <a:lnTo>
                  <a:pt x="1693799" y="95758"/>
                </a:lnTo>
                <a:lnTo>
                  <a:pt x="1779524" y="136144"/>
                </a:lnTo>
                <a:lnTo>
                  <a:pt x="1861439" y="182625"/>
                </a:lnTo>
                <a:lnTo>
                  <a:pt x="1939289" y="235203"/>
                </a:lnTo>
                <a:lnTo>
                  <a:pt x="2012696" y="293497"/>
                </a:lnTo>
                <a:lnTo>
                  <a:pt x="2081276" y="357124"/>
                </a:lnTo>
                <a:lnTo>
                  <a:pt x="2144903" y="425703"/>
                </a:lnTo>
                <a:lnTo>
                  <a:pt x="2203196" y="499110"/>
                </a:lnTo>
                <a:lnTo>
                  <a:pt x="2255774" y="576961"/>
                </a:lnTo>
                <a:lnTo>
                  <a:pt x="2302256" y="658876"/>
                </a:lnTo>
                <a:lnTo>
                  <a:pt x="2342642" y="744601"/>
                </a:lnTo>
                <a:lnTo>
                  <a:pt x="2376297" y="833882"/>
                </a:lnTo>
                <a:lnTo>
                  <a:pt x="2402967" y="926211"/>
                </a:lnTo>
                <a:lnTo>
                  <a:pt x="2422398" y="1021461"/>
                </a:lnTo>
                <a:lnTo>
                  <a:pt x="2434336" y="1119251"/>
                </a:lnTo>
                <a:lnTo>
                  <a:pt x="2438400" y="1219200"/>
                </a:lnTo>
                <a:lnTo>
                  <a:pt x="2434336" y="1319149"/>
                </a:lnTo>
                <a:lnTo>
                  <a:pt x="2422398" y="1416939"/>
                </a:lnTo>
                <a:lnTo>
                  <a:pt x="2402967" y="1512189"/>
                </a:lnTo>
                <a:lnTo>
                  <a:pt x="2376297" y="1604517"/>
                </a:lnTo>
                <a:lnTo>
                  <a:pt x="2342642" y="1693799"/>
                </a:lnTo>
                <a:lnTo>
                  <a:pt x="2302256" y="1779524"/>
                </a:lnTo>
                <a:lnTo>
                  <a:pt x="2255774" y="1861439"/>
                </a:lnTo>
                <a:lnTo>
                  <a:pt x="2203196" y="1939289"/>
                </a:lnTo>
                <a:lnTo>
                  <a:pt x="2144903" y="2012695"/>
                </a:lnTo>
                <a:lnTo>
                  <a:pt x="2081276" y="2081276"/>
                </a:lnTo>
                <a:lnTo>
                  <a:pt x="2012696" y="2144903"/>
                </a:lnTo>
                <a:lnTo>
                  <a:pt x="1939289" y="2203196"/>
                </a:lnTo>
                <a:lnTo>
                  <a:pt x="1861439" y="2255774"/>
                </a:lnTo>
                <a:lnTo>
                  <a:pt x="1779524" y="2302256"/>
                </a:lnTo>
                <a:lnTo>
                  <a:pt x="1693799" y="2342642"/>
                </a:lnTo>
                <a:lnTo>
                  <a:pt x="1604517" y="2376297"/>
                </a:lnTo>
                <a:lnTo>
                  <a:pt x="1512189" y="2402967"/>
                </a:lnTo>
                <a:lnTo>
                  <a:pt x="1416939" y="2422398"/>
                </a:lnTo>
                <a:lnTo>
                  <a:pt x="1319148" y="2434336"/>
                </a:lnTo>
                <a:lnTo>
                  <a:pt x="1219199" y="2438400"/>
                </a:lnTo>
                <a:lnTo>
                  <a:pt x="1119251" y="2434336"/>
                </a:lnTo>
                <a:lnTo>
                  <a:pt x="1021460" y="2422398"/>
                </a:lnTo>
                <a:lnTo>
                  <a:pt x="926210" y="2402967"/>
                </a:lnTo>
                <a:lnTo>
                  <a:pt x="833882" y="2376297"/>
                </a:lnTo>
                <a:lnTo>
                  <a:pt x="744601" y="2342642"/>
                </a:lnTo>
                <a:lnTo>
                  <a:pt x="658876" y="2302256"/>
                </a:lnTo>
                <a:lnTo>
                  <a:pt x="576960" y="2255774"/>
                </a:lnTo>
                <a:lnTo>
                  <a:pt x="499109" y="2203196"/>
                </a:lnTo>
                <a:lnTo>
                  <a:pt x="425703" y="2144903"/>
                </a:lnTo>
                <a:lnTo>
                  <a:pt x="357123" y="2081276"/>
                </a:lnTo>
                <a:lnTo>
                  <a:pt x="293497" y="2012695"/>
                </a:lnTo>
                <a:lnTo>
                  <a:pt x="235203" y="1939289"/>
                </a:lnTo>
                <a:lnTo>
                  <a:pt x="182625" y="1861439"/>
                </a:lnTo>
                <a:lnTo>
                  <a:pt x="136144" y="1779524"/>
                </a:lnTo>
                <a:lnTo>
                  <a:pt x="95757" y="1693799"/>
                </a:lnTo>
                <a:lnTo>
                  <a:pt x="62153" y="1604517"/>
                </a:lnTo>
                <a:lnTo>
                  <a:pt x="35432" y="1512189"/>
                </a:lnTo>
                <a:lnTo>
                  <a:pt x="15951" y="1416939"/>
                </a:lnTo>
                <a:lnTo>
                  <a:pt x="4038" y="1319149"/>
                </a:lnTo>
                <a:lnTo>
                  <a:pt x="0" y="121920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" y="28194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1219199" y="0"/>
                </a:moveTo>
                <a:lnTo>
                  <a:pt x="1119251" y="4063"/>
                </a:lnTo>
                <a:lnTo>
                  <a:pt x="1021460" y="16001"/>
                </a:lnTo>
                <a:lnTo>
                  <a:pt x="926210" y="35433"/>
                </a:lnTo>
                <a:lnTo>
                  <a:pt x="833882" y="62102"/>
                </a:lnTo>
                <a:lnTo>
                  <a:pt x="744601" y="95758"/>
                </a:lnTo>
                <a:lnTo>
                  <a:pt x="658901" y="136144"/>
                </a:lnTo>
                <a:lnTo>
                  <a:pt x="576973" y="182625"/>
                </a:lnTo>
                <a:lnTo>
                  <a:pt x="499160" y="235203"/>
                </a:lnTo>
                <a:lnTo>
                  <a:pt x="425754" y="293497"/>
                </a:lnTo>
                <a:lnTo>
                  <a:pt x="357098" y="357124"/>
                </a:lnTo>
                <a:lnTo>
                  <a:pt x="293484" y="425703"/>
                </a:lnTo>
                <a:lnTo>
                  <a:pt x="235229" y="499110"/>
                </a:lnTo>
                <a:lnTo>
                  <a:pt x="182664" y="576961"/>
                </a:lnTo>
                <a:lnTo>
                  <a:pt x="136080" y="658876"/>
                </a:lnTo>
                <a:lnTo>
                  <a:pt x="95808" y="744601"/>
                </a:lnTo>
                <a:lnTo>
                  <a:pt x="62153" y="833882"/>
                </a:lnTo>
                <a:lnTo>
                  <a:pt x="35432" y="926211"/>
                </a:lnTo>
                <a:lnTo>
                  <a:pt x="15951" y="1021461"/>
                </a:lnTo>
                <a:lnTo>
                  <a:pt x="4038" y="1119251"/>
                </a:lnTo>
                <a:lnTo>
                  <a:pt x="0" y="1219200"/>
                </a:lnTo>
                <a:lnTo>
                  <a:pt x="4038" y="1319149"/>
                </a:lnTo>
                <a:lnTo>
                  <a:pt x="15951" y="1416939"/>
                </a:lnTo>
                <a:lnTo>
                  <a:pt x="35432" y="1512189"/>
                </a:lnTo>
                <a:lnTo>
                  <a:pt x="62153" y="1604518"/>
                </a:lnTo>
                <a:lnTo>
                  <a:pt x="95808" y="1693799"/>
                </a:lnTo>
                <a:lnTo>
                  <a:pt x="136080" y="1779524"/>
                </a:lnTo>
                <a:lnTo>
                  <a:pt x="182664" y="1861439"/>
                </a:lnTo>
                <a:lnTo>
                  <a:pt x="235229" y="1939289"/>
                </a:lnTo>
                <a:lnTo>
                  <a:pt x="293484" y="2012695"/>
                </a:lnTo>
                <a:lnTo>
                  <a:pt x="357098" y="2081276"/>
                </a:lnTo>
                <a:lnTo>
                  <a:pt x="425754" y="2144903"/>
                </a:lnTo>
                <a:lnTo>
                  <a:pt x="499160" y="2203196"/>
                </a:lnTo>
                <a:lnTo>
                  <a:pt x="576973" y="2255774"/>
                </a:lnTo>
                <a:lnTo>
                  <a:pt x="658901" y="2302256"/>
                </a:lnTo>
                <a:lnTo>
                  <a:pt x="744601" y="2342642"/>
                </a:lnTo>
                <a:lnTo>
                  <a:pt x="833882" y="2376297"/>
                </a:lnTo>
                <a:lnTo>
                  <a:pt x="926210" y="2402967"/>
                </a:lnTo>
                <a:lnTo>
                  <a:pt x="1021460" y="2422398"/>
                </a:lnTo>
                <a:lnTo>
                  <a:pt x="1119251" y="2434336"/>
                </a:lnTo>
                <a:lnTo>
                  <a:pt x="1219199" y="2438400"/>
                </a:lnTo>
                <a:lnTo>
                  <a:pt x="1319148" y="2434336"/>
                </a:lnTo>
                <a:lnTo>
                  <a:pt x="1416939" y="2422398"/>
                </a:lnTo>
                <a:lnTo>
                  <a:pt x="1512189" y="2402967"/>
                </a:lnTo>
                <a:lnTo>
                  <a:pt x="1604517" y="2376297"/>
                </a:lnTo>
                <a:lnTo>
                  <a:pt x="1693799" y="2342642"/>
                </a:lnTo>
                <a:lnTo>
                  <a:pt x="1779524" y="2302256"/>
                </a:lnTo>
                <a:lnTo>
                  <a:pt x="1861439" y="2255774"/>
                </a:lnTo>
                <a:lnTo>
                  <a:pt x="1939289" y="2203196"/>
                </a:lnTo>
                <a:lnTo>
                  <a:pt x="2012696" y="2144903"/>
                </a:lnTo>
                <a:lnTo>
                  <a:pt x="2081276" y="2081276"/>
                </a:lnTo>
                <a:lnTo>
                  <a:pt x="2144903" y="2012695"/>
                </a:lnTo>
                <a:lnTo>
                  <a:pt x="2203196" y="1939289"/>
                </a:lnTo>
                <a:lnTo>
                  <a:pt x="2255774" y="1861439"/>
                </a:lnTo>
                <a:lnTo>
                  <a:pt x="2302255" y="1779524"/>
                </a:lnTo>
                <a:lnTo>
                  <a:pt x="2342641" y="1693799"/>
                </a:lnTo>
                <a:lnTo>
                  <a:pt x="2376297" y="1604518"/>
                </a:lnTo>
                <a:lnTo>
                  <a:pt x="2402966" y="1512189"/>
                </a:lnTo>
                <a:lnTo>
                  <a:pt x="2422398" y="1416939"/>
                </a:lnTo>
                <a:lnTo>
                  <a:pt x="2434336" y="1319149"/>
                </a:lnTo>
                <a:lnTo>
                  <a:pt x="2438400" y="1219200"/>
                </a:lnTo>
                <a:lnTo>
                  <a:pt x="2434336" y="1119251"/>
                </a:lnTo>
                <a:lnTo>
                  <a:pt x="2422398" y="1021461"/>
                </a:lnTo>
                <a:lnTo>
                  <a:pt x="2402966" y="926211"/>
                </a:lnTo>
                <a:lnTo>
                  <a:pt x="2376297" y="833882"/>
                </a:lnTo>
                <a:lnTo>
                  <a:pt x="2342641" y="744601"/>
                </a:lnTo>
                <a:lnTo>
                  <a:pt x="2302255" y="658876"/>
                </a:lnTo>
                <a:lnTo>
                  <a:pt x="2255774" y="576961"/>
                </a:lnTo>
                <a:lnTo>
                  <a:pt x="2203196" y="499110"/>
                </a:lnTo>
                <a:lnTo>
                  <a:pt x="2144903" y="425703"/>
                </a:lnTo>
                <a:lnTo>
                  <a:pt x="2081276" y="357124"/>
                </a:lnTo>
                <a:lnTo>
                  <a:pt x="2012696" y="293497"/>
                </a:lnTo>
                <a:lnTo>
                  <a:pt x="1939289" y="235203"/>
                </a:lnTo>
                <a:lnTo>
                  <a:pt x="1861439" y="182625"/>
                </a:lnTo>
                <a:lnTo>
                  <a:pt x="1779524" y="136144"/>
                </a:lnTo>
                <a:lnTo>
                  <a:pt x="1693799" y="95758"/>
                </a:lnTo>
                <a:lnTo>
                  <a:pt x="1604517" y="62102"/>
                </a:lnTo>
                <a:lnTo>
                  <a:pt x="1512189" y="35433"/>
                </a:lnTo>
                <a:lnTo>
                  <a:pt x="1416939" y="16001"/>
                </a:lnTo>
                <a:lnTo>
                  <a:pt x="1319148" y="4063"/>
                </a:lnTo>
                <a:lnTo>
                  <a:pt x="1219199" y="0"/>
                </a:lnTo>
                <a:close/>
              </a:path>
            </a:pathLst>
          </a:custGeom>
          <a:solidFill>
            <a:srgbClr val="79BB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740" y="28194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lnTo>
                  <a:pt x="4038" y="1119251"/>
                </a:lnTo>
                <a:lnTo>
                  <a:pt x="15951" y="1021461"/>
                </a:lnTo>
                <a:lnTo>
                  <a:pt x="35432" y="926211"/>
                </a:lnTo>
                <a:lnTo>
                  <a:pt x="62153" y="833882"/>
                </a:lnTo>
                <a:lnTo>
                  <a:pt x="95808" y="744601"/>
                </a:lnTo>
                <a:lnTo>
                  <a:pt x="136080" y="658876"/>
                </a:lnTo>
                <a:lnTo>
                  <a:pt x="182664" y="576961"/>
                </a:lnTo>
                <a:lnTo>
                  <a:pt x="235229" y="499110"/>
                </a:lnTo>
                <a:lnTo>
                  <a:pt x="293484" y="425703"/>
                </a:lnTo>
                <a:lnTo>
                  <a:pt x="357098" y="357124"/>
                </a:lnTo>
                <a:lnTo>
                  <a:pt x="425754" y="293497"/>
                </a:lnTo>
                <a:lnTo>
                  <a:pt x="499160" y="235203"/>
                </a:lnTo>
                <a:lnTo>
                  <a:pt x="576973" y="182625"/>
                </a:lnTo>
                <a:lnTo>
                  <a:pt x="658901" y="136144"/>
                </a:lnTo>
                <a:lnTo>
                  <a:pt x="744601" y="95758"/>
                </a:lnTo>
                <a:lnTo>
                  <a:pt x="833882" y="62102"/>
                </a:lnTo>
                <a:lnTo>
                  <a:pt x="926210" y="35433"/>
                </a:lnTo>
                <a:lnTo>
                  <a:pt x="1021460" y="16001"/>
                </a:lnTo>
                <a:lnTo>
                  <a:pt x="1119251" y="4063"/>
                </a:lnTo>
                <a:lnTo>
                  <a:pt x="1219199" y="0"/>
                </a:lnTo>
                <a:lnTo>
                  <a:pt x="1319148" y="4063"/>
                </a:lnTo>
                <a:lnTo>
                  <a:pt x="1416939" y="16001"/>
                </a:lnTo>
                <a:lnTo>
                  <a:pt x="1512189" y="35433"/>
                </a:lnTo>
                <a:lnTo>
                  <a:pt x="1604517" y="62102"/>
                </a:lnTo>
                <a:lnTo>
                  <a:pt x="1693799" y="95758"/>
                </a:lnTo>
                <a:lnTo>
                  <a:pt x="1779524" y="136144"/>
                </a:lnTo>
                <a:lnTo>
                  <a:pt x="1861439" y="182625"/>
                </a:lnTo>
                <a:lnTo>
                  <a:pt x="1939289" y="235203"/>
                </a:lnTo>
                <a:lnTo>
                  <a:pt x="2012696" y="293497"/>
                </a:lnTo>
                <a:lnTo>
                  <a:pt x="2081276" y="357124"/>
                </a:lnTo>
                <a:lnTo>
                  <a:pt x="2144903" y="425703"/>
                </a:lnTo>
                <a:lnTo>
                  <a:pt x="2203196" y="499110"/>
                </a:lnTo>
                <a:lnTo>
                  <a:pt x="2255774" y="576961"/>
                </a:lnTo>
                <a:lnTo>
                  <a:pt x="2302255" y="658876"/>
                </a:lnTo>
                <a:lnTo>
                  <a:pt x="2342641" y="744601"/>
                </a:lnTo>
                <a:lnTo>
                  <a:pt x="2376297" y="833882"/>
                </a:lnTo>
                <a:lnTo>
                  <a:pt x="2402966" y="926211"/>
                </a:lnTo>
                <a:lnTo>
                  <a:pt x="2422398" y="1021461"/>
                </a:lnTo>
                <a:lnTo>
                  <a:pt x="2434336" y="1119251"/>
                </a:lnTo>
                <a:lnTo>
                  <a:pt x="2438400" y="1219200"/>
                </a:lnTo>
                <a:lnTo>
                  <a:pt x="2434336" y="1319149"/>
                </a:lnTo>
                <a:lnTo>
                  <a:pt x="2422398" y="1416939"/>
                </a:lnTo>
                <a:lnTo>
                  <a:pt x="2402966" y="1512189"/>
                </a:lnTo>
                <a:lnTo>
                  <a:pt x="2376297" y="1604518"/>
                </a:lnTo>
                <a:lnTo>
                  <a:pt x="2342641" y="1693799"/>
                </a:lnTo>
                <a:lnTo>
                  <a:pt x="2302255" y="1779524"/>
                </a:lnTo>
                <a:lnTo>
                  <a:pt x="2255774" y="1861439"/>
                </a:lnTo>
                <a:lnTo>
                  <a:pt x="2203196" y="1939289"/>
                </a:lnTo>
                <a:lnTo>
                  <a:pt x="2144903" y="2012695"/>
                </a:lnTo>
                <a:lnTo>
                  <a:pt x="2081276" y="2081276"/>
                </a:lnTo>
                <a:lnTo>
                  <a:pt x="2012696" y="2144903"/>
                </a:lnTo>
                <a:lnTo>
                  <a:pt x="1939289" y="2203196"/>
                </a:lnTo>
                <a:lnTo>
                  <a:pt x="1861439" y="2255774"/>
                </a:lnTo>
                <a:lnTo>
                  <a:pt x="1779524" y="2302256"/>
                </a:lnTo>
                <a:lnTo>
                  <a:pt x="1693799" y="2342642"/>
                </a:lnTo>
                <a:lnTo>
                  <a:pt x="1604517" y="2376297"/>
                </a:lnTo>
                <a:lnTo>
                  <a:pt x="1512189" y="2402967"/>
                </a:lnTo>
                <a:lnTo>
                  <a:pt x="1416939" y="2422398"/>
                </a:lnTo>
                <a:lnTo>
                  <a:pt x="1319148" y="2434336"/>
                </a:lnTo>
                <a:lnTo>
                  <a:pt x="1219199" y="2438400"/>
                </a:lnTo>
                <a:lnTo>
                  <a:pt x="1119251" y="2434336"/>
                </a:lnTo>
                <a:lnTo>
                  <a:pt x="1021460" y="2422398"/>
                </a:lnTo>
                <a:lnTo>
                  <a:pt x="926210" y="2402967"/>
                </a:lnTo>
                <a:lnTo>
                  <a:pt x="833882" y="2376297"/>
                </a:lnTo>
                <a:lnTo>
                  <a:pt x="744601" y="2342642"/>
                </a:lnTo>
                <a:lnTo>
                  <a:pt x="658901" y="2302256"/>
                </a:lnTo>
                <a:lnTo>
                  <a:pt x="576973" y="2255774"/>
                </a:lnTo>
                <a:lnTo>
                  <a:pt x="499160" y="2203196"/>
                </a:lnTo>
                <a:lnTo>
                  <a:pt x="425754" y="2144903"/>
                </a:lnTo>
                <a:lnTo>
                  <a:pt x="357098" y="2081276"/>
                </a:lnTo>
                <a:lnTo>
                  <a:pt x="293484" y="2012695"/>
                </a:lnTo>
                <a:lnTo>
                  <a:pt x="235229" y="1939289"/>
                </a:lnTo>
                <a:lnTo>
                  <a:pt x="182664" y="1861439"/>
                </a:lnTo>
                <a:lnTo>
                  <a:pt x="136080" y="1779524"/>
                </a:lnTo>
                <a:lnTo>
                  <a:pt x="95808" y="1693799"/>
                </a:lnTo>
                <a:lnTo>
                  <a:pt x="62153" y="1604518"/>
                </a:lnTo>
                <a:lnTo>
                  <a:pt x="35432" y="1512189"/>
                </a:lnTo>
                <a:lnTo>
                  <a:pt x="15951" y="1416939"/>
                </a:lnTo>
                <a:lnTo>
                  <a:pt x="4038" y="1319149"/>
                </a:lnTo>
                <a:lnTo>
                  <a:pt x="0" y="121920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2139" y="28194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1219200" y="0"/>
                </a:moveTo>
                <a:lnTo>
                  <a:pt x="1119251" y="4063"/>
                </a:lnTo>
                <a:lnTo>
                  <a:pt x="1021461" y="16001"/>
                </a:lnTo>
                <a:lnTo>
                  <a:pt x="926211" y="35433"/>
                </a:lnTo>
                <a:lnTo>
                  <a:pt x="833882" y="62102"/>
                </a:lnTo>
                <a:lnTo>
                  <a:pt x="744601" y="95758"/>
                </a:lnTo>
                <a:lnTo>
                  <a:pt x="658876" y="136144"/>
                </a:lnTo>
                <a:lnTo>
                  <a:pt x="576961" y="182625"/>
                </a:lnTo>
                <a:lnTo>
                  <a:pt x="499110" y="235203"/>
                </a:lnTo>
                <a:lnTo>
                  <a:pt x="425704" y="293497"/>
                </a:lnTo>
                <a:lnTo>
                  <a:pt x="357124" y="357124"/>
                </a:lnTo>
                <a:lnTo>
                  <a:pt x="293497" y="425703"/>
                </a:lnTo>
                <a:lnTo>
                  <a:pt x="235204" y="499110"/>
                </a:lnTo>
                <a:lnTo>
                  <a:pt x="182626" y="576961"/>
                </a:lnTo>
                <a:lnTo>
                  <a:pt x="136144" y="658876"/>
                </a:lnTo>
                <a:lnTo>
                  <a:pt x="95758" y="744601"/>
                </a:lnTo>
                <a:lnTo>
                  <a:pt x="62103" y="833882"/>
                </a:lnTo>
                <a:lnTo>
                  <a:pt x="35433" y="926211"/>
                </a:lnTo>
                <a:lnTo>
                  <a:pt x="16002" y="1021461"/>
                </a:lnTo>
                <a:lnTo>
                  <a:pt x="4064" y="1119251"/>
                </a:lnTo>
                <a:lnTo>
                  <a:pt x="0" y="1219200"/>
                </a:lnTo>
                <a:lnTo>
                  <a:pt x="4064" y="1319149"/>
                </a:lnTo>
                <a:lnTo>
                  <a:pt x="16002" y="1416939"/>
                </a:lnTo>
                <a:lnTo>
                  <a:pt x="35433" y="1512189"/>
                </a:lnTo>
                <a:lnTo>
                  <a:pt x="62103" y="1604518"/>
                </a:lnTo>
                <a:lnTo>
                  <a:pt x="95758" y="1693799"/>
                </a:lnTo>
                <a:lnTo>
                  <a:pt x="136144" y="1779524"/>
                </a:lnTo>
                <a:lnTo>
                  <a:pt x="182626" y="1861439"/>
                </a:lnTo>
                <a:lnTo>
                  <a:pt x="235204" y="1939289"/>
                </a:lnTo>
                <a:lnTo>
                  <a:pt x="293497" y="2012695"/>
                </a:lnTo>
                <a:lnTo>
                  <a:pt x="357124" y="2081276"/>
                </a:lnTo>
                <a:lnTo>
                  <a:pt x="425704" y="2144903"/>
                </a:lnTo>
                <a:lnTo>
                  <a:pt x="499110" y="2203196"/>
                </a:lnTo>
                <a:lnTo>
                  <a:pt x="576961" y="2255774"/>
                </a:lnTo>
                <a:lnTo>
                  <a:pt x="658876" y="2302256"/>
                </a:lnTo>
                <a:lnTo>
                  <a:pt x="744601" y="2342642"/>
                </a:lnTo>
                <a:lnTo>
                  <a:pt x="833882" y="2376297"/>
                </a:lnTo>
                <a:lnTo>
                  <a:pt x="926211" y="2402967"/>
                </a:lnTo>
                <a:lnTo>
                  <a:pt x="1021461" y="2422398"/>
                </a:lnTo>
                <a:lnTo>
                  <a:pt x="1119251" y="2434336"/>
                </a:lnTo>
                <a:lnTo>
                  <a:pt x="1219200" y="2438400"/>
                </a:lnTo>
                <a:lnTo>
                  <a:pt x="1319149" y="2434336"/>
                </a:lnTo>
                <a:lnTo>
                  <a:pt x="1416939" y="2422398"/>
                </a:lnTo>
                <a:lnTo>
                  <a:pt x="1512189" y="2402967"/>
                </a:lnTo>
                <a:lnTo>
                  <a:pt x="1604518" y="2376297"/>
                </a:lnTo>
                <a:lnTo>
                  <a:pt x="1693799" y="2342642"/>
                </a:lnTo>
                <a:lnTo>
                  <a:pt x="1779524" y="2302256"/>
                </a:lnTo>
                <a:lnTo>
                  <a:pt x="1861439" y="2255774"/>
                </a:lnTo>
                <a:lnTo>
                  <a:pt x="1939289" y="2203196"/>
                </a:lnTo>
                <a:lnTo>
                  <a:pt x="2012696" y="2144903"/>
                </a:lnTo>
                <a:lnTo>
                  <a:pt x="2081276" y="2081276"/>
                </a:lnTo>
                <a:lnTo>
                  <a:pt x="2144903" y="2012695"/>
                </a:lnTo>
                <a:lnTo>
                  <a:pt x="2203196" y="1939289"/>
                </a:lnTo>
                <a:lnTo>
                  <a:pt x="2255774" y="1861439"/>
                </a:lnTo>
                <a:lnTo>
                  <a:pt x="2302256" y="1779524"/>
                </a:lnTo>
                <a:lnTo>
                  <a:pt x="2342642" y="1693799"/>
                </a:lnTo>
                <a:lnTo>
                  <a:pt x="2376297" y="1604518"/>
                </a:lnTo>
                <a:lnTo>
                  <a:pt x="2402967" y="1512189"/>
                </a:lnTo>
                <a:lnTo>
                  <a:pt x="2422398" y="1416939"/>
                </a:lnTo>
                <a:lnTo>
                  <a:pt x="2434336" y="1319149"/>
                </a:lnTo>
                <a:lnTo>
                  <a:pt x="2438400" y="1219200"/>
                </a:lnTo>
                <a:lnTo>
                  <a:pt x="2434336" y="1119251"/>
                </a:lnTo>
                <a:lnTo>
                  <a:pt x="2422398" y="1021461"/>
                </a:lnTo>
                <a:lnTo>
                  <a:pt x="2402967" y="926211"/>
                </a:lnTo>
                <a:lnTo>
                  <a:pt x="2376297" y="833882"/>
                </a:lnTo>
                <a:lnTo>
                  <a:pt x="2342642" y="744601"/>
                </a:lnTo>
                <a:lnTo>
                  <a:pt x="2302256" y="658876"/>
                </a:lnTo>
                <a:lnTo>
                  <a:pt x="2255774" y="576961"/>
                </a:lnTo>
                <a:lnTo>
                  <a:pt x="2203196" y="499110"/>
                </a:lnTo>
                <a:lnTo>
                  <a:pt x="2144903" y="425703"/>
                </a:lnTo>
                <a:lnTo>
                  <a:pt x="2081276" y="357124"/>
                </a:lnTo>
                <a:lnTo>
                  <a:pt x="2012696" y="293497"/>
                </a:lnTo>
                <a:lnTo>
                  <a:pt x="1939289" y="235203"/>
                </a:lnTo>
                <a:lnTo>
                  <a:pt x="1861439" y="182625"/>
                </a:lnTo>
                <a:lnTo>
                  <a:pt x="1779524" y="136144"/>
                </a:lnTo>
                <a:lnTo>
                  <a:pt x="1693799" y="95758"/>
                </a:lnTo>
                <a:lnTo>
                  <a:pt x="1604518" y="62102"/>
                </a:lnTo>
                <a:lnTo>
                  <a:pt x="1512189" y="35433"/>
                </a:lnTo>
                <a:lnTo>
                  <a:pt x="1416939" y="16001"/>
                </a:lnTo>
                <a:lnTo>
                  <a:pt x="1319149" y="4063"/>
                </a:lnTo>
                <a:lnTo>
                  <a:pt x="1219200" y="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2139" y="28194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lnTo>
                  <a:pt x="4064" y="1119251"/>
                </a:lnTo>
                <a:lnTo>
                  <a:pt x="16002" y="1021461"/>
                </a:lnTo>
                <a:lnTo>
                  <a:pt x="35433" y="926211"/>
                </a:lnTo>
                <a:lnTo>
                  <a:pt x="62103" y="833882"/>
                </a:lnTo>
                <a:lnTo>
                  <a:pt x="95758" y="744601"/>
                </a:lnTo>
                <a:lnTo>
                  <a:pt x="136144" y="658876"/>
                </a:lnTo>
                <a:lnTo>
                  <a:pt x="182626" y="576961"/>
                </a:lnTo>
                <a:lnTo>
                  <a:pt x="235204" y="499110"/>
                </a:lnTo>
                <a:lnTo>
                  <a:pt x="293497" y="425703"/>
                </a:lnTo>
                <a:lnTo>
                  <a:pt x="357124" y="357124"/>
                </a:lnTo>
                <a:lnTo>
                  <a:pt x="425704" y="293497"/>
                </a:lnTo>
                <a:lnTo>
                  <a:pt x="499110" y="235203"/>
                </a:lnTo>
                <a:lnTo>
                  <a:pt x="576961" y="182625"/>
                </a:lnTo>
                <a:lnTo>
                  <a:pt x="658876" y="136144"/>
                </a:lnTo>
                <a:lnTo>
                  <a:pt x="744601" y="95758"/>
                </a:lnTo>
                <a:lnTo>
                  <a:pt x="833882" y="62102"/>
                </a:lnTo>
                <a:lnTo>
                  <a:pt x="926211" y="35433"/>
                </a:lnTo>
                <a:lnTo>
                  <a:pt x="1021461" y="16001"/>
                </a:lnTo>
                <a:lnTo>
                  <a:pt x="1119251" y="4063"/>
                </a:lnTo>
                <a:lnTo>
                  <a:pt x="1219200" y="0"/>
                </a:lnTo>
                <a:lnTo>
                  <a:pt x="1319149" y="4063"/>
                </a:lnTo>
                <a:lnTo>
                  <a:pt x="1416939" y="16001"/>
                </a:lnTo>
                <a:lnTo>
                  <a:pt x="1512189" y="35433"/>
                </a:lnTo>
                <a:lnTo>
                  <a:pt x="1604518" y="62102"/>
                </a:lnTo>
                <a:lnTo>
                  <a:pt x="1693799" y="95758"/>
                </a:lnTo>
                <a:lnTo>
                  <a:pt x="1779524" y="136144"/>
                </a:lnTo>
                <a:lnTo>
                  <a:pt x="1861439" y="182625"/>
                </a:lnTo>
                <a:lnTo>
                  <a:pt x="1939289" y="235203"/>
                </a:lnTo>
                <a:lnTo>
                  <a:pt x="2012696" y="293497"/>
                </a:lnTo>
                <a:lnTo>
                  <a:pt x="2081276" y="357124"/>
                </a:lnTo>
                <a:lnTo>
                  <a:pt x="2144903" y="425703"/>
                </a:lnTo>
                <a:lnTo>
                  <a:pt x="2203196" y="499110"/>
                </a:lnTo>
                <a:lnTo>
                  <a:pt x="2255774" y="576961"/>
                </a:lnTo>
                <a:lnTo>
                  <a:pt x="2302256" y="658876"/>
                </a:lnTo>
                <a:lnTo>
                  <a:pt x="2342642" y="744601"/>
                </a:lnTo>
                <a:lnTo>
                  <a:pt x="2376297" y="833882"/>
                </a:lnTo>
                <a:lnTo>
                  <a:pt x="2402967" y="926211"/>
                </a:lnTo>
                <a:lnTo>
                  <a:pt x="2422398" y="1021461"/>
                </a:lnTo>
                <a:lnTo>
                  <a:pt x="2434336" y="1119251"/>
                </a:lnTo>
                <a:lnTo>
                  <a:pt x="2438400" y="1219200"/>
                </a:lnTo>
                <a:lnTo>
                  <a:pt x="2434336" y="1319149"/>
                </a:lnTo>
                <a:lnTo>
                  <a:pt x="2422398" y="1416939"/>
                </a:lnTo>
                <a:lnTo>
                  <a:pt x="2402967" y="1512189"/>
                </a:lnTo>
                <a:lnTo>
                  <a:pt x="2376297" y="1604518"/>
                </a:lnTo>
                <a:lnTo>
                  <a:pt x="2342642" y="1693799"/>
                </a:lnTo>
                <a:lnTo>
                  <a:pt x="2302256" y="1779524"/>
                </a:lnTo>
                <a:lnTo>
                  <a:pt x="2255774" y="1861439"/>
                </a:lnTo>
                <a:lnTo>
                  <a:pt x="2203196" y="1939289"/>
                </a:lnTo>
                <a:lnTo>
                  <a:pt x="2144903" y="2012695"/>
                </a:lnTo>
                <a:lnTo>
                  <a:pt x="2081276" y="2081276"/>
                </a:lnTo>
                <a:lnTo>
                  <a:pt x="2012696" y="2144903"/>
                </a:lnTo>
                <a:lnTo>
                  <a:pt x="1939289" y="2203196"/>
                </a:lnTo>
                <a:lnTo>
                  <a:pt x="1861439" y="2255774"/>
                </a:lnTo>
                <a:lnTo>
                  <a:pt x="1779524" y="2302256"/>
                </a:lnTo>
                <a:lnTo>
                  <a:pt x="1693799" y="2342642"/>
                </a:lnTo>
                <a:lnTo>
                  <a:pt x="1604518" y="2376297"/>
                </a:lnTo>
                <a:lnTo>
                  <a:pt x="1512189" y="2402967"/>
                </a:lnTo>
                <a:lnTo>
                  <a:pt x="1416939" y="2422398"/>
                </a:lnTo>
                <a:lnTo>
                  <a:pt x="1319149" y="2434336"/>
                </a:lnTo>
                <a:lnTo>
                  <a:pt x="1219200" y="2438400"/>
                </a:lnTo>
                <a:lnTo>
                  <a:pt x="1119251" y="2434336"/>
                </a:lnTo>
                <a:lnTo>
                  <a:pt x="1021461" y="2422398"/>
                </a:lnTo>
                <a:lnTo>
                  <a:pt x="926211" y="2402967"/>
                </a:lnTo>
                <a:lnTo>
                  <a:pt x="833882" y="2376297"/>
                </a:lnTo>
                <a:lnTo>
                  <a:pt x="744601" y="2342642"/>
                </a:lnTo>
                <a:lnTo>
                  <a:pt x="658876" y="2302256"/>
                </a:lnTo>
                <a:lnTo>
                  <a:pt x="576961" y="2255774"/>
                </a:lnTo>
                <a:lnTo>
                  <a:pt x="499110" y="2203196"/>
                </a:lnTo>
                <a:lnTo>
                  <a:pt x="425704" y="2144903"/>
                </a:lnTo>
                <a:lnTo>
                  <a:pt x="357124" y="2081276"/>
                </a:lnTo>
                <a:lnTo>
                  <a:pt x="293497" y="2012695"/>
                </a:lnTo>
                <a:lnTo>
                  <a:pt x="235204" y="1939289"/>
                </a:lnTo>
                <a:lnTo>
                  <a:pt x="182626" y="1861439"/>
                </a:lnTo>
                <a:lnTo>
                  <a:pt x="136144" y="1779524"/>
                </a:lnTo>
                <a:lnTo>
                  <a:pt x="95758" y="1693799"/>
                </a:lnTo>
                <a:lnTo>
                  <a:pt x="62103" y="1604518"/>
                </a:lnTo>
                <a:lnTo>
                  <a:pt x="35433" y="1512189"/>
                </a:lnTo>
                <a:lnTo>
                  <a:pt x="16002" y="1416939"/>
                </a:lnTo>
                <a:lnTo>
                  <a:pt x="4064" y="1319149"/>
                </a:lnTo>
                <a:lnTo>
                  <a:pt x="0" y="121920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8973" y="2271140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Involvement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1966" y="4636389"/>
            <a:ext cx="87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Content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7614" y="4635500"/>
            <a:ext cx="96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Du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5451" y="3672332"/>
            <a:ext cx="984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nri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  </a:t>
            </a:r>
            <a:r>
              <a:rPr sz="1800" spc="-35" dirty="0"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426796"/>
            <a:ext cx="5962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000000"/>
                </a:solidFill>
              </a:rPr>
              <a:t>Loss, </a:t>
            </a:r>
            <a:r>
              <a:rPr sz="2000" spc="-10" dirty="0">
                <a:solidFill>
                  <a:srgbClr val="000000"/>
                </a:solidFill>
              </a:rPr>
              <a:t>Mis-Classification Error </a:t>
            </a:r>
            <a:r>
              <a:rPr sz="2000" spc="-25" dirty="0">
                <a:solidFill>
                  <a:srgbClr val="000000"/>
                </a:solidFill>
              </a:rPr>
              <a:t>and </a:t>
            </a:r>
            <a:r>
              <a:rPr sz="2000" spc="-30" dirty="0">
                <a:solidFill>
                  <a:srgbClr val="000000"/>
                </a:solidFill>
              </a:rPr>
              <a:t>Response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Rate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15435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4116070" algn="l"/>
              </a:tabLst>
            </a:pPr>
            <a:r>
              <a:rPr spc="-5" dirty="0"/>
              <a:t>Loss </a:t>
            </a:r>
            <a:r>
              <a:rPr spc="-10" dirty="0"/>
              <a:t>is </a:t>
            </a:r>
            <a:r>
              <a:rPr spc="-5" dirty="0"/>
              <a:t>the number of cases</a:t>
            </a:r>
            <a:r>
              <a:rPr spc="-235" dirty="0"/>
              <a:t> </a:t>
            </a:r>
            <a:r>
              <a:rPr spc="5" dirty="0"/>
              <a:t>mis-</a:t>
            </a:r>
          </a:p>
          <a:p>
            <a:pPr marL="4115435">
              <a:lnSpc>
                <a:spcPct val="100000"/>
              </a:lnSpc>
            </a:pPr>
            <a:r>
              <a:rPr spc="-5" dirty="0"/>
              <a:t>classified </a:t>
            </a:r>
            <a:r>
              <a:rPr spc="-20" dirty="0"/>
              <a:t>in </a:t>
            </a:r>
            <a:r>
              <a:rPr spc="-5" dirty="0"/>
              <a:t>a </a:t>
            </a:r>
            <a:r>
              <a:rPr spc="-30" dirty="0"/>
              <a:t>given</a:t>
            </a:r>
            <a:r>
              <a:rPr spc="50" dirty="0"/>
              <a:t> </a:t>
            </a:r>
            <a:r>
              <a:rPr spc="-10" dirty="0"/>
              <a:t>node</a:t>
            </a:r>
          </a:p>
          <a:p>
            <a:pPr marL="4115435" marR="508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4116070" algn="l"/>
              </a:tabLst>
            </a:pPr>
            <a:r>
              <a:rPr spc="-5" dirty="0"/>
              <a:t>Mis-Classification Error </a:t>
            </a:r>
            <a:r>
              <a:rPr spc="-10" dirty="0"/>
              <a:t>is the  ratio </a:t>
            </a:r>
            <a:r>
              <a:rPr spc="-5" dirty="0"/>
              <a:t>of </a:t>
            </a:r>
            <a:r>
              <a:rPr spc="-10" dirty="0"/>
              <a:t>total </a:t>
            </a:r>
            <a:r>
              <a:rPr spc="-5" dirty="0"/>
              <a:t>number of cases</a:t>
            </a:r>
            <a:r>
              <a:rPr spc="-220" dirty="0"/>
              <a:t> </a:t>
            </a:r>
            <a:r>
              <a:rPr spc="5" dirty="0"/>
              <a:t>mis-  </a:t>
            </a:r>
            <a:r>
              <a:rPr spc="-5" dirty="0"/>
              <a:t>classified to </a:t>
            </a:r>
            <a:r>
              <a:rPr spc="-10" dirty="0"/>
              <a:t>total </a:t>
            </a:r>
            <a:r>
              <a:rPr spc="-5" dirty="0"/>
              <a:t>number of</a:t>
            </a:r>
            <a:r>
              <a:rPr spc="-285" dirty="0"/>
              <a:t> </a:t>
            </a:r>
            <a:r>
              <a:rPr spc="-5" dirty="0"/>
              <a:t>cases</a:t>
            </a:r>
          </a:p>
          <a:p>
            <a:pPr marL="4347210" marR="224154" indent="-229235">
              <a:lnSpc>
                <a:spcPct val="100000"/>
              </a:lnSpc>
              <a:spcBef>
                <a:spcPts val="420"/>
              </a:spcBef>
            </a:pPr>
            <a:r>
              <a:rPr sz="1800" dirty="0"/>
              <a:t>– </a:t>
            </a:r>
            <a:r>
              <a:rPr sz="1800" spc="45" dirty="0"/>
              <a:t>We </a:t>
            </a:r>
            <a:r>
              <a:rPr sz="1800" dirty="0"/>
              <a:t>are interested in </a:t>
            </a:r>
            <a:r>
              <a:rPr sz="1800" spc="5" dirty="0"/>
              <a:t>mis-  </a:t>
            </a:r>
            <a:r>
              <a:rPr sz="1800" dirty="0"/>
              <a:t>classification error for the full</a:t>
            </a:r>
            <a:r>
              <a:rPr sz="1800" spc="-355" dirty="0"/>
              <a:t> </a:t>
            </a:r>
            <a:r>
              <a:rPr sz="1800" dirty="0"/>
              <a:t>tree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486147" y="4191457"/>
            <a:ext cx="3923029" cy="180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Response </a:t>
            </a:r>
            <a:r>
              <a:rPr sz="2000" spc="-10" dirty="0">
                <a:latin typeface="Arial"/>
                <a:cs typeface="Arial"/>
              </a:rPr>
              <a:t>Rate is the ratio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number of </a:t>
            </a:r>
            <a:r>
              <a:rPr sz="2000" spc="-10" dirty="0">
                <a:latin typeface="Arial"/>
                <a:cs typeface="Arial"/>
              </a:rPr>
              <a:t>responders </a:t>
            </a:r>
            <a:r>
              <a:rPr sz="2000" spc="-75" dirty="0">
                <a:latin typeface="Arial"/>
                <a:cs typeface="Arial"/>
              </a:rPr>
              <a:t>(Target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537210" lvl="1" indent="-295910">
              <a:lnSpc>
                <a:spcPct val="100000"/>
              </a:lnSpc>
              <a:buAutoNum type="arabicParenR"/>
              <a:tabLst>
                <a:tab pos="537210" algn="l"/>
              </a:tabLst>
            </a:pP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total </a:t>
            </a:r>
            <a:r>
              <a:rPr sz="2000" spc="-5" dirty="0">
                <a:latin typeface="Arial"/>
                <a:cs typeface="Arial"/>
              </a:rPr>
              <a:t>number of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473075" marR="5080" indent="-229235">
              <a:lnSpc>
                <a:spcPct val="101200"/>
              </a:lnSpc>
              <a:spcBef>
                <a:spcPts val="270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spc="4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are interested in finding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  </a:t>
            </a:r>
            <a:r>
              <a:rPr sz="1800" spc="-2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the response rate is </a:t>
            </a:r>
            <a:r>
              <a:rPr sz="1800" spc="-5" dirty="0">
                <a:latin typeface="Arial"/>
                <a:cs typeface="Arial"/>
              </a:rPr>
              <a:t>very  </a:t>
            </a:r>
            <a:r>
              <a:rPr sz="1800" dirty="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678" y="1202067"/>
            <a:ext cx="4546727" cy="4640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04825" y="3624707"/>
            <a:ext cx="1039622" cy="6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99" y="2995676"/>
            <a:ext cx="133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dirty="0">
                <a:latin typeface="Arial"/>
                <a:cs typeface="Arial"/>
              </a:rPr>
              <a:t>Obs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9,182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spc="-35" dirty="0">
                <a:latin typeface="Arial"/>
                <a:cs typeface="Arial"/>
              </a:rPr>
              <a:t>Target </a:t>
            </a:r>
            <a:r>
              <a:rPr sz="1200" b="1" spc="-5" dirty="0">
                <a:latin typeface="Arial"/>
                <a:cs typeface="Arial"/>
              </a:rPr>
              <a:t>=1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443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</a:t>
            </a:r>
            <a:r>
              <a:rPr sz="1200" b="1" spc="-35" dirty="0">
                <a:latin typeface="Arial"/>
                <a:cs typeface="Arial"/>
              </a:rPr>
              <a:t> Target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8,739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4927" y="2995676"/>
            <a:ext cx="133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dirty="0">
                <a:latin typeface="Arial"/>
                <a:cs typeface="Arial"/>
              </a:rPr>
              <a:t>Obs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4,818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spc="-35" dirty="0">
                <a:latin typeface="Arial"/>
                <a:cs typeface="Arial"/>
              </a:rPr>
              <a:t>Target </a:t>
            </a:r>
            <a:r>
              <a:rPr sz="1200" b="1" spc="-5" dirty="0">
                <a:latin typeface="Arial"/>
                <a:cs typeface="Arial"/>
              </a:rPr>
              <a:t>=1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792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</a:t>
            </a:r>
            <a:r>
              <a:rPr sz="1200" b="1" spc="-35" dirty="0">
                <a:latin typeface="Arial"/>
                <a:cs typeface="Arial"/>
              </a:rPr>
              <a:t> Target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4,026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9847" y="4368545"/>
            <a:ext cx="120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dirty="0">
                <a:latin typeface="Arial"/>
                <a:cs typeface="Arial"/>
              </a:rPr>
              <a:t>Obs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600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spc="-35" dirty="0">
                <a:latin typeface="Arial"/>
                <a:cs typeface="Arial"/>
              </a:rPr>
              <a:t>Target </a:t>
            </a:r>
            <a:r>
              <a:rPr sz="1200" b="1" spc="-5" dirty="0">
                <a:latin typeface="Arial"/>
                <a:cs typeface="Arial"/>
              </a:rPr>
              <a:t>=1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2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400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</a:t>
            </a:r>
            <a:r>
              <a:rPr sz="1200" b="1" spc="-35" dirty="0">
                <a:latin typeface="Arial"/>
                <a:cs typeface="Arial"/>
              </a:rPr>
              <a:t> Target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1363" y="4368545"/>
            <a:ext cx="133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dirty="0">
                <a:latin typeface="Arial"/>
                <a:cs typeface="Arial"/>
              </a:rPr>
              <a:t>Obs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4,218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spc="-35" dirty="0">
                <a:latin typeface="Arial"/>
                <a:cs typeface="Arial"/>
              </a:rPr>
              <a:t>Target </a:t>
            </a:r>
            <a:r>
              <a:rPr sz="1200" b="1" spc="-5" dirty="0">
                <a:latin typeface="Arial"/>
                <a:cs typeface="Arial"/>
              </a:rPr>
              <a:t>=1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392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</a:t>
            </a:r>
            <a:r>
              <a:rPr sz="1200" b="1" spc="-35" dirty="0">
                <a:latin typeface="Arial"/>
                <a:cs typeface="Arial"/>
              </a:rPr>
              <a:t> Target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3,826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1538" y="1301877"/>
            <a:ext cx="1449705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Root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  <a:p>
            <a:pPr marR="18415"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dirty="0">
                <a:latin typeface="Arial"/>
                <a:cs typeface="Arial"/>
              </a:rPr>
              <a:t>Obs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14,000</a:t>
            </a:r>
            <a:endParaRPr sz="1200">
              <a:latin typeface="Arial"/>
              <a:cs typeface="Arial"/>
            </a:endParaRPr>
          </a:p>
          <a:p>
            <a:pPr marR="2667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# </a:t>
            </a:r>
            <a:r>
              <a:rPr sz="1200" b="1" spc="-35" dirty="0">
                <a:latin typeface="Arial"/>
                <a:cs typeface="Arial"/>
              </a:rPr>
              <a:t>Target </a:t>
            </a:r>
            <a:r>
              <a:rPr sz="1200" b="1" spc="-5" dirty="0">
                <a:latin typeface="Arial"/>
                <a:cs typeface="Arial"/>
              </a:rPr>
              <a:t>=1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1,235</a:t>
            </a:r>
            <a:endParaRPr sz="1200">
              <a:latin typeface="Arial"/>
              <a:cs typeface="Arial"/>
            </a:endParaRPr>
          </a:p>
          <a:p>
            <a:pPr marR="20955"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# </a:t>
            </a:r>
            <a:r>
              <a:rPr sz="1200" b="1" spc="-35" dirty="0">
                <a:latin typeface="Arial"/>
                <a:cs typeface="Arial"/>
              </a:rPr>
              <a:t>Target </a:t>
            </a:r>
            <a:r>
              <a:rPr sz="1200" b="1" dirty="0">
                <a:latin typeface="Arial"/>
                <a:cs typeface="Arial"/>
              </a:rPr>
              <a:t>= </a:t>
            </a:r>
            <a:r>
              <a:rPr sz="1200" b="1" spc="-5" dirty="0">
                <a:latin typeface="Arial"/>
                <a:cs typeface="Arial"/>
              </a:rPr>
              <a:t>0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12,765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R="7620" algn="ctr">
              <a:lnSpc>
                <a:spcPct val="100000"/>
              </a:lnSpc>
              <a:spcBef>
                <a:spcPts val="1230"/>
              </a:spcBef>
            </a:pPr>
            <a:r>
              <a:rPr sz="1100" dirty="0">
                <a:latin typeface="Arial"/>
                <a:cs typeface="Arial"/>
              </a:rPr>
              <a:t>Holding Period &gt;=</a:t>
            </a:r>
            <a:r>
              <a:rPr sz="1100" spc="-2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044" y="210692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0551" y="3967352"/>
            <a:ext cx="549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"/>
                <a:cs typeface="Arial"/>
              </a:rPr>
              <a:t>ABC </a:t>
            </a:r>
            <a:r>
              <a:rPr sz="1100" dirty="0">
                <a:latin typeface="Arial"/>
                <a:cs typeface="Arial"/>
              </a:rPr>
              <a:t>&gt;</a:t>
            </a:r>
            <a:r>
              <a:rPr sz="1100" spc="-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54" y="6080252"/>
            <a:ext cx="72809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54A3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0054A3"/>
                </a:solidFill>
                <a:latin typeface="Arial"/>
                <a:cs typeface="Arial"/>
              </a:rPr>
              <a:t>is the mis-classification </a:t>
            </a:r>
            <a:r>
              <a:rPr sz="2400" spc="-5" dirty="0">
                <a:solidFill>
                  <a:srgbClr val="0054A3"/>
                </a:solidFill>
                <a:latin typeface="Arial"/>
                <a:cs typeface="Arial"/>
              </a:rPr>
              <a:t>error </a:t>
            </a:r>
            <a:r>
              <a:rPr sz="2400" spc="5" dirty="0">
                <a:solidFill>
                  <a:srgbClr val="0054A3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0054A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54A3"/>
                </a:solidFill>
                <a:latin typeface="Arial"/>
                <a:cs typeface="Arial"/>
              </a:rPr>
              <a:t>above</a:t>
            </a:r>
            <a:r>
              <a:rPr sz="2400" spc="-52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54A3"/>
                </a:solidFill>
                <a:latin typeface="Arial"/>
                <a:cs typeface="Arial"/>
              </a:rPr>
              <a:t>tree?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59074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Plotting </a:t>
            </a:r>
            <a:r>
              <a:rPr sz="3200" spc="-10" dirty="0">
                <a:solidFill>
                  <a:srgbClr val="000000"/>
                </a:solidFill>
              </a:rPr>
              <a:t>the </a:t>
            </a:r>
            <a:r>
              <a:rPr sz="3200" spc="-30" dirty="0">
                <a:solidFill>
                  <a:srgbClr val="000000"/>
                </a:solidFill>
              </a:rPr>
              <a:t>Classification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Tree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442466"/>
            <a:ext cx="74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2867" y="918319"/>
            <a:ext cx="5905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914400"/>
            <a:ext cx="6629400" cy="557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952" y="3657600"/>
            <a:ext cx="2581275" cy="1297940"/>
          </a:xfrm>
          <a:custGeom>
            <a:avLst/>
            <a:gdLst/>
            <a:ahLst/>
            <a:cxnLst/>
            <a:rect l="l" t="t" r="r" b="b"/>
            <a:pathLst>
              <a:path w="2581275" h="1297939">
                <a:moveTo>
                  <a:pt x="983970" y="0"/>
                </a:moveTo>
                <a:lnTo>
                  <a:pt x="924699" y="1397"/>
                </a:lnTo>
                <a:lnTo>
                  <a:pt x="865212" y="5206"/>
                </a:lnTo>
                <a:lnTo>
                  <a:pt x="805688" y="11430"/>
                </a:lnTo>
                <a:lnTo>
                  <a:pt x="726478" y="23494"/>
                </a:lnTo>
                <a:lnTo>
                  <a:pt x="650240" y="39369"/>
                </a:lnTo>
                <a:lnTo>
                  <a:pt x="577189" y="59055"/>
                </a:lnTo>
                <a:lnTo>
                  <a:pt x="507492" y="82168"/>
                </a:lnTo>
                <a:lnTo>
                  <a:pt x="441388" y="108585"/>
                </a:lnTo>
                <a:lnTo>
                  <a:pt x="379069" y="138175"/>
                </a:lnTo>
                <a:lnTo>
                  <a:pt x="320725" y="170687"/>
                </a:lnTo>
                <a:lnTo>
                  <a:pt x="266573" y="205867"/>
                </a:lnTo>
                <a:lnTo>
                  <a:pt x="216801" y="243586"/>
                </a:lnTo>
                <a:lnTo>
                  <a:pt x="171640" y="283718"/>
                </a:lnTo>
                <a:lnTo>
                  <a:pt x="131267" y="325881"/>
                </a:lnTo>
                <a:lnTo>
                  <a:pt x="95885" y="370077"/>
                </a:lnTo>
                <a:lnTo>
                  <a:pt x="65722" y="416051"/>
                </a:lnTo>
                <a:lnTo>
                  <a:pt x="40957" y="463423"/>
                </a:lnTo>
                <a:lnTo>
                  <a:pt x="21793" y="512318"/>
                </a:lnTo>
                <a:lnTo>
                  <a:pt x="8445" y="562229"/>
                </a:lnTo>
                <a:lnTo>
                  <a:pt x="1117" y="613282"/>
                </a:lnTo>
                <a:lnTo>
                  <a:pt x="0" y="664972"/>
                </a:lnTo>
                <a:lnTo>
                  <a:pt x="5308" y="717295"/>
                </a:lnTo>
                <a:lnTo>
                  <a:pt x="17233" y="770001"/>
                </a:lnTo>
                <a:lnTo>
                  <a:pt x="35610" y="821944"/>
                </a:lnTo>
                <a:lnTo>
                  <a:pt x="59931" y="871855"/>
                </a:lnTo>
                <a:lnTo>
                  <a:pt x="89915" y="919733"/>
                </a:lnTo>
                <a:lnTo>
                  <a:pt x="125234" y="965326"/>
                </a:lnTo>
                <a:lnTo>
                  <a:pt x="165620" y="1008633"/>
                </a:lnTo>
                <a:lnTo>
                  <a:pt x="210769" y="1049527"/>
                </a:lnTo>
                <a:lnTo>
                  <a:pt x="260362" y="1087755"/>
                </a:lnTo>
                <a:lnTo>
                  <a:pt x="314121" y="1123188"/>
                </a:lnTo>
                <a:lnTo>
                  <a:pt x="371741" y="1155827"/>
                </a:lnTo>
                <a:lnTo>
                  <a:pt x="432917" y="1185418"/>
                </a:lnTo>
                <a:lnTo>
                  <a:pt x="497370" y="1211833"/>
                </a:lnTo>
                <a:lnTo>
                  <a:pt x="564794" y="1235075"/>
                </a:lnTo>
                <a:lnTo>
                  <a:pt x="634872" y="1254760"/>
                </a:lnTo>
                <a:lnTo>
                  <a:pt x="707339" y="1271016"/>
                </a:lnTo>
                <a:lnTo>
                  <a:pt x="781875" y="1283589"/>
                </a:lnTo>
                <a:lnTo>
                  <a:pt x="858189" y="1292352"/>
                </a:lnTo>
                <a:lnTo>
                  <a:pt x="935977" y="1297051"/>
                </a:lnTo>
                <a:lnTo>
                  <a:pt x="1014958" y="1297813"/>
                </a:lnTo>
                <a:lnTo>
                  <a:pt x="1094841" y="1294383"/>
                </a:lnTo>
                <a:lnTo>
                  <a:pt x="1175232" y="1286510"/>
                </a:lnTo>
                <a:lnTo>
                  <a:pt x="1254480" y="1274445"/>
                </a:lnTo>
                <a:lnTo>
                  <a:pt x="1330680" y="1258570"/>
                </a:lnTo>
                <a:lnTo>
                  <a:pt x="1403705" y="1238885"/>
                </a:lnTo>
                <a:lnTo>
                  <a:pt x="1473428" y="1215770"/>
                </a:lnTo>
                <a:lnTo>
                  <a:pt x="1539468" y="1189355"/>
                </a:lnTo>
                <a:lnTo>
                  <a:pt x="1601825" y="1159764"/>
                </a:lnTo>
                <a:lnTo>
                  <a:pt x="1660245" y="1127252"/>
                </a:lnTo>
                <a:lnTo>
                  <a:pt x="1714347" y="1092073"/>
                </a:lnTo>
                <a:lnTo>
                  <a:pt x="1764131" y="1054354"/>
                </a:lnTo>
                <a:lnTo>
                  <a:pt x="1809216" y="1014222"/>
                </a:lnTo>
                <a:lnTo>
                  <a:pt x="1849602" y="972057"/>
                </a:lnTo>
                <a:lnTo>
                  <a:pt x="1885035" y="927862"/>
                </a:lnTo>
                <a:lnTo>
                  <a:pt x="1915134" y="881888"/>
                </a:lnTo>
                <a:lnTo>
                  <a:pt x="1939899" y="834517"/>
                </a:lnTo>
                <a:lnTo>
                  <a:pt x="1959076" y="785622"/>
                </a:lnTo>
                <a:lnTo>
                  <a:pt x="1972411" y="735711"/>
                </a:lnTo>
                <a:lnTo>
                  <a:pt x="1979777" y="684657"/>
                </a:lnTo>
                <a:lnTo>
                  <a:pt x="1980920" y="632968"/>
                </a:lnTo>
                <a:lnTo>
                  <a:pt x="1975586" y="580644"/>
                </a:lnTo>
                <a:lnTo>
                  <a:pt x="1963648" y="527938"/>
                </a:lnTo>
                <a:lnTo>
                  <a:pt x="2581249" y="297942"/>
                </a:lnTo>
                <a:lnTo>
                  <a:pt x="1823567" y="297942"/>
                </a:lnTo>
                <a:lnTo>
                  <a:pt x="1789404" y="265430"/>
                </a:lnTo>
                <a:lnTo>
                  <a:pt x="1752701" y="234569"/>
                </a:lnTo>
                <a:lnTo>
                  <a:pt x="1713458" y="205358"/>
                </a:lnTo>
                <a:lnTo>
                  <a:pt x="1671929" y="177926"/>
                </a:lnTo>
                <a:lnTo>
                  <a:pt x="1628114" y="152400"/>
                </a:lnTo>
                <a:lnTo>
                  <a:pt x="1582394" y="128650"/>
                </a:lnTo>
                <a:lnTo>
                  <a:pt x="1534642" y="106680"/>
                </a:lnTo>
                <a:lnTo>
                  <a:pt x="1485112" y="86741"/>
                </a:lnTo>
                <a:lnTo>
                  <a:pt x="1434058" y="68706"/>
                </a:lnTo>
                <a:lnTo>
                  <a:pt x="1381480" y="52705"/>
                </a:lnTo>
                <a:lnTo>
                  <a:pt x="1327505" y="38735"/>
                </a:lnTo>
                <a:lnTo>
                  <a:pt x="1272514" y="26797"/>
                </a:lnTo>
                <a:lnTo>
                  <a:pt x="1216253" y="17144"/>
                </a:lnTo>
                <a:lnTo>
                  <a:pt x="1159230" y="9525"/>
                </a:lnTo>
                <a:lnTo>
                  <a:pt x="1101318" y="4063"/>
                </a:lnTo>
                <a:lnTo>
                  <a:pt x="1042898" y="888"/>
                </a:lnTo>
                <a:lnTo>
                  <a:pt x="983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8520" y="3738626"/>
            <a:ext cx="1340485" cy="217170"/>
          </a:xfrm>
          <a:custGeom>
            <a:avLst/>
            <a:gdLst/>
            <a:ahLst/>
            <a:cxnLst/>
            <a:rect l="l" t="t" r="r" b="b"/>
            <a:pathLst>
              <a:path w="1340485" h="217170">
                <a:moveTo>
                  <a:pt x="1340104" y="0"/>
                </a:moveTo>
                <a:lnTo>
                  <a:pt x="0" y="216916"/>
                </a:lnTo>
                <a:lnTo>
                  <a:pt x="757682" y="216916"/>
                </a:lnTo>
                <a:lnTo>
                  <a:pt x="1340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952" y="3657600"/>
            <a:ext cx="3164205" cy="1297940"/>
          </a:xfrm>
          <a:custGeom>
            <a:avLst/>
            <a:gdLst/>
            <a:ahLst/>
            <a:cxnLst/>
            <a:rect l="l" t="t" r="r" b="b"/>
            <a:pathLst>
              <a:path w="3164204" h="1297939">
                <a:moveTo>
                  <a:pt x="3163671" y="81025"/>
                </a:moveTo>
                <a:lnTo>
                  <a:pt x="1963648" y="527938"/>
                </a:lnTo>
                <a:lnTo>
                  <a:pt x="1975586" y="580644"/>
                </a:lnTo>
                <a:lnTo>
                  <a:pt x="1980920" y="632968"/>
                </a:lnTo>
                <a:lnTo>
                  <a:pt x="1979777" y="684657"/>
                </a:lnTo>
                <a:lnTo>
                  <a:pt x="1972411" y="735711"/>
                </a:lnTo>
                <a:lnTo>
                  <a:pt x="1959076" y="785622"/>
                </a:lnTo>
                <a:lnTo>
                  <a:pt x="1939899" y="834517"/>
                </a:lnTo>
                <a:lnTo>
                  <a:pt x="1915134" y="881888"/>
                </a:lnTo>
                <a:lnTo>
                  <a:pt x="1885035" y="927862"/>
                </a:lnTo>
                <a:lnTo>
                  <a:pt x="1849602" y="972057"/>
                </a:lnTo>
                <a:lnTo>
                  <a:pt x="1809216" y="1014222"/>
                </a:lnTo>
                <a:lnTo>
                  <a:pt x="1764131" y="1054354"/>
                </a:lnTo>
                <a:lnTo>
                  <a:pt x="1714347" y="1092073"/>
                </a:lnTo>
                <a:lnTo>
                  <a:pt x="1660245" y="1127252"/>
                </a:lnTo>
                <a:lnTo>
                  <a:pt x="1601825" y="1159764"/>
                </a:lnTo>
                <a:lnTo>
                  <a:pt x="1539468" y="1189355"/>
                </a:lnTo>
                <a:lnTo>
                  <a:pt x="1473428" y="1215770"/>
                </a:lnTo>
                <a:lnTo>
                  <a:pt x="1403705" y="1238885"/>
                </a:lnTo>
                <a:lnTo>
                  <a:pt x="1330680" y="1258570"/>
                </a:lnTo>
                <a:lnTo>
                  <a:pt x="1254480" y="1274445"/>
                </a:lnTo>
                <a:lnTo>
                  <a:pt x="1175232" y="1286510"/>
                </a:lnTo>
                <a:lnTo>
                  <a:pt x="1094841" y="1294383"/>
                </a:lnTo>
                <a:lnTo>
                  <a:pt x="1014958" y="1297813"/>
                </a:lnTo>
                <a:lnTo>
                  <a:pt x="935977" y="1297051"/>
                </a:lnTo>
                <a:lnTo>
                  <a:pt x="858189" y="1292352"/>
                </a:lnTo>
                <a:lnTo>
                  <a:pt x="781875" y="1283589"/>
                </a:lnTo>
                <a:lnTo>
                  <a:pt x="707339" y="1271016"/>
                </a:lnTo>
                <a:lnTo>
                  <a:pt x="634872" y="1254760"/>
                </a:lnTo>
                <a:lnTo>
                  <a:pt x="564794" y="1235075"/>
                </a:lnTo>
                <a:lnTo>
                  <a:pt x="497370" y="1211833"/>
                </a:lnTo>
                <a:lnTo>
                  <a:pt x="432917" y="1185418"/>
                </a:lnTo>
                <a:lnTo>
                  <a:pt x="371741" y="1155827"/>
                </a:lnTo>
                <a:lnTo>
                  <a:pt x="314121" y="1123188"/>
                </a:lnTo>
                <a:lnTo>
                  <a:pt x="260362" y="1087755"/>
                </a:lnTo>
                <a:lnTo>
                  <a:pt x="210769" y="1049527"/>
                </a:lnTo>
                <a:lnTo>
                  <a:pt x="165620" y="1008633"/>
                </a:lnTo>
                <a:lnTo>
                  <a:pt x="125234" y="965326"/>
                </a:lnTo>
                <a:lnTo>
                  <a:pt x="89915" y="919733"/>
                </a:lnTo>
                <a:lnTo>
                  <a:pt x="59931" y="871855"/>
                </a:lnTo>
                <a:lnTo>
                  <a:pt x="35610" y="821944"/>
                </a:lnTo>
                <a:lnTo>
                  <a:pt x="17233" y="770001"/>
                </a:lnTo>
                <a:lnTo>
                  <a:pt x="5308" y="717295"/>
                </a:lnTo>
                <a:lnTo>
                  <a:pt x="0" y="664972"/>
                </a:lnTo>
                <a:lnTo>
                  <a:pt x="1117" y="613282"/>
                </a:lnTo>
                <a:lnTo>
                  <a:pt x="8445" y="562229"/>
                </a:lnTo>
                <a:lnTo>
                  <a:pt x="21793" y="512318"/>
                </a:lnTo>
                <a:lnTo>
                  <a:pt x="40957" y="463423"/>
                </a:lnTo>
                <a:lnTo>
                  <a:pt x="65722" y="416051"/>
                </a:lnTo>
                <a:lnTo>
                  <a:pt x="95885" y="370077"/>
                </a:lnTo>
                <a:lnTo>
                  <a:pt x="131267" y="325881"/>
                </a:lnTo>
                <a:lnTo>
                  <a:pt x="171640" y="283718"/>
                </a:lnTo>
                <a:lnTo>
                  <a:pt x="216801" y="243586"/>
                </a:lnTo>
                <a:lnTo>
                  <a:pt x="266573" y="205867"/>
                </a:lnTo>
                <a:lnTo>
                  <a:pt x="320725" y="170687"/>
                </a:lnTo>
                <a:lnTo>
                  <a:pt x="379069" y="138175"/>
                </a:lnTo>
                <a:lnTo>
                  <a:pt x="441388" y="108585"/>
                </a:lnTo>
                <a:lnTo>
                  <a:pt x="507492" y="82168"/>
                </a:lnTo>
                <a:lnTo>
                  <a:pt x="577189" y="59055"/>
                </a:lnTo>
                <a:lnTo>
                  <a:pt x="650240" y="39369"/>
                </a:lnTo>
                <a:lnTo>
                  <a:pt x="726478" y="23494"/>
                </a:lnTo>
                <a:lnTo>
                  <a:pt x="805688" y="11430"/>
                </a:lnTo>
                <a:lnTo>
                  <a:pt x="865212" y="5206"/>
                </a:lnTo>
                <a:lnTo>
                  <a:pt x="924699" y="1397"/>
                </a:lnTo>
                <a:lnTo>
                  <a:pt x="983970" y="0"/>
                </a:lnTo>
                <a:lnTo>
                  <a:pt x="1042898" y="888"/>
                </a:lnTo>
                <a:lnTo>
                  <a:pt x="1101318" y="4063"/>
                </a:lnTo>
                <a:lnTo>
                  <a:pt x="1159230" y="9525"/>
                </a:lnTo>
                <a:lnTo>
                  <a:pt x="1216253" y="17144"/>
                </a:lnTo>
                <a:lnTo>
                  <a:pt x="1272514" y="26797"/>
                </a:lnTo>
                <a:lnTo>
                  <a:pt x="1327505" y="38735"/>
                </a:lnTo>
                <a:lnTo>
                  <a:pt x="1381480" y="52705"/>
                </a:lnTo>
                <a:lnTo>
                  <a:pt x="1434058" y="68706"/>
                </a:lnTo>
                <a:lnTo>
                  <a:pt x="1485112" y="86741"/>
                </a:lnTo>
                <a:lnTo>
                  <a:pt x="1534642" y="106680"/>
                </a:lnTo>
                <a:lnTo>
                  <a:pt x="1582394" y="128650"/>
                </a:lnTo>
                <a:lnTo>
                  <a:pt x="1628114" y="152400"/>
                </a:lnTo>
                <a:lnTo>
                  <a:pt x="1671929" y="177926"/>
                </a:lnTo>
                <a:lnTo>
                  <a:pt x="1713458" y="205358"/>
                </a:lnTo>
                <a:lnTo>
                  <a:pt x="1752701" y="234569"/>
                </a:lnTo>
                <a:lnTo>
                  <a:pt x="1789404" y="265430"/>
                </a:lnTo>
                <a:lnTo>
                  <a:pt x="1823567" y="297942"/>
                </a:lnTo>
                <a:lnTo>
                  <a:pt x="3163671" y="81025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0097" y="3843020"/>
            <a:ext cx="11379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Let us export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 output to </a:t>
            </a:r>
            <a:r>
              <a:rPr sz="1200" spc="-5" dirty="0">
                <a:latin typeface="Arial"/>
                <a:cs typeface="Arial"/>
              </a:rPr>
              <a:t>PDF  format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have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  </a:t>
            </a:r>
            <a:r>
              <a:rPr sz="1200" dirty="0">
                <a:latin typeface="Arial"/>
                <a:cs typeface="Arial"/>
              </a:rPr>
              <a:t>clear view </a:t>
            </a:r>
            <a:r>
              <a:rPr sz="1200" spc="15" dirty="0">
                <a:latin typeface="Arial"/>
                <a:cs typeface="Arial"/>
              </a:rPr>
              <a:t>ofthe  </a:t>
            </a:r>
            <a:r>
              <a:rPr sz="1200" dirty="0">
                <a:latin typeface="Arial"/>
                <a:cs typeface="Arial"/>
              </a:rPr>
              <a:t>tree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55594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Concepts </a:t>
            </a:r>
            <a:r>
              <a:rPr sz="3200" spc="-5" dirty="0">
                <a:solidFill>
                  <a:srgbClr val="000000"/>
                </a:solidFill>
              </a:rPr>
              <a:t>| </a:t>
            </a:r>
            <a:r>
              <a:rPr sz="3200" spc="-30" dirty="0">
                <a:solidFill>
                  <a:srgbClr val="000000"/>
                </a:solidFill>
              </a:rPr>
              <a:t>Greedy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04800" y="1132839"/>
            <a:ext cx="4295140" cy="214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0259" y="1132839"/>
            <a:ext cx="4295140" cy="2143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635" y="3806621"/>
            <a:ext cx="5972810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Make </a:t>
            </a:r>
            <a:r>
              <a:rPr sz="2000" spc="-5" dirty="0">
                <a:latin typeface="Arial"/>
                <a:cs typeface="Arial"/>
              </a:rPr>
              <a:t>31 </a:t>
            </a:r>
            <a:r>
              <a:rPr sz="2000" spc="-10" dirty="0">
                <a:latin typeface="Arial"/>
                <a:cs typeface="Arial"/>
              </a:rPr>
              <a:t>Paise using any </a:t>
            </a:r>
            <a:r>
              <a:rPr sz="2000" spc="-5" dirty="0">
                <a:latin typeface="Arial"/>
                <a:cs typeface="Arial"/>
              </a:rPr>
              <a:t>combination of </a:t>
            </a:r>
            <a:r>
              <a:rPr sz="2000" spc="-35" dirty="0">
                <a:latin typeface="Arial"/>
                <a:cs typeface="Arial"/>
              </a:rPr>
              <a:t>above </a:t>
            </a:r>
            <a:r>
              <a:rPr sz="2000" spc="-5" dirty="0">
                <a:latin typeface="Arial"/>
                <a:cs typeface="Arial"/>
              </a:rPr>
              <a:t>coins 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Optimal </a:t>
            </a:r>
            <a:r>
              <a:rPr sz="2000" spc="-10" dirty="0">
                <a:solidFill>
                  <a:srgbClr val="0054A3"/>
                </a:solidFill>
                <a:latin typeface="Arial"/>
                <a:cs typeface="Arial"/>
              </a:rPr>
              <a:t>solution </a:t>
            </a:r>
            <a:r>
              <a:rPr sz="2000" spc="-35" dirty="0">
                <a:solidFill>
                  <a:srgbClr val="0054A3"/>
                </a:solidFill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0054A3"/>
                </a:solidFill>
                <a:latin typeface="Arial"/>
                <a:cs typeface="Arial"/>
              </a:rPr>
              <a:t>few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coins : </a:t>
            </a:r>
            <a:r>
              <a:rPr sz="2000" spc="-10" dirty="0">
                <a:solidFill>
                  <a:srgbClr val="0054A3"/>
                </a:solidFill>
                <a:latin typeface="Arial"/>
                <a:cs typeface="Arial"/>
              </a:rPr>
              <a:t>25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+ 5 +</a:t>
            </a:r>
            <a:r>
              <a:rPr sz="2000" spc="-18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 marR="1228725">
              <a:lnSpc>
                <a:spcPct val="150000"/>
              </a:lnSpc>
              <a:spcBef>
                <a:spcPts val="1155"/>
              </a:spcBef>
            </a:pPr>
            <a:r>
              <a:rPr sz="2000" spc="20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the 5 </a:t>
            </a:r>
            <a:r>
              <a:rPr sz="2000" spc="-10" dirty="0">
                <a:latin typeface="Arial"/>
                <a:cs typeface="Arial"/>
              </a:rPr>
              <a:t>paise coin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not </a:t>
            </a:r>
            <a:r>
              <a:rPr sz="2000" spc="-5" dirty="0">
                <a:latin typeface="Arial"/>
                <a:cs typeface="Arial"/>
              </a:rPr>
              <a:t>there? 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Optimal </a:t>
            </a:r>
            <a:r>
              <a:rPr sz="2000" spc="-10" dirty="0">
                <a:solidFill>
                  <a:srgbClr val="0054A3"/>
                </a:solidFill>
                <a:latin typeface="Arial"/>
                <a:cs typeface="Arial"/>
              </a:rPr>
              <a:t>solution </a:t>
            </a:r>
            <a:r>
              <a:rPr sz="2000" spc="-35" dirty="0">
                <a:solidFill>
                  <a:srgbClr val="0054A3"/>
                </a:solidFill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0054A3"/>
                </a:solidFill>
                <a:latin typeface="Arial"/>
                <a:cs typeface="Arial"/>
              </a:rPr>
              <a:t>few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coins : </a:t>
            </a:r>
            <a:r>
              <a:rPr sz="2000" spc="-10" dirty="0">
                <a:solidFill>
                  <a:srgbClr val="0054A3"/>
                </a:solidFill>
                <a:latin typeface="Arial"/>
                <a:cs typeface="Arial"/>
              </a:rPr>
              <a:t>10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* 3 +</a:t>
            </a:r>
            <a:r>
              <a:rPr sz="2000" spc="-190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Greedy </a:t>
            </a:r>
            <a:r>
              <a:rPr sz="2000" spc="-30" dirty="0">
                <a:solidFill>
                  <a:srgbClr val="0054A3"/>
                </a:solidFill>
                <a:latin typeface="Arial"/>
                <a:cs typeface="Arial"/>
              </a:rPr>
              <a:t>Algorithm </a:t>
            </a:r>
            <a:r>
              <a:rPr sz="2000" spc="-10" dirty="0">
                <a:solidFill>
                  <a:srgbClr val="0054A3"/>
                </a:solidFill>
                <a:latin typeface="Arial"/>
                <a:cs typeface="Arial"/>
              </a:rPr>
              <a:t>solution: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25 + 1 *</a:t>
            </a:r>
            <a:r>
              <a:rPr sz="2000" spc="-18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54A3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53549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Concepts </a:t>
            </a:r>
            <a:r>
              <a:rPr sz="3200" spc="-5" dirty="0">
                <a:solidFill>
                  <a:srgbClr val="000000"/>
                </a:solidFill>
              </a:rPr>
              <a:t>| </a:t>
            </a:r>
            <a:r>
              <a:rPr sz="3200" spc="-10" dirty="0">
                <a:solidFill>
                  <a:srgbClr val="000000"/>
                </a:solidFill>
              </a:rPr>
              <a:t>Cross</a:t>
            </a:r>
            <a:r>
              <a:rPr sz="3200" spc="10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Validation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087871" y="1364691"/>
            <a:ext cx="2367280" cy="4065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74955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Cross </a:t>
            </a:r>
            <a:r>
              <a:rPr sz="1800" spc="-35" dirty="0">
                <a:latin typeface="Arial"/>
                <a:cs typeface="Arial"/>
              </a:rPr>
              <a:t>Validation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 part of the </a:t>
            </a:r>
            <a:r>
              <a:rPr sz="1800" spc="-10" dirty="0">
                <a:latin typeface="Arial"/>
                <a:cs typeface="Arial"/>
              </a:rPr>
              <a:t>CART  </a:t>
            </a:r>
            <a:r>
              <a:rPr sz="1800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41300" marR="165735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dirty="0">
                <a:latin typeface="Arial"/>
                <a:cs typeface="Arial"/>
              </a:rPr>
              <a:t>to see how  </a:t>
            </a:r>
            <a:r>
              <a:rPr sz="1800" spc="-25" dirty="0">
                <a:latin typeface="Arial"/>
                <a:cs typeface="Arial"/>
              </a:rPr>
              <a:t>well </a:t>
            </a:r>
            <a:r>
              <a:rPr sz="1800" dirty="0">
                <a:latin typeface="Arial"/>
                <a:cs typeface="Arial"/>
              </a:rPr>
              <a:t>the model  performs to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unseen  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800" spc="-35" dirty="0">
                <a:latin typeface="Arial"/>
                <a:cs typeface="Arial"/>
              </a:rPr>
              <a:t>Typically xval  </a:t>
            </a:r>
            <a:r>
              <a:rPr sz="1800" dirty="0">
                <a:latin typeface="Arial"/>
                <a:cs typeface="Arial"/>
              </a:rPr>
              <a:t>parameter for </a:t>
            </a:r>
            <a:r>
              <a:rPr sz="1800" spc="5" dirty="0">
                <a:latin typeface="Arial"/>
                <a:cs typeface="Arial"/>
              </a:rPr>
              <a:t>cross-  </a:t>
            </a:r>
            <a:r>
              <a:rPr sz="1800" dirty="0">
                <a:latin typeface="Arial"/>
                <a:cs typeface="Arial"/>
              </a:rPr>
              <a:t>validation is </a:t>
            </a:r>
            <a:r>
              <a:rPr sz="1800" spc="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4350" y="1352550"/>
          <a:ext cx="5412100" cy="438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8890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100" b="1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FoldCV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1280"/>
                        </a:lnSpc>
                      </a:pPr>
                      <a:r>
                        <a:rPr sz="1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28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8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85"/>
                        </a:lnSpc>
                      </a:pPr>
                      <a:r>
                        <a:rPr sz="11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85"/>
                        </a:lnSpc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8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890">
                        <a:lnSpc>
                          <a:spcPts val="1295"/>
                        </a:lnSpc>
                      </a:pPr>
                      <a:r>
                        <a:rPr sz="11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5"/>
                        </a:lnSpc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43243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Concepts </a:t>
            </a:r>
            <a:r>
              <a:rPr sz="3200" spc="-5" dirty="0">
                <a:solidFill>
                  <a:srgbClr val="000000"/>
                </a:solidFill>
              </a:rPr>
              <a:t>|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Over-fitting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62120" y="1452880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0"/>
                </a:moveTo>
                <a:lnTo>
                  <a:pt x="0" y="209042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4020" y="3505200"/>
            <a:ext cx="4231640" cy="0"/>
          </a:xfrm>
          <a:custGeom>
            <a:avLst/>
            <a:gdLst/>
            <a:ahLst/>
            <a:cxnLst/>
            <a:rect l="l" t="t" r="r" b="b"/>
            <a:pathLst>
              <a:path w="4231640">
                <a:moveTo>
                  <a:pt x="0" y="0"/>
                </a:moveTo>
                <a:lnTo>
                  <a:pt x="4231639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4020" y="32994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4020" y="30937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4020" y="28879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4020" y="26847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020" y="24790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4020" y="2273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4020" y="20675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4020" y="18643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4020" y="16586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4020" y="14528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4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5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7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9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0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1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465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5565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3890" y="1657350"/>
            <a:ext cx="3810000" cy="617220"/>
          </a:xfrm>
          <a:custGeom>
            <a:avLst/>
            <a:gdLst/>
            <a:ahLst/>
            <a:cxnLst/>
            <a:rect l="l" t="t" r="r" b="b"/>
            <a:pathLst>
              <a:path w="3810000" h="617219">
                <a:moveTo>
                  <a:pt x="0" y="617220"/>
                </a:moveTo>
                <a:lnTo>
                  <a:pt x="381000" y="411479"/>
                </a:lnTo>
                <a:lnTo>
                  <a:pt x="762000" y="266700"/>
                </a:lnTo>
                <a:lnTo>
                  <a:pt x="1143000" y="205739"/>
                </a:lnTo>
                <a:lnTo>
                  <a:pt x="1524000" y="165100"/>
                </a:lnTo>
                <a:lnTo>
                  <a:pt x="1905000" y="144779"/>
                </a:lnTo>
                <a:lnTo>
                  <a:pt x="2286000" y="124460"/>
                </a:lnTo>
                <a:lnTo>
                  <a:pt x="2667000" y="83820"/>
                </a:lnTo>
                <a:lnTo>
                  <a:pt x="3048000" y="43179"/>
                </a:lnTo>
                <a:lnTo>
                  <a:pt x="3429000" y="22860"/>
                </a:lnTo>
                <a:lnTo>
                  <a:pt x="38100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3890" y="1863089"/>
            <a:ext cx="3810000" cy="452120"/>
          </a:xfrm>
          <a:custGeom>
            <a:avLst/>
            <a:gdLst/>
            <a:ahLst/>
            <a:cxnLst/>
            <a:rect l="l" t="t" r="r" b="b"/>
            <a:pathLst>
              <a:path w="3810000" h="452119">
                <a:moveTo>
                  <a:pt x="0" y="452120"/>
                </a:moveTo>
                <a:lnTo>
                  <a:pt x="381000" y="246380"/>
                </a:lnTo>
                <a:lnTo>
                  <a:pt x="762000" y="0"/>
                </a:lnTo>
                <a:lnTo>
                  <a:pt x="1143000" y="20320"/>
                </a:lnTo>
                <a:lnTo>
                  <a:pt x="1524000" y="60960"/>
                </a:lnTo>
                <a:lnTo>
                  <a:pt x="1905000" y="124460"/>
                </a:lnTo>
                <a:lnTo>
                  <a:pt x="2286000" y="144780"/>
                </a:lnTo>
                <a:lnTo>
                  <a:pt x="2667000" y="185420"/>
                </a:lnTo>
                <a:lnTo>
                  <a:pt x="3048000" y="246380"/>
                </a:lnTo>
                <a:lnTo>
                  <a:pt x="3429000" y="266700"/>
                </a:lnTo>
                <a:lnTo>
                  <a:pt x="3810000" y="307339"/>
                </a:lnTo>
              </a:path>
            </a:pathLst>
          </a:custGeom>
          <a:ln w="2794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21938" y="1313407"/>
            <a:ext cx="347345" cy="2258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000" spc="-5" dirty="0">
                <a:latin typeface="Arial"/>
                <a:cs typeface="Arial"/>
              </a:rPr>
              <a:t>10</a:t>
            </a:r>
            <a:r>
              <a:rPr sz="1000" spc="-3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84"/>
              </a:spcBef>
            </a:pPr>
            <a:r>
              <a:rPr sz="1000" spc="-5" dirty="0">
                <a:latin typeface="Arial"/>
                <a:cs typeface="Arial"/>
              </a:rPr>
              <a:t>90%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Arial"/>
                <a:cs typeface="Arial"/>
              </a:rPr>
              <a:t>80%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latin typeface="Arial"/>
                <a:cs typeface="Arial"/>
              </a:rPr>
              <a:t>60%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Arial"/>
                <a:cs typeface="Arial"/>
              </a:rPr>
              <a:t>50%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Arial"/>
                <a:cs typeface="Arial"/>
              </a:rPr>
              <a:t>40%</a:t>
            </a:r>
            <a:endParaRPr sz="1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Arial"/>
                <a:cs typeface="Arial"/>
              </a:rPr>
              <a:t>20%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latin typeface="Arial"/>
                <a:cs typeface="Arial"/>
              </a:rPr>
              <a:t>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00290" y="292735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00290" y="319151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794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50302" y="1412874"/>
            <a:ext cx="49022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1400"/>
              </a:lnSpc>
              <a:spcBef>
                <a:spcPts val="210"/>
              </a:spcBef>
            </a:pPr>
            <a:r>
              <a:rPr sz="1000" spc="1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4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40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 Data  </a:t>
            </a:r>
            <a:r>
              <a:rPr sz="1000" spc="-25" dirty="0">
                <a:latin typeface="Arial"/>
                <a:cs typeface="Arial"/>
              </a:rPr>
              <a:t>Test  </a:t>
            </a:r>
            <a:r>
              <a:rPr sz="100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7153" y="2152853"/>
            <a:ext cx="971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54626" y="2152853"/>
            <a:ext cx="36360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3700" algn="l"/>
                <a:tab pos="774700" algn="l"/>
                <a:tab pos="1155700" algn="l"/>
                <a:tab pos="1536700" algn="l"/>
                <a:tab pos="1917700" algn="l"/>
                <a:tab pos="2299335" algn="l"/>
                <a:tab pos="2680335" algn="l"/>
                <a:tab pos="3064510" algn="l"/>
                <a:tab pos="3411854" algn="l"/>
              </a:tabLst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4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6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7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8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9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24321" y="2342133"/>
            <a:ext cx="14579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Arial"/>
                <a:cs typeface="Arial"/>
              </a:rPr>
              <a:t>Tree</a:t>
            </a:r>
            <a:r>
              <a:rPr sz="1000" b="1" spc="-1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Size</a:t>
            </a:r>
            <a:r>
              <a:rPr sz="1000" b="1" spc="-16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(No.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of</a:t>
            </a:r>
            <a:r>
              <a:rPr sz="1000" b="1" spc="-7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3945" y="2209026"/>
            <a:ext cx="168910" cy="57277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30" dirty="0">
                <a:latin typeface="Arial"/>
                <a:cs typeface="Arial"/>
              </a:rPr>
              <a:t>Accuracy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05200" y="1361439"/>
            <a:ext cx="5105400" cy="2743200"/>
          </a:xfrm>
          <a:custGeom>
            <a:avLst/>
            <a:gdLst/>
            <a:ahLst/>
            <a:cxnLst/>
            <a:rect l="l" t="t" r="r" b="b"/>
            <a:pathLst>
              <a:path w="5105400" h="2743200">
                <a:moveTo>
                  <a:pt x="0" y="127000"/>
                </a:moveTo>
                <a:lnTo>
                  <a:pt x="7238" y="84582"/>
                </a:lnTo>
                <a:lnTo>
                  <a:pt x="27432" y="48260"/>
                </a:lnTo>
                <a:lnTo>
                  <a:pt x="57912" y="20447"/>
                </a:lnTo>
                <a:lnTo>
                  <a:pt x="96265" y="3810"/>
                </a:lnTo>
                <a:lnTo>
                  <a:pt x="4978400" y="0"/>
                </a:lnTo>
                <a:lnTo>
                  <a:pt x="4993005" y="888"/>
                </a:lnTo>
                <a:lnTo>
                  <a:pt x="5033772" y="12700"/>
                </a:lnTo>
                <a:lnTo>
                  <a:pt x="5067427" y="36575"/>
                </a:lnTo>
                <a:lnTo>
                  <a:pt x="5091810" y="69850"/>
                </a:lnTo>
                <a:lnTo>
                  <a:pt x="5104257" y="110236"/>
                </a:lnTo>
                <a:lnTo>
                  <a:pt x="5105400" y="2616200"/>
                </a:lnTo>
                <a:lnTo>
                  <a:pt x="5104510" y="2630805"/>
                </a:lnTo>
                <a:lnTo>
                  <a:pt x="5092700" y="2671572"/>
                </a:lnTo>
                <a:lnTo>
                  <a:pt x="5068824" y="2705354"/>
                </a:lnTo>
                <a:lnTo>
                  <a:pt x="5035550" y="2729611"/>
                </a:lnTo>
                <a:lnTo>
                  <a:pt x="4995164" y="2742057"/>
                </a:lnTo>
                <a:lnTo>
                  <a:pt x="127000" y="2743200"/>
                </a:lnTo>
                <a:lnTo>
                  <a:pt x="112395" y="2742311"/>
                </a:lnTo>
                <a:lnTo>
                  <a:pt x="71627" y="2730500"/>
                </a:lnTo>
                <a:lnTo>
                  <a:pt x="37973" y="2706624"/>
                </a:lnTo>
                <a:lnTo>
                  <a:pt x="13588" y="2673350"/>
                </a:lnTo>
                <a:lnTo>
                  <a:pt x="1142" y="2632964"/>
                </a:lnTo>
                <a:lnTo>
                  <a:pt x="0" y="127000"/>
                </a:lnTo>
                <a:close/>
              </a:path>
            </a:pathLst>
          </a:custGeom>
          <a:ln w="10157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20395" y="1364691"/>
            <a:ext cx="239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2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grow the </a:t>
            </a:r>
            <a:r>
              <a:rPr sz="1800" spc="-10" dirty="0">
                <a:latin typeface="Arial"/>
                <a:cs typeface="Arial"/>
              </a:rPr>
              <a:t>tree  </a:t>
            </a:r>
            <a:r>
              <a:rPr sz="1800" dirty="0">
                <a:latin typeface="Arial"/>
                <a:cs typeface="Arial"/>
              </a:rPr>
              <a:t>too </a:t>
            </a:r>
            <a:r>
              <a:rPr sz="1800" spc="-10" dirty="0">
                <a:latin typeface="Arial"/>
                <a:cs typeface="Arial"/>
              </a:rPr>
              <a:t>long </a:t>
            </a:r>
            <a:r>
              <a:rPr sz="1800" spc="-30" dirty="0">
                <a:latin typeface="Arial"/>
                <a:cs typeface="Arial"/>
              </a:rPr>
              <a:t>you </a:t>
            </a:r>
            <a:r>
              <a:rPr sz="1800" spc="-25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run  the risk of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over-fitting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0395" y="2791459"/>
            <a:ext cx="2369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Classification model  may not </a:t>
            </a:r>
            <a:r>
              <a:rPr sz="1800" spc="-30" dirty="0">
                <a:latin typeface="Arial"/>
                <a:cs typeface="Arial"/>
              </a:rPr>
              <a:t>work </a:t>
            </a:r>
            <a:r>
              <a:rPr sz="1800" spc="-25" dirty="0">
                <a:latin typeface="Arial"/>
                <a:cs typeface="Arial"/>
              </a:rPr>
              <a:t>well </a:t>
            </a:r>
            <a:r>
              <a:rPr sz="1800" dirty="0">
                <a:latin typeface="Arial"/>
                <a:cs typeface="Arial"/>
              </a:rPr>
              <a:t>on  unseen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0395" y="4202938"/>
            <a:ext cx="7287259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54A3"/>
                </a:solidFill>
                <a:latin typeface="Arial"/>
                <a:cs typeface="Arial"/>
              </a:rPr>
              <a:t>How do </a:t>
            </a:r>
            <a:r>
              <a:rPr sz="2400" b="1" spc="45" dirty="0">
                <a:solidFill>
                  <a:srgbClr val="0054A3"/>
                </a:solidFill>
                <a:latin typeface="Arial"/>
                <a:cs typeface="Arial"/>
              </a:rPr>
              <a:t>we </a:t>
            </a:r>
            <a:r>
              <a:rPr sz="2400" b="1" spc="-30" dirty="0">
                <a:solidFill>
                  <a:srgbClr val="0054A3"/>
                </a:solidFill>
                <a:latin typeface="Arial"/>
                <a:cs typeface="Arial"/>
              </a:rPr>
              <a:t>avoid</a:t>
            </a:r>
            <a:r>
              <a:rPr sz="2400" b="1" spc="-26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54A3"/>
                </a:solidFill>
                <a:latin typeface="Arial"/>
                <a:cs typeface="Arial"/>
              </a:rPr>
              <a:t>Over-fitting?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Stopping Rule</a:t>
            </a:r>
            <a:r>
              <a:rPr sz="1800" dirty="0">
                <a:latin typeface="Arial"/>
                <a:cs typeface="Arial"/>
              </a:rPr>
              <a:t>: don’t </a:t>
            </a:r>
            <a:r>
              <a:rPr sz="1800" spc="-5" dirty="0">
                <a:latin typeface="Arial"/>
                <a:cs typeface="Arial"/>
              </a:rPr>
              <a:t>expand a </a:t>
            </a:r>
            <a:r>
              <a:rPr sz="1800" dirty="0">
                <a:latin typeface="Arial"/>
                <a:cs typeface="Arial"/>
              </a:rPr>
              <a:t>node if the impurity </a:t>
            </a:r>
            <a:r>
              <a:rPr sz="1800" spc="10" dirty="0">
                <a:latin typeface="Arial"/>
                <a:cs typeface="Arial"/>
              </a:rPr>
              <a:t>reductionof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split is below some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threshold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b="1" dirty="0">
                <a:latin typeface="Arial"/>
                <a:cs typeface="Arial"/>
              </a:rPr>
              <a:t>Pruning</a:t>
            </a:r>
            <a:r>
              <a:rPr sz="1800" dirty="0">
                <a:latin typeface="Arial"/>
                <a:cs typeface="Arial"/>
              </a:rPr>
              <a:t>: grow </a:t>
            </a:r>
            <a:r>
              <a:rPr sz="1800" spc="-5" dirty="0">
                <a:latin typeface="Arial"/>
                <a:cs typeface="Arial"/>
              </a:rPr>
              <a:t>a very </a:t>
            </a:r>
            <a:r>
              <a:rPr sz="1800" dirty="0">
                <a:latin typeface="Arial"/>
                <a:cs typeface="Arial"/>
              </a:rPr>
              <a:t>large tree and merge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backnodes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426796"/>
            <a:ext cx="66357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000000"/>
                </a:solidFill>
              </a:rPr>
              <a:t>Concepts </a:t>
            </a:r>
            <a:r>
              <a:rPr sz="2000" spc="-5" dirty="0">
                <a:solidFill>
                  <a:srgbClr val="000000"/>
                </a:solidFill>
              </a:rPr>
              <a:t>| </a:t>
            </a:r>
            <a:r>
              <a:rPr sz="2000" spc="-30" dirty="0">
                <a:solidFill>
                  <a:srgbClr val="000000"/>
                </a:solidFill>
              </a:rPr>
              <a:t>Parsimony </a:t>
            </a:r>
            <a:r>
              <a:rPr sz="2000" spc="-5" dirty="0">
                <a:solidFill>
                  <a:srgbClr val="000000"/>
                </a:solidFill>
              </a:rPr>
              <a:t>Principle &amp; Re-substitution</a:t>
            </a:r>
            <a:r>
              <a:rPr sz="2000" spc="-8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Error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61238" y="1366266"/>
            <a:ext cx="4200525" cy="465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588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30" dirty="0">
                <a:latin typeface="Arial"/>
                <a:cs typeface="Arial"/>
              </a:rPr>
              <a:t>Parsimony </a:t>
            </a:r>
            <a:r>
              <a:rPr sz="2000" b="1" spc="-5" dirty="0">
                <a:latin typeface="Arial"/>
                <a:cs typeface="Arial"/>
              </a:rPr>
              <a:t>principle </a:t>
            </a:r>
            <a:r>
              <a:rPr sz="2000" spc="-10" dirty="0">
                <a:latin typeface="Arial"/>
                <a:cs typeface="Arial"/>
              </a:rPr>
              <a:t>is basic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all  </a:t>
            </a:r>
            <a:r>
              <a:rPr sz="2000" spc="-5" dirty="0">
                <a:latin typeface="Arial"/>
                <a:cs typeface="Arial"/>
              </a:rPr>
              <a:t>science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tells </a:t>
            </a:r>
            <a:r>
              <a:rPr sz="2000" spc="-5" dirty="0">
                <a:latin typeface="Arial"/>
                <a:cs typeface="Arial"/>
              </a:rPr>
              <a:t>us to choose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simplest </a:t>
            </a:r>
            <a:r>
              <a:rPr sz="2000" spc="-5" dirty="0">
                <a:latin typeface="Arial"/>
                <a:cs typeface="Arial"/>
              </a:rPr>
              <a:t>scientific </a:t>
            </a:r>
            <a:r>
              <a:rPr sz="2000" spc="-25" dirty="0">
                <a:latin typeface="Arial"/>
                <a:cs typeface="Arial"/>
              </a:rPr>
              <a:t>explanation </a:t>
            </a:r>
            <a:r>
              <a:rPr sz="2000" spc="-10" dirty="0">
                <a:latin typeface="Arial"/>
                <a:cs typeface="Arial"/>
              </a:rPr>
              <a:t>that  </a:t>
            </a:r>
            <a:r>
              <a:rPr sz="2000" spc="-5" dirty="0">
                <a:latin typeface="Arial"/>
                <a:cs typeface="Arial"/>
              </a:rPr>
              <a:t>fits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evidence.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latin typeface="Arial"/>
                <a:cs typeface="Arial"/>
              </a:rPr>
              <a:t>Resubstitution Error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measures  </a:t>
            </a:r>
            <a:r>
              <a:rPr sz="2000" spc="-35" dirty="0">
                <a:latin typeface="Arial"/>
                <a:cs typeface="Arial"/>
              </a:rPr>
              <a:t>what </a:t>
            </a:r>
            <a:r>
              <a:rPr sz="2000" spc="-5" dirty="0">
                <a:latin typeface="Arial"/>
                <a:cs typeface="Arial"/>
              </a:rPr>
              <a:t>fraction of the cases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  is </a:t>
            </a:r>
            <a:r>
              <a:rPr sz="2000" spc="-5" dirty="0">
                <a:latin typeface="Arial"/>
                <a:cs typeface="Arial"/>
              </a:rPr>
              <a:t>classified incorrectly </a:t>
            </a:r>
            <a:r>
              <a:rPr sz="2000" spc="-10" dirty="0">
                <a:latin typeface="Arial"/>
                <a:cs typeface="Arial"/>
              </a:rPr>
              <a:t>if </a:t>
            </a:r>
            <a:r>
              <a:rPr sz="2000" spc="-35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assign  </a:t>
            </a:r>
            <a:r>
              <a:rPr sz="2000" spc="-25" dirty="0">
                <a:latin typeface="Arial"/>
                <a:cs typeface="Arial"/>
              </a:rPr>
              <a:t>every </a:t>
            </a:r>
            <a:r>
              <a:rPr sz="2000" spc="-5" dirty="0">
                <a:latin typeface="Arial"/>
                <a:cs typeface="Arial"/>
              </a:rPr>
              <a:t>case to the </a:t>
            </a:r>
            <a:r>
              <a:rPr sz="2000" dirty="0">
                <a:latin typeface="Arial"/>
                <a:cs typeface="Arial"/>
              </a:rPr>
              <a:t>majority </a:t>
            </a:r>
            <a:r>
              <a:rPr sz="2000" spc="-5" dirty="0">
                <a:latin typeface="Arial"/>
                <a:cs typeface="Arial"/>
              </a:rPr>
              <a:t>class </a:t>
            </a:r>
            <a:r>
              <a:rPr sz="2000" spc="-25" dirty="0">
                <a:latin typeface="Arial"/>
                <a:cs typeface="Arial"/>
              </a:rPr>
              <a:t>in  </a:t>
            </a:r>
            <a:r>
              <a:rPr sz="2000" spc="-10" dirty="0">
                <a:latin typeface="Arial"/>
                <a:cs typeface="Arial"/>
              </a:rPr>
              <a:t>that node;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45" dirty="0">
                <a:latin typeface="Arial"/>
                <a:cs typeface="Arial"/>
              </a:rPr>
              <a:t>always </a:t>
            </a:r>
            <a:r>
              <a:rPr sz="2000" spc="-10" dirty="0">
                <a:latin typeface="Arial"/>
                <a:cs typeface="Arial"/>
              </a:rPr>
              <a:t>favours </a:t>
            </a:r>
            <a:r>
              <a:rPr sz="2000" spc="-30" dirty="0">
                <a:latin typeface="Arial"/>
                <a:cs typeface="Arial"/>
              </a:rPr>
              <a:t>large  </a:t>
            </a:r>
            <a:r>
              <a:rPr sz="2000" spc="-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241300" marR="434975" indent="-228600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50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counter balance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spc="-10" dirty="0">
                <a:latin typeface="Arial"/>
                <a:cs typeface="Arial"/>
              </a:rPr>
              <a:t>resubstitution </a:t>
            </a:r>
            <a:r>
              <a:rPr sz="2000" spc="-5" dirty="0">
                <a:latin typeface="Arial"/>
                <a:cs typeface="Arial"/>
              </a:rPr>
              <a:t>error </a:t>
            </a:r>
            <a:r>
              <a:rPr sz="2000" spc="-35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a  </a:t>
            </a:r>
            <a:r>
              <a:rPr sz="2000" spc="-10" dirty="0">
                <a:latin typeface="Arial"/>
                <a:cs typeface="Arial"/>
              </a:rPr>
              <a:t>penalty </a:t>
            </a:r>
            <a:r>
              <a:rPr sz="2000" spc="-5" dirty="0">
                <a:latin typeface="Arial"/>
                <a:cs typeface="Arial"/>
              </a:rPr>
              <a:t>component </a:t>
            </a:r>
            <a:r>
              <a:rPr sz="2000" spc="-10" dirty="0">
                <a:latin typeface="Arial"/>
                <a:cs typeface="Arial"/>
              </a:rPr>
              <a:t>that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favours  </a:t>
            </a:r>
            <a:r>
              <a:rPr sz="2000" spc="-5" dirty="0">
                <a:latin typeface="Arial"/>
                <a:cs typeface="Arial"/>
              </a:rPr>
              <a:t>smaller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1295400"/>
            <a:ext cx="1447800" cy="609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55"/>
              </a:lnSpc>
            </a:pPr>
            <a:r>
              <a:rPr sz="1200" dirty="0">
                <a:latin typeface="Arial"/>
                <a:cs typeface="Arial"/>
              </a:rPr>
              <a:t>Sub-tree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  <a:p>
            <a:pPr marR="33655" algn="ctr">
              <a:lnSpc>
                <a:spcPts val="1415"/>
              </a:lnSpc>
            </a:pPr>
            <a:r>
              <a:rPr sz="1200" dirty="0">
                <a:latin typeface="Arial"/>
                <a:cs typeface="Arial"/>
              </a:rPr>
              <a:t>530 ; </a:t>
            </a:r>
            <a:r>
              <a:rPr sz="1200" spc="-60" dirty="0">
                <a:latin typeface="Arial"/>
                <a:cs typeface="Arial"/>
              </a:rPr>
              <a:t>113;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2971800"/>
            <a:ext cx="1447800" cy="609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5925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122; 10;</a:t>
            </a:r>
            <a:r>
              <a:rPr sz="1200" spc="-2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200" y="2971800"/>
            <a:ext cx="1419225" cy="609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 algn="ctr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  <a:p>
            <a:pPr marL="38735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408; 103;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0" y="4343400"/>
            <a:ext cx="1447800" cy="609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0690">
              <a:lnSpc>
                <a:spcPts val="1385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3886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388; 90;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3866" y="4343400"/>
            <a:ext cx="1414145" cy="6096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ts val="1385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20; 7;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25210" y="2875788"/>
            <a:ext cx="103376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0550" y="2432050"/>
            <a:ext cx="1066800" cy="514984"/>
          </a:xfrm>
          <a:custGeom>
            <a:avLst/>
            <a:gdLst/>
            <a:ahLst/>
            <a:cxnLst/>
            <a:rect l="l" t="t" r="r" b="b"/>
            <a:pathLst>
              <a:path w="1066800" h="514985">
                <a:moveTo>
                  <a:pt x="1066800" y="0"/>
                </a:moveTo>
                <a:lnTo>
                  <a:pt x="2794" y="0"/>
                </a:lnTo>
                <a:lnTo>
                  <a:pt x="0" y="2794"/>
                </a:lnTo>
                <a:lnTo>
                  <a:pt x="0" y="503809"/>
                </a:lnTo>
                <a:lnTo>
                  <a:pt x="6350" y="514603"/>
                </a:lnTo>
                <a:lnTo>
                  <a:pt x="12700" y="503809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1066800" y="6350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3250" y="24384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43700" y="190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6410" y="2875788"/>
            <a:ext cx="103377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8100" y="2438400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0"/>
                </a:moveTo>
                <a:lnTo>
                  <a:pt x="0" y="508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7350" y="1905000"/>
            <a:ext cx="914400" cy="539750"/>
          </a:xfrm>
          <a:custGeom>
            <a:avLst/>
            <a:gdLst/>
            <a:ahLst/>
            <a:cxnLst/>
            <a:rect l="l" t="t" r="r" b="b"/>
            <a:pathLst>
              <a:path w="914400" h="539750">
                <a:moveTo>
                  <a:pt x="12700" y="0"/>
                </a:moveTo>
                <a:lnTo>
                  <a:pt x="0" y="0"/>
                </a:lnTo>
                <a:lnTo>
                  <a:pt x="0" y="536955"/>
                </a:lnTo>
                <a:lnTo>
                  <a:pt x="2794" y="539750"/>
                </a:lnTo>
                <a:lnTo>
                  <a:pt x="914400" y="539750"/>
                </a:lnTo>
                <a:lnTo>
                  <a:pt x="914400" y="533400"/>
                </a:lnTo>
                <a:lnTo>
                  <a:pt x="12700" y="533400"/>
                </a:lnTo>
                <a:lnTo>
                  <a:pt x="6350" y="527050"/>
                </a:lnTo>
                <a:lnTo>
                  <a:pt x="12700" y="52705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0050" y="2438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2210" y="4247388"/>
            <a:ext cx="103377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3900" y="3962400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51750" y="3581400"/>
            <a:ext cx="685800" cy="387350"/>
          </a:xfrm>
          <a:custGeom>
            <a:avLst/>
            <a:gdLst/>
            <a:ahLst/>
            <a:cxnLst/>
            <a:rect l="l" t="t" r="r" b="b"/>
            <a:pathLst>
              <a:path w="685800" h="387350">
                <a:moveTo>
                  <a:pt x="12700" y="0"/>
                </a:moveTo>
                <a:lnTo>
                  <a:pt x="0" y="0"/>
                </a:lnTo>
                <a:lnTo>
                  <a:pt x="0" y="384556"/>
                </a:lnTo>
                <a:lnTo>
                  <a:pt x="2794" y="387350"/>
                </a:lnTo>
                <a:lnTo>
                  <a:pt x="685800" y="387350"/>
                </a:lnTo>
                <a:lnTo>
                  <a:pt x="685800" y="381000"/>
                </a:lnTo>
                <a:lnTo>
                  <a:pt x="12700" y="381000"/>
                </a:lnTo>
                <a:lnTo>
                  <a:pt x="6350" y="374650"/>
                </a:lnTo>
                <a:lnTo>
                  <a:pt x="12700" y="37465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64450" y="3962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68210" y="4247388"/>
            <a:ext cx="103377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3550" y="3956050"/>
            <a:ext cx="838200" cy="362585"/>
          </a:xfrm>
          <a:custGeom>
            <a:avLst/>
            <a:gdLst/>
            <a:ahLst/>
            <a:cxnLst/>
            <a:rect l="l" t="t" r="r" b="b"/>
            <a:pathLst>
              <a:path w="838200" h="362585">
                <a:moveTo>
                  <a:pt x="838200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351408"/>
                </a:lnTo>
                <a:lnTo>
                  <a:pt x="6350" y="362204"/>
                </a:lnTo>
                <a:lnTo>
                  <a:pt x="12700" y="351408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838200" y="6350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962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58100" y="3581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33820" y="2467101"/>
            <a:ext cx="7054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SCR &lt;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334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4511" y="2106929"/>
            <a:ext cx="1605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6845" algn="l"/>
              </a:tabLst>
            </a:pPr>
            <a:r>
              <a:rPr sz="1800" dirty="0">
                <a:latin typeface="Arial"/>
                <a:cs typeface="Arial"/>
              </a:rPr>
              <a:t>Y	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2942" y="3967352"/>
            <a:ext cx="805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Gender:</a:t>
            </a:r>
            <a:r>
              <a:rPr sz="1100" spc="-2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M,O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59222" y="5463946"/>
            <a:ext cx="2510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 (prunded) = </a:t>
            </a:r>
            <a:r>
              <a:rPr sz="1800" spc="-110" dirty="0">
                <a:latin typeface="Arial"/>
                <a:cs typeface="Arial"/>
              </a:rPr>
              <a:t>113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530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 </a:t>
            </a:r>
            <a:r>
              <a:rPr sz="1800" dirty="0">
                <a:latin typeface="Arial"/>
                <a:cs typeface="Arial"/>
              </a:rPr>
              <a:t>(leaves) = 107 /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530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48761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</a:rPr>
              <a:t>Cost </a:t>
            </a:r>
            <a:r>
              <a:rPr sz="3200" spc="-35" dirty="0">
                <a:solidFill>
                  <a:srgbClr val="000000"/>
                </a:solidFill>
              </a:rPr>
              <a:t>Component</a:t>
            </a:r>
            <a:r>
              <a:rPr sz="3200" spc="-130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Pruning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182402"/>
            <a:ext cx="760857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latin typeface="Arial"/>
                <a:cs typeface="Arial"/>
              </a:rPr>
              <a:t>“cost-complexity” </a:t>
            </a:r>
            <a:r>
              <a:rPr sz="2000" spc="-5" dirty="0">
                <a:latin typeface="Arial"/>
                <a:cs typeface="Arial"/>
              </a:rPr>
              <a:t>– a </a:t>
            </a:r>
            <a:r>
              <a:rPr sz="200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avg. </a:t>
            </a:r>
            <a:r>
              <a:rPr sz="2000" spc="-5" dirty="0">
                <a:latin typeface="Arial"/>
                <a:cs typeface="Arial"/>
              </a:rPr>
              <a:t>error reduced </a:t>
            </a:r>
            <a:r>
              <a:rPr sz="2000" spc="-10" dirty="0">
                <a:latin typeface="Arial"/>
                <a:cs typeface="Arial"/>
              </a:rPr>
              <a:t>per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leaf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Calculate </a:t>
            </a:r>
            <a:r>
              <a:rPr sz="2000" spc="-5" dirty="0">
                <a:latin typeface="Arial"/>
                <a:cs typeface="Arial"/>
              </a:rPr>
              <a:t>number of errors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spc="-10" dirty="0">
                <a:latin typeface="Arial"/>
                <a:cs typeface="Arial"/>
              </a:rPr>
              <a:t>node if collapsed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leaf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Compare </a:t>
            </a:r>
            <a:r>
              <a:rPr sz="2000" spc="-5" dirty="0">
                <a:latin typeface="Arial"/>
                <a:cs typeface="Arial"/>
              </a:rPr>
              <a:t>to errors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30" dirty="0">
                <a:latin typeface="Arial"/>
                <a:cs typeface="Arial"/>
              </a:rPr>
              <a:t>leaves, </a:t>
            </a:r>
            <a:r>
              <a:rPr sz="2000" spc="-5" dirty="0">
                <a:latin typeface="Arial"/>
                <a:cs typeface="Arial"/>
              </a:rPr>
              <a:t>taking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5" dirty="0">
                <a:latin typeface="Arial"/>
                <a:cs typeface="Arial"/>
              </a:rPr>
              <a:t>account </a:t>
            </a:r>
            <a:r>
              <a:rPr sz="2000" spc="5" dirty="0">
                <a:latin typeface="Arial"/>
                <a:cs typeface="Arial"/>
              </a:rPr>
              <a:t>more </a:t>
            </a:r>
            <a:r>
              <a:rPr sz="2000" spc="-10" dirty="0">
                <a:latin typeface="Arial"/>
                <a:cs typeface="Arial"/>
              </a:rPr>
              <a:t>nodes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39" y="2895600"/>
            <a:ext cx="1259840" cy="4572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Sub-tree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530 </a:t>
            </a:r>
            <a:r>
              <a:rPr sz="1200" dirty="0">
                <a:latin typeface="Arial"/>
                <a:cs typeface="Arial"/>
              </a:rPr>
              <a:t>; </a:t>
            </a:r>
            <a:r>
              <a:rPr sz="1200" spc="-60" dirty="0">
                <a:latin typeface="Arial"/>
                <a:cs typeface="Arial"/>
              </a:rPr>
              <a:t>113;</a:t>
            </a:r>
            <a:r>
              <a:rPr sz="1200" spc="-2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152900"/>
            <a:ext cx="1259840" cy="4572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122; 10;</a:t>
            </a:r>
            <a:r>
              <a:rPr sz="1200" spc="-2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1860" y="4152900"/>
            <a:ext cx="1235075" cy="4572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  <a:p>
            <a:pPr marL="21590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408; 103;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2880" y="5181600"/>
            <a:ext cx="1259840" cy="4572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8455">
              <a:lnSpc>
                <a:spcPts val="1385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388; 90;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8732" y="5181600"/>
            <a:ext cx="1230630" cy="457200"/>
          </a:xfrm>
          <a:prstGeom prst="rect">
            <a:avLst/>
          </a:prstGeom>
          <a:ln w="101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0515">
              <a:lnSpc>
                <a:spcPts val="1385"/>
              </a:lnSpc>
            </a:pPr>
            <a:r>
              <a:rPr sz="1200" dirty="0">
                <a:latin typeface="Arial"/>
                <a:cs typeface="Arial"/>
              </a:rPr>
              <a:t>Node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20; </a:t>
            </a:r>
            <a:r>
              <a:rPr sz="1200" dirty="0">
                <a:latin typeface="Arial"/>
                <a:cs typeface="Arial"/>
              </a:rPr>
              <a:t>7;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5418" y="4056888"/>
            <a:ext cx="103403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0769" y="3746500"/>
            <a:ext cx="929005" cy="381635"/>
          </a:xfrm>
          <a:custGeom>
            <a:avLst/>
            <a:gdLst/>
            <a:ahLst/>
            <a:cxnLst/>
            <a:rect l="l" t="t" r="r" b="b"/>
            <a:pathLst>
              <a:path w="929005" h="381635">
                <a:moveTo>
                  <a:pt x="928497" y="0"/>
                </a:moveTo>
                <a:lnTo>
                  <a:pt x="2844" y="0"/>
                </a:lnTo>
                <a:lnTo>
                  <a:pt x="0" y="2793"/>
                </a:lnTo>
                <a:lnTo>
                  <a:pt x="0" y="370331"/>
                </a:lnTo>
                <a:lnTo>
                  <a:pt x="6350" y="381254"/>
                </a:lnTo>
                <a:lnTo>
                  <a:pt x="12700" y="370331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928497" y="6350"/>
                </a:lnTo>
                <a:lnTo>
                  <a:pt x="928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3469" y="375285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5">
                <a:moveTo>
                  <a:pt x="0" y="0"/>
                </a:moveTo>
                <a:lnTo>
                  <a:pt x="9284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5617" y="3352800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0979" y="4056888"/>
            <a:ext cx="103376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2669" y="375285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0410" y="3352800"/>
            <a:ext cx="796290" cy="406400"/>
          </a:xfrm>
          <a:custGeom>
            <a:avLst/>
            <a:gdLst/>
            <a:ahLst/>
            <a:cxnLst/>
            <a:rect l="l" t="t" r="r" b="b"/>
            <a:pathLst>
              <a:path w="796289" h="406400">
                <a:moveTo>
                  <a:pt x="12700" y="0"/>
                </a:moveTo>
                <a:lnTo>
                  <a:pt x="0" y="0"/>
                </a:lnTo>
                <a:lnTo>
                  <a:pt x="0" y="403606"/>
                </a:lnTo>
                <a:lnTo>
                  <a:pt x="2793" y="406400"/>
                </a:lnTo>
                <a:lnTo>
                  <a:pt x="795908" y="406400"/>
                </a:lnTo>
                <a:lnTo>
                  <a:pt x="795908" y="400050"/>
                </a:lnTo>
                <a:lnTo>
                  <a:pt x="12700" y="400050"/>
                </a:lnTo>
                <a:lnTo>
                  <a:pt x="6350" y="393700"/>
                </a:lnTo>
                <a:lnTo>
                  <a:pt x="12700" y="3937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3110" y="375285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89">
                <a:moveTo>
                  <a:pt x="0" y="0"/>
                </a:moveTo>
                <a:lnTo>
                  <a:pt x="7959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6990" y="5085588"/>
            <a:ext cx="103377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8679" y="4895850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5429" y="4610100"/>
            <a:ext cx="596900" cy="292100"/>
          </a:xfrm>
          <a:custGeom>
            <a:avLst/>
            <a:gdLst/>
            <a:ahLst/>
            <a:cxnLst/>
            <a:rect l="l" t="t" r="r" b="b"/>
            <a:pathLst>
              <a:path w="596900" h="292100">
                <a:moveTo>
                  <a:pt x="12700" y="0"/>
                </a:moveTo>
                <a:lnTo>
                  <a:pt x="0" y="0"/>
                </a:lnTo>
                <a:lnTo>
                  <a:pt x="0" y="289306"/>
                </a:lnTo>
                <a:lnTo>
                  <a:pt x="2793" y="292100"/>
                </a:lnTo>
                <a:lnTo>
                  <a:pt x="596899" y="292100"/>
                </a:lnTo>
                <a:lnTo>
                  <a:pt x="596899" y="285750"/>
                </a:lnTo>
                <a:lnTo>
                  <a:pt x="12700" y="285750"/>
                </a:lnTo>
                <a:lnTo>
                  <a:pt x="6350" y="279400"/>
                </a:lnTo>
                <a:lnTo>
                  <a:pt x="12700" y="2794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8129" y="4895850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1110" y="5085588"/>
            <a:ext cx="103376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6450" y="4889500"/>
            <a:ext cx="729615" cy="267335"/>
          </a:xfrm>
          <a:custGeom>
            <a:avLst/>
            <a:gdLst/>
            <a:ahLst/>
            <a:cxnLst/>
            <a:rect l="l" t="t" r="r" b="b"/>
            <a:pathLst>
              <a:path w="729614" h="267335">
                <a:moveTo>
                  <a:pt x="729488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256158"/>
                </a:lnTo>
                <a:lnTo>
                  <a:pt x="6350" y="266954"/>
                </a:lnTo>
                <a:lnTo>
                  <a:pt x="12700" y="256158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729488" y="6350"/>
                </a:lnTo>
                <a:lnTo>
                  <a:pt x="729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9150" y="4895850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0" y="0"/>
                </a:moveTo>
                <a:lnTo>
                  <a:pt x="7294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2288" y="4610100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52345" y="3784853"/>
            <a:ext cx="7054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SCR &lt;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334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5936" y="3518357"/>
            <a:ext cx="142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3965" algn="l"/>
              </a:tabLst>
            </a:pPr>
            <a:r>
              <a:rPr sz="1800" dirty="0">
                <a:latin typeface="Arial"/>
                <a:cs typeface="Arial"/>
              </a:rPr>
              <a:t>Y	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1867" y="4910454"/>
            <a:ext cx="805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Gender:</a:t>
            </a:r>
            <a:r>
              <a:rPr sz="1100" spc="-2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M,O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1415" y="2826316"/>
            <a:ext cx="2658745" cy="89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Re </a:t>
            </a:r>
            <a:r>
              <a:rPr sz="1800" dirty="0">
                <a:latin typeface="Arial"/>
                <a:cs typeface="Arial"/>
              </a:rPr>
              <a:t>(prunded) +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2000" i="1" spc="-70" dirty="0">
                <a:latin typeface="Symbol"/>
                <a:cs typeface="Symbol"/>
              </a:rPr>
              <a:t></a:t>
            </a:r>
            <a:endParaRPr sz="2000">
              <a:latin typeface="Symbol"/>
              <a:cs typeface="Symbol"/>
            </a:endParaRPr>
          </a:p>
          <a:p>
            <a:pPr marL="914400">
              <a:lnSpc>
                <a:spcPts val="2085"/>
              </a:lnSpc>
              <a:spcBef>
                <a:spcPts val="6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Re </a:t>
            </a:r>
            <a:r>
              <a:rPr sz="1800" dirty="0">
                <a:latin typeface="Arial"/>
                <a:cs typeface="Arial"/>
              </a:rPr>
              <a:t>(leaves) +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920750">
              <a:lnSpc>
                <a:spcPts val="2325"/>
              </a:lnSpc>
            </a:pPr>
            <a:r>
              <a:rPr sz="2000" i="1" spc="-70" dirty="0">
                <a:latin typeface="Symbol"/>
                <a:cs typeface="Symbol"/>
              </a:rPr>
              <a:t>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59222" y="3653213"/>
            <a:ext cx="3197860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95"/>
              </a:spcBef>
              <a:tabLst>
                <a:tab pos="1795780" algn="l"/>
              </a:tabLst>
            </a:pPr>
            <a:r>
              <a:rPr sz="1800" spc="-110" dirty="0">
                <a:latin typeface="Arial"/>
                <a:cs typeface="Arial"/>
              </a:rPr>
              <a:t>113 </a:t>
            </a:r>
            <a:r>
              <a:rPr sz="1800" dirty="0">
                <a:latin typeface="Arial"/>
                <a:cs typeface="Arial"/>
              </a:rPr>
              <a:t>/ 530 +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2000" i="1" spc="-70" dirty="0">
                <a:latin typeface="Symbol"/>
                <a:cs typeface="Symbol"/>
              </a:rPr>
              <a:t></a:t>
            </a:r>
            <a:r>
              <a:rPr sz="2000" spc="-70" dirty="0">
                <a:latin typeface="Times New Roman"/>
                <a:cs typeface="Times New Roman"/>
              </a:rPr>
              <a:t>	</a:t>
            </a:r>
            <a:r>
              <a:rPr sz="2000" i="1" spc="-60" dirty="0">
                <a:latin typeface="Symbol"/>
                <a:cs typeface="Symbol"/>
              </a:rPr>
              <a:t>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i="1" spc="-80" dirty="0">
                <a:latin typeface="Symbol"/>
                <a:cs typeface="Symbol"/>
              </a:rPr>
              <a:t></a:t>
            </a:r>
            <a:r>
              <a:rPr sz="2000" i="1" spc="-15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Symbol"/>
                <a:cs typeface="Symbol"/>
              </a:rPr>
              <a:t>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80" dirty="0">
                <a:latin typeface="Symbol"/>
                <a:cs typeface="Symbol"/>
              </a:rPr>
              <a:t>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i="1" spc="-60" dirty="0">
                <a:latin typeface="Symbol"/>
                <a:cs typeface="Symbol"/>
              </a:rPr>
              <a:t></a:t>
            </a:r>
            <a:r>
              <a:rPr sz="2000" i="1" spc="-215" dirty="0">
                <a:latin typeface="Times New Roman"/>
                <a:cs typeface="Times New Roman"/>
              </a:rPr>
              <a:t> </a:t>
            </a:r>
            <a:r>
              <a:rPr sz="2000" i="1" spc="-55" dirty="0">
                <a:latin typeface="Symbol"/>
                <a:cs typeface="Symbol"/>
              </a:rPr>
              <a:t>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315"/>
              </a:lnSpc>
            </a:pPr>
            <a:r>
              <a:rPr sz="2000" i="1" spc="-65" dirty="0">
                <a:latin typeface="Symbol"/>
                <a:cs typeface="Symbol"/>
              </a:rPr>
              <a:t>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59222" y="4217093"/>
            <a:ext cx="5784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sz="2000" i="1" spc="-70" dirty="0">
                <a:latin typeface="Symbol"/>
                <a:cs typeface="Symbol"/>
              </a:rPr>
              <a:t></a:t>
            </a:r>
            <a:r>
              <a:rPr sz="2000" spc="-70" dirty="0">
                <a:latin typeface="Times New Roman"/>
                <a:cs typeface="Times New Roman"/>
              </a:rPr>
              <a:t>	</a:t>
            </a:r>
            <a:r>
              <a:rPr sz="2000" i="1" spc="-6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59222" y="4497509"/>
            <a:ext cx="662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95" dirty="0">
                <a:latin typeface="Symbol"/>
                <a:cs typeface="Symbol"/>
              </a:rPr>
              <a:t></a:t>
            </a:r>
            <a:r>
              <a:rPr sz="2000" i="1" spc="-50" dirty="0">
                <a:latin typeface="Symbol"/>
                <a:cs typeface="Symbol"/>
              </a:rPr>
              <a:t></a:t>
            </a:r>
            <a:r>
              <a:rPr sz="2000" i="1" spc="-95" dirty="0">
                <a:latin typeface="Symbol"/>
                <a:cs typeface="Symbol"/>
              </a:rPr>
              <a:t>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1537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000000"/>
                </a:solidFill>
              </a:rPr>
              <a:t>Pr</a:t>
            </a:r>
            <a:r>
              <a:rPr sz="3200" spc="-40" dirty="0">
                <a:solidFill>
                  <a:srgbClr val="000000"/>
                </a:solidFill>
              </a:rPr>
              <a:t>un</a:t>
            </a:r>
            <a:r>
              <a:rPr sz="3200" spc="-35" dirty="0">
                <a:solidFill>
                  <a:srgbClr val="000000"/>
                </a:solidFill>
              </a:rPr>
              <a:t>i</a:t>
            </a:r>
            <a:r>
              <a:rPr sz="3200" spc="-40" dirty="0">
                <a:solidFill>
                  <a:srgbClr val="000000"/>
                </a:solidFill>
              </a:rPr>
              <a:t>n</a:t>
            </a:r>
            <a:r>
              <a:rPr sz="3200" spc="-5" dirty="0">
                <a:solidFill>
                  <a:srgbClr val="000000"/>
                </a:solidFill>
              </a:rPr>
              <a:t>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23848"/>
            <a:ext cx="7591425" cy="2845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Pruning is Basically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average </a:t>
            </a:r>
            <a:r>
              <a:rPr sz="2000" dirty="0">
                <a:latin typeface="Arial"/>
                <a:cs typeface="Arial"/>
              </a:rPr>
              <a:t>cost </a:t>
            </a:r>
            <a:r>
              <a:rPr sz="2000" spc="-5" dirty="0">
                <a:latin typeface="Arial"/>
                <a:cs typeface="Arial"/>
              </a:rPr>
              <a:t>complexity reduced </a:t>
            </a:r>
            <a:r>
              <a:rPr sz="2000" spc="-10" dirty="0">
                <a:latin typeface="Arial"/>
                <a:cs typeface="Arial"/>
              </a:rPr>
              <a:t>per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leaf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Decision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Tree.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Generally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It’s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&amp; </a:t>
            </a:r>
            <a:r>
              <a:rPr sz="2000" spc="-5" dirty="0">
                <a:latin typeface="Arial"/>
                <a:cs typeface="Arial"/>
              </a:rPr>
              <a:t>try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get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accuracy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over  </a:t>
            </a:r>
            <a:r>
              <a:rPr sz="2000" spc="-10" dirty="0">
                <a:latin typeface="Arial"/>
                <a:cs typeface="Arial"/>
              </a:rPr>
              <a:t>the depth </a:t>
            </a:r>
            <a:r>
              <a:rPr sz="2000" spc="-5" dirty="0">
                <a:latin typeface="Arial"/>
                <a:cs typeface="Arial"/>
              </a:rPr>
              <a:t>of tree </a:t>
            </a:r>
            <a:r>
              <a:rPr sz="2000" spc="-10" dirty="0">
                <a:latin typeface="Arial"/>
                <a:cs typeface="Arial"/>
              </a:rPr>
              <a:t>getting </a:t>
            </a:r>
            <a:r>
              <a:rPr sz="2000" spc="-5" dirty="0">
                <a:latin typeface="Arial"/>
                <a:cs typeface="Arial"/>
              </a:rPr>
              <a:t>reduced or </a:t>
            </a:r>
            <a:r>
              <a:rPr sz="2000" spc="-10" dirty="0">
                <a:latin typeface="Arial"/>
                <a:cs typeface="Arial"/>
              </a:rPr>
              <a:t>average </a:t>
            </a:r>
            <a:r>
              <a:rPr sz="2000" spc="-5" dirty="0">
                <a:latin typeface="Arial"/>
                <a:cs typeface="Arial"/>
              </a:rPr>
              <a:t>number of </a:t>
            </a:r>
            <a:r>
              <a:rPr sz="2000" spc="-10" dirty="0">
                <a:latin typeface="Arial"/>
                <a:cs typeface="Arial"/>
              </a:rPr>
              <a:t>nodes  </a:t>
            </a:r>
            <a:r>
              <a:rPr sz="2000" spc="-5" dirty="0">
                <a:latin typeface="Arial"/>
                <a:cs typeface="Arial"/>
              </a:rPr>
              <a:t>reduced </a:t>
            </a:r>
            <a:r>
              <a:rPr sz="2000" spc="-15" dirty="0">
                <a:latin typeface="Arial"/>
                <a:cs typeface="Arial"/>
              </a:rPr>
              <a:t>without </a:t>
            </a:r>
            <a:r>
              <a:rPr sz="2000" spc="-10" dirty="0">
                <a:latin typeface="Arial"/>
                <a:cs typeface="Arial"/>
              </a:rPr>
              <a:t>over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fitting.</a:t>
            </a:r>
            <a:endParaRPr sz="2000">
              <a:latin typeface="Arial"/>
              <a:cs typeface="Arial"/>
            </a:endParaRPr>
          </a:p>
          <a:p>
            <a:pPr marL="241300" marR="22860" indent="-228600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25" dirty="0">
                <a:latin typeface="Arial"/>
                <a:cs typeface="Arial"/>
              </a:rPr>
              <a:t>Practically,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Tree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structure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which</a:t>
            </a:r>
            <a:r>
              <a:rPr sz="2000" spc="-10" dirty="0">
                <a:latin typeface="Arial"/>
                <a:cs typeface="Arial"/>
              </a:rPr>
              <a:t> 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getting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refined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  certain </a:t>
            </a:r>
            <a:r>
              <a:rPr sz="2000" spc="-10" dirty="0">
                <a:latin typeface="Arial"/>
                <a:cs typeface="Arial"/>
              </a:rPr>
              <a:t>pre-assumptions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improving the </a:t>
            </a:r>
            <a:r>
              <a:rPr sz="2000" spc="-10" dirty="0">
                <a:latin typeface="Arial"/>
                <a:cs typeface="Arial"/>
              </a:rPr>
              <a:t>performance and  </a:t>
            </a:r>
            <a:r>
              <a:rPr sz="2000" spc="-5" dirty="0">
                <a:latin typeface="Arial"/>
                <a:cs typeface="Arial"/>
              </a:rPr>
              <a:t>accuracy of a </a:t>
            </a:r>
            <a:r>
              <a:rPr sz="2000" spc="-10" dirty="0">
                <a:latin typeface="Arial"/>
                <a:cs typeface="Arial"/>
              </a:rPr>
              <a:t>Decision </a:t>
            </a:r>
            <a:r>
              <a:rPr sz="2000" spc="-15" dirty="0">
                <a:latin typeface="Arial"/>
                <a:cs typeface="Arial"/>
              </a:rPr>
              <a:t>Tree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classifier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735" y="5896152"/>
            <a:ext cx="7635240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http://stats.stackexchange.com/questions/92547/r-rpart-cross-validation-and-1-se-rule-why-is-the-column-in-cptable-called-xst 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https://stats.stackexchange.com/questions/13471/how-to-choose-the-number-of-splits-in-rpart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6996"/>
            <a:ext cx="8557260" cy="381000"/>
          </a:xfrm>
          <a:custGeom>
            <a:avLst/>
            <a:gdLst/>
            <a:ahLst/>
            <a:cxnLst/>
            <a:rect l="l" t="t" r="r" b="b"/>
            <a:pathLst>
              <a:path w="8557260" h="381000">
                <a:moveTo>
                  <a:pt x="0" y="380999"/>
                </a:moveTo>
                <a:lnTo>
                  <a:pt x="8557260" y="380999"/>
                </a:lnTo>
                <a:lnTo>
                  <a:pt x="855726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33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5090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Pruned Classification</a:t>
            </a:r>
            <a:r>
              <a:rPr sz="3200" spc="-5" dirty="0">
                <a:solidFill>
                  <a:srgbClr val="000000"/>
                </a:solidFill>
              </a:rPr>
              <a:t> Tree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61403" y="921892"/>
            <a:ext cx="8225408" cy="5478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2759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Model</a:t>
            </a:r>
            <a:r>
              <a:rPr sz="3200" spc="-150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Evaluation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188019"/>
            <a:ext cx="5442585" cy="292227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-55" dirty="0">
                <a:latin typeface="Arial"/>
                <a:cs typeface="Arial"/>
              </a:rPr>
              <a:t>Various </a:t>
            </a:r>
            <a:r>
              <a:rPr sz="2000" dirty="0">
                <a:latin typeface="Arial"/>
                <a:cs typeface="Arial"/>
              </a:rPr>
              <a:t>measures </a:t>
            </a:r>
            <a:r>
              <a:rPr sz="2000" spc="-5" dirty="0">
                <a:latin typeface="Arial"/>
                <a:cs typeface="Arial"/>
              </a:rPr>
              <a:t>to see the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Error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Gini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Coefficient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AUC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45" dirty="0">
                <a:latin typeface="Arial"/>
                <a:cs typeface="Arial"/>
              </a:rPr>
              <a:t>KS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Lift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035" y="6085433"/>
            <a:ext cx="4843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https://www.youtube.com/watch?v=OAl6eAyP-yo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1752600"/>
            <a:ext cx="5184140" cy="425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2210" y="2651125"/>
            <a:ext cx="3485515" cy="1800860"/>
          </a:xfrm>
          <a:custGeom>
            <a:avLst/>
            <a:gdLst/>
            <a:ahLst/>
            <a:cxnLst/>
            <a:rect l="l" t="t" r="r" b="b"/>
            <a:pathLst>
              <a:path w="3485515" h="1800860">
                <a:moveTo>
                  <a:pt x="3485515" y="0"/>
                </a:moveTo>
                <a:lnTo>
                  <a:pt x="0" y="1800606"/>
                </a:lnTo>
                <a:lnTo>
                  <a:pt x="615695" y="1800606"/>
                </a:lnTo>
                <a:lnTo>
                  <a:pt x="3485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52" y="2651125"/>
            <a:ext cx="5393690" cy="2759075"/>
          </a:xfrm>
          <a:custGeom>
            <a:avLst/>
            <a:gdLst/>
            <a:ahLst/>
            <a:cxnLst/>
            <a:rect l="l" t="t" r="r" b="b"/>
            <a:pathLst>
              <a:path w="5393690" h="2759075">
                <a:moveTo>
                  <a:pt x="5393372" y="0"/>
                </a:moveTo>
                <a:lnTo>
                  <a:pt x="2365311" y="1899920"/>
                </a:lnTo>
                <a:lnTo>
                  <a:pt x="2447099" y="1928749"/>
                </a:lnTo>
                <a:lnTo>
                  <a:pt x="2520759" y="1959229"/>
                </a:lnTo>
                <a:lnTo>
                  <a:pt x="2586291" y="1991233"/>
                </a:lnTo>
                <a:lnTo>
                  <a:pt x="2643822" y="2024761"/>
                </a:lnTo>
                <a:lnTo>
                  <a:pt x="2693225" y="2059305"/>
                </a:lnTo>
                <a:lnTo>
                  <a:pt x="2734373" y="2094992"/>
                </a:lnTo>
                <a:lnTo>
                  <a:pt x="2767393" y="2131441"/>
                </a:lnTo>
                <a:lnTo>
                  <a:pt x="2792285" y="2168652"/>
                </a:lnTo>
                <a:lnTo>
                  <a:pt x="2808922" y="2206244"/>
                </a:lnTo>
                <a:lnTo>
                  <a:pt x="2817304" y="2244217"/>
                </a:lnTo>
                <a:lnTo>
                  <a:pt x="2817431" y="2282190"/>
                </a:lnTo>
                <a:lnTo>
                  <a:pt x="2809303" y="2320163"/>
                </a:lnTo>
                <a:lnTo>
                  <a:pt x="2792920" y="2357882"/>
                </a:lnTo>
                <a:lnTo>
                  <a:pt x="2768155" y="2395220"/>
                </a:lnTo>
                <a:lnTo>
                  <a:pt x="2735135" y="2431923"/>
                </a:lnTo>
                <a:lnTo>
                  <a:pt x="2693733" y="2467737"/>
                </a:lnTo>
                <a:lnTo>
                  <a:pt x="2643949" y="2502662"/>
                </a:lnTo>
                <a:lnTo>
                  <a:pt x="2585783" y="2536444"/>
                </a:lnTo>
                <a:lnTo>
                  <a:pt x="2519235" y="2568956"/>
                </a:lnTo>
                <a:lnTo>
                  <a:pt x="2444178" y="2599944"/>
                </a:lnTo>
                <a:lnTo>
                  <a:pt x="2362263" y="2628646"/>
                </a:lnTo>
                <a:lnTo>
                  <a:pt x="2275395" y="2654554"/>
                </a:lnTo>
                <a:lnTo>
                  <a:pt x="2184209" y="2677541"/>
                </a:lnTo>
                <a:lnTo>
                  <a:pt x="2088959" y="2697734"/>
                </a:lnTo>
                <a:lnTo>
                  <a:pt x="1990407" y="2715133"/>
                </a:lnTo>
                <a:lnTo>
                  <a:pt x="1888934" y="2729611"/>
                </a:lnTo>
                <a:lnTo>
                  <a:pt x="1785175" y="2741168"/>
                </a:lnTo>
                <a:lnTo>
                  <a:pt x="1679384" y="2749931"/>
                </a:lnTo>
                <a:lnTo>
                  <a:pt x="1572323" y="2755773"/>
                </a:lnTo>
                <a:lnTo>
                  <a:pt x="1464500" y="2758694"/>
                </a:lnTo>
                <a:lnTo>
                  <a:pt x="1356169" y="2758694"/>
                </a:lnTo>
                <a:lnTo>
                  <a:pt x="1248219" y="2755900"/>
                </a:lnTo>
                <a:lnTo>
                  <a:pt x="1140904" y="2750185"/>
                </a:lnTo>
                <a:lnTo>
                  <a:pt x="1034732" y="2741422"/>
                </a:lnTo>
                <a:lnTo>
                  <a:pt x="930338" y="2729865"/>
                </a:lnTo>
                <a:lnTo>
                  <a:pt x="828103" y="2715260"/>
                </a:lnTo>
                <a:lnTo>
                  <a:pt x="728738" y="2697861"/>
                </a:lnTo>
                <a:lnTo>
                  <a:pt x="632587" y="2677414"/>
                </a:lnTo>
                <a:lnTo>
                  <a:pt x="540207" y="2653919"/>
                </a:lnTo>
                <a:lnTo>
                  <a:pt x="452119" y="2627630"/>
                </a:lnTo>
                <a:lnTo>
                  <a:pt x="370370" y="2598801"/>
                </a:lnTo>
                <a:lnTo>
                  <a:pt x="296684" y="2568321"/>
                </a:lnTo>
                <a:lnTo>
                  <a:pt x="231089" y="2536317"/>
                </a:lnTo>
                <a:lnTo>
                  <a:pt x="173608" y="2502789"/>
                </a:lnTo>
                <a:lnTo>
                  <a:pt x="124256" y="2468245"/>
                </a:lnTo>
                <a:lnTo>
                  <a:pt x="83045" y="2432558"/>
                </a:lnTo>
                <a:lnTo>
                  <a:pt x="50012" y="2396109"/>
                </a:lnTo>
                <a:lnTo>
                  <a:pt x="25171" y="2358898"/>
                </a:lnTo>
                <a:lnTo>
                  <a:pt x="8547" y="2321306"/>
                </a:lnTo>
                <a:lnTo>
                  <a:pt x="139" y="2283333"/>
                </a:lnTo>
                <a:lnTo>
                  <a:pt x="0" y="2245360"/>
                </a:lnTo>
                <a:lnTo>
                  <a:pt x="8115" y="2207387"/>
                </a:lnTo>
                <a:lnTo>
                  <a:pt x="24536" y="2169668"/>
                </a:lnTo>
                <a:lnTo>
                  <a:pt x="49263" y="2132330"/>
                </a:lnTo>
                <a:lnTo>
                  <a:pt x="82321" y="2095627"/>
                </a:lnTo>
                <a:lnTo>
                  <a:pt x="123736" y="2059813"/>
                </a:lnTo>
                <a:lnTo>
                  <a:pt x="173520" y="2024888"/>
                </a:lnTo>
                <a:lnTo>
                  <a:pt x="231698" y="1991106"/>
                </a:lnTo>
                <a:lnTo>
                  <a:pt x="298297" y="1958594"/>
                </a:lnTo>
                <a:lnTo>
                  <a:pt x="373316" y="1927606"/>
                </a:lnTo>
                <a:lnTo>
                  <a:pt x="433412" y="1906143"/>
                </a:lnTo>
                <a:lnTo>
                  <a:pt x="496544" y="1886077"/>
                </a:lnTo>
                <a:lnTo>
                  <a:pt x="562508" y="1867535"/>
                </a:lnTo>
                <a:lnTo>
                  <a:pt x="631075" y="1850644"/>
                </a:lnTo>
                <a:lnTo>
                  <a:pt x="702043" y="1835150"/>
                </a:lnTo>
                <a:lnTo>
                  <a:pt x="775144" y="1821307"/>
                </a:lnTo>
                <a:lnTo>
                  <a:pt x="850328" y="1808988"/>
                </a:lnTo>
                <a:lnTo>
                  <a:pt x="927163" y="1798320"/>
                </a:lnTo>
                <a:lnTo>
                  <a:pt x="1005522" y="1789176"/>
                </a:lnTo>
                <a:lnTo>
                  <a:pt x="1085278" y="1781683"/>
                </a:lnTo>
                <a:lnTo>
                  <a:pt x="1166177" y="1775841"/>
                </a:lnTo>
                <a:lnTo>
                  <a:pt x="1247838" y="1771777"/>
                </a:lnTo>
                <a:lnTo>
                  <a:pt x="1330261" y="1769237"/>
                </a:lnTo>
                <a:lnTo>
                  <a:pt x="1413065" y="1768475"/>
                </a:lnTo>
                <a:lnTo>
                  <a:pt x="1496250" y="1769491"/>
                </a:lnTo>
                <a:lnTo>
                  <a:pt x="1579308" y="1772158"/>
                </a:lnTo>
                <a:lnTo>
                  <a:pt x="1662239" y="1776602"/>
                </a:lnTo>
                <a:lnTo>
                  <a:pt x="1744789" y="1782826"/>
                </a:lnTo>
                <a:lnTo>
                  <a:pt x="1826704" y="1790827"/>
                </a:lnTo>
                <a:lnTo>
                  <a:pt x="1907857" y="1800606"/>
                </a:lnTo>
                <a:lnTo>
                  <a:pt x="5393372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0442" y="4531232"/>
            <a:ext cx="1802130" cy="763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200"/>
              </a:lnSpc>
              <a:spcBef>
                <a:spcPts val="80"/>
              </a:spcBef>
            </a:pPr>
            <a:r>
              <a:rPr sz="1200" spc="-30" dirty="0">
                <a:latin typeface="Arial"/>
                <a:cs typeface="Arial"/>
              </a:rPr>
              <a:t>Demo </a:t>
            </a:r>
            <a:r>
              <a:rPr sz="1200" dirty="0">
                <a:latin typeface="Arial"/>
                <a:cs typeface="Arial"/>
              </a:rPr>
              <a:t>of Rattle interface</a:t>
            </a:r>
            <a:r>
              <a:rPr sz="1200" spc="-2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 </a:t>
            </a:r>
            <a:r>
              <a:rPr sz="1200" spc="5" dirty="0">
                <a:latin typeface="Arial"/>
                <a:cs typeface="Arial"/>
              </a:rPr>
              <a:t>build </a:t>
            </a:r>
            <a:r>
              <a:rPr sz="1200" spc="-30" dirty="0">
                <a:latin typeface="Arial"/>
                <a:cs typeface="Arial"/>
              </a:rPr>
              <a:t>model </a:t>
            </a:r>
            <a:r>
              <a:rPr sz="1200" dirty="0">
                <a:latin typeface="Arial"/>
                <a:cs typeface="Arial"/>
              </a:rPr>
              <a:t>and generate  </a:t>
            </a:r>
            <a:r>
              <a:rPr sz="1200" spc="5" dirty="0">
                <a:latin typeface="Arial"/>
                <a:cs typeface="Arial"/>
              </a:rPr>
              <a:t>various </a:t>
            </a:r>
            <a:r>
              <a:rPr sz="1200" spc="-30" dirty="0">
                <a:latin typeface="Arial"/>
                <a:cs typeface="Arial"/>
              </a:rPr>
              <a:t>model </a:t>
            </a:r>
            <a:r>
              <a:rPr sz="1200" spc="-5" dirty="0">
                <a:latin typeface="Arial"/>
                <a:cs typeface="Arial"/>
              </a:rPr>
              <a:t>evaluation  measures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0" y="2740660"/>
                </a:moveTo>
                <a:lnTo>
                  <a:pt x="6360160" y="2740660"/>
                </a:lnTo>
                <a:lnTo>
                  <a:pt x="636016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0" y="2740660"/>
                </a:moveTo>
                <a:lnTo>
                  <a:pt x="2730500" y="2740660"/>
                </a:lnTo>
                <a:lnTo>
                  <a:pt x="273050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5216" y="3287090"/>
            <a:ext cx="269811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Classification</a:t>
            </a:r>
            <a:r>
              <a:rPr sz="2400" b="1" i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057"/>
            <a:ext cx="4736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</a:rPr>
              <a:t>Confusion </a:t>
            </a:r>
            <a:r>
              <a:rPr sz="3200" spc="-5" dirty="0">
                <a:solidFill>
                  <a:srgbClr val="000000"/>
                </a:solidFill>
              </a:rPr>
              <a:t>Matrix…</a:t>
            </a:r>
            <a:r>
              <a:rPr sz="3200" spc="-150" dirty="0">
                <a:solidFill>
                  <a:srgbClr val="000000"/>
                </a:solidFill>
              </a:rPr>
              <a:t> </a:t>
            </a:r>
            <a:r>
              <a:rPr sz="3200" b="0" spc="-470" dirty="0">
                <a:solidFill>
                  <a:srgbClr val="000000"/>
                </a:solidFill>
                <a:latin typeface="Wingdings"/>
                <a:cs typeface="Wingdings"/>
              </a:rPr>
              <a:t>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3329" y="6108700"/>
            <a:ext cx="234823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5334" y="6117349"/>
            <a:ext cx="188087" cy="109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2300" y="6108700"/>
            <a:ext cx="127000" cy="63500"/>
          </a:xfrm>
          <a:custGeom>
            <a:avLst/>
            <a:gdLst/>
            <a:ahLst/>
            <a:cxnLst/>
            <a:rect l="l" t="t" r="r" b="b"/>
            <a:pathLst>
              <a:path w="127000" h="63500">
                <a:moveTo>
                  <a:pt x="127000" y="0"/>
                </a:moveTo>
                <a:lnTo>
                  <a:pt x="63500" y="0"/>
                </a:lnTo>
                <a:lnTo>
                  <a:pt x="0" y="63500"/>
                </a:lnTo>
                <a:lnTo>
                  <a:pt x="1270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54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5800" y="521970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  <a:lnTo>
                  <a:pt x="25400" y="25400"/>
                </a:lnTo>
                <a:lnTo>
                  <a:pt x="25400" y="0"/>
                </a:lnTo>
                <a:close/>
              </a:path>
            </a:pathLst>
          </a:custGeom>
          <a:solidFill>
            <a:srgbClr val="0054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200" y="5181600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38100" y="0"/>
                </a:moveTo>
                <a:lnTo>
                  <a:pt x="0" y="38100"/>
                </a:lnTo>
                <a:lnTo>
                  <a:pt x="0" y="63500"/>
                </a:lnTo>
                <a:lnTo>
                  <a:pt x="38100" y="63500"/>
                </a:lnTo>
                <a:lnTo>
                  <a:pt x="38100" y="0"/>
                </a:lnTo>
                <a:close/>
              </a:path>
            </a:pathLst>
          </a:custGeom>
          <a:solidFill>
            <a:srgbClr val="0054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6550" y="2157348"/>
            <a:ext cx="4895850" cy="3557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4309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000000"/>
                </a:solidFill>
              </a:rPr>
              <a:t>Area </a:t>
            </a:r>
            <a:r>
              <a:rPr sz="3200" spc="-30" dirty="0">
                <a:solidFill>
                  <a:srgbClr val="000000"/>
                </a:solidFill>
              </a:rPr>
              <a:t>Under</a:t>
            </a:r>
            <a:r>
              <a:rPr sz="3200" spc="85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Curve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3059633"/>
            <a:ext cx="3855085" cy="323342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Sensitivity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35" dirty="0">
                <a:latin typeface="Arial"/>
                <a:cs typeface="Arial"/>
              </a:rPr>
              <a:t>True </a:t>
            </a:r>
            <a:r>
              <a:rPr sz="1600" dirty="0">
                <a:latin typeface="Arial"/>
                <a:cs typeface="Arial"/>
              </a:rPr>
              <a:t>Positive</a:t>
            </a:r>
            <a:r>
              <a:rPr sz="1600" spc="-3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 marL="1183005">
              <a:lnSpc>
                <a:spcPct val="100000"/>
              </a:lnSpc>
              <a:spcBef>
                <a:spcPts val="1105"/>
              </a:spcBef>
            </a:pPr>
            <a:r>
              <a:rPr sz="1600" dirty="0">
                <a:latin typeface="Arial"/>
                <a:cs typeface="Arial"/>
              </a:rPr>
              <a:t>= </a:t>
            </a:r>
            <a:r>
              <a:rPr sz="1600" spc="-35" dirty="0">
                <a:latin typeface="Arial"/>
                <a:cs typeface="Arial"/>
              </a:rPr>
              <a:t>True </a:t>
            </a:r>
            <a:r>
              <a:rPr sz="1600" dirty="0">
                <a:latin typeface="Arial"/>
                <a:cs typeface="Arial"/>
              </a:rPr>
              <a:t>Positive / </a:t>
            </a:r>
            <a:r>
              <a:rPr sz="1600" spc="-70" dirty="0">
                <a:latin typeface="Arial"/>
                <a:cs typeface="Arial"/>
              </a:rPr>
              <a:t>Total</a:t>
            </a:r>
            <a:r>
              <a:rPr sz="1600" spc="-3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Positive</a:t>
            </a:r>
            <a:endParaRPr sz="1600">
              <a:latin typeface="Arial"/>
              <a:cs typeface="Arial"/>
            </a:endParaRPr>
          </a:p>
          <a:p>
            <a:pPr marL="1183005">
              <a:lnSpc>
                <a:spcPct val="100000"/>
              </a:lnSpc>
              <a:spcBef>
                <a:spcPts val="1205"/>
              </a:spcBef>
            </a:pPr>
            <a:r>
              <a:rPr sz="1600" spc="5" dirty="0">
                <a:latin typeface="Arial"/>
                <a:cs typeface="Arial"/>
              </a:rPr>
              <a:t>= a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(a </a:t>
            </a:r>
            <a:r>
              <a:rPr sz="1600" spc="5" dirty="0">
                <a:latin typeface="Arial"/>
                <a:cs typeface="Arial"/>
              </a:rPr>
              <a:t>+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Specificity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35" dirty="0">
                <a:latin typeface="Arial"/>
                <a:cs typeface="Arial"/>
              </a:rPr>
              <a:t>True </a:t>
            </a:r>
            <a:r>
              <a:rPr sz="1600" spc="-5" dirty="0">
                <a:latin typeface="Arial"/>
                <a:cs typeface="Arial"/>
              </a:rPr>
              <a:t>Negative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70" dirty="0">
                <a:latin typeface="Arial"/>
                <a:cs typeface="Arial"/>
              </a:rPr>
              <a:t>Total</a:t>
            </a:r>
            <a:r>
              <a:rPr sz="1600" spc="-3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Negative</a:t>
            </a:r>
            <a:endParaRPr sz="1600">
              <a:latin typeface="Arial"/>
              <a:cs typeface="Arial"/>
            </a:endParaRPr>
          </a:p>
          <a:p>
            <a:pPr marL="1183005">
              <a:lnSpc>
                <a:spcPct val="100000"/>
              </a:lnSpc>
              <a:spcBef>
                <a:spcPts val="1200"/>
              </a:spcBef>
            </a:pPr>
            <a:r>
              <a:rPr sz="1600" spc="5" dirty="0">
                <a:latin typeface="Arial"/>
                <a:cs typeface="Arial"/>
              </a:rPr>
              <a:t>= d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(c </a:t>
            </a:r>
            <a:r>
              <a:rPr sz="1600" spc="5" dirty="0">
                <a:latin typeface="Arial"/>
                <a:cs typeface="Arial"/>
              </a:rPr>
              <a:t>+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False Positive Rate = 1 -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Specificity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2258" y="3036519"/>
            <a:ext cx="3601085" cy="3275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450" y="1352550"/>
          <a:ext cx="38481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/>
                    <a:p>
                      <a:pPr marL="91440">
                        <a:lnSpc>
                          <a:spcPts val="1560"/>
                        </a:lnSpc>
                      </a:pPr>
                      <a:r>
                        <a:rPr sz="1400" b="1" spc="-30" dirty="0">
                          <a:latin typeface="Arial"/>
                          <a:cs typeface="Arial"/>
                        </a:rPr>
                        <a:t>Classification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Matrix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1975">
                        <a:lnSpc>
                          <a:spcPts val="156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Predicted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 rowSpan="2">
                  <a:txBody>
                    <a:bodyPr/>
                    <a:lstStyle/>
                    <a:p>
                      <a:pPr marL="91440">
                        <a:lnSpc>
                          <a:spcPts val="1560"/>
                        </a:lnSpc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Actual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15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8227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Learning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Objectives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188019"/>
            <a:ext cx="6938009" cy="437070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20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Classification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Technique?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CHAID, </a:t>
            </a:r>
            <a:r>
              <a:rPr sz="2000" spc="-95" dirty="0">
                <a:latin typeface="Arial"/>
                <a:cs typeface="Arial"/>
              </a:rPr>
              <a:t>CART, </a:t>
            </a:r>
            <a:r>
              <a:rPr sz="2000" spc="-10" dirty="0">
                <a:latin typeface="Arial"/>
                <a:cs typeface="Arial"/>
              </a:rPr>
              <a:t>C4.5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Intro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Gini </a:t>
            </a:r>
            <a:r>
              <a:rPr sz="2000" spc="-25" dirty="0">
                <a:latin typeface="Arial"/>
                <a:cs typeface="Arial"/>
              </a:rPr>
              <a:t>Gain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Computation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30" dirty="0">
                <a:latin typeface="Arial"/>
                <a:cs typeface="Arial"/>
              </a:rPr>
              <a:t>Why </a:t>
            </a:r>
            <a:r>
              <a:rPr sz="2000" spc="-5" dirty="0">
                <a:latin typeface="Arial"/>
                <a:cs typeface="Arial"/>
              </a:rPr>
              <a:t>are Classification </a:t>
            </a:r>
            <a:r>
              <a:rPr sz="2000" spc="-35" dirty="0">
                <a:latin typeface="Arial"/>
                <a:cs typeface="Arial"/>
              </a:rPr>
              <a:t>Tree </a:t>
            </a:r>
            <a:r>
              <a:rPr sz="2000" spc="-5" dirty="0">
                <a:latin typeface="Arial"/>
                <a:cs typeface="Arial"/>
              </a:rPr>
              <a:t>algorithms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Recursive?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25" dirty="0">
                <a:latin typeface="Arial"/>
                <a:cs typeface="Arial"/>
              </a:rPr>
              <a:t>What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pre-pruning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post-pruning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Classification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Tree?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20" dirty="0">
                <a:latin typeface="Arial"/>
                <a:cs typeface="Arial"/>
              </a:rPr>
              <a:t>What </a:t>
            </a:r>
            <a:r>
              <a:rPr sz="2000" spc="-20" dirty="0">
                <a:latin typeface="Arial"/>
                <a:cs typeface="Arial"/>
              </a:rPr>
              <a:t>is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Loss?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25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0" dirty="0">
                <a:latin typeface="Arial"/>
                <a:cs typeface="Arial"/>
              </a:rPr>
              <a:t>Validation? </a:t>
            </a:r>
            <a:r>
              <a:rPr sz="2000" spc="35" dirty="0">
                <a:latin typeface="Arial"/>
                <a:cs typeface="Arial"/>
              </a:rPr>
              <a:t>What </a:t>
            </a:r>
            <a:r>
              <a:rPr sz="2000" spc="-15" dirty="0">
                <a:latin typeface="Arial"/>
                <a:cs typeface="Arial"/>
              </a:rPr>
              <a:t>is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Cross-Validation?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30" dirty="0">
                <a:latin typeface="Arial"/>
                <a:cs typeface="Arial"/>
              </a:rPr>
              <a:t>Why </a:t>
            </a:r>
            <a:r>
              <a:rPr sz="2000" spc="-4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should </a:t>
            </a:r>
            <a:r>
              <a:rPr sz="2000" spc="-35" dirty="0">
                <a:latin typeface="Arial"/>
                <a:cs typeface="Arial"/>
              </a:rPr>
              <a:t>avoid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over-fitting?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Performance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Measure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5519" y="6476996"/>
            <a:ext cx="538480" cy="381000"/>
          </a:xfrm>
          <a:custGeom>
            <a:avLst/>
            <a:gdLst/>
            <a:ahLst/>
            <a:cxnLst/>
            <a:rect l="l" t="t" r="r" b="b"/>
            <a:pathLst>
              <a:path w="538479" h="381000">
                <a:moveTo>
                  <a:pt x="0" y="380999"/>
                </a:moveTo>
                <a:lnTo>
                  <a:pt x="538479" y="380999"/>
                </a:lnTo>
                <a:lnTo>
                  <a:pt x="53847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6996"/>
            <a:ext cx="8557260" cy="381000"/>
          </a:xfrm>
          <a:custGeom>
            <a:avLst/>
            <a:gdLst/>
            <a:ahLst/>
            <a:cxnLst/>
            <a:rect l="l" t="t" r="r" b="b"/>
            <a:pathLst>
              <a:path w="8557260" h="381000">
                <a:moveTo>
                  <a:pt x="0" y="380999"/>
                </a:moveTo>
                <a:lnTo>
                  <a:pt x="8557260" y="380999"/>
                </a:lnTo>
                <a:lnTo>
                  <a:pt x="855726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733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5359" y="27940"/>
            <a:ext cx="1778000" cy="429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681" y="9422"/>
            <a:ext cx="597979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9"/>
              </a:lnSpc>
            </a:pPr>
            <a:r>
              <a:rPr sz="3200" b="1" spc="-55" dirty="0">
                <a:latin typeface="Arial"/>
                <a:cs typeface="Arial"/>
              </a:rPr>
              <a:t>Analytics </a:t>
            </a:r>
            <a:r>
              <a:rPr sz="3200" b="1" spc="-10" dirty="0">
                <a:latin typeface="Arial"/>
                <a:cs typeface="Arial"/>
              </a:rPr>
              <a:t>that </a:t>
            </a:r>
            <a:r>
              <a:rPr sz="3200" b="1" spc="-5" dirty="0">
                <a:latin typeface="Arial"/>
                <a:cs typeface="Arial"/>
              </a:rPr>
              <a:t>are </a:t>
            </a:r>
            <a:r>
              <a:rPr sz="3200" b="1" spc="-35" dirty="0">
                <a:latin typeface="Arial"/>
                <a:cs typeface="Arial"/>
              </a:rPr>
              <a:t>actually</a:t>
            </a:r>
            <a:r>
              <a:rPr sz="3200" b="1" spc="9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97543" y="6591096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238" y="360044"/>
            <a:ext cx="43954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5" dirty="0">
                <a:latin typeface="Arial"/>
                <a:cs typeface="Arial"/>
              </a:rPr>
              <a:t>What </a:t>
            </a:r>
            <a:r>
              <a:rPr sz="3200" b="1" spc="-20" dirty="0">
                <a:latin typeface="Arial"/>
                <a:cs typeface="Arial"/>
              </a:rPr>
              <a:t>is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Classification?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879600"/>
            <a:ext cx="7086600" cy="4557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982725"/>
            <a:ext cx="746125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action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5" dirty="0">
                <a:latin typeface="Arial"/>
                <a:cs typeface="Arial"/>
              </a:rPr>
              <a:t>process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classifying </a:t>
            </a:r>
            <a:r>
              <a:rPr sz="2800" dirty="0">
                <a:latin typeface="Arial"/>
                <a:cs typeface="Arial"/>
              </a:rPr>
              <a:t>something  </a:t>
            </a:r>
            <a:r>
              <a:rPr sz="2800" spc="5" dirty="0">
                <a:latin typeface="Arial"/>
                <a:cs typeface="Arial"/>
              </a:rPr>
              <a:t>according to shared </a:t>
            </a:r>
            <a:r>
              <a:rPr sz="2800" dirty="0">
                <a:latin typeface="Arial"/>
                <a:cs typeface="Arial"/>
              </a:rPr>
              <a:t>qualities or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characteristics.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401192"/>
            <a:ext cx="768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Defining </a:t>
            </a:r>
            <a:r>
              <a:rPr sz="2400" dirty="0">
                <a:solidFill>
                  <a:srgbClr val="000000"/>
                </a:solidFill>
              </a:rPr>
              <a:t>Characteristics </a:t>
            </a:r>
            <a:r>
              <a:rPr sz="2400" spc="-15" dirty="0">
                <a:solidFill>
                  <a:srgbClr val="000000"/>
                </a:solidFill>
              </a:rPr>
              <a:t>of </a:t>
            </a:r>
            <a:r>
              <a:rPr sz="2400" dirty="0">
                <a:solidFill>
                  <a:srgbClr val="000000"/>
                </a:solidFill>
              </a:rPr>
              <a:t>each animal</a:t>
            </a:r>
            <a:r>
              <a:rPr sz="2400" spc="-46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classification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238" y="1366773"/>
            <a:ext cx="7917815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8415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Mammals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Mammals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 vertebrates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(backboned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animals).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Mammals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  </a:t>
            </a:r>
            <a:r>
              <a:rPr sz="1800" spc="-5" dirty="0">
                <a:latin typeface="Arial"/>
                <a:cs typeface="Arial"/>
              </a:rPr>
              <a:t>warm-blooded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spc="-20" dirty="0">
                <a:latin typeface="Arial"/>
                <a:cs typeface="Arial"/>
              </a:rPr>
              <a:t>hair. </a:t>
            </a:r>
            <a:r>
              <a:rPr sz="1800" spc="-5" dirty="0">
                <a:latin typeface="Arial"/>
                <a:cs typeface="Arial"/>
              </a:rPr>
              <a:t>Mammals </a:t>
            </a:r>
            <a:r>
              <a:rPr sz="1800" dirty="0">
                <a:latin typeface="Arial"/>
                <a:cs typeface="Arial"/>
              </a:rPr>
              <a:t>are able to </a:t>
            </a:r>
            <a:r>
              <a:rPr sz="1800" spc="-5" dirty="0">
                <a:latin typeface="Arial"/>
                <a:cs typeface="Arial"/>
              </a:rPr>
              <a:t>move </a:t>
            </a:r>
            <a:r>
              <a:rPr sz="1800" dirty="0">
                <a:latin typeface="Arial"/>
                <a:cs typeface="Arial"/>
              </a:rPr>
              <a:t>around using  limbs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Birds – Birds are </a:t>
            </a:r>
            <a:r>
              <a:rPr sz="1800" spc="-5" dirty="0">
                <a:latin typeface="Arial"/>
                <a:cs typeface="Arial"/>
              </a:rPr>
              <a:t>warm-blooded </a:t>
            </a:r>
            <a:r>
              <a:rPr sz="1800" dirty="0">
                <a:latin typeface="Arial"/>
                <a:cs typeface="Arial"/>
              </a:rPr>
              <a:t>vertebrates, </a:t>
            </a:r>
            <a:r>
              <a:rPr sz="1800" spc="-5" dirty="0">
                <a:latin typeface="Arial"/>
                <a:cs typeface="Arial"/>
              </a:rPr>
              <a:t>having </a:t>
            </a:r>
            <a:r>
              <a:rPr sz="1800" dirty="0">
                <a:latin typeface="Arial"/>
                <a:cs typeface="Arial"/>
              </a:rPr>
              <a:t>a body </a:t>
            </a:r>
            <a:r>
              <a:rPr sz="1800" spc="-5" dirty="0">
                <a:latin typeface="Arial"/>
                <a:cs typeface="Arial"/>
              </a:rPr>
              <a:t>covered </a:t>
            </a:r>
            <a:r>
              <a:rPr sz="1800" spc="-25" dirty="0">
                <a:latin typeface="Arial"/>
                <a:cs typeface="Arial"/>
              </a:rPr>
              <a:t>with  </a:t>
            </a:r>
            <a:r>
              <a:rPr sz="1800" dirty="0">
                <a:latin typeface="Arial"/>
                <a:cs typeface="Arial"/>
              </a:rPr>
              <a:t>feathers,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forelimbs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modified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wings,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scaly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legs,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beak,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teeth,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 bearing </a:t>
            </a:r>
            <a:r>
              <a:rPr sz="1800" spc="-20" dirty="0">
                <a:latin typeface="Arial"/>
                <a:cs typeface="Arial"/>
              </a:rPr>
              <a:t>young </a:t>
            </a:r>
            <a:r>
              <a:rPr sz="1800" dirty="0">
                <a:latin typeface="Arial"/>
                <a:cs typeface="Arial"/>
              </a:rPr>
              <a:t>ones in a hard-shelled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egg</a:t>
            </a:r>
            <a:endParaRPr sz="1800">
              <a:latin typeface="Arial"/>
              <a:cs typeface="Arial"/>
            </a:endParaRPr>
          </a:p>
          <a:p>
            <a:pPr marL="241300" marR="31496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Insects – any of </a:t>
            </a:r>
            <a:r>
              <a:rPr sz="1800" spc="5" dirty="0">
                <a:latin typeface="Arial"/>
                <a:cs typeface="Arial"/>
              </a:rPr>
              <a:t>small </a:t>
            </a:r>
            <a:r>
              <a:rPr sz="1800" spc="-5" dirty="0">
                <a:latin typeface="Arial"/>
                <a:cs typeface="Arial"/>
              </a:rPr>
              <a:t>invertebrate </a:t>
            </a:r>
            <a:r>
              <a:rPr sz="1800" dirty="0">
                <a:latin typeface="Arial"/>
                <a:cs typeface="Arial"/>
              </a:rPr>
              <a:t>animals </a:t>
            </a:r>
            <a:r>
              <a:rPr sz="1800" spc="-2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typically </a:t>
            </a:r>
            <a:r>
              <a:rPr sz="1800" spc="-5" dirty="0">
                <a:latin typeface="Arial"/>
                <a:cs typeface="Arial"/>
              </a:rPr>
              <a:t>have a </a:t>
            </a:r>
            <a:r>
              <a:rPr sz="1800" spc="-25" dirty="0">
                <a:latin typeface="Arial"/>
                <a:cs typeface="Arial"/>
              </a:rPr>
              <a:t>well 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thorax,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abdomen,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legs,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typically  </a:t>
            </a:r>
            <a:r>
              <a:rPr sz="1800" dirty="0">
                <a:latin typeface="Arial"/>
                <a:cs typeface="Arial"/>
              </a:rPr>
              <a:t>one or </a:t>
            </a:r>
            <a:r>
              <a:rPr sz="1800" spc="-30" dirty="0">
                <a:latin typeface="Arial"/>
                <a:cs typeface="Arial"/>
              </a:rPr>
              <a:t>two </a:t>
            </a:r>
            <a:r>
              <a:rPr sz="1800" dirty="0">
                <a:latin typeface="Arial"/>
                <a:cs typeface="Arial"/>
              </a:rPr>
              <a:t>pair 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wings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Amphibian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cold-blooded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vertebrate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breed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water</a:t>
            </a:r>
            <a:endParaRPr sz="1800">
              <a:latin typeface="Arial"/>
              <a:cs typeface="Arial"/>
            </a:endParaRPr>
          </a:p>
          <a:p>
            <a:pPr marL="241300" marR="357505" indent="-22860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Reptiles - </a:t>
            </a:r>
            <a:r>
              <a:rPr sz="1800" spc="5" dirty="0">
                <a:latin typeface="Arial"/>
                <a:cs typeface="Arial"/>
              </a:rPr>
              <a:t>class </a:t>
            </a:r>
            <a:r>
              <a:rPr sz="1800" dirty="0">
                <a:latin typeface="Arial"/>
                <a:cs typeface="Arial"/>
              </a:rPr>
              <a:t>of cold-blooded </a:t>
            </a:r>
            <a:r>
              <a:rPr sz="1800" spc="-5" dirty="0">
                <a:latin typeface="Arial"/>
                <a:cs typeface="Arial"/>
              </a:rPr>
              <a:t>air-breathing </a:t>
            </a:r>
            <a:r>
              <a:rPr sz="1800" dirty="0">
                <a:latin typeface="Arial"/>
                <a:cs typeface="Arial"/>
              </a:rPr>
              <a:t>vertebrates </a:t>
            </a:r>
            <a:r>
              <a:rPr sz="1800" spc="-25" dirty="0">
                <a:latin typeface="Arial"/>
                <a:cs typeface="Arial"/>
              </a:rPr>
              <a:t>with</a:t>
            </a:r>
            <a:r>
              <a:rPr sz="1800" spc="-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completely  </a:t>
            </a:r>
            <a:r>
              <a:rPr sz="1800" spc="5" dirty="0">
                <a:latin typeface="Arial"/>
                <a:cs typeface="Arial"/>
              </a:rPr>
              <a:t>ossified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skeleton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body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usually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covered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with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scales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horny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plates</a:t>
            </a:r>
            <a:endParaRPr sz="1800">
              <a:latin typeface="Arial"/>
              <a:cs typeface="Arial"/>
            </a:endParaRPr>
          </a:p>
          <a:p>
            <a:pPr marL="241300" marR="53975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Fish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limbless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cold-blooded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vertebrate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animal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with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gills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living  </a:t>
            </a:r>
            <a:r>
              <a:rPr sz="1800" spc="-25" dirty="0">
                <a:latin typeface="Arial"/>
                <a:cs typeface="Arial"/>
              </a:rPr>
              <a:t>wholly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water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238" y="353009"/>
            <a:ext cx="27419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latin typeface="Arial"/>
                <a:cs typeface="Arial"/>
              </a:rPr>
              <a:t>Why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-40" dirty="0">
                <a:latin typeface="Arial"/>
                <a:cs typeface="Arial"/>
              </a:rPr>
              <a:t>Classify?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0838" y="2021281"/>
            <a:ext cx="3829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8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3600" b="0" spc="-35" dirty="0">
                <a:solidFill>
                  <a:srgbClr val="000000"/>
                </a:solidFill>
                <a:latin typeface="Arial"/>
                <a:cs typeface="Arial"/>
              </a:rPr>
              <a:t>Explain</a:t>
            </a:r>
            <a:r>
              <a:rPr sz="3600" b="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(Profile)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658" y="2773425"/>
            <a:ext cx="6214745" cy="261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0"/>
              </a:spcBef>
            </a:pPr>
            <a:r>
              <a:rPr sz="2000" i="1" spc="-10" dirty="0">
                <a:latin typeface="Arial"/>
                <a:cs typeface="Arial"/>
              </a:rPr>
              <a:t>Explaining </a:t>
            </a:r>
            <a:r>
              <a:rPr sz="2000" i="1" spc="-15" dirty="0">
                <a:latin typeface="Arial"/>
                <a:cs typeface="Arial"/>
              </a:rPr>
              <a:t>in </a:t>
            </a:r>
            <a:r>
              <a:rPr sz="2000" i="1" spc="-10" dirty="0">
                <a:latin typeface="Arial"/>
                <a:cs typeface="Arial"/>
              </a:rPr>
              <a:t>the </a:t>
            </a:r>
            <a:r>
              <a:rPr sz="2000" i="1" spc="-5" dirty="0">
                <a:latin typeface="Arial"/>
                <a:cs typeface="Arial"/>
              </a:rPr>
              <a:t>classification </a:t>
            </a:r>
            <a:r>
              <a:rPr sz="2000" i="1" spc="-30" dirty="0">
                <a:latin typeface="Arial"/>
                <a:cs typeface="Arial"/>
              </a:rPr>
              <a:t>world </a:t>
            </a:r>
            <a:r>
              <a:rPr sz="2000" i="1" spc="-10" dirty="0">
                <a:latin typeface="Arial"/>
                <a:cs typeface="Arial"/>
              </a:rPr>
              <a:t>is called</a:t>
            </a:r>
            <a:r>
              <a:rPr sz="2000" i="1" spc="300" dirty="0">
                <a:latin typeface="Arial"/>
                <a:cs typeface="Arial"/>
              </a:rPr>
              <a:t> </a:t>
            </a:r>
            <a:r>
              <a:rPr sz="2000" i="1" spc="-30" dirty="0">
                <a:latin typeface="Arial"/>
                <a:cs typeface="Arial"/>
              </a:rPr>
              <a:t>Profiling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-35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20"/>
              </a:spcBef>
            </a:pPr>
            <a:r>
              <a:rPr sz="3600" spc="-285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Predict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(Classify)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sz="2000" i="1" spc="-10" dirty="0">
                <a:latin typeface="Arial"/>
                <a:cs typeface="Arial"/>
              </a:rPr>
              <a:t>Predicting </a:t>
            </a:r>
            <a:r>
              <a:rPr sz="2000" i="1" spc="-5" dirty="0">
                <a:latin typeface="Arial"/>
                <a:cs typeface="Arial"/>
              </a:rPr>
              <a:t>the class of </a:t>
            </a:r>
            <a:r>
              <a:rPr sz="2000" i="1" spc="-10" dirty="0">
                <a:latin typeface="Arial"/>
                <a:cs typeface="Arial"/>
              </a:rPr>
              <a:t>new </a:t>
            </a:r>
            <a:r>
              <a:rPr sz="2000" i="1" spc="-5" dirty="0">
                <a:latin typeface="Arial"/>
                <a:cs typeface="Arial"/>
              </a:rPr>
              <a:t>records </a:t>
            </a:r>
            <a:r>
              <a:rPr sz="2000" i="1" spc="-25" dirty="0">
                <a:latin typeface="Arial"/>
                <a:cs typeface="Arial"/>
              </a:rPr>
              <a:t>is </a:t>
            </a:r>
            <a:r>
              <a:rPr sz="2000" i="1" spc="-10" dirty="0">
                <a:latin typeface="Arial"/>
                <a:cs typeface="Arial"/>
              </a:rPr>
              <a:t>called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Classifying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39293"/>
            <a:ext cx="6258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Win Back </a:t>
            </a:r>
            <a:r>
              <a:rPr sz="2400" spc="-25" dirty="0">
                <a:solidFill>
                  <a:srgbClr val="000000"/>
                </a:solidFill>
              </a:rPr>
              <a:t>Campaign </a:t>
            </a:r>
            <a:r>
              <a:rPr sz="2400" spc="-10" dirty="0">
                <a:solidFill>
                  <a:srgbClr val="000000"/>
                </a:solidFill>
              </a:rPr>
              <a:t>Classification</a:t>
            </a:r>
            <a:r>
              <a:rPr sz="2400" spc="-285" dirty="0">
                <a:solidFill>
                  <a:srgbClr val="000000"/>
                </a:solidFill>
              </a:rPr>
              <a:t> </a:t>
            </a:r>
            <a:r>
              <a:rPr sz="2400" spc="-40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2039" y="4201159"/>
            <a:ext cx="0" cy="715645"/>
          </a:xfrm>
          <a:custGeom>
            <a:avLst/>
            <a:gdLst/>
            <a:ahLst/>
            <a:cxnLst/>
            <a:rect l="l" t="t" r="r" b="b"/>
            <a:pathLst>
              <a:path h="715645">
                <a:moveTo>
                  <a:pt x="0" y="0"/>
                </a:moveTo>
                <a:lnTo>
                  <a:pt x="0" y="715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204" y="4199763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312"/>
                </a:lnTo>
              </a:path>
            </a:pathLst>
          </a:custGeom>
          <a:ln w="1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361" y="2202850"/>
            <a:ext cx="3310890" cy="20955"/>
          </a:xfrm>
          <a:custGeom>
            <a:avLst/>
            <a:gdLst/>
            <a:ahLst/>
            <a:cxnLst/>
            <a:rect l="l" t="t" r="r" b="b"/>
            <a:pathLst>
              <a:path w="3310890" h="20955">
                <a:moveTo>
                  <a:pt x="0" y="20665"/>
                </a:moveTo>
                <a:lnTo>
                  <a:pt x="3310636" y="20665"/>
                </a:lnTo>
                <a:lnTo>
                  <a:pt x="3310636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2600" y="2202106"/>
            <a:ext cx="3312795" cy="22860"/>
          </a:xfrm>
          <a:custGeom>
            <a:avLst/>
            <a:gdLst/>
            <a:ahLst/>
            <a:cxnLst/>
            <a:rect l="l" t="t" r="r" b="b"/>
            <a:pathLst>
              <a:path w="3312795" h="22860">
                <a:moveTo>
                  <a:pt x="0" y="22298"/>
                </a:moveTo>
                <a:lnTo>
                  <a:pt x="3312287" y="22298"/>
                </a:lnTo>
                <a:lnTo>
                  <a:pt x="3312287" y="0"/>
                </a:lnTo>
                <a:lnTo>
                  <a:pt x="0" y="0"/>
                </a:lnTo>
                <a:lnTo>
                  <a:pt x="0" y="2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1329" y="2087626"/>
            <a:ext cx="103124" cy="11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214" y="5820257"/>
            <a:ext cx="951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Leaf </a:t>
            </a:r>
            <a:r>
              <a:rPr sz="1200" dirty="0">
                <a:latin typeface="Arial"/>
                <a:cs typeface="Arial"/>
              </a:rPr>
              <a:t>Node  </a:t>
            </a:r>
            <a:r>
              <a:rPr sz="1200" spc="-10" dirty="0">
                <a:latin typeface="Arial"/>
                <a:cs typeface="Arial"/>
              </a:rPr>
              <a:t>Leaf/Node  </a:t>
            </a:r>
            <a:r>
              <a:rPr sz="1200" spc="-65" dirty="0">
                <a:latin typeface="Arial"/>
                <a:cs typeface="Arial"/>
              </a:rPr>
              <a:t>Terminal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833" y="2414142"/>
            <a:ext cx="92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65" dirty="0">
                <a:latin typeface="Arial"/>
                <a:cs typeface="Arial"/>
              </a:rPr>
              <a:t>InRteorontaNlNodoede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3481" y="3202614"/>
          <a:ext cx="7365997" cy="570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41168">
                <a:tc gridSpan="3">
                  <a:txBody>
                    <a:bodyPr/>
                    <a:lstStyle/>
                    <a:p>
                      <a:pPr marL="259079">
                        <a:lnSpc>
                          <a:spcPts val="98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Lien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Chrg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5K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65100">
                        <a:lnSpc>
                          <a:spcPts val="98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Lien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Chrg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1Kto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5K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ts val="98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Lien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Chrg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1K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47320">
                        <a:lnSpc>
                          <a:spcPts val="98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9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Balance&lt;1000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98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Balance</a:t>
                      </a:r>
                      <a:r>
                        <a:rPr sz="9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&gt;=1000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19">
                <a:tc>
                  <a:txBody>
                    <a:bodyPr/>
                    <a:lstStyle/>
                    <a:p>
                      <a:pPr marL="27305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00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1,550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0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1,200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0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34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ts val="98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421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17%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98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1,078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98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769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ts val="98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27.2%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48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89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6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985"/>
                        </a:lnSpc>
                      </a:pPr>
                      <a:r>
                        <a:rPr sz="900" spc="-75" dirty="0">
                          <a:latin typeface="Arial"/>
                          <a:cs typeface="Arial"/>
                        </a:rPr>
                        <a:t>57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782189" y="4192778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8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6204" y="4192381"/>
          <a:ext cx="8772522" cy="713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8297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SAL=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95" dirty="0">
                          <a:latin typeface="Arial"/>
                          <a:cs typeface="Arial"/>
                        </a:rPr>
                        <a:t>TRUE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9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SAL=FALSE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=Female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77190" marR="125095" indent="-256540">
                        <a:lnSpc>
                          <a:spcPts val="910"/>
                        </a:lnSpc>
                        <a:spcBef>
                          <a:spcPts val="280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Cnt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 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Mth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&lt;10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44170" marR="127000" indent="-226060">
                        <a:lnSpc>
                          <a:spcPts val="910"/>
                        </a:lnSpc>
                        <a:spcBef>
                          <a:spcPts val="280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Cnt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 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Mth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&gt;=10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20955">
                        <a:lnSpc>
                          <a:spcPts val="98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98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095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99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01">
                <a:tc>
                  <a:txBody>
                    <a:bodyPr/>
                    <a:lstStyle/>
                    <a:p>
                      <a:pPr marR="12065" algn="r">
                        <a:lnSpc>
                          <a:spcPts val="99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28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95528" y="5178647"/>
          <a:ext cx="4413248" cy="695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0033">
                <a:tc gridSpan="3"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83515">
                        <a:lnSpc>
                          <a:spcPts val="990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Female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Mth&lt;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58">
                <a:tc>
                  <a:txBody>
                    <a:bodyPr/>
                    <a:lstStyle/>
                    <a:p>
                      <a:pPr marL="27305">
                        <a:lnSpc>
                          <a:spcPts val="1019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4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735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7%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9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730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9%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83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09590" y="2348229"/>
          <a:ext cx="1172209" cy="56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970">
                <a:tc gridSpan="3">
                  <a:txBody>
                    <a:bodyPr/>
                    <a:lstStyle/>
                    <a:p>
                      <a:pPr marL="153670">
                        <a:lnSpc>
                          <a:spcPts val="980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Inactive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12Mths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04">
                <a:tc>
                  <a:txBody>
                    <a:bodyPr/>
                    <a:lstStyle/>
                    <a:p>
                      <a:pPr marL="26034">
                        <a:lnSpc>
                          <a:spcPts val="98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6034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6034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91528" y="5176392"/>
          <a:ext cx="1171575" cy="72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65">
                <a:tc gridSpan="3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Cnt</a:t>
                      </a:r>
                      <a:r>
                        <a:rPr sz="9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Mth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&gt;=10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20">
                <a:tc>
                  <a:txBody>
                    <a:bodyPr/>
                    <a:lstStyle/>
                    <a:p>
                      <a:pPr marL="26034">
                        <a:lnSpc>
                          <a:spcPts val="990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550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6034">
                        <a:lnSpc>
                          <a:spcPts val="99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ts val="994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437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 marL="26034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ts val="994"/>
                        </a:lnSpc>
                      </a:pPr>
                      <a:r>
                        <a:rPr sz="900" spc="-75" dirty="0">
                          <a:latin typeface="Arial"/>
                          <a:cs typeface="Arial"/>
                        </a:rPr>
                        <a:t>79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93228" y="2354390"/>
          <a:ext cx="3540756" cy="7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38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83515">
                        <a:lnSpc>
                          <a:spcPts val="944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Ina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83515">
                        <a:lnSpc>
                          <a:spcPts val="8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8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ive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&lt;6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Mths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177800">
                        <a:lnSpc>
                          <a:spcPts val="980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Inactive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12Mths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BC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7795">
                        <a:lnSpc>
                          <a:spcPts val="1055"/>
                        </a:lnSpc>
                        <a:spcBef>
                          <a:spcPts val="8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4,000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2574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2,100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01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921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45">
                <a:tc gridSpan="2">
                  <a:txBody>
                    <a:bodyPr/>
                    <a:lstStyle/>
                    <a:p>
                      <a:pPr marL="712470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5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52.5%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977388" y="2220659"/>
            <a:ext cx="103377" cy="11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1329" y="2220722"/>
            <a:ext cx="103124" cy="118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1386" y="2220658"/>
            <a:ext cx="103249" cy="11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5850" y="3076229"/>
            <a:ext cx="3027680" cy="20955"/>
          </a:xfrm>
          <a:custGeom>
            <a:avLst/>
            <a:gdLst/>
            <a:ahLst/>
            <a:cxnLst/>
            <a:rect l="l" t="t" r="r" b="b"/>
            <a:pathLst>
              <a:path w="3027679" h="20955">
                <a:moveTo>
                  <a:pt x="0" y="20665"/>
                </a:moveTo>
                <a:lnTo>
                  <a:pt x="3027553" y="20665"/>
                </a:lnTo>
                <a:lnTo>
                  <a:pt x="3027553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037" y="3075514"/>
            <a:ext cx="3029585" cy="22860"/>
          </a:xfrm>
          <a:custGeom>
            <a:avLst/>
            <a:gdLst/>
            <a:ahLst/>
            <a:cxnLst/>
            <a:rect l="l" t="t" r="r" b="b"/>
            <a:pathLst>
              <a:path w="3029585" h="22860">
                <a:moveTo>
                  <a:pt x="0" y="22269"/>
                </a:moveTo>
                <a:lnTo>
                  <a:pt x="3029204" y="22269"/>
                </a:lnTo>
                <a:lnTo>
                  <a:pt x="3029204" y="0"/>
                </a:lnTo>
                <a:lnTo>
                  <a:pt x="0" y="0"/>
                </a:lnTo>
                <a:lnTo>
                  <a:pt x="0" y="22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2886" y="2933001"/>
            <a:ext cx="103249" cy="144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032" y="3090546"/>
            <a:ext cx="102957" cy="121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2660" y="3090546"/>
            <a:ext cx="103249" cy="121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0894" y="3091371"/>
            <a:ext cx="103124" cy="120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9804" y="3941353"/>
            <a:ext cx="3310890" cy="20955"/>
          </a:xfrm>
          <a:custGeom>
            <a:avLst/>
            <a:gdLst/>
            <a:ahLst/>
            <a:cxnLst/>
            <a:rect l="l" t="t" r="r" b="b"/>
            <a:pathLst>
              <a:path w="3310890" h="20954">
                <a:moveTo>
                  <a:pt x="0" y="20665"/>
                </a:moveTo>
                <a:lnTo>
                  <a:pt x="3310636" y="20665"/>
                </a:lnTo>
                <a:lnTo>
                  <a:pt x="3310636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9042" y="3940628"/>
            <a:ext cx="3312795" cy="22860"/>
          </a:xfrm>
          <a:custGeom>
            <a:avLst/>
            <a:gdLst/>
            <a:ahLst/>
            <a:cxnLst/>
            <a:rect l="l" t="t" r="r" b="b"/>
            <a:pathLst>
              <a:path w="3312795" h="22860">
                <a:moveTo>
                  <a:pt x="0" y="22279"/>
                </a:moveTo>
                <a:lnTo>
                  <a:pt x="3312286" y="22279"/>
                </a:lnTo>
                <a:lnTo>
                  <a:pt x="3312286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9419" y="3780154"/>
            <a:ext cx="102616" cy="1629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67709" y="3942651"/>
            <a:ext cx="103249" cy="260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8084" y="3947414"/>
            <a:ext cx="102997" cy="254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95316" y="3076229"/>
            <a:ext cx="2422525" cy="20955"/>
          </a:xfrm>
          <a:custGeom>
            <a:avLst/>
            <a:gdLst/>
            <a:ahLst/>
            <a:cxnLst/>
            <a:rect l="l" t="t" r="r" b="b"/>
            <a:pathLst>
              <a:path w="2422525" h="20955">
                <a:moveTo>
                  <a:pt x="0" y="20665"/>
                </a:moveTo>
                <a:lnTo>
                  <a:pt x="2422016" y="20665"/>
                </a:lnTo>
                <a:lnTo>
                  <a:pt x="2422016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4554" y="3075514"/>
            <a:ext cx="2423795" cy="22860"/>
          </a:xfrm>
          <a:custGeom>
            <a:avLst/>
            <a:gdLst/>
            <a:ahLst/>
            <a:cxnLst/>
            <a:rect l="l" t="t" r="r" b="b"/>
            <a:pathLst>
              <a:path w="2423795" h="22860">
                <a:moveTo>
                  <a:pt x="0" y="22269"/>
                </a:moveTo>
                <a:lnTo>
                  <a:pt x="2423541" y="22269"/>
                </a:lnTo>
                <a:lnTo>
                  <a:pt x="2423541" y="0"/>
                </a:lnTo>
                <a:lnTo>
                  <a:pt x="0" y="0"/>
                </a:lnTo>
                <a:lnTo>
                  <a:pt x="0" y="22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33948" y="3091371"/>
            <a:ext cx="103376" cy="120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3326" y="3091371"/>
            <a:ext cx="103249" cy="1207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0391" y="2933001"/>
            <a:ext cx="103250" cy="144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60438" y="3933098"/>
            <a:ext cx="1466850" cy="20955"/>
          </a:xfrm>
          <a:custGeom>
            <a:avLst/>
            <a:gdLst/>
            <a:ahLst/>
            <a:cxnLst/>
            <a:rect l="l" t="t" r="r" b="b"/>
            <a:pathLst>
              <a:path w="1466850" h="20954">
                <a:moveTo>
                  <a:pt x="0" y="20665"/>
                </a:moveTo>
                <a:lnTo>
                  <a:pt x="1466469" y="20665"/>
                </a:lnTo>
                <a:lnTo>
                  <a:pt x="1466469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59676" y="3932373"/>
            <a:ext cx="1468120" cy="22860"/>
          </a:xfrm>
          <a:custGeom>
            <a:avLst/>
            <a:gdLst/>
            <a:ahLst/>
            <a:cxnLst/>
            <a:rect l="l" t="t" r="r" b="b"/>
            <a:pathLst>
              <a:path w="1468120" h="22860">
                <a:moveTo>
                  <a:pt x="0" y="22279"/>
                </a:moveTo>
                <a:lnTo>
                  <a:pt x="1468120" y="22279"/>
                </a:lnTo>
                <a:lnTo>
                  <a:pt x="1468120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6208" y="3781488"/>
            <a:ext cx="114298" cy="4211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1756" y="3948112"/>
            <a:ext cx="103376" cy="25419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9820" y="4049430"/>
            <a:ext cx="1464310" cy="20955"/>
          </a:xfrm>
          <a:custGeom>
            <a:avLst/>
            <a:gdLst/>
            <a:ahLst/>
            <a:cxnLst/>
            <a:rect l="l" t="t" r="r" b="b"/>
            <a:pathLst>
              <a:path w="1464310" h="20954">
                <a:moveTo>
                  <a:pt x="0" y="20665"/>
                </a:moveTo>
                <a:lnTo>
                  <a:pt x="1464055" y="20665"/>
                </a:lnTo>
                <a:lnTo>
                  <a:pt x="1464055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9007" y="4048705"/>
            <a:ext cx="1466215" cy="22860"/>
          </a:xfrm>
          <a:custGeom>
            <a:avLst/>
            <a:gdLst/>
            <a:ahLst/>
            <a:cxnLst/>
            <a:rect l="l" t="t" r="r" b="b"/>
            <a:pathLst>
              <a:path w="1466214" h="22860">
                <a:moveTo>
                  <a:pt x="0" y="22279"/>
                </a:moveTo>
                <a:lnTo>
                  <a:pt x="1465707" y="22279"/>
                </a:lnTo>
                <a:lnTo>
                  <a:pt x="1465707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153" y="3978909"/>
            <a:ext cx="100063" cy="952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051" y="378244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571"/>
                </a:lnTo>
              </a:path>
            </a:pathLst>
          </a:custGeom>
          <a:ln w="16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1204" y="3781552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12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578" y="3977259"/>
            <a:ext cx="111544" cy="2249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51582" y="4055490"/>
            <a:ext cx="102996" cy="1443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30501" y="5030886"/>
            <a:ext cx="1638935" cy="20955"/>
          </a:xfrm>
          <a:custGeom>
            <a:avLst/>
            <a:gdLst/>
            <a:ahLst/>
            <a:cxnLst/>
            <a:rect l="l" t="t" r="r" b="b"/>
            <a:pathLst>
              <a:path w="1638935" h="20954">
                <a:moveTo>
                  <a:pt x="0" y="20665"/>
                </a:moveTo>
                <a:lnTo>
                  <a:pt x="1638680" y="20665"/>
                </a:lnTo>
                <a:lnTo>
                  <a:pt x="1638680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9611" y="5030161"/>
            <a:ext cx="1640839" cy="22860"/>
          </a:xfrm>
          <a:custGeom>
            <a:avLst/>
            <a:gdLst/>
            <a:ahLst/>
            <a:cxnLst/>
            <a:rect l="l" t="t" r="r" b="b"/>
            <a:pathLst>
              <a:path w="1640839" h="22860">
                <a:moveTo>
                  <a:pt x="0" y="22279"/>
                </a:moveTo>
                <a:lnTo>
                  <a:pt x="1640332" y="22279"/>
                </a:lnTo>
                <a:lnTo>
                  <a:pt x="1640332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87194" y="4912931"/>
            <a:ext cx="103249" cy="2684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4158" y="5036946"/>
            <a:ext cx="102995" cy="144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32628" y="5030886"/>
            <a:ext cx="1638935" cy="20955"/>
          </a:xfrm>
          <a:custGeom>
            <a:avLst/>
            <a:gdLst/>
            <a:ahLst/>
            <a:cxnLst/>
            <a:rect l="l" t="t" r="r" b="b"/>
            <a:pathLst>
              <a:path w="1638934" h="20954">
                <a:moveTo>
                  <a:pt x="0" y="20665"/>
                </a:moveTo>
                <a:lnTo>
                  <a:pt x="1638680" y="20665"/>
                </a:lnTo>
                <a:lnTo>
                  <a:pt x="1638680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31865" y="5030161"/>
            <a:ext cx="1640839" cy="22860"/>
          </a:xfrm>
          <a:custGeom>
            <a:avLst/>
            <a:gdLst/>
            <a:ahLst/>
            <a:cxnLst/>
            <a:rect l="l" t="t" r="r" b="b"/>
            <a:pathLst>
              <a:path w="1640840" h="22860">
                <a:moveTo>
                  <a:pt x="0" y="22279"/>
                </a:moveTo>
                <a:lnTo>
                  <a:pt x="1640332" y="22279"/>
                </a:lnTo>
                <a:lnTo>
                  <a:pt x="1640332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89447" y="4912931"/>
            <a:ext cx="103376" cy="26841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06539" y="5036946"/>
            <a:ext cx="102995" cy="144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42911" y="1295400"/>
            <a:ext cx="2748280" cy="612140"/>
          </a:xfrm>
          <a:custGeom>
            <a:avLst/>
            <a:gdLst/>
            <a:ahLst/>
            <a:cxnLst/>
            <a:rect l="l" t="t" r="r" b="b"/>
            <a:pathLst>
              <a:path w="2748279" h="612139">
                <a:moveTo>
                  <a:pt x="2748241" y="358775"/>
                </a:moveTo>
                <a:lnTo>
                  <a:pt x="1498942" y="384175"/>
                </a:lnTo>
                <a:lnTo>
                  <a:pt x="1480527" y="408177"/>
                </a:lnTo>
                <a:lnTo>
                  <a:pt x="1457794" y="431164"/>
                </a:lnTo>
                <a:lnTo>
                  <a:pt x="1399882" y="473710"/>
                </a:lnTo>
                <a:lnTo>
                  <a:pt x="1365338" y="493267"/>
                </a:lnTo>
                <a:lnTo>
                  <a:pt x="1327365" y="511428"/>
                </a:lnTo>
                <a:lnTo>
                  <a:pt x="1286090" y="528320"/>
                </a:lnTo>
                <a:lnTo>
                  <a:pt x="1241894" y="543940"/>
                </a:lnTo>
                <a:lnTo>
                  <a:pt x="1195031" y="558038"/>
                </a:lnTo>
                <a:lnTo>
                  <a:pt x="1145628" y="570611"/>
                </a:lnTo>
                <a:lnTo>
                  <a:pt x="1094066" y="581660"/>
                </a:lnTo>
                <a:lnTo>
                  <a:pt x="1040345" y="591058"/>
                </a:lnTo>
                <a:lnTo>
                  <a:pt x="984973" y="598804"/>
                </a:lnTo>
                <a:lnTo>
                  <a:pt x="928077" y="604901"/>
                </a:lnTo>
                <a:lnTo>
                  <a:pt x="869784" y="609091"/>
                </a:lnTo>
                <a:lnTo>
                  <a:pt x="810602" y="611632"/>
                </a:lnTo>
                <a:lnTo>
                  <a:pt x="750531" y="612139"/>
                </a:lnTo>
                <a:lnTo>
                  <a:pt x="689825" y="610742"/>
                </a:lnTo>
                <a:lnTo>
                  <a:pt x="628865" y="607440"/>
                </a:lnTo>
                <a:lnTo>
                  <a:pt x="567778" y="601979"/>
                </a:lnTo>
                <a:lnTo>
                  <a:pt x="507961" y="594613"/>
                </a:lnTo>
                <a:lnTo>
                  <a:pt x="450811" y="585470"/>
                </a:lnTo>
                <a:lnTo>
                  <a:pt x="396328" y="574675"/>
                </a:lnTo>
                <a:lnTo>
                  <a:pt x="344766" y="562228"/>
                </a:lnTo>
                <a:lnTo>
                  <a:pt x="296252" y="548386"/>
                </a:lnTo>
                <a:lnTo>
                  <a:pt x="250913" y="533146"/>
                </a:lnTo>
                <a:lnTo>
                  <a:pt x="208749" y="516509"/>
                </a:lnTo>
                <a:lnTo>
                  <a:pt x="170141" y="498855"/>
                </a:lnTo>
                <a:lnTo>
                  <a:pt x="135089" y="479933"/>
                </a:lnTo>
                <a:lnTo>
                  <a:pt x="76187" y="439420"/>
                </a:lnTo>
                <a:lnTo>
                  <a:pt x="33324" y="395604"/>
                </a:lnTo>
                <a:lnTo>
                  <a:pt x="7543" y="349250"/>
                </a:lnTo>
                <a:lnTo>
                  <a:pt x="0" y="301371"/>
                </a:lnTo>
                <a:lnTo>
                  <a:pt x="3403" y="276987"/>
                </a:lnTo>
                <a:lnTo>
                  <a:pt x="25285" y="227964"/>
                </a:lnTo>
                <a:lnTo>
                  <a:pt x="66459" y="180975"/>
                </a:lnTo>
                <a:lnTo>
                  <a:pt x="124294" y="138429"/>
                </a:lnTo>
                <a:lnTo>
                  <a:pt x="158838" y="118872"/>
                </a:lnTo>
                <a:lnTo>
                  <a:pt x="196811" y="100711"/>
                </a:lnTo>
                <a:lnTo>
                  <a:pt x="238086" y="83820"/>
                </a:lnTo>
                <a:lnTo>
                  <a:pt x="282282" y="68199"/>
                </a:lnTo>
                <a:lnTo>
                  <a:pt x="329145" y="54228"/>
                </a:lnTo>
                <a:lnTo>
                  <a:pt x="378548" y="41528"/>
                </a:lnTo>
                <a:lnTo>
                  <a:pt x="430110" y="30479"/>
                </a:lnTo>
                <a:lnTo>
                  <a:pt x="483831" y="21082"/>
                </a:lnTo>
                <a:lnTo>
                  <a:pt x="539203" y="13335"/>
                </a:lnTo>
                <a:lnTo>
                  <a:pt x="596099" y="7238"/>
                </a:lnTo>
                <a:lnTo>
                  <a:pt x="654392" y="3048"/>
                </a:lnTo>
                <a:lnTo>
                  <a:pt x="713574" y="508"/>
                </a:lnTo>
                <a:lnTo>
                  <a:pt x="773645" y="0"/>
                </a:lnTo>
                <a:lnTo>
                  <a:pt x="834351" y="1397"/>
                </a:lnTo>
                <a:lnTo>
                  <a:pt x="895311" y="4699"/>
                </a:lnTo>
                <a:lnTo>
                  <a:pt x="956398" y="10160"/>
                </a:lnTo>
                <a:lnTo>
                  <a:pt x="1000848" y="15494"/>
                </a:lnTo>
                <a:lnTo>
                  <a:pt x="1044028" y="21716"/>
                </a:lnTo>
                <a:lnTo>
                  <a:pt x="1085938" y="28955"/>
                </a:lnTo>
                <a:lnTo>
                  <a:pt x="1126451" y="37211"/>
                </a:lnTo>
                <a:lnTo>
                  <a:pt x="1165440" y="46354"/>
                </a:lnTo>
                <a:lnTo>
                  <a:pt x="1202778" y="56387"/>
                </a:lnTo>
                <a:lnTo>
                  <a:pt x="1272628" y="78866"/>
                </a:lnTo>
                <a:lnTo>
                  <a:pt x="1335239" y="104394"/>
                </a:lnTo>
                <a:lnTo>
                  <a:pt x="1389976" y="132587"/>
                </a:lnTo>
                <a:lnTo>
                  <a:pt x="1436204" y="163322"/>
                </a:lnTo>
                <a:lnTo>
                  <a:pt x="1473415" y="196341"/>
                </a:lnTo>
                <a:lnTo>
                  <a:pt x="1500847" y="231139"/>
                </a:lnTo>
                <a:lnTo>
                  <a:pt x="1517992" y="267588"/>
                </a:lnTo>
                <a:lnTo>
                  <a:pt x="2748241" y="358775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3670" y="5607100"/>
            <a:ext cx="588645" cy="215900"/>
          </a:xfrm>
          <a:custGeom>
            <a:avLst/>
            <a:gdLst/>
            <a:ahLst/>
            <a:cxnLst/>
            <a:rect l="l" t="t" r="r" b="b"/>
            <a:pathLst>
              <a:path w="588644" h="215900">
                <a:moveTo>
                  <a:pt x="588073" y="0"/>
                </a:moveTo>
                <a:lnTo>
                  <a:pt x="0" y="215353"/>
                </a:lnTo>
                <a:lnTo>
                  <a:pt x="319722" y="215353"/>
                </a:lnTo>
                <a:lnTo>
                  <a:pt x="588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372" y="5607100"/>
            <a:ext cx="1685925" cy="796290"/>
          </a:xfrm>
          <a:custGeom>
            <a:avLst/>
            <a:gdLst/>
            <a:ahLst/>
            <a:cxnLst/>
            <a:rect l="l" t="t" r="r" b="b"/>
            <a:pathLst>
              <a:path w="1685925" h="796289">
                <a:moveTo>
                  <a:pt x="1685371" y="0"/>
                </a:moveTo>
                <a:lnTo>
                  <a:pt x="1329136" y="285838"/>
                </a:lnTo>
                <a:lnTo>
                  <a:pt x="1369014" y="305206"/>
                </a:lnTo>
                <a:lnTo>
                  <a:pt x="1404193" y="325475"/>
                </a:lnTo>
                <a:lnTo>
                  <a:pt x="1460962" y="368287"/>
                </a:lnTo>
                <a:lnTo>
                  <a:pt x="1499570" y="413372"/>
                </a:lnTo>
                <a:lnTo>
                  <a:pt x="1520144" y="459854"/>
                </a:lnTo>
                <a:lnTo>
                  <a:pt x="1523573" y="483336"/>
                </a:lnTo>
                <a:lnTo>
                  <a:pt x="1522684" y="506831"/>
                </a:lnTo>
                <a:lnTo>
                  <a:pt x="1507444" y="553415"/>
                </a:lnTo>
                <a:lnTo>
                  <a:pt x="1474424" y="598716"/>
                </a:lnTo>
                <a:lnTo>
                  <a:pt x="1423878" y="641845"/>
                </a:lnTo>
                <a:lnTo>
                  <a:pt x="1355806" y="681926"/>
                </a:lnTo>
                <a:lnTo>
                  <a:pt x="1315293" y="700531"/>
                </a:lnTo>
                <a:lnTo>
                  <a:pt x="1270462" y="718045"/>
                </a:lnTo>
                <a:lnTo>
                  <a:pt x="1222202" y="734047"/>
                </a:lnTo>
                <a:lnTo>
                  <a:pt x="1171795" y="748207"/>
                </a:lnTo>
                <a:lnTo>
                  <a:pt x="1119357" y="760526"/>
                </a:lnTo>
                <a:lnTo>
                  <a:pt x="1065230" y="771016"/>
                </a:lnTo>
                <a:lnTo>
                  <a:pt x="1009680" y="779665"/>
                </a:lnTo>
                <a:lnTo>
                  <a:pt x="952987" y="786510"/>
                </a:lnTo>
                <a:lnTo>
                  <a:pt x="895431" y="791527"/>
                </a:lnTo>
                <a:lnTo>
                  <a:pt x="837290" y="794753"/>
                </a:lnTo>
                <a:lnTo>
                  <a:pt x="778832" y="796162"/>
                </a:lnTo>
                <a:lnTo>
                  <a:pt x="720349" y="795781"/>
                </a:lnTo>
                <a:lnTo>
                  <a:pt x="662094" y="793610"/>
                </a:lnTo>
                <a:lnTo>
                  <a:pt x="604372" y="789647"/>
                </a:lnTo>
                <a:lnTo>
                  <a:pt x="547438" y="783907"/>
                </a:lnTo>
                <a:lnTo>
                  <a:pt x="491583" y="776401"/>
                </a:lnTo>
                <a:lnTo>
                  <a:pt x="437075" y="767130"/>
                </a:lnTo>
                <a:lnTo>
                  <a:pt x="384192" y="756094"/>
                </a:lnTo>
                <a:lnTo>
                  <a:pt x="333214" y="743305"/>
                </a:lnTo>
                <a:lnTo>
                  <a:pt x="284421" y="728776"/>
                </a:lnTo>
                <a:lnTo>
                  <a:pt x="238079" y="712495"/>
                </a:lnTo>
                <a:lnTo>
                  <a:pt x="194480" y="694486"/>
                </a:lnTo>
                <a:lnTo>
                  <a:pt x="154640" y="675119"/>
                </a:lnTo>
                <a:lnTo>
                  <a:pt x="119397" y="654850"/>
                </a:lnTo>
                <a:lnTo>
                  <a:pt x="62616" y="612051"/>
                </a:lnTo>
                <a:lnTo>
                  <a:pt x="24033" y="566966"/>
                </a:lnTo>
                <a:lnTo>
                  <a:pt x="3519" y="520484"/>
                </a:lnTo>
                <a:lnTo>
                  <a:pt x="0" y="497001"/>
                </a:lnTo>
                <a:lnTo>
                  <a:pt x="952" y="473506"/>
                </a:lnTo>
                <a:lnTo>
                  <a:pt x="16215" y="426923"/>
                </a:lnTo>
                <a:lnTo>
                  <a:pt x="49185" y="381622"/>
                </a:lnTo>
                <a:lnTo>
                  <a:pt x="99750" y="338480"/>
                </a:lnTo>
                <a:lnTo>
                  <a:pt x="167772" y="298399"/>
                </a:lnTo>
                <a:lnTo>
                  <a:pt x="208297" y="279793"/>
                </a:lnTo>
                <a:lnTo>
                  <a:pt x="253141" y="262267"/>
                </a:lnTo>
                <a:lnTo>
                  <a:pt x="325442" y="239242"/>
                </a:lnTo>
                <a:lnTo>
                  <a:pt x="363618" y="229196"/>
                </a:lnTo>
                <a:lnTo>
                  <a:pt x="402963" y="220141"/>
                </a:lnTo>
                <a:lnTo>
                  <a:pt x="443387" y="212077"/>
                </a:lnTo>
                <a:lnTo>
                  <a:pt x="484751" y="205028"/>
                </a:lnTo>
                <a:lnTo>
                  <a:pt x="526953" y="198983"/>
                </a:lnTo>
                <a:lnTo>
                  <a:pt x="569866" y="193954"/>
                </a:lnTo>
                <a:lnTo>
                  <a:pt x="613376" y="189953"/>
                </a:lnTo>
                <a:lnTo>
                  <a:pt x="657357" y="186982"/>
                </a:lnTo>
                <a:lnTo>
                  <a:pt x="701692" y="185051"/>
                </a:lnTo>
                <a:lnTo>
                  <a:pt x="746269" y="184149"/>
                </a:lnTo>
                <a:lnTo>
                  <a:pt x="790973" y="184315"/>
                </a:lnTo>
                <a:lnTo>
                  <a:pt x="835677" y="185521"/>
                </a:lnTo>
                <a:lnTo>
                  <a:pt x="880254" y="187794"/>
                </a:lnTo>
                <a:lnTo>
                  <a:pt x="924603" y="191147"/>
                </a:lnTo>
                <a:lnTo>
                  <a:pt x="968608" y="195567"/>
                </a:lnTo>
                <a:lnTo>
                  <a:pt x="1012131" y="201066"/>
                </a:lnTo>
                <a:lnTo>
                  <a:pt x="1055070" y="207657"/>
                </a:lnTo>
                <a:lnTo>
                  <a:pt x="1097297" y="215353"/>
                </a:lnTo>
                <a:lnTo>
                  <a:pt x="1685371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661" y="5791187"/>
            <a:ext cx="2181860" cy="612140"/>
          </a:xfrm>
          <a:custGeom>
            <a:avLst/>
            <a:gdLst/>
            <a:ahLst/>
            <a:cxnLst/>
            <a:rect l="l" t="t" r="r" b="b"/>
            <a:pathLst>
              <a:path w="2181860" h="612139">
                <a:moveTo>
                  <a:pt x="759418" y="0"/>
                </a:moveTo>
                <a:lnTo>
                  <a:pt x="713469" y="609"/>
                </a:lnTo>
                <a:lnTo>
                  <a:pt x="667317" y="2362"/>
                </a:lnTo>
                <a:lnTo>
                  <a:pt x="605608" y="6464"/>
                </a:lnTo>
                <a:lnTo>
                  <a:pt x="545892" y="12471"/>
                </a:lnTo>
                <a:lnTo>
                  <a:pt x="488336" y="20281"/>
                </a:lnTo>
                <a:lnTo>
                  <a:pt x="433116" y="29806"/>
                </a:lnTo>
                <a:lnTo>
                  <a:pt x="380399" y="40957"/>
                </a:lnTo>
                <a:lnTo>
                  <a:pt x="330335" y="53657"/>
                </a:lnTo>
                <a:lnTo>
                  <a:pt x="283129" y="67805"/>
                </a:lnTo>
                <a:lnTo>
                  <a:pt x="238921" y="83311"/>
                </a:lnTo>
                <a:lnTo>
                  <a:pt x="197900" y="100101"/>
                </a:lnTo>
                <a:lnTo>
                  <a:pt x="160232" y="118084"/>
                </a:lnTo>
                <a:lnTo>
                  <a:pt x="126094" y="137159"/>
                </a:lnTo>
                <a:lnTo>
                  <a:pt x="69046" y="178269"/>
                </a:lnTo>
                <a:lnTo>
                  <a:pt x="28135" y="222732"/>
                </a:lnTo>
                <a:lnTo>
                  <a:pt x="4720" y="269836"/>
                </a:lnTo>
                <a:lnTo>
                  <a:pt x="0" y="294170"/>
                </a:lnTo>
                <a:lnTo>
                  <a:pt x="162" y="318884"/>
                </a:lnTo>
                <a:lnTo>
                  <a:pt x="15618" y="368706"/>
                </a:lnTo>
                <a:lnTo>
                  <a:pt x="50002" y="415810"/>
                </a:lnTo>
                <a:lnTo>
                  <a:pt x="101481" y="459181"/>
                </a:lnTo>
                <a:lnTo>
                  <a:pt x="168309" y="498246"/>
                </a:lnTo>
                <a:lnTo>
                  <a:pt x="206929" y="516000"/>
                </a:lnTo>
                <a:lnTo>
                  <a:pt x="248725" y="532472"/>
                </a:lnTo>
                <a:lnTo>
                  <a:pt x="293480" y="547611"/>
                </a:lnTo>
                <a:lnTo>
                  <a:pt x="340978" y="561327"/>
                </a:lnTo>
                <a:lnTo>
                  <a:pt x="391003" y="573557"/>
                </a:lnTo>
                <a:lnTo>
                  <a:pt x="443327" y="584238"/>
                </a:lnTo>
                <a:lnTo>
                  <a:pt x="497747" y="593293"/>
                </a:lnTo>
                <a:lnTo>
                  <a:pt x="554020" y="600671"/>
                </a:lnTo>
                <a:lnTo>
                  <a:pt x="611958" y="606285"/>
                </a:lnTo>
                <a:lnTo>
                  <a:pt x="671305" y="610069"/>
                </a:lnTo>
                <a:lnTo>
                  <a:pt x="731871" y="611962"/>
                </a:lnTo>
                <a:lnTo>
                  <a:pt x="793428" y="611898"/>
                </a:lnTo>
                <a:lnTo>
                  <a:pt x="855760" y="609803"/>
                </a:lnTo>
                <a:lnTo>
                  <a:pt x="917469" y="605688"/>
                </a:lnTo>
                <a:lnTo>
                  <a:pt x="977172" y="599681"/>
                </a:lnTo>
                <a:lnTo>
                  <a:pt x="1034728" y="591883"/>
                </a:lnTo>
                <a:lnTo>
                  <a:pt x="1089960" y="582358"/>
                </a:lnTo>
                <a:lnTo>
                  <a:pt x="1142678" y="571195"/>
                </a:lnTo>
                <a:lnTo>
                  <a:pt x="1192742" y="558507"/>
                </a:lnTo>
                <a:lnTo>
                  <a:pt x="1239947" y="544360"/>
                </a:lnTo>
                <a:lnTo>
                  <a:pt x="1284143" y="528853"/>
                </a:lnTo>
                <a:lnTo>
                  <a:pt x="1325164" y="512063"/>
                </a:lnTo>
                <a:lnTo>
                  <a:pt x="1362883" y="494080"/>
                </a:lnTo>
                <a:lnTo>
                  <a:pt x="1397046" y="475005"/>
                </a:lnTo>
                <a:lnTo>
                  <a:pt x="1454069" y="433895"/>
                </a:lnTo>
                <a:lnTo>
                  <a:pt x="1494963" y="389432"/>
                </a:lnTo>
                <a:lnTo>
                  <a:pt x="1518331" y="342328"/>
                </a:lnTo>
                <a:lnTo>
                  <a:pt x="1523030" y="317995"/>
                </a:lnTo>
                <a:lnTo>
                  <a:pt x="1522903" y="293268"/>
                </a:lnTo>
                <a:lnTo>
                  <a:pt x="1517696" y="268236"/>
                </a:lnTo>
                <a:lnTo>
                  <a:pt x="2181525" y="157213"/>
                </a:lnTo>
                <a:lnTo>
                  <a:pt x="1427399" y="157213"/>
                </a:lnTo>
                <a:lnTo>
                  <a:pt x="1403650" y="141223"/>
                </a:lnTo>
                <a:lnTo>
                  <a:pt x="1377742" y="125971"/>
                </a:lnTo>
                <a:lnTo>
                  <a:pt x="1319957" y="97764"/>
                </a:lnTo>
                <a:lnTo>
                  <a:pt x="1254806" y="72770"/>
                </a:lnTo>
                <a:lnTo>
                  <a:pt x="1183331" y="51168"/>
                </a:lnTo>
                <a:lnTo>
                  <a:pt x="1145447" y="41681"/>
                </a:lnTo>
                <a:lnTo>
                  <a:pt x="1106267" y="33121"/>
                </a:lnTo>
                <a:lnTo>
                  <a:pt x="1065919" y="25488"/>
                </a:lnTo>
                <a:lnTo>
                  <a:pt x="1024492" y="18808"/>
                </a:lnTo>
                <a:lnTo>
                  <a:pt x="982112" y="13106"/>
                </a:lnTo>
                <a:lnTo>
                  <a:pt x="938856" y="8394"/>
                </a:lnTo>
                <a:lnTo>
                  <a:pt x="894863" y="4711"/>
                </a:lnTo>
                <a:lnTo>
                  <a:pt x="850223" y="2070"/>
                </a:lnTo>
                <a:lnTo>
                  <a:pt x="805036" y="495"/>
                </a:lnTo>
                <a:lnTo>
                  <a:pt x="759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04061" y="5773483"/>
            <a:ext cx="1800225" cy="175260"/>
          </a:xfrm>
          <a:custGeom>
            <a:avLst/>
            <a:gdLst/>
            <a:ahLst/>
            <a:cxnLst/>
            <a:rect l="l" t="t" r="r" b="b"/>
            <a:pathLst>
              <a:path w="1800225" h="175260">
                <a:moveTo>
                  <a:pt x="1800098" y="0"/>
                </a:moveTo>
                <a:lnTo>
                  <a:pt x="0" y="174917"/>
                </a:lnTo>
                <a:lnTo>
                  <a:pt x="754126" y="174917"/>
                </a:lnTo>
                <a:lnTo>
                  <a:pt x="1800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661" y="5773483"/>
            <a:ext cx="3227705" cy="629920"/>
          </a:xfrm>
          <a:custGeom>
            <a:avLst/>
            <a:gdLst/>
            <a:ahLst/>
            <a:cxnLst/>
            <a:rect l="l" t="t" r="r" b="b"/>
            <a:pathLst>
              <a:path w="3227704" h="629920">
                <a:moveTo>
                  <a:pt x="3227497" y="0"/>
                </a:moveTo>
                <a:lnTo>
                  <a:pt x="1517696" y="285940"/>
                </a:lnTo>
                <a:lnTo>
                  <a:pt x="1522903" y="310972"/>
                </a:lnTo>
                <a:lnTo>
                  <a:pt x="1523030" y="335699"/>
                </a:lnTo>
                <a:lnTo>
                  <a:pt x="1508933" y="383870"/>
                </a:lnTo>
                <a:lnTo>
                  <a:pt x="1476548" y="429742"/>
                </a:lnTo>
                <a:lnTo>
                  <a:pt x="1427399" y="472617"/>
                </a:lnTo>
                <a:lnTo>
                  <a:pt x="1362883" y="511784"/>
                </a:lnTo>
                <a:lnTo>
                  <a:pt x="1325164" y="529767"/>
                </a:lnTo>
                <a:lnTo>
                  <a:pt x="1284143" y="546557"/>
                </a:lnTo>
                <a:lnTo>
                  <a:pt x="1239947" y="562063"/>
                </a:lnTo>
                <a:lnTo>
                  <a:pt x="1192742" y="576211"/>
                </a:lnTo>
                <a:lnTo>
                  <a:pt x="1142678" y="588898"/>
                </a:lnTo>
                <a:lnTo>
                  <a:pt x="1089960" y="600062"/>
                </a:lnTo>
                <a:lnTo>
                  <a:pt x="1034728" y="609587"/>
                </a:lnTo>
                <a:lnTo>
                  <a:pt x="977172" y="617385"/>
                </a:lnTo>
                <a:lnTo>
                  <a:pt x="917469" y="623392"/>
                </a:lnTo>
                <a:lnTo>
                  <a:pt x="855760" y="627506"/>
                </a:lnTo>
                <a:lnTo>
                  <a:pt x="793428" y="629602"/>
                </a:lnTo>
                <a:lnTo>
                  <a:pt x="731871" y="629665"/>
                </a:lnTo>
                <a:lnTo>
                  <a:pt x="671305" y="627773"/>
                </a:lnTo>
                <a:lnTo>
                  <a:pt x="611958" y="623989"/>
                </a:lnTo>
                <a:lnTo>
                  <a:pt x="554020" y="618375"/>
                </a:lnTo>
                <a:lnTo>
                  <a:pt x="497747" y="610996"/>
                </a:lnTo>
                <a:lnTo>
                  <a:pt x="443327" y="601941"/>
                </a:lnTo>
                <a:lnTo>
                  <a:pt x="391003" y="591261"/>
                </a:lnTo>
                <a:lnTo>
                  <a:pt x="340978" y="579031"/>
                </a:lnTo>
                <a:lnTo>
                  <a:pt x="293480" y="565315"/>
                </a:lnTo>
                <a:lnTo>
                  <a:pt x="248725" y="550176"/>
                </a:lnTo>
                <a:lnTo>
                  <a:pt x="206929" y="533704"/>
                </a:lnTo>
                <a:lnTo>
                  <a:pt x="168309" y="515950"/>
                </a:lnTo>
                <a:lnTo>
                  <a:pt x="133092" y="496989"/>
                </a:lnTo>
                <a:lnTo>
                  <a:pt x="73719" y="455701"/>
                </a:lnTo>
                <a:lnTo>
                  <a:pt x="30565" y="410400"/>
                </a:lnTo>
                <a:lnTo>
                  <a:pt x="5383" y="361632"/>
                </a:lnTo>
                <a:lnTo>
                  <a:pt x="0" y="311873"/>
                </a:lnTo>
                <a:lnTo>
                  <a:pt x="4720" y="287540"/>
                </a:lnTo>
                <a:lnTo>
                  <a:pt x="28135" y="240436"/>
                </a:lnTo>
                <a:lnTo>
                  <a:pt x="69046" y="195973"/>
                </a:lnTo>
                <a:lnTo>
                  <a:pt x="126094" y="154863"/>
                </a:lnTo>
                <a:lnTo>
                  <a:pt x="160232" y="135788"/>
                </a:lnTo>
                <a:lnTo>
                  <a:pt x="197900" y="117805"/>
                </a:lnTo>
                <a:lnTo>
                  <a:pt x="238921" y="101015"/>
                </a:lnTo>
                <a:lnTo>
                  <a:pt x="283129" y="85509"/>
                </a:lnTo>
                <a:lnTo>
                  <a:pt x="330335" y="71361"/>
                </a:lnTo>
                <a:lnTo>
                  <a:pt x="380399" y="58661"/>
                </a:lnTo>
                <a:lnTo>
                  <a:pt x="433116" y="47510"/>
                </a:lnTo>
                <a:lnTo>
                  <a:pt x="488336" y="37985"/>
                </a:lnTo>
                <a:lnTo>
                  <a:pt x="545892" y="30175"/>
                </a:lnTo>
                <a:lnTo>
                  <a:pt x="605608" y="24168"/>
                </a:lnTo>
                <a:lnTo>
                  <a:pt x="667317" y="20065"/>
                </a:lnTo>
                <a:lnTo>
                  <a:pt x="713469" y="18313"/>
                </a:lnTo>
                <a:lnTo>
                  <a:pt x="759418" y="17703"/>
                </a:lnTo>
                <a:lnTo>
                  <a:pt x="805036" y="18199"/>
                </a:lnTo>
                <a:lnTo>
                  <a:pt x="850223" y="19773"/>
                </a:lnTo>
                <a:lnTo>
                  <a:pt x="894863" y="22415"/>
                </a:lnTo>
                <a:lnTo>
                  <a:pt x="938856" y="26098"/>
                </a:lnTo>
                <a:lnTo>
                  <a:pt x="982112" y="30810"/>
                </a:lnTo>
                <a:lnTo>
                  <a:pt x="1024492" y="36512"/>
                </a:lnTo>
                <a:lnTo>
                  <a:pt x="1065919" y="43192"/>
                </a:lnTo>
                <a:lnTo>
                  <a:pt x="1106267" y="50825"/>
                </a:lnTo>
                <a:lnTo>
                  <a:pt x="1145447" y="59385"/>
                </a:lnTo>
                <a:lnTo>
                  <a:pt x="1183331" y="68872"/>
                </a:lnTo>
                <a:lnTo>
                  <a:pt x="1254806" y="90474"/>
                </a:lnTo>
                <a:lnTo>
                  <a:pt x="1319957" y="115468"/>
                </a:lnTo>
                <a:lnTo>
                  <a:pt x="1377742" y="143675"/>
                </a:lnTo>
                <a:lnTo>
                  <a:pt x="1427399" y="174917"/>
                </a:lnTo>
                <a:lnTo>
                  <a:pt x="3227497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8625" y="2207260"/>
            <a:ext cx="2351405" cy="612140"/>
          </a:xfrm>
          <a:custGeom>
            <a:avLst/>
            <a:gdLst/>
            <a:ahLst/>
            <a:cxnLst/>
            <a:rect l="l" t="t" r="r" b="b"/>
            <a:pathLst>
              <a:path w="2351405" h="612139">
                <a:moveTo>
                  <a:pt x="768819" y="0"/>
                </a:moveTo>
                <a:lnTo>
                  <a:pt x="706297" y="762"/>
                </a:lnTo>
                <a:lnTo>
                  <a:pt x="645134" y="3555"/>
                </a:lnTo>
                <a:lnTo>
                  <a:pt x="585508" y="8254"/>
                </a:lnTo>
                <a:lnTo>
                  <a:pt x="527634" y="14731"/>
                </a:lnTo>
                <a:lnTo>
                  <a:pt x="471690" y="22987"/>
                </a:lnTo>
                <a:lnTo>
                  <a:pt x="417880" y="32892"/>
                </a:lnTo>
                <a:lnTo>
                  <a:pt x="366420" y="44450"/>
                </a:lnTo>
                <a:lnTo>
                  <a:pt x="317487" y="57403"/>
                </a:lnTo>
                <a:lnTo>
                  <a:pt x="271284" y="71881"/>
                </a:lnTo>
                <a:lnTo>
                  <a:pt x="228015" y="87629"/>
                </a:lnTo>
                <a:lnTo>
                  <a:pt x="187871" y="104775"/>
                </a:lnTo>
                <a:lnTo>
                  <a:pt x="151066" y="123062"/>
                </a:lnTo>
                <a:lnTo>
                  <a:pt x="117767" y="142493"/>
                </a:lnTo>
                <a:lnTo>
                  <a:pt x="62547" y="184403"/>
                </a:lnTo>
                <a:lnTo>
                  <a:pt x="23787" y="229869"/>
                </a:lnTo>
                <a:lnTo>
                  <a:pt x="3086" y="278129"/>
                </a:lnTo>
                <a:lnTo>
                  <a:pt x="0" y="303275"/>
                </a:lnTo>
                <a:lnTo>
                  <a:pt x="1968" y="328422"/>
                </a:lnTo>
                <a:lnTo>
                  <a:pt x="20497" y="376936"/>
                </a:lnTo>
                <a:lnTo>
                  <a:pt x="57213" y="422655"/>
                </a:lnTo>
                <a:lnTo>
                  <a:pt x="110553" y="464947"/>
                </a:lnTo>
                <a:lnTo>
                  <a:pt x="178968" y="503174"/>
                </a:lnTo>
                <a:lnTo>
                  <a:pt x="218338" y="520573"/>
                </a:lnTo>
                <a:lnTo>
                  <a:pt x="260896" y="536701"/>
                </a:lnTo>
                <a:lnTo>
                  <a:pt x="306438" y="551434"/>
                </a:lnTo>
                <a:lnTo>
                  <a:pt x="354787" y="564768"/>
                </a:lnTo>
                <a:lnTo>
                  <a:pt x="405726" y="576706"/>
                </a:lnTo>
                <a:lnTo>
                  <a:pt x="459079" y="586993"/>
                </a:lnTo>
                <a:lnTo>
                  <a:pt x="514642" y="595629"/>
                </a:lnTo>
                <a:lnTo>
                  <a:pt x="572223" y="602614"/>
                </a:lnTo>
                <a:lnTo>
                  <a:pt x="631621" y="607694"/>
                </a:lnTo>
                <a:lnTo>
                  <a:pt x="692658" y="610869"/>
                </a:lnTo>
                <a:lnTo>
                  <a:pt x="755129" y="612139"/>
                </a:lnTo>
                <a:lnTo>
                  <a:pt x="817651" y="611377"/>
                </a:lnTo>
                <a:lnTo>
                  <a:pt x="878827" y="608584"/>
                </a:lnTo>
                <a:lnTo>
                  <a:pt x="938453" y="603885"/>
                </a:lnTo>
                <a:lnTo>
                  <a:pt x="996327" y="597407"/>
                </a:lnTo>
                <a:lnTo>
                  <a:pt x="1052296" y="589152"/>
                </a:lnTo>
                <a:lnTo>
                  <a:pt x="1106017" y="579247"/>
                </a:lnTo>
                <a:lnTo>
                  <a:pt x="1157579" y="567689"/>
                </a:lnTo>
                <a:lnTo>
                  <a:pt x="1206474" y="554736"/>
                </a:lnTo>
                <a:lnTo>
                  <a:pt x="1252702" y="540257"/>
                </a:lnTo>
                <a:lnTo>
                  <a:pt x="1295882" y="524510"/>
                </a:lnTo>
                <a:lnTo>
                  <a:pt x="1336141" y="507364"/>
                </a:lnTo>
                <a:lnTo>
                  <a:pt x="1372844" y="489076"/>
                </a:lnTo>
                <a:lnTo>
                  <a:pt x="1406245" y="469645"/>
                </a:lnTo>
                <a:lnTo>
                  <a:pt x="1461363" y="427736"/>
                </a:lnTo>
                <a:lnTo>
                  <a:pt x="1500225" y="382397"/>
                </a:lnTo>
                <a:lnTo>
                  <a:pt x="1520926" y="334010"/>
                </a:lnTo>
                <a:lnTo>
                  <a:pt x="1523974" y="308863"/>
                </a:lnTo>
                <a:lnTo>
                  <a:pt x="2350998" y="193928"/>
                </a:lnTo>
                <a:lnTo>
                  <a:pt x="1471015" y="193928"/>
                </a:lnTo>
                <a:lnTo>
                  <a:pt x="1452727" y="176784"/>
                </a:lnTo>
                <a:lnTo>
                  <a:pt x="1432153" y="160274"/>
                </a:lnTo>
                <a:lnTo>
                  <a:pt x="1384147" y="129286"/>
                </a:lnTo>
                <a:lnTo>
                  <a:pt x="1327886" y="101091"/>
                </a:lnTo>
                <a:lnTo>
                  <a:pt x="1264132" y="75818"/>
                </a:lnTo>
                <a:lnTo>
                  <a:pt x="1193774" y="53848"/>
                </a:lnTo>
                <a:lnTo>
                  <a:pt x="1156309" y="44195"/>
                </a:lnTo>
                <a:lnTo>
                  <a:pt x="1117447" y="35305"/>
                </a:lnTo>
                <a:lnTo>
                  <a:pt x="1077315" y="27431"/>
                </a:lnTo>
                <a:lnTo>
                  <a:pt x="1035989" y="20447"/>
                </a:lnTo>
                <a:lnTo>
                  <a:pt x="993597" y="14477"/>
                </a:lnTo>
                <a:lnTo>
                  <a:pt x="950214" y="9525"/>
                </a:lnTo>
                <a:lnTo>
                  <a:pt x="905954" y="5461"/>
                </a:lnTo>
                <a:lnTo>
                  <a:pt x="860894" y="2539"/>
                </a:lnTo>
                <a:lnTo>
                  <a:pt x="815149" y="762"/>
                </a:lnTo>
                <a:lnTo>
                  <a:pt x="768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8625" y="2207260"/>
            <a:ext cx="2443480" cy="612140"/>
          </a:xfrm>
          <a:custGeom>
            <a:avLst/>
            <a:gdLst/>
            <a:ahLst/>
            <a:cxnLst/>
            <a:rect l="l" t="t" r="r" b="b"/>
            <a:pathLst>
              <a:path w="2443480" h="612139">
                <a:moveTo>
                  <a:pt x="2443327" y="181101"/>
                </a:moveTo>
                <a:lnTo>
                  <a:pt x="1523974" y="308863"/>
                </a:lnTo>
                <a:lnTo>
                  <a:pt x="1520926" y="334010"/>
                </a:lnTo>
                <a:lnTo>
                  <a:pt x="1512925" y="358520"/>
                </a:lnTo>
                <a:lnTo>
                  <a:pt x="1482953" y="405511"/>
                </a:lnTo>
                <a:lnTo>
                  <a:pt x="1435709" y="449199"/>
                </a:lnTo>
                <a:lnTo>
                  <a:pt x="1372844" y="489076"/>
                </a:lnTo>
                <a:lnTo>
                  <a:pt x="1336141" y="507364"/>
                </a:lnTo>
                <a:lnTo>
                  <a:pt x="1295882" y="524510"/>
                </a:lnTo>
                <a:lnTo>
                  <a:pt x="1252702" y="540257"/>
                </a:lnTo>
                <a:lnTo>
                  <a:pt x="1206474" y="554736"/>
                </a:lnTo>
                <a:lnTo>
                  <a:pt x="1157579" y="567689"/>
                </a:lnTo>
                <a:lnTo>
                  <a:pt x="1106017" y="579247"/>
                </a:lnTo>
                <a:lnTo>
                  <a:pt x="1052296" y="589152"/>
                </a:lnTo>
                <a:lnTo>
                  <a:pt x="996327" y="597407"/>
                </a:lnTo>
                <a:lnTo>
                  <a:pt x="938453" y="603885"/>
                </a:lnTo>
                <a:lnTo>
                  <a:pt x="878827" y="608584"/>
                </a:lnTo>
                <a:lnTo>
                  <a:pt x="817651" y="611377"/>
                </a:lnTo>
                <a:lnTo>
                  <a:pt x="755129" y="612139"/>
                </a:lnTo>
                <a:lnTo>
                  <a:pt x="692658" y="610869"/>
                </a:lnTo>
                <a:lnTo>
                  <a:pt x="631621" y="607694"/>
                </a:lnTo>
                <a:lnTo>
                  <a:pt x="572223" y="602614"/>
                </a:lnTo>
                <a:lnTo>
                  <a:pt x="514642" y="595629"/>
                </a:lnTo>
                <a:lnTo>
                  <a:pt x="459079" y="586993"/>
                </a:lnTo>
                <a:lnTo>
                  <a:pt x="405726" y="576706"/>
                </a:lnTo>
                <a:lnTo>
                  <a:pt x="354787" y="564768"/>
                </a:lnTo>
                <a:lnTo>
                  <a:pt x="306438" y="551434"/>
                </a:lnTo>
                <a:lnTo>
                  <a:pt x="260896" y="536701"/>
                </a:lnTo>
                <a:lnTo>
                  <a:pt x="218338" y="520573"/>
                </a:lnTo>
                <a:lnTo>
                  <a:pt x="178968" y="503174"/>
                </a:lnTo>
                <a:lnTo>
                  <a:pt x="142976" y="484631"/>
                </a:lnTo>
                <a:lnTo>
                  <a:pt x="81902" y="444245"/>
                </a:lnTo>
                <a:lnTo>
                  <a:pt x="36677" y="400176"/>
                </a:lnTo>
                <a:lnTo>
                  <a:pt x="8864" y="352932"/>
                </a:lnTo>
                <a:lnTo>
                  <a:pt x="0" y="303275"/>
                </a:lnTo>
                <a:lnTo>
                  <a:pt x="3086" y="278129"/>
                </a:lnTo>
                <a:lnTo>
                  <a:pt x="23787" y="229869"/>
                </a:lnTo>
                <a:lnTo>
                  <a:pt x="62547" y="184403"/>
                </a:lnTo>
                <a:lnTo>
                  <a:pt x="117767" y="142493"/>
                </a:lnTo>
                <a:lnTo>
                  <a:pt x="151066" y="123062"/>
                </a:lnTo>
                <a:lnTo>
                  <a:pt x="187871" y="104775"/>
                </a:lnTo>
                <a:lnTo>
                  <a:pt x="228015" y="87629"/>
                </a:lnTo>
                <a:lnTo>
                  <a:pt x="271284" y="71881"/>
                </a:lnTo>
                <a:lnTo>
                  <a:pt x="317487" y="57403"/>
                </a:lnTo>
                <a:lnTo>
                  <a:pt x="366420" y="44450"/>
                </a:lnTo>
                <a:lnTo>
                  <a:pt x="417880" y="32892"/>
                </a:lnTo>
                <a:lnTo>
                  <a:pt x="471690" y="22987"/>
                </a:lnTo>
                <a:lnTo>
                  <a:pt x="527634" y="14731"/>
                </a:lnTo>
                <a:lnTo>
                  <a:pt x="585508" y="8254"/>
                </a:lnTo>
                <a:lnTo>
                  <a:pt x="645134" y="3555"/>
                </a:lnTo>
                <a:lnTo>
                  <a:pt x="706297" y="762"/>
                </a:lnTo>
                <a:lnTo>
                  <a:pt x="768819" y="0"/>
                </a:lnTo>
                <a:lnTo>
                  <a:pt x="815149" y="762"/>
                </a:lnTo>
                <a:lnTo>
                  <a:pt x="860894" y="2539"/>
                </a:lnTo>
                <a:lnTo>
                  <a:pt x="905954" y="5461"/>
                </a:lnTo>
                <a:lnTo>
                  <a:pt x="950214" y="9525"/>
                </a:lnTo>
                <a:lnTo>
                  <a:pt x="993597" y="14477"/>
                </a:lnTo>
                <a:lnTo>
                  <a:pt x="1035989" y="20447"/>
                </a:lnTo>
                <a:lnTo>
                  <a:pt x="1077315" y="27431"/>
                </a:lnTo>
                <a:lnTo>
                  <a:pt x="1117447" y="35305"/>
                </a:lnTo>
                <a:lnTo>
                  <a:pt x="1156309" y="44195"/>
                </a:lnTo>
                <a:lnTo>
                  <a:pt x="1193774" y="53848"/>
                </a:lnTo>
                <a:lnTo>
                  <a:pt x="1264132" y="75818"/>
                </a:lnTo>
                <a:lnTo>
                  <a:pt x="1327886" y="101091"/>
                </a:lnTo>
                <a:lnTo>
                  <a:pt x="1384147" y="129286"/>
                </a:lnTo>
                <a:lnTo>
                  <a:pt x="1432153" y="160274"/>
                </a:lnTo>
                <a:lnTo>
                  <a:pt x="1471015" y="193928"/>
                </a:lnTo>
                <a:lnTo>
                  <a:pt x="2443327" y="181101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08836" y="2809113"/>
            <a:ext cx="942975" cy="596900"/>
          </a:xfrm>
          <a:custGeom>
            <a:avLst/>
            <a:gdLst/>
            <a:ahLst/>
            <a:cxnLst/>
            <a:rect l="l" t="t" r="r" b="b"/>
            <a:pathLst>
              <a:path w="942975" h="596900">
                <a:moveTo>
                  <a:pt x="314655" y="0"/>
                </a:moveTo>
                <a:lnTo>
                  <a:pt x="0" y="0"/>
                </a:lnTo>
                <a:lnTo>
                  <a:pt x="942416" y="596900"/>
                </a:lnTo>
                <a:lnTo>
                  <a:pt x="314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765" y="2209926"/>
            <a:ext cx="1524000" cy="612140"/>
          </a:xfrm>
          <a:custGeom>
            <a:avLst/>
            <a:gdLst/>
            <a:ahLst/>
            <a:cxnLst/>
            <a:rect l="l" t="t" r="r" b="b"/>
            <a:pathLst>
              <a:path w="1524000" h="612139">
                <a:moveTo>
                  <a:pt x="785482" y="0"/>
                </a:moveTo>
                <a:lnTo>
                  <a:pt x="725385" y="126"/>
                </a:lnTo>
                <a:lnTo>
                  <a:pt x="664870" y="2286"/>
                </a:lnTo>
                <a:lnTo>
                  <a:pt x="604189" y="6476"/>
                </a:lnTo>
                <a:lnTo>
                  <a:pt x="543585" y="12700"/>
                </a:lnTo>
                <a:lnTo>
                  <a:pt x="484441" y="20827"/>
                </a:lnTo>
                <a:lnTo>
                  <a:pt x="428028" y="30734"/>
                </a:lnTo>
                <a:lnTo>
                  <a:pt x="374484" y="42290"/>
                </a:lnTo>
                <a:lnTo>
                  <a:pt x="323964" y="55372"/>
                </a:lnTo>
                <a:lnTo>
                  <a:pt x="276567" y="69850"/>
                </a:lnTo>
                <a:lnTo>
                  <a:pt x="232435" y="85725"/>
                </a:lnTo>
                <a:lnTo>
                  <a:pt x="191719" y="102743"/>
                </a:lnTo>
                <a:lnTo>
                  <a:pt x="154533" y="121031"/>
                </a:lnTo>
                <a:lnTo>
                  <a:pt x="121005" y="140335"/>
                </a:lnTo>
                <a:lnTo>
                  <a:pt x="65468" y="181610"/>
                </a:lnTo>
                <a:lnTo>
                  <a:pt x="26174" y="225933"/>
                </a:lnTo>
                <a:lnTo>
                  <a:pt x="4178" y="272542"/>
                </a:lnTo>
                <a:lnTo>
                  <a:pt x="0" y="296418"/>
                </a:lnTo>
                <a:lnTo>
                  <a:pt x="533" y="320548"/>
                </a:lnTo>
                <a:lnTo>
                  <a:pt x="16281" y="369188"/>
                </a:lnTo>
                <a:lnTo>
                  <a:pt x="52069" y="417322"/>
                </a:lnTo>
                <a:lnTo>
                  <a:pt x="105422" y="461518"/>
                </a:lnTo>
                <a:lnTo>
                  <a:pt x="137960" y="481838"/>
                </a:lnTo>
                <a:lnTo>
                  <a:pt x="174078" y="500761"/>
                </a:lnTo>
                <a:lnTo>
                  <a:pt x="213537" y="518540"/>
                </a:lnTo>
                <a:lnTo>
                  <a:pt x="256095" y="534924"/>
                </a:lnTo>
                <a:lnTo>
                  <a:pt x="301510" y="549783"/>
                </a:lnTo>
                <a:lnTo>
                  <a:pt x="349529" y="563245"/>
                </a:lnTo>
                <a:lnTo>
                  <a:pt x="399910" y="575183"/>
                </a:lnTo>
                <a:lnTo>
                  <a:pt x="452412" y="585597"/>
                </a:lnTo>
                <a:lnTo>
                  <a:pt x="506793" y="594360"/>
                </a:lnTo>
                <a:lnTo>
                  <a:pt x="562800" y="601345"/>
                </a:lnTo>
                <a:lnTo>
                  <a:pt x="620204" y="606678"/>
                </a:lnTo>
                <a:lnTo>
                  <a:pt x="678738" y="610235"/>
                </a:lnTo>
                <a:lnTo>
                  <a:pt x="738187" y="611886"/>
                </a:lnTo>
                <a:lnTo>
                  <a:pt x="798283" y="611759"/>
                </a:lnTo>
                <a:lnTo>
                  <a:pt x="858799" y="609600"/>
                </a:lnTo>
                <a:lnTo>
                  <a:pt x="919479" y="605409"/>
                </a:lnTo>
                <a:lnTo>
                  <a:pt x="980071" y="599186"/>
                </a:lnTo>
                <a:lnTo>
                  <a:pt x="1294726" y="599186"/>
                </a:lnTo>
                <a:lnTo>
                  <a:pt x="1237703" y="544957"/>
                </a:lnTo>
                <a:lnTo>
                  <a:pt x="1273009" y="532892"/>
                </a:lnTo>
                <a:lnTo>
                  <a:pt x="1306156" y="520064"/>
                </a:lnTo>
                <a:lnTo>
                  <a:pt x="1365846" y="492506"/>
                </a:lnTo>
                <a:lnTo>
                  <a:pt x="1416392" y="462661"/>
                </a:lnTo>
                <a:lnTo>
                  <a:pt x="1457540" y="430784"/>
                </a:lnTo>
                <a:lnTo>
                  <a:pt x="1489163" y="397256"/>
                </a:lnTo>
                <a:lnTo>
                  <a:pt x="1510753" y="362458"/>
                </a:lnTo>
                <a:lnTo>
                  <a:pt x="1523834" y="308863"/>
                </a:lnTo>
                <a:lnTo>
                  <a:pt x="1522945" y="290702"/>
                </a:lnTo>
                <a:lnTo>
                  <a:pt x="1503895" y="236347"/>
                </a:lnTo>
                <a:lnTo>
                  <a:pt x="1471637" y="194563"/>
                </a:lnTo>
                <a:lnTo>
                  <a:pt x="1418297" y="150368"/>
                </a:lnTo>
                <a:lnTo>
                  <a:pt x="1385785" y="130048"/>
                </a:lnTo>
                <a:lnTo>
                  <a:pt x="1349590" y="111125"/>
                </a:lnTo>
                <a:lnTo>
                  <a:pt x="1310220" y="93345"/>
                </a:lnTo>
                <a:lnTo>
                  <a:pt x="1267548" y="76962"/>
                </a:lnTo>
                <a:lnTo>
                  <a:pt x="1222209" y="62102"/>
                </a:lnTo>
                <a:lnTo>
                  <a:pt x="1174203" y="48640"/>
                </a:lnTo>
                <a:lnTo>
                  <a:pt x="1123784" y="36575"/>
                </a:lnTo>
                <a:lnTo>
                  <a:pt x="1071333" y="26288"/>
                </a:lnTo>
                <a:lnTo>
                  <a:pt x="1016901" y="17525"/>
                </a:lnTo>
                <a:lnTo>
                  <a:pt x="960882" y="10540"/>
                </a:lnTo>
                <a:lnTo>
                  <a:pt x="903478" y="5207"/>
                </a:lnTo>
                <a:lnTo>
                  <a:pt x="844931" y="1650"/>
                </a:lnTo>
                <a:lnTo>
                  <a:pt x="785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765" y="2209926"/>
            <a:ext cx="1922780" cy="1196340"/>
          </a:xfrm>
          <a:custGeom>
            <a:avLst/>
            <a:gdLst/>
            <a:ahLst/>
            <a:cxnLst/>
            <a:rect l="l" t="t" r="r" b="b"/>
            <a:pathLst>
              <a:path w="1922780" h="1196339">
                <a:moveTo>
                  <a:pt x="1922487" y="1196086"/>
                </a:moveTo>
                <a:lnTo>
                  <a:pt x="980071" y="599186"/>
                </a:lnTo>
                <a:lnTo>
                  <a:pt x="919479" y="605409"/>
                </a:lnTo>
                <a:lnTo>
                  <a:pt x="858799" y="609600"/>
                </a:lnTo>
                <a:lnTo>
                  <a:pt x="798283" y="611759"/>
                </a:lnTo>
                <a:lnTo>
                  <a:pt x="738187" y="611886"/>
                </a:lnTo>
                <a:lnTo>
                  <a:pt x="678738" y="610235"/>
                </a:lnTo>
                <a:lnTo>
                  <a:pt x="620204" y="606678"/>
                </a:lnTo>
                <a:lnTo>
                  <a:pt x="562800" y="601345"/>
                </a:lnTo>
                <a:lnTo>
                  <a:pt x="506793" y="594360"/>
                </a:lnTo>
                <a:lnTo>
                  <a:pt x="452412" y="585597"/>
                </a:lnTo>
                <a:lnTo>
                  <a:pt x="399910" y="575183"/>
                </a:lnTo>
                <a:lnTo>
                  <a:pt x="349529" y="563245"/>
                </a:lnTo>
                <a:lnTo>
                  <a:pt x="301510" y="549783"/>
                </a:lnTo>
                <a:lnTo>
                  <a:pt x="256095" y="534924"/>
                </a:lnTo>
                <a:lnTo>
                  <a:pt x="213537" y="518540"/>
                </a:lnTo>
                <a:lnTo>
                  <a:pt x="174078" y="500761"/>
                </a:lnTo>
                <a:lnTo>
                  <a:pt x="137960" y="481838"/>
                </a:lnTo>
                <a:lnTo>
                  <a:pt x="105422" y="461518"/>
                </a:lnTo>
                <a:lnTo>
                  <a:pt x="52069" y="417322"/>
                </a:lnTo>
                <a:lnTo>
                  <a:pt x="16281" y="369188"/>
                </a:lnTo>
                <a:lnTo>
                  <a:pt x="533" y="320548"/>
                </a:lnTo>
                <a:lnTo>
                  <a:pt x="0" y="296418"/>
                </a:lnTo>
                <a:lnTo>
                  <a:pt x="4178" y="272542"/>
                </a:lnTo>
                <a:lnTo>
                  <a:pt x="26174" y="225933"/>
                </a:lnTo>
                <a:lnTo>
                  <a:pt x="65468" y="181610"/>
                </a:lnTo>
                <a:lnTo>
                  <a:pt x="121005" y="140335"/>
                </a:lnTo>
                <a:lnTo>
                  <a:pt x="154533" y="121031"/>
                </a:lnTo>
                <a:lnTo>
                  <a:pt x="191719" y="102743"/>
                </a:lnTo>
                <a:lnTo>
                  <a:pt x="232435" y="85725"/>
                </a:lnTo>
                <a:lnTo>
                  <a:pt x="276567" y="69850"/>
                </a:lnTo>
                <a:lnTo>
                  <a:pt x="323964" y="55372"/>
                </a:lnTo>
                <a:lnTo>
                  <a:pt x="374484" y="42290"/>
                </a:lnTo>
                <a:lnTo>
                  <a:pt x="428028" y="30734"/>
                </a:lnTo>
                <a:lnTo>
                  <a:pt x="484441" y="20827"/>
                </a:lnTo>
                <a:lnTo>
                  <a:pt x="543585" y="12700"/>
                </a:lnTo>
                <a:lnTo>
                  <a:pt x="604189" y="6476"/>
                </a:lnTo>
                <a:lnTo>
                  <a:pt x="664870" y="2286"/>
                </a:lnTo>
                <a:lnTo>
                  <a:pt x="725385" y="126"/>
                </a:lnTo>
                <a:lnTo>
                  <a:pt x="785482" y="0"/>
                </a:lnTo>
                <a:lnTo>
                  <a:pt x="844931" y="1650"/>
                </a:lnTo>
                <a:lnTo>
                  <a:pt x="903478" y="5207"/>
                </a:lnTo>
                <a:lnTo>
                  <a:pt x="960882" y="10540"/>
                </a:lnTo>
                <a:lnTo>
                  <a:pt x="1016901" y="17525"/>
                </a:lnTo>
                <a:lnTo>
                  <a:pt x="1071333" y="26288"/>
                </a:lnTo>
                <a:lnTo>
                  <a:pt x="1123784" y="36575"/>
                </a:lnTo>
                <a:lnTo>
                  <a:pt x="1174203" y="48640"/>
                </a:lnTo>
                <a:lnTo>
                  <a:pt x="1222209" y="62102"/>
                </a:lnTo>
                <a:lnTo>
                  <a:pt x="1267548" y="76962"/>
                </a:lnTo>
                <a:lnTo>
                  <a:pt x="1310220" y="93345"/>
                </a:lnTo>
                <a:lnTo>
                  <a:pt x="1349590" y="111125"/>
                </a:lnTo>
                <a:lnTo>
                  <a:pt x="1385785" y="130048"/>
                </a:lnTo>
                <a:lnTo>
                  <a:pt x="1418297" y="150368"/>
                </a:lnTo>
                <a:lnTo>
                  <a:pt x="1471637" y="194563"/>
                </a:lnTo>
                <a:lnTo>
                  <a:pt x="1503895" y="236347"/>
                </a:lnTo>
                <a:lnTo>
                  <a:pt x="1519389" y="272542"/>
                </a:lnTo>
                <a:lnTo>
                  <a:pt x="1523834" y="308863"/>
                </a:lnTo>
                <a:lnTo>
                  <a:pt x="1522056" y="326898"/>
                </a:lnTo>
                <a:lnTo>
                  <a:pt x="1501228" y="379984"/>
                </a:lnTo>
                <a:lnTo>
                  <a:pt x="1474558" y="414147"/>
                </a:lnTo>
                <a:lnTo>
                  <a:pt x="1438236" y="446913"/>
                </a:lnTo>
                <a:lnTo>
                  <a:pt x="1392262" y="477900"/>
                </a:lnTo>
                <a:lnTo>
                  <a:pt x="1337144" y="506602"/>
                </a:lnTo>
                <a:lnTo>
                  <a:pt x="1273009" y="532892"/>
                </a:lnTo>
                <a:lnTo>
                  <a:pt x="1237703" y="544957"/>
                </a:lnTo>
                <a:lnTo>
                  <a:pt x="1922487" y="1196086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23186" y="2686430"/>
            <a:ext cx="5443220" cy="859155"/>
          </a:xfrm>
          <a:custGeom>
            <a:avLst/>
            <a:gdLst/>
            <a:ahLst/>
            <a:cxnLst/>
            <a:rect l="l" t="t" r="r" b="b"/>
            <a:pathLst>
              <a:path w="5443220" h="859154">
                <a:moveTo>
                  <a:pt x="706119" y="0"/>
                </a:moveTo>
                <a:lnTo>
                  <a:pt x="0" y="0"/>
                </a:lnTo>
                <a:lnTo>
                  <a:pt x="5442966" y="859155"/>
                </a:lnTo>
                <a:lnTo>
                  <a:pt x="706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9006" y="2209926"/>
            <a:ext cx="2100580" cy="612140"/>
          </a:xfrm>
          <a:custGeom>
            <a:avLst/>
            <a:gdLst/>
            <a:ahLst/>
            <a:cxnLst/>
            <a:rect l="l" t="t" r="r" b="b"/>
            <a:pathLst>
              <a:path w="2100580" h="612139">
                <a:moveTo>
                  <a:pt x="789482" y="0"/>
                </a:moveTo>
                <a:lnTo>
                  <a:pt x="730783" y="126"/>
                </a:lnTo>
                <a:lnTo>
                  <a:pt x="672401" y="2032"/>
                </a:lnTo>
                <a:lnTo>
                  <a:pt x="614616" y="5587"/>
                </a:lnTo>
                <a:lnTo>
                  <a:pt x="557682" y="11049"/>
                </a:lnTo>
                <a:lnTo>
                  <a:pt x="501891" y="18161"/>
                </a:lnTo>
                <a:lnTo>
                  <a:pt x="447497" y="27050"/>
                </a:lnTo>
                <a:lnTo>
                  <a:pt x="394779" y="37592"/>
                </a:lnTo>
                <a:lnTo>
                  <a:pt x="344017" y="49911"/>
                </a:lnTo>
                <a:lnTo>
                  <a:pt x="295478" y="63753"/>
                </a:lnTo>
                <a:lnTo>
                  <a:pt x="249427" y="79248"/>
                </a:lnTo>
                <a:lnTo>
                  <a:pt x="206146" y="96393"/>
                </a:lnTo>
                <a:lnTo>
                  <a:pt x="165900" y="115062"/>
                </a:lnTo>
                <a:lnTo>
                  <a:pt x="128968" y="135382"/>
                </a:lnTo>
                <a:lnTo>
                  <a:pt x="96227" y="156845"/>
                </a:lnTo>
                <a:lnTo>
                  <a:pt x="45275" y="201422"/>
                </a:lnTo>
                <a:lnTo>
                  <a:pt x="13347" y="247650"/>
                </a:lnTo>
                <a:lnTo>
                  <a:pt x="0" y="294767"/>
                </a:lnTo>
                <a:lnTo>
                  <a:pt x="165" y="318388"/>
                </a:lnTo>
                <a:lnTo>
                  <a:pt x="13906" y="364998"/>
                </a:lnTo>
                <a:lnTo>
                  <a:pt x="45161" y="410337"/>
                </a:lnTo>
                <a:lnTo>
                  <a:pt x="93510" y="453263"/>
                </a:lnTo>
                <a:lnTo>
                  <a:pt x="158521" y="493140"/>
                </a:lnTo>
                <a:lnTo>
                  <a:pt x="197142" y="511683"/>
                </a:lnTo>
                <a:lnTo>
                  <a:pt x="239776" y="529082"/>
                </a:lnTo>
                <a:lnTo>
                  <a:pt x="286346" y="545211"/>
                </a:lnTo>
                <a:lnTo>
                  <a:pt x="336829" y="560070"/>
                </a:lnTo>
                <a:lnTo>
                  <a:pt x="390118" y="573277"/>
                </a:lnTo>
                <a:lnTo>
                  <a:pt x="445008" y="584453"/>
                </a:lnTo>
                <a:lnTo>
                  <a:pt x="501230" y="593725"/>
                </a:lnTo>
                <a:lnTo>
                  <a:pt x="558444" y="601090"/>
                </a:lnTo>
                <a:lnTo>
                  <a:pt x="616458" y="606551"/>
                </a:lnTo>
                <a:lnTo>
                  <a:pt x="674966" y="610108"/>
                </a:lnTo>
                <a:lnTo>
                  <a:pt x="733704" y="611886"/>
                </a:lnTo>
                <a:lnTo>
                  <a:pt x="792403" y="611759"/>
                </a:lnTo>
                <a:lnTo>
                  <a:pt x="850773" y="609853"/>
                </a:lnTo>
                <a:lnTo>
                  <a:pt x="908558" y="606298"/>
                </a:lnTo>
                <a:lnTo>
                  <a:pt x="965492" y="600837"/>
                </a:lnTo>
                <a:lnTo>
                  <a:pt x="1021308" y="593725"/>
                </a:lnTo>
                <a:lnTo>
                  <a:pt x="1075664" y="584835"/>
                </a:lnTo>
                <a:lnTo>
                  <a:pt x="1128369" y="574294"/>
                </a:lnTo>
                <a:lnTo>
                  <a:pt x="1179169" y="561975"/>
                </a:lnTo>
                <a:lnTo>
                  <a:pt x="1227683" y="548132"/>
                </a:lnTo>
                <a:lnTo>
                  <a:pt x="1273784" y="532638"/>
                </a:lnTo>
                <a:lnTo>
                  <a:pt x="1316964" y="515493"/>
                </a:lnTo>
                <a:lnTo>
                  <a:pt x="1357223" y="496824"/>
                </a:lnTo>
                <a:lnTo>
                  <a:pt x="1394180" y="476503"/>
                </a:lnTo>
                <a:lnTo>
                  <a:pt x="2100300" y="476503"/>
                </a:lnTo>
                <a:lnTo>
                  <a:pt x="1507337" y="368935"/>
                </a:lnTo>
                <a:lnTo>
                  <a:pt x="1515465" y="350647"/>
                </a:lnTo>
                <a:lnTo>
                  <a:pt x="1520799" y="332232"/>
                </a:lnTo>
                <a:lnTo>
                  <a:pt x="1523466" y="313944"/>
                </a:lnTo>
                <a:lnTo>
                  <a:pt x="1523212" y="295783"/>
                </a:lnTo>
                <a:lnTo>
                  <a:pt x="1520418" y="277622"/>
                </a:lnTo>
                <a:lnTo>
                  <a:pt x="1483080" y="207518"/>
                </a:lnTo>
                <a:lnTo>
                  <a:pt x="1449552" y="174244"/>
                </a:lnTo>
                <a:lnTo>
                  <a:pt x="1406499" y="142875"/>
                </a:lnTo>
                <a:lnTo>
                  <a:pt x="1354302" y="113537"/>
                </a:lnTo>
                <a:lnTo>
                  <a:pt x="1293342" y="86740"/>
                </a:lnTo>
                <a:lnTo>
                  <a:pt x="1224127" y="62611"/>
                </a:lnTo>
                <a:lnTo>
                  <a:pt x="1186408" y="51815"/>
                </a:lnTo>
                <a:lnTo>
                  <a:pt x="1133068" y="38608"/>
                </a:lnTo>
                <a:lnTo>
                  <a:pt x="1078204" y="27432"/>
                </a:lnTo>
                <a:lnTo>
                  <a:pt x="1022019" y="18161"/>
                </a:lnTo>
                <a:lnTo>
                  <a:pt x="964768" y="10795"/>
                </a:lnTo>
                <a:lnTo>
                  <a:pt x="906741" y="5334"/>
                </a:lnTo>
                <a:lnTo>
                  <a:pt x="848233" y="1777"/>
                </a:lnTo>
                <a:lnTo>
                  <a:pt x="789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9006" y="2209926"/>
            <a:ext cx="6837680" cy="1336040"/>
          </a:xfrm>
          <a:custGeom>
            <a:avLst/>
            <a:gdLst/>
            <a:ahLst/>
            <a:cxnLst/>
            <a:rect l="l" t="t" r="r" b="b"/>
            <a:pathLst>
              <a:path w="6837680" h="1336039">
                <a:moveTo>
                  <a:pt x="6837146" y="1335659"/>
                </a:moveTo>
                <a:lnTo>
                  <a:pt x="1394180" y="476503"/>
                </a:lnTo>
                <a:lnTo>
                  <a:pt x="1357223" y="496824"/>
                </a:lnTo>
                <a:lnTo>
                  <a:pt x="1316964" y="515493"/>
                </a:lnTo>
                <a:lnTo>
                  <a:pt x="1273784" y="532638"/>
                </a:lnTo>
                <a:lnTo>
                  <a:pt x="1227683" y="548132"/>
                </a:lnTo>
                <a:lnTo>
                  <a:pt x="1179169" y="561975"/>
                </a:lnTo>
                <a:lnTo>
                  <a:pt x="1128369" y="574294"/>
                </a:lnTo>
                <a:lnTo>
                  <a:pt x="1075664" y="584835"/>
                </a:lnTo>
                <a:lnTo>
                  <a:pt x="1021283" y="593725"/>
                </a:lnTo>
                <a:lnTo>
                  <a:pt x="965492" y="600837"/>
                </a:lnTo>
                <a:lnTo>
                  <a:pt x="908558" y="606298"/>
                </a:lnTo>
                <a:lnTo>
                  <a:pt x="850773" y="609853"/>
                </a:lnTo>
                <a:lnTo>
                  <a:pt x="792403" y="611759"/>
                </a:lnTo>
                <a:lnTo>
                  <a:pt x="733704" y="611886"/>
                </a:lnTo>
                <a:lnTo>
                  <a:pt x="674966" y="610108"/>
                </a:lnTo>
                <a:lnTo>
                  <a:pt x="616458" y="606551"/>
                </a:lnTo>
                <a:lnTo>
                  <a:pt x="558444" y="601090"/>
                </a:lnTo>
                <a:lnTo>
                  <a:pt x="501205" y="593725"/>
                </a:lnTo>
                <a:lnTo>
                  <a:pt x="445008" y="584453"/>
                </a:lnTo>
                <a:lnTo>
                  <a:pt x="390118" y="573277"/>
                </a:lnTo>
                <a:lnTo>
                  <a:pt x="336829" y="560070"/>
                </a:lnTo>
                <a:lnTo>
                  <a:pt x="286346" y="545211"/>
                </a:lnTo>
                <a:lnTo>
                  <a:pt x="239776" y="529082"/>
                </a:lnTo>
                <a:lnTo>
                  <a:pt x="197142" y="511683"/>
                </a:lnTo>
                <a:lnTo>
                  <a:pt x="158521" y="493140"/>
                </a:lnTo>
                <a:lnTo>
                  <a:pt x="123964" y="473710"/>
                </a:lnTo>
                <a:lnTo>
                  <a:pt x="67221" y="432181"/>
                </a:lnTo>
                <a:lnTo>
                  <a:pt x="27368" y="387858"/>
                </a:lnTo>
                <a:lnTo>
                  <a:pt x="4813" y="341757"/>
                </a:lnTo>
                <a:lnTo>
                  <a:pt x="0" y="294767"/>
                </a:lnTo>
                <a:lnTo>
                  <a:pt x="4368" y="271145"/>
                </a:lnTo>
                <a:lnTo>
                  <a:pt x="26962" y="224409"/>
                </a:lnTo>
                <a:lnTo>
                  <a:pt x="68351" y="178815"/>
                </a:lnTo>
                <a:lnTo>
                  <a:pt x="128968" y="135382"/>
                </a:lnTo>
                <a:lnTo>
                  <a:pt x="165900" y="115062"/>
                </a:lnTo>
                <a:lnTo>
                  <a:pt x="206146" y="96393"/>
                </a:lnTo>
                <a:lnTo>
                  <a:pt x="249427" y="79248"/>
                </a:lnTo>
                <a:lnTo>
                  <a:pt x="295478" y="63753"/>
                </a:lnTo>
                <a:lnTo>
                  <a:pt x="344017" y="49911"/>
                </a:lnTo>
                <a:lnTo>
                  <a:pt x="394779" y="37592"/>
                </a:lnTo>
                <a:lnTo>
                  <a:pt x="447497" y="27050"/>
                </a:lnTo>
                <a:lnTo>
                  <a:pt x="501891" y="18161"/>
                </a:lnTo>
                <a:lnTo>
                  <a:pt x="557682" y="11049"/>
                </a:lnTo>
                <a:lnTo>
                  <a:pt x="614616" y="5587"/>
                </a:lnTo>
                <a:lnTo>
                  <a:pt x="672401" y="2032"/>
                </a:lnTo>
                <a:lnTo>
                  <a:pt x="730783" y="126"/>
                </a:lnTo>
                <a:lnTo>
                  <a:pt x="789482" y="0"/>
                </a:lnTo>
                <a:lnTo>
                  <a:pt x="848233" y="1777"/>
                </a:lnTo>
                <a:lnTo>
                  <a:pt x="906741" y="5334"/>
                </a:lnTo>
                <a:lnTo>
                  <a:pt x="964768" y="10795"/>
                </a:lnTo>
                <a:lnTo>
                  <a:pt x="1022019" y="18161"/>
                </a:lnTo>
                <a:lnTo>
                  <a:pt x="1078204" y="27432"/>
                </a:lnTo>
                <a:lnTo>
                  <a:pt x="1133068" y="38608"/>
                </a:lnTo>
                <a:lnTo>
                  <a:pt x="1186408" y="51815"/>
                </a:lnTo>
                <a:lnTo>
                  <a:pt x="1224127" y="62611"/>
                </a:lnTo>
                <a:lnTo>
                  <a:pt x="1293342" y="86740"/>
                </a:lnTo>
                <a:lnTo>
                  <a:pt x="1354302" y="113537"/>
                </a:lnTo>
                <a:lnTo>
                  <a:pt x="1406499" y="142875"/>
                </a:lnTo>
                <a:lnTo>
                  <a:pt x="1449552" y="174244"/>
                </a:lnTo>
                <a:lnTo>
                  <a:pt x="1483080" y="207518"/>
                </a:lnTo>
                <a:lnTo>
                  <a:pt x="1506829" y="242062"/>
                </a:lnTo>
                <a:lnTo>
                  <a:pt x="1523466" y="313944"/>
                </a:lnTo>
                <a:lnTo>
                  <a:pt x="1520799" y="332232"/>
                </a:lnTo>
                <a:lnTo>
                  <a:pt x="1515465" y="350647"/>
                </a:lnTo>
                <a:lnTo>
                  <a:pt x="1507337" y="368935"/>
                </a:lnTo>
                <a:lnTo>
                  <a:pt x="6837146" y="1335659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934967" y="1518457"/>
          <a:ext cx="1283969" cy="565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604">
                <a:tc gridSpan="3">
                  <a:txBody>
                    <a:bodyPr/>
                    <a:lstStyle/>
                    <a:p>
                      <a:pPr marL="26670" algn="ctr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Total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2225">
                        <a:lnSpc>
                          <a:spcPts val="980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2225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67">
                <a:tc>
                  <a:txBody>
                    <a:bodyPr/>
                    <a:lstStyle/>
                    <a:p>
                      <a:pPr marL="22225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6391528" y="1499742"/>
          <a:ext cx="1782445" cy="58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12700" algn="ctr">
                        <a:lnSpc>
                          <a:spcPts val="980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Accounts</a:t>
                      </a:r>
                      <a:r>
                        <a:rPr sz="9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(Inactivefor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period)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17145" algn="ctr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80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Win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Back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CE49586-615B-462C-8A26-E11E6D42653E}"/>
              </a:ext>
            </a:extLst>
          </p:cNvPr>
          <p:cNvSpPr txBox="1"/>
          <p:nvPr/>
        </p:nvSpPr>
        <p:spPr>
          <a:xfrm>
            <a:off x="487441" y="2330147"/>
            <a:ext cx="1074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Child Node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3327B3-FECC-4B66-87FA-BA134362E7A0}"/>
              </a:ext>
            </a:extLst>
          </p:cNvPr>
          <p:cNvSpPr txBox="1"/>
          <p:nvPr/>
        </p:nvSpPr>
        <p:spPr>
          <a:xfrm>
            <a:off x="219859" y="5910191"/>
            <a:ext cx="1558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Terminal Node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BA8861-D60C-4970-B3D1-ECE20D2E06E9}"/>
              </a:ext>
            </a:extLst>
          </p:cNvPr>
          <p:cNvSpPr txBox="1"/>
          <p:nvPr/>
        </p:nvSpPr>
        <p:spPr>
          <a:xfrm>
            <a:off x="1355725" y="1443081"/>
            <a:ext cx="1195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Parent Node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2811</Words>
  <Application>Microsoft Office PowerPoint</Application>
  <PresentationFormat>On-screen Show (4:3)</PresentationFormat>
  <Paragraphs>719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PowerPoint Presentation</vt:lpstr>
      <vt:lpstr>Enriching training and learning session…</vt:lpstr>
      <vt:lpstr>PowerPoint Presentation</vt:lpstr>
      <vt:lpstr>Learning Objectives</vt:lpstr>
      <vt:lpstr>PowerPoint Presentation</vt:lpstr>
      <vt:lpstr>PowerPoint Presentation</vt:lpstr>
      <vt:lpstr>Defining Characteristics of each animal classification</vt:lpstr>
      <vt:lpstr>To Explain (Profile)</vt:lpstr>
      <vt:lpstr>Win Back Campaign Classification Analysis</vt:lpstr>
      <vt:lpstr>Main issues of classification tree learning</vt:lpstr>
      <vt:lpstr>Popular Classification Techniques</vt:lpstr>
      <vt:lpstr>CART</vt:lpstr>
      <vt:lpstr>CART | Splitting Criteria</vt:lpstr>
      <vt:lpstr>Gini calculations</vt:lpstr>
      <vt:lpstr>Gini calculations</vt:lpstr>
      <vt:lpstr>Exercise… Compute Gini Gain</vt:lpstr>
      <vt:lpstr>Sampling…</vt:lpstr>
      <vt:lpstr>Decision Tree code to build CART Tree</vt:lpstr>
      <vt:lpstr>Decision Tree control arguments</vt:lpstr>
      <vt:lpstr>Loss, Mis-Classification Error and Response Rate</vt:lpstr>
      <vt:lpstr>Plotting the Classification Tree</vt:lpstr>
      <vt:lpstr>Concepts | Greedy Algorithm</vt:lpstr>
      <vt:lpstr>Concepts | Cross Validation</vt:lpstr>
      <vt:lpstr>Concepts | Over-fitting</vt:lpstr>
      <vt:lpstr>Concepts | Parsimony Principle &amp; Re-substitution Error</vt:lpstr>
      <vt:lpstr>Cost Component Pruning</vt:lpstr>
      <vt:lpstr>Pruning</vt:lpstr>
      <vt:lpstr>Pruned Classification Tree</vt:lpstr>
      <vt:lpstr>Model Evaluation</vt:lpstr>
      <vt:lpstr>Confusion Matrix… </vt:lpstr>
      <vt:lpstr>Area Under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Aritra Sinha</cp:lastModifiedBy>
  <cp:revision>6</cp:revision>
  <dcterms:created xsi:type="dcterms:W3CDTF">2020-10-06T14:40:51Z</dcterms:created>
  <dcterms:modified xsi:type="dcterms:W3CDTF">2020-12-03T11:42:28Z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2020-10-06T00:00:00Z</vt:filetime>
  </property>
</Properties>
</file>