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7"/>
  </p:notesMasterIdLst>
  <p:sldIdLst>
    <p:sldId id="256" r:id="rId2"/>
    <p:sldId id="335" r:id="rId3"/>
    <p:sldId id="258" r:id="rId4"/>
    <p:sldId id="259" r:id="rId5"/>
    <p:sldId id="310" r:id="rId6"/>
    <p:sldId id="309" r:id="rId7"/>
    <p:sldId id="303" r:id="rId8"/>
    <p:sldId id="304" r:id="rId9"/>
    <p:sldId id="305" r:id="rId10"/>
    <p:sldId id="336" r:id="rId11"/>
    <p:sldId id="338" r:id="rId12"/>
    <p:sldId id="337" r:id="rId13"/>
    <p:sldId id="306" r:id="rId14"/>
    <p:sldId id="327" r:id="rId15"/>
    <p:sldId id="318" r:id="rId16"/>
    <p:sldId id="323" r:id="rId17"/>
    <p:sldId id="319" r:id="rId18"/>
    <p:sldId id="321" r:id="rId19"/>
    <p:sldId id="324" r:id="rId20"/>
    <p:sldId id="325" r:id="rId21"/>
    <p:sldId id="326" r:id="rId22"/>
    <p:sldId id="328" r:id="rId23"/>
    <p:sldId id="329" r:id="rId24"/>
    <p:sldId id="330" r:id="rId25"/>
    <p:sldId id="332" r:id="rId26"/>
    <p:sldId id="333" r:id="rId27"/>
    <p:sldId id="311" r:id="rId28"/>
    <p:sldId id="313" r:id="rId29"/>
    <p:sldId id="312" r:id="rId30"/>
    <p:sldId id="315" r:id="rId31"/>
    <p:sldId id="314" r:id="rId32"/>
    <p:sldId id="317" r:id="rId33"/>
    <p:sldId id="334" r:id="rId34"/>
    <p:sldId id="316" r:id="rId35"/>
    <p:sldId id="260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Sans Condensed Medium" panose="020B0604020202020204" pitchFamily="34" charset="0"/>
      <p:regular r:id="rId43"/>
      <p:bold r:id="rId44"/>
      <p:italic r:id="rId45"/>
      <p:boldItalic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Poppins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D3A17-162D-48C4-8C32-734944658532}">
  <a:tblStyle styleId="{AB8D3A17-162D-48C4-8C32-734944658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73ac088b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73ac088b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3ac088b1_1_35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3ac088b1_1_35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3ac088b1_1_35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3ac088b1_1_35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5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3ac088b1_1_35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3ac088b1_1_35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63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3ac088b1_1_35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3ac088b1_1_35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7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3ac088b1_1_35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3ac088b1_1_35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18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73ac088b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73ac088b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743825" y="-38100"/>
            <a:ext cx="1476375" cy="3905250"/>
          </a:xfrm>
          <a:custGeom>
            <a:avLst/>
            <a:gdLst/>
            <a:ahLst/>
            <a:cxnLst/>
            <a:rect l="l" t="t" r="r" b="b"/>
            <a:pathLst>
              <a:path w="59055" h="156210" extrusionOk="0">
                <a:moveTo>
                  <a:pt x="28194" y="0"/>
                </a:moveTo>
                <a:lnTo>
                  <a:pt x="0" y="156210"/>
                </a:lnTo>
                <a:lnTo>
                  <a:pt x="59055" y="145542"/>
                </a:lnTo>
                <a:lnTo>
                  <a:pt x="59055" y="3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9250" y="4616750"/>
            <a:ext cx="9195400" cy="545800"/>
          </a:xfrm>
          <a:custGeom>
            <a:avLst/>
            <a:gdLst/>
            <a:ahLst/>
            <a:cxnLst/>
            <a:rect l="l" t="t" r="r" b="b"/>
            <a:pathLst>
              <a:path w="367816" h="21832" extrusionOk="0">
                <a:moveTo>
                  <a:pt x="0" y="21092"/>
                </a:moveTo>
                <a:lnTo>
                  <a:pt x="367816" y="0"/>
                </a:lnTo>
                <a:lnTo>
                  <a:pt x="367816" y="21832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9250" y="3626350"/>
            <a:ext cx="9167650" cy="1507900"/>
          </a:xfrm>
          <a:custGeom>
            <a:avLst/>
            <a:gdLst/>
            <a:ahLst/>
            <a:cxnLst/>
            <a:rect l="l" t="t" r="r" b="b"/>
            <a:pathLst>
              <a:path w="366706" h="60316" extrusionOk="0">
                <a:moveTo>
                  <a:pt x="0" y="60316"/>
                </a:moveTo>
                <a:lnTo>
                  <a:pt x="366706" y="0"/>
                </a:lnTo>
                <a:lnTo>
                  <a:pt x="366706" y="38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2" name="Google Shape;12;p2"/>
          <p:cNvCxnSpPr/>
          <p:nvPr/>
        </p:nvCxnSpPr>
        <p:spPr>
          <a:xfrm rot="10800000" flipH="1">
            <a:off x="-202925" y="3598625"/>
            <a:ext cx="9518400" cy="15333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 flipH="1">
            <a:off x="-166700" y="4579200"/>
            <a:ext cx="9445500" cy="597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7467750" y="-114300"/>
            <a:ext cx="1009500" cy="5524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8430775" y="1786325"/>
            <a:ext cx="781200" cy="1200925"/>
            <a:chOff x="8430775" y="1786325"/>
            <a:chExt cx="781200" cy="1200925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8430775" y="1786325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8430775" y="2386788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8430775" y="2987250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49494" y="1282500"/>
            <a:ext cx="60423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17100" y="3034875"/>
            <a:ext cx="5509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>
            <a:off x="714600" y="2203777"/>
            <a:ext cx="25701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2"/>
          </p:nvPr>
        </p:nvSpPr>
        <p:spPr>
          <a:xfrm>
            <a:off x="3285827" y="2203777"/>
            <a:ext cx="25725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ctrTitle"/>
          </p:nvPr>
        </p:nvSpPr>
        <p:spPr>
          <a:xfrm>
            <a:off x="713302" y="1895175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ctrTitle" idx="3"/>
          </p:nvPr>
        </p:nvSpPr>
        <p:spPr>
          <a:xfrm>
            <a:off x="3285808" y="1895175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4"/>
          </p:nvPr>
        </p:nvSpPr>
        <p:spPr>
          <a:xfrm>
            <a:off x="5859575" y="2203778"/>
            <a:ext cx="25701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ctrTitle" idx="5"/>
          </p:nvPr>
        </p:nvSpPr>
        <p:spPr>
          <a:xfrm>
            <a:off x="5858297" y="1895175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ctrTitle" idx="6"/>
          </p:nvPr>
        </p:nvSpPr>
        <p:spPr>
          <a:xfrm>
            <a:off x="722750" y="536525"/>
            <a:ext cx="77175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7"/>
          </p:nvPr>
        </p:nvSpPr>
        <p:spPr>
          <a:xfrm>
            <a:off x="714600" y="4003075"/>
            <a:ext cx="25701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8"/>
          </p:nvPr>
        </p:nvSpPr>
        <p:spPr>
          <a:xfrm>
            <a:off x="3285826" y="4003075"/>
            <a:ext cx="25725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ctrTitle" idx="9"/>
          </p:nvPr>
        </p:nvSpPr>
        <p:spPr>
          <a:xfrm>
            <a:off x="713302" y="3694468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ctrTitle" idx="13"/>
          </p:nvPr>
        </p:nvSpPr>
        <p:spPr>
          <a:xfrm>
            <a:off x="3285808" y="3694468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4"/>
          </p:nvPr>
        </p:nvSpPr>
        <p:spPr>
          <a:xfrm>
            <a:off x="5859579" y="4003075"/>
            <a:ext cx="25701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ctrTitle" idx="15"/>
          </p:nvPr>
        </p:nvSpPr>
        <p:spPr>
          <a:xfrm>
            <a:off x="5858297" y="3694468"/>
            <a:ext cx="257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-171450" y="-57150"/>
            <a:ext cx="523800" cy="52578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3"/>
          <p:cNvGrpSpPr/>
          <p:nvPr/>
        </p:nvGrpSpPr>
        <p:grpSpPr>
          <a:xfrm rot="5400000">
            <a:off x="7669325" y="4583361"/>
            <a:ext cx="2505000" cy="984325"/>
            <a:chOff x="752475" y="285750"/>
            <a:chExt cx="2505000" cy="984325"/>
          </a:xfrm>
        </p:grpSpPr>
        <p:cxnSp>
          <p:nvCxnSpPr>
            <p:cNvPr id="266" name="Google Shape;266;p23"/>
            <p:cNvCxnSpPr/>
            <p:nvPr/>
          </p:nvCxnSpPr>
          <p:spPr>
            <a:xfrm>
              <a:off x="752475" y="285750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752475" y="613858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3"/>
            <p:cNvCxnSpPr/>
            <p:nvPr/>
          </p:nvCxnSpPr>
          <p:spPr>
            <a:xfrm>
              <a:off x="752475" y="941967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752475" y="1270075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70" name="Google Shape;270;p23"/>
          <p:cNvSpPr/>
          <p:nvPr/>
        </p:nvSpPr>
        <p:spPr>
          <a:xfrm rot="-5400000">
            <a:off x="8738260" y="369731"/>
            <a:ext cx="811500" cy="811500"/>
          </a:xfrm>
          <a:prstGeom prst="ellipse">
            <a:avLst/>
          </a:prstGeom>
          <a:solidFill>
            <a:schemeClr val="dk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6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/>
        </p:nvSpPr>
        <p:spPr>
          <a:xfrm>
            <a:off x="742950" y="-152400"/>
            <a:ext cx="2228850" cy="1752600"/>
          </a:xfrm>
          <a:custGeom>
            <a:avLst/>
            <a:gdLst/>
            <a:ahLst/>
            <a:cxnLst/>
            <a:rect l="l" t="t" r="r" b="b"/>
            <a:pathLst>
              <a:path w="89154" h="70104" extrusionOk="0">
                <a:moveTo>
                  <a:pt x="89154" y="0"/>
                </a:moveTo>
                <a:lnTo>
                  <a:pt x="76962" y="70104"/>
                </a:lnTo>
                <a:lnTo>
                  <a:pt x="0" y="228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85" name="Google Shape;285;p25"/>
          <p:cNvSpPr/>
          <p:nvPr/>
        </p:nvSpPr>
        <p:spPr>
          <a:xfrm>
            <a:off x="742950" y="-133350"/>
            <a:ext cx="1943100" cy="5353050"/>
          </a:xfrm>
          <a:custGeom>
            <a:avLst/>
            <a:gdLst/>
            <a:ahLst/>
            <a:cxnLst/>
            <a:rect l="l" t="t" r="r" b="b"/>
            <a:pathLst>
              <a:path w="77724" h="214122" extrusionOk="0">
                <a:moveTo>
                  <a:pt x="0" y="0"/>
                </a:moveTo>
                <a:lnTo>
                  <a:pt x="77724" y="70866"/>
                </a:lnTo>
                <a:lnTo>
                  <a:pt x="49530" y="214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6" name="Google Shape;286;p25"/>
          <p:cNvSpPr/>
          <p:nvPr/>
        </p:nvSpPr>
        <p:spPr>
          <a:xfrm>
            <a:off x="-400050" y="-209550"/>
            <a:ext cx="1771650" cy="4229100"/>
          </a:xfrm>
          <a:custGeom>
            <a:avLst/>
            <a:gdLst/>
            <a:ahLst/>
            <a:cxnLst/>
            <a:rect l="l" t="t" r="r" b="b"/>
            <a:pathLst>
              <a:path w="70866" h="169164" extrusionOk="0">
                <a:moveTo>
                  <a:pt x="44958" y="3810"/>
                </a:moveTo>
                <a:lnTo>
                  <a:pt x="46482" y="11430"/>
                </a:lnTo>
                <a:lnTo>
                  <a:pt x="70866" y="113538"/>
                </a:lnTo>
                <a:lnTo>
                  <a:pt x="0" y="169164"/>
                </a:lnTo>
                <a:lnTo>
                  <a:pt x="91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cxnSp>
        <p:nvCxnSpPr>
          <p:cNvPr id="287" name="Google Shape;287;p25"/>
          <p:cNvCxnSpPr/>
          <p:nvPr/>
        </p:nvCxnSpPr>
        <p:spPr>
          <a:xfrm>
            <a:off x="723900" y="-190500"/>
            <a:ext cx="1371600" cy="5905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5"/>
          <p:cNvCxnSpPr/>
          <p:nvPr/>
        </p:nvCxnSpPr>
        <p:spPr>
          <a:xfrm rot="10800000" flipH="1">
            <a:off x="2000250" y="-209550"/>
            <a:ext cx="990600" cy="5486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704850" y="-152400"/>
            <a:ext cx="1981500" cy="1791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5"/>
          <p:cNvCxnSpPr/>
          <p:nvPr/>
        </p:nvCxnSpPr>
        <p:spPr>
          <a:xfrm flipH="1">
            <a:off x="-361800" y="2609850"/>
            <a:ext cx="1733400" cy="1410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5"/>
          <p:cNvSpPr/>
          <p:nvPr/>
        </p:nvSpPr>
        <p:spPr>
          <a:xfrm>
            <a:off x="7997550" y="3383450"/>
            <a:ext cx="2613300" cy="26133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7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6"/>
          <p:cNvGrpSpPr/>
          <p:nvPr/>
        </p:nvGrpSpPr>
        <p:grpSpPr>
          <a:xfrm rot="5400000">
            <a:off x="-539287" y="1082361"/>
            <a:ext cx="2505000" cy="984325"/>
            <a:chOff x="752475" y="285750"/>
            <a:chExt cx="2505000" cy="984325"/>
          </a:xfrm>
        </p:grpSpPr>
        <p:cxnSp>
          <p:nvCxnSpPr>
            <p:cNvPr id="294" name="Google Shape;294;p26"/>
            <p:cNvCxnSpPr/>
            <p:nvPr/>
          </p:nvCxnSpPr>
          <p:spPr>
            <a:xfrm>
              <a:off x="752475" y="285750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752475" y="613858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752475" y="941967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6"/>
            <p:cNvCxnSpPr/>
            <p:nvPr/>
          </p:nvCxnSpPr>
          <p:spPr>
            <a:xfrm>
              <a:off x="752475" y="1270075"/>
              <a:ext cx="25050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8" name="Google Shape;298;p26"/>
          <p:cNvGrpSpPr/>
          <p:nvPr/>
        </p:nvGrpSpPr>
        <p:grpSpPr>
          <a:xfrm rot="-5400000">
            <a:off x="6011435" y="2983376"/>
            <a:ext cx="4838700" cy="811500"/>
            <a:chOff x="-19050" y="4042425"/>
            <a:chExt cx="4838700" cy="811500"/>
          </a:xfrm>
        </p:grpSpPr>
        <p:sp>
          <p:nvSpPr>
            <p:cNvPr id="299" name="Google Shape;299;p26"/>
            <p:cNvSpPr/>
            <p:nvPr/>
          </p:nvSpPr>
          <p:spPr>
            <a:xfrm>
              <a:off x="4003503" y="4042425"/>
              <a:ext cx="811500" cy="8115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26"/>
            <p:cNvCxnSpPr/>
            <p:nvPr/>
          </p:nvCxnSpPr>
          <p:spPr>
            <a:xfrm rot="10800000">
              <a:off x="-19050" y="4448175"/>
              <a:ext cx="48387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1" name="Google Shape;301;p26"/>
          <p:cNvSpPr/>
          <p:nvPr/>
        </p:nvSpPr>
        <p:spPr>
          <a:xfrm>
            <a:off x="713225" y="3561600"/>
            <a:ext cx="1063800" cy="1581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>
            <a:off x="713225" y="33136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27"/>
          <p:cNvGrpSpPr/>
          <p:nvPr/>
        </p:nvGrpSpPr>
        <p:grpSpPr>
          <a:xfrm>
            <a:off x="8362800" y="539500"/>
            <a:ext cx="781200" cy="1200925"/>
            <a:chOff x="8430775" y="1786325"/>
            <a:chExt cx="781200" cy="1200925"/>
          </a:xfrm>
        </p:grpSpPr>
        <p:cxnSp>
          <p:nvCxnSpPr>
            <p:cNvPr id="305" name="Google Shape;305;p27"/>
            <p:cNvCxnSpPr/>
            <p:nvPr/>
          </p:nvCxnSpPr>
          <p:spPr>
            <a:xfrm rot="10800000">
              <a:off x="8430775" y="1786325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7"/>
            <p:cNvCxnSpPr/>
            <p:nvPr/>
          </p:nvCxnSpPr>
          <p:spPr>
            <a:xfrm rot="10800000">
              <a:off x="8430775" y="2386788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7"/>
            <p:cNvCxnSpPr/>
            <p:nvPr/>
          </p:nvCxnSpPr>
          <p:spPr>
            <a:xfrm rot="10800000">
              <a:off x="8430775" y="2987250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8" name="Google Shape;308;p27"/>
          <p:cNvSpPr/>
          <p:nvPr/>
        </p:nvSpPr>
        <p:spPr>
          <a:xfrm rot="-5400000">
            <a:off x="1593285" y="4193681"/>
            <a:ext cx="811500" cy="811500"/>
          </a:xfrm>
          <a:prstGeom prst="ellipse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7867650" y="1028700"/>
            <a:ext cx="1485900" cy="4286250"/>
          </a:xfrm>
          <a:custGeom>
            <a:avLst/>
            <a:gdLst/>
            <a:ahLst/>
            <a:cxnLst/>
            <a:rect l="l" t="t" r="r" b="b"/>
            <a:pathLst>
              <a:path w="59436" h="171450" extrusionOk="0">
                <a:moveTo>
                  <a:pt x="59436" y="3810"/>
                </a:moveTo>
                <a:lnTo>
                  <a:pt x="19050" y="0"/>
                </a:lnTo>
                <a:lnTo>
                  <a:pt x="0" y="171450"/>
                </a:lnTo>
                <a:lnTo>
                  <a:pt x="55626" y="1714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-123825" y="-66675"/>
            <a:ext cx="8582025" cy="1095375"/>
          </a:xfrm>
          <a:custGeom>
            <a:avLst/>
            <a:gdLst/>
            <a:ahLst/>
            <a:cxnLst/>
            <a:rect l="l" t="t" r="r" b="b"/>
            <a:pathLst>
              <a:path w="343281" h="43815" extrusionOk="0">
                <a:moveTo>
                  <a:pt x="0" y="12573"/>
                </a:moveTo>
                <a:lnTo>
                  <a:pt x="337947" y="43815"/>
                </a:lnTo>
                <a:lnTo>
                  <a:pt x="343281" y="0"/>
                </a:lnTo>
                <a:lnTo>
                  <a:pt x="7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4" name="Google Shape;24;p3"/>
          <p:cNvGrpSpPr/>
          <p:nvPr/>
        </p:nvGrpSpPr>
        <p:grpSpPr>
          <a:xfrm rot="5400000">
            <a:off x="2591950" y="4145300"/>
            <a:ext cx="781200" cy="1200925"/>
            <a:chOff x="8430775" y="1786325"/>
            <a:chExt cx="781200" cy="1200925"/>
          </a:xfrm>
        </p:grpSpPr>
        <p:cxnSp>
          <p:nvCxnSpPr>
            <p:cNvPr id="25" name="Google Shape;25;p3"/>
            <p:cNvCxnSpPr/>
            <p:nvPr/>
          </p:nvCxnSpPr>
          <p:spPr>
            <a:xfrm rot="10800000">
              <a:off x="8430775" y="1786325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 rot="10800000">
              <a:off x="8430775" y="2386788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 rot="10800000">
              <a:off x="8430775" y="2987250"/>
              <a:ext cx="7812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8;p3"/>
          <p:cNvCxnSpPr/>
          <p:nvPr/>
        </p:nvCxnSpPr>
        <p:spPr>
          <a:xfrm>
            <a:off x="-161925" y="238125"/>
            <a:ext cx="9410700" cy="8763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3"/>
          <p:cNvCxnSpPr/>
          <p:nvPr/>
        </p:nvCxnSpPr>
        <p:spPr>
          <a:xfrm flipH="1">
            <a:off x="7886625" y="-104775"/>
            <a:ext cx="581100" cy="5305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865850" y="1616400"/>
            <a:ext cx="3876600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1401550" y="2006000"/>
            <a:ext cx="19728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148575" y="4838700"/>
            <a:ext cx="9479400" cy="3714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430775" y="3781425"/>
            <a:ext cx="2095500" cy="20955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8448675" y="0"/>
            <a:ext cx="695400" cy="1962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0" y="1714500"/>
            <a:ext cx="4668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713250" y="1165625"/>
            <a:ext cx="77175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228600" y="4599425"/>
            <a:ext cx="9753600" cy="9060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30784" y="1035100"/>
            <a:ext cx="1287300" cy="1200925"/>
            <a:chOff x="7924675" y="63550"/>
            <a:chExt cx="1287300" cy="1200925"/>
          </a:xfrm>
        </p:grpSpPr>
        <p:cxnSp>
          <p:nvCxnSpPr>
            <p:cNvPr id="59" name="Google Shape;59;p6"/>
            <p:cNvCxnSpPr/>
            <p:nvPr/>
          </p:nvCxnSpPr>
          <p:spPr>
            <a:xfrm rot="10800000">
              <a:off x="7924675" y="63550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6"/>
            <p:cNvCxnSpPr/>
            <p:nvPr/>
          </p:nvCxnSpPr>
          <p:spPr>
            <a:xfrm rot="10800000">
              <a:off x="7924675" y="664013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6"/>
            <p:cNvCxnSpPr/>
            <p:nvPr/>
          </p:nvCxnSpPr>
          <p:spPr>
            <a:xfrm rot="10800000">
              <a:off x="7924675" y="1264475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6"/>
            <p:cNvCxnSpPr/>
            <p:nvPr/>
          </p:nvCxnSpPr>
          <p:spPr>
            <a:xfrm rot="10800000">
              <a:off x="7924675" y="375100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7924675" y="952913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6"/>
          <p:cNvGrpSpPr/>
          <p:nvPr/>
        </p:nvGrpSpPr>
        <p:grpSpPr>
          <a:xfrm>
            <a:off x="184050" y="-422400"/>
            <a:ext cx="1465500" cy="1465500"/>
            <a:chOff x="184050" y="-422400"/>
            <a:chExt cx="1465500" cy="1465500"/>
          </a:xfrm>
        </p:grpSpPr>
        <p:sp>
          <p:nvSpPr>
            <p:cNvPr id="65" name="Google Shape;65;p6"/>
            <p:cNvSpPr/>
            <p:nvPr/>
          </p:nvSpPr>
          <p:spPr>
            <a:xfrm>
              <a:off x="184050" y="-422400"/>
              <a:ext cx="1465500" cy="14655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84668" y="-421694"/>
              <a:ext cx="1464000" cy="1464000"/>
            </a:xfrm>
            <a:prstGeom prst="pie">
              <a:avLst>
                <a:gd name="adj1" fmla="val 0"/>
                <a:gd name="adj2" fmla="val 10792944"/>
              </a:avLst>
            </a:prstGeom>
            <a:solidFill>
              <a:schemeClr val="accent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6"/>
          <p:cNvSpPr/>
          <p:nvPr/>
        </p:nvSpPr>
        <p:spPr>
          <a:xfrm>
            <a:off x="8021275" y="3785025"/>
            <a:ext cx="2190600" cy="3107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-142875" y="-171450"/>
            <a:ext cx="9525000" cy="12957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 rot="5400000">
            <a:off x="315375" y="3736750"/>
            <a:ext cx="2190600" cy="3107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713225" y="1784350"/>
            <a:ext cx="4143600" cy="6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 flipH="1">
            <a:off x="1159400" y="2502025"/>
            <a:ext cx="36972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8424784" y="63550"/>
            <a:ext cx="1287300" cy="1200925"/>
            <a:chOff x="7924675" y="63550"/>
            <a:chExt cx="1287300" cy="1200925"/>
          </a:xfrm>
        </p:grpSpPr>
        <p:cxnSp>
          <p:nvCxnSpPr>
            <p:cNvPr id="126" name="Google Shape;126;p13"/>
            <p:cNvCxnSpPr/>
            <p:nvPr/>
          </p:nvCxnSpPr>
          <p:spPr>
            <a:xfrm rot="10800000">
              <a:off x="7924675" y="63550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3"/>
            <p:cNvCxnSpPr/>
            <p:nvPr/>
          </p:nvCxnSpPr>
          <p:spPr>
            <a:xfrm rot="10800000">
              <a:off x="7924675" y="664013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3"/>
            <p:cNvCxnSpPr/>
            <p:nvPr/>
          </p:nvCxnSpPr>
          <p:spPr>
            <a:xfrm rot="10800000">
              <a:off x="7924675" y="1264475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3"/>
            <p:cNvCxnSpPr/>
            <p:nvPr/>
          </p:nvCxnSpPr>
          <p:spPr>
            <a:xfrm rot="10800000">
              <a:off x="7924675" y="375100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3"/>
            <p:cNvCxnSpPr/>
            <p:nvPr/>
          </p:nvCxnSpPr>
          <p:spPr>
            <a:xfrm rot="10800000">
              <a:off x="7924675" y="952913"/>
              <a:ext cx="12873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3"/>
          <p:cNvGrpSpPr/>
          <p:nvPr/>
        </p:nvGrpSpPr>
        <p:grpSpPr>
          <a:xfrm>
            <a:off x="-268365" y="3835431"/>
            <a:ext cx="4838700" cy="2095500"/>
            <a:chOff x="-19050" y="3400425"/>
            <a:chExt cx="4838700" cy="2095500"/>
          </a:xfrm>
        </p:grpSpPr>
        <p:sp>
          <p:nvSpPr>
            <p:cNvPr id="132" name="Google Shape;132;p13"/>
            <p:cNvSpPr/>
            <p:nvPr/>
          </p:nvSpPr>
          <p:spPr>
            <a:xfrm>
              <a:off x="2724150" y="3400425"/>
              <a:ext cx="2095500" cy="20955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366150" y="4042425"/>
              <a:ext cx="811500" cy="811500"/>
            </a:xfrm>
            <a:prstGeom prst="ellipse">
              <a:avLst/>
            </a:prstGeom>
            <a:solidFill>
              <a:schemeClr val="dk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13"/>
            <p:cNvCxnSpPr>
              <a:stCxn id="132" idx="6"/>
            </p:cNvCxnSpPr>
            <p:nvPr/>
          </p:nvCxnSpPr>
          <p:spPr>
            <a:xfrm rot="10800000">
              <a:off x="-19050" y="4448175"/>
              <a:ext cx="48387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1831775" y="534675"/>
            <a:ext cx="25647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831775" y="893800"/>
            <a:ext cx="2564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2" hasCustomPrompt="1"/>
          </p:nvPr>
        </p:nvSpPr>
        <p:spPr>
          <a:xfrm>
            <a:off x="749675" y="53987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ctrTitle" idx="3"/>
          </p:nvPr>
        </p:nvSpPr>
        <p:spPr>
          <a:xfrm>
            <a:off x="1831775" y="1610436"/>
            <a:ext cx="25626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4"/>
          </p:nvPr>
        </p:nvSpPr>
        <p:spPr>
          <a:xfrm>
            <a:off x="1831775" y="1978186"/>
            <a:ext cx="25635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5" hasCustomPrompt="1"/>
          </p:nvPr>
        </p:nvSpPr>
        <p:spPr>
          <a:xfrm>
            <a:off x="749675" y="162559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 idx="6"/>
          </p:nvPr>
        </p:nvSpPr>
        <p:spPr>
          <a:xfrm>
            <a:off x="1831775" y="2696002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7"/>
          </p:nvPr>
        </p:nvSpPr>
        <p:spPr>
          <a:xfrm>
            <a:off x="1831775" y="3053068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>
            <a:off x="749675" y="271133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9"/>
          </p:nvPr>
        </p:nvSpPr>
        <p:spPr>
          <a:xfrm>
            <a:off x="4485850" y="532512"/>
            <a:ext cx="28071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ctrTitle" idx="13"/>
          </p:nvPr>
        </p:nvSpPr>
        <p:spPr>
          <a:xfrm>
            <a:off x="4731551" y="1625600"/>
            <a:ext cx="2562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4730660" y="1993549"/>
            <a:ext cx="25635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5" hasCustomPrompt="1"/>
          </p:nvPr>
        </p:nvSpPr>
        <p:spPr>
          <a:xfrm>
            <a:off x="7388578" y="162559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ctrTitle" idx="16"/>
          </p:nvPr>
        </p:nvSpPr>
        <p:spPr>
          <a:xfrm>
            <a:off x="4731551" y="2711315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7"/>
          </p:nvPr>
        </p:nvSpPr>
        <p:spPr>
          <a:xfrm>
            <a:off x="4730660" y="3068376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8" hasCustomPrompt="1"/>
          </p:nvPr>
        </p:nvSpPr>
        <p:spPr>
          <a:xfrm>
            <a:off x="7381461" y="271133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ctrTitle" idx="19"/>
          </p:nvPr>
        </p:nvSpPr>
        <p:spPr>
          <a:xfrm>
            <a:off x="4731551" y="3790752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0"/>
          </p:nvPr>
        </p:nvSpPr>
        <p:spPr>
          <a:xfrm>
            <a:off x="4730660" y="4150631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1" hasCustomPrompt="1"/>
          </p:nvPr>
        </p:nvSpPr>
        <p:spPr>
          <a:xfrm>
            <a:off x="7386536" y="379073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/>
          <p:nvPr/>
        </p:nvSpPr>
        <p:spPr>
          <a:xfrm>
            <a:off x="-190500" y="1072350"/>
            <a:ext cx="9525000" cy="29988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-382075" y="2717750"/>
            <a:ext cx="2190600" cy="3107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051575" y="199126"/>
            <a:ext cx="1765800" cy="17661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2213250" y="1606313"/>
            <a:ext cx="4717500" cy="15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2213250" y="3179888"/>
            <a:ext cx="47175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7052320" y="209732"/>
            <a:ext cx="1764300" cy="1764300"/>
          </a:xfrm>
          <a:prstGeom prst="pie">
            <a:avLst>
              <a:gd name="adj1" fmla="val 0"/>
              <a:gd name="adj2" fmla="val 10792944"/>
            </a:avLst>
          </a:prstGeom>
          <a:solidFill>
            <a:schemeClr val="dk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/>
          <p:nvPr/>
        </p:nvSpPr>
        <p:spPr>
          <a:xfrm>
            <a:off x="8229600" y="-199738"/>
            <a:ext cx="1827787" cy="5602563"/>
          </a:xfrm>
          <a:custGeom>
            <a:avLst/>
            <a:gdLst/>
            <a:ahLst/>
            <a:cxnLst/>
            <a:rect l="l" t="t" r="r" b="b"/>
            <a:pathLst>
              <a:path w="70104" h="214884" extrusionOk="0">
                <a:moveTo>
                  <a:pt x="0" y="762"/>
                </a:moveTo>
                <a:lnTo>
                  <a:pt x="43434" y="214884"/>
                </a:lnTo>
                <a:lnTo>
                  <a:pt x="701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3" name="Google Shape;203;p18"/>
          <p:cNvSpPr/>
          <p:nvPr/>
        </p:nvSpPr>
        <p:spPr>
          <a:xfrm>
            <a:off x="-1410775" y="2578050"/>
            <a:ext cx="2190600" cy="3107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-514348" y="1590725"/>
            <a:ext cx="1533600" cy="153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8"/>
          <p:cNvCxnSpPr/>
          <p:nvPr/>
        </p:nvCxnSpPr>
        <p:spPr>
          <a:xfrm>
            <a:off x="8229600" y="-100399"/>
            <a:ext cx="1112700" cy="54240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8"/>
          <p:cNvCxnSpPr/>
          <p:nvPr/>
        </p:nvCxnSpPr>
        <p:spPr>
          <a:xfrm rot="10800000" flipH="1">
            <a:off x="9381925" y="-438156"/>
            <a:ext cx="695400" cy="57219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8"/>
          <p:cNvSpPr/>
          <p:nvPr/>
        </p:nvSpPr>
        <p:spPr>
          <a:xfrm>
            <a:off x="7650950" y="159425"/>
            <a:ext cx="1398900" cy="1398900"/>
          </a:xfrm>
          <a:prstGeom prst="ellipse">
            <a:avLst/>
          </a:prstGeom>
          <a:solidFill>
            <a:schemeClr val="accen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9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285800" y="0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ctrTitle"/>
          </p:nvPr>
        </p:nvSpPr>
        <p:spPr>
          <a:xfrm>
            <a:off x="605969" y="1680450"/>
            <a:ext cx="7932062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Multivariate Regression Diamond</a:t>
            </a:r>
            <a:endParaRPr dirty="0"/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1"/>
          </p:nvPr>
        </p:nvSpPr>
        <p:spPr>
          <a:xfrm>
            <a:off x="1817100" y="3370259"/>
            <a:ext cx="5509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50000"/>
                  </a:schemeClr>
                </a:solidFill>
              </a:rPr>
              <a:t>Kelompok 6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200" b="1" dirty="0" err="1"/>
                  <a:t>Korelasi</a:t>
                </a:r>
                <a:endParaRPr lang="en-US" sz="1200" b="1" dirty="0"/>
              </a:p>
              <a:p>
                <a:pPr marL="139700" indent="0">
                  <a:buNone/>
                </a:pPr>
                <a:r>
                  <a:rPr lang="en-US" sz="1200" dirty="0"/>
                  <a:t>0.9215913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b="1" dirty="0"/>
                  <a:t>Model </a:t>
                </a:r>
                <a:r>
                  <a:rPr lang="en-US" sz="1200" b="1" dirty="0" err="1"/>
                  <a:t>Regresi</a:t>
                </a:r>
                <a:endParaRPr lang="en-US" sz="1200" b="1" dirty="0"/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=−2256.35+7756.43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sz="1200" dirty="0"/>
              </a:p>
              <a:p>
                <a:pPr marL="139700" indent="0">
                  <a:buNone/>
                </a:pPr>
                <a:endParaRPr lang="en-ID" sz="1200" dirty="0"/>
              </a:p>
              <a:p>
                <a:pPr marL="139700" indent="0">
                  <a:buNone/>
                </a:pPr>
                <a:r>
                  <a:rPr lang="en-ID" sz="1200" b="1" dirty="0"/>
                  <a:t>R</a:t>
                </a:r>
                <a:r>
                  <a:rPr lang="en-ID" sz="1200" b="1" baseline="30000" dirty="0"/>
                  <a:t>2</a:t>
                </a:r>
                <a:endParaRPr lang="en-ID" sz="1200" b="1" dirty="0"/>
              </a:p>
              <a:p>
                <a:pPr marL="139700" indent="0">
                  <a:buNone/>
                </a:pPr>
                <a:r>
                  <a:rPr lang="en-ID" sz="1200" dirty="0"/>
                  <a:t>0.8493305</a:t>
                </a:r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39D1C-EFB9-4757-92E4-4F49C3B6C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 Price vs Carat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8EB1E-4094-4A10-8815-550C51E8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165625"/>
            <a:ext cx="3612198" cy="34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200" b="1" dirty="0"/>
                  <a:t>Korelasi</a:t>
                </a:r>
              </a:p>
              <a:p>
                <a:pPr marL="139700" indent="0">
                  <a:buNone/>
                </a:pPr>
                <a:r>
                  <a:rPr lang="en-US" sz="1200" dirty="0"/>
                  <a:t>-0.0106474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b="1" dirty="0"/>
                  <a:t>Model </a:t>
                </a:r>
                <a:r>
                  <a:rPr lang="en-US" sz="1200" b="1" dirty="0" err="1"/>
                  <a:t>Regresi</a:t>
                </a:r>
                <a:endParaRPr lang="en-US" sz="1200" b="1" dirty="0"/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5763.67−29.65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sz="1200" dirty="0"/>
              </a:p>
              <a:p>
                <a:pPr marL="139700" indent="0">
                  <a:buNone/>
                </a:pPr>
                <a:endParaRPr lang="en-ID" sz="1200" dirty="0"/>
              </a:p>
              <a:p>
                <a:pPr marL="139700" indent="0">
                  <a:buNone/>
                </a:pPr>
                <a:r>
                  <a:rPr lang="en-ID" sz="1200" b="1" dirty="0"/>
                  <a:t>R</a:t>
                </a:r>
                <a:r>
                  <a:rPr lang="en-ID" sz="1200" b="1" baseline="30000" dirty="0"/>
                  <a:t>2</a:t>
                </a:r>
                <a:endParaRPr lang="en-ID" sz="1200" b="1" dirty="0"/>
              </a:p>
              <a:p>
                <a:pPr marL="139700" indent="0">
                  <a:buNone/>
                </a:pPr>
                <a:r>
                  <a:rPr lang="en-ID" sz="1200" dirty="0"/>
                  <a:t>0.0001133672</a:t>
                </a:r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39D1C-EFB9-4757-92E4-4F49C3B6C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 Price vs Depth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223F8-D708-4362-9831-4332A865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0" y="1181225"/>
            <a:ext cx="3610800" cy="34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200" b="1" dirty="0"/>
                  <a:t>Korelasi</a:t>
                </a:r>
              </a:p>
              <a:p>
                <a:pPr marL="139700" indent="0">
                  <a:buNone/>
                </a:pPr>
                <a:r>
                  <a:rPr lang="en-US" sz="1200" dirty="0"/>
                  <a:t>0.1271339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b="1" dirty="0"/>
                  <a:t>Model </a:t>
                </a:r>
                <a:r>
                  <a:rPr lang="en-US" sz="1200" b="1" dirty="0" err="1"/>
                  <a:t>Regresi</a:t>
                </a:r>
                <a:endParaRPr lang="en-US" sz="1200" b="1" dirty="0"/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9109.047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226.984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sz="1200" dirty="0"/>
              </a:p>
              <a:p>
                <a:pPr marL="139700" indent="0">
                  <a:buNone/>
                </a:pPr>
                <a:endParaRPr lang="en-ID" sz="1200" dirty="0"/>
              </a:p>
              <a:p>
                <a:pPr marL="139700" indent="0">
                  <a:buNone/>
                </a:pPr>
                <a:r>
                  <a:rPr lang="en-ID" sz="1200" b="1" dirty="0"/>
                  <a:t>R</a:t>
                </a:r>
                <a:r>
                  <a:rPr lang="en-ID" sz="1200" b="1" baseline="30000" dirty="0"/>
                  <a:t>2</a:t>
                </a:r>
                <a:endParaRPr lang="en-ID" sz="1200" b="1" dirty="0"/>
              </a:p>
              <a:p>
                <a:pPr marL="139700" indent="0">
                  <a:buNone/>
                </a:pPr>
                <a:r>
                  <a:rPr lang="en-ID" sz="1200" dirty="0"/>
                  <a:t>0.01616303</a:t>
                </a:r>
              </a:p>
              <a:p>
                <a:pPr marL="139700" indent="0">
                  <a:buNone/>
                </a:pPr>
                <a:endParaRPr lang="en-ID" sz="120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8CC511A3-34E8-427F-8AB3-61D24A8E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0" y="1165625"/>
                <a:ext cx="3858750" cy="3433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39D1C-EFB9-4757-92E4-4F49C3B6C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 Price vs Table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3089-2F86-446F-8E0C-7BAF363A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0" y="1166956"/>
            <a:ext cx="3610800" cy="34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-428550" y="21431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403450" y="1639700"/>
            <a:ext cx="1972200" cy="19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865850" y="1676034"/>
            <a:ext cx="4078828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Excel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dan Data Analysis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2"/>
          </p:nvPr>
        </p:nvSpPr>
        <p:spPr>
          <a:xfrm>
            <a:off x="1240220" y="2006000"/>
            <a:ext cx="229546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03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27319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9BB84F6-AD47-422A-805F-2026A67A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50" y="1785000"/>
            <a:ext cx="4717500" cy="1573500"/>
          </a:xfrm>
        </p:spPr>
        <p:txBody>
          <a:bodyPr anchor="ctr"/>
          <a:lstStyle/>
          <a:p>
            <a:pPr marL="0" algn="ctr"/>
            <a:r>
              <a:rPr lang="en-US" sz="6000" b="1" dirty="0"/>
              <a:t>Manual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3870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F2FB4-6ED6-4C50-BF3C-ABF9C426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CBF0CF25-5C93-4B6E-83F4-8A09A0CC0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65625"/>
                <a:ext cx="7342970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 indent="0">
                  <a:buNone/>
                </a:pP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Penduga parameter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regresi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yang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digunakan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adalah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metode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kuadrat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</a:p>
              <a:p>
                <a:pPr marL="139700" indent="0">
                  <a:buNone/>
                </a:pP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terkecil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marL="139700" indent="0">
                  <a:buNone/>
                </a:pPr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CBF0CF25-5C93-4B6E-83F4-8A09A0CC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65625"/>
                <a:ext cx="7342970" cy="3433500"/>
              </a:xfrm>
              <a:prstGeom prst="rect">
                <a:avLst/>
              </a:prstGeo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F2FB4-6ED6-4C50-BF3C-ABF9C426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CBF0CF25-5C93-4B6E-83F4-8A09A0CC0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65625"/>
                <a:ext cx="7342970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Untuk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mengisi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matriks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maka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harus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dicari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nilai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tersebut</a:t>
                </a:r>
                <a:endParaRPr lang="en-US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US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𝑠𝑢𝑚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  <m:t>𝑢𝑚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CBF0CF25-5C93-4B6E-83F4-8A09A0CC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65625"/>
                <a:ext cx="7342970" cy="3433500"/>
              </a:xfrm>
              <a:prstGeom prst="rect">
                <a:avLst/>
              </a:prstGeo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50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9526E-F5AA-4EAC-859E-4592F4021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A3ABC4-25F2-4B2C-A98E-E8E45E7E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15613"/>
              </p:ext>
            </p:extLst>
          </p:nvPr>
        </p:nvGraphicFramePr>
        <p:xfrm>
          <a:off x="713250" y="1248410"/>
          <a:ext cx="7726992" cy="2715432"/>
        </p:xfrm>
        <a:graphic>
          <a:graphicData uri="http://schemas.openxmlformats.org/drawingml/2006/table">
            <a:tbl>
              <a:tblPr firstRow="1" bandRow="1">
                <a:tableStyleId>{AB8D3A17-162D-48C4-8C32-734944658532}</a:tableStyleId>
              </a:tblPr>
              <a:tblGrid>
                <a:gridCol w="482937">
                  <a:extLst>
                    <a:ext uri="{9D8B030D-6E8A-4147-A177-3AD203B41FA5}">
                      <a16:colId xmlns:a16="http://schemas.microsoft.com/office/drawing/2014/main" val="3379241174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757855770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050032480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2502914781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931589315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876107325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1439629774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2597102143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880439736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2397652155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4118668905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2497499506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943128262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3434640940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1331197299"/>
                    </a:ext>
                  </a:extLst>
                </a:gridCol>
                <a:gridCol w="482937">
                  <a:extLst>
                    <a:ext uri="{9D8B030D-6E8A-4147-A177-3AD203B41FA5}">
                      <a16:colId xmlns:a16="http://schemas.microsoft.com/office/drawing/2014/main" val="1286983012"/>
                    </a:ext>
                  </a:extLst>
                </a:gridCol>
              </a:tblGrid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x1x1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x1x2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x1x3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x2x2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x2x3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x3x3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ny</a:t>
                      </a:r>
                      <a:endParaRPr lang="en-ID" sz="1000" b="1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x1y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x2y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x3y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94391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#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1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carat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90959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0.0529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14.145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3782.25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3382.5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74.98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17930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735946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0.0441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12.558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3576.04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3647.8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3721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68.46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19494.8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19886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0922288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56.9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0.0529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13.087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14.95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3237.61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3698.5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75.21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18606.3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21255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3851028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9326302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53940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62.2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0.5625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46.65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41.25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3868.84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3421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2067.75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171485.4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151635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4496864"/>
                  </a:ext>
                </a:extLst>
              </a:tr>
              <a:tr h="339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  <a:endParaRPr lang="en-ID" sz="1000" b="1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000" b="0" i="0" u="none" strike="noStrike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46463.39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2658782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2483383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2.06E+08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1.91E+08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1.78E+08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2.12E+08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2.63E+08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1.31E+10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1.22E+10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7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>
            <a:extLst>
              <a:ext uri="{FF2B5EF4-FFF2-40B4-BE49-F238E27FC236}">
                <a16:creationId xmlns:a16="http://schemas.microsoft.com/office/drawing/2014/main" id="{CA6C68E3-CE84-4F28-A008-33F865C2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</p:spPr>
        <p:txBody>
          <a:bodyPr/>
          <a:lstStyle/>
          <a:p>
            <a:r>
              <a:rPr lang="en-US" sz="3000" dirty="0"/>
              <a:t>Steps</a:t>
            </a:r>
            <a:endParaRPr lang="en-ID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ubtitle 5">
                <a:extLst>
                  <a:ext uri="{FF2B5EF4-FFF2-40B4-BE49-F238E27FC236}">
                    <a16:creationId xmlns:a16="http://schemas.microsoft.com/office/drawing/2014/main" id="{6B16E8E9-31CD-499B-B3DD-EF36D82E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750" y="1165625"/>
                <a:ext cx="6187336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 indent="0">
                  <a:buNone/>
                </a:pP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Dari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hasil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perhitungan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sebelumnya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didapatkan</a:t>
                </a:r>
                <a:r>
                  <a:rPr lang="en-ID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:</a:t>
                </a:r>
              </a:p>
              <a:p>
                <a:pPr marL="139700" indent="0">
                  <a:buNone/>
                </a:pPr>
                <a:endParaRPr lang="en-ID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oppins" panose="00000500000000000000" pitchFamily="2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oppins" panose="00000500000000000000" pitchFamily="2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anose="00000500000000000000" pitchFamily="2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1"/>
                                  <m:t>53940</m:t>
                                </m:r>
                              </m:e>
                              <m:e>
                                <m:r>
                                  <a:rPr lang="en-ID" i="1"/>
                                  <m:t>43040.87</m:t>
                                </m:r>
                              </m:e>
                              <m:e>
                                <m:r>
                                  <a:rPr lang="en-ID" i="1"/>
                                  <m:t>3330762.9</m:t>
                                </m:r>
                              </m:e>
                              <m:e>
                                <m:r>
                                  <a:rPr lang="en-ID" i="1"/>
                                  <m:t>3099240.5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43040.87</m:t>
                                </m:r>
                              </m:e>
                              <m:e>
                                <m:r>
                                  <a:rPr lang="en-ID" i="1"/>
                                  <m:t>46463.3947</m:t>
                                </m:r>
                              </m:e>
                              <m:e>
                                <m:r>
                                  <a:rPr lang="en-ID" i="1"/>
                                  <m:t>2658781.93</m:t>
                                </m:r>
                              </m:e>
                              <m:e>
                                <m:r>
                                  <a:rPr lang="en-ID" i="1"/>
                                  <m:t>2483383.133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3330762.9</m:t>
                                </m:r>
                              </m:e>
                              <m:e>
                                <m:r>
                                  <a:rPr lang="en-ID" i="1"/>
                                  <m:t>2658781.93</m:t>
                                </m:r>
                              </m:e>
                              <m:e>
                                <m:r>
                                  <a:rPr lang="en-ID" i="1"/>
                                  <m:t>205783331.5</m:t>
                                </m:r>
                              </m:e>
                              <m:e>
                                <m:r>
                                  <a:rPr lang="en-ID" i="1"/>
                                  <m:t>191325184.9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3099240.5</m:t>
                                </m:r>
                              </m:e>
                              <m:e>
                                <m:r>
                                  <a:rPr lang="en-ID" i="1"/>
                                  <m:t>2483383.133</m:t>
                                </m:r>
                              </m:e>
                              <m:e>
                                <m:r>
                                  <a:rPr lang="en-ID" i="1"/>
                                  <m:t>191325184.9</m:t>
                                </m:r>
                              </m:e>
                              <m:e>
                                <m:r>
                                  <a:rPr lang="en-ID" i="1"/>
                                  <m:t>178342946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Poppins" panose="00000500000000000000" pitchFamily="2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1"/>
                                  <m:t>212135217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263274142.6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13095941018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12249822220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1"/>
                                  <m:t>13003.44052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7858.77051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−151.2363469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/>
                                  <m:t>−104.4727802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4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sz="1400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39700" indent="0">
                  <a:buNone/>
                </a:pPr>
                <a:endParaRPr lang="en-ID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20" name="Subtitle 5">
                <a:extLst>
                  <a:ext uri="{FF2B5EF4-FFF2-40B4-BE49-F238E27FC236}">
                    <a16:creationId xmlns:a16="http://schemas.microsoft.com/office/drawing/2014/main" id="{6B16E8E9-31CD-499B-B3DD-EF36D82E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0" y="1165625"/>
                <a:ext cx="6187336" cy="3433500"/>
              </a:xfrm>
              <a:prstGeom prst="rect">
                <a:avLst/>
              </a:prstGeo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6">
                <a:extLst>
                  <a:ext uri="{FF2B5EF4-FFF2-40B4-BE49-F238E27FC236}">
                    <a16:creationId xmlns:a16="http://schemas.microsoft.com/office/drawing/2014/main" id="{BF860990-E662-454B-B750-ED76D79D2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13896"/>
                  </p:ext>
                </p:extLst>
              </p:nvPr>
            </p:nvGraphicFramePr>
            <p:xfrm>
              <a:off x="5584868" y="2882375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6">
                <a:extLst>
                  <a:ext uri="{FF2B5EF4-FFF2-40B4-BE49-F238E27FC236}">
                    <a16:creationId xmlns:a16="http://schemas.microsoft.com/office/drawing/2014/main" id="{BF860990-E662-454B-B750-ED76D79D2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13896"/>
                  </p:ext>
                </p:extLst>
              </p:nvPr>
            </p:nvGraphicFramePr>
            <p:xfrm>
              <a:off x="5584868" y="2882375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100000" r="-100498" b="-3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196296" r="-100498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301887" r="-100498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401887" r="-100498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332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53AA5-3F7E-4AC4-88E1-97EF27941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Formula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Dari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hasil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perhitungan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parameter, model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regresi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yang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didapatkan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</a:p>
              <a:p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adalah</a:t>
                </a:r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=13003.4+7858.8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−151.2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−104.5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7858.8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tetap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Koefisien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151.2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104.5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  <a:blipFill>
                <a:blip r:embed="rId2"/>
                <a:stretch>
                  <a:fillRect l="-249"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7F6EA3A4-9F5D-47FA-8318-BBE469983742}"/>
              </a:ext>
            </a:extLst>
          </p:cNvPr>
          <p:cNvSpPr txBox="1">
            <a:spLocks/>
          </p:cNvSpPr>
          <p:nvPr/>
        </p:nvSpPr>
        <p:spPr>
          <a:xfrm>
            <a:off x="722750" y="1024205"/>
            <a:ext cx="7717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6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332;p32">
            <a:extLst>
              <a:ext uri="{FF2B5EF4-FFF2-40B4-BE49-F238E27FC236}">
                <a16:creationId xmlns:a16="http://schemas.microsoft.com/office/drawing/2014/main" id="{709969CE-14EE-46E9-B962-60BFD031C5E1}"/>
              </a:ext>
            </a:extLst>
          </p:cNvPr>
          <p:cNvSpPr txBox="1">
            <a:spLocks/>
          </p:cNvSpPr>
          <p:nvPr/>
        </p:nvSpPr>
        <p:spPr>
          <a:xfrm>
            <a:off x="722750" y="2161650"/>
            <a:ext cx="304502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D" sz="2800" dirty="0"/>
              <a:t>Abdul Hakim</a:t>
            </a:r>
          </a:p>
        </p:txBody>
      </p:sp>
      <p:sp>
        <p:nvSpPr>
          <p:cNvPr id="10" name="Google Shape;333;p32">
            <a:extLst>
              <a:ext uri="{FF2B5EF4-FFF2-40B4-BE49-F238E27FC236}">
                <a16:creationId xmlns:a16="http://schemas.microsoft.com/office/drawing/2014/main" id="{AC9B6773-D354-4ACA-9C74-D267DC2EFA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750" y="2571750"/>
            <a:ext cx="2564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G64190078</a:t>
            </a:r>
            <a:endParaRPr dirty="0"/>
          </a:p>
        </p:txBody>
      </p:sp>
      <p:sp>
        <p:nvSpPr>
          <p:cNvPr id="11" name="Google Shape;332;p32">
            <a:extLst>
              <a:ext uri="{FF2B5EF4-FFF2-40B4-BE49-F238E27FC236}">
                <a16:creationId xmlns:a16="http://schemas.microsoft.com/office/drawing/2014/main" id="{EED23D59-CEB3-4565-A483-27A2A7A5D2CC}"/>
              </a:ext>
            </a:extLst>
          </p:cNvPr>
          <p:cNvSpPr txBox="1">
            <a:spLocks/>
          </p:cNvSpPr>
          <p:nvPr/>
        </p:nvSpPr>
        <p:spPr>
          <a:xfrm>
            <a:off x="722750" y="3554250"/>
            <a:ext cx="3373762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D" sz="2800" dirty="0"/>
              <a:t>Farhan </a:t>
            </a:r>
            <a:r>
              <a:rPr lang="en-ID" sz="2800" dirty="0" err="1"/>
              <a:t>Fathurrahman</a:t>
            </a:r>
            <a:endParaRPr lang="en-ID" sz="2800" dirty="0"/>
          </a:p>
        </p:txBody>
      </p:sp>
      <p:sp>
        <p:nvSpPr>
          <p:cNvPr id="12" name="Google Shape;333;p32">
            <a:extLst>
              <a:ext uri="{FF2B5EF4-FFF2-40B4-BE49-F238E27FC236}">
                <a16:creationId xmlns:a16="http://schemas.microsoft.com/office/drawing/2014/main" id="{19C77930-3D6F-4D14-9109-F6E5A0A3C259}"/>
              </a:ext>
            </a:extLst>
          </p:cNvPr>
          <p:cNvSpPr txBox="1">
            <a:spLocks/>
          </p:cNvSpPr>
          <p:nvPr/>
        </p:nvSpPr>
        <p:spPr>
          <a:xfrm>
            <a:off x="722750" y="4170895"/>
            <a:ext cx="2564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D" dirty="0"/>
              <a:t>G64190088</a:t>
            </a:r>
          </a:p>
        </p:txBody>
      </p:sp>
      <p:sp>
        <p:nvSpPr>
          <p:cNvPr id="13" name="Google Shape;332;p32">
            <a:extLst>
              <a:ext uri="{FF2B5EF4-FFF2-40B4-BE49-F238E27FC236}">
                <a16:creationId xmlns:a16="http://schemas.microsoft.com/office/drawing/2014/main" id="{4AE06644-86AB-430E-B117-84E192A419A7}"/>
              </a:ext>
            </a:extLst>
          </p:cNvPr>
          <p:cNvSpPr txBox="1">
            <a:spLocks/>
          </p:cNvSpPr>
          <p:nvPr/>
        </p:nvSpPr>
        <p:spPr>
          <a:xfrm>
            <a:off x="4459598" y="2161650"/>
            <a:ext cx="3373762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D" sz="2800" dirty="0" err="1"/>
              <a:t>Yosar</a:t>
            </a:r>
            <a:r>
              <a:rPr lang="en-ID" sz="2800" dirty="0"/>
              <a:t> </a:t>
            </a:r>
            <a:r>
              <a:rPr lang="en-ID" sz="2800" dirty="0" err="1"/>
              <a:t>Awandi</a:t>
            </a:r>
            <a:r>
              <a:rPr lang="en-ID" sz="2800" dirty="0"/>
              <a:t> </a:t>
            </a:r>
            <a:r>
              <a:rPr lang="en-ID" sz="2800" dirty="0" err="1"/>
              <a:t>Porseda</a:t>
            </a:r>
            <a:endParaRPr lang="en-ID" sz="2800" dirty="0"/>
          </a:p>
        </p:txBody>
      </p:sp>
      <p:sp>
        <p:nvSpPr>
          <p:cNvPr id="14" name="Google Shape;333;p32">
            <a:extLst>
              <a:ext uri="{FF2B5EF4-FFF2-40B4-BE49-F238E27FC236}">
                <a16:creationId xmlns:a16="http://schemas.microsoft.com/office/drawing/2014/main" id="{3DFE141E-170C-4353-A3CB-C0DD626C631E}"/>
              </a:ext>
            </a:extLst>
          </p:cNvPr>
          <p:cNvSpPr txBox="1">
            <a:spLocks/>
          </p:cNvSpPr>
          <p:nvPr/>
        </p:nvSpPr>
        <p:spPr>
          <a:xfrm>
            <a:off x="4459598" y="2778295"/>
            <a:ext cx="2564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D" dirty="0"/>
              <a:t>G64190076</a:t>
            </a:r>
          </a:p>
        </p:txBody>
      </p:sp>
      <p:sp>
        <p:nvSpPr>
          <p:cNvPr id="15" name="Google Shape;332;p32">
            <a:extLst>
              <a:ext uri="{FF2B5EF4-FFF2-40B4-BE49-F238E27FC236}">
                <a16:creationId xmlns:a16="http://schemas.microsoft.com/office/drawing/2014/main" id="{6AE71352-9589-4BFC-B18B-AB6052AE902C}"/>
              </a:ext>
            </a:extLst>
          </p:cNvPr>
          <p:cNvSpPr txBox="1">
            <a:spLocks/>
          </p:cNvSpPr>
          <p:nvPr/>
        </p:nvSpPr>
        <p:spPr>
          <a:xfrm>
            <a:off x="4459598" y="3554250"/>
            <a:ext cx="3373762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D" sz="2800" dirty="0" err="1"/>
              <a:t>Mahara</a:t>
            </a:r>
            <a:r>
              <a:rPr lang="en-ID" sz="2800" dirty="0"/>
              <a:t> Ihsan </a:t>
            </a:r>
            <a:r>
              <a:rPr lang="en-ID" sz="2800" dirty="0" err="1"/>
              <a:t>Kahfi</a:t>
            </a:r>
            <a:endParaRPr lang="en-ID" sz="2800" dirty="0"/>
          </a:p>
        </p:txBody>
      </p:sp>
      <p:sp>
        <p:nvSpPr>
          <p:cNvPr id="16" name="Google Shape;333;p32">
            <a:extLst>
              <a:ext uri="{FF2B5EF4-FFF2-40B4-BE49-F238E27FC236}">
                <a16:creationId xmlns:a16="http://schemas.microsoft.com/office/drawing/2014/main" id="{E79A1469-421C-44BE-B508-0AA18353C401}"/>
              </a:ext>
            </a:extLst>
          </p:cNvPr>
          <p:cNvSpPr txBox="1">
            <a:spLocks/>
          </p:cNvSpPr>
          <p:nvPr/>
        </p:nvSpPr>
        <p:spPr>
          <a:xfrm>
            <a:off x="4459598" y="4170895"/>
            <a:ext cx="2564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D" dirty="0"/>
              <a:t>G64190084</a:t>
            </a:r>
          </a:p>
        </p:txBody>
      </p:sp>
    </p:spTree>
    <p:extLst>
      <p:ext uri="{BB962C8B-B14F-4D97-AF65-F5344CB8AC3E}">
        <p14:creationId xmlns:p14="http://schemas.microsoft.com/office/powerpoint/2010/main" val="171723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B162-F0AA-4051-AD20-67F0B693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Matrices</a:t>
            </a:r>
            <a:endParaRPr lang="en-ID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C917F11E-932B-4357-B684-89C211B5D17D}"/>
              </a:ext>
            </a:extLst>
          </p:cNvPr>
          <p:cNvSpPr txBox="1">
            <a:spLocks/>
          </p:cNvSpPr>
          <p:nvPr/>
        </p:nvSpPr>
        <p:spPr>
          <a:xfrm>
            <a:off x="713250" y="1292351"/>
            <a:ext cx="7717500" cy="33067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Juga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menghitung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regresi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excel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mendukung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matriks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Perkalian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matriks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	: =MMULT(A, B)</a:t>
            </a:r>
          </a:p>
          <a:p>
            <a:pPr marL="139700"/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Transpos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matriks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	: =TRANSPOSE(A)</a:t>
            </a:r>
          </a:p>
          <a:p>
            <a:pPr marL="139700"/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Invers </a:t>
            </a:r>
            <a:r>
              <a:rPr lang="en-ID" dirty="0" err="1">
                <a:latin typeface="Poppins" panose="00000500000000000000" pitchFamily="2" charset="0"/>
                <a:cs typeface="Poppins" panose="00000500000000000000" pitchFamily="2" charset="0"/>
              </a:rPr>
              <a:t>matriks</a:t>
            </a:r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</a:rPr>
              <a:t>	: =MINVERSE(A)</a:t>
            </a:r>
          </a:p>
        </p:txBody>
      </p:sp>
    </p:spTree>
    <p:extLst>
      <p:ext uri="{BB962C8B-B14F-4D97-AF65-F5344CB8AC3E}">
        <p14:creationId xmlns:p14="http://schemas.microsoft.com/office/powerpoint/2010/main" val="311219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B162-F0AA-4051-AD20-67F0B693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D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C917F11E-932B-4357-B684-89C211B5D17D}"/>
              </a:ext>
            </a:extLst>
          </p:cNvPr>
          <p:cNvSpPr txBox="1">
            <a:spLocks/>
          </p:cNvSpPr>
          <p:nvPr/>
        </p:nvSpPr>
        <p:spPr>
          <a:xfrm>
            <a:off x="713250" y="1292351"/>
            <a:ext cx="7717500" cy="33067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Y 	= B3:B53942</a:t>
            </a: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X 	= C3:F53942 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X’X (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J3:M6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{=MMULT(TRANSPOSE(C3:F53942),C3:F53942)}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X’Y (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J8:J11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{=MMULT(TRANSPOSE(C3:F53942),B3:B53942)}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B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penduga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{=MMULT(MINVERSE(J3:M6),J8:J11)}</a:t>
            </a:r>
          </a:p>
          <a:p>
            <a:pPr marL="139700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0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9BB84F6-AD47-422A-805F-2026A67A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50" y="1785000"/>
            <a:ext cx="4717500" cy="1573500"/>
          </a:xfrm>
        </p:spPr>
        <p:txBody>
          <a:bodyPr anchor="ctr"/>
          <a:lstStyle/>
          <a:p>
            <a:pPr marL="0" algn="ctr"/>
            <a:r>
              <a:rPr lang="en-US" sz="6000" b="1" dirty="0"/>
              <a:t>Data Analysis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18399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F2FB4-6ED6-4C50-BF3C-ABF9C426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F0CF25-5C93-4B6E-83F4-8A09A0CC03F6}"/>
              </a:ext>
            </a:extLst>
          </p:cNvPr>
          <p:cNvSpPr txBox="1">
            <a:spLocks/>
          </p:cNvSpPr>
          <p:nvPr/>
        </p:nvSpPr>
        <p:spPr>
          <a:xfrm>
            <a:off x="1097280" y="1165625"/>
            <a:ext cx="3474720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just">
              <a:buNone/>
            </a:pP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Excel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Adds-on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bernama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Data Analysis yang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mempunyai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statistika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mengolah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otomatis.Salah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Regression yang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menghitung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latin typeface="Poppins" panose="00000500000000000000" pitchFamily="2" charset="0"/>
                <a:cs typeface="Poppins" panose="00000500000000000000" pitchFamily="2" charset="0"/>
              </a:rPr>
              <a:t>regresi</a:t>
            </a:r>
            <a:r>
              <a:rPr lang="en-ID" sz="1200" dirty="0"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B82EA-0F6C-4E3D-B36D-4E0A05DB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16" y="2718602"/>
            <a:ext cx="3119878" cy="1360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75B01-6A10-4AD0-947B-A369986D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79" y="1271037"/>
            <a:ext cx="3587404" cy="28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>
            <a:extLst>
              <a:ext uri="{FF2B5EF4-FFF2-40B4-BE49-F238E27FC236}">
                <a16:creationId xmlns:a16="http://schemas.microsoft.com/office/drawing/2014/main" id="{CA6C68E3-CE84-4F28-A008-33F865C2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</p:spPr>
        <p:txBody>
          <a:bodyPr/>
          <a:lstStyle/>
          <a:p>
            <a:r>
              <a:rPr lang="en-US" sz="3000" dirty="0"/>
              <a:t>Steps</a:t>
            </a:r>
            <a:endParaRPr lang="en-ID" sz="3000" dirty="0"/>
          </a:p>
        </p:txBody>
      </p:sp>
      <p:sp>
        <p:nvSpPr>
          <p:cNvPr id="20" name="Subtitle 5">
            <a:extLst>
              <a:ext uri="{FF2B5EF4-FFF2-40B4-BE49-F238E27FC236}">
                <a16:creationId xmlns:a16="http://schemas.microsoft.com/office/drawing/2014/main" id="{6B16E8E9-31CD-499B-B3DD-EF36D82E17B2}"/>
              </a:ext>
            </a:extLst>
          </p:cNvPr>
          <p:cNvSpPr txBox="1">
            <a:spLocks/>
          </p:cNvSpPr>
          <p:nvPr/>
        </p:nvSpPr>
        <p:spPr>
          <a:xfrm>
            <a:off x="722750" y="1165625"/>
            <a:ext cx="3849250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1.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Membuka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Data Analysis dan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Regression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74FDF689-3ECE-4962-BB01-B09A5A9C3964}"/>
              </a:ext>
            </a:extLst>
          </p:cNvPr>
          <p:cNvSpPr txBox="1">
            <a:spLocks/>
          </p:cNvSpPr>
          <p:nvPr/>
        </p:nvSpPr>
        <p:spPr>
          <a:xfrm>
            <a:off x="4581500" y="1165625"/>
            <a:ext cx="3849250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2. Isi Y Range dan X Range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cell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terisi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data Y dan X</a:t>
            </a: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3.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Ouput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Range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diolah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4.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OK</a:t>
            </a:r>
          </a:p>
          <a:p>
            <a:pPr indent="0"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0">
              <a:buNone/>
            </a:pP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C6E68-73DB-4856-B452-7F9D8A27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73" y="1625428"/>
            <a:ext cx="3400275" cy="2661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F19297-8B4D-4587-91EF-7BFF9C92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23" y="1697682"/>
            <a:ext cx="3407407" cy="55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6929F-1306-498A-9981-65859C99D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22" y="2956092"/>
            <a:ext cx="3407407" cy="2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0C4E4-F939-41B7-AF48-3C18730C4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64" y="3843459"/>
            <a:ext cx="774702" cy="5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F1C35D-6310-4FB6-949C-51D2A26B4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CC393731-6B8E-4B00-8C29-593B791EA595}"/>
              </a:ext>
            </a:extLst>
          </p:cNvPr>
          <p:cNvSpPr txBox="1">
            <a:spLocks/>
          </p:cNvSpPr>
          <p:nvPr/>
        </p:nvSpPr>
        <p:spPr>
          <a:xfrm>
            <a:off x="5506872" y="1292351"/>
            <a:ext cx="2923878" cy="33067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Didaptkan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penduga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20835-E6E7-4DF0-9F6F-2989699F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1292351"/>
            <a:ext cx="4690380" cy="3197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6C3D9A70-C071-47F3-B876-0457A2455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67649"/>
                  </p:ext>
                </p:extLst>
              </p:nvPr>
            </p:nvGraphicFramePr>
            <p:xfrm>
              <a:off x="5605340" y="1824674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6C3D9A70-C071-47F3-B876-0457A2455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67649"/>
                  </p:ext>
                </p:extLst>
              </p:nvPr>
            </p:nvGraphicFramePr>
            <p:xfrm>
              <a:off x="5605340" y="1824674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101887" r="-100995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198148" r="-100995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303774" r="-100995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" t="-403774" r="-100995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612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53AA5-3F7E-4AC4-88E1-97EF27941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Formula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/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Dari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hasil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perhitungan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parameter, model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regresi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yang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didapatkan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adalah</a:t>
                </a:r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algn="just"/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=13003.4+7858.8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−151.2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−104.5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algn="just"/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algn="just"/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7858.8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tetap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pPr algn="just"/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Koefisien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151.2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pPr algn="just"/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104.5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pPr algn="just"/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  <a:blipFill>
                <a:blip r:embed="rId2"/>
                <a:stretch>
                  <a:fillRect l="-249"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02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-428550" y="21431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403450" y="1639700"/>
            <a:ext cx="1972200" cy="19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865850" y="1616400"/>
            <a:ext cx="4078828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</a:t>
            </a:r>
            <a:br>
              <a:rPr lang="en" dirty="0"/>
            </a:br>
            <a:r>
              <a:rPr lang="en" dirty="0"/>
              <a:t>Program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Otomatis</a:t>
            </a:r>
            <a:r>
              <a:rPr lang="en-US" dirty="0"/>
              <a:t> :)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2"/>
          </p:nvPr>
        </p:nvSpPr>
        <p:spPr>
          <a:xfrm>
            <a:off x="1240220" y="2006000"/>
            <a:ext cx="229546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04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2202017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F2FB4-6ED6-4C50-BF3C-ABF9C426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F0CF25-5C93-4B6E-83F4-8A09A0CC03F6}"/>
              </a:ext>
            </a:extLst>
          </p:cNvPr>
          <p:cNvSpPr txBox="1">
            <a:spLocks/>
          </p:cNvSpPr>
          <p:nvPr/>
        </p:nvSpPr>
        <p:spPr>
          <a:xfrm>
            <a:off x="1097280" y="1165625"/>
            <a:ext cx="3681984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environment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perhitungan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grafik</a:t>
            </a:r>
            <a:r>
              <a:rPr lang="en-ID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b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mencari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penduga</a:t>
            </a:r>
            <a:r>
              <a:rPr lang="en-ID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regresi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scatterplot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relatif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yang sangat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ID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br>
              <a:rPr lang="en-ID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52D0C62D-BCF4-4965-BA4E-307263E3EC14}"/>
              </a:ext>
            </a:extLst>
          </p:cNvPr>
          <p:cNvSpPr txBox="1">
            <a:spLocks/>
          </p:cNvSpPr>
          <p:nvPr/>
        </p:nvSpPr>
        <p:spPr>
          <a:xfrm>
            <a:off x="4779264" y="1165625"/>
            <a:ext cx="3681984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Kami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Rstudio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mengolah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data.</a:t>
            </a:r>
            <a:endParaRPr lang="en-ID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6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06A1039-AD8A-4E3D-B4A8-5A752BD1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304543"/>
            <a:ext cx="3858750" cy="3294581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1400" dirty="0" err="1"/>
              <a:t>Berikut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code R </a:t>
            </a:r>
            <a:r>
              <a:rPr lang="en-ID" sz="1400" dirty="0" err="1"/>
              <a:t>sederhana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mencari</a:t>
            </a:r>
            <a:r>
              <a:rPr lang="en-ID" sz="1400" dirty="0"/>
              <a:t> model </a:t>
            </a:r>
            <a:r>
              <a:rPr lang="en-ID" sz="1400" dirty="0" err="1"/>
              <a:t>regresi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data yang </a:t>
            </a:r>
            <a:r>
              <a:rPr lang="en-ID" sz="1400" dirty="0" err="1"/>
              <a:t>disimpan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file diamonds.csv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9526E-F5AA-4EAC-859E-4592F4021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7CA8F-E1B1-46F9-8B14-80359377D706}"/>
              </a:ext>
            </a:extLst>
          </p:cNvPr>
          <p:cNvSpPr txBox="1"/>
          <p:nvPr/>
        </p:nvSpPr>
        <p:spPr>
          <a:xfrm>
            <a:off x="4852416" y="1351395"/>
            <a:ext cx="356883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"C:/Users/akimp/Desktop/anreg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5/diamonds.csv"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carat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7351975" y="1317425"/>
            <a:ext cx="1078800" cy="3821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713225" y="0"/>
            <a:ext cx="1078800" cy="35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ctrTitle"/>
          </p:nvPr>
        </p:nvSpPr>
        <p:spPr>
          <a:xfrm>
            <a:off x="1831774" y="534675"/>
            <a:ext cx="3045026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Multivariate Regression</a:t>
            </a:r>
            <a:endParaRPr dirty="0"/>
          </a:p>
        </p:txBody>
      </p:sp>
      <p:sp>
        <p:nvSpPr>
          <p:cNvPr id="333" name="Google Shape;333;p32"/>
          <p:cNvSpPr txBox="1">
            <a:spLocks noGrp="1"/>
          </p:cNvSpPr>
          <p:nvPr>
            <p:ph type="subTitle" idx="1"/>
          </p:nvPr>
        </p:nvSpPr>
        <p:spPr>
          <a:xfrm>
            <a:off x="1831775" y="893800"/>
            <a:ext cx="2564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rumus singkat</a:t>
            </a:r>
            <a:endParaRPr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 idx="2"/>
          </p:nvPr>
        </p:nvSpPr>
        <p:spPr>
          <a:xfrm>
            <a:off x="749675" y="53987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ctrTitle" idx="3"/>
          </p:nvPr>
        </p:nvSpPr>
        <p:spPr>
          <a:xfrm>
            <a:off x="1831775" y="1610436"/>
            <a:ext cx="25626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Information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4"/>
          </p:nvPr>
        </p:nvSpPr>
        <p:spPr>
          <a:xfrm>
            <a:off x="1831775" y="1978186"/>
            <a:ext cx="2563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Melihat data dan variabel</a:t>
            </a:r>
            <a:endParaRPr dirty="0"/>
          </a:p>
        </p:txBody>
      </p:sp>
      <p:sp>
        <p:nvSpPr>
          <p:cNvPr id="337" name="Google Shape;337;p32"/>
          <p:cNvSpPr txBox="1">
            <a:spLocks noGrp="1"/>
          </p:cNvSpPr>
          <p:nvPr>
            <p:ph type="title" idx="5"/>
          </p:nvPr>
        </p:nvSpPr>
        <p:spPr>
          <a:xfrm>
            <a:off x="749675" y="162559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ctrTitle" idx="6"/>
          </p:nvPr>
        </p:nvSpPr>
        <p:spPr>
          <a:xfrm>
            <a:off x="1831775" y="2696002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Excel</a:t>
            </a:r>
            <a:endParaRPr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7"/>
          </p:nvPr>
        </p:nvSpPr>
        <p:spPr>
          <a:xfrm>
            <a:off x="1831775" y="3053068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Pengerjaan manual dan Data Analysis</a:t>
            </a:r>
            <a:endParaRPr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title" idx="8"/>
          </p:nvPr>
        </p:nvSpPr>
        <p:spPr>
          <a:xfrm>
            <a:off x="749675" y="271133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ctrTitle" idx="9"/>
          </p:nvPr>
        </p:nvSpPr>
        <p:spPr>
          <a:xfrm>
            <a:off x="4485850" y="532512"/>
            <a:ext cx="28071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ctrTitle" idx="13"/>
          </p:nvPr>
        </p:nvSpPr>
        <p:spPr>
          <a:xfrm>
            <a:off x="4731551" y="1625600"/>
            <a:ext cx="2562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Program</a:t>
            </a:r>
            <a:endParaRPr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14"/>
          </p:nvPr>
        </p:nvSpPr>
        <p:spPr>
          <a:xfrm>
            <a:off x="4730660" y="1993549"/>
            <a:ext cx="2563500" cy="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Pengerjaan dengan R</a:t>
            </a:r>
            <a:endParaRPr dirty="0"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 idx="15"/>
          </p:nvPr>
        </p:nvSpPr>
        <p:spPr>
          <a:xfrm>
            <a:off x="7388578" y="162559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ctrTitle" idx="16"/>
          </p:nvPr>
        </p:nvSpPr>
        <p:spPr>
          <a:xfrm>
            <a:off x="4731551" y="2711315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</a:t>
            </a:r>
            <a:endParaRPr dirty="0"/>
          </a:p>
        </p:txBody>
      </p:sp>
      <p:sp>
        <p:nvSpPr>
          <p:cNvPr id="346" name="Google Shape;346;p32"/>
          <p:cNvSpPr txBox="1">
            <a:spLocks noGrp="1"/>
          </p:cNvSpPr>
          <p:nvPr>
            <p:ph type="subTitle" idx="17"/>
          </p:nvPr>
        </p:nvSpPr>
        <p:spPr>
          <a:xfrm>
            <a:off x="4730660" y="3068376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Membandingkan hasil kedua metode</a:t>
            </a:r>
            <a:endParaRPr dirty="0"/>
          </a:p>
        </p:txBody>
      </p:sp>
      <p:sp>
        <p:nvSpPr>
          <p:cNvPr id="347" name="Google Shape;347;p32"/>
          <p:cNvSpPr txBox="1">
            <a:spLocks noGrp="1"/>
          </p:cNvSpPr>
          <p:nvPr>
            <p:ph type="title" idx="18"/>
          </p:nvPr>
        </p:nvSpPr>
        <p:spPr>
          <a:xfrm>
            <a:off x="7381461" y="2711336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ctrTitle" idx="19"/>
          </p:nvPr>
        </p:nvSpPr>
        <p:spPr>
          <a:xfrm>
            <a:off x="4731551" y="3790752"/>
            <a:ext cx="2562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QnA</a:t>
            </a:r>
            <a:endParaRPr dirty="0"/>
          </a:p>
        </p:txBody>
      </p:sp>
      <p:sp>
        <p:nvSpPr>
          <p:cNvPr id="349" name="Google Shape;349;p32"/>
          <p:cNvSpPr txBox="1">
            <a:spLocks noGrp="1"/>
          </p:cNvSpPr>
          <p:nvPr>
            <p:ph type="subTitle" idx="20"/>
          </p:nvPr>
        </p:nvSpPr>
        <p:spPr>
          <a:xfrm>
            <a:off x="4730660" y="4150631"/>
            <a:ext cx="256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Tanya aku </a:t>
            </a:r>
            <a:r>
              <a:rPr lang="en-US" dirty="0"/>
              <a:t>💖</a:t>
            </a:r>
            <a:endParaRPr dirty="0"/>
          </a:p>
        </p:txBody>
      </p:sp>
      <p:sp>
        <p:nvSpPr>
          <p:cNvPr id="350" name="Google Shape;350;p32"/>
          <p:cNvSpPr txBox="1">
            <a:spLocks noGrp="1"/>
          </p:cNvSpPr>
          <p:nvPr>
            <p:ph type="title" idx="21"/>
          </p:nvPr>
        </p:nvSpPr>
        <p:spPr>
          <a:xfrm>
            <a:off x="7386536" y="3790738"/>
            <a:ext cx="100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7BD9E250-2A65-47C3-A26E-724771ABB9F5}"/>
              </a:ext>
            </a:extLst>
          </p:cNvPr>
          <p:cNvSpPr txBox="1">
            <a:spLocks/>
          </p:cNvSpPr>
          <p:nvPr/>
        </p:nvSpPr>
        <p:spPr>
          <a:xfrm>
            <a:off x="1316736" y="2060660"/>
            <a:ext cx="3255264" cy="577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table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diamond.csv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dibaca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51523E-F8CD-4FF9-A402-166D4E62C25F}"/>
              </a:ext>
            </a:extLst>
          </p:cNvPr>
          <p:cNvSpPr txBox="1">
            <a:spLocks/>
          </p:cNvSpPr>
          <p:nvPr/>
        </p:nvSpPr>
        <p:spPr>
          <a:xfrm>
            <a:off x="722750" y="536525"/>
            <a:ext cx="7717500" cy="644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Steps</a:t>
            </a:r>
            <a:endParaRPr lang="en-ID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ECDD-8512-477A-ACBC-C6B2F4116061}"/>
              </a:ext>
            </a:extLst>
          </p:cNvPr>
          <p:cNvSpPr txBox="1"/>
          <p:nvPr/>
        </p:nvSpPr>
        <p:spPr>
          <a:xfrm>
            <a:off x="1316736" y="1254377"/>
            <a:ext cx="325526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ID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"C:/Users/akimp/Desktop/anreg </a:t>
            </a:r>
            <a:b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ID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prak</a:t>
            </a:r>
            <a: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5/diamonds.csv"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A49B9-7B1E-4EDE-B3A3-DC25DB205963}"/>
              </a:ext>
            </a:extLst>
          </p:cNvPr>
          <p:cNvSpPr txBox="1"/>
          <p:nvPr/>
        </p:nvSpPr>
        <p:spPr>
          <a:xfrm>
            <a:off x="4681728" y="1254377"/>
            <a:ext cx="325526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ID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carat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127A0059-ECF7-4C6C-A1F5-F2A92FD021C0}"/>
              </a:ext>
            </a:extLst>
          </p:cNvPr>
          <p:cNvSpPr txBox="1">
            <a:spLocks/>
          </p:cNvSpPr>
          <p:nvPr/>
        </p:nvSpPr>
        <p:spPr>
          <a:xfrm>
            <a:off x="4681728" y="2060660"/>
            <a:ext cx="3255264" cy="1659219"/>
          </a:xfrm>
          <a:prstGeom prst="rect">
            <a:avLst/>
          </a:prstGeom>
          <a:solidFill>
            <a:srgbClr val="F3F3F3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Model linear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memasukkan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Hasil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model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didapatkan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summary.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8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F1C35D-6310-4FB6-949C-51D2A26B4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694B2-1B52-4053-B9C7-9701F132B46D}"/>
              </a:ext>
            </a:extLst>
          </p:cNvPr>
          <p:cNvSpPr txBox="1"/>
          <p:nvPr/>
        </p:nvSpPr>
        <p:spPr>
          <a:xfrm>
            <a:off x="703750" y="1238777"/>
            <a:ext cx="4697306" cy="3162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sz="105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(formula = price ~ carat + depth + table, data = data)</a:t>
            </a:r>
          </a:p>
          <a:p>
            <a:b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Residuals: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     Min       1Q   Median       3Q      Max 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-18288.0   -785.9    -33.2    527.2  12486.7 </a:t>
            </a:r>
          </a:p>
          <a:p>
            <a:b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Coefficients: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             Estimate Std. Error t value </a:t>
            </a:r>
            <a:r>
              <a:rPr lang="en-ID" sz="105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Pr</a:t>
            </a: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(&gt;|t|)    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(Intercept) 13003.441    390.918   33.26   &lt;2e-16 ***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carat        7858.771     14.151  555.36   &lt;2e-16 ***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depth        -151.236      4.820  -31.38   &lt;2e-16 ***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table        -104.473      3.141  -33.26   &lt;2e-16 ***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ID" sz="1050" b="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Signif</a:t>
            </a: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. codes:  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0 ‘***’ 0.001 ‘**’ 0.01 ‘*’ 0.05 ‘.’ 0.1 ‘ ’ 1</a:t>
            </a:r>
          </a:p>
          <a:p>
            <a:b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Residual standard error: 1526 on 53936 degrees of freedom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Multiple R-squared:  0.8537,  Adjusted R-squared:  0.8537 </a:t>
            </a:r>
          </a:p>
          <a:p>
            <a:r>
              <a:rPr lang="en-ID" sz="105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F-statistic: 1.049e+05 on 3 and 53936 DF,  p-value: &lt; 2.2e-16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CF5AD21-6C3E-4D70-A2FB-FE8B3632A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519362"/>
                  </p:ext>
                </p:extLst>
              </p:nvPr>
            </p:nvGraphicFramePr>
            <p:xfrm>
              <a:off x="5605340" y="1238777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CF5AD21-6C3E-4D70-A2FB-FE8B3632A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519362"/>
                  </p:ext>
                </p:extLst>
              </p:nvPr>
            </p:nvGraphicFramePr>
            <p:xfrm>
              <a:off x="5605340" y="1238777"/>
              <a:ext cx="2444564" cy="1613815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222282">
                      <a:extLst>
                        <a:ext uri="{9D8B030D-6E8A-4147-A177-3AD203B41FA5}">
                          <a16:colId xmlns:a16="http://schemas.microsoft.com/office/drawing/2014/main" val="645021555"/>
                        </a:ext>
                      </a:extLst>
                    </a:gridCol>
                    <a:gridCol w="1222282">
                      <a:extLst>
                        <a:ext uri="{9D8B030D-6E8A-4147-A177-3AD203B41FA5}">
                          <a16:colId xmlns:a16="http://schemas.microsoft.com/office/drawing/2014/main" val="3337873550"/>
                        </a:ext>
                      </a:extLst>
                    </a:gridCol>
                  </a:tblGrid>
                  <a:tr h="322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Parameter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Nilai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12390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" t="-101887" r="-100995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7218878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" t="-201887" r="-100995" b="-2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6301094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" t="-301887" r="-100995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984782"/>
                      </a:ext>
                    </a:extLst>
                  </a:tr>
                  <a:tr h="322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" t="-401887" r="-100995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937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715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53AA5-3F7E-4AC4-88E1-97EF27941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Formula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Dari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hasil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perhitungan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parameter, model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regresi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yang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didapatkan</a:t>
                </a:r>
                <a:r>
                  <a:rPr lang="en-US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adalah</a:t>
                </a:r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US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=13003.4+7858.8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−151.2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−104.5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7858.8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tetap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  <a:p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Koefisien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151.2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Koefisien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diinterpretasikan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rataan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akan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turun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sebesar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104.5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naik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satuan</a:t>
                </a:r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>
                    <a:latin typeface="Poppins" panose="00000500000000000000" pitchFamily="2" charset="0"/>
                    <a:cs typeface="Poppins" panose="00000500000000000000" pitchFamily="2" charset="0"/>
                  </a:rPr>
                  <a:t> tetap.</a:t>
                </a:r>
              </a:p>
              <a:p>
                <a:endParaRPr lang="en-ID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5" name="Subtitle 1">
                <a:extLst>
                  <a:ext uri="{FF2B5EF4-FFF2-40B4-BE49-F238E27FC236}">
                    <a16:creationId xmlns:a16="http://schemas.microsoft.com/office/drawing/2014/main" id="{B0057E59-E0B2-4C94-8B1F-87D04516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65625"/>
                <a:ext cx="7333470" cy="3433500"/>
              </a:xfrm>
              <a:prstGeom prst="rect">
                <a:avLst/>
              </a:prstGeom>
              <a:blipFill>
                <a:blip r:embed="rId2"/>
                <a:stretch>
                  <a:fillRect l="-249" t="-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3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-428550" y="21431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403450" y="1639700"/>
            <a:ext cx="1972200" cy="19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865850" y="1676034"/>
            <a:ext cx="4211350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br>
              <a:rPr lang="en" dirty="0"/>
            </a:br>
            <a:r>
              <a:rPr lang="en" dirty="0"/>
              <a:t>Comparison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Banding hasil metode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2"/>
          </p:nvPr>
        </p:nvSpPr>
        <p:spPr>
          <a:xfrm>
            <a:off x="1240220" y="2006000"/>
            <a:ext cx="229546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05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3342997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2A681A-B61E-4B98-BDAD-2A7946A8C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312" y="3643951"/>
            <a:ext cx="6869376" cy="95517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Hasil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, Excel dan R Program,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b="1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data diamonds.csv</a:t>
            </a:r>
            <a:endParaRPr lang="en-ID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982504-F562-4AF8-8D72-4A6B0B0B7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C822F9-03B0-4DBC-87A0-385257D76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306643"/>
                  </p:ext>
                </p:extLst>
              </p:nvPr>
            </p:nvGraphicFramePr>
            <p:xfrm>
              <a:off x="1137312" y="1300068"/>
              <a:ext cx="6869376" cy="2311400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144896">
                      <a:extLst>
                        <a:ext uri="{9D8B030D-6E8A-4147-A177-3AD203B41FA5}">
                          <a16:colId xmlns:a16="http://schemas.microsoft.com/office/drawing/2014/main" val="567997477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2241974771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861126703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2731405455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3417802936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423934388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Variabel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Penduga</a:t>
                          </a:r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Parameter </a:t>
                          </a:r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Regresi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Excel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48704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Manual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Matriks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Data Analysis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5114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Intercept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5044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Carat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681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Depth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7357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Table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082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C822F9-03B0-4DBC-87A0-385257D76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306643"/>
                  </p:ext>
                </p:extLst>
              </p:nvPr>
            </p:nvGraphicFramePr>
            <p:xfrm>
              <a:off x="1137312" y="1300068"/>
              <a:ext cx="6869376" cy="2311400"/>
            </p:xfrm>
            <a:graphic>
              <a:graphicData uri="http://schemas.openxmlformats.org/drawingml/2006/table">
                <a:tbl>
                  <a:tblPr firstRow="1" bandRow="1">
                    <a:tableStyleId>{AB8D3A17-162D-48C4-8C32-734944658532}</a:tableStyleId>
                  </a:tblPr>
                  <a:tblGrid>
                    <a:gridCol w="1144896">
                      <a:extLst>
                        <a:ext uri="{9D8B030D-6E8A-4147-A177-3AD203B41FA5}">
                          <a16:colId xmlns:a16="http://schemas.microsoft.com/office/drawing/2014/main" val="567997477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2241974771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861126703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2731405455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3417802936"/>
                        </a:ext>
                      </a:extLst>
                    </a:gridCol>
                    <a:gridCol w="1144896">
                      <a:extLst>
                        <a:ext uri="{9D8B030D-6E8A-4147-A177-3AD203B41FA5}">
                          <a16:colId xmlns:a16="http://schemas.microsoft.com/office/drawing/2014/main" val="423934388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Variabel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Penduga</a:t>
                          </a:r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Parameter </a:t>
                          </a:r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Regresi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Excel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R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487046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Manual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Matriks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Data Analysis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5114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Intercept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32" t="-224590" r="-40053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13003.441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5044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Carat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32" t="-324590" r="-400532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7858.771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681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Depth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32" t="-424590" r="-40053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-151.236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7357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Table</a:t>
                          </a:r>
                          <a:endParaRPr lang="en-ID" sz="1200" b="1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32" t="-524590" r="-40053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-104.473</a:t>
                          </a:r>
                          <a:endParaRPr lang="en-ID" sz="1200" dirty="0"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082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297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949050" y="2235000"/>
            <a:ext cx="4143600" cy="6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1"/>
          </p:nvPr>
        </p:nvSpPr>
        <p:spPr>
          <a:xfrm flipH="1">
            <a:off x="1395225" y="2952675"/>
            <a:ext cx="3697200" cy="506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4572000" y="1629100"/>
            <a:ext cx="4572000" cy="3756425"/>
            <a:chOff x="4572000" y="1629100"/>
            <a:chExt cx="4572000" cy="3756425"/>
          </a:xfrm>
        </p:grpSpPr>
        <p:sp>
          <p:nvSpPr>
            <p:cNvPr id="367" name="Google Shape;367;p34"/>
            <p:cNvSpPr/>
            <p:nvPr/>
          </p:nvSpPr>
          <p:spPr>
            <a:xfrm>
              <a:off x="4572000" y="3290025"/>
              <a:ext cx="4572000" cy="2095500"/>
            </a:xfrm>
            <a:prstGeom prst="triangle">
              <a:avLst>
                <a:gd name="adj" fmla="val 5020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613300" y="1629100"/>
              <a:ext cx="2489400" cy="2489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5614350" y="1630300"/>
              <a:ext cx="2487300" cy="2487300"/>
            </a:xfrm>
            <a:prstGeom prst="pie">
              <a:avLst>
                <a:gd name="adj1" fmla="val 0"/>
                <a:gd name="adj2" fmla="val 10792944"/>
              </a:avLst>
            </a:prstGeom>
            <a:solidFill>
              <a:schemeClr val="accent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-428550" y="21431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403450" y="1639700"/>
            <a:ext cx="1972200" cy="19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865850" y="1616400"/>
            <a:ext cx="4078828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Multivariate Regression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yang digunakan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2"/>
          </p:nvPr>
        </p:nvSpPr>
        <p:spPr>
          <a:xfrm>
            <a:off x="1179260" y="2006000"/>
            <a:ext cx="241738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01</a:t>
            </a:r>
            <a:endParaRPr sz="10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2A3B60A0-0110-4466-B9F6-71A491743A7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39700" indent="0" algn="just">
                  <a:buNone/>
                </a:pPr>
                <a:r>
                  <a:rPr lang="en-ID" sz="1400" dirty="0"/>
                  <a:t>Model </a:t>
                </a:r>
                <a:r>
                  <a:rPr lang="en-ID" sz="1400" dirty="0" err="1"/>
                  <a:t>regresi</a:t>
                </a:r>
                <a:r>
                  <a:rPr lang="en-ID" sz="1400" dirty="0"/>
                  <a:t> linier </a:t>
                </a:r>
                <a:r>
                  <a:rPr lang="en-ID" sz="1400" dirty="0" err="1"/>
                  <a:t>berganda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merupakan</a:t>
                </a:r>
                <a:r>
                  <a:rPr lang="en-ID" sz="1400" dirty="0"/>
                  <a:t> model </a:t>
                </a:r>
                <a:r>
                  <a:rPr lang="en-ID" sz="1400" dirty="0" err="1"/>
                  <a:t>regresi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peubah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penjelas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lebih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satu</a:t>
                </a:r>
                <a:r>
                  <a:rPr lang="en-ID" sz="1400" dirty="0"/>
                  <a:t>.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D" sz="1400" dirty="0"/>
              </a:p>
              <a:p>
                <a:pPr marL="139700" indent="0" algn="just">
                  <a:buNone/>
                </a:pPr>
                <a:endParaRPr lang="en-ID" sz="1400" dirty="0"/>
              </a:p>
              <a:p>
                <a:pPr marL="139700" indent="0" algn="just">
                  <a:buNone/>
                </a:pPr>
                <a:r>
                  <a:rPr lang="en-ID" sz="1400" dirty="0" err="1"/>
                  <a:t>Dalam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bentuk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matriks</a:t>
                </a:r>
                <a:endParaRPr lang="en-ID" sz="1400" dirty="0"/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ID" sz="1400" dirty="0"/>
              </a:p>
              <a:p>
                <a:pPr marL="139700" indent="0" algn="just">
                  <a:buNone/>
                </a:pPr>
                <a:endParaRPr lang="en-ID" sz="1400" dirty="0"/>
              </a:p>
              <a:p>
                <a:pPr marL="139700" indent="0" algn="just">
                  <a:buNone/>
                </a:pPr>
                <a:r>
                  <a:rPr lang="en-ID" sz="1400" dirty="0" err="1"/>
                  <a:t>Penduga</a:t>
                </a:r>
                <a:r>
                  <a:rPr lang="en-ID" sz="1400" dirty="0"/>
                  <a:t> parameter </a:t>
                </a:r>
                <a:r>
                  <a:rPr lang="en-ID" sz="1400" dirty="0" err="1"/>
                  <a:t>regresi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digunakan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adalah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metode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kuadrat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terkecil</a:t>
                </a:r>
                <a:r>
                  <a:rPr lang="en-ID" sz="1400" dirty="0"/>
                  <a:t>.</a:t>
                </a:r>
              </a:p>
              <a:p>
                <a:pPr marL="139700" indent="0" algn="just">
                  <a:buNone/>
                </a:pPr>
                <a:endParaRPr lang="en-ID" sz="1400" dirty="0"/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2A3B60A0-0110-4466-B9F6-71A491743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r="-2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8EBBC3D6-3203-4A40-B604-E98C8509B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Regression Model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32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-428550" y="2143125"/>
            <a:ext cx="2571600" cy="25716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403450" y="1639700"/>
            <a:ext cx="1972200" cy="19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3865850" y="1616400"/>
            <a:ext cx="4078828" cy="15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Information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1"/>
          </p:nvPr>
        </p:nvSpPr>
        <p:spPr>
          <a:xfrm>
            <a:off x="3865850" y="3197100"/>
            <a:ext cx="3260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Lihat</a:t>
            </a:r>
            <a:r>
              <a:rPr lang="en-US" dirty="0"/>
              <a:t> data dan </a:t>
            </a:r>
            <a:r>
              <a:rPr lang="en-US" dirty="0" err="1"/>
              <a:t>variabel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2"/>
          </p:nvPr>
        </p:nvSpPr>
        <p:spPr>
          <a:xfrm>
            <a:off x="1142684" y="2006000"/>
            <a:ext cx="2490532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02</a:t>
            </a:r>
            <a:endParaRPr sz="10000" dirty="0"/>
          </a:p>
        </p:txBody>
      </p:sp>
    </p:spTree>
    <p:extLst>
      <p:ext uri="{BB962C8B-B14F-4D97-AF65-F5344CB8AC3E}">
        <p14:creationId xmlns:p14="http://schemas.microsoft.com/office/powerpoint/2010/main" val="2708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3">
            <a:extLst>
              <a:ext uri="{FF2B5EF4-FFF2-40B4-BE49-F238E27FC236}">
                <a16:creationId xmlns:a16="http://schemas.microsoft.com/office/drawing/2014/main" id="{8302E390-2106-4F65-BC90-A05AE3650EF9}"/>
              </a:ext>
            </a:extLst>
          </p:cNvPr>
          <p:cNvSpPr txBox="1">
            <a:spLocks/>
          </p:cNvSpPr>
          <p:nvPr/>
        </p:nvSpPr>
        <p:spPr>
          <a:xfrm>
            <a:off x="1173706" y="1165625"/>
            <a:ext cx="6789763" cy="343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Context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This classic dataset contains the prices and other attributes of almost 54,000 diamonds. It's a great dataset for beginners learning to work with data analysis and visualization.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price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dirty="0" err="1">
                <a:latin typeface="Poppins" panose="00000500000000000000" pitchFamily="2" charset="0"/>
                <a:cs typeface="Poppins" panose="00000500000000000000" pitchFamily="2" charset="0"/>
              </a:rPr>
              <a:t>price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in US dollars (\$326--\$18,823)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carat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weight of the diamond (0.2--5.01)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cut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quality of the cut (Fair, Good, Very Good, Premium, Ideal)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color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diamond </a:t>
            </a:r>
            <a:r>
              <a:rPr lang="en-US" sz="1300" dirty="0" err="1">
                <a:latin typeface="Poppins" panose="00000500000000000000" pitchFamily="2" charset="0"/>
                <a:cs typeface="Poppins" panose="00000500000000000000" pitchFamily="2" charset="0"/>
              </a:rPr>
              <a:t>colour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, from J (worst) to D (best)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clarity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a measurement of how clear the diamond is (I1 (worst), SI2, SI1, VS2, VS1, VVS2, VVS1, IF (best))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length in mm (0--10.74)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y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width in mm (0--58.9)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depth in mm (0--31.8)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depth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total depth percentage = z / mean(x, y) = 2 * z / (x + y) (43--79)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width of top of diamond relative to widest point (43--95)</a:t>
            </a:r>
            <a:endParaRPr lang="en-ID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39497E1-18A6-4D8D-8964-1D634D2A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50" y="536525"/>
            <a:ext cx="7717500" cy="644700"/>
          </a:xfrm>
        </p:spPr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012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098DF-F154-4D08-8280-B79E3A095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8676C2-AB4E-410F-8882-F8B458BD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40597"/>
              </p:ext>
            </p:extLst>
          </p:nvPr>
        </p:nvGraphicFramePr>
        <p:xfrm>
          <a:off x="722750" y="1357951"/>
          <a:ext cx="7717501" cy="2731088"/>
        </p:xfrm>
        <a:graphic>
          <a:graphicData uri="http://schemas.openxmlformats.org/drawingml/2006/table">
            <a:tbl>
              <a:tblPr firstRow="1" bandRow="1">
                <a:tableStyleId>{AB8D3A17-162D-48C4-8C32-734944658532}</a:tableStyleId>
              </a:tblPr>
              <a:tblGrid>
                <a:gridCol w="701591">
                  <a:extLst>
                    <a:ext uri="{9D8B030D-6E8A-4147-A177-3AD203B41FA5}">
                      <a16:colId xmlns:a16="http://schemas.microsoft.com/office/drawing/2014/main" val="575320246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2930126901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968428984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607739156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975163021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2220649375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1180186024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2435544183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891874088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2589998795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880742205"/>
                    </a:ext>
                  </a:extLst>
                </a:gridCol>
              </a:tblGrid>
              <a:tr h="341386">
                <a:tc>
                  <a:txBody>
                    <a:bodyPr/>
                    <a:lstStyle/>
                    <a:p>
                      <a:pPr algn="ctr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carat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cut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color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clarity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depth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table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price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z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19976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Ideal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1366005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Premium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9111772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VS1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56.9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908825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Premium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62.4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260807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5546958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…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37372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53940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Ideal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62.2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46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2AB5EE-65CE-44E4-8FA8-C3A58ABD4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endParaRPr lang="en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B2F00A-A6DD-453B-BAA8-6566E7C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2961"/>
              </p:ext>
            </p:extLst>
          </p:nvPr>
        </p:nvGraphicFramePr>
        <p:xfrm>
          <a:off x="4922795" y="1357951"/>
          <a:ext cx="3507955" cy="1706930"/>
        </p:xfrm>
        <a:graphic>
          <a:graphicData uri="http://schemas.openxmlformats.org/drawingml/2006/table">
            <a:tbl>
              <a:tblPr firstRow="1" bandRow="1">
                <a:tableStyleId>{AB8D3A17-162D-48C4-8C32-734944658532}</a:tableStyleId>
              </a:tblPr>
              <a:tblGrid>
                <a:gridCol w="701591">
                  <a:extLst>
                    <a:ext uri="{9D8B030D-6E8A-4147-A177-3AD203B41FA5}">
                      <a16:colId xmlns:a16="http://schemas.microsoft.com/office/drawing/2014/main" val="575320246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2930126901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968428984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607739156"/>
                    </a:ext>
                  </a:extLst>
                </a:gridCol>
                <a:gridCol w="701591">
                  <a:extLst>
                    <a:ext uri="{9D8B030D-6E8A-4147-A177-3AD203B41FA5}">
                      <a16:colId xmlns:a16="http://schemas.microsoft.com/office/drawing/2014/main" val="3975163021"/>
                    </a:ext>
                  </a:extLst>
                </a:gridCol>
              </a:tblGrid>
              <a:tr h="341386">
                <a:tc>
                  <a:txBody>
                    <a:bodyPr/>
                    <a:lstStyle/>
                    <a:p>
                      <a:pPr algn="ctr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Median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Mean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Max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19976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</a:t>
                      </a:r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2401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3933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18823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1366005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arat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0.20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0.7979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5.01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9111772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</a:t>
                      </a:r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epth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61.80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61.75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79.00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908825"/>
                  </a:ext>
                </a:extLst>
              </a:tr>
              <a:tr h="341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</a:t>
                      </a:r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57.46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2608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3">
                <a:extLst>
                  <a:ext uri="{FF2B5EF4-FFF2-40B4-BE49-F238E27FC236}">
                    <a16:creationId xmlns:a16="http://schemas.microsoft.com/office/drawing/2014/main" id="{59B168A6-544B-464C-875D-7B9E65F23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50" y="1357951"/>
                <a:ext cx="3858750" cy="170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rabicPeriod"/>
                  <a:defRPr sz="11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39700" indent="0">
                  <a:buFont typeface="Poppins"/>
                  <a:buNone/>
                </a:pPr>
                <a:r>
                  <a:rPr lang="en-US" sz="1400" dirty="0"/>
                  <a:t>Kami </a:t>
                </a:r>
                <a:r>
                  <a:rPr lang="en-US" sz="1400" dirty="0" err="1"/>
                  <a:t>ingin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</a:t>
                </a:r>
                <a:r>
                  <a:rPr lang="en-US" sz="1400" b="1" dirty="0"/>
                  <a:t>price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sebagai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variabel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respon</a:t>
                </a:r>
                <a:r>
                  <a:rPr lang="en-US" sz="1400" dirty="0"/>
                  <a:t> (y) dan </a:t>
                </a:r>
                <a:r>
                  <a:rPr lang="en-US" sz="1400" b="1" dirty="0"/>
                  <a:t>carat, depth, dan table </a:t>
                </a:r>
                <a:r>
                  <a:rPr lang="en-US" sz="1400" dirty="0" err="1"/>
                  <a:t>sebagai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variabel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penentu</a:t>
                </a:r>
                <a:r>
                  <a:rPr lang="en-US" sz="1400" dirty="0"/>
                  <a:t> (x)</a:t>
                </a:r>
              </a:p>
              <a:p>
                <a:pPr marL="139700" indent="0">
                  <a:buFont typeface="Poppins"/>
                  <a:buNone/>
                </a:pPr>
                <a:endParaRPr lang="en-US" sz="1400" dirty="0"/>
              </a:p>
              <a:p>
                <a:pPr marL="139700" indent="0">
                  <a:buFont typeface="Poppins"/>
                  <a:buNone/>
                </a:pPr>
                <a:r>
                  <a:rPr lang="en-US" sz="1400" dirty="0" err="1"/>
                  <a:t>Maka</a:t>
                </a:r>
                <a:r>
                  <a:rPr lang="en-US" sz="1400" dirty="0"/>
                  <a:t>,</a:t>
                </a:r>
              </a:p>
              <a:p>
                <a:pPr marL="139700" indent="0">
                  <a:buFont typeface="Poppins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sz="1400" dirty="0"/>
                  <a:t>   = Price</a:t>
                </a:r>
              </a:p>
              <a:p>
                <a:pPr marL="139700" indent="0">
                  <a:buFont typeface="Poppins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400" dirty="0"/>
                  <a:t> = carat</a:t>
                </a:r>
              </a:p>
              <a:p>
                <a:pPr marL="139700" indent="0">
                  <a:buFont typeface="Poppins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400" dirty="0"/>
                  <a:t> = depth</a:t>
                </a:r>
              </a:p>
              <a:p>
                <a:pPr marL="139700" indent="0">
                  <a:buFont typeface="Poppins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1400" dirty="0"/>
                  <a:t> = table</a:t>
                </a:r>
              </a:p>
            </p:txBody>
          </p:sp>
        </mc:Choice>
        <mc:Fallback>
          <p:sp>
            <p:nvSpPr>
              <p:cNvPr id="5" name="Subtitle 3">
                <a:extLst>
                  <a:ext uri="{FF2B5EF4-FFF2-40B4-BE49-F238E27FC236}">
                    <a16:creationId xmlns:a16="http://schemas.microsoft.com/office/drawing/2014/main" id="{59B168A6-544B-464C-875D-7B9E65F23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50" y="1357951"/>
                <a:ext cx="3858750" cy="1706930"/>
              </a:xfrm>
              <a:prstGeom prst="rect">
                <a:avLst/>
              </a:prstGeom>
              <a:blipFill>
                <a:blip r:embed="rId2"/>
                <a:stretch>
                  <a:fillRect b="-36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0345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uation Project Proposal by Slidesgo">
  <a:themeElements>
    <a:clrScheme name="Simple Light">
      <a:dk1>
        <a:srgbClr val="000000"/>
      </a:dk1>
      <a:lt1>
        <a:srgbClr val="FFFFFF"/>
      </a:lt1>
      <a:dk2>
        <a:srgbClr val="190DDE"/>
      </a:dk2>
      <a:lt2>
        <a:srgbClr val="FF005C"/>
      </a:lt2>
      <a:accent1>
        <a:srgbClr val="FC9B96"/>
      </a:accent1>
      <a:accent2>
        <a:srgbClr val="F3F3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1621</Words>
  <Application>Microsoft Office PowerPoint</Application>
  <PresentationFormat>On-screen Show (16:9)</PresentationFormat>
  <Paragraphs>521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Consolas</vt:lpstr>
      <vt:lpstr>Arial</vt:lpstr>
      <vt:lpstr>Fira Sans Condensed Medium</vt:lpstr>
      <vt:lpstr>Poppins</vt:lpstr>
      <vt:lpstr>Cambria Math</vt:lpstr>
      <vt:lpstr>Fira Sans Extra Condensed Medium</vt:lpstr>
      <vt:lpstr>Continuation Project Proposal by Slidesgo</vt:lpstr>
      <vt:lpstr>Multivariate Regression Diamond</vt:lpstr>
      <vt:lpstr>PowerPoint Presentation</vt:lpstr>
      <vt:lpstr>Multivariate Regression</vt:lpstr>
      <vt:lpstr>Multivariate Regression</vt:lpstr>
      <vt:lpstr>Multivariate Regression Model</vt:lpstr>
      <vt:lpstr>Data &amp; Information</vt:lpstr>
      <vt:lpstr>Data</vt:lpstr>
      <vt:lpstr>Data</vt:lpstr>
      <vt:lpstr>Information</vt:lpstr>
      <vt:lpstr>Plot Price vs Carat</vt:lpstr>
      <vt:lpstr>Plot Price vs Depth</vt:lpstr>
      <vt:lpstr>Plot Price vs Table</vt:lpstr>
      <vt:lpstr>Microsoft Excel</vt:lpstr>
      <vt:lpstr>PowerPoint Presentation</vt:lpstr>
      <vt:lpstr>Manual</vt:lpstr>
      <vt:lpstr>Manual</vt:lpstr>
      <vt:lpstr>Steps</vt:lpstr>
      <vt:lpstr>Steps</vt:lpstr>
      <vt:lpstr>Model Formula</vt:lpstr>
      <vt:lpstr>Manual Matrices</vt:lpstr>
      <vt:lpstr>Steps</vt:lpstr>
      <vt:lpstr>PowerPoint Presentation</vt:lpstr>
      <vt:lpstr>Data Analysis</vt:lpstr>
      <vt:lpstr>Steps</vt:lpstr>
      <vt:lpstr>Result</vt:lpstr>
      <vt:lpstr>Model Formula</vt:lpstr>
      <vt:lpstr>R  Program</vt:lpstr>
      <vt:lpstr>R</vt:lpstr>
      <vt:lpstr>Code</vt:lpstr>
      <vt:lpstr>PowerPoint Presentation</vt:lpstr>
      <vt:lpstr>Result</vt:lpstr>
      <vt:lpstr>Model Formula</vt:lpstr>
      <vt:lpstr>Result Comparison</vt:lpstr>
      <vt:lpstr>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 Diamond</dc:title>
  <dc:creator>Abdul Hakim</dc:creator>
  <cp:lastModifiedBy>Abdul Hakim</cp:lastModifiedBy>
  <cp:revision>5</cp:revision>
  <dcterms:modified xsi:type="dcterms:W3CDTF">2021-09-21T12:12:32Z</dcterms:modified>
</cp:coreProperties>
</file>