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32462775" cy="43435575"/>
  <p:embeddedFontLst>
    <p:embeddedFont>
      <p:font typeface="Roboto Mon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p15:guide id="1" orient="horz" pos="13681">
          <p15:clr>
            <a:srgbClr val="A4A3A4"/>
          </p15:clr>
        </p15:guide>
        <p15:guide id="2" pos="10225">
          <p15:clr>
            <a:srgbClr val="A4A3A4"/>
          </p15:clr>
        </p15:guide>
      </p15:notesGuideLst>
    </p:ext>
    <p:ext uri="GoogleSlidesCustomDataVersion2">
      <go:slidesCustomData xmlns:go="http://customooxmlschemas.google.com/" r:id="rId11" roundtripDataSignature="AMtx7mjeMTD+yNQzZEQLVVfUP0AmT6p0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6758"/>
        <p:guide pos="20904"/>
        <p:guide pos="7082"/>
        <p:guide pos="20582"/>
        <p:guide pos="27330"/>
        <p:guide pos="326"/>
      </p:guideLst>
    </p:cSldViewPr>
  </p:slideViewPr>
  <p:notesViewPr>
    <p:cSldViewPr snapToGrid="0">
      <p:cViewPr varScale="1">
        <p:scale>
          <a:sx n="100" d="100"/>
          <a:sy n="100" d="100"/>
        </p:scale>
        <p:origin x="0" y="0"/>
      </p:cViewPr>
      <p:guideLst>
        <p:guide pos="13681" orient="horz"/>
        <p:guide pos="10225"/>
      </p:guideLst>
    </p:cSldViewPr>
  </p:notes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Mono-regular.fntdata"/><Relationship Id="rId8" Type="http://schemas.openxmlformats.org/officeDocument/2006/relationships/font" Target="fonts/RobotoMon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067208" cy="2171779"/>
          </a:xfrm>
          <a:prstGeom prst="rect">
            <a:avLst/>
          </a:prstGeom>
          <a:noFill/>
          <a:ln>
            <a:noFill/>
          </a:ln>
        </p:spPr>
        <p:txBody>
          <a:bodyPr anchorCtr="0" anchor="t" bIns="216850" lIns="433700" spcFirstLastPara="1" rIns="433700" wrap="square" tIns="216850">
            <a:noAutofit/>
          </a:bodyPr>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8388068" y="0"/>
            <a:ext cx="14067208" cy="2171779"/>
          </a:xfrm>
          <a:prstGeom prst="rect">
            <a:avLst/>
          </a:prstGeom>
          <a:noFill/>
          <a:ln>
            <a:noFill/>
          </a:ln>
        </p:spPr>
        <p:txBody>
          <a:bodyPr anchorCtr="0" anchor="t" bIns="216850" lIns="433700" spcFirstLastPara="1" rIns="433700" wrap="square" tIns="216850">
            <a:noAutofit/>
          </a:bodyPr>
          <a:lstStyle>
            <a:lvl1pPr lvl="0" marR="0" rtl="0" algn="r">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373688" y="3257550"/>
            <a:ext cx="21715412" cy="16287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3246279" y="20631904"/>
            <a:ext cx="25970230" cy="19546015"/>
          </a:xfrm>
          <a:prstGeom prst="rect">
            <a:avLst/>
          </a:prstGeom>
          <a:noFill/>
          <a:ln>
            <a:noFill/>
          </a:ln>
        </p:spPr>
        <p:txBody>
          <a:bodyPr anchorCtr="0" anchor="t" bIns="216850" lIns="433700" spcFirstLastPara="1" rIns="433700" wrap="square" tIns="21685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1256270"/>
            <a:ext cx="14067208" cy="2171779"/>
          </a:xfrm>
          <a:prstGeom prst="rect">
            <a:avLst/>
          </a:prstGeom>
          <a:noFill/>
          <a:ln>
            <a:noFill/>
          </a:ln>
        </p:spPr>
        <p:txBody>
          <a:bodyPr anchorCtr="0" anchor="b" bIns="216850" lIns="433700" spcFirstLastPara="1" rIns="433700" wrap="square" tIns="216850">
            <a:noAutofit/>
          </a:bodyPr>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8388068" y="41256270"/>
            <a:ext cx="14067208" cy="2171779"/>
          </a:xfrm>
          <a:prstGeom prst="rect">
            <a:avLst/>
          </a:prstGeom>
          <a:noFill/>
          <a:ln>
            <a:noFill/>
          </a:ln>
        </p:spPr>
        <p:txBody>
          <a:bodyPr anchorCtr="0" anchor="b" bIns="216850" lIns="433700" spcFirstLastPara="1" rIns="433700" wrap="square" tIns="216850">
            <a:noAutofit/>
          </a:bodyPr>
          <a:lstStyle/>
          <a:p>
            <a:pPr indent="0" lvl="0" marL="0" marR="0" rtl="0" algn="r">
              <a:spcBef>
                <a:spcPts val="0"/>
              </a:spcBef>
              <a:spcAft>
                <a:spcPts val="0"/>
              </a:spcAft>
              <a:buNone/>
            </a:pPr>
            <a:fld id="{00000000-1234-1234-1234-123412341234}" type="slidenum">
              <a:rPr b="0" i="0" lang="en-US" sz="5700" u="none" cap="none" strike="noStrike">
                <a:solidFill>
                  <a:schemeClr val="dk1"/>
                </a:solidFill>
                <a:latin typeface="Calibri"/>
                <a:ea typeface="Calibri"/>
                <a:cs typeface="Calibri"/>
                <a:sym typeface="Calibri"/>
              </a:rPr>
              <a:t>‹#›</a:t>
            </a:fld>
            <a:endParaRPr b="0" i="0" sz="5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3246279" y="20631904"/>
            <a:ext cx="25970230" cy="19546015"/>
          </a:xfrm>
          <a:prstGeom prst="rect">
            <a:avLst/>
          </a:prstGeom>
        </p:spPr>
        <p:txBody>
          <a:bodyPr anchorCtr="0" anchor="t" bIns="216850" lIns="433700" spcFirstLastPara="1" rIns="433700" wrap="square" tIns="21685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5373688" y="3257550"/>
            <a:ext cx="21715412" cy="16287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bg>
      <p:bgPr>
        <a:gradFill>
          <a:gsLst>
            <a:gs pos="0">
              <a:srgbClr val="6A280A"/>
            </a:gs>
            <a:gs pos="49000">
              <a:srgbClr val="7E2F0C"/>
            </a:gs>
            <a:gs pos="100000">
              <a:srgbClr val="8D350D"/>
            </a:gs>
          </a:gsLst>
          <a:lin ang="0" scaled="0"/>
        </a:gradFill>
      </p:bgPr>
    </p:bg>
    <p:spTree>
      <p:nvGrpSpPr>
        <p:cNvPr id="32" name="Shape 32"/>
        <p:cNvGrpSpPr/>
        <p:nvPr/>
      </p:nvGrpSpPr>
      <p:grpSpPr>
        <a:xfrm>
          <a:off x="0" y="0"/>
          <a:ext cx="0" cy="0"/>
          <a:chOff x="0" y="0"/>
          <a:chExt cx="0" cy="0"/>
        </a:xfrm>
      </p:grpSpPr>
      <p:sp>
        <p:nvSpPr>
          <p:cNvPr id="33" name="Google Shape;33;p3"/>
          <p:cNvSpPr txBox="1"/>
          <p:nvPr>
            <p:ph type="title"/>
          </p:nvPr>
        </p:nvSpPr>
        <p:spPr>
          <a:xfrm>
            <a:off x="11242675" y="457202"/>
            <a:ext cx="21431250" cy="1447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2"/>
              </a:buClr>
              <a:buSzPts val="8800"/>
              <a:buFont typeface="Trebuchet MS"/>
              <a:buNone/>
              <a:defRPr b="1" i="0" sz="8800" u="none" cap="none" strike="noStrike">
                <a:solidFill>
                  <a:schemeClr val="lt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3"/>
          <p:cNvSpPr txBox="1"/>
          <p:nvPr>
            <p:ph idx="1" type="body"/>
          </p:nvPr>
        </p:nvSpPr>
        <p:spPr>
          <a:xfrm>
            <a:off x="527049" y="6021370"/>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3"/>
          <p:cNvSpPr txBox="1"/>
          <p:nvPr>
            <p:ph idx="2" type="body"/>
          </p:nvPr>
        </p:nvSpPr>
        <p:spPr>
          <a:xfrm>
            <a:off x="527049" y="5267325"/>
            <a:ext cx="10196513"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Google Shape;36;p3"/>
          <p:cNvSpPr/>
          <p:nvPr>
            <p:ph idx="3" type="pic"/>
          </p:nvPr>
        </p:nvSpPr>
        <p:spPr>
          <a:xfrm>
            <a:off x="3457575" y="1219200"/>
            <a:ext cx="4419600" cy="2514600"/>
          </a:xfrm>
          <a:prstGeom prst="rect">
            <a:avLst/>
          </a:prstGeom>
          <a:noFill/>
          <a:ln>
            <a:noFill/>
          </a:ln>
        </p:spPr>
      </p:sp>
      <p:sp>
        <p:nvSpPr>
          <p:cNvPr id="37" name="Google Shape;37;p3"/>
          <p:cNvSpPr/>
          <p:nvPr>
            <p:ph idx="4" type="pic"/>
          </p:nvPr>
        </p:nvSpPr>
        <p:spPr>
          <a:xfrm>
            <a:off x="36147375" y="1219200"/>
            <a:ext cx="4419600" cy="2514600"/>
          </a:xfrm>
          <a:prstGeom prst="rect">
            <a:avLst/>
          </a:prstGeom>
          <a:noFill/>
          <a:ln>
            <a:noFill/>
          </a:ln>
        </p:spPr>
      </p:sp>
      <p:sp>
        <p:nvSpPr>
          <p:cNvPr id="38" name="Google Shape;38;p3"/>
          <p:cNvSpPr txBox="1"/>
          <p:nvPr>
            <p:ph idx="5" type="body"/>
          </p:nvPr>
        </p:nvSpPr>
        <p:spPr>
          <a:xfrm>
            <a:off x="517525" y="14197507"/>
            <a:ext cx="10210799"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3"/>
          <p:cNvSpPr txBox="1"/>
          <p:nvPr>
            <p:ph idx="6" type="body"/>
          </p:nvPr>
        </p:nvSpPr>
        <p:spPr>
          <a:xfrm>
            <a:off x="11234737" y="6072667"/>
            <a:ext cx="2142172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3"/>
          <p:cNvSpPr txBox="1"/>
          <p:nvPr>
            <p:ph idx="7" type="body"/>
          </p:nvPr>
        </p:nvSpPr>
        <p:spPr>
          <a:xfrm>
            <a:off x="11234737" y="5175008"/>
            <a:ext cx="21421724"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3"/>
          <p:cNvSpPr txBox="1"/>
          <p:nvPr>
            <p:ph idx="8" type="body"/>
          </p:nvPr>
        </p:nvSpPr>
        <p:spPr>
          <a:xfrm>
            <a:off x="11252201" y="20505756"/>
            <a:ext cx="2142172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3"/>
          <p:cNvSpPr txBox="1"/>
          <p:nvPr>
            <p:ph idx="9" type="body"/>
          </p:nvPr>
        </p:nvSpPr>
        <p:spPr>
          <a:xfrm>
            <a:off x="11252201" y="19751711"/>
            <a:ext cx="21421724"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3"/>
          <p:cNvSpPr txBox="1"/>
          <p:nvPr>
            <p:ph idx="13" type="body"/>
          </p:nvPr>
        </p:nvSpPr>
        <p:spPr>
          <a:xfrm>
            <a:off x="33185100" y="5267325"/>
            <a:ext cx="10201275"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3"/>
          <p:cNvSpPr txBox="1"/>
          <p:nvPr>
            <p:ph idx="14" type="body"/>
          </p:nvPr>
        </p:nvSpPr>
        <p:spPr>
          <a:xfrm>
            <a:off x="33185099" y="6021370"/>
            <a:ext cx="10201275"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3"/>
          <p:cNvSpPr txBox="1"/>
          <p:nvPr>
            <p:ph idx="15" type="body"/>
          </p:nvPr>
        </p:nvSpPr>
        <p:spPr>
          <a:xfrm>
            <a:off x="33185098" y="14257357"/>
            <a:ext cx="10201275"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3"/>
          <p:cNvSpPr txBox="1"/>
          <p:nvPr>
            <p:ph idx="16" type="body"/>
          </p:nvPr>
        </p:nvSpPr>
        <p:spPr>
          <a:xfrm>
            <a:off x="33185097" y="15011402"/>
            <a:ext cx="10201275"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3"/>
          <p:cNvSpPr txBox="1"/>
          <p:nvPr>
            <p:ph idx="17" type="body"/>
          </p:nvPr>
        </p:nvSpPr>
        <p:spPr>
          <a:xfrm>
            <a:off x="33185095" y="25679401"/>
            <a:ext cx="10201275" cy="754045"/>
          </a:xfrm>
          <a:prstGeom prst="rect">
            <a:avLst/>
          </a:prstGeom>
          <a:solidFill>
            <a:srgbClr val="E47112"/>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3"/>
          <p:cNvSpPr txBox="1"/>
          <p:nvPr>
            <p:ph idx="18" type="body"/>
          </p:nvPr>
        </p:nvSpPr>
        <p:spPr>
          <a:xfrm>
            <a:off x="33185096" y="26433446"/>
            <a:ext cx="10201275"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3"/>
          <p:cNvSpPr txBox="1"/>
          <p:nvPr>
            <p:ph idx="19" type="body"/>
          </p:nvPr>
        </p:nvSpPr>
        <p:spPr>
          <a:xfrm>
            <a:off x="527049" y="14951552"/>
            <a:ext cx="10201275"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3"/>
          <p:cNvSpPr txBox="1"/>
          <p:nvPr>
            <p:ph idx="20"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3"/>
          <p:cNvSpPr/>
          <p:nvPr>
            <p:ph idx="21"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2" name="Google Shape;52;p3"/>
          <p:cNvSpPr txBox="1"/>
          <p:nvPr>
            <p:ph idx="22" type="body"/>
          </p:nvPr>
        </p:nvSpPr>
        <p:spPr>
          <a:xfrm>
            <a:off x="11252201" y="3185162"/>
            <a:ext cx="21421724"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080"/>
              </a:spcBef>
              <a:spcAft>
                <a:spcPts val="0"/>
              </a:spcAft>
              <a:buClr>
                <a:schemeClr val="lt2"/>
              </a:buClr>
              <a:buSzPts val="5400"/>
              <a:buFont typeface="Arial"/>
              <a:buNone/>
              <a:defRPr b="0" i="0" sz="5400" u="none" cap="none" strike="noStrike">
                <a:solidFill>
                  <a:schemeClr val="lt2"/>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3"/>
          <p:cNvSpPr txBox="1"/>
          <p:nvPr>
            <p:ph idx="23" type="body"/>
          </p:nvPr>
        </p:nvSpPr>
        <p:spPr>
          <a:xfrm>
            <a:off x="11242675" y="1905002"/>
            <a:ext cx="21431250"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440"/>
              </a:spcBef>
              <a:spcAft>
                <a:spcPts val="0"/>
              </a:spcAft>
              <a:buClr>
                <a:schemeClr val="lt2"/>
              </a:buClr>
              <a:buSzPts val="7200"/>
              <a:buFont typeface="Arial"/>
              <a:buNone/>
              <a:defRPr b="0" i="0" sz="7200" u="none" cap="none" strike="noStrike">
                <a:solidFill>
                  <a:schemeClr val="lt2"/>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3"/>
          <p:cNvSpPr/>
          <p:nvPr>
            <p:ph idx="24"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5" name="Google Shape;55;p3"/>
          <p:cNvSpPr/>
          <p:nvPr>
            <p:ph idx="25"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6" name="Google Shape;56;p3"/>
          <p:cNvSpPr/>
          <p:nvPr>
            <p:ph idx="26"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7" name="Google Shape;57;p3"/>
          <p:cNvSpPr/>
          <p:nvPr>
            <p:ph idx="27"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8" name="Google Shape;58;p3"/>
          <p:cNvSpPr/>
          <p:nvPr>
            <p:ph idx="28"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59" name="Google Shape;59;p3"/>
          <p:cNvSpPr/>
          <p:nvPr>
            <p:ph idx="29" type="pic"/>
          </p:nvPr>
        </p:nvSpPr>
        <p:spPr>
          <a:xfrm>
            <a:off x="-9278981" y="25444381"/>
            <a:ext cx="6810102" cy="5103720"/>
          </a:xfrm>
          <a:prstGeom prst="rect">
            <a:avLst/>
          </a:prstGeom>
          <a:solidFill>
            <a:schemeClr val="lt2"/>
          </a:solidFill>
          <a:ln cap="flat" cmpd="sng" w="9525">
            <a:solidFill>
              <a:schemeClr val="dk2"/>
            </a:solidFill>
            <a:prstDash val="solid"/>
            <a:round/>
            <a:headEnd len="sm" w="sm" type="none"/>
            <a:tailEnd len="sm" w="sm" type="none"/>
          </a:ln>
        </p:spPr>
      </p:sp>
      <p:sp>
        <p:nvSpPr>
          <p:cNvPr id="60" name="Google Shape;60;p3"/>
          <p:cNvSpPr/>
          <p:nvPr>
            <p:ph idx="30" type="pic"/>
          </p:nvPr>
        </p:nvSpPr>
        <p:spPr>
          <a:xfrm>
            <a:off x="-9278981" y="25444381"/>
            <a:ext cx="6810102" cy="5103720"/>
          </a:xfrm>
          <a:prstGeom prst="rect">
            <a:avLst/>
          </a:prstGeom>
          <a:solidFill>
            <a:schemeClr val="lt1"/>
          </a:solidFill>
          <a:ln cap="flat" cmpd="sng" w="9525">
            <a:solidFill>
              <a:schemeClr val="dk2"/>
            </a:solidFill>
            <a:prstDash val="solid"/>
            <a:round/>
            <a:headEnd len="sm" w="sm" type="none"/>
            <a:tailEnd len="sm" w="sm" type="none"/>
          </a:ln>
        </p:spPr>
      </p:sp>
      <p:sp>
        <p:nvSpPr>
          <p:cNvPr id="61" name="Google Shape;61;p3"/>
          <p:cNvSpPr txBox="1"/>
          <p:nvPr>
            <p:ph idx="31"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3"/>
          <p:cNvSpPr txBox="1"/>
          <p:nvPr>
            <p:ph idx="32"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3"/>
          <p:cNvSpPr txBox="1"/>
          <p:nvPr>
            <p:ph idx="33"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3"/>
          <p:cNvSpPr txBox="1"/>
          <p:nvPr>
            <p:ph idx="34"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3"/>
          <p:cNvSpPr txBox="1"/>
          <p:nvPr>
            <p:ph idx="35"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3"/>
          <p:cNvSpPr txBox="1"/>
          <p:nvPr>
            <p:ph idx="36"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3"/>
          <p:cNvSpPr txBox="1"/>
          <p:nvPr>
            <p:ph idx="37"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3"/>
          <p:cNvSpPr txBox="1"/>
          <p:nvPr>
            <p:ph idx="38"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3"/>
          <p:cNvSpPr txBox="1"/>
          <p:nvPr>
            <p:ph idx="39"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Google Shape;70;p3"/>
          <p:cNvSpPr txBox="1"/>
          <p:nvPr>
            <p:ph idx="40"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Google Shape;71;p3"/>
          <p:cNvSpPr txBox="1"/>
          <p:nvPr>
            <p:ph idx="41"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Google Shape;72;p3"/>
          <p:cNvSpPr txBox="1"/>
          <p:nvPr>
            <p:ph idx="42"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3" name="Google Shape;73;p3"/>
          <p:cNvSpPr txBox="1"/>
          <p:nvPr>
            <p:ph idx="43"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Google Shape;74;p3"/>
          <p:cNvSpPr txBox="1"/>
          <p:nvPr>
            <p:ph idx="44"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Google Shape;75;p3"/>
          <p:cNvSpPr txBox="1"/>
          <p:nvPr>
            <p:ph idx="45"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Google Shape;76;p3"/>
          <p:cNvSpPr txBox="1"/>
          <p:nvPr>
            <p:ph idx="46"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Google Shape;77;p3"/>
          <p:cNvSpPr txBox="1"/>
          <p:nvPr>
            <p:ph idx="47"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lt2"/>
              </a:buClr>
              <a:buSzPts val="3700"/>
              <a:buFont typeface="Arial"/>
              <a:buNone/>
              <a:defRPr b="1" i="0" sz="3700" u="none" cap="none" strike="noStrike">
                <a:solidFill>
                  <a:schemeClr val="lt2"/>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www.facebook.com/pages/PosterPresentationscom/217914411419?v=app_4949752878&amp;ref=ts" TargetMode="Externa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slideLayout" Target="../slideLayouts/slideLayout1.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EC8F4"/>
            </a:gs>
            <a:gs pos="52999">
              <a:srgbClr val="1480D1"/>
            </a:gs>
            <a:gs pos="100000">
              <a:srgbClr val="0D558B"/>
            </a:gs>
          </a:gsLst>
          <a:lin ang="5400000" scaled="0"/>
        </a:gradFill>
      </p:bgPr>
    </p:bg>
    <p:spTree>
      <p:nvGrpSpPr>
        <p:cNvPr id="9" name="Shape 9"/>
        <p:cNvGrpSpPr/>
        <p:nvPr/>
      </p:nvGrpSpPr>
      <p:grpSpPr>
        <a:xfrm>
          <a:off x="0" y="0"/>
          <a:ext cx="0" cy="0"/>
          <a:chOff x="0" y="0"/>
          <a:chExt cx="0" cy="0"/>
        </a:xfrm>
      </p:grpSpPr>
      <p:sp>
        <p:nvSpPr>
          <p:cNvPr id="10" name="Google Shape;10;p2"/>
          <p:cNvSpPr/>
          <p:nvPr/>
        </p:nvSpPr>
        <p:spPr>
          <a:xfrm>
            <a:off x="44542166" y="0"/>
            <a:ext cx="10050462" cy="32918400"/>
          </a:xfrm>
          <a:prstGeom prst="rect">
            <a:avLst/>
          </a:prstGeom>
          <a:solidFill>
            <a:schemeClr val="dk1"/>
          </a:solidFill>
          <a:ln>
            <a:noFill/>
          </a:ln>
        </p:spPr>
        <p:txBody>
          <a:bodyPr anchorCtr="0" anchor="t" bIns="182850" lIns="182850" spcFirstLastPara="1" rIns="182850" wrap="square" tIns="365725">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TIPS</a:t>
            </a:r>
            <a:endParaRPr b="1" i="0" sz="40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rgbClr val="FFFF00"/>
                </a:solidFill>
                <a:latin typeface="Trebuchet MS"/>
                <a:ea typeface="Trebuchet MS"/>
                <a:cs typeface="Trebuchet MS"/>
                <a:sym typeface="Trebuchet MS"/>
              </a:rPr>
              <a:t>(--THIS SECTION DOES NOT PRINT--)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US" sz="3200" u="none" cap="none" strike="noStrike">
                <a:solidFill>
                  <a:schemeClr val="lt1"/>
                </a:solidFill>
                <a:latin typeface="Trebuchet MS"/>
                <a:ea typeface="Trebuchet MS"/>
                <a:cs typeface="Trebuchet MS"/>
                <a:sym typeface="Trebuchet MS"/>
              </a:rPr>
            </a:br>
            <a:r>
              <a:rPr b="0" i="0" lang="en-US" sz="3200" u="none" cap="none" strike="noStrike">
                <a:solidFill>
                  <a:schemeClr val="lt1"/>
                </a:solidFill>
                <a:latin typeface="Trebuchet MS"/>
                <a:ea typeface="Trebuchet MS"/>
                <a:cs typeface="Trebuchet MS"/>
                <a:sym typeface="Trebuchet MS"/>
              </a:rPr>
              <a:t>If you are using an older version of PowerPoint some template features may not work properly.</a:t>
            </a:r>
            <a:endParaRPr b="1" i="0" sz="40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t/>
            </a:r>
            <a:endParaRPr b="1" i="0" sz="40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Using the template</a:t>
            </a:r>
            <a:endParaRPr b="1" i="0" sz="40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3200"/>
              <a:buFont typeface="Trebuchet MS"/>
              <a:buNone/>
            </a:pPr>
            <a:r>
              <a:rPr b="1" i="0" lang="en-US" sz="3200" u="none" cap="none" strike="noStrike">
                <a:solidFill>
                  <a:srgbClr val="FFFF00"/>
                </a:solidFill>
                <a:latin typeface="Trebuchet MS"/>
                <a:ea typeface="Trebuchet MS"/>
                <a:cs typeface="Trebuchet MS"/>
                <a:sym typeface="Trebuchet MS"/>
              </a:rPr>
              <a:t>Verifying the quality of your graphics</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US" sz="3200" u="none" cap="none" strike="noStrike">
                <a:solidFill>
                  <a:schemeClr val="lt1"/>
                </a:solidFill>
                <a:latin typeface="Trebuchet MS"/>
                <a:ea typeface="Trebuchet MS"/>
                <a:cs typeface="Trebuchet MS"/>
                <a:sym typeface="Trebuchet MS"/>
              </a:rPr>
            </a:b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Using the placeholders</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To add text to this template click inside a placeholder and type in or paste your text. To move a placeholder, click on it </a:t>
            </a:r>
            <a:r>
              <a:rPr b="0" i="0" lang="en-US" sz="3200" u="sng" cap="none" strike="noStrike">
                <a:solidFill>
                  <a:schemeClr val="lt1"/>
                </a:solidFill>
                <a:latin typeface="Trebuchet MS"/>
                <a:ea typeface="Trebuchet MS"/>
                <a:cs typeface="Trebuchet MS"/>
                <a:sym typeface="Trebuchet MS"/>
              </a:rPr>
              <a:t>once</a:t>
            </a:r>
            <a:r>
              <a:rPr b="0" i="0" lang="en-US" sz="3200" u="none" cap="none" strike="noStrike">
                <a:solidFill>
                  <a:schemeClr val="lt1"/>
                </a:solidFill>
                <a:latin typeface="Trebuchet MS"/>
                <a:ea typeface="Trebuchet MS"/>
                <a:cs typeface="Trebuchet MS"/>
                <a:sym typeface="Trebuchet MS"/>
              </a:rPr>
              <a:t> (to select it), place your cursor on its frame and your cursor will change to this symbol:         Then, click </a:t>
            </a:r>
            <a:r>
              <a:rPr b="0" i="0" lang="en-US" sz="3200" u="sng" cap="none" strike="noStrike">
                <a:solidFill>
                  <a:schemeClr val="lt1"/>
                </a:solidFill>
                <a:latin typeface="Trebuchet MS"/>
                <a:ea typeface="Trebuchet MS"/>
                <a:cs typeface="Trebuchet MS"/>
                <a:sym typeface="Trebuchet MS"/>
              </a:rPr>
              <a:t>once</a:t>
            </a:r>
            <a:r>
              <a:rPr b="0" i="0" lang="en-US" sz="3200" u="none" cap="none" strike="noStrike">
                <a:solidFill>
                  <a:schemeClr val="lt1"/>
                </a:solidFill>
                <a:latin typeface="Trebuchet MS"/>
                <a:ea typeface="Trebuchet MS"/>
                <a:cs typeface="Trebuchet MS"/>
                <a:sym typeface="Trebuchet MS"/>
              </a:rPr>
              <a:t> and drag it to its new location where you can resize it as needed. Additional placeholders can be found on the left side of this template.</a:t>
            </a:r>
            <a:endParaRPr/>
          </a:p>
          <a:p>
            <a:pPr indent="0" lvl="0" marL="0" marR="0" rtl="0" algn="l">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Modifying the layout</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This template was specifically designed for a 48x36 tri-fold presentation. Its layout should not be changed or it may not fit on a standard board. It has a one foot column on the left, a 2 foot column in the middle and a 1 foot column on the right.</a:t>
            </a:r>
            <a:endParaRPr b="0" i="0" sz="32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ts val="3200"/>
              <a:buFont typeface="Trebuchet MS"/>
              <a:buNone/>
            </a:pPr>
            <a:r>
              <a:rPr b="0" i="0" lang="en-US" sz="3200" u="none" cap="none" strike="noStrike">
                <a:solidFill>
                  <a:schemeClr val="lt1"/>
                </a:solidFill>
                <a:latin typeface="Trebuchet MS"/>
                <a:ea typeface="Trebuchet MS"/>
                <a:cs typeface="Trebuchet MS"/>
                <a:sym typeface="Trebuchet MS"/>
              </a:rPr>
              <a:t>The columns in the provided layout are fixed and cannot be moved but advanced users can modify any layout by going to VIEW and then SLIDE MASTER.</a:t>
            </a:r>
            <a:endParaRPr/>
          </a:p>
          <a:p>
            <a:pPr indent="0" lvl="0" marL="0" marR="0" rtl="0" algn="l">
              <a:lnSpc>
                <a:spcPct val="100000"/>
              </a:lnSpc>
              <a:spcBef>
                <a:spcPts val="0"/>
              </a:spcBef>
              <a:spcAft>
                <a:spcPts val="0"/>
              </a:spcAft>
              <a:buClr>
                <a:schemeClr val="lt1"/>
              </a:buClr>
              <a:buSzPts val="3200"/>
              <a:buFont typeface="Calibri"/>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Importing text and graphics from external sources</a:t>
            </a:r>
            <a:endParaRPr/>
          </a:p>
          <a:p>
            <a:pPr indent="0" lvl="0" marL="0" marR="0" rtl="0" algn="l">
              <a:spcBef>
                <a:spcPts val="0"/>
              </a:spcBef>
              <a:spcAft>
                <a:spcPts val="0"/>
              </a:spcAft>
              <a:buNone/>
            </a:pPr>
            <a:r>
              <a:rPr b="1" i="0" lang="en-US" sz="3200" u="sng" cap="none" strike="noStrike">
                <a:solidFill>
                  <a:schemeClr val="lt1"/>
                </a:solidFill>
                <a:latin typeface="Trebuchet MS"/>
                <a:ea typeface="Trebuchet MS"/>
                <a:cs typeface="Trebuchet MS"/>
                <a:sym typeface="Trebuchet MS"/>
              </a:rPr>
              <a:t>TEXT: </a:t>
            </a:r>
            <a:r>
              <a:rPr b="0" i="0" lang="en-US" sz="3200" u="none" cap="none" strike="noStrike">
                <a:solidFill>
                  <a:schemeClr val="lt1"/>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a:p>
          <a:p>
            <a:pPr indent="0" lvl="0" marL="0" marR="0" rtl="0" algn="l">
              <a:spcBef>
                <a:spcPts val="0"/>
              </a:spcBef>
              <a:spcAft>
                <a:spcPts val="0"/>
              </a:spcAft>
              <a:buNone/>
            </a:pPr>
            <a:r>
              <a:rPr b="1" i="0" lang="en-US" sz="3200" u="sng" cap="none" strike="noStrike">
                <a:solidFill>
                  <a:schemeClr val="lt1"/>
                </a:solidFill>
                <a:latin typeface="Trebuchet MS"/>
                <a:ea typeface="Trebuchet MS"/>
                <a:cs typeface="Trebuchet MS"/>
                <a:sym typeface="Trebuchet MS"/>
              </a:rPr>
              <a:t>PHOTOS: </a:t>
            </a:r>
            <a:r>
              <a:rPr b="0" i="0" lang="en-US" sz="3200" u="none" cap="none" strike="noStrike">
                <a:solidFill>
                  <a:schemeClr val="lt1"/>
                </a:solidFill>
                <a:latin typeface="Trebuchet MS"/>
                <a:ea typeface="Trebuchet MS"/>
                <a:cs typeface="Trebuchet MS"/>
                <a:sym typeface="Trebuchet MS"/>
              </a:rPr>
              <a:t>Drag in a picture placeholder, size it </a:t>
            </a:r>
            <a:r>
              <a:rPr b="0" i="0" lang="en-US" sz="3200" u="sng" cap="none" strike="noStrike">
                <a:solidFill>
                  <a:schemeClr val="lt1"/>
                </a:solidFill>
                <a:latin typeface="Trebuchet MS"/>
                <a:ea typeface="Trebuchet MS"/>
                <a:cs typeface="Trebuchet MS"/>
                <a:sym typeface="Trebuchet MS"/>
              </a:rPr>
              <a:t>first</a:t>
            </a:r>
            <a:r>
              <a:rPr b="0" i="0" lang="en-US" sz="3200" u="none" cap="none" strike="noStrike">
                <a:solidFill>
                  <a:schemeClr val="lt1"/>
                </a:solidFill>
                <a:latin typeface="Trebuchet MS"/>
                <a:ea typeface="Trebuchet MS"/>
                <a:cs typeface="Trebuchet MS"/>
                <a:sym typeface="Trebuchet MS"/>
              </a:rPr>
              <a:t>, click in it and insert a photo from the menu.</a:t>
            </a:r>
            <a:endParaRPr/>
          </a:p>
          <a:p>
            <a:pPr indent="0" lvl="0" marL="0" marR="0" rtl="0" algn="l">
              <a:spcBef>
                <a:spcPts val="0"/>
              </a:spcBef>
              <a:spcAft>
                <a:spcPts val="0"/>
              </a:spcAft>
              <a:buNone/>
            </a:pPr>
            <a:r>
              <a:rPr b="1" i="0" lang="en-US" sz="3200" u="sng" cap="none" strike="noStrike">
                <a:solidFill>
                  <a:schemeClr val="lt1"/>
                </a:solidFill>
                <a:latin typeface="Trebuchet MS"/>
                <a:ea typeface="Trebuchet MS"/>
                <a:cs typeface="Trebuchet MS"/>
                <a:sym typeface="Trebuchet MS"/>
              </a:rPr>
              <a:t>TABLES: </a:t>
            </a:r>
            <a:r>
              <a:rPr b="0" i="0" lang="en-US" sz="3200" u="none" cap="none" strike="noStrike">
                <a:solidFill>
                  <a:schemeClr val="lt1"/>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b="0" i="0" lang="en-US" sz="3200" u="sng" cap="none" strike="noStrike">
                <a:solidFill>
                  <a:schemeClr val="lt1"/>
                </a:solidFill>
                <a:latin typeface="Trebuchet MS"/>
                <a:ea typeface="Trebuchet MS"/>
                <a:cs typeface="Trebuchet MS"/>
                <a:sym typeface="Trebuchet MS"/>
              </a:rPr>
              <a:t>right-click</a:t>
            </a:r>
            <a:r>
              <a:rPr b="0" i="0" lang="en-US" sz="3200" u="none" cap="none" strike="noStrike">
                <a:solidFill>
                  <a:schemeClr val="lt1"/>
                </a:solidFill>
                <a:latin typeface="Trebuchet MS"/>
                <a:ea typeface="Trebuchet MS"/>
                <a:cs typeface="Trebuchet MS"/>
                <a:sym typeface="Trebuchet MS"/>
              </a:rPr>
              <a:t> on the table, click FORMAT SHAPE  then click on TEXT BOX and change the INTERNAL MARGIN values to 0.25</a:t>
            </a:r>
            <a:endParaRPr/>
          </a:p>
          <a:p>
            <a:pPr indent="0" lvl="0" marL="0" marR="0" rtl="0" algn="l">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Modifying the color scheme</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a:p>
          <a:p>
            <a:pPr indent="0" lvl="0" marL="0" marR="0" rtl="0" algn="l">
              <a:spcBef>
                <a:spcPts val="0"/>
              </a:spcBef>
              <a:spcAft>
                <a:spcPts val="0"/>
              </a:spcAft>
              <a:buNone/>
            </a:pPr>
            <a:r>
              <a:t/>
            </a:r>
            <a:endParaRPr b="0" i="0" sz="20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0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20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p:txBody>
      </p:sp>
      <p:sp>
        <p:nvSpPr>
          <p:cNvPr id="11" name="Google Shape;11;p2"/>
          <p:cNvSpPr/>
          <p:nvPr/>
        </p:nvSpPr>
        <p:spPr>
          <a:xfrm>
            <a:off x="-10722428" y="-19596"/>
            <a:ext cx="10050462" cy="32918400"/>
          </a:xfrm>
          <a:prstGeom prst="rect">
            <a:avLst/>
          </a:prstGeom>
          <a:solidFill>
            <a:schemeClr val="dk1"/>
          </a:solidFill>
          <a:ln>
            <a:noFill/>
          </a:ln>
        </p:spPr>
        <p:txBody>
          <a:bodyPr anchorCtr="0" anchor="t" bIns="182850" lIns="182850" spcFirstLastPara="1" rIns="182850" wrap="square" tIns="365725">
            <a:noAutofit/>
          </a:bodyPr>
          <a:lstStyle/>
          <a:p>
            <a:pPr indent="0" lvl="0" marL="0" marR="0" rtl="0" algn="ctr">
              <a:spcBef>
                <a:spcPts val="0"/>
              </a:spcBef>
              <a:spcAft>
                <a:spcPts val="0"/>
              </a:spcAft>
              <a:buNone/>
            </a:pPr>
            <a:r>
              <a:rPr b="1" i="0" lang="en-US" sz="4400" u="none" cap="none" strike="noStrike">
                <a:solidFill>
                  <a:schemeClr val="lt1"/>
                </a:solidFill>
                <a:latin typeface="Trebuchet MS"/>
                <a:ea typeface="Trebuchet MS"/>
                <a:cs typeface="Trebuchet MS"/>
                <a:sym typeface="Trebuchet MS"/>
              </a:rPr>
              <a:t>QUICK DESIGN GUIDE</a:t>
            </a:r>
            <a:endParaRPr/>
          </a:p>
          <a:p>
            <a:pPr indent="0" lvl="0" marL="0" marR="0" rtl="0" algn="ctr">
              <a:spcBef>
                <a:spcPts val="0"/>
              </a:spcBef>
              <a:spcAft>
                <a:spcPts val="0"/>
              </a:spcAft>
              <a:buNone/>
            </a:pPr>
            <a:r>
              <a:rPr b="1" i="0" lang="en-US" sz="4000" u="none" cap="none" strike="noStrike">
                <a:solidFill>
                  <a:srgbClr val="FFFF00"/>
                </a:solidFill>
                <a:latin typeface="Trebuchet MS"/>
                <a:ea typeface="Trebuchet MS"/>
                <a:cs typeface="Trebuchet MS"/>
                <a:sym typeface="Trebuchet MS"/>
              </a:rPr>
              <a:t>(--THIS SECTION DOES NOT PRINT--)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This PowerPoint 2007 template produces a 36”x48” tri-fold presentation  poster. It will save you valuable time placing titles, subtitles, text, and graphics. </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Use it to create your presentation. Then send it to </a:t>
            </a:r>
            <a:r>
              <a:rPr b="1" i="0" lang="en-US" sz="3200" u="none" cap="none" strike="noStrike">
                <a:solidFill>
                  <a:schemeClr val="lt1"/>
                </a:solidFill>
                <a:latin typeface="Trebuchet MS"/>
                <a:ea typeface="Trebuchet MS"/>
                <a:cs typeface="Trebuchet MS"/>
                <a:sym typeface="Trebuchet MS"/>
              </a:rPr>
              <a:t>PosterPresentations.com</a:t>
            </a:r>
            <a:r>
              <a:rPr b="0" i="0" lang="en-US" sz="3200" u="none" cap="none" strike="noStrike">
                <a:solidFill>
                  <a:schemeClr val="lt1"/>
                </a:solidFill>
                <a:latin typeface="Trebuchet MS"/>
                <a:ea typeface="Trebuchet MS"/>
                <a:cs typeface="Trebuchet MS"/>
                <a:sym typeface="Trebuchet MS"/>
              </a:rPr>
              <a:t> for premium quality, same day affordable printing.</a:t>
            </a:r>
            <a:br>
              <a:rPr b="0" i="0" lang="en-US" sz="3200" u="none" cap="none" strike="noStrike">
                <a:solidFill>
                  <a:schemeClr val="lt1"/>
                </a:solidFill>
                <a:latin typeface="Trebuchet MS"/>
                <a:ea typeface="Trebuchet MS"/>
                <a:cs typeface="Trebuchet MS"/>
                <a:sym typeface="Trebuchet MS"/>
              </a:rPr>
            </a:b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We provide a series of </a:t>
            </a:r>
            <a:r>
              <a:rPr b="1" i="0" lang="en-US" sz="3200" u="none" cap="none" strike="noStrike">
                <a:solidFill>
                  <a:schemeClr val="lt1"/>
                </a:solidFill>
                <a:latin typeface="Trebuchet MS"/>
                <a:ea typeface="Trebuchet MS"/>
                <a:cs typeface="Trebuchet MS"/>
                <a:sym typeface="Trebuchet MS"/>
              </a:rPr>
              <a:t>online tutorials</a:t>
            </a:r>
            <a:r>
              <a:rPr b="0" i="0" lang="en-US" sz="3200" u="none" cap="none" strike="noStrike">
                <a:solidFill>
                  <a:schemeClr val="lt1"/>
                </a:solidFill>
                <a:latin typeface="Trebuchet MS"/>
                <a:ea typeface="Trebuchet MS"/>
                <a:cs typeface="Trebuchet MS"/>
                <a:sym typeface="Trebuchet MS"/>
              </a:rPr>
              <a:t> that will guide you through the poster design process and answer your poster production questions. </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View our online tutorials at:</a:t>
            </a:r>
            <a:br>
              <a:rPr b="0" i="0" lang="en-US" sz="3200" u="none" cap="none" strike="noStrike">
                <a:solidFill>
                  <a:schemeClr val="lt1"/>
                </a:solidFill>
                <a:latin typeface="Trebuchet MS"/>
                <a:ea typeface="Trebuchet MS"/>
                <a:cs typeface="Trebuchet MS"/>
                <a:sym typeface="Trebuchet MS"/>
              </a:rPr>
            </a:br>
            <a:r>
              <a:rPr b="0" i="0" lang="en-US" sz="3200" u="none" cap="none" strike="noStrike">
                <a:solidFill>
                  <a:srgbClr val="FFFF00"/>
                </a:solidFill>
                <a:latin typeface="Trebuchet MS"/>
                <a:ea typeface="Trebuchet MS"/>
                <a:cs typeface="Trebuchet MS"/>
                <a:sym typeface="Trebuchet MS"/>
              </a:rPr>
              <a:t> http://bit.ly/Poster_creation_help </a:t>
            </a:r>
            <a:br>
              <a:rPr b="0" i="0" lang="en-US" sz="3200" u="none" cap="none" strike="noStrike">
                <a:solidFill>
                  <a:schemeClr val="lt1"/>
                </a:solidFill>
                <a:latin typeface="Trebuchet MS"/>
                <a:ea typeface="Trebuchet MS"/>
                <a:cs typeface="Trebuchet MS"/>
                <a:sym typeface="Trebuchet MS"/>
              </a:rPr>
            </a:br>
            <a:r>
              <a:rPr b="0" i="0" lang="en-US" sz="3200" u="none" cap="none" strike="noStrike">
                <a:solidFill>
                  <a:schemeClr val="lt1"/>
                </a:solidFill>
                <a:latin typeface="Trebuchet MS"/>
                <a:ea typeface="Trebuchet MS"/>
                <a:cs typeface="Trebuchet MS"/>
                <a:sym typeface="Trebuchet MS"/>
              </a:rPr>
              <a:t>(copy and paste the link into your web browser).</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For assistance and to order your printed poster call </a:t>
            </a:r>
            <a:r>
              <a:rPr b="1" i="0" lang="en-US" sz="3200" u="none" cap="none" strike="noStrike">
                <a:solidFill>
                  <a:srgbClr val="FFFF00"/>
                </a:solidFill>
                <a:latin typeface="Trebuchet MS"/>
                <a:ea typeface="Trebuchet MS"/>
                <a:cs typeface="Trebuchet MS"/>
                <a:sym typeface="Trebuchet MS"/>
              </a:rPr>
              <a:t>PosterPresentations.com</a:t>
            </a:r>
            <a:r>
              <a:rPr b="0" i="0" lang="en-US" sz="3200" u="none" cap="none" strike="noStrike">
                <a:solidFill>
                  <a:srgbClr val="FFFF00"/>
                </a:solidFill>
                <a:latin typeface="Trebuchet MS"/>
                <a:ea typeface="Trebuchet MS"/>
                <a:cs typeface="Trebuchet MS"/>
                <a:sym typeface="Trebuchet MS"/>
              </a:rPr>
              <a:t> </a:t>
            </a:r>
            <a:r>
              <a:rPr b="0" i="0" lang="en-US" sz="3200" u="none" cap="none" strike="noStrike">
                <a:solidFill>
                  <a:schemeClr val="lt1"/>
                </a:solidFill>
                <a:latin typeface="Trebuchet MS"/>
                <a:ea typeface="Trebuchet MS"/>
                <a:cs typeface="Trebuchet MS"/>
                <a:sym typeface="Trebuchet MS"/>
              </a:rPr>
              <a:t>at </a:t>
            </a:r>
            <a:r>
              <a:rPr b="1" i="0" lang="en-US" sz="4000" u="none" cap="none" strike="noStrike">
                <a:solidFill>
                  <a:srgbClr val="FFFF00"/>
                </a:solidFill>
                <a:latin typeface="Trebuchet MS"/>
                <a:ea typeface="Trebuchet MS"/>
                <a:cs typeface="Trebuchet MS"/>
                <a:sym typeface="Trebuchet MS"/>
              </a:rPr>
              <a:t>1.866.649.3004</a:t>
            </a:r>
            <a:endParaRPr/>
          </a:p>
          <a:p>
            <a:pPr indent="0" lvl="0" marL="0" marR="0" rtl="0" algn="l">
              <a:spcBef>
                <a:spcPts val="0"/>
              </a:spcBef>
              <a:spcAft>
                <a:spcPts val="0"/>
              </a:spcAft>
              <a:buNone/>
            </a:pPr>
            <a:r>
              <a:t/>
            </a:r>
            <a:endParaRPr b="1" i="0" sz="40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t/>
            </a:r>
            <a:endParaRPr b="1" i="0" sz="40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rPr b="1" i="0" lang="en-US" sz="4400" u="none" cap="none" strike="noStrike">
                <a:solidFill>
                  <a:schemeClr val="lt1"/>
                </a:solidFill>
                <a:latin typeface="Trebuchet MS"/>
                <a:ea typeface="Trebuchet MS"/>
                <a:cs typeface="Trebuchet MS"/>
                <a:sym typeface="Trebuchet MS"/>
              </a:rPr>
              <a:t>Object Placeholders</a:t>
            </a:r>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Section Header placeholder</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Move this preformatted section header placeholder to the poster area to add another section header. Use section headers to separate topics or concepts within your presentation. </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Text placeholder</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Move this preformatted text placeholder to the poster to add a new body of text.</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US" sz="3200" u="none" cap="none" strike="noStrike">
                <a:solidFill>
                  <a:srgbClr val="FFFF00"/>
                </a:solidFill>
                <a:latin typeface="Trebuchet MS"/>
                <a:ea typeface="Trebuchet MS"/>
                <a:cs typeface="Trebuchet MS"/>
                <a:sym typeface="Trebuchet MS"/>
              </a:rPr>
              <a:t>Picture placeholder</a:t>
            </a:r>
            <a:endParaRPr/>
          </a:p>
          <a:p>
            <a:pPr indent="0" lvl="0" marL="0" marR="0" rtl="0" algn="l">
              <a:spcBef>
                <a:spcPts val="0"/>
              </a:spcBef>
              <a:spcAft>
                <a:spcPts val="0"/>
              </a:spcAft>
              <a:buNone/>
            </a:pPr>
            <a:r>
              <a:rPr b="0" i="0" lang="en-US" sz="3200" u="none" cap="none" strike="noStrike">
                <a:solidFill>
                  <a:schemeClr val="lt1"/>
                </a:solidFill>
                <a:latin typeface="Trebuchet MS"/>
                <a:ea typeface="Trebuchet MS"/>
                <a:cs typeface="Trebuchet MS"/>
                <a:sym typeface="Trebuchet MS"/>
              </a:rPr>
              <a:t>Move this graphic placeholder onto your poster, size it first, and then click it to add a picture to the poster.</a:t>
            </a:r>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32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4400" u="none" cap="none" strike="noStrike">
              <a:solidFill>
                <a:schemeClr val="lt1"/>
              </a:solidFill>
              <a:latin typeface="Trebuchet MS"/>
              <a:ea typeface="Trebuchet MS"/>
              <a:cs typeface="Trebuchet MS"/>
              <a:sym typeface="Trebuchet MS"/>
            </a:endParaRPr>
          </a:p>
        </p:txBody>
      </p:sp>
      <p:sp>
        <p:nvSpPr>
          <p:cNvPr id="12" name="Google Shape;12;p2"/>
          <p:cNvSpPr/>
          <p:nvPr/>
        </p:nvSpPr>
        <p:spPr>
          <a:xfrm>
            <a:off x="33175576" y="5257799"/>
            <a:ext cx="10201272" cy="26746200"/>
          </a:xfrm>
          <a:prstGeom prst="rect">
            <a:avLst/>
          </a:prstGeom>
          <a:solidFill>
            <a:schemeClr val="lt1"/>
          </a:solidFill>
          <a:ln cap="flat" cmpd="sng" w="57150">
            <a:solidFill>
              <a:srgbClr val="175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3" name="Google Shape;13;p2"/>
          <p:cNvSpPr/>
          <p:nvPr/>
        </p:nvSpPr>
        <p:spPr>
          <a:xfrm>
            <a:off x="11233151" y="5257800"/>
            <a:ext cx="21428073" cy="26746200"/>
          </a:xfrm>
          <a:prstGeom prst="rect">
            <a:avLst/>
          </a:prstGeom>
          <a:solidFill>
            <a:schemeClr val="lt1"/>
          </a:solidFill>
          <a:ln cap="flat" cmpd="sng" w="57150">
            <a:solidFill>
              <a:srgbClr val="175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4" name="Google Shape;14;p2"/>
          <p:cNvSpPr/>
          <p:nvPr/>
        </p:nvSpPr>
        <p:spPr>
          <a:xfrm>
            <a:off x="514352" y="5267324"/>
            <a:ext cx="10204447" cy="26736675"/>
          </a:xfrm>
          <a:prstGeom prst="rect">
            <a:avLst/>
          </a:prstGeom>
          <a:solidFill>
            <a:schemeClr val="lt1"/>
          </a:solidFill>
          <a:ln cap="flat" cmpd="sng" w="57150">
            <a:solidFill>
              <a:srgbClr val="1656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5" name="Google Shape;15;p2"/>
          <p:cNvSpPr/>
          <p:nvPr/>
        </p:nvSpPr>
        <p:spPr>
          <a:xfrm>
            <a:off x="-10704083" y="21835110"/>
            <a:ext cx="10018560" cy="77724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6" name="Google Shape;16;p2"/>
          <p:cNvGrpSpPr/>
          <p:nvPr/>
        </p:nvGrpSpPr>
        <p:grpSpPr>
          <a:xfrm>
            <a:off x="-10723375" y="12261715"/>
            <a:ext cx="10049040" cy="14924"/>
            <a:chOff x="-10723375" y="12261715"/>
            <a:chExt cx="10049040" cy="14924"/>
          </a:xfrm>
        </p:grpSpPr>
        <p:cxnSp>
          <p:nvCxnSpPr>
            <p:cNvPr id="17" name="Google Shape;17;p2"/>
            <p:cNvCxnSpPr/>
            <p:nvPr/>
          </p:nvCxnSpPr>
          <p:spPr>
            <a:xfrm>
              <a:off x="-10723375" y="12261715"/>
              <a:ext cx="10049040" cy="1588"/>
            </a:xfrm>
            <a:prstGeom prst="straightConnector1">
              <a:avLst/>
            </a:prstGeom>
            <a:noFill/>
            <a:ln cap="flat" cmpd="sng" w="9525">
              <a:solidFill>
                <a:schemeClr val="lt1"/>
              </a:solidFill>
              <a:prstDash val="solid"/>
              <a:round/>
              <a:headEnd len="sm" w="sm" type="none"/>
              <a:tailEnd len="sm" w="sm" type="none"/>
            </a:ln>
          </p:spPr>
        </p:cxnSp>
        <p:cxnSp>
          <p:nvCxnSpPr>
            <p:cNvPr id="18" name="Google Shape;18;p2"/>
            <p:cNvCxnSpPr/>
            <p:nvPr/>
          </p:nvCxnSpPr>
          <p:spPr>
            <a:xfrm>
              <a:off x="-10723375" y="12275051"/>
              <a:ext cx="10049040" cy="1588"/>
            </a:xfrm>
            <a:prstGeom prst="straightConnector1">
              <a:avLst/>
            </a:prstGeom>
            <a:noFill/>
            <a:ln cap="flat" cmpd="sng" w="9525">
              <a:solidFill>
                <a:schemeClr val="dk1"/>
              </a:solidFill>
              <a:prstDash val="solid"/>
              <a:round/>
              <a:headEnd len="sm" w="sm" type="none"/>
              <a:tailEnd len="sm" w="sm" type="none"/>
            </a:ln>
          </p:spPr>
        </p:cxnSp>
      </p:grpSp>
      <p:pic>
        <p:nvPicPr>
          <p:cNvPr id="19" name="Google Shape;19;p2"/>
          <p:cNvPicPr preferRelativeResize="0"/>
          <p:nvPr/>
        </p:nvPicPr>
        <p:blipFill rotWithShape="1">
          <a:blip r:embed="rId1">
            <a:alphaModFix/>
          </a:blip>
          <a:srcRect b="0" l="0" r="0" t="0"/>
          <a:stretch/>
        </p:blipFill>
        <p:spPr>
          <a:xfrm>
            <a:off x="47662966" y="13118821"/>
            <a:ext cx="590550" cy="438150"/>
          </a:xfrm>
          <a:prstGeom prst="rect">
            <a:avLst/>
          </a:prstGeom>
          <a:noFill/>
          <a:ln cap="flat" cmpd="sng" w="9525">
            <a:solidFill>
              <a:schemeClr val="dk1"/>
            </a:solidFill>
            <a:prstDash val="solid"/>
            <a:miter lim="800000"/>
            <a:headEnd len="sm" w="sm" type="none"/>
            <a:tailEnd len="sm" w="sm" type="none"/>
          </a:ln>
        </p:spPr>
      </p:pic>
      <p:sp>
        <p:nvSpPr>
          <p:cNvPr id="20" name="Google Shape;20;p2"/>
          <p:cNvSpPr txBox="1"/>
          <p:nvPr/>
        </p:nvSpPr>
        <p:spPr>
          <a:xfrm>
            <a:off x="44674430" y="30040436"/>
            <a:ext cx="9160286" cy="2585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1"/>
                </a:solidFill>
                <a:latin typeface="Calibri"/>
                <a:ea typeface="Calibri"/>
                <a:cs typeface="Calibri"/>
                <a:sym typeface="Calibri"/>
              </a:rPr>
              <a:t>© 2011 PosterPresentations.com</a:t>
            </a:r>
            <a:br>
              <a:rPr b="0" i="0" lang="en-US" sz="4400" u="none" cap="none" strike="noStrike">
                <a:solidFill>
                  <a:schemeClr val="lt1"/>
                </a:solidFill>
                <a:latin typeface="Calibri"/>
                <a:ea typeface="Calibri"/>
                <a:cs typeface="Calibri"/>
                <a:sym typeface="Calibri"/>
              </a:rPr>
            </a:br>
            <a:r>
              <a:rPr b="0" i="0" lang="en-US" sz="4400" u="none" cap="none" strike="noStrike">
                <a:solidFill>
                  <a:schemeClr val="lt1"/>
                </a:solidFill>
                <a:latin typeface="Calibri"/>
                <a:ea typeface="Calibri"/>
                <a:cs typeface="Calibri"/>
                <a:sym typeface="Calibri"/>
              </a:rPr>
              <a:t>    </a:t>
            </a:r>
            <a:r>
              <a:rPr b="0" i="0" lang="en-US" sz="3700" u="none" cap="none" strike="noStrike">
                <a:solidFill>
                  <a:schemeClr val="lt1"/>
                </a:solidFill>
                <a:latin typeface="Calibri"/>
                <a:ea typeface="Calibri"/>
                <a:cs typeface="Calibri"/>
                <a:sym typeface="Calibri"/>
              </a:rPr>
              <a:t>2117 Fourth Street , Unit C</a:t>
            </a:r>
            <a:br>
              <a:rPr b="0" i="0" lang="en-US" sz="3700" u="none" cap="none" strike="noStrike">
                <a:solidFill>
                  <a:schemeClr val="lt1"/>
                </a:solidFill>
                <a:latin typeface="Calibri"/>
                <a:ea typeface="Calibri"/>
                <a:cs typeface="Calibri"/>
                <a:sym typeface="Calibri"/>
              </a:rPr>
            </a:br>
            <a:r>
              <a:rPr b="0" i="0" lang="en-US" sz="3700" u="none" cap="none" strike="noStrike">
                <a:solidFill>
                  <a:schemeClr val="lt1"/>
                </a:solidFill>
                <a:latin typeface="Calibri"/>
                <a:ea typeface="Calibri"/>
                <a:cs typeface="Calibri"/>
                <a:sym typeface="Calibri"/>
              </a:rPr>
              <a:t>    Berkeley CA 94710</a:t>
            </a:r>
            <a:br>
              <a:rPr b="0" i="0" lang="en-US" sz="3700" u="none" cap="none" strike="noStrike">
                <a:solidFill>
                  <a:schemeClr val="lt1"/>
                </a:solidFill>
                <a:latin typeface="Calibri"/>
                <a:ea typeface="Calibri"/>
                <a:cs typeface="Calibri"/>
                <a:sym typeface="Calibri"/>
              </a:rPr>
            </a:br>
            <a:r>
              <a:rPr b="0" i="0" lang="en-US" sz="3700" u="none" cap="none" strike="noStrike">
                <a:solidFill>
                  <a:schemeClr val="lt1"/>
                </a:solidFill>
                <a:latin typeface="Calibri"/>
                <a:ea typeface="Calibri"/>
                <a:cs typeface="Calibri"/>
                <a:sym typeface="Calibri"/>
              </a:rPr>
              <a:t>    </a:t>
            </a:r>
            <a:r>
              <a:rPr b="1" i="0" lang="en-US" sz="3700" u="none" cap="none" strike="noStrike">
                <a:solidFill>
                  <a:srgbClr val="FFFF00"/>
                </a:solidFill>
                <a:latin typeface="Calibri"/>
                <a:ea typeface="Calibri"/>
                <a:cs typeface="Calibri"/>
                <a:sym typeface="Calibri"/>
              </a:rPr>
              <a:t>posterpresenter@gmail.com</a:t>
            </a:r>
            <a:endParaRPr b="1" sz="4400">
              <a:solidFill>
                <a:srgbClr val="FFFF00"/>
              </a:solidFill>
              <a:latin typeface="Calibri"/>
              <a:ea typeface="Calibri"/>
              <a:cs typeface="Calibri"/>
              <a:sym typeface="Calibri"/>
            </a:endParaRPr>
          </a:p>
        </p:txBody>
      </p:sp>
      <p:grpSp>
        <p:nvGrpSpPr>
          <p:cNvPr id="21" name="Google Shape;21;p2"/>
          <p:cNvGrpSpPr/>
          <p:nvPr/>
        </p:nvGrpSpPr>
        <p:grpSpPr>
          <a:xfrm>
            <a:off x="-10594081" y="31579427"/>
            <a:ext cx="9771398" cy="1392688"/>
            <a:chOff x="44242388" y="28054064"/>
            <a:chExt cx="9771398" cy="1392688"/>
          </a:xfrm>
        </p:grpSpPr>
        <p:sp>
          <p:nvSpPr>
            <p:cNvPr id="22" name="Google Shape;22;p2"/>
            <p:cNvSpPr/>
            <p:nvPr/>
          </p:nvSpPr>
          <p:spPr>
            <a:xfrm>
              <a:off x="44242388" y="28054064"/>
              <a:ext cx="9771397" cy="1090621"/>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23" name="Google Shape;23;p2">
              <a:hlinkClick r:id="rId2"/>
            </p:cNvPr>
            <p:cNvPicPr preferRelativeResize="0"/>
            <p:nvPr/>
          </p:nvPicPr>
          <p:blipFill rotWithShape="1">
            <a:blip r:embed="rId3">
              <a:alphaModFix/>
            </a:blip>
            <a:srcRect b="0" l="0" r="0" t="0"/>
            <a:stretch/>
          </p:blipFill>
          <p:spPr>
            <a:xfrm>
              <a:off x="44341112" y="28126635"/>
              <a:ext cx="914400" cy="914400"/>
            </a:xfrm>
            <a:prstGeom prst="rect">
              <a:avLst/>
            </a:prstGeom>
            <a:noFill/>
            <a:ln>
              <a:noFill/>
            </a:ln>
          </p:spPr>
        </p:pic>
        <p:sp>
          <p:nvSpPr>
            <p:cNvPr id="24" name="Google Shape;24;p2"/>
            <p:cNvSpPr txBox="1"/>
            <p:nvPr/>
          </p:nvSpPr>
          <p:spPr>
            <a:xfrm>
              <a:off x="45342598" y="28154090"/>
              <a:ext cx="8671188"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2"/>
                  </a:solidFill>
                  <a:latin typeface="Trebuchet MS"/>
                  <a:ea typeface="Trebuchet MS"/>
                  <a:cs typeface="Trebuchet MS"/>
                  <a:sym typeface="Trebuchet MS"/>
                </a:rPr>
                <a:t>Student</a:t>
              </a:r>
              <a:r>
                <a:rPr lang="en-US" sz="2600">
                  <a:solidFill>
                    <a:schemeClr val="dk2"/>
                  </a:solidFill>
                  <a:latin typeface="Trebuchet MS"/>
                  <a:ea typeface="Trebuchet MS"/>
                  <a:cs typeface="Trebuchet MS"/>
                  <a:sym typeface="Trebuchet MS"/>
                </a:rPr>
                <a:t> discounts are available on our Facebook page.</a:t>
              </a:r>
              <a:br>
                <a:rPr lang="en-US" sz="2600">
                  <a:solidFill>
                    <a:schemeClr val="dk2"/>
                  </a:solidFill>
                  <a:latin typeface="Trebuchet MS"/>
                  <a:ea typeface="Trebuchet MS"/>
                  <a:cs typeface="Trebuchet MS"/>
                  <a:sym typeface="Trebuchet MS"/>
                </a:rPr>
              </a:br>
              <a:r>
                <a:rPr lang="en-US" sz="2600">
                  <a:solidFill>
                    <a:schemeClr val="dk2"/>
                  </a:solidFill>
                  <a:latin typeface="Trebuchet MS"/>
                  <a:ea typeface="Trebuchet MS"/>
                  <a:cs typeface="Trebuchet MS"/>
                  <a:sym typeface="Trebuchet MS"/>
                </a:rPr>
                <a:t>Go to </a:t>
              </a:r>
              <a:r>
                <a:rPr lang="en-US" sz="2600" u="sng">
                  <a:solidFill>
                    <a:schemeClr val="dk2"/>
                  </a:solidFill>
                  <a:latin typeface="Trebuchet MS"/>
                  <a:ea typeface="Trebuchet MS"/>
                  <a:cs typeface="Trebuchet MS"/>
                  <a:sym typeface="Trebuchet MS"/>
                </a:rPr>
                <a:t>PosterPresentations.com</a:t>
              </a:r>
              <a:r>
                <a:rPr lang="en-US" sz="2600">
                  <a:solidFill>
                    <a:schemeClr val="dk2"/>
                  </a:solidFill>
                  <a:latin typeface="Trebuchet MS"/>
                  <a:ea typeface="Trebuchet MS"/>
                  <a:cs typeface="Trebuchet MS"/>
                  <a:sym typeface="Trebuchet MS"/>
                </a:rPr>
                <a:t> and click on the FB icon. </a:t>
              </a:r>
              <a:br>
                <a:rPr lang="en-US" sz="2600">
                  <a:solidFill>
                    <a:schemeClr val="dk2"/>
                  </a:solidFill>
                  <a:latin typeface="Trebuchet MS"/>
                  <a:ea typeface="Trebuchet MS"/>
                  <a:cs typeface="Trebuchet MS"/>
                  <a:sym typeface="Trebuchet MS"/>
                </a:rPr>
              </a:br>
              <a:endParaRPr sz="2600">
                <a:solidFill>
                  <a:schemeClr val="dk2"/>
                </a:solidFill>
                <a:latin typeface="Trebuchet MS"/>
                <a:ea typeface="Trebuchet MS"/>
                <a:cs typeface="Trebuchet MS"/>
                <a:sym typeface="Trebuchet MS"/>
              </a:endParaRPr>
            </a:p>
          </p:txBody>
        </p:sp>
      </p:grpSp>
      <p:grpSp>
        <p:nvGrpSpPr>
          <p:cNvPr id="25" name="Google Shape;25;p2"/>
          <p:cNvGrpSpPr/>
          <p:nvPr/>
        </p:nvGrpSpPr>
        <p:grpSpPr>
          <a:xfrm>
            <a:off x="44530524" y="29939787"/>
            <a:ext cx="10049040" cy="14924"/>
            <a:chOff x="-10723375" y="12261715"/>
            <a:chExt cx="10049040" cy="14924"/>
          </a:xfrm>
        </p:grpSpPr>
        <p:cxnSp>
          <p:nvCxnSpPr>
            <p:cNvPr id="26" name="Google Shape;26;p2"/>
            <p:cNvCxnSpPr/>
            <p:nvPr/>
          </p:nvCxnSpPr>
          <p:spPr>
            <a:xfrm>
              <a:off x="-10723375" y="12261715"/>
              <a:ext cx="10049040" cy="1588"/>
            </a:xfrm>
            <a:prstGeom prst="straightConnector1">
              <a:avLst/>
            </a:prstGeom>
            <a:noFill/>
            <a:ln cap="flat" cmpd="sng" w="9525">
              <a:solidFill>
                <a:schemeClr val="lt1"/>
              </a:solidFill>
              <a:prstDash val="solid"/>
              <a:round/>
              <a:headEnd len="sm" w="sm" type="none"/>
              <a:tailEnd len="sm" w="sm" type="none"/>
            </a:ln>
          </p:spPr>
        </p:cxnSp>
        <p:cxnSp>
          <p:nvCxnSpPr>
            <p:cNvPr id="27" name="Google Shape;27;p2"/>
            <p:cNvCxnSpPr/>
            <p:nvPr/>
          </p:nvCxnSpPr>
          <p:spPr>
            <a:xfrm>
              <a:off x="-10723375" y="12275051"/>
              <a:ext cx="10049040" cy="1588"/>
            </a:xfrm>
            <a:prstGeom prst="straightConnector1">
              <a:avLst/>
            </a:prstGeom>
            <a:noFill/>
            <a:ln cap="flat" cmpd="sng" w="9525">
              <a:solidFill>
                <a:schemeClr val="dk1"/>
              </a:solidFill>
              <a:prstDash val="solid"/>
              <a:round/>
              <a:headEnd len="sm" w="sm" type="none"/>
              <a:tailEnd len="sm" w="sm" type="none"/>
            </a:ln>
          </p:spPr>
        </p:cxnSp>
      </p:grpSp>
      <p:grpSp>
        <p:nvGrpSpPr>
          <p:cNvPr id="28" name="Google Shape;28;p2"/>
          <p:cNvGrpSpPr/>
          <p:nvPr/>
        </p:nvGrpSpPr>
        <p:grpSpPr>
          <a:xfrm>
            <a:off x="44541080" y="4805363"/>
            <a:ext cx="10049040" cy="14924"/>
            <a:chOff x="-10723375" y="12261715"/>
            <a:chExt cx="10049040" cy="14924"/>
          </a:xfrm>
        </p:grpSpPr>
        <p:cxnSp>
          <p:nvCxnSpPr>
            <p:cNvPr id="29" name="Google Shape;29;p2"/>
            <p:cNvCxnSpPr/>
            <p:nvPr/>
          </p:nvCxnSpPr>
          <p:spPr>
            <a:xfrm>
              <a:off x="-10723375" y="12261715"/>
              <a:ext cx="10049040" cy="1588"/>
            </a:xfrm>
            <a:prstGeom prst="straightConnector1">
              <a:avLst/>
            </a:prstGeom>
            <a:noFill/>
            <a:ln cap="flat" cmpd="sng" w="9525">
              <a:solidFill>
                <a:schemeClr val="lt1"/>
              </a:solidFill>
              <a:prstDash val="solid"/>
              <a:round/>
              <a:headEnd len="sm" w="sm" type="none"/>
              <a:tailEnd len="sm" w="sm" type="none"/>
            </a:ln>
          </p:spPr>
        </p:cxnSp>
        <p:cxnSp>
          <p:nvCxnSpPr>
            <p:cNvPr id="30" name="Google Shape;30;p2"/>
            <p:cNvCxnSpPr/>
            <p:nvPr/>
          </p:nvCxnSpPr>
          <p:spPr>
            <a:xfrm>
              <a:off x="-10723375" y="12275051"/>
              <a:ext cx="10049040" cy="1588"/>
            </a:xfrm>
            <a:prstGeom prst="straightConnector1">
              <a:avLst/>
            </a:prstGeom>
            <a:noFill/>
            <a:ln cap="flat" cmpd="sng" w="9525">
              <a:solidFill>
                <a:schemeClr val="dk1"/>
              </a:solidFill>
              <a:prstDash val="solid"/>
              <a:round/>
              <a:headEnd len="sm" w="sm" type="none"/>
              <a:tailEnd len="sm" w="sm" type="none"/>
            </a:ln>
          </p:spPr>
        </p:cxnSp>
      </p:grpSp>
      <p:pic>
        <p:nvPicPr>
          <p:cNvPr descr="A picture containing dark&#10;&#10;Description automatically generated" id="31" name="Google Shape;31;p2"/>
          <p:cNvPicPr preferRelativeResize="0"/>
          <p:nvPr/>
        </p:nvPicPr>
        <p:blipFill rotWithShape="1">
          <a:blip r:embed="rId4">
            <a:alphaModFix amt="75000"/>
          </a:blip>
          <a:srcRect b="0" l="0" r="0" t="0"/>
          <a:stretch/>
        </p:blipFill>
        <p:spPr>
          <a:xfrm>
            <a:off x="0" y="0"/>
            <a:ext cx="43891200" cy="5305526"/>
          </a:xfrm>
          <a:prstGeom prst="rect">
            <a:avLst/>
          </a:prstGeom>
          <a:gradFill>
            <a:gsLst>
              <a:gs pos="0">
                <a:srgbClr val="5A9CBE"/>
              </a:gs>
              <a:gs pos="49000">
                <a:srgbClr val="5A9CBE"/>
              </a:gs>
              <a:gs pos="99000">
                <a:srgbClr val="5A9CBE"/>
              </a:gs>
              <a:gs pos="100000">
                <a:srgbClr val="5A9CBE"/>
              </a:gs>
            </a:gsLst>
            <a:lin ang="0" scaled="0"/>
          </a:gradFill>
          <a:ln>
            <a:noFill/>
          </a:ln>
        </p:spPr>
      </p:pic>
    </p:spTree>
  </p:cSld>
  <p:clrMap accent1="accent1" accent2="accent2" accent3="accent3" accent4="accent4" accent5="accent5" accent6="accent6" bg1="lt1" bg2="dk2" tx1="dk1" tx2="lt2" folHlink="folHlink" hlink="hlink"/>
  <p:sldLayoutIdLst>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5.jpg"/><Relationship Id="rId22" Type="http://schemas.openxmlformats.org/officeDocument/2006/relationships/image" Target="../media/image8.png"/><Relationship Id="rId10" Type="http://schemas.openxmlformats.org/officeDocument/2006/relationships/image" Target="../media/image4.jpg"/><Relationship Id="rId21"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udemy.com/course/chrome-extension/?couponCode=24T4MT120424" TargetMode="External"/><Relationship Id="rId4" Type="http://schemas.openxmlformats.org/officeDocument/2006/relationships/hyperlink" Target="https://sigparser.com/" TargetMode="External"/><Relationship Id="rId9" Type="http://schemas.openxmlformats.org/officeDocument/2006/relationships/image" Target="../media/image17.png"/><Relationship Id="rId15" Type="http://schemas.openxmlformats.org/officeDocument/2006/relationships/image" Target="../media/image11.png"/><Relationship Id="rId14" Type="http://schemas.openxmlformats.org/officeDocument/2006/relationships/image" Target="../media/image10.png"/><Relationship Id="rId17" Type="http://schemas.openxmlformats.org/officeDocument/2006/relationships/image" Target="../media/image13.png"/><Relationship Id="rId16" Type="http://schemas.openxmlformats.org/officeDocument/2006/relationships/image" Target="../media/image14.png"/><Relationship Id="rId5" Type="http://schemas.openxmlformats.org/officeDocument/2006/relationships/hyperlink" Target="https://ipaas.sigparser.com/index.html" TargetMode="External"/><Relationship Id="rId19" Type="http://schemas.openxmlformats.org/officeDocument/2006/relationships/image" Target="../media/image12.png"/><Relationship Id="rId6" Type="http://schemas.openxmlformats.org/officeDocument/2006/relationships/hyperlink" Target="https://developer.chrome.com/docs/extensions" TargetMode="External"/><Relationship Id="rId18"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EC8F4"/>
            </a:gs>
            <a:gs pos="49000">
              <a:srgbClr val="1480D1"/>
            </a:gs>
            <a:gs pos="100000">
              <a:srgbClr val="0D558B"/>
            </a:gs>
          </a:gsLst>
          <a:lin ang="5400000" scaled="0"/>
        </a:gradFill>
      </p:bgPr>
    </p:bg>
    <p:spTree>
      <p:nvGrpSpPr>
        <p:cNvPr id="81" name="Shape 81"/>
        <p:cNvGrpSpPr/>
        <p:nvPr/>
      </p:nvGrpSpPr>
      <p:grpSpPr>
        <a:xfrm>
          <a:off x="0" y="0"/>
          <a:ext cx="0" cy="0"/>
          <a:chOff x="0" y="0"/>
          <a:chExt cx="0" cy="0"/>
        </a:xfrm>
      </p:grpSpPr>
      <p:sp>
        <p:nvSpPr>
          <p:cNvPr id="82" name="Google Shape;82;p1"/>
          <p:cNvSpPr txBox="1"/>
          <p:nvPr>
            <p:ph type="title"/>
          </p:nvPr>
        </p:nvSpPr>
        <p:spPr>
          <a:xfrm>
            <a:off x="9322919" y="273964"/>
            <a:ext cx="25245362" cy="1447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D558B"/>
              </a:buClr>
              <a:buSzPts val="7200"/>
              <a:buFont typeface="Arial"/>
              <a:buNone/>
            </a:pPr>
            <a:r>
              <a:rPr lang="en-US" sz="7200" cap="none">
                <a:solidFill>
                  <a:srgbClr val="0D558B"/>
                </a:solidFill>
                <a:latin typeface="Arial"/>
                <a:ea typeface="Arial"/>
                <a:cs typeface="Arial"/>
                <a:sym typeface="Arial"/>
              </a:rPr>
              <a:t>202</a:t>
            </a:r>
            <a:r>
              <a:rPr lang="en-US" sz="7200">
                <a:solidFill>
                  <a:srgbClr val="0D558B"/>
                </a:solidFill>
                <a:latin typeface="Arial"/>
                <a:ea typeface="Arial"/>
                <a:cs typeface="Arial"/>
                <a:sym typeface="Arial"/>
              </a:rPr>
              <a:t>4</a:t>
            </a:r>
            <a:r>
              <a:rPr lang="en-US" sz="7200" cap="none">
                <a:solidFill>
                  <a:srgbClr val="0D558B"/>
                </a:solidFill>
                <a:latin typeface="Arial"/>
                <a:ea typeface="Arial"/>
                <a:cs typeface="Arial"/>
                <a:sym typeface="Arial"/>
              </a:rPr>
              <a:t> </a:t>
            </a:r>
            <a:r>
              <a:rPr lang="en-US" sz="7200">
                <a:solidFill>
                  <a:srgbClr val="0D558B"/>
                </a:solidFill>
                <a:latin typeface="Arial"/>
                <a:ea typeface="Arial"/>
                <a:cs typeface="Arial"/>
                <a:sym typeface="Arial"/>
              </a:rPr>
              <a:t>CSUSM CS Capstone Project</a:t>
            </a:r>
            <a:endParaRPr sz="7200">
              <a:solidFill>
                <a:srgbClr val="0D558B"/>
              </a:solidFill>
              <a:latin typeface="Arial"/>
              <a:ea typeface="Arial"/>
              <a:cs typeface="Arial"/>
              <a:sym typeface="Arial"/>
            </a:endParaRPr>
          </a:p>
        </p:txBody>
      </p:sp>
      <p:sp>
        <p:nvSpPr>
          <p:cNvPr id="83" name="Google Shape;83;p1"/>
          <p:cNvSpPr txBox="1"/>
          <p:nvPr>
            <p:ph idx="1" type="body"/>
          </p:nvPr>
        </p:nvSpPr>
        <p:spPr>
          <a:xfrm>
            <a:off x="504825" y="6481350"/>
            <a:ext cx="10196400" cy="7314300"/>
          </a:xfrm>
          <a:prstGeom prst="rect">
            <a:avLst/>
          </a:prstGeom>
          <a:noFill/>
          <a:ln>
            <a:noFill/>
          </a:ln>
        </p:spPr>
        <p:txBody>
          <a:bodyPr anchorCtr="0" anchor="t" bIns="228575" lIns="228575" spcFirstLastPara="1" rIns="228575" wrap="square" tIns="228575">
            <a:spAutoFit/>
          </a:bodyPr>
          <a:lstStyle/>
          <a:p>
            <a:pPr indent="457200" lvl="0" marL="0" rtl="0" algn="l">
              <a:spcBef>
                <a:spcPts val="1200"/>
              </a:spcBef>
              <a:spcAft>
                <a:spcPts val="0"/>
              </a:spcAft>
              <a:buClr>
                <a:schemeClr val="dk1"/>
              </a:buClr>
              <a:buSzPts val="1100"/>
              <a:buNone/>
            </a:pPr>
            <a:r>
              <a:rPr lang="en-US" sz="3200">
                <a:latin typeface="Arial"/>
                <a:ea typeface="Arial"/>
                <a:cs typeface="Arial"/>
                <a:sym typeface="Arial"/>
              </a:rPr>
              <a:t>In the digital age, businesses handle a massive influx of email communications, contacts, and relationship data. Understanding the connections between individuals and organizations can significantly enhance relationship management, improve customer interactions, and boost productivity. </a:t>
            </a:r>
            <a:endParaRPr sz="3200">
              <a:latin typeface="Arial"/>
              <a:ea typeface="Arial"/>
              <a:cs typeface="Arial"/>
              <a:sym typeface="Arial"/>
            </a:endParaRPr>
          </a:p>
          <a:p>
            <a:pPr indent="457200" lvl="0" marL="0" rtl="0" algn="l">
              <a:lnSpc>
                <a:spcPct val="95000"/>
              </a:lnSpc>
              <a:spcBef>
                <a:spcPts val="1200"/>
              </a:spcBef>
              <a:spcAft>
                <a:spcPts val="1200"/>
              </a:spcAft>
              <a:buClr>
                <a:schemeClr val="dk1"/>
              </a:buClr>
              <a:buSzPts val="1100"/>
              <a:buFont typeface="Arial"/>
              <a:buNone/>
            </a:pPr>
            <a:r>
              <a:rPr lang="en-US" sz="3200">
                <a:latin typeface="Arial"/>
                <a:ea typeface="Arial"/>
                <a:cs typeface="Arial"/>
                <a:sym typeface="Arial"/>
              </a:rPr>
              <a:t>SigParser provides an API that automatically extracts contact details and relational data from email signatures, allowing businesses to streamline data capture and organization. By leveraging SigParser’s capabilities, businesses can access valuable insights about their contacts, including roles, contact details, and interactions, directly from their email communications.</a:t>
            </a:r>
            <a:endParaRPr sz="3200">
              <a:latin typeface="Arial"/>
              <a:ea typeface="Arial"/>
              <a:cs typeface="Arial"/>
              <a:sym typeface="Arial"/>
            </a:endParaRPr>
          </a:p>
        </p:txBody>
      </p:sp>
      <p:sp>
        <p:nvSpPr>
          <p:cNvPr id="84" name="Google Shape;84;p1"/>
          <p:cNvSpPr txBox="1"/>
          <p:nvPr>
            <p:ph idx="2" type="body"/>
          </p:nvPr>
        </p:nvSpPr>
        <p:spPr>
          <a:xfrm>
            <a:off x="527049" y="5310868"/>
            <a:ext cx="10196513"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Introduction</a:t>
            </a:r>
            <a:endParaRPr/>
          </a:p>
        </p:txBody>
      </p:sp>
      <p:sp>
        <p:nvSpPr>
          <p:cNvPr id="85" name="Google Shape;85;p1"/>
          <p:cNvSpPr txBox="1"/>
          <p:nvPr>
            <p:ph idx="5" type="body"/>
          </p:nvPr>
        </p:nvSpPr>
        <p:spPr>
          <a:xfrm>
            <a:off x="517525" y="14241050"/>
            <a:ext cx="10210799"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Architecture</a:t>
            </a:r>
            <a:endParaRPr/>
          </a:p>
        </p:txBody>
      </p:sp>
      <p:sp>
        <p:nvSpPr>
          <p:cNvPr id="86" name="Google Shape;86;p1"/>
          <p:cNvSpPr txBox="1"/>
          <p:nvPr>
            <p:ph idx="6" type="body"/>
          </p:nvPr>
        </p:nvSpPr>
        <p:spPr>
          <a:xfrm>
            <a:off x="11252201" y="10610162"/>
            <a:ext cx="21421800" cy="7425300"/>
          </a:xfrm>
          <a:prstGeom prst="rect">
            <a:avLst/>
          </a:prstGeom>
          <a:noFill/>
          <a:ln>
            <a:noFill/>
          </a:ln>
        </p:spPr>
        <p:txBody>
          <a:bodyPr anchorCtr="0" anchor="t" bIns="228575" lIns="228575" spcFirstLastPara="1" rIns="228575" wrap="square" tIns="228575">
            <a:spAutoFit/>
          </a:bodyPr>
          <a:lstStyle/>
          <a:p>
            <a:pPr indent="457200" lvl="0" marL="0" rtl="0" algn="l">
              <a:spcBef>
                <a:spcPts val="1200"/>
              </a:spcBef>
              <a:spcAft>
                <a:spcPts val="0"/>
              </a:spcAft>
              <a:buClr>
                <a:schemeClr val="dk1"/>
              </a:buClr>
              <a:buSzPts val="1100"/>
              <a:buNone/>
            </a:pPr>
            <a:r>
              <a:rPr lang="en-US" sz="3200">
                <a:latin typeface="Arial"/>
                <a:ea typeface="Arial"/>
                <a:cs typeface="Arial"/>
                <a:sym typeface="Arial"/>
              </a:rPr>
              <a:t>The Google Chrome Extension provides  a direct and efficient visualization identifying relationships between the user and a company’s employees or other additional individuals parsed within their mailbox. This extension will be displayed on company websites, Gmail, and LinkedIn. </a:t>
            </a:r>
            <a:endParaRPr sz="3200">
              <a:latin typeface="Arial"/>
              <a:ea typeface="Arial"/>
              <a:cs typeface="Arial"/>
              <a:sym typeface="Arial"/>
            </a:endParaRPr>
          </a:p>
          <a:p>
            <a:pPr indent="457200" lvl="0" marL="0" rtl="0" algn="l">
              <a:lnSpc>
                <a:spcPct val="115000"/>
              </a:lnSpc>
              <a:spcBef>
                <a:spcPts val="1200"/>
              </a:spcBef>
              <a:spcAft>
                <a:spcPts val="0"/>
              </a:spcAft>
              <a:buClr>
                <a:schemeClr val="dk1"/>
              </a:buClr>
              <a:buSzPts val="1100"/>
              <a:buNone/>
            </a:pPr>
            <a:r>
              <a:rPr lang="en-US" sz="3200">
                <a:latin typeface="Arial"/>
                <a:ea typeface="Arial"/>
                <a:cs typeface="Arial"/>
                <a:sym typeface="Arial"/>
              </a:rPr>
              <a:t>The Chrome extension, built with HTML, CSS, and JavaScript, streamlines data extraction and display. JavaScript powers the logic, enabling real-time communication with the SigParser API and dynamic data updates without page reloads. HTML structures key relationship data, while CSS ensures visual clarity and responsiveness, using color coding to help users interpret information efficiently.</a:t>
            </a:r>
            <a:endParaRPr sz="3200">
              <a:latin typeface="Arial"/>
              <a:ea typeface="Arial"/>
              <a:cs typeface="Arial"/>
              <a:sym typeface="Arial"/>
            </a:endParaRPr>
          </a:p>
          <a:p>
            <a:pPr indent="457200" lvl="0" marL="0" rtl="0" algn="l">
              <a:lnSpc>
                <a:spcPct val="115000"/>
              </a:lnSpc>
              <a:spcBef>
                <a:spcPts val="1200"/>
              </a:spcBef>
              <a:spcAft>
                <a:spcPts val="0"/>
              </a:spcAft>
              <a:buClr>
                <a:schemeClr val="dk1"/>
              </a:buClr>
              <a:buSzPts val="1100"/>
              <a:buNone/>
            </a:pPr>
            <a:r>
              <a:rPr lang="en-US" sz="3200">
                <a:latin typeface="Arial"/>
                <a:ea typeface="Arial"/>
                <a:cs typeface="Arial"/>
                <a:sym typeface="Arial"/>
              </a:rPr>
              <a:t>The Fetch API handles secure, dynamic network requests, authenticating with an API key and managing domain-specific data retrieval. Chrome's Extension API integrates with the browser, using features like Chrome.tabs.query() for active tab data and Chrome.runtime.sendMessage() for interfile communication. Permissions in the manifest.json file ensure secure access, creating a seamless user experience.</a:t>
            </a:r>
            <a:endParaRPr sz="3200">
              <a:latin typeface="Arial"/>
              <a:ea typeface="Arial"/>
              <a:cs typeface="Arial"/>
              <a:sym typeface="Arial"/>
            </a:endParaRPr>
          </a:p>
          <a:p>
            <a:pPr indent="457200" lvl="0" marL="0" rtl="0" algn="l">
              <a:spcBef>
                <a:spcPts val="1200"/>
              </a:spcBef>
              <a:spcAft>
                <a:spcPts val="1200"/>
              </a:spcAft>
              <a:buClr>
                <a:schemeClr val="dk1"/>
              </a:buClr>
              <a:buSzPts val="1100"/>
              <a:buFont typeface="Arial"/>
              <a:buNone/>
            </a:pPr>
            <a:r>
              <a:t/>
            </a:r>
            <a:endParaRPr sz="3200">
              <a:latin typeface="Arial"/>
              <a:ea typeface="Arial"/>
              <a:cs typeface="Arial"/>
              <a:sym typeface="Arial"/>
            </a:endParaRPr>
          </a:p>
        </p:txBody>
      </p:sp>
      <p:sp>
        <p:nvSpPr>
          <p:cNvPr id="87" name="Google Shape;87;p1"/>
          <p:cNvSpPr txBox="1"/>
          <p:nvPr>
            <p:ph idx="7" type="body"/>
          </p:nvPr>
        </p:nvSpPr>
        <p:spPr>
          <a:xfrm>
            <a:off x="11252201" y="5327166"/>
            <a:ext cx="21421724"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Abstract</a:t>
            </a:r>
            <a:endParaRPr/>
          </a:p>
        </p:txBody>
      </p:sp>
      <p:sp>
        <p:nvSpPr>
          <p:cNvPr id="88" name="Google Shape;88;p1"/>
          <p:cNvSpPr txBox="1"/>
          <p:nvPr>
            <p:ph idx="8" type="body"/>
          </p:nvPr>
        </p:nvSpPr>
        <p:spPr>
          <a:xfrm>
            <a:off x="11539925" y="25832964"/>
            <a:ext cx="16275000" cy="6362100"/>
          </a:xfrm>
          <a:prstGeom prst="rect">
            <a:avLst/>
          </a:prstGeom>
          <a:noFill/>
          <a:ln>
            <a:noFill/>
          </a:ln>
        </p:spPr>
        <p:txBody>
          <a:bodyPr anchorCtr="0" anchor="t" bIns="228575" lIns="228575" spcFirstLastPara="1" rIns="228575" wrap="square" tIns="228575">
            <a:spAutoFit/>
          </a:bodyPr>
          <a:lstStyle/>
          <a:p>
            <a:pPr indent="0" lvl="0" marL="0" rtl="0" algn="l">
              <a:spcBef>
                <a:spcPts val="640"/>
              </a:spcBef>
              <a:spcAft>
                <a:spcPts val="0"/>
              </a:spcAft>
              <a:buClr>
                <a:schemeClr val="dk1"/>
              </a:buClr>
              <a:buSzPts val="1100"/>
              <a:buFont typeface="Arial"/>
              <a:buNone/>
            </a:pPr>
            <a:r>
              <a:rPr b="1" lang="en-US" sz="3300">
                <a:latin typeface="Arial"/>
                <a:ea typeface="Arial"/>
                <a:cs typeface="Arial"/>
                <a:sym typeface="Arial"/>
              </a:rPr>
              <a:t>Left:</a:t>
            </a:r>
            <a:r>
              <a:rPr lang="en-US" sz="3300">
                <a:latin typeface="Arial"/>
                <a:ea typeface="Arial"/>
                <a:cs typeface="Arial"/>
                <a:sym typeface="Arial"/>
              </a:rPr>
              <a:t> The OAuth page allows users to securely log in to the application using their credentials from third-party providers like Google or LinkedIn, ensuring seamless and secure authentication.</a:t>
            </a:r>
            <a:endParaRPr sz="33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b="1" lang="en-US" sz="3300">
                <a:latin typeface="Arial"/>
                <a:ea typeface="Arial"/>
                <a:cs typeface="Arial"/>
                <a:sym typeface="Arial"/>
              </a:rPr>
              <a:t>Left-Middle:</a:t>
            </a:r>
            <a:r>
              <a:rPr lang="en-US" sz="3300">
                <a:latin typeface="Arial"/>
                <a:ea typeface="Arial"/>
                <a:cs typeface="Arial"/>
                <a:sym typeface="Arial"/>
              </a:rPr>
              <a:t> The Gmail page enables users to scan their emails, retrieve contact information, and extract relevant company data using SigParser's integration.</a:t>
            </a:r>
            <a:endParaRPr sz="33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b="1" lang="en-US" sz="3300">
                <a:latin typeface="Arial"/>
                <a:ea typeface="Arial"/>
                <a:cs typeface="Arial"/>
                <a:sym typeface="Arial"/>
              </a:rPr>
              <a:t>Right-Middle:</a:t>
            </a:r>
            <a:r>
              <a:rPr lang="en-US" sz="3300">
                <a:latin typeface="Arial"/>
                <a:ea typeface="Arial"/>
                <a:cs typeface="Arial"/>
                <a:sym typeface="Arial"/>
              </a:rPr>
              <a:t> The LinkedIn page provides an interface to view and analyze connections, display relational data between contacts, and fetch enriched company information directly from LinkedIn profiles.</a:t>
            </a:r>
            <a:endParaRPr sz="33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b="1" lang="en-US" sz="3300">
                <a:latin typeface="Arial"/>
                <a:ea typeface="Arial"/>
                <a:cs typeface="Arial"/>
                <a:sym typeface="Arial"/>
              </a:rPr>
              <a:t>Right:</a:t>
            </a:r>
            <a:r>
              <a:rPr lang="en-US" sz="3300">
                <a:latin typeface="Arial"/>
                <a:ea typeface="Arial"/>
                <a:cs typeface="Arial"/>
                <a:sym typeface="Arial"/>
              </a:rPr>
              <a:t> The Domain page allows users to input a domain name and retrieve detailed company data, including insights and custom notifications, using the SigParser API</a:t>
            </a:r>
            <a:endParaRPr sz="3300">
              <a:latin typeface="Arial"/>
              <a:ea typeface="Arial"/>
              <a:cs typeface="Arial"/>
              <a:sym typeface="Arial"/>
            </a:endParaRPr>
          </a:p>
          <a:p>
            <a:pPr indent="0" lvl="0" marL="0" rtl="0" algn="l">
              <a:spcBef>
                <a:spcPts val="640"/>
              </a:spcBef>
              <a:spcAft>
                <a:spcPts val="0"/>
              </a:spcAft>
              <a:buClr>
                <a:schemeClr val="dk1"/>
              </a:buClr>
              <a:buSzPts val="3200"/>
              <a:buNone/>
            </a:pPr>
            <a:r>
              <a:t/>
            </a:r>
            <a:endParaRPr b="1" sz="3200">
              <a:latin typeface="Arial"/>
              <a:ea typeface="Arial"/>
              <a:cs typeface="Arial"/>
              <a:sym typeface="Arial"/>
            </a:endParaRPr>
          </a:p>
        </p:txBody>
      </p:sp>
      <p:sp>
        <p:nvSpPr>
          <p:cNvPr id="89" name="Google Shape;89;p1"/>
          <p:cNvSpPr txBox="1"/>
          <p:nvPr>
            <p:ph idx="9" type="body"/>
          </p:nvPr>
        </p:nvSpPr>
        <p:spPr>
          <a:xfrm>
            <a:off x="11234738" y="17290408"/>
            <a:ext cx="21421724"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Results</a:t>
            </a:r>
            <a:endParaRPr/>
          </a:p>
        </p:txBody>
      </p:sp>
      <p:sp>
        <p:nvSpPr>
          <p:cNvPr id="90" name="Google Shape;90;p1"/>
          <p:cNvSpPr txBox="1"/>
          <p:nvPr>
            <p:ph idx="13" type="body"/>
          </p:nvPr>
        </p:nvSpPr>
        <p:spPr>
          <a:xfrm>
            <a:off x="33185100" y="5310868"/>
            <a:ext cx="10201275"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Broader Impacts</a:t>
            </a:r>
            <a:endParaRPr/>
          </a:p>
        </p:txBody>
      </p:sp>
      <p:sp>
        <p:nvSpPr>
          <p:cNvPr id="91" name="Google Shape;91;p1"/>
          <p:cNvSpPr txBox="1"/>
          <p:nvPr>
            <p:ph idx="14" type="body"/>
          </p:nvPr>
        </p:nvSpPr>
        <p:spPr>
          <a:xfrm>
            <a:off x="33185099" y="6598313"/>
            <a:ext cx="10201200" cy="9635700"/>
          </a:xfrm>
          <a:prstGeom prst="rect">
            <a:avLst/>
          </a:prstGeom>
          <a:noFill/>
          <a:ln>
            <a:noFill/>
          </a:ln>
        </p:spPr>
        <p:txBody>
          <a:bodyPr anchorCtr="0" anchor="t" bIns="228575" lIns="228575" spcFirstLastPara="1" rIns="228575" wrap="square" tIns="228575">
            <a:spAutoFit/>
          </a:bodyPr>
          <a:lstStyle/>
          <a:p>
            <a:pPr indent="457200" lvl="0" marL="0" rtl="0" algn="l">
              <a:spcBef>
                <a:spcPts val="1200"/>
              </a:spcBef>
              <a:spcAft>
                <a:spcPts val="0"/>
              </a:spcAft>
              <a:buClr>
                <a:schemeClr val="dk1"/>
              </a:buClr>
              <a:buSzPts val="1100"/>
              <a:buFont typeface="Arial"/>
              <a:buNone/>
            </a:pPr>
            <a:r>
              <a:rPr lang="en-US" sz="3200">
                <a:latin typeface="Arial"/>
                <a:ea typeface="Arial"/>
                <a:cs typeface="Arial"/>
                <a:sym typeface="Arial"/>
              </a:rPr>
              <a:t>Large enterprise companies can benefit from the SigParser Extension. Marketing and Sales teams often depend heavily on relationship management data to track and strengthen their connections with potential clients. The visualizations provided by the SigParser extension of the communicational trends and interactivity in relationships will allow these large enterprises to prioritize their outreach efforts more effectively. Additionally, the extension reduces the manual effort in organizing  contact data, leading to better time management and an increased focus on closing business meetings or deals.  </a:t>
            </a:r>
            <a:endParaRPr sz="3200">
              <a:latin typeface="Arial"/>
              <a:ea typeface="Arial"/>
              <a:cs typeface="Arial"/>
              <a:sym typeface="Arial"/>
            </a:endParaRPr>
          </a:p>
          <a:p>
            <a:pPr indent="457200" lvl="0" marL="0" rtl="0" algn="l">
              <a:spcBef>
                <a:spcPts val="1200"/>
              </a:spcBef>
              <a:spcAft>
                <a:spcPts val="0"/>
              </a:spcAft>
              <a:buClr>
                <a:schemeClr val="dk1"/>
              </a:buClr>
              <a:buSzPts val="1100"/>
              <a:buFont typeface="Arial"/>
              <a:buNone/>
            </a:pPr>
            <a:r>
              <a:rPr lang="en-US" sz="3200">
                <a:latin typeface="Arial"/>
                <a:ea typeface="Arial"/>
                <a:cs typeface="Arial"/>
                <a:sym typeface="Arial"/>
              </a:rPr>
              <a:t>This tool also cultivates collaboration across teams. Departments such as sales, marketing, and customer service will be able to access unified contact information, allowing consistent communication strategies across the organization.</a:t>
            </a:r>
            <a:endParaRPr sz="3200">
              <a:latin typeface="Arial"/>
              <a:ea typeface="Arial"/>
              <a:cs typeface="Arial"/>
              <a:sym typeface="Arial"/>
            </a:endParaRPr>
          </a:p>
          <a:p>
            <a:pPr indent="0" lvl="0" marL="0" rtl="0" algn="l">
              <a:spcBef>
                <a:spcPts val="1200"/>
              </a:spcBef>
              <a:spcAft>
                <a:spcPts val="0"/>
              </a:spcAft>
              <a:buClr>
                <a:schemeClr val="dk1"/>
              </a:buClr>
              <a:buSzPts val="3200"/>
              <a:buNone/>
            </a:pPr>
            <a:r>
              <a:t/>
            </a:r>
            <a:endParaRPr sz="3200">
              <a:latin typeface="Arial"/>
              <a:ea typeface="Arial"/>
              <a:cs typeface="Arial"/>
              <a:sym typeface="Arial"/>
            </a:endParaRPr>
          </a:p>
        </p:txBody>
      </p:sp>
      <p:sp>
        <p:nvSpPr>
          <p:cNvPr id="92" name="Google Shape;92;p1"/>
          <p:cNvSpPr txBox="1"/>
          <p:nvPr>
            <p:ph idx="15" type="body"/>
          </p:nvPr>
        </p:nvSpPr>
        <p:spPr>
          <a:xfrm>
            <a:off x="33151841" y="16995817"/>
            <a:ext cx="10201200" cy="753900"/>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Third Party Software</a:t>
            </a:r>
            <a:endParaRPr/>
          </a:p>
        </p:txBody>
      </p:sp>
      <p:sp>
        <p:nvSpPr>
          <p:cNvPr id="93" name="Google Shape;93;p1"/>
          <p:cNvSpPr txBox="1"/>
          <p:nvPr>
            <p:ph idx="17" type="body"/>
          </p:nvPr>
        </p:nvSpPr>
        <p:spPr>
          <a:xfrm>
            <a:off x="33185095" y="25722944"/>
            <a:ext cx="10201275" cy="754045"/>
          </a:xfrm>
          <a:prstGeom prst="rect">
            <a:avLst/>
          </a:prstGeom>
          <a:solidFill>
            <a:srgbClr val="006589"/>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rgbClr val="FFFFFF"/>
              </a:buClr>
              <a:buSzPts val="3700"/>
              <a:buNone/>
            </a:pPr>
            <a:r>
              <a:rPr lang="en-US">
                <a:solidFill>
                  <a:srgbClr val="FFFFFF"/>
                </a:solidFill>
                <a:latin typeface="Arial"/>
                <a:ea typeface="Arial"/>
                <a:cs typeface="Arial"/>
                <a:sym typeface="Arial"/>
              </a:rPr>
              <a:t>References</a:t>
            </a:r>
            <a:endParaRPr/>
          </a:p>
        </p:txBody>
      </p:sp>
      <p:sp>
        <p:nvSpPr>
          <p:cNvPr id="94" name="Google Shape;94;p1"/>
          <p:cNvSpPr txBox="1"/>
          <p:nvPr>
            <p:ph idx="18" type="body"/>
          </p:nvPr>
        </p:nvSpPr>
        <p:spPr>
          <a:xfrm>
            <a:off x="33185100" y="26372777"/>
            <a:ext cx="10201200" cy="7564200"/>
          </a:xfrm>
          <a:prstGeom prst="rect">
            <a:avLst/>
          </a:prstGeom>
          <a:noFill/>
          <a:ln>
            <a:noFill/>
          </a:ln>
        </p:spPr>
        <p:txBody>
          <a:bodyPr anchorCtr="0" anchor="t" bIns="228575" lIns="228575" spcFirstLastPara="1" rIns="228575" wrap="square" tIns="228575">
            <a:spAutoFit/>
          </a:bodyPr>
          <a:lstStyle/>
          <a:p>
            <a:pPr indent="0" lvl="0" marL="0" rtl="0" algn="l">
              <a:lnSpc>
                <a:spcPct val="120000"/>
              </a:lnSpc>
              <a:spcBef>
                <a:spcPts val="0"/>
              </a:spcBef>
              <a:spcAft>
                <a:spcPts val="0"/>
              </a:spcAft>
              <a:buClr>
                <a:schemeClr val="dk1"/>
              </a:buClr>
              <a:buSzPts val="1100"/>
              <a:buFont typeface="Arial"/>
              <a:buNone/>
            </a:pPr>
            <a:r>
              <a:rPr lang="en-US" sz="2800">
                <a:latin typeface="Arial"/>
                <a:ea typeface="Arial"/>
                <a:cs typeface="Arial"/>
                <a:sym typeface="Arial"/>
              </a:rPr>
              <a:t>React &amp; TypeScript Chrome Extension Development [2024]</a:t>
            </a:r>
            <a:endParaRPr sz="2800">
              <a:latin typeface="Arial"/>
              <a:ea typeface="Arial"/>
              <a:cs typeface="Arial"/>
              <a:sym typeface="Arial"/>
            </a:endParaRPr>
          </a:p>
          <a:p>
            <a:pPr indent="0" lvl="0" marL="0" rtl="0" algn="l">
              <a:spcBef>
                <a:spcPts val="640"/>
              </a:spcBef>
              <a:spcAft>
                <a:spcPts val="0"/>
              </a:spcAft>
              <a:buClr>
                <a:schemeClr val="dk1"/>
              </a:buClr>
              <a:buSzPts val="3200"/>
              <a:buNone/>
            </a:pPr>
            <a:r>
              <a:rPr lang="en-US" sz="2800" u="sng">
                <a:solidFill>
                  <a:schemeClr val="hlink"/>
                </a:solidFill>
                <a:hlinkClick r:id="rId3"/>
              </a:rPr>
              <a:t>https://www.udemy.com/course/chrome-extension/?couponCode=24T4MT120424</a:t>
            </a:r>
            <a:endParaRPr sz="2800"/>
          </a:p>
          <a:p>
            <a:pPr indent="0" lvl="0" marL="0" rtl="0" algn="l">
              <a:spcBef>
                <a:spcPts val="640"/>
              </a:spcBef>
              <a:spcAft>
                <a:spcPts val="0"/>
              </a:spcAft>
              <a:buClr>
                <a:schemeClr val="dk1"/>
              </a:buClr>
              <a:buSzPts val="3200"/>
              <a:buNone/>
            </a:pPr>
            <a:r>
              <a:rPr lang="en-US" sz="2800"/>
              <a:t>Sig Parser website</a:t>
            </a:r>
            <a:endParaRPr sz="2800"/>
          </a:p>
          <a:p>
            <a:pPr indent="0" lvl="0" marL="0" rtl="0" algn="l">
              <a:spcBef>
                <a:spcPts val="640"/>
              </a:spcBef>
              <a:spcAft>
                <a:spcPts val="0"/>
              </a:spcAft>
              <a:buClr>
                <a:schemeClr val="dk1"/>
              </a:buClr>
              <a:buSzPts val="3200"/>
              <a:buNone/>
            </a:pPr>
            <a:r>
              <a:rPr lang="en-US" sz="2800" u="sng">
                <a:solidFill>
                  <a:schemeClr val="hlink"/>
                </a:solidFill>
                <a:hlinkClick r:id="rId4"/>
              </a:rPr>
              <a:t>https://sigparser.com/</a:t>
            </a:r>
            <a:endParaRPr sz="2800"/>
          </a:p>
          <a:p>
            <a:pPr indent="0" lvl="0" marL="0" rtl="0" algn="l">
              <a:spcBef>
                <a:spcPts val="640"/>
              </a:spcBef>
              <a:spcAft>
                <a:spcPts val="0"/>
              </a:spcAft>
              <a:buClr>
                <a:schemeClr val="dk1"/>
              </a:buClr>
              <a:buSzPts val="3200"/>
              <a:buNone/>
            </a:pPr>
            <a:r>
              <a:rPr lang="en-US" sz="2800"/>
              <a:t>Sig Parser IPAAS API </a:t>
            </a:r>
            <a:endParaRPr sz="2800"/>
          </a:p>
          <a:p>
            <a:pPr indent="0" lvl="0" marL="0" rtl="0" algn="l">
              <a:spcBef>
                <a:spcPts val="640"/>
              </a:spcBef>
              <a:spcAft>
                <a:spcPts val="0"/>
              </a:spcAft>
              <a:buClr>
                <a:schemeClr val="dk1"/>
              </a:buClr>
              <a:buSzPts val="3200"/>
              <a:buNone/>
            </a:pPr>
            <a:r>
              <a:rPr lang="en-US" sz="2800" u="sng">
                <a:solidFill>
                  <a:schemeClr val="hlink"/>
                </a:solidFill>
                <a:hlinkClick r:id="rId5"/>
              </a:rPr>
              <a:t>https://ipaas.sigparser.com/index.html</a:t>
            </a:r>
            <a:endParaRPr sz="2800"/>
          </a:p>
          <a:p>
            <a:pPr indent="0" lvl="0" marL="0" rtl="0" algn="l">
              <a:spcBef>
                <a:spcPts val="640"/>
              </a:spcBef>
              <a:spcAft>
                <a:spcPts val="0"/>
              </a:spcAft>
              <a:buClr>
                <a:schemeClr val="dk1"/>
              </a:buClr>
              <a:buSzPts val="3200"/>
              <a:buNone/>
            </a:pPr>
            <a:r>
              <a:rPr lang="en-US" sz="2800"/>
              <a:t>Chrome for Developers</a:t>
            </a:r>
            <a:endParaRPr sz="2800"/>
          </a:p>
          <a:p>
            <a:pPr indent="0" lvl="0" marL="0" rtl="0" algn="l">
              <a:spcBef>
                <a:spcPts val="640"/>
              </a:spcBef>
              <a:spcAft>
                <a:spcPts val="0"/>
              </a:spcAft>
              <a:buClr>
                <a:schemeClr val="dk1"/>
              </a:buClr>
              <a:buSzPts val="3200"/>
              <a:buNone/>
            </a:pPr>
            <a:r>
              <a:rPr lang="en-US" sz="2800" u="sng">
                <a:solidFill>
                  <a:schemeClr val="hlink"/>
                </a:solidFill>
                <a:hlinkClick r:id="rId6"/>
              </a:rPr>
              <a:t>https://developer.chrome.com/docs/extensions</a:t>
            </a:r>
            <a:endParaRPr sz="2800"/>
          </a:p>
          <a:p>
            <a:pPr indent="0" lvl="0" marL="0" rtl="0" algn="l">
              <a:spcBef>
                <a:spcPts val="640"/>
              </a:spcBef>
              <a:spcAft>
                <a:spcPts val="0"/>
              </a:spcAft>
              <a:buClr>
                <a:schemeClr val="dk1"/>
              </a:buClr>
              <a:buSzPts val="3200"/>
              <a:buNone/>
            </a:pPr>
            <a:r>
              <a:t/>
            </a:r>
            <a:endParaRPr sz="2800"/>
          </a:p>
          <a:p>
            <a:pPr indent="0" lvl="0" marL="0" rtl="0" algn="l">
              <a:spcBef>
                <a:spcPts val="640"/>
              </a:spcBef>
              <a:spcAft>
                <a:spcPts val="0"/>
              </a:spcAft>
              <a:buClr>
                <a:schemeClr val="dk1"/>
              </a:buClr>
              <a:buSzPts val="3200"/>
              <a:buNone/>
            </a:pPr>
            <a:r>
              <a:t/>
            </a:r>
            <a:endParaRPr sz="2800"/>
          </a:p>
          <a:p>
            <a:pPr indent="0" lvl="0" marL="0" rtl="0" algn="l">
              <a:spcBef>
                <a:spcPts val="640"/>
              </a:spcBef>
              <a:spcAft>
                <a:spcPts val="0"/>
              </a:spcAft>
              <a:buClr>
                <a:schemeClr val="dk1"/>
              </a:buClr>
              <a:buSzPts val="3200"/>
              <a:buNone/>
            </a:pPr>
            <a:r>
              <a:t/>
            </a:r>
            <a:endParaRPr sz="2800"/>
          </a:p>
          <a:p>
            <a:pPr indent="0" lvl="0" marL="0" rtl="0" algn="l">
              <a:spcBef>
                <a:spcPts val="640"/>
              </a:spcBef>
              <a:spcAft>
                <a:spcPts val="0"/>
              </a:spcAft>
              <a:buClr>
                <a:schemeClr val="dk1"/>
              </a:buClr>
              <a:buSzPts val="3200"/>
              <a:buNone/>
            </a:pPr>
            <a:r>
              <a:t/>
            </a:r>
            <a:endParaRPr sz="3200"/>
          </a:p>
          <a:p>
            <a:pPr indent="0" lvl="0" marL="0" rtl="0" algn="l">
              <a:spcBef>
                <a:spcPts val="500"/>
              </a:spcBef>
              <a:spcAft>
                <a:spcPts val="0"/>
              </a:spcAft>
              <a:buClr>
                <a:schemeClr val="dk1"/>
              </a:buClr>
              <a:buSzPts val="2500"/>
              <a:buNone/>
            </a:pPr>
            <a:r>
              <a:t/>
            </a:r>
            <a:endParaRPr/>
          </a:p>
        </p:txBody>
      </p:sp>
      <p:sp>
        <p:nvSpPr>
          <p:cNvPr id="95" name="Google Shape;95;p1"/>
          <p:cNvSpPr txBox="1"/>
          <p:nvPr>
            <p:ph idx="19" type="body"/>
          </p:nvPr>
        </p:nvSpPr>
        <p:spPr>
          <a:xfrm>
            <a:off x="527049" y="14889549"/>
            <a:ext cx="10201200" cy="10187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3200"/>
              <a:buNone/>
            </a:pPr>
            <a:r>
              <a:rPr lang="en-US" sz="3200">
                <a:latin typeface="Arial"/>
                <a:ea typeface="Arial"/>
                <a:cs typeface="Arial"/>
                <a:sym typeface="Arial"/>
              </a:rPr>
              <a:t>The SigParser Extension was designed with a Client-Server Architecture</a:t>
            </a:r>
            <a:endParaRPr/>
          </a:p>
          <a:p>
            <a:pPr indent="-457200" lvl="0" marL="457200" rtl="0" algn="l">
              <a:spcBef>
                <a:spcPts val="640"/>
              </a:spcBef>
              <a:spcAft>
                <a:spcPts val="0"/>
              </a:spcAft>
              <a:buClr>
                <a:schemeClr val="dk1"/>
              </a:buClr>
              <a:buSzPts val="3200"/>
              <a:buFont typeface="Arial"/>
              <a:buChar char="•"/>
            </a:pPr>
            <a:r>
              <a:rPr lang="en-US" sz="3200">
                <a:latin typeface="Arial"/>
                <a:ea typeface="Arial"/>
                <a:cs typeface="Arial"/>
                <a:sym typeface="Arial"/>
              </a:rPr>
              <a:t>The Chrome Extension, the client, </a:t>
            </a:r>
            <a:r>
              <a:rPr lang="en-US" sz="3200">
                <a:latin typeface="Arial"/>
                <a:ea typeface="Arial"/>
                <a:cs typeface="Arial"/>
                <a:sym typeface="Arial"/>
              </a:rPr>
              <a:t>focuses</a:t>
            </a:r>
            <a:r>
              <a:rPr lang="en-US" sz="3200">
                <a:latin typeface="Arial"/>
                <a:ea typeface="Arial"/>
                <a:cs typeface="Arial"/>
                <a:sym typeface="Arial"/>
              </a:rPr>
              <a:t> on user interaction, like the current domain and 	email address the user is on to generate and </a:t>
            </a:r>
            <a:r>
              <a:rPr lang="en-US" sz="3200">
                <a:latin typeface="Arial"/>
                <a:ea typeface="Arial"/>
                <a:cs typeface="Arial"/>
                <a:sym typeface="Arial"/>
              </a:rPr>
              <a:t>display</a:t>
            </a:r>
            <a:r>
              <a:rPr lang="en-US" sz="3200">
                <a:latin typeface="Arial"/>
                <a:ea typeface="Arial"/>
                <a:cs typeface="Arial"/>
                <a:sym typeface="Arial"/>
              </a:rPr>
              <a:t> relevant information. </a:t>
            </a:r>
            <a:endParaRPr/>
          </a:p>
          <a:p>
            <a:pPr indent="-457200" lvl="0" marL="457200" rtl="0" algn="l">
              <a:spcBef>
                <a:spcPts val="640"/>
              </a:spcBef>
              <a:spcAft>
                <a:spcPts val="0"/>
              </a:spcAft>
              <a:buClr>
                <a:schemeClr val="dk1"/>
              </a:buClr>
              <a:buSzPts val="3200"/>
              <a:buFont typeface="Arial"/>
              <a:buChar char="•"/>
            </a:pPr>
            <a:r>
              <a:rPr lang="en-US" sz="3200">
                <a:latin typeface="Arial"/>
                <a:ea typeface="Arial"/>
                <a:cs typeface="Arial"/>
                <a:sym typeface="Arial"/>
              </a:rPr>
              <a:t>Security is provided by OAuth which ensures proper authentication to access SigParser API endpoint.</a:t>
            </a:r>
            <a:endParaRPr sz="3200">
              <a:latin typeface="Arial"/>
              <a:ea typeface="Arial"/>
              <a:cs typeface="Arial"/>
              <a:sym typeface="Arial"/>
            </a:endParaRPr>
          </a:p>
          <a:p>
            <a:pPr indent="-457200" lvl="0" marL="457200" rtl="0" algn="l">
              <a:spcBef>
                <a:spcPts val="640"/>
              </a:spcBef>
              <a:spcAft>
                <a:spcPts val="0"/>
              </a:spcAft>
              <a:buSzPts val="3200"/>
              <a:buFont typeface="Arial"/>
              <a:buChar char="•"/>
            </a:pPr>
            <a:r>
              <a:rPr lang="en-US" sz="3200">
                <a:latin typeface="Arial"/>
                <a:ea typeface="Arial"/>
                <a:cs typeface="Arial"/>
                <a:sym typeface="Arial"/>
              </a:rPr>
              <a:t>SigParser API is </a:t>
            </a:r>
            <a:r>
              <a:rPr lang="en-US" sz="3200">
                <a:latin typeface="Arial"/>
                <a:ea typeface="Arial"/>
                <a:cs typeface="Arial"/>
                <a:sym typeface="Arial"/>
              </a:rPr>
              <a:t>responsible</a:t>
            </a:r>
            <a:r>
              <a:rPr lang="en-US" sz="3200">
                <a:latin typeface="Arial"/>
                <a:ea typeface="Arial"/>
                <a:cs typeface="Arial"/>
                <a:sym typeface="Arial"/>
              </a:rPr>
              <a:t> for fetching and processing data, company and email interaction details, which are then presented to user through the Chrome Extension.</a:t>
            </a:r>
            <a:endParaRPr sz="3200">
              <a:latin typeface="Arial"/>
              <a:ea typeface="Arial"/>
              <a:cs typeface="Arial"/>
              <a:sym typeface="Arial"/>
            </a:endParaRPr>
          </a:p>
          <a:p>
            <a:pPr indent="-457200" lvl="0" marL="457200" rtl="0" algn="l">
              <a:spcBef>
                <a:spcPts val="640"/>
              </a:spcBef>
              <a:spcAft>
                <a:spcPts val="0"/>
              </a:spcAft>
              <a:buClr>
                <a:schemeClr val="dk1"/>
              </a:buClr>
              <a:buSzPts val="3200"/>
              <a:buFont typeface="Arial"/>
              <a:buChar char="•"/>
            </a:pPr>
            <a:r>
              <a:rPr lang="en-US" sz="3200">
                <a:latin typeface="Arial"/>
                <a:ea typeface="Arial"/>
                <a:cs typeface="Arial"/>
                <a:sym typeface="Arial"/>
              </a:rPr>
              <a:t>Architecture supports modular components, making it easy to integrate additional services and extend functionality.</a:t>
            </a:r>
            <a:endParaRPr/>
          </a:p>
          <a:p>
            <a:pPr indent="-457200" lvl="0" marL="457200" rtl="0" algn="l">
              <a:spcBef>
                <a:spcPts val="640"/>
              </a:spcBef>
              <a:spcAft>
                <a:spcPts val="0"/>
              </a:spcAft>
              <a:buClr>
                <a:schemeClr val="dk1"/>
              </a:buClr>
              <a:buSzPts val="3200"/>
              <a:buFont typeface="Arial"/>
              <a:buChar char="•"/>
            </a:pPr>
            <a:r>
              <a:rPr lang="en-US" sz="3200">
                <a:latin typeface="Arial"/>
                <a:ea typeface="Arial"/>
                <a:cs typeface="Arial"/>
                <a:sym typeface="Arial"/>
              </a:rPr>
              <a:t>Changes to individual components (UI or API) can be made without affecting other layers</a:t>
            </a:r>
            <a:endParaRPr/>
          </a:p>
          <a:p>
            <a:pPr indent="0" lvl="0" marL="0" rtl="0" algn="l">
              <a:spcBef>
                <a:spcPts val="500"/>
              </a:spcBef>
              <a:spcAft>
                <a:spcPts val="0"/>
              </a:spcAft>
              <a:buClr>
                <a:schemeClr val="dk1"/>
              </a:buClr>
              <a:buSzPts val="2500"/>
              <a:buNone/>
            </a:pPr>
            <a:r>
              <a:t/>
            </a:r>
            <a:endParaRPr/>
          </a:p>
        </p:txBody>
      </p:sp>
      <p:sp>
        <p:nvSpPr>
          <p:cNvPr id="96" name="Google Shape;96;p1"/>
          <p:cNvSpPr txBox="1"/>
          <p:nvPr>
            <p:ph idx="20"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97" name="Google Shape;97;p1"/>
          <p:cNvSpPr txBox="1"/>
          <p:nvPr>
            <p:ph idx="23" type="body"/>
          </p:nvPr>
        </p:nvSpPr>
        <p:spPr>
          <a:xfrm>
            <a:off x="11019147" y="2059342"/>
            <a:ext cx="21431250" cy="2458179"/>
          </a:xfrm>
          <a:prstGeom prst="rect">
            <a:avLst/>
          </a:prstGeom>
          <a:noFill/>
          <a:ln>
            <a:noFill/>
          </a:ln>
        </p:spPr>
        <p:txBody>
          <a:bodyPr anchorCtr="0" anchor="t" bIns="45700" lIns="91425" spcFirstLastPara="1" rIns="91425" wrap="square" tIns="45700">
            <a:noAutofit/>
          </a:bodyPr>
          <a:lstStyle/>
          <a:p>
            <a:pPr indent="-1645837" lvl="0" marL="1645837" rtl="0" algn="ctr">
              <a:spcBef>
                <a:spcPts val="0"/>
              </a:spcBef>
              <a:spcAft>
                <a:spcPts val="0"/>
              </a:spcAft>
              <a:buClr>
                <a:srgbClr val="FFFFFF"/>
              </a:buClr>
              <a:buSzPts val="8800"/>
              <a:buFont typeface="Arial"/>
              <a:buNone/>
            </a:pPr>
            <a:r>
              <a:rPr b="1" lang="en-US" sz="8800">
                <a:solidFill>
                  <a:srgbClr val="FFFFFF"/>
                </a:solidFill>
                <a:latin typeface="Arial"/>
                <a:ea typeface="Arial"/>
                <a:cs typeface="Arial"/>
                <a:sym typeface="Arial"/>
              </a:rPr>
              <a:t>Google Chrome Extension</a:t>
            </a:r>
            <a:endParaRPr b="1" sz="8800">
              <a:solidFill>
                <a:srgbClr val="FFFFFF"/>
              </a:solidFill>
              <a:latin typeface="Arial"/>
              <a:ea typeface="Arial"/>
              <a:cs typeface="Arial"/>
              <a:sym typeface="Arial"/>
            </a:endParaRPr>
          </a:p>
        </p:txBody>
      </p:sp>
      <p:sp>
        <p:nvSpPr>
          <p:cNvPr id="98" name="Google Shape;98;p1"/>
          <p:cNvSpPr txBox="1"/>
          <p:nvPr>
            <p:ph idx="31"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99" name="Google Shape;99;p1"/>
          <p:cNvSpPr txBox="1"/>
          <p:nvPr>
            <p:ph idx="32"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0" name="Google Shape;100;p1"/>
          <p:cNvSpPr txBox="1"/>
          <p:nvPr>
            <p:ph idx="33"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1" name="Google Shape;101;p1"/>
          <p:cNvSpPr txBox="1"/>
          <p:nvPr>
            <p:ph idx="34"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2" name="Google Shape;102;p1"/>
          <p:cNvSpPr txBox="1"/>
          <p:nvPr>
            <p:ph idx="35"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3" name="Google Shape;103;p1"/>
          <p:cNvSpPr txBox="1"/>
          <p:nvPr>
            <p:ph idx="36"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4" name="Google Shape;104;p1"/>
          <p:cNvSpPr txBox="1"/>
          <p:nvPr>
            <p:ph idx="37"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5" name="Google Shape;105;p1"/>
          <p:cNvSpPr txBox="1"/>
          <p:nvPr>
            <p:ph idx="38"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6" name="Google Shape;106;p1"/>
          <p:cNvSpPr txBox="1"/>
          <p:nvPr>
            <p:ph idx="39" type="body"/>
          </p:nvPr>
        </p:nvSpPr>
        <p:spPr>
          <a:xfrm>
            <a:off x="-10855052" y="21783675"/>
            <a:ext cx="10196513" cy="846363"/>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t/>
            </a:r>
            <a:endParaRPr/>
          </a:p>
        </p:txBody>
      </p:sp>
      <p:sp>
        <p:nvSpPr>
          <p:cNvPr id="107" name="Google Shape;107;p1"/>
          <p:cNvSpPr txBox="1"/>
          <p:nvPr>
            <p:ph idx="40"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08" name="Google Shape;108;p1"/>
          <p:cNvSpPr txBox="1"/>
          <p:nvPr>
            <p:ph idx="41"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09" name="Google Shape;109;p1"/>
          <p:cNvSpPr txBox="1"/>
          <p:nvPr>
            <p:ph idx="42"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10" name="Google Shape;110;p1"/>
          <p:cNvSpPr txBox="1"/>
          <p:nvPr>
            <p:ph idx="43"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11" name="Google Shape;111;p1"/>
          <p:cNvSpPr txBox="1"/>
          <p:nvPr>
            <p:ph idx="44"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12" name="Google Shape;112;p1"/>
          <p:cNvSpPr txBox="1"/>
          <p:nvPr>
            <p:ph idx="45"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13" name="Google Shape;113;p1"/>
          <p:cNvSpPr txBox="1"/>
          <p:nvPr>
            <p:ph idx="46"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sp>
        <p:nvSpPr>
          <p:cNvPr id="114" name="Google Shape;114;p1"/>
          <p:cNvSpPr/>
          <p:nvPr/>
        </p:nvSpPr>
        <p:spPr>
          <a:xfrm>
            <a:off x="11256169" y="6064914"/>
            <a:ext cx="21404260" cy="4545248"/>
          </a:xfrm>
          <a:prstGeom prst="rect">
            <a:avLst/>
          </a:prstGeom>
          <a:gradFill>
            <a:gsLst>
              <a:gs pos="0">
                <a:srgbClr val="5695B5"/>
              </a:gs>
              <a:gs pos="49000">
                <a:srgbClr val="C2D9E9"/>
              </a:gs>
              <a:gs pos="100000">
                <a:srgbClr val="E1EBF3"/>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15" name="Google Shape;115;p1"/>
          <p:cNvSpPr txBox="1"/>
          <p:nvPr>
            <p:ph idx="47" type="body"/>
          </p:nvPr>
        </p:nvSpPr>
        <p:spPr>
          <a:xfrm>
            <a:off x="-10857229" y="18823494"/>
            <a:ext cx="10196512" cy="754045"/>
          </a:xfrm>
          <a:prstGeom prst="rect">
            <a:avLst/>
          </a:prstGeom>
          <a:solidFill>
            <a:srgbClr val="0D558B"/>
          </a:solidFill>
          <a:ln>
            <a:noFill/>
          </a:ln>
        </p:spPr>
        <p:txBody>
          <a:bodyPr anchorCtr="0" anchor="ctr" bIns="91425" lIns="91425" spcFirstLastPara="1" rIns="91425" wrap="square" tIns="91425">
            <a:spAutoFit/>
          </a:bodyPr>
          <a:lstStyle/>
          <a:p>
            <a:pPr indent="-1645837" lvl="0" marL="1645837" rtl="0" algn="ctr">
              <a:spcBef>
                <a:spcPts val="0"/>
              </a:spcBef>
              <a:spcAft>
                <a:spcPts val="0"/>
              </a:spcAft>
              <a:buClr>
                <a:schemeClr val="lt2"/>
              </a:buClr>
              <a:buSzPts val="3700"/>
              <a:buNone/>
            </a:pPr>
            <a:r>
              <a:t/>
            </a:r>
            <a:endParaRPr/>
          </a:p>
        </p:txBody>
      </p:sp>
      <p:pic>
        <p:nvPicPr>
          <p:cNvPr id="116" name="Google Shape;116;p1"/>
          <p:cNvPicPr preferRelativeResize="0"/>
          <p:nvPr/>
        </p:nvPicPr>
        <p:blipFill rotWithShape="1">
          <a:blip r:embed="rId7">
            <a:alphaModFix/>
          </a:blip>
          <a:srcRect b="0" l="0" r="0" t="0"/>
          <a:stretch/>
        </p:blipFill>
        <p:spPr>
          <a:xfrm>
            <a:off x="30426309" y="3317464"/>
            <a:ext cx="12960061" cy="1392006"/>
          </a:xfrm>
          <a:prstGeom prst="rect">
            <a:avLst/>
          </a:prstGeom>
          <a:noFill/>
          <a:ln>
            <a:noFill/>
          </a:ln>
        </p:spPr>
      </p:pic>
      <p:sp>
        <p:nvSpPr>
          <p:cNvPr id="117" name="Google Shape;117;p1"/>
          <p:cNvSpPr txBox="1"/>
          <p:nvPr/>
        </p:nvSpPr>
        <p:spPr>
          <a:xfrm>
            <a:off x="11269664" y="6170942"/>
            <a:ext cx="21421800" cy="4974300"/>
          </a:xfrm>
          <a:prstGeom prst="rect">
            <a:avLst/>
          </a:prstGeom>
          <a:noFill/>
          <a:ln>
            <a:noFill/>
          </a:ln>
        </p:spPr>
        <p:txBody>
          <a:bodyPr anchorCtr="0" anchor="t" bIns="228575" lIns="228575" spcFirstLastPara="1" rIns="228575" wrap="square" tIns="228575">
            <a:spAutoFit/>
          </a:bodyPr>
          <a:lstStyle/>
          <a:p>
            <a:pPr indent="0" lvl="0" marL="0" marR="0" rtl="0" algn="ctr">
              <a:spcBef>
                <a:spcPts val="0"/>
              </a:spcBef>
              <a:spcAft>
                <a:spcPts val="0"/>
              </a:spcAft>
              <a:buClr>
                <a:schemeClr val="dk1"/>
              </a:buClr>
              <a:buSzPts val="4800"/>
              <a:buFont typeface="Arial"/>
              <a:buNone/>
            </a:pPr>
            <a:r>
              <a:rPr b="1" lang="en-US" sz="4800">
                <a:solidFill>
                  <a:schemeClr val="dk1"/>
                </a:solidFill>
                <a:latin typeface="Arial"/>
                <a:ea typeface="Arial"/>
                <a:cs typeface="Arial"/>
                <a:sym typeface="Arial"/>
              </a:rPr>
              <a:t>Student Team: </a:t>
            </a:r>
            <a:r>
              <a:rPr b="1" lang="en-US" sz="4800">
                <a:solidFill>
                  <a:schemeClr val="dk1"/>
                </a:solidFill>
                <a:latin typeface="Trebuchet MS"/>
                <a:ea typeface="Trebuchet MS"/>
                <a:cs typeface="Trebuchet MS"/>
                <a:sym typeface="Trebuchet MS"/>
              </a:rPr>
              <a:t>Suphaphon</a:t>
            </a:r>
            <a:r>
              <a:rPr b="1" lang="en-US" sz="4800">
                <a:solidFill>
                  <a:schemeClr val="dk1"/>
                </a:solidFill>
                <a:latin typeface="Trebuchet MS"/>
                <a:ea typeface="Trebuchet MS"/>
                <a:cs typeface="Trebuchet MS"/>
                <a:sym typeface="Trebuchet MS"/>
              </a:rPr>
              <a:t> Oi Mahawong</a:t>
            </a:r>
            <a:r>
              <a:rPr b="1" lang="en-US" sz="4800">
                <a:solidFill>
                  <a:schemeClr val="dk1"/>
                </a:solidFill>
                <a:latin typeface="Trebuchet MS"/>
                <a:ea typeface="Trebuchet MS"/>
                <a:cs typeface="Trebuchet MS"/>
                <a:sym typeface="Trebuchet MS"/>
              </a:rPr>
              <a:t>, Ashley Kim, Denzel Corson, Epifanio Solano</a:t>
            </a:r>
            <a:endParaRPr b="1" sz="4800">
              <a:solidFill>
                <a:schemeClr val="dk1"/>
              </a:solidFill>
              <a:latin typeface="Arial"/>
              <a:ea typeface="Arial"/>
              <a:cs typeface="Arial"/>
              <a:sym typeface="Arial"/>
            </a:endParaRPr>
          </a:p>
          <a:p>
            <a:pPr indent="0" lvl="0" marL="0" marR="0" rtl="0" algn="ctr">
              <a:spcBef>
                <a:spcPts val="960"/>
              </a:spcBef>
              <a:spcAft>
                <a:spcPts val="0"/>
              </a:spcAft>
              <a:buClr>
                <a:schemeClr val="dk1"/>
              </a:buClr>
              <a:buSzPts val="4800"/>
              <a:buFont typeface="Arial"/>
              <a:buNone/>
            </a:pPr>
            <a:r>
              <a:rPr i="1" lang="en-US" sz="4800">
                <a:solidFill>
                  <a:schemeClr val="dk1"/>
                </a:solidFill>
                <a:latin typeface="Arial"/>
                <a:ea typeface="Arial"/>
                <a:cs typeface="Arial"/>
                <a:sym typeface="Arial"/>
              </a:rPr>
              <a:t>Faculty Advisor: </a:t>
            </a:r>
            <a:r>
              <a:rPr i="1" lang="en-US" sz="4800">
                <a:solidFill>
                  <a:schemeClr val="dk1"/>
                </a:solidFill>
              </a:rPr>
              <a:t>Jing Hou</a:t>
            </a:r>
            <a:endParaRPr/>
          </a:p>
          <a:p>
            <a:pPr indent="0" lvl="0" marL="0" marR="0" rtl="0" algn="ctr">
              <a:spcBef>
                <a:spcPts val="960"/>
              </a:spcBef>
              <a:spcAft>
                <a:spcPts val="0"/>
              </a:spcAft>
              <a:buClr>
                <a:schemeClr val="dk1"/>
              </a:buClr>
              <a:buSzPts val="4800"/>
              <a:buFont typeface="Arial"/>
              <a:buNone/>
            </a:pPr>
            <a:r>
              <a:rPr i="1" lang="en-US" sz="4800">
                <a:solidFill>
                  <a:schemeClr val="dk1"/>
                </a:solidFill>
                <a:latin typeface="Arial"/>
                <a:ea typeface="Arial"/>
                <a:cs typeface="Arial"/>
                <a:sym typeface="Arial"/>
              </a:rPr>
              <a:t>Industry Mentor: </a:t>
            </a:r>
            <a:r>
              <a:rPr i="1" lang="en-US" sz="4800">
                <a:solidFill>
                  <a:schemeClr val="dk1"/>
                </a:solidFill>
              </a:rPr>
              <a:t>Jessica Massey &amp; Junior Yono</a:t>
            </a:r>
            <a:endParaRPr/>
          </a:p>
          <a:p>
            <a:pPr indent="0" lvl="0" marL="0" marR="0" rtl="0" algn="ctr">
              <a:spcBef>
                <a:spcPts val="960"/>
              </a:spcBef>
              <a:spcAft>
                <a:spcPts val="0"/>
              </a:spcAft>
              <a:buClr>
                <a:schemeClr val="dk1"/>
              </a:buClr>
              <a:buSzPts val="4800"/>
              <a:buFont typeface="Arial"/>
              <a:buNone/>
            </a:pPr>
            <a:r>
              <a:rPr i="1" lang="en-US" sz="4800">
                <a:solidFill>
                  <a:schemeClr val="dk1"/>
                </a:solidFill>
                <a:latin typeface="Arial"/>
                <a:ea typeface="Arial"/>
                <a:cs typeface="Arial"/>
                <a:sym typeface="Arial"/>
              </a:rPr>
              <a:t>Sponsored By: </a:t>
            </a:r>
            <a:r>
              <a:rPr i="1" lang="en-US" sz="4800">
                <a:solidFill>
                  <a:schemeClr val="dk1"/>
                </a:solidFill>
              </a:rPr>
              <a:t>SigParser</a:t>
            </a:r>
            <a:endParaRPr/>
          </a:p>
          <a:p>
            <a:pPr indent="0" lvl="0" marL="0" marR="0" rtl="0" algn="l">
              <a:spcBef>
                <a:spcPts val="500"/>
              </a:spcBef>
              <a:spcAft>
                <a:spcPts val="0"/>
              </a:spcAft>
              <a:buClr>
                <a:schemeClr val="dk1"/>
              </a:buClr>
              <a:buSzPts val="2500"/>
              <a:buFont typeface="Arial"/>
              <a:buNone/>
            </a:pPr>
            <a:r>
              <a:t/>
            </a:r>
            <a:endParaRPr sz="2500">
              <a:solidFill>
                <a:schemeClr val="dk1"/>
              </a:solidFill>
              <a:latin typeface="Trebuchet MS"/>
              <a:ea typeface="Trebuchet MS"/>
              <a:cs typeface="Trebuchet MS"/>
              <a:sym typeface="Trebuchet MS"/>
            </a:endParaRPr>
          </a:p>
        </p:txBody>
      </p:sp>
      <p:pic>
        <p:nvPicPr>
          <p:cNvPr id="118" name="Google Shape;118;p1"/>
          <p:cNvPicPr preferRelativeResize="0"/>
          <p:nvPr>
            <p:ph idx="28" type="pic"/>
          </p:nvPr>
        </p:nvPicPr>
        <p:blipFill rotWithShape="1">
          <a:blip r:embed="rId8">
            <a:alphaModFix/>
          </a:blip>
          <a:srcRect b="0" l="30528" r="30528" t="0"/>
          <a:stretch/>
        </p:blipFill>
        <p:spPr>
          <a:xfrm>
            <a:off x="11602530" y="18415641"/>
            <a:ext cx="3870199" cy="7569827"/>
          </a:xfrm>
          <a:prstGeom prst="rect">
            <a:avLst/>
          </a:prstGeom>
          <a:solidFill>
            <a:schemeClr val="lt2"/>
          </a:solidFill>
          <a:ln>
            <a:noFill/>
          </a:ln>
        </p:spPr>
      </p:pic>
      <p:pic>
        <p:nvPicPr>
          <p:cNvPr id="119" name="Google Shape;119;p1"/>
          <p:cNvPicPr preferRelativeResize="0"/>
          <p:nvPr>
            <p:ph idx="27" type="pic"/>
          </p:nvPr>
        </p:nvPicPr>
        <p:blipFill>
          <a:blip r:embed="rId9">
            <a:alphaModFix/>
          </a:blip>
          <a:stretch>
            <a:fillRect/>
          </a:stretch>
        </p:blipFill>
        <p:spPr>
          <a:xfrm>
            <a:off x="15701088" y="19502702"/>
            <a:ext cx="3870201" cy="5253036"/>
          </a:xfrm>
          <a:prstGeom prst="rect">
            <a:avLst/>
          </a:prstGeom>
          <a:solidFill>
            <a:schemeClr val="lt2"/>
          </a:solidFill>
        </p:spPr>
      </p:pic>
      <p:pic>
        <p:nvPicPr>
          <p:cNvPr id="120" name="Google Shape;120;p1"/>
          <p:cNvPicPr preferRelativeResize="0"/>
          <p:nvPr>
            <p:ph idx="26" type="pic"/>
          </p:nvPr>
        </p:nvPicPr>
        <p:blipFill>
          <a:blip r:embed="rId10">
            <a:alphaModFix/>
          </a:blip>
          <a:stretch>
            <a:fillRect/>
          </a:stretch>
        </p:blipFill>
        <p:spPr>
          <a:xfrm>
            <a:off x="19799672" y="19567165"/>
            <a:ext cx="3870200" cy="5285487"/>
          </a:xfrm>
          <a:prstGeom prst="rect">
            <a:avLst/>
          </a:prstGeom>
          <a:solidFill>
            <a:schemeClr val="lt2"/>
          </a:solidFill>
        </p:spPr>
      </p:pic>
      <p:pic>
        <p:nvPicPr>
          <p:cNvPr id="121" name="Google Shape;121;p1"/>
          <p:cNvPicPr preferRelativeResize="0"/>
          <p:nvPr>
            <p:ph idx="25" type="pic"/>
          </p:nvPr>
        </p:nvPicPr>
        <p:blipFill>
          <a:blip r:embed="rId11">
            <a:alphaModFix/>
          </a:blip>
          <a:stretch>
            <a:fillRect/>
          </a:stretch>
        </p:blipFill>
        <p:spPr>
          <a:xfrm>
            <a:off x="23977481" y="19583974"/>
            <a:ext cx="3837412" cy="5232834"/>
          </a:xfrm>
          <a:prstGeom prst="rect">
            <a:avLst/>
          </a:prstGeom>
          <a:solidFill>
            <a:schemeClr val="lt2"/>
          </a:solidFill>
        </p:spPr>
      </p:pic>
      <p:cxnSp>
        <p:nvCxnSpPr>
          <p:cNvPr id="122" name="Google Shape;122;p1"/>
          <p:cNvCxnSpPr/>
          <p:nvPr/>
        </p:nvCxnSpPr>
        <p:spPr>
          <a:xfrm>
            <a:off x="28016200" y="18415313"/>
            <a:ext cx="0" cy="13376646"/>
          </a:xfrm>
          <a:prstGeom prst="straightConnector1">
            <a:avLst/>
          </a:prstGeom>
          <a:noFill/>
          <a:ln cap="flat" cmpd="sng" w="19050">
            <a:solidFill>
              <a:schemeClr val="dk1"/>
            </a:solidFill>
            <a:prstDash val="dash"/>
            <a:round/>
            <a:headEnd len="sm" w="sm" type="none"/>
            <a:tailEnd len="sm" w="sm" type="none"/>
          </a:ln>
        </p:spPr>
      </p:cxnSp>
      <p:pic>
        <p:nvPicPr>
          <p:cNvPr id="123" name="Google Shape;123;p1"/>
          <p:cNvPicPr preferRelativeResize="0"/>
          <p:nvPr/>
        </p:nvPicPr>
        <p:blipFill>
          <a:blip r:embed="rId12">
            <a:alphaModFix/>
          </a:blip>
          <a:stretch>
            <a:fillRect/>
          </a:stretch>
        </p:blipFill>
        <p:spPr>
          <a:xfrm>
            <a:off x="28190455" y="23986125"/>
            <a:ext cx="4274060" cy="2196243"/>
          </a:xfrm>
          <a:prstGeom prst="rect">
            <a:avLst/>
          </a:prstGeom>
          <a:noFill/>
          <a:ln>
            <a:noFill/>
          </a:ln>
        </p:spPr>
      </p:pic>
      <p:sp>
        <p:nvSpPr>
          <p:cNvPr id="124" name="Google Shape;124;p1"/>
          <p:cNvSpPr txBox="1"/>
          <p:nvPr/>
        </p:nvSpPr>
        <p:spPr>
          <a:xfrm>
            <a:off x="28067950" y="20614462"/>
            <a:ext cx="4588500" cy="3268200"/>
          </a:xfrm>
          <a:prstGeom prst="rect">
            <a:avLst/>
          </a:prstGeom>
          <a:noFill/>
          <a:ln>
            <a:noFill/>
          </a:ln>
        </p:spPr>
        <p:txBody>
          <a:bodyPr anchorCtr="0" anchor="t" bIns="228575" lIns="228575" spcFirstLastPara="1" rIns="228575" wrap="square" tIns="228575">
            <a:spAutoFit/>
          </a:bodyPr>
          <a:lstStyle/>
          <a:p>
            <a:pPr indent="457200" lvl="0" marL="0" marR="0" rtl="0" algn="l">
              <a:spcBef>
                <a:spcPts val="0"/>
              </a:spcBef>
              <a:spcAft>
                <a:spcPts val="0"/>
              </a:spcAft>
              <a:buClr>
                <a:schemeClr val="dk1"/>
              </a:buClr>
              <a:buSzPts val="3200"/>
              <a:buFont typeface="Arial"/>
              <a:buNone/>
            </a:pPr>
            <a:r>
              <a:rPr lang="en-US" sz="2100">
                <a:solidFill>
                  <a:schemeClr val="dk1"/>
                </a:solidFill>
              </a:rPr>
              <a:t>The </a:t>
            </a:r>
            <a:r>
              <a:rPr b="1" lang="en-US" sz="2100">
                <a:solidFill>
                  <a:schemeClr val="dk1"/>
                </a:solidFill>
              </a:rPr>
              <a:t>extension icon</a:t>
            </a:r>
            <a:r>
              <a:rPr lang="en-US" sz="2100">
                <a:solidFill>
                  <a:schemeClr val="dk1"/>
                </a:solidFill>
              </a:rPr>
              <a:t> is a small but crucial visual element for any browser extension. It typically appears in the browser's toolbar, next to the address bar, and serves as the primary point of interaction for users.</a:t>
            </a:r>
            <a:endParaRPr sz="3100"/>
          </a:p>
          <a:p>
            <a:pPr indent="0" lvl="0" marL="0" marR="0" rtl="0" algn="l">
              <a:spcBef>
                <a:spcPts val="640"/>
              </a:spcBef>
              <a:spcAft>
                <a:spcPts val="0"/>
              </a:spcAft>
              <a:buClr>
                <a:schemeClr val="dk1"/>
              </a:buClr>
              <a:buSzPts val="3200"/>
              <a:buFont typeface="Arial"/>
              <a:buNone/>
            </a:pPr>
            <a:r>
              <a:t/>
            </a:r>
            <a:endParaRPr sz="3000">
              <a:solidFill>
                <a:schemeClr val="dk1"/>
              </a:solidFill>
              <a:latin typeface="Arial"/>
              <a:ea typeface="Arial"/>
              <a:cs typeface="Arial"/>
              <a:sym typeface="Arial"/>
            </a:endParaRPr>
          </a:p>
        </p:txBody>
      </p:sp>
      <p:pic>
        <p:nvPicPr>
          <p:cNvPr id="125" name="Google Shape;125;p1"/>
          <p:cNvPicPr preferRelativeResize="0"/>
          <p:nvPr/>
        </p:nvPicPr>
        <p:blipFill>
          <a:blip r:embed="rId13">
            <a:alphaModFix/>
          </a:blip>
          <a:stretch>
            <a:fillRect/>
          </a:stretch>
        </p:blipFill>
        <p:spPr>
          <a:xfrm>
            <a:off x="28293690" y="18725087"/>
            <a:ext cx="3973901" cy="1725510"/>
          </a:xfrm>
          <a:prstGeom prst="rect">
            <a:avLst/>
          </a:prstGeom>
          <a:noFill/>
          <a:ln>
            <a:noFill/>
          </a:ln>
        </p:spPr>
      </p:pic>
      <p:sp>
        <p:nvSpPr>
          <p:cNvPr id="126" name="Google Shape;126;p1"/>
          <p:cNvSpPr txBox="1"/>
          <p:nvPr/>
        </p:nvSpPr>
        <p:spPr>
          <a:xfrm>
            <a:off x="28084770" y="26743202"/>
            <a:ext cx="4281900" cy="5110200"/>
          </a:xfrm>
          <a:prstGeom prst="rect">
            <a:avLst/>
          </a:prstGeom>
          <a:noFill/>
          <a:ln>
            <a:noFill/>
          </a:ln>
        </p:spPr>
        <p:txBody>
          <a:bodyPr anchorCtr="0" anchor="t" bIns="228575" lIns="228575" spcFirstLastPara="1" rIns="228575" wrap="square" tIns="228575">
            <a:spAutoFit/>
          </a:bodyPr>
          <a:lstStyle/>
          <a:p>
            <a:pPr indent="457200" lvl="0" marL="0" rtl="0" algn="l">
              <a:lnSpc>
                <a:spcPct val="115000"/>
              </a:lnSpc>
              <a:spcBef>
                <a:spcPts val="1200"/>
              </a:spcBef>
              <a:spcAft>
                <a:spcPts val="0"/>
              </a:spcAft>
              <a:buClr>
                <a:schemeClr val="dk1"/>
              </a:buClr>
              <a:buSzPts val="1100"/>
              <a:buFont typeface="Arial"/>
              <a:buNone/>
            </a:pPr>
            <a:r>
              <a:rPr lang="en-US" sz="1600">
                <a:solidFill>
                  <a:schemeClr val="dk1"/>
                </a:solidFill>
              </a:rPr>
              <a:t>Browser extensions have a unique </a:t>
            </a:r>
            <a:r>
              <a:rPr b="1" lang="en-US" sz="1600">
                <a:solidFill>
                  <a:schemeClr val="dk1"/>
                </a:solidFill>
              </a:rPr>
              <a:t>ID</a:t>
            </a:r>
            <a:r>
              <a:rPr lang="en-US" sz="1600">
                <a:solidFill>
                  <a:schemeClr val="dk1"/>
                </a:solidFill>
              </a:rPr>
              <a:t> displayed in the extension manager (e.g., </a:t>
            </a:r>
            <a:r>
              <a:rPr lang="en-US" sz="1600">
                <a:solidFill>
                  <a:srgbClr val="188038"/>
                </a:solidFill>
                <a:latin typeface="Roboto Mono"/>
                <a:ea typeface="Roboto Mono"/>
                <a:cs typeface="Roboto Mono"/>
                <a:sym typeface="Roboto Mono"/>
              </a:rPr>
              <a:t>chrome://extensions</a:t>
            </a:r>
            <a:r>
              <a:rPr lang="en-US" sz="1600">
                <a:solidFill>
                  <a:schemeClr val="dk1"/>
                </a:solidFill>
              </a:rPr>
              <a:t>) and used for API calls, messaging, and debugging. With Manifest V3, extensions use a </a:t>
            </a:r>
            <a:r>
              <a:rPr b="1" lang="en-US" sz="1600">
                <a:solidFill>
                  <a:schemeClr val="dk1"/>
                </a:solidFill>
              </a:rPr>
              <a:t>service worker</a:t>
            </a:r>
            <a:r>
              <a:rPr lang="en-US" sz="1600">
                <a:solidFill>
                  <a:schemeClr val="dk1"/>
                </a:solidFill>
              </a:rPr>
              <a:t> instead of background scripts to handle events like API calls and alarms. Service workers are event-driven, running only when needed and shutting down when idle to save resources, with their location specified in the </a:t>
            </a:r>
            <a:r>
              <a:rPr lang="en-US" sz="1600">
                <a:solidFill>
                  <a:srgbClr val="188038"/>
                </a:solidFill>
                <a:latin typeface="Roboto Mono"/>
                <a:ea typeface="Roboto Mono"/>
                <a:cs typeface="Roboto Mono"/>
                <a:sym typeface="Roboto Mono"/>
              </a:rPr>
              <a:t>manifest.json</a:t>
            </a:r>
            <a:r>
              <a:rPr lang="en-US" sz="1600">
                <a:solidFill>
                  <a:schemeClr val="dk1"/>
                </a:solidFill>
              </a:rPr>
              <a:t> file under the </a:t>
            </a:r>
            <a:r>
              <a:rPr lang="en-US" sz="1600">
                <a:solidFill>
                  <a:srgbClr val="188038"/>
                </a:solidFill>
                <a:latin typeface="Roboto Mono"/>
                <a:ea typeface="Roboto Mono"/>
                <a:cs typeface="Roboto Mono"/>
                <a:sym typeface="Roboto Mono"/>
              </a:rPr>
              <a:t>background</a:t>
            </a:r>
            <a:r>
              <a:rPr lang="en-US" sz="1600">
                <a:solidFill>
                  <a:schemeClr val="dk1"/>
                </a:solidFill>
              </a:rPr>
              <a:t> key. This setup ensures efficient performance and secure functionality.</a:t>
            </a:r>
            <a:endParaRPr sz="1600">
              <a:solidFill>
                <a:schemeClr val="dk1"/>
              </a:solidFill>
            </a:endParaRPr>
          </a:p>
          <a:p>
            <a:pPr indent="0" lvl="0" marL="0" marR="0" rtl="0" algn="l">
              <a:spcBef>
                <a:spcPts val="1200"/>
              </a:spcBef>
              <a:spcAft>
                <a:spcPts val="0"/>
              </a:spcAft>
              <a:buClr>
                <a:schemeClr val="dk1"/>
              </a:buClr>
              <a:buSzPts val="3200"/>
              <a:buFont typeface="Arial"/>
              <a:buNone/>
            </a:pPr>
            <a:r>
              <a:t/>
            </a:r>
            <a:endParaRPr b="1" sz="1600">
              <a:solidFill>
                <a:schemeClr val="dk1"/>
              </a:solidFill>
            </a:endParaRPr>
          </a:p>
        </p:txBody>
      </p:sp>
      <p:pic>
        <p:nvPicPr>
          <p:cNvPr descr="Shape&#10;&#10;Description automatically generated with low confidence" id="127" name="Google Shape;127;p1"/>
          <p:cNvPicPr preferRelativeResize="0"/>
          <p:nvPr>
            <p:ph idx="21" type="pic"/>
          </p:nvPr>
        </p:nvPicPr>
        <p:blipFill rotWithShape="1">
          <a:blip r:embed="rId14">
            <a:alphaModFix/>
          </a:blip>
          <a:srcRect b="31" l="0" r="0" t="32"/>
          <a:stretch/>
        </p:blipFill>
        <p:spPr>
          <a:xfrm>
            <a:off x="40559679" y="18045662"/>
            <a:ext cx="1563328" cy="1562317"/>
          </a:xfrm>
          <a:prstGeom prst="rect">
            <a:avLst/>
          </a:prstGeom>
          <a:noFill/>
          <a:ln>
            <a:noFill/>
          </a:ln>
        </p:spPr>
      </p:pic>
      <p:pic>
        <p:nvPicPr>
          <p:cNvPr id="128" name="Google Shape;128;p1"/>
          <p:cNvPicPr preferRelativeResize="0"/>
          <p:nvPr/>
        </p:nvPicPr>
        <p:blipFill>
          <a:blip r:embed="rId15">
            <a:alphaModFix/>
          </a:blip>
          <a:stretch>
            <a:fillRect/>
          </a:stretch>
        </p:blipFill>
        <p:spPr>
          <a:xfrm>
            <a:off x="527050" y="457201"/>
            <a:ext cx="4588500" cy="4318579"/>
          </a:xfrm>
          <a:prstGeom prst="rect">
            <a:avLst/>
          </a:prstGeom>
          <a:noFill/>
          <a:ln>
            <a:noFill/>
          </a:ln>
        </p:spPr>
      </p:pic>
      <p:pic>
        <p:nvPicPr>
          <p:cNvPr id="129" name="Google Shape;129;p1"/>
          <p:cNvPicPr preferRelativeResize="0"/>
          <p:nvPr/>
        </p:nvPicPr>
        <p:blipFill>
          <a:blip r:embed="rId16">
            <a:alphaModFix/>
          </a:blip>
          <a:stretch>
            <a:fillRect/>
          </a:stretch>
        </p:blipFill>
        <p:spPr>
          <a:xfrm>
            <a:off x="33271038" y="23545573"/>
            <a:ext cx="6037724" cy="2102549"/>
          </a:xfrm>
          <a:prstGeom prst="rect">
            <a:avLst/>
          </a:prstGeom>
          <a:noFill/>
          <a:ln>
            <a:noFill/>
          </a:ln>
        </p:spPr>
      </p:pic>
      <p:pic>
        <p:nvPicPr>
          <p:cNvPr id="130" name="Google Shape;130;p1"/>
          <p:cNvPicPr preferRelativeResize="0"/>
          <p:nvPr/>
        </p:nvPicPr>
        <p:blipFill>
          <a:blip r:embed="rId17">
            <a:alphaModFix/>
          </a:blip>
          <a:stretch>
            <a:fillRect/>
          </a:stretch>
        </p:blipFill>
        <p:spPr>
          <a:xfrm>
            <a:off x="33887500" y="20955174"/>
            <a:ext cx="4486408" cy="1562325"/>
          </a:xfrm>
          <a:prstGeom prst="rect">
            <a:avLst/>
          </a:prstGeom>
          <a:noFill/>
          <a:ln>
            <a:noFill/>
          </a:ln>
        </p:spPr>
      </p:pic>
      <p:pic>
        <p:nvPicPr>
          <p:cNvPr id="131" name="Google Shape;131;p1"/>
          <p:cNvPicPr preferRelativeResize="0"/>
          <p:nvPr/>
        </p:nvPicPr>
        <p:blipFill>
          <a:blip r:embed="rId18">
            <a:alphaModFix/>
          </a:blip>
          <a:stretch>
            <a:fillRect/>
          </a:stretch>
        </p:blipFill>
        <p:spPr>
          <a:xfrm>
            <a:off x="39308750" y="22977263"/>
            <a:ext cx="3494067" cy="2458175"/>
          </a:xfrm>
          <a:prstGeom prst="rect">
            <a:avLst/>
          </a:prstGeom>
          <a:noFill/>
          <a:ln>
            <a:noFill/>
          </a:ln>
        </p:spPr>
      </p:pic>
      <p:pic>
        <p:nvPicPr>
          <p:cNvPr id="132" name="Google Shape;132;p1"/>
          <p:cNvPicPr preferRelativeResize="0"/>
          <p:nvPr/>
        </p:nvPicPr>
        <p:blipFill>
          <a:blip r:embed="rId19">
            <a:alphaModFix/>
          </a:blip>
          <a:stretch>
            <a:fillRect/>
          </a:stretch>
        </p:blipFill>
        <p:spPr>
          <a:xfrm>
            <a:off x="40408388" y="19920287"/>
            <a:ext cx="1865898" cy="2744675"/>
          </a:xfrm>
          <a:prstGeom prst="rect">
            <a:avLst/>
          </a:prstGeom>
          <a:noFill/>
          <a:ln>
            <a:noFill/>
          </a:ln>
        </p:spPr>
      </p:pic>
      <p:pic>
        <p:nvPicPr>
          <p:cNvPr id="133" name="Google Shape;133;p1"/>
          <p:cNvPicPr preferRelativeResize="0"/>
          <p:nvPr/>
        </p:nvPicPr>
        <p:blipFill>
          <a:blip r:embed="rId20">
            <a:alphaModFix/>
          </a:blip>
          <a:stretch>
            <a:fillRect/>
          </a:stretch>
        </p:blipFill>
        <p:spPr>
          <a:xfrm>
            <a:off x="33887488" y="18101446"/>
            <a:ext cx="6037699" cy="2354830"/>
          </a:xfrm>
          <a:prstGeom prst="rect">
            <a:avLst/>
          </a:prstGeom>
          <a:noFill/>
          <a:ln>
            <a:noFill/>
          </a:ln>
        </p:spPr>
      </p:pic>
      <p:pic>
        <p:nvPicPr>
          <p:cNvPr id="134" name="Google Shape;134;p1"/>
          <p:cNvPicPr preferRelativeResize="0"/>
          <p:nvPr/>
        </p:nvPicPr>
        <p:blipFill>
          <a:blip r:embed="rId21">
            <a:alphaModFix/>
          </a:blip>
          <a:stretch>
            <a:fillRect/>
          </a:stretch>
        </p:blipFill>
        <p:spPr>
          <a:xfrm>
            <a:off x="1421974" y="24612775"/>
            <a:ext cx="8129552" cy="6844572"/>
          </a:xfrm>
          <a:prstGeom prst="rect">
            <a:avLst/>
          </a:prstGeom>
          <a:solidFill>
            <a:schemeClr val="lt2"/>
          </a:solidFill>
          <a:ln>
            <a:noFill/>
          </a:ln>
        </p:spPr>
      </p:pic>
      <p:pic>
        <p:nvPicPr>
          <p:cNvPr id="135" name="Google Shape;135;p1"/>
          <p:cNvPicPr preferRelativeResize="0"/>
          <p:nvPr/>
        </p:nvPicPr>
        <p:blipFill>
          <a:blip r:embed="rId22">
            <a:alphaModFix/>
          </a:blip>
          <a:stretch>
            <a:fillRect/>
          </a:stretch>
        </p:blipFill>
        <p:spPr>
          <a:xfrm>
            <a:off x="37054513" y="22307938"/>
            <a:ext cx="1563325" cy="156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sterPresentations.com-36x48_Trifold_Template-V2b">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2011-04-21T17:06:52Z</dcterms:created>
  <dc:creator>PosterPresentations.com - 510.649.3001</dc:creator>
</cp:coreProperties>
</file>