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2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archive.ics.uci.edu/ml/datasets/Wine+Quality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F11-7FD9-4307-B9F8-E90BEF6FD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827430"/>
            <a:ext cx="8825658" cy="2677648"/>
          </a:xfrm>
        </p:spPr>
        <p:txBody>
          <a:bodyPr anchor="ctr"/>
          <a:lstStyle/>
          <a:p>
            <a:r>
              <a:rPr lang="en-US" sz="6600" dirty="0"/>
              <a:t>Quality Wine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03522-F96D-4BB4-83CC-D37F9094D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419600"/>
            <a:ext cx="9882091" cy="1497106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2500" b="1" cap="none" dirty="0">
                <a:solidFill>
                  <a:schemeClr val="bg1"/>
                </a:solidFill>
              </a:rPr>
              <a:t>Alec Kim</a:t>
            </a:r>
          </a:p>
          <a:p>
            <a:pPr algn="r"/>
            <a:r>
              <a:rPr lang="en-US" sz="2500" b="1" cap="none" dirty="0" err="1">
                <a:solidFill>
                  <a:schemeClr val="bg1"/>
                </a:solidFill>
              </a:rPr>
              <a:t>Sadhna</a:t>
            </a:r>
            <a:r>
              <a:rPr lang="en-US" sz="2500" b="1" cap="none" dirty="0">
                <a:solidFill>
                  <a:schemeClr val="bg1"/>
                </a:solidFill>
              </a:rPr>
              <a:t> </a:t>
            </a:r>
            <a:r>
              <a:rPr lang="en-US" sz="2500" b="1" cap="none" dirty="0" err="1">
                <a:solidFill>
                  <a:schemeClr val="bg1"/>
                </a:solidFill>
              </a:rPr>
              <a:t>Chaurushia</a:t>
            </a:r>
            <a:r>
              <a:rPr lang="en-US" sz="2500" b="1" cap="none" dirty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n-US" sz="2500" b="1" cap="none" dirty="0">
                <a:solidFill>
                  <a:schemeClr val="bg1"/>
                </a:solidFill>
              </a:rPr>
              <a:t>Adam Nguyen</a:t>
            </a:r>
          </a:p>
          <a:p>
            <a:pPr algn="r"/>
            <a:r>
              <a:rPr lang="en-US" sz="2500" b="1" cap="none" dirty="0">
                <a:solidFill>
                  <a:schemeClr val="bg1"/>
                </a:solidFill>
              </a:rPr>
              <a:t>Jose Dominguez</a:t>
            </a:r>
          </a:p>
          <a:p>
            <a:endParaRPr lang="en-US" cap="none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7DB4D4-1162-444D-AAA0-EA207B6DF66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42102" y="79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0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4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4" name="Rectangle 28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74D7F5CE-A719-44F7-9C5B-4BC25A14E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2429E7-E107-4546-9A10-32835AAEF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7" t="5515" r="12245" b="5737"/>
          <a:stretch/>
        </p:blipFill>
        <p:spPr>
          <a:xfrm>
            <a:off x="478965" y="797859"/>
            <a:ext cx="3751053" cy="52443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163AD8F-ACE5-4FCB-A39E-DF84A721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5FC7C17A-423A-40E2-A150-F05D25C1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5" y="1143000"/>
            <a:ext cx="6920753" cy="432000"/>
          </a:xfrm>
        </p:spPr>
        <p:txBody>
          <a:bodyPr/>
          <a:lstStyle/>
          <a:p>
            <a:r>
              <a:rPr lang="en-US" sz="4000" dirty="0"/>
              <a:t>Our dataset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9429FB17-85E5-4A79-842F-5B9F42B2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717" y="2020638"/>
            <a:ext cx="7450317" cy="4729631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 datasets </a:t>
            </a:r>
            <a:r>
              <a:rPr lang="en-US" sz="1600" dirty="0">
                <a:solidFill>
                  <a:schemeClr val="bg1"/>
                </a:solidFill>
              </a:rPr>
              <a:t>related to red and white variants of the Portuguese "</a:t>
            </a:r>
            <a:r>
              <a:rPr lang="en-US" sz="1600" dirty="0" err="1">
                <a:solidFill>
                  <a:schemeClr val="bg1"/>
                </a:solidFill>
              </a:rPr>
              <a:t>Vinho</a:t>
            </a:r>
            <a:r>
              <a:rPr lang="en-US" sz="1600" dirty="0">
                <a:solidFill>
                  <a:schemeClr val="bg1"/>
                </a:solidFill>
              </a:rPr>
              <a:t> Verde" wine. </a:t>
            </a:r>
          </a:p>
          <a:p>
            <a:r>
              <a:rPr lang="en-US" sz="1600" dirty="0">
                <a:solidFill>
                  <a:schemeClr val="bg1"/>
                </a:solidFill>
              </a:rPr>
              <a:t>Due to privacy and logistic issues, only </a:t>
            </a:r>
            <a:r>
              <a:rPr lang="en-US" sz="1600" b="1" dirty="0">
                <a:solidFill>
                  <a:schemeClr val="bg1"/>
                </a:solidFill>
              </a:rPr>
              <a:t>physicochemical (inputs) </a:t>
            </a:r>
            <a:r>
              <a:rPr lang="en-US" sz="1600" dirty="0">
                <a:solidFill>
                  <a:schemeClr val="bg1"/>
                </a:solidFill>
              </a:rPr>
              <a:t>and </a:t>
            </a:r>
            <a:r>
              <a:rPr lang="en-US" sz="1600" b="1" dirty="0">
                <a:solidFill>
                  <a:schemeClr val="bg1"/>
                </a:solidFill>
              </a:rPr>
              <a:t>sensory (the output) </a:t>
            </a:r>
            <a:r>
              <a:rPr lang="en-US" sz="1600" dirty="0">
                <a:solidFill>
                  <a:schemeClr val="bg1"/>
                </a:solidFill>
              </a:rPr>
              <a:t>variables are available.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classes are </a:t>
            </a:r>
            <a:r>
              <a:rPr lang="en-US" sz="1600" b="1" dirty="0">
                <a:solidFill>
                  <a:schemeClr val="bg1"/>
                </a:solidFill>
              </a:rPr>
              <a:t>ordered and not balanced </a:t>
            </a:r>
            <a:r>
              <a:rPr lang="en-US" sz="1600" dirty="0">
                <a:solidFill>
                  <a:schemeClr val="bg1"/>
                </a:solidFill>
              </a:rPr>
              <a:t>(e.g. there are many more normal wines than excellent or poor ones). </a:t>
            </a:r>
          </a:p>
          <a:p>
            <a:r>
              <a:rPr lang="en-US" sz="1600" dirty="0">
                <a:solidFill>
                  <a:schemeClr val="bg1"/>
                </a:solidFill>
              </a:rPr>
              <a:t>Outlier detection algorithms could be used to detect the few excellent or poor wines. 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For more details, please visit </a:t>
            </a:r>
            <a:r>
              <a:rPr lang="en-US" sz="1600" dirty="0">
                <a:hlinkClick r:id="rId4"/>
              </a:rPr>
              <a:t>https://archive.ics.uci.edu/ml/datasets/Wine+Quality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BAF2EE7-4BAD-424B-AF96-5C14456CAC6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42102" y="79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2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5E79-9391-4BC1-AC9B-933762F7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3991BCA-3B81-4591-BC62-A7869A1B0419}"/>
              </a:ext>
            </a:extLst>
          </p:cNvPr>
          <p:cNvSpPr txBox="1">
            <a:spLocks/>
          </p:cNvSpPr>
          <p:nvPr/>
        </p:nvSpPr>
        <p:spPr>
          <a:xfrm>
            <a:off x="1720610" y="3422834"/>
            <a:ext cx="1815154" cy="360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+mj-lt"/>
              </a:rPr>
              <a:t>Includes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008D0B9-C4AE-44FB-AB8B-20568DD9E2E0}"/>
              </a:ext>
            </a:extLst>
          </p:cNvPr>
          <p:cNvSpPr txBox="1">
            <a:spLocks/>
          </p:cNvSpPr>
          <p:nvPr/>
        </p:nvSpPr>
        <p:spPr>
          <a:xfrm>
            <a:off x="1818187" y="4387917"/>
            <a:ext cx="1730191" cy="17700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+mj-lt"/>
              </a:rPr>
              <a:t>Python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+mj-lt"/>
              </a:rPr>
              <a:t>Flask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+mj-lt"/>
              </a:rPr>
              <a:t>Matplotlib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>
                <a:latin typeface="+mj-lt"/>
              </a:rPr>
              <a:t>Sklearn</a:t>
            </a:r>
            <a:endParaRPr lang="en-US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>
                <a:latin typeface="+mj-lt"/>
              </a:rPr>
              <a:t>Keras</a:t>
            </a:r>
            <a:endParaRPr lang="en-US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noProof="1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>
              <a:latin typeface="+mj-lt"/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4EBF647A-99DC-47D2-8C24-DF8999BEA031}"/>
              </a:ext>
            </a:extLst>
          </p:cNvPr>
          <p:cNvSpPr txBox="1">
            <a:spLocks/>
          </p:cNvSpPr>
          <p:nvPr/>
        </p:nvSpPr>
        <p:spPr>
          <a:xfrm>
            <a:off x="3949046" y="3422834"/>
            <a:ext cx="1620000" cy="360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+mj-lt"/>
              </a:rPr>
              <a:t>Models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DD5F27B4-3C26-4999-8065-834144EC8E54}"/>
              </a:ext>
            </a:extLst>
          </p:cNvPr>
          <p:cNvSpPr txBox="1">
            <a:spLocks/>
          </p:cNvSpPr>
          <p:nvPr/>
        </p:nvSpPr>
        <p:spPr>
          <a:xfrm>
            <a:off x="8287205" y="4383834"/>
            <a:ext cx="2233136" cy="16064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HTML/CSS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1 Decision Tree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+mj-lt"/>
              </a:rPr>
              <a:t>1 Web App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7D6094C-CC8E-4D09-BB40-21AF3BEE079B}"/>
              </a:ext>
            </a:extLst>
          </p:cNvPr>
          <p:cNvSpPr txBox="1">
            <a:spLocks/>
          </p:cNvSpPr>
          <p:nvPr/>
        </p:nvSpPr>
        <p:spPr>
          <a:xfrm>
            <a:off x="3949045" y="4387917"/>
            <a:ext cx="2227554" cy="12167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+mj-lt"/>
              </a:rPr>
              <a:t>4 Classification Models 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DDCB256-D806-428C-B5E4-F8680ABCA058}"/>
              </a:ext>
            </a:extLst>
          </p:cNvPr>
          <p:cNvSpPr txBox="1">
            <a:spLocks/>
          </p:cNvSpPr>
          <p:nvPr/>
        </p:nvSpPr>
        <p:spPr>
          <a:xfrm>
            <a:off x="6176599" y="3435306"/>
            <a:ext cx="1620000" cy="360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latin typeface="+mj-lt"/>
              </a:rPr>
              <a:t>Data</a:t>
            </a:r>
            <a:endParaRPr lang="en-US" sz="2400" b="1" dirty="0">
              <a:latin typeface="+mj-lt"/>
            </a:endParaRP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4D031A3-4756-464D-880D-EA6F11F1555C}"/>
              </a:ext>
            </a:extLst>
          </p:cNvPr>
          <p:cNvSpPr txBox="1">
            <a:spLocks/>
          </p:cNvSpPr>
          <p:nvPr/>
        </p:nvSpPr>
        <p:spPr>
          <a:xfrm>
            <a:off x="6176599" y="4400388"/>
            <a:ext cx="1816082" cy="121670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+mj-lt"/>
              </a:rPr>
              <a:t>7,000 records</a:t>
            </a:r>
          </a:p>
        </p:txBody>
      </p:sp>
      <p:pic>
        <p:nvPicPr>
          <p:cNvPr id="14" name="Picture Placeholder 48" descr="Bar chart">
            <a:extLst>
              <a:ext uri="{FF2B5EF4-FFF2-40B4-BE49-F238E27FC236}">
                <a16:creationId xmlns:a16="http://schemas.microsoft.com/office/drawing/2014/main" id="{BA671115-4152-4EF5-8D62-F649EA81DC5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670567" y="2700341"/>
            <a:ext cx="621792" cy="621792"/>
          </a:xfrm>
          <a:prstGeom prst="rect">
            <a:avLst/>
          </a:prstGeom>
        </p:spPr>
      </p:pic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AF266A15-99C8-4B62-9278-83DC81B36FEE}"/>
              </a:ext>
            </a:extLst>
          </p:cNvPr>
          <p:cNvSpPr txBox="1">
            <a:spLocks/>
          </p:cNvSpPr>
          <p:nvPr/>
        </p:nvSpPr>
        <p:spPr>
          <a:xfrm>
            <a:off x="7992681" y="3435306"/>
            <a:ext cx="2705099" cy="360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+mj-lt"/>
              </a:rPr>
              <a:t>Interactive &amp; Views</a:t>
            </a:r>
          </a:p>
        </p:txBody>
      </p:sp>
      <p:pic>
        <p:nvPicPr>
          <p:cNvPr id="16" name="Picture Placeholder 26" descr="Teacher">
            <a:extLst>
              <a:ext uri="{FF2B5EF4-FFF2-40B4-BE49-F238E27FC236}">
                <a16:creationId xmlns:a16="http://schemas.microsoft.com/office/drawing/2014/main" id="{3D2CC21B-C859-436A-9D9B-10FC89DB8EE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835590" y="2669532"/>
            <a:ext cx="621792" cy="621792"/>
          </a:xfrm>
          <a:prstGeom prst="rect">
            <a:avLst/>
          </a:prstGeom>
        </p:spPr>
      </p:pic>
      <p:pic>
        <p:nvPicPr>
          <p:cNvPr id="17" name="Picture Placeholder 36" descr="Megaphone">
            <a:extLst>
              <a:ext uri="{FF2B5EF4-FFF2-40B4-BE49-F238E27FC236}">
                <a16:creationId xmlns:a16="http://schemas.microsoft.com/office/drawing/2014/main" id="{E291E984-05CC-4B0E-8B0E-088628237FA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317291" y="2657060"/>
            <a:ext cx="621792" cy="621792"/>
          </a:xfrm>
          <a:prstGeom prst="rect">
            <a:avLst/>
          </a:prstGeom>
        </p:spPr>
      </p:pic>
      <p:pic>
        <p:nvPicPr>
          <p:cNvPr id="18" name="Picture Placeholder 34" descr="Network">
            <a:extLst>
              <a:ext uri="{FF2B5EF4-FFF2-40B4-BE49-F238E27FC236}">
                <a16:creationId xmlns:a16="http://schemas.microsoft.com/office/drawing/2014/main" id="{53D6EE82-659E-4E0D-86D7-4788DEC1985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4511342" y="2657060"/>
            <a:ext cx="621792" cy="6217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22C6D1-0E5A-4F76-997A-67BE448100A1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42102" y="79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2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E5196-10B3-48D3-8097-34CBEC8A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4800" dirty="0"/>
              <a:t>1</a:t>
            </a:r>
            <a:b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SVM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8F821F4-B6DB-4EC4-B2F4-CCC64AB81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EDE48F-DE7D-4871-954D-309A0EE9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4FD96D5-FEA2-404A-8FA3-02AC9B97A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9C7ED580-F03F-4187-BEDE-78B529868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081A4C9-F4C2-4410-B0E7-CF459B0D2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7" y="245747"/>
            <a:ext cx="5832534" cy="36015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3C5FEF0-B746-4D3D-A1ED-F2C84454A83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42102" y="7908"/>
            <a:ext cx="1905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2E241-5C88-497B-B3E3-2FEDDA06D9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28" r="7566" b="6168"/>
          <a:stretch/>
        </p:blipFill>
        <p:spPr>
          <a:xfrm>
            <a:off x="346957" y="2358750"/>
            <a:ext cx="6120977" cy="3807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5A7498-01F6-4CE1-AAC6-35198570DF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56" r="5894"/>
          <a:stretch/>
        </p:blipFill>
        <p:spPr>
          <a:xfrm>
            <a:off x="4123707" y="3801704"/>
            <a:ext cx="3835299" cy="2963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2688DCB-682F-4220-A095-E2122E3B41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5392" y="450718"/>
            <a:ext cx="2428808" cy="2432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9812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16CAD06-8A37-40F7-9B73-29DBCD265F86}"/>
              </a:ext>
            </a:extLst>
          </p:cNvPr>
          <p:cNvSpPr txBox="1">
            <a:spLocks/>
          </p:cNvSpPr>
          <p:nvPr/>
        </p:nvSpPr>
        <p:spPr bwMode="gray">
          <a:xfrm>
            <a:off x="8382055" y="1241266"/>
            <a:ext cx="3161016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 3</a:t>
            </a:r>
          </a:p>
          <a:p>
            <a:pPr algn="ctr">
              <a:spcAft>
                <a:spcPts val="600"/>
              </a:spcAft>
            </a:pPr>
            <a: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KNN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06CAC3A-41F9-44D6-A9E6-680493E2B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332D44-12FF-4DF8-A766-FACE715A7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76B3E882-88A6-4CF8-A43C-05B0AA694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8306139E-0436-4D3B-81DE-5890AD930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07AA065-FFBB-4402-9E8D-2EAF7D9DD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01" y="412173"/>
            <a:ext cx="4256697" cy="4649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CDCE93-B33A-42DD-9121-193A44A6C7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0"/>
          <a:stretch/>
        </p:blipFill>
        <p:spPr>
          <a:xfrm>
            <a:off x="1800605" y="4971530"/>
            <a:ext cx="6238169" cy="132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D41BB05-C904-4155-8C23-30169645E1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42102" y="79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0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49CDF-2E9F-44E1-A5BC-0D0C8688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 3 </a:t>
            </a:r>
            <a:b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Neural Network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6CAC3A-41F9-44D6-A9E6-680493E2B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6332D44-12FF-4DF8-A766-FACE715A7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76B3E882-88A6-4CF8-A43C-05B0AA694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8306139E-0436-4D3B-81DE-5890AD930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02EC8675-073F-4818-81EC-4EB2BC11D7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42102" y="7908"/>
            <a:ext cx="1905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C2362A-DF08-47E4-9C19-5CB74F535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43" y="343958"/>
            <a:ext cx="3988753" cy="383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46CA26-B027-4834-8AB6-A6144D56A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543" y="2759915"/>
            <a:ext cx="4129596" cy="3981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3B23E88-561A-4BA5-AA42-A8FED1F97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2876" y="346537"/>
            <a:ext cx="3578914" cy="17894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9120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1EB20AD-F2DB-44E3-B646-D8D2B649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790" y="1241266"/>
            <a:ext cx="327228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 4 </a:t>
            </a:r>
            <a:r>
              <a:rPr lang="en-US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Decision Tree &amp; Random Forest</a:t>
            </a:r>
            <a:endParaRPr lang="en-US" sz="42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6CAC3A-41F9-44D6-A9E6-680493E2B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6332D44-12FF-4DF8-A766-FACE715A7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6B3E882-88A6-4CF8-A43C-05B0AA694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8306139E-0436-4D3B-81DE-5890AD930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816FAAD-D3C9-4908-8938-13733E5C9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019" b="8315"/>
          <a:stretch/>
        </p:blipFill>
        <p:spPr>
          <a:xfrm>
            <a:off x="320612" y="477966"/>
            <a:ext cx="4855157" cy="3137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1F455C-78DB-4B0F-AC3D-ECFA54BF8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929" y="3572635"/>
            <a:ext cx="6369848" cy="3137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4A53924-D6F7-441A-BE62-985CC4C9561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42102" y="79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7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14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526FA-3061-4BE3-A114-C5FCF3EC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035" y="2246826"/>
            <a:ext cx="3020133" cy="1905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Web Application</a:t>
            </a: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2CE4F249-AC71-406E-8410-03E1C8809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2" y="1113062"/>
            <a:ext cx="6470908" cy="4628759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98164-FCF0-4D12-834A-D00B21E9F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921" y="1143000"/>
            <a:ext cx="3888590" cy="4548058"/>
          </a:xfrm>
          <a:prstGeom prst="roundRect">
            <a:avLst>
              <a:gd name="adj" fmla="val 18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0C9F61-1AF2-4572-95F7-7B43C87AD5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42102" y="79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7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81118B-4A47-413C-A371-7DB02937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4"/>
            <a:ext cx="8825658" cy="26134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E3F948C-E741-48A1-89C4-76A83B301F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3642" y="37832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11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163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 Boardroom</vt:lpstr>
      <vt:lpstr>Quality Wine </vt:lpstr>
      <vt:lpstr>Our dataset</vt:lpstr>
      <vt:lpstr>Project Requirements</vt:lpstr>
      <vt:lpstr>Model 1 SVM </vt:lpstr>
      <vt:lpstr>PowerPoint Presentation</vt:lpstr>
      <vt:lpstr>Model 3  Neural Network</vt:lpstr>
      <vt:lpstr>Model 4 Decision Tree &amp; Random Forest</vt:lpstr>
      <vt:lpstr>Web 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Wine </dc:title>
  <dc:creator>jose.c.dominguez.martin@gmail.com</dc:creator>
  <cp:lastModifiedBy>jose.c.dominguez.martin@gmail.com</cp:lastModifiedBy>
  <cp:revision>7</cp:revision>
  <dcterms:created xsi:type="dcterms:W3CDTF">2019-11-08T04:03:10Z</dcterms:created>
  <dcterms:modified xsi:type="dcterms:W3CDTF">2019-11-09T17:40:06Z</dcterms:modified>
</cp:coreProperties>
</file>