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5" r:id="rId10"/>
    <p:sldId id="266" r:id="rId11"/>
    <p:sldId id="263" r:id="rId12"/>
    <p:sldId id="267" r:id="rId13"/>
    <p:sldId id="269" r:id="rId14"/>
    <p:sldId id="270" r:id="rId15"/>
    <p:sldId id="271" r:id="rId16"/>
    <p:sldId id="272" r:id="rId17"/>
    <p:sldId id="275" r:id="rId18"/>
    <p:sldId id="273" r:id="rId19"/>
    <p:sldId id="268" r:id="rId20"/>
    <p:sldId id="27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638" autoAdjust="0"/>
  </p:normalViewPr>
  <p:slideViewPr>
    <p:cSldViewPr>
      <p:cViewPr>
        <p:scale>
          <a:sx n="66" d="100"/>
          <a:sy n="66" d="100"/>
        </p:scale>
        <p:origin x="-2940" y="-1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8593A-1756-4FBB-A98E-F830F3BB2AE7}" type="datetimeFigureOut">
              <a:rPr lang="uk-UA" smtClean="0"/>
              <a:pPr/>
              <a:t>18.12.2012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79D5-5235-4605-8E3F-DA84D528F9D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060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71546"/>
            <a:ext cx="9144000" cy="2786082"/>
          </a:xfrm>
        </p:spPr>
        <p:txBody>
          <a:bodyPr>
            <a:noAutofit/>
          </a:bodyPr>
          <a:lstStyle/>
          <a:p>
            <a:pPr algn="ctr"/>
            <a:r>
              <a:rPr lang="en-US" sz="13000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AOP IN C#</a:t>
            </a:r>
            <a:endParaRPr lang="uk-UA" sz="13000" b="1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Introduction to Aspect-Oriented-Programming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0" y="1"/>
            <a:ext cx="9144000" cy="710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GarbageService</a:t>
            </a:r>
            <a:endParaRPr lang="en-US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uk-UA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 void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Transfer(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sourceID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destinationID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size)</a:t>
            </a:r>
          </a:p>
          <a:p>
            <a:r>
              <a:rPr lang="uk-UA" sz="1200" dirty="0" smtClean="0">
                <a:latin typeface="Consolas"/>
              </a:rPr>
              <a:t>        {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Trace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.TraceInformation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"Entering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GarbageService.Transfer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sourceID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 = {0},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destinationID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 = </a:t>
            </a:r>
            <a:br>
              <a:rPr lang="en-US" sz="1200" dirty="0" smtClean="0">
                <a:solidFill>
                  <a:srgbClr val="A31515"/>
                </a:solidFill>
                <a:latin typeface="Consolas"/>
              </a:rPr>
            </a:b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                                     {1})"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sourceID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destinationID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endParaRPr lang="uk-UA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sourceID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 &lt;= 0)</a:t>
            </a:r>
          </a:p>
          <a:p>
            <a:r>
              <a:rPr lang="uk-UA" sz="1200" dirty="0" smtClean="0">
                <a:latin typeface="Consolas"/>
              </a:rPr>
              <a:t>            {</a:t>
            </a:r>
          </a:p>
          <a:p>
            <a:r>
              <a:rPr lang="en-US" sz="1200" dirty="0" smtClean="0"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throw new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ArgumentOutOfRangeException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sourceID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uk-UA" sz="1200" dirty="0" smtClean="0">
                <a:latin typeface="Consolas"/>
              </a:rPr>
              <a:t>            }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destinationID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 &lt;= 0)</a:t>
            </a:r>
          </a:p>
          <a:p>
            <a:r>
              <a:rPr lang="uk-UA" sz="1200" dirty="0" smtClean="0">
                <a:latin typeface="Consolas"/>
              </a:rPr>
              <a:t>            {</a:t>
            </a:r>
          </a:p>
          <a:p>
            <a:r>
              <a:rPr lang="en-US" sz="1200" dirty="0" smtClean="0"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throw new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ArgumentOutOfRangeException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destinationID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uk-UA" sz="1200" dirty="0" smtClean="0">
                <a:latin typeface="Consolas"/>
              </a:rPr>
              <a:t>            }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(size &lt;= 0)</a:t>
            </a:r>
          </a:p>
          <a:p>
            <a:r>
              <a:rPr lang="uk-UA" sz="1200" dirty="0" smtClean="0">
                <a:latin typeface="Consolas"/>
              </a:rPr>
              <a:t>            {</a:t>
            </a:r>
          </a:p>
          <a:p>
            <a:r>
              <a:rPr lang="en-US" sz="1200" dirty="0" smtClean="0"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throw new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ArgumentOutOfRangeException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"size"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uk-UA" sz="1200" dirty="0" smtClean="0">
                <a:latin typeface="Consolas"/>
              </a:rPr>
              <a:t>            }</a:t>
            </a:r>
          </a:p>
          <a:p>
            <a:endParaRPr lang="uk-UA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try</a:t>
            </a:r>
          </a:p>
          <a:p>
            <a:r>
              <a:rPr lang="uk-UA" sz="1200" dirty="0" smtClean="0">
                <a:latin typeface="Consolas"/>
              </a:rPr>
              <a:t>            {</a:t>
            </a:r>
          </a:p>
          <a:p>
            <a:r>
              <a:rPr lang="en-US" sz="1200" dirty="0" smtClean="0"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Storage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source =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Storage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.GetById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sourceID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Storage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destination =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Storage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.GetById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destinationID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endParaRPr lang="uk-UA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garbage = 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source.GetGarbage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(size);</a:t>
            </a:r>
          </a:p>
          <a:p>
            <a:r>
              <a:rPr lang="en-US" sz="1200" dirty="0" smtClean="0">
                <a:latin typeface="Consolas"/>
              </a:rPr>
              <a:t>                </a:t>
            </a:r>
            <a:r>
              <a:rPr lang="en-US" sz="1200" dirty="0" err="1" smtClean="0">
                <a:latin typeface="Consolas"/>
              </a:rPr>
              <a:t>destination.PutGarbage</a:t>
            </a:r>
            <a:r>
              <a:rPr lang="en-US" sz="1200" dirty="0" smtClean="0">
                <a:latin typeface="Consolas"/>
              </a:rPr>
              <a:t>(garbage);</a:t>
            </a:r>
          </a:p>
          <a:p>
            <a:r>
              <a:rPr lang="uk-UA" sz="1200" dirty="0" smtClean="0">
                <a:latin typeface="Consolas"/>
              </a:rPr>
              <a:t>            }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catch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ex)</a:t>
            </a:r>
          </a:p>
          <a:p>
            <a:r>
              <a:rPr lang="uk-UA" sz="1200" dirty="0" smtClean="0">
                <a:latin typeface="Consolas"/>
              </a:rPr>
              <a:t>            {</a:t>
            </a:r>
          </a:p>
          <a:p>
            <a:r>
              <a:rPr lang="en-US" sz="1200" dirty="0" smtClean="0"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Trace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</a:rPr>
              <a:t>.TraceError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"Exception: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GarbageService.Transfer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sourceID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 = {0},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destinationID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 = {1}) </a:t>
            </a:r>
            <a:br>
              <a:rPr lang="en-US" sz="1200" dirty="0" smtClean="0">
                <a:solidFill>
                  <a:srgbClr val="A31515"/>
                </a:solidFill>
                <a:latin typeface="Consolas"/>
              </a:rPr>
            </a:b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                                  failed : {2}“,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latin typeface="Consolas"/>
              </a:rPr>
              <a:t>sourceID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err="1" smtClean="0">
                <a:latin typeface="Consolas"/>
              </a:rPr>
              <a:t>destinationID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err="1" smtClean="0">
                <a:latin typeface="Consolas"/>
              </a:rPr>
              <a:t>ex.Message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200" dirty="0" smtClean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uk-UA" sz="1200" dirty="0" smtClean="0">
                <a:latin typeface="Consolas"/>
              </a:rPr>
              <a:t>            }</a:t>
            </a:r>
          </a:p>
          <a:p>
            <a:r>
              <a:rPr lang="uk-UA" sz="1200" dirty="0" smtClean="0">
                <a:latin typeface="Consolas"/>
              </a:rPr>
              <a:t>        }</a:t>
            </a:r>
          </a:p>
          <a:p>
            <a:r>
              <a:rPr lang="uk-UA" sz="1200" dirty="0" smtClean="0">
                <a:latin typeface="Consolas"/>
              </a:rPr>
              <a:t>}</a:t>
            </a:r>
          </a:p>
          <a:p>
            <a:endParaRPr lang="uk-UA" sz="1200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Requirements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785918" y="2285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1571612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 smtClean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857232"/>
            <a:ext cx="392909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i="1" dirty="0" smtClean="0"/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rgbClr val="92D050"/>
                </a:solidFill>
              </a:rPr>
              <a:t>Functional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Line-of-business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92D050"/>
                </a:solidFill>
              </a:rPr>
              <a:t>Non functional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Logging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Caching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Transaction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Validation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Exception Handling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Thread Sync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GUI Binding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… and a lot more!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 rot="20177600">
            <a:off x="3580001" y="4751365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Cross-Cutting Concerns</a:t>
            </a:r>
            <a:endParaRPr lang="uk-UA" sz="4000" dirty="0">
              <a:solidFill>
                <a:srgbClr val="FFC000"/>
              </a:solidFill>
            </a:endParaRPr>
          </a:p>
        </p:txBody>
      </p:sp>
      <p:pic>
        <p:nvPicPr>
          <p:cNvPr id="3077" name="Picture 5" descr="C:\Users\AntyaDev\Desktop\crosscut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229997">
            <a:off x="4920810" y="3297378"/>
            <a:ext cx="1819275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What is AOP ?</a:t>
            </a:r>
            <a:endParaRPr lang="uk-U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214422"/>
            <a:ext cx="914400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AOP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- is a programming paradigm which aims to increase modularity by allowing the  </a:t>
            </a:r>
            <a:b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    separation of cross-cutting concerns.</a:t>
            </a:r>
            <a:endParaRPr lang="uk-UA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8599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AOP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- a</a:t>
            </a:r>
            <a:r>
              <a:rPr lang="uk-UA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 approach that extends OOP and addresses the issue of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uk-UA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ross-</a:t>
            </a:r>
            <a:r>
              <a:rPr lang="uk-UA" sz="2000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cutting</a:t>
            </a:r>
            <a:r>
              <a:rPr lang="uk-UA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</a:t>
            </a:r>
            <a:b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   c</a:t>
            </a:r>
            <a:r>
              <a:rPr lang="uk-UA" sz="2000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oncerns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Encapsulate cross-cutting concerns into Aspects.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Improves code reusability, modularity and separation of concerns.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Reduces defects by reducing boiler – plate code.</a:t>
            </a:r>
            <a:endParaRPr lang="uk-UA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1481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With AOP, you still define the common functionality in one place, but you can declaratively define how and where this functionality is applied without having </a:t>
            </a:r>
            <a:br>
              <a:rPr lang="en-US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to modify the class to which you are applying the new feature.</a:t>
            </a:r>
            <a:endParaRPr lang="uk-UA" sz="28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AOP</a:t>
            </a:r>
            <a:endParaRPr lang="uk-U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214422"/>
            <a:ext cx="9144000" cy="45858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doesn’t  solve any new problem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it’s just another tool in your toolbox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the main goal is nice separation of concerns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a decrease in development costs and software delivery time;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an increase in application maintainability.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reduce noise in source == more clean model</a:t>
            </a:r>
            <a:endParaRPr lang="uk-UA" sz="36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uk-UA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AOP Terminology</a:t>
            </a:r>
            <a:endParaRPr lang="uk-U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214422"/>
            <a:ext cx="9144000" cy="5078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Join Point 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p</a:t>
            </a:r>
            <a:r>
              <a:rPr lang="en-US" sz="3600" dirty="0" smtClean="0">
                <a:solidFill>
                  <a:srgbClr val="FFC000"/>
                </a:solidFill>
              </a:rPr>
              <a:t>lace where behavior can be added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Advice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 code that can be injected at join points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Point Cut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 join points where advices should be applied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Aspect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 container holding point cuts and advice</a:t>
            </a:r>
            <a:endParaRPr lang="uk-UA" sz="36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AOP WEAVING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214423"/>
            <a:ext cx="914400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Compile time weaving</a:t>
            </a:r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 Source-Level Weaving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 Modifying the MSIL code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Run-Time weaving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 Dynamic Proxy 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214423"/>
            <a:ext cx="9144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600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11560" y="435576"/>
            <a:ext cx="7776864" cy="576262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Comparing Aspect Frameworks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7728" y="571488"/>
            <a:ext cx="7924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Static </a:t>
            </a:r>
            <a:r>
              <a:rPr kumimoji="0" lang="en-US" sz="44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4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 AOP</a:t>
            </a:r>
            <a:endParaRPr kumimoji="0" lang="en-US" sz="4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Left-Right Arrow 14"/>
          <p:cNvSpPr/>
          <p:nvPr/>
        </p:nvSpPr>
        <p:spPr>
          <a:xfrm>
            <a:off x="272578" y="3338374"/>
            <a:ext cx="8352928" cy="504056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46" y="3982998"/>
            <a:ext cx="1634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Build-Time</a:t>
            </a:r>
            <a:r>
              <a:rPr lang="en-US" dirty="0" smtClean="0"/>
              <a:t>:</a:t>
            </a:r>
          </a:p>
          <a:p>
            <a:r>
              <a:rPr lang="en-US" dirty="0" smtClean="0"/>
              <a:t>Very Expressive</a:t>
            </a:r>
          </a:p>
          <a:p>
            <a:r>
              <a:rPr lang="en-US" dirty="0" smtClean="0"/>
              <a:t>Robust Model</a:t>
            </a:r>
          </a:p>
          <a:p>
            <a:r>
              <a:rPr lang="en-US" dirty="0" smtClean="0"/>
              <a:t>Not Invasive</a:t>
            </a:r>
            <a:br>
              <a:rPr lang="en-US" dirty="0" smtClean="0"/>
            </a:br>
            <a:r>
              <a:rPr lang="en-US" dirty="0" smtClean="0"/>
              <a:t>Static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1330" y="3982998"/>
            <a:ext cx="1606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Run-Time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 Expressive</a:t>
            </a:r>
            <a:br>
              <a:rPr lang="en-US" dirty="0" smtClean="0"/>
            </a:br>
            <a:r>
              <a:rPr lang="en-US" dirty="0" smtClean="0"/>
              <a:t>Brittle Model</a:t>
            </a:r>
          </a:p>
          <a:p>
            <a:r>
              <a:rPr lang="en-US" dirty="0" smtClean="0"/>
              <a:t>Invasive</a:t>
            </a:r>
            <a:br>
              <a:rPr lang="en-US" dirty="0" smtClean="0"/>
            </a:br>
            <a:r>
              <a:rPr lang="en-US" dirty="0" smtClean="0"/>
              <a:t>Dynamic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25073" y="399388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Hybrid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8562" y="2618294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PostSharp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1330" y="2248962"/>
            <a:ext cx="1568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Spring.NET</a:t>
            </a:r>
          </a:p>
          <a:p>
            <a:r>
              <a:rPr lang="en-US" dirty="0" smtClean="0"/>
              <a:t>Castle</a:t>
            </a:r>
          </a:p>
          <a:p>
            <a:r>
              <a:rPr lang="en-US" dirty="0" smtClean="0"/>
              <a:t>MS Unity/PIAB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2977" y="261829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LinFu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28926" y="2643182"/>
            <a:ext cx="29209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Demo</a:t>
            </a:r>
            <a:endParaRPr lang="uk-UA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 txBox="1">
            <a:spLocks/>
          </p:cNvSpPr>
          <p:nvPr/>
        </p:nvSpPr>
        <p:spPr>
          <a:xfrm>
            <a:off x="611560" y="435576"/>
            <a:ext cx="7776864" cy="576262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Comparing Aspect Frameworks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71472" y="500042"/>
            <a:ext cx="7924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Expressiveness </a:t>
            </a:r>
            <a:endParaRPr kumimoji="0" lang="en-US" sz="4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235861"/>
              </p:ext>
            </p:extLst>
          </p:nvPr>
        </p:nvGraphicFramePr>
        <p:xfrm>
          <a:off x="611560" y="2357430"/>
          <a:ext cx="7924800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34208"/>
                <a:gridCol w="1369042"/>
                <a:gridCol w="1151630"/>
                <a:gridCol w="1584960"/>
                <a:gridCol w="1584960"/>
              </a:tblGrid>
              <a:tr h="593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549" marR="8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PostSharp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Linfu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Spring.NET Castle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Unity/PIAB</a:t>
                      </a:r>
                      <a:endParaRPr lang="en-US" dirty="0"/>
                    </a:p>
                  </a:txBody>
                  <a:tcPr marL="88549" marR="88549" anchor="ctr"/>
                </a:tc>
              </a:tr>
              <a:tr h="338991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Interception</a:t>
                      </a:r>
                      <a:endParaRPr lang="en-US" dirty="0"/>
                    </a:p>
                  </a:txBody>
                  <a:tcPr marL="88549" marR="8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88549" marR="88549" anchor="ctr"/>
                </a:tc>
              </a:tr>
              <a:tr h="338991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Private/Sealed</a:t>
                      </a:r>
                      <a:r>
                        <a:rPr lang="en-US" baseline="0" dirty="0" smtClean="0"/>
                        <a:t> Member Interception</a:t>
                      </a:r>
                      <a:endParaRPr lang="en-US" dirty="0"/>
                    </a:p>
                  </a:txBody>
                  <a:tcPr marL="88549" marR="8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49" marR="88549" anchor="ctr"/>
                </a:tc>
              </a:tr>
              <a:tr h="338991">
                <a:tc>
                  <a:txBody>
                    <a:bodyPr/>
                    <a:lstStyle/>
                    <a:p>
                      <a:r>
                        <a:rPr lang="en-US" dirty="0" smtClean="0"/>
                        <a:t>Event Interception</a:t>
                      </a:r>
                      <a:endParaRPr lang="en-US" dirty="0"/>
                    </a:p>
                  </a:txBody>
                  <a:tcPr marL="88549" marR="8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49" marR="88549" anchor="ctr"/>
                </a:tc>
              </a:tr>
              <a:tr h="33899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Introduction</a:t>
                      </a:r>
                      <a:endParaRPr lang="en-US" dirty="0"/>
                    </a:p>
                  </a:txBody>
                  <a:tcPr marL="88549" marR="8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49" marR="88549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49" marR="88549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1560" y="1519880"/>
            <a:ext cx="4983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What can you do with the framework?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1608"/>
            </a:avLst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We need Aspects!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8860" y="1916660"/>
            <a:ext cx="4309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@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Antya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Dev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3286124"/>
            <a:ext cx="597791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http://antyadev.blogspot.com/</a:t>
            </a:r>
          </a:p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https://twitter.com/AntyaDev</a:t>
            </a:r>
            <a:endParaRPr lang="uk-UA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1608"/>
            </a:avLst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We have </a:t>
            </a:r>
            <a:br>
              <a:rPr lang="en-US" sz="6000" b="1" dirty="0" smtClean="0"/>
            </a:br>
            <a:r>
              <a:rPr lang="en-US" sz="6000" b="1" dirty="0" smtClean="0"/>
              <a:t>great frameworks!</a:t>
            </a:r>
          </a:p>
          <a:p>
            <a:pPr algn="ctr"/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2286016" cy="828668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60496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4000" dirty="0" smtClean="0"/>
              <a:t>What is bad and good design ?</a:t>
            </a:r>
          </a:p>
          <a:p>
            <a:pPr marL="342900" indent="-342900">
              <a:buFontTx/>
              <a:buChar char="-"/>
            </a:pPr>
            <a:r>
              <a:rPr lang="en-US" sz="4000" dirty="0" smtClean="0"/>
              <a:t>Problem statement.</a:t>
            </a:r>
          </a:p>
          <a:p>
            <a:pPr marL="342900" indent="-342900">
              <a:buFontTx/>
              <a:buChar char="-"/>
            </a:pPr>
            <a:r>
              <a:rPr lang="en-US" sz="4000" dirty="0" smtClean="0"/>
              <a:t>What is AOP ?</a:t>
            </a:r>
          </a:p>
          <a:p>
            <a:pPr marL="342900" indent="-342900">
              <a:buFontTx/>
              <a:buChar char="-"/>
            </a:pPr>
            <a:r>
              <a:rPr lang="en-US" sz="4000" dirty="0" smtClean="0"/>
              <a:t>Demo</a:t>
            </a:r>
          </a:p>
          <a:p>
            <a:pPr marL="342900" indent="-342900">
              <a:buFontTx/>
              <a:buChar char="-"/>
            </a:pPr>
            <a:endParaRPr lang="en-US" sz="4000" dirty="0" smtClean="0"/>
          </a:p>
          <a:p>
            <a:pPr marL="342900" indent="-342900">
              <a:buFontTx/>
              <a:buChar char="-"/>
            </a:pPr>
            <a:endParaRPr lang="en-US" sz="4000" dirty="0" smtClean="0"/>
          </a:p>
          <a:p>
            <a:pPr marL="342900" indent="-342900">
              <a:buFontTx/>
              <a:buChar char="-"/>
            </a:pPr>
            <a:endParaRPr lang="uk-U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214414" y="0"/>
            <a:ext cx="6929486" cy="857232"/>
          </a:xfrm>
        </p:spPr>
        <p:txBody>
          <a:bodyPr/>
          <a:lstStyle/>
          <a:p>
            <a:pPr algn="ctr"/>
            <a:r>
              <a:rPr lang="en-US" dirty="0" smtClean="0"/>
              <a:t>What is bad design ?</a:t>
            </a:r>
            <a:endParaRPr lang="uk-UA" dirty="0"/>
          </a:p>
        </p:txBody>
      </p:sp>
      <p:pic>
        <p:nvPicPr>
          <p:cNvPr id="2050" name="Picture 2" descr="C:\Users\AntyaDev\Desktop\Bad_design_expo_h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5286380" cy="5786454"/>
          </a:xfrm>
          <a:prstGeom prst="rect">
            <a:avLst/>
          </a:prstGeom>
          <a:noFill/>
        </p:spPr>
      </p:pic>
      <p:pic>
        <p:nvPicPr>
          <p:cNvPr id="2052" name="Picture 4" descr="C:\Users\AntyaDev\Desktop\cylindastov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071546"/>
            <a:ext cx="3857620" cy="5786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C:\Users\AntyaDev\Desktop\SingleResponsibilityPrinci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2051" name="Picture 3" descr="C:\Users\AntyaDev\Desktop\dontrepeatyourself_motivator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072330" cy="857232"/>
          </a:xfrm>
        </p:spPr>
        <p:txBody>
          <a:bodyPr/>
          <a:lstStyle/>
          <a:p>
            <a:r>
              <a:rPr lang="en-US" dirty="0" smtClean="0"/>
              <a:t>What is bad design ?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500174"/>
            <a:ext cx="89691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solidFill>
                  <a:srgbClr val="92D050"/>
                </a:solidFill>
              </a:rPr>
              <a:t>the system is rigid</a:t>
            </a:r>
            <a:r>
              <a:rPr lang="en-US" sz="2800" dirty="0" smtClean="0"/>
              <a:t>: it's hard to change a part of the system without affecting too many other parts of the system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92D050"/>
                </a:solidFill>
              </a:rPr>
              <a:t>the system is fragile</a:t>
            </a:r>
            <a:r>
              <a:rPr lang="en-US" sz="2800" dirty="0" smtClean="0"/>
              <a:t>: when making a change, unexpected parts of the system break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92D050"/>
                </a:solidFill>
              </a:rPr>
              <a:t>- the system or component is immobile</a:t>
            </a:r>
            <a:r>
              <a:rPr lang="en-US" sz="2800" dirty="0" smtClean="0"/>
              <a:t>: it is hard to reuse it in another application because it cannot be disentangled from the current application</a:t>
            </a:r>
            <a:endParaRPr lang="uk-U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287792"/>
            <a:ext cx="9144000" cy="357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class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GarbageService</a:t>
            </a:r>
            <a:endParaRPr lang="en-US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dirty="0" smtClean="0">
                <a:latin typeface="Consolas"/>
              </a:rPr>
              <a:t>   </a:t>
            </a:r>
            <a:r>
              <a:rPr lang="uk-UA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 void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Transfer(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</a:rPr>
              <a:t>sourceID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</a:rPr>
              <a:t>destinationID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size)</a:t>
            </a:r>
          </a:p>
          <a:p>
            <a:r>
              <a:rPr lang="uk-UA" dirty="0" smtClean="0">
                <a:latin typeface="Consolas"/>
              </a:rPr>
              <a:t>        {</a:t>
            </a:r>
          </a:p>
          <a:p>
            <a:r>
              <a:rPr lang="en-US" dirty="0" smtClean="0">
                <a:latin typeface="Consolas"/>
              </a:rPr>
              <a:t>    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Storage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source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Storage.</a:t>
            </a:r>
            <a:r>
              <a:rPr lang="en-US" dirty="0" err="1" smtClean="0">
                <a:solidFill>
                  <a:schemeClr val="bg1"/>
                </a:solidFill>
                <a:latin typeface="Consolas"/>
              </a:rPr>
              <a:t>GetById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/>
              </a:rPr>
              <a:t>sourceID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latin typeface="Consolas"/>
              </a:rPr>
              <a:t>    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Storage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destination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Storage.</a:t>
            </a:r>
            <a:r>
              <a:rPr lang="en-US" dirty="0" err="1" smtClean="0">
                <a:solidFill>
                  <a:schemeClr val="bg1"/>
                </a:solidFill>
                <a:latin typeface="Consolas"/>
              </a:rPr>
              <a:t>GetById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/>
              </a:rPr>
              <a:t>destinationID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endParaRPr lang="uk-UA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garbage = </a:t>
            </a:r>
            <a:r>
              <a:rPr lang="en-US" dirty="0" err="1" smtClean="0">
                <a:solidFill>
                  <a:schemeClr val="bg1"/>
                </a:solidFill>
                <a:latin typeface="Consolas"/>
              </a:rPr>
              <a:t>source.GetGarbage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(size);</a:t>
            </a:r>
          </a:p>
          <a:p>
            <a:r>
              <a:rPr lang="en-US" dirty="0" smtClean="0">
                <a:latin typeface="Consolas"/>
              </a:rPr>
              <a:t>            </a:t>
            </a:r>
            <a:r>
              <a:rPr lang="en-US" dirty="0" err="1" smtClean="0">
                <a:latin typeface="Consolas"/>
              </a:rPr>
              <a:t>destination.PutGarbage</a:t>
            </a:r>
            <a:r>
              <a:rPr lang="en-US" dirty="0" smtClean="0">
                <a:latin typeface="Consolas"/>
              </a:rPr>
              <a:t>(garbage);</a:t>
            </a:r>
          </a:p>
          <a:p>
            <a:r>
              <a:rPr lang="uk-UA" dirty="0" smtClean="0">
                <a:latin typeface="Consolas"/>
              </a:rPr>
              <a:t>        }</a:t>
            </a:r>
          </a:p>
          <a:p>
            <a:r>
              <a:rPr lang="uk-UA" dirty="0" smtClean="0">
                <a:latin typeface="Consolas"/>
              </a:rPr>
              <a:t>   }</a:t>
            </a:r>
          </a:p>
          <a:p>
            <a:endParaRPr lang="uk-UA" sz="2800" dirty="0" smtClean="0">
              <a:latin typeface="Times New Roman"/>
            </a:endParaRPr>
          </a:p>
        </p:txBody>
      </p:sp>
      <p:pic>
        <p:nvPicPr>
          <p:cNvPr id="4098" name="Picture 2" descr="C:\Users\AntyaDev\Desktop\1348487719-gaza-starts-its-garbage-sorting-service-to-ease-environmental-crisis_14740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286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0" y="-1"/>
            <a:ext cx="9144000" cy="737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GarbageService</a:t>
            </a:r>
            <a:endParaRPr lang="en-US" sz="1700" dirty="0" smtClean="0">
              <a:solidFill>
                <a:srgbClr val="2B91AF"/>
              </a:solidFill>
              <a:latin typeface="Consolas"/>
            </a:endParaRPr>
          </a:p>
          <a:p>
            <a:r>
              <a:rPr lang="uk-UA" sz="1700" dirty="0" smtClean="0">
                <a:latin typeface="Consolas"/>
              </a:rPr>
              <a:t>{</a:t>
            </a:r>
          </a:p>
          <a:p>
            <a:r>
              <a:rPr lang="en-US" sz="1700" dirty="0" smtClean="0">
                <a:latin typeface="Consolas"/>
              </a:rPr>
              <a:t>   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public void 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Transfer(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sourceID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,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destinationID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,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size)</a:t>
            </a:r>
          </a:p>
          <a:p>
            <a:r>
              <a:rPr lang="uk-UA" sz="1700" dirty="0" smtClean="0">
                <a:latin typeface="Consolas"/>
              </a:rPr>
              <a:t>     {</a:t>
            </a:r>
          </a:p>
          <a:p>
            <a:r>
              <a:rPr lang="en-US" sz="1700" dirty="0" smtClean="0">
                <a:latin typeface="Consolas"/>
              </a:rPr>
              <a:t>           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Trace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.TraceInformation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"Entering </a:t>
            </a:r>
            <a:r>
              <a:rPr lang="en-US" sz="1700" dirty="0" err="1" smtClean="0">
                <a:solidFill>
                  <a:srgbClr val="A31515"/>
                </a:solidFill>
                <a:latin typeface="Consolas"/>
              </a:rPr>
              <a:t>GarbageService.Transfer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(</a:t>
            </a:r>
            <a:br>
              <a:rPr lang="en-US" sz="1700" dirty="0" smtClean="0">
                <a:solidFill>
                  <a:srgbClr val="A31515"/>
                </a:solidFill>
                <a:latin typeface="Consolas"/>
              </a:rPr>
            </a:b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                </a:t>
            </a:r>
            <a:r>
              <a:rPr lang="en-US" sz="1700" dirty="0" err="1" smtClean="0">
                <a:solidFill>
                  <a:srgbClr val="A31515"/>
                </a:solidFill>
                <a:latin typeface="Consolas"/>
              </a:rPr>
              <a:t>sourceID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={0},</a:t>
            </a:r>
            <a:r>
              <a:rPr lang="en-US" sz="1700" dirty="0" err="1" smtClean="0">
                <a:solidFill>
                  <a:srgbClr val="A31515"/>
                </a:solidFill>
                <a:latin typeface="Consolas"/>
              </a:rPr>
              <a:t>destinationID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={1})"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,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sourceID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destinationID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endParaRPr lang="uk-UA" sz="1700" dirty="0" smtClean="0">
              <a:latin typeface="Consolas"/>
            </a:endParaRPr>
          </a:p>
          <a:p>
            <a:r>
              <a:rPr lang="en-US" sz="1700" dirty="0" smtClean="0">
                <a:latin typeface="Consolas"/>
              </a:rPr>
              <a:t>          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try</a:t>
            </a:r>
          </a:p>
          <a:p>
            <a:r>
              <a:rPr lang="uk-UA" sz="1700" dirty="0" smtClean="0">
                <a:latin typeface="Consolas"/>
              </a:rPr>
              <a:t>            {</a:t>
            </a:r>
          </a:p>
          <a:p>
            <a:r>
              <a:rPr lang="en-US" sz="1700" dirty="0" smtClean="0">
                <a:latin typeface="Consolas"/>
              </a:rPr>
              <a:t>                </a:t>
            </a:r>
            <a:r>
              <a:rPr lang="en-US" sz="1700" dirty="0" smtClean="0">
                <a:solidFill>
                  <a:srgbClr val="2B91AF"/>
                </a:solidFill>
                <a:latin typeface="Consolas"/>
              </a:rPr>
              <a:t>Storage 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source =</a:t>
            </a:r>
            <a:r>
              <a:rPr lang="en-US" sz="17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Storage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.GetById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sourceID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en-US" sz="1700" dirty="0" smtClean="0">
                <a:latin typeface="Consolas"/>
              </a:rPr>
              <a:t>                </a:t>
            </a:r>
            <a:r>
              <a:rPr lang="en-US" sz="1700" dirty="0" smtClean="0">
                <a:solidFill>
                  <a:srgbClr val="2B91AF"/>
                </a:solidFill>
                <a:latin typeface="Consolas"/>
              </a:rPr>
              <a:t>Storage 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destination =</a:t>
            </a:r>
            <a:r>
              <a:rPr lang="en-US" sz="17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Storage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.GetById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destinationID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);</a:t>
            </a:r>
          </a:p>
          <a:p>
            <a:endParaRPr lang="uk-UA" sz="1700" dirty="0" smtClean="0">
              <a:latin typeface="Consolas"/>
            </a:endParaRPr>
          </a:p>
          <a:p>
            <a:r>
              <a:rPr lang="en-US" sz="1700" dirty="0" smtClean="0">
                <a:latin typeface="Consolas"/>
              </a:rPr>
              <a:t>                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garbage = </a:t>
            </a:r>
            <a:r>
              <a:rPr lang="en-US" sz="1700" dirty="0" err="1" smtClean="0">
                <a:solidFill>
                  <a:schemeClr val="bg1"/>
                </a:solidFill>
                <a:latin typeface="Consolas"/>
              </a:rPr>
              <a:t>source.GetGarbage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(size);</a:t>
            </a:r>
          </a:p>
          <a:p>
            <a:r>
              <a:rPr lang="en-US" sz="1700" dirty="0" smtClean="0">
                <a:latin typeface="Consolas"/>
              </a:rPr>
              <a:t>                </a:t>
            </a:r>
            <a:r>
              <a:rPr lang="en-US" sz="1700" dirty="0" err="1" smtClean="0">
                <a:latin typeface="Consolas"/>
              </a:rPr>
              <a:t>destination.PutGarbage</a:t>
            </a:r>
            <a:r>
              <a:rPr lang="en-US" sz="1700" dirty="0" smtClean="0">
                <a:latin typeface="Consolas"/>
              </a:rPr>
              <a:t>(garbage);</a:t>
            </a:r>
          </a:p>
          <a:p>
            <a:r>
              <a:rPr lang="uk-UA" sz="1700" dirty="0" smtClean="0">
                <a:latin typeface="Consolas"/>
              </a:rPr>
              <a:t>            }</a:t>
            </a:r>
          </a:p>
          <a:p>
            <a:r>
              <a:rPr lang="en-US" sz="1700" dirty="0" smtClean="0">
                <a:latin typeface="Consolas"/>
              </a:rPr>
              <a:t>          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catch 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700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ex)</a:t>
            </a:r>
          </a:p>
          <a:p>
            <a:r>
              <a:rPr lang="uk-UA" sz="1700" dirty="0" smtClean="0">
                <a:latin typeface="Consolas"/>
              </a:rPr>
              <a:t>            {</a:t>
            </a:r>
          </a:p>
          <a:p>
            <a:r>
              <a:rPr lang="en-US" sz="1700" dirty="0" smtClean="0">
                <a:latin typeface="Consolas"/>
              </a:rPr>
              <a:t>               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Trace.TraceError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"Exception: </a:t>
            </a:r>
            <a:r>
              <a:rPr lang="en-US" sz="1700" dirty="0" err="1" smtClean="0">
                <a:solidFill>
                  <a:srgbClr val="A31515"/>
                </a:solidFill>
                <a:latin typeface="Consolas"/>
              </a:rPr>
              <a:t>GarbageService.Transfer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(</a:t>
            </a:r>
            <a:br>
              <a:rPr lang="en-US" sz="1700" dirty="0" smtClean="0">
                <a:solidFill>
                  <a:srgbClr val="A31515"/>
                </a:solidFill>
                <a:latin typeface="Consolas"/>
              </a:rPr>
            </a:b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                </a:t>
            </a:r>
            <a:r>
              <a:rPr lang="en-US" sz="1700" dirty="0" err="1" smtClean="0">
                <a:solidFill>
                  <a:srgbClr val="A31515"/>
                </a:solidFill>
                <a:latin typeface="Consolas"/>
              </a:rPr>
              <a:t>sourceID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 = {0}, </a:t>
            </a:r>
            <a:r>
              <a:rPr lang="en-US" sz="1700" dirty="0" err="1" smtClean="0">
                <a:solidFill>
                  <a:srgbClr val="A31515"/>
                </a:solidFill>
                <a:latin typeface="Consolas"/>
              </a:rPr>
              <a:t>destinationID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 = {1}) failed : {2}“,</a:t>
            </a:r>
            <a:br>
              <a:rPr lang="en-US" sz="1700" dirty="0" smtClean="0">
                <a:solidFill>
                  <a:srgbClr val="A31515"/>
                </a:solidFill>
                <a:latin typeface="Consolas"/>
              </a:rPr>
            </a:b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                  </a:t>
            </a:r>
            <a:r>
              <a:rPr lang="en-US" sz="1700" dirty="0" smtClean="0">
                <a:latin typeface="Consolas"/>
              </a:rPr>
              <a:t>               </a:t>
            </a:r>
            <a:r>
              <a:rPr lang="en-US" sz="1700" dirty="0" err="1" smtClean="0">
                <a:latin typeface="Consolas"/>
              </a:rPr>
              <a:t>sourceID</a:t>
            </a:r>
            <a:r>
              <a:rPr lang="en-US" sz="1700" dirty="0" smtClean="0">
                <a:latin typeface="Consolas"/>
              </a:rPr>
              <a:t>, </a:t>
            </a:r>
            <a:r>
              <a:rPr lang="en-US" sz="1700" dirty="0" err="1" smtClean="0">
                <a:latin typeface="Consolas"/>
              </a:rPr>
              <a:t>destinationID</a:t>
            </a:r>
            <a:r>
              <a:rPr lang="en-US" sz="1700" dirty="0" smtClean="0">
                <a:latin typeface="Consolas"/>
              </a:rPr>
              <a:t>, </a:t>
            </a:r>
            <a:r>
              <a:rPr lang="en-US" sz="1700" dirty="0" err="1" smtClean="0">
                <a:latin typeface="Consolas"/>
              </a:rPr>
              <a:t>ex.Message</a:t>
            </a:r>
            <a:r>
              <a:rPr lang="en-US" sz="1700" dirty="0" smtClean="0">
                <a:latin typeface="Consolas"/>
              </a:rPr>
              <a:t>);</a:t>
            </a:r>
          </a:p>
          <a:p>
            <a:r>
              <a:rPr lang="en-US" sz="1700" dirty="0" smtClean="0">
                <a:latin typeface="Consolas"/>
              </a:rPr>
              <a:t>              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700" dirty="0" smtClean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uk-UA" sz="1700" dirty="0" smtClean="0">
                <a:latin typeface="Consolas"/>
              </a:rPr>
              <a:t>            }</a:t>
            </a:r>
          </a:p>
          <a:p>
            <a:r>
              <a:rPr lang="uk-UA" sz="1700" dirty="0" smtClean="0">
                <a:latin typeface="Consolas"/>
              </a:rPr>
              <a:t>     }</a:t>
            </a:r>
          </a:p>
          <a:p>
            <a:r>
              <a:rPr lang="uk-UA" sz="1700" dirty="0" smtClean="0">
                <a:latin typeface="Consolas"/>
              </a:rPr>
              <a:t>}</a:t>
            </a:r>
            <a:endParaRPr lang="en-US" sz="1700" dirty="0" smtClean="0">
              <a:latin typeface="Consolas"/>
            </a:endParaRPr>
          </a:p>
          <a:p>
            <a:endParaRPr lang="en-US" sz="1600" dirty="0" smtClean="0">
              <a:latin typeface="Consolas"/>
            </a:endParaRPr>
          </a:p>
          <a:p>
            <a:endParaRPr lang="uk-UA" sz="1600" dirty="0" smtClean="0">
              <a:latin typeface="Consolas"/>
            </a:endParaRPr>
          </a:p>
          <a:p>
            <a:endParaRPr lang="uk-UA" sz="1600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2232</TotalTime>
  <Words>469</Words>
  <Application>Microsoft Office PowerPoint</Application>
  <PresentationFormat>On-screen Show (4:3)</PresentationFormat>
  <Paragraphs>169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Обычная</vt:lpstr>
      <vt:lpstr>AOP IN C#</vt:lpstr>
      <vt:lpstr>PowerPoint Presentation</vt:lpstr>
      <vt:lpstr>Topics</vt:lpstr>
      <vt:lpstr>What is bad design ?</vt:lpstr>
      <vt:lpstr>PowerPoint Presentation</vt:lpstr>
      <vt:lpstr>PowerPoint Presentation</vt:lpstr>
      <vt:lpstr>What is bad design ?</vt:lpstr>
      <vt:lpstr>PowerPoint Presentation</vt:lpstr>
      <vt:lpstr>PowerPoint Presentation</vt:lpstr>
      <vt:lpstr>PowerPoint Presentation</vt:lpstr>
      <vt:lpstr>Requirements</vt:lpstr>
      <vt:lpstr>What is AOP ?</vt:lpstr>
      <vt:lpstr>AOP</vt:lpstr>
      <vt:lpstr>AOP Terminology</vt:lpstr>
      <vt:lpstr>AOP WEAVING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IN C#</dc:title>
  <dc:creator>AntyaDev</dc:creator>
  <cp:lastModifiedBy>Akim Boyko</cp:lastModifiedBy>
  <cp:revision>119</cp:revision>
  <dcterms:created xsi:type="dcterms:W3CDTF">2012-11-23T18:31:44Z</dcterms:created>
  <dcterms:modified xsi:type="dcterms:W3CDTF">2012-12-18T10:29:39Z</dcterms:modified>
</cp:coreProperties>
</file>