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3" r:id="rId6"/>
    <p:sldId id="261" r:id="rId7"/>
  </p:sldIdLst>
  <p:sldSz cx="14630400" cy="8229600"/>
  <p:notesSz cx="8229600" cy="14630400"/>
  <p:embeddedFontLst>
    <p:embeddedFont>
      <p:font typeface="Instrument Sans Medium"/>
      <p:regular r:id="rId9"/>
    </p:embeddedFont>
    <p:embeddedFont>
      <p:font typeface="Open Sans" panose="020B0606030504020204" pitchFamily="34" charset="0"/>
      <p:regular r:id="rId10"/>
      <p:bold r:id="rId11"/>
      <p:italic r:id="rId12"/>
      <p:boldItalic r:id="rId13"/>
    </p:embeddedFont>
    <p:embeddedFont>
      <p:font typeface="Open Sans Bold"/>
      <p:bold r:id="rId14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5005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5E0DF"/>
          </a:solidFill>
          <a:ln/>
        </p:spPr>
      </p:sp>
      <p:sp>
        <p:nvSpPr>
          <p:cNvPr id="8" name="Text 3"/>
          <p:cNvSpPr/>
          <p:nvPr/>
        </p:nvSpPr>
        <p:spPr>
          <a:xfrm>
            <a:off x="793790" y="1606987"/>
            <a:ext cx="7556421" cy="2934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 err="1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VioletBank-Финансовый</a:t>
            </a:r>
            <a:r>
              <a:rPr lang="en-US" sz="61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калькулятор на PyQt6</a:t>
            </a:r>
            <a:endParaRPr lang="en-US" sz="6150" dirty="0"/>
          </a:p>
        </p:txBody>
      </p:sp>
      <p:sp>
        <p:nvSpPr>
          <p:cNvPr id="9" name="Text 4"/>
          <p:cNvSpPr/>
          <p:nvPr/>
        </p:nvSpPr>
        <p:spPr>
          <a:xfrm>
            <a:off x="793790" y="4881801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Приложение для расчета доходов от вкладов и кредитов с удобным графическим интерфейсом. Пользователи смогут выполнять финансовые вычисления и сохранять результаты.</a:t>
            </a:r>
            <a:endParaRPr lang="en-US" sz="1750" dirty="0"/>
          </a:p>
        </p:txBody>
      </p:sp>
      <p:sp>
        <p:nvSpPr>
          <p:cNvPr id="10" name="Shape 5"/>
          <p:cNvSpPr/>
          <p:nvPr/>
        </p:nvSpPr>
        <p:spPr>
          <a:xfrm>
            <a:off x="793790" y="624256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6250186"/>
            <a:ext cx="347663" cy="347663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270040" y="6225659"/>
            <a:ext cx="298704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BFBFBF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by Аким Пономарев</a:t>
            </a:r>
            <a:endParaRPr lang="en-US" sz="22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C42B69E-1503-1D1E-466D-32B46CA0A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1360" y="1880073"/>
            <a:ext cx="3905250" cy="3905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82832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Цели проекта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13241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5" name="Text 2"/>
          <p:cNvSpPr/>
          <p:nvPr/>
        </p:nvSpPr>
        <p:spPr>
          <a:xfrm>
            <a:off x="982742" y="3217426"/>
            <a:ext cx="1323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132415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Разработка интерфейса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3977164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Создание главного окна, окон расчета вкладов и кредитов.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313241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9" name="Text 6"/>
          <p:cNvSpPr/>
          <p:nvPr/>
        </p:nvSpPr>
        <p:spPr>
          <a:xfrm>
            <a:off x="4846796" y="3217426"/>
            <a:ext cx="18752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31324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Логика расчетов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3622834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Реализация алгоритмов для вычисления вкладов и кредитов.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54783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13" name="Text 10"/>
          <p:cNvSpPr/>
          <p:nvPr/>
        </p:nvSpPr>
        <p:spPr>
          <a:xfrm>
            <a:off x="950714" y="5632847"/>
            <a:ext cx="19633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5478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Работа с данными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6038255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Подключение базы данных и возможность экспорта в CSV.</a:t>
            </a:r>
            <a:endParaRPr lang="en-US" sz="175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56E44AF-6963-85A0-ADD0-B0172A525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659" y="0"/>
            <a:ext cx="5902166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221581"/>
            <a:ext cx="585216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Калькулятор вкладов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118711" y="2270522"/>
            <a:ext cx="30480" cy="4737378"/>
          </a:xfrm>
          <a:prstGeom prst="roundRect">
            <a:avLst>
              <a:gd name="adj" fmla="val 111628"/>
            </a:avLst>
          </a:prstGeom>
          <a:solidFill>
            <a:srgbClr val="575757"/>
          </a:solidFill>
          <a:ln/>
        </p:spPr>
      </p:sp>
      <p:sp>
        <p:nvSpPr>
          <p:cNvPr id="5" name="Shape 2"/>
          <p:cNvSpPr/>
          <p:nvPr/>
        </p:nvSpPr>
        <p:spPr>
          <a:xfrm>
            <a:off x="1358622" y="2765584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575757"/>
          </a:solidFill>
          <a:ln/>
        </p:spPr>
      </p:sp>
      <p:sp>
        <p:nvSpPr>
          <p:cNvPr id="6" name="Shape 3"/>
          <p:cNvSpPr/>
          <p:nvPr/>
        </p:nvSpPr>
        <p:spPr>
          <a:xfrm>
            <a:off x="878800" y="252567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7" name="Text 4"/>
          <p:cNvSpPr/>
          <p:nvPr/>
        </p:nvSpPr>
        <p:spPr>
          <a:xfrm>
            <a:off x="1067753" y="2610683"/>
            <a:ext cx="1323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381488" y="24973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Ввод данных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232362" y="2987754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Пользователь указывает сумму,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ru-RU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процентную ставку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  <a:r>
              <a:rPr lang="en-US" sz="175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срок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и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вид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капитализации.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358622" y="4662249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575757"/>
          </a:solidFill>
          <a:ln/>
        </p:spPr>
      </p:sp>
      <p:sp>
        <p:nvSpPr>
          <p:cNvPr id="11" name="Shape 8"/>
          <p:cNvSpPr/>
          <p:nvPr/>
        </p:nvSpPr>
        <p:spPr>
          <a:xfrm>
            <a:off x="878800" y="442233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12" name="Text 9"/>
          <p:cNvSpPr/>
          <p:nvPr/>
        </p:nvSpPr>
        <p:spPr>
          <a:xfrm>
            <a:off x="1040130" y="4507349"/>
            <a:ext cx="18752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381488" y="43940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Расчет</a:t>
            </a:r>
            <a:r>
              <a:rPr lang="ru-RU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и визуализация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232362" y="4892992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Приложение вычисляет доход по </a:t>
            </a:r>
            <a:r>
              <a:rPr lang="en-US" sz="175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вкладу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ru-RU" sz="1750" dirty="0">
              <a:solidFill>
                <a:srgbClr val="BFBFBF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>
              <a:lnSpc>
                <a:spcPts val="2850"/>
              </a:lnSpc>
            </a:pPr>
            <a:r>
              <a:rPr lang="en-US" sz="175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Отображение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графика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роста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вклада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1358622" y="6196013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575757"/>
          </a:solidFill>
          <a:ln/>
        </p:spPr>
      </p:sp>
      <p:sp>
        <p:nvSpPr>
          <p:cNvPr id="16" name="Shape 13"/>
          <p:cNvSpPr/>
          <p:nvPr/>
        </p:nvSpPr>
        <p:spPr>
          <a:xfrm>
            <a:off x="878800" y="595610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17" name="Text 14"/>
          <p:cNvSpPr/>
          <p:nvPr/>
        </p:nvSpPr>
        <p:spPr>
          <a:xfrm>
            <a:off x="1035725" y="6041112"/>
            <a:ext cx="19633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2381488" y="59277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Сохранение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2232362" y="6381393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Возможность сохранить данные вклада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ru-RU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в базу данных или 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csv </a:t>
            </a:r>
            <a:r>
              <a:rPr lang="ru-RU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таблицу</a:t>
            </a:r>
            <a:endParaRPr lang="en-US" sz="1750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E7407B5-4A15-6B91-C2B5-762AB2D2E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16" y="783280"/>
            <a:ext cx="7411484" cy="72781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67016" y="922429"/>
            <a:ext cx="617958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Калькулятор кредитов</a:t>
            </a:r>
            <a:endParaRPr lang="en-US" sz="445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CEBB186-5645-493C-37DA-51033A5C9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635" y="1143516"/>
            <a:ext cx="7325747" cy="69827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9" name="Shape 1">
            <a:extLst>
              <a:ext uri="{FF2B5EF4-FFF2-40B4-BE49-F238E27FC236}">
                <a16:creationId xmlns:a16="http://schemas.microsoft.com/office/drawing/2014/main" id="{789AD63D-AC00-A76C-631A-D4945EE3AA0E}"/>
              </a:ext>
            </a:extLst>
          </p:cNvPr>
          <p:cNvSpPr/>
          <p:nvPr/>
        </p:nvSpPr>
        <p:spPr>
          <a:xfrm>
            <a:off x="506927" y="2134434"/>
            <a:ext cx="30480" cy="4737378"/>
          </a:xfrm>
          <a:prstGeom prst="roundRect">
            <a:avLst>
              <a:gd name="adj" fmla="val 111628"/>
            </a:avLst>
          </a:prstGeom>
          <a:solidFill>
            <a:srgbClr val="575757"/>
          </a:solidFill>
          <a:ln/>
        </p:spPr>
      </p:sp>
      <p:sp>
        <p:nvSpPr>
          <p:cNvPr id="30" name="Shape 2">
            <a:extLst>
              <a:ext uri="{FF2B5EF4-FFF2-40B4-BE49-F238E27FC236}">
                <a16:creationId xmlns:a16="http://schemas.microsoft.com/office/drawing/2014/main" id="{27DBF31A-F0EF-F9D3-98D5-E9B66250C139}"/>
              </a:ext>
            </a:extLst>
          </p:cNvPr>
          <p:cNvSpPr/>
          <p:nvPr/>
        </p:nvSpPr>
        <p:spPr>
          <a:xfrm>
            <a:off x="746838" y="2629496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575757"/>
          </a:solidFill>
          <a:ln/>
        </p:spPr>
      </p:sp>
      <p:sp>
        <p:nvSpPr>
          <p:cNvPr id="31" name="Shape 3">
            <a:extLst>
              <a:ext uri="{FF2B5EF4-FFF2-40B4-BE49-F238E27FC236}">
                <a16:creationId xmlns:a16="http://schemas.microsoft.com/office/drawing/2014/main" id="{B26B301C-805F-1479-4357-8215B0C07FEB}"/>
              </a:ext>
            </a:extLst>
          </p:cNvPr>
          <p:cNvSpPr/>
          <p:nvPr/>
        </p:nvSpPr>
        <p:spPr>
          <a:xfrm>
            <a:off x="267016" y="238958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32" name="Text 4">
            <a:extLst>
              <a:ext uri="{FF2B5EF4-FFF2-40B4-BE49-F238E27FC236}">
                <a16:creationId xmlns:a16="http://schemas.microsoft.com/office/drawing/2014/main" id="{541B3D62-5A03-6AFF-0653-1EA880A604D8}"/>
              </a:ext>
            </a:extLst>
          </p:cNvPr>
          <p:cNvSpPr/>
          <p:nvPr/>
        </p:nvSpPr>
        <p:spPr>
          <a:xfrm>
            <a:off x="455969" y="2474595"/>
            <a:ext cx="1323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33" name="Text 5">
            <a:extLst>
              <a:ext uri="{FF2B5EF4-FFF2-40B4-BE49-F238E27FC236}">
                <a16:creationId xmlns:a16="http://schemas.microsoft.com/office/drawing/2014/main" id="{BDB5028A-4165-9306-EFA3-DA6B9DDB688E}"/>
              </a:ext>
            </a:extLst>
          </p:cNvPr>
          <p:cNvSpPr/>
          <p:nvPr/>
        </p:nvSpPr>
        <p:spPr>
          <a:xfrm>
            <a:off x="1769704" y="23612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Ввод данных</a:t>
            </a:r>
            <a:endParaRPr lang="en-US" sz="2200" dirty="0"/>
          </a:p>
        </p:txBody>
      </p:sp>
      <p:sp>
        <p:nvSpPr>
          <p:cNvPr id="34" name="Text 6">
            <a:extLst>
              <a:ext uri="{FF2B5EF4-FFF2-40B4-BE49-F238E27FC236}">
                <a16:creationId xmlns:a16="http://schemas.microsoft.com/office/drawing/2014/main" id="{02490358-F2C4-15B7-F874-D15DE8C89299}"/>
              </a:ext>
            </a:extLst>
          </p:cNvPr>
          <p:cNvSpPr/>
          <p:nvPr/>
        </p:nvSpPr>
        <p:spPr>
          <a:xfrm>
            <a:off x="1540628" y="2715578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Пользователь указывает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ru-RU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сумму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ru-RU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кредита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ru-RU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процентную ставку и срок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750" dirty="0"/>
          </a:p>
        </p:txBody>
      </p:sp>
      <p:sp>
        <p:nvSpPr>
          <p:cNvPr id="35" name="Shape 7">
            <a:extLst>
              <a:ext uri="{FF2B5EF4-FFF2-40B4-BE49-F238E27FC236}">
                <a16:creationId xmlns:a16="http://schemas.microsoft.com/office/drawing/2014/main" id="{47C6831B-0A96-34D0-1615-73ED4845C03B}"/>
              </a:ext>
            </a:extLst>
          </p:cNvPr>
          <p:cNvSpPr/>
          <p:nvPr/>
        </p:nvSpPr>
        <p:spPr>
          <a:xfrm>
            <a:off x="746838" y="4526161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575757"/>
          </a:solidFill>
          <a:ln/>
        </p:spPr>
      </p:sp>
      <p:sp>
        <p:nvSpPr>
          <p:cNvPr id="36" name="Shape 8">
            <a:extLst>
              <a:ext uri="{FF2B5EF4-FFF2-40B4-BE49-F238E27FC236}">
                <a16:creationId xmlns:a16="http://schemas.microsoft.com/office/drawing/2014/main" id="{9CCDA1C2-A8EA-A578-6621-D5069C4CF864}"/>
              </a:ext>
            </a:extLst>
          </p:cNvPr>
          <p:cNvSpPr/>
          <p:nvPr/>
        </p:nvSpPr>
        <p:spPr>
          <a:xfrm>
            <a:off x="267016" y="428625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37" name="Text 9">
            <a:extLst>
              <a:ext uri="{FF2B5EF4-FFF2-40B4-BE49-F238E27FC236}">
                <a16:creationId xmlns:a16="http://schemas.microsoft.com/office/drawing/2014/main" id="{E758C467-A1CE-8F8B-D280-BA75F4C9816F}"/>
              </a:ext>
            </a:extLst>
          </p:cNvPr>
          <p:cNvSpPr/>
          <p:nvPr/>
        </p:nvSpPr>
        <p:spPr>
          <a:xfrm>
            <a:off x="428346" y="4371261"/>
            <a:ext cx="18752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38" name="Text 10">
            <a:extLst>
              <a:ext uri="{FF2B5EF4-FFF2-40B4-BE49-F238E27FC236}">
                <a16:creationId xmlns:a16="http://schemas.microsoft.com/office/drawing/2014/main" id="{2C0210C3-4706-E14E-3232-FD258C4AB4CD}"/>
              </a:ext>
            </a:extLst>
          </p:cNvPr>
          <p:cNvSpPr/>
          <p:nvPr/>
        </p:nvSpPr>
        <p:spPr>
          <a:xfrm>
            <a:off x="1769704" y="42579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dirty="0">
                <a:solidFill>
                  <a:srgbClr val="BFBFBF"/>
                </a:solidFill>
                <a:ea typeface="Instrument Sans Medium" pitchFamily="34" charset="-122"/>
              </a:rPr>
              <a:t>Расчет и визуализация</a:t>
            </a:r>
            <a:endParaRPr lang="en-US" sz="2200" dirty="0"/>
          </a:p>
        </p:txBody>
      </p:sp>
      <p:sp>
        <p:nvSpPr>
          <p:cNvPr id="39" name="Text 11">
            <a:extLst>
              <a:ext uri="{FF2B5EF4-FFF2-40B4-BE49-F238E27FC236}">
                <a16:creationId xmlns:a16="http://schemas.microsoft.com/office/drawing/2014/main" id="{681A7431-C5B9-5A2D-BA17-DFE428B62EB1}"/>
              </a:ext>
            </a:extLst>
          </p:cNvPr>
          <p:cNvSpPr/>
          <p:nvPr/>
        </p:nvSpPr>
        <p:spPr>
          <a:xfrm>
            <a:off x="1540628" y="4748332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Приложение рассчитывает ежемесячный платеж,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ru-RU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переплату, а так-же составляет таблицу платежей.</a:t>
            </a:r>
            <a:endParaRPr lang="en-US" sz="1750" dirty="0"/>
          </a:p>
        </p:txBody>
      </p:sp>
      <p:sp>
        <p:nvSpPr>
          <p:cNvPr id="40" name="Shape 12">
            <a:extLst>
              <a:ext uri="{FF2B5EF4-FFF2-40B4-BE49-F238E27FC236}">
                <a16:creationId xmlns:a16="http://schemas.microsoft.com/office/drawing/2014/main" id="{D6A23EDD-6DFF-85D4-4B6B-F16B6D5CE165}"/>
              </a:ext>
            </a:extLst>
          </p:cNvPr>
          <p:cNvSpPr/>
          <p:nvPr/>
        </p:nvSpPr>
        <p:spPr>
          <a:xfrm>
            <a:off x="746838" y="6059925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575757"/>
          </a:solidFill>
          <a:ln/>
        </p:spPr>
      </p:sp>
      <p:sp>
        <p:nvSpPr>
          <p:cNvPr id="41" name="Shape 13">
            <a:extLst>
              <a:ext uri="{FF2B5EF4-FFF2-40B4-BE49-F238E27FC236}">
                <a16:creationId xmlns:a16="http://schemas.microsoft.com/office/drawing/2014/main" id="{BBD60234-D3CB-2B67-7B60-2B4ADAA65548}"/>
              </a:ext>
            </a:extLst>
          </p:cNvPr>
          <p:cNvSpPr/>
          <p:nvPr/>
        </p:nvSpPr>
        <p:spPr>
          <a:xfrm>
            <a:off x="267016" y="582001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42" name="Text 14">
            <a:extLst>
              <a:ext uri="{FF2B5EF4-FFF2-40B4-BE49-F238E27FC236}">
                <a16:creationId xmlns:a16="http://schemas.microsoft.com/office/drawing/2014/main" id="{52EF0294-7793-12D8-859F-60B95BC7ABF6}"/>
              </a:ext>
            </a:extLst>
          </p:cNvPr>
          <p:cNvSpPr/>
          <p:nvPr/>
        </p:nvSpPr>
        <p:spPr>
          <a:xfrm>
            <a:off x="423941" y="5905024"/>
            <a:ext cx="19633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2650" dirty="0"/>
          </a:p>
        </p:txBody>
      </p:sp>
      <p:sp>
        <p:nvSpPr>
          <p:cNvPr id="43" name="Text 15">
            <a:extLst>
              <a:ext uri="{FF2B5EF4-FFF2-40B4-BE49-F238E27FC236}">
                <a16:creationId xmlns:a16="http://schemas.microsoft.com/office/drawing/2014/main" id="{D3457735-9A0A-1CED-60D5-3843E2C65EBB}"/>
              </a:ext>
            </a:extLst>
          </p:cNvPr>
          <p:cNvSpPr/>
          <p:nvPr/>
        </p:nvSpPr>
        <p:spPr>
          <a:xfrm>
            <a:off x="1769704" y="57916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Сохранение</a:t>
            </a:r>
            <a:endParaRPr lang="en-US" sz="2200" dirty="0"/>
          </a:p>
        </p:txBody>
      </p:sp>
      <p:sp>
        <p:nvSpPr>
          <p:cNvPr id="44" name="Text 16">
            <a:extLst>
              <a:ext uri="{FF2B5EF4-FFF2-40B4-BE49-F238E27FC236}">
                <a16:creationId xmlns:a16="http://schemas.microsoft.com/office/drawing/2014/main" id="{A87F1AA8-6604-108F-76F7-82DE6869E6F0}"/>
              </a:ext>
            </a:extLst>
          </p:cNvPr>
          <p:cNvSpPr/>
          <p:nvPr/>
        </p:nvSpPr>
        <p:spPr>
          <a:xfrm>
            <a:off x="1540628" y="6282095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Возможность сохранить данные кредита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ru-RU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в базу данных или 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csv </a:t>
            </a:r>
            <a:r>
              <a:rPr lang="ru-RU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таблицу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556266"/>
            <a:ext cx="66608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ru-RU" sz="4450" dirty="0">
                <a:solidFill>
                  <a:srgbClr val="FEFEFE"/>
                </a:solidFill>
                <a:ea typeface="Instrument Sans Medium" pitchFamily="34" charset="-122"/>
              </a:rPr>
              <a:t>Главное окно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605206"/>
            <a:ext cx="7556421" cy="4262521"/>
          </a:xfrm>
          <a:prstGeom prst="roundRect">
            <a:avLst>
              <a:gd name="adj" fmla="val 836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801410" y="2612827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028224" y="2756535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ru-RU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Кнопка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802624" y="2756535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Действие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801410" y="3263146"/>
            <a:ext cx="75411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1028224" y="3406854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New Contribution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4802624" y="3406854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ru-RU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Открывается пустое окно вклада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801410" y="4276368"/>
            <a:ext cx="7541181" cy="13761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1028224" y="4420076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New Loan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4802624" y="4420076"/>
            <a:ext cx="33131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ru-RU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Открывается пустое окно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ru-RU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кредита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01410" y="5652492"/>
            <a:ext cx="7541181" cy="122285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15" name="Text 12"/>
          <p:cNvSpPr/>
          <p:nvPr/>
        </p:nvSpPr>
        <p:spPr>
          <a:xfrm>
            <a:off x="1028224" y="5796201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Open from .csv file</a:t>
            </a:r>
            <a:r>
              <a:rPr lang="ru-RU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br>
              <a:rPr lang="ru-RU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Open from current base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4802624" y="5796201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ru-RU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Выбор файла, последующее открытие сохраненного вклада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/</a:t>
            </a:r>
            <a:r>
              <a:rPr lang="ru-RU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кредита</a:t>
            </a:r>
            <a:endParaRPr lang="en-US" sz="1750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9230F6B-B46E-1AAE-1601-E046DC7E0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098" y="2433399"/>
            <a:ext cx="6685302" cy="56930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31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6495" y="597218"/>
            <a:ext cx="6287810" cy="678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Технологии разработки</a:t>
            </a:r>
            <a:endParaRPr lang="en-US" sz="42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495" y="1601629"/>
            <a:ext cx="542925" cy="5429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46495" y="2361724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Python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6246495" y="2831306"/>
            <a:ext cx="76238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Основной язык программирования для разработки приложения.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495" y="3830241"/>
            <a:ext cx="542925" cy="54292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246495" y="4590336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SQLite3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6246495" y="5059918"/>
            <a:ext cx="76238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Модуль для работы с локальной базой данных.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6495" y="6058853"/>
            <a:ext cx="542925" cy="54292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46495" y="6818947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PyQt6, </a:t>
            </a:r>
            <a:r>
              <a:rPr lang="en-US" sz="2100" dirty="0" err="1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PyQtGraph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6246495" y="7288530"/>
            <a:ext cx="76238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ru-RU" sz="17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Библиотека для создания графических </a:t>
            </a:r>
            <a:r>
              <a:rPr lang="ru-RU" sz="170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интерфесов</a:t>
            </a:r>
            <a:br>
              <a:rPr lang="en-US" sz="17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r>
              <a:rPr lang="en-US" sz="170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Библиотека</a:t>
            </a:r>
            <a:r>
              <a:rPr lang="en-US" sz="17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для создания графиков и визуализаций.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232</Words>
  <Application>Microsoft Office PowerPoint</Application>
  <PresentationFormat>Произвольный</PresentationFormat>
  <Paragraphs>63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Open Sans</vt:lpstr>
      <vt:lpstr>Open Sans Bold</vt:lpstr>
      <vt:lpstr>Instrument Sans Medium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Пономарев Аким</cp:lastModifiedBy>
  <cp:revision>3</cp:revision>
  <dcterms:created xsi:type="dcterms:W3CDTF">2024-11-15T18:05:19Z</dcterms:created>
  <dcterms:modified xsi:type="dcterms:W3CDTF">2024-11-15T18:35:05Z</dcterms:modified>
</cp:coreProperties>
</file>