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de40d16c1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de40d16c1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de40d16c1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de40d16c1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de40d16c1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de40d16c1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de40d16c14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de40d16c14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de6fb2b63b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de6fb2b63b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debd47b74a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debd47b74a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debd47b74a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debd47b74a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de40d16c14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de40d16c14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de6fb2b63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de6fb2b63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7074d04df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7074d04df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e40d16c14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e40d16c14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7074d04df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7074d04df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074d04df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7074d04df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074d04df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7074d04df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de40d16c14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de40d16c14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debd47b74a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debd47b74a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7074d04df5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7074d04df5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7074d04df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7074d04df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news.yahoo.co.jp/articles/671e342f9ddefabeae8ebdf8832bfb6dcd897319" TargetMode="External"/><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jpg"/><Relationship Id="rId4" Type="http://schemas.openxmlformats.org/officeDocument/2006/relationships/image" Target="../media/image13.jpg"/><Relationship Id="rId5" Type="http://schemas.openxmlformats.org/officeDocument/2006/relationships/image" Target="../media/image20.jpg"/><Relationship Id="rId6"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jpg"/><Relationship Id="rId4" Type="http://schemas.openxmlformats.org/officeDocument/2006/relationships/image" Target="../media/image17.jpg"/><Relationship Id="rId5" Type="http://schemas.openxmlformats.org/officeDocument/2006/relationships/image" Target="../media/image9.jpg"/><Relationship Id="rId6" Type="http://schemas.openxmlformats.org/officeDocument/2006/relationships/image" Target="../media/image19.jpg"/><Relationship Id="rId7" Type="http://schemas.openxmlformats.org/officeDocument/2006/relationships/image" Target="../media/image2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251750" y="1057725"/>
            <a:ext cx="6759300" cy="2394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ja" sz="5300"/>
              <a:t>歩数を用いた</a:t>
            </a:r>
            <a:br>
              <a:rPr lang="ja" sz="5300"/>
            </a:br>
            <a:r>
              <a:rPr lang="ja" sz="5300"/>
              <a:t>対戦ゲームアプリ</a:t>
            </a:r>
            <a:endParaRPr sz="5300"/>
          </a:p>
          <a:p>
            <a:pPr indent="0" lvl="0" marL="0" rtl="0" algn="ctr">
              <a:spcBef>
                <a:spcPts val="0"/>
              </a:spcBef>
              <a:spcAft>
                <a:spcPts val="0"/>
              </a:spcAft>
              <a:buNone/>
            </a:pPr>
            <a:r>
              <a:rPr lang="ja" sz="5300"/>
              <a:t>「Step Warriors」</a:t>
            </a:r>
            <a:endParaRPr/>
          </a:p>
        </p:txBody>
      </p:sp>
      <p:sp>
        <p:nvSpPr>
          <p:cNvPr id="129" name="Google Shape;129;p13"/>
          <p:cNvSpPr txBox="1"/>
          <p:nvPr>
            <p:ph idx="1" type="subTitle"/>
          </p:nvPr>
        </p:nvSpPr>
        <p:spPr>
          <a:xfrm>
            <a:off x="4668600" y="3363700"/>
            <a:ext cx="4128600" cy="76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ja" sz="2000"/>
              <a:t>Group4</a:t>
            </a:r>
            <a:endParaRPr sz="2000"/>
          </a:p>
          <a:p>
            <a:pPr indent="0" lvl="0" marL="0" rtl="0" algn="ctr">
              <a:spcBef>
                <a:spcPts val="0"/>
              </a:spcBef>
              <a:spcAft>
                <a:spcPts val="0"/>
              </a:spcAft>
              <a:buNone/>
            </a:pPr>
            <a:r>
              <a:rPr lang="ja" sz="2000"/>
              <a:t> </a:t>
            </a:r>
            <a:r>
              <a:rPr lang="ja" sz="2000"/>
              <a:t>小西 日置 前田 細田 武田</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2"/>
          <p:cNvSpPr txBox="1"/>
          <p:nvPr>
            <p:ph type="title"/>
          </p:nvPr>
        </p:nvSpPr>
        <p:spPr>
          <a:xfrm>
            <a:off x="819150" y="3806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機能 Function</a:t>
            </a:r>
            <a:endParaRPr/>
          </a:p>
        </p:txBody>
      </p:sp>
      <p:sp>
        <p:nvSpPr>
          <p:cNvPr id="240" name="Google Shape;240;p22"/>
          <p:cNvSpPr txBox="1"/>
          <p:nvPr>
            <p:ph idx="1" type="body"/>
          </p:nvPr>
        </p:nvSpPr>
        <p:spPr>
          <a:xfrm>
            <a:off x="311700" y="1082575"/>
            <a:ext cx="4260300" cy="366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35"/>
              <a:buNone/>
            </a:pPr>
            <a:r>
              <a:rPr lang="ja" sz="1629"/>
              <a:t>・ユーザ登録、ログイン機能</a:t>
            </a:r>
            <a:endParaRPr sz="1629"/>
          </a:p>
          <a:p>
            <a:pPr indent="0" lvl="0" marL="0" rtl="0" algn="l">
              <a:spcBef>
                <a:spcPts val="1000"/>
              </a:spcBef>
              <a:spcAft>
                <a:spcPts val="0"/>
              </a:spcAft>
              <a:buSzPts val="935"/>
              <a:buNone/>
            </a:pPr>
            <a:r>
              <a:rPr lang="ja" sz="1629"/>
              <a:t>IDとパスワードを設定することでユーザ登録を行い、アプリ起動時に認証を行う</a:t>
            </a:r>
            <a:endParaRPr sz="1629"/>
          </a:p>
          <a:p>
            <a:pPr indent="0" lvl="0" marL="0" rtl="0" algn="l">
              <a:spcBef>
                <a:spcPts val="1000"/>
              </a:spcBef>
              <a:spcAft>
                <a:spcPts val="0"/>
              </a:spcAft>
              <a:buSzPts val="935"/>
              <a:buNone/>
            </a:pPr>
            <a:r>
              <a:rPr lang="ja" sz="1629"/>
              <a:t>・乱数要素によるワクワク</a:t>
            </a:r>
            <a:endParaRPr sz="1629"/>
          </a:p>
          <a:p>
            <a:pPr indent="0" lvl="0" marL="0" rtl="0" algn="l">
              <a:spcBef>
                <a:spcPts val="1000"/>
              </a:spcBef>
              <a:spcAft>
                <a:spcPts val="0"/>
              </a:spcAft>
              <a:buSzPts val="935"/>
              <a:buNone/>
            </a:pPr>
            <a:r>
              <a:rPr lang="ja" sz="1629"/>
              <a:t>アイテムマスがランダムに移動、スコアが2倍になるなど、最後まで何が起こるかわからないためゲームを楽しめる</a:t>
            </a:r>
            <a:endParaRPr sz="1629"/>
          </a:p>
          <a:p>
            <a:pPr indent="0" lvl="0" marL="0" rtl="0" algn="l">
              <a:spcBef>
                <a:spcPts val="1000"/>
              </a:spcBef>
              <a:spcAft>
                <a:spcPts val="0"/>
              </a:spcAft>
              <a:buSzPts val="935"/>
              <a:buNone/>
            </a:pPr>
            <a:r>
              <a:rPr lang="ja" sz="1629"/>
              <a:t>・達成割合表示機能</a:t>
            </a:r>
            <a:endParaRPr sz="1629"/>
          </a:p>
          <a:p>
            <a:pPr indent="0" lvl="0" marL="0" rtl="0" algn="l">
              <a:spcBef>
                <a:spcPts val="1000"/>
              </a:spcBef>
              <a:spcAft>
                <a:spcPts val="1000"/>
              </a:spcAft>
              <a:buSzPts val="935"/>
              <a:buNone/>
            </a:pPr>
            <a:r>
              <a:rPr lang="ja" sz="1629"/>
              <a:t>目標歩数に対して達成された割合を表示</a:t>
            </a:r>
            <a:endParaRPr sz="1629"/>
          </a:p>
        </p:txBody>
      </p:sp>
      <p:sp>
        <p:nvSpPr>
          <p:cNvPr id="241" name="Google Shape;241;p22"/>
          <p:cNvSpPr txBox="1"/>
          <p:nvPr>
            <p:ph idx="1" type="body"/>
          </p:nvPr>
        </p:nvSpPr>
        <p:spPr>
          <a:xfrm>
            <a:off x="4648200" y="1082575"/>
            <a:ext cx="4260300" cy="366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User registration and login functions</a:t>
            </a:r>
            <a:endParaRPr/>
          </a:p>
          <a:p>
            <a:pPr indent="0" lvl="0" marL="0" rtl="0" algn="l">
              <a:spcBef>
                <a:spcPts val="1200"/>
              </a:spcBef>
              <a:spcAft>
                <a:spcPts val="0"/>
              </a:spcAft>
              <a:buNone/>
            </a:pPr>
            <a:r>
              <a:rPr lang="ja"/>
              <a:t>User registration is performed by setting ID and password, and authentication is performed when the application is launched.</a:t>
            </a:r>
            <a:endParaRPr/>
          </a:p>
          <a:p>
            <a:pPr indent="0" lvl="0" marL="0" rtl="0" algn="l">
              <a:spcBef>
                <a:spcPts val="1200"/>
              </a:spcBef>
              <a:spcAft>
                <a:spcPts val="0"/>
              </a:spcAft>
              <a:buNone/>
            </a:pPr>
            <a:r>
              <a:rPr lang="ja"/>
              <a:t>Excitement by random number elements</a:t>
            </a:r>
            <a:endParaRPr/>
          </a:p>
          <a:p>
            <a:pPr indent="0" lvl="0" marL="0" rtl="0" algn="l">
              <a:spcBef>
                <a:spcPts val="1200"/>
              </a:spcBef>
              <a:spcAft>
                <a:spcPts val="0"/>
              </a:spcAft>
              <a:buNone/>
            </a:pPr>
            <a:r>
              <a:rPr lang="ja"/>
              <a:t>The game is fun because you don't know what will happen until the very end, such as item squares moving randomly, score doubling, etc.</a:t>
            </a:r>
            <a:endParaRPr/>
          </a:p>
          <a:p>
            <a:pPr indent="0" lvl="0" marL="0" rtl="0" algn="l">
              <a:spcBef>
                <a:spcPts val="1200"/>
              </a:spcBef>
              <a:spcAft>
                <a:spcPts val="0"/>
              </a:spcAft>
              <a:buNone/>
            </a:pPr>
            <a:r>
              <a:rPr lang="ja"/>
              <a:t>Percentage achieved display function</a:t>
            </a:r>
            <a:endParaRPr/>
          </a:p>
          <a:p>
            <a:pPr indent="0" lvl="0" marL="0" rtl="0" algn="l">
              <a:spcBef>
                <a:spcPts val="1200"/>
              </a:spcBef>
              <a:spcAft>
                <a:spcPts val="1200"/>
              </a:spcAft>
              <a:buNone/>
            </a:pPr>
            <a:r>
              <a:rPr lang="ja"/>
              <a:t>Displays the percentage of steps achieved against the target number of steps.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3"/>
          <p:cNvSpPr txBox="1"/>
          <p:nvPr>
            <p:ph type="title"/>
          </p:nvPr>
        </p:nvSpPr>
        <p:spPr>
          <a:xfrm>
            <a:off x="819150" y="3806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苦労した点 Challenges</a:t>
            </a:r>
            <a:endParaRPr/>
          </a:p>
        </p:txBody>
      </p:sp>
      <p:sp>
        <p:nvSpPr>
          <p:cNvPr id="247" name="Google Shape;247;p23"/>
          <p:cNvSpPr txBox="1"/>
          <p:nvPr>
            <p:ph idx="1" type="body"/>
          </p:nvPr>
        </p:nvSpPr>
        <p:spPr>
          <a:xfrm>
            <a:off x="311700" y="1082575"/>
            <a:ext cx="4260300" cy="366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35"/>
              <a:buNone/>
            </a:pPr>
            <a:r>
              <a:rPr lang="ja" sz="1629"/>
              <a:t>・データベースとの同期処理</a:t>
            </a:r>
            <a:endParaRPr sz="1629"/>
          </a:p>
          <a:p>
            <a:pPr indent="0" lvl="0" marL="0" rtl="0" algn="l">
              <a:spcBef>
                <a:spcPts val="1000"/>
              </a:spcBef>
              <a:spcAft>
                <a:spcPts val="0"/>
              </a:spcAft>
              <a:buSzPts val="935"/>
              <a:buNone/>
            </a:pPr>
            <a:r>
              <a:rPr lang="ja" sz="1629"/>
              <a:t>変化する状況を遅滞なく可視化するため</a:t>
            </a:r>
            <a:endParaRPr sz="1629"/>
          </a:p>
          <a:p>
            <a:pPr indent="0" lvl="0" marL="0" rtl="0" algn="l">
              <a:spcBef>
                <a:spcPts val="1000"/>
              </a:spcBef>
              <a:spcAft>
                <a:spcPts val="0"/>
              </a:spcAft>
              <a:buSzPts val="935"/>
              <a:buNone/>
            </a:pPr>
            <a:r>
              <a:rPr lang="ja" sz="1629"/>
              <a:t>適切な描画・記録手法を検討した</a:t>
            </a:r>
            <a:endParaRPr sz="1629"/>
          </a:p>
          <a:p>
            <a:pPr indent="0" lvl="0" marL="0" rtl="0" algn="l">
              <a:spcBef>
                <a:spcPts val="1000"/>
              </a:spcBef>
              <a:spcAft>
                <a:spcPts val="0"/>
              </a:spcAft>
              <a:buSzPts val="935"/>
              <a:buNone/>
            </a:pPr>
            <a:r>
              <a:rPr lang="ja" sz="1629"/>
              <a:t>・開発環境の策定</a:t>
            </a:r>
            <a:endParaRPr sz="1629"/>
          </a:p>
          <a:p>
            <a:pPr indent="0" lvl="0" marL="0" rtl="0" algn="l">
              <a:spcBef>
                <a:spcPts val="1000"/>
              </a:spcBef>
              <a:spcAft>
                <a:spcPts val="0"/>
              </a:spcAft>
              <a:buSzPts val="935"/>
              <a:buNone/>
            </a:pPr>
            <a:r>
              <a:rPr lang="ja" sz="1629"/>
              <a:t>全員が主体的に開発に取り組めるよう、直観的に作業可能なシンプルな設計を追及</a:t>
            </a:r>
            <a:endParaRPr sz="1629"/>
          </a:p>
          <a:p>
            <a:pPr indent="0" lvl="0" marL="0" rtl="0" algn="l">
              <a:spcBef>
                <a:spcPts val="1000"/>
              </a:spcBef>
              <a:spcAft>
                <a:spcPts val="0"/>
              </a:spcAft>
              <a:buSzPts val="935"/>
              <a:buNone/>
            </a:pPr>
            <a:r>
              <a:rPr lang="ja" sz="1629"/>
              <a:t>・歩数の取得</a:t>
            </a:r>
            <a:endParaRPr sz="1629"/>
          </a:p>
          <a:p>
            <a:pPr indent="0" lvl="0" marL="0" rtl="0" algn="l">
              <a:spcBef>
                <a:spcPts val="1000"/>
              </a:spcBef>
              <a:spcAft>
                <a:spcPts val="0"/>
              </a:spcAft>
              <a:buSzPts val="935"/>
              <a:buNone/>
            </a:pPr>
            <a:r>
              <a:rPr lang="ja" sz="1629"/>
              <a:t>Android端末が有する機能を活用</a:t>
            </a:r>
            <a:endParaRPr sz="1629"/>
          </a:p>
          <a:p>
            <a:pPr indent="0" lvl="0" marL="0" rtl="0" algn="l">
              <a:spcBef>
                <a:spcPts val="1000"/>
              </a:spcBef>
              <a:spcAft>
                <a:spcPts val="0"/>
              </a:spcAft>
              <a:buSzPts val="935"/>
              <a:buNone/>
            </a:pPr>
            <a:r>
              <a:t/>
            </a:r>
            <a:endParaRPr sz="1629"/>
          </a:p>
          <a:p>
            <a:pPr indent="0" lvl="0" marL="0" rtl="0" algn="l">
              <a:spcBef>
                <a:spcPts val="1000"/>
              </a:spcBef>
              <a:spcAft>
                <a:spcPts val="1000"/>
              </a:spcAft>
              <a:buSzPts val="935"/>
              <a:buNone/>
            </a:pPr>
            <a:r>
              <a:t/>
            </a:r>
            <a:endParaRPr sz="1629"/>
          </a:p>
        </p:txBody>
      </p:sp>
      <p:sp>
        <p:nvSpPr>
          <p:cNvPr id="248" name="Google Shape;248;p23"/>
          <p:cNvSpPr txBox="1"/>
          <p:nvPr>
            <p:ph idx="1" type="body"/>
          </p:nvPr>
        </p:nvSpPr>
        <p:spPr>
          <a:xfrm>
            <a:off x="4648200" y="1082575"/>
            <a:ext cx="4260300" cy="36630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ja" sz="2900"/>
              <a:t>・</a:t>
            </a:r>
            <a:r>
              <a:rPr lang="ja" sz="2900"/>
              <a:t>Synchronization with databases</a:t>
            </a:r>
            <a:endParaRPr sz="2900"/>
          </a:p>
          <a:p>
            <a:pPr indent="0" lvl="0" marL="0" rtl="0" algn="l">
              <a:spcBef>
                <a:spcPts val="1200"/>
              </a:spcBef>
              <a:spcAft>
                <a:spcPts val="0"/>
              </a:spcAft>
              <a:buNone/>
            </a:pPr>
            <a:r>
              <a:rPr lang="ja" sz="2900"/>
              <a:t>To visualize changing conditions without delay, appropriate drawing and recording methods were considered.</a:t>
            </a:r>
            <a:endParaRPr sz="2900"/>
          </a:p>
          <a:p>
            <a:pPr indent="0" lvl="0" marL="0" rtl="0" algn="l">
              <a:spcBef>
                <a:spcPts val="1200"/>
              </a:spcBef>
              <a:spcAft>
                <a:spcPts val="0"/>
              </a:spcAft>
              <a:buNone/>
            </a:pPr>
            <a:r>
              <a:rPr lang="ja" sz="2900"/>
              <a:t>・Development environment</a:t>
            </a:r>
            <a:endParaRPr sz="2900"/>
          </a:p>
          <a:p>
            <a:pPr indent="0" lvl="0" marL="0" rtl="0" algn="l">
              <a:spcBef>
                <a:spcPts val="1200"/>
              </a:spcBef>
              <a:spcAft>
                <a:spcPts val="0"/>
              </a:spcAft>
              <a:buNone/>
            </a:pPr>
            <a:r>
              <a:rPr lang="ja" sz="2900"/>
              <a:t>Pursued a simple, intuitive design so that everyone can work on development proactively.</a:t>
            </a:r>
            <a:endParaRPr sz="2900"/>
          </a:p>
          <a:p>
            <a:pPr indent="0" lvl="0" marL="0" rtl="0" algn="l">
              <a:spcBef>
                <a:spcPts val="1200"/>
              </a:spcBef>
              <a:spcAft>
                <a:spcPts val="0"/>
              </a:spcAft>
              <a:buNone/>
            </a:pPr>
            <a:r>
              <a:rPr lang="ja" sz="2900"/>
              <a:t>・Step count acquisition</a:t>
            </a:r>
            <a:endParaRPr sz="2900"/>
          </a:p>
          <a:p>
            <a:pPr indent="0" lvl="0" marL="0" rtl="0" algn="l">
              <a:spcBef>
                <a:spcPts val="1200"/>
              </a:spcBef>
              <a:spcAft>
                <a:spcPts val="1200"/>
              </a:spcAft>
              <a:buNone/>
            </a:pPr>
            <a:r>
              <a:rPr lang="ja" sz="2900"/>
              <a:t>Effective use of the functionality provided by Android devices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4"/>
          <p:cNvSpPr txBox="1"/>
          <p:nvPr>
            <p:ph type="title"/>
          </p:nvPr>
        </p:nvSpPr>
        <p:spPr>
          <a:xfrm>
            <a:off x="819150" y="3806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今後の展望 Future Prospects</a:t>
            </a:r>
            <a:endParaRPr/>
          </a:p>
        </p:txBody>
      </p:sp>
      <p:sp>
        <p:nvSpPr>
          <p:cNvPr id="254" name="Google Shape;254;p24"/>
          <p:cNvSpPr txBox="1"/>
          <p:nvPr>
            <p:ph idx="1" type="body"/>
          </p:nvPr>
        </p:nvSpPr>
        <p:spPr>
          <a:xfrm>
            <a:off x="311700" y="1082575"/>
            <a:ext cx="4260300" cy="3957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35"/>
              <a:buNone/>
            </a:pPr>
            <a:r>
              <a:rPr lang="ja" sz="1400"/>
              <a:t>・レーティング機能の搭載</a:t>
            </a:r>
            <a:endParaRPr sz="1400"/>
          </a:p>
          <a:p>
            <a:pPr indent="0" lvl="0" marL="0" rtl="0" algn="l">
              <a:lnSpc>
                <a:spcPct val="100000"/>
              </a:lnSpc>
              <a:spcBef>
                <a:spcPts val="1000"/>
              </a:spcBef>
              <a:spcAft>
                <a:spcPts val="0"/>
              </a:spcAft>
              <a:buSzPts val="935"/>
              <a:buNone/>
            </a:pPr>
            <a:r>
              <a:rPr lang="ja" sz="1400"/>
              <a:t>１日の歩数が同じぐらいの相手と自動でマッチングするようにする</a:t>
            </a:r>
            <a:endParaRPr sz="1400"/>
          </a:p>
          <a:p>
            <a:pPr indent="0" lvl="0" marL="0" rtl="0" algn="l">
              <a:lnSpc>
                <a:spcPct val="100000"/>
              </a:lnSpc>
              <a:spcBef>
                <a:spcPts val="1000"/>
              </a:spcBef>
              <a:spcAft>
                <a:spcPts val="0"/>
              </a:spcAft>
              <a:buSzPts val="935"/>
              <a:buNone/>
            </a:pPr>
            <a:r>
              <a:rPr lang="ja" sz="1400"/>
              <a:t>・ランキング機能の搭載</a:t>
            </a:r>
            <a:endParaRPr sz="1400"/>
          </a:p>
          <a:p>
            <a:pPr indent="0" lvl="0" marL="0" rtl="0" algn="l">
              <a:lnSpc>
                <a:spcPct val="100000"/>
              </a:lnSpc>
              <a:spcBef>
                <a:spcPts val="1000"/>
              </a:spcBef>
              <a:spcAft>
                <a:spcPts val="0"/>
              </a:spcAft>
              <a:buSzPts val="935"/>
              <a:buNone/>
            </a:pPr>
            <a:r>
              <a:rPr lang="ja" sz="1400"/>
              <a:t>対戦相手のみならず、他のプレイヤがどれだけ歩いたかのランキングを表示</a:t>
            </a:r>
            <a:endParaRPr sz="1400"/>
          </a:p>
          <a:p>
            <a:pPr indent="0" lvl="0" marL="0" rtl="0" algn="l">
              <a:lnSpc>
                <a:spcPct val="100000"/>
              </a:lnSpc>
              <a:spcBef>
                <a:spcPts val="1000"/>
              </a:spcBef>
              <a:spcAft>
                <a:spcPts val="0"/>
              </a:spcAft>
              <a:buSzPts val="935"/>
              <a:buNone/>
            </a:pPr>
            <a:r>
              <a:rPr lang="ja" sz="1400"/>
              <a:t>・ゲームバランスの調整、飽きさせない工夫</a:t>
            </a:r>
            <a:endParaRPr sz="1400"/>
          </a:p>
          <a:p>
            <a:pPr indent="0" lvl="0" marL="0" rtl="0" algn="l">
              <a:spcBef>
                <a:spcPts val="1000"/>
              </a:spcBef>
              <a:spcAft>
                <a:spcPts val="0"/>
              </a:spcAft>
              <a:buSzPts val="935"/>
              <a:buNone/>
            </a:pPr>
            <a:r>
              <a:rPr lang="ja" sz="1400"/>
              <a:t>スコアやコストの調整、称号コレクション機能</a:t>
            </a:r>
            <a:endParaRPr sz="1430"/>
          </a:p>
          <a:p>
            <a:pPr indent="0" lvl="0" marL="0" rtl="0" algn="l">
              <a:spcBef>
                <a:spcPts val="1000"/>
              </a:spcBef>
              <a:spcAft>
                <a:spcPts val="0"/>
              </a:spcAft>
              <a:buSzPts val="935"/>
              <a:buNone/>
            </a:pPr>
            <a:r>
              <a:t/>
            </a:r>
            <a:endParaRPr sz="1430"/>
          </a:p>
          <a:p>
            <a:pPr indent="0" lvl="0" marL="0" rtl="0" algn="l">
              <a:spcBef>
                <a:spcPts val="1000"/>
              </a:spcBef>
              <a:spcAft>
                <a:spcPts val="1000"/>
              </a:spcAft>
              <a:buSzPts val="935"/>
              <a:buNone/>
            </a:pPr>
            <a:r>
              <a:rPr lang="ja" sz="1430"/>
              <a:t>以上を修正した上で、多くのユーザに向けて公式リリースを行う。</a:t>
            </a:r>
            <a:endParaRPr sz="1430"/>
          </a:p>
        </p:txBody>
      </p:sp>
      <p:sp>
        <p:nvSpPr>
          <p:cNvPr id="255" name="Google Shape;255;p24"/>
          <p:cNvSpPr txBox="1"/>
          <p:nvPr>
            <p:ph idx="1" type="body"/>
          </p:nvPr>
        </p:nvSpPr>
        <p:spPr>
          <a:xfrm>
            <a:off x="4648200" y="1082575"/>
            <a:ext cx="4260300" cy="3663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a:t>・</a:t>
            </a:r>
            <a:r>
              <a:rPr lang="ja"/>
              <a:t>Rating functionality</a:t>
            </a:r>
            <a:endParaRPr/>
          </a:p>
          <a:p>
            <a:pPr indent="0" lvl="0" marL="0" rtl="0" algn="l">
              <a:spcBef>
                <a:spcPts val="1200"/>
              </a:spcBef>
              <a:spcAft>
                <a:spcPts val="0"/>
              </a:spcAft>
              <a:buNone/>
            </a:pPr>
            <a:r>
              <a:rPr lang="ja"/>
              <a:t>Automatic matching with a partner who has almost the same number of steps in a day</a:t>
            </a:r>
            <a:endParaRPr/>
          </a:p>
          <a:p>
            <a:pPr indent="0" lvl="0" marL="0" rtl="0" algn="l">
              <a:spcBef>
                <a:spcPts val="1200"/>
              </a:spcBef>
              <a:spcAft>
                <a:spcPts val="0"/>
              </a:spcAft>
              <a:buNone/>
            </a:pPr>
            <a:r>
              <a:rPr lang="ja"/>
              <a:t>・Equipped with a ranking function</a:t>
            </a:r>
            <a:endParaRPr/>
          </a:p>
          <a:p>
            <a:pPr indent="0" lvl="0" marL="0" rtl="0" algn="l">
              <a:spcBef>
                <a:spcPts val="1200"/>
              </a:spcBef>
              <a:spcAft>
                <a:spcPts val="0"/>
              </a:spcAft>
              <a:buNone/>
            </a:pPr>
            <a:r>
              <a:rPr lang="ja"/>
              <a:t>Display the ranking of not only opponents, but also other players' steps.</a:t>
            </a:r>
            <a:endParaRPr/>
          </a:p>
          <a:p>
            <a:pPr indent="0" lvl="0" marL="0" rtl="0" algn="l">
              <a:spcBef>
                <a:spcPts val="1200"/>
              </a:spcBef>
              <a:spcAft>
                <a:spcPts val="0"/>
              </a:spcAft>
              <a:buNone/>
            </a:pPr>
            <a:r>
              <a:rPr lang="ja"/>
              <a:t>・Adjustment of game balance and measures to prevent players from getting bored</a:t>
            </a:r>
            <a:endParaRPr/>
          </a:p>
          <a:p>
            <a:pPr indent="0" lvl="0" marL="0" rtl="0" algn="l">
              <a:spcBef>
                <a:spcPts val="1200"/>
              </a:spcBef>
              <a:spcAft>
                <a:spcPts val="0"/>
              </a:spcAft>
              <a:buNone/>
            </a:pPr>
            <a:r>
              <a:rPr lang="ja"/>
              <a:t>Adjustment of scores and costs, collection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ja"/>
              <a:t>After modifying the above, make an official release for many users.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5"/>
          <p:cNvSpPr txBox="1"/>
          <p:nvPr>
            <p:ph type="title"/>
          </p:nvPr>
        </p:nvSpPr>
        <p:spPr>
          <a:xfrm>
            <a:off x="819150" y="419700"/>
            <a:ext cx="7505700" cy="68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まとめ Summary</a:t>
            </a:r>
            <a:endParaRPr/>
          </a:p>
        </p:txBody>
      </p:sp>
      <p:sp>
        <p:nvSpPr>
          <p:cNvPr id="261" name="Google Shape;261;p25"/>
          <p:cNvSpPr txBox="1"/>
          <p:nvPr>
            <p:ph idx="1" type="body"/>
          </p:nvPr>
        </p:nvSpPr>
        <p:spPr>
          <a:xfrm>
            <a:off x="819150" y="1307825"/>
            <a:ext cx="7505700" cy="3542700"/>
          </a:xfrm>
          <a:prstGeom prst="rect">
            <a:avLst/>
          </a:prstGeom>
        </p:spPr>
        <p:txBody>
          <a:bodyPr anchorCtr="0" anchor="t" bIns="91425" lIns="91425" spcFirstLastPara="1" rIns="91425" wrap="square" tIns="91425">
            <a:normAutofit/>
          </a:bodyPr>
          <a:lstStyle/>
          <a:p>
            <a:pPr indent="0" lvl="0" marL="0" rtl="0" algn="l">
              <a:lnSpc>
                <a:spcPct val="85000"/>
              </a:lnSpc>
              <a:spcBef>
                <a:spcPts val="0"/>
              </a:spcBef>
              <a:spcAft>
                <a:spcPts val="0"/>
              </a:spcAft>
              <a:buNone/>
            </a:pPr>
            <a:r>
              <a:rPr lang="ja" u="sng"/>
              <a:t>概要</a:t>
            </a:r>
            <a:endParaRPr u="sng"/>
          </a:p>
          <a:p>
            <a:pPr indent="0" lvl="0" marL="0" rtl="0" algn="l">
              <a:lnSpc>
                <a:spcPct val="85000"/>
              </a:lnSpc>
              <a:spcBef>
                <a:spcPts val="1200"/>
              </a:spcBef>
              <a:spcAft>
                <a:spcPts val="0"/>
              </a:spcAft>
              <a:buNone/>
            </a:pPr>
            <a:r>
              <a:rPr lang="ja"/>
              <a:t>・</a:t>
            </a:r>
            <a:r>
              <a:rPr lang="ja"/>
              <a:t>実世界での歩数が結果に反映されるAndroidスマホ向けの通信対戦アプリを作成した</a:t>
            </a:r>
            <a:endParaRPr/>
          </a:p>
          <a:p>
            <a:pPr indent="0" lvl="0" marL="0" rtl="0" algn="l">
              <a:lnSpc>
                <a:spcPct val="85000"/>
              </a:lnSpc>
              <a:spcBef>
                <a:spcPts val="1200"/>
              </a:spcBef>
              <a:spcAft>
                <a:spcPts val="0"/>
              </a:spcAft>
              <a:buNone/>
            </a:pPr>
            <a:r>
              <a:rPr lang="ja" u="sng"/>
              <a:t>ゲーム内容</a:t>
            </a:r>
            <a:endParaRPr u="sng"/>
          </a:p>
          <a:p>
            <a:pPr indent="0" lvl="0" marL="0" rtl="0" algn="l">
              <a:lnSpc>
                <a:spcPct val="85000"/>
              </a:lnSpc>
              <a:spcBef>
                <a:spcPts val="1200"/>
              </a:spcBef>
              <a:spcAft>
                <a:spcPts val="0"/>
              </a:spcAft>
              <a:buNone/>
            </a:pPr>
            <a:r>
              <a:rPr lang="ja"/>
              <a:t>・2人の</a:t>
            </a:r>
            <a:r>
              <a:rPr lang="ja"/>
              <a:t>プレイヤー</a:t>
            </a:r>
            <a:r>
              <a:rPr lang="ja"/>
              <a:t>がマップ上で陣取りゲーム。移動してマスを塗ることでスコアを獲得</a:t>
            </a:r>
            <a:endParaRPr/>
          </a:p>
          <a:p>
            <a:pPr indent="0" lvl="0" marL="0" rtl="0" algn="l">
              <a:lnSpc>
                <a:spcPct val="85000"/>
              </a:lnSpc>
              <a:spcBef>
                <a:spcPts val="1200"/>
              </a:spcBef>
              <a:spcAft>
                <a:spcPts val="0"/>
              </a:spcAft>
              <a:buNone/>
            </a:pPr>
            <a:r>
              <a:rPr lang="ja" u="sng"/>
              <a:t>機能</a:t>
            </a:r>
            <a:endParaRPr u="sng"/>
          </a:p>
          <a:p>
            <a:pPr indent="0" lvl="0" marL="0" rtl="0" algn="l">
              <a:lnSpc>
                <a:spcPct val="85000"/>
              </a:lnSpc>
              <a:spcBef>
                <a:spcPts val="1200"/>
              </a:spcBef>
              <a:spcAft>
                <a:spcPts val="0"/>
              </a:spcAft>
              <a:buNone/>
            </a:pPr>
            <a:r>
              <a:rPr lang="ja"/>
              <a:t>・ログイン機能、運による興奮要素、達成割合表示機能</a:t>
            </a:r>
            <a:endParaRPr/>
          </a:p>
          <a:p>
            <a:pPr indent="0" lvl="0" marL="0" rtl="0" algn="l">
              <a:lnSpc>
                <a:spcPct val="85000"/>
              </a:lnSpc>
              <a:spcBef>
                <a:spcPts val="1200"/>
              </a:spcBef>
              <a:spcAft>
                <a:spcPts val="0"/>
              </a:spcAft>
              <a:buNone/>
            </a:pPr>
            <a:r>
              <a:rPr lang="ja" u="sng"/>
              <a:t>苦労した点</a:t>
            </a:r>
            <a:endParaRPr u="sng"/>
          </a:p>
          <a:p>
            <a:pPr indent="0" lvl="0" marL="0" rtl="0" algn="l">
              <a:lnSpc>
                <a:spcPct val="85000"/>
              </a:lnSpc>
              <a:spcBef>
                <a:spcPts val="1200"/>
              </a:spcBef>
              <a:spcAft>
                <a:spcPts val="0"/>
              </a:spcAft>
              <a:buNone/>
            </a:pPr>
            <a:r>
              <a:rPr lang="ja"/>
              <a:t>・リアルタイム通信、全員が主体的に取り組めるような環境作り、歩数の取得</a:t>
            </a:r>
            <a:endParaRPr/>
          </a:p>
          <a:p>
            <a:pPr indent="0" lvl="0" marL="0" rtl="0" algn="l">
              <a:lnSpc>
                <a:spcPct val="85000"/>
              </a:lnSpc>
              <a:spcBef>
                <a:spcPts val="1200"/>
              </a:spcBef>
              <a:spcAft>
                <a:spcPts val="0"/>
              </a:spcAft>
              <a:buNone/>
            </a:pPr>
            <a:r>
              <a:rPr lang="ja" u="sng"/>
              <a:t>今後の展望</a:t>
            </a:r>
            <a:endParaRPr u="sng"/>
          </a:p>
          <a:p>
            <a:pPr indent="0" lvl="0" marL="0" rtl="0" algn="l">
              <a:lnSpc>
                <a:spcPct val="85000"/>
              </a:lnSpc>
              <a:spcBef>
                <a:spcPts val="1200"/>
              </a:spcBef>
              <a:spcAft>
                <a:spcPts val="1200"/>
              </a:spcAft>
              <a:buNone/>
            </a:pPr>
            <a:r>
              <a:rPr lang="ja"/>
              <a:t>・通信対戦に向けた機能の追加、飽きさせない工夫を行い全世界に公式リリースする</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5" name="Shape 265"/>
        <p:cNvGrpSpPr/>
        <p:nvPr/>
      </p:nvGrpSpPr>
      <p:grpSpPr>
        <a:xfrm>
          <a:off x="0" y="0"/>
          <a:ext cx="0" cy="0"/>
          <a:chOff x="0" y="0"/>
          <a:chExt cx="0" cy="0"/>
        </a:xfrm>
      </p:grpSpPr>
      <p:sp>
        <p:nvSpPr>
          <p:cNvPr id="266" name="Google Shape;266;p26"/>
          <p:cNvSpPr txBox="1"/>
          <p:nvPr>
            <p:ph idx="1" type="body"/>
          </p:nvPr>
        </p:nvSpPr>
        <p:spPr>
          <a:xfrm>
            <a:off x="819150" y="1207325"/>
            <a:ext cx="7505700" cy="32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背景（1-3）：武田</a:t>
            </a:r>
            <a:endParaRPr/>
          </a:p>
          <a:p>
            <a:pPr indent="0" lvl="0" marL="0" rtl="0" algn="l">
              <a:spcBef>
                <a:spcPts val="1200"/>
              </a:spcBef>
              <a:spcAft>
                <a:spcPts val="0"/>
              </a:spcAft>
              <a:buNone/>
            </a:pPr>
            <a:r>
              <a:rPr lang="ja"/>
              <a:t>アプリの概要、ゲームの詳細（4-5）：前田</a:t>
            </a:r>
            <a:endParaRPr/>
          </a:p>
          <a:p>
            <a:pPr indent="0" lvl="0" marL="0" rtl="0" algn="l">
              <a:spcBef>
                <a:spcPts val="1200"/>
              </a:spcBef>
              <a:spcAft>
                <a:spcPts val="0"/>
              </a:spcAft>
              <a:buNone/>
            </a:pPr>
            <a:r>
              <a:rPr lang="ja"/>
              <a:t>アプリの使い方（6-7）：前田</a:t>
            </a:r>
            <a:endParaRPr/>
          </a:p>
          <a:p>
            <a:pPr indent="0" lvl="0" marL="0" rtl="0" algn="l">
              <a:spcBef>
                <a:spcPts val="1200"/>
              </a:spcBef>
              <a:spcAft>
                <a:spcPts val="0"/>
              </a:spcAft>
              <a:buNone/>
            </a:pPr>
            <a:r>
              <a:rPr lang="ja"/>
              <a:t>システム設計、役割分担（8-9）：小西</a:t>
            </a:r>
            <a:endParaRPr/>
          </a:p>
          <a:p>
            <a:pPr indent="0" lvl="0" marL="0" rtl="0" algn="l">
              <a:spcBef>
                <a:spcPts val="1200"/>
              </a:spcBef>
              <a:spcAft>
                <a:spcPts val="0"/>
              </a:spcAft>
              <a:buNone/>
            </a:pPr>
            <a:r>
              <a:rPr lang="ja"/>
              <a:t>機能、苦労した点（10-11）：日置</a:t>
            </a:r>
            <a:endParaRPr/>
          </a:p>
          <a:p>
            <a:pPr indent="0" lvl="0" marL="0" rtl="0" algn="l">
              <a:spcBef>
                <a:spcPts val="1200"/>
              </a:spcBef>
              <a:spcAft>
                <a:spcPts val="1200"/>
              </a:spcAft>
              <a:buNone/>
            </a:pPr>
            <a:r>
              <a:rPr lang="ja"/>
              <a:t>今後の展望（12-13）：細田</a:t>
            </a:r>
            <a:endParaRPr/>
          </a:p>
        </p:txBody>
      </p:sp>
      <p:sp>
        <p:nvSpPr>
          <p:cNvPr id="267" name="Google Shape;267;p26"/>
          <p:cNvSpPr txBox="1"/>
          <p:nvPr>
            <p:ph type="title"/>
          </p:nvPr>
        </p:nvSpPr>
        <p:spPr>
          <a:xfrm>
            <a:off x="819150" y="419700"/>
            <a:ext cx="7505700" cy="68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発表分担</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7"/>
          <p:cNvSpPr txBox="1"/>
          <p:nvPr>
            <p:ph type="title"/>
          </p:nvPr>
        </p:nvSpPr>
        <p:spPr>
          <a:xfrm>
            <a:off x="819150" y="3806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役割分担　Division of roles</a:t>
            </a:r>
            <a:endParaRPr/>
          </a:p>
        </p:txBody>
      </p:sp>
      <p:sp>
        <p:nvSpPr>
          <p:cNvPr id="273" name="Google Shape;273;p27"/>
          <p:cNvSpPr txBox="1"/>
          <p:nvPr>
            <p:ph idx="1" type="body"/>
          </p:nvPr>
        </p:nvSpPr>
        <p:spPr>
          <a:xfrm>
            <a:off x="321075" y="1026250"/>
            <a:ext cx="8221200" cy="38859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Clr>
                <a:srgbClr val="000000"/>
              </a:buClr>
              <a:buSzPts val="1018"/>
              <a:buFont typeface="Arial"/>
              <a:buNone/>
            </a:pPr>
            <a:r>
              <a:rPr lang="ja" sz="1629"/>
              <a:t>小西</a:t>
            </a:r>
            <a:endParaRPr sz="1629"/>
          </a:p>
          <a:p>
            <a:pPr indent="0" lvl="0" marL="0" rtl="0" algn="l">
              <a:lnSpc>
                <a:spcPct val="75000"/>
              </a:lnSpc>
              <a:spcBef>
                <a:spcPts val="1200"/>
              </a:spcBef>
              <a:spcAft>
                <a:spcPts val="0"/>
              </a:spcAft>
              <a:buClr>
                <a:srgbClr val="000000"/>
              </a:buClr>
              <a:buSzPts val="1018"/>
              <a:buFont typeface="Arial"/>
              <a:buNone/>
            </a:pPr>
            <a:r>
              <a:rPr lang="ja" sz="1629"/>
              <a:t>・フロント：地図としてグラフの構成を検討し、NodeクラスとEdgeクラスを記述した</a:t>
            </a:r>
            <a:endParaRPr sz="1629"/>
          </a:p>
          <a:p>
            <a:pPr indent="0" lvl="0" marL="0" rtl="0" algn="l">
              <a:lnSpc>
                <a:spcPct val="75000"/>
              </a:lnSpc>
              <a:spcBef>
                <a:spcPts val="1200"/>
              </a:spcBef>
              <a:spcAft>
                <a:spcPts val="0"/>
              </a:spcAft>
              <a:buClr>
                <a:srgbClr val="000000"/>
              </a:buClr>
              <a:buSzPts val="1018"/>
              <a:buFont typeface="Arial"/>
              <a:buNone/>
            </a:pPr>
            <a:r>
              <a:rPr lang="ja" sz="1629"/>
              <a:t>・バック：ノードのタップなどイベント駆動によって、ポイントやスコア等のゲームデータの変更を行うためのコードを記述した</a:t>
            </a:r>
            <a:endParaRPr sz="1629"/>
          </a:p>
          <a:p>
            <a:pPr indent="0" lvl="0" marL="0" rtl="0" algn="l">
              <a:lnSpc>
                <a:spcPct val="75000"/>
              </a:lnSpc>
              <a:spcBef>
                <a:spcPts val="1200"/>
              </a:spcBef>
              <a:spcAft>
                <a:spcPts val="0"/>
              </a:spcAft>
              <a:buClr>
                <a:srgbClr val="000000"/>
              </a:buClr>
              <a:buSzPts val="1018"/>
              <a:buFont typeface="Arial"/>
              <a:buNone/>
            </a:pPr>
            <a:r>
              <a:t/>
            </a:r>
            <a:endParaRPr sz="1629"/>
          </a:p>
          <a:p>
            <a:pPr indent="0" lvl="0" marL="0" rtl="0" algn="l">
              <a:lnSpc>
                <a:spcPct val="75000"/>
              </a:lnSpc>
              <a:spcBef>
                <a:spcPts val="1200"/>
              </a:spcBef>
              <a:spcAft>
                <a:spcPts val="0"/>
              </a:spcAft>
              <a:buClr>
                <a:srgbClr val="000000"/>
              </a:buClr>
              <a:buSzPts val="1018"/>
              <a:buFont typeface="Arial"/>
              <a:buNone/>
            </a:pPr>
            <a:r>
              <a:rPr lang="ja" sz="1629"/>
              <a:t>・Android studioでDart言語を用いて、アプリ開発の全体像を把握できるようになった。</a:t>
            </a:r>
            <a:endParaRPr sz="1629"/>
          </a:p>
          <a:p>
            <a:pPr indent="0" lvl="0" marL="0" rtl="0" algn="l">
              <a:lnSpc>
                <a:spcPct val="75000"/>
              </a:lnSpc>
              <a:spcBef>
                <a:spcPts val="1200"/>
              </a:spcBef>
              <a:spcAft>
                <a:spcPts val="0"/>
              </a:spcAft>
              <a:buClr>
                <a:srgbClr val="000000"/>
              </a:buClr>
              <a:buSzPts val="1018"/>
              <a:buFont typeface="Arial"/>
              <a:buNone/>
            </a:pPr>
            <a:r>
              <a:rPr lang="ja" sz="1629"/>
              <a:t>・</a:t>
            </a:r>
            <a:endParaRPr sz="1629"/>
          </a:p>
          <a:p>
            <a:pPr indent="0" lvl="0" marL="0" rtl="0" algn="l">
              <a:lnSpc>
                <a:spcPct val="75000"/>
              </a:lnSpc>
              <a:spcBef>
                <a:spcPts val="1200"/>
              </a:spcBef>
              <a:spcAft>
                <a:spcPts val="0"/>
              </a:spcAft>
              <a:buClr>
                <a:srgbClr val="000000"/>
              </a:buClr>
              <a:buSzPts val="1018"/>
              <a:buFont typeface="Arial"/>
              <a:buNone/>
            </a:pPr>
            <a:r>
              <a:rPr lang="ja" sz="1629"/>
              <a:t>・gitの使い方</a:t>
            </a:r>
            <a:endParaRPr sz="1629"/>
          </a:p>
          <a:p>
            <a:pPr indent="0" lvl="0" marL="0" rtl="0" algn="l">
              <a:lnSpc>
                <a:spcPct val="75000"/>
              </a:lnSpc>
              <a:spcBef>
                <a:spcPts val="1200"/>
              </a:spcBef>
              <a:spcAft>
                <a:spcPts val="0"/>
              </a:spcAft>
              <a:buClr>
                <a:srgbClr val="000000"/>
              </a:buClr>
              <a:buSzPts val="1018"/>
              <a:buFont typeface="Arial"/>
              <a:buNone/>
            </a:pPr>
            <a:r>
              <a:t/>
            </a:r>
            <a:endParaRPr sz="1629"/>
          </a:p>
          <a:p>
            <a:pPr indent="0" lvl="0" marL="0" rtl="0" algn="l">
              <a:lnSpc>
                <a:spcPct val="75000"/>
              </a:lnSpc>
              <a:spcBef>
                <a:spcPts val="1200"/>
              </a:spcBef>
              <a:spcAft>
                <a:spcPts val="1200"/>
              </a:spcAft>
              <a:buClr>
                <a:srgbClr val="000000"/>
              </a:buClr>
              <a:buSzPts val="1018"/>
              <a:buFont typeface="Arial"/>
              <a:buNone/>
            </a:pPr>
            <a:r>
              <a:t/>
            </a:r>
            <a:endParaRPr sz="1629"/>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7" name="Shape 277"/>
        <p:cNvGrpSpPr/>
        <p:nvPr/>
      </p:nvGrpSpPr>
      <p:grpSpPr>
        <a:xfrm>
          <a:off x="0" y="0"/>
          <a:ext cx="0" cy="0"/>
          <a:chOff x="0" y="0"/>
          <a:chExt cx="0" cy="0"/>
        </a:xfrm>
      </p:grpSpPr>
      <p:sp>
        <p:nvSpPr>
          <p:cNvPr id="278" name="Google Shape;278;p28"/>
          <p:cNvSpPr txBox="1"/>
          <p:nvPr>
            <p:ph idx="1" type="body"/>
          </p:nvPr>
        </p:nvSpPr>
        <p:spPr>
          <a:xfrm>
            <a:off x="819150" y="387500"/>
            <a:ext cx="7505700" cy="405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000"/>
              <a:t>FAQ</a:t>
            </a:r>
            <a:endParaRPr sz="2000"/>
          </a:p>
          <a:p>
            <a:pPr indent="0" lvl="0" marL="0" rtl="0" algn="l">
              <a:lnSpc>
                <a:spcPct val="75000"/>
              </a:lnSpc>
              <a:spcBef>
                <a:spcPts val="1200"/>
              </a:spcBef>
              <a:spcAft>
                <a:spcPts val="0"/>
              </a:spcAft>
              <a:buNone/>
            </a:pPr>
            <a:r>
              <a:rPr lang="ja"/>
              <a:t>Q.内部処理はどう分けた</a:t>
            </a:r>
            <a:endParaRPr/>
          </a:p>
          <a:p>
            <a:pPr indent="0" lvl="0" marL="0" rtl="0" algn="l">
              <a:lnSpc>
                <a:spcPct val="75000"/>
              </a:lnSpc>
              <a:spcBef>
                <a:spcPts val="1200"/>
              </a:spcBef>
              <a:spcAft>
                <a:spcPts val="0"/>
              </a:spcAft>
              <a:buNone/>
            </a:pPr>
            <a:r>
              <a:rPr lang="ja"/>
              <a:t>A.武田：イベント駆動（ノードのタップやアイテムの使用）による処理の雛形を作成</a:t>
            </a:r>
            <a:endParaRPr/>
          </a:p>
          <a:p>
            <a:pPr indent="0" lvl="0" marL="0" rtl="0" algn="l">
              <a:lnSpc>
                <a:spcPct val="75000"/>
              </a:lnSpc>
              <a:spcBef>
                <a:spcPts val="1200"/>
              </a:spcBef>
              <a:spcAft>
                <a:spcPts val="0"/>
              </a:spcAft>
              <a:buNone/>
            </a:pPr>
            <a:r>
              <a:rPr lang="ja"/>
              <a:t>小西：操作時の場合分けの各中身の具体的な処理を記述、処理を行うための関数の実装</a:t>
            </a:r>
            <a:endParaRPr/>
          </a:p>
          <a:p>
            <a:pPr indent="0" lvl="0" marL="0" rtl="0" algn="l">
              <a:lnSpc>
                <a:spcPct val="75000"/>
              </a:lnSpc>
              <a:spcBef>
                <a:spcPts val="1200"/>
              </a:spcBef>
              <a:spcAft>
                <a:spcPts val="0"/>
              </a:spcAft>
              <a:buNone/>
            </a:pPr>
            <a:r>
              <a:rPr lang="ja"/>
              <a:t>Q.ボーナスマス、アイテムマス、ギャンブルマスはそれぞれ何が起こる？</a:t>
            </a:r>
            <a:endParaRPr/>
          </a:p>
          <a:p>
            <a:pPr indent="0" lvl="0" marL="0" rtl="0" algn="l">
              <a:lnSpc>
                <a:spcPct val="75000"/>
              </a:lnSpc>
              <a:spcBef>
                <a:spcPts val="1200"/>
              </a:spcBef>
              <a:spcAft>
                <a:spcPts val="0"/>
              </a:spcAft>
              <a:buNone/>
            </a:pPr>
            <a:r>
              <a:rPr lang="ja"/>
              <a:t>A.</a:t>
            </a:r>
            <a:endParaRPr/>
          </a:p>
          <a:p>
            <a:pPr indent="0" lvl="0" marL="0" rtl="0" algn="l">
              <a:lnSpc>
                <a:spcPct val="75000"/>
              </a:lnSpc>
              <a:spcBef>
                <a:spcPts val="1200"/>
              </a:spcBef>
              <a:spcAft>
                <a:spcPts val="0"/>
              </a:spcAft>
              <a:buNone/>
            </a:pPr>
            <a:r>
              <a:rPr lang="ja"/>
              <a:t>Q.DBとの連携、具体的にどう苦労した？</a:t>
            </a:r>
            <a:endParaRPr/>
          </a:p>
          <a:p>
            <a:pPr indent="0" lvl="0" marL="0" rtl="0" algn="l">
              <a:lnSpc>
                <a:spcPct val="75000"/>
              </a:lnSpc>
              <a:spcBef>
                <a:spcPts val="1200"/>
              </a:spcBef>
              <a:spcAft>
                <a:spcPts val="0"/>
              </a:spcAft>
              <a:buNone/>
            </a:pPr>
            <a:r>
              <a:rPr lang="ja"/>
              <a:t>A.</a:t>
            </a:r>
            <a:endParaRPr/>
          </a:p>
          <a:p>
            <a:pPr indent="0" lvl="0" marL="0" rtl="0" algn="l">
              <a:lnSpc>
                <a:spcPct val="75000"/>
              </a:lnSpc>
              <a:spcBef>
                <a:spcPts val="1200"/>
              </a:spcBef>
              <a:spcAft>
                <a:spcPts val="0"/>
              </a:spcAft>
              <a:buNone/>
            </a:pPr>
            <a:r>
              <a:rPr lang="ja"/>
              <a:t>Q.実際に遊んでみたんですか？遊んでみてどうでしたか？</a:t>
            </a:r>
            <a:endParaRPr/>
          </a:p>
          <a:p>
            <a:pPr indent="0" lvl="0" marL="0" rtl="0" algn="l">
              <a:lnSpc>
                <a:spcPct val="75000"/>
              </a:lnSpc>
              <a:spcBef>
                <a:spcPts val="1200"/>
              </a:spcBef>
              <a:spcAft>
                <a:spcPts val="1200"/>
              </a:spcAft>
              <a:buNone/>
            </a:pPr>
            <a:r>
              <a:rPr lang="ja"/>
              <a:t>A.遊んでいる時は意識してアプリを開いていたが、定期的に歩行を促すためにゲーム状況を通知する機能などもあればより良いと感じた</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2" name="Shape 282"/>
        <p:cNvGrpSpPr/>
        <p:nvPr/>
      </p:nvGrpSpPr>
      <p:grpSpPr>
        <a:xfrm>
          <a:off x="0" y="0"/>
          <a:ext cx="0" cy="0"/>
          <a:chOff x="0" y="0"/>
          <a:chExt cx="0" cy="0"/>
        </a:xfrm>
      </p:grpSpPr>
      <p:sp>
        <p:nvSpPr>
          <p:cNvPr id="283" name="Google Shape;283;p29"/>
          <p:cNvSpPr txBox="1"/>
          <p:nvPr>
            <p:ph type="ctrTitle"/>
          </p:nvPr>
        </p:nvSpPr>
        <p:spPr>
          <a:xfrm>
            <a:off x="1858700" y="1165651"/>
            <a:ext cx="5361300" cy="746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ja"/>
              <a:t>タイトル案</a:t>
            </a:r>
            <a:endParaRPr/>
          </a:p>
        </p:txBody>
      </p:sp>
      <p:sp>
        <p:nvSpPr>
          <p:cNvPr id="284" name="Google Shape;284;p29"/>
          <p:cNvSpPr txBox="1"/>
          <p:nvPr>
            <p:ph idx="1" type="subTitle"/>
          </p:nvPr>
        </p:nvSpPr>
        <p:spPr>
          <a:xfrm>
            <a:off x="1858700" y="2071629"/>
            <a:ext cx="5361300" cy="186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・Step Warriors</a:t>
            </a:r>
            <a:endParaRPr/>
          </a:p>
          <a:p>
            <a:pPr indent="0" lvl="0" marL="0" rtl="0" algn="l">
              <a:spcBef>
                <a:spcPts val="0"/>
              </a:spcBef>
              <a:spcAft>
                <a:spcPts val="0"/>
              </a:spcAft>
              <a:buNone/>
            </a:pPr>
            <a:r>
              <a:rPr lang="ja"/>
              <a:t>・Foot Frenzy</a:t>
            </a:r>
            <a:endParaRPr/>
          </a:p>
          <a:p>
            <a:pPr indent="0" lvl="0" marL="0" rtl="0" algn="l">
              <a:spcBef>
                <a:spcPts val="0"/>
              </a:spcBef>
              <a:spcAft>
                <a:spcPts val="0"/>
              </a:spcAft>
              <a:buNone/>
            </a:pPr>
            <a:r>
              <a:rPr lang="ja"/>
              <a:t>・Foot Race Royale</a:t>
            </a:r>
            <a:endParaRPr/>
          </a:p>
          <a:p>
            <a:pPr indent="0" lvl="0" marL="0" rtl="0" algn="l">
              <a:spcBef>
                <a:spcPts val="0"/>
              </a:spcBef>
              <a:spcAft>
                <a:spcPts val="0"/>
              </a:spcAft>
              <a:buNone/>
            </a:pPr>
            <a:r>
              <a:rPr lang="ja"/>
              <a:t>・Step Conquerors</a:t>
            </a:r>
            <a:endParaRPr/>
          </a:p>
          <a:p>
            <a:pPr indent="0" lvl="0" marL="0" rtl="0" algn="l">
              <a:spcBef>
                <a:spcPts val="0"/>
              </a:spcBef>
              <a:spcAft>
                <a:spcPts val="0"/>
              </a:spcAft>
              <a:buNone/>
            </a:pPr>
            <a:r>
              <a:rPr lang="ja"/>
              <a:t>・Step Duelists</a:t>
            </a:r>
            <a:endParaRPr/>
          </a:p>
          <a:p>
            <a:pPr indent="0" lvl="0" marL="0" rtl="0" algn="l">
              <a:spcBef>
                <a:spcPts val="0"/>
              </a:spcBef>
              <a:spcAft>
                <a:spcPts val="0"/>
              </a:spcAft>
              <a:buNone/>
            </a:pPr>
            <a:r>
              <a:rPr lang="ja"/>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8" name="Shape 288"/>
        <p:cNvGrpSpPr/>
        <p:nvPr/>
      </p:nvGrpSpPr>
      <p:grpSpPr>
        <a:xfrm>
          <a:off x="0" y="0"/>
          <a:ext cx="0" cy="0"/>
          <a:chOff x="0" y="0"/>
          <a:chExt cx="0" cy="0"/>
        </a:xfrm>
      </p:grpSpPr>
      <p:sp>
        <p:nvSpPr>
          <p:cNvPr id="289" name="Google Shape;289;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90" name="Google Shape;290;p3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1" name="Google Shape;291;p30"/>
          <p:cNvPicPr preferRelativeResize="0"/>
          <p:nvPr/>
        </p:nvPicPr>
        <p:blipFill>
          <a:blip r:embed="rId3">
            <a:alphaModFix/>
          </a:blip>
          <a:stretch>
            <a:fillRect/>
          </a:stretch>
        </p:blipFill>
        <p:spPr>
          <a:xfrm>
            <a:off x="208975" y="210125"/>
            <a:ext cx="8717974" cy="4717474"/>
          </a:xfrm>
          <a:prstGeom prst="rect">
            <a:avLst/>
          </a:prstGeom>
          <a:noFill/>
          <a:ln>
            <a:noFill/>
          </a:ln>
        </p:spPr>
      </p:pic>
      <p:sp>
        <p:nvSpPr>
          <p:cNvPr id="292" name="Google Shape;292;p30"/>
          <p:cNvSpPr txBox="1"/>
          <p:nvPr/>
        </p:nvSpPr>
        <p:spPr>
          <a:xfrm>
            <a:off x="3284700" y="803575"/>
            <a:ext cx="2857500" cy="15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200">
              <a:solidFill>
                <a:schemeClr val="dk2"/>
              </a:solidFill>
              <a:latin typeface="Calibri"/>
              <a:ea typeface="Calibri"/>
              <a:cs typeface="Calibri"/>
              <a:sym typeface="Calibri"/>
            </a:endParaRPr>
          </a:p>
        </p:txBody>
      </p:sp>
      <p:sp>
        <p:nvSpPr>
          <p:cNvPr id="293" name="Google Shape;293;p30"/>
          <p:cNvSpPr/>
          <p:nvPr/>
        </p:nvSpPr>
        <p:spPr>
          <a:xfrm>
            <a:off x="2423863" y="695300"/>
            <a:ext cx="4448668" cy="110050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FF9900"/>
                </a:solidFill>
                <a:latin typeface="Georgia"/>
              </a:rPr>
              <a:t>Step Warriors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7" name="Shape 297"/>
        <p:cNvGrpSpPr/>
        <p:nvPr/>
      </p:nvGrpSpPr>
      <p:grpSpPr>
        <a:xfrm>
          <a:off x="0" y="0"/>
          <a:ext cx="0" cy="0"/>
          <a:chOff x="0" y="0"/>
          <a:chExt cx="0" cy="0"/>
        </a:xfrm>
      </p:grpSpPr>
      <p:sp>
        <p:nvSpPr>
          <p:cNvPr id="298" name="Google Shape;298;p31"/>
          <p:cNvSpPr txBox="1"/>
          <p:nvPr>
            <p:ph type="title"/>
          </p:nvPr>
        </p:nvSpPr>
        <p:spPr>
          <a:xfrm>
            <a:off x="819150" y="4183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作成するアプリのイメージ image of APP</a:t>
            </a:r>
            <a:endParaRPr/>
          </a:p>
        </p:txBody>
      </p:sp>
      <p:pic>
        <p:nvPicPr>
          <p:cNvPr id="299" name="Google Shape;299;p31"/>
          <p:cNvPicPr preferRelativeResize="0"/>
          <p:nvPr/>
        </p:nvPicPr>
        <p:blipFill>
          <a:blip r:embed="rId3">
            <a:alphaModFix/>
          </a:blip>
          <a:stretch>
            <a:fillRect/>
          </a:stretch>
        </p:blipFill>
        <p:spPr>
          <a:xfrm>
            <a:off x="3843210" y="1310460"/>
            <a:ext cx="2062662" cy="2062662"/>
          </a:xfrm>
          <a:prstGeom prst="rect">
            <a:avLst/>
          </a:prstGeom>
          <a:noFill/>
          <a:ln>
            <a:noFill/>
          </a:ln>
        </p:spPr>
      </p:pic>
      <p:pic>
        <p:nvPicPr>
          <p:cNvPr id="300" name="Google Shape;300;p31"/>
          <p:cNvPicPr preferRelativeResize="0"/>
          <p:nvPr/>
        </p:nvPicPr>
        <p:blipFill>
          <a:blip r:embed="rId4">
            <a:alphaModFix/>
          </a:blip>
          <a:stretch>
            <a:fillRect/>
          </a:stretch>
        </p:blipFill>
        <p:spPr>
          <a:xfrm>
            <a:off x="7823425" y="3236762"/>
            <a:ext cx="1059879" cy="1652826"/>
          </a:xfrm>
          <a:prstGeom prst="rect">
            <a:avLst/>
          </a:prstGeom>
          <a:noFill/>
          <a:ln>
            <a:noFill/>
          </a:ln>
        </p:spPr>
      </p:pic>
      <p:pic>
        <p:nvPicPr>
          <p:cNvPr id="301" name="Google Shape;301;p31"/>
          <p:cNvPicPr preferRelativeResize="0"/>
          <p:nvPr/>
        </p:nvPicPr>
        <p:blipFill>
          <a:blip r:embed="rId5">
            <a:alphaModFix/>
          </a:blip>
          <a:stretch>
            <a:fillRect/>
          </a:stretch>
        </p:blipFill>
        <p:spPr>
          <a:xfrm>
            <a:off x="6624251" y="2007795"/>
            <a:ext cx="1199176" cy="1542356"/>
          </a:xfrm>
          <a:prstGeom prst="rect">
            <a:avLst/>
          </a:prstGeom>
          <a:noFill/>
          <a:ln>
            <a:noFill/>
          </a:ln>
        </p:spPr>
      </p:pic>
      <p:pic>
        <p:nvPicPr>
          <p:cNvPr id="302" name="Google Shape;302;p31"/>
          <p:cNvPicPr preferRelativeResize="0"/>
          <p:nvPr/>
        </p:nvPicPr>
        <p:blipFill>
          <a:blip r:embed="rId4">
            <a:alphaModFix/>
          </a:blip>
          <a:stretch>
            <a:fillRect/>
          </a:stretch>
        </p:blipFill>
        <p:spPr>
          <a:xfrm flipH="1">
            <a:off x="724357" y="3044550"/>
            <a:ext cx="1059875" cy="1652850"/>
          </a:xfrm>
          <a:prstGeom prst="rect">
            <a:avLst/>
          </a:prstGeom>
          <a:noFill/>
          <a:ln>
            <a:noFill/>
          </a:ln>
        </p:spPr>
      </p:pic>
      <p:sp>
        <p:nvSpPr>
          <p:cNvPr id="303" name="Google Shape;303;p31"/>
          <p:cNvSpPr txBox="1"/>
          <p:nvPr/>
        </p:nvSpPr>
        <p:spPr>
          <a:xfrm>
            <a:off x="724350" y="4697400"/>
            <a:ext cx="1059900" cy="4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solidFill>
                  <a:schemeClr val="dk2"/>
                </a:solidFill>
              </a:rPr>
              <a:t>Player A</a:t>
            </a:r>
            <a:endParaRPr sz="1800">
              <a:solidFill>
                <a:schemeClr val="dk2"/>
              </a:solidFill>
            </a:endParaRPr>
          </a:p>
        </p:txBody>
      </p:sp>
      <p:sp>
        <p:nvSpPr>
          <p:cNvPr id="304" name="Google Shape;304;p31"/>
          <p:cNvSpPr txBox="1"/>
          <p:nvPr/>
        </p:nvSpPr>
        <p:spPr>
          <a:xfrm>
            <a:off x="7753815" y="4791200"/>
            <a:ext cx="1199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solidFill>
                  <a:schemeClr val="dk2"/>
                </a:solidFill>
              </a:rPr>
              <a:t>Player B</a:t>
            </a:r>
            <a:endParaRPr sz="1800">
              <a:solidFill>
                <a:schemeClr val="dk2"/>
              </a:solidFill>
            </a:endParaRPr>
          </a:p>
        </p:txBody>
      </p:sp>
      <p:pic>
        <p:nvPicPr>
          <p:cNvPr id="305" name="Google Shape;305;p31"/>
          <p:cNvPicPr preferRelativeResize="0"/>
          <p:nvPr/>
        </p:nvPicPr>
        <p:blipFill>
          <a:blip r:embed="rId5">
            <a:alphaModFix/>
          </a:blip>
          <a:stretch>
            <a:fillRect/>
          </a:stretch>
        </p:blipFill>
        <p:spPr>
          <a:xfrm flipH="1">
            <a:off x="1925654" y="2007800"/>
            <a:ext cx="1199176" cy="1542350"/>
          </a:xfrm>
          <a:prstGeom prst="rect">
            <a:avLst/>
          </a:prstGeom>
          <a:noFill/>
          <a:ln>
            <a:noFill/>
          </a:ln>
        </p:spPr>
      </p:pic>
      <p:sp>
        <p:nvSpPr>
          <p:cNvPr id="306" name="Google Shape;306;p31"/>
          <p:cNvSpPr/>
          <p:nvPr/>
        </p:nvSpPr>
        <p:spPr>
          <a:xfrm rot="-4661984">
            <a:off x="3059026" y="2324493"/>
            <a:ext cx="596184" cy="466020"/>
          </a:xfrm>
          <a:prstGeom prst="lightningBolt">
            <a:avLst/>
          </a:prstGeom>
          <a:solidFill>
            <a:srgbClr val="FFFF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7" name="Google Shape;307;p31"/>
          <p:cNvSpPr/>
          <p:nvPr/>
        </p:nvSpPr>
        <p:spPr>
          <a:xfrm rot="-10321706">
            <a:off x="6170029" y="2338733"/>
            <a:ext cx="596143" cy="466035"/>
          </a:xfrm>
          <a:prstGeom prst="lightningBolt">
            <a:avLst/>
          </a:prstGeom>
          <a:solidFill>
            <a:srgbClr val="FFFF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8" name="Google Shape;308;p31"/>
          <p:cNvSpPr/>
          <p:nvPr/>
        </p:nvSpPr>
        <p:spPr>
          <a:xfrm rot="-2542140">
            <a:off x="1628697" y="3200275"/>
            <a:ext cx="582280" cy="309827"/>
          </a:xfrm>
          <a:prstGeom prst="rightArrow">
            <a:avLst>
              <a:gd fmla="val 50000" name="adj1"/>
              <a:gd fmla="val 50000" name="adj2"/>
            </a:avLst>
          </a:prstGeom>
          <a:solidFill>
            <a:srgbClr val="00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9" name="Google Shape;309;p31"/>
          <p:cNvSpPr/>
          <p:nvPr/>
        </p:nvSpPr>
        <p:spPr>
          <a:xfrm rot="-8399649">
            <a:off x="7447302" y="3089387"/>
            <a:ext cx="582392" cy="309826"/>
          </a:xfrm>
          <a:prstGeom prst="rightArrow">
            <a:avLst>
              <a:gd fmla="val 50000" name="adj1"/>
              <a:gd fmla="val 50000" name="adj2"/>
            </a:avLst>
          </a:prstGeom>
          <a:solidFill>
            <a:srgbClr val="00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0" name="Google Shape;310;p31"/>
          <p:cNvSpPr txBox="1"/>
          <p:nvPr/>
        </p:nvSpPr>
        <p:spPr>
          <a:xfrm>
            <a:off x="522400" y="3021250"/>
            <a:ext cx="421200" cy="4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solidFill>
                  <a:schemeClr val="dk2"/>
                </a:solidFill>
              </a:rPr>
              <a:t>①</a:t>
            </a:r>
            <a:endParaRPr sz="1800">
              <a:solidFill>
                <a:schemeClr val="dk2"/>
              </a:solidFill>
            </a:endParaRPr>
          </a:p>
        </p:txBody>
      </p:sp>
      <p:sp>
        <p:nvSpPr>
          <p:cNvPr id="311" name="Google Shape;311;p31"/>
          <p:cNvSpPr txBox="1"/>
          <p:nvPr/>
        </p:nvSpPr>
        <p:spPr>
          <a:xfrm>
            <a:off x="1784225" y="1674425"/>
            <a:ext cx="421200" cy="4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solidFill>
                  <a:schemeClr val="dk2"/>
                </a:solidFill>
              </a:rPr>
              <a:t>②</a:t>
            </a:r>
            <a:endParaRPr sz="1800">
              <a:solidFill>
                <a:schemeClr val="dk2"/>
              </a:solidFill>
            </a:endParaRPr>
          </a:p>
        </p:txBody>
      </p:sp>
      <p:sp>
        <p:nvSpPr>
          <p:cNvPr id="312" name="Google Shape;312;p31"/>
          <p:cNvSpPr txBox="1"/>
          <p:nvPr/>
        </p:nvSpPr>
        <p:spPr>
          <a:xfrm>
            <a:off x="3326925" y="1003050"/>
            <a:ext cx="421200" cy="4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solidFill>
                  <a:schemeClr val="dk2"/>
                </a:solidFill>
              </a:rPr>
              <a:t>③</a:t>
            </a:r>
            <a:endParaRPr sz="1800">
              <a:solidFill>
                <a:schemeClr val="dk2"/>
              </a:solidFill>
            </a:endParaRPr>
          </a:p>
        </p:txBody>
      </p:sp>
      <p:sp>
        <p:nvSpPr>
          <p:cNvPr id="313" name="Google Shape;313;p31"/>
          <p:cNvSpPr txBox="1"/>
          <p:nvPr/>
        </p:nvSpPr>
        <p:spPr>
          <a:xfrm>
            <a:off x="1993825" y="4097275"/>
            <a:ext cx="5959800" cy="9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solidFill>
                  <a:schemeClr val="dk2"/>
                </a:solidFill>
              </a:rPr>
              <a:t>①現実世界で歩く　Walk in the real world</a:t>
            </a:r>
            <a:endParaRPr sz="1800">
              <a:solidFill>
                <a:schemeClr val="dk2"/>
              </a:solidFill>
            </a:endParaRPr>
          </a:p>
          <a:p>
            <a:pPr indent="0" lvl="0" marL="0" rtl="0" algn="l">
              <a:spcBef>
                <a:spcPts val="0"/>
              </a:spcBef>
              <a:spcAft>
                <a:spcPts val="0"/>
              </a:spcAft>
              <a:buNone/>
            </a:pPr>
            <a:r>
              <a:rPr lang="ja" sz="1800">
                <a:solidFill>
                  <a:schemeClr val="dk2"/>
                </a:solidFill>
              </a:rPr>
              <a:t>②ゲームアプリで操作を行う　control in the game app</a:t>
            </a:r>
            <a:endParaRPr sz="1800">
              <a:solidFill>
                <a:schemeClr val="dk2"/>
              </a:solidFill>
            </a:endParaRPr>
          </a:p>
          <a:p>
            <a:pPr indent="0" lvl="0" marL="0" rtl="0" algn="l">
              <a:spcBef>
                <a:spcPts val="0"/>
              </a:spcBef>
              <a:spcAft>
                <a:spcPts val="0"/>
              </a:spcAft>
              <a:buNone/>
            </a:pPr>
            <a:r>
              <a:rPr lang="ja" sz="1800">
                <a:solidFill>
                  <a:schemeClr val="dk2"/>
                </a:solidFill>
              </a:rPr>
              <a:t>③ゲーム内で2人が対戦　two players battle in the game</a:t>
            </a:r>
            <a:endParaRPr sz="1800">
              <a:solidFill>
                <a:schemeClr val="dk2"/>
              </a:solidFill>
            </a:endParaRPr>
          </a:p>
        </p:txBody>
      </p:sp>
      <p:sp>
        <p:nvSpPr>
          <p:cNvPr id="314" name="Google Shape;314;p31"/>
          <p:cNvSpPr txBox="1"/>
          <p:nvPr/>
        </p:nvSpPr>
        <p:spPr>
          <a:xfrm>
            <a:off x="3748113" y="1017725"/>
            <a:ext cx="2392500" cy="2361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600">
                <a:solidFill>
                  <a:schemeClr val="dk2"/>
                </a:solidFill>
              </a:rPr>
              <a:t>ゲーム内 in the APP</a:t>
            </a:r>
            <a:endParaRPr sz="1600">
              <a:solidFill>
                <a:schemeClr val="dk2"/>
              </a:solidFill>
            </a:endParaRPr>
          </a:p>
        </p:txBody>
      </p:sp>
      <p:sp>
        <p:nvSpPr>
          <p:cNvPr id="315" name="Google Shape;315;p31"/>
          <p:cNvSpPr txBox="1"/>
          <p:nvPr/>
        </p:nvSpPr>
        <p:spPr>
          <a:xfrm>
            <a:off x="3326925" y="3417100"/>
            <a:ext cx="3952800" cy="615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solidFill>
                  <a:schemeClr val="dk2"/>
                </a:solidFill>
              </a:rPr>
              <a:t>※ゲーム内容は格闘ゲームではありません</a:t>
            </a:r>
            <a:endParaRPr>
              <a:solidFill>
                <a:schemeClr val="dk2"/>
              </a:solidFill>
            </a:endParaRPr>
          </a:p>
          <a:p>
            <a:pPr indent="0" lvl="0" marL="0" rtl="0" algn="l">
              <a:spcBef>
                <a:spcPts val="0"/>
              </a:spcBef>
              <a:spcAft>
                <a:spcPts val="0"/>
              </a:spcAft>
              <a:buNone/>
            </a:pPr>
            <a:r>
              <a:rPr lang="ja">
                <a:solidFill>
                  <a:schemeClr val="dk2"/>
                </a:solidFill>
              </a:rPr>
              <a:t>* The game we create is not a fighting game.</a:t>
            </a:r>
            <a:endParaRPr>
              <a:solidFill>
                <a:schemeClr val="dk2"/>
              </a:solidFill>
            </a:endParaRPr>
          </a:p>
        </p:txBody>
      </p:sp>
      <p:pic>
        <p:nvPicPr>
          <p:cNvPr id="316" name="Google Shape;316;p31"/>
          <p:cNvPicPr preferRelativeResize="0"/>
          <p:nvPr/>
        </p:nvPicPr>
        <p:blipFill>
          <a:blip r:embed="rId6">
            <a:alphaModFix/>
          </a:blip>
          <a:stretch>
            <a:fillRect/>
          </a:stretch>
        </p:blipFill>
        <p:spPr>
          <a:xfrm>
            <a:off x="3648275" y="1372925"/>
            <a:ext cx="2587426" cy="20001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3142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アプリ作成の</a:t>
            </a:r>
            <a:r>
              <a:rPr lang="ja"/>
              <a:t>背景 Background </a:t>
            </a:r>
            <a:endParaRPr/>
          </a:p>
        </p:txBody>
      </p:sp>
      <p:sp>
        <p:nvSpPr>
          <p:cNvPr id="135" name="Google Shape;135;p14"/>
          <p:cNvSpPr txBox="1"/>
          <p:nvPr>
            <p:ph idx="1" type="body"/>
          </p:nvPr>
        </p:nvSpPr>
        <p:spPr>
          <a:xfrm>
            <a:off x="311700" y="961725"/>
            <a:ext cx="8520600" cy="387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600"/>
              <a:t>近年、リモートワークやイベントのオンライン開催</a:t>
            </a:r>
            <a:endParaRPr sz="1600"/>
          </a:p>
          <a:p>
            <a:pPr indent="0" lvl="0" marL="0" rtl="0" algn="l">
              <a:lnSpc>
                <a:spcPct val="100000"/>
              </a:lnSpc>
              <a:spcBef>
                <a:spcPts val="1200"/>
              </a:spcBef>
              <a:spcAft>
                <a:spcPts val="0"/>
              </a:spcAft>
              <a:buNone/>
            </a:pPr>
            <a:r>
              <a:rPr lang="ja" sz="1600"/>
              <a:t>などにより外出する機会が減少している</a:t>
            </a:r>
            <a:endParaRPr sz="1600"/>
          </a:p>
          <a:p>
            <a:pPr indent="0" lvl="0" marL="0" rtl="0" algn="l">
              <a:lnSpc>
                <a:spcPct val="100000"/>
              </a:lnSpc>
              <a:spcBef>
                <a:spcPts val="1200"/>
              </a:spcBef>
              <a:spcAft>
                <a:spcPts val="0"/>
              </a:spcAft>
              <a:buNone/>
            </a:pPr>
            <a:r>
              <a:rPr lang="ja" sz="1600"/>
              <a:t>→</a:t>
            </a:r>
            <a:r>
              <a:rPr b="1" lang="ja" sz="1600"/>
              <a:t>作成するアプリを通じて歩行を促したい</a:t>
            </a:r>
            <a:endParaRPr b="1" sz="1600"/>
          </a:p>
          <a:p>
            <a:pPr indent="0" lvl="0" marL="0" rtl="0" algn="l">
              <a:lnSpc>
                <a:spcPct val="100000"/>
              </a:lnSpc>
              <a:spcBef>
                <a:spcPts val="1200"/>
              </a:spcBef>
              <a:spcAft>
                <a:spcPts val="0"/>
              </a:spcAft>
              <a:buNone/>
            </a:pPr>
            <a:r>
              <a:t/>
            </a:r>
            <a:endParaRPr sz="1600"/>
          </a:p>
          <a:p>
            <a:pPr indent="0" lvl="0" marL="0" rtl="0" algn="l">
              <a:lnSpc>
                <a:spcPct val="100000"/>
              </a:lnSpc>
              <a:spcBef>
                <a:spcPts val="1200"/>
              </a:spcBef>
              <a:spcAft>
                <a:spcPts val="0"/>
              </a:spcAft>
              <a:buNone/>
            </a:pPr>
            <a:r>
              <a:rPr lang="ja" sz="1600"/>
              <a:t>In recent years, opportunities to go outside have decreased </a:t>
            </a:r>
            <a:endParaRPr sz="1600"/>
          </a:p>
          <a:p>
            <a:pPr indent="0" lvl="0" marL="0" rtl="0" algn="l">
              <a:lnSpc>
                <a:spcPct val="100000"/>
              </a:lnSpc>
              <a:spcBef>
                <a:spcPts val="1200"/>
              </a:spcBef>
              <a:spcAft>
                <a:spcPts val="0"/>
              </a:spcAft>
              <a:buNone/>
            </a:pPr>
            <a:r>
              <a:rPr lang="ja" sz="1600"/>
              <a:t>due to remote work and the online hosting of events.</a:t>
            </a:r>
            <a:endParaRPr sz="1600"/>
          </a:p>
          <a:p>
            <a:pPr indent="0" lvl="0" marL="0" rtl="0" algn="l">
              <a:lnSpc>
                <a:spcPct val="100000"/>
              </a:lnSpc>
              <a:spcBef>
                <a:spcPts val="1200"/>
              </a:spcBef>
              <a:spcAft>
                <a:spcPts val="0"/>
              </a:spcAft>
              <a:buNone/>
            </a:pPr>
            <a:r>
              <a:rPr lang="ja" sz="1600"/>
              <a:t>→</a:t>
            </a:r>
            <a:r>
              <a:rPr b="1" lang="ja" sz="1600"/>
              <a:t>We want to encourage people to walk more through </a:t>
            </a:r>
            <a:endParaRPr b="1" sz="1600"/>
          </a:p>
          <a:p>
            <a:pPr indent="0" lvl="0" marL="0" rtl="0" algn="l">
              <a:lnSpc>
                <a:spcPct val="100000"/>
              </a:lnSpc>
              <a:spcBef>
                <a:spcPts val="1200"/>
              </a:spcBef>
              <a:spcAft>
                <a:spcPts val="0"/>
              </a:spcAft>
              <a:buNone/>
            </a:pPr>
            <a:r>
              <a:rPr b="1" lang="ja" sz="1600"/>
              <a:t>the app we develop.</a:t>
            </a:r>
            <a:endParaRPr b="1" sz="1600"/>
          </a:p>
          <a:p>
            <a:pPr indent="0" lvl="0" marL="0" rtl="0" algn="l">
              <a:lnSpc>
                <a:spcPct val="100000"/>
              </a:lnSpc>
              <a:spcBef>
                <a:spcPts val="1200"/>
              </a:spcBef>
              <a:spcAft>
                <a:spcPts val="0"/>
              </a:spcAft>
              <a:buNone/>
            </a:pPr>
            <a:r>
              <a:t/>
            </a:r>
            <a:endParaRPr b="1" sz="1600"/>
          </a:p>
          <a:p>
            <a:pPr indent="0" lvl="0" marL="0" rtl="0" algn="l">
              <a:lnSpc>
                <a:spcPct val="100000"/>
              </a:lnSpc>
              <a:spcBef>
                <a:spcPts val="1200"/>
              </a:spcBef>
              <a:spcAft>
                <a:spcPts val="1200"/>
              </a:spcAft>
              <a:buNone/>
            </a:pPr>
            <a:r>
              <a:rPr lang="ja" sz="1600">
                <a:solidFill>
                  <a:srgbClr val="0D0D0D"/>
                </a:solidFill>
              </a:rPr>
              <a:t>参考：</a:t>
            </a:r>
            <a:r>
              <a:rPr lang="ja" sz="1600" u="sng">
                <a:solidFill>
                  <a:schemeClr val="hlink"/>
                </a:solidFill>
                <a:hlinkClick r:id="rId3"/>
              </a:rPr>
              <a:t>https://news.yahoo.co.jp/articles/671e342f9ddefabeae8ebdf8832bfb6dcd897319</a:t>
            </a:r>
            <a:endParaRPr sz="1600"/>
          </a:p>
        </p:txBody>
      </p:sp>
      <p:pic>
        <p:nvPicPr>
          <p:cNvPr id="136" name="Google Shape;136;p14"/>
          <p:cNvPicPr preferRelativeResize="0"/>
          <p:nvPr/>
        </p:nvPicPr>
        <p:blipFill>
          <a:blip r:embed="rId4">
            <a:alphaModFix/>
          </a:blip>
          <a:stretch>
            <a:fillRect/>
          </a:stretch>
        </p:blipFill>
        <p:spPr>
          <a:xfrm>
            <a:off x="5362400" y="1126725"/>
            <a:ext cx="3545602" cy="19944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3142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アプリ作成の背景 Background</a:t>
            </a:r>
            <a:endParaRPr/>
          </a:p>
        </p:txBody>
      </p:sp>
      <p:sp>
        <p:nvSpPr>
          <p:cNvPr id="142" name="Google Shape;142;p15"/>
          <p:cNvSpPr txBox="1"/>
          <p:nvPr>
            <p:ph idx="1" type="body"/>
          </p:nvPr>
        </p:nvSpPr>
        <p:spPr>
          <a:xfrm>
            <a:off x="311700" y="962275"/>
            <a:ext cx="8339100" cy="180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500"/>
              <a:t>すでに歩くことを促すアプリ、歩数に応じて報酬を与えるアプリ（例：ポイ活アプリ）や、現実世界とリンクしたマップでプレ</a:t>
            </a:r>
            <a:r>
              <a:rPr lang="ja" sz="1500"/>
              <a:t>イする</a:t>
            </a:r>
            <a:r>
              <a:rPr lang="ja" sz="1500"/>
              <a:t>アプリ（例：ポケモンGO）は存在する</a:t>
            </a:r>
            <a:endParaRPr sz="1500"/>
          </a:p>
          <a:p>
            <a:pPr indent="0" lvl="0" marL="0" rtl="0" algn="l">
              <a:spcBef>
                <a:spcPts val="1200"/>
              </a:spcBef>
              <a:spcAft>
                <a:spcPts val="0"/>
              </a:spcAft>
              <a:buNone/>
            </a:pPr>
            <a:r>
              <a:rPr lang="ja" sz="1500"/>
              <a:t>しかし、こういったゲームは得られるポイントが少なく意識して歩こうと思えなかったり、時間や場所に拘束されがち</a:t>
            </a:r>
            <a:endParaRPr sz="1500"/>
          </a:p>
          <a:p>
            <a:pPr indent="0" lvl="0" marL="0" rtl="0" algn="l">
              <a:spcBef>
                <a:spcPts val="1200"/>
              </a:spcBef>
              <a:spcAft>
                <a:spcPts val="1200"/>
              </a:spcAft>
              <a:buNone/>
            </a:pPr>
            <a:r>
              <a:rPr lang="ja" sz="1500"/>
              <a:t>→</a:t>
            </a:r>
            <a:r>
              <a:rPr b="1" lang="ja" sz="1500"/>
              <a:t>歩くことだけに専念できない人でも他人と対戦して楽しめるアプリを作成することで、人の競争心を煽り、日常生活で歩行を取り入れる後押しをする。</a:t>
            </a:r>
            <a:endParaRPr b="1" sz="1500"/>
          </a:p>
        </p:txBody>
      </p:sp>
      <p:sp>
        <p:nvSpPr>
          <p:cNvPr id="143" name="Google Shape;143;p15"/>
          <p:cNvSpPr txBox="1"/>
          <p:nvPr>
            <p:ph idx="1" type="body"/>
          </p:nvPr>
        </p:nvSpPr>
        <p:spPr>
          <a:xfrm>
            <a:off x="311700" y="2905425"/>
            <a:ext cx="8520600" cy="2238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ja" sz="1600"/>
              <a:t>There are already apps that reward players based on the number of steps they take (point hoarding app) and apps that play on maps linked to the real world (Pokémon GO).</a:t>
            </a:r>
            <a:endParaRPr sz="1600"/>
          </a:p>
          <a:p>
            <a:pPr indent="0" lvl="0" marL="0" rtl="0" algn="l">
              <a:spcBef>
                <a:spcPts val="1200"/>
              </a:spcBef>
              <a:spcAft>
                <a:spcPts val="0"/>
              </a:spcAft>
              <a:buNone/>
            </a:pPr>
            <a:r>
              <a:rPr lang="ja" sz="1600"/>
              <a:t>However, these games are not so much about the points you get, and you don't want to walk all the way,　or</a:t>
            </a:r>
            <a:endParaRPr sz="1600"/>
          </a:p>
          <a:p>
            <a:pPr indent="0" lvl="0" marL="0" rtl="0" algn="l">
              <a:spcBef>
                <a:spcPts val="1200"/>
              </a:spcBef>
              <a:spcAft>
                <a:spcPts val="0"/>
              </a:spcAft>
              <a:buNone/>
            </a:pPr>
            <a:r>
              <a:rPr lang="ja" sz="1600"/>
              <a:t>tend to be restricted by time and place</a:t>
            </a:r>
            <a:endParaRPr sz="1600"/>
          </a:p>
          <a:p>
            <a:pPr indent="0" lvl="0" marL="0" rtl="0" algn="l">
              <a:spcBef>
                <a:spcPts val="1200"/>
              </a:spcBef>
              <a:spcAft>
                <a:spcPts val="0"/>
              </a:spcAft>
              <a:buNone/>
            </a:pPr>
            <a:r>
              <a:rPr lang="ja" sz="1600"/>
              <a:t>→Create apps that allow people who cannot focus on walking to enjoy playing against others, fueling the competitive spiritthere</a:t>
            </a:r>
            <a:endParaRPr sz="1600"/>
          </a:p>
          <a:p>
            <a:pPr indent="0" lvl="0" marL="0" rtl="0" algn="l">
              <a:spcBef>
                <a:spcPts val="1200"/>
              </a:spcBef>
              <a:spcAft>
                <a:spcPts val="0"/>
              </a:spcAft>
              <a:buNone/>
            </a:pPr>
            <a:r>
              <a:rPr lang="ja" sz="1600"/>
              <a:t>by encouraging them to incorporate walking into their daily lives.</a:t>
            </a:r>
            <a:endParaRPr sz="1600"/>
          </a:p>
          <a:p>
            <a:pPr indent="0" lvl="0" marL="0" rtl="0" algn="l">
              <a:spcBef>
                <a:spcPts val="1200"/>
              </a:spcBef>
              <a:spcAft>
                <a:spcPts val="120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424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作成するアプリの概要 Abstract of APP</a:t>
            </a:r>
            <a:endParaRPr/>
          </a:p>
        </p:txBody>
      </p:sp>
      <p:sp>
        <p:nvSpPr>
          <p:cNvPr id="149" name="Google Shape;149;p16"/>
          <p:cNvSpPr txBox="1"/>
          <p:nvPr>
            <p:ph idx="1" type="body"/>
          </p:nvPr>
        </p:nvSpPr>
        <p:spPr>
          <a:xfrm>
            <a:off x="311700" y="1152475"/>
            <a:ext cx="8520600" cy="16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ja" sz="1900"/>
              <a:t>現実世界での</a:t>
            </a:r>
            <a:r>
              <a:rPr b="1" lang="ja" sz="1900"/>
              <a:t>歩数</a:t>
            </a:r>
            <a:r>
              <a:rPr b="1" lang="ja" sz="1900"/>
              <a:t>を計測し、</a:t>
            </a:r>
            <a:r>
              <a:rPr b="1" lang="ja" sz="1900"/>
              <a:t>たくさん歩くことで有利になるゲームアプリ　</a:t>
            </a:r>
            <a:r>
              <a:rPr lang="ja" sz="1900"/>
              <a:t>（Androidスマートフォン向け）</a:t>
            </a:r>
            <a:endParaRPr sz="1900"/>
          </a:p>
          <a:p>
            <a:pPr indent="0" lvl="0" marL="0" rtl="0" algn="l">
              <a:spcBef>
                <a:spcPts val="1200"/>
              </a:spcBef>
              <a:spcAft>
                <a:spcPts val="0"/>
              </a:spcAft>
              <a:buNone/>
            </a:pPr>
            <a:r>
              <a:rPr b="1" lang="ja" sz="1900"/>
              <a:t>努力（歩行）、運（乱数要素）、実力（戦略）の全てにより展開が変わる！</a:t>
            </a:r>
            <a:endParaRPr b="1" sz="1900"/>
          </a:p>
          <a:p>
            <a:pPr indent="0" lvl="0" marL="0" rtl="0" algn="l">
              <a:spcBef>
                <a:spcPts val="1200"/>
              </a:spcBef>
              <a:spcAft>
                <a:spcPts val="1200"/>
              </a:spcAft>
              <a:buNone/>
            </a:pPr>
            <a:r>
              <a:t/>
            </a:r>
            <a:endParaRPr/>
          </a:p>
        </p:txBody>
      </p:sp>
      <p:sp>
        <p:nvSpPr>
          <p:cNvPr id="150" name="Google Shape;150;p16"/>
          <p:cNvSpPr txBox="1"/>
          <p:nvPr>
            <p:ph idx="1" type="body"/>
          </p:nvPr>
        </p:nvSpPr>
        <p:spPr>
          <a:xfrm>
            <a:off x="311700" y="2941325"/>
            <a:ext cx="8520600" cy="203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ja" sz="1600">
                <a:solidFill>
                  <a:srgbClr val="0D0D0D"/>
                </a:solidFill>
                <a:highlight>
                  <a:srgbClr val="FFFFFF"/>
                </a:highlight>
                <a:latin typeface="Arial"/>
                <a:ea typeface="Arial"/>
                <a:cs typeface="Arial"/>
                <a:sym typeface="Arial"/>
              </a:rPr>
              <a:t>A game app</a:t>
            </a:r>
            <a:r>
              <a:rPr lang="ja" sz="1600">
                <a:solidFill>
                  <a:srgbClr val="0D0D0D"/>
                </a:solidFill>
                <a:highlight>
                  <a:srgbClr val="FFFFFF"/>
                </a:highlight>
                <a:latin typeface="Arial"/>
                <a:ea typeface="Arial"/>
                <a:cs typeface="Arial"/>
                <a:sym typeface="Arial"/>
              </a:rPr>
              <a:t> for Android smartphones </a:t>
            </a:r>
            <a:r>
              <a:rPr b="1" lang="ja" sz="1600">
                <a:solidFill>
                  <a:srgbClr val="0D0D0D"/>
                </a:solidFill>
                <a:highlight>
                  <a:srgbClr val="FFFFFF"/>
                </a:highlight>
                <a:latin typeface="Arial"/>
                <a:ea typeface="Arial"/>
                <a:cs typeface="Arial"/>
                <a:sym typeface="Arial"/>
              </a:rPr>
              <a:t>that measures real-world steps, and rewards you with in-game advantages for walking a lot. </a:t>
            </a:r>
            <a:endParaRPr b="1" sz="1600">
              <a:solidFill>
                <a:srgbClr val="0D0D0D"/>
              </a:solidFill>
              <a:highlight>
                <a:srgbClr val="FFFFFF"/>
              </a:highlight>
              <a:latin typeface="Arial"/>
              <a:ea typeface="Arial"/>
              <a:cs typeface="Arial"/>
              <a:sym typeface="Arial"/>
            </a:endParaRPr>
          </a:p>
          <a:p>
            <a:pPr indent="0" lvl="0" marL="0" rtl="0" algn="l">
              <a:spcBef>
                <a:spcPts val="1500"/>
              </a:spcBef>
              <a:spcAft>
                <a:spcPts val="0"/>
              </a:spcAft>
              <a:buNone/>
            </a:pPr>
            <a:r>
              <a:rPr b="1" lang="ja" sz="1600">
                <a:solidFill>
                  <a:srgbClr val="0D0D0D"/>
                </a:solidFill>
                <a:highlight>
                  <a:srgbClr val="FFFFFF"/>
                </a:highlight>
                <a:latin typeface="Arial"/>
                <a:ea typeface="Arial"/>
                <a:cs typeface="Arial"/>
                <a:sym typeface="Arial"/>
              </a:rPr>
              <a:t>The game unfolds based on a combination of effort (walking), luck (random elements), and skill (strategy)!</a:t>
            </a:r>
            <a:endParaRPr b="1" sz="1600">
              <a:solidFill>
                <a:srgbClr val="0D0D0D"/>
              </a:solidFill>
              <a:highlight>
                <a:srgbClr val="FFFFFF"/>
              </a:highlight>
              <a:latin typeface="Arial"/>
              <a:ea typeface="Arial"/>
              <a:cs typeface="Arial"/>
              <a:sym typeface="Arial"/>
            </a:endParaRPr>
          </a:p>
          <a:p>
            <a:pPr indent="0" lvl="0" marL="0" rtl="0" algn="l">
              <a:spcBef>
                <a:spcPts val="1500"/>
              </a:spcBef>
              <a:spcAft>
                <a:spcPts val="12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411575"/>
            <a:ext cx="64023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ゲームの詳細  Detail of the Game</a:t>
            </a:r>
            <a:endParaRPr/>
          </a:p>
        </p:txBody>
      </p:sp>
      <p:sp>
        <p:nvSpPr>
          <p:cNvPr id="156" name="Google Shape;156;p17"/>
          <p:cNvSpPr txBox="1"/>
          <p:nvPr>
            <p:ph idx="1" type="body"/>
          </p:nvPr>
        </p:nvSpPr>
        <p:spPr>
          <a:xfrm>
            <a:off x="375875" y="1018050"/>
            <a:ext cx="8659500" cy="39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ja" sz="1600" u="sng"/>
              <a:t>ゲームルール</a:t>
            </a:r>
            <a:endParaRPr b="1" sz="1600" u="sng"/>
          </a:p>
          <a:p>
            <a:pPr indent="0" lvl="0" marL="0" rtl="0" algn="l">
              <a:lnSpc>
                <a:spcPct val="75000"/>
              </a:lnSpc>
              <a:spcBef>
                <a:spcPts val="1200"/>
              </a:spcBef>
              <a:spcAft>
                <a:spcPts val="0"/>
              </a:spcAft>
              <a:buNone/>
            </a:pPr>
            <a:r>
              <a:rPr lang="ja" sz="1400"/>
              <a:t>・マップ上で二人のプレイヤーが</a:t>
            </a:r>
            <a:r>
              <a:rPr lang="ja" sz="1400"/>
              <a:t>戦う</a:t>
            </a:r>
            <a:r>
              <a:rPr lang="ja" sz="1400"/>
              <a:t>陣取りゲーム</a:t>
            </a:r>
            <a:endParaRPr sz="1400"/>
          </a:p>
          <a:p>
            <a:pPr indent="0" lvl="0" marL="0" rtl="0" algn="l">
              <a:lnSpc>
                <a:spcPct val="75000"/>
              </a:lnSpc>
              <a:spcBef>
                <a:spcPts val="1200"/>
              </a:spcBef>
              <a:spcAft>
                <a:spcPts val="0"/>
              </a:spcAft>
              <a:buNone/>
            </a:pPr>
            <a:r>
              <a:rPr lang="ja" sz="1400"/>
              <a:t>・マスを塗るとスコアを獲得でき、最終的に高い方の勝ち</a:t>
            </a:r>
            <a:endParaRPr sz="1400"/>
          </a:p>
          <a:p>
            <a:pPr indent="0" lvl="0" marL="0" rtl="0" algn="l">
              <a:lnSpc>
                <a:spcPct val="75000"/>
              </a:lnSpc>
              <a:spcBef>
                <a:spcPts val="1200"/>
              </a:spcBef>
              <a:spcAft>
                <a:spcPts val="0"/>
              </a:spcAft>
              <a:buNone/>
            </a:pPr>
            <a:r>
              <a:rPr lang="ja" sz="1400"/>
              <a:t>・</a:t>
            </a:r>
            <a:r>
              <a:rPr lang="ja" sz="1400"/>
              <a:t>各自好きなタイミングで歩数を使って、移動、マスを塗る、</a:t>
            </a:r>
            <a:endParaRPr sz="1400"/>
          </a:p>
          <a:p>
            <a:pPr indent="0" lvl="0" marL="0" rtl="0" algn="l">
              <a:lnSpc>
                <a:spcPct val="75000"/>
              </a:lnSpc>
              <a:spcBef>
                <a:spcPts val="1200"/>
              </a:spcBef>
              <a:spcAft>
                <a:spcPts val="0"/>
              </a:spcAft>
              <a:buNone/>
            </a:pPr>
            <a:r>
              <a:rPr lang="ja" sz="1400"/>
              <a:t>　アイテムを使う、等の行動</a:t>
            </a:r>
            <a:r>
              <a:rPr lang="ja" sz="1400"/>
              <a:t>をとる</a:t>
            </a:r>
            <a:endParaRPr sz="1400"/>
          </a:p>
          <a:p>
            <a:pPr indent="0" lvl="0" marL="0" rtl="0" algn="l">
              <a:lnSpc>
                <a:spcPct val="75000"/>
              </a:lnSpc>
              <a:spcBef>
                <a:spcPts val="1200"/>
              </a:spcBef>
              <a:spcAft>
                <a:spcPts val="0"/>
              </a:spcAft>
              <a:buNone/>
            </a:pPr>
            <a:r>
              <a:rPr lang="ja" sz="1400"/>
              <a:t>・</a:t>
            </a:r>
            <a:r>
              <a:rPr lang="ja" sz="1400"/>
              <a:t>ボーナス、ギャンブル、アイテムなどのイベント発生</a:t>
            </a:r>
            <a:endParaRPr sz="1400"/>
          </a:p>
          <a:p>
            <a:pPr indent="0" lvl="0" marL="0" rtl="0" algn="l">
              <a:spcBef>
                <a:spcPts val="1200"/>
              </a:spcBef>
              <a:spcAft>
                <a:spcPts val="0"/>
              </a:spcAft>
              <a:buNone/>
            </a:pPr>
            <a:r>
              <a:rPr b="1" lang="ja" sz="1600" u="sng"/>
              <a:t>Game rule</a:t>
            </a:r>
            <a:endParaRPr b="1" sz="1600" u="sng"/>
          </a:p>
          <a:p>
            <a:pPr indent="0" lvl="0" marL="0" rtl="0" algn="l">
              <a:lnSpc>
                <a:spcPct val="75000"/>
              </a:lnSpc>
              <a:spcBef>
                <a:spcPts val="1200"/>
              </a:spcBef>
              <a:spcAft>
                <a:spcPts val="0"/>
              </a:spcAft>
              <a:buNone/>
            </a:pPr>
            <a:r>
              <a:rPr lang="ja" sz="1400"/>
              <a:t>・A territory game between two players on a map.</a:t>
            </a:r>
            <a:endParaRPr sz="1400"/>
          </a:p>
          <a:p>
            <a:pPr indent="0" lvl="0" marL="0" rtl="0" algn="l">
              <a:lnSpc>
                <a:spcPct val="75000"/>
              </a:lnSpc>
              <a:spcBef>
                <a:spcPts val="1200"/>
              </a:spcBef>
              <a:spcAft>
                <a:spcPts val="0"/>
              </a:spcAft>
              <a:buNone/>
            </a:pPr>
            <a:r>
              <a:rPr lang="ja" sz="1400"/>
              <a:t>・Painting the squares reads earning a score. </a:t>
            </a:r>
            <a:endParaRPr sz="1400"/>
          </a:p>
          <a:p>
            <a:pPr indent="0" lvl="0" marL="0" rtl="0" algn="l">
              <a:lnSpc>
                <a:spcPct val="75000"/>
              </a:lnSpc>
              <a:spcBef>
                <a:spcPts val="1200"/>
              </a:spcBef>
              <a:spcAft>
                <a:spcPts val="0"/>
              </a:spcAft>
              <a:buNone/>
            </a:pPr>
            <a:r>
              <a:rPr lang="ja" sz="1400"/>
              <a:t>    The player who get higher score wins.</a:t>
            </a:r>
            <a:endParaRPr sz="1400"/>
          </a:p>
          <a:p>
            <a:pPr indent="0" lvl="0" marL="0" rtl="0" algn="l">
              <a:lnSpc>
                <a:spcPct val="75000"/>
              </a:lnSpc>
              <a:spcBef>
                <a:spcPts val="1200"/>
              </a:spcBef>
              <a:spcAft>
                <a:spcPts val="0"/>
              </a:spcAft>
              <a:buNone/>
            </a:pPr>
            <a:r>
              <a:rPr lang="ja" sz="1400"/>
              <a:t>・Each player can use the points to the number of steps to move, </a:t>
            </a:r>
            <a:endParaRPr sz="1400"/>
          </a:p>
          <a:p>
            <a:pPr indent="0" lvl="0" marL="0" rtl="0" algn="l">
              <a:lnSpc>
                <a:spcPct val="75000"/>
              </a:lnSpc>
              <a:spcBef>
                <a:spcPts val="1200"/>
              </a:spcBef>
              <a:spcAft>
                <a:spcPts val="0"/>
              </a:spcAft>
              <a:buNone/>
            </a:pPr>
            <a:r>
              <a:rPr lang="ja" sz="1400"/>
              <a:t>     paint squares, use items at any time.</a:t>
            </a:r>
            <a:endParaRPr sz="1400"/>
          </a:p>
          <a:p>
            <a:pPr indent="0" lvl="0" marL="0" rtl="0" algn="l">
              <a:lnSpc>
                <a:spcPct val="75000"/>
              </a:lnSpc>
              <a:spcBef>
                <a:spcPts val="1200"/>
              </a:spcBef>
              <a:spcAft>
                <a:spcPts val="1200"/>
              </a:spcAft>
              <a:buNone/>
            </a:pPr>
            <a:r>
              <a:rPr lang="ja" sz="1400"/>
              <a:t>・Events such as bonuses, gambling and items are occurs.</a:t>
            </a:r>
            <a:endParaRPr sz="1100"/>
          </a:p>
        </p:txBody>
      </p:sp>
      <p:pic>
        <p:nvPicPr>
          <p:cNvPr id="157" name="Google Shape;157;p17"/>
          <p:cNvPicPr preferRelativeResize="0"/>
          <p:nvPr/>
        </p:nvPicPr>
        <p:blipFill rotWithShape="1">
          <a:blip r:embed="rId3">
            <a:alphaModFix/>
          </a:blip>
          <a:srcRect b="0" l="0" r="27494" t="12380"/>
          <a:stretch/>
        </p:blipFill>
        <p:spPr>
          <a:xfrm>
            <a:off x="5432075" y="2955325"/>
            <a:ext cx="3107600" cy="1916150"/>
          </a:xfrm>
          <a:prstGeom prst="rect">
            <a:avLst/>
          </a:prstGeom>
          <a:noFill/>
          <a:ln>
            <a:noFill/>
          </a:ln>
        </p:spPr>
      </p:pic>
      <p:pic>
        <p:nvPicPr>
          <p:cNvPr id="158" name="Google Shape;158;p17"/>
          <p:cNvPicPr preferRelativeResize="0"/>
          <p:nvPr/>
        </p:nvPicPr>
        <p:blipFill rotWithShape="1">
          <a:blip r:embed="rId4">
            <a:alphaModFix/>
          </a:blip>
          <a:srcRect b="0" l="2641" r="26732" t="11987"/>
          <a:stretch/>
        </p:blipFill>
        <p:spPr>
          <a:xfrm>
            <a:off x="5432075" y="1003675"/>
            <a:ext cx="3107602" cy="184499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819150" y="418325"/>
            <a:ext cx="7505700" cy="88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アプリの使い方 how to use APP</a:t>
            </a:r>
            <a:endParaRPr/>
          </a:p>
        </p:txBody>
      </p:sp>
      <p:pic>
        <p:nvPicPr>
          <p:cNvPr id="164" name="Google Shape;164;p18"/>
          <p:cNvPicPr preferRelativeResize="0"/>
          <p:nvPr/>
        </p:nvPicPr>
        <p:blipFill>
          <a:blip r:embed="rId3">
            <a:alphaModFix/>
          </a:blip>
          <a:stretch>
            <a:fillRect/>
          </a:stretch>
        </p:blipFill>
        <p:spPr>
          <a:xfrm>
            <a:off x="514674" y="1176313"/>
            <a:ext cx="1587399" cy="3168599"/>
          </a:xfrm>
          <a:prstGeom prst="rect">
            <a:avLst/>
          </a:prstGeom>
          <a:noFill/>
          <a:ln>
            <a:noFill/>
          </a:ln>
        </p:spPr>
      </p:pic>
      <p:pic>
        <p:nvPicPr>
          <p:cNvPr id="165" name="Google Shape;165;p18"/>
          <p:cNvPicPr preferRelativeResize="0"/>
          <p:nvPr/>
        </p:nvPicPr>
        <p:blipFill>
          <a:blip r:embed="rId4">
            <a:alphaModFix/>
          </a:blip>
          <a:stretch>
            <a:fillRect/>
          </a:stretch>
        </p:blipFill>
        <p:spPr>
          <a:xfrm>
            <a:off x="2777549" y="1165425"/>
            <a:ext cx="1587401" cy="3190380"/>
          </a:xfrm>
          <a:prstGeom prst="rect">
            <a:avLst/>
          </a:prstGeom>
          <a:noFill/>
          <a:ln>
            <a:noFill/>
          </a:ln>
        </p:spPr>
      </p:pic>
      <p:pic>
        <p:nvPicPr>
          <p:cNvPr id="166" name="Google Shape;166;p18"/>
          <p:cNvPicPr preferRelativeResize="0"/>
          <p:nvPr/>
        </p:nvPicPr>
        <p:blipFill>
          <a:blip r:embed="rId5">
            <a:alphaModFix/>
          </a:blip>
          <a:stretch>
            <a:fillRect/>
          </a:stretch>
        </p:blipFill>
        <p:spPr>
          <a:xfrm>
            <a:off x="4874175" y="1159238"/>
            <a:ext cx="1587400" cy="3174799"/>
          </a:xfrm>
          <a:prstGeom prst="rect">
            <a:avLst/>
          </a:prstGeom>
          <a:noFill/>
          <a:ln>
            <a:noFill/>
          </a:ln>
        </p:spPr>
      </p:pic>
      <p:sp>
        <p:nvSpPr>
          <p:cNvPr id="167" name="Google Shape;167;p18"/>
          <p:cNvSpPr txBox="1"/>
          <p:nvPr/>
        </p:nvSpPr>
        <p:spPr>
          <a:xfrm>
            <a:off x="428050" y="4515000"/>
            <a:ext cx="8156700" cy="3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300">
                <a:solidFill>
                  <a:schemeClr val="dk2"/>
                </a:solidFill>
                <a:latin typeface="Calibri"/>
                <a:ea typeface="Calibri"/>
                <a:cs typeface="Calibri"/>
                <a:sym typeface="Calibri"/>
              </a:rPr>
              <a:t>　　ログイン画面　　　　　　　　歩数確認画面　　　　　　ゲーム画面　　　　　　　　アイテム画面</a:t>
            </a:r>
            <a:endParaRPr sz="1300">
              <a:solidFill>
                <a:schemeClr val="dk2"/>
              </a:solidFill>
              <a:latin typeface="Calibri"/>
              <a:ea typeface="Calibri"/>
              <a:cs typeface="Calibri"/>
              <a:sym typeface="Calibri"/>
            </a:endParaRPr>
          </a:p>
        </p:txBody>
      </p:sp>
      <p:pic>
        <p:nvPicPr>
          <p:cNvPr id="168" name="Google Shape;168;p18"/>
          <p:cNvPicPr preferRelativeResize="0"/>
          <p:nvPr/>
        </p:nvPicPr>
        <p:blipFill>
          <a:blip r:embed="rId6">
            <a:alphaModFix/>
          </a:blip>
          <a:stretch>
            <a:fillRect/>
          </a:stretch>
        </p:blipFill>
        <p:spPr>
          <a:xfrm>
            <a:off x="7018975" y="1165388"/>
            <a:ext cx="1587399" cy="3168635"/>
          </a:xfrm>
          <a:prstGeom prst="rect">
            <a:avLst/>
          </a:prstGeom>
          <a:noFill/>
          <a:ln>
            <a:noFill/>
          </a:ln>
        </p:spPr>
      </p:pic>
      <p:sp>
        <p:nvSpPr>
          <p:cNvPr id="169" name="Google Shape;169;p18"/>
          <p:cNvSpPr/>
          <p:nvPr/>
        </p:nvSpPr>
        <p:spPr>
          <a:xfrm>
            <a:off x="2777550" y="4013100"/>
            <a:ext cx="540300" cy="501900"/>
          </a:xfrm>
          <a:prstGeom prst="flowChartConnector">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0" name="Google Shape;170;p18"/>
          <p:cNvSpPr/>
          <p:nvPr/>
        </p:nvSpPr>
        <p:spPr>
          <a:xfrm>
            <a:off x="5421813" y="3957675"/>
            <a:ext cx="540300" cy="501900"/>
          </a:xfrm>
          <a:prstGeom prst="flowChartConnector">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1" name="Google Shape;171;p18"/>
          <p:cNvSpPr/>
          <p:nvPr/>
        </p:nvSpPr>
        <p:spPr>
          <a:xfrm>
            <a:off x="8066100" y="3957675"/>
            <a:ext cx="540300" cy="501900"/>
          </a:xfrm>
          <a:prstGeom prst="flowChartConnector">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cxnSp>
        <p:nvCxnSpPr>
          <p:cNvPr id="172" name="Google Shape;172;p18"/>
          <p:cNvCxnSpPr/>
          <p:nvPr/>
        </p:nvCxnSpPr>
        <p:spPr>
          <a:xfrm>
            <a:off x="2143110" y="2756875"/>
            <a:ext cx="593400" cy="7500"/>
          </a:xfrm>
          <a:prstGeom prst="straightConnector1">
            <a:avLst/>
          </a:prstGeom>
          <a:noFill/>
          <a:ln cap="flat" cmpd="sng" w="38100">
            <a:solidFill>
              <a:srgbClr val="4A86E8"/>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819150" y="418325"/>
            <a:ext cx="7505700" cy="88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アプリの使い方 how to use APP</a:t>
            </a:r>
            <a:endParaRPr/>
          </a:p>
        </p:txBody>
      </p:sp>
      <p:pic>
        <p:nvPicPr>
          <p:cNvPr id="178" name="Google Shape;178;p19"/>
          <p:cNvPicPr preferRelativeResize="0"/>
          <p:nvPr/>
        </p:nvPicPr>
        <p:blipFill>
          <a:blip r:embed="rId3">
            <a:alphaModFix/>
          </a:blip>
          <a:stretch>
            <a:fillRect/>
          </a:stretch>
        </p:blipFill>
        <p:spPr>
          <a:xfrm>
            <a:off x="1992163" y="1255737"/>
            <a:ext cx="1455075" cy="2896000"/>
          </a:xfrm>
          <a:prstGeom prst="rect">
            <a:avLst/>
          </a:prstGeom>
          <a:noFill/>
          <a:ln>
            <a:noFill/>
          </a:ln>
        </p:spPr>
      </p:pic>
      <p:pic>
        <p:nvPicPr>
          <p:cNvPr id="179" name="Google Shape;179;p19"/>
          <p:cNvPicPr preferRelativeResize="0"/>
          <p:nvPr/>
        </p:nvPicPr>
        <p:blipFill>
          <a:blip r:embed="rId4">
            <a:alphaModFix/>
          </a:blip>
          <a:stretch>
            <a:fillRect/>
          </a:stretch>
        </p:blipFill>
        <p:spPr>
          <a:xfrm>
            <a:off x="3690075" y="1255725"/>
            <a:ext cx="1482576" cy="2930749"/>
          </a:xfrm>
          <a:prstGeom prst="rect">
            <a:avLst/>
          </a:prstGeom>
          <a:noFill/>
          <a:ln>
            <a:noFill/>
          </a:ln>
        </p:spPr>
      </p:pic>
      <p:pic>
        <p:nvPicPr>
          <p:cNvPr id="180" name="Google Shape;180;p19"/>
          <p:cNvPicPr preferRelativeResize="0"/>
          <p:nvPr/>
        </p:nvPicPr>
        <p:blipFill>
          <a:blip r:embed="rId5">
            <a:alphaModFix/>
          </a:blip>
          <a:stretch>
            <a:fillRect/>
          </a:stretch>
        </p:blipFill>
        <p:spPr>
          <a:xfrm>
            <a:off x="5422713" y="1273075"/>
            <a:ext cx="1455075" cy="2896051"/>
          </a:xfrm>
          <a:prstGeom prst="rect">
            <a:avLst/>
          </a:prstGeom>
          <a:noFill/>
          <a:ln>
            <a:noFill/>
          </a:ln>
        </p:spPr>
      </p:pic>
      <p:pic>
        <p:nvPicPr>
          <p:cNvPr id="181" name="Google Shape;181;p19"/>
          <p:cNvPicPr preferRelativeResize="0"/>
          <p:nvPr/>
        </p:nvPicPr>
        <p:blipFill>
          <a:blip r:embed="rId6">
            <a:alphaModFix/>
          </a:blip>
          <a:stretch>
            <a:fillRect/>
          </a:stretch>
        </p:blipFill>
        <p:spPr>
          <a:xfrm>
            <a:off x="7127877" y="1301225"/>
            <a:ext cx="1455076" cy="2882022"/>
          </a:xfrm>
          <a:prstGeom prst="rect">
            <a:avLst/>
          </a:prstGeom>
          <a:noFill/>
          <a:ln>
            <a:noFill/>
          </a:ln>
        </p:spPr>
      </p:pic>
      <p:pic>
        <p:nvPicPr>
          <p:cNvPr id="182" name="Google Shape;182;p19"/>
          <p:cNvPicPr preferRelativeResize="0"/>
          <p:nvPr/>
        </p:nvPicPr>
        <p:blipFill>
          <a:blip r:embed="rId7">
            <a:alphaModFix/>
          </a:blip>
          <a:stretch>
            <a:fillRect/>
          </a:stretch>
        </p:blipFill>
        <p:spPr>
          <a:xfrm>
            <a:off x="308800" y="1248676"/>
            <a:ext cx="1455076" cy="2910126"/>
          </a:xfrm>
          <a:prstGeom prst="rect">
            <a:avLst/>
          </a:prstGeom>
          <a:noFill/>
          <a:ln>
            <a:noFill/>
          </a:ln>
        </p:spPr>
      </p:pic>
      <p:sp>
        <p:nvSpPr>
          <p:cNvPr id="183" name="Google Shape;183;p19"/>
          <p:cNvSpPr txBox="1"/>
          <p:nvPr/>
        </p:nvSpPr>
        <p:spPr>
          <a:xfrm>
            <a:off x="353025" y="4405300"/>
            <a:ext cx="8315700" cy="3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300">
                <a:solidFill>
                  <a:schemeClr val="dk2"/>
                </a:solidFill>
                <a:latin typeface="Calibri"/>
                <a:ea typeface="Calibri"/>
                <a:cs typeface="Calibri"/>
                <a:sym typeface="Calibri"/>
              </a:rPr>
              <a:t>   ゲーム画面　　　　　隣接するマスをタップして移動する　　　　　自分のいるマスをタップして塗る　　</a:t>
            </a:r>
            <a:endParaRPr sz="1300">
              <a:solidFill>
                <a:schemeClr val="dk2"/>
              </a:solidFill>
              <a:latin typeface="Calibri"/>
              <a:ea typeface="Calibri"/>
              <a:cs typeface="Calibri"/>
              <a:sym typeface="Calibri"/>
            </a:endParaRPr>
          </a:p>
        </p:txBody>
      </p:sp>
      <p:sp>
        <p:nvSpPr>
          <p:cNvPr id="184" name="Google Shape;184;p19"/>
          <p:cNvSpPr/>
          <p:nvPr/>
        </p:nvSpPr>
        <p:spPr>
          <a:xfrm>
            <a:off x="2017000" y="1238825"/>
            <a:ext cx="3155700" cy="2947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5" name="Google Shape;185;p19"/>
          <p:cNvSpPr/>
          <p:nvPr/>
        </p:nvSpPr>
        <p:spPr>
          <a:xfrm>
            <a:off x="5425825" y="1268338"/>
            <a:ext cx="3155700" cy="2947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6" name="Google Shape;186;p19"/>
          <p:cNvSpPr/>
          <p:nvPr/>
        </p:nvSpPr>
        <p:spPr>
          <a:xfrm>
            <a:off x="3456913" y="2580425"/>
            <a:ext cx="223500" cy="24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7" name="Google Shape;187;p19"/>
          <p:cNvSpPr/>
          <p:nvPr/>
        </p:nvSpPr>
        <p:spPr>
          <a:xfrm>
            <a:off x="6891913" y="2589425"/>
            <a:ext cx="223500" cy="24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0"/>
          <p:cNvSpPr txBox="1"/>
          <p:nvPr>
            <p:ph type="title"/>
          </p:nvPr>
        </p:nvSpPr>
        <p:spPr>
          <a:xfrm>
            <a:off x="819150" y="400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システム設計 System design</a:t>
            </a:r>
            <a:endParaRPr/>
          </a:p>
        </p:txBody>
      </p:sp>
      <p:pic>
        <p:nvPicPr>
          <p:cNvPr id="193" name="Google Shape;193;p20"/>
          <p:cNvPicPr preferRelativeResize="0"/>
          <p:nvPr/>
        </p:nvPicPr>
        <p:blipFill rotWithShape="1">
          <a:blip r:embed="rId3">
            <a:alphaModFix/>
          </a:blip>
          <a:srcRect b="6110" l="5950" r="-5949" t="-6109"/>
          <a:stretch/>
        </p:blipFill>
        <p:spPr>
          <a:xfrm flipH="1">
            <a:off x="242105" y="3038037"/>
            <a:ext cx="864550" cy="1348226"/>
          </a:xfrm>
          <a:prstGeom prst="rect">
            <a:avLst/>
          </a:prstGeom>
          <a:noFill/>
          <a:ln>
            <a:noFill/>
          </a:ln>
        </p:spPr>
      </p:pic>
      <p:pic>
        <p:nvPicPr>
          <p:cNvPr id="194" name="Google Shape;194;p20"/>
          <p:cNvPicPr preferRelativeResize="0"/>
          <p:nvPr/>
        </p:nvPicPr>
        <p:blipFill>
          <a:blip r:embed="rId4">
            <a:alphaModFix/>
          </a:blip>
          <a:stretch>
            <a:fillRect/>
          </a:stretch>
        </p:blipFill>
        <p:spPr>
          <a:xfrm>
            <a:off x="1021850" y="3489375"/>
            <a:ext cx="692570" cy="750750"/>
          </a:xfrm>
          <a:prstGeom prst="rect">
            <a:avLst/>
          </a:prstGeom>
          <a:noFill/>
          <a:ln>
            <a:noFill/>
          </a:ln>
        </p:spPr>
      </p:pic>
      <p:pic>
        <p:nvPicPr>
          <p:cNvPr id="195" name="Google Shape;195;p20"/>
          <p:cNvPicPr preferRelativeResize="0"/>
          <p:nvPr/>
        </p:nvPicPr>
        <p:blipFill>
          <a:blip r:embed="rId5">
            <a:alphaModFix/>
          </a:blip>
          <a:stretch>
            <a:fillRect/>
          </a:stretch>
        </p:blipFill>
        <p:spPr>
          <a:xfrm>
            <a:off x="3473998" y="3601667"/>
            <a:ext cx="1644600" cy="469768"/>
          </a:xfrm>
          <a:prstGeom prst="rect">
            <a:avLst/>
          </a:prstGeom>
          <a:noFill/>
          <a:ln>
            <a:noFill/>
          </a:ln>
        </p:spPr>
      </p:pic>
      <p:sp>
        <p:nvSpPr>
          <p:cNvPr id="196" name="Google Shape;196;p20"/>
          <p:cNvSpPr txBox="1"/>
          <p:nvPr/>
        </p:nvSpPr>
        <p:spPr>
          <a:xfrm>
            <a:off x="287575" y="2624350"/>
            <a:ext cx="1129200" cy="4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1600">
                <a:solidFill>
                  <a:schemeClr val="dk2"/>
                </a:solidFill>
              </a:rPr>
              <a:t>Player1</a:t>
            </a:r>
            <a:endParaRPr b="1" sz="1600">
              <a:solidFill>
                <a:schemeClr val="dk2"/>
              </a:solidFill>
            </a:endParaRPr>
          </a:p>
        </p:txBody>
      </p:sp>
      <p:sp>
        <p:nvSpPr>
          <p:cNvPr id="197" name="Google Shape;197;p20"/>
          <p:cNvSpPr txBox="1"/>
          <p:nvPr/>
        </p:nvSpPr>
        <p:spPr>
          <a:xfrm>
            <a:off x="2135910" y="1062450"/>
            <a:ext cx="1644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600">
                <a:solidFill>
                  <a:schemeClr val="dk2"/>
                </a:solidFill>
              </a:rPr>
              <a:t>Database</a:t>
            </a:r>
            <a:endParaRPr b="1" sz="1600">
              <a:solidFill>
                <a:schemeClr val="dk2"/>
              </a:solidFill>
            </a:endParaRPr>
          </a:p>
        </p:txBody>
      </p:sp>
      <p:sp>
        <p:nvSpPr>
          <p:cNvPr id="198" name="Google Shape;198;p20"/>
          <p:cNvSpPr txBox="1"/>
          <p:nvPr/>
        </p:nvSpPr>
        <p:spPr>
          <a:xfrm>
            <a:off x="3620250" y="4157450"/>
            <a:ext cx="1971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600">
                <a:solidFill>
                  <a:schemeClr val="dk2"/>
                </a:solidFill>
              </a:rPr>
              <a:t>アプリの画面</a:t>
            </a:r>
            <a:r>
              <a:rPr b="1" lang="ja" sz="1600">
                <a:solidFill>
                  <a:schemeClr val="dk2"/>
                </a:solidFill>
              </a:rPr>
              <a:t>表示</a:t>
            </a:r>
            <a:endParaRPr b="1" sz="1600">
              <a:solidFill>
                <a:schemeClr val="dk2"/>
              </a:solidFill>
            </a:endParaRPr>
          </a:p>
          <a:p>
            <a:pPr indent="0" lvl="0" marL="0" rtl="0" algn="l">
              <a:spcBef>
                <a:spcPts val="0"/>
              </a:spcBef>
              <a:spcAft>
                <a:spcPts val="0"/>
              </a:spcAft>
              <a:buNone/>
            </a:pPr>
            <a:r>
              <a:rPr b="1" lang="ja" sz="1600">
                <a:solidFill>
                  <a:schemeClr val="dk2"/>
                </a:solidFill>
              </a:rPr>
              <a:t>    (front-end)</a:t>
            </a:r>
            <a:endParaRPr b="1" sz="1600">
              <a:solidFill>
                <a:schemeClr val="dk2"/>
              </a:solidFill>
            </a:endParaRPr>
          </a:p>
        </p:txBody>
      </p:sp>
      <p:cxnSp>
        <p:nvCxnSpPr>
          <p:cNvPr id="199" name="Google Shape;199;p20"/>
          <p:cNvCxnSpPr/>
          <p:nvPr/>
        </p:nvCxnSpPr>
        <p:spPr>
          <a:xfrm>
            <a:off x="1855775" y="4157438"/>
            <a:ext cx="1275000" cy="3000"/>
          </a:xfrm>
          <a:prstGeom prst="straightConnector1">
            <a:avLst/>
          </a:prstGeom>
          <a:noFill/>
          <a:ln cap="flat" cmpd="sng" w="9525">
            <a:solidFill>
              <a:schemeClr val="dk2"/>
            </a:solidFill>
            <a:prstDash val="solid"/>
            <a:round/>
            <a:headEnd len="med" w="med" type="none"/>
            <a:tailEnd len="med" w="med" type="triangle"/>
          </a:ln>
        </p:spPr>
      </p:cxnSp>
      <p:sp>
        <p:nvSpPr>
          <p:cNvPr id="200" name="Google Shape;200;p20"/>
          <p:cNvSpPr txBox="1"/>
          <p:nvPr/>
        </p:nvSpPr>
        <p:spPr>
          <a:xfrm>
            <a:off x="1714425" y="4261950"/>
            <a:ext cx="14304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chemeClr val="dk2"/>
                </a:solidFill>
              </a:rPr>
              <a:t>歩数を取得し、</a:t>
            </a:r>
            <a:endParaRPr>
              <a:solidFill>
                <a:schemeClr val="dk2"/>
              </a:solidFill>
            </a:endParaRPr>
          </a:p>
          <a:p>
            <a:pPr indent="0" lvl="0" marL="0" rtl="0" algn="l">
              <a:spcBef>
                <a:spcPts val="0"/>
              </a:spcBef>
              <a:spcAft>
                <a:spcPts val="0"/>
              </a:spcAft>
              <a:buNone/>
            </a:pPr>
            <a:r>
              <a:rPr lang="ja">
                <a:solidFill>
                  <a:schemeClr val="dk2"/>
                </a:solidFill>
              </a:rPr>
              <a:t>操作を受け付け</a:t>
            </a:r>
            <a:endParaRPr>
              <a:solidFill>
                <a:schemeClr val="dk2"/>
              </a:solidFill>
            </a:endParaRPr>
          </a:p>
        </p:txBody>
      </p:sp>
      <p:cxnSp>
        <p:nvCxnSpPr>
          <p:cNvPr id="201" name="Google Shape;201;p20"/>
          <p:cNvCxnSpPr/>
          <p:nvPr/>
        </p:nvCxnSpPr>
        <p:spPr>
          <a:xfrm rot="10800000">
            <a:off x="1866125" y="3959450"/>
            <a:ext cx="1254300" cy="0"/>
          </a:xfrm>
          <a:prstGeom prst="straightConnector1">
            <a:avLst/>
          </a:prstGeom>
          <a:noFill/>
          <a:ln cap="flat" cmpd="sng" w="9525">
            <a:solidFill>
              <a:schemeClr val="dk2"/>
            </a:solidFill>
            <a:prstDash val="solid"/>
            <a:round/>
            <a:headEnd len="med" w="med" type="none"/>
            <a:tailEnd len="med" w="med" type="triangle"/>
          </a:ln>
        </p:spPr>
      </p:cxnSp>
      <p:sp>
        <p:nvSpPr>
          <p:cNvPr id="202" name="Google Shape;202;p20"/>
          <p:cNvSpPr txBox="1"/>
          <p:nvPr/>
        </p:nvSpPr>
        <p:spPr>
          <a:xfrm>
            <a:off x="1819250" y="3371175"/>
            <a:ext cx="13257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chemeClr val="dk2"/>
                </a:solidFill>
              </a:rPr>
              <a:t>ゲーム画面を</a:t>
            </a:r>
            <a:endParaRPr>
              <a:solidFill>
                <a:schemeClr val="dk2"/>
              </a:solidFill>
            </a:endParaRPr>
          </a:p>
          <a:p>
            <a:pPr indent="0" lvl="0" marL="0" rtl="0" algn="l">
              <a:spcBef>
                <a:spcPts val="0"/>
              </a:spcBef>
              <a:spcAft>
                <a:spcPts val="0"/>
              </a:spcAft>
              <a:buNone/>
            </a:pPr>
            <a:r>
              <a:rPr lang="ja">
                <a:solidFill>
                  <a:schemeClr val="dk2"/>
                </a:solidFill>
              </a:rPr>
              <a:t>スマホに表示</a:t>
            </a:r>
            <a:endParaRPr>
              <a:solidFill>
                <a:schemeClr val="dk2"/>
              </a:solidFill>
            </a:endParaRPr>
          </a:p>
        </p:txBody>
      </p:sp>
      <p:sp>
        <p:nvSpPr>
          <p:cNvPr id="203" name="Google Shape;203;p20"/>
          <p:cNvSpPr txBox="1"/>
          <p:nvPr/>
        </p:nvSpPr>
        <p:spPr>
          <a:xfrm>
            <a:off x="3795425" y="1969788"/>
            <a:ext cx="1971300" cy="4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chemeClr val="dk2"/>
                </a:solidFill>
              </a:rPr>
              <a:t>変更したデータを保存</a:t>
            </a:r>
            <a:endParaRPr>
              <a:solidFill>
                <a:schemeClr val="dk2"/>
              </a:solidFill>
            </a:endParaRPr>
          </a:p>
        </p:txBody>
      </p:sp>
      <p:sp>
        <p:nvSpPr>
          <p:cNvPr id="204" name="Google Shape;204;p20"/>
          <p:cNvSpPr txBox="1"/>
          <p:nvPr/>
        </p:nvSpPr>
        <p:spPr>
          <a:xfrm>
            <a:off x="1106650" y="3075675"/>
            <a:ext cx="1586400" cy="4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1600">
                <a:solidFill>
                  <a:schemeClr val="dk2"/>
                </a:solidFill>
              </a:rPr>
              <a:t>smartphone1</a:t>
            </a:r>
            <a:endParaRPr b="1" sz="1600">
              <a:solidFill>
                <a:schemeClr val="dk2"/>
              </a:solidFill>
            </a:endParaRPr>
          </a:p>
        </p:txBody>
      </p:sp>
      <p:pic>
        <p:nvPicPr>
          <p:cNvPr id="205" name="Google Shape;205;p20"/>
          <p:cNvPicPr preferRelativeResize="0"/>
          <p:nvPr/>
        </p:nvPicPr>
        <p:blipFill>
          <a:blip r:embed="rId6">
            <a:alphaModFix/>
          </a:blip>
          <a:stretch>
            <a:fillRect/>
          </a:stretch>
        </p:blipFill>
        <p:spPr>
          <a:xfrm>
            <a:off x="2004902" y="1531650"/>
            <a:ext cx="1906598" cy="587100"/>
          </a:xfrm>
          <a:prstGeom prst="rect">
            <a:avLst/>
          </a:prstGeom>
          <a:noFill/>
          <a:ln>
            <a:noFill/>
          </a:ln>
        </p:spPr>
      </p:pic>
      <p:pic>
        <p:nvPicPr>
          <p:cNvPr id="206" name="Google Shape;206;p20"/>
          <p:cNvPicPr preferRelativeResize="0"/>
          <p:nvPr/>
        </p:nvPicPr>
        <p:blipFill rotWithShape="1">
          <a:blip r:embed="rId3">
            <a:alphaModFix/>
          </a:blip>
          <a:srcRect b="6110" l="5950" r="-5949" t="-6109"/>
          <a:stretch/>
        </p:blipFill>
        <p:spPr>
          <a:xfrm>
            <a:off x="7850650" y="3039537"/>
            <a:ext cx="864540" cy="1348226"/>
          </a:xfrm>
          <a:prstGeom prst="rect">
            <a:avLst/>
          </a:prstGeom>
          <a:noFill/>
          <a:ln>
            <a:noFill/>
          </a:ln>
        </p:spPr>
      </p:pic>
      <p:pic>
        <p:nvPicPr>
          <p:cNvPr id="207" name="Google Shape;207;p20"/>
          <p:cNvPicPr preferRelativeResize="0"/>
          <p:nvPr/>
        </p:nvPicPr>
        <p:blipFill>
          <a:blip r:embed="rId4">
            <a:alphaModFix/>
          </a:blip>
          <a:stretch>
            <a:fillRect/>
          </a:stretch>
        </p:blipFill>
        <p:spPr>
          <a:xfrm flipH="1">
            <a:off x="7112699" y="3455850"/>
            <a:ext cx="692575" cy="750750"/>
          </a:xfrm>
          <a:prstGeom prst="rect">
            <a:avLst/>
          </a:prstGeom>
          <a:noFill/>
          <a:ln>
            <a:noFill/>
          </a:ln>
        </p:spPr>
      </p:pic>
      <p:sp>
        <p:nvSpPr>
          <p:cNvPr id="208" name="Google Shape;208;p20"/>
          <p:cNvSpPr txBox="1"/>
          <p:nvPr/>
        </p:nvSpPr>
        <p:spPr>
          <a:xfrm>
            <a:off x="7603850" y="2571750"/>
            <a:ext cx="1129200" cy="4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1600">
                <a:solidFill>
                  <a:schemeClr val="dk2"/>
                </a:solidFill>
              </a:rPr>
              <a:t>Player</a:t>
            </a:r>
            <a:r>
              <a:rPr b="1" lang="ja" sz="1600">
                <a:solidFill>
                  <a:schemeClr val="dk2"/>
                </a:solidFill>
              </a:rPr>
              <a:t>2</a:t>
            </a:r>
            <a:endParaRPr b="1" sz="1600">
              <a:solidFill>
                <a:schemeClr val="dk2"/>
              </a:solidFill>
            </a:endParaRPr>
          </a:p>
        </p:txBody>
      </p:sp>
      <p:sp>
        <p:nvSpPr>
          <p:cNvPr id="209" name="Google Shape;209;p20"/>
          <p:cNvSpPr txBox="1"/>
          <p:nvPr/>
        </p:nvSpPr>
        <p:spPr>
          <a:xfrm>
            <a:off x="6603650" y="3129975"/>
            <a:ext cx="1480200" cy="4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1600">
                <a:solidFill>
                  <a:schemeClr val="dk2"/>
                </a:solidFill>
              </a:rPr>
              <a:t>smartphone</a:t>
            </a:r>
            <a:r>
              <a:rPr b="1" lang="ja" sz="1600">
                <a:solidFill>
                  <a:schemeClr val="dk2"/>
                </a:solidFill>
              </a:rPr>
              <a:t>2</a:t>
            </a:r>
            <a:endParaRPr b="1" sz="1600">
              <a:solidFill>
                <a:schemeClr val="dk2"/>
              </a:solidFill>
            </a:endParaRPr>
          </a:p>
        </p:txBody>
      </p:sp>
      <p:sp>
        <p:nvSpPr>
          <p:cNvPr id="210" name="Google Shape;210;p20"/>
          <p:cNvSpPr txBox="1"/>
          <p:nvPr/>
        </p:nvSpPr>
        <p:spPr>
          <a:xfrm>
            <a:off x="5472175" y="3381950"/>
            <a:ext cx="14304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chemeClr val="dk2"/>
                </a:solidFill>
              </a:rPr>
              <a:t>ゲーム画面を</a:t>
            </a:r>
            <a:endParaRPr>
              <a:solidFill>
                <a:schemeClr val="dk2"/>
              </a:solidFill>
            </a:endParaRPr>
          </a:p>
          <a:p>
            <a:pPr indent="0" lvl="0" marL="0" rtl="0" algn="l">
              <a:spcBef>
                <a:spcPts val="0"/>
              </a:spcBef>
              <a:spcAft>
                <a:spcPts val="0"/>
              </a:spcAft>
              <a:buNone/>
            </a:pPr>
            <a:r>
              <a:rPr lang="ja">
                <a:solidFill>
                  <a:schemeClr val="dk2"/>
                </a:solidFill>
              </a:rPr>
              <a:t>スマホに表示</a:t>
            </a:r>
            <a:endParaRPr>
              <a:solidFill>
                <a:schemeClr val="dk2"/>
              </a:solidFill>
            </a:endParaRPr>
          </a:p>
        </p:txBody>
      </p:sp>
      <p:cxnSp>
        <p:nvCxnSpPr>
          <p:cNvPr id="211" name="Google Shape;211;p20"/>
          <p:cNvCxnSpPr/>
          <p:nvPr/>
        </p:nvCxnSpPr>
        <p:spPr>
          <a:xfrm rot="10800000">
            <a:off x="5547900" y="4158950"/>
            <a:ext cx="1254300" cy="0"/>
          </a:xfrm>
          <a:prstGeom prst="straightConnector1">
            <a:avLst/>
          </a:prstGeom>
          <a:noFill/>
          <a:ln cap="flat" cmpd="sng" w="9525">
            <a:solidFill>
              <a:schemeClr val="dk2"/>
            </a:solidFill>
            <a:prstDash val="solid"/>
            <a:round/>
            <a:headEnd len="med" w="med" type="none"/>
            <a:tailEnd len="med" w="med" type="triangle"/>
          </a:ln>
        </p:spPr>
      </p:cxnSp>
      <p:cxnSp>
        <p:nvCxnSpPr>
          <p:cNvPr id="212" name="Google Shape;212;p20"/>
          <p:cNvCxnSpPr/>
          <p:nvPr/>
        </p:nvCxnSpPr>
        <p:spPr>
          <a:xfrm>
            <a:off x="5559300" y="3958400"/>
            <a:ext cx="1231500" cy="2100"/>
          </a:xfrm>
          <a:prstGeom prst="straightConnector1">
            <a:avLst/>
          </a:prstGeom>
          <a:noFill/>
          <a:ln cap="flat" cmpd="sng" w="9525">
            <a:solidFill>
              <a:schemeClr val="dk2"/>
            </a:solidFill>
            <a:prstDash val="solid"/>
            <a:round/>
            <a:headEnd len="med" w="med" type="none"/>
            <a:tailEnd len="med" w="med" type="triangle"/>
          </a:ln>
        </p:spPr>
      </p:cxnSp>
      <p:sp>
        <p:nvSpPr>
          <p:cNvPr id="213" name="Google Shape;213;p20"/>
          <p:cNvSpPr txBox="1"/>
          <p:nvPr/>
        </p:nvSpPr>
        <p:spPr>
          <a:xfrm>
            <a:off x="5651850" y="4306125"/>
            <a:ext cx="14304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chemeClr val="dk2"/>
                </a:solidFill>
              </a:rPr>
              <a:t>歩数を取得し、</a:t>
            </a:r>
            <a:endParaRPr>
              <a:solidFill>
                <a:schemeClr val="dk2"/>
              </a:solidFill>
            </a:endParaRPr>
          </a:p>
          <a:p>
            <a:pPr indent="0" lvl="0" marL="0" rtl="0" algn="l">
              <a:spcBef>
                <a:spcPts val="0"/>
              </a:spcBef>
              <a:spcAft>
                <a:spcPts val="0"/>
              </a:spcAft>
              <a:buNone/>
            </a:pPr>
            <a:r>
              <a:rPr lang="ja">
                <a:solidFill>
                  <a:schemeClr val="dk2"/>
                </a:solidFill>
              </a:rPr>
              <a:t>操作を受け付け</a:t>
            </a:r>
            <a:endParaRPr>
              <a:solidFill>
                <a:schemeClr val="dk2"/>
              </a:solidFill>
            </a:endParaRPr>
          </a:p>
        </p:txBody>
      </p:sp>
      <p:cxnSp>
        <p:nvCxnSpPr>
          <p:cNvPr id="214" name="Google Shape;214;p20"/>
          <p:cNvCxnSpPr/>
          <p:nvPr/>
        </p:nvCxnSpPr>
        <p:spPr>
          <a:xfrm flipH="1">
            <a:off x="4973450" y="2334088"/>
            <a:ext cx="985800" cy="1257900"/>
          </a:xfrm>
          <a:prstGeom prst="straightConnector1">
            <a:avLst/>
          </a:prstGeom>
          <a:noFill/>
          <a:ln cap="flat" cmpd="sng" w="9525">
            <a:solidFill>
              <a:schemeClr val="dk2"/>
            </a:solidFill>
            <a:prstDash val="solid"/>
            <a:round/>
            <a:headEnd len="med" w="med" type="none"/>
            <a:tailEnd len="med" w="med" type="triangle"/>
          </a:ln>
        </p:spPr>
      </p:cxnSp>
      <p:sp>
        <p:nvSpPr>
          <p:cNvPr id="215" name="Google Shape;215;p20"/>
          <p:cNvSpPr txBox="1"/>
          <p:nvPr/>
        </p:nvSpPr>
        <p:spPr>
          <a:xfrm>
            <a:off x="5677525" y="2668150"/>
            <a:ext cx="16446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chemeClr val="dk2"/>
                </a:solidFill>
              </a:rPr>
              <a:t>操作の処理を行い結果を返す</a:t>
            </a:r>
            <a:endParaRPr>
              <a:solidFill>
                <a:schemeClr val="dk2"/>
              </a:solidFill>
            </a:endParaRPr>
          </a:p>
        </p:txBody>
      </p:sp>
      <p:pic>
        <p:nvPicPr>
          <p:cNvPr id="216" name="Google Shape;216;p20"/>
          <p:cNvPicPr preferRelativeResize="0"/>
          <p:nvPr/>
        </p:nvPicPr>
        <p:blipFill>
          <a:blip r:embed="rId5">
            <a:alphaModFix/>
          </a:blip>
          <a:stretch>
            <a:fillRect/>
          </a:stretch>
        </p:blipFill>
        <p:spPr>
          <a:xfrm>
            <a:off x="5809048" y="1609767"/>
            <a:ext cx="1644600" cy="469768"/>
          </a:xfrm>
          <a:prstGeom prst="rect">
            <a:avLst/>
          </a:prstGeom>
          <a:noFill/>
          <a:ln>
            <a:noFill/>
          </a:ln>
        </p:spPr>
      </p:pic>
      <p:sp>
        <p:nvSpPr>
          <p:cNvPr id="217" name="Google Shape;217;p20"/>
          <p:cNvSpPr txBox="1"/>
          <p:nvPr/>
        </p:nvSpPr>
        <p:spPr>
          <a:xfrm>
            <a:off x="5879350" y="884100"/>
            <a:ext cx="1971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600">
                <a:solidFill>
                  <a:schemeClr val="dk2"/>
                </a:solidFill>
              </a:rPr>
              <a:t>操作の処理</a:t>
            </a:r>
            <a:endParaRPr b="1" sz="1600">
              <a:solidFill>
                <a:schemeClr val="dk2"/>
              </a:solidFill>
            </a:endParaRPr>
          </a:p>
          <a:p>
            <a:pPr indent="0" lvl="0" marL="0" rtl="0" algn="l">
              <a:spcBef>
                <a:spcPts val="0"/>
              </a:spcBef>
              <a:spcAft>
                <a:spcPts val="0"/>
              </a:spcAft>
              <a:buNone/>
            </a:pPr>
            <a:r>
              <a:rPr b="1" lang="ja" sz="1600">
                <a:solidFill>
                  <a:schemeClr val="dk2"/>
                </a:solidFill>
              </a:rPr>
              <a:t>(back-end)</a:t>
            </a:r>
            <a:endParaRPr b="1" sz="1600">
              <a:solidFill>
                <a:schemeClr val="dk2"/>
              </a:solidFill>
            </a:endParaRPr>
          </a:p>
        </p:txBody>
      </p:sp>
      <p:cxnSp>
        <p:nvCxnSpPr>
          <p:cNvPr id="218" name="Google Shape;218;p20"/>
          <p:cNvCxnSpPr/>
          <p:nvPr/>
        </p:nvCxnSpPr>
        <p:spPr>
          <a:xfrm flipH="1" rot="10800000">
            <a:off x="4044375" y="1677313"/>
            <a:ext cx="1263000" cy="7800"/>
          </a:xfrm>
          <a:prstGeom prst="straightConnector1">
            <a:avLst/>
          </a:prstGeom>
          <a:noFill/>
          <a:ln cap="flat" cmpd="sng" w="9525">
            <a:solidFill>
              <a:schemeClr val="dk2"/>
            </a:solidFill>
            <a:prstDash val="solid"/>
            <a:round/>
            <a:headEnd len="med" w="med" type="none"/>
            <a:tailEnd len="med" w="med" type="triangle"/>
          </a:ln>
        </p:spPr>
      </p:cxnSp>
      <p:cxnSp>
        <p:nvCxnSpPr>
          <p:cNvPr id="219" name="Google Shape;219;p20"/>
          <p:cNvCxnSpPr/>
          <p:nvPr/>
        </p:nvCxnSpPr>
        <p:spPr>
          <a:xfrm flipH="1">
            <a:off x="4064475" y="1902650"/>
            <a:ext cx="1234800" cy="8700"/>
          </a:xfrm>
          <a:prstGeom prst="straightConnector1">
            <a:avLst/>
          </a:prstGeom>
          <a:noFill/>
          <a:ln cap="flat" cmpd="sng" w="9525">
            <a:solidFill>
              <a:schemeClr val="dk2"/>
            </a:solidFill>
            <a:prstDash val="solid"/>
            <a:round/>
            <a:headEnd len="med" w="med" type="none"/>
            <a:tailEnd len="med" w="med" type="triangle"/>
          </a:ln>
        </p:spPr>
      </p:cxnSp>
      <p:cxnSp>
        <p:nvCxnSpPr>
          <p:cNvPr id="220" name="Google Shape;220;p20"/>
          <p:cNvCxnSpPr/>
          <p:nvPr/>
        </p:nvCxnSpPr>
        <p:spPr>
          <a:xfrm flipH="1" rot="10800000">
            <a:off x="4670725" y="2339788"/>
            <a:ext cx="1006800" cy="1246500"/>
          </a:xfrm>
          <a:prstGeom prst="straightConnector1">
            <a:avLst/>
          </a:prstGeom>
          <a:noFill/>
          <a:ln cap="flat" cmpd="sng" w="9525">
            <a:solidFill>
              <a:schemeClr val="dk2"/>
            </a:solidFill>
            <a:prstDash val="solid"/>
            <a:round/>
            <a:headEnd len="med" w="med" type="none"/>
            <a:tailEnd len="med" w="med" type="triangle"/>
          </a:ln>
        </p:spPr>
      </p:cxnSp>
      <p:sp>
        <p:nvSpPr>
          <p:cNvPr id="221" name="Google Shape;221;p20"/>
          <p:cNvSpPr txBox="1"/>
          <p:nvPr/>
        </p:nvSpPr>
        <p:spPr>
          <a:xfrm>
            <a:off x="3801950" y="2668138"/>
            <a:ext cx="16446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chemeClr val="dk2"/>
                </a:solidFill>
              </a:rPr>
              <a:t>操作を受けて</a:t>
            </a:r>
            <a:endParaRPr>
              <a:solidFill>
                <a:schemeClr val="dk2"/>
              </a:solidFill>
            </a:endParaRPr>
          </a:p>
          <a:p>
            <a:pPr indent="0" lvl="0" marL="0" rtl="0" algn="l">
              <a:spcBef>
                <a:spcPts val="0"/>
              </a:spcBef>
              <a:spcAft>
                <a:spcPts val="0"/>
              </a:spcAft>
              <a:buNone/>
            </a:pPr>
            <a:r>
              <a:rPr lang="ja">
                <a:solidFill>
                  <a:schemeClr val="dk2"/>
                </a:solidFill>
              </a:rPr>
              <a:t>処理を要求</a:t>
            </a:r>
            <a:endParaRPr>
              <a:solidFill>
                <a:schemeClr val="dk2"/>
              </a:solidFill>
            </a:endParaRPr>
          </a:p>
        </p:txBody>
      </p:sp>
      <p:sp>
        <p:nvSpPr>
          <p:cNvPr id="222" name="Google Shape;222;p20"/>
          <p:cNvSpPr txBox="1"/>
          <p:nvPr/>
        </p:nvSpPr>
        <p:spPr>
          <a:xfrm>
            <a:off x="3847775" y="1032875"/>
            <a:ext cx="18666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chemeClr val="dk2"/>
                </a:solidFill>
              </a:rPr>
              <a:t>同期された最新のデータを渡す</a:t>
            </a:r>
            <a:endParaRPr>
              <a:solidFill>
                <a:schemeClr val="dk2"/>
              </a:solidFill>
            </a:endParaRPr>
          </a:p>
        </p:txBody>
      </p:sp>
      <p:pic>
        <p:nvPicPr>
          <p:cNvPr id="223" name="Google Shape;223;p20"/>
          <p:cNvPicPr preferRelativeResize="0"/>
          <p:nvPr/>
        </p:nvPicPr>
        <p:blipFill rotWithShape="1">
          <a:blip r:embed="rId7">
            <a:alphaModFix/>
          </a:blip>
          <a:srcRect b="23672" l="14413" r="15890" t="21455"/>
          <a:stretch/>
        </p:blipFill>
        <p:spPr>
          <a:xfrm>
            <a:off x="391825" y="1522312"/>
            <a:ext cx="1480198" cy="655522"/>
          </a:xfrm>
          <a:prstGeom prst="rect">
            <a:avLst/>
          </a:prstGeom>
          <a:noFill/>
          <a:ln>
            <a:noFill/>
          </a:ln>
        </p:spPr>
      </p:pic>
      <p:sp>
        <p:nvSpPr>
          <p:cNvPr id="224" name="Google Shape;224;p20"/>
          <p:cNvSpPr txBox="1"/>
          <p:nvPr/>
        </p:nvSpPr>
        <p:spPr>
          <a:xfrm>
            <a:off x="441625" y="1067950"/>
            <a:ext cx="14304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1600">
                <a:solidFill>
                  <a:schemeClr val="dk2"/>
                </a:solidFill>
                <a:latin typeface="Calibri"/>
                <a:ea typeface="Calibri"/>
                <a:cs typeface="Calibri"/>
                <a:sym typeface="Calibri"/>
              </a:rPr>
              <a:t>player authentication</a:t>
            </a:r>
            <a:endParaRPr b="1" sz="1600">
              <a:solidFill>
                <a:schemeClr val="dk2"/>
              </a:solidFill>
              <a:latin typeface="Calibri"/>
              <a:ea typeface="Calibri"/>
              <a:cs typeface="Calibri"/>
              <a:sym typeface="Calibri"/>
            </a:endParaRPr>
          </a:p>
        </p:txBody>
      </p:sp>
      <p:cxnSp>
        <p:nvCxnSpPr>
          <p:cNvPr id="225" name="Google Shape;225;p20"/>
          <p:cNvCxnSpPr/>
          <p:nvPr/>
        </p:nvCxnSpPr>
        <p:spPr>
          <a:xfrm rot="10800000">
            <a:off x="1711750" y="2156850"/>
            <a:ext cx="1865400" cy="1125600"/>
          </a:xfrm>
          <a:prstGeom prst="straightConnector1">
            <a:avLst/>
          </a:prstGeom>
          <a:noFill/>
          <a:ln cap="flat" cmpd="sng" w="9525">
            <a:solidFill>
              <a:schemeClr val="dk2"/>
            </a:solidFill>
            <a:prstDash val="solid"/>
            <a:round/>
            <a:headEnd len="med" w="med" type="none"/>
            <a:tailEnd len="med" w="med" type="triangle"/>
          </a:ln>
        </p:spPr>
      </p:cxnSp>
      <p:cxnSp>
        <p:nvCxnSpPr>
          <p:cNvPr id="226" name="Google Shape;226;p20"/>
          <p:cNvCxnSpPr/>
          <p:nvPr/>
        </p:nvCxnSpPr>
        <p:spPr>
          <a:xfrm>
            <a:off x="1594800" y="2344938"/>
            <a:ext cx="1851900" cy="1122600"/>
          </a:xfrm>
          <a:prstGeom prst="straightConnector1">
            <a:avLst/>
          </a:prstGeom>
          <a:noFill/>
          <a:ln cap="flat" cmpd="sng" w="9525">
            <a:solidFill>
              <a:schemeClr val="dk2"/>
            </a:solidFill>
            <a:prstDash val="solid"/>
            <a:round/>
            <a:headEnd len="med" w="med" type="none"/>
            <a:tailEnd len="med" w="med" type="triangle"/>
          </a:ln>
        </p:spPr>
      </p:cxnSp>
      <p:sp>
        <p:nvSpPr>
          <p:cNvPr id="227" name="Google Shape;227;p20"/>
          <p:cNvSpPr txBox="1"/>
          <p:nvPr/>
        </p:nvSpPr>
        <p:spPr>
          <a:xfrm>
            <a:off x="1567500" y="2510938"/>
            <a:ext cx="1906500" cy="4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300">
                <a:solidFill>
                  <a:schemeClr val="dk2"/>
                </a:solidFill>
                <a:latin typeface="Calibri"/>
                <a:ea typeface="Calibri"/>
                <a:cs typeface="Calibri"/>
                <a:sym typeface="Calibri"/>
              </a:rPr>
              <a:t>プレイヤの認証を行う</a:t>
            </a:r>
            <a:endParaRPr sz="1300">
              <a:solidFill>
                <a:schemeClr val="dk2"/>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1"/>
          <p:cNvSpPr txBox="1"/>
          <p:nvPr>
            <p:ph type="title"/>
          </p:nvPr>
        </p:nvSpPr>
        <p:spPr>
          <a:xfrm>
            <a:off x="819150" y="3806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役割分担</a:t>
            </a:r>
            <a:r>
              <a:rPr lang="ja"/>
              <a:t>　Division of roles</a:t>
            </a:r>
            <a:endParaRPr/>
          </a:p>
        </p:txBody>
      </p:sp>
      <p:sp>
        <p:nvSpPr>
          <p:cNvPr id="233" name="Google Shape;233;p21"/>
          <p:cNvSpPr txBox="1"/>
          <p:nvPr>
            <p:ph idx="1" type="body"/>
          </p:nvPr>
        </p:nvSpPr>
        <p:spPr>
          <a:xfrm>
            <a:off x="321075" y="1026250"/>
            <a:ext cx="4412700" cy="38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35"/>
              <a:buNone/>
            </a:pPr>
            <a:r>
              <a:rPr b="1" lang="ja" sz="1629"/>
              <a:t>フロントエンド</a:t>
            </a:r>
            <a:endParaRPr b="1" sz="1629"/>
          </a:p>
          <a:p>
            <a:pPr indent="0" lvl="0" marL="0" rtl="0" algn="l">
              <a:lnSpc>
                <a:spcPct val="75000"/>
              </a:lnSpc>
              <a:spcBef>
                <a:spcPts val="1200"/>
              </a:spcBef>
              <a:spcAft>
                <a:spcPts val="0"/>
              </a:spcAft>
              <a:buSzPts val="935"/>
              <a:buNone/>
            </a:pPr>
            <a:r>
              <a:rPr lang="ja" sz="1430"/>
              <a:t>・</a:t>
            </a:r>
            <a:r>
              <a:rPr lang="ja" sz="1430"/>
              <a:t>歩数表示画面の作成（細田）</a:t>
            </a:r>
            <a:endParaRPr sz="1430"/>
          </a:p>
          <a:p>
            <a:pPr indent="0" lvl="0" marL="0" rtl="0" algn="l">
              <a:lnSpc>
                <a:spcPct val="75000"/>
              </a:lnSpc>
              <a:spcBef>
                <a:spcPts val="1200"/>
              </a:spcBef>
              <a:spcAft>
                <a:spcPts val="0"/>
              </a:spcAft>
              <a:buSzPts val="935"/>
              <a:buNone/>
            </a:pPr>
            <a:r>
              <a:rPr lang="ja" sz="1430"/>
              <a:t>・ユーザ登録、ログイン画面の作成（日置）</a:t>
            </a:r>
            <a:endParaRPr sz="1430"/>
          </a:p>
          <a:p>
            <a:pPr indent="0" lvl="0" marL="0" rtl="0" algn="l">
              <a:lnSpc>
                <a:spcPct val="75000"/>
              </a:lnSpc>
              <a:spcBef>
                <a:spcPts val="1200"/>
              </a:spcBef>
              <a:spcAft>
                <a:spcPts val="0"/>
              </a:spcAft>
              <a:buSzPts val="935"/>
              <a:buNone/>
            </a:pPr>
            <a:r>
              <a:rPr lang="ja" sz="1430"/>
              <a:t>・ゲーム画面の作成（前田）</a:t>
            </a:r>
            <a:endParaRPr sz="1430"/>
          </a:p>
          <a:p>
            <a:pPr indent="0" lvl="0" marL="0" rtl="0" algn="l">
              <a:lnSpc>
                <a:spcPct val="75000"/>
              </a:lnSpc>
              <a:spcBef>
                <a:spcPts val="1200"/>
              </a:spcBef>
              <a:spcAft>
                <a:spcPts val="0"/>
              </a:spcAft>
              <a:buSzPts val="935"/>
              <a:buNone/>
            </a:pPr>
            <a:r>
              <a:rPr lang="ja" sz="1430"/>
              <a:t>・グラフの設計と描画、装飾（小西）</a:t>
            </a:r>
            <a:endParaRPr sz="1430"/>
          </a:p>
          <a:p>
            <a:pPr indent="0" lvl="0" marL="0" rtl="0" algn="l">
              <a:lnSpc>
                <a:spcPct val="75000"/>
              </a:lnSpc>
              <a:spcBef>
                <a:spcPts val="1200"/>
              </a:spcBef>
              <a:spcAft>
                <a:spcPts val="0"/>
              </a:spcAft>
              <a:buSzPts val="935"/>
              <a:buNone/>
            </a:pPr>
            <a:r>
              <a:rPr lang="ja" sz="1430"/>
              <a:t>・</a:t>
            </a:r>
            <a:r>
              <a:rPr lang="ja" sz="1430"/>
              <a:t>アプリの</a:t>
            </a:r>
            <a:r>
              <a:rPr lang="ja" sz="1430"/>
              <a:t>各画面の</a:t>
            </a:r>
            <a:r>
              <a:rPr lang="ja" sz="1430"/>
              <a:t>遷移管理</a:t>
            </a:r>
            <a:r>
              <a:rPr lang="ja" sz="1430"/>
              <a:t>（</a:t>
            </a:r>
            <a:r>
              <a:rPr lang="ja" sz="1430"/>
              <a:t>武田）</a:t>
            </a:r>
            <a:endParaRPr sz="1430"/>
          </a:p>
          <a:p>
            <a:pPr indent="0" lvl="0" marL="0" rtl="0" algn="l">
              <a:lnSpc>
                <a:spcPct val="85000"/>
              </a:lnSpc>
              <a:spcBef>
                <a:spcPts val="1200"/>
              </a:spcBef>
              <a:spcAft>
                <a:spcPts val="0"/>
              </a:spcAft>
              <a:buClr>
                <a:srgbClr val="000000"/>
              </a:buClr>
              <a:buSzPts val="1018"/>
              <a:buFont typeface="Arial"/>
              <a:buNone/>
            </a:pPr>
            <a:r>
              <a:rPr b="1" lang="ja" sz="1600"/>
              <a:t>バックエンド</a:t>
            </a:r>
            <a:endParaRPr b="1" sz="1600"/>
          </a:p>
          <a:p>
            <a:pPr indent="0" lvl="0" marL="0" rtl="0" algn="l">
              <a:lnSpc>
                <a:spcPct val="75000"/>
              </a:lnSpc>
              <a:spcBef>
                <a:spcPts val="1200"/>
              </a:spcBef>
              <a:spcAft>
                <a:spcPts val="0"/>
              </a:spcAft>
              <a:buClr>
                <a:srgbClr val="000000"/>
              </a:buClr>
              <a:buSzPts val="1018"/>
              <a:buFont typeface="Arial"/>
              <a:buNone/>
            </a:pPr>
            <a:r>
              <a:rPr lang="ja" sz="1400"/>
              <a:t>・スマホから歩数の取得、ポイント化（細田）</a:t>
            </a:r>
            <a:endParaRPr sz="1400"/>
          </a:p>
          <a:p>
            <a:pPr indent="0" lvl="0" marL="0" rtl="0" algn="l">
              <a:lnSpc>
                <a:spcPct val="75000"/>
              </a:lnSpc>
              <a:spcBef>
                <a:spcPts val="1200"/>
              </a:spcBef>
              <a:spcAft>
                <a:spcPts val="0"/>
              </a:spcAft>
              <a:buClr>
                <a:srgbClr val="000000"/>
              </a:buClr>
              <a:buSzPts val="1018"/>
              <a:buFont typeface="Arial"/>
              <a:buNone/>
            </a:pPr>
            <a:r>
              <a:rPr lang="ja" sz="1400"/>
              <a:t>・データベースの構築、Flutterとの連携（日置）</a:t>
            </a:r>
            <a:endParaRPr sz="1400"/>
          </a:p>
          <a:p>
            <a:pPr indent="0" lvl="0" marL="0" rtl="0" algn="l">
              <a:lnSpc>
                <a:spcPct val="75000"/>
              </a:lnSpc>
              <a:spcBef>
                <a:spcPts val="1200"/>
              </a:spcBef>
              <a:spcAft>
                <a:spcPts val="0"/>
              </a:spcAft>
              <a:buClr>
                <a:srgbClr val="000000"/>
              </a:buClr>
              <a:buSzPts val="1018"/>
              <a:buFont typeface="Arial"/>
              <a:buNone/>
            </a:pPr>
            <a:r>
              <a:rPr lang="ja" sz="1400"/>
              <a:t>・ユーザ登録、ログイン機能の実装（日置）</a:t>
            </a:r>
            <a:endParaRPr sz="1400"/>
          </a:p>
          <a:p>
            <a:pPr indent="0" lvl="0" marL="0" rtl="0" algn="l">
              <a:lnSpc>
                <a:spcPct val="75000"/>
              </a:lnSpc>
              <a:spcBef>
                <a:spcPts val="1200"/>
              </a:spcBef>
              <a:spcAft>
                <a:spcPts val="0"/>
              </a:spcAft>
              <a:buClr>
                <a:srgbClr val="000000"/>
              </a:buClr>
              <a:buSzPts val="1018"/>
              <a:buFont typeface="Arial"/>
              <a:buNone/>
            </a:pPr>
            <a:r>
              <a:rPr lang="ja" sz="1400"/>
              <a:t>・ゲームルールの設計（前田）</a:t>
            </a:r>
            <a:endParaRPr sz="1400"/>
          </a:p>
          <a:p>
            <a:pPr indent="0" lvl="0" marL="0" rtl="0" algn="l">
              <a:lnSpc>
                <a:spcPct val="75000"/>
              </a:lnSpc>
              <a:spcBef>
                <a:spcPts val="1200"/>
              </a:spcBef>
              <a:spcAft>
                <a:spcPts val="1200"/>
              </a:spcAft>
              <a:buClr>
                <a:srgbClr val="000000"/>
              </a:buClr>
              <a:buSzPts val="1018"/>
              <a:buFont typeface="Arial"/>
              <a:buNone/>
            </a:pPr>
            <a:r>
              <a:rPr lang="ja" sz="1400"/>
              <a:t>・操作を受けての内部処理（小西、武田）</a:t>
            </a:r>
            <a:endParaRPr sz="1430"/>
          </a:p>
        </p:txBody>
      </p:sp>
      <p:sp>
        <p:nvSpPr>
          <p:cNvPr id="234" name="Google Shape;234;p21"/>
          <p:cNvSpPr txBox="1"/>
          <p:nvPr>
            <p:ph idx="1" type="body"/>
          </p:nvPr>
        </p:nvSpPr>
        <p:spPr>
          <a:xfrm>
            <a:off x="4457275" y="998050"/>
            <a:ext cx="4412700" cy="3942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ja" sz="1888"/>
              <a:t>Front-end</a:t>
            </a:r>
            <a:endParaRPr b="1" sz="1888"/>
          </a:p>
          <a:p>
            <a:pPr indent="0" lvl="0" marL="0" rtl="0" algn="l">
              <a:lnSpc>
                <a:spcPct val="75000"/>
              </a:lnSpc>
              <a:spcBef>
                <a:spcPts val="1200"/>
              </a:spcBef>
              <a:spcAft>
                <a:spcPts val="0"/>
              </a:spcAft>
              <a:buNone/>
            </a:pPr>
            <a:r>
              <a:rPr lang="ja" sz="1500"/>
              <a:t>・Creation of step count display screen (Hosoda)</a:t>
            </a:r>
            <a:endParaRPr sz="1500"/>
          </a:p>
          <a:p>
            <a:pPr indent="0" lvl="0" marL="0" rtl="0" algn="l">
              <a:lnSpc>
                <a:spcPct val="75000"/>
              </a:lnSpc>
              <a:spcBef>
                <a:spcPts val="1200"/>
              </a:spcBef>
              <a:spcAft>
                <a:spcPts val="0"/>
              </a:spcAft>
              <a:buNone/>
            </a:pPr>
            <a:r>
              <a:rPr lang="ja" sz="1500"/>
              <a:t>・User registration and login screens (Hioki)</a:t>
            </a:r>
            <a:endParaRPr sz="1500"/>
          </a:p>
          <a:p>
            <a:pPr indent="0" lvl="0" marL="0" rtl="0" algn="l">
              <a:lnSpc>
                <a:spcPct val="75000"/>
              </a:lnSpc>
              <a:spcBef>
                <a:spcPts val="1200"/>
              </a:spcBef>
              <a:spcAft>
                <a:spcPts val="0"/>
              </a:spcAft>
              <a:buNone/>
            </a:pPr>
            <a:r>
              <a:rPr lang="ja" sz="1500"/>
              <a:t>・Creation of game screens (Maeda)</a:t>
            </a:r>
            <a:endParaRPr sz="1500"/>
          </a:p>
          <a:p>
            <a:pPr indent="0" lvl="0" marL="0" rtl="0" algn="l">
              <a:lnSpc>
                <a:spcPct val="75000"/>
              </a:lnSpc>
              <a:spcBef>
                <a:spcPts val="1200"/>
              </a:spcBef>
              <a:spcAft>
                <a:spcPts val="0"/>
              </a:spcAft>
              <a:buNone/>
            </a:pPr>
            <a:r>
              <a:rPr lang="ja" sz="1500"/>
              <a:t>・Graph design, drawing, and decoration (Konishi)</a:t>
            </a:r>
            <a:endParaRPr sz="1500"/>
          </a:p>
          <a:p>
            <a:pPr indent="0" lvl="0" marL="0" rtl="0" algn="l">
              <a:lnSpc>
                <a:spcPct val="75000"/>
              </a:lnSpc>
              <a:spcBef>
                <a:spcPts val="1200"/>
              </a:spcBef>
              <a:spcAft>
                <a:spcPts val="0"/>
              </a:spcAft>
              <a:buNone/>
            </a:pPr>
            <a:r>
              <a:rPr lang="ja" sz="1500"/>
              <a:t>・</a:t>
            </a:r>
            <a:r>
              <a:rPr lang="ja" sz="1500"/>
              <a:t>Transition management of each screen (Takeda)</a:t>
            </a:r>
            <a:endParaRPr sz="1500"/>
          </a:p>
          <a:p>
            <a:pPr indent="0" lvl="0" marL="0" rtl="0" algn="l">
              <a:spcBef>
                <a:spcPts val="1200"/>
              </a:spcBef>
              <a:spcAft>
                <a:spcPts val="0"/>
              </a:spcAft>
              <a:buNone/>
            </a:pPr>
            <a:r>
              <a:rPr b="1" lang="ja" sz="2050"/>
              <a:t>Back-end</a:t>
            </a:r>
            <a:endParaRPr b="1" sz="2050"/>
          </a:p>
          <a:p>
            <a:pPr indent="0" lvl="0" marL="0" rtl="0" algn="l">
              <a:lnSpc>
                <a:spcPct val="75000"/>
              </a:lnSpc>
              <a:spcBef>
                <a:spcPts val="1200"/>
              </a:spcBef>
              <a:spcAft>
                <a:spcPts val="0"/>
              </a:spcAft>
              <a:buNone/>
            </a:pPr>
            <a:r>
              <a:rPr lang="ja" sz="1500"/>
              <a:t>・Obtaining step counts from smartphones and converting them into points (Hosoda)</a:t>
            </a:r>
            <a:endParaRPr sz="1500"/>
          </a:p>
          <a:p>
            <a:pPr indent="0" lvl="0" marL="0" rtl="0" algn="l">
              <a:lnSpc>
                <a:spcPct val="75000"/>
              </a:lnSpc>
              <a:spcBef>
                <a:spcPts val="1200"/>
              </a:spcBef>
              <a:spcAft>
                <a:spcPts val="0"/>
              </a:spcAft>
              <a:buNone/>
            </a:pPr>
            <a:r>
              <a:rPr lang="ja" sz="1500"/>
              <a:t>・Database construction and integration with Flutter (Hioki)</a:t>
            </a:r>
            <a:endParaRPr sz="1500"/>
          </a:p>
          <a:p>
            <a:pPr indent="0" lvl="0" marL="0" rtl="0" algn="l">
              <a:lnSpc>
                <a:spcPct val="75000"/>
              </a:lnSpc>
              <a:spcBef>
                <a:spcPts val="1200"/>
              </a:spcBef>
              <a:spcAft>
                <a:spcPts val="0"/>
              </a:spcAft>
              <a:buNone/>
            </a:pPr>
            <a:r>
              <a:rPr lang="ja" sz="1500"/>
              <a:t>・User registration and login functions (Hioki)</a:t>
            </a:r>
            <a:endParaRPr sz="1500"/>
          </a:p>
          <a:p>
            <a:pPr indent="0" lvl="0" marL="0" rtl="0" algn="l">
              <a:lnSpc>
                <a:spcPct val="75000"/>
              </a:lnSpc>
              <a:spcBef>
                <a:spcPts val="1200"/>
              </a:spcBef>
              <a:spcAft>
                <a:spcPts val="0"/>
              </a:spcAft>
              <a:buNone/>
            </a:pPr>
            <a:r>
              <a:rPr lang="ja" sz="1500"/>
              <a:t>・Design of game rules (Maeda)</a:t>
            </a:r>
            <a:endParaRPr sz="1500"/>
          </a:p>
          <a:p>
            <a:pPr indent="0" lvl="0" marL="0" rtl="0" algn="l">
              <a:lnSpc>
                <a:spcPct val="75000"/>
              </a:lnSpc>
              <a:spcBef>
                <a:spcPts val="1200"/>
              </a:spcBef>
              <a:spcAft>
                <a:spcPts val="1200"/>
              </a:spcAft>
              <a:buNone/>
            </a:pPr>
            <a:r>
              <a:rPr lang="ja" sz="1500"/>
              <a:t>・Internal processing upon receiving operations (Konishi, Takeda)</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