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6" r:id="rId10"/>
    <p:sldId id="267" r:id="rId11"/>
    <p:sldId id="268" r:id="rId12"/>
    <p:sldId id="272" r:id="rId13"/>
    <p:sldId id="273" r:id="rId14"/>
    <p:sldId id="274"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3A24F-2287-4087-8308-D250DEDD1CCC}" v="2" dt="2024-05-21T23:20:31.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tas.akitomo.3250@outlook.jp" userId="42176cd306b162eb" providerId="LiveId" clId="{F973A24F-2287-4087-8308-D250DEDD1CCC}"/>
    <pc:docChg chg="undo custSel delSld modSld">
      <pc:chgData name="ktas.akitomo.3250@outlook.jp" userId="42176cd306b162eb" providerId="LiveId" clId="{F973A24F-2287-4087-8308-D250DEDD1CCC}" dt="2024-05-26T13:50:21.931" v="15" actId="20577"/>
      <pc:docMkLst>
        <pc:docMk/>
      </pc:docMkLst>
      <pc:sldChg chg="modSp mod">
        <pc:chgData name="ktas.akitomo.3250@outlook.jp" userId="42176cd306b162eb" providerId="LiveId" clId="{F973A24F-2287-4087-8308-D250DEDD1CCC}" dt="2024-05-26T13:50:21.931" v="15" actId="20577"/>
        <pc:sldMkLst>
          <pc:docMk/>
          <pc:sldMk cId="0" sldId="256"/>
        </pc:sldMkLst>
        <pc:spChg chg="mod">
          <ac:chgData name="ktas.akitomo.3250@outlook.jp" userId="42176cd306b162eb" providerId="LiveId" clId="{F973A24F-2287-4087-8308-D250DEDD1CCC}" dt="2024-05-26T13:50:21.931" v="15" actId="20577"/>
          <ac:spMkLst>
            <pc:docMk/>
            <pc:sldMk cId="0" sldId="256"/>
            <ac:spMk id="129" creationId="{00000000-0000-0000-0000-000000000000}"/>
          </ac:spMkLst>
        </pc:spChg>
      </pc:sldChg>
      <pc:sldChg chg="modSp mod">
        <pc:chgData name="ktas.akitomo.3250@outlook.jp" userId="42176cd306b162eb" providerId="LiveId" clId="{F973A24F-2287-4087-8308-D250DEDD1CCC}" dt="2024-05-21T23:20:31.312" v="14" actId="27636"/>
        <pc:sldMkLst>
          <pc:docMk/>
          <pc:sldMk cId="0" sldId="258"/>
        </pc:sldMkLst>
        <pc:spChg chg="mod">
          <ac:chgData name="ktas.akitomo.3250@outlook.jp" userId="42176cd306b162eb" providerId="LiveId" clId="{F973A24F-2287-4087-8308-D250DEDD1CCC}" dt="2024-05-21T23:20:31.312" v="14" actId="27636"/>
          <ac:spMkLst>
            <pc:docMk/>
            <pc:sldMk cId="0" sldId="258"/>
            <ac:spMk id="143" creationId="{00000000-0000-0000-0000-000000000000}"/>
          </ac:spMkLst>
        </pc:spChg>
      </pc:sldChg>
      <pc:sldChg chg="addSp modSp mod modNotes">
        <pc:chgData name="ktas.akitomo.3250@outlook.jp" userId="42176cd306b162eb" providerId="LiveId" clId="{F973A24F-2287-4087-8308-D250DEDD1CCC}" dt="2024-05-21T23:20:31.270" v="11" actId="27636"/>
        <pc:sldMkLst>
          <pc:docMk/>
          <pc:sldMk cId="0" sldId="260"/>
        </pc:sldMkLst>
        <pc:spChg chg="mod">
          <ac:chgData name="ktas.akitomo.3250@outlook.jp" userId="42176cd306b162eb" providerId="LiveId" clId="{F973A24F-2287-4087-8308-D250DEDD1CCC}" dt="2024-05-21T23:20:31.270" v="11" actId="27636"/>
          <ac:spMkLst>
            <pc:docMk/>
            <pc:sldMk cId="0" sldId="260"/>
            <ac:spMk id="156" creationId="{00000000-0000-0000-0000-000000000000}"/>
          </ac:spMkLst>
        </pc:spChg>
        <pc:picChg chg="add mod">
          <ac:chgData name="ktas.akitomo.3250@outlook.jp" userId="42176cd306b162eb" providerId="LiveId" clId="{F973A24F-2287-4087-8308-D250DEDD1CCC}" dt="2024-05-21T23:20:27.377" v="4"/>
          <ac:picMkLst>
            <pc:docMk/>
            <pc:sldMk cId="0" sldId="260"/>
            <ac:picMk id="2" creationId="{1F20F9F8-18C4-9536-49DE-E40F31343AE5}"/>
          </ac:picMkLst>
        </pc:picChg>
      </pc:sldChg>
      <pc:sldChg chg="del">
        <pc:chgData name="ktas.akitomo.3250@outlook.jp" userId="42176cd306b162eb" providerId="LiveId" clId="{F973A24F-2287-4087-8308-D250DEDD1CCC}" dt="2024-05-21T23:10:51.601" v="0" actId="2696"/>
        <pc:sldMkLst>
          <pc:docMk/>
          <pc:sldMk cId="0" sldId="264"/>
        </pc:sldMkLst>
      </pc:sldChg>
      <pc:sldChg chg="modSp mod">
        <pc:chgData name="ktas.akitomo.3250@outlook.jp" userId="42176cd306b162eb" providerId="LiveId" clId="{F973A24F-2287-4087-8308-D250DEDD1CCC}" dt="2024-05-21T23:20:31.301" v="12" actId="27636"/>
        <pc:sldMkLst>
          <pc:docMk/>
          <pc:sldMk cId="0" sldId="266"/>
        </pc:sldMkLst>
        <pc:spChg chg="mod">
          <ac:chgData name="ktas.akitomo.3250@outlook.jp" userId="42176cd306b162eb" providerId="LiveId" clId="{F973A24F-2287-4087-8308-D250DEDD1CCC}" dt="2024-05-21T23:20:31.301" v="12" actId="27636"/>
          <ac:spMkLst>
            <pc:docMk/>
            <pc:sldMk cId="0" sldId="266"/>
            <ac:spMk id="248" creationId="{00000000-0000-0000-0000-000000000000}"/>
          </ac:spMkLst>
        </pc:spChg>
      </pc:sldChg>
      <pc:sldChg chg="modSp mod">
        <pc:chgData name="ktas.akitomo.3250@outlook.jp" userId="42176cd306b162eb" providerId="LiveId" clId="{F973A24F-2287-4087-8308-D250DEDD1CCC}" dt="2024-05-21T23:20:31.301" v="13" actId="27636"/>
        <pc:sldMkLst>
          <pc:docMk/>
          <pc:sldMk cId="0" sldId="267"/>
        </pc:sldMkLst>
        <pc:spChg chg="mod">
          <ac:chgData name="ktas.akitomo.3250@outlook.jp" userId="42176cd306b162eb" providerId="LiveId" clId="{F973A24F-2287-4087-8308-D250DEDD1CCC}" dt="2024-05-21T23:20:31.301" v="13" actId="27636"/>
          <ac:spMkLst>
            <pc:docMk/>
            <pc:sldMk cId="0" sldId="267"/>
            <ac:spMk id="255" creationId="{00000000-0000-0000-0000-000000000000}"/>
          </ac:spMkLst>
        </pc:spChg>
      </pc:sldChg>
      <pc:sldChg chg="del">
        <pc:chgData name="ktas.akitomo.3250@outlook.jp" userId="42176cd306b162eb" providerId="LiveId" clId="{F973A24F-2287-4087-8308-D250DEDD1CCC}" dt="2024-05-21T23:11:01.241" v="1" actId="2696"/>
        <pc:sldMkLst>
          <pc:docMk/>
          <pc:sldMk cId="0" sldId="269"/>
        </pc:sldMkLst>
      </pc:sldChg>
      <pc:sldChg chg="del">
        <pc:chgData name="ktas.akitomo.3250@outlook.jp" userId="42176cd306b162eb" providerId="LiveId" clId="{F973A24F-2287-4087-8308-D250DEDD1CCC}" dt="2024-05-21T23:11:10.119" v="2" actId="2696"/>
        <pc:sldMkLst>
          <pc:docMk/>
          <pc:sldMk cId="0" sldId="270"/>
        </pc:sldMkLst>
      </pc:sldChg>
      <pc:sldChg chg="del">
        <pc:chgData name="ktas.akitomo.3250@outlook.jp" userId="42176cd306b162eb" providerId="LiveId" clId="{F973A24F-2287-4087-8308-D250DEDD1CCC}" dt="2024-05-21T23:11:22.247" v="3" actId="2696"/>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de40d16c14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de40d16c1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e40d16c1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e40d16c1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de40d16c14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de40d16c1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e6fb2b63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de6fb2b6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7074d04df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7074d04df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e40d16c14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e40d16c1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074d04df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074d04df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074d04df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074d04df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074d04df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074d04d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e40d16c1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e40d16c1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debd47b74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debd47b74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074d04df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074d04df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e40d16c1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e40d16c1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news.yahoo.co.jp/articles/671e342f9ddefabeae8ebdf8832bfb6dcd89731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251750" y="1057725"/>
            <a:ext cx="6759300" cy="2394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ja" sz="5300"/>
              <a:t>歩数を用いた</a:t>
            </a:r>
            <a:br>
              <a:rPr lang="ja" sz="5300"/>
            </a:br>
            <a:r>
              <a:rPr lang="ja" sz="5300"/>
              <a:t>対戦ゲームアプリ</a:t>
            </a:r>
            <a:endParaRPr sz="5300"/>
          </a:p>
          <a:p>
            <a:pPr marL="0" lvl="0" indent="0" algn="ctr" rtl="0">
              <a:spcBef>
                <a:spcPts val="0"/>
              </a:spcBef>
              <a:spcAft>
                <a:spcPts val="0"/>
              </a:spcAft>
              <a:buNone/>
            </a:pPr>
            <a:r>
              <a:rPr lang="ja" sz="5300"/>
              <a:t>「Step Warriors」</a:t>
            </a:r>
            <a:endParaRPr/>
          </a:p>
        </p:txBody>
      </p:sp>
      <p:sp>
        <p:nvSpPr>
          <p:cNvPr id="129" name="Google Shape;129;p13"/>
          <p:cNvSpPr txBox="1">
            <a:spLocks noGrp="1"/>
          </p:cNvSpPr>
          <p:nvPr>
            <p:ph type="subTitle" idx="1"/>
          </p:nvPr>
        </p:nvSpPr>
        <p:spPr>
          <a:xfrm>
            <a:off x="4668600" y="3363700"/>
            <a:ext cx="4128600" cy="7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000" dirty="0"/>
              <a:t>Group4</a:t>
            </a:r>
            <a:endParaRPr sz="2000" dirty="0"/>
          </a:p>
          <a:p>
            <a:pPr marL="0" lvl="0" indent="0" algn="ctr" rtl="0">
              <a:spcBef>
                <a:spcPts val="0"/>
              </a:spcBef>
              <a:spcAft>
                <a:spcPts val="0"/>
              </a:spcAft>
              <a:buNone/>
            </a:pPr>
            <a:r>
              <a:rPr lang="ja" sz="2000" dirty="0"/>
              <a:t> </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p:nvPr>
        </p:nvSpPr>
        <p:spPr>
          <a:xfrm>
            <a:off x="819150" y="380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今後の展望 Future Prospects</a:t>
            </a:r>
            <a:endParaRPr/>
          </a:p>
        </p:txBody>
      </p:sp>
      <p:sp>
        <p:nvSpPr>
          <p:cNvPr id="254" name="Google Shape;254;p24"/>
          <p:cNvSpPr txBox="1">
            <a:spLocks noGrp="1"/>
          </p:cNvSpPr>
          <p:nvPr>
            <p:ph type="body" idx="1"/>
          </p:nvPr>
        </p:nvSpPr>
        <p:spPr>
          <a:xfrm>
            <a:off x="311700" y="1082575"/>
            <a:ext cx="4260300" cy="39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35"/>
              <a:buNone/>
            </a:pPr>
            <a:r>
              <a:rPr lang="ja" sz="1400"/>
              <a:t>・レーティング機能の搭載</a:t>
            </a:r>
            <a:endParaRPr sz="1400"/>
          </a:p>
          <a:p>
            <a:pPr marL="0" lvl="0" indent="0" algn="l" rtl="0">
              <a:lnSpc>
                <a:spcPct val="100000"/>
              </a:lnSpc>
              <a:spcBef>
                <a:spcPts val="1000"/>
              </a:spcBef>
              <a:spcAft>
                <a:spcPts val="0"/>
              </a:spcAft>
              <a:buSzPts val="935"/>
              <a:buNone/>
            </a:pPr>
            <a:r>
              <a:rPr lang="ja" sz="1400"/>
              <a:t>１日の歩数が同じぐらいの相手と自動でマッチングするようにする</a:t>
            </a:r>
            <a:endParaRPr sz="1400"/>
          </a:p>
          <a:p>
            <a:pPr marL="0" lvl="0" indent="0" algn="l" rtl="0">
              <a:lnSpc>
                <a:spcPct val="100000"/>
              </a:lnSpc>
              <a:spcBef>
                <a:spcPts val="1000"/>
              </a:spcBef>
              <a:spcAft>
                <a:spcPts val="0"/>
              </a:spcAft>
              <a:buSzPts val="935"/>
              <a:buNone/>
            </a:pPr>
            <a:r>
              <a:rPr lang="ja" sz="1400"/>
              <a:t>・ランキング機能の搭載</a:t>
            </a:r>
            <a:endParaRPr sz="1400"/>
          </a:p>
          <a:p>
            <a:pPr marL="0" lvl="0" indent="0" algn="l" rtl="0">
              <a:lnSpc>
                <a:spcPct val="100000"/>
              </a:lnSpc>
              <a:spcBef>
                <a:spcPts val="1000"/>
              </a:spcBef>
              <a:spcAft>
                <a:spcPts val="0"/>
              </a:spcAft>
              <a:buSzPts val="935"/>
              <a:buNone/>
            </a:pPr>
            <a:r>
              <a:rPr lang="ja" sz="1400"/>
              <a:t>対戦相手のみならず、他のプレイヤがどれだけ歩いたかのランキングを表示</a:t>
            </a:r>
            <a:endParaRPr sz="1400"/>
          </a:p>
          <a:p>
            <a:pPr marL="0" lvl="0" indent="0" algn="l" rtl="0">
              <a:lnSpc>
                <a:spcPct val="100000"/>
              </a:lnSpc>
              <a:spcBef>
                <a:spcPts val="1000"/>
              </a:spcBef>
              <a:spcAft>
                <a:spcPts val="0"/>
              </a:spcAft>
              <a:buSzPts val="935"/>
              <a:buNone/>
            </a:pPr>
            <a:r>
              <a:rPr lang="ja" sz="1400"/>
              <a:t>・ゲームバランスの調整、飽きさせない工夫</a:t>
            </a:r>
            <a:endParaRPr sz="1400"/>
          </a:p>
          <a:p>
            <a:pPr marL="0" lvl="0" indent="0" algn="l" rtl="0">
              <a:spcBef>
                <a:spcPts val="1000"/>
              </a:spcBef>
              <a:spcAft>
                <a:spcPts val="0"/>
              </a:spcAft>
              <a:buSzPts val="935"/>
              <a:buNone/>
            </a:pPr>
            <a:r>
              <a:rPr lang="ja" sz="1400"/>
              <a:t>スコアやコストの調整、称号コレクション機能</a:t>
            </a:r>
            <a:endParaRPr sz="1430"/>
          </a:p>
          <a:p>
            <a:pPr marL="0" lvl="0" indent="0" algn="l" rtl="0">
              <a:spcBef>
                <a:spcPts val="1000"/>
              </a:spcBef>
              <a:spcAft>
                <a:spcPts val="0"/>
              </a:spcAft>
              <a:buSzPts val="935"/>
              <a:buNone/>
            </a:pPr>
            <a:endParaRPr sz="1430"/>
          </a:p>
          <a:p>
            <a:pPr marL="0" lvl="0" indent="0" algn="l" rtl="0">
              <a:spcBef>
                <a:spcPts val="1000"/>
              </a:spcBef>
              <a:spcAft>
                <a:spcPts val="1000"/>
              </a:spcAft>
              <a:buSzPts val="935"/>
              <a:buNone/>
            </a:pPr>
            <a:r>
              <a:rPr lang="ja" sz="1430"/>
              <a:t>以上を修正した上で、多くのユーザに向けて公式リリースを行う。</a:t>
            </a:r>
            <a:endParaRPr sz="1430"/>
          </a:p>
        </p:txBody>
      </p:sp>
      <p:sp>
        <p:nvSpPr>
          <p:cNvPr id="255" name="Google Shape;255;p24"/>
          <p:cNvSpPr txBox="1">
            <a:spLocks noGrp="1"/>
          </p:cNvSpPr>
          <p:nvPr>
            <p:ph type="body" idx="1"/>
          </p:nvPr>
        </p:nvSpPr>
        <p:spPr>
          <a:xfrm>
            <a:off x="4648200" y="1082575"/>
            <a:ext cx="4260300" cy="3663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ja"/>
              <a:t>・Rating functionality</a:t>
            </a:r>
            <a:endParaRPr/>
          </a:p>
          <a:p>
            <a:pPr marL="0" lvl="0" indent="0" algn="l" rtl="0">
              <a:spcBef>
                <a:spcPts val="1200"/>
              </a:spcBef>
              <a:spcAft>
                <a:spcPts val="0"/>
              </a:spcAft>
              <a:buNone/>
            </a:pPr>
            <a:r>
              <a:rPr lang="ja"/>
              <a:t>Automatic matching with a partner who has almost the same number of steps in a day</a:t>
            </a:r>
            <a:endParaRPr/>
          </a:p>
          <a:p>
            <a:pPr marL="0" lvl="0" indent="0" algn="l" rtl="0">
              <a:spcBef>
                <a:spcPts val="1200"/>
              </a:spcBef>
              <a:spcAft>
                <a:spcPts val="0"/>
              </a:spcAft>
              <a:buNone/>
            </a:pPr>
            <a:r>
              <a:rPr lang="ja"/>
              <a:t>・Equipped with a ranking function</a:t>
            </a:r>
            <a:endParaRPr/>
          </a:p>
          <a:p>
            <a:pPr marL="0" lvl="0" indent="0" algn="l" rtl="0">
              <a:spcBef>
                <a:spcPts val="1200"/>
              </a:spcBef>
              <a:spcAft>
                <a:spcPts val="0"/>
              </a:spcAft>
              <a:buNone/>
            </a:pPr>
            <a:r>
              <a:rPr lang="ja"/>
              <a:t>Display the ranking of not only opponents, but also other players' steps.</a:t>
            </a:r>
            <a:endParaRPr/>
          </a:p>
          <a:p>
            <a:pPr marL="0" lvl="0" indent="0" algn="l" rtl="0">
              <a:spcBef>
                <a:spcPts val="1200"/>
              </a:spcBef>
              <a:spcAft>
                <a:spcPts val="0"/>
              </a:spcAft>
              <a:buNone/>
            </a:pPr>
            <a:r>
              <a:rPr lang="ja"/>
              <a:t>・Adjustment of game balance and measures to prevent players from getting bored</a:t>
            </a:r>
            <a:endParaRPr/>
          </a:p>
          <a:p>
            <a:pPr marL="0" lvl="0" indent="0" algn="l" rtl="0">
              <a:spcBef>
                <a:spcPts val="1200"/>
              </a:spcBef>
              <a:spcAft>
                <a:spcPts val="0"/>
              </a:spcAft>
              <a:buNone/>
            </a:pPr>
            <a:r>
              <a:rPr lang="ja"/>
              <a:t>Adjustment of scores and costs, collection</a:t>
            </a:r>
            <a:endParaRPr/>
          </a:p>
          <a:p>
            <a:pPr marL="0" lvl="0" indent="0" algn="l" rtl="0">
              <a:spcBef>
                <a:spcPts val="1200"/>
              </a:spcBef>
              <a:spcAft>
                <a:spcPts val="0"/>
              </a:spcAft>
              <a:buNone/>
            </a:pPr>
            <a:endParaRPr/>
          </a:p>
          <a:p>
            <a:pPr marL="0" lvl="0" indent="0" algn="l" rtl="0">
              <a:spcBef>
                <a:spcPts val="1200"/>
              </a:spcBef>
              <a:spcAft>
                <a:spcPts val="1200"/>
              </a:spcAft>
              <a:buNone/>
            </a:pPr>
            <a:r>
              <a:rPr lang="ja"/>
              <a:t>After modifying the above, make an official release for many 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819150" y="419700"/>
            <a:ext cx="7505700" cy="68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まとめ Summary</a:t>
            </a:r>
            <a:endParaRPr/>
          </a:p>
        </p:txBody>
      </p:sp>
      <p:sp>
        <p:nvSpPr>
          <p:cNvPr id="261" name="Google Shape;261;p25"/>
          <p:cNvSpPr txBox="1">
            <a:spLocks noGrp="1"/>
          </p:cNvSpPr>
          <p:nvPr>
            <p:ph type="body" idx="1"/>
          </p:nvPr>
        </p:nvSpPr>
        <p:spPr>
          <a:xfrm>
            <a:off x="819150" y="1307825"/>
            <a:ext cx="7505700" cy="35427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ja" u="sng"/>
              <a:t>概要</a:t>
            </a:r>
            <a:endParaRPr u="sng"/>
          </a:p>
          <a:p>
            <a:pPr marL="0" lvl="0" indent="0" algn="l" rtl="0">
              <a:lnSpc>
                <a:spcPct val="85000"/>
              </a:lnSpc>
              <a:spcBef>
                <a:spcPts val="1200"/>
              </a:spcBef>
              <a:spcAft>
                <a:spcPts val="0"/>
              </a:spcAft>
              <a:buNone/>
            </a:pPr>
            <a:r>
              <a:rPr lang="ja"/>
              <a:t>・実世界での歩数が結果に反映されるAndroidスマホ向けの通信対戦アプリを作成した</a:t>
            </a:r>
            <a:endParaRPr/>
          </a:p>
          <a:p>
            <a:pPr marL="0" lvl="0" indent="0" algn="l" rtl="0">
              <a:lnSpc>
                <a:spcPct val="85000"/>
              </a:lnSpc>
              <a:spcBef>
                <a:spcPts val="1200"/>
              </a:spcBef>
              <a:spcAft>
                <a:spcPts val="0"/>
              </a:spcAft>
              <a:buNone/>
            </a:pPr>
            <a:r>
              <a:rPr lang="ja" u="sng"/>
              <a:t>ゲーム内容</a:t>
            </a:r>
            <a:endParaRPr u="sng"/>
          </a:p>
          <a:p>
            <a:pPr marL="0" lvl="0" indent="0" algn="l" rtl="0">
              <a:lnSpc>
                <a:spcPct val="85000"/>
              </a:lnSpc>
              <a:spcBef>
                <a:spcPts val="1200"/>
              </a:spcBef>
              <a:spcAft>
                <a:spcPts val="0"/>
              </a:spcAft>
              <a:buNone/>
            </a:pPr>
            <a:r>
              <a:rPr lang="ja"/>
              <a:t>・2人のプレイヤーがマップ上で陣取りゲーム。移動してマスを塗ることでスコアを獲得</a:t>
            </a:r>
            <a:endParaRPr/>
          </a:p>
          <a:p>
            <a:pPr marL="0" lvl="0" indent="0" algn="l" rtl="0">
              <a:lnSpc>
                <a:spcPct val="85000"/>
              </a:lnSpc>
              <a:spcBef>
                <a:spcPts val="1200"/>
              </a:spcBef>
              <a:spcAft>
                <a:spcPts val="0"/>
              </a:spcAft>
              <a:buNone/>
            </a:pPr>
            <a:r>
              <a:rPr lang="ja" u="sng"/>
              <a:t>機能</a:t>
            </a:r>
            <a:endParaRPr u="sng"/>
          </a:p>
          <a:p>
            <a:pPr marL="0" lvl="0" indent="0" algn="l" rtl="0">
              <a:lnSpc>
                <a:spcPct val="85000"/>
              </a:lnSpc>
              <a:spcBef>
                <a:spcPts val="1200"/>
              </a:spcBef>
              <a:spcAft>
                <a:spcPts val="0"/>
              </a:spcAft>
              <a:buNone/>
            </a:pPr>
            <a:r>
              <a:rPr lang="ja"/>
              <a:t>・ログイン機能、運による興奮要素、達成割合表示機能</a:t>
            </a:r>
            <a:endParaRPr/>
          </a:p>
          <a:p>
            <a:pPr marL="0" lvl="0" indent="0" algn="l" rtl="0">
              <a:lnSpc>
                <a:spcPct val="85000"/>
              </a:lnSpc>
              <a:spcBef>
                <a:spcPts val="1200"/>
              </a:spcBef>
              <a:spcAft>
                <a:spcPts val="0"/>
              </a:spcAft>
              <a:buNone/>
            </a:pPr>
            <a:r>
              <a:rPr lang="ja" u="sng"/>
              <a:t>苦労した点</a:t>
            </a:r>
            <a:endParaRPr u="sng"/>
          </a:p>
          <a:p>
            <a:pPr marL="0" lvl="0" indent="0" algn="l" rtl="0">
              <a:lnSpc>
                <a:spcPct val="85000"/>
              </a:lnSpc>
              <a:spcBef>
                <a:spcPts val="1200"/>
              </a:spcBef>
              <a:spcAft>
                <a:spcPts val="0"/>
              </a:spcAft>
              <a:buNone/>
            </a:pPr>
            <a:r>
              <a:rPr lang="ja"/>
              <a:t>・リアルタイム通信、全員が主体的に取り組めるような環境作り、歩数の取得</a:t>
            </a:r>
            <a:endParaRPr/>
          </a:p>
          <a:p>
            <a:pPr marL="0" lvl="0" indent="0" algn="l" rtl="0">
              <a:lnSpc>
                <a:spcPct val="85000"/>
              </a:lnSpc>
              <a:spcBef>
                <a:spcPts val="1200"/>
              </a:spcBef>
              <a:spcAft>
                <a:spcPts val="0"/>
              </a:spcAft>
              <a:buNone/>
            </a:pPr>
            <a:r>
              <a:rPr lang="ja" u="sng"/>
              <a:t>今後の展望</a:t>
            </a:r>
            <a:endParaRPr u="sng"/>
          </a:p>
          <a:p>
            <a:pPr marL="0" lvl="0" indent="0" algn="l" rtl="0">
              <a:lnSpc>
                <a:spcPct val="85000"/>
              </a:lnSpc>
              <a:spcBef>
                <a:spcPts val="1200"/>
              </a:spcBef>
              <a:spcAft>
                <a:spcPts val="1200"/>
              </a:spcAft>
              <a:buNone/>
            </a:pPr>
            <a:r>
              <a:rPr lang="ja"/>
              <a:t>・通信対戦に向けた機能の追加、飽きさせない工夫を行い全世界に公式リリースする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29"/>
          <p:cNvSpPr txBox="1">
            <a:spLocks noGrp="1"/>
          </p:cNvSpPr>
          <p:nvPr>
            <p:ph type="ctrTitle"/>
          </p:nvPr>
        </p:nvSpPr>
        <p:spPr>
          <a:xfrm>
            <a:off x="1858700" y="1165651"/>
            <a:ext cx="5361300" cy="746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ja"/>
              <a:t>タイトル案</a:t>
            </a:r>
            <a:endParaRPr/>
          </a:p>
        </p:txBody>
      </p:sp>
      <p:sp>
        <p:nvSpPr>
          <p:cNvPr id="284" name="Google Shape;284;p29"/>
          <p:cNvSpPr txBox="1">
            <a:spLocks noGrp="1"/>
          </p:cNvSpPr>
          <p:nvPr>
            <p:ph type="subTitle" idx="1"/>
          </p:nvPr>
        </p:nvSpPr>
        <p:spPr>
          <a:xfrm>
            <a:off x="1858700" y="2071629"/>
            <a:ext cx="5361300" cy="18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・Step Warriors</a:t>
            </a:r>
            <a:endParaRPr/>
          </a:p>
          <a:p>
            <a:pPr marL="0" lvl="0" indent="0" algn="l" rtl="0">
              <a:spcBef>
                <a:spcPts val="0"/>
              </a:spcBef>
              <a:spcAft>
                <a:spcPts val="0"/>
              </a:spcAft>
              <a:buNone/>
            </a:pPr>
            <a:r>
              <a:rPr lang="ja"/>
              <a:t>・Foot Frenzy</a:t>
            </a:r>
            <a:endParaRPr/>
          </a:p>
          <a:p>
            <a:pPr marL="0" lvl="0" indent="0" algn="l" rtl="0">
              <a:spcBef>
                <a:spcPts val="0"/>
              </a:spcBef>
              <a:spcAft>
                <a:spcPts val="0"/>
              </a:spcAft>
              <a:buNone/>
            </a:pPr>
            <a:r>
              <a:rPr lang="ja"/>
              <a:t>・Foot Race Royale</a:t>
            </a:r>
            <a:endParaRPr/>
          </a:p>
          <a:p>
            <a:pPr marL="0" lvl="0" indent="0" algn="l" rtl="0">
              <a:spcBef>
                <a:spcPts val="0"/>
              </a:spcBef>
              <a:spcAft>
                <a:spcPts val="0"/>
              </a:spcAft>
              <a:buNone/>
            </a:pPr>
            <a:r>
              <a:rPr lang="ja"/>
              <a:t>・Step Conquerors</a:t>
            </a:r>
            <a:endParaRPr/>
          </a:p>
          <a:p>
            <a:pPr marL="0" lvl="0" indent="0" algn="l" rtl="0">
              <a:spcBef>
                <a:spcPts val="0"/>
              </a:spcBef>
              <a:spcAft>
                <a:spcPts val="0"/>
              </a:spcAft>
              <a:buNone/>
            </a:pPr>
            <a:r>
              <a:rPr lang="ja"/>
              <a:t>・Step Duelists</a:t>
            </a:r>
            <a:endParaRPr/>
          </a:p>
          <a:p>
            <a:pPr marL="0" lvl="0" indent="0" algn="l" rtl="0">
              <a:spcBef>
                <a:spcPts val="0"/>
              </a:spcBef>
              <a:spcAft>
                <a:spcPts val="0"/>
              </a:spcAft>
              <a:buNone/>
            </a:pPr>
            <a:r>
              <a:rPr lang="ja"/>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0" name="Google Shape;290;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1" name="Google Shape;291;p30"/>
          <p:cNvPicPr preferRelativeResize="0"/>
          <p:nvPr/>
        </p:nvPicPr>
        <p:blipFill>
          <a:blip r:embed="rId3">
            <a:alphaModFix/>
          </a:blip>
          <a:stretch>
            <a:fillRect/>
          </a:stretch>
        </p:blipFill>
        <p:spPr>
          <a:xfrm>
            <a:off x="208975" y="210125"/>
            <a:ext cx="8717974" cy="4717474"/>
          </a:xfrm>
          <a:prstGeom prst="rect">
            <a:avLst/>
          </a:prstGeom>
          <a:noFill/>
          <a:ln>
            <a:noFill/>
          </a:ln>
        </p:spPr>
      </p:pic>
      <p:sp>
        <p:nvSpPr>
          <p:cNvPr id="292" name="Google Shape;292;p30"/>
          <p:cNvSpPr txBox="1"/>
          <p:nvPr/>
        </p:nvSpPr>
        <p:spPr>
          <a:xfrm>
            <a:off x="3284700" y="803575"/>
            <a:ext cx="2857500" cy="15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dk2"/>
              </a:solidFill>
              <a:latin typeface="Calibri"/>
              <a:ea typeface="Calibri"/>
              <a:cs typeface="Calibri"/>
              <a:sym typeface="Calibri"/>
            </a:endParaRPr>
          </a:p>
        </p:txBody>
      </p:sp>
      <p:sp>
        <p:nvSpPr>
          <p:cNvPr id="293" name="Google Shape;293;p30"/>
          <p:cNvSpPr/>
          <p:nvPr/>
        </p:nvSpPr>
        <p:spPr>
          <a:xfrm>
            <a:off x="2423863" y="695300"/>
            <a:ext cx="4448668" cy="11005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FF9900"/>
                </a:solidFill>
                <a:latin typeface="Georgia"/>
              </a:rPr>
              <a:t>Step Warriors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31"/>
          <p:cNvSpPr txBox="1">
            <a:spLocks noGrp="1"/>
          </p:cNvSpPr>
          <p:nvPr>
            <p:ph type="title"/>
          </p:nvPr>
        </p:nvSpPr>
        <p:spPr>
          <a:xfrm>
            <a:off x="819150" y="4183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作成するアプリのイメージ image of APP</a:t>
            </a:r>
            <a:endParaRPr/>
          </a:p>
        </p:txBody>
      </p:sp>
      <p:pic>
        <p:nvPicPr>
          <p:cNvPr id="299" name="Google Shape;299;p31"/>
          <p:cNvPicPr preferRelativeResize="0"/>
          <p:nvPr/>
        </p:nvPicPr>
        <p:blipFill>
          <a:blip r:embed="rId3">
            <a:alphaModFix/>
          </a:blip>
          <a:stretch>
            <a:fillRect/>
          </a:stretch>
        </p:blipFill>
        <p:spPr>
          <a:xfrm>
            <a:off x="3843210" y="1310460"/>
            <a:ext cx="2062662" cy="2062662"/>
          </a:xfrm>
          <a:prstGeom prst="rect">
            <a:avLst/>
          </a:prstGeom>
          <a:noFill/>
          <a:ln>
            <a:noFill/>
          </a:ln>
        </p:spPr>
      </p:pic>
      <p:pic>
        <p:nvPicPr>
          <p:cNvPr id="300" name="Google Shape;300;p31"/>
          <p:cNvPicPr preferRelativeResize="0"/>
          <p:nvPr/>
        </p:nvPicPr>
        <p:blipFill>
          <a:blip r:embed="rId4">
            <a:alphaModFix/>
          </a:blip>
          <a:stretch>
            <a:fillRect/>
          </a:stretch>
        </p:blipFill>
        <p:spPr>
          <a:xfrm>
            <a:off x="7823425" y="3236762"/>
            <a:ext cx="1059879" cy="1652826"/>
          </a:xfrm>
          <a:prstGeom prst="rect">
            <a:avLst/>
          </a:prstGeom>
          <a:noFill/>
          <a:ln>
            <a:noFill/>
          </a:ln>
        </p:spPr>
      </p:pic>
      <p:pic>
        <p:nvPicPr>
          <p:cNvPr id="301" name="Google Shape;301;p31"/>
          <p:cNvPicPr preferRelativeResize="0"/>
          <p:nvPr/>
        </p:nvPicPr>
        <p:blipFill>
          <a:blip r:embed="rId5">
            <a:alphaModFix/>
          </a:blip>
          <a:stretch>
            <a:fillRect/>
          </a:stretch>
        </p:blipFill>
        <p:spPr>
          <a:xfrm>
            <a:off x="6624251" y="2007795"/>
            <a:ext cx="1199176" cy="1542356"/>
          </a:xfrm>
          <a:prstGeom prst="rect">
            <a:avLst/>
          </a:prstGeom>
          <a:noFill/>
          <a:ln>
            <a:noFill/>
          </a:ln>
        </p:spPr>
      </p:pic>
      <p:pic>
        <p:nvPicPr>
          <p:cNvPr id="302" name="Google Shape;302;p31"/>
          <p:cNvPicPr preferRelativeResize="0"/>
          <p:nvPr/>
        </p:nvPicPr>
        <p:blipFill>
          <a:blip r:embed="rId4">
            <a:alphaModFix/>
          </a:blip>
          <a:stretch>
            <a:fillRect/>
          </a:stretch>
        </p:blipFill>
        <p:spPr>
          <a:xfrm flipH="1">
            <a:off x="724357" y="3044550"/>
            <a:ext cx="1059875" cy="1652850"/>
          </a:xfrm>
          <a:prstGeom prst="rect">
            <a:avLst/>
          </a:prstGeom>
          <a:noFill/>
          <a:ln>
            <a:noFill/>
          </a:ln>
        </p:spPr>
      </p:pic>
      <p:sp>
        <p:nvSpPr>
          <p:cNvPr id="303" name="Google Shape;303;p31"/>
          <p:cNvSpPr txBox="1"/>
          <p:nvPr/>
        </p:nvSpPr>
        <p:spPr>
          <a:xfrm>
            <a:off x="724350" y="4697400"/>
            <a:ext cx="10599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Player A</a:t>
            </a:r>
            <a:endParaRPr sz="1800">
              <a:solidFill>
                <a:schemeClr val="dk2"/>
              </a:solidFill>
            </a:endParaRPr>
          </a:p>
        </p:txBody>
      </p:sp>
      <p:sp>
        <p:nvSpPr>
          <p:cNvPr id="304" name="Google Shape;304;p31"/>
          <p:cNvSpPr txBox="1"/>
          <p:nvPr/>
        </p:nvSpPr>
        <p:spPr>
          <a:xfrm>
            <a:off x="7753815" y="4791200"/>
            <a:ext cx="1199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Player B</a:t>
            </a:r>
            <a:endParaRPr sz="1800">
              <a:solidFill>
                <a:schemeClr val="dk2"/>
              </a:solidFill>
            </a:endParaRPr>
          </a:p>
        </p:txBody>
      </p:sp>
      <p:pic>
        <p:nvPicPr>
          <p:cNvPr id="305" name="Google Shape;305;p31"/>
          <p:cNvPicPr preferRelativeResize="0"/>
          <p:nvPr/>
        </p:nvPicPr>
        <p:blipFill>
          <a:blip r:embed="rId5">
            <a:alphaModFix/>
          </a:blip>
          <a:stretch>
            <a:fillRect/>
          </a:stretch>
        </p:blipFill>
        <p:spPr>
          <a:xfrm flipH="1">
            <a:off x="1925654" y="2007800"/>
            <a:ext cx="1199176" cy="1542350"/>
          </a:xfrm>
          <a:prstGeom prst="rect">
            <a:avLst/>
          </a:prstGeom>
          <a:noFill/>
          <a:ln>
            <a:noFill/>
          </a:ln>
        </p:spPr>
      </p:pic>
      <p:sp>
        <p:nvSpPr>
          <p:cNvPr id="306" name="Google Shape;306;p31"/>
          <p:cNvSpPr/>
          <p:nvPr/>
        </p:nvSpPr>
        <p:spPr>
          <a:xfrm rot="-4661984">
            <a:off x="3059026" y="2324493"/>
            <a:ext cx="596184" cy="466020"/>
          </a:xfrm>
          <a:prstGeom prst="lightningBolt">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1"/>
          <p:cNvSpPr/>
          <p:nvPr/>
        </p:nvSpPr>
        <p:spPr>
          <a:xfrm rot="-10321706">
            <a:off x="6170029" y="2338733"/>
            <a:ext cx="596143" cy="466035"/>
          </a:xfrm>
          <a:prstGeom prst="lightningBolt">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31"/>
          <p:cNvSpPr/>
          <p:nvPr/>
        </p:nvSpPr>
        <p:spPr>
          <a:xfrm rot="-2542140">
            <a:off x="1628697" y="3200275"/>
            <a:ext cx="582280" cy="309827"/>
          </a:xfrm>
          <a:prstGeom prst="rightArrow">
            <a:avLst>
              <a:gd name="adj1" fmla="val 50000"/>
              <a:gd name="adj2" fmla="val 50000"/>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1"/>
          <p:cNvSpPr/>
          <p:nvPr/>
        </p:nvSpPr>
        <p:spPr>
          <a:xfrm rot="-8399649">
            <a:off x="7447302" y="3089387"/>
            <a:ext cx="582392" cy="309826"/>
          </a:xfrm>
          <a:prstGeom prst="rightArrow">
            <a:avLst>
              <a:gd name="adj1" fmla="val 50000"/>
              <a:gd name="adj2" fmla="val 50000"/>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1"/>
          <p:cNvSpPr txBox="1"/>
          <p:nvPr/>
        </p:nvSpPr>
        <p:spPr>
          <a:xfrm>
            <a:off x="522400" y="3021250"/>
            <a:ext cx="421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①</a:t>
            </a:r>
            <a:endParaRPr sz="1800">
              <a:solidFill>
                <a:schemeClr val="dk2"/>
              </a:solidFill>
            </a:endParaRPr>
          </a:p>
        </p:txBody>
      </p:sp>
      <p:sp>
        <p:nvSpPr>
          <p:cNvPr id="311" name="Google Shape;311;p31"/>
          <p:cNvSpPr txBox="1"/>
          <p:nvPr/>
        </p:nvSpPr>
        <p:spPr>
          <a:xfrm>
            <a:off x="1784225" y="1674425"/>
            <a:ext cx="421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②</a:t>
            </a:r>
            <a:endParaRPr sz="1800">
              <a:solidFill>
                <a:schemeClr val="dk2"/>
              </a:solidFill>
            </a:endParaRPr>
          </a:p>
        </p:txBody>
      </p:sp>
      <p:sp>
        <p:nvSpPr>
          <p:cNvPr id="312" name="Google Shape;312;p31"/>
          <p:cNvSpPr txBox="1"/>
          <p:nvPr/>
        </p:nvSpPr>
        <p:spPr>
          <a:xfrm>
            <a:off x="3326925" y="1003050"/>
            <a:ext cx="421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③</a:t>
            </a:r>
            <a:endParaRPr sz="1800">
              <a:solidFill>
                <a:schemeClr val="dk2"/>
              </a:solidFill>
            </a:endParaRPr>
          </a:p>
        </p:txBody>
      </p:sp>
      <p:sp>
        <p:nvSpPr>
          <p:cNvPr id="313" name="Google Shape;313;p31"/>
          <p:cNvSpPr txBox="1"/>
          <p:nvPr/>
        </p:nvSpPr>
        <p:spPr>
          <a:xfrm>
            <a:off x="1993825" y="4097275"/>
            <a:ext cx="5959800" cy="9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2"/>
                </a:solidFill>
              </a:rPr>
              <a:t>①現実世界で歩く　Walk in the real world</a:t>
            </a:r>
            <a:endParaRPr sz="1800">
              <a:solidFill>
                <a:schemeClr val="dk2"/>
              </a:solidFill>
            </a:endParaRPr>
          </a:p>
          <a:p>
            <a:pPr marL="0" lvl="0" indent="0" algn="l" rtl="0">
              <a:spcBef>
                <a:spcPts val="0"/>
              </a:spcBef>
              <a:spcAft>
                <a:spcPts val="0"/>
              </a:spcAft>
              <a:buNone/>
            </a:pPr>
            <a:r>
              <a:rPr lang="ja" sz="1800">
                <a:solidFill>
                  <a:schemeClr val="dk2"/>
                </a:solidFill>
              </a:rPr>
              <a:t>②ゲームアプリで操作を行う　control in the game app</a:t>
            </a:r>
            <a:endParaRPr sz="1800">
              <a:solidFill>
                <a:schemeClr val="dk2"/>
              </a:solidFill>
            </a:endParaRPr>
          </a:p>
          <a:p>
            <a:pPr marL="0" lvl="0" indent="0" algn="l" rtl="0">
              <a:spcBef>
                <a:spcPts val="0"/>
              </a:spcBef>
              <a:spcAft>
                <a:spcPts val="0"/>
              </a:spcAft>
              <a:buNone/>
            </a:pPr>
            <a:r>
              <a:rPr lang="ja" sz="1800">
                <a:solidFill>
                  <a:schemeClr val="dk2"/>
                </a:solidFill>
              </a:rPr>
              <a:t>③ゲーム内で2人が対戦　two players battle in the game</a:t>
            </a:r>
            <a:endParaRPr sz="1800">
              <a:solidFill>
                <a:schemeClr val="dk2"/>
              </a:solidFill>
            </a:endParaRPr>
          </a:p>
        </p:txBody>
      </p:sp>
      <p:sp>
        <p:nvSpPr>
          <p:cNvPr id="314" name="Google Shape;314;p31"/>
          <p:cNvSpPr txBox="1"/>
          <p:nvPr/>
        </p:nvSpPr>
        <p:spPr>
          <a:xfrm>
            <a:off x="3748113" y="1017725"/>
            <a:ext cx="2392500" cy="2361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600">
                <a:solidFill>
                  <a:schemeClr val="dk2"/>
                </a:solidFill>
              </a:rPr>
              <a:t>ゲーム内 in the APP</a:t>
            </a:r>
            <a:endParaRPr sz="1600">
              <a:solidFill>
                <a:schemeClr val="dk2"/>
              </a:solidFill>
            </a:endParaRPr>
          </a:p>
        </p:txBody>
      </p:sp>
      <p:sp>
        <p:nvSpPr>
          <p:cNvPr id="315" name="Google Shape;315;p31"/>
          <p:cNvSpPr txBox="1"/>
          <p:nvPr/>
        </p:nvSpPr>
        <p:spPr>
          <a:xfrm>
            <a:off x="3326925" y="3417100"/>
            <a:ext cx="3952800" cy="615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2"/>
                </a:solidFill>
              </a:rPr>
              <a:t>※ゲーム内容は格闘ゲームではありません</a:t>
            </a:r>
            <a:endParaRPr>
              <a:solidFill>
                <a:schemeClr val="dk2"/>
              </a:solidFill>
            </a:endParaRPr>
          </a:p>
          <a:p>
            <a:pPr marL="0" lvl="0" indent="0" algn="l" rtl="0">
              <a:spcBef>
                <a:spcPts val="0"/>
              </a:spcBef>
              <a:spcAft>
                <a:spcPts val="0"/>
              </a:spcAft>
              <a:buNone/>
            </a:pPr>
            <a:r>
              <a:rPr lang="ja">
                <a:solidFill>
                  <a:schemeClr val="dk2"/>
                </a:solidFill>
              </a:rPr>
              <a:t>* The game we create is not a fighting game.</a:t>
            </a:r>
            <a:endParaRPr>
              <a:solidFill>
                <a:schemeClr val="dk2"/>
              </a:solidFill>
            </a:endParaRPr>
          </a:p>
        </p:txBody>
      </p:sp>
      <p:pic>
        <p:nvPicPr>
          <p:cNvPr id="316" name="Google Shape;316;p31"/>
          <p:cNvPicPr preferRelativeResize="0"/>
          <p:nvPr/>
        </p:nvPicPr>
        <p:blipFill>
          <a:blip r:embed="rId6">
            <a:alphaModFix/>
          </a:blip>
          <a:stretch>
            <a:fillRect/>
          </a:stretch>
        </p:blipFill>
        <p:spPr>
          <a:xfrm>
            <a:off x="3648275" y="1372925"/>
            <a:ext cx="2587426" cy="200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314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アプリ作成の背景 Background </a:t>
            </a:r>
            <a:endParaRPr/>
          </a:p>
        </p:txBody>
      </p:sp>
      <p:sp>
        <p:nvSpPr>
          <p:cNvPr id="135" name="Google Shape;135;p14"/>
          <p:cNvSpPr txBox="1">
            <a:spLocks noGrp="1"/>
          </p:cNvSpPr>
          <p:nvPr>
            <p:ph type="body" idx="1"/>
          </p:nvPr>
        </p:nvSpPr>
        <p:spPr>
          <a:xfrm>
            <a:off x="311700" y="961725"/>
            <a:ext cx="8520600" cy="387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ja" sz="1600"/>
              <a:t>近年、リモートワークやイベントのオンライン開催</a:t>
            </a:r>
            <a:endParaRPr sz="1600"/>
          </a:p>
          <a:p>
            <a:pPr marL="0" lvl="0" indent="0" algn="l" rtl="0">
              <a:lnSpc>
                <a:spcPct val="100000"/>
              </a:lnSpc>
              <a:spcBef>
                <a:spcPts val="1200"/>
              </a:spcBef>
              <a:spcAft>
                <a:spcPts val="0"/>
              </a:spcAft>
              <a:buNone/>
            </a:pPr>
            <a:r>
              <a:rPr lang="ja" sz="1600"/>
              <a:t>などにより外出する機会が減少している</a:t>
            </a:r>
            <a:endParaRPr sz="1600"/>
          </a:p>
          <a:p>
            <a:pPr marL="0" lvl="0" indent="0" algn="l" rtl="0">
              <a:lnSpc>
                <a:spcPct val="100000"/>
              </a:lnSpc>
              <a:spcBef>
                <a:spcPts val="1200"/>
              </a:spcBef>
              <a:spcAft>
                <a:spcPts val="0"/>
              </a:spcAft>
              <a:buNone/>
            </a:pPr>
            <a:r>
              <a:rPr lang="ja" sz="1600"/>
              <a:t>→</a:t>
            </a:r>
            <a:r>
              <a:rPr lang="ja" sz="1600" b="1"/>
              <a:t>作成するアプリを通じて歩行を促したい</a:t>
            </a:r>
            <a:endParaRPr sz="1600" b="1"/>
          </a:p>
          <a:p>
            <a:pPr marL="0" lvl="0" indent="0" algn="l" rtl="0">
              <a:lnSpc>
                <a:spcPct val="100000"/>
              </a:lnSpc>
              <a:spcBef>
                <a:spcPts val="1200"/>
              </a:spcBef>
              <a:spcAft>
                <a:spcPts val="0"/>
              </a:spcAft>
              <a:buNone/>
            </a:pPr>
            <a:endParaRPr sz="1600"/>
          </a:p>
          <a:p>
            <a:pPr marL="0" lvl="0" indent="0" algn="l" rtl="0">
              <a:lnSpc>
                <a:spcPct val="100000"/>
              </a:lnSpc>
              <a:spcBef>
                <a:spcPts val="1200"/>
              </a:spcBef>
              <a:spcAft>
                <a:spcPts val="0"/>
              </a:spcAft>
              <a:buNone/>
            </a:pPr>
            <a:r>
              <a:rPr lang="ja" sz="1600"/>
              <a:t>In recent years, opportunities to go outside have decreased </a:t>
            </a:r>
            <a:endParaRPr sz="1600"/>
          </a:p>
          <a:p>
            <a:pPr marL="0" lvl="0" indent="0" algn="l" rtl="0">
              <a:lnSpc>
                <a:spcPct val="100000"/>
              </a:lnSpc>
              <a:spcBef>
                <a:spcPts val="1200"/>
              </a:spcBef>
              <a:spcAft>
                <a:spcPts val="0"/>
              </a:spcAft>
              <a:buNone/>
            </a:pPr>
            <a:r>
              <a:rPr lang="ja" sz="1600"/>
              <a:t>due to remote work and the online hosting of events.</a:t>
            </a:r>
            <a:endParaRPr sz="1600"/>
          </a:p>
          <a:p>
            <a:pPr marL="0" lvl="0" indent="0" algn="l" rtl="0">
              <a:lnSpc>
                <a:spcPct val="100000"/>
              </a:lnSpc>
              <a:spcBef>
                <a:spcPts val="1200"/>
              </a:spcBef>
              <a:spcAft>
                <a:spcPts val="0"/>
              </a:spcAft>
              <a:buNone/>
            </a:pPr>
            <a:r>
              <a:rPr lang="ja" sz="1600"/>
              <a:t>→</a:t>
            </a:r>
            <a:r>
              <a:rPr lang="ja" sz="1600" b="1"/>
              <a:t>We want to encourage people to walk more through </a:t>
            </a:r>
            <a:endParaRPr sz="1600" b="1"/>
          </a:p>
          <a:p>
            <a:pPr marL="0" lvl="0" indent="0" algn="l" rtl="0">
              <a:lnSpc>
                <a:spcPct val="100000"/>
              </a:lnSpc>
              <a:spcBef>
                <a:spcPts val="1200"/>
              </a:spcBef>
              <a:spcAft>
                <a:spcPts val="0"/>
              </a:spcAft>
              <a:buNone/>
            </a:pPr>
            <a:r>
              <a:rPr lang="ja" sz="1600" b="1"/>
              <a:t>the app we develop.</a:t>
            </a:r>
            <a:endParaRPr sz="1600" b="1"/>
          </a:p>
          <a:p>
            <a:pPr marL="0" lvl="0" indent="0" algn="l" rtl="0">
              <a:lnSpc>
                <a:spcPct val="100000"/>
              </a:lnSpc>
              <a:spcBef>
                <a:spcPts val="1200"/>
              </a:spcBef>
              <a:spcAft>
                <a:spcPts val="0"/>
              </a:spcAft>
              <a:buNone/>
            </a:pPr>
            <a:endParaRPr sz="1600" b="1"/>
          </a:p>
          <a:p>
            <a:pPr marL="0" lvl="0" indent="0" algn="l" rtl="0">
              <a:lnSpc>
                <a:spcPct val="100000"/>
              </a:lnSpc>
              <a:spcBef>
                <a:spcPts val="1200"/>
              </a:spcBef>
              <a:spcAft>
                <a:spcPts val="1200"/>
              </a:spcAft>
              <a:buNone/>
            </a:pPr>
            <a:r>
              <a:rPr lang="ja" sz="1600">
                <a:solidFill>
                  <a:srgbClr val="0D0D0D"/>
                </a:solidFill>
              </a:rPr>
              <a:t>参考：</a:t>
            </a:r>
            <a:r>
              <a:rPr lang="ja" sz="1600" u="sng">
                <a:solidFill>
                  <a:schemeClr val="hlink"/>
                </a:solidFill>
                <a:hlinkClick r:id="rId3"/>
              </a:rPr>
              <a:t>https://news.yahoo.co.jp/articles/671e342f9ddefabeae8ebdf8832bfb6dcd897319</a:t>
            </a:r>
            <a:endParaRPr sz="1600"/>
          </a:p>
        </p:txBody>
      </p:sp>
      <p:pic>
        <p:nvPicPr>
          <p:cNvPr id="136" name="Google Shape;136;p14"/>
          <p:cNvPicPr preferRelativeResize="0"/>
          <p:nvPr/>
        </p:nvPicPr>
        <p:blipFill>
          <a:blip r:embed="rId4">
            <a:alphaModFix/>
          </a:blip>
          <a:stretch>
            <a:fillRect/>
          </a:stretch>
        </p:blipFill>
        <p:spPr>
          <a:xfrm>
            <a:off x="5362400" y="1126725"/>
            <a:ext cx="3545602" cy="199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14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アプリ作成の背景 Background</a:t>
            </a:r>
            <a:endParaRPr/>
          </a:p>
        </p:txBody>
      </p:sp>
      <p:sp>
        <p:nvSpPr>
          <p:cNvPr id="142" name="Google Shape;142;p15"/>
          <p:cNvSpPr txBox="1">
            <a:spLocks noGrp="1"/>
          </p:cNvSpPr>
          <p:nvPr>
            <p:ph type="body" idx="1"/>
          </p:nvPr>
        </p:nvSpPr>
        <p:spPr>
          <a:xfrm>
            <a:off x="311700" y="962275"/>
            <a:ext cx="833910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500"/>
              <a:t>すでに歩くことを促すアプリ、歩数に応じて報酬を与えるアプリ（例：ポイ活アプリ）や、現実世界とリンクしたマップでプレイするアプリ（例：ポケモンGO）は存在する</a:t>
            </a:r>
            <a:endParaRPr sz="1500"/>
          </a:p>
          <a:p>
            <a:pPr marL="0" lvl="0" indent="0" algn="l" rtl="0">
              <a:spcBef>
                <a:spcPts val="1200"/>
              </a:spcBef>
              <a:spcAft>
                <a:spcPts val="0"/>
              </a:spcAft>
              <a:buNone/>
            </a:pPr>
            <a:r>
              <a:rPr lang="ja" sz="1500"/>
              <a:t>しかし、こういったゲームは得られるポイントが少なく意識して歩こうと思えなかったり、時間や場所に拘束されがち</a:t>
            </a:r>
            <a:endParaRPr sz="1500"/>
          </a:p>
          <a:p>
            <a:pPr marL="0" lvl="0" indent="0" algn="l" rtl="0">
              <a:spcBef>
                <a:spcPts val="1200"/>
              </a:spcBef>
              <a:spcAft>
                <a:spcPts val="1200"/>
              </a:spcAft>
              <a:buNone/>
            </a:pPr>
            <a:r>
              <a:rPr lang="ja" sz="1500"/>
              <a:t>→</a:t>
            </a:r>
            <a:r>
              <a:rPr lang="ja" sz="1500" b="1"/>
              <a:t>歩くことだけに専念できない人でも他人と対戦して楽しめるアプリを作成することで、人の競争心を煽り、日常生活で歩行を取り入れる後押しをする。</a:t>
            </a:r>
            <a:endParaRPr sz="1500" b="1"/>
          </a:p>
        </p:txBody>
      </p:sp>
      <p:sp>
        <p:nvSpPr>
          <p:cNvPr id="143" name="Google Shape;143;p15"/>
          <p:cNvSpPr txBox="1">
            <a:spLocks noGrp="1"/>
          </p:cNvSpPr>
          <p:nvPr>
            <p:ph type="body" idx="1"/>
          </p:nvPr>
        </p:nvSpPr>
        <p:spPr>
          <a:xfrm>
            <a:off x="311700" y="2905425"/>
            <a:ext cx="8520600" cy="2238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ja" sz="1600"/>
              <a:t>There are already apps that reward players based on the number of steps they take (point hoarding app) and apps that play on maps linked to the real world (Pokémon GO).</a:t>
            </a:r>
            <a:endParaRPr sz="1600"/>
          </a:p>
          <a:p>
            <a:pPr marL="0" lvl="0" indent="0" algn="l" rtl="0">
              <a:spcBef>
                <a:spcPts val="1200"/>
              </a:spcBef>
              <a:spcAft>
                <a:spcPts val="0"/>
              </a:spcAft>
              <a:buNone/>
            </a:pPr>
            <a:r>
              <a:rPr lang="ja" sz="1600"/>
              <a:t>However, these games are not so much about the points you get, and you don't want to walk all the way,　or</a:t>
            </a:r>
            <a:endParaRPr sz="1600"/>
          </a:p>
          <a:p>
            <a:pPr marL="0" lvl="0" indent="0" algn="l" rtl="0">
              <a:spcBef>
                <a:spcPts val="1200"/>
              </a:spcBef>
              <a:spcAft>
                <a:spcPts val="0"/>
              </a:spcAft>
              <a:buNone/>
            </a:pPr>
            <a:r>
              <a:rPr lang="ja" sz="1600"/>
              <a:t>tend to be restricted by time and place</a:t>
            </a:r>
            <a:endParaRPr sz="1600"/>
          </a:p>
          <a:p>
            <a:pPr marL="0" lvl="0" indent="0" algn="l" rtl="0">
              <a:spcBef>
                <a:spcPts val="1200"/>
              </a:spcBef>
              <a:spcAft>
                <a:spcPts val="0"/>
              </a:spcAft>
              <a:buNone/>
            </a:pPr>
            <a:r>
              <a:rPr lang="ja" sz="1600"/>
              <a:t>→Create apps that allow people who cannot focus on walking to enjoy playing against others, fueling the competitive spiritthere</a:t>
            </a:r>
            <a:endParaRPr sz="1600"/>
          </a:p>
          <a:p>
            <a:pPr marL="0" lvl="0" indent="0" algn="l" rtl="0">
              <a:spcBef>
                <a:spcPts val="1200"/>
              </a:spcBef>
              <a:spcAft>
                <a:spcPts val="0"/>
              </a:spcAft>
              <a:buNone/>
            </a:pPr>
            <a:r>
              <a:rPr lang="ja" sz="1600"/>
              <a:t>by encouraging them to incorporate walking into their daily lives.</a:t>
            </a:r>
            <a:endParaRPr sz="1600"/>
          </a:p>
          <a:p>
            <a:pPr marL="0" lvl="0" indent="0" algn="l" rtl="0">
              <a:spcBef>
                <a:spcPts val="1200"/>
              </a:spcBef>
              <a:spcAft>
                <a:spcPts val="12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4249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作成するアプリの概要 Abstract of APP</a:t>
            </a:r>
            <a:endParaRPr/>
          </a:p>
        </p:txBody>
      </p:sp>
      <p:sp>
        <p:nvSpPr>
          <p:cNvPr id="149" name="Google Shape;149;p16"/>
          <p:cNvSpPr txBox="1">
            <a:spLocks noGrp="1"/>
          </p:cNvSpPr>
          <p:nvPr>
            <p:ph type="body" idx="1"/>
          </p:nvPr>
        </p:nvSpPr>
        <p:spPr>
          <a:xfrm>
            <a:off x="311700" y="1152475"/>
            <a:ext cx="8520600" cy="16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900" b="1"/>
              <a:t>現実世界での歩数を計測し、たくさん歩くことで有利になるゲームアプリ　</a:t>
            </a:r>
            <a:r>
              <a:rPr lang="ja" sz="1900"/>
              <a:t>（Androidスマートフォン向け）</a:t>
            </a:r>
            <a:endParaRPr sz="1900"/>
          </a:p>
          <a:p>
            <a:pPr marL="0" lvl="0" indent="0" algn="l" rtl="0">
              <a:spcBef>
                <a:spcPts val="1200"/>
              </a:spcBef>
              <a:spcAft>
                <a:spcPts val="0"/>
              </a:spcAft>
              <a:buNone/>
            </a:pPr>
            <a:r>
              <a:rPr lang="ja" sz="1900" b="1"/>
              <a:t>努力（歩行）、運（乱数要素）、実力（戦略）の全てにより展開が変わる！</a:t>
            </a:r>
            <a:endParaRPr sz="1900" b="1"/>
          </a:p>
          <a:p>
            <a:pPr marL="0" lvl="0" indent="0" algn="l" rtl="0">
              <a:spcBef>
                <a:spcPts val="1200"/>
              </a:spcBef>
              <a:spcAft>
                <a:spcPts val="1200"/>
              </a:spcAft>
              <a:buNone/>
            </a:pPr>
            <a:endParaRPr/>
          </a:p>
        </p:txBody>
      </p:sp>
      <p:sp>
        <p:nvSpPr>
          <p:cNvPr id="150" name="Google Shape;150;p16"/>
          <p:cNvSpPr txBox="1">
            <a:spLocks noGrp="1"/>
          </p:cNvSpPr>
          <p:nvPr>
            <p:ph type="body" idx="1"/>
          </p:nvPr>
        </p:nvSpPr>
        <p:spPr>
          <a:xfrm>
            <a:off x="311700" y="2941325"/>
            <a:ext cx="8520600" cy="203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600" b="1">
                <a:solidFill>
                  <a:srgbClr val="0D0D0D"/>
                </a:solidFill>
                <a:highlight>
                  <a:srgbClr val="FFFFFF"/>
                </a:highlight>
                <a:latin typeface="Arial"/>
                <a:ea typeface="Arial"/>
                <a:cs typeface="Arial"/>
                <a:sym typeface="Arial"/>
              </a:rPr>
              <a:t>A game app</a:t>
            </a:r>
            <a:r>
              <a:rPr lang="ja" sz="1600">
                <a:solidFill>
                  <a:srgbClr val="0D0D0D"/>
                </a:solidFill>
                <a:highlight>
                  <a:srgbClr val="FFFFFF"/>
                </a:highlight>
                <a:latin typeface="Arial"/>
                <a:ea typeface="Arial"/>
                <a:cs typeface="Arial"/>
                <a:sym typeface="Arial"/>
              </a:rPr>
              <a:t> for Android smartphones </a:t>
            </a:r>
            <a:r>
              <a:rPr lang="ja" sz="1600" b="1">
                <a:solidFill>
                  <a:srgbClr val="0D0D0D"/>
                </a:solidFill>
                <a:highlight>
                  <a:srgbClr val="FFFFFF"/>
                </a:highlight>
                <a:latin typeface="Arial"/>
                <a:ea typeface="Arial"/>
                <a:cs typeface="Arial"/>
                <a:sym typeface="Arial"/>
              </a:rPr>
              <a:t>that measures real-world steps, and rewards you with in-game advantages for walking a lot. </a:t>
            </a:r>
            <a:endParaRPr sz="1600" b="1">
              <a:solidFill>
                <a:srgbClr val="0D0D0D"/>
              </a:solidFill>
              <a:highlight>
                <a:srgbClr val="FFFFFF"/>
              </a:highlight>
              <a:latin typeface="Arial"/>
              <a:ea typeface="Arial"/>
              <a:cs typeface="Arial"/>
              <a:sym typeface="Arial"/>
            </a:endParaRPr>
          </a:p>
          <a:p>
            <a:pPr marL="0" lvl="0" indent="0" algn="l" rtl="0">
              <a:spcBef>
                <a:spcPts val="1500"/>
              </a:spcBef>
              <a:spcAft>
                <a:spcPts val="0"/>
              </a:spcAft>
              <a:buNone/>
            </a:pPr>
            <a:r>
              <a:rPr lang="ja" sz="1600" b="1">
                <a:solidFill>
                  <a:srgbClr val="0D0D0D"/>
                </a:solidFill>
                <a:highlight>
                  <a:srgbClr val="FFFFFF"/>
                </a:highlight>
                <a:latin typeface="Arial"/>
                <a:ea typeface="Arial"/>
                <a:cs typeface="Arial"/>
                <a:sym typeface="Arial"/>
              </a:rPr>
              <a:t>The game unfolds based on a combination of effort (walking), luck (random elements), and skill (strategy)!</a:t>
            </a:r>
            <a:endParaRPr sz="1600" b="1">
              <a:solidFill>
                <a:srgbClr val="0D0D0D"/>
              </a:solidFill>
              <a:highlight>
                <a:srgbClr val="FFFFFF"/>
              </a:highlight>
              <a:latin typeface="Arial"/>
              <a:ea typeface="Arial"/>
              <a:cs typeface="Arial"/>
              <a:sym typeface="Arial"/>
            </a:endParaRPr>
          </a:p>
          <a:p>
            <a:pPr marL="0" lvl="0" indent="0" algn="l" rtl="0">
              <a:spcBef>
                <a:spcPts val="1500"/>
              </a:spcBef>
              <a:spcAft>
                <a:spcPts val="120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411575"/>
            <a:ext cx="64023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ゲームの詳細  Detail of the Game</a:t>
            </a:r>
            <a:endParaRPr/>
          </a:p>
        </p:txBody>
      </p:sp>
      <p:sp>
        <p:nvSpPr>
          <p:cNvPr id="156" name="Google Shape;156;p17"/>
          <p:cNvSpPr txBox="1">
            <a:spLocks noGrp="1"/>
          </p:cNvSpPr>
          <p:nvPr>
            <p:ph type="body" idx="1"/>
          </p:nvPr>
        </p:nvSpPr>
        <p:spPr>
          <a:xfrm>
            <a:off x="375875" y="1018050"/>
            <a:ext cx="8659500" cy="39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ja" sz="1600" b="1" u="sng"/>
              <a:t>ゲームルール</a:t>
            </a:r>
            <a:endParaRPr sz="1600" b="1" u="sng"/>
          </a:p>
          <a:p>
            <a:pPr marL="0" lvl="0" indent="0" algn="l" rtl="0">
              <a:lnSpc>
                <a:spcPct val="75000"/>
              </a:lnSpc>
              <a:spcBef>
                <a:spcPts val="1200"/>
              </a:spcBef>
              <a:spcAft>
                <a:spcPts val="0"/>
              </a:spcAft>
              <a:buNone/>
            </a:pPr>
            <a:r>
              <a:rPr lang="ja" sz="1400"/>
              <a:t>・マップ上で二人のプレイヤーが戦う陣取りゲーム</a:t>
            </a:r>
            <a:endParaRPr sz="1400"/>
          </a:p>
          <a:p>
            <a:pPr marL="0" lvl="0" indent="0" algn="l" rtl="0">
              <a:lnSpc>
                <a:spcPct val="75000"/>
              </a:lnSpc>
              <a:spcBef>
                <a:spcPts val="1200"/>
              </a:spcBef>
              <a:spcAft>
                <a:spcPts val="0"/>
              </a:spcAft>
              <a:buNone/>
            </a:pPr>
            <a:r>
              <a:rPr lang="ja" sz="1400"/>
              <a:t>・マスを塗るとスコアを獲得でき、最終的に高い方の勝ち</a:t>
            </a:r>
            <a:endParaRPr sz="1400"/>
          </a:p>
          <a:p>
            <a:pPr marL="0" lvl="0" indent="0" algn="l" rtl="0">
              <a:lnSpc>
                <a:spcPct val="75000"/>
              </a:lnSpc>
              <a:spcBef>
                <a:spcPts val="1200"/>
              </a:spcBef>
              <a:spcAft>
                <a:spcPts val="0"/>
              </a:spcAft>
              <a:buNone/>
            </a:pPr>
            <a:r>
              <a:rPr lang="ja" sz="1400"/>
              <a:t>・各自好きなタイミングで歩数を使って、移動、マスを塗る、</a:t>
            </a:r>
            <a:endParaRPr sz="1400"/>
          </a:p>
          <a:p>
            <a:pPr marL="0" lvl="0" indent="0" algn="l" rtl="0">
              <a:lnSpc>
                <a:spcPct val="75000"/>
              </a:lnSpc>
              <a:spcBef>
                <a:spcPts val="1200"/>
              </a:spcBef>
              <a:spcAft>
                <a:spcPts val="0"/>
              </a:spcAft>
              <a:buNone/>
            </a:pPr>
            <a:r>
              <a:rPr lang="ja" sz="1400"/>
              <a:t>　アイテムを使う、等の行動をとる</a:t>
            </a:r>
            <a:endParaRPr sz="1400"/>
          </a:p>
          <a:p>
            <a:pPr marL="0" lvl="0" indent="0" algn="l" rtl="0">
              <a:lnSpc>
                <a:spcPct val="75000"/>
              </a:lnSpc>
              <a:spcBef>
                <a:spcPts val="1200"/>
              </a:spcBef>
              <a:spcAft>
                <a:spcPts val="0"/>
              </a:spcAft>
              <a:buNone/>
            </a:pPr>
            <a:r>
              <a:rPr lang="ja" sz="1400"/>
              <a:t>・ボーナス、ギャンブル、アイテムなどのイベント発生</a:t>
            </a:r>
            <a:endParaRPr sz="1400"/>
          </a:p>
          <a:p>
            <a:pPr marL="0" lvl="0" indent="0" algn="l" rtl="0">
              <a:spcBef>
                <a:spcPts val="1200"/>
              </a:spcBef>
              <a:spcAft>
                <a:spcPts val="0"/>
              </a:spcAft>
              <a:buNone/>
            </a:pPr>
            <a:r>
              <a:rPr lang="ja" sz="1600" b="1" u="sng"/>
              <a:t>Game rule</a:t>
            </a:r>
            <a:endParaRPr sz="1600" b="1" u="sng"/>
          </a:p>
          <a:p>
            <a:pPr marL="0" lvl="0" indent="0" algn="l" rtl="0">
              <a:lnSpc>
                <a:spcPct val="75000"/>
              </a:lnSpc>
              <a:spcBef>
                <a:spcPts val="1200"/>
              </a:spcBef>
              <a:spcAft>
                <a:spcPts val="0"/>
              </a:spcAft>
              <a:buNone/>
            </a:pPr>
            <a:r>
              <a:rPr lang="ja" sz="1400"/>
              <a:t>・A territory game between two players on a map.</a:t>
            </a:r>
            <a:endParaRPr sz="1400"/>
          </a:p>
          <a:p>
            <a:pPr marL="0" lvl="0" indent="0" algn="l" rtl="0">
              <a:lnSpc>
                <a:spcPct val="75000"/>
              </a:lnSpc>
              <a:spcBef>
                <a:spcPts val="1200"/>
              </a:spcBef>
              <a:spcAft>
                <a:spcPts val="0"/>
              </a:spcAft>
              <a:buNone/>
            </a:pPr>
            <a:r>
              <a:rPr lang="ja" sz="1400"/>
              <a:t>・Painting the squares reads earning a score. </a:t>
            </a:r>
            <a:endParaRPr sz="1400"/>
          </a:p>
          <a:p>
            <a:pPr marL="0" lvl="0" indent="0" algn="l" rtl="0">
              <a:lnSpc>
                <a:spcPct val="75000"/>
              </a:lnSpc>
              <a:spcBef>
                <a:spcPts val="1200"/>
              </a:spcBef>
              <a:spcAft>
                <a:spcPts val="0"/>
              </a:spcAft>
              <a:buNone/>
            </a:pPr>
            <a:r>
              <a:rPr lang="ja" sz="1400"/>
              <a:t>    The player who get higher score wins.</a:t>
            </a:r>
            <a:endParaRPr sz="1400"/>
          </a:p>
          <a:p>
            <a:pPr marL="0" lvl="0" indent="0" algn="l" rtl="0">
              <a:lnSpc>
                <a:spcPct val="75000"/>
              </a:lnSpc>
              <a:spcBef>
                <a:spcPts val="1200"/>
              </a:spcBef>
              <a:spcAft>
                <a:spcPts val="0"/>
              </a:spcAft>
              <a:buNone/>
            </a:pPr>
            <a:r>
              <a:rPr lang="ja" sz="1400"/>
              <a:t>・Each player can use the points to the number of steps to move, </a:t>
            </a:r>
            <a:endParaRPr sz="1400"/>
          </a:p>
          <a:p>
            <a:pPr marL="0" lvl="0" indent="0" algn="l" rtl="0">
              <a:lnSpc>
                <a:spcPct val="75000"/>
              </a:lnSpc>
              <a:spcBef>
                <a:spcPts val="1200"/>
              </a:spcBef>
              <a:spcAft>
                <a:spcPts val="0"/>
              </a:spcAft>
              <a:buNone/>
            </a:pPr>
            <a:r>
              <a:rPr lang="ja" sz="1400"/>
              <a:t>     paint squares, use items at any time.</a:t>
            </a:r>
            <a:endParaRPr sz="1400"/>
          </a:p>
          <a:p>
            <a:pPr marL="0" lvl="0" indent="0" algn="l" rtl="0">
              <a:lnSpc>
                <a:spcPct val="75000"/>
              </a:lnSpc>
              <a:spcBef>
                <a:spcPts val="1200"/>
              </a:spcBef>
              <a:spcAft>
                <a:spcPts val="1200"/>
              </a:spcAft>
              <a:buNone/>
            </a:pPr>
            <a:r>
              <a:rPr lang="ja" sz="1400"/>
              <a:t>・Events such as bonuses, gambling and items are occurs.</a:t>
            </a:r>
            <a:endParaRPr sz="1100"/>
          </a:p>
        </p:txBody>
      </p:sp>
      <p:pic>
        <p:nvPicPr>
          <p:cNvPr id="157" name="Google Shape;157;p17"/>
          <p:cNvPicPr preferRelativeResize="0"/>
          <p:nvPr/>
        </p:nvPicPr>
        <p:blipFill rotWithShape="1">
          <a:blip r:embed="rId3">
            <a:alphaModFix/>
          </a:blip>
          <a:srcRect t="12380" r="27494"/>
          <a:stretch/>
        </p:blipFill>
        <p:spPr>
          <a:xfrm>
            <a:off x="5432075" y="2955325"/>
            <a:ext cx="3107600" cy="1916150"/>
          </a:xfrm>
          <a:prstGeom prst="rect">
            <a:avLst/>
          </a:prstGeom>
          <a:noFill/>
          <a:ln>
            <a:noFill/>
          </a:ln>
        </p:spPr>
      </p:pic>
      <p:pic>
        <p:nvPicPr>
          <p:cNvPr id="158" name="Google Shape;158;p17"/>
          <p:cNvPicPr preferRelativeResize="0"/>
          <p:nvPr/>
        </p:nvPicPr>
        <p:blipFill rotWithShape="1">
          <a:blip r:embed="rId4">
            <a:alphaModFix/>
          </a:blip>
          <a:srcRect l="2641" t="11987" r="26732"/>
          <a:stretch/>
        </p:blipFill>
        <p:spPr>
          <a:xfrm>
            <a:off x="5432075" y="1003675"/>
            <a:ext cx="3107602" cy="18449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19150" y="418325"/>
            <a:ext cx="7505700" cy="8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アプリの使い方 how to use APP</a:t>
            </a:r>
            <a:endParaRPr/>
          </a:p>
        </p:txBody>
      </p:sp>
      <p:pic>
        <p:nvPicPr>
          <p:cNvPr id="164" name="Google Shape;164;p18"/>
          <p:cNvPicPr preferRelativeResize="0"/>
          <p:nvPr/>
        </p:nvPicPr>
        <p:blipFill>
          <a:blip r:embed="rId3">
            <a:alphaModFix/>
          </a:blip>
          <a:stretch>
            <a:fillRect/>
          </a:stretch>
        </p:blipFill>
        <p:spPr>
          <a:xfrm>
            <a:off x="514674" y="1176313"/>
            <a:ext cx="1587399" cy="3168599"/>
          </a:xfrm>
          <a:prstGeom prst="rect">
            <a:avLst/>
          </a:prstGeom>
          <a:noFill/>
          <a:ln>
            <a:noFill/>
          </a:ln>
        </p:spPr>
      </p:pic>
      <p:pic>
        <p:nvPicPr>
          <p:cNvPr id="165" name="Google Shape;165;p18"/>
          <p:cNvPicPr preferRelativeResize="0"/>
          <p:nvPr/>
        </p:nvPicPr>
        <p:blipFill>
          <a:blip r:embed="rId4">
            <a:alphaModFix/>
          </a:blip>
          <a:stretch>
            <a:fillRect/>
          </a:stretch>
        </p:blipFill>
        <p:spPr>
          <a:xfrm>
            <a:off x="2777549" y="1165425"/>
            <a:ext cx="1587401" cy="3190380"/>
          </a:xfrm>
          <a:prstGeom prst="rect">
            <a:avLst/>
          </a:prstGeom>
          <a:noFill/>
          <a:ln>
            <a:noFill/>
          </a:ln>
        </p:spPr>
      </p:pic>
      <p:pic>
        <p:nvPicPr>
          <p:cNvPr id="166" name="Google Shape;166;p18"/>
          <p:cNvPicPr preferRelativeResize="0"/>
          <p:nvPr/>
        </p:nvPicPr>
        <p:blipFill>
          <a:blip r:embed="rId5">
            <a:alphaModFix/>
          </a:blip>
          <a:stretch>
            <a:fillRect/>
          </a:stretch>
        </p:blipFill>
        <p:spPr>
          <a:xfrm>
            <a:off x="4874175" y="1159238"/>
            <a:ext cx="1587400" cy="3174799"/>
          </a:xfrm>
          <a:prstGeom prst="rect">
            <a:avLst/>
          </a:prstGeom>
          <a:noFill/>
          <a:ln>
            <a:noFill/>
          </a:ln>
        </p:spPr>
      </p:pic>
      <p:sp>
        <p:nvSpPr>
          <p:cNvPr id="167" name="Google Shape;167;p18"/>
          <p:cNvSpPr txBox="1"/>
          <p:nvPr/>
        </p:nvSpPr>
        <p:spPr>
          <a:xfrm>
            <a:off x="428050" y="4515000"/>
            <a:ext cx="81567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chemeClr val="dk2"/>
                </a:solidFill>
                <a:latin typeface="Calibri"/>
                <a:ea typeface="Calibri"/>
                <a:cs typeface="Calibri"/>
                <a:sym typeface="Calibri"/>
              </a:rPr>
              <a:t>　　ログイン画面　　　　　　　　歩数確認画面　　　　　　ゲーム画面　　　　　　　　アイテム画面</a:t>
            </a:r>
            <a:endParaRPr sz="1300">
              <a:solidFill>
                <a:schemeClr val="dk2"/>
              </a:solidFill>
              <a:latin typeface="Calibri"/>
              <a:ea typeface="Calibri"/>
              <a:cs typeface="Calibri"/>
              <a:sym typeface="Calibri"/>
            </a:endParaRPr>
          </a:p>
        </p:txBody>
      </p:sp>
      <p:pic>
        <p:nvPicPr>
          <p:cNvPr id="168" name="Google Shape;168;p18"/>
          <p:cNvPicPr preferRelativeResize="0"/>
          <p:nvPr/>
        </p:nvPicPr>
        <p:blipFill>
          <a:blip r:embed="rId6">
            <a:alphaModFix/>
          </a:blip>
          <a:stretch>
            <a:fillRect/>
          </a:stretch>
        </p:blipFill>
        <p:spPr>
          <a:xfrm>
            <a:off x="7018975" y="1165388"/>
            <a:ext cx="1587399" cy="3168635"/>
          </a:xfrm>
          <a:prstGeom prst="rect">
            <a:avLst/>
          </a:prstGeom>
          <a:noFill/>
          <a:ln>
            <a:noFill/>
          </a:ln>
        </p:spPr>
      </p:pic>
      <p:sp>
        <p:nvSpPr>
          <p:cNvPr id="169" name="Google Shape;169;p18"/>
          <p:cNvSpPr/>
          <p:nvPr/>
        </p:nvSpPr>
        <p:spPr>
          <a:xfrm>
            <a:off x="2777550" y="4013100"/>
            <a:ext cx="540300" cy="501900"/>
          </a:xfrm>
          <a:prstGeom prst="flowChartConnector">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0" name="Google Shape;170;p18"/>
          <p:cNvSpPr/>
          <p:nvPr/>
        </p:nvSpPr>
        <p:spPr>
          <a:xfrm>
            <a:off x="5421813" y="3957675"/>
            <a:ext cx="540300" cy="501900"/>
          </a:xfrm>
          <a:prstGeom prst="flowChartConnector">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1" name="Google Shape;171;p18"/>
          <p:cNvSpPr/>
          <p:nvPr/>
        </p:nvSpPr>
        <p:spPr>
          <a:xfrm>
            <a:off x="8066100" y="3957675"/>
            <a:ext cx="540300" cy="501900"/>
          </a:xfrm>
          <a:prstGeom prst="flowChartConnector">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172" name="Google Shape;172;p18"/>
          <p:cNvCxnSpPr/>
          <p:nvPr/>
        </p:nvCxnSpPr>
        <p:spPr>
          <a:xfrm>
            <a:off x="2143110" y="2756875"/>
            <a:ext cx="593400" cy="7500"/>
          </a:xfrm>
          <a:prstGeom prst="straightConnector1">
            <a:avLst/>
          </a:prstGeom>
          <a:noFill/>
          <a:ln w="38100" cap="flat" cmpd="sng">
            <a:solidFill>
              <a:srgbClr val="4A86E8"/>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819150" y="418325"/>
            <a:ext cx="7505700" cy="8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アプリの使い方 how to use APP</a:t>
            </a:r>
            <a:endParaRPr/>
          </a:p>
        </p:txBody>
      </p:sp>
      <p:pic>
        <p:nvPicPr>
          <p:cNvPr id="178" name="Google Shape;178;p19"/>
          <p:cNvPicPr preferRelativeResize="0"/>
          <p:nvPr/>
        </p:nvPicPr>
        <p:blipFill>
          <a:blip r:embed="rId3">
            <a:alphaModFix/>
          </a:blip>
          <a:stretch>
            <a:fillRect/>
          </a:stretch>
        </p:blipFill>
        <p:spPr>
          <a:xfrm>
            <a:off x="1992163" y="1255737"/>
            <a:ext cx="1455075" cy="2896000"/>
          </a:xfrm>
          <a:prstGeom prst="rect">
            <a:avLst/>
          </a:prstGeom>
          <a:noFill/>
          <a:ln>
            <a:noFill/>
          </a:ln>
        </p:spPr>
      </p:pic>
      <p:pic>
        <p:nvPicPr>
          <p:cNvPr id="179" name="Google Shape;179;p19"/>
          <p:cNvPicPr preferRelativeResize="0"/>
          <p:nvPr/>
        </p:nvPicPr>
        <p:blipFill>
          <a:blip r:embed="rId4">
            <a:alphaModFix/>
          </a:blip>
          <a:stretch>
            <a:fillRect/>
          </a:stretch>
        </p:blipFill>
        <p:spPr>
          <a:xfrm>
            <a:off x="3690075" y="1255725"/>
            <a:ext cx="1482576" cy="2930749"/>
          </a:xfrm>
          <a:prstGeom prst="rect">
            <a:avLst/>
          </a:prstGeom>
          <a:noFill/>
          <a:ln>
            <a:noFill/>
          </a:ln>
        </p:spPr>
      </p:pic>
      <p:pic>
        <p:nvPicPr>
          <p:cNvPr id="180" name="Google Shape;180;p19"/>
          <p:cNvPicPr preferRelativeResize="0"/>
          <p:nvPr/>
        </p:nvPicPr>
        <p:blipFill>
          <a:blip r:embed="rId5">
            <a:alphaModFix/>
          </a:blip>
          <a:stretch>
            <a:fillRect/>
          </a:stretch>
        </p:blipFill>
        <p:spPr>
          <a:xfrm>
            <a:off x="5422713" y="1273075"/>
            <a:ext cx="1455075" cy="2896051"/>
          </a:xfrm>
          <a:prstGeom prst="rect">
            <a:avLst/>
          </a:prstGeom>
          <a:noFill/>
          <a:ln>
            <a:noFill/>
          </a:ln>
        </p:spPr>
      </p:pic>
      <p:pic>
        <p:nvPicPr>
          <p:cNvPr id="181" name="Google Shape;181;p19"/>
          <p:cNvPicPr preferRelativeResize="0"/>
          <p:nvPr/>
        </p:nvPicPr>
        <p:blipFill>
          <a:blip r:embed="rId6">
            <a:alphaModFix/>
          </a:blip>
          <a:stretch>
            <a:fillRect/>
          </a:stretch>
        </p:blipFill>
        <p:spPr>
          <a:xfrm>
            <a:off x="7127877" y="1301225"/>
            <a:ext cx="1455076" cy="2882022"/>
          </a:xfrm>
          <a:prstGeom prst="rect">
            <a:avLst/>
          </a:prstGeom>
          <a:noFill/>
          <a:ln>
            <a:noFill/>
          </a:ln>
        </p:spPr>
      </p:pic>
      <p:pic>
        <p:nvPicPr>
          <p:cNvPr id="182" name="Google Shape;182;p19"/>
          <p:cNvPicPr preferRelativeResize="0"/>
          <p:nvPr/>
        </p:nvPicPr>
        <p:blipFill>
          <a:blip r:embed="rId7">
            <a:alphaModFix/>
          </a:blip>
          <a:stretch>
            <a:fillRect/>
          </a:stretch>
        </p:blipFill>
        <p:spPr>
          <a:xfrm>
            <a:off x="308800" y="1248676"/>
            <a:ext cx="1455076" cy="2910126"/>
          </a:xfrm>
          <a:prstGeom prst="rect">
            <a:avLst/>
          </a:prstGeom>
          <a:noFill/>
          <a:ln>
            <a:noFill/>
          </a:ln>
        </p:spPr>
      </p:pic>
      <p:sp>
        <p:nvSpPr>
          <p:cNvPr id="183" name="Google Shape;183;p19"/>
          <p:cNvSpPr txBox="1"/>
          <p:nvPr/>
        </p:nvSpPr>
        <p:spPr>
          <a:xfrm>
            <a:off x="353025" y="4405300"/>
            <a:ext cx="83157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chemeClr val="dk2"/>
                </a:solidFill>
                <a:latin typeface="Calibri"/>
                <a:ea typeface="Calibri"/>
                <a:cs typeface="Calibri"/>
                <a:sym typeface="Calibri"/>
              </a:rPr>
              <a:t>   ゲーム画面　　　　　隣接するマスをタップして移動する　　　　　自分のいるマスをタップして塗る　　</a:t>
            </a:r>
            <a:endParaRPr sz="1300">
              <a:solidFill>
                <a:schemeClr val="dk2"/>
              </a:solidFill>
              <a:latin typeface="Calibri"/>
              <a:ea typeface="Calibri"/>
              <a:cs typeface="Calibri"/>
              <a:sym typeface="Calibri"/>
            </a:endParaRPr>
          </a:p>
        </p:txBody>
      </p:sp>
      <p:sp>
        <p:nvSpPr>
          <p:cNvPr id="184" name="Google Shape;184;p19"/>
          <p:cNvSpPr/>
          <p:nvPr/>
        </p:nvSpPr>
        <p:spPr>
          <a:xfrm>
            <a:off x="2017000" y="1238825"/>
            <a:ext cx="3155700" cy="2947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5" name="Google Shape;185;p19"/>
          <p:cNvSpPr/>
          <p:nvPr/>
        </p:nvSpPr>
        <p:spPr>
          <a:xfrm>
            <a:off x="5425825" y="1268338"/>
            <a:ext cx="3155700" cy="2947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6" name="Google Shape;186;p19"/>
          <p:cNvSpPr/>
          <p:nvPr/>
        </p:nvSpPr>
        <p:spPr>
          <a:xfrm>
            <a:off x="3456913" y="2580425"/>
            <a:ext cx="223500" cy="24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19"/>
          <p:cNvSpPr/>
          <p:nvPr/>
        </p:nvSpPr>
        <p:spPr>
          <a:xfrm>
            <a:off x="6891913" y="2589425"/>
            <a:ext cx="223500" cy="24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819150" y="400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システム設計 System design</a:t>
            </a:r>
            <a:endParaRPr/>
          </a:p>
        </p:txBody>
      </p:sp>
      <p:pic>
        <p:nvPicPr>
          <p:cNvPr id="193" name="Google Shape;193;p20"/>
          <p:cNvPicPr preferRelativeResize="0"/>
          <p:nvPr/>
        </p:nvPicPr>
        <p:blipFill rotWithShape="1">
          <a:blip r:embed="rId3">
            <a:alphaModFix/>
          </a:blip>
          <a:srcRect l="5950" t="-6109" r="-5949" b="6110"/>
          <a:stretch/>
        </p:blipFill>
        <p:spPr>
          <a:xfrm flipH="1">
            <a:off x="242105" y="3038037"/>
            <a:ext cx="864550" cy="1348226"/>
          </a:xfrm>
          <a:prstGeom prst="rect">
            <a:avLst/>
          </a:prstGeom>
          <a:noFill/>
          <a:ln>
            <a:noFill/>
          </a:ln>
        </p:spPr>
      </p:pic>
      <p:pic>
        <p:nvPicPr>
          <p:cNvPr id="194" name="Google Shape;194;p20"/>
          <p:cNvPicPr preferRelativeResize="0"/>
          <p:nvPr/>
        </p:nvPicPr>
        <p:blipFill>
          <a:blip r:embed="rId4">
            <a:alphaModFix/>
          </a:blip>
          <a:stretch>
            <a:fillRect/>
          </a:stretch>
        </p:blipFill>
        <p:spPr>
          <a:xfrm>
            <a:off x="1021850" y="3489375"/>
            <a:ext cx="692570" cy="750750"/>
          </a:xfrm>
          <a:prstGeom prst="rect">
            <a:avLst/>
          </a:prstGeom>
          <a:noFill/>
          <a:ln>
            <a:noFill/>
          </a:ln>
        </p:spPr>
      </p:pic>
      <p:pic>
        <p:nvPicPr>
          <p:cNvPr id="195" name="Google Shape;195;p20"/>
          <p:cNvPicPr preferRelativeResize="0"/>
          <p:nvPr/>
        </p:nvPicPr>
        <p:blipFill>
          <a:blip r:embed="rId5">
            <a:alphaModFix/>
          </a:blip>
          <a:stretch>
            <a:fillRect/>
          </a:stretch>
        </p:blipFill>
        <p:spPr>
          <a:xfrm>
            <a:off x="3473998" y="3601667"/>
            <a:ext cx="1644600" cy="469768"/>
          </a:xfrm>
          <a:prstGeom prst="rect">
            <a:avLst/>
          </a:prstGeom>
          <a:noFill/>
          <a:ln>
            <a:noFill/>
          </a:ln>
        </p:spPr>
      </p:pic>
      <p:sp>
        <p:nvSpPr>
          <p:cNvPr id="196" name="Google Shape;196;p20"/>
          <p:cNvSpPr txBox="1"/>
          <p:nvPr/>
        </p:nvSpPr>
        <p:spPr>
          <a:xfrm>
            <a:off x="287575" y="2624350"/>
            <a:ext cx="11292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600" b="1">
                <a:solidFill>
                  <a:schemeClr val="dk2"/>
                </a:solidFill>
              </a:rPr>
              <a:t>Player1</a:t>
            </a:r>
            <a:endParaRPr sz="1600" b="1">
              <a:solidFill>
                <a:schemeClr val="dk2"/>
              </a:solidFill>
            </a:endParaRPr>
          </a:p>
        </p:txBody>
      </p:sp>
      <p:sp>
        <p:nvSpPr>
          <p:cNvPr id="197" name="Google Shape;197;p20"/>
          <p:cNvSpPr txBox="1"/>
          <p:nvPr/>
        </p:nvSpPr>
        <p:spPr>
          <a:xfrm>
            <a:off x="2135910" y="1062450"/>
            <a:ext cx="1644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solidFill>
                  <a:schemeClr val="dk2"/>
                </a:solidFill>
              </a:rPr>
              <a:t>Database</a:t>
            </a:r>
            <a:endParaRPr sz="1600" b="1">
              <a:solidFill>
                <a:schemeClr val="dk2"/>
              </a:solidFill>
            </a:endParaRPr>
          </a:p>
        </p:txBody>
      </p:sp>
      <p:sp>
        <p:nvSpPr>
          <p:cNvPr id="198" name="Google Shape;198;p20"/>
          <p:cNvSpPr txBox="1"/>
          <p:nvPr/>
        </p:nvSpPr>
        <p:spPr>
          <a:xfrm>
            <a:off x="3620250" y="4157450"/>
            <a:ext cx="1971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solidFill>
                  <a:schemeClr val="dk2"/>
                </a:solidFill>
              </a:rPr>
              <a:t>アプリの画面表示</a:t>
            </a:r>
            <a:endParaRPr sz="1600" b="1">
              <a:solidFill>
                <a:schemeClr val="dk2"/>
              </a:solidFill>
            </a:endParaRPr>
          </a:p>
          <a:p>
            <a:pPr marL="0" lvl="0" indent="0" algn="l" rtl="0">
              <a:spcBef>
                <a:spcPts val="0"/>
              </a:spcBef>
              <a:spcAft>
                <a:spcPts val="0"/>
              </a:spcAft>
              <a:buNone/>
            </a:pPr>
            <a:r>
              <a:rPr lang="ja" sz="1600" b="1">
                <a:solidFill>
                  <a:schemeClr val="dk2"/>
                </a:solidFill>
              </a:rPr>
              <a:t>    (front-end)</a:t>
            </a:r>
            <a:endParaRPr sz="1600" b="1">
              <a:solidFill>
                <a:schemeClr val="dk2"/>
              </a:solidFill>
            </a:endParaRPr>
          </a:p>
        </p:txBody>
      </p:sp>
      <p:cxnSp>
        <p:nvCxnSpPr>
          <p:cNvPr id="199" name="Google Shape;199;p20"/>
          <p:cNvCxnSpPr/>
          <p:nvPr/>
        </p:nvCxnSpPr>
        <p:spPr>
          <a:xfrm>
            <a:off x="1855775" y="4157438"/>
            <a:ext cx="1275000" cy="3000"/>
          </a:xfrm>
          <a:prstGeom prst="straightConnector1">
            <a:avLst/>
          </a:prstGeom>
          <a:noFill/>
          <a:ln w="9525" cap="flat" cmpd="sng">
            <a:solidFill>
              <a:schemeClr val="dk2"/>
            </a:solidFill>
            <a:prstDash val="solid"/>
            <a:round/>
            <a:headEnd type="none" w="med" len="med"/>
            <a:tailEnd type="triangle" w="med" len="med"/>
          </a:ln>
        </p:spPr>
      </p:cxnSp>
      <p:sp>
        <p:nvSpPr>
          <p:cNvPr id="200" name="Google Shape;200;p20"/>
          <p:cNvSpPr txBox="1"/>
          <p:nvPr/>
        </p:nvSpPr>
        <p:spPr>
          <a:xfrm>
            <a:off x="1714425" y="4261950"/>
            <a:ext cx="14304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歩数を取得し、</a:t>
            </a:r>
            <a:endParaRPr>
              <a:solidFill>
                <a:schemeClr val="dk2"/>
              </a:solidFill>
            </a:endParaRPr>
          </a:p>
          <a:p>
            <a:pPr marL="0" lvl="0" indent="0" algn="l" rtl="0">
              <a:spcBef>
                <a:spcPts val="0"/>
              </a:spcBef>
              <a:spcAft>
                <a:spcPts val="0"/>
              </a:spcAft>
              <a:buNone/>
            </a:pPr>
            <a:r>
              <a:rPr lang="ja">
                <a:solidFill>
                  <a:schemeClr val="dk2"/>
                </a:solidFill>
              </a:rPr>
              <a:t>操作を受け付け</a:t>
            </a:r>
            <a:endParaRPr>
              <a:solidFill>
                <a:schemeClr val="dk2"/>
              </a:solidFill>
            </a:endParaRPr>
          </a:p>
        </p:txBody>
      </p:sp>
      <p:cxnSp>
        <p:nvCxnSpPr>
          <p:cNvPr id="201" name="Google Shape;201;p20"/>
          <p:cNvCxnSpPr/>
          <p:nvPr/>
        </p:nvCxnSpPr>
        <p:spPr>
          <a:xfrm rot="10800000">
            <a:off x="1866125" y="3959450"/>
            <a:ext cx="1254300" cy="0"/>
          </a:xfrm>
          <a:prstGeom prst="straightConnector1">
            <a:avLst/>
          </a:prstGeom>
          <a:noFill/>
          <a:ln w="9525" cap="flat" cmpd="sng">
            <a:solidFill>
              <a:schemeClr val="dk2"/>
            </a:solidFill>
            <a:prstDash val="solid"/>
            <a:round/>
            <a:headEnd type="none" w="med" len="med"/>
            <a:tailEnd type="triangle" w="med" len="med"/>
          </a:ln>
        </p:spPr>
      </p:cxnSp>
      <p:sp>
        <p:nvSpPr>
          <p:cNvPr id="202" name="Google Shape;202;p20"/>
          <p:cNvSpPr txBox="1"/>
          <p:nvPr/>
        </p:nvSpPr>
        <p:spPr>
          <a:xfrm>
            <a:off x="1819250" y="3371175"/>
            <a:ext cx="1325700" cy="5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ゲーム画面を</a:t>
            </a:r>
            <a:endParaRPr>
              <a:solidFill>
                <a:schemeClr val="dk2"/>
              </a:solidFill>
            </a:endParaRPr>
          </a:p>
          <a:p>
            <a:pPr marL="0" lvl="0" indent="0" algn="l" rtl="0">
              <a:spcBef>
                <a:spcPts val="0"/>
              </a:spcBef>
              <a:spcAft>
                <a:spcPts val="0"/>
              </a:spcAft>
              <a:buNone/>
            </a:pPr>
            <a:r>
              <a:rPr lang="ja">
                <a:solidFill>
                  <a:schemeClr val="dk2"/>
                </a:solidFill>
              </a:rPr>
              <a:t>スマホに表示</a:t>
            </a:r>
            <a:endParaRPr>
              <a:solidFill>
                <a:schemeClr val="dk2"/>
              </a:solidFill>
            </a:endParaRPr>
          </a:p>
        </p:txBody>
      </p:sp>
      <p:sp>
        <p:nvSpPr>
          <p:cNvPr id="203" name="Google Shape;203;p20"/>
          <p:cNvSpPr txBox="1"/>
          <p:nvPr/>
        </p:nvSpPr>
        <p:spPr>
          <a:xfrm>
            <a:off x="3795425" y="1969788"/>
            <a:ext cx="19713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変更したデータを保存</a:t>
            </a:r>
            <a:endParaRPr>
              <a:solidFill>
                <a:schemeClr val="dk2"/>
              </a:solidFill>
            </a:endParaRPr>
          </a:p>
        </p:txBody>
      </p:sp>
      <p:sp>
        <p:nvSpPr>
          <p:cNvPr id="204" name="Google Shape;204;p20"/>
          <p:cNvSpPr txBox="1"/>
          <p:nvPr/>
        </p:nvSpPr>
        <p:spPr>
          <a:xfrm>
            <a:off x="1106650" y="3075675"/>
            <a:ext cx="15864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600" b="1">
                <a:solidFill>
                  <a:schemeClr val="dk2"/>
                </a:solidFill>
              </a:rPr>
              <a:t>smartphone1</a:t>
            </a:r>
            <a:endParaRPr sz="1600" b="1">
              <a:solidFill>
                <a:schemeClr val="dk2"/>
              </a:solidFill>
            </a:endParaRPr>
          </a:p>
        </p:txBody>
      </p:sp>
      <p:pic>
        <p:nvPicPr>
          <p:cNvPr id="205" name="Google Shape;205;p20"/>
          <p:cNvPicPr preferRelativeResize="0"/>
          <p:nvPr/>
        </p:nvPicPr>
        <p:blipFill>
          <a:blip r:embed="rId6">
            <a:alphaModFix/>
          </a:blip>
          <a:stretch>
            <a:fillRect/>
          </a:stretch>
        </p:blipFill>
        <p:spPr>
          <a:xfrm>
            <a:off x="2004902" y="1531650"/>
            <a:ext cx="1906598" cy="587100"/>
          </a:xfrm>
          <a:prstGeom prst="rect">
            <a:avLst/>
          </a:prstGeom>
          <a:noFill/>
          <a:ln>
            <a:noFill/>
          </a:ln>
        </p:spPr>
      </p:pic>
      <p:pic>
        <p:nvPicPr>
          <p:cNvPr id="206" name="Google Shape;206;p20"/>
          <p:cNvPicPr preferRelativeResize="0"/>
          <p:nvPr/>
        </p:nvPicPr>
        <p:blipFill rotWithShape="1">
          <a:blip r:embed="rId3">
            <a:alphaModFix/>
          </a:blip>
          <a:srcRect l="5950" t="-6109" r="-5949" b="6110"/>
          <a:stretch/>
        </p:blipFill>
        <p:spPr>
          <a:xfrm>
            <a:off x="7850650" y="3039537"/>
            <a:ext cx="864540" cy="1348226"/>
          </a:xfrm>
          <a:prstGeom prst="rect">
            <a:avLst/>
          </a:prstGeom>
          <a:noFill/>
          <a:ln>
            <a:noFill/>
          </a:ln>
        </p:spPr>
      </p:pic>
      <p:pic>
        <p:nvPicPr>
          <p:cNvPr id="207" name="Google Shape;207;p20"/>
          <p:cNvPicPr preferRelativeResize="0"/>
          <p:nvPr/>
        </p:nvPicPr>
        <p:blipFill>
          <a:blip r:embed="rId4">
            <a:alphaModFix/>
          </a:blip>
          <a:stretch>
            <a:fillRect/>
          </a:stretch>
        </p:blipFill>
        <p:spPr>
          <a:xfrm flipH="1">
            <a:off x="7112699" y="3455850"/>
            <a:ext cx="692575" cy="750750"/>
          </a:xfrm>
          <a:prstGeom prst="rect">
            <a:avLst/>
          </a:prstGeom>
          <a:noFill/>
          <a:ln>
            <a:noFill/>
          </a:ln>
        </p:spPr>
      </p:pic>
      <p:sp>
        <p:nvSpPr>
          <p:cNvPr id="208" name="Google Shape;208;p20"/>
          <p:cNvSpPr txBox="1"/>
          <p:nvPr/>
        </p:nvSpPr>
        <p:spPr>
          <a:xfrm>
            <a:off x="7603850" y="2571750"/>
            <a:ext cx="11292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600" b="1">
                <a:solidFill>
                  <a:schemeClr val="dk2"/>
                </a:solidFill>
              </a:rPr>
              <a:t>Player2</a:t>
            </a:r>
            <a:endParaRPr sz="1600" b="1">
              <a:solidFill>
                <a:schemeClr val="dk2"/>
              </a:solidFill>
            </a:endParaRPr>
          </a:p>
        </p:txBody>
      </p:sp>
      <p:sp>
        <p:nvSpPr>
          <p:cNvPr id="209" name="Google Shape;209;p20"/>
          <p:cNvSpPr txBox="1"/>
          <p:nvPr/>
        </p:nvSpPr>
        <p:spPr>
          <a:xfrm>
            <a:off x="6603650" y="3129975"/>
            <a:ext cx="14802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600" b="1">
                <a:solidFill>
                  <a:schemeClr val="dk2"/>
                </a:solidFill>
              </a:rPr>
              <a:t>smartphone2</a:t>
            </a:r>
            <a:endParaRPr sz="1600" b="1">
              <a:solidFill>
                <a:schemeClr val="dk2"/>
              </a:solidFill>
            </a:endParaRPr>
          </a:p>
        </p:txBody>
      </p:sp>
      <p:sp>
        <p:nvSpPr>
          <p:cNvPr id="210" name="Google Shape;210;p20"/>
          <p:cNvSpPr txBox="1"/>
          <p:nvPr/>
        </p:nvSpPr>
        <p:spPr>
          <a:xfrm>
            <a:off x="5472175" y="3381950"/>
            <a:ext cx="14304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ゲーム画面を</a:t>
            </a:r>
            <a:endParaRPr>
              <a:solidFill>
                <a:schemeClr val="dk2"/>
              </a:solidFill>
            </a:endParaRPr>
          </a:p>
          <a:p>
            <a:pPr marL="0" lvl="0" indent="0" algn="l" rtl="0">
              <a:spcBef>
                <a:spcPts val="0"/>
              </a:spcBef>
              <a:spcAft>
                <a:spcPts val="0"/>
              </a:spcAft>
              <a:buNone/>
            </a:pPr>
            <a:r>
              <a:rPr lang="ja">
                <a:solidFill>
                  <a:schemeClr val="dk2"/>
                </a:solidFill>
              </a:rPr>
              <a:t>スマホに表示</a:t>
            </a:r>
            <a:endParaRPr>
              <a:solidFill>
                <a:schemeClr val="dk2"/>
              </a:solidFill>
            </a:endParaRPr>
          </a:p>
        </p:txBody>
      </p:sp>
      <p:cxnSp>
        <p:nvCxnSpPr>
          <p:cNvPr id="211" name="Google Shape;211;p20"/>
          <p:cNvCxnSpPr/>
          <p:nvPr/>
        </p:nvCxnSpPr>
        <p:spPr>
          <a:xfrm rot="10800000">
            <a:off x="5547900" y="4158950"/>
            <a:ext cx="1254300" cy="0"/>
          </a:xfrm>
          <a:prstGeom prst="straightConnector1">
            <a:avLst/>
          </a:prstGeom>
          <a:noFill/>
          <a:ln w="9525" cap="flat" cmpd="sng">
            <a:solidFill>
              <a:schemeClr val="dk2"/>
            </a:solidFill>
            <a:prstDash val="solid"/>
            <a:round/>
            <a:headEnd type="none" w="med" len="med"/>
            <a:tailEnd type="triangle" w="med" len="med"/>
          </a:ln>
        </p:spPr>
      </p:cxnSp>
      <p:cxnSp>
        <p:nvCxnSpPr>
          <p:cNvPr id="212" name="Google Shape;212;p20"/>
          <p:cNvCxnSpPr/>
          <p:nvPr/>
        </p:nvCxnSpPr>
        <p:spPr>
          <a:xfrm>
            <a:off x="5559300" y="3958400"/>
            <a:ext cx="1231500" cy="2100"/>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20"/>
          <p:cNvSpPr txBox="1"/>
          <p:nvPr/>
        </p:nvSpPr>
        <p:spPr>
          <a:xfrm>
            <a:off x="5651850" y="4306125"/>
            <a:ext cx="14304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歩数を取得し、</a:t>
            </a:r>
            <a:endParaRPr>
              <a:solidFill>
                <a:schemeClr val="dk2"/>
              </a:solidFill>
            </a:endParaRPr>
          </a:p>
          <a:p>
            <a:pPr marL="0" lvl="0" indent="0" algn="l" rtl="0">
              <a:spcBef>
                <a:spcPts val="0"/>
              </a:spcBef>
              <a:spcAft>
                <a:spcPts val="0"/>
              </a:spcAft>
              <a:buNone/>
            </a:pPr>
            <a:r>
              <a:rPr lang="ja">
                <a:solidFill>
                  <a:schemeClr val="dk2"/>
                </a:solidFill>
              </a:rPr>
              <a:t>操作を受け付け</a:t>
            </a:r>
            <a:endParaRPr>
              <a:solidFill>
                <a:schemeClr val="dk2"/>
              </a:solidFill>
            </a:endParaRPr>
          </a:p>
        </p:txBody>
      </p:sp>
      <p:cxnSp>
        <p:nvCxnSpPr>
          <p:cNvPr id="214" name="Google Shape;214;p20"/>
          <p:cNvCxnSpPr/>
          <p:nvPr/>
        </p:nvCxnSpPr>
        <p:spPr>
          <a:xfrm flipH="1">
            <a:off x="4973450" y="2334088"/>
            <a:ext cx="985800" cy="12579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20"/>
          <p:cNvSpPr txBox="1"/>
          <p:nvPr/>
        </p:nvSpPr>
        <p:spPr>
          <a:xfrm>
            <a:off x="5677525" y="2668150"/>
            <a:ext cx="16446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操作の処理を行い結果を返す</a:t>
            </a:r>
            <a:endParaRPr>
              <a:solidFill>
                <a:schemeClr val="dk2"/>
              </a:solidFill>
            </a:endParaRPr>
          </a:p>
        </p:txBody>
      </p:sp>
      <p:pic>
        <p:nvPicPr>
          <p:cNvPr id="216" name="Google Shape;216;p20"/>
          <p:cNvPicPr preferRelativeResize="0"/>
          <p:nvPr/>
        </p:nvPicPr>
        <p:blipFill>
          <a:blip r:embed="rId5">
            <a:alphaModFix/>
          </a:blip>
          <a:stretch>
            <a:fillRect/>
          </a:stretch>
        </p:blipFill>
        <p:spPr>
          <a:xfrm>
            <a:off x="5809048" y="1609767"/>
            <a:ext cx="1644600" cy="469768"/>
          </a:xfrm>
          <a:prstGeom prst="rect">
            <a:avLst/>
          </a:prstGeom>
          <a:noFill/>
          <a:ln>
            <a:noFill/>
          </a:ln>
        </p:spPr>
      </p:pic>
      <p:sp>
        <p:nvSpPr>
          <p:cNvPr id="217" name="Google Shape;217;p20"/>
          <p:cNvSpPr txBox="1"/>
          <p:nvPr/>
        </p:nvSpPr>
        <p:spPr>
          <a:xfrm>
            <a:off x="5879350" y="884100"/>
            <a:ext cx="1971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solidFill>
                  <a:schemeClr val="dk2"/>
                </a:solidFill>
              </a:rPr>
              <a:t>操作の処理</a:t>
            </a:r>
            <a:endParaRPr sz="1600" b="1">
              <a:solidFill>
                <a:schemeClr val="dk2"/>
              </a:solidFill>
            </a:endParaRPr>
          </a:p>
          <a:p>
            <a:pPr marL="0" lvl="0" indent="0" algn="l" rtl="0">
              <a:spcBef>
                <a:spcPts val="0"/>
              </a:spcBef>
              <a:spcAft>
                <a:spcPts val="0"/>
              </a:spcAft>
              <a:buNone/>
            </a:pPr>
            <a:r>
              <a:rPr lang="ja" sz="1600" b="1">
                <a:solidFill>
                  <a:schemeClr val="dk2"/>
                </a:solidFill>
              </a:rPr>
              <a:t>(back-end)</a:t>
            </a:r>
            <a:endParaRPr sz="1600" b="1">
              <a:solidFill>
                <a:schemeClr val="dk2"/>
              </a:solidFill>
            </a:endParaRPr>
          </a:p>
        </p:txBody>
      </p:sp>
      <p:cxnSp>
        <p:nvCxnSpPr>
          <p:cNvPr id="218" name="Google Shape;218;p20"/>
          <p:cNvCxnSpPr/>
          <p:nvPr/>
        </p:nvCxnSpPr>
        <p:spPr>
          <a:xfrm rot="10800000" flipH="1">
            <a:off x="4044375" y="1677313"/>
            <a:ext cx="1263000" cy="780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20"/>
          <p:cNvCxnSpPr/>
          <p:nvPr/>
        </p:nvCxnSpPr>
        <p:spPr>
          <a:xfrm flipH="1">
            <a:off x="4064475" y="1902650"/>
            <a:ext cx="1234800" cy="870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20"/>
          <p:cNvCxnSpPr/>
          <p:nvPr/>
        </p:nvCxnSpPr>
        <p:spPr>
          <a:xfrm rot="10800000" flipH="1">
            <a:off x="4670725" y="2339788"/>
            <a:ext cx="1006800" cy="124650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20"/>
          <p:cNvSpPr txBox="1"/>
          <p:nvPr/>
        </p:nvSpPr>
        <p:spPr>
          <a:xfrm>
            <a:off x="3801950" y="2668138"/>
            <a:ext cx="1644600" cy="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操作を受けて</a:t>
            </a:r>
            <a:endParaRPr>
              <a:solidFill>
                <a:schemeClr val="dk2"/>
              </a:solidFill>
            </a:endParaRPr>
          </a:p>
          <a:p>
            <a:pPr marL="0" lvl="0" indent="0" algn="l" rtl="0">
              <a:spcBef>
                <a:spcPts val="0"/>
              </a:spcBef>
              <a:spcAft>
                <a:spcPts val="0"/>
              </a:spcAft>
              <a:buNone/>
            </a:pPr>
            <a:r>
              <a:rPr lang="ja">
                <a:solidFill>
                  <a:schemeClr val="dk2"/>
                </a:solidFill>
              </a:rPr>
              <a:t>処理を要求</a:t>
            </a:r>
            <a:endParaRPr>
              <a:solidFill>
                <a:schemeClr val="dk2"/>
              </a:solidFill>
            </a:endParaRPr>
          </a:p>
        </p:txBody>
      </p:sp>
      <p:sp>
        <p:nvSpPr>
          <p:cNvPr id="222" name="Google Shape;222;p20"/>
          <p:cNvSpPr txBox="1"/>
          <p:nvPr/>
        </p:nvSpPr>
        <p:spPr>
          <a:xfrm>
            <a:off x="3847775" y="1032875"/>
            <a:ext cx="1866600" cy="5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2"/>
                </a:solidFill>
              </a:rPr>
              <a:t>同期された最新のデータを渡す</a:t>
            </a:r>
            <a:endParaRPr>
              <a:solidFill>
                <a:schemeClr val="dk2"/>
              </a:solidFill>
            </a:endParaRPr>
          </a:p>
        </p:txBody>
      </p:sp>
      <p:pic>
        <p:nvPicPr>
          <p:cNvPr id="223" name="Google Shape;223;p20"/>
          <p:cNvPicPr preferRelativeResize="0"/>
          <p:nvPr/>
        </p:nvPicPr>
        <p:blipFill rotWithShape="1">
          <a:blip r:embed="rId7">
            <a:alphaModFix/>
          </a:blip>
          <a:srcRect l="14413" t="21455" r="15890" b="23672"/>
          <a:stretch/>
        </p:blipFill>
        <p:spPr>
          <a:xfrm>
            <a:off x="391825" y="1522312"/>
            <a:ext cx="1480198" cy="655522"/>
          </a:xfrm>
          <a:prstGeom prst="rect">
            <a:avLst/>
          </a:prstGeom>
          <a:noFill/>
          <a:ln>
            <a:noFill/>
          </a:ln>
        </p:spPr>
      </p:pic>
      <p:sp>
        <p:nvSpPr>
          <p:cNvPr id="224" name="Google Shape;224;p20"/>
          <p:cNvSpPr txBox="1"/>
          <p:nvPr/>
        </p:nvSpPr>
        <p:spPr>
          <a:xfrm>
            <a:off x="441625" y="1067950"/>
            <a:ext cx="1430400" cy="5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600" b="1">
                <a:solidFill>
                  <a:schemeClr val="dk2"/>
                </a:solidFill>
                <a:latin typeface="Calibri"/>
                <a:ea typeface="Calibri"/>
                <a:cs typeface="Calibri"/>
                <a:sym typeface="Calibri"/>
              </a:rPr>
              <a:t>player authentication</a:t>
            </a:r>
            <a:endParaRPr sz="1600" b="1">
              <a:solidFill>
                <a:schemeClr val="dk2"/>
              </a:solidFill>
              <a:latin typeface="Calibri"/>
              <a:ea typeface="Calibri"/>
              <a:cs typeface="Calibri"/>
              <a:sym typeface="Calibri"/>
            </a:endParaRPr>
          </a:p>
        </p:txBody>
      </p:sp>
      <p:cxnSp>
        <p:nvCxnSpPr>
          <p:cNvPr id="225" name="Google Shape;225;p20"/>
          <p:cNvCxnSpPr/>
          <p:nvPr/>
        </p:nvCxnSpPr>
        <p:spPr>
          <a:xfrm rot="10800000">
            <a:off x="1711750" y="2156850"/>
            <a:ext cx="1865400" cy="1125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20"/>
          <p:cNvCxnSpPr/>
          <p:nvPr/>
        </p:nvCxnSpPr>
        <p:spPr>
          <a:xfrm>
            <a:off x="1594800" y="2344938"/>
            <a:ext cx="1851900" cy="11226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20"/>
          <p:cNvSpPr txBox="1"/>
          <p:nvPr/>
        </p:nvSpPr>
        <p:spPr>
          <a:xfrm>
            <a:off x="1567500" y="2510938"/>
            <a:ext cx="19065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chemeClr val="dk2"/>
                </a:solidFill>
                <a:latin typeface="Calibri"/>
                <a:ea typeface="Calibri"/>
                <a:cs typeface="Calibri"/>
                <a:sym typeface="Calibri"/>
              </a:rPr>
              <a:t>プレイヤの認証を行う</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819150" y="380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苦労した点 Challenges</a:t>
            </a:r>
            <a:endParaRPr/>
          </a:p>
        </p:txBody>
      </p:sp>
      <p:sp>
        <p:nvSpPr>
          <p:cNvPr id="247" name="Google Shape;247;p23"/>
          <p:cNvSpPr txBox="1">
            <a:spLocks noGrp="1"/>
          </p:cNvSpPr>
          <p:nvPr>
            <p:ph type="body" idx="1"/>
          </p:nvPr>
        </p:nvSpPr>
        <p:spPr>
          <a:xfrm>
            <a:off x="311700" y="1082575"/>
            <a:ext cx="4260300" cy="36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ja" sz="1629"/>
              <a:t>・データベースとの同期処理</a:t>
            </a:r>
            <a:endParaRPr sz="1629"/>
          </a:p>
          <a:p>
            <a:pPr marL="0" lvl="0" indent="0" algn="l" rtl="0">
              <a:spcBef>
                <a:spcPts val="1000"/>
              </a:spcBef>
              <a:spcAft>
                <a:spcPts val="0"/>
              </a:spcAft>
              <a:buSzPts val="935"/>
              <a:buNone/>
            </a:pPr>
            <a:r>
              <a:rPr lang="ja" sz="1629"/>
              <a:t>変化する状況を遅滞なく可視化するため</a:t>
            </a:r>
            <a:endParaRPr sz="1629"/>
          </a:p>
          <a:p>
            <a:pPr marL="0" lvl="0" indent="0" algn="l" rtl="0">
              <a:spcBef>
                <a:spcPts val="1000"/>
              </a:spcBef>
              <a:spcAft>
                <a:spcPts val="0"/>
              </a:spcAft>
              <a:buSzPts val="935"/>
              <a:buNone/>
            </a:pPr>
            <a:r>
              <a:rPr lang="ja" sz="1629"/>
              <a:t>適切な描画・記録手法を検討した</a:t>
            </a:r>
            <a:endParaRPr sz="1629"/>
          </a:p>
          <a:p>
            <a:pPr marL="0" lvl="0" indent="0" algn="l" rtl="0">
              <a:spcBef>
                <a:spcPts val="1000"/>
              </a:spcBef>
              <a:spcAft>
                <a:spcPts val="0"/>
              </a:spcAft>
              <a:buSzPts val="935"/>
              <a:buNone/>
            </a:pPr>
            <a:r>
              <a:rPr lang="ja" sz="1629"/>
              <a:t>・開発環境の策定</a:t>
            </a:r>
            <a:endParaRPr sz="1629"/>
          </a:p>
          <a:p>
            <a:pPr marL="0" lvl="0" indent="0" algn="l" rtl="0">
              <a:spcBef>
                <a:spcPts val="1000"/>
              </a:spcBef>
              <a:spcAft>
                <a:spcPts val="0"/>
              </a:spcAft>
              <a:buSzPts val="935"/>
              <a:buNone/>
            </a:pPr>
            <a:r>
              <a:rPr lang="ja" sz="1629"/>
              <a:t>全員が主体的に開発に取り組めるよう、直観的に作業可能なシンプルな設計を追及</a:t>
            </a:r>
            <a:endParaRPr sz="1629"/>
          </a:p>
          <a:p>
            <a:pPr marL="0" lvl="0" indent="0" algn="l" rtl="0">
              <a:spcBef>
                <a:spcPts val="1000"/>
              </a:spcBef>
              <a:spcAft>
                <a:spcPts val="0"/>
              </a:spcAft>
              <a:buSzPts val="935"/>
              <a:buNone/>
            </a:pPr>
            <a:r>
              <a:rPr lang="ja" sz="1629"/>
              <a:t>・歩数の取得</a:t>
            </a:r>
            <a:endParaRPr sz="1629"/>
          </a:p>
          <a:p>
            <a:pPr marL="0" lvl="0" indent="0" algn="l" rtl="0">
              <a:spcBef>
                <a:spcPts val="1000"/>
              </a:spcBef>
              <a:spcAft>
                <a:spcPts val="0"/>
              </a:spcAft>
              <a:buSzPts val="935"/>
              <a:buNone/>
            </a:pPr>
            <a:r>
              <a:rPr lang="ja" sz="1629"/>
              <a:t>Android端末が有する機能を活用</a:t>
            </a:r>
            <a:endParaRPr sz="1629"/>
          </a:p>
          <a:p>
            <a:pPr marL="0" lvl="0" indent="0" algn="l" rtl="0">
              <a:spcBef>
                <a:spcPts val="1000"/>
              </a:spcBef>
              <a:spcAft>
                <a:spcPts val="0"/>
              </a:spcAft>
              <a:buSzPts val="935"/>
              <a:buNone/>
            </a:pPr>
            <a:endParaRPr sz="1629"/>
          </a:p>
          <a:p>
            <a:pPr marL="0" lvl="0" indent="0" algn="l" rtl="0">
              <a:spcBef>
                <a:spcPts val="1000"/>
              </a:spcBef>
              <a:spcAft>
                <a:spcPts val="1000"/>
              </a:spcAft>
              <a:buSzPts val="935"/>
              <a:buNone/>
            </a:pPr>
            <a:endParaRPr sz="1629"/>
          </a:p>
        </p:txBody>
      </p:sp>
      <p:sp>
        <p:nvSpPr>
          <p:cNvPr id="248" name="Google Shape;248;p23"/>
          <p:cNvSpPr txBox="1">
            <a:spLocks noGrp="1"/>
          </p:cNvSpPr>
          <p:nvPr>
            <p:ph type="body" idx="1"/>
          </p:nvPr>
        </p:nvSpPr>
        <p:spPr>
          <a:xfrm>
            <a:off x="4648200" y="1082575"/>
            <a:ext cx="4260300" cy="3663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ja" sz="2900"/>
              <a:t>・Synchronization with databases</a:t>
            </a:r>
            <a:endParaRPr sz="2900"/>
          </a:p>
          <a:p>
            <a:pPr marL="0" lvl="0" indent="0" algn="l" rtl="0">
              <a:spcBef>
                <a:spcPts val="1200"/>
              </a:spcBef>
              <a:spcAft>
                <a:spcPts val="0"/>
              </a:spcAft>
              <a:buNone/>
            </a:pPr>
            <a:r>
              <a:rPr lang="ja" sz="2900"/>
              <a:t>To visualize changing conditions without delay, appropriate drawing and recording methods were considered.</a:t>
            </a:r>
            <a:endParaRPr sz="2900"/>
          </a:p>
          <a:p>
            <a:pPr marL="0" lvl="0" indent="0" algn="l" rtl="0">
              <a:spcBef>
                <a:spcPts val="1200"/>
              </a:spcBef>
              <a:spcAft>
                <a:spcPts val="0"/>
              </a:spcAft>
              <a:buNone/>
            </a:pPr>
            <a:r>
              <a:rPr lang="ja" sz="2900"/>
              <a:t>・Development environment</a:t>
            </a:r>
            <a:endParaRPr sz="2900"/>
          </a:p>
          <a:p>
            <a:pPr marL="0" lvl="0" indent="0" algn="l" rtl="0">
              <a:spcBef>
                <a:spcPts val="1200"/>
              </a:spcBef>
              <a:spcAft>
                <a:spcPts val="0"/>
              </a:spcAft>
              <a:buNone/>
            </a:pPr>
            <a:r>
              <a:rPr lang="ja" sz="2900"/>
              <a:t>Pursued a simple, intuitive design so that everyone can work on development proactively.</a:t>
            </a:r>
            <a:endParaRPr sz="2900"/>
          </a:p>
          <a:p>
            <a:pPr marL="0" lvl="0" indent="0" algn="l" rtl="0">
              <a:spcBef>
                <a:spcPts val="1200"/>
              </a:spcBef>
              <a:spcAft>
                <a:spcPts val="0"/>
              </a:spcAft>
              <a:buNone/>
            </a:pPr>
            <a:r>
              <a:rPr lang="ja" sz="2900"/>
              <a:t>・Step count acquisition</a:t>
            </a:r>
            <a:endParaRPr sz="2900"/>
          </a:p>
          <a:p>
            <a:pPr marL="0" lvl="0" indent="0" algn="l" rtl="0">
              <a:spcBef>
                <a:spcPts val="1200"/>
              </a:spcBef>
              <a:spcAft>
                <a:spcPts val="1200"/>
              </a:spcAft>
              <a:buNone/>
            </a:pPr>
            <a:r>
              <a:rPr lang="ja" sz="2900"/>
              <a:t>Effective use of the functionality provided by Android devices</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1140</Words>
  <Application>Microsoft Office PowerPoint</Application>
  <PresentationFormat>画面に合わせる (16:9)</PresentationFormat>
  <Paragraphs>134</Paragraphs>
  <Slides>14</Slides>
  <Notes>14</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Nunito</vt:lpstr>
      <vt:lpstr>Arial</vt:lpstr>
      <vt:lpstr>Calibri</vt:lpstr>
      <vt:lpstr>Georgia</vt:lpstr>
      <vt:lpstr>Shift</vt:lpstr>
      <vt:lpstr>歩数を用いた 対戦ゲームアプリ 「Step Warriors」</vt:lpstr>
      <vt:lpstr>アプリ作成の背景 Background </vt:lpstr>
      <vt:lpstr>アプリ作成の背景 Background</vt:lpstr>
      <vt:lpstr>作成するアプリの概要 Abstract of APP</vt:lpstr>
      <vt:lpstr>ゲームの詳細  Detail of the Game</vt:lpstr>
      <vt:lpstr>アプリの使い方 how to use APP</vt:lpstr>
      <vt:lpstr>アプリの使い方 how to use APP</vt:lpstr>
      <vt:lpstr>システム設計 System design</vt:lpstr>
      <vt:lpstr>苦労した点 Challenges</vt:lpstr>
      <vt:lpstr>今後の展望 Future Prospects</vt:lpstr>
      <vt:lpstr>まとめ Summary</vt:lpstr>
      <vt:lpstr>タイトル案</vt:lpstr>
      <vt:lpstr>PowerPoint プレゼンテーション</vt:lpstr>
      <vt:lpstr>作成するアプリのイメージ image of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歩数を用いた 対戦ゲームアプリ 「Step Warriors」</dc:title>
  <cp:lastModifiedBy>ktas.akitomo.3250@outlook.jp</cp:lastModifiedBy>
  <cp:revision>1</cp:revision>
  <dcterms:modified xsi:type="dcterms:W3CDTF">2024-05-26T13:50:31Z</dcterms:modified>
</cp:coreProperties>
</file>