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71" r:id="rId7"/>
    <p:sldId id="272" r:id="rId8"/>
    <p:sldId id="261" r:id="rId9"/>
    <p:sldId id="263" r:id="rId10"/>
    <p:sldId id="264" r:id="rId11"/>
    <p:sldId id="265" r:id="rId12"/>
    <p:sldId id="267" r:id="rId13"/>
    <p:sldId id="266"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384" autoAdjust="0"/>
  </p:normalViewPr>
  <p:slideViewPr>
    <p:cSldViewPr snapToGrid="0">
      <p:cViewPr varScale="1">
        <p:scale>
          <a:sx n="78" d="100"/>
          <a:sy n="78" d="100"/>
        </p:scale>
        <p:origin x="18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2B5B1-6760-4827-906A-3FFE3162DB34}" type="datetimeFigureOut">
              <a:rPr lang="en-US" smtClean="0"/>
              <a:t>6/11/2017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CE3BC-950A-49C8-BEE1-089E20984809}" type="slidenum">
              <a:rPr lang="en-US" smtClean="0"/>
              <a:t>‹#›</a:t>
            </a:fld>
            <a:endParaRPr lang="en-US"/>
          </a:p>
        </p:txBody>
      </p:sp>
    </p:spTree>
    <p:extLst>
      <p:ext uri="{BB962C8B-B14F-4D97-AF65-F5344CB8AC3E}">
        <p14:creationId xmlns:p14="http://schemas.microsoft.com/office/powerpoint/2010/main" val="292421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Regions with Convolutional Neural Nets</a:t>
            </a:r>
          </a:p>
        </p:txBody>
      </p:sp>
      <p:sp>
        <p:nvSpPr>
          <p:cNvPr id="4" name="Slide Number Placeholder 3"/>
          <p:cNvSpPr>
            <a:spLocks noGrp="1"/>
          </p:cNvSpPr>
          <p:nvPr>
            <p:ph type="sldNum" sz="quarter" idx="10"/>
          </p:nvPr>
        </p:nvSpPr>
        <p:spPr/>
        <p:txBody>
          <a:bodyPr/>
          <a:lstStyle/>
          <a:p>
            <a:fld id="{24DCE3BC-950A-49C8-BEE1-089E20984809}" type="slidenum">
              <a:rPr lang="en-US" smtClean="0"/>
              <a:t>1</a:t>
            </a:fld>
            <a:endParaRPr lang="en-US"/>
          </a:p>
        </p:txBody>
      </p:sp>
    </p:spTree>
    <p:extLst>
      <p:ext uri="{BB962C8B-B14F-4D97-AF65-F5344CB8AC3E}">
        <p14:creationId xmlns:p14="http://schemas.microsoft.com/office/powerpoint/2010/main" val="373575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Each element of the final set of feature maps will be an input into this layer (an MLP), hence the name fully connected layer.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Purpose: classify the input image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FCL gives non-linear combinations of the </a:t>
            </a:r>
            <a:r>
              <a:rPr lang="en-US" baseline="0" dirty="0" err="1"/>
              <a:t>the</a:t>
            </a:r>
            <a:r>
              <a:rPr lang="en-US" baseline="0" dirty="0"/>
              <a:t> features.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Features found by prior convolutional layers may be useful for classification, but combinations are better.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Other classifiers can be used in place of a fully connected MLP, such as SVMs, but today fully connected MLPs are the way to go.</a:t>
            </a:r>
          </a:p>
        </p:txBody>
      </p:sp>
      <p:sp>
        <p:nvSpPr>
          <p:cNvPr id="4" name="Slide Number Placeholder 3"/>
          <p:cNvSpPr>
            <a:spLocks noGrp="1"/>
          </p:cNvSpPr>
          <p:nvPr>
            <p:ph type="sldNum" sz="quarter" idx="10"/>
          </p:nvPr>
        </p:nvSpPr>
        <p:spPr/>
        <p:txBody>
          <a:bodyPr/>
          <a:lstStyle/>
          <a:p>
            <a:fld id="{E5E64590-24F3-CB43-BCDA-146D55568E65}" type="slidenum">
              <a:rPr lang="en-US" smtClean="0"/>
              <a:t>11</a:t>
            </a:fld>
            <a:endParaRPr lang="en-US"/>
          </a:p>
        </p:txBody>
      </p:sp>
    </p:spTree>
    <p:extLst>
      <p:ext uri="{BB962C8B-B14F-4D97-AF65-F5344CB8AC3E}">
        <p14:creationId xmlns:p14="http://schemas.microsoft.com/office/powerpoint/2010/main" val="862675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Region-Based Convolutional Neural Network</a:t>
            </a:r>
          </a:p>
          <a:p>
            <a:pPr lvl="0"/>
            <a:r>
              <a:rPr lang="en-US" sz="1200" kern="1200" dirty="0">
                <a:solidFill>
                  <a:schemeClr val="tx1"/>
                </a:solidFill>
                <a:effectLst/>
                <a:latin typeface="+mn-lt"/>
                <a:ea typeface="+mn-ea"/>
                <a:cs typeface="+mn-cs"/>
              </a:rPr>
              <a:t>3 Modules</a:t>
            </a:r>
          </a:p>
          <a:p>
            <a:pPr lvl="1"/>
            <a:r>
              <a:rPr lang="en-US" sz="1200" kern="1200" dirty="0">
                <a:solidFill>
                  <a:schemeClr val="tx1"/>
                </a:solidFill>
                <a:effectLst/>
                <a:latin typeface="+mn-lt"/>
                <a:ea typeface="+mn-ea"/>
                <a:cs typeface="+mn-cs"/>
              </a:rPr>
              <a:t>Region Proposal</a:t>
            </a:r>
          </a:p>
          <a:p>
            <a:pPr lvl="2"/>
            <a:r>
              <a:rPr lang="en-US" sz="1200" kern="1200" dirty="0">
                <a:solidFill>
                  <a:schemeClr val="tx1"/>
                </a:solidFill>
                <a:effectLst/>
                <a:latin typeface="+mn-lt"/>
                <a:ea typeface="+mn-ea"/>
                <a:cs typeface="+mn-cs"/>
              </a:rPr>
              <a:t>Can be any standard region proposal algorithm</a:t>
            </a:r>
          </a:p>
          <a:p>
            <a:pPr lvl="2"/>
            <a:r>
              <a:rPr lang="en-US" sz="1200" kern="1200" dirty="0">
                <a:solidFill>
                  <a:schemeClr val="tx1"/>
                </a:solidFill>
                <a:effectLst/>
                <a:latin typeface="+mn-lt"/>
                <a:ea typeface="+mn-ea"/>
                <a:cs typeface="+mn-cs"/>
              </a:rPr>
              <a:t>Simplest is Selective Search</a:t>
            </a:r>
          </a:p>
          <a:p>
            <a:pPr lvl="3"/>
            <a:r>
              <a:rPr lang="en-US" sz="1200" kern="1200" dirty="0">
                <a:solidFill>
                  <a:schemeClr val="tx1"/>
                </a:solidFill>
                <a:effectLst/>
                <a:latin typeface="+mn-lt"/>
                <a:ea typeface="+mn-ea"/>
                <a:cs typeface="+mn-cs"/>
              </a:rPr>
              <a:t>Generate many “proposed” regions and test to see which are likely to be a good fit</a:t>
            </a:r>
          </a:p>
          <a:p>
            <a:pPr lvl="3"/>
            <a:r>
              <a:rPr lang="en-US" sz="1200" kern="1200" dirty="0">
                <a:solidFill>
                  <a:schemeClr val="tx1"/>
                </a:solidFill>
                <a:effectLst/>
                <a:latin typeface="+mn-lt"/>
                <a:ea typeface="+mn-ea"/>
                <a:cs typeface="+mn-cs"/>
              </a:rPr>
              <a:t>Search image for differences in pixel intensities (large difference implies possible boundary for object)</a:t>
            </a:r>
          </a:p>
          <a:p>
            <a:pPr lvl="1"/>
            <a:r>
              <a:rPr lang="en-US" sz="1200" kern="1200" dirty="0">
                <a:solidFill>
                  <a:schemeClr val="tx1"/>
                </a:solidFill>
                <a:effectLst/>
                <a:latin typeface="+mn-lt"/>
                <a:ea typeface="+mn-ea"/>
                <a:cs typeface="+mn-cs"/>
              </a:rPr>
              <a:t>Convolutional Layers</a:t>
            </a:r>
          </a:p>
          <a:p>
            <a:pPr lvl="2"/>
            <a:r>
              <a:rPr lang="en-US" sz="1200" kern="1200" dirty="0">
                <a:solidFill>
                  <a:schemeClr val="tx1"/>
                </a:solidFill>
                <a:effectLst/>
                <a:latin typeface="+mn-lt"/>
                <a:ea typeface="+mn-ea"/>
                <a:cs typeface="+mn-cs"/>
              </a:rPr>
              <a:t>Performs feature detection on images</a:t>
            </a:r>
          </a:p>
          <a:p>
            <a:pPr lvl="1"/>
            <a:r>
              <a:rPr lang="en-US" sz="1200" kern="1200" dirty="0">
                <a:solidFill>
                  <a:schemeClr val="tx1"/>
                </a:solidFill>
                <a:effectLst/>
                <a:latin typeface="+mn-lt"/>
                <a:ea typeface="+mn-ea"/>
                <a:cs typeface="+mn-cs"/>
              </a:rPr>
              <a:t>Standard Classifier to assign class labels to </a:t>
            </a:r>
            <a:r>
              <a:rPr lang="en-US" sz="1200" kern="1200" dirty="0" err="1">
                <a:solidFill>
                  <a:schemeClr val="tx1"/>
                </a:solidFill>
                <a:effectLst/>
                <a:latin typeface="+mn-lt"/>
                <a:ea typeface="+mn-ea"/>
                <a:cs typeface="+mn-cs"/>
              </a:rPr>
              <a:t>obnjects</a:t>
            </a:r>
            <a:r>
              <a:rPr lang="en-US" sz="1200" kern="1200" dirty="0">
                <a:solidFill>
                  <a:schemeClr val="tx1"/>
                </a:solidFill>
                <a:effectLst/>
                <a:latin typeface="+mn-lt"/>
                <a:ea typeface="+mn-ea"/>
                <a:cs typeface="+mn-cs"/>
              </a:rPr>
              <a:t>.</a:t>
            </a:r>
          </a:p>
          <a:p>
            <a:pPr lvl="2"/>
            <a:r>
              <a:rPr lang="en-US" sz="1200" kern="1200" dirty="0">
                <a:solidFill>
                  <a:schemeClr val="tx1"/>
                </a:solidFill>
                <a:effectLst/>
                <a:latin typeface="+mn-lt"/>
                <a:ea typeface="+mn-ea"/>
                <a:cs typeface="+mn-cs"/>
              </a:rPr>
              <a:t>Could be any type of classifier (SVM, FFNN,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24DCE3BC-950A-49C8-BEE1-089E20984809}" type="slidenum">
              <a:rPr lang="en-US" smtClean="0"/>
              <a:t>12</a:t>
            </a:fld>
            <a:endParaRPr lang="en-US"/>
          </a:p>
        </p:txBody>
      </p:sp>
    </p:spTree>
    <p:extLst>
      <p:ext uri="{BB962C8B-B14F-4D97-AF65-F5344CB8AC3E}">
        <p14:creationId xmlns:p14="http://schemas.microsoft.com/office/powerpoint/2010/main" val="3086917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R-CNN absolutely DESTROYS all previous work</a:t>
            </a:r>
          </a:p>
          <a:p>
            <a:pPr lvl="1"/>
            <a:r>
              <a:rPr lang="en-US" sz="1200" kern="1200" dirty="0">
                <a:solidFill>
                  <a:schemeClr val="tx1"/>
                </a:solidFill>
                <a:effectLst/>
                <a:latin typeface="+mn-lt"/>
                <a:ea typeface="+mn-ea"/>
                <a:cs typeface="+mn-cs"/>
              </a:rPr>
              <a:t>Nearly 10% increase in mean-average precision (</a:t>
            </a:r>
            <a:r>
              <a:rPr lang="en-US" sz="1200" kern="1200" dirty="0" err="1">
                <a:solidFill>
                  <a:schemeClr val="tx1"/>
                </a:solidFill>
                <a:effectLst/>
                <a:latin typeface="+mn-lt"/>
                <a:ea typeface="+mn-ea"/>
                <a:cs typeface="+mn-cs"/>
              </a:rPr>
              <a:t>mAP</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Implementing Bounding Boxes on region proposals achieves even greater accuracy</a:t>
            </a:r>
          </a:p>
          <a:p>
            <a:endParaRPr lang="en-US" dirty="0"/>
          </a:p>
        </p:txBody>
      </p:sp>
      <p:sp>
        <p:nvSpPr>
          <p:cNvPr id="4" name="Slide Number Placeholder 3"/>
          <p:cNvSpPr>
            <a:spLocks noGrp="1"/>
          </p:cNvSpPr>
          <p:nvPr>
            <p:ph type="sldNum" sz="quarter" idx="10"/>
          </p:nvPr>
        </p:nvSpPr>
        <p:spPr/>
        <p:txBody>
          <a:bodyPr/>
          <a:lstStyle/>
          <a:p>
            <a:fld id="{24DCE3BC-950A-49C8-BEE1-089E20984809}" type="slidenum">
              <a:rPr lang="en-US" smtClean="0"/>
              <a:t>13</a:t>
            </a:fld>
            <a:endParaRPr lang="en-US"/>
          </a:p>
        </p:txBody>
      </p:sp>
    </p:spTree>
    <p:extLst>
      <p:ext uri="{BB962C8B-B14F-4D97-AF65-F5344CB8AC3E}">
        <p14:creationId xmlns:p14="http://schemas.microsoft.com/office/powerpoint/2010/main" val="3792886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8% jump over the next best algorithm</a:t>
            </a:r>
          </a:p>
          <a:p>
            <a:endParaRPr lang="en-US" dirty="0"/>
          </a:p>
        </p:txBody>
      </p:sp>
      <p:sp>
        <p:nvSpPr>
          <p:cNvPr id="4" name="Slide Number Placeholder 3"/>
          <p:cNvSpPr>
            <a:spLocks noGrp="1"/>
          </p:cNvSpPr>
          <p:nvPr>
            <p:ph type="sldNum" sz="quarter" idx="10"/>
          </p:nvPr>
        </p:nvSpPr>
        <p:spPr/>
        <p:txBody>
          <a:bodyPr/>
          <a:lstStyle/>
          <a:p>
            <a:fld id="{24DCE3BC-950A-49C8-BEE1-089E20984809}" type="slidenum">
              <a:rPr lang="en-US" smtClean="0"/>
              <a:t>14</a:t>
            </a:fld>
            <a:endParaRPr lang="en-US"/>
          </a:p>
        </p:txBody>
      </p:sp>
    </p:spTree>
    <p:extLst>
      <p:ext uri="{BB962C8B-B14F-4D97-AF65-F5344CB8AC3E}">
        <p14:creationId xmlns:p14="http://schemas.microsoft.com/office/powerpoint/2010/main" val="362821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driven approach provides much higher accuracy</a:t>
            </a:r>
          </a:p>
          <a:p>
            <a:pPr lvl="0"/>
            <a:r>
              <a:rPr lang="en-US" sz="1200" kern="1200" dirty="0">
                <a:solidFill>
                  <a:schemeClr val="tx1"/>
                </a:solidFill>
                <a:effectLst/>
                <a:latin typeface="+mn-lt"/>
                <a:ea typeface="+mn-ea"/>
                <a:cs typeface="+mn-cs"/>
              </a:rPr>
              <a:t>Algorithms are also conceptually simple</a:t>
            </a:r>
          </a:p>
          <a:p>
            <a:pPr lvl="0"/>
            <a:r>
              <a:rPr lang="en-US" sz="1200" kern="1200" dirty="0">
                <a:solidFill>
                  <a:schemeClr val="tx1"/>
                </a:solidFill>
                <a:effectLst/>
                <a:latin typeface="+mn-lt"/>
                <a:ea typeface="+mn-ea"/>
                <a:cs typeface="+mn-cs"/>
              </a:rPr>
              <a:t>Much higher generality</a:t>
            </a:r>
          </a:p>
        </p:txBody>
      </p:sp>
      <p:sp>
        <p:nvSpPr>
          <p:cNvPr id="4" name="Slide Number Placeholder 3"/>
          <p:cNvSpPr>
            <a:spLocks noGrp="1"/>
          </p:cNvSpPr>
          <p:nvPr>
            <p:ph type="sldNum" sz="quarter" idx="10"/>
          </p:nvPr>
        </p:nvSpPr>
        <p:spPr/>
        <p:txBody>
          <a:bodyPr/>
          <a:lstStyle/>
          <a:p>
            <a:fld id="{4D9A9ECE-A4A1-448F-881C-2FA16FBED259}" type="slidenum">
              <a:rPr lang="en-US" smtClean="0"/>
              <a:t>15</a:t>
            </a:fld>
            <a:endParaRPr lang="en-US"/>
          </a:p>
        </p:txBody>
      </p:sp>
    </p:spTree>
    <p:extLst>
      <p:ext uri="{BB962C8B-B14F-4D97-AF65-F5344CB8AC3E}">
        <p14:creationId xmlns:p14="http://schemas.microsoft.com/office/powerpoint/2010/main" val="1460525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Computer vision and deep learning go hand-in-hand as tools from both were used.</a:t>
            </a:r>
          </a:p>
          <a:p>
            <a:endParaRPr lang="en-US" dirty="0"/>
          </a:p>
        </p:txBody>
      </p:sp>
      <p:sp>
        <p:nvSpPr>
          <p:cNvPr id="4" name="Slide Number Placeholder 3"/>
          <p:cNvSpPr>
            <a:spLocks noGrp="1"/>
          </p:cNvSpPr>
          <p:nvPr>
            <p:ph type="sldNum" sz="quarter" idx="10"/>
          </p:nvPr>
        </p:nvSpPr>
        <p:spPr/>
        <p:txBody>
          <a:bodyPr/>
          <a:lstStyle/>
          <a:p>
            <a:fld id="{4D9A9ECE-A4A1-448F-881C-2FA16FBED259}" type="slidenum">
              <a:rPr lang="en-US" smtClean="0"/>
              <a:t>16</a:t>
            </a:fld>
            <a:endParaRPr lang="en-US"/>
          </a:p>
        </p:txBody>
      </p:sp>
    </p:spTree>
    <p:extLst>
      <p:ext uri="{BB962C8B-B14F-4D97-AF65-F5344CB8AC3E}">
        <p14:creationId xmlns:p14="http://schemas.microsoft.com/office/powerpoint/2010/main" val="174722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Most</a:t>
            </a:r>
            <a:r>
              <a:rPr lang="en-US" sz="1200" baseline="0" dirty="0"/>
              <a:t> of us have experience witnessing object detection when our phone cameras detect multiple faces on the screen</a:t>
            </a:r>
            <a:endParaRPr lang="en-US" sz="1200" dirty="0"/>
          </a:p>
          <a:p>
            <a:endParaRPr lang="en-US" dirty="0"/>
          </a:p>
        </p:txBody>
      </p:sp>
      <p:sp>
        <p:nvSpPr>
          <p:cNvPr id="4" name="Slide Number Placeholder 3"/>
          <p:cNvSpPr>
            <a:spLocks noGrp="1"/>
          </p:cNvSpPr>
          <p:nvPr>
            <p:ph type="sldNum" sz="quarter" idx="10"/>
          </p:nvPr>
        </p:nvSpPr>
        <p:spPr/>
        <p:txBody>
          <a:bodyPr/>
          <a:lstStyle/>
          <a:p>
            <a:fld id="{24DCE3BC-950A-49C8-BEE1-089E20984809}" type="slidenum">
              <a:rPr lang="en-US" smtClean="0"/>
              <a:t>2</a:t>
            </a:fld>
            <a:endParaRPr lang="en-US"/>
          </a:p>
        </p:txBody>
      </p:sp>
    </p:spTree>
    <p:extLst>
      <p:ext uri="{BB962C8B-B14F-4D97-AF65-F5344CB8AC3E}">
        <p14:creationId xmlns:p14="http://schemas.microsoft.com/office/powerpoint/2010/main" val="4026861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Before</a:t>
            </a:r>
            <a:r>
              <a:rPr lang="en-US" baseline="0" dirty="0"/>
              <a:t> we talk about how it works, it is important to understand some of the history behind object detection</a:t>
            </a:r>
          </a:p>
          <a:p>
            <a:pPr marL="171450" indent="-171450">
              <a:buFont typeface="Arial" panose="020B0604020202020204" pitchFamily="34" charset="0"/>
              <a:buChar char="•"/>
            </a:pPr>
            <a:r>
              <a:rPr lang="en-US" baseline="0" dirty="0"/>
              <a:t>We will discuss Fukushima’s </a:t>
            </a:r>
            <a:r>
              <a:rPr lang="en-US" baseline="0" dirty="0" err="1"/>
              <a:t>Neocognitron</a:t>
            </a:r>
            <a:r>
              <a:rPr lang="en-US" baseline="0" dirty="0"/>
              <a:t>, Support Vector Machine, Scale Invariant Feature Transform, Histogram of Oriented Gradients, and Convolutional Neural Nets</a:t>
            </a:r>
          </a:p>
          <a:p>
            <a:pPr marL="171450" indent="-171450">
              <a:buFont typeface="Arial" panose="020B0604020202020204" pitchFamily="34" charset="0"/>
              <a:buChar char="•"/>
            </a:pPr>
            <a:r>
              <a:rPr lang="en-US" baseline="0" dirty="0"/>
              <a:t>All of these have slowly lead into the research that we have today</a:t>
            </a:r>
          </a:p>
          <a:p>
            <a:endParaRPr lang="en-US" dirty="0"/>
          </a:p>
        </p:txBody>
      </p:sp>
      <p:sp>
        <p:nvSpPr>
          <p:cNvPr id="4" name="Slide Number Placeholder 3"/>
          <p:cNvSpPr>
            <a:spLocks noGrp="1"/>
          </p:cNvSpPr>
          <p:nvPr>
            <p:ph type="sldNum" sz="quarter" idx="10"/>
          </p:nvPr>
        </p:nvSpPr>
        <p:spPr/>
        <p:txBody>
          <a:bodyPr/>
          <a:lstStyle/>
          <a:p>
            <a:fld id="{24DCE3BC-950A-49C8-BEE1-089E20984809}" type="slidenum">
              <a:rPr lang="en-US" smtClean="0"/>
              <a:t>3</a:t>
            </a:fld>
            <a:endParaRPr lang="en-US"/>
          </a:p>
        </p:txBody>
      </p:sp>
    </p:spTree>
    <p:extLst>
      <p:ext uri="{BB962C8B-B14F-4D97-AF65-F5344CB8AC3E}">
        <p14:creationId xmlns:p14="http://schemas.microsoft.com/office/powerpoint/2010/main" val="179663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Kuihiko</a:t>
            </a:r>
            <a:r>
              <a:rPr lang="en-US" baseline="0" dirty="0"/>
              <a:t> Fukushima, Japanese research scientist proposed the idea of the “</a:t>
            </a:r>
            <a:r>
              <a:rPr lang="en-US" baseline="0" dirty="0" err="1"/>
              <a:t>neocognitron</a:t>
            </a:r>
            <a:r>
              <a:rPr lang="en-US" baseline="0" dirty="0"/>
              <a:t>”, an artificial neural network, to study pattern recognition in human brain</a:t>
            </a:r>
          </a:p>
          <a:p>
            <a:pPr marL="171450" indent="-171450">
              <a:buFont typeface="Arial" panose="020B0604020202020204" pitchFamily="34" charset="0"/>
              <a:buChar char="•"/>
            </a:pPr>
            <a:r>
              <a:rPr lang="en-US" baseline="0" dirty="0"/>
              <a:t>It has been used for handwritten character recognition and other forms of pattern recognition</a:t>
            </a:r>
          </a:p>
          <a:p>
            <a:pPr marL="171450" indent="-171450">
              <a:buFont typeface="Arial" panose="020B0604020202020204" pitchFamily="34" charset="0"/>
              <a:buChar char="•"/>
            </a:pPr>
            <a:r>
              <a:rPr lang="en-US" baseline="0" dirty="0"/>
              <a:t>It heavily influenced and gave inspiration for convolutional neural networks</a:t>
            </a:r>
          </a:p>
          <a:p>
            <a:pPr marL="171450" indent="-171450">
              <a:buFont typeface="Arial" panose="020B0604020202020204" pitchFamily="34" charset="0"/>
              <a:buChar char="•"/>
            </a:pPr>
            <a:r>
              <a:rPr lang="en-US" baseline="0" dirty="0"/>
              <a:t>Picture above is the architecture of the network, where the lowest stage is the input layer and it corresponds to photoreceptors of the eye’s retina</a:t>
            </a:r>
          </a:p>
          <a:p>
            <a:pPr marL="171450" indent="-171450">
              <a:buFont typeface="Arial" panose="020B0604020202020204" pitchFamily="34" charset="0"/>
              <a:buChar char="•"/>
            </a:pPr>
            <a:r>
              <a:rPr lang="en-US" baseline="0" dirty="0"/>
              <a:t>Can be trained to recognize patterns through learning</a:t>
            </a:r>
          </a:p>
          <a:p>
            <a:pPr marL="171450" indent="-171450">
              <a:buFont typeface="Arial" panose="020B0604020202020204" pitchFamily="34" charset="0"/>
              <a:buChar char="•"/>
            </a:pPr>
            <a:r>
              <a:rPr lang="en-US" baseline="0" dirty="0"/>
              <a:t>Ultimately not ideal as it lacks a supervised training algorithm</a:t>
            </a:r>
            <a:endParaRPr lang="en-US" dirty="0"/>
          </a:p>
          <a:p>
            <a:endParaRPr lang="en-US" dirty="0"/>
          </a:p>
        </p:txBody>
      </p:sp>
      <p:sp>
        <p:nvSpPr>
          <p:cNvPr id="4" name="Slide Number Placeholder 3"/>
          <p:cNvSpPr>
            <a:spLocks noGrp="1"/>
          </p:cNvSpPr>
          <p:nvPr>
            <p:ph type="sldNum" sz="quarter" idx="10"/>
          </p:nvPr>
        </p:nvSpPr>
        <p:spPr/>
        <p:txBody>
          <a:bodyPr/>
          <a:lstStyle/>
          <a:p>
            <a:fld id="{24DCE3BC-950A-49C8-BEE1-089E20984809}" type="slidenum">
              <a:rPr lang="en-US" smtClean="0"/>
              <a:t>4</a:t>
            </a:fld>
            <a:endParaRPr lang="en-US"/>
          </a:p>
        </p:txBody>
      </p:sp>
    </p:spTree>
    <p:extLst>
      <p:ext uri="{BB962C8B-B14F-4D97-AF65-F5344CB8AC3E}">
        <p14:creationId xmlns:p14="http://schemas.microsoft.com/office/powerpoint/2010/main" val="366675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SIFT is an algorithm used in computer vision to detect</a:t>
            </a:r>
            <a:r>
              <a:rPr lang="en-US" baseline="0" dirty="0"/>
              <a:t> and describe local features in images</a:t>
            </a:r>
          </a:p>
          <a:p>
            <a:pPr marL="171450" indent="-171450">
              <a:buFont typeface="Arial" panose="020B0604020202020204" pitchFamily="34" charset="0"/>
              <a:buChar char="•"/>
            </a:pPr>
            <a:r>
              <a:rPr lang="en-US" baseline="0" dirty="0"/>
              <a:t>It does this by finding interesting points on any object in an image and then extracting them to provide a “feature description”, which is a description of the visual features of said object, while throwing away excess information.</a:t>
            </a:r>
          </a:p>
          <a:p>
            <a:pPr marL="171450" indent="-171450">
              <a:buFont typeface="Arial" panose="020B0604020202020204" pitchFamily="34" charset="0"/>
              <a:buChar char="•"/>
            </a:pPr>
            <a:r>
              <a:rPr lang="en-US" baseline="0" dirty="0"/>
              <a:t>After the description is extracted from the training image, it can then be used to identify the object by seeing if the local regions that have been extracted match what is in the image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HOG is a feature descriptor that is also used in computer vision for object detection and is similar to SIFT, with the difference being in the way that it is computed.</a:t>
            </a:r>
          </a:p>
          <a:p>
            <a:pPr marL="171450" indent="-171450">
              <a:buFont typeface="Arial" panose="020B0604020202020204" pitchFamily="34" charset="0"/>
              <a:buChar char="•"/>
            </a:pPr>
            <a:r>
              <a:rPr lang="en-US" baseline="0" dirty="0"/>
              <a:t>Instead of having a local region to match, HOG uses a sliding window method to check if the window that it has selected matches the trained portion</a:t>
            </a:r>
            <a:endParaRPr lang="en-US" dirty="0"/>
          </a:p>
          <a:p>
            <a:endParaRPr lang="en-US" dirty="0"/>
          </a:p>
        </p:txBody>
      </p:sp>
      <p:sp>
        <p:nvSpPr>
          <p:cNvPr id="4" name="Slide Number Placeholder 3"/>
          <p:cNvSpPr>
            <a:spLocks noGrp="1"/>
          </p:cNvSpPr>
          <p:nvPr>
            <p:ph type="sldNum" sz="quarter" idx="10"/>
          </p:nvPr>
        </p:nvSpPr>
        <p:spPr/>
        <p:txBody>
          <a:bodyPr/>
          <a:lstStyle/>
          <a:p>
            <a:fld id="{24DCE3BC-950A-49C8-BEE1-089E20984809}" type="slidenum">
              <a:rPr lang="en-US" smtClean="0"/>
              <a:t>5</a:t>
            </a:fld>
            <a:endParaRPr lang="en-US"/>
          </a:p>
        </p:txBody>
      </p:sp>
    </p:spTree>
    <p:extLst>
      <p:ext uri="{BB962C8B-B14F-4D97-AF65-F5344CB8AC3E}">
        <p14:creationId xmlns:p14="http://schemas.microsoft.com/office/powerpoint/2010/main" val="1506645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Support Vector Machines divides a dataset into 2 classes by finding the relevant hyperplane</a:t>
            </a:r>
          </a:p>
          <a:p>
            <a:pPr marL="171450" indent="-171450">
              <a:buFont typeface="Arial" panose="020B0604020202020204" pitchFamily="34" charset="0"/>
              <a:buChar char="•"/>
            </a:pPr>
            <a:r>
              <a:rPr lang="en-US" dirty="0"/>
              <a:t>Intuitively,</a:t>
            </a:r>
            <a:r>
              <a:rPr lang="en-US" baseline="0" dirty="0"/>
              <a:t> the further from the hyperplane the data points lie, the more confident we are that they have been correctly classified, so we want points to be as far as possible</a:t>
            </a:r>
          </a:p>
          <a:p>
            <a:pPr marL="171450" indent="-171450">
              <a:buFont typeface="Arial" panose="020B0604020202020204" pitchFamily="34" charset="0"/>
              <a:buChar char="•"/>
            </a:pPr>
            <a:r>
              <a:rPr lang="en-US" baseline="0" dirty="0"/>
              <a:t>SVMs are accurate, work well on smaller/cleaner datasets, but are less effective with larger and noisier datasets with overlapping classes</a:t>
            </a:r>
          </a:p>
          <a:p>
            <a:pPr marL="171450" indent="-171450">
              <a:buFont typeface="Arial" panose="020B0604020202020204" pitchFamily="34" charset="0"/>
              <a:buChar char="•"/>
            </a:pPr>
            <a:r>
              <a:rPr lang="en-US" baseline="0" dirty="0"/>
              <a:t>Pushed CNNs to the side for a while, and we will discuss CNNs shortly</a:t>
            </a:r>
            <a:endParaRPr lang="en-US" dirty="0"/>
          </a:p>
        </p:txBody>
      </p:sp>
      <p:sp>
        <p:nvSpPr>
          <p:cNvPr id="4" name="Slide Number Placeholder 3"/>
          <p:cNvSpPr>
            <a:spLocks noGrp="1"/>
          </p:cNvSpPr>
          <p:nvPr>
            <p:ph type="sldNum" sz="quarter" idx="10"/>
          </p:nvPr>
        </p:nvSpPr>
        <p:spPr/>
        <p:txBody>
          <a:bodyPr/>
          <a:lstStyle/>
          <a:p>
            <a:fld id="{23FAD54D-278A-4E03-AEC7-72138A549B20}" type="slidenum">
              <a:rPr lang="en-US" smtClean="0"/>
              <a:t>6</a:t>
            </a:fld>
            <a:endParaRPr lang="en-US"/>
          </a:p>
        </p:txBody>
      </p:sp>
    </p:spTree>
    <p:extLst>
      <p:ext uri="{BB962C8B-B14F-4D97-AF65-F5344CB8AC3E}">
        <p14:creationId xmlns:p14="http://schemas.microsoft.com/office/powerpoint/2010/main" val="130852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provided substantially higher image classification accuracy on the ImageNet challenge.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ImageNet challenge is like the Olympics of Computer Vision.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2012, </a:t>
            </a:r>
            <a:r>
              <a:rPr lang="en-US" baseline="0" dirty="0" err="1"/>
              <a:t>AlexNet</a:t>
            </a:r>
            <a:r>
              <a:rPr lang="en-US" baseline="0" dirty="0"/>
              <a:t> won the challenge, blowing away the competition.</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Named after </a:t>
            </a:r>
            <a:r>
              <a:rPr lang="en-US" dirty="0"/>
              <a:t>Alex </a:t>
            </a:r>
            <a:r>
              <a:rPr lang="en-US" dirty="0" err="1"/>
              <a:t>Krizhevsky</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That’s him, the shy guy in</a:t>
            </a:r>
            <a:r>
              <a:rPr lang="en-US" baseline="0" dirty="0"/>
              <a:t> the middle hiding from the camera.</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most important thing about </a:t>
            </a:r>
            <a:r>
              <a:rPr lang="en-US" baseline="0" dirty="0" err="1"/>
              <a:t>AlexNet</a:t>
            </a:r>
            <a:r>
              <a:rPr lang="en-US" baseline="0" dirty="0"/>
              <a:t>, in terms of this paper, is that it got people interested in CNNs again, and it was time to start creating CNNs with higher levels of object detection accuracy</a:t>
            </a:r>
          </a:p>
        </p:txBody>
      </p:sp>
      <p:sp>
        <p:nvSpPr>
          <p:cNvPr id="4" name="Slide Number Placeholder 3"/>
          <p:cNvSpPr>
            <a:spLocks noGrp="1"/>
          </p:cNvSpPr>
          <p:nvPr>
            <p:ph type="sldNum" sz="quarter" idx="10"/>
          </p:nvPr>
        </p:nvSpPr>
        <p:spPr/>
        <p:txBody>
          <a:bodyPr/>
          <a:lstStyle/>
          <a:p>
            <a:fld id="{23FAD54D-278A-4E03-AEC7-72138A549B20}" type="slidenum">
              <a:rPr lang="en-US" smtClean="0"/>
              <a:t>7</a:t>
            </a:fld>
            <a:endParaRPr lang="en-US"/>
          </a:p>
        </p:txBody>
      </p:sp>
    </p:spTree>
    <p:extLst>
      <p:ext uri="{BB962C8B-B14F-4D97-AF65-F5344CB8AC3E}">
        <p14:creationId xmlns:p14="http://schemas.microsoft.com/office/powerpoint/2010/main" val="2525907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a:t>
            </a:r>
            <a:r>
              <a:rPr lang="en-US" baseline="0" dirty="0"/>
              <a:t>: receptive field, Center: filter/kernel, Right: activation map/feature map</a:t>
            </a:r>
          </a:p>
          <a:p>
            <a:endParaRPr lang="en-US" baseline="0" dirty="0"/>
          </a:p>
          <a:p>
            <a:r>
              <a:rPr lang="en-US" baseline="0" dirty="0"/>
              <a:t>Convolution: Process of moving the filter over the image to produce the map.</a:t>
            </a:r>
          </a:p>
          <a:p>
            <a:endParaRPr lang="en-US" baseline="0" dirty="0"/>
          </a:p>
          <a:p>
            <a:r>
              <a:rPr lang="en-US" dirty="0"/>
              <a:t>During convolution the filter</a:t>
            </a:r>
            <a:r>
              <a:rPr lang="en-US" baseline="0" dirty="0"/>
              <a:t> (or kernel) is moved across the width and height of the input image.</a:t>
            </a:r>
          </a:p>
          <a:p>
            <a:endParaRPr lang="en-US" baseline="0" dirty="0"/>
          </a:p>
          <a:p>
            <a:r>
              <a:rPr lang="en-US" baseline="0" dirty="0"/>
              <a:t>The dot product of the receptive field and the filter is computed at each step and the result is stored in an activation map.</a:t>
            </a:r>
          </a:p>
          <a:p>
            <a:endParaRPr lang="en-US" baseline="0" dirty="0"/>
          </a:p>
          <a:p>
            <a:r>
              <a:rPr lang="en-US" baseline="0" dirty="0"/>
              <a:t>We will have many features and many activation maps.</a:t>
            </a:r>
            <a:endParaRPr lang="en-US" dirty="0"/>
          </a:p>
        </p:txBody>
      </p:sp>
      <p:sp>
        <p:nvSpPr>
          <p:cNvPr id="4" name="Slide Number Placeholder 3"/>
          <p:cNvSpPr>
            <a:spLocks noGrp="1"/>
          </p:cNvSpPr>
          <p:nvPr>
            <p:ph type="sldNum" sz="quarter" idx="10"/>
          </p:nvPr>
        </p:nvSpPr>
        <p:spPr/>
        <p:txBody>
          <a:bodyPr/>
          <a:lstStyle/>
          <a:p>
            <a:fld id="{E5E64590-24F3-CB43-BCDA-146D55568E65}" type="slidenum">
              <a:rPr lang="en-US" smtClean="0"/>
              <a:t>9</a:t>
            </a:fld>
            <a:endParaRPr lang="en-US"/>
          </a:p>
        </p:txBody>
      </p:sp>
    </p:spTree>
    <p:extLst>
      <p:ext uri="{BB962C8B-B14F-4D97-AF65-F5344CB8AC3E}">
        <p14:creationId xmlns:p14="http://schemas.microsoft.com/office/powerpoint/2010/main" val="3929740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Max-Pooling: Output</a:t>
            </a:r>
            <a:r>
              <a:rPr lang="en-US" baseline="0" dirty="0"/>
              <a:t> from the convolutional layer is sliced up into sections, The maximum value is taken from each section to produce a new map.</a:t>
            </a:r>
          </a:p>
          <a:p>
            <a:endParaRPr lang="en-US" baseline="0" dirty="0"/>
          </a:p>
          <a:p>
            <a:r>
              <a:rPr lang="en-US" baseline="0" dirty="0"/>
              <a:t>The exact location of a feature is less important than its rough location relative to other features.</a:t>
            </a:r>
          </a:p>
          <a:p>
            <a:endParaRPr lang="en-US" baseline="0" dirty="0"/>
          </a:p>
          <a:p>
            <a:r>
              <a:rPr lang="en-US" baseline="0" dirty="0"/>
              <a:t>Useful Because: Reduces the dimension of the feature maps, Reduces the amount of computational work</a:t>
            </a:r>
          </a:p>
          <a:p>
            <a:endParaRPr lang="en-US" baseline="0" dirty="0"/>
          </a:p>
          <a:p>
            <a:r>
              <a:rPr lang="en-US" baseline="0" dirty="0"/>
              <a:t>Note: It is common to place pooling layers in between successive convolutional layers.</a:t>
            </a:r>
          </a:p>
          <a:p>
            <a:endParaRPr lang="en-US" baseline="0" dirty="0"/>
          </a:p>
          <a:p>
            <a:r>
              <a:rPr lang="en-US" baseline="0" dirty="0"/>
              <a:t>Note that typically several layers of convolution and pooling will be arranged, one feeding into the other.</a:t>
            </a:r>
            <a:endParaRPr lang="en-US" dirty="0"/>
          </a:p>
        </p:txBody>
      </p:sp>
      <p:sp>
        <p:nvSpPr>
          <p:cNvPr id="4" name="Slide Number Placeholder 3"/>
          <p:cNvSpPr>
            <a:spLocks noGrp="1"/>
          </p:cNvSpPr>
          <p:nvPr>
            <p:ph type="sldNum" sz="quarter" idx="10"/>
          </p:nvPr>
        </p:nvSpPr>
        <p:spPr/>
        <p:txBody>
          <a:bodyPr/>
          <a:lstStyle/>
          <a:p>
            <a:fld id="{E5E64590-24F3-CB43-BCDA-146D55568E65}" type="slidenum">
              <a:rPr lang="en-US" smtClean="0"/>
              <a:t>10</a:t>
            </a:fld>
            <a:endParaRPr lang="en-US"/>
          </a:p>
        </p:txBody>
      </p:sp>
    </p:spTree>
    <p:extLst>
      <p:ext uri="{BB962C8B-B14F-4D97-AF65-F5344CB8AC3E}">
        <p14:creationId xmlns:p14="http://schemas.microsoft.com/office/powerpoint/2010/main" val="173110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6/11/2017</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415D-33D2-4DB8-9CA3-4F8B7D672474}"/>
              </a:ext>
            </a:extLst>
          </p:cNvPr>
          <p:cNvSpPr>
            <a:spLocks noGrp="1"/>
          </p:cNvSpPr>
          <p:nvPr>
            <p:ph type="ctrTitle"/>
          </p:nvPr>
        </p:nvSpPr>
        <p:spPr/>
        <p:txBody>
          <a:bodyPr/>
          <a:lstStyle/>
          <a:p>
            <a:r>
              <a:rPr lang="en-US" dirty="0"/>
              <a:t>R-CNN</a:t>
            </a:r>
          </a:p>
        </p:txBody>
      </p:sp>
      <p:sp>
        <p:nvSpPr>
          <p:cNvPr id="3" name="Subtitle 2">
            <a:extLst>
              <a:ext uri="{FF2B5EF4-FFF2-40B4-BE49-F238E27FC236}">
                <a16:creationId xmlns:a16="http://schemas.microsoft.com/office/drawing/2014/main" id="{16CAD77E-3524-4E17-B9E5-BA4B0F033FF0}"/>
              </a:ext>
            </a:extLst>
          </p:cNvPr>
          <p:cNvSpPr>
            <a:spLocks noGrp="1"/>
          </p:cNvSpPr>
          <p:nvPr>
            <p:ph type="subTitle" idx="1"/>
          </p:nvPr>
        </p:nvSpPr>
        <p:spPr/>
        <p:txBody>
          <a:bodyPr/>
          <a:lstStyle/>
          <a:p>
            <a:r>
              <a:rPr lang="en-US" sz="2400" dirty="0"/>
              <a:t>Rich Feature Hierarchies for Accurate Object Detection and Semantic Segmentation</a:t>
            </a:r>
            <a:endParaRPr lang="en-US" dirty="0"/>
          </a:p>
        </p:txBody>
      </p:sp>
    </p:spTree>
    <p:extLst>
      <p:ext uri="{BB962C8B-B14F-4D97-AF65-F5344CB8AC3E}">
        <p14:creationId xmlns:p14="http://schemas.microsoft.com/office/powerpoint/2010/main" val="293996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66817"/>
            <a:ext cx="10018713" cy="1752599"/>
          </a:xfrm>
        </p:spPr>
        <p:txBody>
          <a:bodyPr/>
          <a:lstStyle/>
          <a:p>
            <a:r>
              <a:rPr lang="en-US" dirty="0"/>
              <a:t>Pooling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3594" y="1919416"/>
            <a:ext cx="8280146" cy="3871784"/>
          </a:xfrm>
        </p:spPr>
      </p:pic>
    </p:spTree>
    <p:extLst>
      <p:ext uri="{BB962C8B-B14F-4D97-AF65-F5344CB8AC3E}">
        <p14:creationId xmlns:p14="http://schemas.microsoft.com/office/powerpoint/2010/main" val="1458890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368" y="0"/>
            <a:ext cx="10018713" cy="1752599"/>
          </a:xfrm>
        </p:spPr>
        <p:txBody>
          <a:bodyPr/>
          <a:lstStyle/>
          <a:p>
            <a:r>
              <a:rPr lang="en-US" dirty="0"/>
              <a:t>Fully Connected Layer</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72110" y="1409164"/>
            <a:ext cx="7409230" cy="5108010"/>
          </a:xfrm>
        </p:spPr>
      </p:pic>
    </p:spTree>
    <p:extLst>
      <p:ext uri="{BB962C8B-B14F-4D97-AF65-F5344CB8AC3E}">
        <p14:creationId xmlns:p14="http://schemas.microsoft.com/office/powerpoint/2010/main" val="42574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2DA8-80FE-46EE-8F7F-A93A620CC83E}"/>
              </a:ext>
            </a:extLst>
          </p:cNvPr>
          <p:cNvSpPr>
            <a:spLocks noGrp="1"/>
          </p:cNvSpPr>
          <p:nvPr>
            <p:ph type="title"/>
          </p:nvPr>
        </p:nvSpPr>
        <p:spPr>
          <a:xfrm>
            <a:off x="1793228" y="0"/>
            <a:ext cx="10018713" cy="1752599"/>
          </a:xfrm>
        </p:spPr>
        <p:txBody>
          <a:bodyPr/>
          <a:lstStyle/>
          <a:p>
            <a:r>
              <a:rPr lang="en-US" dirty="0"/>
              <a:t>R-CNN</a:t>
            </a:r>
          </a:p>
        </p:txBody>
      </p:sp>
      <p:pic>
        <p:nvPicPr>
          <p:cNvPr id="11" name="Picture Placeholder 6">
            <a:extLst>
              <a:ext uri="{FF2B5EF4-FFF2-40B4-BE49-F238E27FC236}">
                <a16:creationId xmlns:a16="http://schemas.microsoft.com/office/drawing/2014/main" id="{6F272EDC-F2D9-4D1F-8626-FD4F06BB6BFF}"/>
              </a:ext>
            </a:extLst>
          </p:cNvPr>
          <p:cNvPicPr>
            <a:picLocks noChangeAspect="1"/>
          </p:cNvPicPr>
          <p:nvPr/>
        </p:nvPicPr>
        <p:blipFill rotWithShape="1">
          <a:blip r:embed="rId3"/>
          <a:srcRect l="155" t="418" r="-169"/>
          <a:stretch/>
        </p:blipFill>
        <p:spPr>
          <a:xfrm>
            <a:off x="1998279" y="1981199"/>
            <a:ext cx="9608609" cy="3289216"/>
          </a:xfrm>
          <a:prstGeom prst="rect">
            <a:avLst/>
          </a:prstGeom>
        </p:spPr>
      </p:pic>
    </p:spTree>
    <p:extLst>
      <p:ext uri="{BB962C8B-B14F-4D97-AF65-F5344CB8AC3E}">
        <p14:creationId xmlns:p14="http://schemas.microsoft.com/office/powerpoint/2010/main" val="57728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333B-95E4-456D-B42A-51DD4CDAD49A}"/>
              </a:ext>
            </a:extLst>
          </p:cNvPr>
          <p:cNvSpPr>
            <a:spLocks noGrp="1"/>
          </p:cNvSpPr>
          <p:nvPr>
            <p:ph type="title"/>
          </p:nvPr>
        </p:nvSpPr>
        <p:spPr>
          <a:xfrm>
            <a:off x="1607879" y="0"/>
            <a:ext cx="10018713" cy="1752599"/>
          </a:xfrm>
        </p:spPr>
        <p:txBody>
          <a:bodyPr/>
          <a:lstStyle/>
          <a:p>
            <a:r>
              <a:rPr lang="en-US" dirty="0"/>
              <a:t>PASCAL VOC 2010-12</a:t>
            </a:r>
          </a:p>
        </p:txBody>
      </p:sp>
      <p:pic>
        <p:nvPicPr>
          <p:cNvPr id="4" name="Content Placeholder 6">
            <a:extLst>
              <a:ext uri="{FF2B5EF4-FFF2-40B4-BE49-F238E27FC236}">
                <a16:creationId xmlns:a16="http://schemas.microsoft.com/office/drawing/2014/main" id="{9DCC7100-5DA3-48C4-BE58-6141276C8F35}"/>
              </a:ext>
            </a:extLst>
          </p:cNvPr>
          <p:cNvPicPr>
            <a:picLocks noGrp="1" noChangeAspect="1"/>
          </p:cNvPicPr>
          <p:nvPr>
            <p:ph idx="1"/>
          </p:nvPr>
        </p:nvPicPr>
        <p:blipFill>
          <a:blip r:embed="rId3"/>
          <a:stretch>
            <a:fillRect/>
          </a:stretch>
        </p:blipFill>
        <p:spPr>
          <a:xfrm>
            <a:off x="1746674" y="1951208"/>
            <a:ext cx="9946425" cy="2328863"/>
          </a:xfrm>
        </p:spPr>
      </p:pic>
      <p:sp>
        <p:nvSpPr>
          <p:cNvPr id="5" name="TextBox 4">
            <a:extLst>
              <a:ext uri="{FF2B5EF4-FFF2-40B4-BE49-F238E27FC236}">
                <a16:creationId xmlns:a16="http://schemas.microsoft.com/office/drawing/2014/main" id="{6B3E59AB-B62F-4449-8E4E-96A847969813}"/>
              </a:ext>
            </a:extLst>
          </p:cNvPr>
          <p:cNvSpPr txBox="1"/>
          <p:nvPr/>
        </p:nvSpPr>
        <p:spPr>
          <a:xfrm>
            <a:off x="2800348" y="4880919"/>
            <a:ext cx="7839075"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R-CNN demolished all competition in the field</a:t>
            </a:r>
          </a:p>
        </p:txBody>
      </p:sp>
    </p:spTree>
    <p:extLst>
      <p:ext uri="{BB962C8B-B14F-4D97-AF65-F5344CB8AC3E}">
        <p14:creationId xmlns:p14="http://schemas.microsoft.com/office/powerpoint/2010/main" val="119467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2147-3A25-458C-A0DC-62B24D559097}"/>
              </a:ext>
            </a:extLst>
          </p:cNvPr>
          <p:cNvSpPr>
            <a:spLocks noGrp="1"/>
          </p:cNvSpPr>
          <p:nvPr>
            <p:ph type="title"/>
          </p:nvPr>
        </p:nvSpPr>
        <p:spPr>
          <a:xfrm>
            <a:off x="2250616" y="0"/>
            <a:ext cx="9364921" cy="1085334"/>
          </a:xfrm>
        </p:spPr>
        <p:txBody>
          <a:bodyPr/>
          <a:lstStyle/>
          <a:p>
            <a:r>
              <a:rPr lang="en-US" dirty="0">
                <a:solidFill>
                  <a:schemeClr val="accent1">
                    <a:lumMod val="60000"/>
                    <a:lumOff val="40000"/>
                  </a:schemeClr>
                </a:solidFill>
              </a:rPr>
              <a:t>ILSVRC2013 detection</a:t>
            </a:r>
            <a:endParaRPr lang="en-US" dirty="0"/>
          </a:p>
        </p:txBody>
      </p:sp>
      <p:pic>
        <p:nvPicPr>
          <p:cNvPr id="4" name="Content Placeholder 8">
            <a:extLst>
              <a:ext uri="{FF2B5EF4-FFF2-40B4-BE49-F238E27FC236}">
                <a16:creationId xmlns:a16="http://schemas.microsoft.com/office/drawing/2014/main" id="{4BC55B76-5AD0-48C4-A441-C0154CEDFFF9}"/>
              </a:ext>
            </a:extLst>
          </p:cNvPr>
          <p:cNvPicPr>
            <a:picLocks noGrp="1" noChangeAspect="1"/>
          </p:cNvPicPr>
          <p:nvPr>
            <p:ph idx="1"/>
          </p:nvPr>
        </p:nvPicPr>
        <p:blipFill>
          <a:blip r:embed="rId3"/>
          <a:stretch>
            <a:fillRect/>
          </a:stretch>
        </p:blipFill>
        <p:spPr>
          <a:xfrm>
            <a:off x="2806857" y="1295399"/>
            <a:ext cx="8252440" cy="5039986"/>
          </a:xfrm>
        </p:spPr>
      </p:pic>
    </p:spTree>
    <p:extLst>
      <p:ext uri="{BB962C8B-B14F-4D97-AF65-F5344CB8AC3E}">
        <p14:creationId xmlns:p14="http://schemas.microsoft.com/office/powerpoint/2010/main" val="71667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957" y="37070"/>
            <a:ext cx="9216640" cy="1323677"/>
          </a:xfrm>
        </p:spPr>
        <p:txBody>
          <a:bodyPr/>
          <a:lstStyle/>
          <a:p>
            <a:r>
              <a:rPr lang="en-US" dirty="0"/>
              <a:t>In short…</a:t>
            </a:r>
          </a:p>
        </p:txBody>
      </p:sp>
      <p:sp>
        <p:nvSpPr>
          <p:cNvPr id="5" name="TextBox 4"/>
          <p:cNvSpPr txBox="1"/>
          <p:nvPr/>
        </p:nvSpPr>
        <p:spPr>
          <a:xfrm>
            <a:off x="4389557" y="1583960"/>
            <a:ext cx="5617029"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Simpler approach yields better results!</a:t>
            </a:r>
          </a:p>
        </p:txBody>
      </p:sp>
      <p:pic>
        <p:nvPicPr>
          <p:cNvPr id="11" name="Picture 10"/>
          <p:cNvPicPr>
            <a:picLocks noChangeAspect="1"/>
          </p:cNvPicPr>
          <p:nvPr/>
        </p:nvPicPr>
        <p:blipFill>
          <a:blip r:embed="rId3"/>
          <a:stretch>
            <a:fillRect/>
          </a:stretch>
        </p:blipFill>
        <p:spPr>
          <a:xfrm>
            <a:off x="1376469" y="2439334"/>
            <a:ext cx="4590149" cy="3249825"/>
          </a:xfrm>
          <a:prstGeom prst="rect">
            <a:avLst/>
          </a:prstGeom>
        </p:spPr>
      </p:pic>
      <p:sp>
        <p:nvSpPr>
          <p:cNvPr id="13" name="Arrow: Right 12"/>
          <p:cNvSpPr/>
          <p:nvPr/>
        </p:nvSpPr>
        <p:spPr>
          <a:xfrm>
            <a:off x="6167960" y="3354778"/>
            <a:ext cx="1615044" cy="890649"/>
          </a:xfrm>
          <a:prstGeom prst="rightArrow">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stretch>
            <a:fillRect/>
          </a:stretch>
        </p:blipFill>
        <p:spPr>
          <a:xfrm>
            <a:off x="7984346" y="2642601"/>
            <a:ext cx="4044481" cy="2685536"/>
          </a:xfrm>
          <a:prstGeom prst="rect">
            <a:avLst/>
          </a:prstGeom>
        </p:spPr>
      </p:pic>
    </p:spTree>
    <p:extLst>
      <p:ext uri="{BB962C8B-B14F-4D97-AF65-F5344CB8AC3E}">
        <p14:creationId xmlns:p14="http://schemas.microsoft.com/office/powerpoint/2010/main" val="2102931960"/>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451" y="0"/>
            <a:ext cx="9339178" cy="1249576"/>
          </a:xfrm>
        </p:spPr>
        <p:txBody>
          <a:bodyPr/>
          <a:lstStyle/>
          <a:p>
            <a:r>
              <a:rPr lang="en-US" dirty="0"/>
              <a:t>What now?</a:t>
            </a:r>
          </a:p>
        </p:txBody>
      </p:sp>
      <p:pic>
        <p:nvPicPr>
          <p:cNvPr id="4" name="Content Placeholder 3"/>
          <p:cNvPicPr>
            <a:picLocks noGrp="1" noChangeAspect="1"/>
          </p:cNvPicPr>
          <p:nvPr>
            <p:ph idx="1"/>
          </p:nvPr>
        </p:nvPicPr>
        <p:blipFill>
          <a:blip r:embed="rId3"/>
          <a:stretch>
            <a:fillRect/>
          </a:stretch>
        </p:blipFill>
        <p:spPr>
          <a:xfrm>
            <a:off x="2414354" y="1976438"/>
            <a:ext cx="8391524" cy="4195762"/>
          </a:xfrm>
        </p:spPr>
      </p:pic>
      <p:sp>
        <p:nvSpPr>
          <p:cNvPr id="5" name="TextBox 4"/>
          <p:cNvSpPr txBox="1"/>
          <p:nvPr/>
        </p:nvSpPr>
        <p:spPr>
          <a:xfrm>
            <a:off x="2819401" y="1325702"/>
            <a:ext cx="815476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R-CNN unified many aspects from computer vision and deep learning!</a:t>
            </a:r>
          </a:p>
        </p:txBody>
      </p:sp>
    </p:spTree>
    <p:extLst>
      <p:ext uri="{BB962C8B-B14F-4D97-AF65-F5344CB8AC3E}">
        <p14:creationId xmlns:p14="http://schemas.microsoft.com/office/powerpoint/2010/main" val="88585173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328A-9441-41A2-902A-3B55C250C34F}"/>
              </a:ext>
            </a:extLst>
          </p:cNvPr>
          <p:cNvSpPr>
            <a:spLocks noGrp="1"/>
          </p:cNvSpPr>
          <p:nvPr>
            <p:ph type="title"/>
          </p:nvPr>
        </p:nvSpPr>
        <p:spPr>
          <a:xfrm>
            <a:off x="1484311" y="364524"/>
            <a:ext cx="10018713" cy="1752599"/>
          </a:xfrm>
        </p:spPr>
        <p:txBody>
          <a:bodyPr/>
          <a:lstStyle/>
          <a:p>
            <a:r>
              <a:rPr lang="en-US" dirty="0"/>
              <a:t>Object Detection, Why?</a:t>
            </a:r>
          </a:p>
        </p:txBody>
      </p:sp>
      <p:sp>
        <p:nvSpPr>
          <p:cNvPr id="3" name="Content Placeholder 2">
            <a:extLst>
              <a:ext uri="{FF2B5EF4-FFF2-40B4-BE49-F238E27FC236}">
                <a16:creationId xmlns:a16="http://schemas.microsoft.com/office/drawing/2014/main" id="{D9BC7AD1-BAEC-4231-9892-62807AE0048D}"/>
              </a:ext>
            </a:extLst>
          </p:cNvPr>
          <p:cNvSpPr>
            <a:spLocks noGrp="1"/>
          </p:cNvSpPr>
          <p:nvPr>
            <p:ph idx="1"/>
          </p:nvPr>
        </p:nvSpPr>
        <p:spPr>
          <a:xfrm>
            <a:off x="1484311" y="2515299"/>
            <a:ext cx="9656270" cy="981512"/>
          </a:xfrm>
        </p:spPr>
        <p:txBody>
          <a:bodyPr/>
          <a:lstStyle/>
          <a:p>
            <a:r>
              <a:rPr lang="en-US" dirty="0"/>
              <a:t>How do we detect multiple objects in a scene?</a:t>
            </a:r>
          </a:p>
          <a:p>
            <a:endParaRPr lang="en-US" dirty="0"/>
          </a:p>
        </p:txBody>
      </p:sp>
      <p:pic>
        <p:nvPicPr>
          <p:cNvPr id="8" name="Content Placeholder 3">
            <a:extLst>
              <a:ext uri="{FF2B5EF4-FFF2-40B4-BE49-F238E27FC236}">
                <a16:creationId xmlns:a16="http://schemas.microsoft.com/office/drawing/2014/main" id="{CE4161FE-2345-4229-834D-A33B65B742FC}"/>
              </a:ext>
            </a:extLst>
          </p:cNvPr>
          <p:cNvPicPr>
            <a:picLocks noGrp="1" noChangeAspect="1"/>
          </p:cNvPicPr>
          <p:nvPr/>
        </p:nvPicPr>
        <p:blipFill>
          <a:blip r:embed="rId3"/>
          <a:stretch>
            <a:fillRect/>
          </a:stretch>
        </p:blipFill>
        <p:spPr>
          <a:xfrm>
            <a:off x="2527269" y="3006055"/>
            <a:ext cx="7787887" cy="3098406"/>
          </a:xfrm>
          <a:prstGeom prst="rect">
            <a:avLst/>
          </a:prstGeom>
        </p:spPr>
      </p:pic>
    </p:spTree>
    <p:extLst>
      <p:ext uri="{BB962C8B-B14F-4D97-AF65-F5344CB8AC3E}">
        <p14:creationId xmlns:p14="http://schemas.microsoft.com/office/powerpoint/2010/main" val="225466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1B5D-E071-44AA-8B23-2F366640FE60}"/>
              </a:ext>
            </a:extLst>
          </p:cNvPr>
          <p:cNvSpPr>
            <a:spLocks noGrp="1"/>
          </p:cNvSpPr>
          <p:nvPr>
            <p:ph type="title"/>
          </p:nvPr>
        </p:nvSpPr>
        <p:spPr>
          <a:xfrm>
            <a:off x="1484310" y="176388"/>
            <a:ext cx="10018713" cy="1752599"/>
          </a:xfrm>
        </p:spPr>
        <p:txBody>
          <a:bodyPr/>
          <a:lstStyle/>
          <a:p>
            <a:r>
              <a:rPr lang="en-US" dirty="0"/>
              <a:t>History</a:t>
            </a:r>
          </a:p>
        </p:txBody>
      </p:sp>
      <p:sp>
        <p:nvSpPr>
          <p:cNvPr id="3" name="Content Placeholder 2">
            <a:extLst>
              <a:ext uri="{FF2B5EF4-FFF2-40B4-BE49-F238E27FC236}">
                <a16:creationId xmlns:a16="http://schemas.microsoft.com/office/drawing/2014/main" id="{A234B463-2863-4B96-86CF-6B33367DA093}"/>
              </a:ext>
            </a:extLst>
          </p:cNvPr>
          <p:cNvSpPr>
            <a:spLocks noGrp="1"/>
          </p:cNvSpPr>
          <p:nvPr>
            <p:ph idx="1"/>
          </p:nvPr>
        </p:nvSpPr>
        <p:spPr>
          <a:xfrm>
            <a:off x="1484310" y="2127305"/>
            <a:ext cx="10018713" cy="3124201"/>
          </a:xfrm>
        </p:spPr>
        <p:txBody>
          <a:bodyPr/>
          <a:lstStyle/>
          <a:p>
            <a:r>
              <a:rPr lang="en-US" dirty="0"/>
              <a:t>Fukushima’s </a:t>
            </a:r>
            <a:r>
              <a:rPr lang="en-US" dirty="0" err="1"/>
              <a:t>Neocognitron</a:t>
            </a:r>
            <a:endParaRPr lang="en-US" dirty="0"/>
          </a:p>
          <a:p>
            <a:r>
              <a:rPr lang="en-US" dirty="0"/>
              <a:t>Support Vector Machine (SVM)</a:t>
            </a:r>
          </a:p>
          <a:p>
            <a:r>
              <a:rPr lang="en-US" dirty="0"/>
              <a:t>Scale Invariant Feature Transform (SIFT)</a:t>
            </a:r>
          </a:p>
          <a:p>
            <a:r>
              <a:rPr lang="en-US" dirty="0"/>
              <a:t>Histogram of Oriented Gradients (HOG)</a:t>
            </a:r>
          </a:p>
          <a:p>
            <a:r>
              <a:rPr lang="en-US" dirty="0"/>
              <a:t>Convolutional Neural Nets</a:t>
            </a:r>
          </a:p>
        </p:txBody>
      </p:sp>
      <p:pic>
        <p:nvPicPr>
          <p:cNvPr id="1026" name="Picture 2" descr="Image result for history">
            <a:extLst>
              <a:ext uri="{FF2B5EF4-FFF2-40B4-BE49-F238E27FC236}">
                <a16:creationId xmlns:a16="http://schemas.microsoft.com/office/drawing/2014/main" id="{0BB6B752-54FB-4A31-B1D5-FEFC80915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841" y="2458995"/>
            <a:ext cx="3894818" cy="279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2004-143A-428A-AB63-0936F83D4C1F}"/>
              </a:ext>
            </a:extLst>
          </p:cNvPr>
          <p:cNvSpPr>
            <a:spLocks noGrp="1"/>
          </p:cNvSpPr>
          <p:nvPr>
            <p:ph type="title"/>
          </p:nvPr>
        </p:nvSpPr>
        <p:spPr>
          <a:xfrm>
            <a:off x="1484311" y="302740"/>
            <a:ext cx="10018713" cy="1752599"/>
          </a:xfrm>
        </p:spPr>
        <p:txBody>
          <a:bodyPr/>
          <a:lstStyle/>
          <a:p>
            <a:r>
              <a:rPr lang="en-US" dirty="0" err="1"/>
              <a:t>Neocognitron</a:t>
            </a:r>
            <a:endParaRPr lang="en-US" dirty="0"/>
          </a:p>
        </p:txBody>
      </p:sp>
      <p:sp>
        <p:nvSpPr>
          <p:cNvPr id="3" name="Content Placeholder 2">
            <a:extLst>
              <a:ext uri="{FF2B5EF4-FFF2-40B4-BE49-F238E27FC236}">
                <a16:creationId xmlns:a16="http://schemas.microsoft.com/office/drawing/2014/main" id="{F8D177DC-6B93-4D58-AB11-AD6A490D4AF8}"/>
              </a:ext>
            </a:extLst>
          </p:cNvPr>
          <p:cNvSpPr>
            <a:spLocks noGrp="1"/>
          </p:cNvSpPr>
          <p:nvPr>
            <p:ph idx="1"/>
          </p:nvPr>
        </p:nvSpPr>
        <p:spPr>
          <a:xfrm>
            <a:off x="1484311" y="2666999"/>
            <a:ext cx="4270538" cy="3124201"/>
          </a:xfrm>
        </p:spPr>
        <p:txBody>
          <a:bodyPr>
            <a:normAutofit/>
          </a:bodyPr>
          <a:lstStyle/>
          <a:p>
            <a:pPr>
              <a:lnSpc>
                <a:spcPct val="150000"/>
              </a:lnSpc>
            </a:pPr>
            <a:r>
              <a:rPr lang="en-US" dirty="0"/>
              <a:t>Inspired by cells in the primary visual cortex.</a:t>
            </a:r>
          </a:p>
          <a:p>
            <a:pPr>
              <a:lnSpc>
                <a:spcPct val="150000"/>
              </a:lnSpc>
            </a:pPr>
            <a:r>
              <a:rPr lang="en-US" dirty="0"/>
              <a:t>Lacks a supervised training algorithm</a:t>
            </a:r>
          </a:p>
        </p:txBody>
      </p:sp>
      <p:pic>
        <p:nvPicPr>
          <p:cNvPr id="5" name="Content Placeholder 3">
            <a:extLst>
              <a:ext uri="{FF2B5EF4-FFF2-40B4-BE49-F238E27FC236}">
                <a16:creationId xmlns:a16="http://schemas.microsoft.com/office/drawing/2014/main" id="{4F5BCF71-7A56-4F47-9A15-4780DE909356}"/>
              </a:ext>
            </a:extLst>
          </p:cNvPr>
          <p:cNvPicPr>
            <a:picLocks noChangeAspect="1"/>
          </p:cNvPicPr>
          <p:nvPr/>
        </p:nvPicPr>
        <p:blipFill>
          <a:blip r:embed="rId3"/>
          <a:stretch>
            <a:fillRect/>
          </a:stretch>
        </p:blipFill>
        <p:spPr>
          <a:xfrm>
            <a:off x="6160108" y="2438399"/>
            <a:ext cx="5505652" cy="3352801"/>
          </a:xfrm>
          <a:prstGeom prst="rect">
            <a:avLst/>
          </a:prstGeom>
        </p:spPr>
      </p:pic>
    </p:spTree>
    <p:extLst>
      <p:ext uri="{BB962C8B-B14F-4D97-AF65-F5344CB8AC3E}">
        <p14:creationId xmlns:p14="http://schemas.microsoft.com/office/powerpoint/2010/main" val="1674178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3F9C-DBC9-4F88-A93D-6ED465598C18}"/>
              </a:ext>
            </a:extLst>
          </p:cNvPr>
          <p:cNvSpPr>
            <a:spLocks noGrp="1"/>
          </p:cNvSpPr>
          <p:nvPr>
            <p:ph type="title"/>
          </p:nvPr>
        </p:nvSpPr>
        <p:spPr>
          <a:xfrm>
            <a:off x="1482724" y="228600"/>
            <a:ext cx="5426158" cy="1371600"/>
          </a:xfrm>
        </p:spPr>
        <p:txBody>
          <a:bodyPr/>
          <a:lstStyle/>
          <a:p>
            <a:r>
              <a:rPr lang="en-US" dirty="0"/>
              <a:t>SIFT and HOG</a:t>
            </a:r>
          </a:p>
        </p:txBody>
      </p:sp>
      <p:pic>
        <p:nvPicPr>
          <p:cNvPr id="15" name="Picture Placeholder 14">
            <a:extLst>
              <a:ext uri="{FF2B5EF4-FFF2-40B4-BE49-F238E27FC236}">
                <a16:creationId xmlns:a16="http://schemas.microsoft.com/office/drawing/2014/main" id="{30CB473B-D033-485B-A667-E61CE2BE87B0}"/>
              </a:ext>
            </a:extLst>
          </p:cNvPr>
          <p:cNvPicPr>
            <a:picLocks noGrp="1" noChangeAspect="1"/>
          </p:cNvPicPr>
          <p:nvPr>
            <p:ph type="pic" idx="1"/>
          </p:nvPr>
        </p:nvPicPr>
        <p:blipFill rotWithShape="1">
          <a:blip r:embed="rId3"/>
          <a:srcRect l="4681" t="2019" r="2862" b="5505"/>
          <a:stretch/>
        </p:blipFill>
        <p:spPr>
          <a:xfrm>
            <a:off x="6579181" y="1343636"/>
            <a:ext cx="5056350" cy="4018327"/>
          </a:xfrm>
        </p:spPr>
      </p:pic>
      <p:sp>
        <p:nvSpPr>
          <p:cNvPr id="3" name="Content Placeholder 2">
            <a:extLst>
              <a:ext uri="{FF2B5EF4-FFF2-40B4-BE49-F238E27FC236}">
                <a16:creationId xmlns:a16="http://schemas.microsoft.com/office/drawing/2014/main" id="{1A45BD0D-D30D-4874-BCB8-C09537B5E7CC}"/>
              </a:ext>
            </a:extLst>
          </p:cNvPr>
          <p:cNvSpPr>
            <a:spLocks noGrp="1"/>
          </p:cNvSpPr>
          <p:nvPr>
            <p:ph type="body" sz="half" idx="2"/>
          </p:nvPr>
        </p:nvSpPr>
        <p:spPr>
          <a:xfrm>
            <a:off x="1317874" y="2362200"/>
            <a:ext cx="5426158" cy="1828800"/>
          </a:xfrm>
        </p:spPr>
        <p:txBody>
          <a:bodyPr>
            <a:normAutofit/>
          </a:bodyPr>
          <a:lstStyle/>
          <a:p>
            <a:pPr marL="285750" indent="-285750">
              <a:buFont typeface="Arial" panose="020B0604020202020204" pitchFamily="34" charset="0"/>
              <a:buChar char="•"/>
            </a:pPr>
            <a:r>
              <a:rPr lang="en-US" sz="2400" dirty="0"/>
              <a:t>Scale Invariant Feature Transform (SIFT)</a:t>
            </a:r>
          </a:p>
          <a:p>
            <a:pPr marL="285750" indent="-285750">
              <a:buFont typeface="Arial" panose="020B0604020202020204" pitchFamily="34" charset="0"/>
              <a:buChar char="•"/>
            </a:pPr>
            <a:r>
              <a:rPr lang="en-US" sz="2400" dirty="0"/>
              <a:t>Histogram of Oriented Gradients (HOG)</a:t>
            </a:r>
          </a:p>
        </p:txBody>
      </p:sp>
      <p:sp>
        <p:nvSpPr>
          <p:cNvPr id="11" name="AutoShape 6" descr="Image result for HOG face detection">
            <a:extLst>
              <a:ext uri="{FF2B5EF4-FFF2-40B4-BE49-F238E27FC236}">
                <a16:creationId xmlns:a16="http://schemas.microsoft.com/office/drawing/2014/main" id="{E33338D4-B305-4B40-B924-81D964D340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090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149" y="590609"/>
            <a:ext cx="9513046" cy="706964"/>
          </a:xfrm>
        </p:spPr>
        <p:txBody>
          <a:bodyPr/>
          <a:lstStyle/>
          <a:p>
            <a:pPr algn="ctr"/>
            <a:r>
              <a:rPr lang="en-US" dirty="0"/>
              <a:t>Support Vector Machines</a:t>
            </a:r>
          </a:p>
        </p:txBody>
      </p:sp>
      <p:pic>
        <p:nvPicPr>
          <p:cNvPr id="5" name="Content Placeholder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17149" y="1936376"/>
            <a:ext cx="4360010" cy="3885135"/>
          </a:xfrm>
        </p:spPr>
      </p:pic>
      <p:sp>
        <p:nvSpPr>
          <p:cNvPr id="4" name="Content Placeholder 3"/>
          <p:cNvSpPr>
            <a:spLocks noGrp="1"/>
          </p:cNvSpPr>
          <p:nvPr>
            <p:ph sz="half" idx="2"/>
          </p:nvPr>
        </p:nvSpPr>
        <p:spPr>
          <a:xfrm>
            <a:off x="6652182" y="1936376"/>
            <a:ext cx="4825159" cy="3416300"/>
          </a:xfrm>
        </p:spPr>
        <p:txBody>
          <a:bodyPr>
            <a:normAutofit/>
          </a:bodyPr>
          <a:lstStyle/>
          <a:p>
            <a:pPr>
              <a:lnSpc>
                <a:spcPct val="150000"/>
              </a:lnSpc>
            </a:pPr>
            <a:r>
              <a:rPr lang="en-US" sz="2400" dirty="0"/>
              <a:t>Supervised learning algorithm used commonly in classification</a:t>
            </a:r>
          </a:p>
          <a:p>
            <a:pPr>
              <a:lnSpc>
                <a:spcPct val="150000"/>
              </a:lnSpc>
            </a:pPr>
            <a:r>
              <a:rPr lang="en-US" sz="2400" dirty="0"/>
              <a:t>Pushed CNNs out of fashion</a:t>
            </a:r>
          </a:p>
        </p:txBody>
      </p:sp>
    </p:spTree>
    <p:extLst>
      <p:ext uri="{BB962C8B-B14F-4D97-AF65-F5344CB8AC3E}">
        <p14:creationId xmlns:p14="http://schemas.microsoft.com/office/powerpoint/2010/main" val="62757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024" y="533042"/>
            <a:ext cx="10061686" cy="706964"/>
          </a:xfrm>
        </p:spPr>
        <p:txBody>
          <a:bodyPr/>
          <a:lstStyle/>
          <a:p>
            <a:pPr algn="ctr"/>
            <a:r>
              <a:rPr lang="en-US" dirty="0"/>
              <a:t>Rise of CNNs</a:t>
            </a:r>
          </a:p>
        </p:txBody>
      </p:sp>
      <p:pic>
        <p:nvPicPr>
          <p:cNvPr id="7" name="Picture 6"/>
          <p:cNvPicPr>
            <a:picLocks noChangeAspect="1"/>
          </p:cNvPicPr>
          <p:nvPr/>
        </p:nvPicPr>
        <p:blipFill>
          <a:blip r:embed="rId3"/>
          <a:stretch>
            <a:fillRect/>
          </a:stretch>
        </p:blipFill>
        <p:spPr>
          <a:xfrm>
            <a:off x="5646218" y="1483172"/>
            <a:ext cx="6175221" cy="4771761"/>
          </a:xfrm>
          <a:prstGeom prst="rect">
            <a:avLst/>
          </a:prstGeom>
        </p:spPr>
      </p:pic>
      <p:sp>
        <p:nvSpPr>
          <p:cNvPr id="4" name="TextBox 3"/>
          <p:cNvSpPr txBox="1"/>
          <p:nvPr/>
        </p:nvSpPr>
        <p:spPr>
          <a:xfrm>
            <a:off x="1290917" y="2257815"/>
            <a:ext cx="460785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Alex </a:t>
            </a:r>
            <a:r>
              <a:rPr lang="en-US" sz="2400" dirty="0" err="1"/>
              <a:t>Krizhevsky</a:t>
            </a:r>
            <a:r>
              <a:rPr lang="en-US" sz="2400" dirty="0"/>
              <a:t>, Geoffrey Hinton, and Ilya </a:t>
            </a:r>
            <a:r>
              <a:rPr lang="en-US" sz="2400" dirty="0" err="1"/>
              <a:t>Sutskever</a:t>
            </a:r>
            <a:r>
              <a:rPr lang="en-US" sz="2400" dirty="0"/>
              <a:t> brought life back into CNNs</a:t>
            </a:r>
          </a:p>
          <a:p>
            <a:endParaRPr lang="en-US" sz="2400" dirty="0"/>
          </a:p>
          <a:p>
            <a:pPr marL="285750" indent="-285750">
              <a:buFont typeface="Arial" panose="020B0604020202020204" pitchFamily="34" charset="0"/>
              <a:buChar char="•"/>
            </a:pPr>
            <a:r>
              <a:rPr lang="en-US" sz="2400" dirty="0"/>
              <a:t>New CNN dubbed </a:t>
            </a:r>
            <a:r>
              <a:rPr lang="en-US" sz="2400" dirty="0" err="1"/>
              <a:t>AlexNet</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Blew competition away in ImageNet challenge</a:t>
            </a:r>
          </a:p>
        </p:txBody>
      </p:sp>
    </p:spTree>
    <p:extLst>
      <p:ext uri="{BB962C8B-B14F-4D97-AF65-F5344CB8AC3E}">
        <p14:creationId xmlns:p14="http://schemas.microsoft.com/office/powerpoint/2010/main" val="302080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323747-9A30-4426-BE94-3041D51D1DA2}"/>
              </a:ext>
            </a:extLst>
          </p:cNvPr>
          <p:cNvSpPr>
            <a:spLocks noGrp="1"/>
          </p:cNvSpPr>
          <p:nvPr>
            <p:ph type="title"/>
          </p:nvPr>
        </p:nvSpPr>
        <p:spPr>
          <a:xfrm>
            <a:off x="1484312" y="364525"/>
            <a:ext cx="10018713" cy="1752599"/>
          </a:xfrm>
        </p:spPr>
        <p:txBody>
          <a:bodyPr/>
          <a:lstStyle/>
          <a:p>
            <a:r>
              <a:rPr lang="en-US" dirty="0"/>
              <a:t>Convolutional Neural Nets</a:t>
            </a:r>
          </a:p>
        </p:txBody>
      </p:sp>
      <p:pic>
        <p:nvPicPr>
          <p:cNvPr id="9" name="Content Placeholder 3">
            <a:extLst>
              <a:ext uri="{FF2B5EF4-FFF2-40B4-BE49-F238E27FC236}">
                <a16:creationId xmlns:a16="http://schemas.microsoft.com/office/drawing/2014/main" id="{D31A3C82-39E1-4E6A-8272-C7A9561CC7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6764" y="2561556"/>
            <a:ext cx="9893808" cy="2692538"/>
          </a:xfrm>
          <a:prstGeom prst="rect">
            <a:avLst/>
          </a:prstGeom>
        </p:spPr>
      </p:pic>
    </p:spTree>
    <p:extLst>
      <p:ext uri="{BB962C8B-B14F-4D97-AF65-F5344CB8AC3E}">
        <p14:creationId xmlns:p14="http://schemas.microsoft.com/office/powerpoint/2010/main" val="101848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093" y="-166816"/>
            <a:ext cx="10018713" cy="1752599"/>
          </a:xfrm>
        </p:spPr>
        <p:txBody>
          <a:bodyPr/>
          <a:lstStyle/>
          <a:p>
            <a:r>
              <a:rPr lang="en-US" dirty="0"/>
              <a:t>Convolution</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7494" y="1264971"/>
            <a:ext cx="6575909" cy="5073655"/>
          </a:xfrm>
        </p:spPr>
      </p:pic>
    </p:spTree>
    <p:extLst>
      <p:ext uri="{BB962C8B-B14F-4D97-AF65-F5344CB8AC3E}">
        <p14:creationId xmlns:p14="http://schemas.microsoft.com/office/powerpoint/2010/main" val="947155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139</TotalTime>
  <Words>1108</Words>
  <Application>Microsoft Office PowerPoint</Application>
  <PresentationFormat>Widescreen</PresentationFormat>
  <Paragraphs>126</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Parallax</vt:lpstr>
      <vt:lpstr>R-CNN</vt:lpstr>
      <vt:lpstr>Object Detection, Why?</vt:lpstr>
      <vt:lpstr>History</vt:lpstr>
      <vt:lpstr>Neocognitron</vt:lpstr>
      <vt:lpstr>SIFT and HOG</vt:lpstr>
      <vt:lpstr>Support Vector Machines</vt:lpstr>
      <vt:lpstr>Rise of CNNs</vt:lpstr>
      <vt:lpstr>Convolutional Neural Nets</vt:lpstr>
      <vt:lpstr>Convolution</vt:lpstr>
      <vt:lpstr>Pooling</vt:lpstr>
      <vt:lpstr>Fully Connected Layer</vt:lpstr>
      <vt:lpstr>R-CNN</vt:lpstr>
      <vt:lpstr>PASCAL VOC 2010-12</vt:lpstr>
      <vt:lpstr>ILSVRC2013 detection</vt:lpstr>
      <vt:lpstr>In short…</vt:lpstr>
      <vt:lpstr>What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R-CNN</dc:title>
  <dc:creator>Andrew Kim</dc:creator>
  <cp:lastModifiedBy>Andrew Kim</cp:lastModifiedBy>
  <cp:revision>13</cp:revision>
  <dcterms:created xsi:type="dcterms:W3CDTF">2017-06-11T04:57:26Z</dcterms:created>
  <dcterms:modified xsi:type="dcterms:W3CDTF">2017-06-12T03:27:39Z</dcterms:modified>
</cp:coreProperties>
</file>