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Lato" panose="020B0604020202020204" charset="0"/>
      <p:regular r:id="rId32"/>
      <p:bold r:id="rId33"/>
      <p:italic r:id="rId34"/>
      <p:boldItalic r:id="rId35"/>
    </p:embeddedFont>
    <p:embeddedFont>
      <p:font typeface="Montserrat" panose="020B0604020202020204" charset="0"/>
      <p:regular r:id="rId36"/>
      <p:bold r:id="rId37"/>
      <p:italic r:id="rId38"/>
      <p:boldItalic r:id="rId39"/>
    </p:embeddedFont>
    <p:embeddedFont>
      <p:font typeface="Robot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7BDB70-1DE3-4A93-BEFA-5A8CAAAE80F2}">
  <a:tblStyle styleId="{BA7BDB70-1DE3-4A93-BEFA-5A8CAAAE80F2}"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2D77CA-4999-4C57-9E61-132B454D22E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147136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359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c0d9e4c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c0d9e4c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Ping</a:t>
            </a:r>
            <a:endParaRPr/>
          </a:p>
        </p:txBody>
      </p:sp>
    </p:spTree>
    <p:extLst>
      <p:ext uri="{BB962C8B-B14F-4D97-AF65-F5344CB8AC3E}">
        <p14:creationId xmlns:p14="http://schemas.microsoft.com/office/powerpoint/2010/main" val="61263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b28c9a3f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b28c9a3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PING</a:t>
            </a:r>
            <a:endParaRPr/>
          </a:p>
        </p:txBody>
      </p:sp>
    </p:spTree>
    <p:extLst>
      <p:ext uri="{BB962C8B-B14F-4D97-AF65-F5344CB8AC3E}">
        <p14:creationId xmlns:p14="http://schemas.microsoft.com/office/powerpoint/2010/main" val="4077663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c0d9e4cf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6c0d9e4cf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PING</a:t>
            </a:r>
            <a:endParaRPr/>
          </a:p>
        </p:txBody>
      </p:sp>
    </p:spTree>
    <p:extLst>
      <p:ext uri="{BB962C8B-B14F-4D97-AF65-F5344CB8AC3E}">
        <p14:creationId xmlns:p14="http://schemas.microsoft.com/office/powerpoint/2010/main" val="858984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c0d9e4cf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6c0d9e4cf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TJ</a:t>
            </a:r>
            <a:endParaRPr/>
          </a:p>
        </p:txBody>
      </p:sp>
    </p:spTree>
    <p:extLst>
      <p:ext uri="{BB962C8B-B14F-4D97-AF65-F5344CB8AC3E}">
        <p14:creationId xmlns:p14="http://schemas.microsoft.com/office/powerpoint/2010/main" val="3650791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bf1062c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bf1062c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TJ</a:t>
            </a:r>
            <a:endParaRPr/>
          </a:p>
        </p:txBody>
      </p:sp>
    </p:spTree>
    <p:extLst>
      <p:ext uri="{BB962C8B-B14F-4D97-AF65-F5344CB8AC3E}">
        <p14:creationId xmlns:p14="http://schemas.microsoft.com/office/powerpoint/2010/main" val="1230722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bf1062c1e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bf1062c1e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TJ</a:t>
            </a:r>
            <a:endParaRPr/>
          </a:p>
        </p:txBody>
      </p:sp>
    </p:spTree>
    <p:extLst>
      <p:ext uri="{BB962C8B-B14F-4D97-AF65-F5344CB8AC3E}">
        <p14:creationId xmlns:p14="http://schemas.microsoft.com/office/powerpoint/2010/main" val="918638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c0d9e4cf5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c0d9e4cf5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TJ</a:t>
            </a:r>
            <a:endParaRPr/>
          </a:p>
        </p:txBody>
      </p:sp>
    </p:spTree>
    <p:extLst>
      <p:ext uri="{BB962C8B-B14F-4D97-AF65-F5344CB8AC3E}">
        <p14:creationId xmlns:p14="http://schemas.microsoft.com/office/powerpoint/2010/main" val="713070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6c0d9e4cf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6c0d9e4cf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PING</a:t>
            </a:r>
            <a:endParaRPr/>
          </a:p>
        </p:txBody>
      </p:sp>
    </p:spTree>
    <p:extLst>
      <p:ext uri="{BB962C8B-B14F-4D97-AF65-F5344CB8AC3E}">
        <p14:creationId xmlns:p14="http://schemas.microsoft.com/office/powerpoint/2010/main" val="4219290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c0d9e4cf5_5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c0d9e4cf5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PING</a:t>
            </a:r>
            <a:endParaRPr/>
          </a:p>
        </p:txBody>
      </p:sp>
    </p:spTree>
    <p:extLst>
      <p:ext uri="{BB962C8B-B14F-4D97-AF65-F5344CB8AC3E}">
        <p14:creationId xmlns:p14="http://schemas.microsoft.com/office/powerpoint/2010/main" val="3163643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c0d9e4cf5_5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c0d9e4cf5_5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80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REN</a:t>
            </a:r>
            <a:endParaRPr/>
          </a:p>
        </p:txBody>
      </p:sp>
    </p:spTree>
    <p:extLst>
      <p:ext uri="{BB962C8B-B14F-4D97-AF65-F5344CB8AC3E}">
        <p14:creationId xmlns:p14="http://schemas.microsoft.com/office/powerpoint/2010/main" val="3709631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6c0d9e4cf5_9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6c0d9e4cf5_9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TJ</a:t>
            </a:r>
            <a:endParaRPr/>
          </a:p>
        </p:txBody>
      </p:sp>
    </p:spTree>
    <p:extLst>
      <p:ext uri="{BB962C8B-B14F-4D97-AF65-F5344CB8AC3E}">
        <p14:creationId xmlns:p14="http://schemas.microsoft.com/office/powerpoint/2010/main" val="2870976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c0d9e4cf5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c0d9e4cf5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REN</a:t>
            </a:r>
            <a:endParaRPr/>
          </a:p>
        </p:txBody>
      </p:sp>
    </p:spTree>
    <p:extLst>
      <p:ext uri="{BB962C8B-B14F-4D97-AF65-F5344CB8AC3E}">
        <p14:creationId xmlns:p14="http://schemas.microsoft.com/office/powerpoint/2010/main" val="1541912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b28c9a3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b28c9a3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TJ</a:t>
            </a:r>
            <a:endParaRPr/>
          </a:p>
        </p:txBody>
      </p:sp>
    </p:spTree>
    <p:extLst>
      <p:ext uri="{BB962C8B-B14F-4D97-AF65-F5344CB8AC3E}">
        <p14:creationId xmlns:p14="http://schemas.microsoft.com/office/powerpoint/2010/main" val="2768973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6b28c9a3f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6b28c9a3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REN</a:t>
            </a:r>
            <a:endParaRPr/>
          </a:p>
        </p:txBody>
      </p:sp>
    </p:spTree>
    <p:extLst>
      <p:ext uri="{BB962C8B-B14F-4D97-AF65-F5344CB8AC3E}">
        <p14:creationId xmlns:p14="http://schemas.microsoft.com/office/powerpoint/2010/main" val="1650728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6c0d9e4cf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6c0d9e4cf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REN</a:t>
            </a:r>
            <a:endParaRPr dirty="0"/>
          </a:p>
        </p:txBody>
      </p:sp>
    </p:spTree>
    <p:extLst>
      <p:ext uri="{BB962C8B-B14F-4D97-AF65-F5344CB8AC3E}">
        <p14:creationId xmlns:p14="http://schemas.microsoft.com/office/powerpoint/2010/main" val="2853240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b28c9a3f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b28c9a3f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REN</a:t>
            </a:r>
            <a:endParaRPr/>
          </a:p>
        </p:txBody>
      </p:sp>
    </p:spTree>
    <p:extLst>
      <p:ext uri="{BB962C8B-B14F-4D97-AF65-F5344CB8AC3E}">
        <p14:creationId xmlns:p14="http://schemas.microsoft.com/office/powerpoint/2010/main" val="2091098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6c0d9e4cf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6c0d9e4cf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978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305c32782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305c3278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986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0d9e4cf5_9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0d9e4cf5_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REN</a:t>
            </a:r>
            <a:endParaRPr/>
          </a:p>
        </p:txBody>
      </p:sp>
    </p:spTree>
    <p:extLst>
      <p:ext uri="{BB962C8B-B14F-4D97-AF65-F5344CB8AC3E}">
        <p14:creationId xmlns:p14="http://schemas.microsoft.com/office/powerpoint/2010/main" val="3845224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6c0d9e4cf5_1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6c0d9e4cf5_1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83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b28c9a3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b28c9a3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REN</a:t>
            </a:r>
            <a:endParaRPr/>
          </a:p>
        </p:txBody>
      </p:sp>
    </p:spTree>
    <p:extLst>
      <p:ext uri="{BB962C8B-B14F-4D97-AF65-F5344CB8AC3E}">
        <p14:creationId xmlns:p14="http://schemas.microsoft.com/office/powerpoint/2010/main" val="361960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REN</a:t>
            </a:r>
            <a:endParaRPr/>
          </a:p>
        </p:txBody>
      </p:sp>
    </p:spTree>
    <p:extLst>
      <p:ext uri="{BB962C8B-B14F-4D97-AF65-F5344CB8AC3E}">
        <p14:creationId xmlns:p14="http://schemas.microsoft.com/office/powerpoint/2010/main" val="392877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305c32782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6305c3278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REN</a:t>
            </a:r>
            <a:endParaRPr/>
          </a:p>
        </p:txBody>
      </p:sp>
    </p:spTree>
    <p:extLst>
      <p:ext uri="{BB962C8B-B14F-4D97-AF65-F5344CB8AC3E}">
        <p14:creationId xmlns:p14="http://schemas.microsoft.com/office/powerpoint/2010/main" val="258418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c0d9e4cf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c0d9e4cf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TJ</a:t>
            </a:r>
            <a:endParaRPr/>
          </a:p>
        </p:txBody>
      </p:sp>
    </p:spTree>
    <p:extLst>
      <p:ext uri="{BB962C8B-B14F-4D97-AF65-F5344CB8AC3E}">
        <p14:creationId xmlns:p14="http://schemas.microsoft.com/office/powerpoint/2010/main" val="3471703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c0d9e4cf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c0d9e4cf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TJ</a:t>
            </a:r>
            <a:endParaRPr/>
          </a:p>
        </p:txBody>
      </p:sp>
    </p:spTree>
    <p:extLst>
      <p:ext uri="{BB962C8B-B14F-4D97-AF65-F5344CB8AC3E}">
        <p14:creationId xmlns:p14="http://schemas.microsoft.com/office/powerpoint/2010/main" val="2639971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Ping</a:t>
            </a:r>
            <a:endParaRPr/>
          </a:p>
        </p:txBody>
      </p:sp>
    </p:spTree>
    <p:extLst>
      <p:ext uri="{BB962C8B-B14F-4D97-AF65-F5344CB8AC3E}">
        <p14:creationId xmlns:p14="http://schemas.microsoft.com/office/powerpoint/2010/main" val="3826253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b28c9a3f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b28c9a3f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Ping</a:t>
            </a:r>
            <a:endParaRPr/>
          </a:p>
        </p:txBody>
      </p:sp>
    </p:spTree>
    <p:extLst>
      <p:ext uri="{BB962C8B-B14F-4D97-AF65-F5344CB8AC3E}">
        <p14:creationId xmlns:p14="http://schemas.microsoft.com/office/powerpoint/2010/main" val="151805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152"/>
        <p:cNvGrpSpPr/>
        <p:nvPr/>
      </p:nvGrpSpPr>
      <p:grpSpPr>
        <a:xfrm>
          <a:off x="0" y="0"/>
          <a:ext cx="0" cy="0"/>
          <a:chOff x="0" y="0"/>
          <a:chExt cx="0" cy="0"/>
        </a:xfrm>
      </p:grpSpPr>
      <p:pic>
        <p:nvPicPr>
          <p:cNvPr id="153" name="Google Shape;153;p14" descr="offset_comp_343059.jpg"/>
          <p:cNvPicPr preferRelativeResize="0"/>
          <p:nvPr/>
        </p:nvPicPr>
        <p:blipFill rotWithShape="1">
          <a:blip r:embed="rId2">
            <a:alphaModFix amt="80000"/>
          </a:blip>
          <a:srcRect l="30474" t="11955" r="30474" b="25870"/>
          <a:stretch/>
        </p:blipFill>
        <p:spPr>
          <a:xfrm rot="-5400000">
            <a:off x="113630" y="-105700"/>
            <a:ext cx="5142300" cy="5364300"/>
          </a:xfrm>
          <a:prstGeom prst="diagStripe">
            <a:avLst>
              <a:gd name="adj" fmla="val 50343"/>
            </a:avLst>
          </a:prstGeom>
          <a:noFill/>
          <a:ln>
            <a:noFill/>
          </a:ln>
        </p:spPr>
      </p:pic>
      <p:sp>
        <p:nvSpPr>
          <p:cNvPr id="154" name="Google Shape;154;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Google Shape;155;p14"/>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1600"/>
              </a:spcBef>
              <a:spcAft>
                <a:spcPts val="0"/>
              </a:spcAft>
              <a:buClr>
                <a:schemeClr val="dk2"/>
              </a:buClr>
              <a:buSzPts val="1100"/>
              <a:buChar char="○"/>
              <a:defRPr>
                <a:solidFill>
                  <a:schemeClr val="dk2"/>
                </a:solidFill>
              </a:defRPr>
            </a:lvl2pPr>
            <a:lvl3pPr marL="1371600" lvl="2" indent="-298450" rtl="0">
              <a:spcBef>
                <a:spcPts val="1600"/>
              </a:spcBef>
              <a:spcAft>
                <a:spcPts val="0"/>
              </a:spcAft>
              <a:buClr>
                <a:schemeClr val="dk2"/>
              </a:buClr>
              <a:buSzPts val="1100"/>
              <a:buChar char="■"/>
              <a:defRPr>
                <a:solidFill>
                  <a:schemeClr val="dk2"/>
                </a:solidFill>
              </a:defRPr>
            </a:lvl3pPr>
            <a:lvl4pPr marL="1828800" lvl="3" indent="-298450" rtl="0">
              <a:spcBef>
                <a:spcPts val="1600"/>
              </a:spcBef>
              <a:spcAft>
                <a:spcPts val="0"/>
              </a:spcAft>
              <a:buClr>
                <a:schemeClr val="dk2"/>
              </a:buClr>
              <a:buSzPts val="1100"/>
              <a:buChar char="●"/>
              <a:defRPr>
                <a:solidFill>
                  <a:schemeClr val="dk2"/>
                </a:solidFill>
              </a:defRPr>
            </a:lvl4pPr>
            <a:lvl5pPr marL="2286000" lvl="4" indent="-298450" rtl="0">
              <a:spcBef>
                <a:spcPts val="1600"/>
              </a:spcBef>
              <a:spcAft>
                <a:spcPts val="0"/>
              </a:spcAft>
              <a:buClr>
                <a:schemeClr val="dk2"/>
              </a:buClr>
              <a:buSzPts val="1100"/>
              <a:buChar char="○"/>
              <a:defRPr>
                <a:solidFill>
                  <a:schemeClr val="dk2"/>
                </a:solidFill>
              </a:defRPr>
            </a:lvl5pPr>
            <a:lvl6pPr marL="2743200" lvl="5" indent="-298450" rtl="0">
              <a:spcBef>
                <a:spcPts val="1600"/>
              </a:spcBef>
              <a:spcAft>
                <a:spcPts val="0"/>
              </a:spcAft>
              <a:buClr>
                <a:schemeClr val="dk2"/>
              </a:buClr>
              <a:buSzPts val="1100"/>
              <a:buChar char="■"/>
              <a:defRPr>
                <a:solidFill>
                  <a:schemeClr val="dk2"/>
                </a:solidFill>
              </a:defRPr>
            </a:lvl6pPr>
            <a:lvl7pPr marL="3200400" lvl="6" indent="-298450" rtl="0">
              <a:spcBef>
                <a:spcPts val="1600"/>
              </a:spcBef>
              <a:spcAft>
                <a:spcPts val="0"/>
              </a:spcAft>
              <a:buClr>
                <a:schemeClr val="dk2"/>
              </a:buClr>
              <a:buSzPts val="1100"/>
              <a:buChar char="●"/>
              <a:defRPr>
                <a:solidFill>
                  <a:schemeClr val="dk2"/>
                </a:solidFill>
              </a:defRPr>
            </a:lvl7pPr>
            <a:lvl8pPr marL="3657600" lvl="7" indent="-298450" rtl="0">
              <a:spcBef>
                <a:spcPts val="1600"/>
              </a:spcBef>
              <a:spcAft>
                <a:spcPts val="0"/>
              </a:spcAft>
              <a:buClr>
                <a:schemeClr val="dk2"/>
              </a:buClr>
              <a:buSzPts val="1100"/>
              <a:buChar char="○"/>
              <a:defRPr>
                <a:solidFill>
                  <a:schemeClr val="dk2"/>
                </a:solidFill>
              </a:defRPr>
            </a:lvl8pPr>
            <a:lvl9pPr marL="4114800" lvl="8" indent="-298450" rtl="0">
              <a:spcBef>
                <a:spcPts val="1600"/>
              </a:spcBef>
              <a:spcAft>
                <a:spcPts val="1600"/>
              </a:spcAft>
              <a:buClr>
                <a:schemeClr val="dk2"/>
              </a:buClr>
              <a:buSzPts val="1100"/>
              <a:buChar char="■"/>
              <a:defRPr>
                <a:solidFill>
                  <a:schemeClr val="dk2"/>
                </a:solidFill>
              </a:defRPr>
            </a:lvl9pPr>
          </a:lstStyle>
          <a:p>
            <a:endParaRPr/>
          </a:p>
        </p:txBody>
      </p:sp>
      <p:sp>
        <p:nvSpPr>
          <p:cNvPr id="156" name="Google Shape;1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7" name="Google Shape;157;p14">
            <a:hlinkClick r:id=""/>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a:hlinkClick r:id=""/>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a:hlinkClick r:id=""/>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a:hlinkClick r:id=""/>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164"/>
        <p:cNvGrpSpPr/>
        <p:nvPr/>
      </p:nvGrpSpPr>
      <p:grpSpPr>
        <a:xfrm>
          <a:off x="0" y="0"/>
          <a:ext cx="0" cy="0"/>
          <a:chOff x="0" y="0"/>
          <a:chExt cx="0" cy="0"/>
        </a:xfrm>
      </p:grpSpPr>
      <p:sp>
        <p:nvSpPr>
          <p:cNvPr id="165" name="Google Shape;165;p15"/>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6" name="Google Shape;166;p15"/>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
        <p:nvSpPr>
          <p:cNvPr id="168" name="Google Shape;168;p15">
            <a:hlinkClick r:id=""/>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a:hlinkClick r:id=""/>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a:hlinkClick r:id=""/>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a:hlinkClick r:id=""/>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15"/>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76" name="Google Shape;1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9" name="Google Shape;179;p16"/>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a:hlinkClick r:id=""/>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a:hlinkClick r:id=""/>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a:hlinkClick r:id=""/>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a:hlinkClick r:id=""/>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6"/>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88" name="Google Shape;1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89" name="Google Shape;189;p16"/>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access.dccourts.gov/eaccess/search.page"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Predicting Failure to Appear (FTA) in court cases</a:t>
            </a:r>
            <a:endParaRPr/>
          </a:p>
        </p:txBody>
      </p:sp>
      <p:sp>
        <p:nvSpPr>
          <p:cNvPr id="195" name="Google Shape;195;p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Olatunji Akinbule, Ping Tu, Zhijie Ren</a:t>
            </a:r>
            <a:endParaRPr/>
          </a:p>
          <a:p>
            <a:pPr marL="0" lvl="0" indent="0" algn="l" rtl="0">
              <a:lnSpc>
                <a:spcPct val="115000"/>
              </a:lnSpc>
              <a:spcBef>
                <a:spcPts val="1600"/>
              </a:spcBef>
              <a:spcAft>
                <a:spcPts val="160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SCRAPING</a:t>
            </a:r>
            <a:endParaRPr/>
          </a:p>
        </p:txBody>
      </p:sp>
      <p:sp>
        <p:nvSpPr>
          <p:cNvPr id="249" name="Google Shape;249;p26"/>
          <p:cNvSpPr txBox="1"/>
          <p:nvPr/>
        </p:nvSpPr>
        <p:spPr>
          <a:xfrm>
            <a:off x="48800" y="1402600"/>
            <a:ext cx="4962600" cy="35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Lato"/>
                <a:ea typeface="Lato"/>
                <a:cs typeface="Lato"/>
                <a:sym typeface="Lato"/>
              </a:rPr>
              <a:t>cv.case_number_search( </a:t>
            </a:r>
            <a:endParaRPr>
              <a:solidFill>
                <a:srgbClr val="FFFFFF"/>
              </a:solidFill>
              <a:latin typeface="Lato"/>
              <a:ea typeface="Lato"/>
              <a:cs typeface="Lato"/>
              <a:sym typeface="Lato"/>
            </a:endParaRPr>
          </a:p>
          <a:p>
            <a:pPr marL="0" lvl="0" indent="0" algn="l" rtl="0">
              <a:spcBef>
                <a:spcPts val="0"/>
              </a:spcBef>
              <a:spcAft>
                <a:spcPts val="0"/>
              </a:spcAft>
              <a:buNone/>
            </a:pPr>
            <a:r>
              <a:rPr lang="en-GB">
                <a:solidFill>
                  <a:srgbClr val="FFFFFF"/>
                </a:solidFill>
                <a:latin typeface="Lato"/>
                <a:ea typeface="Lato"/>
                <a:cs typeface="Lato"/>
                <a:sym typeface="Lato"/>
              </a:rPr>
              <a:t>  case_number = '2019 CF2 000510'</a:t>
            </a:r>
            <a:endParaRPr>
              <a:solidFill>
                <a:srgbClr val="FFFFFF"/>
              </a:solidFill>
              <a:latin typeface="Lato"/>
              <a:ea typeface="Lato"/>
              <a:cs typeface="Lato"/>
              <a:sym typeface="Lato"/>
            </a:endParaRPr>
          </a:p>
          <a:p>
            <a:pPr marL="0" lvl="0" indent="0" algn="l" rtl="0">
              <a:spcBef>
                <a:spcPts val="0"/>
              </a:spcBef>
              <a:spcAft>
                <a:spcPts val="0"/>
              </a:spcAft>
              <a:buNone/>
            </a:pPr>
            <a:r>
              <a:rPr lang="en-GB">
                <a:solidFill>
                  <a:srgbClr val="FFFFFF"/>
                </a:solidFill>
                <a:latin typeface="Lato"/>
                <a:ea typeface="Lato"/>
                <a:cs typeface="Lato"/>
                <a:sym typeface="Lato"/>
              </a:rPr>
              <a: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GB">
                <a:solidFill>
                  <a:srgbClr val="FFFFFF"/>
                </a:solidFill>
                <a:latin typeface="Lato"/>
                <a:ea typeface="Lato"/>
                <a:cs typeface="Lato"/>
                <a:sym typeface="Lato"/>
              </a:rPr>
              <a:t>cv.name_search(</a:t>
            </a:r>
            <a:endParaRPr>
              <a:solidFill>
                <a:srgbClr val="FFFFFF"/>
              </a:solidFill>
              <a:latin typeface="Lato"/>
              <a:ea typeface="Lato"/>
              <a:cs typeface="Lato"/>
              <a:sym typeface="Lato"/>
            </a:endParaRPr>
          </a:p>
          <a:p>
            <a:pPr marL="0" lvl="0" indent="0" algn="l" rtl="0">
              <a:spcBef>
                <a:spcPts val="0"/>
              </a:spcBef>
              <a:spcAft>
                <a:spcPts val="0"/>
              </a:spcAft>
              <a:buNone/>
            </a:pPr>
            <a:r>
              <a:rPr lang="en-GB">
                <a:solidFill>
                  <a:srgbClr val="FFFFFF"/>
                </a:solidFill>
                <a:latin typeface="Lato"/>
                <a:ea typeface="Lato"/>
                <a:cs typeface="Lato"/>
                <a:sym typeface="Lato"/>
              </a:rPr>
              <a:t>    last_name = 'Woods', </a:t>
            </a:r>
            <a:endParaRPr>
              <a:solidFill>
                <a:srgbClr val="FFFFFF"/>
              </a:solidFill>
              <a:latin typeface="Lato"/>
              <a:ea typeface="Lato"/>
              <a:cs typeface="Lato"/>
              <a:sym typeface="Lato"/>
            </a:endParaRPr>
          </a:p>
          <a:p>
            <a:pPr marL="0" lvl="0" indent="0" algn="l" rtl="0">
              <a:spcBef>
                <a:spcPts val="0"/>
              </a:spcBef>
              <a:spcAft>
                <a:spcPts val="0"/>
              </a:spcAft>
              <a:buNone/>
            </a:pPr>
            <a:r>
              <a:rPr lang="en-GB">
                <a:solidFill>
                  <a:srgbClr val="FFFFFF"/>
                </a:solidFill>
                <a:latin typeface="Lato"/>
                <a:ea typeface="Lato"/>
                <a:cs typeface="Lato"/>
                <a:sym typeface="Lato"/>
              </a:rPr>
              <a:t>    first_name='Oliver, </a:t>
            </a:r>
            <a:endParaRPr>
              <a:solidFill>
                <a:srgbClr val="FFFFFF"/>
              </a:solidFill>
              <a:latin typeface="Lato"/>
              <a:ea typeface="Lato"/>
              <a:cs typeface="Lato"/>
              <a:sym typeface="Lato"/>
            </a:endParaRPr>
          </a:p>
          <a:p>
            <a:pPr marL="0" lvl="0" indent="0" algn="l" rtl="0">
              <a:spcBef>
                <a:spcPts val="0"/>
              </a:spcBef>
              <a:spcAft>
                <a:spcPts val="0"/>
              </a:spcAft>
              <a:buNone/>
            </a:pPr>
            <a:r>
              <a:rPr lang="en-GB">
                <a:solidFill>
                  <a:srgbClr val="FFFFFF"/>
                </a:solidFill>
                <a:latin typeface="Lato"/>
                <a:ea typeface="Lato"/>
                <a:cs typeface="Lato"/>
                <a:sym typeface="Lato"/>
              </a:rPr>
              <a:t>    dob_begin='01/01/1961', </a:t>
            </a:r>
            <a:endParaRPr>
              <a:solidFill>
                <a:srgbClr val="FFFFFF"/>
              </a:solidFill>
              <a:latin typeface="Lato"/>
              <a:ea typeface="Lato"/>
              <a:cs typeface="Lato"/>
              <a:sym typeface="Lato"/>
            </a:endParaRPr>
          </a:p>
          <a:p>
            <a:pPr marL="0" lvl="0" indent="0" algn="l" rtl="0">
              <a:spcBef>
                <a:spcPts val="0"/>
              </a:spcBef>
              <a:spcAft>
                <a:spcPts val="0"/>
              </a:spcAft>
              <a:buNone/>
            </a:pPr>
            <a:r>
              <a:rPr lang="en-GB">
                <a:solidFill>
                  <a:srgbClr val="FFFFFF"/>
                </a:solidFill>
                <a:latin typeface="Lato"/>
                <a:ea typeface="Lato"/>
                <a:cs typeface="Lato"/>
                <a:sym typeface="Lato"/>
              </a:rPr>
              <a:t>    dob_end='01/01/1962',</a:t>
            </a:r>
            <a:endParaRPr>
              <a:solidFill>
                <a:srgbClr val="FFFFFF"/>
              </a:solidFill>
              <a:latin typeface="Lato"/>
              <a:ea typeface="Lato"/>
              <a:cs typeface="Lato"/>
              <a:sym typeface="Lato"/>
            </a:endParaRPr>
          </a:p>
          <a:p>
            <a:pPr marL="0" lvl="0" indent="0" algn="l" rtl="0">
              <a:spcBef>
                <a:spcPts val="0"/>
              </a:spcBef>
              <a:spcAft>
                <a:spcPts val="0"/>
              </a:spcAft>
              <a:buNone/>
            </a:pPr>
            <a:r>
              <a:rPr lang="en-GB">
                <a:solidFill>
                  <a:srgbClr val="FFFFFF"/>
                </a:solidFill>
                <a:latin typeface="Lato"/>
                <a:ea typeface="Lato"/>
                <a:cs typeface="Lato"/>
                <a:sym typeface="Lato"/>
              </a:rPr>
              <a: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pic>
        <p:nvPicPr>
          <p:cNvPr id="250" name="Google Shape;250;p26"/>
          <p:cNvPicPr preferRelativeResize="0"/>
          <p:nvPr/>
        </p:nvPicPr>
        <p:blipFill>
          <a:blip r:embed="rId3">
            <a:alphaModFix/>
          </a:blip>
          <a:stretch>
            <a:fillRect/>
          </a:stretch>
        </p:blipFill>
        <p:spPr>
          <a:xfrm>
            <a:off x="2843175" y="1944400"/>
            <a:ext cx="6177324" cy="3115174"/>
          </a:xfrm>
          <a:prstGeom prst="rect">
            <a:avLst/>
          </a:prstGeom>
          <a:noFill/>
          <a:ln>
            <a:noFill/>
          </a:ln>
        </p:spPr>
      </p:pic>
      <p:pic>
        <p:nvPicPr>
          <p:cNvPr id="251" name="Google Shape;251;p26"/>
          <p:cNvPicPr preferRelativeResize="0"/>
          <p:nvPr/>
        </p:nvPicPr>
        <p:blipFill>
          <a:blip r:embed="rId4">
            <a:alphaModFix/>
          </a:blip>
          <a:stretch>
            <a:fillRect/>
          </a:stretch>
        </p:blipFill>
        <p:spPr>
          <a:xfrm>
            <a:off x="4437434" y="864775"/>
            <a:ext cx="4444825" cy="58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Model</a:t>
            </a:r>
            <a:endParaRPr/>
          </a:p>
        </p:txBody>
      </p:sp>
      <p:sp>
        <p:nvSpPr>
          <p:cNvPr id="257" name="Google Shape;257;p27"/>
          <p:cNvSpPr txBox="1">
            <a:spLocks noGrp="1"/>
          </p:cNvSpPr>
          <p:nvPr>
            <p:ph type="body" idx="1"/>
          </p:nvPr>
        </p:nvSpPr>
        <p:spPr>
          <a:xfrm>
            <a:off x="1297500" y="1083125"/>
            <a:ext cx="7038900" cy="31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have 29268 Felony Crime cases, including CF2 and CF3, and 103967 Misdemeanor cases, 31.04% of which are labeled FTA (32273). For now, we only focus on Misdemeanor cases, because we have more data for them. Below is the data model we generated using Featuretools. (Numbers could change and they are controlled by one parameter called num_party, number of parties/consumers/defendants)</a:t>
            </a:r>
            <a:endParaRPr/>
          </a:p>
          <a:p>
            <a:pPr marL="0" lvl="0" indent="0" algn="l" rtl="0">
              <a:spcBef>
                <a:spcPts val="1600"/>
              </a:spcBef>
              <a:spcAft>
                <a:spcPts val="1600"/>
              </a:spcAft>
              <a:buNone/>
            </a:pPr>
            <a:endParaRPr/>
          </a:p>
        </p:txBody>
      </p:sp>
      <p:pic>
        <p:nvPicPr>
          <p:cNvPr id="258" name="Google Shape;258;p27"/>
          <p:cNvPicPr preferRelativeResize="0"/>
          <p:nvPr/>
        </p:nvPicPr>
        <p:blipFill>
          <a:blip r:embed="rId3">
            <a:alphaModFix/>
          </a:blip>
          <a:stretch>
            <a:fillRect/>
          </a:stretch>
        </p:blipFill>
        <p:spPr>
          <a:xfrm>
            <a:off x="2780900" y="2327875"/>
            <a:ext cx="3689399" cy="276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Features</a:t>
            </a:r>
            <a:endParaRPr/>
          </a:p>
        </p:txBody>
      </p:sp>
      <p:graphicFrame>
        <p:nvGraphicFramePr>
          <p:cNvPr id="264" name="Google Shape;264;p28"/>
          <p:cNvGraphicFramePr/>
          <p:nvPr/>
        </p:nvGraphicFramePr>
        <p:xfrm>
          <a:off x="1548500" y="1028525"/>
          <a:ext cx="5943600" cy="3632200"/>
        </p:xfrm>
        <a:graphic>
          <a:graphicData uri="http://schemas.openxmlformats.org/drawingml/2006/table">
            <a:tbl>
              <a:tblPr>
                <a:noFill/>
                <a:tableStyleId>{BA7BDB70-1DE3-4A93-BEFA-5A8CAAAE80F2}</a:tableStyleId>
              </a:tblPr>
              <a:tblGrid>
                <a:gridCol w="2971800"/>
                <a:gridCol w="2971800"/>
              </a:tblGrid>
              <a:tr h="0">
                <a:tc>
                  <a:txBody>
                    <a:bodyPr/>
                    <a:lstStyle/>
                    <a:p>
                      <a:pPr marL="0" lvl="0" indent="0" algn="l" rtl="0">
                        <a:spcBef>
                          <a:spcPts val="0"/>
                        </a:spcBef>
                        <a:spcAft>
                          <a:spcPts val="0"/>
                        </a:spcAft>
                        <a:buNone/>
                      </a:pPr>
                      <a:r>
                        <a:rPr lang="en-GB" sz="1200">
                          <a:solidFill>
                            <a:srgbClr val="FFFFFF"/>
                          </a:solidFill>
                        </a:rPr>
                        <a:t>Feature</a:t>
                      </a:r>
                      <a:endParaRPr sz="1200">
                        <a:solidFill>
                          <a:srgbClr val="FFFFFF"/>
                        </a:solidFill>
                      </a:endParaRPr>
                    </a:p>
                  </a:txBody>
                  <a:tcPr marL="63500" marR="63500" marT="63500" marB="63500"/>
                </a:tc>
                <a:tc>
                  <a:txBody>
                    <a:bodyPr/>
                    <a:lstStyle/>
                    <a:p>
                      <a:pPr marL="0" lvl="0" indent="0" algn="l" rtl="0">
                        <a:spcBef>
                          <a:spcPts val="0"/>
                        </a:spcBef>
                        <a:spcAft>
                          <a:spcPts val="0"/>
                        </a:spcAft>
                        <a:buNone/>
                      </a:pPr>
                      <a:r>
                        <a:rPr lang="en-GB" sz="1200">
                          <a:solidFill>
                            <a:srgbClr val="FFFFFF"/>
                          </a:solidFill>
                        </a:rPr>
                        <a:t>Description</a:t>
                      </a:r>
                      <a:endParaRPr sz="1200">
                        <a:solidFill>
                          <a:srgbClr val="FFFFFF"/>
                        </a:solidFill>
                      </a:endParaRPr>
                    </a:p>
                  </a:txBody>
                  <a:tcPr marL="63500" marR="63500" marT="63500" marB="63500"/>
                </a:tc>
              </a:tr>
              <a:tr h="0">
                <a:tc>
                  <a:txBody>
                    <a:bodyPr/>
                    <a:lstStyle/>
                    <a:p>
                      <a:pPr marL="0" lvl="0" indent="0" algn="l" rtl="0">
                        <a:lnSpc>
                          <a:spcPct val="150001"/>
                        </a:lnSpc>
                        <a:spcBef>
                          <a:spcPts val="300"/>
                        </a:spcBef>
                        <a:spcAft>
                          <a:spcPts val="300"/>
                        </a:spcAft>
                        <a:buNone/>
                      </a:pPr>
                      <a:r>
                        <a:rPr lang="en-GB" sz="1200">
                          <a:solidFill>
                            <a:srgbClr val="FFFFFF"/>
                          </a:solidFill>
                        </a:rPr>
                        <a:t>previous_fta</a:t>
                      </a:r>
                      <a:endParaRPr sz="900">
                        <a:solidFill>
                          <a:srgbClr val="FFFFFF"/>
                        </a:solidFill>
                        <a:latin typeface="Courier New"/>
                        <a:ea typeface="Courier New"/>
                        <a:cs typeface="Courier New"/>
                        <a:sym typeface="Courier New"/>
                      </a:endParaRPr>
                    </a:p>
                  </a:txBody>
                  <a:tcPr marL="63500" marR="63500" marT="63500" marB="63500"/>
                </a:tc>
                <a:tc>
                  <a:txBody>
                    <a:bodyPr/>
                    <a:lstStyle/>
                    <a:p>
                      <a:pPr marL="0" lvl="0" indent="0" algn="l" rtl="0">
                        <a:spcBef>
                          <a:spcPts val="0"/>
                        </a:spcBef>
                        <a:spcAft>
                          <a:spcPts val="0"/>
                        </a:spcAft>
                        <a:buNone/>
                      </a:pPr>
                      <a:r>
                        <a:rPr lang="en-GB" sz="1200">
                          <a:solidFill>
                            <a:srgbClr val="FFFFFF"/>
                          </a:solidFill>
                        </a:rPr>
                        <a:t>The number of ftas of the current defendant</a:t>
                      </a:r>
                      <a:endParaRPr sz="1200">
                        <a:solidFill>
                          <a:srgbClr val="FFFFFF"/>
                        </a:solidFill>
                      </a:endParaRPr>
                    </a:p>
                  </a:txBody>
                  <a:tcPr marL="63500" marR="63500" marT="63500" marB="63500"/>
                </a:tc>
              </a:tr>
              <a:tr h="0">
                <a:tc>
                  <a:txBody>
                    <a:bodyPr/>
                    <a:lstStyle/>
                    <a:p>
                      <a:pPr marL="0" lvl="0" indent="0" algn="l" rtl="0">
                        <a:lnSpc>
                          <a:spcPct val="150001"/>
                        </a:lnSpc>
                        <a:spcBef>
                          <a:spcPts val="300"/>
                        </a:spcBef>
                        <a:spcAft>
                          <a:spcPts val="300"/>
                        </a:spcAft>
                        <a:buNone/>
                      </a:pPr>
                      <a:r>
                        <a:rPr lang="en-GB" sz="1200">
                          <a:solidFill>
                            <a:srgbClr val="FFFFFF"/>
                          </a:solidFill>
                        </a:rPr>
                        <a:t>previous_receipt</a:t>
                      </a:r>
                      <a:endParaRPr sz="1200">
                        <a:solidFill>
                          <a:srgbClr val="FFFFFF"/>
                        </a:solidFill>
                      </a:endParaRPr>
                    </a:p>
                  </a:txBody>
                  <a:tcPr marL="63500" marR="63500" marT="63500" marB="63500"/>
                </a:tc>
                <a:tc>
                  <a:txBody>
                    <a:bodyPr/>
                    <a:lstStyle/>
                    <a:p>
                      <a:pPr marL="0" lvl="0" indent="0" algn="l" rtl="0">
                        <a:spcBef>
                          <a:spcPts val="0"/>
                        </a:spcBef>
                        <a:spcAft>
                          <a:spcPts val="0"/>
                        </a:spcAft>
                        <a:buNone/>
                      </a:pPr>
                      <a:r>
                        <a:rPr lang="en-GB" sz="1200">
                          <a:solidFill>
                            <a:srgbClr val="FFFFFF"/>
                          </a:solidFill>
                        </a:rPr>
                        <a:t>The total number of receipts of the current defendant</a:t>
                      </a:r>
                      <a:endParaRPr sz="1200">
                        <a:solidFill>
                          <a:srgbClr val="FFFFFF"/>
                        </a:solidFill>
                      </a:endParaRPr>
                    </a:p>
                  </a:txBody>
                  <a:tcPr marL="63500" marR="63500" marT="63500" marB="63500"/>
                </a:tc>
              </a:tr>
              <a:tr h="0">
                <a:tc>
                  <a:txBody>
                    <a:bodyPr/>
                    <a:lstStyle/>
                    <a:p>
                      <a:pPr marL="0" lvl="0" indent="0" algn="l" rtl="0">
                        <a:lnSpc>
                          <a:spcPct val="150001"/>
                        </a:lnSpc>
                        <a:spcBef>
                          <a:spcPts val="300"/>
                        </a:spcBef>
                        <a:spcAft>
                          <a:spcPts val="300"/>
                        </a:spcAft>
                        <a:buNone/>
                      </a:pPr>
                      <a:r>
                        <a:rPr lang="en-GB" sz="1200">
                          <a:solidFill>
                            <a:srgbClr val="FFFFFF"/>
                          </a:solidFill>
                        </a:rPr>
                        <a:t>party.TIME_SINCE_LAST(case.File_Date)</a:t>
                      </a:r>
                      <a:endParaRPr sz="1200">
                        <a:solidFill>
                          <a:srgbClr val="FFFFFF"/>
                        </a:solidFill>
                      </a:endParaRPr>
                    </a:p>
                  </a:txBody>
                  <a:tcPr marL="63500" marR="63500" marT="63500" marB="63500"/>
                </a:tc>
                <a:tc>
                  <a:txBody>
                    <a:bodyPr/>
                    <a:lstStyle/>
                    <a:p>
                      <a:pPr marL="0" lvl="0" indent="0" algn="l" rtl="0">
                        <a:spcBef>
                          <a:spcPts val="0"/>
                        </a:spcBef>
                        <a:spcAft>
                          <a:spcPts val="0"/>
                        </a:spcAft>
                        <a:buNone/>
                      </a:pPr>
                      <a:r>
                        <a:rPr lang="en-GB" sz="1200">
                          <a:solidFill>
                            <a:srgbClr val="FFFFFF"/>
                          </a:solidFill>
                        </a:rPr>
                        <a:t>How long has passed since the last time this current defendant having a case</a:t>
                      </a:r>
                      <a:endParaRPr sz="1200">
                        <a:solidFill>
                          <a:srgbClr val="FFFFFF"/>
                        </a:solidFill>
                      </a:endParaRPr>
                    </a:p>
                  </a:txBody>
                  <a:tcPr marL="63500" marR="63500" marT="63500" marB="63500"/>
                </a:tc>
              </a:tr>
              <a:tr h="0">
                <a:tc>
                  <a:txBody>
                    <a:bodyPr/>
                    <a:lstStyle/>
                    <a:p>
                      <a:pPr marL="0" lvl="0" indent="0" algn="l" rtl="0">
                        <a:lnSpc>
                          <a:spcPct val="150001"/>
                        </a:lnSpc>
                        <a:spcBef>
                          <a:spcPts val="300"/>
                        </a:spcBef>
                        <a:spcAft>
                          <a:spcPts val="300"/>
                        </a:spcAft>
                        <a:buNone/>
                      </a:pPr>
                      <a:r>
                        <a:rPr lang="en-GB" sz="1200">
                          <a:solidFill>
                            <a:srgbClr val="FFFFFF"/>
                          </a:solidFill>
                        </a:rPr>
                        <a:t>party.TIME_SINCE_FIRST(case.File_Date)</a:t>
                      </a:r>
                      <a:endParaRPr sz="1200">
                        <a:solidFill>
                          <a:srgbClr val="FFFFFF"/>
                        </a:solidFill>
                      </a:endParaRPr>
                    </a:p>
                  </a:txBody>
                  <a:tcPr marL="63500" marR="63500" marT="63500" marB="63500"/>
                </a:tc>
                <a:tc>
                  <a:txBody>
                    <a:bodyPr/>
                    <a:lstStyle/>
                    <a:p>
                      <a:pPr marL="0" lvl="0" indent="0" algn="l" rtl="0">
                        <a:spcBef>
                          <a:spcPts val="0"/>
                        </a:spcBef>
                        <a:spcAft>
                          <a:spcPts val="0"/>
                        </a:spcAft>
                        <a:buNone/>
                      </a:pPr>
                      <a:r>
                        <a:rPr lang="en-GB" sz="1200">
                          <a:solidFill>
                            <a:srgbClr val="FFFFFF"/>
                          </a:solidFill>
                        </a:rPr>
                        <a:t>How long has passed since the first time this current defendant having a case</a:t>
                      </a:r>
                      <a:endParaRPr sz="1200">
                        <a:solidFill>
                          <a:srgbClr val="FFFFFF"/>
                        </a:solidFill>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solidFill>
                            <a:srgbClr val="FFFFFF"/>
                          </a:solidFill>
                        </a:rPr>
                        <a:t>party.COUNT(case)</a:t>
                      </a:r>
                      <a:endParaRPr sz="1200">
                        <a:solidFill>
                          <a:srgbClr val="FFFFFF"/>
                        </a:solidFill>
                      </a:endParaRPr>
                    </a:p>
                  </a:txBody>
                  <a:tcPr marL="63500" marR="63500" marT="63500" marB="63500"/>
                </a:tc>
                <a:tc>
                  <a:txBody>
                    <a:bodyPr/>
                    <a:lstStyle/>
                    <a:p>
                      <a:pPr marL="0" lvl="0" indent="0" algn="l" rtl="0">
                        <a:spcBef>
                          <a:spcPts val="0"/>
                        </a:spcBef>
                        <a:spcAft>
                          <a:spcPts val="0"/>
                        </a:spcAft>
                        <a:buNone/>
                      </a:pPr>
                      <a:r>
                        <a:rPr lang="en-GB" sz="1200">
                          <a:solidFill>
                            <a:srgbClr val="FFFFFF"/>
                          </a:solidFill>
                        </a:rPr>
                        <a:t>The number of cases of this current defendant</a:t>
                      </a:r>
                      <a:endParaRPr sz="1200">
                        <a:solidFill>
                          <a:srgbClr val="FFFFFF"/>
                        </a:solidFill>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solidFill>
                            <a:srgbClr val="FFFFFF"/>
                          </a:solidFill>
                        </a:rPr>
                        <a:t>party.NUM_UNIQUE(attorney.Case_ID)</a:t>
                      </a:r>
                      <a:endParaRPr sz="1200">
                        <a:solidFill>
                          <a:srgbClr val="FFFFFF"/>
                        </a:solidFill>
                      </a:endParaRPr>
                    </a:p>
                  </a:txBody>
                  <a:tcPr marL="63500" marR="63500" marT="63500" marB="63500"/>
                </a:tc>
                <a:tc>
                  <a:txBody>
                    <a:bodyPr/>
                    <a:lstStyle/>
                    <a:p>
                      <a:pPr marL="0" lvl="0" indent="0" algn="l" rtl="0">
                        <a:spcBef>
                          <a:spcPts val="0"/>
                        </a:spcBef>
                        <a:spcAft>
                          <a:spcPts val="0"/>
                        </a:spcAft>
                        <a:buNone/>
                      </a:pPr>
                      <a:r>
                        <a:rPr lang="en-GB" sz="1200">
                          <a:solidFill>
                            <a:srgbClr val="FFFFFF"/>
                          </a:solidFill>
                        </a:rPr>
                        <a:t>The number of cases that the attorney of current case had</a:t>
                      </a:r>
                      <a:endParaRPr sz="1200">
                        <a:solidFill>
                          <a:srgbClr val="FFFFFF"/>
                        </a:solidFill>
                      </a:endParaRPr>
                    </a:p>
                  </a:txBody>
                  <a:tcPr marL="63500" marR="63500" marT="63500" marB="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Distribution of unique court event days over case duration</a:t>
            </a:r>
            <a:endParaRPr/>
          </a:p>
        </p:txBody>
      </p:sp>
      <p:sp>
        <p:nvSpPr>
          <p:cNvPr id="270" name="Google Shape;270;p29"/>
          <p:cNvSpPr txBox="1">
            <a:spLocks noGrp="1"/>
          </p:cNvSpPr>
          <p:nvPr>
            <p:ph type="body" idx="1"/>
          </p:nvPr>
        </p:nvSpPr>
        <p:spPr>
          <a:xfrm>
            <a:off x="5465275" y="1028050"/>
            <a:ext cx="3073500" cy="33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Number of days a defendant or their attorney should be showing up for a case event.</a:t>
            </a:r>
            <a:endParaRPr/>
          </a:p>
          <a:p>
            <a:pPr marL="0" lvl="0" indent="0" algn="l" rtl="0">
              <a:spcBef>
                <a:spcPts val="1600"/>
              </a:spcBef>
              <a:spcAft>
                <a:spcPts val="0"/>
              </a:spcAft>
              <a:buNone/>
            </a:pPr>
            <a:r>
              <a:rPr lang="en-GB"/>
              <a:t>Mode: 5 court appearances</a:t>
            </a:r>
            <a:endParaRPr/>
          </a:p>
          <a:p>
            <a:pPr marL="0" lvl="0" indent="0" algn="l" rtl="0">
              <a:spcBef>
                <a:spcPts val="1600"/>
              </a:spcBef>
              <a:spcAft>
                <a:spcPts val="0"/>
              </a:spcAft>
              <a:buNone/>
            </a:pPr>
            <a:r>
              <a:rPr lang="en-GB"/>
              <a:t>Maximum: 301 appearances</a:t>
            </a:r>
            <a:endParaRPr/>
          </a:p>
          <a:p>
            <a:pPr marL="0" lvl="0" indent="0" algn="l" rtl="0">
              <a:spcBef>
                <a:spcPts val="1600"/>
              </a:spcBef>
              <a:spcAft>
                <a:spcPts val="1600"/>
              </a:spcAft>
              <a:buNone/>
            </a:pPr>
            <a:r>
              <a:rPr lang="en-GB"/>
              <a:t>Cases with greater than 5 events are extremely high burden and usually indicative of conditions such as mental health and hospitalization</a:t>
            </a:r>
            <a:endParaRPr/>
          </a:p>
        </p:txBody>
      </p:sp>
      <p:pic>
        <p:nvPicPr>
          <p:cNvPr id="271" name="Google Shape;271;p29"/>
          <p:cNvPicPr preferRelativeResize="0"/>
          <p:nvPr/>
        </p:nvPicPr>
        <p:blipFill>
          <a:blip r:embed="rId3">
            <a:alphaModFix/>
          </a:blip>
          <a:stretch>
            <a:fillRect/>
          </a:stretch>
        </p:blipFill>
        <p:spPr>
          <a:xfrm>
            <a:off x="1535575" y="1307850"/>
            <a:ext cx="3523570"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cxnSp>
        <p:nvCxnSpPr>
          <p:cNvPr id="276" name="Google Shape;276;p30"/>
          <p:cNvCxnSpPr/>
          <p:nvPr/>
        </p:nvCxnSpPr>
        <p:spPr>
          <a:xfrm>
            <a:off x="2723052" y="1716539"/>
            <a:ext cx="718500" cy="741900"/>
          </a:xfrm>
          <a:prstGeom prst="straightConnector1">
            <a:avLst/>
          </a:prstGeom>
          <a:noFill/>
          <a:ln w="9525" cap="flat" cmpd="sng">
            <a:solidFill>
              <a:srgbClr val="1D7E74"/>
            </a:solidFill>
            <a:prstDash val="solid"/>
            <a:round/>
            <a:headEnd type="none" w="sm" len="sm"/>
            <a:tailEnd type="none" w="sm" len="sm"/>
          </a:ln>
        </p:spPr>
      </p:cxnSp>
      <p:sp>
        <p:nvSpPr>
          <p:cNvPr id="277" name="Google Shape;277;p30"/>
          <p:cNvSpPr/>
          <p:nvPr/>
        </p:nvSpPr>
        <p:spPr>
          <a:xfrm flipH="1">
            <a:off x="2042595" y="2327743"/>
            <a:ext cx="1418100" cy="143400"/>
          </a:xfrm>
          <a:prstGeom prst="parallelogram">
            <a:avLst>
              <a:gd name="adj" fmla="val 96952"/>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278" name="Google Shape;278;p30"/>
          <p:cNvSpPr/>
          <p:nvPr/>
        </p:nvSpPr>
        <p:spPr>
          <a:xfrm>
            <a:off x="2042830" y="2481567"/>
            <a:ext cx="1418100" cy="143400"/>
          </a:xfrm>
          <a:prstGeom prst="parallelogram">
            <a:avLst>
              <a:gd name="adj" fmla="val 96952"/>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txBox="1"/>
          <p:nvPr/>
        </p:nvSpPr>
        <p:spPr>
          <a:xfrm>
            <a:off x="2150675" y="2716143"/>
            <a:ext cx="11673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000" b="1">
              <a:solidFill>
                <a:srgbClr val="1B786E"/>
              </a:solidFill>
              <a:latin typeface="Roboto"/>
              <a:ea typeface="Roboto"/>
              <a:cs typeface="Roboto"/>
              <a:sym typeface="Roboto"/>
            </a:endParaRPr>
          </a:p>
        </p:txBody>
      </p:sp>
      <p:sp>
        <p:nvSpPr>
          <p:cNvPr id="280" name="Google Shape;280;p30"/>
          <p:cNvSpPr txBox="1"/>
          <p:nvPr/>
        </p:nvSpPr>
        <p:spPr>
          <a:xfrm>
            <a:off x="2152825" y="3172956"/>
            <a:ext cx="1167300" cy="132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rgbClr val="1B786E"/>
                </a:solidFill>
                <a:latin typeface="Roboto"/>
                <a:ea typeface="Roboto"/>
                <a:cs typeface="Roboto"/>
                <a:sym typeface="Roboto"/>
              </a:rPr>
              <a:t>Charge Filed</a:t>
            </a:r>
            <a:endParaRPr sz="1200">
              <a:solidFill>
                <a:srgbClr val="1B786E"/>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1B786E"/>
                </a:solidFill>
                <a:latin typeface="Roboto"/>
                <a:ea typeface="Roboto"/>
                <a:cs typeface="Roboto"/>
                <a:sym typeface="Roboto"/>
              </a:rPr>
              <a:t>Defendant in Hospital</a:t>
            </a:r>
            <a:endParaRPr sz="1200">
              <a:solidFill>
                <a:srgbClr val="1B786E"/>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1B786E"/>
                </a:solidFill>
                <a:latin typeface="Roboto"/>
                <a:ea typeface="Roboto"/>
                <a:cs typeface="Roboto"/>
                <a:sym typeface="Roboto"/>
              </a:rPr>
              <a:t>Event Rescheduled 75 times</a:t>
            </a:r>
            <a:endParaRPr sz="1200">
              <a:solidFill>
                <a:srgbClr val="1B786E"/>
              </a:solidFill>
              <a:latin typeface="Roboto"/>
              <a:ea typeface="Roboto"/>
              <a:cs typeface="Roboto"/>
              <a:sym typeface="Roboto"/>
            </a:endParaRPr>
          </a:p>
        </p:txBody>
      </p:sp>
      <p:sp>
        <p:nvSpPr>
          <p:cNvPr id="281" name="Google Shape;281;p30"/>
          <p:cNvSpPr txBox="1"/>
          <p:nvPr/>
        </p:nvSpPr>
        <p:spPr>
          <a:xfrm>
            <a:off x="2142856" y="1595143"/>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800">
                <a:solidFill>
                  <a:srgbClr val="1B786E"/>
                </a:solidFill>
                <a:latin typeface="Roboto"/>
                <a:ea typeface="Roboto"/>
                <a:cs typeface="Roboto"/>
                <a:sym typeface="Roboto"/>
              </a:rPr>
              <a:t>August 2018</a:t>
            </a:r>
            <a:endParaRPr sz="800">
              <a:solidFill>
                <a:srgbClr val="1B786E"/>
              </a:solidFill>
              <a:latin typeface="Roboto"/>
              <a:ea typeface="Roboto"/>
              <a:cs typeface="Roboto"/>
              <a:sym typeface="Roboto"/>
            </a:endParaRPr>
          </a:p>
        </p:txBody>
      </p:sp>
      <p:cxnSp>
        <p:nvCxnSpPr>
          <p:cNvPr id="282" name="Google Shape;282;p30"/>
          <p:cNvCxnSpPr/>
          <p:nvPr/>
        </p:nvCxnSpPr>
        <p:spPr>
          <a:xfrm>
            <a:off x="5318350" y="1714734"/>
            <a:ext cx="718500" cy="741900"/>
          </a:xfrm>
          <a:prstGeom prst="straightConnector1">
            <a:avLst/>
          </a:prstGeom>
          <a:noFill/>
          <a:ln w="9525" cap="flat" cmpd="sng">
            <a:solidFill>
              <a:srgbClr val="C2C2C2"/>
            </a:solidFill>
            <a:prstDash val="solid"/>
            <a:round/>
            <a:headEnd type="none" w="sm" len="sm"/>
            <a:tailEnd type="none" w="sm" len="sm"/>
          </a:ln>
        </p:spPr>
      </p:cxnSp>
      <p:sp>
        <p:nvSpPr>
          <p:cNvPr id="283" name="Google Shape;283;p30"/>
          <p:cNvSpPr/>
          <p:nvPr/>
        </p:nvSpPr>
        <p:spPr>
          <a:xfrm flipH="1">
            <a:off x="4637893" y="2325938"/>
            <a:ext cx="14181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284" name="Google Shape;284;p30"/>
          <p:cNvSpPr/>
          <p:nvPr/>
        </p:nvSpPr>
        <p:spPr>
          <a:xfrm>
            <a:off x="4638127" y="2479762"/>
            <a:ext cx="14181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txBox="1"/>
          <p:nvPr/>
        </p:nvSpPr>
        <p:spPr>
          <a:xfrm>
            <a:off x="4748695" y="2716143"/>
            <a:ext cx="11673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000" b="1">
              <a:solidFill>
                <a:srgbClr val="858585"/>
              </a:solidFill>
              <a:latin typeface="Roboto"/>
              <a:ea typeface="Roboto"/>
              <a:cs typeface="Roboto"/>
              <a:sym typeface="Roboto"/>
            </a:endParaRPr>
          </a:p>
        </p:txBody>
      </p:sp>
      <p:sp>
        <p:nvSpPr>
          <p:cNvPr id="286" name="Google Shape;286;p30"/>
          <p:cNvSpPr txBox="1"/>
          <p:nvPr/>
        </p:nvSpPr>
        <p:spPr>
          <a:xfrm>
            <a:off x="4750850" y="3172958"/>
            <a:ext cx="1167300" cy="15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Defendant Hospitalized</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Event Rescheduled </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96 times</a:t>
            </a:r>
            <a:endParaRPr sz="1200">
              <a:solidFill>
                <a:srgbClr val="858585"/>
              </a:solidFill>
              <a:latin typeface="Roboto"/>
              <a:ea typeface="Roboto"/>
              <a:cs typeface="Roboto"/>
              <a:sym typeface="Roboto"/>
            </a:endParaRPr>
          </a:p>
        </p:txBody>
      </p:sp>
      <p:sp>
        <p:nvSpPr>
          <p:cNvPr id="287" name="Google Shape;287;p30"/>
          <p:cNvSpPr txBox="1"/>
          <p:nvPr/>
        </p:nvSpPr>
        <p:spPr>
          <a:xfrm>
            <a:off x="4740876" y="1595143"/>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800">
                <a:solidFill>
                  <a:srgbClr val="858585"/>
                </a:solidFill>
                <a:latin typeface="Roboto"/>
                <a:ea typeface="Roboto"/>
                <a:cs typeface="Roboto"/>
                <a:sym typeface="Roboto"/>
              </a:rPr>
              <a:t>Jan 2019</a:t>
            </a:r>
            <a:endParaRPr sz="800">
              <a:solidFill>
                <a:srgbClr val="858585"/>
              </a:solidFill>
              <a:latin typeface="Roboto"/>
              <a:ea typeface="Roboto"/>
              <a:cs typeface="Roboto"/>
              <a:sym typeface="Roboto"/>
            </a:endParaRPr>
          </a:p>
        </p:txBody>
      </p:sp>
      <p:grpSp>
        <p:nvGrpSpPr>
          <p:cNvPr id="288" name="Google Shape;288;p30"/>
          <p:cNvGrpSpPr/>
          <p:nvPr/>
        </p:nvGrpSpPr>
        <p:grpSpPr>
          <a:xfrm>
            <a:off x="5935319" y="1595143"/>
            <a:ext cx="1418334" cy="3059215"/>
            <a:chOff x="4511544" y="1575830"/>
            <a:chExt cx="1418334" cy="3059215"/>
          </a:xfrm>
        </p:grpSpPr>
        <p:cxnSp>
          <p:nvCxnSpPr>
            <p:cNvPr id="289" name="Google Shape;289;p30"/>
            <p:cNvCxnSpPr/>
            <p:nvPr/>
          </p:nvCxnSpPr>
          <p:spPr>
            <a:xfrm>
              <a:off x="5192001"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290" name="Google Shape;290;p30"/>
            <p:cNvSpPr/>
            <p:nvPr/>
          </p:nvSpPr>
          <p:spPr>
            <a:xfrm flipH="1">
              <a:off x="4511544" y="2306625"/>
              <a:ext cx="14181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291" name="Google Shape;291;p30"/>
            <p:cNvSpPr/>
            <p:nvPr/>
          </p:nvSpPr>
          <p:spPr>
            <a:xfrm>
              <a:off x="4511779" y="2460450"/>
              <a:ext cx="14181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txBox="1"/>
            <p:nvPr/>
          </p:nvSpPr>
          <p:spPr>
            <a:xfrm>
              <a:off x="4621750" y="3153645"/>
              <a:ext cx="1167300" cy="148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Event Rescheduled 80 times</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Defendant in Hospital</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Charge Disposed</a:t>
              </a:r>
              <a:endParaRPr sz="1200">
                <a:solidFill>
                  <a:srgbClr val="858585"/>
                </a:solidFill>
                <a:latin typeface="Roboto"/>
                <a:ea typeface="Roboto"/>
                <a:cs typeface="Roboto"/>
                <a:sym typeface="Roboto"/>
              </a:endParaRPr>
            </a:p>
          </p:txBody>
        </p:sp>
        <p:sp>
          <p:nvSpPr>
            <p:cNvPr id="293" name="Google Shape;293;p30"/>
            <p:cNvSpPr txBox="1"/>
            <p:nvPr/>
          </p:nvSpPr>
          <p:spPr>
            <a:xfrm>
              <a:off x="4611761" y="1575830"/>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800">
                  <a:solidFill>
                    <a:srgbClr val="858585"/>
                  </a:solidFill>
                  <a:latin typeface="Roboto"/>
                  <a:ea typeface="Roboto"/>
                  <a:cs typeface="Roboto"/>
                  <a:sym typeface="Roboto"/>
                </a:rPr>
                <a:t>Sep 2019</a:t>
              </a:r>
              <a:endParaRPr sz="800">
                <a:solidFill>
                  <a:srgbClr val="858585"/>
                </a:solidFill>
                <a:latin typeface="Roboto"/>
                <a:ea typeface="Roboto"/>
                <a:cs typeface="Roboto"/>
                <a:sym typeface="Roboto"/>
              </a:endParaRPr>
            </a:p>
          </p:txBody>
        </p:sp>
      </p:grpSp>
      <p:cxnSp>
        <p:nvCxnSpPr>
          <p:cNvPr id="294" name="Google Shape;294;p30"/>
          <p:cNvCxnSpPr/>
          <p:nvPr/>
        </p:nvCxnSpPr>
        <p:spPr>
          <a:xfrm>
            <a:off x="5318350" y="1714734"/>
            <a:ext cx="718500" cy="741900"/>
          </a:xfrm>
          <a:prstGeom prst="straightConnector1">
            <a:avLst/>
          </a:prstGeom>
          <a:noFill/>
          <a:ln w="9525" cap="flat" cmpd="sng">
            <a:solidFill>
              <a:srgbClr val="C2C2C2"/>
            </a:solidFill>
            <a:prstDash val="solid"/>
            <a:round/>
            <a:headEnd type="none" w="sm" len="sm"/>
            <a:tailEnd type="none" w="sm" len="sm"/>
          </a:ln>
        </p:spPr>
      </p:cxnSp>
      <p:sp>
        <p:nvSpPr>
          <p:cNvPr id="295" name="Google Shape;295;p30"/>
          <p:cNvSpPr/>
          <p:nvPr/>
        </p:nvSpPr>
        <p:spPr>
          <a:xfrm flipH="1">
            <a:off x="4637893" y="2325938"/>
            <a:ext cx="14181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296" name="Google Shape;296;p30"/>
          <p:cNvSpPr/>
          <p:nvPr/>
        </p:nvSpPr>
        <p:spPr>
          <a:xfrm>
            <a:off x="4638127" y="2479762"/>
            <a:ext cx="14181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p:nvPr/>
        </p:nvCxnSpPr>
        <p:spPr>
          <a:xfrm>
            <a:off x="6615776" y="1714734"/>
            <a:ext cx="718500" cy="741900"/>
          </a:xfrm>
          <a:prstGeom prst="straightConnector1">
            <a:avLst/>
          </a:prstGeom>
          <a:noFill/>
          <a:ln w="9525" cap="flat" cmpd="sng">
            <a:solidFill>
              <a:srgbClr val="C2C2C2"/>
            </a:solidFill>
            <a:prstDash val="solid"/>
            <a:round/>
            <a:headEnd type="none" w="sm" len="sm"/>
            <a:tailEnd type="none" w="sm" len="sm"/>
          </a:ln>
        </p:spPr>
      </p:cxnSp>
      <p:sp>
        <p:nvSpPr>
          <p:cNvPr id="298" name="Google Shape;298;p30"/>
          <p:cNvSpPr/>
          <p:nvPr/>
        </p:nvSpPr>
        <p:spPr>
          <a:xfrm flipH="1">
            <a:off x="5935319" y="2325938"/>
            <a:ext cx="14181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299" name="Google Shape;299;p30"/>
          <p:cNvSpPr/>
          <p:nvPr/>
        </p:nvSpPr>
        <p:spPr>
          <a:xfrm>
            <a:off x="5935554" y="2479762"/>
            <a:ext cx="14181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txBox="1">
            <a:spLocks noGrp="1"/>
          </p:cNvSpPr>
          <p:nvPr>
            <p:ph type="title" idx="4294967295"/>
          </p:nvPr>
        </p:nvSpPr>
        <p:spPr>
          <a:xfrm>
            <a:off x="1297500" y="393750"/>
            <a:ext cx="70389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Case Walk through  - 301 appearances</a:t>
            </a:r>
            <a:endParaRPr/>
          </a:p>
        </p:txBody>
      </p:sp>
      <p:sp>
        <p:nvSpPr>
          <p:cNvPr id="301" name="Google Shape;301;p30"/>
          <p:cNvSpPr txBox="1"/>
          <p:nvPr/>
        </p:nvSpPr>
        <p:spPr>
          <a:xfrm>
            <a:off x="2042597" y="4458630"/>
            <a:ext cx="11673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800">
              <a:solidFill>
                <a:srgbClr val="1B786E"/>
              </a:solidFill>
              <a:latin typeface="Roboto"/>
              <a:ea typeface="Roboto"/>
              <a:cs typeface="Roboto"/>
              <a:sym typeface="Roboto"/>
            </a:endParaRPr>
          </a:p>
        </p:txBody>
      </p:sp>
      <p:cxnSp>
        <p:nvCxnSpPr>
          <p:cNvPr id="302" name="Google Shape;302;p30"/>
          <p:cNvCxnSpPr/>
          <p:nvPr/>
        </p:nvCxnSpPr>
        <p:spPr>
          <a:xfrm>
            <a:off x="4021304" y="1714734"/>
            <a:ext cx="718500" cy="741900"/>
          </a:xfrm>
          <a:prstGeom prst="straightConnector1">
            <a:avLst/>
          </a:prstGeom>
          <a:noFill/>
          <a:ln w="9525" cap="flat" cmpd="sng">
            <a:solidFill>
              <a:srgbClr val="1D7E74"/>
            </a:solidFill>
            <a:prstDash val="solid"/>
            <a:round/>
            <a:headEnd type="none" w="sm" len="sm"/>
            <a:tailEnd type="none" w="sm" len="sm"/>
          </a:ln>
        </p:spPr>
      </p:cxnSp>
      <p:sp>
        <p:nvSpPr>
          <p:cNvPr id="303" name="Google Shape;303;p30"/>
          <p:cNvSpPr/>
          <p:nvPr/>
        </p:nvSpPr>
        <p:spPr>
          <a:xfrm flipH="1">
            <a:off x="3340848" y="2325938"/>
            <a:ext cx="1418100" cy="143400"/>
          </a:xfrm>
          <a:prstGeom prst="parallelogram">
            <a:avLst>
              <a:gd name="adj" fmla="val 96952"/>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04" name="Google Shape;304;p30"/>
          <p:cNvSpPr/>
          <p:nvPr/>
        </p:nvSpPr>
        <p:spPr>
          <a:xfrm>
            <a:off x="3341082" y="2479762"/>
            <a:ext cx="1418100" cy="143400"/>
          </a:xfrm>
          <a:prstGeom prst="parallelogram">
            <a:avLst>
              <a:gd name="adj" fmla="val 96952"/>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txBox="1"/>
          <p:nvPr/>
        </p:nvSpPr>
        <p:spPr>
          <a:xfrm>
            <a:off x="2716766" y="1473518"/>
            <a:ext cx="624300" cy="2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800">
              <a:solidFill>
                <a:srgbClr val="1B786E"/>
              </a:solidFill>
              <a:latin typeface="Roboto"/>
              <a:ea typeface="Roboto"/>
              <a:cs typeface="Roboto"/>
              <a:sym typeface="Roboto"/>
            </a:endParaRPr>
          </a:p>
        </p:txBody>
      </p:sp>
      <p:sp>
        <p:nvSpPr>
          <p:cNvPr id="306" name="Google Shape;306;p30"/>
          <p:cNvSpPr txBox="1"/>
          <p:nvPr/>
        </p:nvSpPr>
        <p:spPr>
          <a:xfrm>
            <a:off x="3449685" y="2716143"/>
            <a:ext cx="11673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000" b="1">
              <a:solidFill>
                <a:srgbClr val="1B786E"/>
              </a:solidFill>
              <a:latin typeface="Roboto"/>
              <a:ea typeface="Roboto"/>
              <a:cs typeface="Roboto"/>
              <a:sym typeface="Roboto"/>
            </a:endParaRPr>
          </a:p>
        </p:txBody>
      </p:sp>
      <p:grpSp>
        <p:nvGrpSpPr>
          <p:cNvPr id="307" name="Google Shape;307;p30"/>
          <p:cNvGrpSpPr/>
          <p:nvPr/>
        </p:nvGrpSpPr>
        <p:grpSpPr>
          <a:xfrm>
            <a:off x="3340848" y="1595143"/>
            <a:ext cx="1471352" cy="3001607"/>
            <a:chOff x="1917073" y="1575830"/>
            <a:chExt cx="1471352" cy="3001607"/>
          </a:xfrm>
        </p:grpSpPr>
        <p:cxnSp>
          <p:nvCxnSpPr>
            <p:cNvPr id="308" name="Google Shape;308;p30"/>
            <p:cNvCxnSpPr/>
            <p:nvPr/>
          </p:nvCxnSpPr>
          <p:spPr>
            <a:xfrm>
              <a:off x="2597529" y="1695421"/>
              <a:ext cx="718500" cy="741900"/>
            </a:xfrm>
            <a:prstGeom prst="straightConnector1">
              <a:avLst/>
            </a:prstGeom>
            <a:noFill/>
            <a:ln w="9525" cap="flat" cmpd="sng">
              <a:solidFill>
                <a:srgbClr val="1D7E74"/>
              </a:solidFill>
              <a:prstDash val="solid"/>
              <a:round/>
              <a:headEnd type="none" w="sm" len="sm"/>
              <a:tailEnd type="none" w="sm" len="sm"/>
            </a:ln>
          </p:spPr>
        </p:cxnSp>
        <p:sp>
          <p:nvSpPr>
            <p:cNvPr id="309" name="Google Shape;309;p30"/>
            <p:cNvSpPr/>
            <p:nvPr/>
          </p:nvSpPr>
          <p:spPr>
            <a:xfrm flipH="1">
              <a:off x="1917073" y="2306625"/>
              <a:ext cx="1418100" cy="143400"/>
            </a:xfrm>
            <a:prstGeom prst="parallelogram">
              <a:avLst>
                <a:gd name="adj" fmla="val 96952"/>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10" name="Google Shape;310;p30"/>
            <p:cNvSpPr/>
            <p:nvPr/>
          </p:nvSpPr>
          <p:spPr>
            <a:xfrm>
              <a:off x="1917307" y="2460450"/>
              <a:ext cx="1418100" cy="143400"/>
            </a:xfrm>
            <a:prstGeom prst="parallelogram">
              <a:avLst>
                <a:gd name="adj" fmla="val 96952"/>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txBox="1"/>
            <p:nvPr/>
          </p:nvSpPr>
          <p:spPr>
            <a:xfrm>
              <a:off x="2023725" y="3153638"/>
              <a:ext cx="1364700" cy="142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rgbClr val="1B786E"/>
                  </a:solidFill>
                  <a:latin typeface="Roboto"/>
                  <a:ea typeface="Roboto"/>
                  <a:cs typeface="Roboto"/>
                  <a:sym typeface="Roboto"/>
                </a:rPr>
                <a:t>Defendant Hospitalized</a:t>
              </a:r>
              <a:endParaRPr sz="1200">
                <a:solidFill>
                  <a:srgbClr val="1B786E"/>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1B786E"/>
                  </a:solidFill>
                  <a:latin typeface="Roboto"/>
                  <a:ea typeface="Roboto"/>
                  <a:cs typeface="Roboto"/>
                  <a:sym typeface="Roboto"/>
                </a:rPr>
                <a:t>Event Rescheduled 50 times</a:t>
              </a:r>
              <a:endParaRPr sz="1200">
                <a:solidFill>
                  <a:srgbClr val="1B786E"/>
                </a:solidFill>
                <a:latin typeface="Roboto"/>
                <a:ea typeface="Roboto"/>
                <a:cs typeface="Roboto"/>
                <a:sym typeface="Roboto"/>
              </a:endParaRPr>
            </a:p>
            <a:p>
              <a:pPr marL="0" lvl="0" indent="0" algn="l" rtl="0">
                <a:lnSpc>
                  <a:spcPct val="115000"/>
                </a:lnSpc>
                <a:spcBef>
                  <a:spcPts val="0"/>
                </a:spcBef>
                <a:spcAft>
                  <a:spcPts val="0"/>
                </a:spcAft>
                <a:buNone/>
              </a:pPr>
              <a:endParaRPr sz="800">
                <a:solidFill>
                  <a:srgbClr val="1B786E"/>
                </a:solidFill>
                <a:latin typeface="Roboto"/>
                <a:ea typeface="Roboto"/>
                <a:cs typeface="Roboto"/>
                <a:sym typeface="Roboto"/>
              </a:endParaRPr>
            </a:p>
            <a:p>
              <a:pPr marL="0" lvl="0" indent="0" algn="l" rtl="0">
                <a:lnSpc>
                  <a:spcPct val="115000"/>
                </a:lnSpc>
                <a:spcBef>
                  <a:spcPts val="1600"/>
                </a:spcBef>
                <a:spcAft>
                  <a:spcPts val="1600"/>
                </a:spcAft>
                <a:buNone/>
              </a:pPr>
              <a:endParaRPr sz="800">
                <a:solidFill>
                  <a:srgbClr val="1B786E"/>
                </a:solidFill>
                <a:latin typeface="Roboto"/>
                <a:ea typeface="Roboto"/>
                <a:cs typeface="Roboto"/>
                <a:sym typeface="Roboto"/>
              </a:endParaRPr>
            </a:p>
          </p:txBody>
        </p:sp>
        <p:sp>
          <p:nvSpPr>
            <p:cNvPr id="312" name="Google Shape;312;p30"/>
            <p:cNvSpPr txBox="1"/>
            <p:nvPr/>
          </p:nvSpPr>
          <p:spPr>
            <a:xfrm>
              <a:off x="2013741" y="1575830"/>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800">
                  <a:solidFill>
                    <a:srgbClr val="1B786E"/>
                  </a:solidFill>
                  <a:latin typeface="Roboto"/>
                  <a:ea typeface="Roboto"/>
                  <a:cs typeface="Roboto"/>
                  <a:sym typeface="Roboto"/>
                </a:rPr>
                <a:t>Dec 2018</a:t>
              </a:r>
              <a:endParaRPr sz="800">
                <a:solidFill>
                  <a:srgbClr val="1B786E"/>
                </a:solidFill>
                <a:latin typeface="Roboto"/>
                <a:ea typeface="Roboto"/>
                <a:cs typeface="Roboto"/>
                <a:sym typeface="Roboto"/>
              </a:endParaRPr>
            </a:p>
          </p:txBody>
        </p:sp>
        <p:sp>
          <p:nvSpPr>
            <p:cNvPr id="313" name="Google Shape;313;p30"/>
            <p:cNvSpPr txBox="1"/>
            <p:nvPr/>
          </p:nvSpPr>
          <p:spPr>
            <a:xfrm>
              <a:off x="2021560" y="2696830"/>
              <a:ext cx="11673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000" b="1">
                <a:solidFill>
                  <a:srgbClr val="1B786E"/>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31"/>
          <p:cNvGrpSpPr/>
          <p:nvPr/>
        </p:nvGrpSpPr>
        <p:grpSpPr>
          <a:xfrm>
            <a:off x="618820" y="1575830"/>
            <a:ext cx="1418334" cy="3020795"/>
            <a:chOff x="618820" y="1574025"/>
            <a:chExt cx="1418334" cy="3020795"/>
          </a:xfrm>
        </p:grpSpPr>
        <p:cxnSp>
          <p:nvCxnSpPr>
            <p:cNvPr id="319" name="Google Shape;319;p31"/>
            <p:cNvCxnSpPr/>
            <p:nvPr/>
          </p:nvCxnSpPr>
          <p:spPr>
            <a:xfrm>
              <a:off x="1299277" y="1695421"/>
              <a:ext cx="718500" cy="741900"/>
            </a:xfrm>
            <a:prstGeom prst="straightConnector1">
              <a:avLst/>
            </a:prstGeom>
            <a:noFill/>
            <a:ln w="9525" cap="flat" cmpd="sng">
              <a:solidFill>
                <a:srgbClr val="1D7E74"/>
              </a:solidFill>
              <a:prstDash val="solid"/>
              <a:round/>
              <a:headEnd type="none" w="sm" len="sm"/>
              <a:tailEnd type="none" w="sm" len="sm"/>
            </a:ln>
          </p:spPr>
        </p:cxnSp>
        <p:sp>
          <p:nvSpPr>
            <p:cNvPr id="320" name="Google Shape;320;p31"/>
            <p:cNvSpPr/>
            <p:nvPr/>
          </p:nvSpPr>
          <p:spPr>
            <a:xfrm flipH="1">
              <a:off x="618820" y="2306625"/>
              <a:ext cx="1418100" cy="143400"/>
            </a:xfrm>
            <a:prstGeom prst="parallelogram">
              <a:avLst>
                <a:gd name="adj" fmla="val 96952"/>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21" name="Google Shape;321;p31"/>
            <p:cNvSpPr/>
            <p:nvPr/>
          </p:nvSpPr>
          <p:spPr>
            <a:xfrm>
              <a:off x="619055" y="2460450"/>
              <a:ext cx="1418100" cy="143400"/>
            </a:xfrm>
            <a:prstGeom prst="parallelogram">
              <a:avLst>
                <a:gd name="adj" fmla="val 96952"/>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1"/>
            <p:cNvGrpSpPr/>
            <p:nvPr/>
          </p:nvGrpSpPr>
          <p:grpSpPr>
            <a:xfrm>
              <a:off x="719081" y="1574025"/>
              <a:ext cx="1197969" cy="3020795"/>
              <a:chOff x="1314039" y="1574025"/>
              <a:chExt cx="1197969" cy="3020795"/>
            </a:xfrm>
          </p:grpSpPr>
          <p:sp>
            <p:nvSpPr>
              <p:cNvPr id="323" name="Google Shape;323;p31"/>
              <p:cNvSpPr txBox="1"/>
              <p:nvPr/>
            </p:nvSpPr>
            <p:spPr>
              <a:xfrm>
                <a:off x="1324008" y="3151820"/>
                <a:ext cx="1188000" cy="144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200">
                    <a:solidFill>
                      <a:srgbClr val="1B786E"/>
                    </a:solidFill>
                    <a:latin typeface="Roboto"/>
                    <a:ea typeface="Roboto"/>
                    <a:cs typeface="Roboto"/>
                    <a:sym typeface="Roboto"/>
                  </a:rPr>
                  <a:t>Charge Filed</a:t>
                </a:r>
                <a:endParaRPr sz="1200">
                  <a:solidFill>
                    <a:srgbClr val="1B786E"/>
                  </a:solidFill>
                  <a:latin typeface="Roboto"/>
                  <a:ea typeface="Roboto"/>
                  <a:cs typeface="Roboto"/>
                  <a:sym typeface="Roboto"/>
                </a:endParaRPr>
              </a:p>
              <a:p>
                <a:pPr marL="0" lvl="0" indent="0" algn="l" rtl="0">
                  <a:lnSpc>
                    <a:spcPct val="100000"/>
                  </a:lnSpc>
                  <a:spcBef>
                    <a:spcPts val="0"/>
                  </a:spcBef>
                  <a:spcAft>
                    <a:spcPts val="0"/>
                  </a:spcAft>
                  <a:buNone/>
                </a:pPr>
                <a:r>
                  <a:rPr lang="en-GB" sz="1200">
                    <a:solidFill>
                      <a:srgbClr val="1B786E"/>
                    </a:solidFill>
                    <a:latin typeface="Roboto"/>
                    <a:ea typeface="Roboto"/>
                    <a:cs typeface="Roboto"/>
                    <a:sym typeface="Roboto"/>
                  </a:rPr>
                  <a:t>FTA</a:t>
                </a:r>
                <a:endParaRPr sz="1200">
                  <a:solidFill>
                    <a:srgbClr val="1B786E"/>
                  </a:solidFill>
                  <a:latin typeface="Roboto"/>
                  <a:ea typeface="Roboto"/>
                  <a:cs typeface="Roboto"/>
                  <a:sym typeface="Roboto"/>
                </a:endParaRPr>
              </a:p>
              <a:p>
                <a:pPr marL="0" lvl="0" indent="0" algn="l" rtl="0">
                  <a:lnSpc>
                    <a:spcPct val="100000"/>
                  </a:lnSpc>
                  <a:spcBef>
                    <a:spcPts val="0"/>
                  </a:spcBef>
                  <a:spcAft>
                    <a:spcPts val="0"/>
                  </a:spcAft>
                  <a:buNone/>
                </a:pPr>
                <a:r>
                  <a:rPr lang="en-GB" sz="1200">
                    <a:solidFill>
                      <a:srgbClr val="1B786E"/>
                    </a:solidFill>
                    <a:latin typeface="Roboto"/>
                    <a:ea typeface="Roboto"/>
                    <a:cs typeface="Roboto"/>
                    <a:sym typeface="Roboto"/>
                  </a:rPr>
                  <a:t>Bench Warrant Issued</a:t>
                </a:r>
                <a:endParaRPr sz="1200">
                  <a:solidFill>
                    <a:srgbClr val="1B786E"/>
                  </a:solidFill>
                  <a:latin typeface="Roboto"/>
                  <a:ea typeface="Roboto"/>
                  <a:cs typeface="Roboto"/>
                  <a:sym typeface="Roboto"/>
                </a:endParaRPr>
              </a:p>
              <a:p>
                <a:pPr marL="0" lvl="0" indent="0" algn="l" rtl="0">
                  <a:lnSpc>
                    <a:spcPct val="100000"/>
                  </a:lnSpc>
                  <a:spcBef>
                    <a:spcPts val="0"/>
                  </a:spcBef>
                  <a:spcAft>
                    <a:spcPts val="0"/>
                  </a:spcAft>
                  <a:buNone/>
                </a:pPr>
                <a:endParaRPr sz="1200">
                  <a:solidFill>
                    <a:srgbClr val="1B786E"/>
                  </a:solidFill>
                  <a:latin typeface="Roboto"/>
                  <a:ea typeface="Roboto"/>
                  <a:cs typeface="Roboto"/>
                  <a:sym typeface="Roboto"/>
                </a:endParaRPr>
              </a:p>
              <a:p>
                <a:pPr marL="0" lvl="0" indent="0" algn="l" rtl="0">
                  <a:lnSpc>
                    <a:spcPct val="115000"/>
                  </a:lnSpc>
                  <a:spcBef>
                    <a:spcPts val="0"/>
                  </a:spcBef>
                  <a:spcAft>
                    <a:spcPts val="1600"/>
                  </a:spcAft>
                  <a:buNone/>
                </a:pPr>
                <a:endParaRPr sz="800">
                  <a:solidFill>
                    <a:srgbClr val="1B786E"/>
                  </a:solidFill>
                  <a:latin typeface="Roboto"/>
                  <a:ea typeface="Roboto"/>
                  <a:cs typeface="Roboto"/>
                  <a:sym typeface="Roboto"/>
                </a:endParaRPr>
              </a:p>
            </p:txBody>
          </p:sp>
          <p:sp>
            <p:nvSpPr>
              <p:cNvPr id="324" name="Google Shape;324;p31"/>
              <p:cNvSpPr txBox="1"/>
              <p:nvPr/>
            </p:nvSpPr>
            <p:spPr>
              <a:xfrm>
                <a:off x="1314039"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800">
                    <a:solidFill>
                      <a:srgbClr val="1B786E"/>
                    </a:solidFill>
                    <a:latin typeface="Roboto"/>
                    <a:ea typeface="Roboto"/>
                    <a:cs typeface="Roboto"/>
                    <a:sym typeface="Roboto"/>
                  </a:rPr>
                  <a:t>June 2016</a:t>
                </a:r>
                <a:endParaRPr sz="800">
                  <a:solidFill>
                    <a:srgbClr val="1B786E"/>
                  </a:solidFill>
                  <a:latin typeface="Roboto"/>
                  <a:ea typeface="Roboto"/>
                  <a:cs typeface="Roboto"/>
                  <a:sym typeface="Roboto"/>
                </a:endParaRPr>
              </a:p>
            </p:txBody>
          </p:sp>
        </p:grpSp>
      </p:grpSp>
      <p:grpSp>
        <p:nvGrpSpPr>
          <p:cNvPr id="325" name="Google Shape;325;p31"/>
          <p:cNvGrpSpPr/>
          <p:nvPr/>
        </p:nvGrpSpPr>
        <p:grpSpPr>
          <a:xfrm>
            <a:off x="4511544" y="1575830"/>
            <a:ext cx="1418334" cy="3322895"/>
            <a:chOff x="4511544" y="1575830"/>
            <a:chExt cx="1418334" cy="3322895"/>
          </a:xfrm>
        </p:grpSpPr>
        <p:cxnSp>
          <p:nvCxnSpPr>
            <p:cNvPr id="326" name="Google Shape;326;p31"/>
            <p:cNvCxnSpPr/>
            <p:nvPr/>
          </p:nvCxnSpPr>
          <p:spPr>
            <a:xfrm>
              <a:off x="5192001"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327" name="Google Shape;327;p31"/>
            <p:cNvSpPr/>
            <p:nvPr/>
          </p:nvSpPr>
          <p:spPr>
            <a:xfrm flipH="1">
              <a:off x="4511544" y="2306625"/>
              <a:ext cx="14181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28" name="Google Shape;328;p31"/>
            <p:cNvSpPr/>
            <p:nvPr/>
          </p:nvSpPr>
          <p:spPr>
            <a:xfrm>
              <a:off x="4511779" y="2460450"/>
              <a:ext cx="14181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txBox="1"/>
            <p:nvPr/>
          </p:nvSpPr>
          <p:spPr>
            <a:xfrm>
              <a:off x="4619580" y="2696830"/>
              <a:ext cx="11673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000" b="1">
                <a:solidFill>
                  <a:srgbClr val="858585"/>
                </a:solidFill>
                <a:latin typeface="Roboto"/>
                <a:ea typeface="Roboto"/>
                <a:cs typeface="Roboto"/>
                <a:sym typeface="Roboto"/>
              </a:endParaRPr>
            </a:p>
          </p:txBody>
        </p:sp>
        <p:sp>
          <p:nvSpPr>
            <p:cNvPr id="330" name="Google Shape;330;p31"/>
            <p:cNvSpPr txBox="1"/>
            <p:nvPr/>
          </p:nvSpPr>
          <p:spPr>
            <a:xfrm>
              <a:off x="4621750" y="3153625"/>
              <a:ext cx="1288800" cy="174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FTA</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Bench Warrant </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FF0000"/>
                  </a:solidFill>
                  <a:latin typeface="Roboto"/>
                  <a:ea typeface="Roboto"/>
                  <a:cs typeface="Roboto"/>
                  <a:sym typeface="Roboto"/>
                </a:rPr>
                <a:t>Makes Wrong Court Appearance</a:t>
              </a:r>
              <a:endParaRPr sz="1200">
                <a:solidFill>
                  <a:srgbClr val="FF0000"/>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Bench Warrant Quashed</a:t>
              </a:r>
              <a:endParaRPr sz="1200">
                <a:solidFill>
                  <a:srgbClr val="858585"/>
                </a:solidFill>
                <a:latin typeface="Roboto"/>
                <a:ea typeface="Roboto"/>
                <a:cs typeface="Roboto"/>
                <a:sym typeface="Roboto"/>
              </a:endParaRPr>
            </a:p>
          </p:txBody>
        </p:sp>
        <p:sp>
          <p:nvSpPr>
            <p:cNvPr id="331" name="Google Shape;331;p31"/>
            <p:cNvSpPr txBox="1"/>
            <p:nvPr/>
          </p:nvSpPr>
          <p:spPr>
            <a:xfrm>
              <a:off x="4611761" y="1575830"/>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800">
                  <a:solidFill>
                    <a:srgbClr val="858585"/>
                  </a:solidFill>
                  <a:latin typeface="Roboto"/>
                  <a:ea typeface="Roboto"/>
                  <a:cs typeface="Roboto"/>
                  <a:sym typeface="Roboto"/>
                </a:rPr>
                <a:t>Sep 2016</a:t>
              </a:r>
              <a:endParaRPr sz="800">
                <a:solidFill>
                  <a:srgbClr val="858585"/>
                </a:solidFill>
                <a:latin typeface="Roboto"/>
                <a:ea typeface="Roboto"/>
                <a:cs typeface="Roboto"/>
                <a:sym typeface="Roboto"/>
              </a:endParaRPr>
            </a:p>
          </p:txBody>
        </p:sp>
      </p:grpSp>
      <p:grpSp>
        <p:nvGrpSpPr>
          <p:cNvPr id="332" name="Google Shape;332;p31"/>
          <p:cNvGrpSpPr/>
          <p:nvPr/>
        </p:nvGrpSpPr>
        <p:grpSpPr>
          <a:xfrm>
            <a:off x="7106128" y="1575830"/>
            <a:ext cx="1461697" cy="3457295"/>
            <a:chOff x="4511544" y="1575830"/>
            <a:chExt cx="1461697" cy="3457295"/>
          </a:xfrm>
        </p:grpSpPr>
        <p:cxnSp>
          <p:nvCxnSpPr>
            <p:cNvPr id="333" name="Google Shape;333;p31"/>
            <p:cNvCxnSpPr/>
            <p:nvPr/>
          </p:nvCxnSpPr>
          <p:spPr>
            <a:xfrm>
              <a:off x="5192001"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334" name="Google Shape;334;p31"/>
            <p:cNvSpPr/>
            <p:nvPr/>
          </p:nvSpPr>
          <p:spPr>
            <a:xfrm flipH="1">
              <a:off x="4511544" y="2306625"/>
              <a:ext cx="14181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35" name="Google Shape;335;p31"/>
            <p:cNvSpPr/>
            <p:nvPr/>
          </p:nvSpPr>
          <p:spPr>
            <a:xfrm>
              <a:off x="4511779" y="2460450"/>
              <a:ext cx="14181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txBox="1"/>
            <p:nvPr/>
          </p:nvSpPr>
          <p:spPr>
            <a:xfrm>
              <a:off x="4619580" y="2696830"/>
              <a:ext cx="11673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000" b="1">
                <a:solidFill>
                  <a:srgbClr val="858585"/>
                </a:solidFill>
                <a:latin typeface="Roboto"/>
                <a:ea typeface="Roboto"/>
                <a:cs typeface="Roboto"/>
                <a:sym typeface="Roboto"/>
              </a:endParaRPr>
            </a:p>
          </p:txBody>
        </p:sp>
        <p:sp>
          <p:nvSpPr>
            <p:cNvPr id="337" name="Google Shape;337;p31"/>
            <p:cNvSpPr txBox="1"/>
            <p:nvPr/>
          </p:nvSpPr>
          <p:spPr>
            <a:xfrm>
              <a:off x="4621741" y="3153625"/>
              <a:ext cx="1351500" cy="187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Bench Warrant Return Hearing</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Status Hearing</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Detained</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Hearing Held</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Prisoner Return</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Released on Bond</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Charge Disposed</a:t>
              </a:r>
              <a:endParaRPr sz="1200">
                <a:solidFill>
                  <a:srgbClr val="858585"/>
                </a:solidFill>
                <a:latin typeface="Roboto"/>
                <a:ea typeface="Roboto"/>
                <a:cs typeface="Roboto"/>
                <a:sym typeface="Roboto"/>
              </a:endParaRPr>
            </a:p>
          </p:txBody>
        </p:sp>
        <p:sp>
          <p:nvSpPr>
            <p:cNvPr id="338" name="Google Shape;338;p31"/>
            <p:cNvSpPr txBox="1"/>
            <p:nvPr/>
          </p:nvSpPr>
          <p:spPr>
            <a:xfrm>
              <a:off x="4611761" y="1575830"/>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800">
                  <a:solidFill>
                    <a:srgbClr val="858585"/>
                  </a:solidFill>
                  <a:latin typeface="Roboto"/>
                  <a:ea typeface="Roboto"/>
                  <a:cs typeface="Roboto"/>
                  <a:sym typeface="Roboto"/>
                </a:rPr>
                <a:t>April 2019</a:t>
              </a:r>
              <a:endParaRPr sz="800">
                <a:solidFill>
                  <a:srgbClr val="858585"/>
                </a:solidFill>
                <a:latin typeface="Roboto"/>
                <a:ea typeface="Roboto"/>
                <a:cs typeface="Roboto"/>
                <a:sym typeface="Roboto"/>
              </a:endParaRPr>
            </a:p>
          </p:txBody>
        </p:sp>
      </p:grpSp>
      <p:grpSp>
        <p:nvGrpSpPr>
          <p:cNvPr id="339" name="Google Shape;339;p31"/>
          <p:cNvGrpSpPr/>
          <p:nvPr/>
        </p:nvGrpSpPr>
        <p:grpSpPr>
          <a:xfrm>
            <a:off x="618820" y="1697226"/>
            <a:ext cx="1418334" cy="908428"/>
            <a:chOff x="618820" y="1695421"/>
            <a:chExt cx="1418334" cy="908428"/>
          </a:xfrm>
        </p:grpSpPr>
        <p:cxnSp>
          <p:nvCxnSpPr>
            <p:cNvPr id="340" name="Google Shape;340;p31"/>
            <p:cNvCxnSpPr/>
            <p:nvPr/>
          </p:nvCxnSpPr>
          <p:spPr>
            <a:xfrm>
              <a:off x="1299277" y="1695421"/>
              <a:ext cx="718500" cy="741900"/>
            </a:xfrm>
            <a:prstGeom prst="straightConnector1">
              <a:avLst/>
            </a:prstGeom>
            <a:noFill/>
            <a:ln w="9525" cap="flat" cmpd="sng">
              <a:solidFill>
                <a:srgbClr val="1D7E74"/>
              </a:solidFill>
              <a:prstDash val="solid"/>
              <a:round/>
              <a:headEnd type="none" w="sm" len="sm"/>
              <a:tailEnd type="none" w="sm" len="sm"/>
            </a:ln>
          </p:spPr>
        </p:cxnSp>
        <p:sp>
          <p:nvSpPr>
            <p:cNvPr id="341" name="Google Shape;341;p31"/>
            <p:cNvSpPr/>
            <p:nvPr/>
          </p:nvSpPr>
          <p:spPr>
            <a:xfrm flipH="1">
              <a:off x="618820" y="2306625"/>
              <a:ext cx="1418100" cy="143400"/>
            </a:xfrm>
            <a:prstGeom prst="parallelogram">
              <a:avLst>
                <a:gd name="adj" fmla="val 96952"/>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42" name="Google Shape;342;p31"/>
            <p:cNvSpPr/>
            <p:nvPr/>
          </p:nvSpPr>
          <p:spPr>
            <a:xfrm>
              <a:off x="619055" y="2460450"/>
              <a:ext cx="1418100" cy="143400"/>
            </a:xfrm>
            <a:prstGeom prst="parallelogram">
              <a:avLst>
                <a:gd name="adj" fmla="val 96952"/>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1917073" y="1695421"/>
            <a:ext cx="1418334" cy="908428"/>
            <a:chOff x="1917073" y="1695421"/>
            <a:chExt cx="1418334" cy="908428"/>
          </a:xfrm>
        </p:grpSpPr>
        <p:cxnSp>
          <p:nvCxnSpPr>
            <p:cNvPr id="344" name="Google Shape;344;p31"/>
            <p:cNvCxnSpPr/>
            <p:nvPr/>
          </p:nvCxnSpPr>
          <p:spPr>
            <a:xfrm>
              <a:off x="2597529" y="1695421"/>
              <a:ext cx="718500" cy="741900"/>
            </a:xfrm>
            <a:prstGeom prst="straightConnector1">
              <a:avLst/>
            </a:prstGeom>
            <a:noFill/>
            <a:ln w="9525" cap="flat" cmpd="sng">
              <a:solidFill>
                <a:srgbClr val="1D7E74"/>
              </a:solidFill>
              <a:prstDash val="solid"/>
              <a:round/>
              <a:headEnd type="none" w="sm" len="sm"/>
              <a:tailEnd type="none" w="sm" len="sm"/>
            </a:ln>
          </p:spPr>
        </p:cxnSp>
        <p:sp>
          <p:nvSpPr>
            <p:cNvPr id="345" name="Google Shape;345;p31"/>
            <p:cNvSpPr/>
            <p:nvPr/>
          </p:nvSpPr>
          <p:spPr>
            <a:xfrm flipH="1">
              <a:off x="1917073" y="2306625"/>
              <a:ext cx="1418100" cy="143400"/>
            </a:xfrm>
            <a:prstGeom prst="parallelogram">
              <a:avLst>
                <a:gd name="adj" fmla="val 96952"/>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46" name="Google Shape;346;p31"/>
            <p:cNvSpPr/>
            <p:nvPr/>
          </p:nvSpPr>
          <p:spPr>
            <a:xfrm>
              <a:off x="1917307" y="2460450"/>
              <a:ext cx="1418100" cy="143400"/>
            </a:xfrm>
            <a:prstGeom prst="parallelogram">
              <a:avLst>
                <a:gd name="adj" fmla="val 96952"/>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31"/>
          <p:cNvGrpSpPr/>
          <p:nvPr/>
        </p:nvGrpSpPr>
        <p:grpSpPr>
          <a:xfrm>
            <a:off x="4511544" y="1695421"/>
            <a:ext cx="1418334" cy="908428"/>
            <a:chOff x="4511544" y="1695421"/>
            <a:chExt cx="1418334" cy="908428"/>
          </a:xfrm>
        </p:grpSpPr>
        <p:cxnSp>
          <p:nvCxnSpPr>
            <p:cNvPr id="348" name="Google Shape;348;p31"/>
            <p:cNvCxnSpPr/>
            <p:nvPr/>
          </p:nvCxnSpPr>
          <p:spPr>
            <a:xfrm>
              <a:off x="5192001"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349" name="Google Shape;349;p31"/>
            <p:cNvSpPr/>
            <p:nvPr/>
          </p:nvSpPr>
          <p:spPr>
            <a:xfrm flipH="1">
              <a:off x="4511544" y="2306625"/>
              <a:ext cx="14181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50" name="Google Shape;350;p31"/>
            <p:cNvSpPr/>
            <p:nvPr/>
          </p:nvSpPr>
          <p:spPr>
            <a:xfrm>
              <a:off x="4511779" y="2460450"/>
              <a:ext cx="14181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351;p31"/>
          <p:cNvGrpSpPr/>
          <p:nvPr/>
        </p:nvGrpSpPr>
        <p:grpSpPr>
          <a:xfrm>
            <a:off x="5808702" y="1575830"/>
            <a:ext cx="1418334" cy="1028019"/>
            <a:chOff x="3214118" y="1575830"/>
            <a:chExt cx="1418334" cy="1028019"/>
          </a:xfrm>
        </p:grpSpPr>
        <p:cxnSp>
          <p:nvCxnSpPr>
            <p:cNvPr id="352" name="Google Shape;352;p31"/>
            <p:cNvCxnSpPr/>
            <p:nvPr/>
          </p:nvCxnSpPr>
          <p:spPr>
            <a:xfrm>
              <a:off x="3894575"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353" name="Google Shape;353;p31"/>
            <p:cNvSpPr/>
            <p:nvPr/>
          </p:nvSpPr>
          <p:spPr>
            <a:xfrm flipH="1">
              <a:off x="3214118" y="2306625"/>
              <a:ext cx="14181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54" name="Google Shape;354;p31"/>
            <p:cNvSpPr/>
            <p:nvPr/>
          </p:nvSpPr>
          <p:spPr>
            <a:xfrm>
              <a:off x="3214352" y="2460450"/>
              <a:ext cx="14181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txBox="1"/>
            <p:nvPr/>
          </p:nvSpPr>
          <p:spPr>
            <a:xfrm>
              <a:off x="3317101" y="1575830"/>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800">
                  <a:solidFill>
                    <a:srgbClr val="858585"/>
                  </a:solidFill>
                  <a:latin typeface="Roboto"/>
                  <a:ea typeface="Roboto"/>
                  <a:cs typeface="Roboto"/>
                  <a:sym typeface="Roboto"/>
                </a:rPr>
                <a:t>Nov 2016</a:t>
              </a:r>
              <a:endParaRPr sz="800">
                <a:solidFill>
                  <a:srgbClr val="858585"/>
                </a:solidFill>
                <a:latin typeface="Roboto"/>
                <a:ea typeface="Roboto"/>
                <a:cs typeface="Roboto"/>
                <a:sym typeface="Roboto"/>
              </a:endParaRPr>
            </a:p>
          </p:txBody>
        </p:sp>
      </p:grpSp>
      <p:grpSp>
        <p:nvGrpSpPr>
          <p:cNvPr id="356" name="Google Shape;356;p31"/>
          <p:cNvGrpSpPr/>
          <p:nvPr/>
        </p:nvGrpSpPr>
        <p:grpSpPr>
          <a:xfrm>
            <a:off x="7106128" y="1695421"/>
            <a:ext cx="1418334" cy="908428"/>
            <a:chOff x="4511544" y="1695421"/>
            <a:chExt cx="1418334" cy="908428"/>
          </a:xfrm>
        </p:grpSpPr>
        <p:cxnSp>
          <p:nvCxnSpPr>
            <p:cNvPr id="357" name="Google Shape;357;p31"/>
            <p:cNvCxnSpPr/>
            <p:nvPr/>
          </p:nvCxnSpPr>
          <p:spPr>
            <a:xfrm>
              <a:off x="5192001"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358" name="Google Shape;358;p31"/>
            <p:cNvSpPr/>
            <p:nvPr/>
          </p:nvSpPr>
          <p:spPr>
            <a:xfrm flipH="1">
              <a:off x="4511544" y="2306625"/>
              <a:ext cx="14181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59" name="Google Shape;359;p31"/>
            <p:cNvSpPr/>
            <p:nvPr/>
          </p:nvSpPr>
          <p:spPr>
            <a:xfrm>
              <a:off x="4511779" y="2460450"/>
              <a:ext cx="14181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31"/>
          <p:cNvSpPr txBox="1">
            <a:spLocks noGrp="1"/>
          </p:cNvSpPr>
          <p:nvPr>
            <p:ph type="title" idx="4294967295"/>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Case Walk through B - 5 FTAs</a:t>
            </a:r>
            <a:endParaRPr/>
          </a:p>
        </p:txBody>
      </p:sp>
      <p:grpSp>
        <p:nvGrpSpPr>
          <p:cNvPr id="361" name="Google Shape;361;p31"/>
          <p:cNvGrpSpPr/>
          <p:nvPr/>
        </p:nvGrpSpPr>
        <p:grpSpPr>
          <a:xfrm>
            <a:off x="5808702" y="1695421"/>
            <a:ext cx="1418334" cy="2195604"/>
            <a:chOff x="3214118" y="1695421"/>
            <a:chExt cx="1418334" cy="2195604"/>
          </a:xfrm>
        </p:grpSpPr>
        <p:cxnSp>
          <p:nvCxnSpPr>
            <p:cNvPr id="362" name="Google Shape;362;p31"/>
            <p:cNvCxnSpPr/>
            <p:nvPr/>
          </p:nvCxnSpPr>
          <p:spPr>
            <a:xfrm>
              <a:off x="3894575"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363" name="Google Shape;363;p31"/>
            <p:cNvSpPr/>
            <p:nvPr/>
          </p:nvSpPr>
          <p:spPr>
            <a:xfrm flipH="1">
              <a:off x="3214118" y="2306625"/>
              <a:ext cx="14181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64" name="Google Shape;364;p31"/>
            <p:cNvSpPr/>
            <p:nvPr/>
          </p:nvSpPr>
          <p:spPr>
            <a:xfrm>
              <a:off x="3214352" y="2460450"/>
              <a:ext cx="14181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txBox="1"/>
            <p:nvPr/>
          </p:nvSpPr>
          <p:spPr>
            <a:xfrm>
              <a:off x="3324920" y="2696830"/>
              <a:ext cx="11673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000" b="1">
                <a:solidFill>
                  <a:srgbClr val="858585"/>
                </a:solidFill>
                <a:latin typeface="Roboto"/>
                <a:ea typeface="Roboto"/>
                <a:cs typeface="Roboto"/>
                <a:sym typeface="Roboto"/>
              </a:endParaRPr>
            </a:p>
          </p:txBody>
        </p:sp>
        <p:sp>
          <p:nvSpPr>
            <p:cNvPr id="366" name="Google Shape;366;p31"/>
            <p:cNvSpPr txBox="1"/>
            <p:nvPr/>
          </p:nvSpPr>
          <p:spPr>
            <a:xfrm>
              <a:off x="3327092" y="3153625"/>
              <a:ext cx="1224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FTA</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Bench Warrant</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Released</a:t>
              </a:r>
              <a:endParaRPr sz="1200">
                <a:solidFill>
                  <a:srgbClr val="858585"/>
                </a:solidFill>
                <a:latin typeface="Roboto"/>
                <a:ea typeface="Roboto"/>
                <a:cs typeface="Roboto"/>
                <a:sym typeface="Roboto"/>
              </a:endParaRPr>
            </a:p>
          </p:txBody>
        </p:sp>
      </p:grpSp>
      <p:grpSp>
        <p:nvGrpSpPr>
          <p:cNvPr id="367" name="Google Shape;367;p31"/>
          <p:cNvGrpSpPr/>
          <p:nvPr/>
        </p:nvGrpSpPr>
        <p:grpSpPr>
          <a:xfrm>
            <a:off x="1917073" y="1575830"/>
            <a:ext cx="1418334" cy="3457295"/>
            <a:chOff x="1917073" y="1575830"/>
            <a:chExt cx="1418334" cy="3457295"/>
          </a:xfrm>
        </p:grpSpPr>
        <p:cxnSp>
          <p:nvCxnSpPr>
            <p:cNvPr id="368" name="Google Shape;368;p31"/>
            <p:cNvCxnSpPr/>
            <p:nvPr/>
          </p:nvCxnSpPr>
          <p:spPr>
            <a:xfrm>
              <a:off x="2597529" y="1695421"/>
              <a:ext cx="718500" cy="741900"/>
            </a:xfrm>
            <a:prstGeom prst="straightConnector1">
              <a:avLst/>
            </a:prstGeom>
            <a:noFill/>
            <a:ln w="9525" cap="flat" cmpd="sng">
              <a:solidFill>
                <a:srgbClr val="1D7E74"/>
              </a:solidFill>
              <a:prstDash val="solid"/>
              <a:round/>
              <a:headEnd type="none" w="sm" len="sm"/>
              <a:tailEnd type="none" w="sm" len="sm"/>
            </a:ln>
          </p:spPr>
        </p:cxnSp>
        <p:sp>
          <p:nvSpPr>
            <p:cNvPr id="369" name="Google Shape;369;p31"/>
            <p:cNvSpPr/>
            <p:nvPr/>
          </p:nvSpPr>
          <p:spPr>
            <a:xfrm flipH="1">
              <a:off x="1917073" y="2306625"/>
              <a:ext cx="1418100" cy="143400"/>
            </a:xfrm>
            <a:prstGeom prst="parallelogram">
              <a:avLst>
                <a:gd name="adj" fmla="val 96952"/>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70" name="Google Shape;370;p31"/>
            <p:cNvSpPr/>
            <p:nvPr/>
          </p:nvSpPr>
          <p:spPr>
            <a:xfrm>
              <a:off x="1917307" y="2460450"/>
              <a:ext cx="1418100" cy="143400"/>
            </a:xfrm>
            <a:prstGeom prst="parallelogram">
              <a:avLst>
                <a:gd name="adj" fmla="val 96952"/>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txBox="1"/>
            <p:nvPr/>
          </p:nvSpPr>
          <p:spPr>
            <a:xfrm>
              <a:off x="2023725" y="3153625"/>
              <a:ext cx="1311600" cy="1879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200">
                  <a:solidFill>
                    <a:srgbClr val="1B786E"/>
                  </a:solidFill>
                  <a:latin typeface="Roboto"/>
                  <a:ea typeface="Roboto"/>
                  <a:cs typeface="Roboto"/>
                  <a:sym typeface="Roboto"/>
                </a:rPr>
                <a:t>Detained</a:t>
              </a:r>
              <a:endParaRPr sz="800">
                <a:solidFill>
                  <a:srgbClr val="1B786E"/>
                </a:solidFill>
                <a:latin typeface="Roboto"/>
                <a:ea typeface="Roboto"/>
                <a:cs typeface="Roboto"/>
                <a:sym typeface="Roboto"/>
              </a:endParaRPr>
            </a:p>
            <a:p>
              <a:pPr marL="0" lvl="0" indent="0" algn="l" rtl="0">
                <a:lnSpc>
                  <a:spcPct val="100000"/>
                </a:lnSpc>
                <a:spcBef>
                  <a:spcPts val="0"/>
                </a:spcBef>
                <a:spcAft>
                  <a:spcPts val="0"/>
                </a:spcAft>
                <a:buNone/>
              </a:pPr>
              <a:r>
                <a:rPr lang="en-GB" sz="1200">
                  <a:solidFill>
                    <a:srgbClr val="1B786E"/>
                  </a:solidFill>
                  <a:latin typeface="Roboto"/>
                  <a:ea typeface="Roboto"/>
                  <a:cs typeface="Roboto"/>
                  <a:sym typeface="Roboto"/>
                </a:rPr>
                <a:t>Released</a:t>
              </a:r>
              <a:endParaRPr sz="1200">
                <a:solidFill>
                  <a:srgbClr val="1B786E"/>
                </a:solidFill>
                <a:latin typeface="Roboto"/>
                <a:ea typeface="Roboto"/>
                <a:cs typeface="Roboto"/>
                <a:sym typeface="Roboto"/>
              </a:endParaRPr>
            </a:p>
            <a:p>
              <a:pPr marL="0" lvl="0" indent="0" algn="l" rtl="0">
                <a:lnSpc>
                  <a:spcPct val="100000"/>
                </a:lnSpc>
                <a:spcBef>
                  <a:spcPts val="0"/>
                </a:spcBef>
                <a:spcAft>
                  <a:spcPts val="0"/>
                </a:spcAft>
                <a:buNone/>
              </a:pPr>
              <a:r>
                <a:rPr lang="en-GB" sz="1200">
                  <a:solidFill>
                    <a:srgbClr val="1B786E"/>
                  </a:solidFill>
                  <a:latin typeface="Roboto"/>
                  <a:ea typeface="Roboto"/>
                  <a:cs typeface="Roboto"/>
                  <a:sym typeface="Roboto"/>
                </a:rPr>
                <a:t>FTA</a:t>
              </a:r>
              <a:endParaRPr sz="1200">
                <a:solidFill>
                  <a:srgbClr val="1B786E"/>
                </a:solidFill>
                <a:latin typeface="Roboto"/>
                <a:ea typeface="Roboto"/>
                <a:cs typeface="Roboto"/>
                <a:sym typeface="Roboto"/>
              </a:endParaRPr>
            </a:p>
            <a:p>
              <a:pPr marL="0" lvl="0" indent="0" algn="l" rtl="0">
                <a:lnSpc>
                  <a:spcPct val="100000"/>
                </a:lnSpc>
                <a:spcBef>
                  <a:spcPts val="0"/>
                </a:spcBef>
                <a:spcAft>
                  <a:spcPts val="0"/>
                </a:spcAft>
                <a:buNone/>
              </a:pPr>
              <a:r>
                <a:rPr lang="en-GB" sz="1200">
                  <a:solidFill>
                    <a:srgbClr val="1B786E"/>
                  </a:solidFill>
                  <a:latin typeface="Roboto"/>
                  <a:ea typeface="Roboto"/>
                  <a:cs typeface="Roboto"/>
                  <a:sym typeface="Roboto"/>
                </a:rPr>
                <a:t>Bench Warrant</a:t>
              </a:r>
              <a:endParaRPr sz="1200">
                <a:solidFill>
                  <a:srgbClr val="1B786E"/>
                </a:solidFill>
                <a:latin typeface="Roboto"/>
                <a:ea typeface="Roboto"/>
                <a:cs typeface="Roboto"/>
                <a:sym typeface="Roboto"/>
              </a:endParaRPr>
            </a:p>
          </p:txBody>
        </p:sp>
        <p:sp>
          <p:nvSpPr>
            <p:cNvPr id="372" name="Google Shape;372;p31"/>
            <p:cNvSpPr txBox="1"/>
            <p:nvPr/>
          </p:nvSpPr>
          <p:spPr>
            <a:xfrm>
              <a:off x="2013741" y="1575830"/>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800">
                  <a:solidFill>
                    <a:srgbClr val="1B786E"/>
                  </a:solidFill>
                  <a:latin typeface="Roboto"/>
                  <a:ea typeface="Roboto"/>
                  <a:cs typeface="Roboto"/>
                  <a:sym typeface="Roboto"/>
                </a:rPr>
                <a:t>July 2016</a:t>
              </a:r>
              <a:endParaRPr sz="800">
                <a:solidFill>
                  <a:srgbClr val="1B786E"/>
                </a:solidFill>
                <a:latin typeface="Roboto"/>
                <a:ea typeface="Roboto"/>
                <a:cs typeface="Roboto"/>
                <a:sym typeface="Roboto"/>
              </a:endParaRPr>
            </a:p>
          </p:txBody>
        </p:sp>
      </p:grpSp>
      <p:grpSp>
        <p:nvGrpSpPr>
          <p:cNvPr id="373" name="Google Shape;373;p31"/>
          <p:cNvGrpSpPr/>
          <p:nvPr/>
        </p:nvGrpSpPr>
        <p:grpSpPr>
          <a:xfrm>
            <a:off x="3214118" y="1575830"/>
            <a:ext cx="1418334" cy="2315195"/>
            <a:chOff x="3214118" y="1575830"/>
            <a:chExt cx="1418334" cy="2315195"/>
          </a:xfrm>
        </p:grpSpPr>
        <p:cxnSp>
          <p:nvCxnSpPr>
            <p:cNvPr id="374" name="Google Shape;374;p31"/>
            <p:cNvCxnSpPr/>
            <p:nvPr/>
          </p:nvCxnSpPr>
          <p:spPr>
            <a:xfrm>
              <a:off x="3894575"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375" name="Google Shape;375;p31"/>
            <p:cNvSpPr/>
            <p:nvPr/>
          </p:nvSpPr>
          <p:spPr>
            <a:xfrm flipH="1">
              <a:off x="3214118" y="2306625"/>
              <a:ext cx="14181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376" name="Google Shape;376;p31"/>
            <p:cNvSpPr/>
            <p:nvPr/>
          </p:nvSpPr>
          <p:spPr>
            <a:xfrm>
              <a:off x="3214352" y="2460450"/>
              <a:ext cx="14181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txBox="1"/>
            <p:nvPr/>
          </p:nvSpPr>
          <p:spPr>
            <a:xfrm>
              <a:off x="3324920" y="2696830"/>
              <a:ext cx="11673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000" b="1">
                <a:solidFill>
                  <a:srgbClr val="858585"/>
                </a:solidFill>
                <a:latin typeface="Roboto"/>
                <a:ea typeface="Roboto"/>
                <a:cs typeface="Roboto"/>
                <a:sym typeface="Roboto"/>
              </a:endParaRPr>
            </a:p>
          </p:txBody>
        </p:sp>
        <p:sp>
          <p:nvSpPr>
            <p:cNvPr id="378" name="Google Shape;378;p31"/>
            <p:cNvSpPr txBox="1"/>
            <p:nvPr/>
          </p:nvSpPr>
          <p:spPr>
            <a:xfrm>
              <a:off x="3327075" y="3153625"/>
              <a:ext cx="12450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Status Hearing</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858585"/>
                  </a:solidFill>
                  <a:latin typeface="Roboto"/>
                  <a:ea typeface="Roboto"/>
                  <a:cs typeface="Roboto"/>
                  <a:sym typeface="Roboto"/>
                </a:rPr>
                <a:t>FTA</a:t>
              </a:r>
              <a:endParaRPr sz="1200">
                <a:solidFill>
                  <a:srgbClr val="858585"/>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858585"/>
                </a:solidFill>
                <a:latin typeface="Roboto"/>
                <a:ea typeface="Roboto"/>
                <a:cs typeface="Roboto"/>
                <a:sym typeface="Roboto"/>
              </a:endParaRPr>
            </a:p>
          </p:txBody>
        </p:sp>
        <p:sp>
          <p:nvSpPr>
            <p:cNvPr id="379" name="Google Shape;379;p31"/>
            <p:cNvSpPr txBox="1"/>
            <p:nvPr/>
          </p:nvSpPr>
          <p:spPr>
            <a:xfrm>
              <a:off x="3317101" y="1575830"/>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800">
                  <a:solidFill>
                    <a:srgbClr val="858585"/>
                  </a:solidFill>
                  <a:latin typeface="Roboto"/>
                  <a:ea typeface="Roboto"/>
                  <a:cs typeface="Roboto"/>
                  <a:sym typeface="Roboto"/>
                </a:rPr>
                <a:t>July 2016</a:t>
              </a:r>
              <a:endParaRPr sz="800">
                <a:solidFill>
                  <a:srgbClr val="858585"/>
                </a:solidFill>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32"/>
          <p:cNvPicPr preferRelativeResize="0"/>
          <p:nvPr/>
        </p:nvPicPr>
        <p:blipFill>
          <a:blip r:embed="rId3">
            <a:alphaModFix/>
          </a:blip>
          <a:stretch>
            <a:fillRect/>
          </a:stretch>
        </p:blipFill>
        <p:spPr>
          <a:xfrm>
            <a:off x="611075" y="213863"/>
            <a:ext cx="8098849" cy="471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33"/>
          <p:cNvPicPr preferRelativeResize="0"/>
          <p:nvPr/>
        </p:nvPicPr>
        <p:blipFill>
          <a:blip r:embed="rId3">
            <a:alphaModFix/>
          </a:blip>
          <a:stretch>
            <a:fillRect/>
          </a:stretch>
        </p:blipFill>
        <p:spPr>
          <a:xfrm>
            <a:off x="1380375" y="2859650"/>
            <a:ext cx="6383250" cy="2127750"/>
          </a:xfrm>
          <a:prstGeom prst="rect">
            <a:avLst/>
          </a:prstGeom>
          <a:noFill/>
          <a:ln>
            <a:noFill/>
          </a:ln>
        </p:spPr>
      </p:pic>
      <p:pic>
        <p:nvPicPr>
          <p:cNvPr id="390" name="Google Shape;390;p33"/>
          <p:cNvPicPr preferRelativeResize="0"/>
          <p:nvPr/>
        </p:nvPicPr>
        <p:blipFill>
          <a:blip r:embed="rId4">
            <a:alphaModFix/>
          </a:blip>
          <a:stretch>
            <a:fillRect/>
          </a:stretch>
        </p:blipFill>
        <p:spPr>
          <a:xfrm>
            <a:off x="1380388" y="149850"/>
            <a:ext cx="6383227" cy="2127750"/>
          </a:xfrm>
          <a:prstGeom prst="rect">
            <a:avLst/>
          </a:prstGeom>
          <a:noFill/>
          <a:ln>
            <a:noFill/>
          </a:ln>
        </p:spPr>
      </p:pic>
      <p:sp>
        <p:nvSpPr>
          <p:cNvPr id="391" name="Google Shape;391;p33"/>
          <p:cNvSpPr txBox="1"/>
          <p:nvPr/>
        </p:nvSpPr>
        <p:spPr>
          <a:xfrm>
            <a:off x="1380400" y="2282250"/>
            <a:ext cx="49626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Lato"/>
                <a:ea typeface="Lato"/>
                <a:cs typeface="Lato"/>
                <a:sym typeface="Lato"/>
              </a:rPr>
              <a:t>The proportion of possession of controlled substance increases over time.</a:t>
            </a:r>
            <a:endParaRPr>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34"/>
          <p:cNvPicPr preferRelativeResize="0"/>
          <p:nvPr/>
        </p:nvPicPr>
        <p:blipFill>
          <a:blip r:embed="rId3">
            <a:alphaModFix/>
          </a:blip>
          <a:stretch>
            <a:fillRect/>
          </a:stretch>
        </p:blipFill>
        <p:spPr>
          <a:xfrm>
            <a:off x="1491224" y="2984798"/>
            <a:ext cx="6161550" cy="2053850"/>
          </a:xfrm>
          <a:prstGeom prst="rect">
            <a:avLst/>
          </a:prstGeom>
          <a:noFill/>
          <a:ln>
            <a:noFill/>
          </a:ln>
        </p:spPr>
      </p:pic>
      <p:pic>
        <p:nvPicPr>
          <p:cNvPr id="397" name="Google Shape;397;p34"/>
          <p:cNvPicPr preferRelativeResize="0"/>
          <p:nvPr/>
        </p:nvPicPr>
        <p:blipFill>
          <a:blip r:embed="rId4">
            <a:alphaModFix/>
          </a:blip>
          <a:stretch>
            <a:fillRect/>
          </a:stretch>
        </p:blipFill>
        <p:spPr>
          <a:xfrm>
            <a:off x="1491225" y="367950"/>
            <a:ext cx="6161550" cy="2053850"/>
          </a:xfrm>
          <a:prstGeom prst="rect">
            <a:avLst/>
          </a:prstGeom>
          <a:noFill/>
          <a:ln>
            <a:noFill/>
          </a:ln>
        </p:spPr>
      </p:pic>
      <p:sp>
        <p:nvSpPr>
          <p:cNvPr id="398" name="Google Shape;398;p34"/>
          <p:cNvSpPr txBox="1"/>
          <p:nvPr/>
        </p:nvSpPr>
        <p:spPr>
          <a:xfrm>
            <a:off x="1491225" y="2421800"/>
            <a:ext cx="49626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Lato"/>
                <a:ea typeface="Lato"/>
                <a:cs typeface="Lato"/>
                <a:sym typeface="Lato"/>
              </a:rPr>
              <a:t>The count of top 10 charge types decreased by 80% in fta cases</a:t>
            </a:r>
            <a:endParaRPr>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04" name="Google Shape;404;p35"/>
          <p:cNvPicPr preferRelativeResize="0"/>
          <p:nvPr/>
        </p:nvPicPr>
        <p:blipFill>
          <a:blip r:embed="rId3">
            <a:alphaModFix/>
          </a:blip>
          <a:stretch>
            <a:fillRect/>
          </a:stretch>
        </p:blipFill>
        <p:spPr>
          <a:xfrm>
            <a:off x="321650" y="1321275"/>
            <a:ext cx="8500699" cy="364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a:p>
        </p:txBody>
      </p:sp>
      <p:sp>
        <p:nvSpPr>
          <p:cNvPr id="201" name="Google Shape;201;p18"/>
          <p:cNvSpPr txBox="1">
            <a:spLocks noGrp="1"/>
          </p:cNvSpPr>
          <p:nvPr>
            <p:ph type="body" idx="1"/>
          </p:nvPr>
        </p:nvSpPr>
        <p:spPr>
          <a:xfrm>
            <a:off x="1297500" y="1567550"/>
            <a:ext cx="7038900" cy="31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Charges of failure to appear (FTA) are common across both court and arrest records. FTA was the top felony arrest charge from FY 2015 and FY 2017, making up nearly 20% of felony arrests, and was the fifth most common offense in court records between 2010 and 2016.</a:t>
            </a:r>
            <a:endParaRPr/>
          </a:p>
          <a:p>
            <a:pPr marL="0" lvl="0" indent="0" algn="l" rtl="0">
              <a:spcBef>
                <a:spcPts val="1200"/>
              </a:spcBef>
              <a:spcAft>
                <a:spcPts val="0"/>
              </a:spcAft>
              <a:buNone/>
            </a:pPr>
            <a:r>
              <a:rPr lang="en-GB"/>
              <a:t>Focus groups and interviews with Public Defender Service (PDS) and Pretrial Services Agency (PSA) staff suggest that lack of transportation is a significant factor in failures to appear. Defendants may be indigent or they may prioritize other needs like food or rent above transportation.</a:t>
            </a:r>
            <a:endParaRPr/>
          </a:p>
          <a:p>
            <a:pPr marL="0" lvl="0" indent="0" algn="l" rtl="0">
              <a:spcBef>
                <a:spcPts val="1600"/>
              </a:spcBef>
              <a:spcAft>
                <a:spcPts val="1600"/>
              </a:spcAft>
              <a:buNone/>
            </a:pPr>
            <a:r>
              <a:rPr lang="en-GB"/>
              <a:t>PDS clients already receive metro cards from their attorney, and the attorney has described the effect on attendance as positive.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36"/>
          <p:cNvPicPr preferRelativeResize="0"/>
          <p:nvPr/>
        </p:nvPicPr>
        <p:blipFill>
          <a:blip r:embed="rId3">
            <a:alphaModFix/>
          </a:blip>
          <a:stretch>
            <a:fillRect/>
          </a:stretch>
        </p:blipFill>
        <p:spPr>
          <a:xfrm>
            <a:off x="2170525" y="753138"/>
            <a:ext cx="4725350" cy="3551075"/>
          </a:xfrm>
          <a:prstGeom prst="rect">
            <a:avLst/>
          </a:prstGeom>
          <a:noFill/>
          <a:ln>
            <a:noFill/>
          </a:ln>
        </p:spPr>
      </p:pic>
      <p:sp>
        <p:nvSpPr>
          <p:cNvPr id="410" name="Google Shape;410;p36"/>
          <p:cNvSpPr txBox="1"/>
          <p:nvPr/>
        </p:nvSpPr>
        <p:spPr>
          <a:xfrm>
            <a:off x="1645575" y="1843725"/>
            <a:ext cx="525000" cy="579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a:solidFill>
                  <a:srgbClr val="FFFFFF"/>
                </a:solidFill>
                <a:latin typeface="Lato"/>
                <a:ea typeface="Lato"/>
                <a:cs typeface="Lato"/>
                <a:sym typeface="Lato"/>
              </a:rPr>
              <a:t>fta rate</a:t>
            </a:r>
            <a:endParaRPr>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37"/>
          <p:cNvPicPr preferRelativeResize="0"/>
          <p:nvPr/>
        </p:nvPicPr>
        <p:blipFill>
          <a:blip r:embed="rId3">
            <a:alphaModFix/>
          </a:blip>
          <a:stretch>
            <a:fillRect/>
          </a:stretch>
        </p:blipFill>
        <p:spPr>
          <a:xfrm>
            <a:off x="1124150" y="870250"/>
            <a:ext cx="6797450" cy="4081351"/>
          </a:xfrm>
          <a:prstGeom prst="rect">
            <a:avLst/>
          </a:prstGeom>
          <a:noFill/>
          <a:ln>
            <a:noFill/>
          </a:ln>
        </p:spPr>
      </p:pic>
      <p:sp>
        <p:nvSpPr>
          <p:cNvPr id="416" name="Google Shape;416;p37"/>
          <p:cNvSpPr txBox="1"/>
          <p:nvPr/>
        </p:nvSpPr>
        <p:spPr>
          <a:xfrm>
            <a:off x="1432575" y="358150"/>
            <a:ext cx="4389000" cy="51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Lato"/>
                <a:ea typeface="Lato"/>
                <a:cs typeface="Lato"/>
                <a:sym typeface="Lato"/>
              </a:rPr>
              <a:t>Number of Judges &amp; FTAs</a:t>
            </a:r>
            <a:endParaRPr sz="2400">
              <a:solidFill>
                <a:srgbClr val="FFFF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Confounding Variables/ Limitations</a:t>
            </a:r>
            <a:endParaRPr/>
          </a:p>
        </p:txBody>
      </p:sp>
      <p:sp>
        <p:nvSpPr>
          <p:cNvPr id="422" name="Google Shape;422;p38"/>
          <p:cNvSpPr txBox="1">
            <a:spLocks noGrp="1"/>
          </p:cNvSpPr>
          <p:nvPr>
            <p:ph type="body" idx="1"/>
          </p:nvPr>
        </p:nvSpPr>
        <p:spPr>
          <a:xfrm>
            <a:off x="1297500" y="1142350"/>
            <a:ext cx="7038900" cy="357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Other potential confounds that could account for an FTA which we cannot control for given the limited variables available from court </a:t>
            </a:r>
            <a:r>
              <a:rPr lang="en-GB" dirty="0" smtClean="0"/>
              <a:t>data include:</a:t>
            </a:r>
            <a:endParaRPr dirty="0"/>
          </a:p>
          <a:p>
            <a:pPr marL="457200" lvl="0" indent="-311150" algn="l" rtl="0">
              <a:spcBef>
                <a:spcPts val="1600"/>
              </a:spcBef>
              <a:spcAft>
                <a:spcPts val="0"/>
              </a:spcAft>
              <a:buSzPts val="1300"/>
              <a:buChar char="●"/>
            </a:pPr>
            <a:r>
              <a:rPr lang="en-GB" dirty="0"/>
              <a:t>Mental &amp; Physical  health</a:t>
            </a:r>
            <a:endParaRPr dirty="0"/>
          </a:p>
          <a:p>
            <a:pPr marL="457200" lvl="0" indent="-311150" algn="l" rtl="0">
              <a:spcBef>
                <a:spcPts val="0"/>
              </a:spcBef>
              <a:spcAft>
                <a:spcPts val="0"/>
              </a:spcAft>
              <a:buSzPts val="1300"/>
              <a:buChar char="●"/>
            </a:pPr>
            <a:r>
              <a:rPr lang="en-GB" dirty="0"/>
              <a:t>Social economic factors </a:t>
            </a:r>
            <a:r>
              <a:rPr lang="en-GB" dirty="0" err="1"/>
              <a:t>e.g</a:t>
            </a:r>
            <a:r>
              <a:rPr lang="en-GB" dirty="0"/>
              <a:t>  Education, Employment, Income, Housing</a:t>
            </a:r>
            <a:endParaRPr dirty="0"/>
          </a:p>
          <a:p>
            <a:pPr marL="457200" lvl="0" indent="-311150" algn="l" rtl="0">
              <a:spcBef>
                <a:spcPts val="0"/>
              </a:spcBef>
              <a:spcAft>
                <a:spcPts val="0"/>
              </a:spcAft>
              <a:buSzPts val="1300"/>
              <a:buChar char="●"/>
            </a:pPr>
            <a:r>
              <a:rPr lang="en-GB" dirty="0" err="1"/>
              <a:t>Pretrial</a:t>
            </a:r>
            <a:r>
              <a:rPr lang="en-GB" dirty="0"/>
              <a:t> services Intervention - Recommendation from PSA to Judges to detain high risk defendants (felonies) forced to show up</a:t>
            </a:r>
            <a:endParaRPr dirty="0"/>
          </a:p>
          <a:p>
            <a:pPr marL="457200" lvl="0" indent="-311150" algn="l" rtl="0">
              <a:spcBef>
                <a:spcPts val="0"/>
              </a:spcBef>
              <a:spcAft>
                <a:spcPts val="0"/>
              </a:spcAft>
              <a:buSzPts val="1300"/>
              <a:buChar char="●"/>
            </a:pPr>
            <a:r>
              <a:rPr lang="en-GB" dirty="0"/>
              <a:t>Personal Information: Age, Drug Use Patterns</a:t>
            </a:r>
            <a:endParaRPr dirty="0"/>
          </a:p>
          <a:p>
            <a:pPr marL="0" lvl="0" indent="0" algn="l" rtl="0">
              <a:spcBef>
                <a:spcPts val="1600"/>
              </a:spcBef>
              <a:spcAft>
                <a:spcPts val="0"/>
              </a:spcAft>
              <a:buNone/>
            </a:pPr>
            <a:r>
              <a:rPr lang="en-US" dirty="0" smtClean="0"/>
              <a:t>However we believe that the rate of missed court appearances will potentially serve as a proxy for some of these highlighted confounds. From exploring the data, the highest number of missed court appearances was synonymous with drug usage and or mental health challenges.</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Ruling out Confounds - </a:t>
            </a:r>
            <a:r>
              <a:rPr lang="en-GB" i="1"/>
              <a:t>Stratified Randomized Control Trial Design</a:t>
            </a:r>
            <a:endParaRPr i="1"/>
          </a:p>
        </p:txBody>
      </p:sp>
      <p:sp>
        <p:nvSpPr>
          <p:cNvPr id="428" name="Google Shape;428;p39"/>
          <p:cNvSpPr txBox="1">
            <a:spLocks noGrp="1"/>
          </p:cNvSpPr>
          <p:nvPr>
            <p:ph type="body" idx="1"/>
          </p:nvPr>
        </p:nvSpPr>
        <p:spPr>
          <a:xfrm>
            <a:off x="1297500" y="1142350"/>
            <a:ext cx="7038900" cy="27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GB"/>
              <a:t>The design will involve assigning defendants to a treatment or control condition based on a stratified random sample design.  The assignment could be stratified by case type, age, etc. but the ideal form of stratification -- for which all of these other strata would be proxies  -- is risk of failure to appear itself.</a:t>
            </a:r>
            <a:endParaRPr/>
          </a:p>
          <a:p>
            <a:pPr marL="0" lvl="0" indent="0" algn="l" rtl="0">
              <a:spcBef>
                <a:spcPts val="1600"/>
              </a:spcBef>
              <a:spcAft>
                <a:spcPts val="0"/>
              </a:spcAft>
              <a:buNone/>
            </a:pPr>
            <a:r>
              <a:rPr lang="en-GB"/>
              <a:t>Defendants are blocked by their FTA likelihood are randomly assigned into treatment (receiving prepaid metro cards) and control groups with no intervention to avoid the selection bias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Design </a:t>
            </a:r>
            <a:r>
              <a:rPr lang="en-GB" dirty="0" smtClean="0"/>
              <a:t>– Randomized Control Trial</a:t>
            </a:r>
            <a:endParaRPr dirty="0"/>
          </a:p>
        </p:txBody>
      </p:sp>
      <p:graphicFrame>
        <p:nvGraphicFramePr>
          <p:cNvPr id="434" name="Google Shape;434;p40"/>
          <p:cNvGraphicFramePr/>
          <p:nvPr>
            <p:extLst>
              <p:ext uri="{D42A27DB-BD31-4B8C-83A1-F6EECF244321}">
                <p14:modId xmlns:p14="http://schemas.microsoft.com/office/powerpoint/2010/main" val="556918856"/>
              </p:ext>
            </p:extLst>
          </p:nvPr>
        </p:nvGraphicFramePr>
        <p:xfrm>
          <a:off x="1339400" y="1112641"/>
          <a:ext cx="6955100" cy="3230730"/>
        </p:xfrm>
        <a:graphic>
          <a:graphicData uri="http://schemas.openxmlformats.org/drawingml/2006/table">
            <a:tbl>
              <a:tblPr>
                <a:noFill/>
                <a:tableStyleId>{4E2D77CA-4999-4C57-9E61-132B454D22E7}</a:tableStyleId>
              </a:tblPr>
              <a:tblGrid>
                <a:gridCol w="1738775"/>
                <a:gridCol w="1738775"/>
                <a:gridCol w="1738775"/>
                <a:gridCol w="1738775"/>
              </a:tblGrid>
              <a:tr h="381000">
                <a:tc>
                  <a:txBody>
                    <a:bodyPr/>
                    <a:lstStyle/>
                    <a:p>
                      <a:pPr marL="0" lvl="0" indent="0" algn="l" rtl="0">
                        <a:spcBef>
                          <a:spcPts val="0"/>
                        </a:spcBef>
                        <a:spcAft>
                          <a:spcPts val="0"/>
                        </a:spcAft>
                        <a:buNone/>
                      </a:pPr>
                      <a:r>
                        <a:rPr lang="en-GB" dirty="0">
                          <a:solidFill>
                            <a:srgbClr val="FFFFFF"/>
                          </a:solidFill>
                        </a:rPr>
                        <a:t>Block</a:t>
                      </a:r>
                      <a:endParaRPr dirty="0">
                        <a:solidFill>
                          <a:srgbClr val="FFFFFF"/>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96200">
                <a:tc rowSpan="2">
                  <a:txBody>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GB">
                          <a:solidFill>
                            <a:srgbClr val="FFFFFF"/>
                          </a:solidFill>
                        </a:rPr>
                        <a:t>High Risk FTA</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GB" sz="1200" dirty="0">
                          <a:solidFill>
                            <a:schemeClr val="lt1"/>
                          </a:solidFill>
                        </a:rPr>
                        <a:t>                </a:t>
                      </a:r>
                      <a:r>
                        <a:rPr lang="en-GB" sz="1100" dirty="0">
                          <a:solidFill>
                            <a:schemeClr val="lt1"/>
                          </a:solidFill>
                        </a:rPr>
                        <a:t>R</a:t>
                      </a:r>
                      <a:r>
                        <a:rPr lang="en-GB" sz="1200" dirty="0">
                          <a:solidFill>
                            <a:schemeClr val="lt1"/>
                          </a:solidFill>
                        </a:rPr>
                        <a:t> </a:t>
                      </a:r>
                      <a:endParaRPr sz="1100" dirty="0">
                        <a:solidFill>
                          <a:srgbClr val="FFFFFF"/>
                        </a:solidFill>
                      </a:endParaRPr>
                    </a:p>
                    <a:p>
                      <a:pPr marL="0" lvl="0" indent="0" algn="l" rtl="0">
                        <a:spcBef>
                          <a:spcPts val="0"/>
                        </a:spcBef>
                        <a:spcAft>
                          <a:spcPts val="0"/>
                        </a:spcAft>
                        <a:buNone/>
                      </a:pPr>
                      <a:r>
                        <a:rPr lang="en-GB" sz="1100" dirty="0">
                          <a:solidFill>
                            <a:srgbClr val="FFFFFF"/>
                          </a:solidFill>
                        </a:rPr>
                        <a:t>High FTA Risk Defendants</a:t>
                      </a:r>
                      <a:endParaRPr sz="1200" dirty="0">
                        <a:solidFill>
                          <a:srgbClr val="FFFFFF"/>
                        </a:solidFill>
                      </a:endParaRPr>
                    </a:p>
                  </a:txBody>
                  <a:tcPr marL="91425" marR="91425" marT="91425" marB="91425"/>
                </a:tc>
                <a:tc>
                  <a:txBody>
                    <a:bodyPr/>
                    <a:lstStyle/>
                    <a:p>
                      <a:pPr marL="0" lvl="0" indent="0" algn="ctr" rtl="0">
                        <a:spcBef>
                          <a:spcPts val="0"/>
                        </a:spcBef>
                        <a:spcAft>
                          <a:spcPts val="0"/>
                        </a:spcAft>
                        <a:buNone/>
                      </a:pPr>
                      <a:r>
                        <a:rPr lang="en-GB" sz="1200">
                          <a:solidFill>
                            <a:srgbClr val="FFFFFF"/>
                          </a:solidFill>
                        </a:rPr>
                        <a:t>X</a:t>
                      </a:r>
                      <a:endParaRPr sz="1200">
                        <a:solidFill>
                          <a:srgbClr val="FFFFFF"/>
                        </a:solidFill>
                      </a:endParaRPr>
                    </a:p>
                    <a:p>
                      <a:pPr marL="0" lvl="0" indent="0" algn="ctr" rtl="0">
                        <a:spcBef>
                          <a:spcPts val="0"/>
                        </a:spcBef>
                        <a:spcAft>
                          <a:spcPts val="0"/>
                        </a:spcAft>
                        <a:buNone/>
                      </a:pPr>
                      <a:r>
                        <a:rPr lang="en-GB" sz="1200">
                          <a:solidFill>
                            <a:srgbClr val="FFFFFF"/>
                          </a:solidFill>
                        </a:rPr>
                        <a:t>Metro Card Intervention</a:t>
                      </a:r>
                      <a:endParaRPr sz="1200">
                        <a:solidFill>
                          <a:srgbClr val="FFFFFF"/>
                        </a:solidFill>
                      </a:endParaRPr>
                    </a:p>
                  </a:txBody>
                  <a:tcPr marL="91425" marR="91425" marT="91425" marB="91425"/>
                </a:tc>
                <a:tc>
                  <a:txBody>
                    <a:bodyPr/>
                    <a:lstStyle/>
                    <a:p>
                      <a:pPr marL="0" lvl="0" indent="0" algn="ctr" rtl="0">
                        <a:spcBef>
                          <a:spcPts val="0"/>
                        </a:spcBef>
                        <a:spcAft>
                          <a:spcPts val="0"/>
                        </a:spcAft>
                        <a:buNone/>
                      </a:pPr>
                      <a:r>
                        <a:rPr lang="en-GB">
                          <a:solidFill>
                            <a:srgbClr val="FFFFFF"/>
                          </a:solidFill>
                        </a:rPr>
                        <a:t>O </a:t>
                      </a:r>
                      <a:r>
                        <a:rPr lang="en-GB" sz="700">
                          <a:solidFill>
                            <a:srgbClr val="FFFFFF"/>
                          </a:solidFill>
                        </a:rPr>
                        <a:t>1,2</a:t>
                      </a:r>
                      <a:endParaRPr sz="700">
                        <a:solidFill>
                          <a:srgbClr val="FFFFFF"/>
                        </a:solidFill>
                      </a:endParaRPr>
                    </a:p>
                  </a:txBody>
                  <a:tcPr marL="91425" marR="91425" marT="91425" marB="91425"/>
                </a:tc>
              </a:tr>
              <a:tr h="381000">
                <a:tc vMerge="1">
                  <a:txBody>
                    <a:bodyPr/>
                    <a:lstStyle/>
                    <a:p>
                      <a:endParaRPr lang="en-US"/>
                    </a:p>
                  </a:txBody>
                  <a:tcPr/>
                </a:tc>
                <a:tc>
                  <a:txBody>
                    <a:bodyPr/>
                    <a:lstStyle/>
                    <a:p>
                      <a:pPr marL="0" lvl="0" indent="0" algn="l" rtl="0">
                        <a:spcBef>
                          <a:spcPts val="0"/>
                        </a:spcBef>
                        <a:spcAft>
                          <a:spcPts val="0"/>
                        </a:spcAft>
                        <a:buNone/>
                      </a:pPr>
                      <a:r>
                        <a:rPr lang="en-GB" sz="1100">
                          <a:solidFill>
                            <a:schemeClr val="lt1"/>
                          </a:solidFill>
                        </a:rPr>
                        <a:t>                  R</a:t>
                      </a:r>
                      <a:endParaRPr sz="1100">
                        <a:solidFill>
                          <a:schemeClr val="lt1"/>
                        </a:solidFill>
                      </a:endParaRPr>
                    </a:p>
                    <a:p>
                      <a:pPr marL="0" lvl="0" indent="0" algn="l" rtl="0">
                        <a:spcBef>
                          <a:spcPts val="0"/>
                        </a:spcBef>
                        <a:spcAft>
                          <a:spcPts val="0"/>
                        </a:spcAft>
                        <a:buNone/>
                      </a:pPr>
                      <a:r>
                        <a:rPr lang="en-GB" sz="1100">
                          <a:solidFill>
                            <a:schemeClr val="lt1"/>
                          </a:solidFill>
                        </a:rPr>
                        <a:t>High FTA Risk Defendants</a:t>
                      </a:r>
                      <a:r>
                        <a:rPr lang="en-GB" sz="1100">
                          <a:solidFill>
                            <a:srgbClr val="FFFFFF"/>
                          </a:solidFill>
                        </a:rPr>
                        <a:t> </a:t>
                      </a:r>
                      <a:endParaRPr sz="1100">
                        <a:solidFill>
                          <a:srgbClr val="FFFFFF"/>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a:solidFill>
                            <a:srgbClr val="FFFFFF"/>
                          </a:solidFill>
                        </a:rPr>
                        <a:t>             O </a:t>
                      </a:r>
                      <a:r>
                        <a:rPr lang="en-GB" sz="700">
                          <a:solidFill>
                            <a:srgbClr val="FFFFFF"/>
                          </a:solidFill>
                        </a:rPr>
                        <a:t>1,2</a:t>
                      </a:r>
                      <a:endParaRPr/>
                    </a:p>
                  </a:txBody>
                  <a:tcPr marL="91425" marR="91425" marT="91425" marB="91425"/>
                </a:tc>
              </a:tr>
              <a:tr h="381000">
                <a:tc rowSpan="2">
                  <a:txBody>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GB">
                          <a:solidFill>
                            <a:srgbClr val="FFFFFF"/>
                          </a:solidFill>
                        </a:rPr>
                        <a:t>Low Risk FTA</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GB" sz="1100">
                          <a:solidFill>
                            <a:schemeClr val="lt1"/>
                          </a:solidFill>
                        </a:rPr>
                        <a:t>                  R</a:t>
                      </a:r>
                      <a:endParaRPr sz="1100">
                        <a:solidFill>
                          <a:schemeClr val="lt1"/>
                        </a:solidFill>
                      </a:endParaRPr>
                    </a:p>
                    <a:p>
                      <a:pPr marL="0" lvl="0" indent="0" algn="l" rtl="0">
                        <a:spcBef>
                          <a:spcPts val="0"/>
                        </a:spcBef>
                        <a:spcAft>
                          <a:spcPts val="0"/>
                        </a:spcAft>
                        <a:buNone/>
                      </a:pPr>
                      <a:r>
                        <a:rPr lang="en-GB" sz="1100">
                          <a:solidFill>
                            <a:schemeClr val="lt1"/>
                          </a:solidFill>
                        </a:rPr>
                        <a:t>Low FTA Risk Defendants</a:t>
                      </a:r>
                      <a:endParaRPr sz="1100">
                        <a:solidFill>
                          <a:srgbClr val="FFFFFF"/>
                        </a:solidFill>
                      </a:endParaRPr>
                    </a:p>
                  </a:txBody>
                  <a:tcPr marL="91425" marR="91425" marT="91425" marB="91425"/>
                </a:tc>
                <a:tc>
                  <a:txBody>
                    <a:bodyPr/>
                    <a:lstStyle/>
                    <a:p>
                      <a:pPr marL="0" lvl="0" indent="0" algn="ctr" rtl="0">
                        <a:spcBef>
                          <a:spcPts val="0"/>
                        </a:spcBef>
                        <a:spcAft>
                          <a:spcPts val="0"/>
                        </a:spcAft>
                        <a:buNone/>
                      </a:pPr>
                      <a:r>
                        <a:rPr lang="en-GB" sz="1200">
                          <a:solidFill>
                            <a:schemeClr val="lt1"/>
                          </a:solidFill>
                        </a:rPr>
                        <a:t>X</a:t>
                      </a:r>
                      <a:endParaRPr sz="1200">
                        <a:solidFill>
                          <a:schemeClr val="lt1"/>
                        </a:solidFill>
                      </a:endParaRPr>
                    </a:p>
                    <a:p>
                      <a:pPr marL="0" lvl="0" indent="0" algn="ctr" rtl="0">
                        <a:spcBef>
                          <a:spcPts val="0"/>
                        </a:spcBef>
                        <a:spcAft>
                          <a:spcPts val="0"/>
                        </a:spcAft>
                        <a:buNone/>
                      </a:pPr>
                      <a:r>
                        <a:rPr lang="en-GB" sz="1200">
                          <a:solidFill>
                            <a:schemeClr val="lt1"/>
                          </a:solidFill>
                        </a:rPr>
                        <a:t>Metro Card Intervention</a:t>
                      </a:r>
                      <a:endParaRPr sz="1100">
                        <a:solidFill>
                          <a:srgbClr val="FFFFFF"/>
                        </a:solidFill>
                      </a:endParaRPr>
                    </a:p>
                  </a:txBody>
                  <a:tcPr marL="91425" marR="91425" marT="91425" marB="91425"/>
                </a:tc>
                <a:tc>
                  <a:txBody>
                    <a:bodyPr/>
                    <a:lstStyle/>
                    <a:p>
                      <a:pPr marL="0" lvl="0" indent="0" algn="l" rtl="0">
                        <a:spcBef>
                          <a:spcPts val="0"/>
                        </a:spcBef>
                        <a:spcAft>
                          <a:spcPts val="0"/>
                        </a:spcAft>
                        <a:buNone/>
                      </a:pPr>
                      <a:r>
                        <a:rPr lang="en-GB">
                          <a:solidFill>
                            <a:srgbClr val="FFFFFF"/>
                          </a:solidFill>
                        </a:rPr>
                        <a:t>             O </a:t>
                      </a:r>
                      <a:r>
                        <a:rPr lang="en-GB" sz="700">
                          <a:solidFill>
                            <a:srgbClr val="FFFFFF"/>
                          </a:solidFill>
                        </a:rPr>
                        <a:t>1,2</a:t>
                      </a:r>
                      <a:endParaRPr/>
                    </a:p>
                  </a:txBody>
                  <a:tcPr marL="91425" marR="91425" marT="91425" marB="91425"/>
                </a:tc>
              </a:tr>
              <a:tr h="381000">
                <a:tc vMerge="1">
                  <a:txBody>
                    <a:bodyPr/>
                    <a:lstStyle/>
                    <a:p>
                      <a:endParaRPr lang="en-US"/>
                    </a:p>
                  </a:txBody>
                  <a:tcPr/>
                </a:tc>
                <a:tc>
                  <a:txBody>
                    <a:bodyPr/>
                    <a:lstStyle/>
                    <a:p>
                      <a:pPr marL="0" lvl="0" indent="0" algn="l" rtl="0">
                        <a:spcBef>
                          <a:spcPts val="0"/>
                        </a:spcBef>
                        <a:spcAft>
                          <a:spcPts val="0"/>
                        </a:spcAft>
                        <a:buNone/>
                      </a:pPr>
                      <a:r>
                        <a:rPr lang="en-GB" sz="1100">
                          <a:solidFill>
                            <a:schemeClr val="lt1"/>
                          </a:solidFill>
                        </a:rPr>
                        <a:t>                  R</a:t>
                      </a:r>
                      <a:endParaRPr sz="1100">
                        <a:solidFill>
                          <a:schemeClr val="lt1"/>
                        </a:solidFill>
                      </a:endParaRPr>
                    </a:p>
                    <a:p>
                      <a:pPr marL="0" lvl="0" indent="0" algn="l" rtl="0">
                        <a:spcBef>
                          <a:spcPts val="0"/>
                        </a:spcBef>
                        <a:spcAft>
                          <a:spcPts val="0"/>
                        </a:spcAft>
                        <a:buNone/>
                      </a:pPr>
                      <a:r>
                        <a:rPr lang="en-GB" sz="1100">
                          <a:solidFill>
                            <a:schemeClr val="lt1"/>
                          </a:solidFill>
                        </a:rPr>
                        <a:t>Low FTA Risk Defendants</a:t>
                      </a:r>
                      <a:endParaRPr sz="1100">
                        <a:solidFill>
                          <a:srgbClr val="FFFFFF"/>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dirty="0">
                          <a:solidFill>
                            <a:srgbClr val="FFFFFF"/>
                          </a:solidFill>
                        </a:rPr>
                        <a:t>             O </a:t>
                      </a:r>
                      <a:r>
                        <a:rPr lang="en-GB" sz="700" dirty="0">
                          <a:solidFill>
                            <a:srgbClr val="FFFFFF"/>
                          </a:solidFill>
                        </a:rPr>
                        <a:t>1,2</a:t>
                      </a:r>
                      <a:endParaRPr dirty="0"/>
                    </a:p>
                  </a:txBody>
                  <a:tcPr marL="91425" marR="91425" marT="91425" marB="91425"/>
                </a:tc>
              </a:tr>
            </a:tbl>
          </a:graphicData>
        </a:graphic>
      </p:graphicFrame>
      <p:sp>
        <p:nvSpPr>
          <p:cNvPr id="2" name="TextBox 1"/>
          <p:cNvSpPr txBox="1"/>
          <p:nvPr/>
        </p:nvSpPr>
        <p:spPr>
          <a:xfrm>
            <a:off x="3014087" y="4404836"/>
            <a:ext cx="5760043" cy="738664"/>
          </a:xfrm>
          <a:prstGeom prst="rect">
            <a:avLst/>
          </a:prstGeom>
          <a:noFill/>
        </p:spPr>
        <p:txBody>
          <a:bodyPr wrap="square" rtlCol="0">
            <a:spAutoFit/>
          </a:bodyPr>
          <a:lstStyle/>
          <a:p>
            <a:r>
              <a:rPr lang="en-US" dirty="0" smtClean="0">
                <a:solidFill>
                  <a:schemeClr val="bg1"/>
                </a:solidFill>
              </a:rPr>
              <a:t>R – Randomized Allocation blocked by FTA Risk</a:t>
            </a:r>
          </a:p>
          <a:p>
            <a:r>
              <a:rPr lang="en-US" dirty="0" smtClean="0">
                <a:solidFill>
                  <a:schemeClr val="bg1"/>
                </a:solidFill>
              </a:rPr>
              <a:t>X – Intervention</a:t>
            </a:r>
          </a:p>
          <a:p>
            <a:r>
              <a:rPr lang="en-US" dirty="0">
                <a:solidFill>
                  <a:schemeClr val="bg1"/>
                </a:solidFill>
              </a:rPr>
              <a:t>O</a:t>
            </a:r>
            <a:r>
              <a:rPr lang="en-US" dirty="0" smtClean="0">
                <a:solidFill>
                  <a:schemeClr val="bg1"/>
                </a:solidFill>
              </a:rPr>
              <a:t> - Observation</a:t>
            </a:r>
            <a:endParaRPr lang="en-US"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Ensuring Predictive Results</a:t>
            </a:r>
            <a:endParaRPr/>
          </a:p>
        </p:txBody>
      </p:sp>
      <p:sp>
        <p:nvSpPr>
          <p:cNvPr id="440" name="Google Shape;440;p41"/>
          <p:cNvSpPr txBox="1"/>
          <p:nvPr/>
        </p:nvSpPr>
        <p:spPr>
          <a:xfrm>
            <a:off x="1297500" y="17436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marL="0" lvl="0" indent="0" algn="l" rtl="0">
              <a:spcBef>
                <a:spcPts val="0"/>
              </a:spcBef>
              <a:spcAft>
                <a:spcPts val="0"/>
              </a:spcAft>
              <a:buNone/>
            </a:pPr>
            <a:endParaRPr sz="1300">
              <a:solidFill>
                <a:srgbClr val="FFFFFF"/>
              </a:solidFill>
            </a:endParaRPr>
          </a:p>
        </p:txBody>
      </p:sp>
      <p:sp>
        <p:nvSpPr>
          <p:cNvPr id="441" name="Google Shape;441;p41"/>
          <p:cNvSpPr txBox="1">
            <a:spLocks noGrp="1"/>
          </p:cNvSpPr>
          <p:nvPr>
            <p:ph type="body" idx="1"/>
          </p:nvPr>
        </p:nvSpPr>
        <p:spPr>
          <a:xfrm>
            <a:off x="2030400" y="1743675"/>
            <a:ext cx="5877300" cy="808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Cleaning up the data to exclude any redundancy or ambiguous space in the dataset</a:t>
            </a:r>
            <a:endParaRPr>
              <a:solidFill>
                <a:srgbClr val="FFFFFF"/>
              </a:solidFill>
            </a:endParaRPr>
          </a:p>
        </p:txBody>
      </p:sp>
      <p:sp>
        <p:nvSpPr>
          <p:cNvPr id="442" name="Google Shape;442;p41"/>
          <p:cNvSpPr txBox="1"/>
          <p:nvPr/>
        </p:nvSpPr>
        <p:spPr>
          <a:xfrm>
            <a:off x="1297500" y="2658481"/>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marL="0" lvl="0" indent="0" algn="l" rtl="0">
              <a:spcBef>
                <a:spcPts val="0"/>
              </a:spcBef>
              <a:spcAft>
                <a:spcPts val="0"/>
              </a:spcAft>
              <a:buNone/>
            </a:pPr>
            <a:endParaRPr sz="1300">
              <a:solidFill>
                <a:srgbClr val="FFFFFF"/>
              </a:solidFill>
            </a:endParaRPr>
          </a:p>
        </p:txBody>
      </p:sp>
      <p:sp>
        <p:nvSpPr>
          <p:cNvPr id="443" name="Google Shape;443;p41"/>
          <p:cNvSpPr txBox="1">
            <a:spLocks noGrp="1"/>
          </p:cNvSpPr>
          <p:nvPr>
            <p:ph type="body" idx="1"/>
          </p:nvPr>
        </p:nvSpPr>
        <p:spPr>
          <a:xfrm>
            <a:off x="2030400" y="2552438"/>
            <a:ext cx="5877300" cy="808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Implementing multiple machine learning models (each with its unrelated methodologies, strengths and weaknesses) and making a comparative assessment of the results across the best performant models using accuracy metrics such as the Recall &amp; Precision at K-scores on a hold out set (2019).</a:t>
            </a:r>
            <a:endParaRPr>
              <a:solidFill>
                <a:srgbClr val="FFFFFF"/>
              </a:solidFill>
            </a:endParaRPr>
          </a:p>
        </p:txBody>
      </p:sp>
      <p:sp>
        <p:nvSpPr>
          <p:cNvPr id="444" name="Google Shape;444;p41"/>
          <p:cNvSpPr txBox="1"/>
          <p:nvPr/>
        </p:nvSpPr>
        <p:spPr>
          <a:xfrm>
            <a:off x="1297500" y="35733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445" name="Google Shape;445;p41"/>
          <p:cNvSpPr txBox="1">
            <a:spLocks noGrp="1"/>
          </p:cNvSpPr>
          <p:nvPr>
            <p:ph type="body" idx="1"/>
          </p:nvPr>
        </p:nvSpPr>
        <p:spPr>
          <a:xfrm>
            <a:off x="2030400" y="3573363"/>
            <a:ext cx="5877300" cy="808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Applying K-fold cross validation to assess our model performance across different test sets (sampling methods: stratified random sampling, cluster random sampling based on week)</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Model Predictive Features</a:t>
            </a:r>
            <a:endParaRPr/>
          </a:p>
        </p:txBody>
      </p:sp>
      <p:sp>
        <p:nvSpPr>
          <p:cNvPr id="451" name="Google Shape;451;p42"/>
          <p:cNvSpPr txBox="1"/>
          <p:nvPr/>
        </p:nvSpPr>
        <p:spPr>
          <a:xfrm>
            <a:off x="1082050" y="1249675"/>
            <a:ext cx="7635300" cy="3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rgbClr val="FFFFFF"/>
                </a:solidFill>
                <a:latin typeface="Lato"/>
                <a:ea typeface="Lato"/>
                <a:cs typeface="Lato"/>
                <a:sym typeface="Lato"/>
              </a:rPr>
              <a:t>1.  </a:t>
            </a:r>
            <a:r>
              <a:rPr lang="en-GB" sz="1000">
                <a:solidFill>
                  <a:srgbClr val="FFFFFF"/>
                </a:solidFill>
              </a:rPr>
              <a:t>COUNT(docket)                                                                                       12. SUM(receipts.CUM_COUNT(Case_ID)) </a:t>
            </a:r>
            <a:endParaRPr sz="1000">
              <a:solidFill>
                <a:srgbClr val="FFFFFF"/>
              </a:solidFill>
              <a:latin typeface="Lato"/>
              <a:ea typeface="Lato"/>
              <a:cs typeface="Lato"/>
              <a:sym typeface="Lato"/>
            </a:endParaRPr>
          </a:p>
          <a:p>
            <a:pPr marL="0" lvl="0" indent="0" algn="l" rtl="0">
              <a:spcBef>
                <a:spcPts val="0"/>
              </a:spcBef>
              <a:spcAft>
                <a:spcPts val="0"/>
              </a:spcAft>
              <a:buNone/>
            </a:pPr>
            <a:r>
              <a:rPr lang="en-GB" sz="1000">
                <a:solidFill>
                  <a:srgbClr val="FFFFFF"/>
                </a:solidFill>
                <a:latin typeface="Lato"/>
                <a:ea typeface="Lato"/>
                <a:cs typeface="Lato"/>
                <a:sym typeface="Lato"/>
              </a:rPr>
              <a:t>                                               </a:t>
            </a:r>
            <a:endParaRPr sz="1000">
              <a:solidFill>
                <a:srgbClr val="FFFFFF"/>
              </a:solidFill>
              <a:latin typeface="Lato"/>
              <a:ea typeface="Lato"/>
              <a:cs typeface="Lato"/>
              <a:sym typeface="Lato"/>
            </a:endParaRPr>
          </a:p>
          <a:p>
            <a:pPr marL="0" lvl="0" indent="0" algn="l" rtl="0">
              <a:spcBef>
                <a:spcPts val="0"/>
              </a:spcBef>
              <a:spcAft>
                <a:spcPts val="0"/>
              </a:spcAft>
              <a:buNone/>
            </a:pPr>
            <a:r>
              <a:rPr lang="en-GB" sz="1000">
                <a:solidFill>
                  <a:srgbClr val="FFFFFF"/>
                </a:solidFill>
                <a:latin typeface="Lato"/>
                <a:ea typeface="Lato"/>
                <a:cs typeface="Lato"/>
                <a:sym typeface="Lato"/>
              </a:rPr>
              <a:t>2.  </a:t>
            </a:r>
            <a:r>
              <a:rPr lang="en-GB" sz="1000">
                <a:solidFill>
                  <a:srgbClr val="FFFFFF"/>
                </a:solidFill>
              </a:rPr>
              <a:t>SUM(receipts.Payment_Amount)                                                            13. Party.NUM_UNIQUE(case.YEAR(File_Date))</a:t>
            </a:r>
            <a:endParaRPr sz="1000">
              <a:solidFill>
                <a:srgbClr val="FFFFFF"/>
              </a:solidFill>
              <a:latin typeface="Lato"/>
              <a:ea typeface="Lato"/>
              <a:cs typeface="Lato"/>
              <a:sym typeface="Lato"/>
            </a:endParaRPr>
          </a:p>
          <a:p>
            <a:pPr marL="0" lvl="0" indent="0" algn="l" rtl="0">
              <a:spcBef>
                <a:spcPts val="0"/>
              </a:spcBef>
              <a:spcAft>
                <a:spcPts val="0"/>
              </a:spcAft>
              <a:buNone/>
            </a:pPr>
            <a:endParaRPr sz="1000">
              <a:solidFill>
                <a:srgbClr val="FFFFFF"/>
              </a:solidFill>
              <a:latin typeface="Lato"/>
              <a:ea typeface="Lato"/>
              <a:cs typeface="Lato"/>
              <a:sym typeface="Lato"/>
            </a:endParaRPr>
          </a:p>
          <a:p>
            <a:pPr marL="0" lvl="0" indent="0" algn="l" rtl="0">
              <a:spcBef>
                <a:spcPts val="0"/>
              </a:spcBef>
              <a:spcAft>
                <a:spcPts val="0"/>
              </a:spcAft>
              <a:buNone/>
            </a:pPr>
            <a:r>
              <a:rPr lang="en-GB" sz="1000">
                <a:solidFill>
                  <a:srgbClr val="FFFFFF"/>
                </a:solidFill>
                <a:latin typeface="Lato"/>
                <a:ea typeface="Lato"/>
                <a:cs typeface="Lato"/>
                <a:sym typeface="Lato"/>
              </a:rPr>
              <a:t>3.  Unique charge type for each case                                                                                        14. </a:t>
            </a:r>
            <a:r>
              <a:rPr lang="en-GB" sz="1000">
                <a:solidFill>
                  <a:srgbClr val="FFFFFF"/>
                </a:solidFill>
              </a:rPr>
              <a:t>Party.NUM_UNIQUE(docket.case.Case_Type)</a:t>
            </a:r>
            <a:endParaRPr sz="1000">
              <a:solidFill>
                <a:srgbClr val="FFFFFF"/>
              </a:solidFill>
              <a:latin typeface="Lato"/>
              <a:ea typeface="Lato"/>
              <a:cs typeface="Lato"/>
              <a:sym typeface="Lato"/>
            </a:endParaRPr>
          </a:p>
          <a:p>
            <a:pPr marL="0" lvl="0" indent="0" algn="l" rtl="0">
              <a:spcBef>
                <a:spcPts val="0"/>
              </a:spcBef>
              <a:spcAft>
                <a:spcPts val="0"/>
              </a:spcAft>
              <a:buNone/>
            </a:pPr>
            <a:endParaRPr sz="1000">
              <a:solidFill>
                <a:srgbClr val="FFFFFF"/>
              </a:solidFill>
              <a:latin typeface="Lato"/>
              <a:ea typeface="Lato"/>
              <a:cs typeface="Lato"/>
              <a:sym typeface="Lato"/>
            </a:endParaRPr>
          </a:p>
          <a:p>
            <a:pPr marL="0" lvl="0" indent="0" algn="l" rtl="0">
              <a:spcBef>
                <a:spcPts val="0"/>
              </a:spcBef>
              <a:spcAft>
                <a:spcPts val="0"/>
              </a:spcAft>
              <a:buNone/>
            </a:pPr>
            <a:r>
              <a:rPr lang="en-GB" sz="1000">
                <a:solidFill>
                  <a:srgbClr val="FFFFFF"/>
                </a:solidFill>
                <a:latin typeface="Lato"/>
                <a:ea typeface="Lato"/>
                <a:cs typeface="Lato"/>
                <a:sym typeface="Lato"/>
              </a:rPr>
              <a:t>4. Unique number of judge for each case                                                                               15.  </a:t>
            </a:r>
            <a:r>
              <a:rPr lang="en-GB" sz="1000">
                <a:solidFill>
                  <a:srgbClr val="FFFFFF"/>
                </a:solidFill>
              </a:rPr>
              <a:t>COUNT(receipts)</a:t>
            </a:r>
            <a:endParaRPr sz="1000">
              <a:solidFill>
                <a:srgbClr val="FFFFFF"/>
              </a:solidFill>
              <a:latin typeface="Lato"/>
              <a:ea typeface="Lato"/>
              <a:cs typeface="Lato"/>
              <a:sym typeface="Lato"/>
            </a:endParaRPr>
          </a:p>
          <a:p>
            <a:pPr marL="0" lvl="0" indent="0" algn="l" rtl="0">
              <a:spcBef>
                <a:spcPts val="0"/>
              </a:spcBef>
              <a:spcAft>
                <a:spcPts val="0"/>
              </a:spcAft>
              <a:buNone/>
            </a:pPr>
            <a:endParaRPr sz="1000">
              <a:solidFill>
                <a:srgbClr val="FFFFFF"/>
              </a:solidFill>
              <a:latin typeface="Lato"/>
              <a:ea typeface="Lato"/>
              <a:cs typeface="Lato"/>
              <a:sym typeface="Lato"/>
            </a:endParaRPr>
          </a:p>
          <a:p>
            <a:pPr marL="0" lvl="0" indent="0" algn="l" rtl="0">
              <a:spcBef>
                <a:spcPts val="0"/>
              </a:spcBef>
              <a:spcAft>
                <a:spcPts val="0"/>
              </a:spcAft>
              <a:buNone/>
            </a:pPr>
            <a:r>
              <a:rPr lang="en-GB" sz="1000">
                <a:solidFill>
                  <a:srgbClr val="FFFFFF"/>
                </a:solidFill>
                <a:latin typeface="Lato"/>
                <a:ea typeface="Lato"/>
                <a:cs typeface="Lato"/>
                <a:sym typeface="Lato"/>
              </a:rPr>
              <a:t>5.  </a:t>
            </a:r>
            <a:r>
              <a:rPr lang="en-GB" sz="1000">
                <a:solidFill>
                  <a:srgbClr val="FFFFFF"/>
                </a:solidFill>
              </a:rPr>
              <a:t>Party.NUM_UNIQUE(attorney.Case_ID)                                                  16. Party.COUNT(receipts)</a:t>
            </a:r>
            <a:endParaRPr sz="1000">
              <a:solidFill>
                <a:srgbClr val="FFFFFF"/>
              </a:solidFill>
            </a:endParaRPr>
          </a:p>
          <a:p>
            <a:pPr marL="0" lvl="0" indent="0" algn="l" rtl="0">
              <a:spcBef>
                <a:spcPts val="0"/>
              </a:spcBef>
              <a:spcAft>
                <a:spcPts val="0"/>
              </a:spcAft>
              <a:buNone/>
            </a:pPr>
            <a:r>
              <a:rPr lang="en-GB" sz="1000">
                <a:solidFill>
                  <a:srgbClr val="FFFFFF"/>
                </a:solidFill>
              </a:rPr>
              <a:t>	</a:t>
            </a:r>
            <a:endParaRPr sz="1000">
              <a:solidFill>
                <a:srgbClr val="FFFFFF"/>
              </a:solidFill>
              <a:latin typeface="Lato"/>
              <a:ea typeface="Lato"/>
              <a:cs typeface="Lato"/>
              <a:sym typeface="Lato"/>
            </a:endParaRPr>
          </a:p>
          <a:p>
            <a:pPr marL="0" lvl="0" indent="0" algn="l" rtl="0">
              <a:spcBef>
                <a:spcPts val="0"/>
              </a:spcBef>
              <a:spcAft>
                <a:spcPts val="0"/>
              </a:spcAft>
              <a:buNone/>
            </a:pPr>
            <a:r>
              <a:rPr lang="en-GB" sz="1000">
                <a:solidFill>
                  <a:srgbClr val="FFFFFF"/>
                </a:solidFill>
                <a:latin typeface="Lato"/>
                <a:ea typeface="Lato"/>
                <a:cs typeface="Lato"/>
                <a:sym typeface="Lato"/>
              </a:rPr>
              <a:t>6.  </a:t>
            </a:r>
            <a:r>
              <a:rPr lang="en-GB" sz="1000">
                <a:solidFill>
                  <a:srgbClr val="FFFFFF"/>
                </a:solidFill>
              </a:rPr>
              <a:t>Party.SUM(receipts.Payment_Amount)                                                    17. Party.COUNT(docket)</a:t>
            </a:r>
            <a:endParaRPr sz="1000">
              <a:solidFill>
                <a:srgbClr val="FFFFFF"/>
              </a:solidFill>
            </a:endParaRPr>
          </a:p>
          <a:p>
            <a:pPr marL="0" lvl="0" indent="0" algn="l" rtl="0">
              <a:spcBef>
                <a:spcPts val="0"/>
              </a:spcBef>
              <a:spcAft>
                <a:spcPts val="0"/>
              </a:spcAft>
              <a:buNone/>
            </a:pPr>
            <a:endParaRPr sz="1000">
              <a:solidFill>
                <a:srgbClr val="FFFFFF"/>
              </a:solidFill>
            </a:endParaRPr>
          </a:p>
          <a:p>
            <a:pPr marL="0" lvl="0" indent="0" algn="l" rtl="0">
              <a:spcBef>
                <a:spcPts val="0"/>
              </a:spcBef>
              <a:spcAft>
                <a:spcPts val="0"/>
              </a:spcAft>
              <a:buNone/>
            </a:pPr>
            <a:r>
              <a:rPr lang="en-GB" sz="1000">
                <a:solidFill>
                  <a:srgbClr val="FFFFFF"/>
                </a:solidFill>
              </a:rPr>
              <a:t>7. Party.SUM(case.TIME_SINCE_LAST(docket.Date))                                18. Party.COUNT(attorney)</a:t>
            </a:r>
            <a:endParaRPr sz="1000">
              <a:solidFill>
                <a:srgbClr val="FFFFFF"/>
              </a:solidFill>
            </a:endParaRPr>
          </a:p>
          <a:p>
            <a:pPr marL="0" lvl="0" indent="0" algn="l" rtl="0">
              <a:spcBef>
                <a:spcPts val="0"/>
              </a:spcBef>
              <a:spcAft>
                <a:spcPts val="0"/>
              </a:spcAft>
              <a:buNone/>
            </a:pPr>
            <a:endParaRPr sz="1000">
              <a:solidFill>
                <a:srgbClr val="FFFFFF"/>
              </a:solidFill>
            </a:endParaRPr>
          </a:p>
          <a:p>
            <a:pPr marL="0" lvl="0" indent="0" algn="l" rtl="0">
              <a:spcBef>
                <a:spcPts val="0"/>
              </a:spcBef>
              <a:spcAft>
                <a:spcPts val="0"/>
              </a:spcAft>
              <a:buNone/>
            </a:pPr>
            <a:r>
              <a:rPr lang="en-GB" sz="1000">
                <a:solidFill>
                  <a:srgbClr val="FFFFFF"/>
                </a:solidFill>
              </a:rPr>
              <a:t>8. YEAR(File_Date)                                                                                       19. CUM_COUNT(party_label)</a:t>
            </a:r>
            <a:endParaRPr sz="1000">
              <a:solidFill>
                <a:srgbClr val="FFFFFF"/>
              </a:solidFill>
            </a:endParaRPr>
          </a:p>
          <a:p>
            <a:pPr marL="0" lvl="0" indent="0" algn="l" rtl="0">
              <a:spcBef>
                <a:spcPts val="0"/>
              </a:spcBef>
              <a:spcAft>
                <a:spcPts val="0"/>
              </a:spcAft>
              <a:buNone/>
            </a:pPr>
            <a:endParaRPr sz="1000">
              <a:solidFill>
                <a:srgbClr val="FFFFFF"/>
              </a:solidFill>
            </a:endParaRPr>
          </a:p>
          <a:p>
            <a:pPr marL="0" lvl="0" indent="0" algn="l" rtl="0">
              <a:spcBef>
                <a:spcPts val="0"/>
              </a:spcBef>
              <a:spcAft>
                <a:spcPts val="0"/>
              </a:spcAft>
              <a:buNone/>
            </a:pPr>
            <a:r>
              <a:rPr lang="en-GB" sz="1000">
                <a:solidFill>
                  <a:srgbClr val="FFFFFF"/>
                </a:solidFill>
              </a:rPr>
              <a:t>9. Party.SUM(receipts.CUM_COUNT(Case_ID))                                          20. Party.TIME_SINCE_LAST(case.File_Date)</a:t>
            </a:r>
            <a:endParaRPr sz="1000">
              <a:solidFill>
                <a:srgbClr val="FFFFFF"/>
              </a:solidFill>
            </a:endParaRPr>
          </a:p>
          <a:p>
            <a:pPr marL="0" lvl="0" indent="0" algn="l" rtl="0">
              <a:spcBef>
                <a:spcPts val="0"/>
              </a:spcBef>
              <a:spcAft>
                <a:spcPts val="0"/>
              </a:spcAft>
              <a:buNone/>
            </a:pPr>
            <a:endParaRPr sz="1000">
              <a:solidFill>
                <a:srgbClr val="FFFFFF"/>
              </a:solidFill>
            </a:endParaRPr>
          </a:p>
          <a:p>
            <a:pPr marL="0" lvl="0" indent="0" algn="l" rtl="0">
              <a:spcBef>
                <a:spcPts val="0"/>
              </a:spcBef>
              <a:spcAft>
                <a:spcPts val="0"/>
              </a:spcAft>
              <a:buNone/>
            </a:pPr>
            <a:r>
              <a:rPr lang="en-GB" sz="1000">
                <a:solidFill>
                  <a:srgbClr val="FFFFFF"/>
                </a:solidFill>
              </a:rPr>
              <a:t>10. Party.COUNT(case)                                                                                 21. Party.TIME_SINCE_FIRST(receipts.case.File_Date)</a:t>
            </a:r>
            <a:endParaRPr sz="1000">
              <a:solidFill>
                <a:srgbClr val="FFFFFF"/>
              </a:solidFill>
            </a:endParaRPr>
          </a:p>
          <a:p>
            <a:pPr marL="0" lvl="0" indent="0" algn="l" rtl="0">
              <a:spcBef>
                <a:spcPts val="0"/>
              </a:spcBef>
              <a:spcAft>
                <a:spcPts val="0"/>
              </a:spcAft>
              <a:buNone/>
            </a:pPr>
            <a:endParaRPr sz="1000">
              <a:solidFill>
                <a:srgbClr val="FFFFFF"/>
              </a:solidFill>
            </a:endParaRPr>
          </a:p>
          <a:p>
            <a:pPr marL="0" lvl="0" indent="0" algn="l" rtl="0">
              <a:spcBef>
                <a:spcPts val="0"/>
              </a:spcBef>
              <a:spcAft>
                <a:spcPts val="0"/>
              </a:spcAft>
              <a:buNone/>
            </a:pPr>
            <a:r>
              <a:rPr lang="en-GB" sz="1000">
                <a:solidFill>
                  <a:srgbClr val="FFFFFF"/>
                </a:solidFill>
              </a:rPr>
              <a:t>11. NUM_UNIQUE(receipts.Receipt_Number)                                              22. NUM_UNIQUE(docket.YEAR(Date))</a:t>
            </a:r>
            <a:endParaRPr sz="1000">
              <a:solidFill>
                <a:srgbClr val="FFFFFF"/>
              </a:solidFill>
            </a:endParaRPr>
          </a:p>
          <a:p>
            <a:pPr marL="0" lvl="0" indent="0" algn="l" rtl="0">
              <a:spcBef>
                <a:spcPts val="0"/>
              </a:spcBef>
              <a:spcAft>
                <a:spcPts val="0"/>
              </a:spcAft>
              <a:buNone/>
            </a:pPr>
            <a:endParaRPr sz="1000">
              <a:solidFill>
                <a:srgbClr val="FFFFFF"/>
              </a:solidFill>
              <a:latin typeface="Lato"/>
              <a:ea typeface="Lato"/>
              <a:cs typeface="Lato"/>
              <a:sym typeface="Lato"/>
            </a:endParaRPr>
          </a:p>
          <a:p>
            <a:pPr marL="0" lvl="0" indent="0" algn="l" rtl="0">
              <a:spcBef>
                <a:spcPts val="0"/>
              </a:spcBef>
              <a:spcAft>
                <a:spcPts val="0"/>
              </a:spcAft>
              <a:buNone/>
            </a:pPr>
            <a:endParaRPr sz="1000">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55"/>
        <p:cNvGrpSpPr/>
        <p:nvPr/>
      </p:nvGrpSpPr>
      <p:grpSpPr>
        <a:xfrm>
          <a:off x="0" y="0"/>
          <a:ext cx="0" cy="0"/>
          <a:chOff x="0" y="0"/>
          <a:chExt cx="0" cy="0"/>
        </a:xfrm>
      </p:grpSpPr>
      <p:sp>
        <p:nvSpPr>
          <p:cNvPr id="456" name="Google Shape;456;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Feature Importance</a:t>
            </a:r>
            <a:endParaRPr/>
          </a:p>
        </p:txBody>
      </p:sp>
      <p:pic>
        <p:nvPicPr>
          <p:cNvPr id="457" name="Google Shape;457;p43"/>
          <p:cNvPicPr preferRelativeResize="0"/>
          <p:nvPr/>
        </p:nvPicPr>
        <p:blipFill>
          <a:blip r:embed="rId3">
            <a:alphaModFix/>
          </a:blip>
          <a:stretch>
            <a:fillRect/>
          </a:stretch>
        </p:blipFill>
        <p:spPr>
          <a:xfrm>
            <a:off x="500150" y="1126400"/>
            <a:ext cx="3886809" cy="2767875"/>
          </a:xfrm>
          <a:prstGeom prst="rect">
            <a:avLst/>
          </a:prstGeom>
          <a:noFill/>
          <a:ln>
            <a:noFill/>
          </a:ln>
        </p:spPr>
      </p:pic>
      <p:pic>
        <p:nvPicPr>
          <p:cNvPr id="458" name="Google Shape;458;p43"/>
          <p:cNvPicPr preferRelativeResize="0"/>
          <p:nvPr/>
        </p:nvPicPr>
        <p:blipFill>
          <a:blip r:embed="rId4">
            <a:alphaModFix/>
          </a:blip>
          <a:stretch>
            <a:fillRect/>
          </a:stretch>
        </p:blipFill>
        <p:spPr>
          <a:xfrm>
            <a:off x="4866491" y="773224"/>
            <a:ext cx="4125109" cy="2948750"/>
          </a:xfrm>
          <a:prstGeom prst="rect">
            <a:avLst/>
          </a:prstGeom>
          <a:noFill/>
          <a:ln>
            <a:noFill/>
          </a:ln>
        </p:spPr>
      </p:pic>
      <p:sp>
        <p:nvSpPr>
          <p:cNvPr id="459" name="Google Shape;459;p43"/>
          <p:cNvSpPr txBox="1"/>
          <p:nvPr/>
        </p:nvSpPr>
        <p:spPr>
          <a:xfrm>
            <a:off x="-96112" y="3627200"/>
            <a:ext cx="4962600" cy="579000"/>
          </a:xfrm>
          <a:prstGeom prst="rect">
            <a:avLst/>
          </a:prstGeom>
          <a:noFill/>
          <a:ln>
            <a:noFill/>
          </a:ln>
        </p:spPr>
        <p:txBody>
          <a:bodyPr spcFirstLastPara="1" wrap="square" lIns="91425" tIns="91425" rIns="91425" bIns="91425" anchor="t" anchorCtr="0">
            <a:noAutofit/>
          </a:bodyPr>
          <a:lstStyle/>
          <a:p>
            <a:pPr marL="0" lvl="0" indent="0" algn="ctr" rtl="0">
              <a:spcBef>
                <a:spcPts val="1200"/>
              </a:spcBef>
              <a:spcAft>
                <a:spcPts val="0"/>
              </a:spcAft>
              <a:buNone/>
            </a:pPr>
            <a:r>
              <a:rPr lang="en-GB">
                <a:latin typeface="Lato"/>
                <a:ea typeface="Lato"/>
                <a:cs typeface="Lato"/>
                <a:sym typeface="Lato"/>
              </a:rPr>
              <a:t>LightGBM</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p:txBody>
      </p:sp>
      <p:sp>
        <p:nvSpPr>
          <p:cNvPr id="460" name="Google Shape;460;p43"/>
          <p:cNvSpPr txBox="1"/>
          <p:nvPr/>
        </p:nvSpPr>
        <p:spPr>
          <a:xfrm>
            <a:off x="4235300" y="3894275"/>
            <a:ext cx="4962600" cy="5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Lato"/>
                <a:ea typeface="Lato"/>
                <a:cs typeface="Lato"/>
                <a:sym typeface="Lato"/>
              </a:rPr>
              <a:t>RandomForest</a:t>
            </a:r>
            <a:endParaRPr>
              <a:latin typeface="Lato"/>
              <a:ea typeface="Lato"/>
              <a:cs typeface="Lato"/>
              <a:sym typeface="Lato"/>
            </a:endParaRPr>
          </a:p>
        </p:txBody>
      </p:sp>
      <p:sp>
        <p:nvSpPr>
          <p:cNvPr id="461" name="Google Shape;461;p43"/>
          <p:cNvSpPr txBox="1"/>
          <p:nvPr/>
        </p:nvSpPr>
        <p:spPr>
          <a:xfrm>
            <a:off x="2183875" y="4206200"/>
            <a:ext cx="4962600" cy="10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latin typeface="Lato"/>
                <a:ea typeface="Lato"/>
                <a:cs typeface="Lato"/>
                <a:sym typeface="Lato"/>
              </a:rPr>
              <a:t>party.NUM_UNIQUE(attorney.Case_ID) represents the total number of cases of current attorney in charge of the particular  case.</a:t>
            </a:r>
            <a:endParaRPr sz="1200">
              <a:latin typeface="Lato"/>
              <a:ea typeface="Lato"/>
              <a:cs typeface="Lato"/>
              <a:sym typeface="Lato"/>
            </a:endParaRPr>
          </a:p>
          <a:p>
            <a:pPr marL="0" lvl="0" indent="0" algn="l" rtl="0">
              <a:spcBef>
                <a:spcPts val="0"/>
              </a:spcBef>
              <a:spcAft>
                <a:spcPts val="0"/>
              </a:spcAft>
              <a:buNone/>
            </a:pPr>
            <a:r>
              <a:rPr lang="en-GB" sz="1200">
                <a:latin typeface="Lato"/>
                <a:ea typeface="Lato"/>
                <a:cs typeface="Lato"/>
                <a:sym typeface="Lato"/>
              </a:rPr>
              <a:t>Assumption : Normally attorney can show up for defendant, which doesn’t count as FTA. But if the defendant’s attorney has several cases at the same time, it is impossible to take care of all defendants.</a:t>
            </a:r>
            <a:endParaRPr sz="12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Preliminary Results</a:t>
            </a:r>
            <a:endParaRPr/>
          </a:p>
        </p:txBody>
      </p:sp>
      <p:pic>
        <p:nvPicPr>
          <p:cNvPr id="467" name="Google Shape;467;p44"/>
          <p:cNvPicPr preferRelativeResize="0"/>
          <p:nvPr/>
        </p:nvPicPr>
        <p:blipFill>
          <a:blip r:embed="rId3">
            <a:alphaModFix/>
          </a:blip>
          <a:stretch>
            <a:fillRect/>
          </a:stretch>
        </p:blipFill>
        <p:spPr>
          <a:xfrm>
            <a:off x="0" y="1764025"/>
            <a:ext cx="4488174" cy="3242325"/>
          </a:xfrm>
          <a:prstGeom prst="rect">
            <a:avLst/>
          </a:prstGeom>
          <a:noFill/>
          <a:ln>
            <a:noFill/>
          </a:ln>
        </p:spPr>
      </p:pic>
      <p:pic>
        <p:nvPicPr>
          <p:cNvPr id="468" name="Google Shape;468;p44"/>
          <p:cNvPicPr preferRelativeResize="0"/>
          <p:nvPr/>
        </p:nvPicPr>
        <p:blipFill rotWithShape="1">
          <a:blip r:embed="rId4">
            <a:alphaModFix/>
          </a:blip>
          <a:srcRect l="4580" t="1840" r="-4579" b="-1840"/>
          <a:stretch/>
        </p:blipFill>
        <p:spPr>
          <a:xfrm>
            <a:off x="4488175" y="22125"/>
            <a:ext cx="4899675" cy="2903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Google Shape;473;p45"/>
          <p:cNvPicPr preferRelativeResize="0"/>
          <p:nvPr/>
        </p:nvPicPr>
        <p:blipFill>
          <a:blip r:embed="rId3">
            <a:alphaModFix/>
          </a:blip>
          <a:stretch>
            <a:fillRect/>
          </a:stretch>
        </p:blipFill>
        <p:spPr>
          <a:xfrm>
            <a:off x="5466900" y="1276850"/>
            <a:ext cx="3503700" cy="3171825"/>
          </a:xfrm>
          <a:prstGeom prst="rect">
            <a:avLst/>
          </a:prstGeom>
          <a:noFill/>
          <a:ln>
            <a:noFill/>
          </a:ln>
        </p:spPr>
      </p:pic>
      <p:sp>
        <p:nvSpPr>
          <p:cNvPr id="474" name="Google Shape;474;p45"/>
          <p:cNvSpPr txBox="1"/>
          <p:nvPr/>
        </p:nvSpPr>
        <p:spPr>
          <a:xfrm>
            <a:off x="877775" y="1161125"/>
            <a:ext cx="4096200" cy="352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Lato"/>
              <a:ea typeface="Lato"/>
              <a:cs typeface="Lato"/>
              <a:sym typeface="Lato"/>
            </a:endParaRPr>
          </a:p>
          <a:p>
            <a:pPr marL="0" lvl="0" indent="0" algn="l" rtl="0">
              <a:spcBef>
                <a:spcPts val="0"/>
              </a:spcBef>
              <a:spcAft>
                <a:spcPts val="0"/>
              </a:spcAft>
              <a:buNone/>
            </a:pPr>
            <a:r>
              <a:rPr lang="en-GB" sz="1200">
                <a:solidFill>
                  <a:srgbClr val="FFFFFF"/>
                </a:solidFill>
                <a:latin typeface="Lato"/>
                <a:ea typeface="Lato"/>
                <a:cs typeface="Lato"/>
                <a:sym typeface="Lato"/>
              </a:rPr>
              <a:t>The party.NUM_UNIQUE(attorney.Case_ID)</a:t>
            </a:r>
            <a:endParaRPr sz="1200">
              <a:solidFill>
                <a:srgbClr val="FFFFFF"/>
              </a:solidFill>
              <a:latin typeface="Lato"/>
              <a:ea typeface="Lato"/>
              <a:cs typeface="Lato"/>
              <a:sym typeface="Lato"/>
            </a:endParaRPr>
          </a:p>
          <a:p>
            <a:pPr marL="0" lvl="0" indent="0" algn="l" rtl="0">
              <a:spcBef>
                <a:spcPts val="0"/>
              </a:spcBef>
              <a:spcAft>
                <a:spcPts val="0"/>
              </a:spcAft>
              <a:buNone/>
            </a:pPr>
            <a:r>
              <a:rPr lang="en-GB" sz="1200">
                <a:solidFill>
                  <a:srgbClr val="FFFFFF"/>
                </a:solidFill>
                <a:latin typeface="Lato"/>
                <a:ea typeface="Lato"/>
                <a:cs typeface="Lato"/>
                <a:sym typeface="Lato"/>
              </a:rPr>
              <a:t>which represents the number of unique cases the</a:t>
            </a:r>
            <a:endParaRPr sz="1200">
              <a:solidFill>
                <a:srgbClr val="FFFFFF"/>
              </a:solidFill>
              <a:latin typeface="Lato"/>
              <a:ea typeface="Lato"/>
              <a:cs typeface="Lato"/>
              <a:sym typeface="Lato"/>
            </a:endParaRPr>
          </a:p>
          <a:p>
            <a:pPr marL="0" lvl="0" indent="0" algn="l" rtl="0">
              <a:spcBef>
                <a:spcPts val="0"/>
              </a:spcBef>
              <a:spcAft>
                <a:spcPts val="0"/>
              </a:spcAft>
              <a:buNone/>
            </a:pPr>
            <a:r>
              <a:rPr lang="en-GB" sz="1200">
                <a:solidFill>
                  <a:srgbClr val="FFFFFF"/>
                </a:solidFill>
                <a:latin typeface="Lato"/>
                <a:ea typeface="Lato"/>
                <a:cs typeface="Lato"/>
                <a:sym typeface="Lato"/>
              </a:rPr>
              <a:t>attorney has been previously assigned. From our research</a:t>
            </a:r>
            <a:endParaRPr sz="1200">
              <a:solidFill>
                <a:srgbClr val="FFFFFF"/>
              </a:solidFill>
              <a:latin typeface="Lato"/>
              <a:ea typeface="Lato"/>
              <a:cs typeface="Lato"/>
              <a:sym typeface="Lato"/>
            </a:endParaRPr>
          </a:p>
          <a:p>
            <a:pPr marL="0" lvl="0" indent="0" algn="l" rtl="0">
              <a:spcBef>
                <a:spcPts val="0"/>
              </a:spcBef>
              <a:spcAft>
                <a:spcPts val="0"/>
              </a:spcAft>
              <a:buNone/>
            </a:pPr>
            <a:r>
              <a:rPr lang="en-GB" sz="1200">
                <a:solidFill>
                  <a:srgbClr val="FFFFFF"/>
                </a:solidFill>
                <a:latin typeface="Lato"/>
                <a:ea typeface="Lato"/>
                <a:cs typeface="Lato"/>
                <a:sym typeface="Lato"/>
              </a:rPr>
              <a:t>we found out that the court appointed public</a:t>
            </a:r>
            <a:endParaRPr sz="1200">
              <a:solidFill>
                <a:srgbClr val="FFFFFF"/>
              </a:solidFill>
              <a:latin typeface="Lato"/>
              <a:ea typeface="Lato"/>
              <a:cs typeface="Lato"/>
              <a:sym typeface="Lato"/>
            </a:endParaRPr>
          </a:p>
          <a:p>
            <a:pPr marL="0" lvl="0" indent="0" algn="l" rtl="0">
              <a:spcBef>
                <a:spcPts val="0"/>
              </a:spcBef>
              <a:spcAft>
                <a:spcPts val="0"/>
              </a:spcAft>
              <a:buNone/>
            </a:pPr>
            <a:r>
              <a:rPr lang="en-GB" sz="1200">
                <a:solidFill>
                  <a:srgbClr val="FFFFFF"/>
                </a:solidFill>
                <a:latin typeface="Lato"/>
                <a:ea typeface="Lato"/>
                <a:cs typeface="Lato"/>
                <a:sym typeface="Lato"/>
              </a:rPr>
              <a:t>defender attorneys are usually overburdened with</a:t>
            </a:r>
            <a:endParaRPr sz="1200">
              <a:solidFill>
                <a:srgbClr val="FFFFFF"/>
              </a:solidFill>
              <a:latin typeface="Lato"/>
              <a:ea typeface="Lato"/>
              <a:cs typeface="Lato"/>
              <a:sym typeface="Lato"/>
            </a:endParaRPr>
          </a:p>
          <a:p>
            <a:pPr marL="0" lvl="0" indent="0" algn="l" rtl="0">
              <a:spcBef>
                <a:spcPts val="0"/>
              </a:spcBef>
              <a:spcAft>
                <a:spcPts val="0"/>
              </a:spcAft>
              <a:buNone/>
            </a:pPr>
            <a:r>
              <a:rPr lang="en-GB" sz="1200">
                <a:solidFill>
                  <a:srgbClr val="FFFFFF"/>
                </a:solidFill>
                <a:latin typeface="Lato"/>
                <a:ea typeface="Lato"/>
                <a:cs typeface="Lato"/>
                <a:sym typeface="Lato"/>
              </a:rPr>
              <a:t>more cases than they can possibly give time to as</a:t>
            </a:r>
            <a:endParaRPr sz="1200">
              <a:solidFill>
                <a:srgbClr val="FFFFFF"/>
              </a:solidFill>
              <a:latin typeface="Lato"/>
              <a:ea typeface="Lato"/>
              <a:cs typeface="Lato"/>
              <a:sym typeface="Lato"/>
            </a:endParaRPr>
          </a:p>
          <a:p>
            <a:pPr marL="0" lvl="0" indent="0" algn="l" rtl="0">
              <a:spcBef>
                <a:spcPts val="0"/>
              </a:spcBef>
              <a:spcAft>
                <a:spcPts val="0"/>
              </a:spcAft>
              <a:buNone/>
            </a:pPr>
            <a:r>
              <a:rPr lang="en-GB" sz="1200">
                <a:solidFill>
                  <a:srgbClr val="FFFFFF"/>
                </a:solidFill>
                <a:latin typeface="Lato"/>
                <a:ea typeface="Lato"/>
                <a:cs typeface="Lato"/>
                <a:sym typeface="Lato"/>
              </a:rPr>
              <a:t>indigent defenders are assigned to them. There is no</a:t>
            </a:r>
            <a:endParaRPr sz="1200">
              <a:solidFill>
                <a:srgbClr val="FFFFFF"/>
              </a:solidFill>
              <a:latin typeface="Lato"/>
              <a:ea typeface="Lato"/>
              <a:cs typeface="Lato"/>
              <a:sym typeface="Lato"/>
            </a:endParaRPr>
          </a:p>
          <a:p>
            <a:pPr marL="0" lvl="0" indent="0" algn="l" rtl="0">
              <a:spcBef>
                <a:spcPts val="0"/>
              </a:spcBef>
              <a:spcAft>
                <a:spcPts val="0"/>
              </a:spcAft>
              <a:buNone/>
            </a:pPr>
            <a:r>
              <a:rPr lang="en-GB" sz="1200">
                <a:solidFill>
                  <a:srgbClr val="FFFFFF"/>
                </a:solidFill>
                <a:latin typeface="Lato"/>
                <a:ea typeface="Lato"/>
                <a:cs typeface="Lato"/>
                <a:sym typeface="Lato"/>
              </a:rPr>
              <a:t>guarantee that the public defenders would have</a:t>
            </a:r>
            <a:endParaRPr sz="1200">
              <a:solidFill>
                <a:srgbClr val="FFFFFF"/>
              </a:solidFill>
              <a:latin typeface="Lato"/>
              <a:ea typeface="Lato"/>
              <a:cs typeface="Lato"/>
              <a:sym typeface="Lato"/>
            </a:endParaRPr>
          </a:p>
          <a:p>
            <a:pPr marL="0" lvl="0" indent="0" algn="l" rtl="0">
              <a:spcBef>
                <a:spcPts val="0"/>
              </a:spcBef>
              <a:spcAft>
                <a:spcPts val="0"/>
              </a:spcAft>
              <a:buNone/>
            </a:pPr>
            <a:r>
              <a:rPr lang="en-GB" sz="1200">
                <a:solidFill>
                  <a:srgbClr val="FFFFFF"/>
                </a:solidFill>
                <a:latin typeface="Lato"/>
                <a:ea typeface="Lato"/>
                <a:cs typeface="Lato"/>
                <a:sym typeface="Lato"/>
              </a:rPr>
              <a:t>enough time to make a representation for them</a:t>
            </a:r>
            <a:endParaRPr sz="1200">
              <a:solidFill>
                <a:srgbClr val="FFFFFF"/>
              </a:solidFill>
              <a:latin typeface="Lato"/>
              <a:ea typeface="Lato"/>
              <a:cs typeface="Lato"/>
              <a:sym typeface="Lato"/>
            </a:endParaRPr>
          </a:p>
          <a:p>
            <a:pPr marL="0" lvl="0" indent="0" algn="l" rtl="0">
              <a:spcBef>
                <a:spcPts val="0"/>
              </a:spcBef>
              <a:spcAft>
                <a:spcPts val="0"/>
              </a:spcAft>
              <a:buNone/>
            </a:pPr>
            <a:r>
              <a:rPr lang="en-GB" sz="1200">
                <a:solidFill>
                  <a:srgbClr val="FFFFFF"/>
                </a:solidFill>
                <a:latin typeface="Lato"/>
                <a:ea typeface="Lato"/>
                <a:cs typeface="Lato"/>
                <a:sym typeface="Lato"/>
              </a:rPr>
              <a:t>especially when they do not show up.</a:t>
            </a:r>
            <a:endParaRPr sz="1200">
              <a:solidFill>
                <a:srgbClr val="FFFFFF"/>
              </a:solidFill>
              <a:latin typeface="Lato"/>
              <a:ea typeface="Lato"/>
              <a:cs typeface="Lato"/>
              <a:sym typeface="Lato"/>
            </a:endParaRPr>
          </a:p>
          <a:p>
            <a:pPr marL="0" lvl="0" indent="0" algn="l" rtl="0">
              <a:spcBef>
                <a:spcPts val="0"/>
              </a:spcBef>
              <a:spcAft>
                <a:spcPts val="0"/>
              </a:spcAft>
              <a:buNone/>
            </a:pPr>
            <a:endParaRPr sz="1200">
              <a:solidFill>
                <a:srgbClr val="FFFFFF"/>
              </a:solidFill>
              <a:latin typeface="Lato"/>
              <a:ea typeface="Lato"/>
              <a:cs typeface="Lato"/>
              <a:sym typeface="Lato"/>
            </a:endParaRPr>
          </a:p>
          <a:p>
            <a:pPr marL="0" lvl="0" indent="0" algn="l" rtl="0">
              <a:spcBef>
                <a:spcPts val="0"/>
              </a:spcBef>
              <a:spcAft>
                <a:spcPts val="0"/>
              </a:spcAft>
              <a:buNone/>
            </a:pPr>
            <a:r>
              <a:rPr lang="en-GB" sz="1200">
                <a:solidFill>
                  <a:srgbClr val="FFFFFF"/>
                </a:solidFill>
                <a:latin typeface="Lato"/>
                <a:ea typeface="Lato"/>
                <a:cs typeface="Lato"/>
                <a:sym typeface="Lato"/>
              </a:rPr>
              <a:t>Given that all 3 models rank the  </a:t>
            </a:r>
            <a:r>
              <a:rPr lang="en-GB" sz="1200">
                <a:solidFill>
                  <a:schemeClr val="lt1"/>
                </a:solidFill>
                <a:latin typeface="Lato"/>
                <a:ea typeface="Lato"/>
                <a:cs typeface="Lato"/>
                <a:sym typeface="Lato"/>
              </a:rPr>
              <a:t>party.NUM_UNIQUE as the most predictive feature for an FTA a conclusion validity is established and the DC Mayor’s office will take a closer look into this trend.</a:t>
            </a:r>
            <a:endParaRPr sz="1200">
              <a:solidFill>
                <a:srgbClr val="FFFFFF"/>
              </a:solidFill>
              <a:latin typeface="Lato"/>
              <a:ea typeface="Lato"/>
              <a:cs typeface="Lato"/>
              <a:sym typeface="Lato"/>
            </a:endParaRPr>
          </a:p>
        </p:txBody>
      </p:sp>
      <p:sp>
        <p:nvSpPr>
          <p:cNvPr id="475" name="Google Shape;475;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Preliminary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Question</a:t>
            </a:r>
            <a:endParaRPr/>
          </a:p>
        </p:txBody>
      </p:sp>
      <p:sp>
        <p:nvSpPr>
          <p:cNvPr id="207" name="Google Shape;207;p19"/>
          <p:cNvSpPr txBox="1">
            <a:spLocks noGrp="1"/>
          </p:cNvSpPr>
          <p:nvPr>
            <p:ph type="body" idx="1"/>
          </p:nvPr>
        </p:nvSpPr>
        <p:spPr>
          <a:xfrm>
            <a:off x="1297500" y="1567550"/>
            <a:ext cx="7038900" cy="31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seek to assist The Lab with an assessment of the probability that a defendant will miss a court appointment over the course of a case using data available at the outset of the case.</a:t>
            </a:r>
            <a:endParaRPr/>
          </a:p>
          <a:p>
            <a:pPr marL="0" lvl="0" indent="0" algn="l" rtl="0">
              <a:spcBef>
                <a:spcPts val="1600"/>
              </a:spcBef>
              <a:spcAft>
                <a:spcPts val="0"/>
              </a:spcAft>
              <a:buNone/>
            </a:pPr>
            <a:endParaRPr/>
          </a:p>
          <a:p>
            <a:pPr marL="0" lvl="0" indent="0" algn="l" rtl="0">
              <a:spcBef>
                <a:spcPts val="1600"/>
              </a:spcBef>
              <a:spcAft>
                <a:spcPts val="1600"/>
              </a:spcAft>
              <a:buNone/>
            </a:pPr>
            <a:r>
              <a:rPr lang="en-GB" i="1"/>
              <a:t>Given that transportation is widely reported barrier to court appearances, will the distribution of prepaid metro-transit cards increase court appearance rates among defendants?</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objective</a:t>
            </a:r>
            <a:endParaRPr/>
          </a:p>
        </p:txBody>
      </p:sp>
      <p:sp>
        <p:nvSpPr>
          <p:cNvPr id="213" name="Google Shape;213;p20"/>
          <p:cNvSpPr txBox="1">
            <a:spLocks noGrp="1"/>
          </p:cNvSpPr>
          <p:nvPr>
            <p:ph type="body" idx="1"/>
          </p:nvPr>
        </p:nvSpPr>
        <p:spPr>
          <a:xfrm>
            <a:off x="4018025" y="1567550"/>
            <a:ext cx="4318500" cy="1766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rPr>
              <a:t>We want to build a model that will allow us to assess the likelihood that a defendant will fail to appear using only the data that is available at the outset of a case. This will allow for greater precision in assessing the treatment effects associated with receiving a free MetroCard at the time of their release.</a:t>
            </a:r>
            <a:endParaRPr>
              <a:solidFill>
                <a:schemeClr val="lt1"/>
              </a:solidFil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Why does this matter?</a:t>
            </a:r>
            <a:endParaRPr/>
          </a:p>
        </p:txBody>
      </p:sp>
      <p:sp>
        <p:nvSpPr>
          <p:cNvPr id="219" name="Google Shape;219;p21"/>
          <p:cNvSpPr txBox="1">
            <a:spLocks noGrp="1"/>
          </p:cNvSpPr>
          <p:nvPr>
            <p:ph type="body" idx="1"/>
          </p:nvPr>
        </p:nvSpPr>
        <p:spPr>
          <a:xfrm>
            <a:off x="1297500" y="1567550"/>
            <a:ext cx="7038900" cy="22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Missed court appointments tax government agencies with otherwise avoidable costs. </a:t>
            </a:r>
            <a:endParaRPr/>
          </a:p>
          <a:p>
            <a:pPr marL="0" lvl="0" indent="0" algn="l" rtl="0">
              <a:spcBef>
                <a:spcPts val="1600"/>
              </a:spcBef>
              <a:spcAft>
                <a:spcPts val="0"/>
              </a:spcAft>
              <a:buNone/>
            </a:pPr>
            <a:r>
              <a:rPr lang="en-GB"/>
              <a:t>Staff at the DC Superior Court (DCSC), DC Public Defender Service (PDS), DC Pretrial Services Agency (PSA), Office of the Attorney General (OAG), and United States Attorney's Office (USAO), Metropolitan Police Department (MPD), and Department of Corrections (DOC) are burdened by efforts to: </a:t>
            </a:r>
            <a:endParaRPr/>
          </a:p>
          <a:p>
            <a:pPr marL="0" lvl="0" indent="0" algn="l" rtl="0">
              <a:spcBef>
                <a:spcPts val="1600"/>
              </a:spcBef>
              <a:spcAft>
                <a:spcPts val="0"/>
              </a:spcAft>
              <a:buNone/>
            </a:pPr>
            <a:r>
              <a:rPr lang="en-GB"/>
              <a:t>locate defendants, reschedule hearings, initiate warrants, execute warrants, adjudicate additional FTA charges, and manage the additional penalties imposed.</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1297500" y="393750"/>
            <a:ext cx="70389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Term Definitions</a:t>
            </a:r>
            <a:endParaRPr/>
          </a:p>
        </p:txBody>
      </p:sp>
      <p:sp>
        <p:nvSpPr>
          <p:cNvPr id="225" name="Google Shape;225;p22"/>
          <p:cNvSpPr txBox="1">
            <a:spLocks noGrp="1"/>
          </p:cNvSpPr>
          <p:nvPr>
            <p:ph type="body" idx="1"/>
          </p:nvPr>
        </p:nvSpPr>
        <p:spPr>
          <a:xfrm>
            <a:off x="1297500" y="1077700"/>
            <a:ext cx="7038900" cy="38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a:t>Case</a:t>
            </a:r>
            <a:r>
              <a:rPr lang="en-GB"/>
              <a:t>: Represents each unique legal case</a:t>
            </a:r>
            <a:endParaRPr/>
          </a:p>
          <a:p>
            <a:pPr marL="0" lvl="0" indent="0" algn="l" rtl="0">
              <a:spcBef>
                <a:spcPts val="1600"/>
              </a:spcBef>
              <a:spcAft>
                <a:spcPts val="0"/>
              </a:spcAft>
              <a:buNone/>
            </a:pPr>
            <a:r>
              <a:rPr lang="en-GB" i="1"/>
              <a:t>Party</a:t>
            </a:r>
            <a:r>
              <a:rPr lang="en-GB"/>
              <a:t>: The defendant or consumer who is the subject of a court case</a:t>
            </a:r>
            <a:endParaRPr/>
          </a:p>
          <a:p>
            <a:pPr marL="0" lvl="0" indent="0" algn="l" rtl="0">
              <a:spcBef>
                <a:spcPts val="1600"/>
              </a:spcBef>
              <a:spcAft>
                <a:spcPts val="0"/>
              </a:spcAft>
              <a:buNone/>
            </a:pPr>
            <a:r>
              <a:rPr lang="en-GB" i="1"/>
              <a:t>Court Docket</a:t>
            </a:r>
            <a:r>
              <a:rPr lang="en-GB"/>
              <a:t>: A record of the proceedings of a court case usually containing information about the parties such as the  judge, defendants and case events.</a:t>
            </a:r>
            <a:endParaRPr/>
          </a:p>
          <a:p>
            <a:pPr marL="0" lvl="0" indent="0" algn="l" rtl="0">
              <a:spcBef>
                <a:spcPts val="1600"/>
              </a:spcBef>
              <a:spcAft>
                <a:spcPts val="0"/>
              </a:spcAft>
              <a:buNone/>
            </a:pPr>
            <a:r>
              <a:rPr lang="en-GB" i="1"/>
              <a:t>Receipt</a:t>
            </a:r>
            <a:r>
              <a:rPr lang="en-GB"/>
              <a:t>: Payment records that may detail fines and fees paid by defendants (parties) to the DC superior courts for bench warrant bonds or to the Crime Victims Compensation Program that provides financial assistance and reimbursement to victims of crime.</a:t>
            </a:r>
            <a:endParaRPr/>
          </a:p>
          <a:p>
            <a:pPr marL="0" lvl="0" indent="0" algn="l" rtl="0">
              <a:spcBef>
                <a:spcPts val="1600"/>
              </a:spcBef>
              <a:spcAft>
                <a:spcPts val="0"/>
              </a:spcAft>
              <a:buNone/>
            </a:pPr>
            <a:r>
              <a:rPr lang="en-GB" i="1"/>
              <a:t>Attorney</a:t>
            </a:r>
            <a:r>
              <a:rPr lang="en-GB"/>
              <a:t>: Member of the judicial profession who represents a client in court when pleading or defending a case.</a:t>
            </a:r>
            <a:endParaRPr/>
          </a:p>
          <a:p>
            <a:pPr marL="0" lvl="0" indent="0" algn="l" rtl="0">
              <a:spcBef>
                <a:spcPts val="1600"/>
              </a:spcBef>
              <a:spcAft>
                <a:spcPts val="0"/>
              </a:spcAft>
              <a:buNone/>
            </a:pPr>
            <a:r>
              <a:rPr lang="en-GB" i="1"/>
              <a:t>Bench Warrant</a:t>
            </a:r>
            <a:r>
              <a:rPr lang="en-GB"/>
              <a:t>: Warrant issued by a judge for the arrest of a person who has violated court rules and is in contempt of court. The warrant gives police the powers to apprehend the defendant and bring them before the court to answer contempt charges.</a:t>
            </a:r>
            <a:endParaRPr/>
          </a:p>
          <a:p>
            <a:pPr marL="0" lvl="0" indent="0" algn="l" rtl="0">
              <a:spcBef>
                <a:spcPts val="1600"/>
              </a:spcBef>
              <a:spcAft>
                <a:spcPts val="0"/>
              </a:spcAft>
              <a:buNone/>
            </a:pPr>
            <a:r>
              <a:rPr lang="en-GB"/>
              <a:t> </a:t>
            </a:r>
            <a:endParaRPr/>
          </a:p>
          <a:p>
            <a:pPr marL="0" lvl="0" indent="0" algn="l" rtl="0">
              <a:spcBef>
                <a:spcPts val="1600"/>
              </a:spcBef>
              <a:spcAft>
                <a:spcPts val="1600"/>
              </a:spcAft>
              <a:buNone/>
            </a:pPr>
            <a:r>
              <a:rPr lang="en-GB"/>
              <a:t>Failure to Appear (FTA): When a defendant obligated to show up in court fails to appear and also has no representation.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Potential reasons for FTA</a:t>
            </a:r>
            <a:endParaRPr/>
          </a:p>
        </p:txBody>
      </p:sp>
      <p:sp>
        <p:nvSpPr>
          <p:cNvPr id="231" name="Google Shape;231;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Mental Health Challenges</a:t>
            </a:r>
            <a:endParaRPr/>
          </a:p>
          <a:p>
            <a:pPr marL="457200" lvl="0" indent="-311150" algn="l" rtl="0">
              <a:spcBef>
                <a:spcPts val="0"/>
              </a:spcBef>
              <a:spcAft>
                <a:spcPts val="0"/>
              </a:spcAft>
              <a:buSzPts val="1300"/>
              <a:buChar char="●"/>
            </a:pPr>
            <a:r>
              <a:rPr lang="en-GB"/>
              <a:t>Hospitalization</a:t>
            </a:r>
            <a:endParaRPr/>
          </a:p>
          <a:p>
            <a:pPr marL="457200" lvl="0" indent="-311150" algn="l" rtl="0">
              <a:spcBef>
                <a:spcPts val="0"/>
              </a:spcBef>
              <a:spcAft>
                <a:spcPts val="0"/>
              </a:spcAft>
              <a:buSzPts val="1300"/>
              <a:buChar char="●"/>
            </a:pPr>
            <a:r>
              <a:rPr lang="en-GB"/>
              <a:t>Other concerns including missing work</a:t>
            </a:r>
            <a:endParaRPr/>
          </a:p>
          <a:p>
            <a:pPr marL="457200" lvl="0" indent="-311150" algn="l" rtl="0">
              <a:spcBef>
                <a:spcPts val="0"/>
              </a:spcBef>
              <a:spcAft>
                <a:spcPts val="0"/>
              </a:spcAft>
              <a:buSzPts val="1300"/>
              <a:buChar char="●"/>
            </a:pPr>
            <a:r>
              <a:rPr lang="en-GB"/>
              <a:t>Ignorance about the severity of missing court appointments</a:t>
            </a:r>
            <a:endParaRPr/>
          </a:p>
          <a:p>
            <a:pPr marL="457200" lvl="0" indent="-311150" algn="l" rtl="0">
              <a:spcBef>
                <a:spcPts val="0"/>
              </a:spcBef>
              <a:spcAft>
                <a:spcPts val="0"/>
              </a:spcAft>
              <a:buSzPts val="1300"/>
              <a:buChar char="●"/>
            </a:pPr>
            <a:r>
              <a:rPr lang="en-GB"/>
              <a:t>Indigent defendants who might be unable to afford the cost of transportation</a:t>
            </a:r>
            <a:endParaRPr/>
          </a:p>
          <a:p>
            <a:pPr marL="457200" lvl="0" indent="-311150" algn="l" rtl="0">
              <a:spcBef>
                <a:spcPts val="0"/>
              </a:spcBef>
              <a:spcAft>
                <a:spcPts val="0"/>
              </a:spcAft>
              <a:buSzPts val="1300"/>
              <a:buChar char="●"/>
            </a:pPr>
            <a:r>
              <a:rPr lang="en-GB"/>
              <a:t>Confusion (defendants with multiple cases) </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4"/>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a:t>
            </a:r>
            <a:endParaRPr/>
          </a:p>
        </p:txBody>
      </p:sp>
      <p:sp>
        <p:nvSpPr>
          <p:cNvPr id="237" name="Google Shape;237;p24"/>
          <p:cNvSpPr txBox="1">
            <a:spLocks noGrp="1"/>
          </p:cNvSpPr>
          <p:nvPr>
            <p:ph type="body" idx="1"/>
          </p:nvPr>
        </p:nvSpPr>
        <p:spPr>
          <a:xfrm>
            <a:off x="1451400" y="1584850"/>
            <a:ext cx="6241200" cy="339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FFFF"/>
                </a:solidFill>
              </a:rPr>
              <a:t>Our data source is the District of Columbia </a:t>
            </a:r>
            <a:r>
              <a:rPr lang="en-GB" u="sng" dirty="0">
                <a:solidFill>
                  <a:schemeClr val="hlink"/>
                </a:solidFill>
                <a:hlinkClick r:id="rId3"/>
              </a:rPr>
              <a:t>Superior Court online case search </a:t>
            </a:r>
            <a:r>
              <a:rPr lang="en-GB" u="sng" dirty="0" err="1">
                <a:solidFill>
                  <a:schemeClr val="hlink"/>
                </a:solidFill>
                <a:hlinkClick r:id="rId3"/>
              </a:rPr>
              <a:t>eAccess</a:t>
            </a:r>
            <a:r>
              <a:rPr lang="en-GB" u="sng" dirty="0">
                <a:solidFill>
                  <a:schemeClr val="hlink"/>
                </a:solidFill>
                <a:hlinkClick r:id="rId3"/>
              </a:rPr>
              <a:t> portal</a:t>
            </a:r>
            <a:endParaRPr dirty="0">
              <a:solidFill>
                <a:srgbClr val="FFFFFF"/>
              </a:solidFill>
            </a:endParaRPr>
          </a:p>
          <a:p>
            <a:pPr marL="0" lvl="0" indent="0" algn="l" rtl="0">
              <a:spcBef>
                <a:spcPts val="1600"/>
              </a:spcBef>
              <a:spcAft>
                <a:spcPts val="0"/>
              </a:spcAft>
              <a:buNone/>
            </a:pPr>
            <a:r>
              <a:rPr lang="en-GB" dirty="0">
                <a:solidFill>
                  <a:srgbClr val="FFFFFF"/>
                </a:solidFill>
              </a:rPr>
              <a:t>The DC courts maintain and publish the data on administrative processing of each defendant’s case</a:t>
            </a:r>
            <a:r>
              <a:rPr lang="en-GB" dirty="0" smtClean="0">
                <a:solidFill>
                  <a:srgbClr val="FFFFFF"/>
                </a:solidFill>
              </a:rPr>
              <a:t>.</a:t>
            </a:r>
          </a:p>
          <a:p>
            <a:pPr marL="0" lvl="0" indent="0" algn="l" rtl="0">
              <a:spcBef>
                <a:spcPts val="1600"/>
              </a:spcBef>
              <a:spcAft>
                <a:spcPts val="0"/>
              </a:spcAft>
              <a:buNone/>
            </a:pPr>
            <a:r>
              <a:rPr lang="en-GB" dirty="0" smtClean="0">
                <a:solidFill>
                  <a:srgbClr val="FFFFFF"/>
                </a:solidFill>
              </a:rPr>
              <a:t>Developed API to scrape court data from 2006 - 2019</a:t>
            </a:r>
            <a:endParaRPr dirty="0">
              <a:solidFill>
                <a:srgbClr val="FFFFFF"/>
              </a:solidFill>
            </a:endParaRPr>
          </a:p>
          <a:p>
            <a:pPr marL="0" lvl="0" indent="0" algn="l" rtl="0">
              <a:spcBef>
                <a:spcPts val="1600"/>
              </a:spcBef>
              <a:spcAft>
                <a:spcPts val="1600"/>
              </a:spcAft>
              <a:buNone/>
            </a:pPr>
            <a:endParaRPr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Source &amp; Population</a:t>
            </a:r>
            <a:endParaRPr/>
          </a:p>
        </p:txBody>
      </p:sp>
      <p:sp>
        <p:nvSpPr>
          <p:cNvPr id="243" name="Google Shape;243;p25"/>
          <p:cNvSpPr txBox="1">
            <a:spLocks noGrp="1"/>
          </p:cNvSpPr>
          <p:nvPr>
            <p:ph type="body" idx="1"/>
          </p:nvPr>
        </p:nvSpPr>
        <p:spPr>
          <a:xfrm>
            <a:off x="1297500" y="1567550"/>
            <a:ext cx="7038900" cy="31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Theoretical Population:  All defendants over the course of the existence of the DCSC including defendants with published and unpublished court records. Some court records are not published because they might involve juveniles, are unavailable at the point of our data scraping, sealed or  expunged</a:t>
            </a:r>
            <a:endParaRPr/>
          </a:p>
          <a:p>
            <a:pPr marL="0" lvl="0" indent="0" algn="l" rtl="0">
              <a:spcBef>
                <a:spcPts val="1600"/>
              </a:spcBef>
              <a:spcAft>
                <a:spcPts val="0"/>
              </a:spcAft>
              <a:buNone/>
            </a:pPr>
            <a:r>
              <a:rPr lang="en-GB"/>
              <a:t>Accessible Population: All case information published to the DC Superior Court website.</a:t>
            </a:r>
            <a:endParaRPr/>
          </a:p>
          <a:p>
            <a:pPr marL="0" lvl="0" indent="0" algn="l" rtl="0">
              <a:spcBef>
                <a:spcPts val="1600"/>
              </a:spcBef>
              <a:spcAft>
                <a:spcPts val="1600"/>
              </a:spcAft>
              <a:buNone/>
            </a:pPr>
            <a:r>
              <a:rPr lang="en-GB"/>
              <a:t>Sampling Frame: The  sampling frame for our project is  the entire set of scraped misdemeanor court case information from 2006 through 2019.</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1760</Words>
  <Application>Microsoft Office PowerPoint</Application>
  <PresentationFormat>On-screen Show (16:9)</PresentationFormat>
  <Paragraphs>255</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Lato</vt:lpstr>
      <vt:lpstr>Arial</vt:lpstr>
      <vt:lpstr>Montserrat</vt:lpstr>
      <vt:lpstr>Courier New</vt:lpstr>
      <vt:lpstr>Roboto</vt:lpstr>
      <vt:lpstr>Focus</vt:lpstr>
      <vt:lpstr>Predicting Failure to Appear (FTA) in court cases</vt:lpstr>
      <vt:lpstr>Overview</vt:lpstr>
      <vt:lpstr>Project Question</vt:lpstr>
      <vt:lpstr>Project objective</vt:lpstr>
      <vt:lpstr>Why does this matter?</vt:lpstr>
      <vt:lpstr>Term Definitions</vt:lpstr>
      <vt:lpstr>Potential reasons for FTA</vt:lpstr>
      <vt:lpstr>Data</vt:lpstr>
      <vt:lpstr>Data Source &amp; Population</vt:lpstr>
      <vt:lpstr>DATA SCRAPING</vt:lpstr>
      <vt:lpstr>Data Model</vt:lpstr>
      <vt:lpstr>Features</vt:lpstr>
      <vt:lpstr>Distribution of unique court event days over case duration</vt:lpstr>
      <vt:lpstr>Case Walk through  - 301 appearances</vt:lpstr>
      <vt:lpstr>Case Walk through B - 5 FTAs</vt:lpstr>
      <vt:lpstr>PowerPoint Presentation</vt:lpstr>
      <vt:lpstr>PowerPoint Presentation</vt:lpstr>
      <vt:lpstr>PowerPoint Presentation</vt:lpstr>
      <vt:lpstr>PowerPoint Presentation</vt:lpstr>
      <vt:lpstr>PowerPoint Presentation</vt:lpstr>
      <vt:lpstr>PowerPoint Presentation</vt:lpstr>
      <vt:lpstr>Confounding Variables/ Limitations</vt:lpstr>
      <vt:lpstr>Ruling out Confounds - Stratified Randomized Control Trial Design</vt:lpstr>
      <vt:lpstr>Design – Randomized Control Trial</vt:lpstr>
      <vt:lpstr>Ensuring Predictive Results</vt:lpstr>
      <vt:lpstr>Model Predictive Features</vt:lpstr>
      <vt:lpstr>Feature Importance</vt:lpstr>
      <vt:lpstr>Preliminary Results</vt:lpstr>
      <vt:lpstr>Preliminary 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Failure to Appear (FTA) in court cases</dc:title>
  <cp:lastModifiedBy>Akinbule, Olatunji Oluwaseyi</cp:lastModifiedBy>
  <cp:revision>1</cp:revision>
  <dcterms:modified xsi:type="dcterms:W3CDTF">2020-01-13T22:13:45Z</dcterms:modified>
</cp:coreProperties>
</file>