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Montserrat" panose="020B0604020202020204" charset="0"/>
      <p:regular r:id="rId23"/>
      <p:bold r:id="rId24"/>
      <p:italic r:id="rId25"/>
      <p:boldItalic r:id="rId26"/>
    </p:embeddedFont>
    <p:embeddedFont>
      <p:font typeface="Roboto" panose="020B0604020202020204" charset="0"/>
      <p:regular r:id="rId27"/>
      <p:bold r:id="rId28"/>
      <p:italic r:id="rId29"/>
      <p:boldItalic r:id="rId30"/>
    </p:embeddedFont>
    <p:embeddedFont>
      <p:font typeface="Lato" panose="020B0604020202020204" charset="0"/>
      <p:regular r:id="rId31"/>
      <p:bold r:id="rId32"/>
      <p:italic r:id="rId33"/>
      <p:boldItalic r:id="rId34"/>
    </p:embeddedFont>
    <p:embeddedFont>
      <p:font typeface="Roboto Medium"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FF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CA3A1F1-B6FB-4FCE-B062-EC644FCAEAD6}">
  <a:tblStyle styleId="{DCA3A1F1-B6FB-4FCE-B062-EC644FCAEAD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13"/>
    <p:restoredTop sz="81373"/>
  </p:normalViewPr>
  <p:slideViewPr>
    <p:cSldViewPr snapToGrid="0">
      <p:cViewPr varScale="1">
        <p:scale>
          <a:sx n="80" d="100"/>
          <a:sy n="80" d="100"/>
        </p:scale>
        <p:origin x="1104"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936306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0634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5cc2d2f6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75cc2d2f6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Maddie</a:t>
            </a:r>
            <a:endParaRPr/>
          </a:p>
        </p:txBody>
      </p:sp>
    </p:spTree>
    <p:extLst>
      <p:ext uri="{BB962C8B-B14F-4D97-AF65-F5344CB8AC3E}">
        <p14:creationId xmlns:p14="http://schemas.microsoft.com/office/powerpoint/2010/main" val="2995806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75cf04d02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75cf04d02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TJ</a:t>
            </a:r>
            <a:endParaRPr/>
          </a:p>
        </p:txBody>
      </p:sp>
    </p:spTree>
    <p:extLst>
      <p:ext uri="{BB962C8B-B14F-4D97-AF65-F5344CB8AC3E}">
        <p14:creationId xmlns:p14="http://schemas.microsoft.com/office/powerpoint/2010/main" val="2038978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75cc2d2f6b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75cc2d2f6b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2413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75cc2d2f6b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75cc2d2f6b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1947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75cc2d2f6b_2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75cc2d2f6b_2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0880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75cc2d2f6b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75cc2d2f6b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25031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75cc2d2f6b_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75cc2d2f6b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5253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75cc2d2f6b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75cc2d2f6b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Lato"/>
                <a:ea typeface="Lato"/>
                <a:cs typeface="Lato"/>
                <a:sym typeface="Lato"/>
              </a:rPr>
              <a:t>Olivia</a:t>
            </a:r>
            <a:endParaRPr sz="1300">
              <a:latin typeface="Lato"/>
              <a:ea typeface="Lato"/>
              <a:cs typeface="Lato"/>
              <a:sym typeface="Lato"/>
            </a:endParaRPr>
          </a:p>
          <a:p>
            <a:pPr marL="0" lvl="0" indent="0" algn="l" rtl="0">
              <a:spcBef>
                <a:spcPts val="0"/>
              </a:spcBef>
              <a:spcAft>
                <a:spcPts val="0"/>
              </a:spcAft>
              <a:buNone/>
            </a:pPr>
            <a:r>
              <a:rPr lang="en" sz="1300">
                <a:latin typeface="Lato"/>
                <a:ea typeface="Lato"/>
                <a:cs typeface="Lato"/>
                <a:sym typeface="Lato"/>
              </a:rPr>
              <a:t>By policy differences, we mean that the policies that one state has that the other state does not have, since that there are a lot of opioid related policies that they have in common </a:t>
            </a:r>
            <a:endParaRPr sz="1300">
              <a:latin typeface="Lato"/>
              <a:ea typeface="Lato"/>
              <a:cs typeface="Lato"/>
              <a:sym typeface="Lato"/>
            </a:endParaRPr>
          </a:p>
          <a:p>
            <a:pPr marL="0" lvl="0" indent="0" algn="l" rtl="0">
              <a:spcBef>
                <a:spcPts val="0"/>
              </a:spcBef>
              <a:spcAft>
                <a:spcPts val="0"/>
              </a:spcAft>
              <a:buNone/>
            </a:pPr>
            <a:r>
              <a:rPr lang="en" sz="1300">
                <a:latin typeface="Lato"/>
                <a:ea typeface="Lato"/>
                <a:cs typeface="Lato"/>
                <a:sym typeface="Lato"/>
              </a:rPr>
              <a:t>Elaborate the third point: </a:t>
            </a:r>
            <a:endParaRPr sz="1300">
              <a:latin typeface="Lato"/>
              <a:ea typeface="Lato"/>
              <a:cs typeface="Lato"/>
              <a:sym typeface="Lato"/>
            </a:endParaRPr>
          </a:p>
          <a:p>
            <a:pPr marL="457200" lvl="0" indent="-298450" algn="l" rtl="0">
              <a:spcBef>
                <a:spcPts val="0"/>
              </a:spcBef>
              <a:spcAft>
                <a:spcPts val="0"/>
              </a:spcAft>
              <a:buSzPts val="1100"/>
              <a:buAutoNum type="arabicPeriod"/>
            </a:pPr>
            <a:r>
              <a:rPr lang="en" sz="1200"/>
              <a:t>Decrease the delay between receiving and reporting information like suspected opioid overdoses, suspected opioid deaths, naloxone doses administered, naloxone doses dispensed and neonatal abstinence syndrome from 6 to 18 months to 24 hours</a:t>
            </a:r>
            <a:r>
              <a:rPr lang="en"/>
              <a:t> </a:t>
            </a:r>
            <a:endParaRPr sz="1200"/>
          </a:p>
          <a:p>
            <a:pPr marL="457200" lvl="0" indent="-298450" algn="l" rtl="0">
              <a:spcBef>
                <a:spcPts val="0"/>
              </a:spcBef>
              <a:spcAft>
                <a:spcPts val="0"/>
              </a:spcAft>
              <a:buSzPts val="1100"/>
              <a:buAutoNum type="arabicPeriod"/>
            </a:pPr>
            <a:r>
              <a:rPr lang="en" sz="1200"/>
              <a:t>The agency’s secure web-based surveillance systems were utilized for designated reporters to electronically submit mandatory surveillance data</a:t>
            </a:r>
            <a:r>
              <a:rPr lang="en"/>
              <a:t> </a:t>
            </a:r>
            <a:endParaRPr/>
          </a:p>
          <a:p>
            <a:pPr marL="0" lvl="0" indent="0" algn="l" rtl="0">
              <a:spcBef>
                <a:spcPts val="0"/>
              </a:spcBef>
              <a:spcAft>
                <a:spcPts val="0"/>
              </a:spcAft>
              <a:buNone/>
            </a:pPr>
            <a:endParaRPr sz="1300">
              <a:latin typeface="Lato"/>
              <a:ea typeface="Lato"/>
              <a:cs typeface="Lato"/>
              <a:sym typeface="Lato"/>
            </a:endParaRPr>
          </a:p>
          <a:p>
            <a:pPr marL="0" lvl="0" indent="0" algn="l" rtl="0">
              <a:spcBef>
                <a:spcPts val="0"/>
              </a:spcBef>
              <a:spcAft>
                <a:spcPts val="0"/>
              </a:spcAft>
              <a:buNone/>
            </a:pPr>
            <a:r>
              <a:rPr lang="en" sz="1300">
                <a:latin typeface="Lato"/>
                <a:ea typeface="Lato"/>
                <a:cs typeface="Lato"/>
                <a:sym typeface="Lato"/>
              </a:rPr>
              <a:t>Elaborate the fourth point of policies in Arizona:</a:t>
            </a:r>
            <a:r>
              <a:rPr lang="en" sz="1400"/>
              <a:t>Holding bad actors accountable by ending pill mills, increasing oversight mechanisms, and enacting criminal penalties for manufacturers who defraud the public about their products;</a:t>
            </a:r>
            <a:r>
              <a:rPr lang="en" sz="1400">
                <a:latin typeface="Lato"/>
                <a:ea typeface="Lato"/>
                <a:cs typeface="Lato"/>
                <a:sym typeface="Lato"/>
              </a:rPr>
              <a:t>, cracking down on forged prescriptions by requiring e-prescribing</a:t>
            </a:r>
            <a:endParaRPr sz="1400">
              <a:latin typeface="Lato"/>
              <a:ea typeface="Lato"/>
              <a:cs typeface="Lato"/>
              <a:sym typeface="Lato"/>
            </a:endParaRPr>
          </a:p>
          <a:p>
            <a:pPr marL="0" lvl="0" indent="0" algn="l" rtl="0">
              <a:spcBef>
                <a:spcPts val="0"/>
              </a:spcBef>
              <a:spcAft>
                <a:spcPts val="0"/>
              </a:spcAft>
              <a:buNone/>
            </a:pPr>
            <a:r>
              <a:rPr lang="en" sz="1400">
                <a:latin typeface="Lato"/>
                <a:ea typeface="Lato"/>
                <a:cs typeface="Lato"/>
                <a:sym typeface="Lato"/>
              </a:rPr>
              <a:t>In addition, Arizona is cooperating with ASU on the new measure of opioid use AKA wastewater opioid data (PNML) </a:t>
            </a:r>
            <a:endParaRPr sz="1400">
              <a:latin typeface="Lato"/>
              <a:ea typeface="Lato"/>
              <a:cs typeface="Lato"/>
              <a:sym typeface="Lato"/>
            </a:endParaRPr>
          </a:p>
        </p:txBody>
      </p:sp>
    </p:spTree>
    <p:extLst>
      <p:ext uri="{BB962C8B-B14F-4D97-AF65-F5344CB8AC3E}">
        <p14:creationId xmlns:p14="http://schemas.microsoft.com/office/powerpoint/2010/main" val="27374462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75cc2d2f6b_2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75cc2d2f6b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Olivia</a:t>
            </a:r>
            <a:endParaRPr dirty="0"/>
          </a:p>
        </p:txBody>
      </p:sp>
    </p:spTree>
    <p:extLst>
      <p:ext uri="{BB962C8B-B14F-4D97-AF65-F5344CB8AC3E}">
        <p14:creationId xmlns:p14="http://schemas.microsoft.com/office/powerpoint/2010/main" val="357677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75cc2d2f6b_2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75cc2d2f6b_2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Drew</a:t>
            </a:r>
            <a:endParaRPr/>
          </a:p>
        </p:txBody>
      </p:sp>
    </p:spTree>
    <p:extLst>
      <p:ext uri="{BB962C8B-B14F-4D97-AF65-F5344CB8AC3E}">
        <p14:creationId xmlns:p14="http://schemas.microsoft.com/office/powerpoint/2010/main" val="1247810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5cc2d2f6b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5cc2d2f6b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Maddie</a:t>
            </a:r>
            <a:endParaRPr/>
          </a:p>
        </p:txBody>
      </p:sp>
    </p:spTree>
    <p:extLst>
      <p:ext uri="{BB962C8B-B14F-4D97-AF65-F5344CB8AC3E}">
        <p14:creationId xmlns:p14="http://schemas.microsoft.com/office/powerpoint/2010/main" val="7317254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75cc2d2f6b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75cc2d2f6b_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TJ</a:t>
            </a:r>
            <a:endParaRPr dirty="0"/>
          </a:p>
        </p:txBody>
      </p:sp>
    </p:spTree>
    <p:extLst>
      <p:ext uri="{BB962C8B-B14F-4D97-AF65-F5344CB8AC3E}">
        <p14:creationId xmlns:p14="http://schemas.microsoft.com/office/powerpoint/2010/main" val="1770134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75cc2d2f6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75cc2d2f6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Maddie</a:t>
            </a:r>
          </a:p>
          <a:p>
            <a:pPr marL="0" lvl="0" indent="0" algn="l" rtl="0">
              <a:spcBef>
                <a:spcPts val="0"/>
              </a:spcBef>
              <a:spcAft>
                <a:spcPts val="0"/>
              </a:spcAft>
              <a:buNone/>
            </a:pPr>
            <a:r>
              <a:rPr lang="en" dirty="0"/>
              <a:t>Who might be using opioids -&gt; what features of a population might be associated with opioid use -&gt; question </a:t>
            </a:r>
            <a:endParaRPr dirty="0"/>
          </a:p>
          <a:p>
            <a:pPr marL="0" lvl="0" indent="0" algn="l" rtl="0">
              <a:spcBef>
                <a:spcPts val="0"/>
              </a:spcBef>
              <a:spcAft>
                <a:spcPts val="0"/>
              </a:spcAft>
              <a:buNone/>
            </a:pPr>
            <a:r>
              <a:rPr lang="en" dirty="0"/>
              <a:t>Make sure to cover:</a:t>
            </a:r>
            <a:endParaRPr dirty="0"/>
          </a:p>
          <a:p>
            <a:pPr marL="457200" lvl="0" indent="-298450" algn="l" rtl="0">
              <a:spcBef>
                <a:spcPts val="0"/>
              </a:spcBef>
              <a:spcAft>
                <a:spcPts val="0"/>
              </a:spcAft>
              <a:buSzPts val="1100"/>
              <a:buChar char="-"/>
            </a:pPr>
            <a:r>
              <a:rPr lang="en" dirty="0"/>
              <a:t>How each construct is measured</a:t>
            </a:r>
            <a:endParaRPr dirty="0"/>
          </a:p>
          <a:p>
            <a:pPr marL="457200" lvl="0" indent="-298450" algn="l" rtl="0">
              <a:spcBef>
                <a:spcPts val="0"/>
              </a:spcBef>
              <a:spcAft>
                <a:spcPts val="0"/>
              </a:spcAft>
              <a:buSzPts val="1100"/>
              <a:buChar char="-"/>
            </a:pPr>
            <a:r>
              <a:rPr lang="en" dirty="0"/>
              <a:t>Algorithm to test strength</a:t>
            </a:r>
            <a:endParaRPr dirty="0"/>
          </a:p>
          <a:p>
            <a:pPr marL="457200" lvl="0" indent="-298450" algn="l" rtl="0">
              <a:spcBef>
                <a:spcPts val="0"/>
              </a:spcBef>
              <a:spcAft>
                <a:spcPts val="0"/>
              </a:spcAft>
              <a:buSzPts val="1100"/>
              <a:buChar char="-"/>
            </a:pPr>
            <a:r>
              <a:rPr lang="en" dirty="0"/>
              <a:t>Why would it matter?</a:t>
            </a:r>
            <a:endParaRPr dirty="0"/>
          </a:p>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254033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75cc2d2f6b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75cc2d2f6b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TJ</a:t>
            </a:r>
            <a:endParaRPr/>
          </a:p>
        </p:txBody>
      </p:sp>
    </p:spTree>
    <p:extLst>
      <p:ext uri="{BB962C8B-B14F-4D97-AF65-F5344CB8AC3E}">
        <p14:creationId xmlns:p14="http://schemas.microsoft.com/office/powerpoint/2010/main" val="2457583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75cf04d02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75cf04d02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TJ</a:t>
            </a:r>
            <a:endParaRPr/>
          </a:p>
        </p:txBody>
      </p:sp>
    </p:spTree>
    <p:extLst>
      <p:ext uri="{BB962C8B-B14F-4D97-AF65-F5344CB8AC3E}">
        <p14:creationId xmlns:p14="http://schemas.microsoft.com/office/powerpoint/2010/main" val="2139145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75cc2d2f6b_0_6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75cc2d2f6b_0_6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TJ</a:t>
            </a:r>
            <a:endParaRPr/>
          </a:p>
        </p:txBody>
      </p:sp>
    </p:spTree>
    <p:extLst>
      <p:ext uri="{BB962C8B-B14F-4D97-AF65-F5344CB8AC3E}">
        <p14:creationId xmlns:p14="http://schemas.microsoft.com/office/powerpoint/2010/main" val="3363548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75cc2d2f6b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75cc2d2f6b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Lato"/>
                <a:ea typeface="Lato"/>
                <a:cs typeface="Lato"/>
                <a:sym typeface="Lato"/>
              </a:rPr>
              <a:t>Olivia</a:t>
            </a:r>
            <a:endParaRPr sz="1300">
              <a:latin typeface="Lato"/>
              <a:ea typeface="Lato"/>
              <a:cs typeface="Lato"/>
              <a:sym typeface="Lato"/>
            </a:endParaRPr>
          </a:p>
          <a:p>
            <a:pPr marL="0" lvl="0" indent="0" algn="l" rtl="0">
              <a:spcBef>
                <a:spcPts val="0"/>
              </a:spcBef>
              <a:spcAft>
                <a:spcPts val="0"/>
              </a:spcAft>
              <a:buNone/>
            </a:pPr>
            <a:r>
              <a:rPr lang="en" sz="1300">
                <a:latin typeface="Lato"/>
                <a:ea typeface="Lato"/>
                <a:cs typeface="Lato"/>
                <a:sym typeface="Lato"/>
              </a:rPr>
              <a:t>Identify which are independent and dependent variables</a:t>
            </a:r>
            <a:endParaRPr/>
          </a:p>
        </p:txBody>
      </p:sp>
    </p:spTree>
    <p:extLst>
      <p:ext uri="{BB962C8B-B14F-4D97-AF65-F5344CB8AC3E}">
        <p14:creationId xmlns:p14="http://schemas.microsoft.com/office/powerpoint/2010/main" val="1125329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75cc2d2f6b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75cc2d2f6b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900" dirty="0"/>
              <a:t>Olivia</a:t>
            </a:r>
            <a:endParaRPr sz="900" dirty="0"/>
          </a:p>
          <a:p>
            <a:pPr marL="457200" lvl="0" indent="-285750" algn="l" rtl="0">
              <a:lnSpc>
                <a:spcPct val="115000"/>
              </a:lnSpc>
              <a:spcBef>
                <a:spcPts val="1200"/>
              </a:spcBef>
              <a:spcAft>
                <a:spcPts val="0"/>
              </a:spcAft>
              <a:buSzPts val="900"/>
              <a:buChar char="●"/>
            </a:pPr>
            <a:r>
              <a:rPr lang="en" sz="900" dirty="0"/>
              <a:t>EMS Calls: </a:t>
            </a:r>
            <a:endParaRPr sz="900" dirty="0"/>
          </a:p>
          <a:p>
            <a:pPr marL="914400" lvl="1" indent="-285750" algn="l" rtl="0">
              <a:lnSpc>
                <a:spcPct val="115000"/>
              </a:lnSpc>
              <a:spcBef>
                <a:spcPts val="0"/>
              </a:spcBef>
              <a:spcAft>
                <a:spcPts val="0"/>
              </a:spcAft>
              <a:buSzPts val="900"/>
              <a:buChar char="○"/>
            </a:pPr>
            <a:r>
              <a:rPr lang="en" sz="900" dirty="0"/>
              <a:t>Face Valid - the number of emergency calls for drug overdoses gives an indicator of how many people are using drugs </a:t>
            </a:r>
            <a:endParaRPr sz="900" dirty="0"/>
          </a:p>
          <a:p>
            <a:pPr marL="914400" lvl="1" indent="-285750" algn="l" rtl="0">
              <a:lnSpc>
                <a:spcPct val="115000"/>
              </a:lnSpc>
              <a:spcBef>
                <a:spcPts val="0"/>
              </a:spcBef>
              <a:spcAft>
                <a:spcPts val="0"/>
              </a:spcAft>
              <a:buSzPts val="900"/>
              <a:buChar char="○"/>
            </a:pPr>
            <a:r>
              <a:rPr lang="en" sz="900" dirty="0"/>
              <a:t>Content Valid (harder to establish) - measured by healthcare professionals, but also measured under stress, represents direct detection of drug use but could miss users who don’t go to the hospital</a:t>
            </a:r>
            <a:endParaRPr sz="900" dirty="0"/>
          </a:p>
          <a:p>
            <a:pPr marL="914400" lvl="1" indent="-285750" algn="l" rtl="0">
              <a:lnSpc>
                <a:spcPct val="115000"/>
              </a:lnSpc>
              <a:spcBef>
                <a:spcPts val="0"/>
              </a:spcBef>
              <a:spcAft>
                <a:spcPts val="0"/>
              </a:spcAft>
              <a:buSzPts val="900"/>
              <a:buChar char="○"/>
            </a:pPr>
            <a:endParaRPr sz="900" dirty="0"/>
          </a:p>
          <a:p>
            <a:pPr marL="457200" lvl="0" indent="-298450" algn="l" rtl="0">
              <a:lnSpc>
                <a:spcPct val="115000"/>
              </a:lnSpc>
              <a:spcBef>
                <a:spcPts val="0"/>
              </a:spcBef>
              <a:spcAft>
                <a:spcPts val="0"/>
              </a:spcAft>
              <a:buSzPts val="1100"/>
              <a:buChar char="●"/>
            </a:pPr>
            <a:r>
              <a:rPr lang="en" sz="900" dirty="0"/>
              <a:t>Census Data for Demographic Features:</a:t>
            </a:r>
            <a:endParaRPr sz="900" dirty="0"/>
          </a:p>
          <a:p>
            <a:pPr marL="914400" lvl="1" indent="-298450" algn="l" rtl="0">
              <a:lnSpc>
                <a:spcPct val="115000"/>
              </a:lnSpc>
              <a:spcBef>
                <a:spcPts val="0"/>
              </a:spcBef>
              <a:spcAft>
                <a:spcPts val="0"/>
              </a:spcAft>
              <a:buSzPts val="1100"/>
              <a:buChar char="○"/>
            </a:pPr>
            <a:r>
              <a:rPr lang="en" sz="900" dirty="0"/>
              <a:t>Face Valid - Census data include the features that we want to use for our analysis</a:t>
            </a:r>
            <a:endParaRPr sz="900" dirty="0"/>
          </a:p>
          <a:p>
            <a:pPr marL="914400" lvl="1" indent="-298450" algn="l" rtl="0">
              <a:lnSpc>
                <a:spcPct val="115000"/>
              </a:lnSpc>
              <a:spcBef>
                <a:spcPts val="0"/>
              </a:spcBef>
              <a:spcAft>
                <a:spcPts val="0"/>
              </a:spcAft>
              <a:buSzPts val="1100"/>
              <a:buChar char="○"/>
            </a:pPr>
            <a:r>
              <a:rPr lang="en" sz="900" dirty="0"/>
              <a:t>Content Valid - The census data are widely accepted and used as measures for demographic features</a:t>
            </a:r>
            <a:br>
              <a:rPr lang="en" sz="900" dirty="0"/>
            </a:br>
            <a:endParaRPr sz="900" dirty="0"/>
          </a:p>
          <a:p>
            <a:pPr marL="457200" lvl="0" indent="-298450" algn="l" rtl="0">
              <a:lnSpc>
                <a:spcPct val="115000"/>
              </a:lnSpc>
              <a:spcBef>
                <a:spcPts val="0"/>
              </a:spcBef>
              <a:spcAft>
                <a:spcPts val="0"/>
              </a:spcAft>
              <a:buSzPts val="1100"/>
              <a:buChar char="●"/>
            </a:pPr>
            <a:r>
              <a:rPr lang="en" sz="900" dirty="0"/>
              <a:t>Health Facility Count:</a:t>
            </a:r>
            <a:endParaRPr sz="900" dirty="0"/>
          </a:p>
          <a:p>
            <a:pPr marL="914400" lvl="1" indent="-298450" algn="l" rtl="0">
              <a:lnSpc>
                <a:spcPct val="115000"/>
              </a:lnSpc>
              <a:spcBef>
                <a:spcPts val="0"/>
              </a:spcBef>
              <a:spcAft>
                <a:spcPts val="0"/>
              </a:spcAft>
              <a:buSzPts val="1100"/>
              <a:buChar char="○"/>
            </a:pPr>
            <a:r>
              <a:rPr lang="en" sz="900" dirty="0"/>
              <a:t>Face Valid - People can get opioid at health facilities, and people can get treatment at health facilities </a:t>
            </a:r>
            <a:br>
              <a:rPr lang="en" sz="900" dirty="0"/>
            </a:br>
            <a:r>
              <a:rPr lang="en" sz="900" dirty="0"/>
              <a:t>Content Valid - categorized by different facility types and counted by category</a:t>
            </a:r>
            <a:endParaRPr sz="900" dirty="0"/>
          </a:p>
          <a:p>
            <a:pPr marL="0" lvl="0" indent="0" algn="l" rtl="0">
              <a:spcBef>
                <a:spcPts val="1200"/>
              </a:spcBef>
              <a:spcAft>
                <a:spcPts val="0"/>
              </a:spcAft>
              <a:buNone/>
            </a:pPr>
            <a:endParaRPr sz="900" dirty="0"/>
          </a:p>
        </p:txBody>
      </p:sp>
    </p:spTree>
    <p:extLst>
      <p:ext uri="{BB962C8B-B14F-4D97-AF65-F5344CB8AC3E}">
        <p14:creationId xmlns:p14="http://schemas.microsoft.com/office/powerpoint/2010/main" val="3632188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5cf04d022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75cf04d022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300" dirty="0" smtClean="0">
                <a:latin typeface="Lato"/>
                <a:ea typeface="Lato"/>
                <a:cs typeface="Lato"/>
                <a:sym typeface="Lato"/>
              </a:rPr>
              <a:t>TJ</a:t>
            </a:r>
            <a:endParaRPr sz="1300" dirty="0">
              <a:latin typeface="Lato"/>
              <a:ea typeface="Lato"/>
              <a:cs typeface="Lato"/>
              <a:sym typeface="Lato"/>
            </a:endParaRPr>
          </a:p>
          <a:p>
            <a:pPr marL="0" lvl="0" indent="0" algn="l" rtl="0">
              <a:lnSpc>
                <a:spcPct val="115000"/>
              </a:lnSpc>
              <a:spcBef>
                <a:spcPts val="1000"/>
              </a:spcBef>
              <a:spcAft>
                <a:spcPts val="0"/>
              </a:spcAft>
              <a:buNone/>
            </a:pPr>
            <a:r>
              <a:rPr lang="en" sz="1300" dirty="0">
                <a:latin typeface="Lato"/>
                <a:ea typeface="Lato"/>
                <a:cs typeface="Lato"/>
                <a:sym typeface="Lato"/>
              </a:rPr>
              <a:t>Stop short of calling this a causal analysis. We are looking for features that may be related to opioid use in order to identify at risk populations </a:t>
            </a:r>
            <a:endParaRPr dirty="0"/>
          </a:p>
          <a:p>
            <a:pPr marL="0" lvl="0" indent="0" algn="l" rtl="0">
              <a:spcBef>
                <a:spcPts val="1000"/>
              </a:spcBef>
              <a:spcAft>
                <a:spcPts val="0"/>
              </a:spcAft>
              <a:buNone/>
            </a:pPr>
            <a:r>
              <a:rPr lang="en" dirty="0"/>
              <a:t>Explain that we know that we know that something is influencing the presence of high opioid usage</a:t>
            </a:r>
            <a:endParaRPr dirty="0"/>
          </a:p>
          <a:p>
            <a:pPr marL="0" lvl="0" indent="0" algn="l" rtl="0">
              <a:spcBef>
                <a:spcPts val="0"/>
              </a:spcBef>
              <a:spcAft>
                <a:spcPts val="0"/>
              </a:spcAft>
              <a:buNone/>
            </a:pPr>
            <a:endParaRPr dirty="0"/>
          </a:p>
          <a:p>
            <a:pPr marL="0" lvl="0" indent="0" algn="l" rtl="0">
              <a:lnSpc>
                <a:spcPct val="115000"/>
              </a:lnSpc>
              <a:spcBef>
                <a:spcPts val="0"/>
              </a:spcBef>
              <a:spcAft>
                <a:spcPts val="1600"/>
              </a:spcAft>
              <a:buNone/>
            </a:pPr>
            <a:r>
              <a:rPr lang="en" sz="1200" dirty="0">
                <a:latin typeface="Lato"/>
                <a:ea typeface="Lato"/>
                <a:cs typeface="Lato"/>
                <a:sym typeface="Lato"/>
              </a:rPr>
              <a:t>Pearson correlation</a:t>
            </a:r>
          </a:p>
          <a:p>
            <a:pPr marL="0" lvl="0" indent="0" algn="l" rtl="0">
              <a:lnSpc>
                <a:spcPct val="115000"/>
              </a:lnSpc>
              <a:spcBef>
                <a:spcPts val="0"/>
              </a:spcBef>
              <a:spcAft>
                <a:spcPts val="1600"/>
              </a:spcAft>
              <a:buNone/>
            </a:pPr>
            <a:endParaRPr dirty="0"/>
          </a:p>
        </p:txBody>
      </p:sp>
    </p:spTree>
    <p:extLst>
      <p:ext uri="{BB962C8B-B14F-4D97-AF65-F5344CB8AC3E}">
        <p14:creationId xmlns:p14="http://schemas.microsoft.com/office/powerpoint/2010/main" val="3458099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journals.plos.org/plosmedicine/article/file?id=10.1371/journal.pmed.1002956&amp;type=printable"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hyperlink" Target="https://www.arcgis.com/apps/Cascade/index.html?appid=92073d7f6a6a498b987f2afdab1b9471"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www.hhs.gov/opioids/about-the-epidemic/index.htm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201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Presence of Opioids in a Community</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Drew </a:t>
            </a:r>
            <a:r>
              <a:rPr lang="en" dirty="0" err="1"/>
              <a:t>Gobbi</a:t>
            </a:r>
            <a:r>
              <a:rPr lang="en" dirty="0"/>
              <a:t>, Olivia Wang, TJ  </a:t>
            </a:r>
            <a:r>
              <a:rPr lang="en" dirty="0" err="1"/>
              <a:t>Akinbule</a:t>
            </a:r>
            <a:r>
              <a:rPr lang="en" dirty="0"/>
              <a:t>, Maddie Warndorf</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2"/>
          <p:cNvSpPr txBox="1"/>
          <p:nvPr/>
        </p:nvSpPr>
        <p:spPr>
          <a:xfrm>
            <a:off x="114000" y="4246900"/>
            <a:ext cx="8916000" cy="8916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lt1"/>
              </a:buClr>
              <a:buSzPts val="1400"/>
              <a:buFont typeface="Lato"/>
              <a:buChar char="●"/>
            </a:pPr>
            <a:r>
              <a:rPr lang="en">
                <a:solidFill>
                  <a:schemeClr val="lt1"/>
                </a:solidFill>
              </a:rPr>
              <a:t>A determination of a consistent relationship between the same group of certain community factors and different census tracts &amp; different cities can help bolster our claim that these risk factors are enduring.</a:t>
            </a:r>
            <a:endParaRPr>
              <a:solidFill>
                <a:schemeClr val="lt1"/>
              </a:solidFill>
            </a:endParaRPr>
          </a:p>
          <a:p>
            <a:pPr marL="457200" lvl="0" indent="-317500" algn="l" rtl="0">
              <a:lnSpc>
                <a:spcPct val="115000"/>
              </a:lnSpc>
              <a:spcBef>
                <a:spcPts val="0"/>
              </a:spcBef>
              <a:spcAft>
                <a:spcPts val="0"/>
              </a:spcAft>
              <a:buClr>
                <a:schemeClr val="lt1"/>
              </a:buClr>
              <a:buSzPts val="1400"/>
              <a:buFont typeface="Arial"/>
              <a:buChar char="●"/>
            </a:pPr>
            <a:r>
              <a:rPr lang="en">
                <a:solidFill>
                  <a:schemeClr val="lt1"/>
                </a:solidFill>
              </a:rPr>
              <a:t>Assumes EMS measures have a 1:1 representation with opioid use/users</a:t>
            </a:r>
            <a:endParaRPr>
              <a:latin typeface="Lato"/>
              <a:ea typeface="Lato"/>
              <a:cs typeface="Lato"/>
              <a:sym typeface="Lato"/>
            </a:endParaRPr>
          </a:p>
        </p:txBody>
      </p:sp>
      <p:pic>
        <p:nvPicPr>
          <p:cNvPr id="210" name="Google Shape;210;p22"/>
          <p:cNvPicPr preferRelativeResize="0"/>
          <p:nvPr/>
        </p:nvPicPr>
        <p:blipFill>
          <a:blip r:embed="rId3">
            <a:alphaModFix/>
          </a:blip>
          <a:stretch>
            <a:fillRect/>
          </a:stretch>
        </p:blipFill>
        <p:spPr>
          <a:xfrm>
            <a:off x="1427446" y="1079250"/>
            <a:ext cx="6750315" cy="3167649"/>
          </a:xfrm>
          <a:prstGeom prst="rect">
            <a:avLst/>
          </a:prstGeom>
          <a:noFill/>
          <a:ln>
            <a:noFill/>
          </a:ln>
        </p:spPr>
      </p:pic>
      <p:sp>
        <p:nvSpPr>
          <p:cNvPr id="211" name="Google Shape;211;p22"/>
          <p:cNvSpPr txBox="1">
            <a:spLocks noGrp="1"/>
          </p:cNvSpPr>
          <p:nvPr>
            <p:ph type="title"/>
          </p:nvPr>
        </p:nvSpPr>
        <p:spPr>
          <a:xfrm>
            <a:off x="1206950" y="107100"/>
            <a:ext cx="7038900" cy="66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Proposed Design</a:t>
            </a:r>
            <a:endParaRPr/>
          </a:p>
        </p:txBody>
      </p:sp>
      <p:sp>
        <p:nvSpPr>
          <p:cNvPr id="212" name="Google Shape;212;p22"/>
          <p:cNvSpPr txBox="1"/>
          <p:nvPr/>
        </p:nvSpPr>
        <p:spPr>
          <a:xfrm>
            <a:off x="1201050" y="615750"/>
            <a:ext cx="7715100" cy="46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B8FDD8"/>
                </a:solidFill>
                <a:latin typeface="Lato"/>
                <a:ea typeface="Lato"/>
                <a:cs typeface="Lato"/>
                <a:sym typeface="Lato"/>
              </a:rPr>
              <a:t>Equivalent materials quasi-experimental design (with temporal-spatial regression)</a:t>
            </a:r>
            <a:endParaRPr sz="1600" b="1">
              <a:solidFill>
                <a:srgbClr val="B8FDD8"/>
              </a:solidFill>
              <a:latin typeface="Lato"/>
              <a:ea typeface="Lato"/>
              <a:cs typeface="Lato"/>
              <a:sym typeface="Lato"/>
            </a:endParaRPr>
          </a:p>
          <a:p>
            <a:pPr marL="0" lvl="0" indent="0" algn="l" rtl="0">
              <a:spcBef>
                <a:spcPts val="0"/>
              </a:spcBef>
              <a:spcAft>
                <a:spcPts val="0"/>
              </a:spcAft>
              <a:buNone/>
            </a:pPr>
            <a:endParaRPr sz="1600" b="1">
              <a:solidFill>
                <a:srgbClr val="D9EAD3"/>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3"/>
          <p:cNvSpPr txBox="1">
            <a:spLocks noGrp="1"/>
          </p:cNvSpPr>
          <p:nvPr>
            <p:ph type="body" idx="1"/>
          </p:nvPr>
        </p:nvSpPr>
        <p:spPr>
          <a:xfrm>
            <a:off x="-19800" y="1366100"/>
            <a:ext cx="5925900" cy="3786000"/>
          </a:xfrm>
          <a:prstGeom prst="rect">
            <a:avLst/>
          </a:prstGeom>
        </p:spPr>
        <p:txBody>
          <a:bodyPr spcFirstLastPara="1" wrap="square" lIns="91425" tIns="91425" rIns="91425" bIns="91425" anchor="ctr" anchorCtr="0">
            <a:noAutofit/>
          </a:bodyPr>
          <a:lstStyle/>
          <a:p>
            <a:pPr marL="457200" lvl="0" indent="-330200" algn="l" rtl="0">
              <a:spcBef>
                <a:spcPts val="0"/>
              </a:spcBef>
              <a:spcAft>
                <a:spcPts val="0"/>
              </a:spcAft>
              <a:buSzPts val="1600"/>
              <a:buChar char="●"/>
            </a:pPr>
            <a:r>
              <a:rPr lang="en" sz="1600"/>
              <a:t>The size of EMS calls is relative small, especially in Tempe when comparing to the EMS calls in Cincinnati</a:t>
            </a:r>
            <a:endParaRPr sz="1600"/>
          </a:p>
          <a:p>
            <a:pPr marL="457200" lvl="0" indent="-330200" algn="l" rtl="0">
              <a:spcBef>
                <a:spcPts val="0"/>
              </a:spcBef>
              <a:spcAft>
                <a:spcPts val="0"/>
              </a:spcAft>
              <a:buSzPts val="1600"/>
              <a:buChar char="●"/>
            </a:pPr>
            <a:r>
              <a:rPr lang="en" sz="1600"/>
              <a:t>The EMS calls can be mislabeled, caller reported indications on drug related incidents might be missed on an EMS call</a:t>
            </a:r>
            <a:endParaRPr sz="1600"/>
          </a:p>
          <a:p>
            <a:pPr marL="457200" lvl="0" indent="-330200" algn="l" rtl="0">
              <a:spcBef>
                <a:spcPts val="0"/>
              </a:spcBef>
              <a:spcAft>
                <a:spcPts val="0"/>
              </a:spcAft>
              <a:buSzPts val="1600"/>
              <a:buChar char="●"/>
            </a:pPr>
            <a:r>
              <a:rPr lang="en" sz="1600"/>
              <a:t>Health Facility geographic locations may not be accurate.</a:t>
            </a:r>
            <a:endParaRPr sz="1600"/>
          </a:p>
          <a:p>
            <a:pPr marL="914400" lvl="1" indent="-317500" algn="l" rtl="0">
              <a:spcBef>
                <a:spcPts val="0"/>
              </a:spcBef>
              <a:spcAft>
                <a:spcPts val="0"/>
              </a:spcAft>
              <a:buSzPts val="1400"/>
              <a:buChar char="○"/>
            </a:pPr>
            <a:r>
              <a:rPr lang="en" sz="1400"/>
              <a:t>Addressed by adding a 2 mile radius from the census centroid.</a:t>
            </a:r>
            <a:endParaRPr sz="1400"/>
          </a:p>
          <a:p>
            <a:pPr marL="457200" lvl="0" indent="-330200" algn="l" rtl="0">
              <a:spcBef>
                <a:spcPts val="0"/>
              </a:spcBef>
              <a:spcAft>
                <a:spcPts val="0"/>
              </a:spcAft>
              <a:buSzPts val="1600"/>
              <a:buChar char="●"/>
            </a:pPr>
            <a:r>
              <a:rPr lang="en" sz="1600"/>
              <a:t>Threatens the</a:t>
            </a:r>
            <a:r>
              <a:rPr lang="en" sz="1600">
                <a:solidFill>
                  <a:srgbClr val="82C7A5"/>
                </a:solidFill>
              </a:rPr>
              <a:t> </a:t>
            </a:r>
            <a:r>
              <a:rPr lang="en" sz="1600" b="1">
                <a:solidFill>
                  <a:srgbClr val="B8FDD8"/>
                </a:solidFill>
              </a:rPr>
              <a:t>internal validity</a:t>
            </a:r>
            <a:r>
              <a:rPr lang="en" sz="1600">
                <a:solidFill>
                  <a:srgbClr val="B8FDD8"/>
                </a:solidFill>
              </a:rPr>
              <a:t>:</a:t>
            </a:r>
            <a:endParaRPr sz="1600">
              <a:solidFill>
                <a:srgbClr val="B8FDD8"/>
              </a:solidFill>
            </a:endParaRPr>
          </a:p>
          <a:p>
            <a:pPr marL="914400" lvl="1" indent="-317500" algn="l" rtl="0">
              <a:spcBef>
                <a:spcPts val="0"/>
              </a:spcBef>
              <a:spcAft>
                <a:spcPts val="0"/>
              </a:spcAft>
              <a:buSzPts val="1400"/>
              <a:buChar char="○"/>
            </a:pPr>
            <a:r>
              <a:rPr lang="en" sz="1400"/>
              <a:t>Potential self-selection of the population into the census tracts we are observing. This may bias our estimates </a:t>
            </a:r>
            <a:endParaRPr sz="1400"/>
          </a:p>
          <a:p>
            <a:pPr marL="914400" lvl="1" indent="-317500" algn="l" rtl="0">
              <a:spcBef>
                <a:spcPts val="0"/>
              </a:spcBef>
              <a:spcAft>
                <a:spcPts val="0"/>
              </a:spcAft>
              <a:buSzPts val="1400"/>
              <a:buChar char="○"/>
            </a:pPr>
            <a:r>
              <a:rPr lang="en" sz="1400"/>
              <a:t>Inability to distinguish between prescribed and unprescribed use of opioids in our EMS call counts because we are only observing total opioid related call counts.</a:t>
            </a:r>
            <a:endParaRPr sz="1400"/>
          </a:p>
        </p:txBody>
      </p:sp>
      <p:sp>
        <p:nvSpPr>
          <p:cNvPr id="218" name="Google Shape;218;p23"/>
          <p:cNvSpPr txBox="1">
            <a:spLocks noGrp="1"/>
          </p:cNvSpPr>
          <p:nvPr>
            <p:ph type="title"/>
          </p:nvPr>
        </p:nvSpPr>
        <p:spPr>
          <a:xfrm>
            <a:off x="1221300" y="317550"/>
            <a:ext cx="70389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Limitations of Our Design</a:t>
            </a:r>
            <a:endParaRPr/>
          </a:p>
        </p:txBody>
      </p:sp>
      <p:pic>
        <p:nvPicPr>
          <p:cNvPr id="219" name="Google Shape;219;p23"/>
          <p:cNvPicPr preferRelativeResize="0"/>
          <p:nvPr/>
        </p:nvPicPr>
        <p:blipFill rotWithShape="1">
          <a:blip r:embed="rId3">
            <a:alphaModFix/>
          </a:blip>
          <a:srcRect l="21292" t="13785" r="18625" b="13355"/>
          <a:stretch/>
        </p:blipFill>
        <p:spPr>
          <a:xfrm>
            <a:off x="5906154" y="1089250"/>
            <a:ext cx="3122221" cy="37859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4"/>
          <p:cNvSpPr txBox="1">
            <a:spLocks noGrp="1"/>
          </p:cNvSpPr>
          <p:nvPr>
            <p:ph type="title"/>
          </p:nvPr>
        </p:nvSpPr>
        <p:spPr>
          <a:xfrm>
            <a:off x="1145100" y="1651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Primary Analytical Method</a:t>
            </a:r>
            <a:endParaRPr/>
          </a:p>
        </p:txBody>
      </p:sp>
      <p:sp>
        <p:nvSpPr>
          <p:cNvPr id="225" name="Google Shape;225;p24"/>
          <p:cNvSpPr txBox="1">
            <a:spLocks noGrp="1"/>
          </p:cNvSpPr>
          <p:nvPr>
            <p:ph type="body" idx="1"/>
          </p:nvPr>
        </p:nvSpPr>
        <p:spPr>
          <a:xfrm>
            <a:off x="2787675" y="1049975"/>
            <a:ext cx="5853000" cy="2333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dirty="0"/>
              <a:t>Leverage a </a:t>
            </a:r>
            <a:r>
              <a:rPr lang="en" sz="1400" dirty="0"/>
              <a:t>P</a:t>
            </a:r>
            <a:r>
              <a:rPr lang="en" sz="1400" dirty="0" smtClean="0"/>
              <a:t>oisson </a:t>
            </a:r>
            <a:r>
              <a:rPr lang="en" sz="1400" dirty="0"/>
              <a:t>regression model introduced by Li et al. in </a:t>
            </a:r>
            <a:r>
              <a:rPr lang="en" sz="1400" u="sng" dirty="0">
                <a:solidFill>
                  <a:srgbClr val="A5FFD6"/>
                </a:solidFill>
                <a:hlinkClick r:id="rId3">
                  <a:extLst>
                    <a:ext uri="{A12FA001-AC4F-418D-AE19-62706E023703}">
                      <ahyp:hlinkClr xmlns:ahyp="http://schemas.microsoft.com/office/drawing/2018/hyperlinkcolor" xmlns="" val="tx"/>
                    </a:ext>
                  </a:extLst>
                </a:hlinkClick>
              </a:rPr>
              <a:t>“Suspected heroin-related overdoses incidents in Cincinnati, Ohio: A spatiotemporal analysis”</a:t>
            </a:r>
            <a:endParaRPr sz="1400" dirty="0">
              <a:solidFill>
                <a:srgbClr val="A5FFD6"/>
              </a:solidFill>
            </a:endParaRPr>
          </a:p>
          <a:p>
            <a:pPr marL="0" lvl="0" indent="0" algn="l" rtl="0">
              <a:spcBef>
                <a:spcPts val="1600"/>
              </a:spcBef>
              <a:spcAft>
                <a:spcPts val="0"/>
              </a:spcAft>
              <a:buNone/>
            </a:pPr>
            <a:endParaRPr sz="1400"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pic>
        <p:nvPicPr>
          <p:cNvPr id="226" name="Google Shape;226;p24"/>
          <p:cNvPicPr preferRelativeResize="0"/>
          <p:nvPr/>
        </p:nvPicPr>
        <p:blipFill>
          <a:blip r:embed="rId4">
            <a:alphaModFix/>
          </a:blip>
          <a:stretch>
            <a:fillRect/>
          </a:stretch>
        </p:blipFill>
        <p:spPr>
          <a:xfrm>
            <a:off x="408375" y="1049975"/>
            <a:ext cx="2379300" cy="1912254"/>
          </a:xfrm>
          <a:prstGeom prst="rect">
            <a:avLst/>
          </a:prstGeom>
          <a:noFill/>
          <a:ln>
            <a:noFill/>
          </a:ln>
        </p:spPr>
      </p:pic>
      <p:pic>
        <p:nvPicPr>
          <p:cNvPr id="227" name="Google Shape;227;p24"/>
          <p:cNvPicPr preferRelativeResize="0"/>
          <p:nvPr/>
        </p:nvPicPr>
        <p:blipFill>
          <a:blip r:embed="rId5">
            <a:alphaModFix/>
          </a:blip>
          <a:stretch>
            <a:fillRect/>
          </a:stretch>
        </p:blipFill>
        <p:spPr>
          <a:xfrm>
            <a:off x="408375" y="3087021"/>
            <a:ext cx="2379299" cy="1912254"/>
          </a:xfrm>
          <a:prstGeom prst="rect">
            <a:avLst/>
          </a:prstGeom>
          <a:noFill/>
          <a:ln>
            <a:noFill/>
          </a:ln>
        </p:spPr>
      </p:pic>
      <p:grpSp>
        <p:nvGrpSpPr>
          <p:cNvPr id="228" name="Google Shape;228;p24"/>
          <p:cNvGrpSpPr/>
          <p:nvPr/>
        </p:nvGrpSpPr>
        <p:grpSpPr>
          <a:xfrm>
            <a:off x="3240887" y="1981874"/>
            <a:ext cx="4787500" cy="1339025"/>
            <a:chOff x="3170912" y="2355124"/>
            <a:chExt cx="4787500" cy="1339025"/>
          </a:xfrm>
        </p:grpSpPr>
        <p:pic>
          <p:nvPicPr>
            <p:cNvPr id="229" name="Google Shape;229;p24"/>
            <p:cNvPicPr preferRelativeResize="0"/>
            <p:nvPr/>
          </p:nvPicPr>
          <p:blipFill>
            <a:blip r:embed="rId6">
              <a:alphaModFix/>
            </a:blip>
            <a:stretch>
              <a:fillRect/>
            </a:stretch>
          </p:blipFill>
          <p:spPr>
            <a:xfrm>
              <a:off x="3170912" y="2355124"/>
              <a:ext cx="4787500" cy="1339025"/>
            </a:xfrm>
            <a:prstGeom prst="rect">
              <a:avLst/>
            </a:prstGeom>
            <a:noFill/>
            <a:ln>
              <a:noFill/>
            </a:ln>
          </p:spPr>
        </p:pic>
        <p:sp>
          <p:nvSpPr>
            <p:cNvPr id="230" name="Google Shape;230;p24"/>
            <p:cNvSpPr txBox="1"/>
            <p:nvPr/>
          </p:nvSpPr>
          <p:spPr>
            <a:xfrm>
              <a:off x="3884100" y="2512075"/>
              <a:ext cx="909600" cy="27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0000"/>
                  </a:solidFill>
                  <a:latin typeface="Lato"/>
                  <a:ea typeface="Lato"/>
                  <a:cs typeface="Lato"/>
                  <a:sym typeface="Lato"/>
                </a:rPr>
                <a:t>EMS Calls</a:t>
              </a:r>
              <a:endParaRPr sz="1000">
                <a:solidFill>
                  <a:srgbClr val="FF0000"/>
                </a:solidFill>
                <a:latin typeface="Lato"/>
                <a:ea typeface="Lato"/>
                <a:cs typeface="Lato"/>
                <a:sym typeface="Lato"/>
              </a:endParaRPr>
            </a:p>
          </p:txBody>
        </p:sp>
        <p:cxnSp>
          <p:nvCxnSpPr>
            <p:cNvPr id="231" name="Google Shape;231;p24"/>
            <p:cNvCxnSpPr/>
            <p:nvPr/>
          </p:nvCxnSpPr>
          <p:spPr>
            <a:xfrm rot="10800000" flipH="1">
              <a:off x="4565100" y="2646775"/>
              <a:ext cx="221700" cy="2700"/>
            </a:xfrm>
            <a:prstGeom prst="straightConnector1">
              <a:avLst/>
            </a:prstGeom>
            <a:noFill/>
            <a:ln w="9525" cap="flat" cmpd="sng">
              <a:solidFill>
                <a:srgbClr val="FF0000"/>
              </a:solidFill>
              <a:prstDash val="solid"/>
              <a:round/>
              <a:headEnd type="none" w="med" len="med"/>
              <a:tailEnd type="triangle" w="med" len="med"/>
            </a:ln>
          </p:spPr>
        </p:cxnSp>
        <p:sp>
          <p:nvSpPr>
            <p:cNvPr id="232" name="Google Shape;232;p24"/>
            <p:cNvSpPr txBox="1"/>
            <p:nvPr/>
          </p:nvSpPr>
          <p:spPr>
            <a:xfrm>
              <a:off x="5039550" y="3352625"/>
              <a:ext cx="804000" cy="27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0000"/>
                  </a:solidFill>
                  <a:latin typeface="Lato"/>
                  <a:ea typeface="Lato"/>
                  <a:cs typeface="Lato"/>
                  <a:sym typeface="Lato"/>
                </a:rPr>
                <a:t>Predictors</a:t>
              </a:r>
              <a:endParaRPr sz="1000">
                <a:solidFill>
                  <a:srgbClr val="FF0000"/>
                </a:solidFill>
                <a:latin typeface="Lato"/>
                <a:ea typeface="Lato"/>
                <a:cs typeface="Lato"/>
                <a:sym typeface="Lato"/>
              </a:endParaRPr>
            </a:p>
          </p:txBody>
        </p:sp>
        <p:sp>
          <p:nvSpPr>
            <p:cNvPr id="233" name="Google Shape;233;p24"/>
            <p:cNvSpPr txBox="1"/>
            <p:nvPr/>
          </p:nvSpPr>
          <p:spPr>
            <a:xfrm>
              <a:off x="5843550" y="2786875"/>
              <a:ext cx="651600" cy="27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0000"/>
                  </a:solidFill>
                  <a:latin typeface="Lato"/>
                  <a:ea typeface="Lato"/>
                  <a:cs typeface="Lato"/>
                  <a:sym typeface="Lato"/>
                </a:rPr>
                <a:t>Space</a:t>
              </a:r>
              <a:endParaRPr sz="1000">
                <a:solidFill>
                  <a:srgbClr val="FF0000"/>
                </a:solidFill>
                <a:latin typeface="Lato"/>
                <a:ea typeface="Lato"/>
                <a:cs typeface="Lato"/>
                <a:sym typeface="Lato"/>
              </a:endParaRPr>
            </a:p>
          </p:txBody>
        </p:sp>
        <p:sp>
          <p:nvSpPr>
            <p:cNvPr id="234" name="Google Shape;234;p24"/>
            <p:cNvSpPr txBox="1"/>
            <p:nvPr/>
          </p:nvSpPr>
          <p:spPr>
            <a:xfrm>
              <a:off x="6391725" y="3352625"/>
              <a:ext cx="571500" cy="27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0000"/>
                  </a:solidFill>
                  <a:latin typeface="Lato"/>
                  <a:ea typeface="Lato"/>
                  <a:cs typeface="Lato"/>
                  <a:sym typeface="Lato"/>
                </a:rPr>
                <a:t>Time</a:t>
              </a:r>
              <a:endParaRPr sz="1000">
                <a:solidFill>
                  <a:srgbClr val="FF0000"/>
                </a:solidFill>
                <a:latin typeface="Lato"/>
                <a:ea typeface="Lato"/>
                <a:cs typeface="Lato"/>
                <a:sym typeface="Lato"/>
              </a:endParaRPr>
            </a:p>
          </p:txBody>
        </p:sp>
        <p:sp>
          <p:nvSpPr>
            <p:cNvPr id="235" name="Google Shape;235;p24"/>
            <p:cNvSpPr txBox="1"/>
            <p:nvPr/>
          </p:nvSpPr>
          <p:spPr>
            <a:xfrm>
              <a:off x="6904900" y="2716525"/>
              <a:ext cx="651600" cy="27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0000"/>
                  </a:solidFill>
                  <a:latin typeface="Lato"/>
                  <a:ea typeface="Lato"/>
                  <a:cs typeface="Lato"/>
                  <a:sym typeface="Lato"/>
                </a:rPr>
                <a:t>Error</a:t>
              </a:r>
              <a:endParaRPr sz="1000">
                <a:solidFill>
                  <a:srgbClr val="FF0000"/>
                </a:solidFill>
                <a:latin typeface="Lato"/>
                <a:ea typeface="Lato"/>
                <a:cs typeface="Lato"/>
                <a:sym typeface="Lato"/>
              </a:endParaRPr>
            </a:p>
          </p:txBody>
        </p:sp>
      </p:grpSp>
      <p:sp>
        <p:nvSpPr>
          <p:cNvPr id="236" name="Google Shape;236;p24"/>
          <p:cNvSpPr txBox="1">
            <a:spLocks noGrp="1"/>
          </p:cNvSpPr>
          <p:nvPr>
            <p:ph type="body" idx="1"/>
          </p:nvPr>
        </p:nvSpPr>
        <p:spPr>
          <a:xfrm>
            <a:off x="2916775" y="3477475"/>
            <a:ext cx="5853000" cy="13389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rgbClr val="FFFFFF"/>
              </a:buClr>
              <a:buSzPts val="1400"/>
              <a:buFont typeface="Arial"/>
              <a:buChar char="●"/>
            </a:pPr>
            <a:r>
              <a:rPr lang="en" sz="1400" b="1" dirty="0">
                <a:solidFill>
                  <a:srgbClr val="B8FDD8"/>
                </a:solidFill>
                <a:latin typeface="Arial"/>
                <a:ea typeface="Arial"/>
                <a:cs typeface="Arial"/>
                <a:sym typeface="Arial"/>
              </a:rPr>
              <a:t>Positive relationship </a:t>
            </a:r>
            <a:r>
              <a:rPr lang="en" sz="1400" dirty="0">
                <a:solidFill>
                  <a:srgbClr val="FFFFFF"/>
                </a:solidFill>
                <a:latin typeface="Arial"/>
                <a:ea typeface="Arial"/>
                <a:cs typeface="Arial"/>
                <a:sym typeface="Arial"/>
              </a:rPr>
              <a:t>between heroin use and population size,  proportion of males, proportion of individuals aged 35-45</a:t>
            </a:r>
            <a:endParaRPr sz="1400" dirty="0">
              <a:solidFill>
                <a:srgbClr val="FFFFFF"/>
              </a:solidFill>
              <a:latin typeface="Arial"/>
              <a:ea typeface="Arial"/>
              <a:cs typeface="Arial"/>
              <a:sym typeface="Arial"/>
            </a:endParaRPr>
          </a:p>
          <a:p>
            <a:pPr marL="457200" lvl="0" indent="-317500" algn="l" rtl="0">
              <a:lnSpc>
                <a:spcPct val="100000"/>
              </a:lnSpc>
              <a:spcBef>
                <a:spcPts val="0"/>
              </a:spcBef>
              <a:spcAft>
                <a:spcPts val="0"/>
              </a:spcAft>
              <a:buClr>
                <a:srgbClr val="FFFFFF"/>
              </a:buClr>
              <a:buSzPts val="1400"/>
              <a:buFont typeface="Arial"/>
              <a:buChar char="●"/>
            </a:pPr>
            <a:r>
              <a:rPr lang="en" sz="1400" b="1" dirty="0">
                <a:solidFill>
                  <a:srgbClr val="B8FDD8"/>
                </a:solidFill>
                <a:latin typeface="Arial"/>
                <a:ea typeface="Arial"/>
                <a:cs typeface="Arial"/>
                <a:sym typeface="Arial"/>
              </a:rPr>
              <a:t>Negative relationship </a:t>
            </a:r>
            <a:r>
              <a:rPr lang="en" sz="1400" dirty="0">
                <a:solidFill>
                  <a:srgbClr val="FFFFFF"/>
                </a:solidFill>
                <a:latin typeface="Arial"/>
                <a:ea typeface="Arial"/>
                <a:cs typeface="Arial"/>
                <a:sym typeface="Arial"/>
              </a:rPr>
              <a:t>between heroin use and proportion of individuals aged 18-24, proportion of those with a bachelor’s degree or higher, median household income, and distance to health facilities </a:t>
            </a:r>
            <a:endParaRPr sz="1400" dirty="0">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5"/>
          <p:cNvSpPr txBox="1">
            <a:spLocks noGrp="1"/>
          </p:cNvSpPr>
          <p:nvPr>
            <p:ph type="title"/>
          </p:nvPr>
        </p:nvSpPr>
        <p:spPr>
          <a:xfrm>
            <a:off x="1145100" y="317550"/>
            <a:ext cx="7038900" cy="6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Predictive Regressors</a:t>
            </a:r>
            <a:endParaRPr/>
          </a:p>
        </p:txBody>
      </p:sp>
      <p:sp>
        <p:nvSpPr>
          <p:cNvPr id="242" name="Google Shape;242;p25"/>
          <p:cNvSpPr txBox="1">
            <a:spLocks noGrp="1"/>
          </p:cNvSpPr>
          <p:nvPr>
            <p:ph type="body" idx="1"/>
          </p:nvPr>
        </p:nvSpPr>
        <p:spPr>
          <a:xfrm>
            <a:off x="1297500" y="961050"/>
            <a:ext cx="7535700" cy="637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dirty="0">
                <a:solidFill>
                  <a:srgbClr val="FFFFFF"/>
                </a:solidFill>
              </a:rPr>
              <a:t>We replicate the authors’ findings in Cincinnati, and then extend their model to Tempe to test for generalizability of significant regressors</a:t>
            </a:r>
            <a:endParaRPr sz="1800" dirty="0">
              <a:solidFill>
                <a:srgbClr val="FFFFFF"/>
              </a:solidFill>
            </a:endParaRPr>
          </a:p>
          <a:p>
            <a:pPr marL="0" lvl="0" indent="0" algn="l" rtl="0">
              <a:spcBef>
                <a:spcPts val="0"/>
              </a:spcBef>
              <a:spcAft>
                <a:spcPts val="1600"/>
              </a:spcAft>
              <a:buNone/>
            </a:pPr>
            <a:endParaRPr dirty="0"/>
          </a:p>
        </p:txBody>
      </p:sp>
      <p:graphicFrame>
        <p:nvGraphicFramePr>
          <p:cNvPr id="243" name="Google Shape;243;p25"/>
          <p:cNvGraphicFramePr/>
          <p:nvPr/>
        </p:nvGraphicFramePr>
        <p:xfrm>
          <a:off x="1116525" y="1785185"/>
          <a:ext cx="7219875" cy="3139320"/>
        </p:xfrm>
        <a:graphic>
          <a:graphicData uri="http://schemas.openxmlformats.org/drawingml/2006/table">
            <a:tbl>
              <a:tblPr>
                <a:noFill/>
                <a:tableStyleId>{DCA3A1F1-B6FB-4FCE-B062-EC644FCAEAD6}</a:tableStyleId>
              </a:tblPr>
              <a:tblGrid>
                <a:gridCol w="2406625">
                  <a:extLst>
                    <a:ext uri="{9D8B030D-6E8A-4147-A177-3AD203B41FA5}">
                      <a16:colId xmlns:a16="http://schemas.microsoft.com/office/drawing/2014/main" xmlns="" val="20000"/>
                    </a:ext>
                  </a:extLst>
                </a:gridCol>
                <a:gridCol w="2406625">
                  <a:extLst>
                    <a:ext uri="{9D8B030D-6E8A-4147-A177-3AD203B41FA5}">
                      <a16:colId xmlns:a16="http://schemas.microsoft.com/office/drawing/2014/main" xmlns="" val="20001"/>
                    </a:ext>
                  </a:extLst>
                </a:gridCol>
                <a:gridCol w="2406625">
                  <a:extLst>
                    <a:ext uri="{9D8B030D-6E8A-4147-A177-3AD203B41FA5}">
                      <a16:colId xmlns:a16="http://schemas.microsoft.com/office/drawing/2014/main" xmlns="" val="20002"/>
                    </a:ext>
                  </a:extLst>
                </a:gridCol>
              </a:tblGrid>
              <a:tr h="284550">
                <a:tc>
                  <a:txBody>
                    <a:bodyPr/>
                    <a:lstStyle/>
                    <a:p>
                      <a:pPr marL="0" lvl="0" indent="0" algn="l" rtl="0">
                        <a:spcBef>
                          <a:spcPts val="0"/>
                        </a:spcBef>
                        <a:spcAft>
                          <a:spcPts val="0"/>
                        </a:spcAft>
                        <a:buNone/>
                      </a:pPr>
                      <a:endParaRPr sz="1600">
                        <a:solidFill>
                          <a:srgbClr val="FFFFFF"/>
                        </a:solidFill>
                        <a:latin typeface="Lato"/>
                        <a:ea typeface="Lato"/>
                        <a:cs typeface="Lato"/>
                        <a:sym typeface="Lat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1600">
                          <a:solidFill>
                            <a:srgbClr val="B8FDD8"/>
                          </a:solidFill>
                          <a:latin typeface="Lato"/>
                          <a:ea typeface="Lato"/>
                          <a:cs typeface="Lato"/>
                          <a:sym typeface="Lato"/>
                        </a:rPr>
                        <a:t>Cincinnati  </a:t>
                      </a:r>
                      <a:endParaRPr sz="1600">
                        <a:solidFill>
                          <a:srgbClr val="B8FDD8"/>
                        </a:solidFill>
                        <a:latin typeface="Lato"/>
                        <a:ea typeface="Lato"/>
                        <a:cs typeface="Lato"/>
                        <a:sym typeface="Lat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1600">
                          <a:solidFill>
                            <a:srgbClr val="B8FDD8"/>
                          </a:solidFill>
                          <a:latin typeface="Lato"/>
                          <a:ea typeface="Lato"/>
                          <a:cs typeface="Lato"/>
                          <a:sym typeface="Lato"/>
                        </a:rPr>
                        <a:t>Tempe </a:t>
                      </a:r>
                      <a:endParaRPr sz="1600">
                        <a:solidFill>
                          <a:srgbClr val="B8FDD8"/>
                        </a:solidFill>
                        <a:latin typeface="Lato"/>
                        <a:ea typeface="Lato"/>
                        <a:cs typeface="Lato"/>
                        <a:sym typeface="Lat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xmlns="" val="10000"/>
                  </a:ext>
                </a:extLst>
              </a:tr>
              <a:tr h="284550">
                <a:tc>
                  <a:txBody>
                    <a:bodyPr/>
                    <a:lstStyle/>
                    <a:p>
                      <a:pPr marL="0" lvl="0" indent="0" algn="l" rtl="0">
                        <a:spcBef>
                          <a:spcPts val="0"/>
                        </a:spcBef>
                        <a:spcAft>
                          <a:spcPts val="0"/>
                        </a:spcAft>
                        <a:buNone/>
                      </a:pPr>
                      <a:r>
                        <a:rPr lang="en" sz="1600">
                          <a:solidFill>
                            <a:srgbClr val="B8FDD8"/>
                          </a:solidFill>
                          <a:latin typeface="Lato"/>
                          <a:ea typeface="Lato"/>
                          <a:cs typeface="Lato"/>
                          <a:sym typeface="Lato"/>
                        </a:rPr>
                        <a:t>Positive Correlation</a:t>
                      </a:r>
                      <a:endParaRPr sz="1600">
                        <a:solidFill>
                          <a:srgbClr val="B8FDD8"/>
                        </a:solidFill>
                        <a:latin typeface="Lato"/>
                        <a:ea typeface="Lato"/>
                        <a:cs typeface="Lato"/>
                        <a:sym typeface="Lat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latin typeface="Lato"/>
                          <a:ea typeface="Lato"/>
                          <a:cs typeface="Lato"/>
                          <a:sym typeface="Lato"/>
                        </a:rPr>
                        <a:t>25-44 Population, Males, </a:t>
                      </a:r>
                      <a:endParaRPr>
                        <a:solidFill>
                          <a:srgbClr val="FFFFFF"/>
                        </a:solidFill>
                        <a:latin typeface="Lato"/>
                        <a:ea typeface="Lato"/>
                        <a:cs typeface="Lato"/>
                        <a:sym typeface="Lat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latin typeface="Lato"/>
                          <a:ea typeface="Lato"/>
                          <a:cs typeface="Lato"/>
                          <a:sym typeface="Lato"/>
                        </a:rPr>
                        <a:t>Income, Drug Drop Offs</a:t>
                      </a:r>
                      <a:endParaRPr>
                        <a:solidFill>
                          <a:srgbClr val="FFFFFF"/>
                        </a:solidFill>
                        <a:latin typeface="Lato"/>
                        <a:ea typeface="Lato"/>
                        <a:cs typeface="Lato"/>
                        <a:sym typeface="Lat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xmlns="" val="10001"/>
                  </a:ext>
                </a:extLst>
              </a:tr>
              <a:tr h="733300">
                <a:tc>
                  <a:txBody>
                    <a:bodyPr/>
                    <a:lstStyle/>
                    <a:p>
                      <a:pPr marL="0" lvl="0" indent="0" algn="l" rtl="0">
                        <a:spcBef>
                          <a:spcPts val="0"/>
                        </a:spcBef>
                        <a:spcAft>
                          <a:spcPts val="0"/>
                        </a:spcAft>
                        <a:buNone/>
                      </a:pPr>
                      <a:r>
                        <a:rPr lang="en" sz="1600">
                          <a:solidFill>
                            <a:srgbClr val="B8FDD8"/>
                          </a:solidFill>
                          <a:latin typeface="Lato"/>
                          <a:ea typeface="Lato"/>
                          <a:cs typeface="Lato"/>
                          <a:sym typeface="Lato"/>
                        </a:rPr>
                        <a:t>Negative Correlation</a:t>
                      </a:r>
                      <a:endParaRPr sz="1600">
                        <a:solidFill>
                          <a:srgbClr val="B8FDD8"/>
                        </a:solidFill>
                        <a:latin typeface="Lato"/>
                        <a:ea typeface="Lato"/>
                        <a:cs typeface="Lato"/>
                        <a:sym typeface="Lat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latin typeface="Lato"/>
                          <a:ea typeface="Lato"/>
                          <a:cs typeface="Lato"/>
                          <a:sym typeface="Lato"/>
                        </a:rPr>
                        <a:t>College, 18-24 Population, Income, Mental Health, Urgent Care,Naloxone Centers, Drug Drop Offs</a:t>
                      </a:r>
                      <a:endParaRPr>
                        <a:solidFill>
                          <a:srgbClr val="FFFFFF"/>
                        </a:solidFill>
                        <a:latin typeface="Lato"/>
                        <a:ea typeface="Lato"/>
                        <a:cs typeface="Lato"/>
                        <a:sym typeface="Lat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latin typeface="Lato"/>
                          <a:ea typeface="Lato"/>
                          <a:cs typeface="Lato"/>
                          <a:sym typeface="Lato"/>
                        </a:rPr>
                        <a:t>College</a:t>
                      </a:r>
                      <a:endParaRPr>
                        <a:solidFill>
                          <a:srgbClr val="FFFFFF"/>
                        </a:solidFill>
                        <a:latin typeface="Lato"/>
                        <a:ea typeface="Lato"/>
                        <a:cs typeface="Lato"/>
                        <a:sym typeface="Lat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xmlns="" val="10002"/>
                  </a:ext>
                </a:extLst>
              </a:tr>
              <a:tr h="0">
                <a:tc>
                  <a:txBody>
                    <a:bodyPr/>
                    <a:lstStyle/>
                    <a:p>
                      <a:pPr marL="0" lvl="0" indent="0" algn="l" rtl="0">
                        <a:spcBef>
                          <a:spcPts val="0"/>
                        </a:spcBef>
                        <a:spcAft>
                          <a:spcPts val="0"/>
                        </a:spcAft>
                        <a:buNone/>
                      </a:pPr>
                      <a:r>
                        <a:rPr lang="en" sz="1600">
                          <a:solidFill>
                            <a:srgbClr val="B8FDD8"/>
                          </a:solidFill>
                          <a:latin typeface="Lato"/>
                          <a:ea typeface="Lato"/>
                          <a:cs typeface="Lato"/>
                          <a:sym typeface="Lato"/>
                        </a:rPr>
                        <a:t>Statistically Insignificant</a:t>
                      </a:r>
                      <a:endParaRPr sz="1600">
                        <a:solidFill>
                          <a:srgbClr val="B8FDD8"/>
                        </a:solidFill>
                        <a:latin typeface="Lato"/>
                        <a:ea typeface="Lato"/>
                        <a:cs typeface="Lato"/>
                        <a:sym typeface="Lat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a:solidFill>
                          <a:srgbClr val="FFFFFF"/>
                        </a:solidFill>
                        <a:latin typeface="Lato"/>
                        <a:ea typeface="Lato"/>
                        <a:cs typeface="Lato"/>
                        <a:sym typeface="Lat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latin typeface="Lato"/>
                          <a:ea typeface="Lato"/>
                          <a:cs typeface="Lato"/>
                          <a:sym typeface="Lato"/>
                        </a:rPr>
                        <a:t>18-24 Population, Mental Health, Urgent Care,Naloxone Centers, Drug Drop Offs,25-44 Population, Males,</a:t>
                      </a:r>
                      <a:endParaRPr>
                        <a:solidFill>
                          <a:srgbClr val="FFFFFF"/>
                        </a:solidFill>
                        <a:latin typeface="Lato"/>
                        <a:ea typeface="Lato"/>
                        <a:cs typeface="Lato"/>
                        <a:sym typeface="Lat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xmlns=""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6"/>
          <p:cNvSpPr txBox="1">
            <a:spLocks noGrp="1"/>
          </p:cNvSpPr>
          <p:nvPr>
            <p:ph type="title"/>
          </p:nvPr>
        </p:nvSpPr>
        <p:spPr>
          <a:xfrm>
            <a:off x="1068900" y="2413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Predictive Power</a:t>
            </a:r>
            <a:endParaRPr/>
          </a:p>
        </p:txBody>
      </p:sp>
      <p:pic>
        <p:nvPicPr>
          <p:cNvPr id="249" name="Google Shape;249;p26"/>
          <p:cNvPicPr preferRelativeResize="0"/>
          <p:nvPr/>
        </p:nvPicPr>
        <p:blipFill>
          <a:blip r:embed="rId3">
            <a:alphaModFix/>
          </a:blip>
          <a:stretch>
            <a:fillRect/>
          </a:stretch>
        </p:blipFill>
        <p:spPr>
          <a:xfrm>
            <a:off x="5087200" y="981300"/>
            <a:ext cx="3645500" cy="3819725"/>
          </a:xfrm>
          <a:prstGeom prst="rect">
            <a:avLst/>
          </a:prstGeom>
          <a:noFill/>
          <a:ln>
            <a:noFill/>
          </a:ln>
        </p:spPr>
      </p:pic>
      <p:pic>
        <p:nvPicPr>
          <p:cNvPr id="250" name="Google Shape;250;p26"/>
          <p:cNvPicPr preferRelativeResize="0"/>
          <p:nvPr/>
        </p:nvPicPr>
        <p:blipFill>
          <a:blip r:embed="rId4">
            <a:alphaModFix/>
          </a:blip>
          <a:stretch>
            <a:fillRect/>
          </a:stretch>
        </p:blipFill>
        <p:spPr>
          <a:xfrm>
            <a:off x="1163625" y="1010475"/>
            <a:ext cx="3645500" cy="3819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7"/>
          <p:cNvSpPr txBox="1">
            <a:spLocks noGrp="1"/>
          </p:cNvSpPr>
          <p:nvPr>
            <p:ph type="title"/>
          </p:nvPr>
        </p:nvSpPr>
        <p:spPr>
          <a:xfrm>
            <a:off x="1221300" y="3175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Another Approach...Classification!</a:t>
            </a:r>
            <a:endParaRPr/>
          </a:p>
        </p:txBody>
      </p:sp>
      <p:sp>
        <p:nvSpPr>
          <p:cNvPr id="256" name="Google Shape;256;p27"/>
          <p:cNvSpPr txBox="1">
            <a:spLocks noGrp="1"/>
          </p:cNvSpPr>
          <p:nvPr>
            <p:ph type="body" idx="1"/>
          </p:nvPr>
        </p:nvSpPr>
        <p:spPr>
          <a:xfrm>
            <a:off x="1221300" y="892825"/>
            <a:ext cx="7694100" cy="672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Split the data into two classes - above and below median number of EMS -  and classify with a Logistic regression model using the same covariates in each city</a:t>
            </a:r>
            <a:endParaRPr sz="1600"/>
          </a:p>
        </p:txBody>
      </p:sp>
      <p:graphicFrame>
        <p:nvGraphicFramePr>
          <p:cNvPr id="257" name="Google Shape;257;p27"/>
          <p:cNvGraphicFramePr/>
          <p:nvPr/>
        </p:nvGraphicFramePr>
        <p:xfrm>
          <a:off x="533400" y="1784610"/>
          <a:ext cx="8077200" cy="2881580"/>
        </p:xfrm>
        <a:graphic>
          <a:graphicData uri="http://schemas.openxmlformats.org/drawingml/2006/table">
            <a:tbl>
              <a:tblPr>
                <a:noFill/>
                <a:tableStyleId>{DCA3A1F1-B6FB-4FCE-B062-EC644FCAEAD6}</a:tableStyleId>
              </a:tblPr>
              <a:tblGrid>
                <a:gridCol w="2692400">
                  <a:extLst>
                    <a:ext uri="{9D8B030D-6E8A-4147-A177-3AD203B41FA5}">
                      <a16:colId xmlns:a16="http://schemas.microsoft.com/office/drawing/2014/main" xmlns="" val="20000"/>
                    </a:ext>
                  </a:extLst>
                </a:gridCol>
                <a:gridCol w="2692400">
                  <a:extLst>
                    <a:ext uri="{9D8B030D-6E8A-4147-A177-3AD203B41FA5}">
                      <a16:colId xmlns:a16="http://schemas.microsoft.com/office/drawing/2014/main" xmlns="" val="20001"/>
                    </a:ext>
                  </a:extLst>
                </a:gridCol>
                <a:gridCol w="2692400">
                  <a:extLst>
                    <a:ext uri="{9D8B030D-6E8A-4147-A177-3AD203B41FA5}">
                      <a16:colId xmlns:a16="http://schemas.microsoft.com/office/drawing/2014/main" xmlns="" val="20002"/>
                    </a:ext>
                  </a:extLst>
                </a:gridCol>
              </a:tblGrid>
              <a:tr h="265900">
                <a:tc>
                  <a:txBody>
                    <a:bodyPr/>
                    <a:lstStyle/>
                    <a:p>
                      <a:pPr marL="0" lvl="0" indent="0" algn="l" rtl="0">
                        <a:spcBef>
                          <a:spcPts val="0"/>
                        </a:spcBef>
                        <a:spcAft>
                          <a:spcPts val="0"/>
                        </a:spcAft>
                        <a:buNone/>
                      </a:pPr>
                      <a:endParaRPr>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1600">
                          <a:solidFill>
                            <a:srgbClr val="B8FDD8"/>
                          </a:solidFill>
                        </a:rPr>
                        <a:t>Cincinnati </a:t>
                      </a:r>
                      <a:endParaRPr sz="1600">
                        <a:solidFill>
                          <a:srgbClr val="B8FDD8"/>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1600">
                          <a:solidFill>
                            <a:srgbClr val="B8FDD8"/>
                          </a:solidFill>
                        </a:rPr>
                        <a:t>Tempe </a:t>
                      </a:r>
                      <a:endParaRPr sz="1600">
                        <a:solidFill>
                          <a:srgbClr val="B8FDD8"/>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xmlns="" val="10000"/>
                  </a:ext>
                </a:extLst>
              </a:tr>
              <a:tr h="956275">
                <a:tc>
                  <a:txBody>
                    <a:bodyPr/>
                    <a:lstStyle/>
                    <a:p>
                      <a:pPr marL="0" lvl="0" indent="0" algn="l" rtl="0">
                        <a:spcBef>
                          <a:spcPts val="0"/>
                        </a:spcBef>
                        <a:spcAft>
                          <a:spcPts val="0"/>
                        </a:spcAft>
                        <a:buNone/>
                      </a:pPr>
                      <a:r>
                        <a:rPr lang="en" sz="1600">
                          <a:solidFill>
                            <a:srgbClr val="B8FDD8"/>
                          </a:solidFill>
                        </a:rPr>
                        <a:t>Positive Odds Ratios </a:t>
                      </a:r>
                      <a:endParaRPr sz="1600">
                        <a:solidFill>
                          <a:srgbClr val="B8FDD8"/>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Hospitals, Surgical Centers, Pain Management, Child Care Facilities, and Nursing Assisted Living Facilities </a:t>
                      </a:r>
                      <a:endParaRPr>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rowSpan="2">
                  <a:txBody>
                    <a:bodyPr/>
                    <a:lstStyle/>
                    <a:p>
                      <a:pPr marL="0" lvl="0" indent="0" algn="l" rtl="0">
                        <a:spcBef>
                          <a:spcPts val="0"/>
                        </a:spcBef>
                        <a:spcAft>
                          <a:spcPts val="0"/>
                        </a:spcAft>
                        <a:buNone/>
                      </a:pPr>
                      <a:r>
                        <a:rPr lang="en">
                          <a:solidFill>
                            <a:srgbClr val="FFFFFF"/>
                          </a:solidFill>
                        </a:rPr>
                        <a:t>Fails to converge! With insignificant predictors...</a:t>
                      </a:r>
                      <a:endParaRPr>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xmlns="" val="10001"/>
                  </a:ext>
                </a:extLst>
              </a:tr>
              <a:tr h="872025">
                <a:tc>
                  <a:txBody>
                    <a:bodyPr/>
                    <a:lstStyle/>
                    <a:p>
                      <a:pPr marL="0" lvl="0" indent="0" algn="l" rtl="0">
                        <a:spcBef>
                          <a:spcPts val="0"/>
                        </a:spcBef>
                        <a:spcAft>
                          <a:spcPts val="0"/>
                        </a:spcAft>
                        <a:buNone/>
                      </a:pPr>
                      <a:r>
                        <a:rPr lang="en" sz="1600">
                          <a:solidFill>
                            <a:srgbClr val="B8FDD8"/>
                          </a:solidFill>
                        </a:rPr>
                        <a:t>Negative Odds Ratios</a:t>
                      </a:r>
                      <a:endParaRPr sz="1600">
                        <a:solidFill>
                          <a:srgbClr val="B8FDD8"/>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Psychiatric Hospitals, Children’s Hospitals, Drug Drop Off Sites</a:t>
                      </a:r>
                      <a:endParaRPr>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xmlns="" val="10002"/>
                  </a:ext>
                </a:extLst>
              </a:tr>
              <a:tr h="546575">
                <a:tc>
                  <a:txBody>
                    <a:bodyPr/>
                    <a:lstStyle/>
                    <a:p>
                      <a:pPr marL="0" lvl="0" indent="0" algn="l" rtl="0">
                        <a:spcBef>
                          <a:spcPts val="0"/>
                        </a:spcBef>
                        <a:spcAft>
                          <a:spcPts val="0"/>
                        </a:spcAft>
                        <a:buNone/>
                      </a:pPr>
                      <a:r>
                        <a:rPr lang="en" sz="1600">
                          <a:solidFill>
                            <a:srgbClr val="B8FDD8"/>
                          </a:solidFill>
                        </a:rPr>
                        <a:t>Pseudo R2</a:t>
                      </a:r>
                      <a:endParaRPr sz="1600">
                        <a:solidFill>
                          <a:srgbClr val="B8FDD8"/>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0.1823</a:t>
                      </a:r>
                      <a:endParaRPr>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0.2451</a:t>
                      </a:r>
                      <a:endParaRPr>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xmlns=""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8"/>
          <p:cNvSpPr txBox="1">
            <a:spLocks noGrp="1"/>
          </p:cNvSpPr>
          <p:nvPr>
            <p:ph type="title"/>
          </p:nvPr>
        </p:nvSpPr>
        <p:spPr>
          <a:xfrm>
            <a:off x="1221300" y="469950"/>
            <a:ext cx="7038900" cy="68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Preliminary Results/Interpretations</a:t>
            </a:r>
            <a:endParaRPr/>
          </a:p>
        </p:txBody>
      </p:sp>
      <p:sp>
        <p:nvSpPr>
          <p:cNvPr id="263" name="Google Shape;263;p28"/>
          <p:cNvSpPr txBox="1">
            <a:spLocks noGrp="1"/>
          </p:cNvSpPr>
          <p:nvPr>
            <p:ph type="body" idx="1"/>
          </p:nvPr>
        </p:nvSpPr>
        <p:spPr>
          <a:xfrm>
            <a:off x="1250825" y="1307850"/>
            <a:ext cx="7404000" cy="36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B8FDD8"/>
                </a:solidFill>
              </a:rPr>
              <a:t>Poisson Model: </a:t>
            </a:r>
            <a:endParaRPr sz="1800">
              <a:solidFill>
                <a:srgbClr val="B8FDD8"/>
              </a:solidFill>
            </a:endParaRPr>
          </a:p>
          <a:p>
            <a:pPr marL="457200" lvl="0" indent="-330200" algn="l" rtl="0">
              <a:spcBef>
                <a:spcPts val="1600"/>
              </a:spcBef>
              <a:spcAft>
                <a:spcPts val="0"/>
              </a:spcAft>
              <a:buSzPts val="1600"/>
              <a:buChar char="●"/>
            </a:pPr>
            <a:r>
              <a:rPr lang="en" sz="1600"/>
              <a:t>Regression successfully replicates paper from Li et al.  for Cincinnati, but our result shows that the model does not generalize well for Tempe </a:t>
            </a:r>
            <a:endParaRPr sz="1600"/>
          </a:p>
          <a:p>
            <a:pPr marL="457200" lvl="0" indent="-330200" algn="l" rtl="0">
              <a:spcBef>
                <a:spcPts val="0"/>
              </a:spcBef>
              <a:spcAft>
                <a:spcPts val="0"/>
              </a:spcAft>
              <a:buSzPts val="1600"/>
              <a:buChar char="●"/>
            </a:pPr>
            <a:r>
              <a:rPr lang="en" sz="1600"/>
              <a:t>Policy context reveals that states receive approx. the same amount of funding (per capita-wise), yet have different administrative structures and policy goals</a:t>
            </a:r>
            <a:endParaRPr sz="1600"/>
          </a:p>
          <a:p>
            <a:pPr marL="457200" lvl="0" indent="-330200" algn="l" rtl="0">
              <a:spcBef>
                <a:spcPts val="0"/>
              </a:spcBef>
              <a:spcAft>
                <a:spcPts val="0"/>
              </a:spcAft>
              <a:buSzPts val="1600"/>
              <a:buChar char="●"/>
            </a:pPr>
            <a:r>
              <a:rPr lang="en" sz="1600"/>
              <a:t>This will be a key feature of our study going forward</a:t>
            </a:r>
            <a:endParaRPr sz="1600"/>
          </a:p>
          <a:p>
            <a:pPr marL="0" lvl="0" indent="0" algn="l" rtl="0">
              <a:spcBef>
                <a:spcPts val="1600"/>
              </a:spcBef>
              <a:spcAft>
                <a:spcPts val="0"/>
              </a:spcAft>
              <a:buNone/>
            </a:pPr>
            <a:r>
              <a:rPr lang="en" sz="1800">
                <a:solidFill>
                  <a:srgbClr val="B8FDD8"/>
                </a:solidFill>
              </a:rPr>
              <a:t>Classification: </a:t>
            </a:r>
            <a:endParaRPr sz="1800">
              <a:solidFill>
                <a:srgbClr val="B8FDD8"/>
              </a:solidFill>
            </a:endParaRPr>
          </a:p>
          <a:p>
            <a:pPr marL="457200" lvl="0" indent="-330200" algn="l" rtl="0">
              <a:spcBef>
                <a:spcPts val="1600"/>
              </a:spcBef>
              <a:spcAft>
                <a:spcPts val="0"/>
              </a:spcAft>
              <a:buSzPts val="1600"/>
              <a:buChar char="●"/>
            </a:pPr>
            <a:r>
              <a:rPr lang="en" sz="1600"/>
              <a:t>Limited explanatory power as of now</a:t>
            </a:r>
            <a:endParaRPr sz="1600"/>
          </a:p>
          <a:p>
            <a:pPr marL="457200" lvl="0" indent="-330200" algn="l" rtl="0">
              <a:spcBef>
                <a:spcPts val="0"/>
              </a:spcBef>
              <a:spcAft>
                <a:spcPts val="0"/>
              </a:spcAft>
              <a:buSzPts val="1600"/>
              <a:buChar char="●"/>
            </a:pPr>
            <a:r>
              <a:rPr lang="en" sz="1600"/>
              <a:t>Cincinnati shows that facilities, relative to democratic indicators </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9"/>
          <p:cNvSpPr txBox="1">
            <a:spLocks noGrp="1"/>
          </p:cNvSpPr>
          <p:nvPr>
            <p:ph type="title"/>
          </p:nvPr>
        </p:nvSpPr>
        <p:spPr>
          <a:xfrm>
            <a:off x="1187675" y="24287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Policy Context/Case Studies</a:t>
            </a:r>
            <a:endParaRPr/>
          </a:p>
        </p:txBody>
      </p:sp>
      <p:sp>
        <p:nvSpPr>
          <p:cNvPr id="269" name="Google Shape;269;p29"/>
          <p:cNvSpPr txBox="1">
            <a:spLocks noGrp="1"/>
          </p:cNvSpPr>
          <p:nvPr>
            <p:ph type="body" idx="1"/>
          </p:nvPr>
        </p:nvSpPr>
        <p:spPr>
          <a:xfrm>
            <a:off x="1297500" y="1100275"/>
            <a:ext cx="7038900" cy="3882900"/>
          </a:xfrm>
          <a:prstGeom prst="rect">
            <a:avLst/>
          </a:prstGeom>
        </p:spPr>
        <p:txBody>
          <a:bodyPr spcFirstLastPara="1" wrap="square" lIns="91425" tIns="91425" rIns="91425" bIns="91425" anchor="t" anchorCtr="0">
            <a:noAutofit/>
          </a:bodyPr>
          <a:lstStyle/>
          <a:p>
            <a:pPr marL="914400" lvl="0" indent="0" algn="l" rtl="0">
              <a:spcBef>
                <a:spcPts val="0"/>
              </a:spcBef>
              <a:spcAft>
                <a:spcPts val="0"/>
              </a:spcAft>
              <a:buNone/>
            </a:pPr>
            <a:endParaRPr/>
          </a:p>
          <a:p>
            <a:pPr marL="0" lvl="0" indent="0" algn="l" rtl="0">
              <a:spcBef>
                <a:spcPts val="1600"/>
              </a:spcBef>
              <a:spcAft>
                <a:spcPts val="1600"/>
              </a:spcAft>
              <a:buNone/>
            </a:pPr>
            <a:endParaRPr/>
          </a:p>
        </p:txBody>
      </p:sp>
      <p:sp>
        <p:nvSpPr>
          <p:cNvPr id="270" name="Google Shape;270;p29"/>
          <p:cNvSpPr txBox="1"/>
          <p:nvPr/>
        </p:nvSpPr>
        <p:spPr>
          <a:xfrm>
            <a:off x="1187675" y="935825"/>
            <a:ext cx="3991200" cy="408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B8FDD8"/>
                </a:solidFill>
                <a:latin typeface="Lato"/>
                <a:ea typeface="Lato"/>
                <a:cs typeface="Lato"/>
                <a:sym typeface="Lato"/>
              </a:rPr>
              <a:t>Arizona:</a:t>
            </a:r>
            <a:endParaRPr sz="1600">
              <a:solidFill>
                <a:srgbClr val="B8FDD8"/>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Population:</a:t>
            </a:r>
            <a:endParaRPr>
              <a:solidFill>
                <a:srgbClr val="FFFFFF"/>
              </a:solidFill>
              <a:latin typeface="Lato"/>
              <a:ea typeface="Lato"/>
              <a:cs typeface="Lato"/>
              <a:sym typeface="Lato"/>
            </a:endParaRPr>
          </a:p>
          <a:p>
            <a:pPr marL="914400" lvl="1" indent="-311150" algn="l" rtl="0">
              <a:spcBef>
                <a:spcPts val="0"/>
              </a:spcBef>
              <a:spcAft>
                <a:spcPts val="0"/>
              </a:spcAft>
              <a:buClr>
                <a:srgbClr val="FFFFFF"/>
              </a:buClr>
              <a:buSzPts val="1300"/>
              <a:buFont typeface="Lato"/>
              <a:buChar char="○"/>
            </a:pPr>
            <a:r>
              <a:rPr lang="en" sz="1300">
                <a:solidFill>
                  <a:schemeClr val="lt1"/>
                </a:solidFill>
                <a:latin typeface="Lato"/>
                <a:ea typeface="Lato"/>
                <a:cs typeface="Lato"/>
                <a:sym typeface="Lato"/>
              </a:rPr>
              <a:t>7.172 million (as of 2018)</a:t>
            </a:r>
            <a:endParaRPr sz="1300">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Funding:</a:t>
            </a:r>
            <a:endParaRPr>
              <a:solidFill>
                <a:srgbClr val="FFFFFF"/>
              </a:solidFill>
              <a:latin typeface="Lato"/>
              <a:ea typeface="Lato"/>
              <a:cs typeface="Lato"/>
              <a:sym typeface="Lato"/>
            </a:endParaRPr>
          </a:p>
          <a:p>
            <a:pPr marL="914400" lvl="1" indent="-311150" algn="l" rtl="0">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2017: $75,873,531 in total </a:t>
            </a:r>
            <a:endParaRPr sz="1300">
              <a:solidFill>
                <a:schemeClr val="lt1"/>
              </a:solidFill>
              <a:latin typeface="Lato"/>
              <a:ea typeface="Lato"/>
              <a:cs typeface="Lato"/>
              <a:sym typeface="Lato"/>
            </a:endParaRPr>
          </a:p>
          <a:p>
            <a:pPr marL="914400" lvl="1" indent="-311150" algn="l" rtl="0">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2018: $117,058,843 in total </a:t>
            </a:r>
            <a:endParaRPr sz="1300">
              <a:solidFill>
                <a:schemeClr val="lt1"/>
              </a:solidFill>
              <a:latin typeface="Lato"/>
              <a:ea typeface="Lato"/>
              <a:cs typeface="Lato"/>
              <a:sym typeface="Lato"/>
            </a:endParaRPr>
          </a:p>
          <a:p>
            <a:pPr marL="914400" lvl="1" indent="-311150" algn="l" rtl="0">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Per Capita: increased from $11 to $17 from 2017 to 2018</a:t>
            </a:r>
            <a:endParaRPr sz="1300">
              <a:solidFill>
                <a:schemeClr val="lt1"/>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Policy Differences:</a:t>
            </a:r>
            <a:endParaRPr>
              <a:solidFill>
                <a:srgbClr val="FFFFFF"/>
              </a:solidFill>
              <a:latin typeface="Lato"/>
              <a:ea typeface="Lato"/>
              <a:cs typeface="Lato"/>
              <a:sym typeface="Lato"/>
            </a:endParaRPr>
          </a:p>
          <a:p>
            <a:pPr marL="914400" lvl="1" indent="-311150" algn="l" rtl="0">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Improve access and retention in comprehensive MAT service to treat OUD</a:t>
            </a:r>
            <a:endParaRPr sz="1300">
              <a:solidFill>
                <a:schemeClr val="lt1"/>
              </a:solidFill>
              <a:latin typeface="Lato"/>
              <a:ea typeface="Lato"/>
              <a:cs typeface="Lato"/>
              <a:sym typeface="Lato"/>
            </a:endParaRPr>
          </a:p>
          <a:p>
            <a:pPr marL="914400" lvl="1" indent="-311150" algn="l" rtl="0">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Increase trauma-informed prevention, treatment, and recovery activities </a:t>
            </a:r>
            <a:endParaRPr sz="1300">
              <a:solidFill>
                <a:schemeClr val="lt1"/>
              </a:solidFill>
              <a:latin typeface="Lato"/>
              <a:ea typeface="Lato"/>
              <a:cs typeface="Lato"/>
              <a:sym typeface="Lato"/>
            </a:endParaRPr>
          </a:p>
          <a:p>
            <a:pPr marL="914400" lvl="1" indent="-311150" algn="l" rtl="0">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Increase capacity to provide timely prevention, treatment and recovery resources to the public</a:t>
            </a:r>
            <a:endParaRPr sz="1300">
              <a:solidFill>
                <a:schemeClr val="lt1"/>
              </a:solidFill>
              <a:latin typeface="Lato"/>
              <a:ea typeface="Lato"/>
              <a:cs typeface="Lato"/>
              <a:sym typeface="Lato"/>
            </a:endParaRPr>
          </a:p>
          <a:p>
            <a:pPr marL="914400" lvl="1" indent="-311150" algn="l" rtl="0">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Hold bad actors accountable</a:t>
            </a:r>
            <a:endParaRPr sz="1300">
              <a:solidFill>
                <a:schemeClr val="lt1"/>
              </a:solidFill>
              <a:latin typeface="Lato"/>
              <a:ea typeface="Lato"/>
              <a:cs typeface="Lato"/>
              <a:sym typeface="Lato"/>
            </a:endParaRPr>
          </a:p>
        </p:txBody>
      </p:sp>
      <p:sp>
        <p:nvSpPr>
          <p:cNvPr id="271" name="Google Shape;271;p29"/>
          <p:cNvSpPr txBox="1"/>
          <p:nvPr/>
        </p:nvSpPr>
        <p:spPr>
          <a:xfrm>
            <a:off x="4896600" y="935825"/>
            <a:ext cx="3901200" cy="408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B8FDD8"/>
                </a:solidFill>
                <a:latin typeface="Lato"/>
                <a:ea typeface="Lato"/>
                <a:cs typeface="Lato"/>
                <a:sym typeface="Lato"/>
              </a:rPr>
              <a:t>Ohio:</a:t>
            </a:r>
            <a:endParaRPr sz="1600">
              <a:solidFill>
                <a:srgbClr val="B8FDD8"/>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Population:</a:t>
            </a:r>
            <a:endParaRPr>
              <a:solidFill>
                <a:srgbClr val="FFFFFF"/>
              </a:solidFill>
              <a:latin typeface="Lato"/>
              <a:ea typeface="Lato"/>
              <a:cs typeface="Lato"/>
              <a:sym typeface="Lato"/>
            </a:endParaRPr>
          </a:p>
          <a:p>
            <a:pPr marL="914400" lvl="1" indent="-311150" algn="l" rtl="0">
              <a:spcBef>
                <a:spcPts val="0"/>
              </a:spcBef>
              <a:spcAft>
                <a:spcPts val="0"/>
              </a:spcAft>
              <a:buClr>
                <a:srgbClr val="FFFFFF"/>
              </a:buClr>
              <a:buSzPts val="1300"/>
              <a:buFont typeface="Lato"/>
              <a:buChar char="○"/>
            </a:pPr>
            <a:r>
              <a:rPr lang="en" sz="1300">
                <a:solidFill>
                  <a:schemeClr val="lt1"/>
                </a:solidFill>
                <a:latin typeface="Lato"/>
                <a:ea typeface="Lato"/>
                <a:cs typeface="Lato"/>
                <a:sym typeface="Lato"/>
              </a:rPr>
              <a:t>11.69 million (as of 2018)</a:t>
            </a:r>
            <a:endParaRPr sz="1300">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Funding:</a:t>
            </a:r>
            <a:endParaRPr>
              <a:solidFill>
                <a:srgbClr val="FFFFFF"/>
              </a:solidFill>
              <a:latin typeface="Lato"/>
              <a:ea typeface="Lato"/>
              <a:cs typeface="Lato"/>
              <a:sym typeface="Lato"/>
            </a:endParaRPr>
          </a:p>
          <a:p>
            <a:pPr marL="914400" lvl="1" indent="-311150" algn="l" rtl="0">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2017: $119,030,865 in total </a:t>
            </a:r>
            <a:endParaRPr sz="1300">
              <a:solidFill>
                <a:schemeClr val="lt1"/>
              </a:solidFill>
              <a:latin typeface="Lato"/>
              <a:ea typeface="Lato"/>
              <a:cs typeface="Lato"/>
              <a:sym typeface="Lato"/>
            </a:endParaRPr>
          </a:p>
          <a:p>
            <a:pPr marL="914400" lvl="1" indent="-311150" algn="l" rtl="0">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2018: $224,921,519 in total </a:t>
            </a:r>
            <a:endParaRPr sz="1300">
              <a:solidFill>
                <a:schemeClr val="lt1"/>
              </a:solidFill>
              <a:latin typeface="Lato"/>
              <a:ea typeface="Lato"/>
              <a:cs typeface="Lato"/>
              <a:sym typeface="Lato"/>
            </a:endParaRPr>
          </a:p>
          <a:p>
            <a:pPr marL="914400" lvl="1" indent="-311150" algn="l" rtl="0">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Per Capita: increased from $10 to $19 from 2017 to 2018</a:t>
            </a:r>
            <a:endParaRPr sz="1300">
              <a:solidFill>
                <a:schemeClr val="lt1"/>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Policy Differences:</a:t>
            </a:r>
            <a:endParaRPr>
              <a:solidFill>
                <a:srgbClr val="FFFFFF"/>
              </a:solidFill>
              <a:latin typeface="Lato"/>
              <a:ea typeface="Lato"/>
              <a:cs typeface="Lato"/>
              <a:sym typeface="Lato"/>
            </a:endParaRPr>
          </a:p>
          <a:p>
            <a:pPr marL="914400" lvl="1" indent="-311150" algn="l" rtl="0">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Immunity from minor drug possession charges for people who report overdoses</a:t>
            </a:r>
            <a:endParaRPr sz="1300">
              <a:solidFill>
                <a:schemeClr val="lt1"/>
              </a:solidFill>
              <a:latin typeface="Lato"/>
              <a:ea typeface="Lato"/>
              <a:cs typeface="Lato"/>
              <a:sym typeface="Lato"/>
            </a:endParaRPr>
          </a:p>
          <a:p>
            <a:pPr marL="914400" lvl="1" indent="-311150" algn="l" rtl="0">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General harm reduction initiatives policies including needle exchanges &amp; infectious disease testing </a:t>
            </a:r>
            <a:endParaRPr sz="1300">
              <a:solidFill>
                <a:schemeClr val="lt1"/>
              </a:solidFill>
              <a:latin typeface="Lato"/>
              <a:ea typeface="Lato"/>
              <a:cs typeface="Lato"/>
              <a:sym typeface="Lato"/>
            </a:endParaRPr>
          </a:p>
          <a:p>
            <a:pPr marL="914400" lvl="1" indent="-311150" algn="l" rtl="0">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Safe consumption sites &amp; zones for drug users</a:t>
            </a:r>
            <a:endParaRPr sz="1300">
              <a:solidFill>
                <a:schemeClr val="l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Other Construct Measures - Opioids in WasteWater</a:t>
            </a:r>
            <a:endParaRPr/>
          </a:p>
        </p:txBody>
      </p:sp>
      <p:sp>
        <p:nvSpPr>
          <p:cNvPr id="277" name="Google Shape;277;p30"/>
          <p:cNvSpPr txBox="1">
            <a:spLocks noGrp="1"/>
          </p:cNvSpPr>
          <p:nvPr>
            <p:ph type="body" idx="1"/>
          </p:nvPr>
        </p:nvSpPr>
        <p:spPr>
          <a:xfrm>
            <a:off x="4504900" y="1470150"/>
            <a:ext cx="4581000" cy="29112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dirty="0"/>
              <a:t>As previously discussed, EMS calls are a flawed construct for measuring Opioid Use </a:t>
            </a:r>
            <a:endParaRPr sz="1200" dirty="0"/>
          </a:p>
          <a:p>
            <a:pPr marL="457200" lvl="0" indent="-304800" algn="l" rtl="0">
              <a:spcBef>
                <a:spcPts val="0"/>
              </a:spcBef>
              <a:spcAft>
                <a:spcPts val="0"/>
              </a:spcAft>
              <a:buSzPts val="1200"/>
              <a:buChar char="●"/>
            </a:pPr>
            <a:r>
              <a:rPr lang="en" sz="1200" dirty="0"/>
              <a:t>Another measure, the Population Normalized Mass Load (PNML) of Opioids in Wastewater is being collected in pilot cities, including Tempe</a:t>
            </a:r>
            <a:endParaRPr sz="1200" dirty="0"/>
          </a:p>
          <a:p>
            <a:pPr marL="457200" lvl="0" indent="-304800" algn="l" rtl="0">
              <a:spcBef>
                <a:spcPts val="0"/>
              </a:spcBef>
              <a:spcAft>
                <a:spcPts val="0"/>
              </a:spcAft>
              <a:buSzPts val="1200"/>
              <a:buChar char="●"/>
            </a:pPr>
            <a:r>
              <a:rPr lang="en" sz="1200" dirty="0"/>
              <a:t>Reason to believe that PNML is:</a:t>
            </a:r>
            <a:endParaRPr sz="1200" dirty="0"/>
          </a:p>
          <a:p>
            <a:pPr marL="914400" lvl="1" indent="-304800" algn="l" rtl="0">
              <a:spcBef>
                <a:spcPts val="0"/>
              </a:spcBef>
              <a:spcAft>
                <a:spcPts val="0"/>
              </a:spcAft>
              <a:buSzPts val="1200"/>
              <a:buChar char="○"/>
            </a:pPr>
            <a:r>
              <a:rPr lang="en" sz="1200" dirty="0"/>
              <a:t>More Face-valid than EMS calls as a measure of drug use because wastewater represents total anonymized consumption in an area </a:t>
            </a:r>
          </a:p>
          <a:p>
            <a:pPr marL="914400" lvl="1" indent="-304800" algn="l" rtl="0">
              <a:spcBef>
                <a:spcPts val="0"/>
              </a:spcBef>
              <a:spcAft>
                <a:spcPts val="0"/>
              </a:spcAft>
              <a:buSzPts val="1200"/>
              <a:buChar char="○"/>
            </a:pPr>
            <a:r>
              <a:rPr lang="en" sz="1200" dirty="0"/>
              <a:t> Could be a strong predictor of EMS calls or other Opioid-related constructs due to high association</a:t>
            </a:r>
            <a:endParaRPr sz="1200" dirty="0"/>
          </a:p>
          <a:p>
            <a:pPr marL="457200" lvl="0" indent="-304800" algn="l" rtl="0">
              <a:spcBef>
                <a:spcPts val="0"/>
              </a:spcBef>
              <a:spcAft>
                <a:spcPts val="0"/>
              </a:spcAft>
              <a:buSzPts val="1200"/>
              <a:buChar char="●"/>
            </a:pPr>
            <a:r>
              <a:rPr lang="en" sz="1200" dirty="0"/>
              <a:t>More pilot data needs to be sampled to determine the usefulness of this metric</a:t>
            </a:r>
            <a:endParaRPr sz="1200" dirty="0"/>
          </a:p>
          <a:p>
            <a:pPr marL="0" lvl="0" indent="0" algn="l" rtl="0">
              <a:spcBef>
                <a:spcPts val="1600"/>
              </a:spcBef>
              <a:spcAft>
                <a:spcPts val="1600"/>
              </a:spcAft>
              <a:buNone/>
            </a:pPr>
            <a:endParaRPr sz="1200" dirty="0"/>
          </a:p>
        </p:txBody>
      </p:sp>
      <p:pic>
        <p:nvPicPr>
          <p:cNvPr id="278" name="Google Shape;278;p30"/>
          <p:cNvPicPr preferRelativeResize="0"/>
          <p:nvPr/>
        </p:nvPicPr>
        <p:blipFill>
          <a:blip r:embed="rId3">
            <a:alphaModFix/>
          </a:blip>
          <a:stretch>
            <a:fillRect/>
          </a:stretch>
        </p:blipFill>
        <p:spPr>
          <a:xfrm>
            <a:off x="169125" y="1470150"/>
            <a:ext cx="4402880" cy="2911200"/>
          </a:xfrm>
          <a:prstGeom prst="rect">
            <a:avLst/>
          </a:prstGeom>
          <a:noFill/>
          <a:ln>
            <a:noFill/>
          </a:ln>
        </p:spPr>
      </p:pic>
      <p:sp>
        <p:nvSpPr>
          <p:cNvPr id="279" name="Google Shape;279;p30"/>
          <p:cNvSpPr txBox="1"/>
          <p:nvPr/>
        </p:nvSpPr>
        <p:spPr>
          <a:xfrm>
            <a:off x="92925" y="4543650"/>
            <a:ext cx="5407200" cy="54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800">
                <a:solidFill>
                  <a:srgbClr val="FFFFFF"/>
                </a:solidFill>
                <a:latin typeface="Lato"/>
                <a:ea typeface="Lato"/>
                <a:cs typeface="Lato"/>
                <a:sym typeface="Lato"/>
              </a:rPr>
              <a:t>Photo taken from the City of Tempe and Arizona State University Partner to Study City Wastewater for Public Health Information’s Fighting Opioid Misuse by Monitoring Community Health website. </a:t>
            </a:r>
            <a:r>
              <a:rPr lang="en" sz="800" u="sng">
                <a:solidFill>
                  <a:srgbClr val="82C7A5"/>
                </a:solidFill>
                <a:latin typeface="Lato"/>
                <a:ea typeface="Lato"/>
                <a:cs typeface="Lato"/>
                <a:sym typeface="Lato"/>
                <a:hlinkClick r:id="rId4"/>
              </a:rPr>
              <a:t>https://www.arcgis.com/apps/Cascade/index.html?appid=92073d7f6a6a498b987f2afdab1b9471</a:t>
            </a:r>
            <a:endParaRPr sz="800">
              <a:solidFill>
                <a:srgbClr val="82C7A5"/>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Steps</a:t>
            </a:r>
            <a:endParaRPr/>
          </a:p>
        </p:txBody>
      </p:sp>
      <p:sp>
        <p:nvSpPr>
          <p:cNvPr id="285" name="Google Shape;285;p3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Deep dive in policy context to determine why predictors of opioid use may differ across cities</a:t>
            </a:r>
            <a:endParaRPr sz="1600"/>
          </a:p>
          <a:p>
            <a:pPr marL="457200" lvl="0" indent="-330200" algn="l" rtl="0">
              <a:spcBef>
                <a:spcPts val="0"/>
              </a:spcBef>
              <a:spcAft>
                <a:spcPts val="0"/>
              </a:spcAft>
              <a:buSzPts val="1600"/>
              <a:buChar char="●"/>
            </a:pPr>
            <a:r>
              <a:rPr lang="en" sz="1600"/>
              <a:t>Introduction of principal component analysis among census demographic predictors and facility data included in our model → establish convergent-discriminant validity between constructs </a:t>
            </a:r>
            <a:endParaRPr sz="1600"/>
          </a:p>
          <a:p>
            <a:pPr marL="457200" lvl="0" indent="-330200" algn="l" rtl="0">
              <a:spcBef>
                <a:spcPts val="0"/>
              </a:spcBef>
              <a:spcAft>
                <a:spcPts val="0"/>
              </a:spcAft>
              <a:buSzPts val="1600"/>
              <a:buChar char="●"/>
            </a:pPr>
            <a:r>
              <a:rPr lang="en" sz="1600"/>
              <a:t>Test additional classifiers and parameter tuning to examine reliability of predictors in a variety of designs </a:t>
            </a:r>
            <a:endParaRPr sz="1600"/>
          </a:p>
          <a:p>
            <a:pPr marL="457200" lvl="0" indent="-330200" algn="l" rtl="0">
              <a:spcBef>
                <a:spcPts val="0"/>
              </a:spcBef>
              <a:spcAft>
                <a:spcPts val="0"/>
              </a:spcAft>
              <a:buSzPts val="1600"/>
              <a:buChar char="●"/>
            </a:pPr>
            <a:r>
              <a:rPr lang="en" sz="1600"/>
              <a:t>Expand analysis to encompass additional cities in the US to test generalizability of findings</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04950" y="544625"/>
            <a:ext cx="7038900" cy="5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Agenda</a:t>
            </a:r>
            <a:endParaRPr/>
          </a:p>
        </p:txBody>
      </p:sp>
      <p:sp>
        <p:nvSpPr>
          <p:cNvPr id="141" name="Google Shape;141;p14"/>
          <p:cNvSpPr txBox="1">
            <a:spLocks noGrp="1"/>
          </p:cNvSpPr>
          <p:nvPr>
            <p:ph type="body" idx="1"/>
          </p:nvPr>
        </p:nvSpPr>
        <p:spPr>
          <a:xfrm>
            <a:off x="36550" y="1498775"/>
            <a:ext cx="3568800" cy="3127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Question</a:t>
            </a:r>
            <a:endParaRPr sz="1600"/>
          </a:p>
          <a:p>
            <a:pPr marL="457200" lvl="0" indent="-330200" algn="l" rtl="0">
              <a:spcBef>
                <a:spcPts val="0"/>
              </a:spcBef>
              <a:spcAft>
                <a:spcPts val="0"/>
              </a:spcAft>
              <a:buSzPts val="1600"/>
              <a:buChar char="●"/>
            </a:pPr>
            <a:r>
              <a:rPr lang="en" sz="1600"/>
              <a:t>Obtaining the data</a:t>
            </a:r>
            <a:endParaRPr sz="1600"/>
          </a:p>
          <a:p>
            <a:pPr marL="457200" lvl="0" indent="-330200" algn="l" rtl="0">
              <a:spcBef>
                <a:spcPts val="0"/>
              </a:spcBef>
              <a:spcAft>
                <a:spcPts val="0"/>
              </a:spcAft>
              <a:buSzPts val="1600"/>
              <a:buChar char="●"/>
            </a:pPr>
            <a:r>
              <a:rPr lang="en" sz="1600"/>
              <a:t>Maps</a:t>
            </a:r>
            <a:endParaRPr sz="1600"/>
          </a:p>
          <a:p>
            <a:pPr marL="457200" lvl="0" indent="-330200" algn="l" rtl="0">
              <a:spcBef>
                <a:spcPts val="0"/>
              </a:spcBef>
              <a:spcAft>
                <a:spcPts val="0"/>
              </a:spcAft>
              <a:buSzPts val="1600"/>
              <a:buChar char="●"/>
            </a:pPr>
            <a:r>
              <a:rPr lang="en" sz="1600"/>
              <a:t>Sampling</a:t>
            </a:r>
            <a:endParaRPr sz="1600"/>
          </a:p>
          <a:p>
            <a:pPr marL="457200" lvl="0" indent="-330200" algn="l" rtl="0">
              <a:spcBef>
                <a:spcPts val="0"/>
              </a:spcBef>
              <a:spcAft>
                <a:spcPts val="0"/>
              </a:spcAft>
              <a:buSzPts val="1600"/>
              <a:buChar char="●"/>
            </a:pPr>
            <a:r>
              <a:rPr lang="en" sz="1600"/>
              <a:t>Constructs</a:t>
            </a:r>
            <a:endParaRPr sz="1600"/>
          </a:p>
          <a:p>
            <a:pPr marL="457200" lvl="0" indent="-330200" algn="l" rtl="0">
              <a:spcBef>
                <a:spcPts val="0"/>
              </a:spcBef>
              <a:spcAft>
                <a:spcPts val="0"/>
              </a:spcAft>
              <a:buSzPts val="1600"/>
              <a:buChar char="●"/>
            </a:pPr>
            <a:r>
              <a:rPr lang="en" sz="1600"/>
              <a:t>Validity/Reliability</a:t>
            </a:r>
            <a:endParaRPr sz="1600"/>
          </a:p>
          <a:p>
            <a:pPr marL="457200" lvl="0" indent="-330200" algn="l" rtl="0">
              <a:spcBef>
                <a:spcPts val="0"/>
              </a:spcBef>
              <a:spcAft>
                <a:spcPts val="0"/>
              </a:spcAft>
              <a:buSzPts val="1600"/>
              <a:buChar char="●"/>
            </a:pPr>
            <a:r>
              <a:rPr lang="en" sz="1600"/>
              <a:t>Theory</a:t>
            </a:r>
            <a:endParaRPr sz="1600"/>
          </a:p>
          <a:p>
            <a:pPr marL="457200" lvl="0" indent="-330200" algn="l" rtl="0">
              <a:spcBef>
                <a:spcPts val="0"/>
              </a:spcBef>
              <a:spcAft>
                <a:spcPts val="0"/>
              </a:spcAft>
              <a:buSzPts val="1600"/>
              <a:buChar char="●"/>
            </a:pPr>
            <a:r>
              <a:rPr lang="en" sz="1600"/>
              <a:t>Proposed design</a:t>
            </a:r>
            <a:endParaRPr sz="1600"/>
          </a:p>
          <a:p>
            <a:pPr marL="457200" lvl="0" indent="-330200" algn="l" rtl="0">
              <a:spcBef>
                <a:spcPts val="0"/>
              </a:spcBef>
              <a:spcAft>
                <a:spcPts val="0"/>
              </a:spcAft>
              <a:buSzPts val="1600"/>
              <a:buChar char="●"/>
            </a:pPr>
            <a:r>
              <a:rPr lang="en" sz="1600"/>
              <a:t>Limits of our design</a:t>
            </a:r>
            <a:endParaRPr sz="1600"/>
          </a:p>
          <a:p>
            <a:pPr marL="457200" lvl="0" indent="-330200" algn="l" rtl="0">
              <a:spcBef>
                <a:spcPts val="0"/>
              </a:spcBef>
              <a:spcAft>
                <a:spcPts val="0"/>
              </a:spcAft>
              <a:buSzPts val="1600"/>
              <a:buChar char="●"/>
            </a:pPr>
            <a:r>
              <a:rPr lang="en" sz="1600"/>
              <a:t>Primary analytical method</a:t>
            </a:r>
            <a:endParaRPr sz="1600"/>
          </a:p>
          <a:p>
            <a:pPr marL="457200" lvl="0" indent="-330200" algn="l" rtl="0">
              <a:spcBef>
                <a:spcPts val="0"/>
              </a:spcBef>
              <a:spcAft>
                <a:spcPts val="0"/>
              </a:spcAft>
              <a:buSzPts val="1600"/>
              <a:buChar char="●"/>
            </a:pPr>
            <a:r>
              <a:rPr lang="en" sz="1600"/>
              <a:t>Predictive regressors</a:t>
            </a:r>
            <a:endParaRPr sz="1600"/>
          </a:p>
          <a:p>
            <a:pPr marL="457200" lvl="0" indent="-330200" algn="l" rtl="0">
              <a:spcBef>
                <a:spcPts val="0"/>
              </a:spcBef>
              <a:spcAft>
                <a:spcPts val="0"/>
              </a:spcAft>
              <a:buSzPts val="1600"/>
              <a:buChar char="●"/>
            </a:pPr>
            <a:r>
              <a:rPr lang="en" sz="1600"/>
              <a:t>Predictive power</a:t>
            </a:r>
            <a:endParaRPr sz="1600"/>
          </a:p>
        </p:txBody>
      </p:sp>
      <p:pic>
        <p:nvPicPr>
          <p:cNvPr id="142" name="Google Shape;142;p14"/>
          <p:cNvPicPr preferRelativeResize="0"/>
          <p:nvPr/>
        </p:nvPicPr>
        <p:blipFill>
          <a:blip r:embed="rId3">
            <a:alphaModFix/>
          </a:blip>
          <a:stretch>
            <a:fillRect/>
          </a:stretch>
        </p:blipFill>
        <p:spPr>
          <a:xfrm>
            <a:off x="5212250" y="1498750"/>
            <a:ext cx="3862301" cy="2987250"/>
          </a:xfrm>
          <a:prstGeom prst="rect">
            <a:avLst/>
          </a:prstGeom>
          <a:noFill/>
          <a:ln>
            <a:noFill/>
          </a:ln>
        </p:spPr>
      </p:pic>
      <p:sp>
        <p:nvSpPr>
          <p:cNvPr id="143" name="Google Shape;143;p14"/>
          <p:cNvSpPr txBox="1"/>
          <p:nvPr/>
        </p:nvSpPr>
        <p:spPr>
          <a:xfrm>
            <a:off x="5497300" y="4625975"/>
            <a:ext cx="3292200" cy="4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800">
                <a:solidFill>
                  <a:srgbClr val="FFFFFF"/>
                </a:solidFill>
                <a:latin typeface="Lato"/>
                <a:ea typeface="Lato"/>
                <a:cs typeface="Lato"/>
                <a:sym typeface="Lato"/>
              </a:rPr>
              <a:t>What is the U.S. Opioid Epidemic? HHS Department</a:t>
            </a:r>
            <a:endParaRPr sz="800">
              <a:solidFill>
                <a:srgbClr val="FFFFFF"/>
              </a:solidFill>
              <a:latin typeface="Lato"/>
              <a:ea typeface="Lato"/>
              <a:cs typeface="Lato"/>
              <a:sym typeface="Lato"/>
            </a:endParaRPr>
          </a:p>
          <a:p>
            <a:pPr marL="0" lvl="0" indent="0" algn="l" rtl="0">
              <a:lnSpc>
                <a:spcPct val="100000"/>
              </a:lnSpc>
              <a:spcBef>
                <a:spcPts val="0"/>
              </a:spcBef>
              <a:spcAft>
                <a:spcPts val="0"/>
              </a:spcAft>
              <a:buNone/>
            </a:pPr>
            <a:r>
              <a:rPr lang="en" sz="900" u="sng">
                <a:solidFill>
                  <a:srgbClr val="82C7A5"/>
                </a:solidFill>
                <a:hlinkClick r:id="rId4"/>
              </a:rPr>
              <a:t>https://www.hhs.gov/opioids/about-the-epidemic/index.html</a:t>
            </a:r>
            <a:endParaRPr sz="900">
              <a:solidFill>
                <a:srgbClr val="82C7A5"/>
              </a:solidFill>
              <a:latin typeface="Lato"/>
              <a:ea typeface="Lato"/>
              <a:cs typeface="Lato"/>
              <a:sym typeface="Lato"/>
            </a:endParaRPr>
          </a:p>
        </p:txBody>
      </p:sp>
      <p:sp>
        <p:nvSpPr>
          <p:cNvPr id="144" name="Google Shape;144;p14"/>
          <p:cNvSpPr txBox="1">
            <a:spLocks noGrp="1"/>
          </p:cNvSpPr>
          <p:nvPr>
            <p:ph type="body" idx="1"/>
          </p:nvPr>
        </p:nvSpPr>
        <p:spPr>
          <a:xfrm>
            <a:off x="2215250" y="1498775"/>
            <a:ext cx="4043400" cy="3127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Another approach</a:t>
            </a:r>
            <a:endParaRPr sz="1600"/>
          </a:p>
          <a:p>
            <a:pPr marL="457200" lvl="0" indent="-330200" algn="l" rtl="0">
              <a:spcBef>
                <a:spcPts val="0"/>
              </a:spcBef>
              <a:spcAft>
                <a:spcPts val="0"/>
              </a:spcAft>
              <a:buSzPts val="1600"/>
              <a:buChar char="●"/>
            </a:pPr>
            <a:r>
              <a:rPr lang="en" sz="1600"/>
              <a:t>Preliminary results</a:t>
            </a:r>
            <a:endParaRPr sz="1600"/>
          </a:p>
          <a:p>
            <a:pPr marL="457200" lvl="0" indent="-330200" algn="l" rtl="0">
              <a:spcBef>
                <a:spcPts val="0"/>
              </a:spcBef>
              <a:spcAft>
                <a:spcPts val="0"/>
              </a:spcAft>
              <a:buSzPts val="1600"/>
              <a:buChar char="●"/>
            </a:pPr>
            <a:r>
              <a:rPr lang="en" sz="1600"/>
              <a:t>Policy context</a:t>
            </a:r>
            <a:endParaRPr sz="1600"/>
          </a:p>
          <a:p>
            <a:pPr marL="457200" lvl="0" indent="-330200" algn="l" rtl="0">
              <a:spcBef>
                <a:spcPts val="0"/>
              </a:spcBef>
              <a:spcAft>
                <a:spcPts val="0"/>
              </a:spcAft>
              <a:buSzPts val="1600"/>
              <a:buChar char="●"/>
            </a:pPr>
            <a:r>
              <a:rPr lang="en" sz="1600"/>
              <a:t>Other construct measures</a:t>
            </a:r>
            <a:endParaRPr sz="1600"/>
          </a:p>
          <a:p>
            <a:pPr marL="457200" lvl="0" indent="-330200" algn="l" rtl="0">
              <a:spcBef>
                <a:spcPts val="0"/>
              </a:spcBef>
              <a:spcAft>
                <a:spcPts val="0"/>
              </a:spcAft>
              <a:buSzPts val="1600"/>
              <a:buChar char="●"/>
            </a:pPr>
            <a:r>
              <a:rPr lang="en" sz="1600"/>
              <a:t>Next steps </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2"/>
          <p:cNvSpPr txBox="1">
            <a:spLocks noGrp="1"/>
          </p:cNvSpPr>
          <p:nvPr>
            <p:ph type="title"/>
          </p:nvPr>
        </p:nvSpPr>
        <p:spPr>
          <a:xfrm>
            <a:off x="1297500" y="393750"/>
            <a:ext cx="7038900" cy="66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Summary</a:t>
            </a:r>
            <a:endParaRPr/>
          </a:p>
        </p:txBody>
      </p:sp>
      <p:sp>
        <p:nvSpPr>
          <p:cNvPr id="291" name="Google Shape;291;p32"/>
          <p:cNvSpPr txBox="1">
            <a:spLocks noGrp="1"/>
          </p:cNvSpPr>
          <p:nvPr>
            <p:ph type="body" idx="1"/>
          </p:nvPr>
        </p:nvSpPr>
        <p:spPr>
          <a:xfrm>
            <a:off x="1117925" y="1054325"/>
            <a:ext cx="7725300" cy="388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b="1" u="sng"/>
              <a:t>Question:</a:t>
            </a:r>
            <a:endParaRPr sz="1400" b="1" u="sng"/>
          </a:p>
          <a:p>
            <a:pPr marL="457200" lvl="0" indent="-311150" algn="l" rtl="0">
              <a:spcBef>
                <a:spcPts val="0"/>
              </a:spcBef>
              <a:spcAft>
                <a:spcPts val="0"/>
              </a:spcAft>
              <a:buSzPts val="1300"/>
              <a:buChar char="➔"/>
            </a:pPr>
            <a:r>
              <a:rPr lang="en"/>
              <a:t>What factors in a community are associated with high opioid usage?</a:t>
            </a:r>
            <a:endParaRPr/>
          </a:p>
          <a:p>
            <a:pPr marL="0" lvl="0" indent="0" algn="l" rtl="0">
              <a:spcBef>
                <a:spcPts val="0"/>
              </a:spcBef>
              <a:spcAft>
                <a:spcPts val="0"/>
              </a:spcAft>
              <a:buNone/>
            </a:pPr>
            <a:r>
              <a:rPr lang="en" sz="1400" b="1" u="sng"/>
              <a:t>Summary of the Design:</a:t>
            </a:r>
            <a:endParaRPr/>
          </a:p>
          <a:p>
            <a:pPr marL="457200" lvl="0" indent="-311150" algn="l" rtl="0">
              <a:spcBef>
                <a:spcPts val="0"/>
              </a:spcBef>
              <a:spcAft>
                <a:spcPts val="0"/>
              </a:spcAft>
              <a:buSzPts val="1300"/>
              <a:buChar char="➔"/>
            </a:pPr>
            <a:r>
              <a:rPr lang="en"/>
              <a:t>The proposed design is a “patched-up” quasi-experimental design with temporal spatial regression.</a:t>
            </a:r>
            <a:endParaRPr/>
          </a:p>
          <a:p>
            <a:pPr marL="457200" lvl="0" indent="-311150" algn="l" rtl="0">
              <a:spcBef>
                <a:spcPts val="0"/>
              </a:spcBef>
              <a:spcAft>
                <a:spcPts val="0"/>
              </a:spcAft>
              <a:buSzPts val="1300"/>
              <a:buChar char="➔"/>
            </a:pPr>
            <a:r>
              <a:rPr lang="en"/>
              <a:t>Limited due to the size of EMS calls  in Tempe is relatively small, especially when comparing to the EMS calls in Cincinnati; as well as possible mislabeling of EMS calls and possible inaccurate geographic locations.</a:t>
            </a:r>
            <a:endParaRPr/>
          </a:p>
          <a:p>
            <a:pPr marL="0" lvl="0" indent="0" algn="l" rtl="0">
              <a:spcBef>
                <a:spcPts val="0"/>
              </a:spcBef>
              <a:spcAft>
                <a:spcPts val="0"/>
              </a:spcAft>
              <a:buNone/>
            </a:pPr>
            <a:r>
              <a:rPr lang="en" sz="1400" b="1" u="sng"/>
              <a:t>Results:</a:t>
            </a:r>
            <a:endParaRPr sz="1400" b="1" u="sng"/>
          </a:p>
          <a:p>
            <a:pPr marL="457200" lvl="0" indent="-311150" algn="l" rtl="0">
              <a:spcBef>
                <a:spcPts val="0"/>
              </a:spcBef>
              <a:spcAft>
                <a:spcPts val="0"/>
              </a:spcAft>
              <a:buSzPts val="1300"/>
              <a:buChar char="➔"/>
            </a:pPr>
            <a:r>
              <a:rPr lang="en"/>
              <a:t>Poisson Model: Regression successfully replicates paper from Li et al.  for Cincinnati, but our result shows that the model does not generalize well for Tempe </a:t>
            </a:r>
            <a:endParaRPr/>
          </a:p>
          <a:p>
            <a:pPr marL="914400" lvl="1" indent="-304800" algn="l" rtl="0">
              <a:spcBef>
                <a:spcPts val="0"/>
              </a:spcBef>
              <a:spcAft>
                <a:spcPts val="0"/>
              </a:spcAft>
              <a:buSzPts val="1200"/>
              <a:buChar char="◆"/>
            </a:pPr>
            <a:r>
              <a:rPr lang="en" sz="1200"/>
              <a:t>Policy context reveals that states receive approx. the same amount of funding (per capita-wise), yet have different administrative structures and policy goals</a:t>
            </a:r>
            <a:endParaRPr sz="1200"/>
          </a:p>
          <a:p>
            <a:pPr marL="457200" lvl="0" indent="-311150" algn="l" rtl="0">
              <a:spcBef>
                <a:spcPts val="0"/>
              </a:spcBef>
              <a:spcAft>
                <a:spcPts val="0"/>
              </a:spcAft>
              <a:buSzPts val="1300"/>
              <a:buChar char="➔"/>
            </a:pPr>
            <a:r>
              <a:rPr lang="en"/>
              <a:t>Classification: Limited explanatory power as of now</a:t>
            </a:r>
            <a:endParaRPr/>
          </a:p>
          <a:p>
            <a:pPr marL="914400" lvl="1" indent="-298450" algn="l" rtl="0">
              <a:spcBef>
                <a:spcPts val="0"/>
              </a:spcBef>
              <a:spcAft>
                <a:spcPts val="0"/>
              </a:spcAft>
              <a:buSzPts val="1100"/>
              <a:buChar char="◆"/>
            </a:pPr>
            <a:r>
              <a:rPr lang="en" sz="1200"/>
              <a:t>Cincinnati shows that facilities, relative to democratic indicators</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5"/>
          <p:cNvSpPr txBox="1">
            <a:spLocks noGrp="1"/>
          </p:cNvSpPr>
          <p:nvPr>
            <p:ph type="title"/>
          </p:nvPr>
        </p:nvSpPr>
        <p:spPr>
          <a:xfrm>
            <a:off x="1297500" y="393750"/>
            <a:ext cx="7038900" cy="55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Question</a:t>
            </a:r>
            <a:endParaRPr/>
          </a:p>
        </p:txBody>
      </p:sp>
      <p:sp>
        <p:nvSpPr>
          <p:cNvPr id="150" name="Google Shape;150;p15"/>
          <p:cNvSpPr txBox="1">
            <a:spLocks noGrp="1"/>
          </p:cNvSpPr>
          <p:nvPr>
            <p:ph type="body" idx="1"/>
          </p:nvPr>
        </p:nvSpPr>
        <p:spPr>
          <a:xfrm>
            <a:off x="528600" y="1790800"/>
            <a:ext cx="4043400" cy="31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u="sng" dirty="0"/>
              <a:t>Constructs Studied:</a:t>
            </a:r>
            <a:r>
              <a:rPr lang="en" sz="1800" b="1" dirty="0"/>
              <a:t> </a:t>
            </a:r>
            <a:endParaRPr sz="1800" b="1" dirty="0"/>
          </a:p>
          <a:p>
            <a:pPr marL="457200" lvl="0" indent="-330200" algn="l" rtl="0">
              <a:spcBef>
                <a:spcPts val="0"/>
              </a:spcBef>
              <a:spcAft>
                <a:spcPts val="0"/>
              </a:spcAft>
              <a:buSzPts val="1600"/>
              <a:buChar char="●"/>
            </a:pPr>
            <a:r>
              <a:rPr lang="en" sz="1600" dirty="0"/>
              <a:t>Opioid Use</a:t>
            </a:r>
            <a:endParaRPr sz="1600" dirty="0"/>
          </a:p>
          <a:p>
            <a:pPr marL="457200" lvl="0" indent="-330200" algn="l" rtl="0">
              <a:spcBef>
                <a:spcPts val="0"/>
              </a:spcBef>
              <a:spcAft>
                <a:spcPts val="0"/>
              </a:spcAft>
              <a:buSzPts val="1600"/>
              <a:buChar char="●"/>
            </a:pPr>
            <a:r>
              <a:rPr lang="en" sz="1600" dirty="0"/>
              <a:t>Individuals who are in the younger working-age population</a:t>
            </a:r>
            <a:endParaRPr sz="1600" dirty="0"/>
          </a:p>
          <a:p>
            <a:pPr marL="457200" lvl="0" indent="-330200" algn="l" rtl="0">
              <a:spcBef>
                <a:spcPts val="0"/>
              </a:spcBef>
              <a:spcAft>
                <a:spcPts val="0"/>
              </a:spcAft>
              <a:buSzPts val="1600"/>
              <a:buChar char="●"/>
            </a:pPr>
            <a:r>
              <a:rPr lang="en" sz="1600" dirty="0"/>
              <a:t>Individuals  who are male</a:t>
            </a:r>
            <a:endParaRPr sz="1600" dirty="0"/>
          </a:p>
          <a:p>
            <a:pPr marL="457200" lvl="0" indent="-330200" algn="l" rtl="0">
              <a:spcBef>
                <a:spcPts val="0"/>
              </a:spcBef>
              <a:spcAft>
                <a:spcPts val="0"/>
              </a:spcAft>
              <a:buSzPts val="1600"/>
              <a:buChar char="●"/>
            </a:pPr>
            <a:r>
              <a:rPr lang="en" sz="1600" dirty="0"/>
              <a:t>Individuals who have a college degree or higher</a:t>
            </a:r>
            <a:endParaRPr sz="1600" dirty="0"/>
          </a:p>
          <a:p>
            <a:pPr marL="457200" lvl="0" indent="-330200" algn="l" rtl="0">
              <a:spcBef>
                <a:spcPts val="0"/>
              </a:spcBef>
              <a:spcAft>
                <a:spcPts val="0"/>
              </a:spcAft>
              <a:buSzPts val="1600"/>
              <a:buChar char="●"/>
            </a:pPr>
            <a:r>
              <a:rPr lang="en" sz="1600" dirty="0"/>
              <a:t>The average median household of the community</a:t>
            </a:r>
            <a:endParaRPr sz="1600" dirty="0"/>
          </a:p>
          <a:p>
            <a:pPr marL="457200" lvl="0" indent="-330200" algn="l" rtl="0">
              <a:spcBef>
                <a:spcPts val="0"/>
              </a:spcBef>
              <a:spcAft>
                <a:spcPts val="0"/>
              </a:spcAft>
              <a:buSzPts val="1600"/>
              <a:buChar char="●"/>
            </a:pPr>
            <a:r>
              <a:rPr lang="en" sz="1600" dirty="0"/>
              <a:t>Accessibility to health facilities</a:t>
            </a:r>
            <a:endParaRPr sz="1600" dirty="0"/>
          </a:p>
        </p:txBody>
      </p:sp>
      <p:sp>
        <p:nvSpPr>
          <p:cNvPr id="151" name="Google Shape;151;p15"/>
          <p:cNvSpPr txBox="1"/>
          <p:nvPr/>
        </p:nvSpPr>
        <p:spPr>
          <a:xfrm>
            <a:off x="1297499" y="1050424"/>
            <a:ext cx="7398475" cy="6832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rgbClr val="B8FDD8"/>
                </a:solidFill>
                <a:latin typeface="Lato"/>
                <a:ea typeface="Lato"/>
                <a:cs typeface="Lato"/>
                <a:sym typeface="Lato"/>
              </a:rPr>
              <a:t>What factors in a </a:t>
            </a:r>
            <a:r>
              <a:rPr lang="en-US" sz="1800" b="1" dirty="0">
                <a:solidFill>
                  <a:srgbClr val="B8FDD8"/>
                </a:solidFill>
                <a:latin typeface="Lato"/>
                <a:ea typeface="Lato"/>
                <a:cs typeface="Lato"/>
                <a:sym typeface="Lato"/>
              </a:rPr>
              <a:t>community</a:t>
            </a:r>
            <a:r>
              <a:rPr lang="en" sz="1800" b="1" dirty="0">
                <a:solidFill>
                  <a:srgbClr val="B8FDD8"/>
                </a:solidFill>
                <a:latin typeface="Lato"/>
                <a:ea typeface="Lato"/>
                <a:cs typeface="Lato"/>
                <a:sym typeface="Lato"/>
              </a:rPr>
              <a:t> are associated with high opioid usage?</a:t>
            </a:r>
            <a:endParaRPr sz="1800" b="1" dirty="0">
              <a:solidFill>
                <a:srgbClr val="B8FDD8"/>
              </a:solidFill>
              <a:latin typeface="Lato"/>
              <a:ea typeface="Lato"/>
              <a:cs typeface="Lato"/>
              <a:sym typeface="Lato"/>
            </a:endParaRPr>
          </a:p>
        </p:txBody>
      </p:sp>
      <p:sp>
        <p:nvSpPr>
          <p:cNvPr id="152" name="Google Shape;152;p15"/>
          <p:cNvSpPr txBox="1">
            <a:spLocks noGrp="1"/>
          </p:cNvSpPr>
          <p:nvPr>
            <p:ph type="body" idx="1"/>
          </p:nvPr>
        </p:nvSpPr>
        <p:spPr>
          <a:xfrm>
            <a:off x="4485775" y="1790800"/>
            <a:ext cx="4210200" cy="282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u="sng"/>
              <a:t>Logic:</a:t>
            </a:r>
            <a:r>
              <a:rPr lang="en" sz="1800" b="1"/>
              <a:t> </a:t>
            </a:r>
            <a:endParaRPr sz="1800" b="1"/>
          </a:p>
          <a:p>
            <a:pPr marL="457200" lvl="0" indent="-330200" algn="l" rtl="0">
              <a:spcBef>
                <a:spcPts val="0"/>
              </a:spcBef>
              <a:spcAft>
                <a:spcPts val="0"/>
              </a:spcAft>
              <a:buSzPts val="1600"/>
              <a:buChar char="●"/>
            </a:pPr>
            <a:r>
              <a:rPr lang="en" sz="1600"/>
              <a:t>These are ways that opioids can/are being introduced into a community.</a:t>
            </a:r>
            <a:endParaRPr sz="1600"/>
          </a:p>
          <a:p>
            <a:pPr marL="457200" lvl="0" indent="-330200" algn="l" rtl="0">
              <a:spcBef>
                <a:spcPts val="0"/>
              </a:spcBef>
              <a:spcAft>
                <a:spcPts val="0"/>
              </a:spcAft>
              <a:buSzPts val="1600"/>
              <a:buChar char="●"/>
            </a:pPr>
            <a:r>
              <a:rPr lang="en" sz="1600"/>
              <a:t>Based on the literature analyzed, the demographic features relate heavily to drug use.</a:t>
            </a:r>
            <a:endParaRPr sz="1600"/>
          </a:p>
          <a:p>
            <a:pPr marL="0" lvl="0" indent="0" algn="l" rtl="0">
              <a:spcBef>
                <a:spcPts val="0"/>
              </a:spcBef>
              <a:spcAft>
                <a:spcPts val="0"/>
              </a:spcAft>
              <a:buNone/>
            </a:pPr>
            <a:r>
              <a:rPr lang="en" sz="1800" b="1" u="sng"/>
              <a:t>Why Would it Matter?</a:t>
            </a:r>
            <a:endParaRPr sz="1800" b="1" u="sng"/>
          </a:p>
          <a:p>
            <a:pPr marL="457200" lvl="0" indent="-330200" algn="l" rtl="0">
              <a:spcBef>
                <a:spcPts val="0"/>
              </a:spcBef>
              <a:spcAft>
                <a:spcPts val="0"/>
              </a:spcAft>
              <a:buSzPts val="1600"/>
              <a:buChar char="●"/>
            </a:pPr>
            <a:r>
              <a:rPr lang="en" sz="1600"/>
              <a:t>Help public health professionals and policy makers to more efficiently divert resources and improve accessibility of treatment.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6"/>
          <p:cNvSpPr txBox="1">
            <a:spLocks noGrp="1"/>
          </p:cNvSpPr>
          <p:nvPr>
            <p:ph type="title"/>
          </p:nvPr>
        </p:nvSpPr>
        <p:spPr>
          <a:xfrm>
            <a:off x="1297500" y="322100"/>
            <a:ext cx="7038900" cy="69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Obtaining the Data</a:t>
            </a:r>
            <a:endParaRPr/>
          </a:p>
        </p:txBody>
      </p:sp>
      <p:sp>
        <p:nvSpPr>
          <p:cNvPr id="158" name="Google Shape;158;p16"/>
          <p:cNvSpPr txBox="1">
            <a:spLocks noGrp="1"/>
          </p:cNvSpPr>
          <p:nvPr>
            <p:ph type="body" idx="1"/>
          </p:nvPr>
        </p:nvSpPr>
        <p:spPr>
          <a:xfrm>
            <a:off x="1163050" y="1201975"/>
            <a:ext cx="7038900" cy="73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t>Unit of Analysis</a:t>
            </a:r>
            <a:endParaRPr sz="2000" b="1"/>
          </a:p>
          <a:p>
            <a:pPr marL="457200" lvl="0" indent="-342900" algn="l" rtl="0">
              <a:spcBef>
                <a:spcPts val="0"/>
              </a:spcBef>
              <a:spcAft>
                <a:spcPts val="0"/>
              </a:spcAft>
              <a:buSzPts val="1800"/>
              <a:buChar char="-"/>
            </a:pPr>
            <a:r>
              <a:rPr lang="en" sz="1800"/>
              <a:t>The census tracts for each city at a specific month and year.</a:t>
            </a:r>
            <a:endParaRPr sz="1800"/>
          </a:p>
        </p:txBody>
      </p:sp>
      <p:grpSp>
        <p:nvGrpSpPr>
          <p:cNvPr id="159" name="Google Shape;159;p16"/>
          <p:cNvGrpSpPr/>
          <p:nvPr/>
        </p:nvGrpSpPr>
        <p:grpSpPr>
          <a:xfrm>
            <a:off x="99648" y="2263450"/>
            <a:ext cx="6066016" cy="731700"/>
            <a:chOff x="710674" y="1322350"/>
            <a:chExt cx="6734780" cy="731700"/>
          </a:xfrm>
        </p:grpSpPr>
        <p:sp>
          <p:nvSpPr>
            <p:cNvPr id="160" name="Google Shape;160;p16"/>
            <p:cNvSpPr txBox="1"/>
            <p:nvPr/>
          </p:nvSpPr>
          <p:spPr>
            <a:xfrm>
              <a:off x="710674" y="1373350"/>
              <a:ext cx="2004300" cy="629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 sz="2000">
                  <a:solidFill>
                    <a:srgbClr val="93C47D"/>
                  </a:solidFill>
                  <a:latin typeface="Roboto Medium"/>
                  <a:ea typeface="Roboto Medium"/>
                  <a:cs typeface="Roboto Medium"/>
                  <a:sym typeface="Roboto Medium"/>
                </a:rPr>
                <a:t>Theoretical Population </a:t>
              </a:r>
              <a:endParaRPr sz="2000">
                <a:solidFill>
                  <a:srgbClr val="93C47D"/>
                </a:solidFill>
                <a:latin typeface="Roboto Medium"/>
                <a:ea typeface="Roboto Medium"/>
                <a:cs typeface="Roboto Medium"/>
                <a:sym typeface="Roboto Medium"/>
              </a:endParaRPr>
            </a:p>
          </p:txBody>
        </p:sp>
        <p:sp>
          <p:nvSpPr>
            <p:cNvPr id="161" name="Google Shape;161;p16"/>
            <p:cNvSpPr/>
            <p:nvPr/>
          </p:nvSpPr>
          <p:spPr>
            <a:xfrm>
              <a:off x="2444910" y="1322350"/>
              <a:ext cx="4902600" cy="731700"/>
            </a:xfrm>
            <a:prstGeom prst="rect">
              <a:avLst/>
            </a:prstGeom>
            <a:noFill/>
            <a:ln w="9525" cap="flat" cmpd="sng">
              <a:solidFill>
                <a:srgbClr val="93C47D"/>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62" name="Google Shape;162;p16"/>
            <p:cNvSpPr txBox="1"/>
            <p:nvPr/>
          </p:nvSpPr>
          <p:spPr>
            <a:xfrm>
              <a:off x="2679655" y="1400490"/>
              <a:ext cx="4765800" cy="5754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sz="1300">
                  <a:solidFill>
                    <a:schemeClr val="lt1"/>
                  </a:solidFill>
                  <a:latin typeface="Lato"/>
                  <a:ea typeface="Lato"/>
                  <a:cs typeface="Lato"/>
                  <a:sym typeface="Lato"/>
                </a:rPr>
                <a:t>Drug users who live in Arizona and Ohio. This is the population we are looking to generalize to. </a:t>
              </a:r>
              <a:endParaRPr sz="1300">
                <a:solidFill>
                  <a:srgbClr val="FFFFFF"/>
                </a:solidFill>
                <a:latin typeface="Roboto"/>
                <a:ea typeface="Roboto"/>
                <a:cs typeface="Roboto"/>
                <a:sym typeface="Roboto"/>
              </a:endParaRPr>
            </a:p>
          </p:txBody>
        </p:sp>
      </p:grpSp>
      <p:grpSp>
        <p:nvGrpSpPr>
          <p:cNvPr id="163" name="Google Shape;163;p16"/>
          <p:cNvGrpSpPr/>
          <p:nvPr/>
        </p:nvGrpSpPr>
        <p:grpSpPr>
          <a:xfrm>
            <a:off x="99783" y="3153025"/>
            <a:ext cx="5970932" cy="731700"/>
            <a:chOff x="710675" y="2213550"/>
            <a:chExt cx="6221017" cy="731700"/>
          </a:xfrm>
        </p:grpSpPr>
        <p:sp>
          <p:nvSpPr>
            <p:cNvPr id="164" name="Google Shape;164;p16"/>
            <p:cNvSpPr txBox="1"/>
            <p:nvPr/>
          </p:nvSpPr>
          <p:spPr>
            <a:xfrm>
              <a:off x="710675" y="2257725"/>
              <a:ext cx="1913700" cy="629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 sz="2000">
                  <a:solidFill>
                    <a:srgbClr val="B6D7A8"/>
                  </a:solidFill>
                  <a:latin typeface="Roboto Medium"/>
                  <a:ea typeface="Roboto Medium"/>
                  <a:cs typeface="Roboto Medium"/>
                  <a:sym typeface="Roboto Medium"/>
                </a:rPr>
                <a:t>Accessible Population</a:t>
              </a:r>
              <a:endParaRPr sz="2000">
                <a:solidFill>
                  <a:srgbClr val="B6D7A8"/>
                </a:solidFill>
                <a:latin typeface="Roboto Medium"/>
                <a:ea typeface="Roboto Medium"/>
                <a:cs typeface="Roboto Medium"/>
                <a:sym typeface="Roboto Medium"/>
              </a:endParaRPr>
            </a:p>
          </p:txBody>
        </p:sp>
        <p:sp>
          <p:nvSpPr>
            <p:cNvPr id="165" name="Google Shape;165;p16"/>
            <p:cNvSpPr/>
            <p:nvPr/>
          </p:nvSpPr>
          <p:spPr>
            <a:xfrm>
              <a:off x="2320585" y="2213550"/>
              <a:ext cx="4611000" cy="731700"/>
            </a:xfrm>
            <a:prstGeom prst="rect">
              <a:avLst/>
            </a:prstGeom>
            <a:noFill/>
            <a:ln w="9525" cap="flat" cmpd="sng">
              <a:solidFill>
                <a:srgbClr val="B6D7A8"/>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66" name="Google Shape;166;p16"/>
            <p:cNvSpPr txBox="1"/>
            <p:nvPr/>
          </p:nvSpPr>
          <p:spPr>
            <a:xfrm>
              <a:off x="2438292" y="2290900"/>
              <a:ext cx="4493400" cy="5301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sz="1300">
                  <a:solidFill>
                    <a:schemeClr val="lt1"/>
                  </a:solidFill>
                  <a:latin typeface="Lato"/>
                  <a:ea typeface="Lato"/>
                  <a:cs typeface="Lato"/>
                  <a:sym typeface="Lato"/>
                </a:rPr>
                <a:t>Drug users who live in Tempe and Cincinnati. The observations in the data represent the drug users we are able to detect and study.</a:t>
              </a:r>
              <a:endParaRPr sz="1300">
                <a:solidFill>
                  <a:srgbClr val="FFFFFF"/>
                </a:solidFill>
                <a:latin typeface="Roboto"/>
                <a:ea typeface="Roboto"/>
                <a:cs typeface="Roboto"/>
                <a:sym typeface="Roboto"/>
              </a:endParaRPr>
            </a:p>
          </p:txBody>
        </p:sp>
      </p:grpSp>
      <p:grpSp>
        <p:nvGrpSpPr>
          <p:cNvPr id="167" name="Google Shape;167;p16"/>
          <p:cNvGrpSpPr/>
          <p:nvPr/>
        </p:nvGrpSpPr>
        <p:grpSpPr>
          <a:xfrm>
            <a:off x="99779" y="3994875"/>
            <a:ext cx="5970954" cy="731700"/>
            <a:chOff x="756459" y="3053775"/>
            <a:chExt cx="5774617" cy="731700"/>
          </a:xfrm>
        </p:grpSpPr>
        <p:sp>
          <p:nvSpPr>
            <p:cNvPr id="168" name="Google Shape;168;p16"/>
            <p:cNvSpPr txBox="1"/>
            <p:nvPr/>
          </p:nvSpPr>
          <p:spPr>
            <a:xfrm>
              <a:off x="756459" y="3101500"/>
              <a:ext cx="1959900" cy="629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 sz="2000">
                  <a:solidFill>
                    <a:srgbClr val="D9EAD3"/>
                  </a:solidFill>
                  <a:latin typeface="Roboto Medium"/>
                  <a:ea typeface="Roboto Medium"/>
                  <a:cs typeface="Roboto Medium"/>
                  <a:sym typeface="Roboto Medium"/>
                </a:rPr>
                <a:t>Sampling Frame</a:t>
              </a:r>
              <a:endParaRPr sz="2000">
                <a:solidFill>
                  <a:srgbClr val="D9EAD3"/>
                </a:solidFill>
                <a:latin typeface="Roboto Medium"/>
                <a:ea typeface="Roboto Medium"/>
                <a:cs typeface="Roboto Medium"/>
                <a:sym typeface="Roboto Medium"/>
              </a:endParaRPr>
            </a:p>
          </p:txBody>
        </p:sp>
        <p:sp>
          <p:nvSpPr>
            <p:cNvPr id="169" name="Google Shape;169;p16"/>
            <p:cNvSpPr/>
            <p:nvPr/>
          </p:nvSpPr>
          <p:spPr>
            <a:xfrm>
              <a:off x="2266876" y="3053775"/>
              <a:ext cx="4264200" cy="731700"/>
            </a:xfrm>
            <a:prstGeom prst="rect">
              <a:avLst/>
            </a:prstGeom>
            <a:noFill/>
            <a:ln w="9525" cap="flat" cmpd="sng">
              <a:solidFill>
                <a:srgbClr val="D9EAD3"/>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70" name="Google Shape;170;p16"/>
            <p:cNvSpPr txBox="1"/>
            <p:nvPr/>
          </p:nvSpPr>
          <p:spPr>
            <a:xfrm>
              <a:off x="2374274" y="3182925"/>
              <a:ext cx="4049400" cy="4734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sz="1300">
                  <a:solidFill>
                    <a:srgbClr val="FFFFFF"/>
                  </a:solidFill>
                  <a:latin typeface="Roboto"/>
                  <a:ea typeface="Roboto"/>
                  <a:cs typeface="Roboto"/>
                  <a:sym typeface="Roboto"/>
                </a:rPr>
                <a:t>The number of EMS calls in Tempe, AZ and Cincinnati, OH. </a:t>
              </a:r>
              <a:r>
                <a:rPr lang="en" sz="1300">
                  <a:solidFill>
                    <a:schemeClr val="lt1"/>
                  </a:solidFill>
                  <a:latin typeface="Lato"/>
                  <a:ea typeface="Lato"/>
                  <a:cs typeface="Lato"/>
                  <a:sym typeface="Lato"/>
                </a:rPr>
                <a:t>Represents a way to measure drug users within the accessible population.</a:t>
              </a:r>
              <a:endParaRPr sz="1300">
                <a:solidFill>
                  <a:srgbClr val="FFFFFF"/>
                </a:solidFill>
                <a:latin typeface="Roboto"/>
                <a:ea typeface="Roboto"/>
                <a:cs typeface="Roboto"/>
                <a:sym typeface="Roboto"/>
              </a:endParaRPr>
            </a:p>
          </p:txBody>
        </p:sp>
      </p:grpSp>
      <p:sp>
        <p:nvSpPr>
          <p:cNvPr id="171" name="Google Shape;171;p16"/>
          <p:cNvSpPr txBox="1">
            <a:spLocks noGrp="1"/>
          </p:cNvSpPr>
          <p:nvPr>
            <p:ph type="body" idx="1"/>
          </p:nvPr>
        </p:nvSpPr>
        <p:spPr>
          <a:xfrm>
            <a:off x="6340025" y="2287375"/>
            <a:ext cx="2601300" cy="24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rgbClr val="B8FDD8"/>
                </a:solidFill>
              </a:rPr>
              <a:t>Sample Size</a:t>
            </a:r>
            <a:endParaRPr sz="2000" b="1">
              <a:solidFill>
                <a:srgbClr val="B8FDD8"/>
              </a:solidFill>
            </a:endParaRPr>
          </a:p>
          <a:p>
            <a:pPr marL="457200" lvl="0" indent="-330200" algn="l" rtl="0">
              <a:spcBef>
                <a:spcPts val="0"/>
              </a:spcBef>
              <a:spcAft>
                <a:spcPts val="0"/>
              </a:spcAft>
              <a:buSzPts val="1600"/>
              <a:buChar char="-"/>
            </a:pPr>
            <a:r>
              <a:rPr lang="en" sz="1600"/>
              <a:t>Tempe, AZ</a:t>
            </a:r>
            <a:endParaRPr sz="1600"/>
          </a:p>
          <a:p>
            <a:pPr marL="914400" lvl="1" indent="-330200" algn="l" rtl="0">
              <a:spcBef>
                <a:spcPts val="0"/>
              </a:spcBef>
              <a:spcAft>
                <a:spcPts val="0"/>
              </a:spcAft>
              <a:buSzPts val="1600"/>
              <a:buChar char="-"/>
            </a:pPr>
            <a:r>
              <a:rPr lang="en" sz="1600"/>
              <a:t>440 observations</a:t>
            </a:r>
            <a:endParaRPr sz="1600"/>
          </a:p>
          <a:p>
            <a:pPr marL="457200" lvl="0" indent="-330200" algn="l" rtl="0">
              <a:spcBef>
                <a:spcPts val="0"/>
              </a:spcBef>
              <a:spcAft>
                <a:spcPts val="0"/>
              </a:spcAft>
              <a:buSzPts val="1600"/>
              <a:buChar char="-"/>
            </a:pPr>
            <a:r>
              <a:rPr lang="en" sz="1600"/>
              <a:t>Cincinnati, OH</a:t>
            </a:r>
            <a:endParaRPr sz="1600"/>
          </a:p>
          <a:p>
            <a:pPr marL="914400" lvl="1" indent="-330200" algn="l" rtl="0">
              <a:spcBef>
                <a:spcPts val="0"/>
              </a:spcBef>
              <a:spcAft>
                <a:spcPts val="0"/>
              </a:spcAft>
              <a:buSzPts val="1600"/>
              <a:buChar char="-"/>
            </a:pPr>
            <a:r>
              <a:rPr lang="en" sz="1600"/>
              <a:t>1,238 observations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17"/>
          <p:cNvPicPr preferRelativeResize="0"/>
          <p:nvPr/>
        </p:nvPicPr>
        <p:blipFill rotWithShape="1">
          <a:blip r:embed="rId3">
            <a:alphaModFix/>
          </a:blip>
          <a:srcRect l="21731" t="9583" r="18730" b="13993"/>
          <a:stretch/>
        </p:blipFill>
        <p:spPr>
          <a:xfrm>
            <a:off x="5260675" y="180196"/>
            <a:ext cx="3726400" cy="4783118"/>
          </a:xfrm>
          <a:prstGeom prst="rect">
            <a:avLst/>
          </a:prstGeom>
          <a:noFill/>
          <a:ln>
            <a:noFill/>
          </a:ln>
        </p:spPr>
      </p:pic>
      <p:pic>
        <p:nvPicPr>
          <p:cNvPr id="177" name="Google Shape;177;p17"/>
          <p:cNvPicPr preferRelativeResize="0"/>
          <p:nvPr/>
        </p:nvPicPr>
        <p:blipFill rotWithShape="1">
          <a:blip r:embed="rId4">
            <a:alphaModFix/>
          </a:blip>
          <a:srcRect l="15430" t="24714" r="11683" b="29845"/>
          <a:stretch/>
        </p:blipFill>
        <p:spPr>
          <a:xfrm>
            <a:off x="162200" y="1619525"/>
            <a:ext cx="4873700" cy="3038450"/>
          </a:xfrm>
          <a:prstGeom prst="rect">
            <a:avLst/>
          </a:prstGeom>
          <a:noFill/>
          <a:ln>
            <a:noFill/>
          </a:ln>
        </p:spPr>
      </p:pic>
      <p:sp>
        <p:nvSpPr>
          <p:cNvPr id="178" name="Google Shape;178;p17"/>
          <p:cNvSpPr txBox="1">
            <a:spLocks noGrp="1"/>
          </p:cNvSpPr>
          <p:nvPr>
            <p:ph type="title"/>
          </p:nvPr>
        </p:nvSpPr>
        <p:spPr>
          <a:xfrm>
            <a:off x="1297500" y="322100"/>
            <a:ext cx="7038900" cy="69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Maps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8"/>
          <p:cNvSpPr txBox="1">
            <a:spLocks noGrp="1"/>
          </p:cNvSpPr>
          <p:nvPr>
            <p:ph type="title"/>
          </p:nvPr>
        </p:nvSpPr>
        <p:spPr>
          <a:xfrm>
            <a:off x="1297500" y="393750"/>
            <a:ext cx="7038900" cy="6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Sampling</a:t>
            </a:r>
            <a:endParaRPr/>
          </a:p>
        </p:txBody>
      </p:sp>
      <p:sp>
        <p:nvSpPr>
          <p:cNvPr id="184" name="Google Shape;184;p18"/>
          <p:cNvSpPr txBox="1">
            <a:spLocks noGrp="1"/>
          </p:cNvSpPr>
          <p:nvPr>
            <p:ph type="body" idx="1"/>
          </p:nvPr>
        </p:nvSpPr>
        <p:spPr>
          <a:xfrm>
            <a:off x="648300" y="1491575"/>
            <a:ext cx="3923700" cy="30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u="sng"/>
              <a:t>Threats to External Validity</a:t>
            </a:r>
            <a:endParaRPr sz="1800" u="sng"/>
          </a:p>
          <a:p>
            <a:pPr marL="457200" lvl="0" indent="-330200" algn="l" rtl="0">
              <a:spcBef>
                <a:spcPts val="1600"/>
              </a:spcBef>
              <a:spcAft>
                <a:spcPts val="0"/>
              </a:spcAft>
              <a:buSzPts val="1600"/>
              <a:buChar char="●"/>
            </a:pPr>
            <a:r>
              <a:rPr lang="en" sz="1600"/>
              <a:t>The way that EMS calls are gathered in Tempe, AZ is different from Cincinnati, OH. </a:t>
            </a:r>
            <a:endParaRPr sz="1600"/>
          </a:p>
          <a:p>
            <a:pPr marL="457200" lvl="0" indent="-330200" algn="l" rtl="0">
              <a:spcBef>
                <a:spcPts val="0"/>
              </a:spcBef>
              <a:spcAft>
                <a:spcPts val="0"/>
              </a:spcAft>
              <a:buSzPts val="1600"/>
              <a:buChar char="●"/>
            </a:pPr>
            <a:r>
              <a:rPr lang="en" sz="1600"/>
              <a:t>Our samples of these two specific cities are not representative of all of Arizona or all of Ohio.</a:t>
            </a:r>
            <a:endParaRPr sz="1600"/>
          </a:p>
          <a:p>
            <a:pPr marL="457200" lvl="0" indent="-330200" algn="l" rtl="0">
              <a:spcBef>
                <a:spcPts val="0"/>
              </a:spcBef>
              <a:spcAft>
                <a:spcPts val="0"/>
              </a:spcAft>
              <a:buSzPts val="1600"/>
              <a:buChar char="●"/>
            </a:pPr>
            <a:r>
              <a:rPr lang="en" sz="1600"/>
              <a:t>The samples also are not representative of all drug users.</a:t>
            </a:r>
            <a:endParaRPr sz="1600"/>
          </a:p>
        </p:txBody>
      </p:sp>
      <p:sp>
        <p:nvSpPr>
          <p:cNvPr id="185" name="Google Shape;185;p18"/>
          <p:cNvSpPr txBox="1">
            <a:spLocks noGrp="1"/>
          </p:cNvSpPr>
          <p:nvPr>
            <p:ph type="body" idx="1"/>
          </p:nvPr>
        </p:nvSpPr>
        <p:spPr>
          <a:xfrm>
            <a:off x="4668700" y="1491575"/>
            <a:ext cx="3795300" cy="286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u="sng"/>
              <a:t>Specific Sampling Strategy</a:t>
            </a:r>
            <a:endParaRPr sz="1800" u="sng"/>
          </a:p>
          <a:p>
            <a:pPr marL="457200" lvl="0" indent="-330200" algn="l" rtl="0">
              <a:spcBef>
                <a:spcPts val="1600"/>
              </a:spcBef>
              <a:spcAft>
                <a:spcPts val="0"/>
              </a:spcAft>
              <a:buSzPts val="1600"/>
              <a:buChar char="●"/>
            </a:pPr>
            <a:r>
              <a:rPr lang="en" sz="1600"/>
              <a:t>Non-probability purposeful sampling.</a:t>
            </a:r>
            <a:endParaRPr sz="1600"/>
          </a:p>
          <a:p>
            <a:pPr marL="914400" lvl="1" indent="-317500" algn="l" rtl="0">
              <a:spcBef>
                <a:spcPts val="0"/>
              </a:spcBef>
              <a:spcAft>
                <a:spcPts val="0"/>
              </a:spcAft>
              <a:buSzPts val="1400"/>
              <a:buChar char="○"/>
            </a:pPr>
            <a:r>
              <a:rPr lang="en" sz="1400"/>
              <a:t>Due to our question, we looked into cities that are publishing this data. Tempe, AZ and Cincinnati, OH were the only two that we were able to find that included geographic features to their calls.</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graphicFrame>
        <p:nvGraphicFramePr>
          <p:cNvPr id="190" name="Google Shape;190;p19"/>
          <p:cNvGraphicFramePr/>
          <p:nvPr/>
        </p:nvGraphicFramePr>
        <p:xfrm>
          <a:off x="1204350" y="180735"/>
          <a:ext cx="7440400" cy="4831288"/>
        </p:xfrm>
        <a:graphic>
          <a:graphicData uri="http://schemas.openxmlformats.org/drawingml/2006/table">
            <a:tbl>
              <a:tblPr>
                <a:noFill/>
                <a:tableStyleId>{DCA3A1F1-B6FB-4FCE-B062-EC644FCAEAD6}</a:tableStyleId>
              </a:tblPr>
              <a:tblGrid>
                <a:gridCol w="2180700">
                  <a:extLst>
                    <a:ext uri="{9D8B030D-6E8A-4147-A177-3AD203B41FA5}">
                      <a16:colId xmlns:a16="http://schemas.microsoft.com/office/drawing/2014/main" xmlns="" val="20000"/>
                    </a:ext>
                  </a:extLst>
                </a:gridCol>
                <a:gridCol w="5259700">
                  <a:extLst>
                    <a:ext uri="{9D8B030D-6E8A-4147-A177-3AD203B41FA5}">
                      <a16:colId xmlns:a16="http://schemas.microsoft.com/office/drawing/2014/main" xmlns="" val="20001"/>
                    </a:ext>
                  </a:extLst>
                </a:gridCol>
              </a:tblGrid>
              <a:tr h="236325">
                <a:tc>
                  <a:txBody>
                    <a:bodyPr/>
                    <a:lstStyle/>
                    <a:p>
                      <a:pPr marL="0" lvl="0" indent="0" algn="ctr" rtl="0">
                        <a:spcBef>
                          <a:spcPts val="0"/>
                        </a:spcBef>
                        <a:spcAft>
                          <a:spcPts val="0"/>
                        </a:spcAft>
                        <a:buNone/>
                      </a:pPr>
                      <a:r>
                        <a:rPr lang="en" sz="1600" b="1">
                          <a:solidFill>
                            <a:srgbClr val="B8FDD8"/>
                          </a:solidFill>
                          <a:latin typeface="Lato"/>
                          <a:ea typeface="Lato"/>
                          <a:cs typeface="Lato"/>
                          <a:sym typeface="Lato"/>
                        </a:rPr>
                        <a:t>Construct</a:t>
                      </a:r>
                      <a:endParaRPr sz="1600" b="1">
                        <a:solidFill>
                          <a:srgbClr val="B8FDD8"/>
                        </a:solidFill>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600" b="1">
                          <a:solidFill>
                            <a:srgbClr val="B8FDD8"/>
                          </a:solidFill>
                          <a:latin typeface="Lato"/>
                          <a:ea typeface="Lato"/>
                          <a:cs typeface="Lato"/>
                          <a:sym typeface="Lato"/>
                        </a:rPr>
                        <a:t>How It’s Measured</a:t>
                      </a:r>
                      <a:endParaRPr sz="1600" b="1">
                        <a:solidFill>
                          <a:srgbClr val="B8FDD8"/>
                        </a:solidFill>
                        <a:latin typeface="Lato"/>
                        <a:ea typeface="Lato"/>
                        <a:cs typeface="Lato"/>
                        <a:sym typeface="Lato"/>
                      </a:endParaRPr>
                    </a:p>
                  </a:txBody>
                  <a:tcPr marL="91425" marR="91425" marT="91425" marB="91425"/>
                </a:tc>
                <a:extLst>
                  <a:ext uri="{0D108BD9-81ED-4DB2-BD59-A6C34878D82A}">
                    <a16:rowId xmlns:a16="http://schemas.microsoft.com/office/drawing/2014/main" xmlns="" val="10000"/>
                  </a:ext>
                </a:extLst>
              </a:tr>
              <a:tr h="764100">
                <a:tc>
                  <a:txBody>
                    <a:bodyPr/>
                    <a:lstStyle/>
                    <a:p>
                      <a:pPr marL="0" lvl="0" indent="0" algn="l" rtl="0">
                        <a:spcBef>
                          <a:spcPts val="0"/>
                        </a:spcBef>
                        <a:spcAft>
                          <a:spcPts val="0"/>
                        </a:spcAft>
                        <a:buNone/>
                      </a:pPr>
                      <a:r>
                        <a:rPr lang="en">
                          <a:solidFill>
                            <a:srgbClr val="FFFFFF"/>
                          </a:solidFill>
                          <a:latin typeface="Lato"/>
                          <a:ea typeface="Lato"/>
                          <a:cs typeface="Lato"/>
                          <a:sym typeface="Lato"/>
                        </a:rPr>
                        <a:t>Opioid Usage</a:t>
                      </a:r>
                      <a:endParaRPr>
                        <a:solidFill>
                          <a:srgbClr val="FFFFFF"/>
                        </a:solidFill>
                        <a:latin typeface="Lato"/>
                        <a:ea typeface="Lato"/>
                        <a:cs typeface="Lato"/>
                        <a:sym typeface="Lato"/>
                      </a:endParaRPr>
                    </a:p>
                  </a:txBody>
                  <a:tcPr marL="91425" marR="91425" marT="91425" marB="91425" anchor="ctr"/>
                </a:tc>
                <a:tc>
                  <a:txBody>
                    <a:bodyPr/>
                    <a:lstStyle/>
                    <a:p>
                      <a:pPr marL="457200" lvl="0" indent="-317500" algn="l" rtl="0">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Number of EMS Calls that are related to opioids in Tempe, AZ (ratio)</a:t>
                      </a:r>
                      <a:endParaRPr>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Number of EMS Calls that are related to opioids in Cincinnati, OH (ratio)</a:t>
                      </a:r>
                      <a:endParaRPr>
                        <a:solidFill>
                          <a:srgbClr val="FFFFFF"/>
                        </a:solidFill>
                        <a:latin typeface="Lato"/>
                        <a:ea typeface="Lato"/>
                        <a:cs typeface="Lato"/>
                        <a:sym typeface="Lato"/>
                      </a:endParaRPr>
                    </a:p>
                  </a:txBody>
                  <a:tcPr marL="91425" marR="91425" marT="91425" marB="91425"/>
                </a:tc>
                <a:extLst>
                  <a:ext uri="{0D108BD9-81ED-4DB2-BD59-A6C34878D82A}">
                    <a16:rowId xmlns:a16="http://schemas.microsoft.com/office/drawing/2014/main" xmlns="" val="10001"/>
                  </a:ext>
                </a:extLst>
              </a:tr>
              <a:tr h="439300">
                <a:tc>
                  <a:txBody>
                    <a:bodyPr/>
                    <a:lstStyle/>
                    <a:p>
                      <a:pPr marL="0" lvl="0" indent="0" algn="l" rtl="0">
                        <a:spcBef>
                          <a:spcPts val="0"/>
                        </a:spcBef>
                        <a:spcAft>
                          <a:spcPts val="0"/>
                        </a:spcAft>
                        <a:buNone/>
                      </a:pPr>
                      <a:r>
                        <a:rPr lang="en">
                          <a:solidFill>
                            <a:srgbClr val="FFFFFF"/>
                          </a:solidFill>
                          <a:latin typeface="Lato"/>
                          <a:ea typeface="Lato"/>
                          <a:cs typeface="Lato"/>
                          <a:sym typeface="Lato"/>
                        </a:rPr>
                        <a:t>Younger Working-Age Group</a:t>
                      </a:r>
                      <a:endParaRPr>
                        <a:solidFill>
                          <a:srgbClr val="FFFFFF"/>
                        </a:solidFill>
                        <a:latin typeface="Lato"/>
                        <a:ea typeface="Lato"/>
                        <a:cs typeface="Lato"/>
                        <a:sym typeface="Lato"/>
                      </a:endParaRPr>
                    </a:p>
                  </a:txBody>
                  <a:tcPr marL="91425" marR="91425" marT="91425" marB="91425" anchor="ctr"/>
                </a:tc>
                <a:tc>
                  <a:txBody>
                    <a:bodyPr/>
                    <a:lstStyle/>
                    <a:p>
                      <a:pPr marL="457200" lvl="0" indent="-317500" algn="l" rtl="0">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Percentage of population that falls into the age group 18-24 per each census tract (ratio)</a:t>
                      </a:r>
                      <a:endParaRPr>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Percentage of population that falls into the age group 25-40 per each census tract (ratio)</a:t>
                      </a:r>
                      <a:endParaRPr>
                        <a:solidFill>
                          <a:srgbClr val="FFFFFF"/>
                        </a:solidFill>
                        <a:latin typeface="Lato"/>
                        <a:ea typeface="Lato"/>
                        <a:cs typeface="Lato"/>
                        <a:sym typeface="Lato"/>
                      </a:endParaRPr>
                    </a:p>
                  </a:txBody>
                  <a:tcPr marL="91425" marR="91425" marT="91425" marB="91425"/>
                </a:tc>
                <a:extLst>
                  <a:ext uri="{0D108BD9-81ED-4DB2-BD59-A6C34878D82A}">
                    <a16:rowId xmlns:a16="http://schemas.microsoft.com/office/drawing/2014/main" xmlns="" val="10002"/>
                  </a:ext>
                </a:extLst>
              </a:tr>
              <a:tr h="439300">
                <a:tc>
                  <a:txBody>
                    <a:bodyPr/>
                    <a:lstStyle/>
                    <a:p>
                      <a:pPr marL="0" lvl="0" indent="0" algn="l" rtl="0">
                        <a:spcBef>
                          <a:spcPts val="0"/>
                        </a:spcBef>
                        <a:spcAft>
                          <a:spcPts val="0"/>
                        </a:spcAft>
                        <a:buNone/>
                      </a:pPr>
                      <a:r>
                        <a:rPr lang="en">
                          <a:solidFill>
                            <a:srgbClr val="FFFFFF"/>
                          </a:solidFill>
                          <a:latin typeface="Lato"/>
                          <a:ea typeface="Lato"/>
                          <a:cs typeface="Lato"/>
                          <a:sym typeface="Lato"/>
                        </a:rPr>
                        <a:t>Income Level</a:t>
                      </a:r>
                      <a:endParaRPr>
                        <a:solidFill>
                          <a:srgbClr val="FFFFFF"/>
                        </a:solidFill>
                        <a:latin typeface="Lato"/>
                        <a:ea typeface="Lato"/>
                        <a:cs typeface="Lato"/>
                        <a:sym typeface="Lato"/>
                      </a:endParaRPr>
                    </a:p>
                  </a:txBody>
                  <a:tcPr marL="91425" marR="91425" marT="91425" marB="91425" anchor="ctr"/>
                </a:tc>
                <a:tc>
                  <a:txBody>
                    <a:bodyPr/>
                    <a:lstStyle/>
                    <a:p>
                      <a:pPr marL="457200" lvl="0" indent="-317500" algn="l" rtl="0">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Median income per each census tract (ratio)</a:t>
                      </a:r>
                      <a:endParaRPr>
                        <a:solidFill>
                          <a:srgbClr val="FFFFFF"/>
                        </a:solidFill>
                        <a:latin typeface="Lato"/>
                        <a:ea typeface="Lato"/>
                        <a:cs typeface="Lato"/>
                        <a:sym typeface="Lato"/>
                      </a:endParaRPr>
                    </a:p>
                  </a:txBody>
                  <a:tcPr marL="91425" marR="91425" marT="91425" marB="91425"/>
                </a:tc>
                <a:extLst>
                  <a:ext uri="{0D108BD9-81ED-4DB2-BD59-A6C34878D82A}">
                    <a16:rowId xmlns:a16="http://schemas.microsoft.com/office/drawing/2014/main" xmlns="" val="10003"/>
                  </a:ext>
                </a:extLst>
              </a:tr>
              <a:tr h="439300">
                <a:tc>
                  <a:txBody>
                    <a:bodyPr/>
                    <a:lstStyle/>
                    <a:p>
                      <a:pPr marL="0" lvl="0" indent="0" algn="l" rtl="0">
                        <a:spcBef>
                          <a:spcPts val="0"/>
                        </a:spcBef>
                        <a:spcAft>
                          <a:spcPts val="0"/>
                        </a:spcAft>
                        <a:buNone/>
                      </a:pPr>
                      <a:r>
                        <a:rPr lang="en">
                          <a:solidFill>
                            <a:srgbClr val="FFFFFF"/>
                          </a:solidFill>
                          <a:latin typeface="Lato"/>
                          <a:ea typeface="Lato"/>
                          <a:cs typeface="Lato"/>
                          <a:sym typeface="Lato"/>
                        </a:rPr>
                        <a:t>Gender</a:t>
                      </a:r>
                      <a:endParaRPr>
                        <a:solidFill>
                          <a:srgbClr val="FFFFFF"/>
                        </a:solidFill>
                        <a:latin typeface="Lato"/>
                        <a:ea typeface="Lato"/>
                        <a:cs typeface="Lato"/>
                        <a:sym typeface="Lato"/>
                      </a:endParaRPr>
                    </a:p>
                  </a:txBody>
                  <a:tcPr marL="91425" marR="91425" marT="91425" marB="91425" anchor="ctr"/>
                </a:tc>
                <a:tc>
                  <a:txBody>
                    <a:bodyPr/>
                    <a:lstStyle/>
                    <a:p>
                      <a:pPr marL="457200" lvl="0" indent="-317500" algn="l" rtl="0">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Percentage of the population that is male per census tract (ratio)</a:t>
                      </a:r>
                      <a:endParaRPr>
                        <a:solidFill>
                          <a:srgbClr val="FFFFFF"/>
                        </a:solidFill>
                        <a:latin typeface="Lato"/>
                        <a:ea typeface="Lato"/>
                        <a:cs typeface="Lato"/>
                        <a:sym typeface="Lato"/>
                      </a:endParaRPr>
                    </a:p>
                  </a:txBody>
                  <a:tcPr marL="91425" marR="91425" marT="91425" marB="91425"/>
                </a:tc>
                <a:extLst>
                  <a:ext uri="{0D108BD9-81ED-4DB2-BD59-A6C34878D82A}">
                    <a16:rowId xmlns:a16="http://schemas.microsoft.com/office/drawing/2014/main" xmlns="" val="10004"/>
                  </a:ext>
                </a:extLst>
              </a:tr>
              <a:tr h="439300">
                <a:tc>
                  <a:txBody>
                    <a:bodyPr/>
                    <a:lstStyle/>
                    <a:p>
                      <a:pPr marL="0" lvl="0" indent="0" algn="l" rtl="0">
                        <a:spcBef>
                          <a:spcPts val="0"/>
                        </a:spcBef>
                        <a:spcAft>
                          <a:spcPts val="0"/>
                        </a:spcAft>
                        <a:buNone/>
                      </a:pPr>
                      <a:r>
                        <a:rPr lang="en">
                          <a:solidFill>
                            <a:srgbClr val="FFFFFF"/>
                          </a:solidFill>
                          <a:latin typeface="Lato"/>
                          <a:ea typeface="Lato"/>
                          <a:cs typeface="Lato"/>
                          <a:sym typeface="Lato"/>
                        </a:rPr>
                        <a:t>Education Level</a:t>
                      </a:r>
                      <a:endParaRPr>
                        <a:solidFill>
                          <a:srgbClr val="FFFFFF"/>
                        </a:solidFill>
                        <a:latin typeface="Lato"/>
                        <a:ea typeface="Lato"/>
                        <a:cs typeface="Lato"/>
                        <a:sym typeface="Lato"/>
                      </a:endParaRPr>
                    </a:p>
                  </a:txBody>
                  <a:tcPr marL="91425" marR="91425" marT="91425" marB="91425" anchor="ctr"/>
                </a:tc>
                <a:tc>
                  <a:txBody>
                    <a:bodyPr/>
                    <a:lstStyle/>
                    <a:p>
                      <a:pPr marL="457200" lvl="0" indent="-317500" algn="l" rtl="0">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Percentage of population that has a bachelor's degree or higher (ratio)</a:t>
                      </a:r>
                      <a:endParaRPr>
                        <a:solidFill>
                          <a:srgbClr val="FFFFFF"/>
                        </a:solidFill>
                        <a:latin typeface="Lato"/>
                        <a:ea typeface="Lato"/>
                        <a:cs typeface="Lato"/>
                        <a:sym typeface="Lato"/>
                      </a:endParaRPr>
                    </a:p>
                  </a:txBody>
                  <a:tcPr marL="91425" marR="91425" marT="91425" marB="91425"/>
                </a:tc>
                <a:extLst>
                  <a:ext uri="{0D108BD9-81ED-4DB2-BD59-A6C34878D82A}">
                    <a16:rowId xmlns:a16="http://schemas.microsoft.com/office/drawing/2014/main" xmlns="" val="10005"/>
                  </a:ext>
                </a:extLst>
              </a:tr>
              <a:tr h="439300">
                <a:tc>
                  <a:txBody>
                    <a:bodyPr/>
                    <a:lstStyle/>
                    <a:p>
                      <a:pPr marL="0" lvl="0" indent="0" algn="l" rtl="0">
                        <a:lnSpc>
                          <a:spcPct val="115000"/>
                        </a:lnSpc>
                        <a:spcBef>
                          <a:spcPts val="0"/>
                        </a:spcBef>
                        <a:spcAft>
                          <a:spcPts val="0"/>
                        </a:spcAft>
                        <a:buNone/>
                      </a:pPr>
                      <a:r>
                        <a:rPr lang="en">
                          <a:solidFill>
                            <a:schemeClr val="lt1"/>
                          </a:solidFill>
                          <a:latin typeface="Lato"/>
                          <a:ea typeface="Lato"/>
                          <a:cs typeface="Lato"/>
                          <a:sym typeface="Lato"/>
                        </a:rPr>
                        <a:t>Accessibility to health facilities</a:t>
                      </a:r>
                      <a:endParaRPr>
                        <a:solidFill>
                          <a:srgbClr val="FFFFFF"/>
                        </a:solidFill>
                        <a:latin typeface="Lato"/>
                        <a:ea typeface="Lato"/>
                        <a:cs typeface="Lato"/>
                        <a:sym typeface="Lato"/>
                      </a:endParaRPr>
                    </a:p>
                  </a:txBody>
                  <a:tcPr marL="91425" marR="91425" marT="91425" marB="91425" anchor="ctr"/>
                </a:tc>
                <a:tc>
                  <a:txBody>
                    <a:bodyPr/>
                    <a:lstStyle/>
                    <a:p>
                      <a:pPr marL="457200" lvl="0" indent="-317500" algn="l" rtl="0">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Number of health facilities within 2 miles of each census tract centroid (ratio)</a:t>
                      </a:r>
                      <a:endParaRPr>
                        <a:solidFill>
                          <a:srgbClr val="FFFFFF"/>
                        </a:solidFill>
                        <a:latin typeface="Lato"/>
                        <a:ea typeface="Lato"/>
                        <a:cs typeface="Lato"/>
                        <a:sym typeface="Lato"/>
                      </a:endParaRPr>
                    </a:p>
                  </a:txBody>
                  <a:tcPr marL="91425" marR="91425" marT="91425" marB="91425"/>
                </a:tc>
                <a:extLst>
                  <a:ext uri="{0D108BD9-81ED-4DB2-BD59-A6C34878D82A}">
                    <a16:rowId xmlns:a16="http://schemas.microsoft.com/office/drawing/2014/main" xmlns=""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0"/>
          <p:cNvSpPr txBox="1">
            <a:spLocks noGrp="1"/>
          </p:cNvSpPr>
          <p:nvPr>
            <p:ph type="title"/>
          </p:nvPr>
        </p:nvSpPr>
        <p:spPr>
          <a:xfrm>
            <a:off x="1297500" y="2413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Validity/Reliability</a:t>
            </a:r>
            <a:endParaRPr/>
          </a:p>
        </p:txBody>
      </p:sp>
      <p:graphicFrame>
        <p:nvGraphicFramePr>
          <p:cNvPr id="196" name="Google Shape;196;p20"/>
          <p:cNvGraphicFramePr/>
          <p:nvPr/>
        </p:nvGraphicFramePr>
        <p:xfrm>
          <a:off x="1145100" y="974260"/>
          <a:ext cx="7784375" cy="4004952"/>
        </p:xfrm>
        <a:graphic>
          <a:graphicData uri="http://schemas.openxmlformats.org/drawingml/2006/table">
            <a:tbl>
              <a:tblPr>
                <a:noFill/>
                <a:tableStyleId>{DCA3A1F1-B6FB-4FCE-B062-EC644FCAEAD6}</a:tableStyleId>
              </a:tblPr>
              <a:tblGrid>
                <a:gridCol w="1336625">
                  <a:extLst>
                    <a:ext uri="{9D8B030D-6E8A-4147-A177-3AD203B41FA5}">
                      <a16:colId xmlns:a16="http://schemas.microsoft.com/office/drawing/2014/main" xmlns="" val="20000"/>
                    </a:ext>
                  </a:extLst>
                </a:gridCol>
                <a:gridCol w="3223875">
                  <a:extLst>
                    <a:ext uri="{9D8B030D-6E8A-4147-A177-3AD203B41FA5}">
                      <a16:colId xmlns:a16="http://schemas.microsoft.com/office/drawing/2014/main" xmlns="" val="20001"/>
                    </a:ext>
                  </a:extLst>
                </a:gridCol>
                <a:gridCol w="3223875">
                  <a:extLst>
                    <a:ext uri="{9D8B030D-6E8A-4147-A177-3AD203B41FA5}">
                      <a16:colId xmlns:a16="http://schemas.microsoft.com/office/drawing/2014/main" xmlns="" val="20002"/>
                    </a:ext>
                  </a:extLst>
                </a:gridCol>
              </a:tblGrid>
              <a:tr h="327800">
                <a:tc>
                  <a:txBody>
                    <a:bodyPr/>
                    <a:lstStyle/>
                    <a:p>
                      <a:pPr marL="0" lvl="0" indent="0" algn="ctr" rtl="0">
                        <a:spcBef>
                          <a:spcPts val="0"/>
                        </a:spcBef>
                        <a:spcAft>
                          <a:spcPts val="0"/>
                        </a:spcAft>
                        <a:buNone/>
                      </a:pPr>
                      <a:r>
                        <a:rPr lang="en" sz="1600" b="1">
                          <a:solidFill>
                            <a:srgbClr val="B8FDD8"/>
                          </a:solidFill>
                          <a:latin typeface="Lato"/>
                          <a:ea typeface="Lato"/>
                          <a:cs typeface="Lato"/>
                          <a:sym typeface="Lato"/>
                        </a:rPr>
                        <a:t>Measure</a:t>
                      </a:r>
                      <a:endParaRPr sz="1600" b="1">
                        <a:solidFill>
                          <a:srgbClr val="B8FDD8"/>
                        </a:solidFill>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600" b="1">
                          <a:solidFill>
                            <a:srgbClr val="B8FDD8"/>
                          </a:solidFill>
                          <a:latin typeface="Lato"/>
                          <a:ea typeface="Lato"/>
                          <a:cs typeface="Lato"/>
                          <a:sym typeface="Lato"/>
                        </a:rPr>
                        <a:t>Validity</a:t>
                      </a:r>
                      <a:endParaRPr sz="1600" b="1">
                        <a:solidFill>
                          <a:srgbClr val="B8FDD8"/>
                        </a:solidFill>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600" b="1">
                          <a:solidFill>
                            <a:srgbClr val="B8FDD8"/>
                          </a:solidFill>
                          <a:latin typeface="Lato"/>
                          <a:ea typeface="Lato"/>
                          <a:cs typeface="Lato"/>
                          <a:sym typeface="Lato"/>
                        </a:rPr>
                        <a:t>Reliability</a:t>
                      </a:r>
                      <a:endParaRPr sz="1600" b="1">
                        <a:solidFill>
                          <a:srgbClr val="B8FDD8"/>
                        </a:solidFill>
                        <a:latin typeface="Lato"/>
                        <a:ea typeface="Lato"/>
                        <a:cs typeface="Lato"/>
                        <a:sym typeface="Lato"/>
                      </a:endParaRPr>
                    </a:p>
                  </a:txBody>
                  <a:tcPr marL="91425" marR="91425" marT="91425" marB="91425"/>
                </a:tc>
                <a:extLst>
                  <a:ext uri="{0D108BD9-81ED-4DB2-BD59-A6C34878D82A}">
                    <a16:rowId xmlns:a16="http://schemas.microsoft.com/office/drawing/2014/main" xmlns="" val="10000"/>
                  </a:ext>
                </a:extLst>
              </a:tr>
              <a:tr h="799250">
                <a:tc>
                  <a:txBody>
                    <a:bodyPr/>
                    <a:lstStyle/>
                    <a:p>
                      <a:pPr marL="0" lvl="0" indent="0" algn="l" rtl="0">
                        <a:spcBef>
                          <a:spcPts val="0"/>
                        </a:spcBef>
                        <a:spcAft>
                          <a:spcPts val="0"/>
                        </a:spcAft>
                        <a:buNone/>
                      </a:pPr>
                      <a:r>
                        <a:rPr lang="en">
                          <a:solidFill>
                            <a:srgbClr val="FFFFFF"/>
                          </a:solidFill>
                          <a:latin typeface="Lato"/>
                          <a:ea typeface="Lato"/>
                          <a:cs typeface="Lato"/>
                          <a:sym typeface="Lato"/>
                        </a:rPr>
                        <a:t>EMS Calls</a:t>
                      </a:r>
                      <a:endParaRPr>
                        <a:solidFill>
                          <a:srgbClr val="FFFFFF"/>
                        </a:solidFill>
                        <a:latin typeface="Lato"/>
                        <a:ea typeface="Lato"/>
                        <a:cs typeface="Lato"/>
                        <a:sym typeface="Lato"/>
                      </a:endParaRPr>
                    </a:p>
                  </a:txBody>
                  <a:tcPr marL="91425" marR="91425" marT="91425" marB="91425" anchor="ctr"/>
                </a:tc>
                <a:tc>
                  <a:txBody>
                    <a:bodyPr/>
                    <a:lstStyle/>
                    <a:p>
                      <a:pPr marL="457200" lvl="0" indent="-317500" algn="l" rtl="0">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Has Face Validity</a:t>
                      </a:r>
                      <a:endParaRPr>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Has Content Validity</a:t>
                      </a:r>
                      <a:endParaRPr>
                        <a:solidFill>
                          <a:srgbClr val="FFFFFF"/>
                        </a:solidFill>
                        <a:latin typeface="Lato"/>
                        <a:ea typeface="Lato"/>
                        <a:cs typeface="Lato"/>
                        <a:sym typeface="Lato"/>
                      </a:endParaRPr>
                    </a:p>
                  </a:txBody>
                  <a:tcPr marL="91425" marR="91425" marT="91425" marB="91425" anchor="ctr"/>
                </a:tc>
                <a:tc>
                  <a:txBody>
                    <a:bodyPr/>
                    <a:lstStyle/>
                    <a:p>
                      <a:pPr marL="0" lvl="0" indent="0" algn="l" rtl="0">
                        <a:lnSpc>
                          <a:spcPct val="115000"/>
                        </a:lnSpc>
                        <a:spcBef>
                          <a:spcPts val="0"/>
                        </a:spcBef>
                        <a:spcAft>
                          <a:spcPts val="0"/>
                        </a:spcAft>
                        <a:buNone/>
                      </a:pPr>
                      <a:r>
                        <a:rPr lang="en">
                          <a:solidFill>
                            <a:schemeClr val="lt1"/>
                          </a:solidFill>
                          <a:latin typeface="Lato"/>
                          <a:ea typeface="Lato"/>
                          <a:cs typeface="Lato"/>
                          <a:sym typeface="Lato"/>
                        </a:rPr>
                        <a:t>EMS call data is reliable to certain extent because key features of EMS calls needs to be recorded. </a:t>
                      </a:r>
                      <a:endParaRPr>
                        <a:solidFill>
                          <a:srgbClr val="FFFFFF"/>
                        </a:solidFill>
                        <a:latin typeface="Lato"/>
                        <a:ea typeface="Lato"/>
                        <a:cs typeface="Lato"/>
                        <a:sym typeface="Lato"/>
                      </a:endParaRPr>
                    </a:p>
                  </a:txBody>
                  <a:tcPr marL="91425" marR="91425" marT="91425" marB="91425" anchor="ctr"/>
                </a:tc>
                <a:extLst>
                  <a:ext uri="{0D108BD9-81ED-4DB2-BD59-A6C34878D82A}">
                    <a16:rowId xmlns:a16="http://schemas.microsoft.com/office/drawing/2014/main" xmlns="" val="10001"/>
                  </a:ext>
                </a:extLst>
              </a:tr>
              <a:tr h="895975">
                <a:tc>
                  <a:txBody>
                    <a:bodyPr/>
                    <a:lstStyle/>
                    <a:p>
                      <a:pPr marL="0" lvl="0" indent="0" algn="l" rtl="0">
                        <a:spcBef>
                          <a:spcPts val="0"/>
                        </a:spcBef>
                        <a:spcAft>
                          <a:spcPts val="0"/>
                        </a:spcAft>
                        <a:buNone/>
                      </a:pPr>
                      <a:r>
                        <a:rPr lang="en">
                          <a:solidFill>
                            <a:srgbClr val="FFFFFF"/>
                          </a:solidFill>
                          <a:latin typeface="Lato"/>
                          <a:ea typeface="Lato"/>
                          <a:cs typeface="Lato"/>
                          <a:sym typeface="Lato"/>
                        </a:rPr>
                        <a:t>Census Data</a:t>
                      </a:r>
                      <a:endParaRPr>
                        <a:solidFill>
                          <a:srgbClr val="FFFFFF"/>
                        </a:solidFill>
                        <a:latin typeface="Lato"/>
                        <a:ea typeface="Lato"/>
                        <a:cs typeface="Lato"/>
                        <a:sym typeface="Lato"/>
                      </a:endParaRPr>
                    </a:p>
                    <a:p>
                      <a:pPr marL="0" lvl="0" indent="0" algn="l" rtl="0">
                        <a:spcBef>
                          <a:spcPts val="0"/>
                        </a:spcBef>
                        <a:spcAft>
                          <a:spcPts val="0"/>
                        </a:spcAft>
                        <a:buNone/>
                      </a:pPr>
                      <a:r>
                        <a:rPr lang="en">
                          <a:solidFill>
                            <a:srgbClr val="FFFFFF"/>
                          </a:solidFill>
                          <a:latin typeface="Lato"/>
                          <a:ea typeface="Lato"/>
                          <a:cs typeface="Lato"/>
                          <a:sym typeface="Lato"/>
                        </a:rPr>
                        <a:t>(age, income, gender, and education level)</a:t>
                      </a:r>
                      <a:endParaRPr>
                        <a:solidFill>
                          <a:srgbClr val="FFFFFF"/>
                        </a:solidFill>
                        <a:latin typeface="Lato"/>
                        <a:ea typeface="Lato"/>
                        <a:cs typeface="Lato"/>
                        <a:sym typeface="Lato"/>
                      </a:endParaRPr>
                    </a:p>
                  </a:txBody>
                  <a:tcPr marL="91425" marR="91425" marT="91425" marB="91425" anchor="ctr"/>
                </a:tc>
                <a:tc>
                  <a:txBody>
                    <a:bodyPr/>
                    <a:lstStyle/>
                    <a:p>
                      <a:pPr marL="457200" lvl="0" indent="-317500" algn="l" rtl="0">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Has Face Validity</a:t>
                      </a:r>
                      <a:endParaRPr>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Has Content Validity</a:t>
                      </a:r>
                      <a:endParaRPr>
                        <a:solidFill>
                          <a:srgbClr val="FFFFFF"/>
                        </a:solidFill>
                        <a:latin typeface="Lato"/>
                        <a:ea typeface="Lato"/>
                        <a:cs typeface="Lato"/>
                        <a:sym typeface="Lato"/>
                      </a:endParaRPr>
                    </a:p>
                  </a:txBody>
                  <a:tcPr marL="91425" marR="91425" marT="91425" marB="91425" anchor="ctr"/>
                </a:tc>
                <a:tc>
                  <a:txBody>
                    <a:bodyPr/>
                    <a:lstStyle/>
                    <a:p>
                      <a:pPr marL="0" lvl="0" indent="0" algn="l" rtl="0">
                        <a:lnSpc>
                          <a:spcPct val="115000"/>
                        </a:lnSpc>
                        <a:spcBef>
                          <a:spcPts val="0"/>
                        </a:spcBef>
                        <a:spcAft>
                          <a:spcPts val="0"/>
                        </a:spcAft>
                        <a:buNone/>
                      </a:pPr>
                      <a:r>
                        <a:rPr lang="en">
                          <a:solidFill>
                            <a:schemeClr val="lt1"/>
                          </a:solidFill>
                          <a:latin typeface="Lato"/>
                          <a:ea typeface="Lato"/>
                          <a:cs typeface="Lato"/>
                          <a:sym typeface="Lato"/>
                        </a:rPr>
                        <a:t>Clearly defined and recorded in census data and is the most accepted way of defining and measuring demographic features.</a:t>
                      </a:r>
                      <a:endParaRPr>
                        <a:solidFill>
                          <a:srgbClr val="FFFFFF"/>
                        </a:solidFill>
                        <a:latin typeface="Lato"/>
                        <a:ea typeface="Lato"/>
                        <a:cs typeface="Lato"/>
                        <a:sym typeface="Lato"/>
                      </a:endParaRPr>
                    </a:p>
                  </a:txBody>
                  <a:tcPr marL="91425" marR="91425" marT="91425" marB="91425" anchor="ctr"/>
                </a:tc>
                <a:extLst>
                  <a:ext uri="{0D108BD9-81ED-4DB2-BD59-A6C34878D82A}">
                    <a16:rowId xmlns:a16="http://schemas.microsoft.com/office/drawing/2014/main" xmlns="" val="10002"/>
                  </a:ext>
                </a:extLst>
              </a:tr>
              <a:tr h="1176400">
                <a:tc>
                  <a:txBody>
                    <a:bodyPr/>
                    <a:lstStyle/>
                    <a:p>
                      <a:pPr marL="0" lvl="0" indent="0" algn="l" rtl="0">
                        <a:lnSpc>
                          <a:spcPct val="115000"/>
                        </a:lnSpc>
                        <a:spcBef>
                          <a:spcPts val="0"/>
                        </a:spcBef>
                        <a:spcAft>
                          <a:spcPts val="0"/>
                        </a:spcAft>
                        <a:buNone/>
                      </a:pPr>
                      <a:r>
                        <a:rPr lang="en">
                          <a:solidFill>
                            <a:schemeClr val="lt1"/>
                          </a:solidFill>
                          <a:latin typeface="Lato"/>
                          <a:ea typeface="Lato"/>
                          <a:cs typeface="Lato"/>
                          <a:sym typeface="Lato"/>
                        </a:rPr>
                        <a:t>Accessibility to health facilities</a:t>
                      </a:r>
                      <a:endParaRPr>
                        <a:solidFill>
                          <a:srgbClr val="FFFFFF"/>
                        </a:solidFill>
                        <a:latin typeface="Lato"/>
                        <a:ea typeface="Lato"/>
                        <a:cs typeface="Lato"/>
                        <a:sym typeface="Lato"/>
                      </a:endParaRPr>
                    </a:p>
                  </a:txBody>
                  <a:tcPr marL="91425" marR="91425" marT="91425" marB="91425" anchor="ctr"/>
                </a:tc>
                <a:tc>
                  <a:txBody>
                    <a:bodyPr/>
                    <a:lstStyle/>
                    <a:p>
                      <a:pPr marL="457200" lvl="0" indent="-317500" algn="l" rtl="0">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Has Face Validity</a:t>
                      </a:r>
                      <a:endParaRPr>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Has Content Validity</a:t>
                      </a:r>
                      <a:endParaRPr>
                        <a:solidFill>
                          <a:srgbClr val="FFFFFF"/>
                        </a:solidFill>
                        <a:latin typeface="Lato"/>
                        <a:ea typeface="Lato"/>
                        <a:cs typeface="Lato"/>
                        <a:sym typeface="Lato"/>
                      </a:endParaRPr>
                    </a:p>
                  </a:txBody>
                  <a:tcPr marL="91425" marR="91425" marT="91425" marB="91425" anchor="ctr"/>
                </a:tc>
                <a:tc>
                  <a:txBody>
                    <a:bodyPr/>
                    <a:lstStyle/>
                    <a:p>
                      <a:pPr marL="0" lvl="0" indent="0" algn="l" rtl="0">
                        <a:lnSpc>
                          <a:spcPct val="115000"/>
                        </a:lnSpc>
                        <a:spcBef>
                          <a:spcPts val="0"/>
                        </a:spcBef>
                        <a:spcAft>
                          <a:spcPts val="0"/>
                        </a:spcAft>
                        <a:buNone/>
                      </a:pPr>
                      <a:r>
                        <a:rPr lang="en">
                          <a:solidFill>
                            <a:schemeClr val="lt1"/>
                          </a:solidFill>
                          <a:latin typeface="Lato"/>
                          <a:ea typeface="Lato"/>
                          <a:cs typeface="Lato"/>
                          <a:sym typeface="Lato"/>
                        </a:rPr>
                        <a:t>All medical facilities (including the pharmacies) have to be licensed, the exact geo-locations of the health facilities could be off by a little but it’s still within a reasonable range.</a:t>
                      </a:r>
                      <a:endParaRPr>
                        <a:solidFill>
                          <a:srgbClr val="FFFFFF"/>
                        </a:solidFill>
                        <a:latin typeface="Lato"/>
                        <a:ea typeface="Lato"/>
                        <a:cs typeface="Lato"/>
                        <a:sym typeface="Lato"/>
                      </a:endParaRPr>
                    </a:p>
                  </a:txBody>
                  <a:tcPr marL="91425" marR="91425" marT="91425" marB="91425" anchor="ctr"/>
                </a:tc>
                <a:extLst>
                  <a:ext uri="{0D108BD9-81ED-4DB2-BD59-A6C34878D82A}">
                    <a16:rowId xmlns:a16="http://schemas.microsoft.com/office/drawing/2014/main" xmlns=""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1"/>
          <p:cNvSpPr txBox="1">
            <a:spLocks noGrp="1"/>
          </p:cNvSpPr>
          <p:nvPr>
            <p:ph type="title"/>
          </p:nvPr>
        </p:nvSpPr>
        <p:spPr>
          <a:xfrm>
            <a:off x="1145100" y="165150"/>
            <a:ext cx="70389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Theory</a:t>
            </a:r>
            <a:endParaRPr/>
          </a:p>
        </p:txBody>
      </p:sp>
      <p:sp>
        <p:nvSpPr>
          <p:cNvPr id="202" name="Google Shape;202;p21"/>
          <p:cNvSpPr txBox="1"/>
          <p:nvPr/>
        </p:nvSpPr>
        <p:spPr>
          <a:xfrm>
            <a:off x="1201050" y="691950"/>
            <a:ext cx="7231800" cy="46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B8FDD8"/>
                </a:solidFill>
                <a:latin typeface="Lato"/>
                <a:ea typeface="Lato"/>
                <a:cs typeface="Lato"/>
                <a:sym typeface="Lato"/>
              </a:rPr>
              <a:t>Certain factors in a community are causing higher opioid usage.</a:t>
            </a:r>
            <a:endParaRPr sz="1800" b="1">
              <a:solidFill>
                <a:srgbClr val="B8FDD8"/>
              </a:solidFill>
              <a:latin typeface="Lato"/>
              <a:ea typeface="Lato"/>
              <a:cs typeface="Lato"/>
              <a:sym typeface="Lato"/>
            </a:endParaRPr>
          </a:p>
        </p:txBody>
      </p:sp>
      <p:pic>
        <p:nvPicPr>
          <p:cNvPr id="203" name="Google Shape;203;p21"/>
          <p:cNvPicPr preferRelativeResize="0"/>
          <p:nvPr/>
        </p:nvPicPr>
        <p:blipFill>
          <a:blip r:embed="rId3">
            <a:alphaModFix/>
          </a:blip>
          <a:stretch>
            <a:fillRect/>
          </a:stretch>
        </p:blipFill>
        <p:spPr>
          <a:xfrm>
            <a:off x="1949424" y="1265550"/>
            <a:ext cx="1958467" cy="3835649"/>
          </a:xfrm>
          <a:prstGeom prst="rect">
            <a:avLst/>
          </a:prstGeom>
          <a:noFill/>
          <a:ln>
            <a:noFill/>
          </a:ln>
        </p:spPr>
      </p:pic>
      <p:pic>
        <p:nvPicPr>
          <p:cNvPr id="204" name="Google Shape;204;p21"/>
          <p:cNvPicPr preferRelativeResize="0"/>
          <p:nvPr/>
        </p:nvPicPr>
        <p:blipFill>
          <a:blip r:embed="rId4">
            <a:alphaModFix/>
          </a:blip>
          <a:stretch>
            <a:fillRect/>
          </a:stretch>
        </p:blipFill>
        <p:spPr>
          <a:xfrm>
            <a:off x="5231175" y="1265550"/>
            <a:ext cx="1794657" cy="383565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2002</Words>
  <Application>Microsoft Office PowerPoint</Application>
  <PresentationFormat>On-screen Show (16:9)</PresentationFormat>
  <Paragraphs>238</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Montserrat</vt:lpstr>
      <vt:lpstr>Roboto</vt:lpstr>
      <vt:lpstr>Lato</vt:lpstr>
      <vt:lpstr>Roboto Medium</vt:lpstr>
      <vt:lpstr>Arial</vt:lpstr>
      <vt:lpstr>Focus</vt:lpstr>
      <vt:lpstr>The Presence of Opioids in a Community</vt:lpstr>
      <vt:lpstr>Agenda</vt:lpstr>
      <vt:lpstr>The Question</vt:lpstr>
      <vt:lpstr>Obtaining the Data</vt:lpstr>
      <vt:lpstr>Maps</vt:lpstr>
      <vt:lpstr>Sampling</vt:lpstr>
      <vt:lpstr>PowerPoint Presentation</vt:lpstr>
      <vt:lpstr>Validity/Reliability</vt:lpstr>
      <vt:lpstr>Theory</vt:lpstr>
      <vt:lpstr>Proposed Design</vt:lpstr>
      <vt:lpstr>Limitations of Our Design</vt:lpstr>
      <vt:lpstr>Primary Analytical Method</vt:lpstr>
      <vt:lpstr>Predictive Regressors</vt:lpstr>
      <vt:lpstr>Predictive Power</vt:lpstr>
      <vt:lpstr>Another Approach...Classification!</vt:lpstr>
      <vt:lpstr>Preliminary Results/Interpretations</vt:lpstr>
      <vt:lpstr>Policy Context/Case Studies</vt:lpstr>
      <vt:lpstr>Other Construct Measures - Opioids in WasteWater</vt:lpstr>
      <vt:lpstr>Next Steps</vt:lpstr>
      <vt:lpstr>In 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Presence of Opioids in a Community</dc:title>
  <cp:lastModifiedBy>Akinbule, Olatunji Oluwaseyi</cp:lastModifiedBy>
  <cp:revision>7</cp:revision>
  <cp:lastPrinted>2019-12-05T21:56:57Z</cp:lastPrinted>
  <dcterms:modified xsi:type="dcterms:W3CDTF">2020-01-10T21:42:08Z</dcterms:modified>
</cp:coreProperties>
</file>