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2"/>
  </p:sldMasterIdLst>
  <p:notesMasterIdLst>
    <p:notesMasterId r:id="rId19"/>
  </p:notesMasterIdLst>
  <p:sldIdLst>
    <p:sldId id="256" r:id="rId3"/>
    <p:sldId id="312" r:id="rId4"/>
    <p:sldId id="313" r:id="rId5"/>
    <p:sldId id="324" r:id="rId6"/>
    <p:sldId id="314" r:id="rId7"/>
    <p:sldId id="315" r:id="rId8"/>
    <p:sldId id="316" r:id="rId9"/>
    <p:sldId id="317" r:id="rId10"/>
    <p:sldId id="323" r:id="rId11"/>
    <p:sldId id="325" r:id="rId12"/>
    <p:sldId id="318" r:id="rId13"/>
    <p:sldId id="319" r:id="rId14"/>
    <p:sldId id="326" r:id="rId15"/>
    <p:sldId id="321" r:id="rId16"/>
    <p:sldId id="322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uk Terzioğlu" initials="FT" lastIdx="1" clrIdx="0">
    <p:extLst>
      <p:ext uri="{19B8F6BF-5375-455C-9EA6-DF929625EA0E}">
        <p15:presenceInfo xmlns:p15="http://schemas.microsoft.com/office/powerpoint/2012/main" userId="S-1-5-21-57989841-1606980848-725345543-234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062" autoAdjust="0"/>
  </p:normalViewPr>
  <p:slideViewPr>
    <p:cSldViewPr snapToGrid="0">
      <p:cViewPr varScale="1">
        <p:scale>
          <a:sx n="116" d="100"/>
          <a:sy n="116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2018-12-20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890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940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98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659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390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37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410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8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73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48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8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6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459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4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60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4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793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699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3309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799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78279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33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192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835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070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662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48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440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332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09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271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139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3/14/2018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NEO Blockchain Turkey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kafka.apache.org/documentation/#impl_offsettracking" TargetMode="External"/><Relationship Id="rId3" Type="http://schemas.openxmlformats.org/officeDocument/2006/relationships/hyperlink" Target="https://kafka.apache.org/intro" TargetMode="External"/><Relationship Id="rId7" Type="http://schemas.openxmlformats.org/officeDocument/2006/relationships/hyperlink" Target="https://www.oreilly.com/library/view/kafka-the-definitive/9781491936153/ch04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log.newrelic.com/engineering/kafka-best-practices/" TargetMode="External"/><Relationship Id="rId11" Type="http://schemas.openxmlformats.org/officeDocument/2006/relationships/hyperlink" Target="https://www.confluent.io/hub/" TargetMode="External"/><Relationship Id="rId5" Type="http://schemas.openxmlformats.org/officeDocument/2006/relationships/hyperlink" Target="http://cloudurable.com/blog/kafka-architecture-topics/index.html" TargetMode="External"/><Relationship Id="rId10" Type="http://schemas.openxmlformats.org/officeDocument/2006/relationships/hyperlink" Target="https://blog.newrelic.com/engineering/new-relic-kafkapocalypse/" TargetMode="External"/><Relationship Id="rId4" Type="http://schemas.openxmlformats.org/officeDocument/2006/relationships/hyperlink" Target="http://cloudurable.com/blog/kafka-architecture/index.html" TargetMode="External"/><Relationship Id="rId9" Type="http://schemas.openxmlformats.org/officeDocument/2006/relationships/hyperlink" Target="https://stackoverflow.com/questions/50207715/where-to-set-maximum-message-size-in-apache-kafk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585630-0FF8-423E-900A-1A812BE7BD7D}"/>
              </a:ext>
            </a:extLst>
          </p:cNvPr>
          <p:cNvSpPr/>
          <p:nvPr/>
        </p:nvSpPr>
        <p:spPr>
          <a:xfrm>
            <a:off x="156520" y="2852563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2"/>
                </a:solidFill>
              </a:rPr>
              <a:t>KAFKA</a:t>
            </a:r>
            <a:endParaRPr lang="en-CA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RETRY</a:t>
            </a:r>
            <a:endParaRPr lang="en-CA" dirty="0">
              <a:solidFill>
                <a:srgbClr val="90C226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" y="1270000"/>
            <a:ext cx="6264462" cy="36644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5708822" y="1441904"/>
            <a:ext cx="6582032" cy="49778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 smtClean="0">
                <a:latin typeface="medium-content-serif-font"/>
              </a:rPr>
              <a:t>Messages </a:t>
            </a:r>
            <a:r>
              <a:rPr lang="en-US" sz="1400" dirty="0">
                <a:latin typeface="medium-content-serif-font"/>
              </a:rPr>
              <a:t>can be consumed from topic partitions in sequential order </a:t>
            </a:r>
            <a:r>
              <a:rPr lang="en-US" sz="1400" dirty="0" smtClean="0">
                <a:latin typeface="medium-content-serif-font"/>
              </a:rPr>
              <a:t>only</a:t>
            </a:r>
            <a:endParaRPr lang="tr-TR" sz="1400" dirty="0" smtClean="0">
              <a:latin typeface="medium-content-serif-font"/>
            </a:endParaRPr>
          </a:p>
          <a:p>
            <a:pPr lvl="1"/>
            <a:r>
              <a:rPr lang="en-US" sz="1400" dirty="0" smtClean="0">
                <a:latin typeface="medium-content-serif-font"/>
              </a:rPr>
              <a:t>You </a:t>
            </a:r>
            <a:r>
              <a:rPr lang="en-US" sz="1400" b="1" dirty="0">
                <a:latin typeface="medium-content-serif-font"/>
              </a:rPr>
              <a:t>cannot skip </a:t>
            </a:r>
            <a:r>
              <a:rPr lang="en-US" sz="1400" dirty="0">
                <a:latin typeface="medium-content-serif-font"/>
              </a:rPr>
              <a:t>messages and come back to them </a:t>
            </a:r>
            <a:r>
              <a:rPr lang="en-US" sz="1400" dirty="0" smtClean="0">
                <a:latin typeface="medium-content-serif-font"/>
              </a:rPr>
              <a:t>later</a:t>
            </a:r>
            <a:endParaRPr lang="tr-TR" sz="1400" dirty="0" smtClean="0">
              <a:latin typeface="medium-content-serif-font"/>
            </a:endParaRPr>
          </a:p>
          <a:p>
            <a:pPr lvl="1"/>
            <a:r>
              <a:rPr lang="en-US" sz="1400" dirty="0" smtClean="0">
                <a:latin typeface="medium-content-serif-font"/>
              </a:rPr>
              <a:t>If </a:t>
            </a:r>
            <a:r>
              <a:rPr lang="en-US" sz="1400" dirty="0">
                <a:latin typeface="medium-content-serif-font"/>
              </a:rPr>
              <a:t>you want to postpone processing of some messages you can republish them to </a:t>
            </a:r>
            <a:r>
              <a:rPr lang="en-US" sz="1400" b="1" dirty="0">
                <a:latin typeface="medium-content-serif-font"/>
              </a:rPr>
              <a:t>separate topics</a:t>
            </a:r>
            <a:r>
              <a:rPr lang="en-US" sz="1400" dirty="0">
                <a:latin typeface="medium-content-serif-font"/>
              </a:rPr>
              <a:t>, one for each delay </a:t>
            </a:r>
            <a:r>
              <a:rPr lang="en-US" sz="1400" dirty="0" smtClean="0">
                <a:latin typeface="medium-content-serif-font"/>
              </a:rPr>
              <a:t>value</a:t>
            </a:r>
            <a:endParaRPr lang="tr-TR" sz="1400" dirty="0" smtClean="0">
              <a:latin typeface="medium-content-serif-font"/>
            </a:endParaRPr>
          </a:p>
          <a:p>
            <a:pPr lvl="1"/>
            <a:r>
              <a:rPr lang="en-US" sz="1400" dirty="0" smtClean="0">
                <a:latin typeface="medium-content-serif-font"/>
              </a:rPr>
              <a:t>Processing </a:t>
            </a:r>
            <a:r>
              <a:rPr lang="en-US" sz="1400" dirty="0">
                <a:latin typeface="medium-content-serif-font"/>
              </a:rPr>
              <a:t>failed messages can be achieved by cloning the message and republishing it to one of </a:t>
            </a:r>
            <a:r>
              <a:rPr lang="en-US" sz="1400" b="1" dirty="0">
                <a:latin typeface="medium-content-serif-font"/>
              </a:rPr>
              <a:t>retry topics </a:t>
            </a:r>
            <a:r>
              <a:rPr lang="en-US" sz="1400" dirty="0">
                <a:latin typeface="medium-content-serif-font"/>
              </a:rPr>
              <a:t>with updated information about attempt number and next retry </a:t>
            </a:r>
            <a:r>
              <a:rPr lang="en-US" sz="1400" dirty="0" smtClean="0">
                <a:latin typeface="medium-content-serif-font"/>
              </a:rPr>
              <a:t>timestamp</a:t>
            </a:r>
            <a:endParaRPr lang="tr-TR" sz="1400" dirty="0" smtClean="0">
              <a:latin typeface="medium-content-serif-font"/>
            </a:endParaRPr>
          </a:p>
          <a:p>
            <a:pPr lvl="1"/>
            <a:r>
              <a:rPr lang="en-US" sz="1400" b="1" dirty="0" smtClean="0">
                <a:latin typeface="medium-content-serif-font"/>
              </a:rPr>
              <a:t>Consumers </a:t>
            </a:r>
            <a:r>
              <a:rPr lang="en-US" sz="1400" b="1" dirty="0">
                <a:latin typeface="medium-content-serif-font"/>
              </a:rPr>
              <a:t>of retry topics </a:t>
            </a:r>
            <a:r>
              <a:rPr lang="en-US" sz="1400" dirty="0">
                <a:latin typeface="medium-content-serif-font"/>
              </a:rPr>
              <a:t>should block the thread unless it is time to process the </a:t>
            </a:r>
            <a:r>
              <a:rPr lang="en-US" sz="1400" dirty="0" smtClean="0">
                <a:latin typeface="medium-content-serif-font"/>
              </a:rPr>
              <a:t>message</a:t>
            </a:r>
            <a:endParaRPr lang="tr-TR" sz="1400" dirty="0" smtClean="0">
              <a:latin typeface="medium-content-serif-font"/>
            </a:endParaRPr>
          </a:p>
          <a:p>
            <a:pPr lvl="1"/>
            <a:r>
              <a:rPr lang="en-US" sz="1400" dirty="0" smtClean="0">
                <a:latin typeface="medium-content-serif-font"/>
              </a:rPr>
              <a:t>Messages </a:t>
            </a:r>
            <a:r>
              <a:rPr lang="en-US" sz="1400" dirty="0">
                <a:latin typeface="medium-content-serif-font"/>
              </a:rPr>
              <a:t>in retry topics are naturally organized in the chronological order, sorted by the ‘</a:t>
            </a:r>
            <a:r>
              <a:rPr lang="en-US" sz="1400" dirty="0" err="1">
                <a:latin typeface="medium-content-serif-font"/>
              </a:rPr>
              <a:t>retry_timestamp</a:t>
            </a:r>
            <a:r>
              <a:rPr lang="en-US" sz="1400" dirty="0">
                <a:latin typeface="medium-content-serif-font"/>
              </a:rPr>
              <a:t>’ </a:t>
            </a:r>
            <a:r>
              <a:rPr lang="en-US" sz="1400" dirty="0" smtClean="0">
                <a:latin typeface="medium-content-serif-font"/>
              </a:rPr>
              <a:t>field</a:t>
            </a:r>
            <a:endParaRPr lang="tr-TR" sz="1400" dirty="0" smtClean="0">
              <a:latin typeface="medium-content-serif-font"/>
            </a:endParaRPr>
          </a:p>
          <a:p>
            <a:pPr lvl="1"/>
            <a:r>
              <a:rPr lang="en-US" sz="1400" dirty="0" smtClean="0"/>
              <a:t>https</a:t>
            </a:r>
            <a:r>
              <a:rPr lang="en-US" sz="1400" dirty="0"/>
              <a:t>://</a:t>
            </a:r>
            <a:r>
              <a:rPr lang="en-US" sz="1400" dirty="0" smtClean="0"/>
              <a:t>blog.pragmatists.com/retrying-consumer-architecture-in-the-apache-kafka-939ac4cb851a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180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ZOOKEPER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68873" y="1768955"/>
            <a:ext cx="8097387" cy="49778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Kafka needs </a:t>
            </a:r>
            <a:r>
              <a:rPr lang="en-US" sz="1400" dirty="0" err="1"/>
              <a:t>ZooKeeper</a:t>
            </a:r>
            <a:endParaRPr lang="en-US" sz="1400" dirty="0"/>
          </a:p>
          <a:p>
            <a:pPr lvl="1"/>
            <a:r>
              <a:rPr lang="en-US" sz="1400" dirty="0" smtClean="0"/>
              <a:t>Kafka </a:t>
            </a:r>
            <a:r>
              <a:rPr lang="en-US" sz="1400" dirty="0"/>
              <a:t>uses Zookeeper to do </a:t>
            </a:r>
            <a:r>
              <a:rPr lang="en-US" sz="1400" b="1" dirty="0"/>
              <a:t>leadership election </a:t>
            </a:r>
            <a:r>
              <a:rPr lang="en-US" sz="1400" dirty="0"/>
              <a:t>of </a:t>
            </a:r>
            <a:r>
              <a:rPr lang="en-US" sz="1400" dirty="0" smtClean="0"/>
              <a:t>Broker</a:t>
            </a:r>
            <a:r>
              <a:rPr lang="tr-TR" sz="1400" dirty="0" smtClean="0"/>
              <a:t>s</a:t>
            </a:r>
            <a:r>
              <a:rPr lang="en-US" sz="1400" dirty="0" smtClean="0"/>
              <a:t> </a:t>
            </a:r>
            <a:r>
              <a:rPr lang="en-US" sz="1400" dirty="0"/>
              <a:t>and Topic Partition pairs. </a:t>
            </a:r>
          </a:p>
          <a:p>
            <a:pPr lvl="1"/>
            <a:r>
              <a:rPr lang="en-US" sz="1400" dirty="0" smtClean="0"/>
              <a:t>Zookeeper </a:t>
            </a:r>
            <a:r>
              <a:rPr lang="en-US" sz="1400" dirty="0"/>
              <a:t>sends changes of the topology to Kafka, so each node in the cluster knows; </a:t>
            </a:r>
          </a:p>
          <a:p>
            <a:pPr lvl="2"/>
            <a:r>
              <a:rPr lang="en-US" sz="1200" dirty="0" smtClean="0"/>
              <a:t>when </a:t>
            </a:r>
            <a:r>
              <a:rPr lang="en-US" sz="1200" dirty="0"/>
              <a:t>a new broker joined, a broker died, a topic was removed or a topic was </a:t>
            </a:r>
            <a:r>
              <a:rPr lang="en-US" sz="1200" dirty="0" smtClean="0"/>
              <a:t>added</a:t>
            </a:r>
            <a:endParaRPr lang="en-US" sz="1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81" y="3302950"/>
            <a:ext cx="5945854" cy="33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CONNECTORS</a:t>
            </a:r>
            <a:endParaRPr lang="en-CA" dirty="0">
              <a:solidFill>
                <a:srgbClr val="90C226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3" y="1179384"/>
            <a:ext cx="7175158" cy="54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DEV ENV W/ DOCKER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89470" y="1458097"/>
            <a:ext cx="1174406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docker</a:t>
            </a:r>
            <a:r>
              <a:rPr lang="en-US" sz="1400" dirty="0"/>
              <a:t> run -d --name </a:t>
            </a:r>
            <a:r>
              <a:rPr lang="en-US" sz="1400" b="1" dirty="0"/>
              <a:t>zookeeper</a:t>
            </a:r>
            <a:r>
              <a:rPr lang="en-US" sz="1400" dirty="0"/>
              <a:t> -p 2181:2181 </a:t>
            </a:r>
            <a:r>
              <a:rPr lang="en-US" sz="1400" dirty="0" err="1"/>
              <a:t>jplock</a:t>
            </a:r>
            <a:r>
              <a:rPr lang="en-US" sz="1400" dirty="0"/>
              <a:t>/zookeeper 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run -d --name </a:t>
            </a:r>
            <a:r>
              <a:rPr lang="en-US" sz="1400" b="1" dirty="0" err="1"/>
              <a:t>kafka</a:t>
            </a:r>
            <a:r>
              <a:rPr lang="en-US" sz="1400" dirty="0"/>
              <a:t> -p 7203:7203 -p 9092:9092 -e KAFKA_ADVERTISED_HOST_NAME=172.31.162.65 -e KAFKA_MESSAGE_MAX_BYTES=3000000 -e KAFKA_REPLICA_FETCH_MAX_BYTES=3100000 -e ZOOKEEPER_IP=172.31.162.65 </a:t>
            </a:r>
            <a:r>
              <a:rPr lang="en-US" sz="1400" dirty="0" err="1"/>
              <a:t>ches</a:t>
            </a:r>
            <a:r>
              <a:rPr lang="en-US" sz="1400" dirty="0"/>
              <a:t>/</a:t>
            </a:r>
            <a:r>
              <a:rPr lang="en-US" sz="1400" dirty="0" err="1"/>
              <a:t>kafka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run --</a:t>
            </a:r>
            <a:r>
              <a:rPr lang="en-US" sz="1400" dirty="0" err="1"/>
              <a:t>rm</a:t>
            </a:r>
            <a:r>
              <a:rPr lang="en-US" sz="1400" dirty="0"/>
              <a:t> </a:t>
            </a:r>
            <a:r>
              <a:rPr lang="en-US" sz="1400" dirty="0" err="1"/>
              <a:t>ches</a:t>
            </a:r>
            <a:r>
              <a:rPr lang="en-US" sz="1400" dirty="0"/>
              <a:t>/</a:t>
            </a:r>
            <a:r>
              <a:rPr lang="en-US" sz="1400" dirty="0" err="1"/>
              <a:t>kafka</a:t>
            </a:r>
            <a:r>
              <a:rPr lang="en-US" sz="1400" dirty="0"/>
              <a:t> </a:t>
            </a:r>
            <a:r>
              <a:rPr lang="en-US" sz="1400" b="1" dirty="0"/>
              <a:t>kafka-topics.sh --create --topic tags </a:t>
            </a:r>
            <a:r>
              <a:rPr lang="en-US" sz="1400" dirty="0"/>
              <a:t>--replication-factor 1 --partitions 1 --zookeeper 172.31.162.65:2181 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run --</a:t>
            </a:r>
            <a:r>
              <a:rPr lang="en-US" sz="1400" dirty="0" err="1"/>
              <a:t>rm</a:t>
            </a:r>
            <a:r>
              <a:rPr lang="en-US" sz="1400" dirty="0"/>
              <a:t> </a:t>
            </a:r>
            <a:r>
              <a:rPr lang="en-US" sz="1400" dirty="0" err="1"/>
              <a:t>ches</a:t>
            </a:r>
            <a:r>
              <a:rPr lang="en-US" sz="1400" dirty="0"/>
              <a:t>/</a:t>
            </a:r>
            <a:r>
              <a:rPr lang="en-US" sz="1400" dirty="0" err="1"/>
              <a:t>kafka</a:t>
            </a:r>
            <a:r>
              <a:rPr lang="en-US" sz="1400" dirty="0"/>
              <a:t> kafka-topics.sh --list --zookeeper 172.31.162.65:2181 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run --</a:t>
            </a:r>
            <a:r>
              <a:rPr lang="en-US" sz="1400" dirty="0" err="1"/>
              <a:t>rm</a:t>
            </a:r>
            <a:r>
              <a:rPr lang="en-US" sz="1400" dirty="0"/>
              <a:t> --interactive </a:t>
            </a:r>
            <a:r>
              <a:rPr lang="en-US" sz="1400" dirty="0" err="1"/>
              <a:t>ches</a:t>
            </a:r>
            <a:r>
              <a:rPr lang="en-US" sz="1400" dirty="0"/>
              <a:t>/</a:t>
            </a:r>
            <a:r>
              <a:rPr lang="en-US" sz="1400" dirty="0" err="1"/>
              <a:t>kafka</a:t>
            </a:r>
            <a:r>
              <a:rPr lang="en-US" sz="1400" dirty="0"/>
              <a:t> </a:t>
            </a:r>
            <a:r>
              <a:rPr lang="en-US" sz="1400" b="1" dirty="0"/>
              <a:t>kafka-console-producer.sh --topic tags</a:t>
            </a:r>
            <a:r>
              <a:rPr lang="en-US" sz="1400" dirty="0"/>
              <a:t> --broker-list 172.31.162.65:9092 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run --</a:t>
            </a:r>
            <a:r>
              <a:rPr lang="en-US" sz="1400" dirty="0" err="1"/>
              <a:t>rm</a:t>
            </a:r>
            <a:r>
              <a:rPr lang="en-US" sz="1400" dirty="0"/>
              <a:t> </a:t>
            </a:r>
            <a:r>
              <a:rPr lang="en-US" sz="1400" dirty="0" err="1"/>
              <a:t>ches</a:t>
            </a:r>
            <a:r>
              <a:rPr lang="en-US" sz="1400" dirty="0"/>
              <a:t>/</a:t>
            </a:r>
            <a:r>
              <a:rPr lang="en-US" sz="1400" dirty="0" err="1"/>
              <a:t>kafka</a:t>
            </a:r>
            <a:r>
              <a:rPr lang="en-US" sz="1400" dirty="0"/>
              <a:t> </a:t>
            </a:r>
            <a:r>
              <a:rPr lang="en-US" sz="1400" b="1" dirty="0"/>
              <a:t>kafka-console-consumer.sh --topic tags </a:t>
            </a:r>
            <a:r>
              <a:rPr lang="en-US" sz="1400" dirty="0"/>
              <a:t>--from-beginning --zookeeper 172.31.162.65:2181 </a:t>
            </a:r>
          </a:p>
          <a:p>
            <a:r>
              <a:rPr lang="en-US" sz="1400" dirty="0" err="1"/>
              <a:t>docker</a:t>
            </a:r>
            <a:r>
              <a:rPr lang="en-US" sz="1400" dirty="0"/>
              <a:t> run --</a:t>
            </a:r>
            <a:r>
              <a:rPr lang="en-US" sz="1400" dirty="0" err="1"/>
              <a:t>rm</a:t>
            </a:r>
            <a:r>
              <a:rPr lang="en-US" sz="1400" dirty="0"/>
              <a:t> --interactive </a:t>
            </a:r>
            <a:r>
              <a:rPr lang="en-US" sz="1400" dirty="0" err="1"/>
              <a:t>ches</a:t>
            </a:r>
            <a:r>
              <a:rPr lang="en-US" sz="1400" dirty="0"/>
              <a:t>/</a:t>
            </a:r>
            <a:r>
              <a:rPr lang="en-US" sz="1400" dirty="0" err="1"/>
              <a:t>kafka</a:t>
            </a:r>
            <a:r>
              <a:rPr lang="en-US" sz="1400" dirty="0"/>
              <a:t> kafka-consumer-groups.sh --new-consumer --describe --group group1 --bootstrap-server 172.31.162.65:9092 </a:t>
            </a:r>
            <a:endParaRPr lang="tr-TR" sz="1400" dirty="0" smtClean="0"/>
          </a:p>
          <a:p>
            <a:endParaRPr lang="tr-TR" sz="1400" dirty="0"/>
          </a:p>
          <a:p>
            <a:r>
              <a:rPr lang="en-US" sz="1400" dirty="0"/>
              <a:t>https://</a:t>
            </a:r>
            <a:r>
              <a:rPr lang="en-US" sz="1400" dirty="0" smtClean="0"/>
              <a:t>github.com/ches/docker-kafka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1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BUILD-IN SCRIPTS</a:t>
            </a:r>
            <a:endParaRPr lang="en-CA" dirty="0">
              <a:solidFill>
                <a:srgbClr val="90C226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28" y="1392237"/>
            <a:ext cx="11125200" cy="10763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661616"/>
            <a:ext cx="12192000" cy="105619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58462" y="2695757"/>
            <a:ext cx="11675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docker</a:t>
            </a:r>
            <a:r>
              <a:rPr lang="en-US" sz="1400" dirty="0"/>
              <a:t> run --</a:t>
            </a:r>
            <a:r>
              <a:rPr lang="en-US" sz="1400" dirty="0" err="1"/>
              <a:t>rm</a:t>
            </a:r>
            <a:r>
              <a:rPr lang="en-US" sz="1400" dirty="0"/>
              <a:t> </a:t>
            </a:r>
            <a:r>
              <a:rPr lang="en-US" sz="1400" dirty="0" err="1"/>
              <a:t>ches</a:t>
            </a:r>
            <a:r>
              <a:rPr lang="en-US" sz="1400" dirty="0"/>
              <a:t>/</a:t>
            </a:r>
            <a:r>
              <a:rPr lang="en-US" sz="1400" dirty="0" err="1"/>
              <a:t>kafka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kafka-topics.sh</a:t>
            </a:r>
            <a:r>
              <a:rPr lang="en-US" sz="1400" dirty="0"/>
              <a:t> --create --topic tagsPart3 --replication-factor 1 --partitions 3 --zookeeper 172.31.162.65:2181 </a:t>
            </a:r>
            <a:endParaRPr lang="tr-TR" sz="1400" dirty="0" smtClean="0"/>
          </a:p>
          <a:p>
            <a:endParaRPr lang="tr-TR" sz="1400" dirty="0"/>
          </a:p>
          <a:p>
            <a:r>
              <a:rPr lang="en-US" sz="1400" dirty="0" err="1"/>
              <a:t>docker</a:t>
            </a:r>
            <a:r>
              <a:rPr lang="en-US" sz="1400" dirty="0"/>
              <a:t> run --</a:t>
            </a:r>
            <a:r>
              <a:rPr lang="en-US" sz="1400" dirty="0" err="1"/>
              <a:t>rm</a:t>
            </a:r>
            <a:r>
              <a:rPr lang="en-US" sz="1400" dirty="0"/>
              <a:t> </a:t>
            </a:r>
            <a:r>
              <a:rPr lang="en-US" sz="1400" dirty="0" err="1" smtClean="0"/>
              <a:t>ches</a:t>
            </a:r>
            <a:r>
              <a:rPr lang="en-US" sz="1400" dirty="0" smtClean="0"/>
              <a:t>/</a:t>
            </a:r>
            <a:r>
              <a:rPr lang="en-US" sz="1400" dirty="0" err="1" smtClean="0"/>
              <a:t>kafka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0000"/>
                </a:solidFill>
              </a:rPr>
              <a:t>kafka-consumer-groups.sh</a:t>
            </a:r>
            <a:r>
              <a:rPr lang="en-US" sz="1400" dirty="0"/>
              <a:t> --new-consumer --describe --group group1  --bootstrap-server 172.31.162.65:9092 </a:t>
            </a:r>
          </a:p>
        </p:txBody>
      </p:sp>
    </p:spTree>
    <p:extLst>
      <p:ext uri="{BB962C8B-B14F-4D97-AF65-F5344CB8AC3E}">
        <p14:creationId xmlns:p14="http://schemas.microsoft.com/office/powerpoint/2010/main" val="70002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solidFill>
                  <a:srgbClr val="90C226"/>
                </a:solidFill>
              </a:rPr>
              <a:t>kafkacat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32603" y="1517746"/>
            <a:ext cx="11675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https://github.com/edenhill/kafkacat</a:t>
            </a:r>
          </a:p>
          <a:p>
            <a:endParaRPr lang="tr-TR" sz="1400" dirty="0" smtClean="0"/>
          </a:p>
          <a:p>
            <a:r>
              <a:rPr lang="en-US" sz="1400" dirty="0" err="1" smtClean="0"/>
              <a:t>docker</a:t>
            </a:r>
            <a:r>
              <a:rPr lang="en-US" sz="1400" dirty="0" smtClean="0"/>
              <a:t> </a:t>
            </a:r>
            <a:r>
              <a:rPr lang="en-US" sz="1400" dirty="0"/>
              <a:t>run --</a:t>
            </a:r>
            <a:r>
              <a:rPr lang="en-US" sz="1400" dirty="0" err="1"/>
              <a:t>tty</a:t>
            </a:r>
            <a:r>
              <a:rPr lang="en-US" sz="1400" dirty="0"/>
              <a:t> --interactive --</a:t>
            </a:r>
            <a:r>
              <a:rPr lang="en-US" sz="1400" dirty="0" err="1"/>
              <a:t>rm</a:t>
            </a:r>
            <a:r>
              <a:rPr lang="en-US" sz="1400" dirty="0"/>
              <a:t> </a:t>
            </a:r>
            <a:r>
              <a:rPr lang="en-US" sz="1400" dirty="0" err="1"/>
              <a:t>confluentinc</a:t>
            </a:r>
            <a:r>
              <a:rPr lang="en-US" sz="1400" dirty="0"/>
              <a:t>/</a:t>
            </a:r>
            <a:r>
              <a:rPr lang="en-US" sz="1400" dirty="0" err="1"/>
              <a:t>cp-kafkacat</a:t>
            </a:r>
            <a:r>
              <a:rPr lang="en-US" sz="1400" dirty="0"/>
              <a:t> </a:t>
            </a:r>
            <a:r>
              <a:rPr lang="en-US" sz="1400" dirty="0" err="1"/>
              <a:t>kafkacat</a:t>
            </a:r>
            <a:r>
              <a:rPr lang="en-US" sz="1400" dirty="0"/>
              <a:t> -b 172.31.162.65:9092 -L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03" y="2334912"/>
            <a:ext cx="7924800" cy="21717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332603" y="4898152"/>
            <a:ext cx="11675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/>
              <a:t>Creatiion</a:t>
            </a:r>
            <a:r>
              <a:rPr lang="tr-TR" sz="1400" dirty="0" smtClean="0"/>
              <a:t> New </a:t>
            </a:r>
            <a:r>
              <a:rPr lang="tr-TR" sz="1400" dirty="0" err="1" smtClean="0"/>
              <a:t>Tag</a:t>
            </a:r>
            <a:r>
              <a:rPr lang="tr-TR" sz="1400" dirty="0" smtClean="0"/>
              <a:t>;</a:t>
            </a:r>
          </a:p>
          <a:p>
            <a:endParaRPr lang="tr-TR" sz="1400" dirty="0" smtClean="0"/>
          </a:p>
          <a:p>
            <a:r>
              <a:rPr lang="en-US" sz="1400" dirty="0" err="1" smtClean="0"/>
              <a:t>docker</a:t>
            </a:r>
            <a:r>
              <a:rPr lang="en-US" sz="1400" dirty="0" smtClean="0"/>
              <a:t> </a:t>
            </a:r>
            <a:r>
              <a:rPr lang="en-US" sz="1400" dirty="0"/>
              <a:t>run --interactive --</a:t>
            </a:r>
            <a:r>
              <a:rPr lang="en-US" sz="1400" dirty="0" err="1"/>
              <a:t>rm</a:t>
            </a:r>
            <a:r>
              <a:rPr lang="en-US" sz="1400" dirty="0"/>
              <a:t> </a:t>
            </a:r>
            <a:r>
              <a:rPr lang="en-US" sz="1400" dirty="0" err="1"/>
              <a:t>confluentinc</a:t>
            </a:r>
            <a:r>
              <a:rPr lang="en-US" sz="1400" dirty="0"/>
              <a:t>/</a:t>
            </a:r>
            <a:r>
              <a:rPr lang="en-US" sz="1400" dirty="0" err="1"/>
              <a:t>cp-kafkacat</a:t>
            </a:r>
            <a:r>
              <a:rPr lang="en-US" sz="1400" dirty="0"/>
              <a:t> </a:t>
            </a:r>
            <a:r>
              <a:rPr lang="en-US" sz="1400" dirty="0" err="1"/>
              <a:t>kafkacat</a:t>
            </a:r>
            <a:r>
              <a:rPr lang="en-US" sz="1400" dirty="0"/>
              <a:t> -b 192.168.20.180:9092 -t tags -K: -P </a:t>
            </a:r>
          </a:p>
        </p:txBody>
      </p:sp>
    </p:spTree>
    <p:extLst>
      <p:ext uri="{BB962C8B-B14F-4D97-AF65-F5344CB8AC3E}">
        <p14:creationId xmlns:p14="http://schemas.microsoft.com/office/powerpoint/2010/main" val="27774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68873" y="1768955"/>
            <a:ext cx="8097387" cy="49778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kafka.apache.org/intro</a:t>
            </a:r>
            <a:endParaRPr lang="tr-TR" sz="1200" dirty="0" smtClean="0"/>
          </a:p>
          <a:p>
            <a:pPr lvl="1"/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cloudurable.com/blog/kafka-architecture/index.html</a:t>
            </a:r>
            <a:endParaRPr lang="en-US" sz="1200" dirty="0"/>
          </a:p>
          <a:p>
            <a:pPr lvl="1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cloudurable.com/blog/kafka-architecture-topics/index.html</a:t>
            </a:r>
            <a:endParaRPr lang="tr-TR" sz="1200" dirty="0" smtClean="0"/>
          </a:p>
          <a:p>
            <a:pPr lvl="1"/>
            <a:r>
              <a:rPr lang="en-US" sz="1200" dirty="0">
                <a:hlinkClick r:id="rId6"/>
              </a:rPr>
              <a:t>https://blog.newrelic.com/engineering/kafka-best-practices</a:t>
            </a:r>
            <a:r>
              <a:rPr lang="en-US" sz="1200" dirty="0" smtClean="0">
                <a:hlinkClick r:id="rId6"/>
              </a:rPr>
              <a:t>/</a:t>
            </a:r>
            <a:endParaRPr lang="tr-TR" sz="1200" dirty="0" smtClean="0"/>
          </a:p>
          <a:p>
            <a:pPr lvl="1"/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www.oreilly.com/library/view/kafka-the-definitive/9781491936153/ch04.html</a:t>
            </a:r>
            <a:endParaRPr lang="tr-TR" sz="1200" dirty="0" smtClean="0"/>
          </a:p>
          <a:p>
            <a:pPr lvl="1"/>
            <a:r>
              <a:rPr lang="en-US" sz="1200" dirty="0">
                <a:hlinkClick r:id="rId8"/>
              </a:rPr>
              <a:t>https://kafka.apache.org/documentation/#</a:t>
            </a:r>
            <a:r>
              <a:rPr lang="en-US" sz="1200" dirty="0" smtClean="0">
                <a:hlinkClick r:id="rId8"/>
              </a:rPr>
              <a:t>impl_offsettracking</a:t>
            </a:r>
            <a:endParaRPr lang="tr-TR" sz="1200" dirty="0" smtClean="0"/>
          </a:p>
          <a:p>
            <a:pPr lvl="1"/>
            <a:r>
              <a:rPr lang="en-US" sz="1200" dirty="0">
                <a:hlinkClick r:id="rId9"/>
              </a:rPr>
              <a:t>https://</a:t>
            </a:r>
            <a:r>
              <a:rPr lang="en-US" sz="1200" dirty="0" smtClean="0">
                <a:hlinkClick r:id="rId9"/>
              </a:rPr>
              <a:t>stackoverflow.com/questions/50207715/where-to-set-maximum-message-size-in-apache-kafka</a:t>
            </a:r>
            <a:endParaRPr lang="tr-TR" sz="1200" dirty="0" smtClean="0"/>
          </a:p>
          <a:p>
            <a:pPr lvl="1"/>
            <a:r>
              <a:rPr lang="en-US" sz="1200" dirty="0">
                <a:hlinkClick r:id="rId10"/>
              </a:rPr>
              <a:t>https://blog.newrelic.com/engineering/new-relic-kafkapocalypse</a:t>
            </a:r>
            <a:r>
              <a:rPr lang="en-US" sz="1200" dirty="0" smtClean="0">
                <a:hlinkClick r:id="rId10"/>
              </a:rPr>
              <a:t>/</a:t>
            </a:r>
            <a:endParaRPr lang="tr-TR" sz="1200" dirty="0" smtClean="0"/>
          </a:p>
          <a:p>
            <a:pPr lvl="1"/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www.oreilly.com/library/view/kafka-the-definitive/9781491936153/ch04.html</a:t>
            </a:r>
            <a:endParaRPr lang="tr-TR" sz="1200" dirty="0" smtClean="0"/>
          </a:p>
          <a:p>
            <a:pPr lvl="1"/>
            <a:r>
              <a:rPr lang="en-US" sz="1200" dirty="0">
                <a:hlinkClick r:id="rId11"/>
              </a:rPr>
              <a:t>https://www.confluent.io/hub</a:t>
            </a:r>
            <a:r>
              <a:rPr lang="en-US" sz="1200" dirty="0" smtClean="0">
                <a:hlinkClick r:id="rId11"/>
              </a:rPr>
              <a:t>/</a:t>
            </a:r>
            <a:endParaRPr lang="tr-TR" sz="1200" dirty="0" smtClean="0"/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43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KAFKA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70676" y="1455918"/>
            <a:ext cx="10626784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 smtClean="0"/>
              <a:t>Kafka </a:t>
            </a:r>
            <a:r>
              <a:rPr lang="en-US" sz="1400" dirty="0"/>
              <a:t>is a distributed streaming platform</a:t>
            </a:r>
          </a:p>
          <a:p>
            <a:pPr lvl="1"/>
            <a:r>
              <a:rPr lang="en-US" sz="1400" dirty="0" smtClean="0"/>
              <a:t>Publish </a:t>
            </a:r>
            <a:r>
              <a:rPr lang="en-US" sz="1400" dirty="0"/>
              <a:t>and subscribe to streams of records, similar to a message queue.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Kafka cluster stores streams of records in categories called </a:t>
            </a:r>
            <a:r>
              <a:rPr lang="en-US" sz="1400" b="1" dirty="0"/>
              <a:t>topics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smtClean="0"/>
              <a:t>Each </a:t>
            </a:r>
            <a:r>
              <a:rPr lang="en-US" sz="1400" dirty="0"/>
              <a:t>record consists of a </a:t>
            </a:r>
            <a:r>
              <a:rPr lang="en-US" sz="1400" b="1" dirty="0"/>
              <a:t>key</a:t>
            </a:r>
            <a:r>
              <a:rPr lang="en-US" sz="1400" dirty="0"/>
              <a:t>, a </a:t>
            </a:r>
            <a:r>
              <a:rPr lang="en-US" sz="1400" b="1" dirty="0"/>
              <a:t>value</a:t>
            </a:r>
            <a:r>
              <a:rPr lang="en-US" sz="1400" dirty="0"/>
              <a:t>, and a </a:t>
            </a:r>
            <a:r>
              <a:rPr lang="en-US" sz="1400" b="1" dirty="0" smtClean="0"/>
              <a:t>timestamp</a:t>
            </a:r>
            <a:endParaRPr lang="tr-TR" sz="1400" b="1" dirty="0" smtClean="0"/>
          </a:p>
          <a:p>
            <a:pPr lvl="1"/>
            <a:r>
              <a:rPr lang="en-US" sz="1400" dirty="0" smtClean="0"/>
              <a:t>Topic </a:t>
            </a:r>
            <a:r>
              <a:rPr lang="en-US" sz="1400" dirty="0"/>
              <a:t>is feed name to which records are published. </a:t>
            </a:r>
            <a:r>
              <a:rPr lang="tr-TR" sz="1400" dirty="0" smtClean="0"/>
              <a:t>A</a:t>
            </a:r>
            <a:r>
              <a:rPr lang="en-US" sz="1400" dirty="0" smtClean="0"/>
              <a:t> </a:t>
            </a:r>
            <a:r>
              <a:rPr lang="en-US" sz="1400" dirty="0"/>
              <a:t>topic can have zero, one, or many consumers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/>
              <a:t>each topic, Kafka maintains a </a:t>
            </a:r>
            <a:r>
              <a:rPr lang="en-US" sz="1400" b="1" dirty="0"/>
              <a:t>partitioned</a:t>
            </a:r>
            <a:r>
              <a:rPr lang="en-US" sz="1400" dirty="0"/>
              <a:t> log that looks like this</a:t>
            </a:r>
            <a:r>
              <a:rPr lang="en-US" sz="1400" dirty="0" smtClean="0"/>
              <a:t>:</a:t>
            </a:r>
            <a:endParaRPr lang="tr-TR" sz="1400" dirty="0" smtClean="0"/>
          </a:p>
          <a:p>
            <a:pPr lvl="1"/>
            <a:r>
              <a:rPr lang="tr-TR" sz="1400" dirty="0" smtClean="0"/>
              <a:t>O</a:t>
            </a:r>
            <a:r>
              <a:rPr lang="en-US" sz="1400" b="1" dirty="0" err="1" smtClean="0"/>
              <a:t>ffset</a:t>
            </a:r>
            <a:r>
              <a:rPr lang="en-US" sz="1400" dirty="0" smtClean="0"/>
              <a:t> </a:t>
            </a:r>
            <a:r>
              <a:rPr lang="en-US" sz="1400" dirty="0"/>
              <a:t>that uniquely identifies each record </a:t>
            </a:r>
            <a:r>
              <a:rPr lang="en-US" sz="1400" b="1" u="sng" dirty="0"/>
              <a:t>within the partition</a:t>
            </a:r>
          </a:p>
          <a:p>
            <a:pPr lvl="1"/>
            <a:r>
              <a:rPr lang="en-US" sz="1400" dirty="0" smtClean="0"/>
              <a:t>Persists </a:t>
            </a:r>
            <a:r>
              <a:rPr lang="en-US" sz="1400" dirty="0"/>
              <a:t>all published records (</a:t>
            </a:r>
            <a:r>
              <a:rPr lang="en-US" sz="1400" b="1" dirty="0"/>
              <a:t>consumed or </a:t>
            </a:r>
            <a:r>
              <a:rPr lang="en-US" sz="1400" b="1" dirty="0" smtClean="0"/>
              <a:t>not</a:t>
            </a:r>
            <a:r>
              <a:rPr lang="en-US" sz="1400" dirty="0" smtClean="0"/>
              <a:t>) </a:t>
            </a:r>
            <a:r>
              <a:rPr lang="en-US" sz="1400" dirty="0"/>
              <a:t>for a </a:t>
            </a:r>
            <a:r>
              <a:rPr lang="en-US" sz="1400" b="1" dirty="0"/>
              <a:t>configure period</a:t>
            </a:r>
          </a:p>
          <a:p>
            <a:pPr lvl="1"/>
            <a:r>
              <a:rPr lang="en-US" sz="1400" dirty="0" smtClean="0"/>
              <a:t>Storing </a:t>
            </a:r>
            <a:r>
              <a:rPr lang="en-US" sz="1400" dirty="0"/>
              <a:t>data for a long time is not a problem</a:t>
            </a:r>
          </a:p>
          <a:p>
            <a:pPr lvl="1"/>
            <a:r>
              <a:rPr lang="en-US" sz="1400" dirty="0" smtClean="0"/>
              <a:t>Consumer </a:t>
            </a:r>
            <a:r>
              <a:rPr lang="en-US" sz="1400" dirty="0"/>
              <a:t>can reset to an older offset or skip to start consuming from "now".</a:t>
            </a:r>
          </a:p>
          <a:p>
            <a:pPr lvl="1"/>
            <a:endParaRPr lang="en-US" sz="1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89" y="3929448"/>
            <a:ext cx="4765407" cy="285178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8" b="9755"/>
          <a:stretch/>
        </p:blipFill>
        <p:spPr>
          <a:xfrm>
            <a:off x="131806" y="5067757"/>
            <a:ext cx="6450040" cy="16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DISTRIBUTION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68873" y="1768956"/>
            <a:ext cx="7123899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The partitions of the log are </a:t>
            </a:r>
            <a:r>
              <a:rPr lang="en-US" sz="1400" b="1" dirty="0"/>
              <a:t>distributed</a:t>
            </a:r>
            <a:r>
              <a:rPr lang="en-US" sz="1400" dirty="0"/>
              <a:t> over the servers.</a:t>
            </a:r>
          </a:p>
          <a:p>
            <a:pPr lvl="1"/>
            <a:r>
              <a:rPr lang="en-US" sz="1400" dirty="0" smtClean="0"/>
              <a:t>Each </a:t>
            </a:r>
            <a:r>
              <a:rPr lang="en-US" sz="1400" dirty="0"/>
              <a:t>partition is </a:t>
            </a:r>
            <a:r>
              <a:rPr lang="en-US" sz="1400" b="1" dirty="0"/>
              <a:t>replicated</a:t>
            </a:r>
            <a:r>
              <a:rPr lang="en-US" sz="1400" dirty="0"/>
              <a:t> across a configurable number of servers for fault tolerance.</a:t>
            </a:r>
          </a:p>
          <a:p>
            <a:pPr lvl="1"/>
            <a:r>
              <a:rPr lang="en-US" sz="1400" dirty="0" smtClean="0"/>
              <a:t>Each </a:t>
            </a:r>
            <a:r>
              <a:rPr lang="en-US" sz="1400" dirty="0"/>
              <a:t>partition has one server which acts as the "</a:t>
            </a:r>
            <a:r>
              <a:rPr lang="en-US" sz="1400" b="1" dirty="0"/>
              <a:t>leader</a:t>
            </a:r>
            <a:r>
              <a:rPr lang="en-US" sz="1400" dirty="0"/>
              <a:t>" and zero or more servers which act as "</a:t>
            </a:r>
            <a:r>
              <a:rPr lang="en-US" sz="1400" b="1" dirty="0"/>
              <a:t>followers</a:t>
            </a:r>
            <a:r>
              <a:rPr lang="en-US" sz="1400" dirty="0"/>
              <a:t>". 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b="1" dirty="0"/>
              <a:t>leader handles </a:t>
            </a:r>
            <a:r>
              <a:rPr lang="en-US" sz="1400" dirty="0"/>
              <a:t>all read and write requests for the partition while the followers passively replicate the leader. </a:t>
            </a:r>
          </a:p>
          <a:p>
            <a:pPr lvl="1"/>
            <a:r>
              <a:rPr lang="en-US" sz="1400" dirty="0" smtClean="0"/>
              <a:t>If </a:t>
            </a:r>
            <a:r>
              <a:rPr lang="en-US" sz="1400" dirty="0"/>
              <a:t>the leader fails, one of the followers will automatically become the new leader. </a:t>
            </a:r>
          </a:p>
          <a:p>
            <a:pPr lvl="1"/>
            <a:r>
              <a:rPr lang="en-US" sz="1400" dirty="0" smtClean="0"/>
              <a:t>Each </a:t>
            </a:r>
            <a:r>
              <a:rPr lang="en-US" sz="1400" dirty="0"/>
              <a:t>server acts as a leader for some of its partitions and a follower for others so load is well balanced within the cluster.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26" y="2806499"/>
            <a:ext cx="5307350" cy="397366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6" b="4639"/>
          <a:stretch/>
        </p:blipFill>
        <p:spPr>
          <a:xfrm>
            <a:off x="6507771" y="355668"/>
            <a:ext cx="5532462" cy="23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REPLICA</a:t>
            </a:r>
            <a:endParaRPr lang="en-CA" dirty="0">
              <a:solidFill>
                <a:srgbClr val="90C226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82" y="1222632"/>
            <a:ext cx="5591175" cy="24288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2" y="1222632"/>
            <a:ext cx="4826215" cy="313431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5"/>
          <a:srcRect l="4117"/>
          <a:stretch/>
        </p:blipFill>
        <p:spPr>
          <a:xfrm>
            <a:off x="6335383" y="3731890"/>
            <a:ext cx="5591174" cy="30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PRODUCERS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68873" y="1768956"/>
            <a:ext cx="7123899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Producers publish data to the topics of </a:t>
            </a:r>
            <a:r>
              <a:rPr lang="en-US" sz="1400" b="1" dirty="0"/>
              <a:t>their choice</a:t>
            </a:r>
            <a:r>
              <a:rPr lang="en-US" sz="1400" dirty="0"/>
              <a:t>. 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producer is responsible for choosing which record to assign to which partition within the topic. This can be done in a </a:t>
            </a:r>
            <a:r>
              <a:rPr lang="en-US" sz="1400" b="1" dirty="0"/>
              <a:t>round-robin</a:t>
            </a:r>
            <a:r>
              <a:rPr lang="en-US" sz="1400" dirty="0"/>
              <a:t> fashion simply to balance load </a:t>
            </a:r>
          </a:p>
          <a:p>
            <a:pPr lvl="1"/>
            <a:r>
              <a:rPr lang="en-US" sz="1400" dirty="0" smtClean="0"/>
              <a:t>or </a:t>
            </a:r>
            <a:r>
              <a:rPr lang="en-US" sz="1400" dirty="0"/>
              <a:t>it can be done according to some semantic partition function (say based on some </a:t>
            </a:r>
            <a:r>
              <a:rPr lang="en-US" sz="1400" b="1" dirty="0"/>
              <a:t>key</a:t>
            </a:r>
            <a:r>
              <a:rPr lang="en-US" sz="1400" dirty="0"/>
              <a:t> in the record)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26" y="1499248"/>
            <a:ext cx="5379790" cy="31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CONSUMERS</a:t>
            </a:r>
            <a:endParaRPr lang="en-CA" dirty="0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-368873" y="1768955"/>
            <a:ext cx="8097387" cy="49778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Consumers </a:t>
            </a:r>
            <a:r>
              <a:rPr lang="tr-TR" sz="1400" dirty="0" err="1" smtClean="0"/>
              <a:t>named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en-US" sz="1400" dirty="0" smtClean="0"/>
              <a:t> </a:t>
            </a:r>
            <a:r>
              <a:rPr lang="en-US" sz="1400" dirty="0"/>
              <a:t>consumer </a:t>
            </a:r>
            <a:r>
              <a:rPr lang="en-US" sz="1400" b="1" dirty="0"/>
              <a:t>group name</a:t>
            </a:r>
            <a:r>
              <a:rPr lang="en-US" sz="1400" dirty="0"/>
              <a:t>, </a:t>
            </a:r>
            <a:r>
              <a:rPr lang="en-US" sz="1400" dirty="0" smtClean="0"/>
              <a:t>each </a:t>
            </a:r>
            <a:r>
              <a:rPr lang="en-US" sz="1400" dirty="0"/>
              <a:t>record published to a topic is delivered to </a:t>
            </a:r>
            <a:r>
              <a:rPr lang="en-US" sz="1400" b="1" dirty="0"/>
              <a:t>one consumer </a:t>
            </a:r>
            <a:r>
              <a:rPr lang="en-US" sz="1400" b="1" dirty="0" smtClean="0"/>
              <a:t>instance </a:t>
            </a:r>
            <a:r>
              <a:rPr lang="en-US" sz="1400" dirty="0" smtClean="0"/>
              <a:t>within each subscribing consumer group. </a:t>
            </a:r>
            <a:endParaRPr lang="en-US" sz="1400" dirty="0"/>
          </a:p>
          <a:p>
            <a:pPr lvl="1"/>
            <a:r>
              <a:rPr lang="en-US" sz="1400" dirty="0" smtClean="0"/>
              <a:t>Consumer </a:t>
            </a:r>
            <a:r>
              <a:rPr lang="en-US" sz="1400" dirty="0"/>
              <a:t>instances can be in separate </a:t>
            </a:r>
            <a:r>
              <a:rPr lang="en-US" sz="1400" b="1" dirty="0"/>
              <a:t>processes</a:t>
            </a:r>
            <a:r>
              <a:rPr lang="en-US" sz="1400" dirty="0"/>
              <a:t> or on separate </a:t>
            </a:r>
            <a:r>
              <a:rPr lang="en-US" sz="1400" b="1" dirty="0"/>
              <a:t>machines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smtClean="0"/>
              <a:t>If </a:t>
            </a:r>
            <a:r>
              <a:rPr lang="en-US" sz="1400" dirty="0"/>
              <a:t>all the consumer instances have the </a:t>
            </a:r>
            <a:r>
              <a:rPr lang="en-US" sz="1400" b="1" dirty="0"/>
              <a:t>same consumer group</a:t>
            </a:r>
            <a:r>
              <a:rPr lang="en-US" sz="1400" dirty="0"/>
              <a:t>, then the records will be </a:t>
            </a:r>
            <a:r>
              <a:rPr lang="en-US" sz="1400" b="1" dirty="0"/>
              <a:t>load balanced </a:t>
            </a:r>
            <a:r>
              <a:rPr lang="en-US" sz="1400" dirty="0"/>
              <a:t>over the consumer instances.</a:t>
            </a:r>
          </a:p>
          <a:p>
            <a:pPr lvl="1"/>
            <a:r>
              <a:rPr lang="en-US" sz="1400" dirty="0" smtClean="0"/>
              <a:t>If </a:t>
            </a:r>
            <a:r>
              <a:rPr lang="en-US" sz="1400" dirty="0"/>
              <a:t>all the consumer instances have </a:t>
            </a:r>
            <a:r>
              <a:rPr lang="en-US" sz="1400" b="1" dirty="0"/>
              <a:t>different consumer groups</a:t>
            </a:r>
            <a:r>
              <a:rPr lang="en-US" sz="1400" dirty="0"/>
              <a:t>, then each record will be </a:t>
            </a:r>
            <a:r>
              <a:rPr lang="en-US" sz="1400" b="1" dirty="0"/>
              <a:t>broadcast to all </a:t>
            </a:r>
            <a:r>
              <a:rPr lang="en-US" sz="1400" dirty="0"/>
              <a:t>the consumer </a:t>
            </a:r>
            <a:r>
              <a:rPr lang="en-US" sz="1400" dirty="0" smtClean="0"/>
              <a:t>processes</a:t>
            </a:r>
          </a:p>
          <a:p>
            <a:pPr lvl="1"/>
            <a:r>
              <a:rPr lang="en-US" sz="1400" dirty="0" smtClean="0"/>
              <a:t>Each group is composed of many consumer instances for </a:t>
            </a:r>
            <a:r>
              <a:rPr lang="en-US" sz="1400" b="1" dirty="0" smtClean="0"/>
              <a:t>scalability and fault tolerance</a:t>
            </a:r>
            <a:r>
              <a:rPr lang="en-US" sz="1400" dirty="0" smtClean="0"/>
              <a:t>. </a:t>
            </a:r>
          </a:p>
          <a:p>
            <a:pPr lvl="1"/>
            <a:r>
              <a:rPr lang="tr-TR" sz="1400" dirty="0" smtClean="0"/>
              <a:t>E</a:t>
            </a:r>
            <a:r>
              <a:rPr lang="en-US" sz="1400" dirty="0" smtClean="0"/>
              <a:t>ach </a:t>
            </a:r>
            <a:r>
              <a:rPr lang="en-US" sz="1400" dirty="0"/>
              <a:t>instance is the </a:t>
            </a:r>
            <a:r>
              <a:rPr lang="en-US" sz="1400" b="1" dirty="0"/>
              <a:t>exclusive consumer </a:t>
            </a:r>
            <a:r>
              <a:rPr lang="en-US" sz="1400" dirty="0"/>
              <a:t>of </a:t>
            </a:r>
            <a:r>
              <a:rPr lang="en-US" sz="1400" dirty="0" smtClean="0"/>
              <a:t>partitions </a:t>
            </a:r>
            <a:r>
              <a:rPr lang="en-US" sz="1400" dirty="0"/>
              <a:t>at any point in time. </a:t>
            </a:r>
          </a:p>
          <a:p>
            <a:pPr lvl="1"/>
            <a:r>
              <a:rPr lang="en-US" sz="1400" dirty="0" smtClean="0"/>
              <a:t>This </a:t>
            </a:r>
            <a:r>
              <a:rPr lang="en-US" sz="1400" dirty="0"/>
              <a:t>process is </a:t>
            </a:r>
            <a:r>
              <a:rPr lang="en-US" sz="1400" b="1" dirty="0"/>
              <a:t>handled by the Kafka </a:t>
            </a:r>
            <a:r>
              <a:rPr lang="en-US" sz="1400" dirty="0"/>
              <a:t>protocol dynamically. </a:t>
            </a:r>
            <a:r>
              <a:rPr lang="tr-TR" sz="1400" dirty="0" smtClean="0"/>
              <a:t>(</a:t>
            </a:r>
            <a:r>
              <a:rPr lang="en-US" sz="1400" i="1" dirty="0"/>
              <a:t>__</a:t>
            </a:r>
            <a:r>
              <a:rPr lang="en-US" sz="1400" i="1" dirty="0" err="1"/>
              <a:t>consumer_offsets</a:t>
            </a:r>
            <a:r>
              <a:rPr lang="tr-TR" sz="1400" dirty="0" smtClean="0"/>
              <a:t>)</a:t>
            </a:r>
          </a:p>
          <a:p>
            <a:pPr lvl="1"/>
            <a:r>
              <a:rPr lang="en-US" sz="1400" dirty="0" smtClean="0"/>
              <a:t>Kafka </a:t>
            </a:r>
            <a:r>
              <a:rPr lang="en-US" sz="1400" dirty="0"/>
              <a:t>only provides a total order over records within a partition, not between different partitions in a topic. </a:t>
            </a:r>
          </a:p>
          <a:p>
            <a:pPr lvl="1"/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en-US" sz="1400" dirty="0" smtClean="0"/>
              <a:t>a </a:t>
            </a:r>
            <a:r>
              <a:rPr lang="en-US" sz="1400" dirty="0"/>
              <a:t>total order over records </a:t>
            </a:r>
            <a:r>
              <a:rPr lang="en-US" sz="1400" dirty="0" smtClean="0"/>
              <a:t>a </a:t>
            </a:r>
            <a:r>
              <a:rPr lang="en-US" sz="1400" dirty="0"/>
              <a:t>topic that has only one </a:t>
            </a:r>
            <a:r>
              <a:rPr lang="en-US" sz="1400" dirty="0" smtClean="0"/>
              <a:t>partition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en-US" sz="1400" dirty="0" smtClean="0"/>
              <a:t>only </a:t>
            </a:r>
            <a:r>
              <a:rPr lang="en-US" sz="1400" dirty="0"/>
              <a:t>one consumer process per consumer group.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4" y="1619360"/>
            <a:ext cx="4268490" cy="22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CONSUMERS</a:t>
            </a:r>
            <a:endParaRPr lang="en-CA" dirty="0">
              <a:solidFill>
                <a:srgbClr val="90C226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4" y="1304778"/>
            <a:ext cx="3240165" cy="22863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05" y="1304778"/>
            <a:ext cx="3240165" cy="228637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5" y="3733853"/>
            <a:ext cx="3240165" cy="228637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06" y="3736375"/>
            <a:ext cx="3240165" cy="269253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6" y="2439574"/>
            <a:ext cx="3270547" cy="38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90C226"/>
                </a:solidFill>
              </a:rPr>
              <a:t>CONSUMERS</a:t>
            </a:r>
            <a:endParaRPr lang="en-CA" dirty="0">
              <a:solidFill>
                <a:srgbClr val="90C226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59" y="1270000"/>
            <a:ext cx="11307744" cy="54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585630-0FF8-423E-900A-1A812BE7BD7D}"/>
              </a:ext>
            </a:extLst>
          </p:cNvPr>
          <p:cNvSpPr/>
          <p:nvPr/>
        </p:nvSpPr>
        <p:spPr>
          <a:xfrm>
            <a:off x="156520" y="2852563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dirty="0" smtClean="0">
                <a:solidFill>
                  <a:schemeClr val="accent2"/>
                </a:solidFill>
              </a:rPr>
              <a:t>CODE</a:t>
            </a:r>
            <a:endParaRPr lang="en-CA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5a4ab1f-be6e-4d4b-9f62-20f7da7b6fde" Revision="1" Stencil="System.MyShapes" StencilVersion="1.0"/>
</Control>
</file>

<file path=customXml/itemProps1.xml><?xml version="1.0" encoding="utf-8"?>
<ds:datastoreItem xmlns:ds="http://schemas.openxmlformats.org/officeDocument/2006/customXml" ds:itemID="{9BCF7FBD-4049-4AAA-BDC0-B424B70A95C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7659</TotalTime>
  <Words>891</Words>
  <Application>Microsoft Office PowerPoint</Application>
  <PresentationFormat>Geniş ekran</PresentationFormat>
  <Paragraphs>98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medium-content-serif-font</vt:lpstr>
      <vt:lpstr>Trebuchet MS</vt:lpstr>
      <vt:lpstr>Wingdings 3</vt:lpstr>
      <vt:lpstr>Kristal</vt:lpstr>
      <vt:lpstr>PowerPoint Sunusu</vt:lpstr>
      <vt:lpstr>KAFKA</vt:lpstr>
      <vt:lpstr>DISTRIBUTION</vt:lpstr>
      <vt:lpstr>REPLICA</vt:lpstr>
      <vt:lpstr>PRODUCERS</vt:lpstr>
      <vt:lpstr>CONSUMERS</vt:lpstr>
      <vt:lpstr>CONSUMERS</vt:lpstr>
      <vt:lpstr>CONSUMERS</vt:lpstr>
      <vt:lpstr>PowerPoint Sunusu</vt:lpstr>
      <vt:lpstr>RETRY</vt:lpstr>
      <vt:lpstr>ZOOKEPER</vt:lpstr>
      <vt:lpstr>CONNECTORS</vt:lpstr>
      <vt:lpstr>DEV ENV W/ DOCKER</vt:lpstr>
      <vt:lpstr>BUILD-IN SCRIPTS</vt:lpstr>
      <vt:lpstr>kafkacat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Faruk Terzioğlu</cp:lastModifiedBy>
  <cp:revision>209</cp:revision>
  <dcterms:created xsi:type="dcterms:W3CDTF">2018-02-17T01:35:14Z</dcterms:created>
  <dcterms:modified xsi:type="dcterms:W3CDTF">2018-12-20T11:06:46Z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