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1.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33a"/>
        </a:solidFill>
      </p:bgPr>
    </p:bg>
    <p:spTree>
      <p:nvGrpSpPr>
        <p:cNvPr id="1" name=""/>
        <p:cNvGrpSpPr/>
        <p:nvPr/>
      </p:nvGrpSpPr>
      <p:grpSpPr>
        <a:xfrm>
          <a:off x="0" y="0"/>
          <a:ext cx="0" cy="0"/>
          <a:chOff x="0" y="0"/>
          <a:chExt cx="0" cy="0"/>
        </a:xfrm>
      </p:grpSpPr>
      <p:grpSp>
        <p:nvGrpSpPr>
          <p:cNvPr id="0" name="Group 1"/>
          <p:cNvGrpSpPr/>
          <p:nvPr/>
        </p:nvGrpSpPr>
        <p:grpSpPr>
          <a:xfrm>
            <a:off x="0" y="228600"/>
            <a:ext cx="2850480" cy="6637680"/>
            <a:chOff x="0" y="228600"/>
            <a:chExt cx="2850480" cy="6637680"/>
          </a:xfrm>
        </p:grpSpPr>
        <p:sp>
          <p:nvSpPr>
            <p:cNvPr id="1"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accent1">
                <a:lumMod val="75000"/>
                <a:alpha val="40000"/>
              </a:schemeClr>
            </a:solidFill>
            <a:ln>
              <a:noFill/>
            </a:ln>
          </p:spPr>
          <p:style>
            <a:lnRef idx="0"/>
            <a:fillRef idx="0"/>
            <a:effectRef idx="0"/>
            <a:fontRef idx="minor"/>
          </p:style>
        </p:sp>
        <p:sp>
          <p:nvSpPr>
            <p:cNvPr id="2"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accent1">
                <a:lumMod val="75000"/>
                <a:alpha val="40000"/>
              </a:schemeClr>
            </a:solidFill>
            <a:ln>
              <a:noFill/>
            </a:ln>
          </p:spPr>
          <p:style>
            <a:lnRef idx="0"/>
            <a:fillRef idx="0"/>
            <a:effectRef idx="0"/>
            <a:fontRef idx="minor"/>
          </p:style>
        </p:sp>
        <p:sp>
          <p:nvSpPr>
            <p:cNvPr id="3"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accent1">
                <a:lumMod val="75000"/>
                <a:alpha val="40000"/>
              </a:schemeClr>
            </a:solidFill>
            <a:ln>
              <a:noFill/>
            </a:ln>
          </p:spPr>
          <p:style>
            <a:lnRef idx="0"/>
            <a:fillRef idx="0"/>
            <a:effectRef idx="0"/>
            <a:fontRef idx="minor"/>
          </p:style>
        </p:sp>
        <p:sp>
          <p:nvSpPr>
            <p:cNvPr id="4"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accent1">
                <a:lumMod val="75000"/>
                <a:alpha val="40000"/>
              </a:schemeClr>
            </a:solidFill>
            <a:ln>
              <a:noFill/>
            </a:ln>
          </p:spPr>
          <p:style>
            <a:lnRef idx="0"/>
            <a:fillRef idx="0"/>
            <a:effectRef idx="0"/>
            <a:fontRef idx="minor"/>
          </p:style>
        </p:sp>
        <p:sp>
          <p:nvSpPr>
            <p:cNvPr id="5"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accent1">
                <a:lumMod val="75000"/>
                <a:alpha val="40000"/>
              </a:schemeClr>
            </a:solidFill>
            <a:ln>
              <a:noFill/>
            </a:ln>
          </p:spPr>
          <p:style>
            <a:lnRef idx="0"/>
            <a:fillRef idx="0"/>
            <a:effectRef idx="0"/>
            <a:fontRef idx="minor"/>
          </p:style>
        </p:sp>
        <p:sp>
          <p:nvSpPr>
            <p:cNvPr id="6"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accent1">
                <a:lumMod val="75000"/>
                <a:alpha val="40000"/>
              </a:schemeClr>
            </a:solidFill>
            <a:ln>
              <a:noFill/>
            </a:ln>
          </p:spPr>
          <p:style>
            <a:lnRef idx="0"/>
            <a:fillRef idx="0"/>
            <a:effectRef idx="0"/>
            <a:fontRef idx="minor"/>
          </p:style>
        </p:sp>
        <p:sp>
          <p:nvSpPr>
            <p:cNvPr id="7"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accent1">
                <a:lumMod val="75000"/>
                <a:alpha val="40000"/>
              </a:schemeClr>
            </a:solidFill>
            <a:ln>
              <a:noFill/>
            </a:ln>
          </p:spPr>
          <p:style>
            <a:lnRef idx="0"/>
            <a:fillRef idx="0"/>
            <a:effectRef idx="0"/>
            <a:fontRef idx="minor"/>
          </p:style>
        </p:sp>
        <p:sp>
          <p:nvSpPr>
            <p:cNvPr id="8"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accent1">
                <a:lumMod val="75000"/>
                <a:alpha val="40000"/>
              </a:schemeClr>
            </a:solidFill>
            <a:ln>
              <a:noFill/>
            </a:ln>
          </p:spPr>
          <p:style>
            <a:lnRef idx="0"/>
            <a:fillRef idx="0"/>
            <a:effectRef idx="0"/>
            <a:fontRef idx="minor"/>
          </p:style>
        </p:sp>
        <p:sp>
          <p:nvSpPr>
            <p:cNvPr id="9"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accent1">
                <a:lumMod val="75000"/>
                <a:alpha val="40000"/>
              </a:schemeClr>
            </a:solidFill>
            <a:ln>
              <a:noFill/>
            </a:ln>
          </p:spPr>
          <p:style>
            <a:lnRef idx="0"/>
            <a:fillRef idx="0"/>
            <a:effectRef idx="0"/>
            <a:fontRef idx="minor"/>
          </p:style>
        </p:sp>
        <p:sp>
          <p:nvSpPr>
            <p:cNvPr id="10"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accent1">
                <a:lumMod val="75000"/>
                <a:alpha val="40000"/>
              </a:schemeClr>
            </a:solidFill>
            <a:ln>
              <a:noFill/>
            </a:ln>
          </p:spPr>
          <p:style>
            <a:lnRef idx="0"/>
            <a:fillRef idx="0"/>
            <a:effectRef idx="0"/>
            <a:fontRef idx="minor"/>
          </p:style>
        </p:sp>
        <p:sp>
          <p:nvSpPr>
            <p:cNvPr id="11"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accent1">
                <a:lumMod val="75000"/>
                <a:alpha val="40000"/>
              </a:schemeClr>
            </a:solidFill>
            <a:ln>
              <a:noFill/>
            </a:ln>
          </p:spPr>
          <p:style>
            <a:lnRef idx="0"/>
            <a:fillRef idx="0"/>
            <a:effectRef idx="0"/>
            <a:fontRef idx="minor"/>
          </p:style>
        </p:sp>
        <p:sp>
          <p:nvSpPr>
            <p:cNvPr id="12"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accent1">
                <a:lumMod val="75000"/>
                <a:alpha val="40000"/>
              </a:schemeClr>
            </a:solidFill>
            <a:ln>
              <a:noFill/>
            </a:ln>
          </p:spPr>
          <p:style>
            <a:lnRef idx="0"/>
            <a:fillRef idx="0"/>
            <a:effectRef idx="0"/>
            <a:fontRef idx="minor"/>
          </p:style>
        </p:sp>
      </p:grpSp>
      <p:grpSp>
        <p:nvGrpSpPr>
          <p:cNvPr id="13" name="Group 14"/>
          <p:cNvGrpSpPr/>
          <p:nvPr/>
        </p:nvGrpSpPr>
        <p:grpSpPr>
          <a:xfrm>
            <a:off x="27360" y="0"/>
            <a:ext cx="2355480" cy="6852240"/>
            <a:chOff x="27360" y="0"/>
            <a:chExt cx="2355480" cy="6852240"/>
          </a:xfrm>
        </p:grpSpPr>
        <p:sp>
          <p:nvSpPr>
            <p:cNvPr id="14"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a:noFill/>
            </a:ln>
          </p:spPr>
          <p:style>
            <a:lnRef idx="0"/>
            <a:fillRef idx="0"/>
            <a:effectRef idx="0"/>
            <a:fontRef idx="minor"/>
          </p:style>
        </p:sp>
        <p:sp>
          <p:nvSpPr>
            <p:cNvPr id="15"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a:noFill/>
            </a:ln>
          </p:spPr>
          <p:style>
            <a:lnRef idx="0"/>
            <a:fillRef idx="0"/>
            <a:effectRef idx="0"/>
            <a:fontRef idx="minor"/>
          </p:style>
        </p:sp>
        <p:sp>
          <p:nvSpPr>
            <p:cNvPr id="16"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a:noFill/>
            </a:ln>
          </p:spPr>
          <p:style>
            <a:lnRef idx="0"/>
            <a:fillRef idx="0"/>
            <a:effectRef idx="0"/>
            <a:fontRef idx="minor"/>
          </p:style>
        </p:sp>
        <p:sp>
          <p:nvSpPr>
            <p:cNvPr id="17"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a:noFill/>
            </a:ln>
          </p:spPr>
          <p:style>
            <a:lnRef idx="0"/>
            <a:fillRef idx="0"/>
            <a:effectRef idx="0"/>
            <a:fontRef idx="minor"/>
          </p:style>
        </p:sp>
        <p:sp>
          <p:nvSpPr>
            <p:cNvPr id="18"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a:noFill/>
            </a:ln>
          </p:spPr>
          <p:style>
            <a:lnRef idx="0"/>
            <a:fillRef idx="0"/>
            <a:effectRef idx="0"/>
            <a:fontRef idx="minor"/>
          </p:style>
        </p:sp>
        <p:sp>
          <p:nvSpPr>
            <p:cNvPr id="19"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a:noFill/>
            </a:ln>
          </p:spPr>
          <p:style>
            <a:lnRef idx="0"/>
            <a:fillRef idx="0"/>
            <a:effectRef idx="0"/>
            <a:fontRef idx="minor"/>
          </p:style>
        </p:sp>
        <p:sp>
          <p:nvSpPr>
            <p:cNvPr id="20"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a:noFill/>
            </a:ln>
          </p:spPr>
          <p:style>
            <a:lnRef idx="0"/>
            <a:fillRef idx="0"/>
            <a:effectRef idx="0"/>
            <a:fontRef idx="minor"/>
          </p:style>
        </p:sp>
        <p:sp>
          <p:nvSpPr>
            <p:cNvPr id="21"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a:noFill/>
            </a:ln>
          </p:spPr>
          <p:style>
            <a:lnRef idx="0"/>
            <a:fillRef idx="0"/>
            <a:effectRef idx="0"/>
            <a:fontRef idx="minor"/>
          </p:style>
        </p:sp>
        <p:sp>
          <p:nvSpPr>
            <p:cNvPr id="22"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a:noFill/>
            </a:ln>
          </p:spPr>
          <p:style>
            <a:lnRef idx="0"/>
            <a:fillRef idx="0"/>
            <a:effectRef idx="0"/>
            <a:fontRef idx="minor"/>
          </p:style>
        </p:sp>
        <p:sp>
          <p:nvSpPr>
            <p:cNvPr id="23"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a:noFill/>
            </a:ln>
          </p:spPr>
          <p:style>
            <a:lnRef idx="0"/>
            <a:fillRef idx="0"/>
            <a:effectRef idx="0"/>
            <a:fontRef idx="minor"/>
          </p:style>
        </p:sp>
        <p:sp>
          <p:nvSpPr>
            <p:cNvPr id="24"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a:noFill/>
            </a:ln>
          </p:spPr>
          <p:style>
            <a:lnRef idx="0"/>
            <a:fillRef idx="0"/>
            <a:effectRef idx="0"/>
            <a:fontRef idx="minor"/>
          </p:style>
        </p:sp>
        <p:sp>
          <p:nvSpPr>
            <p:cNvPr id="25"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a:noFill/>
            </a:ln>
          </p:spPr>
          <p:style>
            <a:lnRef idx="0"/>
            <a:fillRef idx="0"/>
            <a:effectRef idx="0"/>
            <a:fontRef idx="minor"/>
          </p:style>
        </p:sp>
      </p:grpSp>
      <p:sp>
        <p:nvSpPr>
          <p:cNvPr id="26" name="CustomShape 27"/>
          <p:cNvSpPr/>
          <p:nvPr/>
        </p:nvSpPr>
        <p:spPr>
          <a:xfrm>
            <a:off x="0" y="0"/>
            <a:ext cx="181800" cy="6856920"/>
          </a:xfrm>
          <a:prstGeom prst="rect">
            <a:avLst/>
          </a:prstGeom>
          <a:solidFill>
            <a:schemeClr val="accent1"/>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flipV="1">
            <a:off x="-3240" y="7124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33a"/>
        </a:solidFill>
      </p:bgPr>
    </p:bg>
    <p:spTree>
      <p:nvGrpSpPr>
        <p:cNvPr id="1" name=""/>
        <p:cNvGrpSpPr/>
        <p:nvPr/>
      </p:nvGrpSpPr>
      <p:grpSpPr>
        <a:xfrm>
          <a:off x="0" y="0"/>
          <a:ext cx="0" cy="0"/>
          <a:chOff x="0" y="0"/>
          <a:chExt cx="0" cy="0"/>
        </a:xfrm>
      </p:grpSpPr>
      <p:grpSp>
        <p:nvGrpSpPr>
          <p:cNvPr id="66" name="Group 1"/>
          <p:cNvGrpSpPr/>
          <p:nvPr/>
        </p:nvGrpSpPr>
        <p:grpSpPr>
          <a:xfrm>
            <a:off x="0" y="228600"/>
            <a:ext cx="2850480" cy="6637680"/>
            <a:chOff x="0" y="228600"/>
            <a:chExt cx="2850480" cy="6637680"/>
          </a:xfrm>
        </p:grpSpPr>
        <p:sp>
          <p:nvSpPr>
            <p:cNvPr id="67"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accent1">
                <a:lumMod val="75000"/>
                <a:alpha val="40000"/>
              </a:schemeClr>
            </a:solidFill>
            <a:ln>
              <a:noFill/>
            </a:ln>
          </p:spPr>
          <p:style>
            <a:lnRef idx="0"/>
            <a:fillRef idx="0"/>
            <a:effectRef idx="0"/>
            <a:fontRef idx="minor"/>
          </p:style>
        </p:sp>
        <p:sp>
          <p:nvSpPr>
            <p:cNvPr id="68"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accent1">
                <a:lumMod val="75000"/>
                <a:alpha val="40000"/>
              </a:schemeClr>
            </a:solidFill>
            <a:ln>
              <a:noFill/>
            </a:ln>
          </p:spPr>
          <p:style>
            <a:lnRef idx="0"/>
            <a:fillRef idx="0"/>
            <a:effectRef idx="0"/>
            <a:fontRef idx="minor"/>
          </p:style>
        </p:sp>
        <p:sp>
          <p:nvSpPr>
            <p:cNvPr id="69"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accent1">
                <a:lumMod val="75000"/>
                <a:alpha val="40000"/>
              </a:schemeClr>
            </a:solidFill>
            <a:ln>
              <a:noFill/>
            </a:ln>
          </p:spPr>
          <p:style>
            <a:lnRef idx="0"/>
            <a:fillRef idx="0"/>
            <a:effectRef idx="0"/>
            <a:fontRef idx="minor"/>
          </p:style>
        </p:sp>
        <p:sp>
          <p:nvSpPr>
            <p:cNvPr id="70"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accent1">
                <a:lumMod val="75000"/>
                <a:alpha val="40000"/>
              </a:schemeClr>
            </a:solidFill>
            <a:ln>
              <a:noFill/>
            </a:ln>
          </p:spPr>
          <p:style>
            <a:lnRef idx="0"/>
            <a:fillRef idx="0"/>
            <a:effectRef idx="0"/>
            <a:fontRef idx="minor"/>
          </p:style>
        </p:sp>
        <p:sp>
          <p:nvSpPr>
            <p:cNvPr id="71"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accent1">
                <a:lumMod val="75000"/>
                <a:alpha val="40000"/>
              </a:schemeClr>
            </a:solidFill>
            <a:ln>
              <a:noFill/>
            </a:ln>
          </p:spPr>
          <p:style>
            <a:lnRef idx="0"/>
            <a:fillRef idx="0"/>
            <a:effectRef idx="0"/>
            <a:fontRef idx="minor"/>
          </p:style>
        </p:sp>
        <p:sp>
          <p:nvSpPr>
            <p:cNvPr id="72"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accent1">
                <a:lumMod val="75000"/>
                <a:alpha val="40000"/>
              </a:schemeClr>
            </a:solidFill>
            <a:ln>
              <a:noFill/>
            </a:ln>
          </p:spPr>
          <p:style>
            <a:lnRef idx="0"/>
            <a:fillRef idx="0"/>
            <a:effectRef idx="0"/>
            <a:fontRef idx="minor"/>
          </p:style>
        </p:sp>
        <p:sp>
          <p:nvSpPr>
            <p:cNvPr id="73"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accent1">
                <a:lumMod val="75000"/>
                <a:alpha val="40000"/>
              </a:schemeClr>
            </a:solidFill>
            <a:ln>
              <a:noFill/>
            </a:ln>
          </p:spPr>
          <p:style>
            <a:lnRef idx="0"/>
            <a:fillRef idx="0"/>
            <a:effectRef idx="0"/>
            <a:fontRef idx="minor"/>
          </p:style>
        </p:sp>
        <p:sp>
          <p:nvSpPr>
            <p:cNvPr id="74"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accent1">
                <a:lumMod val="75000"/>
                <a:alpha val="40000"/>
              </a:schemeClr>
            </a:solidFill>
            <a:ln>
              <a:noFill/>
            </a:ln>
          </p:spPr>
          <p:style>
            <a:lnRef idx="0"/>
            <a:fillRef idx="0"/>
            <a:effectRef idx="0"/>
            <a:fontRef idx="minor"/>
          </p:style>
        </p:sp>
        <p:sp>
          <p:nvSpPr>
            <p:cNvPr id="75"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accent1">
                <a:lumMod val="75000"/>
                <a:alpha val="40000"/>
              </a:schemeClr>
            </a:solidFill>
            <a:ln>
              <a:noFill/>
            </a:ln>
          </p:spPr>
          <p:style>
            <a:lnRef idx="0"/>
            <a:fillRef idx="0"/>
            <a:effectRef idx="0"/>
            <a:fontRef idx="minor"/>
          </p:style>
        </p:sp>
        <p:sp>
          <p:nvSpPr>
            <p:cNvPr id="76"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accent1">
                <a:lumMod val="75000"/>
                <a:alpha val="40000"/>
              </a:schemeClr>
            </a:solidFill>
            <a:ln>
              <a:noFill/>
            </a:ln>
          </p:spPr>
          <p:style>
            <a:lnRef idx="0"/>
            <a:fillRef idx="0"/>
            <a:effectRef idx="0"/>
            <a:fontRef idx="minor"/>
          </p:style>
        </p:sp>
        <p:sp>
          <p:nvSpPr>
            <p:cNvPr id="77"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accent1">
                <a:lumMod val="75000"/>
                <a:alpha val="40000"/>
              </a:schemeClr>
            </a:solidFill>
            <a:ln>
              <a:noFill/>
            </a:ln>
          </p:spPr>
          <p:style>
            <a:lnRef idx="0"/>
            <a:fillRef idx="0"/>
            <a:effectRef idx="0"/>
            <a:fontRef idx="minor"/>
          </p:style>
        </p:sp>
        <p:sp>
          <p:nvSpPr>
            <p:cNvPr id="78"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accent1">
                <a:lumMod val="75000"/>
                <a:alpha val="40000"/>
              </a:schemeClr>
            </a:solidFill>
            <a:ln>
              <a:noFill/>
            </a:ln>
          </p:spPr>
          <p:style>
            <a:lnRef idx="0"/>
            <a:fillRef idx="0"/>
            <a:effectRef idx="0"/>
            <a:fontRef idx="minor"/>
          </p:style>
        </p:sp>
      </p:grpSp>
      <p:grpSp>
        <p:nvGrpSpPr>
          <p:cNvPr id="79" name="Group 14"/>
          <p:cNvGrpSpPr/>
          <p:nvPr/>
        </p:nvGrpSpPr>
        <p:grpSpPr>
          <a:xfrm>
            <a:off x="27360" y="0"/>
            <a:ext cx="2355480" cy="6852240"/>
            <a:chOff x="27360" y="0"/>
            <a:chExt cx="2355480" cy="6852240"/>
          </a:xfrm>
        </p:grpSpPr>
        <p:sp>
          <p:nvSpPr>
            <p:cNvPr id="80"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a:noFill/>
            </a:ln>
          </p:spPr>
          <p:style>
            <a:lnRef idx="0"/>
            <a:fillRef idx="0"/>
            <a:effectRef idx="0"/>
            <a:fontRef idx="minor"/>
          </p:style>
        </p:sp>
        <p:sp>
          <p:nvSpPr>
            <p:cNvPr id="81"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a:noFill/>
            </a:ln>
          </p:spPr>
          <p:style>
            <a:lnRef idx="0"/>
            <a:fillRef idx="0"/>
            <a:effectRef idx="0"/>
            <a:fontRef idx="minor"/>
          </p:style>
        </p:sp>
        <p:sp>
          <p:nvSpPr>
            <p:cNvPr id="82"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a:noFill/>
            </a:ln>
          </p:spPr>
          <p:style>
            <a:lnRef idx="0"/>
            <a:fillRef idx="0"/>
            <a:effectRef idx="0"/>
            <a:fontRef idx="minor"/>
          </p:style>
        </p:sp>
        <p:sp>
          <p:nvSpPr>
            <p:cNvPr id="83"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a:noFill/>
            </a:ln>
          </p:spPr>
          <p:style>
            <a:lnRef idx="0"/>
            <a:fillRef idx="0"/>
            <a:effectRef idx="0"/>
            <a:fontRef idx="minor"/>
          </p:style>
        </p:sp>
        <p:sp>
          <p:nvSpPr>
            <p:cNvPr id="84"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a:noFill/>
            </a:ln>
          </p:spPr>
          <p:style>
            <a:lnRef idx="0"/>
            <a:fillRef idx="0"/>
            <a:effectRef idx="0"/>
            <a:fontRef idx="minor"/>
          </p:style>
        </p:sp>
        <p:sp>
          <p:nvSpPr>
            <p:cNvPr id="85"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a:noFill/>
            </a:ln>
          </p:spPr>
          <p:style>
            <a:lnRef idx="0"/>
            <a:fillRef idx="0"/>
            <a:effectRef idx="0"/>
            <a:fontRef idx="minor"/>
          </p:style>
        </p:sp>
        <p:sp>
          <p:nvSpPr>
            <p:cNvPr id="86"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a:noFill/>
            </a:ln>
          </p:spPr>
          <p:style>
            <a:lnRef idx="0"/>
            <a:fillRef idx="0"/>
            <a:effectRef idx="0"/>
            <a:fontRef idx="minor"/>
          </p:style>
        </p:sp>
        <p:sp>
          <p:nvSpPr>
            <p:cNvPr id="87"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a:noFill/>
            </a:ln>
          </p:spPr>
          <p:style>
            <a:lnRef idx="0"/>
            <a:fillRef idx="0"/>
            <a:effectRef idx="0"/>
            <a:fontRef idx="minor"/>
          </p:style>
        </p:sp>
        <p:sp>
          <p:nvSpPr>
            <p:cNvPr id="88"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a:noFill/>
            </a:ln>
          </p:spPr>
          <p:style>
            <a:lnRef idx="0"/>
            <a:fillRef idx="0"/>
            <a:effectRef idx="0"/>
            <a:fontRef idx="minor"/>
          </p:style>
        </p:sp>
        <p:sp>
          <p:nvSpPr>
            <p:cNvPr id="89"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a:noFill/>
            </a:ln>
          </p:spPr>
          <p:style>
            <a:lnRef idx="0"/>
            <a:fillRef idx="0"/>
            <a:effectRef idx="0"/>
            <a:fontRef idx="minor"/>
          </p:style>
        </p:sp>
        <p:sp>
          <p:nvSpPr>
            <p:cNvPr id="90"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a:noFill/>
            </a:ln>
          </p:spPr>
          <p:style>
            <a:lnRef idx="0"/>
            <a:fillRef idx="0"/>
            <a:effectRef idx="0"/>
            <a:fontRef idx="minor"/>
          </p:style>
        </p:sp>
        <p:sp>
          <p:nvSpPr>
            <p:cNvPr id="91"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a:noFill/>
            </a:ln>
          </p:spPr>
          <p:style>
            <a:lnRef idx="0"/>
            <a:fillRef idx="0"/>
            <a:effectRef idx="0"/>
            <a:fontRef idx="minor"/>
          </p:style>
        </p:sp>
      </p:grpSp>
      <p:sp>
        <p:nvSpPr>
          <p:cNvPr id="92" name="CustomShape 27"/>
          <p:cNvSpPr/>
          <p:nvPr/>
        </p:nvSpPr>
        <p:spPr>
          <a:xfrm>
            <a:off x="0" y="0"/>
            <a:ext cx="181800" cy="6856920"/>
          </a:xfrm>
          <a:prstGeom prst="rect">
            <a:avLst/>
          </a:prstGeom>
          <a:solidFill>
            <a:schemeClr val="accent1"/>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240" y="7124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4" name="PlaceHolder 29"/>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https://searchsoftwarequality.techtarget.com/definition/Web-application-Web-app" TargetMode="External"/><Relationship Id="rId2" Type="http://schemas.openxmlformats.org/officeDocument/2006/relationships/hyperlink" Target="https://www.hostinger.com/tutorials" TargetMode="External"/><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984320" y="215640"/>
            <a:ext cx="7527960" cy="211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ffffff"/>
                </a:solidFill>
                <a:latin typeface="Century Gothic"/>
                <a:ea typeface="DejaVu Sans"/>
              </a:rPr>
              <a:t>PRESENTATION ON:</a:t>
            </a:r>
            <a:br/>
            <a:br/>
            <a:r>
              <a:rPr b="1" lang="en-US" sz="2800" spc="-1" strike="noStrike">
                <a:solidFill>
                  <a:srgbClr val="ffffff"/>
                </a:solidFill>
                <a:latin typeface="Century Gothic"/>
                <a:ea typeface="DejaVu Sans"/>
              </a:rPr>
              <a:t>A WEB-BASED EDUCATION PORTAL APPLICATION FOR CRAWFORD UNIVERSITY USING CODEIGNITER FRAMEWORK</a:t>
            </a:r>
            <a:endParaRPr b="0" lang="en-US" sz="2800" spc="-1" strike="noStrike">
              <a:latin typeface="Arial"/>
            </a:endParaRPr>
          </a:p>
        </p:txBody>
      </p:sp>
      <p:sp>
        <p:nvSpPr>
          <p:cNvPr id="133" name="CustomShape 2"/>
          <p:cNvSpPr/>
          <p:nvPr/>
        </p:nvSpPr>
        <p:spPr>
          <a:xfrm>
            <a:off x="1807200" y="2736720"/>
            <a:ext cx="8914320" cy="37764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001"/>
              </a:spcBef>
            </a:pPr>
            <a:endParaRPr b="0" lang="en-US" sz="1800" spc="-1" strike="noStrike">
              <a:latin typeface="Arial"/>
            </a:endParaRPr>
          </a:p>
          <a:p>
            <a:pPr algn="ctr">
              <a:lnSpc>
                <a:spcPct val="100000"/>
              </a:lnSpc>
              <a:spcBef>
                <a:spcPts val="1001"/>
              </a:spcBef>
            </a:pPr>
            <a:r>
              <a:rPr b="0" lang="en-US" sz="1800" spc="-1" strike="noStrike">
                <a:solidFill>
                  <a:srgbClr val="ffffff"/>
                </a:solidFill>
                <a:latin typeface="Century Gothic"/>
                <a:ea typeface="DejaVu Sans"/>
              </a:rPr>
              <a:t>BY:</a:t>
            </a:r>
            <a:endParaRPr b="0" lang="en-US" sz="1800" spc="-1" strike="noStrike">
              <a:latin typeface="Arial"/>
            </a:endParaRPr>
          </a:p>
          <a:p>
            <a:pPr algn="ctr">
              <a:lnSpc>
                <a:spcPct val="100000"/>
              </a:lnSpc>
              <a:spcBef>
                <a:spcPts val="1001"/>
              </a:spcBef>
            </a:pPr>
            <a:endParaRPr b="0" lang="en-US" sz="1800" spc="-1" strike="noStrike">
              <a:latin typeface="Arial"/>
            </a:endParaRPr>
          </a:p>
          <a:p>
            <a:pPr algn="ctr">
              <a:lnSpc>
                <a:spcPct val="150000"/>
              </a:lnSpc>
              <a:spcBef>
                <a:spcPts val="1001"/>
              </a:spcBef>
            </a:pPr>
            <a:r>
              <a:rPr b="0" lang="en-US" sz="2400" spc="-1" strike="noStrike">
                <a:solidFill>
                  <a:srgbClr val="ffffff"/>
                </a:solidFill>
                <a:latin typeface="Century Gothic"/>
                <a:ea typeface="DejaVu Sans"/>
              </a:rPr>
              <a:t>AKINLONU ENIOLA OLUWATOBI</a:t>
            </a:r>
            <a:endParaRPr b="0" lang="en-US" sz="2400" spc="-1" strike="noStrike">
              <a:latin typeface="Arial"/>
            </a:endParaRPr>
          </a:p>
          <a:p>
            <a:pPr algn="ctr">
              <a:lnSpc>
                <a:spcPct val="150000"/>
              </a:lnSpc>
              <a:spcBef>
                <a:spcPts val="1001"/>
              </a:spcBef>
            </a:pPr>
            <a:r>
              <a:rPr b="0" lang="en-US" sz="2400" spc="-1" strike="noStrike">
                <a:solidFill>
                  <a:srgbClr val="ffffff"/>
                </a:solidFill>
                <a:latin typeface="Century Gothic"/>
                <a:ea typeface="DejaVu Sans"/>
              </a:rPr>
              <a:t>150502043</a:t>
            </a:r>
            <a:endParaRPr b="0" lang="en-US" sz="2400" spc="-1" strike="noStrike">
              <a:latin typeface="Arial"/>
            </a:endParaRPr>
          </a:p>
          <a:p>
            <a:pPr algn="ctr">
              <a:lnSpc>
                <a:spcPct val="150000"/>
              </a:lnSpc>
              <a:spcBef>
                <a:spcPts val="1001"/>
              </a:spcBef>
            </a:pPr>
            <a:r>
              <a:rPr b="0" lang="en-US" sz="2400" spc="-1" strike="noStrike">
                <a:solidFill>
                  <a:srgbClr val="ffffff"/>
                </a:solidFill>
                <a:latin typeface="Century Gothic"/>
                <a:ea typeface="DejaVu Sans"/>
              </a:rPr>
              <a:t>COMPUTER SCIENCE</a:t>
            </a:r>
            <a:endParaRPr b="0" lang="en-US" sz="2400" spc="-1" strike="noStrike">
              <a:latin typeface="Arial"/>
            </a:endParaRPr>
          </a:p>
        </p:txBody>
      </p:sp>
      <p:pic>
        <p:nvPicPr>
          <p:cNvPr id="134" name="Picture 5" descr=""/>
          <p:cNvPicPr/>
          <p:nvPr/>
        </p:nvPicPr>
        <p:blipFill>
          <a:blip r:embed="rId1"/>
          <a:stretch/>
        </p:blipFill>
        <p:spPr>
          <a:xfrm>
            <a:off x="9777960" y="585360"/>
            <a:ext cx="1888200" cy="23104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45920" y="182880"/>
            <a:ext cx="10149480" cy="127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EXPECTED CONTRIBUTION TO KNOWLEDGE</a:t>
            </a:r>
            <a:endParaRPr b="0" lang="en-US" sz="3600" spc="-1" strike="noStrike">
              <a:latin typeface="Arial"/>
            </a:endParaRPr>
          </a:p>
        </p:txBody>
      </p:sp>
      <p:sp>
        <p:nvSpPr>
          <p:cNvPr id="151" name="CustomShape 2"/>
          <p:cNvSpPr/>
          <p:nvPr/>
        </p:nvSpPr>
        <p:spPr>
          <a:xfrm>
            <a:off x="1920240" y="2133720"/>
            <a:ext cx="10058040" cy="44496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Reduce workloads</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Eliminate many of the most tedious task at all levels of school administration</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Fast and lightweight and error-free system</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Alluring user interface</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Eventually, a brand new portal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238120" y="1034640"/>
            <a:ext cx="8914320" cy="458928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endParaRPr b="0" lang="en-US" sz="1800" spc="-1" strike="noStrike">
              <a:latin typeface="Arial"/>
            </a:endParaRPr>
          </a:p>
          <a:p>
            <a:pPr algn="ctr">
              <a:lnSpc>
                <a:spcPct val="100000"/>
              </a:lnSpc>
              <a:spcBef>
                <a:spcPts val="1001"/>
              </a:spcBef>
            </a:pPr>
            <a:r>
              <a:rPr b="1" lang="en-US" sz="8800" spc="-1" strike="noStrike">
                <a:solidFill>
                  <a:srgbClr val="ffffff"/>
                </a:solidFill>
                <a:latin typeface="Century Gothic"/>
                <a:ea typeface="DejaVu Sans"/>
              </a:rPr>
              <a:t>CONCLUSION</a:t>
            </a:r>
            <a:endParaRPr b="0" lang="en-US" sz="8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593080" y="624240"/>
            <a:ext cx="8910720" cy="127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3600" spc="-1" strike="noStrike">
                <a:solidFill>
                  <a:srgbClr val="ffffff"/>
                </a:solidFill>
                <a:latin typeface="Century Gothic"/>
                <a:ea typeface="DejaVu Sans"/>
              </a:rPr>
              <a:t>REFERENCES</a:t>
            </a:r>
            <a:endParaRPr b="0" lang="en-US" sz="3600" spc="-1" strike="noStrike">
              <a:latin typeface="Arial"/>
            </a:endParaRPr>
          </a:p>
        </p:txBody>
      </p:sp>
      <p:sp>
        <p:nvSpPr>
          <p:cNvPr id="154" name="CustomShape 2"/>
          <p:cNvSpPr/>
          <p:nvPr/>
        </p:nvSpPr>
        <p:spPr>
          <a:xfrm>
            <a:off x="1737360" y="1851120"/>
            <a:ext cx="9766080" cy="39092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Techopedia (2019). Web portal Retrieved June 25, 2019, from https://www.techopedia.com/definition/17352/web-portal</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Margaret Rouse (2019). Web application(Web app) Retrieved June 25, 2019, from </a:t>
            </a:r>
            <a:r>
              <a:rPr b="0" lang="en-US" sz="2000" spc="-1" strike="noStrike" u="sng">
                <a:solidFill>
                  <a:srgbClr val="f55cf9"/>
                </a:solidFill>
                <a:uFillTx/>
                <a:latin typeface="Sansation"/>
                <a:ea typeface="DejaVu Sans"/>
                <a:hlinkClick r:id="rId1"/>
              </a:rPr>
              <a:t>https://searchsoftwarequality.techtarget.com/definition/Web-application-Web-app</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Rochet Snorrein (2017). CodeIgniter Dynamics. Retrieved June 25, 2019 from </a:t>
            </a:r>
            <a:r>
              <a:rPr b="0" lang="en-US" sz="2000" spc="-1" strike="noStrike" u="sng">
                <a:solidFill>
                  <a:srgbClr val="f55cf9"/>
                </a:solidFill>
                <a:uFillTx/>
                <a:latin typeface="Sansation"/>
                <a:ea typeface="DejaVu Sans"/>
                <a:hlinkClick r:id="rId2"/>
              </a:rPr>
              <a:t>https://www.hostinger.com/tutorials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059560" y="618840"/>
            <a:ext cx="8006760" cy="5049720"/>
          </a:xfrm>
          <a:custGeom>
            <a:avLst/>
            <a:gdLst/>
            <a:ahLst/>
            <a:rect l="0" t="0" r="r" b="b"/>
            <a:pathLst>
              <a:path w="22243" h="14028">
                <a:moveTo>
                  <a:pt x="0" y="7014"/>
                </a:moveTo>
                <a:lnTo>
                  <a:pt x="3" y="6839"/>
                </a:lnTo>
                <a:lnTo>
                  <a:pt x="14" y="6664"/>
                </a:lnTo>
                <a:lnTo>
                  <a:pt x="31" y="6490"/>
                </a:lnTo>
                <a:lnTo>
                  <a:pt x="55" y="6316"/>
                </a:lnTo>
                <a:lnTo>
                  <a:pt x="86" y="6142"/>
                </a:lnTo>
                <a:lnTo>
                  <a:pt x="124" y="5969"/>
                </a:lnTo>
                <a:lnTo>
                  <a:pt x="169" y="5796"/>
                </a:lnTo>
                <a:lnTo>
                  <a:pt x="221" y="5624"/>
                </a:lnTo>
                <a:lnTo>
                  <a:pt x="279" y="5453"/>
                </a:lnTo>
                <a:lnTo>
                  <a:pt x="344" y="5283"/>
                </a:lnTo>
                <a:lnTo>
                  <a:pt x="416" y="5114"/>
                </a:lnTo>
                <a:lnTo>
                  <a:pt x="494" y="4947"/>
                </a:lnTo>
                <a:lnTo>
                  <a:pt x="579" y="4780"/>
                </a:lnTo>
                <a:lnTo>
                  <a:pt x="671" y="4615"/>
                </a:lnTo>
                <a:lnTo>
                  <a:pt x="769" y="4451"/>
                </a:lnTo>
                <a:lnTo>
                  <a:pt x="873" y="4290"/>
                </a:lnTo>
                <a:lnTo>
                  <a:pt x="984" y="4129"/>
                </a:lnTo>
                <a:lnTo>
                  <a:pt x="1101" y="3971"/>
                </a:lnTo>
                <a:lnTo>
                  <a:pt x="1225" y="3814"/>
                </a:lnTo>
                <a:lnTo>
                  <a:pt x="1354" y="3660"/>
                </a:lnTo>
                <a:lnTo>
                  <a:pt x="1490" y="3507"/>
                </a:lnTo>
                <a:lnTo>
                  <a:pt x="1632" y="3357"/>
                </a:lnTo>
                <a:lnTo>
                  <a:pt x="1779" y="3209"/>
                </a:lnTo>
                <a:lnTo>
                  <a:pt x="1932" y="3063"/>
                </a:lnTo>
                <a:lnTo>
                  <a:pt x="2091" y="2920"/>
                </a:lnTo>
                <a:lnTo>
                  <a:pt x="2256" y="2779"/>
                </a:lnTo>
                <a:lnTo>
                  <a:pt x="2426" y="2641"/>
                </a:lnTo>
                <a:lnTo>
                  <a:pt x="2602" y="2505"/>
                </a:lnTo>
                <a:lnTo>
                  <a:pt x="2783" y="2373"/>
                </a:lnTo>
                <a:lnTo>
                  <a:pt x="2969" y="2243"/>
                </a:lnTo>
                <a:lnTo>
                  <a:pt x="3160" y="2117"/>
                </a:lnTo>
                <a:lnTo>
                  <a:pt x="3356" y="1993"/>
                </a:lnTo>
                <a:lnTo>
                  <a:pt x="3557" y="1872"/>
                </a:lnTo>
                <a:lnTo>
                  <a:pt x="3762" y="1755"/>
                </a:lnTo>
                <a:lnTo>
                  <a:pt x="3973" y="1641"/>
                </a:lnTo>
                <a:lnTo>
                  <a:pt x="4187" y="1530"/>
                </a:lnTo>
                <a:lnTo>
                  <a:pt x="4406" y="1423"/>
                </a:lnTo>
                <a:lnTo>
                  <a:pt x="4629" y="1319"/>
                </a:lnTo>
                <a:lnTo>
                  <a:pt x="4856" y="1219"/>
                </a:lnTo>
                <a:lnTo>
                  <a:pt x="5087" y="1122"/>
                </a:lnTo>
                <a:lnTo>
                  <a:pt x="5322" y="1029"/>
                </a:lnTo>
                <a:lnTo>
                  <a:pt x="5560" y="940"/>
                </a:lnTo>
                <a:lnTo>
                  <a:pt x="5802" y="854"/>
                </a:lnTo>
                <a:lnTo>
                  <a:pt x="6047" y="772"/>
                </a:lnTo>
                <a:lnTo>
                  <a:pt x="6296" y="695"/>
                </a:lnTo>
                <a:lnTo>
                  <a:pt x="6547" y="621"/>
                </a:lnTo>
                <a:lnTo>
                  <a:pt x="6801" y="551"/>
                </a:lnTo>
                <a:lnTo>
                  <a:pt x="7058" y="485"/>
                </a:lnTo>
                <a:lnTo>
                  <a:pt x="7317" y="423"/>
                </a:lnTo>
                <a:lnTo>
                  <a:pt x="7579" y="365"/>
                </a:lnTo>
                <a:lnTo>
                  <a:pt x="7843" y="312"/>
                </a:lnTo>
                <a:lnTo>
                  <a:pt x="8109" y="262"/>
                </a:lnTo>
                <a:lnTo>
                  <a:pt x="8377" y="217"/>
                </a:lnTo>
                <a:lnTo>
                  <a:pt x="8646" y="176"/>
                </a:lnTo>
                <a:lnTo>
                  <a:pt x="8917" y="139"/>
                </a:lnTo>
                <a:lnTo>
                  <a:pt x="9190" y="107"/>
                </a:lnTo>
                <a:lnTo>
                  <a:pt x="9464" y="78"/>
                </a:lnTo>
                <a:lnTo>
                  <a:pt x="9738" y="54"/>
                </a:lnTo>
                <a:lnTo>
                  <a:pt x="10014" y="35"/>
                </a:lnTo>
                <a:lnTo>
                  <a:pt x="10290" y="20"/>
                </a:lnTo>
                <a:lnTo>
                  <a:pt x="10567" y="9"/>
                </a:lnTo>
                <a:lnTo>
                  <a:pt x="10844" y="2"/>
                </a:lnTo>
                <a:lnTo>
                  <a:pt x="11121" y="0"/>
                </a:lnTo>
                <a:lnTo>
                  <a:pt x="11398" y="2"/>
                </a:lnTo>
                <a:lnTo>
                  <a:pt x="11675" y="9"/>
                </a:lnTo>
                <a:lnTo>
                  <a:pt x="11952" y="20"/>
                </a:lnTo>
                <a:lnTo>
                  <a:pt x="12228" y="35"/>
                </a:lnTo>
                <a:lnTo>
                  <a:pt x="12504" y="54"/>
                </a:lnTo>
                <a:lnTo>
                  <a:pt x="12778" y="78"/>
                </a:lnTo>
                <a:lnTo>
                  <a:pt x="13052" y="107"/>
                </a:lnTo>
                <a:lnTo>
                  <a:pt x="13325" y="139"/>
                </a:lnTo>
                <a:lnTo>
                  <a:pt x="13596" y="176"/>
                </a:lnTo>
                <a:lnTo>
                  <a:pt x="13865" y="217"/>
                </a:lnTo>
                <a:lnTo>
                  <a:pt x="14133" y="262"/>
                </a:lnTo>
                <a:lnTo>
                  <a:pt x="14399" y="312"/>
                </a:lnTo>
                <a:lnTo>
                  <a:pt x="14663" y="365"/>
                </a:lnTo>
                <a:lnTo>
                  <a:pt x="14925" y="423"/>
                </a:lnTo>
                <a:lnTo>
                  <a:pt x="15184" y="485"/>
                </a:lnTo>
                <a:lnTo>
                  <a:pt x="15441" y="551"/>
                </a:lnTo>
                <a:lnTo>
                  <a:pt x="15695" y="621"/>
                </a:lnTo>
                <a:lnTo>
                  <a:pt x="15946" y="695"/>
                </a:lnTo>
                <a:lnTo>
                  <a:pt x="16195" y="772"/>
                </a:lnTo>
                <a:lnTo>
                  <a:pt x="16440" y="854"/>
                </a:lnTo>
                <a:lnTo>
                  <a:pt x="16682" y="940"/>
                </a:lnTo>
                <a:lnTo>
                  <a:pt x="16920" y="1029"/>
                </a:lnTo>
                <a:lnTo>
                  <a:pt x="17155" y="1122"/>
                </a:lnTo>
                <a:lnTo>
                  <a:pt x="17386" y="1219"/>
                </a:lnTo>
                <a:lnTo>
                  <a:pt x="17613" y="1319"/>
                </a:lnTo>
                <a:lnTo>
                  <a:pt x="17836" y="1423"/>
                </a:lnTo>
                <a:lnTo>
                  <a:pt x="18055" y="1530"/>
                </a:lnTo>
                <a:lnTo>
                  <a:pt x="18269" y="1641"/>
                </a:lnTo>
                <a:lnTo>
                  <a:pt x="18480" y="1755"/>
                </a:lnTo>
                <a:lnTo>
                  <a:pt x="18685" y="1872"/>
                </a:lnTo>
                <a:lnTo>
                  <a:pt x="18886" y="1993"/>
                </a:lnTo>
                <a:lnTo>
                  <a:pt x="19082" y="2117"/>
                </a:lnTo>
                <a:lnTo>
                  <a:pt x="19273" y="2243"/>
                </a:lnTo>
                <a:lnTo>
                  <a:pt x="19459" y="2373"/>
                </a:lnTo>
                <a:lnTo>
                  <a:pt x="19640" y="2505"/>
                </a:lnTo>
                <a:lnTo>
                  <a:pt x="19816" y="2641"/>
                </a:lnTo>
                <a:lnTo>
                  <a:pt x="19986" y="2779"/>
                </a:lnTo>
                <a:lnTo>
                  <a:pt x="20151" y="2920"/>
                </a:lnTo>
                <a:lnTo>
                  <a:pt x="20310" y="3063"/>
                </a:lnTo>
                <a:lnTo>
                  <a:pt x="20463" y="3209"/>
                </a:lnTo>
                <a:lnTo>
                  <a:pt x="20610" y="3357"/>
                </a:lnTo>
                <a:lnTo>
                  <a:pt x="20752" y="3507"/>
                </a:lnTo>
                <a:lnTo>
                  <a:pt x="20888" y="3660"/>
                </a:lnTo>
                <a:lnTo>
                  <a:pt x="21017" y="3814"/>
                </a:lnTo>
                <a:lnTo>
                  <a:pt x="21141" y="3971"/>
                </a:lnTo>
                <a:lnTo>
                  <a:pt x="21258" y="4129"/>
                </a:lnTo>
                <a:lnTo>
                  <a:pt x="21369" y="4290"/>
                </a:lnTo>
                <a:lnTo>
                  <a:pt x="21473" y="4451"/>
                </a:lnTo>
                <a:lnTo>
                  <a:pt x="21571" y="4615"/>
                </a:lnTo>
                <a:lnTo>
                  <a:pt x="21663" y="4780"/>
                </a:lnTo>
                <a:lnTo>
                  <a:pt x="21748" y="4947"/>
                </a:lnTo>
                <a:lnTo>
                  <a:pt x="21826" y="5114"/>
                </a:lnTo>
                <a:lnTo>
                  <a:pt x="21898" y="5283"/>
                </a:lnTo>
                <a:lnTo>
                  <a:pt x="21963" y="5453"/>
                </a:lnTo>
                <a:lnTo>
                  <a:pt x="22021" y="5624"/>
                </a:lnTo>
                <a:lnTo>
                  <a:pt x="22073" y="5796"/>
                </a:lnTo>
                <a:lnTo>
                  <a:pt x="22118" y="5969"/>
                </a:lnTo>
                <a:lnTo>
                  <a:pt x="22156" y="6142"/>
                </a:lnTo>
                <a:lnTo>
                  <a:pt x="22187" y="6316"/>
                </a:lnTo>
                <a:lnTo>
                  <a:pt x="22211" y="6490"/>
                </a:lnTo>
                <a:lnTo>
                  <a:pt x="22228" y="6664"/>
                </a:lnTo>
                <a:lnTo>
                  <a:pt x="22239" y="6839"/>
                </a:lnTo>
                <a:lnTo>
                  <a:pt x="22242" y="7014"/>
                </a:lnTo>
                <a:moveTo>
                  <a:pt x="5560" y="7014"/>
                </a:moveTo>
                <a:lnTo>
                  <a:pt x="5562" y="6927"/>
                </a:lnTo>
                <a:lnTo>
                  <a:pt x="5567" y="6839"/>
                </a:lnTo>
                <a:lnTo>
                  <a:pt x="5576" y="6752"/>
                </a:lnTo>
                <a:lnTo>
                  <a:pt x="5588" y="6665"/>
                </a:lnTo>
                <a:lnTo>
                  <a:pt x="5603" y="6578"/>
                </a:lnTo>
                <a:lnTo>
                  <a:pt x="5622" y="6491"/>
                </a:lnTo>
                <a:lnTo>
                  <a:pt x="5644" y="6405"/>
                </a:lnTo>
                <a:lnTo>
                  <a:pt x="5670" y="6319"/>
                </a:lnTo>
                <a:lnTo>
                  <a:pt x="5699" y="6234"/>
                </a:lnTo>
                <a:lnTo>
                  <a:pt x="5732" y="6149"/>
                </a:lnTo>
                <a:lnTo>
                  <a:pt x="5768" y="6064"/>
                </a:lnTo>
                <a:lnTo>
                  <a:pt x="5807" y="5980"/>
                </a:lnTo>
                <a:lnTo>
                  <a:pt x="5850" y="5897"/>
                </a:lnTo>
                <a:lnTo>
                  <a:pt x="5895" y="5815"/>
                </a:lnTo>
                <a:lnTo>
                  <a:pt x="5944" y="5733"/>
                </a:lnTo>
                <a:lnTo>
                  <a:pt x="5997" y="5652"/>
                </a:lnTo>
                <a:lnTo>
                  <a:pt x="6052" y="5572"/>
                </a:lnTo>
                <a:lnTo>
                  <a:pt x="6111" y="5492"/>
                </a:lnTo>
                <a:lnTo>
                  <a:pt x="6172" y="5414"/>
                </a:lnTo>
                <a:lnTo>
                  <a:pt x="6237" y="5337"/>
                </a:lnTo>
                <a:lnTo>
                  <a:pt x="6305" y="5261"/>
                </a:lnTo>
                <a:lnTo>
                  <a:pt x="6376" y="5185"/>
                </a:lnTo>
                <a:lnTo>
                  <a:pt x="6449" y="5111"/>
                </a:lnTo>
                <a:lnTo>
                  <a:pt x="6526" y="5038"/>
                </a:lnTo>
                <a:lnTo>
                  <a:pt x="6606" y="4967"/>
                </a:lnTo>
                <a:lnTo>
                  <a:pt x="6688" y="4896"/>
                </a:lnTo>
                <a:lnTo>
                  <a:pt x="6773" y="4827"/>
                </a:lnTo>
                <a:lnTo>
                  <a:pt x="6861" y="4760"/>
                </a:lnTo>
                <a:lnTo>
                  <a:pt x="6951" y="4693"/>
                </a:lnTo>
                <a:lnTo>
                  <a:pt x="7044" y="4629"/>
                </a:lnTo>
                <a:lnTo>
                  <a:pt x="7140" y="4565"/>
                </a:lnTo>
                <a:lnTo>
                  <a:pt x="7238" y="4503"/>
                </a:lnTo>
                <a:lnTo>
                  <a:pt x="7338" y="4443"/>
                </a:lnTo>
                <a:lnTo>
                  <a:pt x="7441" y="4385"/>
                </a:lnTo>
                <a:lnTo>
                  <a:pt x="7546" y="4327"/>
                </a:lnTo>
                <a:lnTo>
                  <a:pt x="7653" y="4272"/>
                </a:lnTo>
                <a:lnTo>
                  <a:pt x="7763" y="4218"/>
                </a:lnTo>
                <a:lnTo>
                  <a:pt x="7874" y="4167"/>
                </a:lnTo>
                <a:lnTo>
                  <a:pt x="7988" y="4116"/>
                </a:lnTo>
                <a:lnTo>
                  <a:pt x="8103" y="4068"/>
                </a:lnTo>
                <a:lnTo>
                  <a:pt x="8221" y="4022"/>
                </a:lnTo>
                <a:lnTo>
                  <a:pt x="8340" y="3977"/>
                </a:lnTo>
                <a:lnTo>
                  <a:pt x="8461" y="3934"/>
                </a:lnTo>
                <a:lnTo>
                  <a:pt x="8583" y="3893"/>
                </a:lnTo>
                <a:lnTo>
                  <a:pt x="8708" y="3854"/>
                </a:lnTo>
                <a:lnTo>
                  <a:pt x="8833" y="3817"/>
                </a:lnTo>
                <a:lnTo>
                  <a:pt x="8960" y="3782"/>
                </a:lnTo>
                <a:lnTo>
                  <a:pt x="9089" y="3749"/>
                </a:lnTo>
                <a:lnTo>
                  <a:pt x="9218" y="3718"/>
                </a:lnTo>
                <a:lnTo>
                  <a:pt x="9349" y="3690"/>
                </a:lnTo>
                <a:lnTo>
                  <a:pt x="9481" y="3663"/>
                </a:lnTo>
                <a:lnTo>
                  <a:pt x="9614" y="3638"/>
                </a:lnTo>
                <a:lnTo>
                  <a:pt x="9748" y="3615"/>
                </a:lnTo>
                <a:lnTo>
                  <a:pt x="9883" y="3595"/>
                </a:lnTo>
                <a:lnTo>
                  <a:pt x="10018" y="3577"/>
                </a:lnTo>
                <a:lnTo>
                  <a:pt x="10155" y="3560"/>
                </a:lnTo>
                <a:lnTo>
                  <a:pt x="10291" y="3546"/>
                </a:lnTo>
                <a:lnTo>
                  <a:pt x="10429" y="3534"/>
                </a:lnTo>
                <a:lnTo>
                  <a:pt x="10566" y="3524"/>
                </a:lnTo>
                <a:lnTo>
                  <a:pt x="10705" y="3517"/>
                </a:lnTo>
                <a:lnTo>
                  <a:pt x="10843" y="3511"/>
                </a:lnTo>
                <a:lnTo>
                  <a:pt x="10981" y="3508"/>
                </a:lnTo>
                <a:lnTo>
                  <a:pt x="11120" y="3507"/>
                </a:lnTo>
                <a:lnTo>
                  <a:pt x="11259" y="3508"/>
                </a:lnTo>
                <a:lnTo>
                  <a:pt x="11397" y="3511"/>
                </a:lnTo>
                <a:lnTo>
                  <a:pt x="11535" y="3517"/>
                </a:lnTo>
                <a:lnTo>
                  <a:pt x="11674" y="3524"/>
                </a:lnTo>
                <a:lnTo>
                  <a:pt x="11811" y="3534"/>
                </a:lnTo>
                <a:lnTo>
                  <a:pt x="11949" y="3546"/>
                </a:lnTo>
                <a:lnTo>
                  <a:pt x="12085" y="3560"/>
                </a:lnTo>
                <a:lnTo>
                  <a:pt x="12222" y="3577"/>
                </a:lnTo>
                <a:lnTo>
                  <a:pt x="12357" y="3595"/>
                </a:lnTo>
                <a:lnTo>
                  <a:pt x="12492" y="3615"/>
                </a:lnTo>
                <a:lnTo>
                  <a:pt x="12626" y="3638"/>
                </a:lnTo>
                <a:lnTo>
                  <a:pt x="12759" y="3663"/>
                </a:lnTo>
                <a:lnTo>
                  <a:pt x="12891" y="3690"/>
                </a:lnTo>
                <a:lnTo>
                  <a:pt x="13022" y="3718"/>
                </a:lnTo>
                <a:lnTo>
                  <a:pt x="13151" y="3749"/>
                </a:lnTo>
                <a:lnTo>
                  <a:pt x="13280" y="3782"/>
                </a:lnTo>
                <a:lnTo>
                  <a:pt x="13407" y="3817"/>
                </a:lnTo>
                <a:lnTo>
                  <a:pt x="13532" y="3854"/>
                </a:lnTo>
                <a:lnTo>
                  <a:pt x="13657" y="3893"/>
                </a:lnTo>
                <a:lnTo>
                  <a:pt x="13779" y="3934"/>
                </a:lnTo>
                <a:lnTo>
                  <a:pt x="13900" y="3977"/>
                </a:lnTo>
                <a:lnTo>
                  <a:pt x="14019" y="4022"/>
                </a:lnTo>
                <a:lnTo>
                  <a:pt x="14137" y="4068"/>
                </a:lnTo>
                <a:lnTo>
                  <a:pt x="14252" y="4116"/>
                </a:lnTo>
                <a:lnTo>
                  <a:pt x="14366" y="4167"/>
                </a:lnTo>
                <a:lnTo>
                  <a:pt x="14477" y="4218"/>
                </a:lnTo>
                <a:lnTo>
                  <a:pt x="14587" y="4272"/>
                </a:lnTo>
                <a:lnTo>
                  <a:pt x="14694" y="4327"/>
                </a:lnTo>
                <a:lnTo>
                  <a:pt x="14799" y="4385"/>
                </a:lnTo>
                <a:lnTo>
                  <a:pt x="14902" y="4443"/>
                </a:lnTo>
                <a:lnTo>
                  <a:pt x="15002" y="4503"/>
                </a:lnTo>
                <a:lnTo>
                  <a:pt x="15100" y="4565"/>
                </a:lnTo>
                <a:lnTo>
                  <a:pt x="15196" y="4629"/>
                </a:lnTo>
                <a:lnTo>
                  <a:pt x="15289" y="4693"/>
                </a:lnTo>
                <a:lnTo>
                  <a:pt x="15379" y="4760"/>
                </a:lnTo>
                <a:lnTo>
                  <a:pt x="15467" y="4827"/>
                </a:lnTo>
                <a:lnTo>
                  <a:pt x="15552" y="4896"/>
                </a:lnTo>
                <a:lnTo>
                  <a:pt x="15634" y="4967"/>
                </a:lnTo>
                <a:lnTo>
                  <a:pt x="15714" y="5038"/>
                </a:lnTo>
                <a:lnTo>
                  <a:pt x="15791" y="5111"/>
                </a:lnTo>
                <a:lnTo>
                  <a:pt x="15864" y="5185"/>
                </a:lnTo>
                <a:lnTo>
                  <a:pt x="15935" y="5261"/>
                </a:lnTo>
                <a:lnTo>
                  <a:pt x="16003" y="5337"/>
                </a:lnTo>
                <a:lnTo>
                  <a:pt x="16068" y="5414"/>
                </a:lnTo>
                <a:lnTo>
                  <a:pt x="16129" y="5492"/>
                </a:lnTo>
                <a:lnTo>
                  <a:pt x="16188" y="5572"/>
                </a:lnTo>
                <a:lnTo>
                  <a:pt x="16243" y="5652"/>
                </a:lnTo>
                <a:lnTo>
                  <a:pt x="16296" y="5733"/>
                </a:lnTo>
                <a:lnTo>
                  <a:pt x="16345" y="5815"/>
                </a:lnTo>
                <a:lnTo>
                  <a:pt x="16390" y="5897"/>
                </a:lnTo>
                <a:lnTo>
                  <a:pt x="16433" y="5980"/>
                </a:lnTo>
                <a:lnTo>
                  <a:pt x="16472" y="6064"/>
                </a:lnTo>
                <a:lnTo>
                  <a:pt x="16508" y="6149"/>
                </a:lnTo>
                <a:lnTo>
                  <a:pt x="16541" y="6234"/>
                </a:lnTo>
                <a:lnTo>
                  <a:pt x="16570" y="6319"/>
                </a:lnTo>
                <a:lnTo>
                  <a:pt x="16596" y="6405"/>
                </a:lnTo>
                <a:lnTo>
                  <a:pt x="16618" y="6491"/>
                </a:lnTo>
                <a:lnTo>
                  <a:pt x="16637" y="6578"/>
                </a:lnTo>
                <a:lnTo>
                  <a:pt x="16652" y="6665"/>
                </a:lnTo>
                <a:lnTo>
                  <a:pt x="16664" y="6752"/>
                </a:lnTo>
                <a:lnTo>
                  <a:pt x="16673" y="6839"/>
                </a:lnTo>
                <a:lnTo>
                  <a:pt x="16678" y="6927"/>
                </a:lnTo>
                <a:lnTo>
                  <a:pt x="16680" y="7014"/>
                </a:lnTo>
                <a:moveTo>
                  <a:pt x="6305" y="5260"/>
                </a:moveTo>
                <a:lnTo>
                  <a:pt x="15936" y="5260"/>
                </a:lnTo>
                <a:moveTo>
                  <a:pt x="6305" y="8767"/>
                </a:moveTo>
                <a:lnTo>
                  <a:pt x="15936" y="8767"/>
                </a:lnTo>
                <a:moveTo>
                  <a:pt x="5560" y="7014"/>
                </a:moveTo>
                <a:lnTo>
                  <a:pt x="5562" y="7101"/>
                </a:lnTo>
                <a:lnTo>
                  <a:pt x="5567" y="7189"/>
                </a:lnTo>
                <a:lnTo>
                  <a:pt x="5576" y="7276"/>
                </a:lnTo>
                <a:lnTo>
                  <a:pt x="5588" y="7363"/>
                </a:lnTo>
                <a:lnTo>
                  <a:pt x="5603" y="7450"/>
                </a:lnTo>
                <a:lnTo>
                  <a:pt x="5622" y="7537"/>
                </a:lnTo>
                <a:lnTo>
                  <a:pt x="5644" y="7623"/>
                </a:lnTo>
                <a:lnTo>
                  <a:pt x="5670" y="7709"/>
                </a:lnTo>
                <a:lnTo>
                  <a:pt x="5699" y="7794"/>
                </a:lnTo>
                <a:lnTo>
                  <a:pt x="5732" y="7879"/>
                </a:lnTo>
                <a:lnTo>
                  <a:pt x="5768" y="7964"/>
                </a:lnTo>
                <a:lnTo>
                  <a:pt x="5807" y="8048"/>
                </a:lnTo>
                <a:lnTo>
                  <a:pt x="5850" y="8131"/>
                </a:lnTo>
                <a:lnTo>
                  <a:pt x="5895" y="8213"/>
                </a:lnTo>
                <a:lnTo>
                  <a:pt x="5944" y="8295"/>
                </a:lnTo>
                <a:lnTo>
                  <a:pt x="5997" y="8376"/>
                </a:lnTo>
                <a:lnTo>
                  <a:pt x="6052" y="8456"/>
                </a:lnTo>
                <a:lnTo>
                  <a:pt x="6111" y="8536"/>
                </a:lnTo>
                <a:lnTo>
                  <a:pt x="6172" y="8614"/>
                </a:lnTo>
                <a:lnTo>
                  <a:pt x="6237" y="8691"/>
                </a:lnTo>
                <a:lnTo>
                  <a:pt x="6305" y="8768"/>
                </a:lnTo>
                <a:lnTo>
                  <a:pt x="6376" y="8843"/>
                </a:lnTo>
                <a:lnTo>
                  <a:pt x="6449" y="8917"/>
                </a:lnTo>
                <a:lnTo>
                  <a:pt x="6526" y="8990"/>
                </a:lnTo>
                <a:lnTo>
                  <a:pt x="6606" y="9061"/>
                </a:lnTo>
                <a:lnTo>
                  <a:pt x="6688" y="9132"/>
                </a:lnTo>
                <a:lnTo>
                  <a:pt x="6773" y="9201"/>
                </a:lnTo>
                <a:lnTo>
                  <a:pt x="6861" y="9268"/>
                </a:lnTo>
                <a:lnTo>
                  <a:pt x="6951" y="9335"/>
                </a:lnTo>
                <a:lnTo>
                  <a:pt x="7044" y="9399"/>
                </a:lnTo>
                <a:lnTo>
                  <a:pt x="7140" y="9463"/>
                </a:lnTo>
                <a:lnTo>
                  <a:pt x="7238" y="9525"/>
                </a:lnTo>
                <a:lnTo>
                  <a:pt x="7338" y="9585"/>
                </a:lnTo>
                <a:lnTo>
                  <a:pt x="7441" y="9643"/>
                </a:lnTo>
                <a:lnTo>
                  <a:pt x="7546" y="9701"/>
                </a:lnTo>
                <a:lnTo>
                  <a:pt x="7653" y="9756"/>
                </a:lnTo>
                <a:lnTo>
                  <a:pt x="7763" y="9810"/>
                </a:lnTo>
                <a:lnTo>
                  <a:pt x="7874" y="9861"/>
                </a:lnTo>
                <a:lnTo>
                  <a:pt x="7988" y="9912"/>
                </a:lnTo>
                <a:lnTo>
                  <a:pt x="8103" y="9960"/>
                </a:lnTo>
                <a:lnTo>
                  <a:pt x="8221" y="10006"/>
                </a:lnTo>
                <a:lnTo>
                  <a:pt x="8340" y="10051"/>
                </a:lnTo>
                <a:lnTo>
                  <a:pt x="8461" y="10094"/>
                </a:lnTo>
                <a:lnTo>
                  <a:pt x="8583" y="10135"/>
                </a:lnTo>
                <a:lnTo>
                  <a:pt x="8708" y="10174"/>
                </a:lnTo>
                <a:lnTo>
                  <a:pt x="8833" y="10211"/>
                </a:lnTo>
                <a:lnTo>
                  <a:pt x="8960" y="10246"/>
                </a:lnTo>
                <a:lnTo>
                  <a:pt x="9089" y="10279"/>
                </a:lnTo>
                <a:lnTo>
                  <a:pt x="9218" y="10310"/>
                </a:lnTo>
                <a:lnTo>
                  <a:pt x="9349" y="10338"/>
                </a:lnTo>
                <a:lnTo>
                  <a:pt x="9481" y="10365"/>
                </a:lnTo>
                <a:lnTo>
                  <a:pt x="9614" y="10390"/>
                </a:lnTo>
                <a:lnTo>
                  <a:pt x="9748" y="10413"/>
                </a:lnTo>
                <a:lnTo>
                  <a:pt x="9883" y="10433"/>
                </a:lnTo>
                <a:lnTo>
                  <a:pt x="10018" y="10451"/>
                </a:lnTo>
                <a:lnTo>
                  <a:pt x="10155" y="10468"/>
                </a:lnTo>
                <a:lnTo>
                  <a:pt x="10291" y="10482"/>
                </a:lnTo>
                <a:lnTo>
                  <a:pt x="10429" y="10494"/>
                </a:lnTo>
                <a:lnTo>
                  <a:pt x="10566" y="10504"/>
                </a:lnTo>
                <a:lnTo>
                  <a:pt x="10705" y="10511"/>
                </a:lnTo>
                <a:lnTo>
                  <a:pt x="10843" y="10517"/>
                </a:lnTo>
                <a:lnTo>
                  <a:pt x="10981" y="10520"/>
                </a:lnTo>
                <a:lnTo>
                  <a:pt x="11120" y="10521"/>
                </a:lnTo>
                <a:lnTo>
                  <a:pt x="11259" y="10520"/>
                </a:lnTo>
                <a:lnTo>
                  <a:pt x="11397" y="10517"/>
                </a:lnTo>
                <a:lnTo>
                  <a:pt x="11535" y="10511"/>
                </a:lnTo>
                <a:lnTo>
                  <a:pt x="11674" y="10504"/>
                </a:lnTo>
                <a:lnTo>
                  <a:pt x="11811" y="10494"/>
                </a:lnTo>
                <a:lnTo>
                  <a:pt x="11949" y="10482"/>
                </a:lnTo>
                <a:lnTo>
                  <a:pt x="12085" y="10468"/>
                </a:lnTo>
                <a:lnTo>
                  <a:pt x="12222" y="10451"/>
                </a:lnTo>
                <a:lnTo>
                  <a:pt x="12357" y="10433"/>
                </a:lnTo>
                <a:lnTo>
                  <a:pt x="12492" y="10413"/>
                </a:lnTo>
                <a:lnTo>
                  <a:pt x="12626" y="10390"/>
                </a:lnTo>
                <a:lnTo>
                  <a:pt x="12759" y="10365"/>
                </a:lnTo>
                <a:lnTo>
                  <a:pt x="12891" y="10338"/>
                </a:lnTo>
                <a:lnTo>
                  <a:pt x="13022" y="10310"/>
                </a:lnTo>
                <a:lnTo>
                  <a:pt x="13151" y="10279"/>
                </a:lnTo>
                <a:lnTo>
                  <a:pt x="13280" y="10246"/>
                </a:lnTo>
                <a:lnTo>
                  <a:pt x="13407" y="10211"/>
                </a:lnTo>
                <a:lnTo>
                  <a:pt x="13532" y="10174"/>
                </a:lnTo>
                <a:lnTo>
                  <a:pt x="13657" y="10135"/>
                </a:lnTo>
                <a:lnTo>
                  <a:pt x="13779" y="10094"/>
                </a:lnTo>
                <a:lnTo>
                  <a:pt x="13900" y="10051"/>
                </a:lnTo>
                <a:lnTo>
                  <a:pt x="14019" y="10006"/>
                </a:lnTo>
                <a:lnTo>
                  <a:pt x="14137" y="9960"/>
                </a:lnTo>
                <a:lnTo>
                  <a:pt x="14252" y="9912"/>
                </a:lnTo>
                <a:lnTo>
                  <a:pt x="14366" y="9861"/>
                </a:lnTo>
                <a:lnTo>
                  <a:pt x="14477" y="9810"/>
                </a:lnTo>
                <a:lnTo>
                  <a:pt x="14587" y="9756"/>
                </a:lnTo>
                <a:lnTo>
                  <a:pt x="14694" y="9701"/>
                </a:lnTo>
                <a:lnTo>
                  <a:pt x="14799" y="9643"/>
                </a:lnTo>
                <a:lnTo>
                  <a:pt x="14902" y="9585"/>
                </a:lnTo>
                <a:lnTo>
                  <a:pt x="15002" y="9525"/>
                </a:lnTo>
                <a:lnTo>
                  <a:pt x="15100" y="9463"/>
                </a:lnTo>
                <a:lnTo>
                  <a:pt x="15196" y="9399"/>
                </a:lnTo>
                <a:lnTo>
                  <a:pt x="15289" y="9335"/>
                </a:lnTo>
                <a:lnTo>
                  <a:pt x="15379" y="9268"/>
                </a:lnTo>
                <a:lnTo>
                  <a:pt x="15467" y="9201"/>
                </a:lnTo>
                <a:lnTo>
                  <a:pt x="15552" y="9132"/>
                </a:lnTo>
                <a:lnTo>
                  <a:pt x="15634" y="9061"/>
                </a:lnTo>
                <a:lnTo>
                  <a:pt x="15714" y="8990"/>
                </a:lnTo>
                <a:lnTo>
                  <a:pt x="15791" y="8917"/>
                </a:lnTo>
                <a:lnTo>
                  <a:pt x="15864" y="8843"/>
                </a:lnTo>
                <a:lnTo>
                  <a:pt x="15935" y="8767"/>
                </a:lnTo>
                <a:lnTo>
                  <a:pt x="16003" y="8691"/>
                </a:lnTo>
                <a:lnTo>
                  <a:pt x="16068" y="8614"/>
                </a:lnTo>
                <a:lnTo>
                  <a:pt x="16129" y="8536"/>
                </a:lnTo>
                <a:lnTo>
                  <a:pt x="16188" y="8456"/>
                </a:lnTo>
                <a:lnTo>
                  <a:pt x="16243" y="8376"/>
                </a:lnTo>
                <a:lnTo>
                  <a:pt x="16296" y="8295"/>
                </a:lnTo>
                <a:lnTo>
                  <a:pt x="16345" y="8213"/>
                </a:lnTo>
                <a:lnTo>
                  <a:pt x="16390" y="8131"/>
                </a:lnTo>
                <a:lnTo>
                  <a:pt x="16433" y="8048"/>
                </a:lnTo>
                <a:lnTo>
                  <a:pt x="16472" y="7964"/>
                </a:lnTo>
                <a:lnTo>
                  <a:pt x="16508" y="7879"/>
                </a:lnTo>
                <a:lnTo>
                  <a:pt x="16541" y="7794"/>
                </a:lnTo>
                <a:lnTo>
                  <a:pt x="16570" y="7709"/>
                </a:lnTo>
                <a:lnTo>
                  <a:pt x="16596" y="7623"/>
                </a:lnTo>
                <a:lnTo>
                  <a:pt x="16618" y="7537"/>
                </a:lnTo>
                <a:lnTo>
                  <a:pt x="16637" y="7450"/>
                </a:lnTo>
                <a:lnTo>
                  <a:pt x="16652" y="7363"/>
                </a:lnTo>
                <a:lnTo>
                  <a:pt x="16664" y="7276"/>
                </a:lnTo>
                <a:lnTo>
                  <a:pt x="16673" y="7189"/>
                </a:lnTo>
                <a:lnTo>
                  <a:pt x="16678" y="7101"/>
                </a:lnTo>
                <a:lnTo>
                  <a:pt x="16680" y="7014"/>
                </a:lnTo>
                <a:moveTo>
                  <a:pt x="0" y="7013"/>
                </a:moveTo>
                <a:lnTo>
                  <a:pt x="3" y="7187"/>
                </a:lnTo>
                <a:lnTo>
                  <a:pt x="14" y="7360"/>
                </a:lnTo>
                <a:lnTo>
                  <a:pt x="30" y="7533"/>
                </a:lnTo>
                <a:lnTo>
                  <a:pt x="54" y="7706"/>
                </a:lnTo>
                <a:lnTo>
                  <a:pt x="85" y="7878"/>
                </a:lnTo>
                <a:lnTo>
                  <a:pt x="122" y="8050"/>
                </a:lnTo>
                <a:lnTo>
                  <a:pt x="166" y="8222"/>
                </a:lnTo>
                <a:lnTo>
                  <a:pt x="217" y="8392"/>
                </a:lnTo>
                <a:lnTo>
                  <a:pt x="274" y="8562"/>
                </a:lnTo>
                <a:lnTo>
                  <a:pt x="338" y="8731"/>
                </a:lnTo>
                <a:lnTo>
                  <a:pt x="409" y="8898"/>
                </a:lnTo>
                <a:lnTo>
                  <a:pt x="486" y="9065"/>
                </a:lnTo>
                <a:lnTo>
                  <a:pt x="570" y="9230"/>
                </a:lnTo>
                <a:lnTo>
                  <a:pt x="660" y="9394"/>
                </a:lnTo>
                <a:lnTo>
                  <a:pt x="756" y="9557"/>
                </a:lnTo>
                <a:lnTo>
                  <a:pt x="859" y="9717"/>
                </a:lnTo>
                <a:lnTo>
                  <a:pt x="968" y="9877"/>
                </a:lnTo>
                <a:lnTo>
                  <a:pt x="1084" y="10034"/>
                </a:lnTo>
                <a:lnTo>
                  <a:pt x="1205" y="10190"/>
                </a:lnTo>
                <a:lnTo>
                  <a:pt x="1333" y="10344"/>
                </a:lnTo>
                <a:lnTo>
                  <a:pt x="1467" y="10495"/>
                </a:lnTo>
                <a:lnTo>
                  <a:pt x="1606" y="10645"/>
                </a:lnTo>
                <a:lnTo>
                  <a:pt x="1751" y="10792"/>
                </a:lnTo>
                <a:lnTo>
                  <a:pt x="1902" y="10937"/>
                </a:lnTo>
                <a:lnTo>
                  <a:pt x="2059" y="11080"/>
                </a:lnTo>
                <a:lnTo>
                  <a:pt x="2221" y="11220"/>
                </a:lnTo>
                <a:lnTo>
                  <a:pt x="2389" y="11358"/>
                </a:lnTo>
                <a:lnTo>
                  <a:pt x="2562" y="11492"/>
                </a:lnTo>
                <a:lnTo>
                  <a:pt x="2740" y="11625"/>
                </a:lnTo>
                <a:lnTo>
                  <a:pt x="2924" y="11754"/>
                </a:lnTo>
                <a:lnTo>
                  <a:pt x="3112" y="11880"/>
                </a:lnTo>
                <a:lnTo>
                  <a:pt x="3305" y="12004"/>
                </a:lnTo>
                <a:lnTo>
                  <a:pt x="3504" y="12124"/>
                </a:lnTo>
                <a:lnTo>
                  <a:pt x="3706" y="12242"/>
                </a:lnTo>
                <a:lnTo>
                  <a:pt x="3914" y="12356"/>
                </a:lnTo>
                <a:lnTo>
                  <a:pt x="4125" y="12466"/>
                </a:lnTo>
                <a:lnTo>
                  <a:pt x="4341" y="12574"/>
                </a:lnTo>
                <a:lnTo>
                  <a:pt x="4561" y="12678"/>
                </a:lnTo>
                <a:lnTo>
                  <a:pt x="4786" y="12779"/>
                </a:lnTo>
                <a:lnTo>
                  <a:pt x="5014" y="12876"/>
                </a:lnTo>
                <a:lnTo>
                  <a:pt x="5245" y="12969"/>
                </a:lnTo>
                <a:lnTo>
                  <a:pt x="5481" y="13059"/>
                </a:lnTo>
                <a:lnTo>
                  <a:pt x="5720" y="13145"/>
                </a:lnTo>
                <a:lnTo>
                  <a:pt x="5962" y="13228"/>
                </a:lnTo>
                <a:lnTo>
                  <a:pt x="6207" y="13306"/>
                </a:lnTo>
                <a:lnTo>
                  <a:pt x="6455" y="13381"/>
                </a:lnTo>
                <a:lnTo>
                  <a:pt x="6706" y="13452"/>
                </a:lnTo>
                <a:lnTo>
                  <a:pt x="6960" y="13519"/>
                </a:lnTo>
                <a:lnTo>
                  <a:pt x="7217" y="13582"/>
                </a:lnTo>
                <a:lnTo>
                  <a:pt x="7475" y="13640"/>
                </a:lnTo>
                <a:lnTo>
                  <a:pt x="7736" y="13695"/>
                </a:lnTo>
                <a:lnTo>
                  <a:pt x="8000" y="13746"/>
                </a:lnTo>
                <a:lnTo>
                  <a:pt x="8265" y="13793"/>
                </a:lnTo>
                <a:lnTo>
                  <a:pt x="8531" y="13835"/>
                </a:lnTo>
                <a:lnTo>
                  <a:pt x="8800" y="13873"/>
                </a:lnTo>
                <a:lnTo>
                  <a:pt x="9069" y="13908"/>
                </a:lnTo>
                <a:lnTo>
                  <a:pt x="9340" y="13938"/>
                </a:lnTo>
                <a:lnTo>
                  <a:pt x="9612" y="13963"/>
                </a:lnTo>
                <a:lnTo>
                  <a:pt x="9885" y="13985"/>
                </a:lnTo>
                <a:lnTo>
                  <a:pt x="10159" y="14002"/>
                </a:lnTo>
                <a:lnTo>
                  <a:pt x="10434" y="14015"/>
                </a:lnTo>
                <a:lnTo>
                  <a:pt x="10708" y="14023"/>
                </a:lnTo>
                <a:lnTo>
                  <a:pt x="10983" y="14027"/>
                </a:lnTo>
                <a:lnTo>
                  <a:pt x="11259" y="14027"/>
                </a:lnTo>
                <a:lnTo>
                  <a:pt x="11534" y="14023"/>
                </a:lnTo>
                <a:lnTo>
                  <a:pt x="11808" y="14015"/>
                </a:lnTo>
                <a:lnTo>
                  <a:pt x="12083" y="14002"/>
                </a:lnTo>
                <a:lnTo>
                  <a:pt x="12357" y="13985"/>
                </a:lnTo>
                <a:lnTo>
                  <a:pt x="12630" y="13963"/>
                </a:lnTo>
                <a:lnTo>
                  <a:pt x="12902" y="13938"/>
                </a:lnTo>
                <a:lnTo>
                  <a:pt x="13173" y="13908"/>
                </a:lnTo>
                <a:lnTo>
                  <a:pt x="13442" y="13873"/>
                </a:lnTo>
                <a:lnTo>
                  <a:pt x="13711" y="13835"/>
                </a:lnTo>
                <a:lnTo>
                  <a:pt x="13977" y="13793"/>
                </a:lnTo>
                <a:lnTo>
                  <a:pt x="14242" y="13746"/>
                </a:lnTo>
                <a:lnTo>
                  <a:pt x="14506" y="13695"/>
                </a:lnTo>
                <a:lnTo>
                  <a:pt x="14767" y="13640"/>
                </a:lnTo>
                <a:lnTo>
                  <a:pt x="15025" y="13582"/>
                </a:lnTo>
                <a:lnTo>
                  <a:pt x="15282" y="13519"/>
                </a:lnTo>
                <a:lnTo>
                  <a:pt x="15536" y="13452"/>
                </a:lnTo>
                <a:lnTo>
                  <a:pt x="15787" y="13381"/>
                </a:lnTo>
                <a:lnTo>
                  <a:pt x="16035" y="13306"/>
                </a:lnTo>
                <a:lnTo>
                  <a:pt x="16280" y="13228"/>
                </a:lnTo>
                <a:lnTo>
                  <a:pt x="16522" y="13145"/>
                </a:lnTo>
                <a:lnTo>
                  <a:pt x="16761" y="13059"/>
                </a:lnTo>
                <a:lnTo>
                  <a:pt x="16997" y="12969"/>
                </a:lnTo>
                <a:lnTo>
                  <a:pt x="17228" y="12876"/>
                </a:lnTo>
                <a:lnTo>
                  <a:pt x="17456" y="12779"/>
                </a:lnTo>
                <a:lnTo>
                  <a:pt x="17681" y="12678"/>
                </a:lnTo>
                <a:lnTo>
                  <a:pt x="17901" y="12574"/>
                </a:lnTo>
                <a:lnTo>
                  <a:pt x="18117" y="12466"/>
                </a:lnTo>
                <a:lnTo>
                  <a:pt x="18328" y="12356"/>
                </a:lnTo>
                <a:lnTo>
                  <a:pt x="18536" y="12242"/>
                </a:lnTo>
                <a:lnTo>
                  <a:pt x="18738" y="12124"/>
                </a:lnTo>
                <a:lnTo>
                  <a:pt x="18937" y="12004"/>
                </a:lnTo>
                <a:lnTo>
                  <a:pt x="19130" y="11880"/>
                </a:lnTo>
                <a:lnTo>
                  <a:pt x="19318" y="11754"/>
                </a:lnTo>
                <a:lnTo>
                  <a:pt x="19502" y="11625"/>
                </a:lnTo>
                <a:lnTo>
                  <a:pt x="19680" y="11492"/>
                </a:lnTo>
                <a:lnTo>
                  <a:pt x="19853" y="11358"/>
                </a:lnTo>
                <a:lnTo>
                  <a:pt x="20021" y="11220"/>
                </a:lnTo>
                <a:lnTo>
                  <a:pt x="20183" y="11080"/>
                </a:lnTo>
                <a:lnTo>
                  <a:pt x="20340" y="10937"/>
                </a:lnTo>
                <a:lnTo>
                  <a:pt x="20491" y="10792"/>
                </a:lnTo>
                <a:lnTo>
                  <a:pt x="20636" y="10645"/>
                </a:lnTo>
                <a:lnTo>
                  <a:pt x="20775" y="10495"/>
                </a:lnTo>
                <a:lnTo>
                  <a:pt x="20909" y="10344"/>
                </a:lnTo>
                <a:lnTo>
                  <a:pt x="21037" y="10190"/>
                </a:lnTo>
                <a:lnTo>
                  <a:pt x="21158" y="10034"/>
                </a:lnTo>
                <a:lnTo>
                  <a:pt x="21274" y="9877"/>
                </a:lnTo>
                <a:lnTo>
                  <a:pt x="21383" y="9717"/>
                </a:lnTo>
                <a:lnTo>
                  <a:pt x="21486" y="9557"/>
                </a:lnTo>
                <a:lnTo>
                  <a:pt x="21582" y="9394"/>
                </a:lnTo>
                <a:lnTo>
                  <a:pt x="21672" y="9230"/>
                </a:lnTo>
                <a:lnTo>
                  <a:pt x="21756" y="9065"/>
                </a:lnTo>
                <a:lnTo>
                  <a:pt x="21833" y="8898"/>
                </a:lnTo>
                <a:lnTo>
                  <a:pt x="21904" y="8731"/>
                </a:lnTo>
                <a:lnTo>
                  <a:pt x="21968" y="8562"/>
                </a:lnTo>
                <a:lnTo>
                  <a:pt x="22025" y="8392"/>
                </a:lnTo>
                <a:lnTo>
                  <a:pt x="22076" y="8222"/>
                </a:lnTo>
                <a:lnTo>
                  <a:pt x="22120" y="8050"/>
                </a:lnTo>
                <a:lnTo>
                  <a:pt x="22157" y="7878"/>
                </a:lnTo>
                <a:lnTo>
                  <a:pt x="22188" y="7706"/>
                </a:lnTo>
                <a:lnTo>
                  <a:pt x="22212" y="7533"/>
                </a:lnTo>
                <a:lnTo>
                  <a:pt x="22228" y="7360"/>
                </a:lnTo>
                <a:lnTo>
                  <a:pt x="22239" y="7187"/>
                </a:lnTo>
                <a:lnTo>
                  <a:pt x="22242" y="7013"/>
                </a:lnTo>
              </a:path>
            </a:pathLst>
          </a:custGeom>
          <a:ln>
            <a:noFill/>
          </a:ln>
        </p:spPr>
        <p:style>
          <a:lnRef idx="0"/>
          <a:fillRef idx="0"/>
          <a:effectRef idx="0"/>
          <a:fontRef idx="minor"/>
        </p:style>
        <p:txBody>
          <a:bodyPr lIns="90000" rIns="90000" tIns="45000" bIns="45000" anchorCtr="1">
            <a:prstTxWarp prst="textButtonPour"/>
            <a:noAutofit/>
          </a:bodyPr>
          <a:p>
            <a:pPr algn="ctr">
              <a:lnSpc>
                <a:spcPct val="200000"/>
              </a:lnSpc>
            </a:pPr>
            <a:r>
              <a:rPr b="0" i="1" lang="en-US" sz="4800" spc="-1" strike="noStrike">
                <a:solidFill>
                  <a:srgbClr val="c61fc6"/>
                </a:solidFill>
                <a:latin typeface="Comic Sans MS"/>
                <a:ea typeface="DejaVu Sans"/>
              </a:rPr>
              <a:t>THANK YOU FOR LISTENING </a:t>
            </a:r>
            <a:endParaRPr b="0" lang="en-US" sz="4800" spc="-1" strike="noStrike">
              <a:latin typeface="Arial"/>
            </a:endParaRPr>
          </a:p>
          <a:p>
            <a:pPr algn="ctr">
              <a:lnSpc>
                <a:spcPct val="200000"/>
              </a:lnSpc>
            </a:pPr>
            <a:r>
              <a:rPr b="0" i="1" lang="en-US" sz="4800" spc="-1" strike="noStrike">
                <a:solidFill>
                  <a:srgbClr val="c61fc6"/>
                </a:solidFill>
                <a:latin typeface="Comic Sans MS"/>
                <a:ea typeface="DejaVu Sans"/>
              </a:rPr>
              <a:t>AND </a:t>
            </a:r>
            <a:endParaRPr b="0" lang="en-US" sz="4800" spc="-1" strike="noStrike">
              <a:latin typeface="Arial"/>
            </a:endParaRPr>
          </a:p>
          <a:p>
            <a:pPr algn="ctr">
              <a:lnSpc>
                <a:spcPct val="200000"/>
              </a:lnSpc>
            </a:pPr>
            <a:r>
              <a:rPr b="0" i="1" lang="en-US" sz="4800" spc="-1" strike="noStrike">
                <a:solidFill>
                  <a:srgbClr val="c61fc6"/>
                </a:solidFill>
                <a:latin typeface="Comic Sans MS"/>
                <a:ea typeface="DejaVu Sans"/>
              </a:rPr>
              <a:t>GOD BLESS</a:t>
            </a:r>
            <a:endParaRPr b="0" lang="en-US" sz="4800" spc="-1" strike="noStrike">
              <a:latin typeface="Arial"/>
            </a:endParaRPr>
          </a:p>
          <a:p>
            <a:pPr algn="ctr">
              <a:lnSpc>
                <a:spcPct val="100000"/>
              </a:lnSpc>
            </a:pP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593080" y="624240"/>
            <a:ext cx="8910720" cy="746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PRESENTATION OUTLINE</a:t>
            </a:r>
            <a:endParaRPr b="0" lang="en-US" sz="3600" spc="-1" strike="noStrike">
              <a:latin typeface="Arial"/>
            </a:endParaRPr>
          </a:p>
        </p:txBody>
      </p:sp>
      <p:sp>
        <p:nvSpPr>
          <p:cNvPr id="136" name="CustomShape 2"/>
          <p:cNvSpPr/>
          <p:nvPr/>
        </p:nvSpPr>
        <p:spPr>
          <a:xfrm>
            <a:off x="2589120" y="1737360"/>
            <a:ext cx="8914320" cy="484560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Introduction</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Literature Review</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Problem Statement</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Aim and Objectives</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Scope and Limitation</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Research Methodology</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Expected Contributions to Knowledge  </a:t>
            </a: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0" lang="en-US" sz="2000" spc="-1" strike="noStrike">
                <a:solidFill>
                  <a:srgbClr val="ffffff"/>
                </a:solidFill>
                <a:latin typeface="Sansation"/>
                <a:ea typeface="DejaVu Sans"/>
              </a:rPr>
              <a:t>Conclusion</a:t>
            </a:r>
            <a:endParaRPr b="0" lang="en-US" sz="2000" spc="-1" strike="noStrike">
              <a:latin typeface="Arial"/>
            </a:endParaRPr>
          </a:p>
          <a:p>
            <a:pPr>
              <a:lnSpc>
                <a:spcPct val="100000"/>
              </a:lnSpc>
              <a:spcBef>
                <a:spcPts val="100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468880" y="182520"/>
            <a:ext cx="8910720" cy="639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INTRODUCTION</a:t>
            </a:r>
            <a:endParaRPr b="0" lang="en-US" sz="3600" spc="-1" strike="noStrike">
              <a:latin typeface="Arial"/>
            </a:endParaRPr>
          </a:p>
        </p:txBody>
      </p:sp>
      <p:sp>
        <p:nvSpPr>
          <p:cNvPr id="138" name="CustomShape 2"/>
          <p:cNvSpPr/>
          <p:nvPr/>
        </p:nvSpPr>
        <p:spPr>
          <a:xfrm>
            <a:off x="1053720" y="864720"/>
            <a:ext cx="11137680" cy="5760000"/>
          </a:xfrm>
          <a:prstGeom prst="rect">
            <a:avLst/>
          </a:prstGeom>
          <a:noFill/>
          <a:ln>
            <a:noFill/>
          </a:ln>
        </p:spPr>
        <p:style>
          <a:lnRef idx="0"/>
          <a:fillRef idx="0"/>
          <a:effectRef idx="0"/>
          <a:fontRef idx="minor"/>
        </p:style>
        <p:txBody>
          <a:bodyPr lIns="90000" rIns="90000" tIns="45000" bIns="45000">
            <a:noAutofit/>
          </a:bodyPr>
          <a:p>
            <a:pPr>
              <a:lnSpc>
                <a:spcPct val="150000"/>
              </a:lnSpc>
              <a:spcBef>
                <a:spcPts val="1417"/>
              </a:spcBef>
            </a:pPr>
            <a:r>
              <a:rPr b="0" lang="en-US" sz="2000" spc="-1" strike="noStrike">
                <a:solidFill>
                  <a:srgbClr val="ffffff"/>
                </a:solidFill>
                <a:latin typeface="Sansation"/>
                <a:ea typeface="Noto Sans CJK SC Regular"/>
              </a:rPr>
              <a:t>A </a:t>
            </a:r>
            <a:r>
              <a:rPr b="1" lang="en-US" sz="2000" spc="-1" strike="noStrike">
                <a:solidFill>
                  <a:srgbClr val="ffffff"/>
                </a:solidFill>
                <a:latin typeface="Sansation"/>
                <a:ea typeface="Noto Sans CJK SC Regular"/>
              </a:rPr>
              <a:t>WEB APPLICATION</a:t>
            </a:r>
            <a:r>
              <a:rPr b="0" lang="en-US" sz="2000" spc="-1" strike="noStrike">
                <a:solidFill>
                  <a:srgbClr val="ffffff"/>
                </a:solidFill>
                <a:latin typeface="Sansation"/>
                <a:ea typeface="Noto Sans CJK SC Regular"/>
              </a:rPr>
              <a:t> or </a:t>
            </a:r>
            <a:r>
              <a:rPr b="1" lang="en-US" sz="2000" spc="-1" strike="noStrike">
                <a:solidFill>
                  <a:srgbClr val="ffffff"/>
                </a:solidFill>
                <a:latin typeface="Sansation"/>
                <a:ea typeface="Noto Sans CJK SC Regular"/>
              </a:rPr>
              <a:t>WEB-BASED APPLICATION</a:t>
            </a:r>
            <a:r>
              <a:rPr b="0" lang="en-US" sz="2000" spc="-1" strike="noStrike">
                <a:solidFill>
                  <a:srgbClr val="ffffff"/>
                </a:solidFill>
                <a:latin typeface="Sansation"/>
                <a:ea typeface="Noto Sans CJK SC Regular"/>
              </a:rPr>
              <a:t> or </a:t>
            </a:r>
            <a:r>
              <a:rPr b="1" lang="en-US" sz="2000" spc="-1" strike="noStrike">
                <a:solidFill>
                  <a:srgbClr val="ffffff"/>
                </a:solidFill>
                <a:latin typeface="Sansation"/>
                <a:ea typeface="Noto Sans CJK SC Regular"/>
              </a:rPr>
              <a:t>WEB APP</a:t>
            </a:r>
            <a:r>
              <a:rPr b="0" lang="en-US" sz="2000" spc="-1" strike="noStrike">
                <a:solidFill>
                  <a:srgbClr val="ffffff"/>
                </a:solidFill>
                <a:latin typeface="Sansation"/>
                <a:ea typeface="Noto Sans CJK SC Regular"/>
              </a:rPr>
              <a:t> is a computer program that utilizes web browsers and web technology to perform tasks over the Internet.</a:t>
            </a:r>
            <a:endParaRPr b="0" lang="en-US" sz="2000" spc="-1" strike="noStrike">
              <a:latin typeface="Arial"/>
            </a:endParaRPr>
          </a:p>
          <a:p>
            <a:pPr>
              <a:lnSpc>
                <a:spcPct val="150000"/>
              </a:lnSpc>
              <a:spcBef>
                <a:spcPts val="1417"/>
              </a:spcBef>
            </a:pPr>
            <a:endParaRPr b="0" lang="en-US" sz="2000" spc="-1" strike="noStrike">
              <a:latin typeface="Arial"/>
            </a:endParaRPr>
          </a:p>
          <a:p>
            <a:pPr>
              <a:lnSpc>
                <a:spcPct val="150000"/>
              </a:lnSpc>
              <a:spcBef>
                <a:spcPts val="1417"/>
              </a:spcBef>
            </a:pPr>
            <a:r>
              <a:rPr b="0" lang="en-US" sz="2000" spc="-1" strike="noStrike">
                <a:solidFill>
                  <a:srgbClr val="ffffff"/>
                </a:solidFill>
                <a:latin typeface="Sansation"/>
                <a:ea typeface="Noto Sans CJK SC Regular"/>
              </a:rPr>
              <a:t>A </a:t>
            </a:r>
            <a:r>
              <a:rPr b="1" lang="en-US" sz="2000" spc="-1" strike="noStrike">
                <a:solidFill>
                  <a:srgbClr val="ffffff"/>
                </a:solidFill>
                <a:latin typeface="Sansation"/>
                <a:ea typeface="Noto Sans CJK SC Regular"/>
              </a:rPr>
              <a:t>PORTAL</a:t>
            </a:r>
            <a:r>
              <a:rPr b="0" lang="en-US" sz="2000" spc="-1" strike="noStrike">
                <a:solidFill>
                  <a:srgbClr val="ffffff"/>
                </a:solidFill>
                <a:latin typeface="Sansation"/>
                <a:ea typeface="Noto Sans CJK SC Regular"/>
              </a:rPr>
              <a:t> is a private location on the internet, accessible with a unique URL (web address) and unique username and password unlike a website that is publicly accessible.</a:t>
            </a:r>
            <a:endParaRPr b="0" lang="en-US" sz="2000" spc="-1" strike="noStrike">
              <a:latin typeface="Arial"/>
            </a:endParaRPr>
          </a:p>
          <a:p>
            <a:pPr>
              <a:lnSpc>
                <a:spcPct val="150000"/>
              </a:lnSpc>
              <a:spcBef>
                <a:spcPts val="1417"/>
              </a:spcBef>
            </a:pPr>
            <a:r>
              <a:rPr b="0" lang="en-US" sz="2000" spc="-1" strike="noStrike">
                <a:solidFill>
                  <a:srgbClr val="ffffff"/>
                </a:solidFill>
                <a:latin typeface="Sansation"/>
                <a:ea typeface="Noto Sans CJK SC Regular"/>
              </a:rPr>
              <a:t>Its features are as follows:</a:t>
            </a:r>
            <a:endParaRPr b="0" lang="en-US" sz="2000" spc="-1" strike="noStrike">
              <a:latin typeface="Arial"/>
            </a:endParaRPr>
          </a:p>
          <a:p>
            <a:pPr marL="457200" indent="-2278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Personal login is required</a:t>
            </a:r>
            <a:endParaRPr b="0" lang="en-US" sz="2000" spc="-1" strike="noStrike">
              <a:latin typeface="Arial"/>
            </a:endParaRPr>
          </a:p>
          <a:p>
            <a:pPr marL="457200" indent="-2278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Only portal members can see the contents</a:t>
            </a:r>
            <a:endParaRPr b="0" lang="en-US" sz="2000" spc="-1" strike="noStrike">
              <a:latin typeface="Arial"/>
            </a:endParaRPr>
          </a:p>
          <a:p>
            <a:pPr marL="457200" indent="-2278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Content is unique to user based on linked account information and group member settings/permissions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005840" y="215640"/>
            <a:ext cx="11137680" cy="6367320"/>
          </a:xfrm>
          <a:prstGeom prst="rect">
            <a:avLst/>
          </a:prstGeom>
          <a:noFill/>
          <a:ln>
            <a:noFill/>
          </a:ln>
        </p:spPr>
        <p:style>
          <a:lnRef idx="0"/>
          <a:fillRef idx="0"/>
          <a:effectRef idx="0"/>
          <a:fontRef idx="minor"/>
        </p:style>
        <p:txBody>
          <a:bodyPr lIns="90000" rIns="90000" tIns="45000" bIns="45000">
            <a:noAutofit/>
          </a:bodyPr>
          <a:p>
            <a:pPr marL="432000" indent="-3232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Secure access point for personalized information</a:t>
            </a:r>
            <a:endParaRPr b="0" lang="en-US" sz="2000" spc="-1" strike="noStrike">
              <a:latin typeface="Arial"/>
            </a:endParaRPr>
          </a:p>
          <a:p>
            <a:pPr marL="432000" indent="-3232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Communication features with other portal members or group</a:t>
            </a:r>
            <a:endParaRPr b="0" lang="en-US" sz="2000" spc="-1" strike="noStrike">
              <a:latin typeface="Arial"/>
            </a:endParaRPr>
          </a:p>
          <a:p>
            <a:pPr marL="432000" indent="-3232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Dynamic content changes more frequently than typical websites</a:t>
            </a:r>
            <a:endParaRPr b="0" lang="en-US" sz="2000" spc="-1" strike="noStrike">
              <a:latin typeface="Arial"/>
            </a:endParaRPr>
          </a:p>
          <a:p>
            <a:pPr marL="432000" indent="-323280">
              <a:lnSpc>
                <a:spcPct val="150000"/>
              </a:lnSpc>
              <a:spcBef>
                <a:spcPts val="1417"/>
              </a:spcBef>
              <a:buClr>
                <a:srgbClr val="ffffff"/>
              </a:buClr>
              <a:buSzPct val="45000"/>
              <a:buFont typeface="Wingdings" charset="2"/>
              <a:buChar char=""/>
            </a:pPr>
            <a:r>
              <a:rPr b="0" lang="en-US" sz="2000" spc="-1" strike="noStrike">
                <a:solidFill>
                  <a:srgbClr val="ffffff"/>
                </a:solidFill>
                <a:latin typeface="Sansation"/>
                <a:ea typeface="Noto Sans CJK SC Regular"/>
              </a:rPr>
              <a:t>Interactive functionalities for portal site members</a:t>
            </a:r>
            <a:endParaRPr b="0" lang="en-US" sz="2000" spc="-1" strike="noStrike">
              <a:latin typeface="Arial"/>
            </a:endParaRPr>
          </a:p>
          <a:p>
            <a:pPr>
              <a:lnSpc>
                <a:spcPct val="150000"/>
              </a:lnSpc>
              <a:spcBef>
                <a:spcPts val="1417"/>
              </a:spcBef>
            </a:pPr>
            <a:endParaRPr b="0" lang="en-US" sz="2000" spc="-1" strike="noStrike">
              <a:latin typeface="Arial"/>
            </a:endParaRPr>
          </a:p>
          <a:p>
            <a:pPr>
              <a:lnSpc>
                <a:spcPct val="150000"/>
              </a:lnSpc>
              <a:spcBef>
                <a:spcPts val="1417"/>
              </a:spcBef>
            </a:pPr>
            <a:r>
              <a:rPr b="0" lang="en-US" sz="2000" spc="-1" strike="noStrike">
                <a:solidFill>
                  <a:srgbClr val="ffffff"/>
                </a:solidFill>
                <a:latin typeface="Sansation"/>
                <a:ea typeface="Noto Sans CJK SC Regular"/>
              </a:rPr>
              <a:t>      </a:t>
            </a:r>
            <a:r>
              <a:rPr b="1" lang="en-US" sz="2000" spc="-1" strike="noStrike">
                <a:solidFill>
                  <a:srgbClr val="ffffff"/>
                </a:solidFill>
                <a:latin typeface="Sansation"/>
                <a:ea typeface="Noto Sans CJK SC Regular"/>
              </a:rPr>
              <a:t>CODEIGNITER</a:t>
            </a:r>
            <a:r>
              <a:rPr b="0" lang="en-US" sz="2000" spc="-1" strike="noStrike">
                <a:solidFill>
                  <a:srgbClr val="ffffff"/>
                </a:solidFill>
                <a:latin typeface="Sansation"/>
                <a:ea typeface="Noto Sans CJK SC Regular"/>
              </a:rPr>
              <a:t> (a free, open source, easy to use object-oriented PHP MVC web application framework for developing applications rapidly)</a:t>
            </a:r>
            <a:endParaRPr b="0" lang="en-US" sz="2000" spc="-1" strike="noStrike">
              <a:latin typeface="Arial"/>
            </a:endParaRPr>
          </a:p>
          <a:p>
            <a:pPr>
              <a:lnSpc>
                <a:spcPct val="150000"/>
              </a:lnSpc>
              <a:spcBef>
                <a:spcPts val="1417"/>
              </a:spcBef>
            </a:pPr>
            <a:endParaRPr b="0" lang="en-US" sz="2000" spc="-1" strike="noStrike">
              <a:latin typeface="Arial"/>
            </a:endParaRPr>
          </a:p>
          <a:p>
            <a:pPr>
              <a:lnSpc>
                <a:spcPct val="15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001960" y="384120"/>
            <a:ext cx="9446040" cy="955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LITERATURE REVIEW</a:t>
            </a:r>
            <a:endParaRPr b="0" lang="en-US" sz="3600" spc="-1" strike="noStrike">
              <a:latin typeface="Arial"/>
            </a:endParaRPr>
          </a:p>
        </p:txBody>
      </p:sp>
      <p:graphicFrame>
        <p:nvGraphicFramePr>
          <p:cNvPr id="141" name="Table 2"/>
          <p:cNvGraphicFramePr/>
          <p:nvPr/>
        </p:nvGraphicFramePr>
        <p:xfrm>
          <a:off x="1717920" y="1266480"/>
          <a:ext cx="10351800" cy="5133960"/>
        </p:xfrm>
        <a:graphic>
          <a:graphicData uri="http://schemas.openxmlformats.org/drawingml/2006/table">
            <a:tbl>
              <a:tblPr/>
              <a:tblGrid>
                <a:gridCol w="1456920"/>
                <a:gridCol w="1393560"/>
                <a:gridCol w="2116800"/>
                <a:gridCol w="2827440"/>
                <a:gridCol w="2557440"/>
              </a:tblGrid>
              <a:tr h="924480">
                <a:tc>
                  <a:txBody>
                    <a:bodyPr>
                      <a:noAutofit/>
                    </a:bodyPr>
                    <a:p>
                      <a:pPr algn="ctr">
                        <a:lnSpc>
                          <a:spcPct val="100000"/>
                        </a:lnSpc>
                      </a:pPr>
                      <a:r>
                        <a:rPr b="1" lang="en-US" sz="1600" spc="-1" strike="noStrike">
                          <a:solidFill>
                            <a:srgbClr val="ffffff"/>
                          </a:solidFill>
                          <a:latin typeface="Century Gothic"/>
                        </a:rPr>
                        <a:t>TOPIC</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25200">
                      <a:solidFill>
                        <a:srgbClr val="de32de"/>
                      </a:solidFill>
                    </a:lnB>
                    <a:noFill/>
                  </a:tcPr>
                </a:tc>
                <a:tc>
                  <a:txBody>
                    <a:bodyPr>
                      <a:noAutofit/>
                    </a:bodyPr>
                    <a:p>
                      <a:pPr algn="ctr">
                        <a:lnSpc>
                          <a:spcPct val="100000"/>
                        </a:lnSpc>
                      </a:pPr>
                      <a:r>
                        <a:rPr b="1" lang="en-US" sz="1600" spc="-1" strike="noStrike">
                          <a:solidFill>
                            <a:srgbClr val="ffffff"/>
                          </a:solidFill>
                          <a:latin typeface="Century Gothic"/>
                        </a:rPr>
                        <a:t>AUTHOR</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25200">
                      <a:solidFill>
                        <a:srgbClr val="de32de"/>
                      </a:solidFill>
                    </a:lnB>
                    <a:noFill/>
                  </a:tcPr>
                </a:tc>
                <a:tc>
                  <a:txBody>
                    <a:bodyPr>
                      <a:noAutofit/>
                    </a:bodyPr>
                    <a:p>
                      <a:pPr algn="ctr">
                        <a:lnSpc>
                          <a:spcPct val="100000"/>
                        </a:lnSpc>
                      </a:pPr>
                      <a:r>
                        <a:rPr b="1" lang="en-US" sz="1600" spc="-1" strike="noStrike">
                          <a:solidFill>
                            <a:srgbClr val="ffffff"/>
                          </a:solidFill>
                          <a:latin typeface="Century Gothic"/>
                        </a:rPr>
                        <a:t>SOURCE </a:t>
                      </a:r>
                      <a:endParaRPr b="0" lang="en-US" sz="1600" spc="-1" strike="noStrike">
                        <a:latin typeface="Arial"/>
                      </a:endParaRPr>
                    </a:p>
                    <a:p>
                      <a:pPr algn="ctr">
                        <a:lnSpc>
                          <a:spcPct val="100000"/>
                        </a:lnSpc>
                      </a:pPr>
                      <a:r>
                        <a:rPr b="1" lang="en-US" sz="1600" spc="-1" strike="noStrike">
                          <a:solidFill>
                            <a:srgbClr val="ffffff"/>
                          </a:solidFill>
                          <a:latin typeface="Century Gothic"/>
                        </a:rPr>
                        <a:t>AND </a:t>
                      </a:r>
                      <a:endParaRPr b="0" lang="en-US" sz="1600" spc="-1" strike="noStrike">
                        <a:latin typeface="Arial"/>
                      </a:endParaRPr>
                    </a:p>
                    <a:p>
                      <a:pPr algn="ctr">
                        <a:lnSpc>
                          <a:spcPct val="100000"/>
                        </a:lnSpc>
                      </a:pPr>
                      <a:r>
                        <a:rPr b="1" lang="en-US" sz="1600" spc="-1" strike="noStrike">
                          <a:solidFill>
                            <a:srgbClr val="ffffff"/>
                          </a:solidFill>
                          <a:latin typeface="Century Gothic"/>
                        </a:rPr>
                        <a:t>YEAR</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25200">
                      <a:solidFill>
                        <a:srgbClr val="de32de"/>
                      </a:solidFill>
                    </a:lnB>
                    <a:noFill/>
                  </a:tcPr>
                </a:tc>
                <a:tc>
                  <a:txBody>
                    <a:bodyPr>
                      <a:noAutofit/>
                    </a:bodyPr>
                    <a:p>
                      <a:pPr algn="ctr">
                        <a:lnSpc>
                          <a:spcPct val="100000"/>
                        </a:lnSpc>
                      </a:pPr>
                      <a:r>
                        <a:rPr b="1" lang="en-US" sz="1600" spc="-1" strike="noStrike">
                          <a:solidFill>
                            <a:srgbClr val="ffffff"/>
                          </a:solidFill>
                          <a:latin typeface="Century Gothic"/>
                        </a:rPr>
                        <a:t>CONTRIBUTION</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25200">
                      <a:solidFill>
                        <a:srgbClr val="de32de"/>
                      </a:solidFill>
                    </a:lnB>
                    <a:noFill/>
                  </a:tcPr>
                </a:tc>
                <a:tc>
                  <a:txBody>
                    <a:bodyPr>
                      <a:noAutofit/>
                    </a:bodyPr>
                    <a:p>
                      <a:pPr algn="ctr">
                        <a:lnSpc>
                          <a:spcPct val="100000"/>
                        </a:lnSpc>
                      </a:pPr>
                      <a:r>
                        <a:rPr b="1" lang="en-US" sz="1600" spc="-1" strike="noStrike">
                          <a:solidFill>
                            <a:srgbClr val="ffffff"/>
                          </a:solidFill>
                          <a:latin typeface="Century Gothic"/>
                        </a:rPr>
                        <a:t>LIMITATION</a:t>
                      </a:r>
                      <a:endParaRPr b="0" lang="en-US" sz="1600" spc="-1" strike="noStrike">
                        <a:latin typeface="Arial"/>
                      </a:endParaRPr>
                    </a:p>
                    <a:p>
                      <a:pPr algn="ctr">
                        <a:lnSpc>
                          <a:spcPct val="100000"/>
                        </a:lnSpc>
                      </a:pPr>
                      <a:r>
                        <a:rPr b="1" lang="en-US" sz="1600" spc="-1" strike="noStrike">
                          <a:solidFill>
                            <a:srgbClr val="ffffff"/>
                          </a:solidFill>
                          <a:latin typeface="Century Gothic"/>
                        </a:rPr>
                        <a:t>OBSERVED</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25200">
                      <a:solidFill>
                        <a:srgbClr val="de32de"/>
                      </a:solidFill>
                    </a:lnB>
                    <a:noFill/>
                  </a:tcPr>
                </a:tc>
              </a:tr>
              <a:tr h="1240920">
                <a:tc>
                  <a:txBody>
                    <a:bodyPr>
                      <a:noAutofit/>
                    </a:bodyPr>
                    <a:p>
                      <a:pPr algn="ctr">
                        <a:lnSpc>
                          <a:spcPct val="100000"/>
                        </a:lnSpc>
                      </a:pPr>
                      <a:r>
                        <a:rPr b="1" lang="en-US" sz="1600" spc="-1" strike="noStrike">
                          <a:solidFill>
                            <a:srgbClr val="ffffff"/>
                          </a:solidFill>
                          <a:latin typeface="Century Gothic"/>
                        </a:rPr>
                        <a:t>AOCOED</a:t>
                      </a:r>
                      <a:r>
                        <a:rPr b="0" lang="en-US" sz="1600" spc="-1" strike="noStrike">
                          <a:solidFill>
                            <a:srgbClr val="ffffff"/>
                          </a:solidFill>
                          <a:latin typeface="Century Gothic"/>
                        </a:rPr>
                        <a:t> </a:t>
                      </a:r>
                      <a:r>
                        <a:rPr b="1" lang="en-US" sz="1600" spc="-1" strike="noStrike">
                          <a:solidFill>
                            <a:srgbClr val="ffffff"/>
                          </a:solidFill>
                          <a:latin typeface="Century Gothic"/>
                        </a:rPr>
                        <a:t>portal</a:t>
                      </a:r>
                      <a:endParaRPr b="0" lang="en-US" sz="1600" spc="-1" strike="noStrike">
                        <a:latin typeface="Arial"/>
                      </a:endParaRPr>
                    </a:p>
                    <a:p>
                      <a:pPr algn="ctr">
                        <a:lnSpc>
                          <a:spcPct val="100000"/>
                        </a:lnSpc>
                      </a:pP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solidFill>
                      <a:srgbClr val="de32de">
                        <a:alpha val="20000"/>
                      </a:srgbClr>
                    </a:solidFill>
                  </a:tcPr>
                </a:tc>
                <a:tc>
                  <a:txBody>
                    <a:bodyPr>
                      <a:noAutofit/>
                    </a:bodyPr>
                    <a:p>
                      <a:pPr marL="285840" indent="-284760" algn="ctr">
                        <a:lnSpc>
                          <a:spcPct val="100000"/>
                        </a:lnSpc>
                        <a:buClr>
                          <a:srgbClr val="ffffff"/>
                        </a:buClr>
                        <a:buFont typeface="Arial"/>
                        <a:buChar char="•"/>
                      </a:pPr>
                      <a:r>
                        <a:rPr b="0" lang="en-US" sz="1600" spc="-1" strike="noStrike">
                          <a:solidFill>
                            <a:srgbClr val="ffffff"/>
                          </a:solidFill>
                          <a:latin typeface="Century Gothic"/>
                        </a:rPr>
                        <a:t>Flex Systems</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solidFill>
                      <a:srgbClr val="de32de">
                        <a:alpha val="20000"/>
                      </a:srgbClr>
                    </a:solidFill>
                  </a:tcPr>
                </a:tc>
                <a:tc>
                  <a:txBody>
                    <a:bodyPr>
                      <a:noAutofit/>
                    </a:bodyPr>
                    <a:p>
                      <a:pPr algn="ctr">
                        <a:lnSpc>
                          <a:spcPct val="100000"/>
                        </a:lnSpc>
                      </a:pPr>
                      <a:r>
                        <a:rPr b="0" lang="en-US" sz="1600" spc="-1" strike="noStrike">
                          <a:solidFill>
                            <a:srgbClr val="ffffff"/>
                          </a:solidFill>
                          <a:latin typeface="Century Gothic"/>
                        </a:rPr>
                        <a:t>Flex systems tutor.</a:t>
                      </a:r>
                      <a:endParaRPr b="0" lang="en-US" sz="1600" spc="-1" strike="noStrike">
                        <a:latin typeface="Arial"/>
                      </a:endParaRPr>
                    </a:p>
                    <a:p>
                      <a:pPr algn="ctr">
                        <a:lnSpc>
                          <a:spcPct val="100000"/>
                        </a:lnSpc>
                      </a:pPr>
                      <a:r>
                        <a:rPr b="0" lang="en-US" sz="1600" spc="-1" strike="noStrike">
                          <a:solidFill>
                            <a:srgbClr val="ffffff"/>
                          </a:solidFill>
                          <a:latin typeface="Century Gothic"/>
                        </a:rPr>
                        <a:t>(2011)</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solidFill>
                      <a:srgbClr val="de32de">
                        <a:alpha val="20000"/>
                      </a:srgbClr>
                    </a:solidFill>
                  </a:tcPr>
                </a:tc>
                <a:tc>
                  <a:txBody>
                    <a:bodyPr>
                      <a:noAutofit/>
                    </a:bodyPr>
                    <a:p>
                      <a:pPr marL="285840" indent="-284760" algn="ctr">
                        <a:lnSpc>
                          <a:spcPct val="100000"/>
                        </a:lnSpc>
                        <a:buClr>
                          <a:srgbClr val="ffffff"/>
                        </a:buClr>
                        <a:buFont typeface="Arial"/>
                        <a:buChar char="•"/>
                      </a:pPr>
                      <a:r>
                        <a:rPr b="0" lang="en-US" sz="1600" spc="-1" strike="noStrike">
                          <a:solidFill>
                            <a:srgbClr val="ffffff"/>
                          </a:solidFill>
                          <a:latin typeface="Century Gothic"/>
                        </a:rPr>
                        <a:t>AOCOED portal – FlexSchool Login</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solidFill>
                      <a:srgbClr val="de32de">
                        <a:alpha val="20000"/>
                      </a:srgbClr>
                    </a:solidFill>
                  </a:tcPr>
                </a:tc>
                <a:tc>
                  <a:txBody>
                    <a:bodyPr>
                      <a:noAutofit/>
                    </a:bodyPr>
                    <a:p>
                      <a:pPr marL="285840" indent="-284760" algn="ctr">
                        <a:lnSpc>
                          <a:spcPct val="100000"/>
                        </a:lnSpc>
                        <a:buClr>
                          <a:srgbClr val="ffffff"/>
                        </a:buClr>
                        <a:buFont typeface="Arial"/>
                        <a:buChar char="•"/>
                      </a:pPr>
                      <a:r>
                        <a:rPr b="0" lang="en-US" sz="1600" spc="-1" strike="noStrike">
                          <a:solidFill>
                            <a:srgbClr val="ffffff"/>
                          </a:solidFill>
                          <a:latin typeface="Century Gothic"/>
                        </a:rPr>
                        <a:t>Not smart</a:t>
                      </a:r>
                      <a:endParaRPr b="0" lang="en-US" sz="1600" spc="-1" strike="noStrike">
                        <a:latin typeface="Arial"/>
                      </a:endParaRPr>
                    </a:p>
                    <a:p>
                      <a:pPr marL="285840" indent="-284760" algn="ctr">
                        <a:lnSpc>
                          <a:spcPct val="100000"/>
                        </a:lnSpc>
                        <a:buClr>
                          <a:srgbClr val="ffffff"/>
                        </a:buClr>
                        <a:buFont typeface="Arial"/>
                        <a:buChar char="•"/>
                      </a:pPr>
                      <a:r>
                        <a:rPr b="0" lang="en-US" sz="1600" spc="-1" strike="noStrike">
                          <a:solidFill>
                            <a:srgbClr val="ffffff"/>
                          </a:solidFill>
                          <a:latin typeface="Century Gothic"/>
                        </a:rPr>
                        <a:t>Not responsive</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solidFill>
                      <a:srgbClr val="de32de">
                        <a:alpha val="20000"/>
                      </a:srgbClr>
                    </a:solidFill>
                  </a:tcPr>
                </a:tc>
              </a:tr>
              <a:tr h="1870200">
                <a:tc>
                  <a:txBody>
                    <a:bodyPr>
                      <a:noAutofit/>
                    </a:bodyPr>
                    <a:p>
                      <a:pPr algn="ctr">
                        <a:lnSpc>
                          <a:spcPct val="100000"/>
                        </a:lnSpc>
                      </a:pPr>
                      <a:r>
                        <a:rPr b="1" lang="en-US" sz="1600" spc="-1" strike="noStrike">
                          <a:solidFill>
                            <a:srgbClr val="ffffff"/>
                          </a:solidFill>
                          <a:latin typeface="Century Gothic"/>
                        </a:rPr>
                        <a:t>SAFSMS</a:t>
                      </a:r>
                      <a:endParaRPr b="1"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600" spc="-1" strike="noStrike">
                          <a:solidFill>
                            <a:srgbClr val="ffffff"/>
                          </a:solidFill>
                          <a:latin typeface="Century Gothic"/>
                        </a:rPr>
                        <a:t>Flexisaf</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600" spc="-1" strike="noStrike">
                          <a:solidFill>
                            <a:srgbClr val="ffffff"/>
                          </a:solidFill>
                          <a:latin typeface="Century Gothic"/>
                        </a:rPr>
                        <a:t>https://flexisaf.com.solutions/#schools</a:t>
                      </a:r>
                      <a:endParaRPr b="0" lang="en-US" sz="1600" spc="-1" strike="noStrike">
                        <a:latin typeface="Arial"/>
                      </a:endParaRPr>
                    </a:p>
                    <a:p>
                      <a:pPr algn="ctr">
                        <a:lnSpc>
                          <a:spcPct val="100000"/>
                        </a:lnSpc>
                      </a:pPr>
                      <a:r>
                        <a:rPr b="0" lang="en-US" sz="1600" spc="-1" strike="noStrike">
                          <a:solidFill>
                            <a:srgbClr val="ffffff"/>
                          </a:solidFill>
                          <a:latin typeface="Century Gothic"/>
                        </a:rPr>
                        <a:t>(2014)</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marL="285840" indent="-284760" algn="ctr">
                        <a:lnSpc>
                          <a:spcPct val="100000"/>
                        </a:lnSpc>
                        <a:buClr>
                          <a:srgbClr val="ffffff"/>
                        </a:buClr>
                        <a:buFont typeface="Arial"/>
                        <a:buChar char="•"/>
                      </a:pPr>
                      <a:r>
                        <a:rPr b="0" lang="en-US" sz="1600" spc="-1" strike="noStrike">
                          <a:solidFill>
                            <a:srgbClr val="ffffff"/>
                          </a:solidFill>
                          <a:latin typeface="Century Gothic"/>
                        </a:rPr>
                        <a:t>An all encompassing school school management software supporting from playgroups to post primary schools</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600" spc="-1" strike="noStrike">
                          <a:solidFill>
                            <a:srgbClr val="ffffff"/>
                          </a:solidFill>
                          <a:latin typeface="Century Gothic"/>
                        </a:rPr>
                        <a:t>Not simple enough, not intuitive, only opportuned and vastly versed computer users can use it well.</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r>
              <a:tr h="1098720">
                <a:tc>
                  <a:txBody>
                    <a:bodyPr>
                      <a:noAutofit/>
                    </a:bodyPr>
                    <a:p>
                      <a:pPr algn="ctr">
                        <a:lnSpc>
                          <a:spcPct val="100000"/>
                        </a:lnSpc>
                      </a:pPr>
                      <a:r>
                        <a:rPr b="1" lang="en-US" sz="1800" spc="-1" strike="noStrike">
                          <a:solidFill>
                            <a:srgbClr val="ffffff"/>
                          </a:solidFill>
                          <a:latin typeface="Arial"/>
                        </a:rPr>
                        <a:t>SRMS</a:t>
                      </a:r>
                      <a:endParaRPr b="1" lang="en-US" sz="18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800" spc="-1" strike="noStrike">
                          <a:solidFill>
                            <a:srgbClr val="ffffff"/>
                          </a:solidFill>
                          <a:latin typeface="Arial"/>
                        </a:rPr>
                        <a:t>Flexisaf</a:t>
                      </a:r>
                      <a:endParaRPr b="0" lang="en-US" sz="18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600" spc="-1" strike="noStrike">
                          <a:solidFill>
                            <a:srgbClr val="ffffff"/>
                          </a:solidFill>
                          <a:latin typeface="Century Gothic"/>
                        </a:rPr>
                        <a:t>https://flexisaf.com.solutions/#schools</a:t>
                      </a:r>
                      <a:endParaRPr b="0" lang="en-US" sz="1600" spc="-1" strike="noStrike">
                        <a:latin typeface="Arial"/>
                      </a:endParaRPr>
                    </a:p>
                    <a:p>
                      <a:pPr algn="ctr">
                        <a:lnSpc>
                          <a:spcPct val="100000"/>
                        </a:lnSpc>
                      </a:pPr>
                      <a:r>
                        <a:rPr b="0" lang="en-US" sz="1600" spc="-1" strike="noStrike">
                          <a:solidFill>
                            <a:srgbClr val="ffffff"/>
                          </a:solidFill>
                          <a:latin typeface="Century Gothic"/>
                        </a:rPr>
                        <a:t>(2014)</a:t>
                      </a:r>
                      <a:endParaRPr b="0" lang="en-US" sz="16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800" spc="-1" strike="noStrike">
                          <a:solidFill>
                            <a:srgbClr val="ffffff"/>
                          </a:solidFill>
                          <a:latin typeface="Arial"/>
                        </a:rPr>
                        <a:t>School Registration portal</a:t>
                      </a:r>
                      <a:endParaRPr b="0" lang="en-US" sz="18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c>
                  <a:txBody>
                    <a:bodyPr>
                      <a:noAutofit/>
                    </a:bodyPr>
                    <a:p>
                      <a:pPr algn="ctr">
                        <a:lnSpc>
                          <a:spcPct val="100000"/>
                        </a:lnSpc>
                      </a:pPr>
                      <a:r>
                        <a:rPr b="0" lang="en-US" sz="1800" spc="-1" strike="noStrike">
                          <a:solidFill>
                            <a:srgbClr val="ffffff"/>
                          </a:solidFill>
                          <a:latin typeface="Arial"/>
                        </a:rPr>
                        <a:t>UX is poor</a:t>
                      </a:r>
                      <a:endParaRPr b="0" lang="en-US" sz="1800" spc="-1" strike="noStrike">
                        <a:latin typeface="Arial"/>
                      </a:endParaRPr>
                    </a:p>
                  </a:txBody>
                  <a:tcPr marL="91440" marR="91440">
                    <a:lnL w="12240">
                      <a:solidFill>
                        <a:srgbClr val="de32de"/>
                      </a:solidFill>
                    </a:lnL>
                    <a:lnR w="12240">
                      <a:solidFill>
                        <a:srgbClr val="de32de"/>
                      </a:solidFill>
                    </a:lnR>
                    <a:lnT w="12240">
                      <a:solidFill>
                        <a:srgbClr val="de32de"/>
                      </a:solidFill>
                    </a:lnT>
                    <a:lnB w="12240">
                      <a:solidFill>
                        <a:srgbClr val="de32de"/>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593080" y="274320"/>
            <a:ext cx="8910720" cy="730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AIM AND OBJECTIVES</a:t>
            </a:r>
            <a:endParaRPr b="0" lang="en-US" sz="3600" spc="-1" strike="noStrike">
              <a:latin typeface="Arial"/>
            </a:endParaRPr>
          </a:p>
        </p:txBody>
      </p:sp>
      <p:sp>
        <p:nvSpPr>
          <p:cNvPr id="143" name="CustomShape 2"/>
          <p:cNvSpPr/>
          <p:nvPr/>
        </p:nvSpPr>
        <p:spPr>
          <a:xfrm>
            <a:off x="731520" y="1005840"/>
            <a:ext cx="11337840" cy="5668560"/>
          </a:xfrm>
          <a:prstGeom prst="rect">
            <a:avLst/>
          </a:prstGeom>
          <a:noFill/>
          <a:ln>
            <a:noFill/>
          </a:ln>
        </p:spPr>
        <p:style>
          <a:lnRef idx="0"/>
          <a:fillRef idx="0"/>
          <a:effectRef idx="0"/>
          <a:fontRef idx="minor"/>
        </p:style>
        <p:txBody>
          <a:bodyPr lIns="90000" rIns="90000" tIns="45000" bIns="45000">
            <a:normAutofit/>
          </a:bodyPr>
          <a:p>
            <a:pPr marL="914400" indent="-227880">
              <a:lnSpc>
                <a:spcPct val="150000"/>
              </a:lnSpc>
              <a:buClr>
                <a:srgbClr val="ffffff"/>
              </a:buClr>
              <a:buSzPct val="45000"/>
              <a:buFont typeface="Wingdings" charset="2"/>
              <a:buChar char=""/>
            </a:pPr>
            <a:r>
              <a:rPr b="0" lang="en-US" sz="2000" spc="-1" strike="noStrike">
                <a:solidFill>
                  <a:srgbClr val="ffffff"/>
                </a:solidFill>
                <a:latin typeface="Sansation"/>
                <a:ea typeface="DejaVu Sans"/>
              </a:rPr>
              <a:t>To create an embedded online course portal which provides a pre-assessment module that allow courses verification to the students when login on the website and result checking by students. In addition, the course portal can also automatically evaluate and showcase the report of courses of the students.</a:t>
            </a:r>
            <a:endParaRPr b="0" lang="en-US" sz="2000" spc="-1" strike="noStrike">
              <a:latin typeface="Arial"/>
            </a:endParaRPr>
          </a:p>
          <a:p>
            <a:pPr marL="914400" indent="-227880">
              <a:lnSpc>
                <a:spcPct val="150000"/>
              </a:lnSpc>
              <a:buClr>
                <a:srgbClr val="ffffff"/>
              </a:buClr>
              <a:buSzPct val="45000"/>
              <a:buFont typeface="Wingdings" charset="2"/>
              <a:buChar char=""/>
            </a:pPr>
            <a:r>
              <a:rPr b="0" lang="en-US" sz="2000" spc="-1" strike="noStrike">
                <a:solidFill>
                  <a:srgbClr val="ffffff"/>
                </a:solidFill>
                <a:latin typeface="Sansation"/>
                <a:ea typeface="DejaVu Sans"/>
              </a:rPr>
              <a:t>Course allocation, approval, course grading and result processing by lecturers.</a:t>
            </a:r>
            <a:endParaRPr b="0" lang="en-US" sz="2000" spc="-1" strike="noStrike">
              <a:latin typeface="Arial"/>
            </a:endParaRPr>
          </a:p>
          <a:p>
            <a:pPr marL="914400" indent="-227880">
              <a:lnSpc>
                <a:spcPct val="150000"/>
              </a:lnSpc>
              <a:buClr>
                <a:srgbClr val="ffffff"/>
              </a:buClr>
              <a:buSzPct val="45000"/>
              <a:buFont typeface="Wingdings" charset="2"/>
              <a:buChar char=""/>
            </a:pPr>
            <a:r>
              <a:rPr b="0" lang="en-US" sz="2000" spc="-1" strike="noStrike">
                <a:solidFill>
                  <a:srgbClr val="ffffff"/>
                </a:solidFill>
                <a:latin typeface="Sansation"/>
                <a:ea typeface="DejaVu Sans"/>
              </a:rPr>
              <a:t>Position-based user restriction, bursary approval and dispensation of clearance to qualified users, mailing, admission list management, user data management.</a:t>
            </a:r>
            <a:endParaRPr b="0" lang="en-US" sz="2000" spc="-1" strike="noStrike">
              <a:latin typeface="Arial"/>
            </a:endParaRPr>
          </a:p>
          <a:p>
            <a:pPr marL="914400" indent="-227880">
              <a:lnSpc>
                <a:spcPct val="150000"/>
              </a:lnSpc>
              <a:buClr>
                <a:srgbClr val="ffffff"/>
              </a:buClr>
              <a:buSzPct val="45000"/>
              <a:buFont typeface="Wingdings" charset="2"/>
              <a:buChar char=""/>
            </a:pPr>
            <a:r>
              <a:rPr b="0" lang="en-US" sz="2000" spc="-1" strike="noStrike">
                <a:solidFill>
                  <a:srgbClr val="ffffff"/>
                </a:solidFill>
                <a:latin typeface="Sansation"/>
                <a:ea typeface="DejaVu Sans"/>
              </a:rPr>
              <a:t>To improve the privacy, user-friendliness and to enable convenient access to the different kinds of information and services mounted on the web by users, it would be desirable to set up a portal for channeling the vast information resources to the different users in an efficient and effective manner.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610000" y="167040"/>
            <a:ext cx="8910720" cy="65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STATEMENT OF THE PROBLEM</a:t>
            </a:r>
            <a:endParaRPr b="0" lang="en-US" sz="3600" spc="-1" strike="noStrike">
              <a:latin typeface="Arial"/>
            </a:endParaRPr>
          </a:p>
        </p:txBody>
      </p:sp>
      <p:sp>
        <p:nvSpPr>
          <p:cNvPr id="145" name="CustomShape 2"/>
          <p:cNvSpPr/>
          <p:nvPr/>
        </p:nvSpPr>
        <p:spPr>
          <a:xfrm>
            <a:off x="1920240" y="914400"/>
            <a:ext cx="10040400" cy="5760000"/>
          </a:xfrm>
          <a:prstGeom prst="rect">
            <a:avLst/>
          </a:prstGeom>
          <a:noFill/>
          <a:ln>
            <a:noFill/>
          </a:ln>
        </p:spPr>
        <p:style>
          <a:lnRef idx="0"/>
          <a:fillRef idx="0"/>
          <a:effectRef idx="0"/>
          <a:fontRef idx="minor"/>
        </p:style>
        <p:txBody>
          <a:bodyPr lIns="90000" rIns="90000" tIns="45000" bIns="45000">
            <a:noAutofit/>
          </a:bodyPr>
          <a:p>
            <a:pPr>
              <a:lnSpc>
                <a:spcPct val="150000"/>
              </a:lnSpc>
              <a:spcBef>
                <a:spcPts val="1417"/>
              </a:spcBef>
            </a:pPr>
            <a:r>
              <a:rPr b="0" lang="en-US" sz="2000" spc="-1" strike="noStrike">
                <a:solidFill>
                  <a:srgbClr val="ffffff"/>
                </a:solidFill>
                <a:latin typeface="Sansation"/>
                <a:ea typeface="DejaVu Sans"/>
              </a:rPr>
              <a:t>The purpose of this study is aimed to solve the following problems:</a:t>
            </a:r>
            <a:endParaRPr b="0" lang="en-US" sz="2000" spc="-1" strike="noStrike">
              <a:latin typeface="Arial"/>
            </a:endParaRPr>
          </a:p>
          <a:p>
            <a:pPr marL="914400" indent="-227880">
              <a:lnSpc>
                <a:spcPct val="150000"/>
              </a:lnSpc>
              <a:buClr>
                <a:srgbClr val="ffffff"/>
              </a:buClr>
              <a:buSzPct val="45000"/>
              <a:buFont typeface="Wingdings" charset="2"/>
              <a:buChar char=""/>
            </a:pPr>
            <a:r>
              <a:rPr b="1" lang="en-US" sz="2000" spc="-1" strike="noStrike">
                <a:solidFill>
                  <a:srgbClr val="ffffff"/>
                </a:solidFill>
                <a:latin typeface="Sansation"/>
                <a:ea typeface="DejaVu Sans"/>
              </a:rPr>
              <a:t>Inefficiency</a:t>
            </a:r>
            <a:r>
              <a:rPr b="0" lang="en-US" sz="2000" spc="-1" strike="noStrike">
                <a:solidFill>
                  <a:srgbClr val="ffffff"/>
                </a:solidFill>
                <a:latin typeface="Sansation"/>
                <a:ea typeface="DejaVu Sans"/>
              </a:rPr>
              <a:t>: Slow page load and response time.</a:t>
            </a:r>
            <a:endParaRPr b="0" lang="en-US" sz="2000" spc="-1" strike="noStrike">
              <a:latin typeface="Arial"/>
            </a:endParaRPr>
          </a:p>
          <a:p>
            <a:pPr marL="914400" indent="-227880">
              <a:lnSpc>
                <a:spcPct val="150000"/>
              </a:lnSpc>
              <a:buClr>
                <a:srgbClr val="ffffff"/>
              </a:buClr>
              <a:buSzPct val="45000"/>
              <a:buFont typeface="Wingdings" charset="2"/>
              <a:buChar char=""/>
            </a:pPr>
            <a:r>
              <a:rPr b="1" lang="en-US" sz="2000" spc="-1" strike="noStrike">
                <a:solidFill>
                  <a:srgbClr val="ffffff"/>
                </a:solidFill>
                <a:latin typeface="Sansation"/>
                <a:ea typeface="DejaVu Sans"/>
              </a:rPr>
              <a:t>Under implemented:</a:t>
            </a:r>
            <a:r>
              <a:rPr b="0" lang="en-US" sz="2000" spc="-1" strike="noStrike">
                <a:solidFill>
                  <a:srgbClr val="ffffff"/>
                </a:solidFill>
                <a:latin typeface="Sansation"/>
                <a:ea typeface="DejaVu Sans"/>
              </a:rPr>
              <a:t> Persistent and offensive dialog on page load that threatens satisfactory user interaction, broken links, duplicate and redundant links, unimplemented functionality, use of anachronistic technologies and defective user interface and poor user experience, no online help. User has to go to the edu-portal office to manually set a new password for his/her account.</a:t>
            </a:r>
            <a:endParaRPr b="0" lang="en-US" sz="2000" spc="-1" strike="noStrike">
              <a:latin typeface="Arial"/>
            </a:endParaRPr>
          </a:p>
          <a:p>
            <a:pPr marL="914400" indent="-227880">
              <a:lnSpc>
                <a:spcPct val="150000"/>
              </a:lnSpc>
              <a:buClr>
                <a:srgbClr val="ffffff"/>
              </a:buClr>
              <a:buSzPct val="45000"/>
              <a:buFont typeface="Wingdings" charset="2"/>
              <a:buChar char=""/>
            </a:pPr>
            <a:r>
              <a:rPr b="1" lang="en-US" sz="2000" spc="-1" strike="noStrike">
                <a:solidFill>
                  <a:srgbClr val="ffffff"/>
                </a:solidFill>
                <a:latin typeface="Sansation"/>
                <a:ea typeface="DejaVu Sans"/>
              </a:rPr>
              <a:t>Unreliable</a:t>
            </a:r>
            <a:r>
              <a:rPr b="0" lang="en-US" sz="2000" spc="-1" strike="noStrike">
                <a:solidFill>
                  <a:srgbClr val="ffffff"/>
                </a:solidFill>
                <a:latin typeface="Sansation"/>
                <a:ea typeface="DejaVu Sans"/>
              </a:rPr>
              <a:t> and </a:t>
            </a:r>
            <a:r>
              <a:rPr b="1" lang="en-US" sz="2000" spc="-1" strike="noStrike">
                <a:solidFill>
                  <a:srgbClr val="ffffff"/>
                </a:solidFill>
                <a:latin typeface="Sansation"/>
                <a:ea typeface="DejaVu Sans"/>
              </a:rPr>
              <a:t>insecure</a:t>
            </a:r>
            <a:r>
              <a:rPr b="0" lang="en-US" sz="2000" spc="-1" strike="noStrike">
                <a:solidFill>
                  <a:srgbClr val="ffffff"/>
                </a:solidFill>
                <a:latin typeface="Sansation"/>
                <a:ea typeface="DejaVu Sans"/>
              </a:rPr>
              <a:t> as server breaks down and students are unable to access the portal. Also it has no active SSL (Secure Sockets Layer) certificate i.e it doesn’t use Https (Hypertext Transfer Protocol Secure) protocol.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610720" y="218520"/>
            <a:ext cx="8910720" cy="746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SCOPE AND LIMITATION</a:t>
            </a:r>
            <a:endParaRPr b="0" lang="en-US" sz="3600" spc="-1" strike="noStrike">
              <a:latin typeface="Arial"/>
            </a:endParaRPr>
          </a:p>
        </p:txBody>
      </p:sp>
      <p:sp>
        <p:nvSpPr>
          <p:cNvPr id="147" name="CustomShape 2"/>
          <p:cNvSpPr/>
          <p:nvPr/>
        </p:nvSpPr>
        <p:spPr>
          <a:xfrm>
            <a:off x="1645920" y="965880"/>
            <a:ext cx="10423440" cy="5708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1001"/>
              </a:spcBef>
              <a:buClr>
                <a:srgbClr val="de32de"/>
              </a:buClr>
              <a:buFont typeface="Wingdings 3" charset="2"/>
              <a:buChar char=""/>
            </a:pPr>
            <a:r>
              <a:rPr b="1" lang="en-US" sz="2000" spc="-1" strike="noStrike">
                <a:solidFill>
                  <a:srgbClr val="ffffff"/>
                </a:solidFill>
                <a:latin typeface="Sansation"/>
                <a:ea typeface="DejaVu Sans"/>
              </a:rPr>
              <a:t>SCOPE</a:t>
            </a:r>
            <a:endParaRPr b="0" lang="en-US" sz="2000" spc="-1" strike="noStrike">
              <a:latin typeface="Arial"/>
            </a:endParaRPr>
          </a:p>
          <a:p>
            <a:pPr algn="just">
              <a:lnSpc>
                <a:spcPct val="150000"/>
              </a:lnSpc>
              <a:spcBef>
                <a:spcPts val="1417"/>
              </a:spcBef>
            </a:pPr>
            <a:r>
              <a:rPr b="0" lang="en-US" sz="2000" spc="-1" strike="noStrike">
                <a:solidFill>
                  <a:srgbClr val="ffffff"/>
                </a:solidFill>
                <a:latin typeface="Sansation"/>
                <a:ea typeface="Times New Roman"/>
              </a:rPr>
              <a:t>The application of this software may not be limited to Crawford University alone but can be used equally by other universities, even secondary schools and colleges. This paper only covers all that is required to design and implement the education portal program and nothing more.</a:t>
            </a:r>
            <a:endParaRPr b="0" lang="en-US" sz="2000" spc="-1" strike="noStrike">
              <a:latin typeface="Arial"/>
            </a:endParaRPr>
          </a:p>
          <a:p>
            <a:pPr algn="just">
              <a:lnSpc>
                <a:spcPct val="150000"/>
              </a:lnSpc>
              <a:spcBef>
                <a:spcPts val="1417"/>
              </a:spcBef>
            </a:pPr>
            <a:endParaRPr b="0" lang="en-US" sz="2000" spc="-1" strike="noStrike">
              <a:latin typeface="Arial"/>
            </a:endParaRPr>
          </a:p>
          <a:p>
            <a:pPr marL="343080" indent="-342000">
              <a:lnSpc>
                <a:spcPct val="100000"/>
              </a:lnSpc>
              <a:spcBef>
                <a:spcPts val="1001"/>
              </a:spcBef>
              <a:buClr>
                <a:srgbClr val="de32de"/>
              </a:buClr>
              <a:buFont typeface="Wingdings 3" charset="2"/>
              <a:buChar char=""/>
            </a:pPr>
            <a:r>
              <a:rPr b="1" lang="en-US" sz="2000" spc="-1" strike="noStrike">
                <a:solidFill>
                  <a:srgbClr val="ffffff"/>
                </a:solidFill>
                <a:latin typeface="Sansation"/>
                <a:ea typeface="Times New Roman"/>
              </a:rPr>
              <a:t>LIMITATION</a:t>
            </a:r>
            <a:endParaRPr b="0" lang="en-US" sz="2000" spc="-1" strike="noStrike">
              <a:latin typeface="Arial"/>
            </a:endParaRPr>
          </a:p>
          <a:p>
            <a:pPr lvl="1" marL="864000" indent="-323280">
              <a:lnSpc>
                <a:spcPct val="100000"/>
              </a:lnSpc>
              <a:spcBef>
                <a:spcPts val="1134"/>
              </a:spcBef>
              <a:buClr>
                <a:srgbClr val="ffffff"/>
              </a:buClr>
              <a:buSzPct val="75000"/>
              <a:buFont typeface="Symbol"/>
              <a:buChar char=""/>
            </a:pPr>
            <a:r>
              <a:rPr b="1" lang="en-US" sz="2000" spc="-1" strike="noStrike">
                <a:solidFill>
                  <a:srgbClr val="ffffff"/>
                </a:solidFill>
                <a:latin typeface="Sansation"/>
                <a:ea typeface="Times New Roman"/>
              </a:rPr>
              <a:t>TIME LIMITATION</a:t>
            </a:r>
            <a:endParaRPr b="0" lang="en-US" sz="2000" spc="-1" strike="noStrike">
              <a:latin typeface="Arial"/>
            </a:endParaRPr>
          </a:p>
          <a:p>
            <a:pPr lvl="1" marL="864000" indent="-323280">
              <a:lnSpc>
                <a:spcPct val="100000"/>
              </a:lnSpc>
              <a:spcBef>
                <a:spcPts val="1134"/>
              </a:spcBef>
              <a:buClr>
                <a:srgbClr val="ffffff"/>
              </a:buClr>
              <a:buSzPct val="75000"/>
              <a:buFont typeface="Symbol"/>
              <a:buChar char=""/>
            </a:pPr>
            <a:r>
              <a:rPr b="1" lang="en-US" sz="2000" spc="-1" strike="noStrike">
                <a:solidFill>
                  <a:srgbClr val="ffffff"/>
                </a:solidFill>
                <a:latin typeface="Sansation"/>
                <a:ea typeface="Times New Roman"/>
              </a:rPr>
              <a:t>FINANCIAL LIMITATION</a:t>
            </a:r>
            <a:endParaRPr b="0" lang="en-US" sz="2000" spc="-1" strike="noStrike">
              <a:latin typeface="Arial"/>
            </a:endParaRPr>
          </a:p>
          <a:p>
            <a:pPr>
              <a:lnSpc>
                <a:spcPct val="100000"/>
              </a:lnSpc>
              <a:spcBef>
                <a:spcPts val="100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575440" y="200880"/>
            <a:ext cx="8910720" cy="65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3600" spc="-1" strike="noStrike">
                <a:solidFill>
                  <a:srgbClr val="ffffff"/>
                </a:solidFill>
                <a:latin typeface="Century Gothic"/>
                <a:ea typeface="DejaVu Sans"/>
              </a:rPr>
              <a:t>RESEARCH METHODOLOGY</a:t>
            </a:r>
            <a:endParaRPr b="0" lang="en-US" sz="3600" spc="-1" strike="noStrike">
              <a:latin typeface="Arial"/>
            </a:endParaRPr>
          </a:p>
        </p:txBody>
      </p:sp>
      <p:sp>
        <p:nvSpPr>
          <p:cNvPr id="149" name="CustomShape 2"/>
          <p:cNvSpPr/>
          <p:nvPr/>
        </p:nvSpPr>
        <p:spPr>
          <a:xfrm>
            <a:off x="1371600" y="1371600"/>
            <a:ext cx="10697760" cy="530280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For a successful development project</a:t>
            </a:r>
            <a:endParaRPr b="0" lang="en-US" sz="2200" spc="-1" strike="noStrike">
              <a:latin typeface="Arial"/>
            </a:endParaRPr>
          </a:p>
          <a:p>
            <a:pPr>
              <a:lnSpc>
                <a:spcPct val="100000"/>
              </a:lnSpc>
              <a:spcBef>
                <a:spcPts val="1001"/>
              </a:spcBef>
            </a:pP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Firstly, conceptual understanding of the project.</a:t>
            </a: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Detailed pictorial or diagrammatic representation of project flow. </a:t>
            </a: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Decision on tools and development applications: like IDE, extensions, plugins, templates, themes, VCS (Version Control System)</a:t>
            </a: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Software Implementation: design and development</a:t>
            </a: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Software testing</a:t>
            </a:r>
            <a:endParaRPr b="0" lang="en-US" sz="2200" spc="-1" strike="noStrike">
              <a:latin typeface="Arial"/>
            </a:endParaRPr>
          </a:p>
          <a:p>
            <a:pPr marL="343080" indent="-342000">
              <a:lnSpc>
                <a:spcPct val="100000"/>
              </a:lnSpc>
              <a:spcBef>
                <a:spcPts val="1001"/>
              </a:spcBef>
              <a:buClr>
                <a:srgbClr val="de32de"/>
              </a:buClr>
              <a:buFont typeface="Wingdings 3" charset="2"/>
              <a:buChar char=""/>
            </a:pPr>
            <a:r>
              <a:rPr b="0" lang="en-US" sz="2200" spc="-1" strike="noStrike">
                <a:solidFill>
                  <a:srgbClr val="ffffff"/>
                </a:solidFill>
                <a:latin typeface="Sansation"/>
                <a:ea typeface="DejaVu Sans"/>
              </a:rPr>
              <a:t>Software versioning and deployment </a:t>
            </a:r>
            <a:endParaRPr b="0" lang="en-US" sz="2200" spc="-1" strike="noStrike">
              <a:latin typeface="Arial"/>
            </a:endParaRPr>
          </a:p>
          <a:p>
            <a:pPr>
              <a:lnSpc>
                <a:spcPct val="10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470</TotalTime>
  <Application>LibreOffice/6.2.3.2$Linux_X86_64 LibreOffice_project/20$Build-2</Application>
  <Words>724</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2019-06-10T16:10:04Z</dcterms:created>
  <dc:creator>SAMZ</dc:creator>
  <dc:description/>
  <dc:language>en-US</dc:language>
  <cp:lastModifiedBy/>
  <dcterms:modified xsi:type="dcterms:W3CDTF">2019-06-26T09:43:24Z</dcterms:modified>
  <cp:revision>119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