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77" r:id="rId3"/>
    <p:sldId id="259" r:id="rId4"/>
    <p:sldId id="260" r:id="rId5"/>
    <p:sldId id="261" r:id="rId6"/>
    <p:sldId id="262" r:id="rId7"/>
    <p:sldId id="263" r:id="rId8"/>
    <p:sldId id="290" r:id="rId9"/>
    <p:sldId id="280" r:id="rId10"/>
    <p:sldId id="256" r:id="rId11"/>
    <p:sldId id="264" r:id="rId12"/>
    <p:sldId id="257" r:id="rId13"/>
    <p:sldId id="265" r:id="rId14"/>
    <p:sldId id="258" r:id="rId15"/>
    <p:sldId id="266" r:id="rId16"/>
    <p:sldId id="267" r:id="rId17"/>
    <p:sldId id="268" r:id="rId18"/>
    <p:sldId id="281" r:id="rId19"/>
    <p:sldId id="269" r:id="rId20"/>
    <p:sldId id="273" r:id="rId21"/>
    <p:sldId id="274" r:id="rId22"/>
    <p:sldId id="275" r:id="rId23"/>
    <p:sldId id="276" r:id="rId24"/>
    <p:sldId id="272" r:id="rId25"/>
    <p:sldId id="282" r:id="rId26"/>
    <p:sldId id="283" r:id="rId27"/>
    <p:sldId id="284" r:id="rId28"/>
    <p:sldId id="285" r:id="rId29"/>
    <p:sldId id="286" r:id="rId30"/>
    <p:sldId id="288" r:id="rId31"/>
    <p:sldId id="289" r:id="rId32"/>
    <p:sldId id="279" r:id="rId33"/>
    <p:sldId id="270" r:id="rId34"/>
    <p:sldId id="27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codeignite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93258" cy="5230368"/>
          </a:xfrm>
        </p:spPr>
        <p:txBody>
          <a:bodyPr>
            <a:normAutofit fontScale="90000"/>
          </a:bodyPr>
          <a:lstStyle/>
          <a:p>
            <a:r>
              <a:rPr lang="en-US" dirty="0" smtClean="0">
                <a:solidFill>
                  <a:schemeClr val="tx1"/>
                </a:solidFill>
              </a:rPr>
              <a:t>Project Defense</a:t>
            </a:r>
            <a:r>
              <a:rPr lang="en-US" b="1" dirty="0" smtClean="0"/>
              <a:t/>
            </a:r>
            <a:br>
              <a:rPr lang="en-US" b="1" dirty="0" smtClean="0"/>
            </a:br>
            <a:r>
              <a:rPr lang="en-US" b="1" dirty="0"/>
              <a:t/>
            </a:r>
            <a:br>
              <a:rPr lang="en-US" b="1" dirty="0"/>
            </a:br>
            <a:r>
              <a:rPr lang="en-US" b="1" dirty="0" smtClean="0"/>
              <a:t>A WEB-BASED EDUCATION PORTAL APPLICATION FOR CRAWFORD UNIVERSITY USING </a:t>
            </a:r>
            <a:r>
              <a:rPr lang="en-US" b="1" dirty="0" smtClean="0"/>
              <a:t>CODEIGNITER FRAMEWORK</a:t>
            </a:r>
            <a:r>
              <a:rPr lang="en-US" b="1" dirty="0" smtClean="0"/>
              <a:t/>
            </a:r>
            <a:br>
              <a:rPr lang="en-US" b="1" dirty="0" smtClean="0"/>
            </a:br>
            <a:r>
              <a:rPr lang="en-US" b="1" dirty="0"/>
              <a:t/>
            </a:r>
            <a:br>
              <a:rPr lang="en-US" b="1" dirty="0"/>
            </a:br>
            <a:r>
              <a:rPr lang="en-US" dirty="0" smtClean="0">
                <a:solidFill>
                  <a:schemeClr val="tx1"/>
                </a:solidFill>
              </a:rPr>
              <a:t>by</a:t>
            </a:r>
            <a:r>
              <a:rPr lang="en-US" b="1" dirty="0" smtClean="0"/>
              <a:t/>
            </a:r>
            <a:br>
              <a:rPr lang="en-US" b="1" dirty="0" smtClean="0"/>
            </a:br>
            <a:r>
              <a:rPr lang="en-US" b="1" dirty="0"/>
              <a:t/>
            </a:r>
            <a:br>
              <a:rPr lang="en-US" b="1" dirty="0"/>
            </a:br>
            <a:r>
              <a:rPr lang="en-US" b="1" dirty="0" smtClean="0"/>
              <a:t>AKINLONU ENIOLA O. </a:t>
            </a:r>
            <a:r>
              <a:rPr lang="en-US" dirty="0" smtClean="0">
                <a:solidFill>
                  <a:schemeClr val="tx1"/>
                </a:solidFill>
              </a:rPr>
              <a:t>–</a:t>
            </a:r>
            <a:r>
              <a:rPr lang="en-US" dirty="0" smtClean="0"/>
              <a:t> </a:t>
            </a:r>
            <a:r>
              <a:rPr lang="en-US" dirty="0" smtClean="0">
                <a:solidFill>
                  <a:schemeClr val="tx1"/>
                </a:solidFill>
              </a:rPr>
              <a:t>150502043</a:t>
            </a:r>
            <a:r>
              <a:rPr lang="en-US" b="1" dirty="0" smtClean="0"/>
              <a:t/>
            </a:r>
            <a:br>
              <a:rPr lang="en-US" b="1" dirty="0" smtClean="0"/>
            </a:br>
            <a:r>
              <a:rPr lang="en-US" dirty="0" smtClean="0">
                <a:solidFill>
                  <a:schemeClr val="tx1"/>
                </a:solidFill>
              </a:rPr>
              <a:t>Computer Science</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4500" y="196787"/>
            <a:ext cx="1460145" cy="2095309"/>
          </a:xfrm>
          <a:prstGeom prst="rect">
            <a:avLst/>
          </a:prstGeom>
        </p:spPr>
      </p:pic>
    </p:spTree>
    <p:extLst>
      <p:ext uri="{BB962C8B-B14F-4D97-AF65-F5344CB8AC3E}">
        <p14:creationId xmlns:p14="http://schemas.microsoft.com/office/powerpoint/2010/main" val="3394427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6823" y="914400"/>
            <a:ext cx="8592671" cy="4948518"/>
          </a:xfrm>
        </p:spPr>
        <p:txBody>
          <a:bodyPr>
            <a:normAutofit/>
          </a:bodyPr>
          <a:lstStyle/>
          <a:p>
            <a:pPr marL="342900" indent="-342900" algn="just">
              <a:buFont typeface="+mj-lt"/>
              <a:buAutoNum type="arabicPeriod"/>
            </a:pPr>
            <a:r>
              <a:rPr lang="en-US" b="1" dirty="0" smtClean="0">
                <a:cs typeface="Times New Roman" panose="02020603050405020304" pitchFamily="18" charset="0"/>
              </a:rPr>
              <a:t>Inefficiency</a:t>
            </a:r>
            <a:r>
              <a:rPr lang="en-US" dirty="0" smtClean="0">
                <a:cs typeface="Times New Roman" panose="02020603050405020304" pitchFamily="18" charset="0"/>
              </a:rPr>
              <a:t>: </a:t>
            </a:r>
            <a:r>
              <a:rPr lang="en-US" dirty="0">
                <a:cs typeface="Times New Roman" panose="02020603050405020304" pitchFamily="18" charset="0"/>
              </a:rPr>
              <a:t>Slow page load and response </a:t>
            </a:r>
            <a:r>
              <a:rPr lang="en-US" dirty="0" smtClean="0">
                <a:cs typeface="Times New Roman" panose="02020603050405020304" pitchFamily="18" charset="0"/>
              </a:rPr>
              <a:t>time</a:t>
            </a:r>
          </a:p>
          <a:p>
            <a:pPr marL="342900" lvl="0" indent="-342900" algn="just">
              <a:buFont typeface="+mj-lt"/>
              <a:buAutoNum type="arabicPeriod"/>
            </a:pPr>
            <a:r>
              <a:rPr lang="en-US" b="1" dirty="0">
                <a:cs typeface="Times New Roman" panose="02020603050405020304" pitchFamily="18" charset="0"/>
              </a:rPr>
              <a:t>Under </a:t>
            </a:r>
            <a:r>
              <a:rPr lang="en-US" b="1" dirty="0" smtClean="0">
                <a:cs typeface="Times New Roman" panose="02020603050405020304" pitchFamily="18" charset="0"/>
              </a:rPr>
              <a:t>implemented</a:t>
            </a:r>
          </a:p>
          <a:p>
            <a:pPr marL="857250" lvl="1" indent="-400050" algn="just">
              <a:buFont typeface="+mj-lt"/>
              <a:buAutoNum type="romanLcPeriod"/>
            </a:pPr>
            <a:r>
              <a:rPr lang="en-US" sz="1800" dirty="0" smtClean="0">
                <a:cs typeface="Times New Roman" panose="02020603050405020304" pitchFamily="18" charset="0"/>
              </a:rPr>
              <a:t>Persistent </a:t>
            </a:r>
            <a:r>
              <a:rPr lang="en-US" sz="1800" dirty="0">
                <a:cs typeface="Times New Roman" panose="02020603050405020304" pitchFamily="18" charset="0"/>
              </a:rPr>
              <a:t>and offensive dialog on page load that threatens satisfactory user </a:t>
            </a:r>
            <a:r>
              <a:rPr lang="en-US" sz="1800" dirty="0" smtClean="0">
                <a:cs typeface="Times New Roman" panose="02020603050405020304" pitchFamily="18" charset="0"/>
              </a:rPr>
              <a:t>interaction</a:t>
            </a:r>
          </a:p>
          <a:p>
            <a:pPr marL="857250" lvl="1" indent="-400050" algn="just">
              <a:buFont typeface="+mj-lt"/>
              <a:buAutoNum type="romanLcPeriod"/>
            </a:pPr>
            <a:r>
              <a:rPr lang="en-US" sz="1800" dirty="0" smtClean="0">
                <a:cs typeface="Times New Roman" panose="02020603050405020304" pitchFamily="18" charset="0"/>
              </a:rPr>
              <a:t>broken </a:t>
            </a:r>
            <a:r>
              <a:rPr lang="en-US" sz="1800" dirty="0">
                <a:cs typeface="Times New Roman" panose="02020603050405020304" pitchFamily="18" charset="0"/>
              </a:rPr>
              <a:t>links, duplicate and redundant </a:t>
            </a:r>
            <a:r>
              <a:rPr lang="en-US" sz="1800" dirty="0" smtClean="0">
                <a:cs typeface="Times New Roman" panose="02020603050405020304" pitchFamily="18" charset="0"/>
              </a:rPr>
              <a:t>links</a:t>
            </a:r>
          </a:p>
          <a:p>
            <a:pPr marL="857250" lvl="1" indent="-400050" algn="just">
              <a:buFont typeface="+mj-lt"/>
              <a:buAutoNum type="romanLcPeriod"/>
            </a:pPr>
            <a:r>
              <a:rPr lang="en-US" sz="1800" dirty="0" smtClean="0">
                <a:cs typeface="Times New Roman" panose="02020603050405020304" pitchFamily="18" charset="0"/>
              </a:rPr>
              <a:t>unimplemented functionality</a:t>
            </a:r>
          </a:p>
          <a:p>
            <a:pPr marL="857250" lvl="1" indent="-400050" algn="just">
              <a:buFont typeface="+mj-lt"/>
              <a:buAutoNum type="romanLcPeriod"/>
            </a:pPr>
            <a:r>
              <a:rPr lang="en-US" sz="1800" dirty="0" smtClean="0">
                <a:cs typeface="Times New Roman" panose="02020603050405020304" pitchFamily="18" charset="0"/>
              </a:rPr>
              <a:t>use </a:t>
            </a:r>
            <a:r>
              <a:rPr lang="en-US" sz="1800" dirty="0">
                <a:cs typeface="Times New Roman" panose="02020603050405020304" pitchFamily="18" charset="0"/>
              </a:rPr>
              <a:t>of anachronistic technologies and defective user interface and poor user experience, no online </a:t>
            </a:r>
            <a:r>
              <a:rPr lang="en-US" sz="1800" dirty="0" smtClean="0">
                <a:cs typeface="Times New Roman" panose="02020603050405020304" pitchFamily="18" charset="0"/>
              </a:rPr>
              <a:t>help. </a:t>
            </a:r>
          </a:p>
          <a:p>
            <a:pPr marL="857250" lvl="1" indent="-400050" algn="just">
              <a:buFont typeface="+mj-lt"/>
              <a:buAutoNum type="romanLcPeriod"/>
            </a:pPr>
            <a:r>
              <a:rPr lang="en-US" sz="1800" dirty="0" smtClean="0">
                <a:cs typeface="Times New Roman" panose="02020603050405020304" pitchFamily="18" charset="0"/>
              </a:rPr>
              <a:t>User </a:t>
            </a:r>
            <a:r>
              <a:rPr lang="en-US" sz="1800" dirty="0">
                <a:cs typeface="Times New Roman" panose="02020603050405020304" pitchFamily="18" charset="0"/>
              </a:rPr>
              <a:t>has to go to the Edu-portal office to manually set a new password for his/her account</a:t>
            </a:r>
            <a:r>
              <a:rPr lang="en-US" sz="1800" dirty="0" smtClean="0">
                <a:cs typeface="Times New Roman" panose="02020603050405020304" pitchFamily="18" charset="0"/>
              </a:rPr>
              <a:t>.</a:t>
            </a:r>
          </a:p>
          <a:p>
            <a:pPr marL="342900" lvl="0" indent="-342900" algn="just">
              <a:buFont typeface="+mj-lt"/>
              <a:buAutoNum type="arabicPeriod"/>
            </a:pPr>
            <a:r>
              <a:rPr lang="en-US" b="1" dirty="0">
                <a:cs typeface="Times New Roman" panose="02020603050405020304" pitchFamily="18" charset="0"/>
              </a:rPr>
              <a:t>Unreliable</a:t>
            </a:r>
            <a:r>
              <a:rPr lang="en-US" dirty="0">
                <a:cs typeface="Times New Roman" panose="02020603050405020304" pitchFamily="18" charset="0"/>
              </a:rPr>
              <a:t> and </a:t>
            </a:r>
            <a:r>
              <a:rPr lang="en-US" b="1" dirty="0">
                <a:cs typeface="Times New Roman" panose="02020603050405020304" pitchFamily="18" charset="0"/>
              </a:rPr>
              <a:t>insecure</a:t>
            </a:r>
            <a:r>
              <a:rPr lang="en-US" dirty="0">
                <a:cs typeface="Times New Roman" panose="02020603050405020304" pitchFamily="18" charset="0"/>
              </a:rPr>
              <a:t> as server breaks down and students are unable to access the portal and it has no active SSL (Secure Sockets Layer) certificate i.e. it doesn’t use Https (Hypertext Transfer Protocol Secure) protocol.</a:t>
            </a: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1705534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4228" y="2545976"/>
            <a:ext cx="8596668" cy="775447"/>
          </a:xfrm>
        </p:spPr>
        <p:txBody>
          <a:bodyPr>
            <a:noAutofit/>
          </a:bodyPr>
          <a:lstStyle/>
          <a:p>
            <a:r>
              <a:rPr lang="en-US" sz="5400" b="1" dirty="0" smtClean="0"/>
              <a:t>AIM AND OBJECTIVES</a:t>
            </a:r>
            <a:endParaRPr lang="en-US" sz="5400" b="1" dirty="0"/>
          </a:p>
        </p:txBody>
      </p:sp>
    </p:spTree>
    <p:extLst>
      <p:ext uri="{BB962C8B-B14F-4D97-AF65-F5344CB8AC3E}">
        <p14:creationId xmlns:p14="http://schemas.microsoft.com/office/powerpoint/2010/main" val="2830588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04365"/>
            <a:ext cx="8596668" cy="4800600"/>
          </a:xfrm>
        </p:spPr>
        <p:txBody>
          <a:bodyPr>
            <a:normAutofit/>
          </a:bodyPr>
          <a:lstStyle/>
          <a:p>
            <a:pPr lvl="0"/>
            <a:r>
              <a:rPr lang="en-US" dirty="0"/>
              <a:t>To create an embedded online course portal which provides a pre-assessment module that allow courses verification to the students when login on the website and result checking by students. In addition, the course portal can also automatically evaluate and showcase the report of courses of the students.</a:t>
            </a:r>
          </a:p>
          <a:p>
            <a:pPr lvl="0"/>
            <a:r>
              <a:rPr lang="en-US" dirty="0"/>
              <a:t>Course allocation, approval, course grading and result processing by lecturers.</a:t>
            </a:r>
          </a:p>
          <a:p>
            <a:pPr lvl="0"/>
            <a:r>
              <a:rPr lang="en-US" dirty="0"/>
              <a:t>Position-based user restriction, bursary approval and dispensation of clearance to qualified users, mailing, admission list management, user data management.</a:t>
            </a:r>
          </a:p>
          <a:p>
            <a:r>
              <a:rPr lang="en-US" dirty="0"/>
              <a:t>To improve the privacy, user-friendliness and to enable convenient access to the different kinds of information and services mounted on the web by users, it would be desirable to set up a portal for channeling the vast information resources to the different users in an efficient and effective manner.</a:t>
            </a:r>
          </a:p>
        </p:txBody>
      </p:sp>
    </p:spTree>
    <p:extLst>
      <p:ext uri="{BB962C8B-B14F-4D97-AF65-F5344CB8AC3E}">
        <p14:creationId xmlns:p14="http://schemas.microsoft.com/office/powerpoint/2010/main" val="434086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05934" y="2761129"/>
            <a:ext cx="8596668" cy="721659"/>
          </a:xfrm>
        </p:spPr>
        <p:txBody>
          <a:bodyPr>
            <a:noAutofit/>
          </a:bodyPr>
          <a:lstStyle/>
          <a:p>
            <a:r>
              <a:rPr lang="en-US" sz="5400" b="1" dirty="0" smtClean="0"/>
              <a:t>SCOPE AND LIMITATION</a:t>
            </a:r>
            <a:endParaRPr lang="en-US" sz="5400" b="1" dirty="0"/>
          </a:p>
        </p:txBody>
      </p:sp>
    </p:spTree>
    <p:extLst>
      <p:ext uri="{BB962C8B-B14F-4D97-AF65-F5344CB8AC3E}">
        <p14:creationId xmlns:p14="http://schemas.microsoft.com/office/powerpoint/2010/main" val="3305252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89213"/>
            <a:ext cx="8596668" cy="4952150"/>
          </a:xfrm>
        </p:spPr>
        <p:txBody>
          <a:bodyPr/>
          <a:lstStyle/>
          <a:p>
            <a:pPr marL="0" indent="0">
              <a:buNone/>
            </a:pPr>
            <a:r>
              <a:rPr lang="en-US" dirty="0"/>
              <a:t>The application of this software may not be limited to Crawford University alone but can be used equally by other universities, even secondary schools and colleges. This paper only covers all that is required to design and implement the education portal program and nothing more</a:t>
            </a:r>
            <a:r>
              <a:rPr lang="en-US" dirty="0" smtClean="0"/>
              <a:t>.</a:t>
            </a:r>
          </a:p>
          <a:p>
            <a:endParaRPr lang="en-US" dirty="0"/>
          </a:p>
          <a:p>
            <a:pPr marL="0" indent="0">
              <a:buNone/>
            </a:pPr>
            <a:r>
              <a:rPr lang="en-US" dirty="0" smtClean="0"/>
              <a:t>	</a:t>
            </a:r>
            <a:r>
              <a:rPr lang="en-US" sz="3200" dirty="0" smtClean="0"/>
              <a:t>However, my </a:t>
            </a:r>
            <a:r>
              <a:rPr lang="en-US" sz="3200" b="1" dirty="0" smtClean="0"/>
              <a:t>LIMITATION FACTORS</a:t>
            </a:r>
          </a:p>
          <a:p>
            <a:pPr marL="0" indent="0">
              <a:buNone/>
            </a:pPr>
            <a:endParaRPr lang="en-US" sz="2400" b="1" dirty="0" smtClean="0"/>
          </a:p>
          <a:p>
            <a:r>
              <a:rPr lang="en-US" b="1" dirty="0" smtClean="0"/>
              <a:t>TIME</a:t>
            </a:r>
          </a:p>
          <a:p>
            <a:r>
              <a:rPr lang="en-US" b="1" dirty="0" smtClean="0"/>
              <a:t>FINANCIAL</a:t>
            </a:r>
          </a:p>
          <a:p>
            <a:r>
              <a:rPr lang="en-US" b="1" dirty="0" smtClean="0"/>
              <a:t>SINGLE / TOO FEW DEVELOPERS</a:t>
            </a:r>
          </a:p>
          <a:p>
            <a:pPr marL="0" indent="0">
              <a:buNone/>
            </a:pPr>
            <a:endParaRPr lang="en-US" b="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872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40" y="2761129"/>
            <a:ext cx="10024156" cy="856129"/>
          </a:xfrm>
        </p:spPr>
        <p:txBody>
          <a:bodyPr>
            <a:noAutofit/>
          </a:bodyPr>
          <a:lstStyle/>
          <a:p>
            <a:r>
              <a:rPr lang="en-US" sz="5400" b="1" dirty="0" smtClean="0"/>
              <a:t>RESEARCH METHODOLOGY</a:t>
            </a:r>
            <a:endParaRPr lang="en-US" sz="5400" b="1" dirty="0"/>
          </a:p>
        </p:txBody>
      </p:sp>
    </p:spTree>
    <p:extLst>
      <p:ext uri="{BB962C8B-B14F-4D97-AF65-F5344CB8AC3E}">
        <p14:creationId xmlns:p14="http://schemas.microsoft.com/office/powerpoint/2010/main" val="1147233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58017" y="847165"/>
            <a:ext cx="7996017" cy="5136775"/>
          </a:xfrm>
          <a:prstGeom prst="rect">
            <a:avLst/>
          </a:prstGeom>
        </p:spPr>
      </p:pic>
      <p:sp>
        <p:nvSpPr>
          <p:cNvPr id="5" name="Title 1"/>
          <p:cNvSpPr>
            <a:spLocks noGrp="1"/>
          </p:cNvSpPr>
          <p:nvPr>
            <p:ph type="title"/>
          </p:nvPr>
        </p:nvSpPr>
        <p:spPr>
          <a:xfrm>
            <a:off x="100436" y="161168"/>
            <a:ext cx="11238124" cy="685998"/>
          </a:xfrm>
        </p:spPr>
        <p:txBody>
          <a:bodyPr>
            <a:normAutofit/>
          </a:bodyPr>
          <a:lstStyle/>
          <a:p>
            <a:r>
              <a:rPr lang="en-US" b="1" dirty="0" smtClean="0"/>
              <a:t>DESIGN PATTERN – MVC (Model View Controller)</a:t>
            </a:r>
            <a:endParaRPr lang="en-US" b="1" dirty="0"/>
          </a:p>
        </p:txBody>
      </p:sp>
    </p:spTree>
    <p:extLst>
      <p:ext uri="{BB962C8B-B14F-4D97-AF65-F5344CB8AC3E}">
        <p14:creationId xmlns:p14="http://schemas.microsoft.com/office/powerpoint/2010/main" val="1110990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52" y="286870"/>
            <a:ext cx="8596668" cy="775626"/>
          </a:xfrm>
        </p:spPr>
        <p:txBody>
          <a:bodyPr/>
          <a:lstStyle/>
          <a:p>
            <a:r>
              <a:rPr lang="en-US" b="1" dirty="0" smtClean="0"/>
              <a:t>PROGRAMMING TOOLS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89" y="1385226"/>
            <a:ext cx="8619564" cy="2357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89" y="3850253"/>
            <a:ext cx="1835594" cy="18355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9972" y="3899701"/>
            <a:ext cx="1615888" cy="16158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1551" y="3908719"/>
            <a:ext cx="1606870" cy="1606870"/>
          </a:xfrm>
          <a:prstGeom prst="rect">
            <a:avLst/>
          </a:prstGeom>
        </p:spPr>
      </p:pic>
    </p:spTree>
    <p:extLst>
      <p:ext uri="{BB962C8B-B14F-4D97-AF65-F5344CB8AC3E}">
        <p14:creationId xmlns:p14="http://schemas.microsoft.com/office/powerpoint/2010/main" val="3517787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0436" y="161168"/>
            <a:ext cx="9863835" cy="685998"/>
          </a:xfrm>
        </p:spPr>
        <p:txBody>
          <a:bodyPr>
            <a:normAutofit/>
          </a:bodyPr>
          <a:lstStyle/>
          <a:p>
            <a:r>
              <a:rPr lang="en-US" b="1" dirty="0" smtClean="0"/>
              <a:t>DATABASE STRUCTURE</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24" y="969086"/>
            <a:ext cx="11074776" cy="5689257"/>
          </a:xfrm>
          <a:prstGeom prst="rect">
            <a:avLst/>
          </a:prstGeom>
        </p:spPr>
      </p:pic>
    </p:spTree>
    <p:extLst>
      <p:ext uri="{BB962C8B-B14F-4D97-AF65-F5344CB8AC3E}">
        <p14:creationId xmlns:p14="http://schemas.microsoft.com/office/powerpoint/2010/main" val="2386854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4" y="2182905"/>
            <a:ext cx="11075896" cy="1703295"/>
          </a:xfrm>
        </p:spPr>
        <p:txBody>
          <a:bodyPr>
            <a:noAutofit/>
          </a:bodyPr>
          <a:lstStyle/>
          <a:p>
            <a:r>
              <a:rPr lang="en-US" sz="5400" b="1" dirty="0" smtClean="0"/>
              <a:t>SYSTEM IMPLEMENTATION INTERFACE</a:t>
            </a:r>
            <a:endParaRPr lang="en-US" sz="5400" b="1" dirty="0"/>
          </a:p>
        </p:txBody>
      </p:sp>
    </p:spTree>
    <p:extLst>
      <p:ext uri="{BB962C8B-B14F-4D97-AF65-F5344CB8AC3E}">
        <p14:creationId xmlns:p14="http://schemas.microsoft.com/office/powerpoint/2010/main" val="3269709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136"/>
          </a:xfrm>
        </p:spPr>
        <p:txBody>
          <a:bodyPr/>
          <a:lstStyle/>
          <a:p>
            <a:pPr algn="r"/>
            <a:r>
              <a:rPr lang="en-US" b="1" dirty="0" smtClean="0"/>
              <a:t>PRESENTATION OUTLINE</a:t>
            </a:r>
            <a:endParaRPr lang="en-US" b="1" dirty="0"/>
          </a:p>
        </p:txBody>
      </p:sp>
      <p:sp>
        <p:nvSpPr>
          <p:cNvPr id="3" name="Content Placeholder 2"/>
          <p:cNvSpPr>
            <a:spLocks noGrp="1"/>
          </p:cNvSpPr>
          <p:nvPr>
            <p:ph idx="1"/>
          </p:nvPr>
        </p:nvSpPr>
        <p:spPr>
          <a:xfrm>
            <a:off x="677334" y="1706881"/>
            <a:ext cx="8596668" cy="3828287"/>
          </a:xfrm>
        </p:spPr>
        <p:txBody>
          <a:bodyPr/>
          <a:lstStyle/>
          <a:p>
            <a:r>
              <a:rPr lang="en-US" dirty="0" smtClean="0"/>
              <a:t>Introduction</a:t>
            </a:r>
          </a:p>
          <a:p>
            <a:r>
              <a:rPr lang="en-US" dirty="0" smtClean="0"/>
              <a:t>Literature review</a:t>
            </a:r>
          </a:p>
          <a:p>
            <a:r>
              <a:rPr lang="en-US" dirty="0" smtClean="0"/>
              <a:t>Problem statement</a:t>
            </a:r>
          </a:p>
          <a:p>
            <a:r>
              <a:rPr lang="en-US" dirty="0" smtClean="0"/>
              <a:t>Aim and objectives</a:t>
            </a:r>
          </a:p>
          <a:p>
            <a:r>
              <a:rPr lang="en-US" dirty="0" smtClean="0"/>
              <a:t>Scope and limitation</a:t>
            </a:r>
          </a:p>
          <a:p>
            <a:r>
              <a:rPr lang="en-US" dirty="0" smtClean="0"/>
              <a:t>Research methodology</a:t>
            </a:r>
          </a:p>
          <a:p>
            <a:r>
              <a:rPr lang="en-US" dirty="0" smtClean="0"/>
              <a:t>System implementation interface</a:t>
            </a:r>
          </a:p>
          <a:p>
            <a:r>
              <a:rPr lang="en-US" dirty="0" smtClean="0"/>
              <a:t>Result discussion</a:t>
            </a:r>
          </a:p>
          <a:p>
            <a:r>
              <a:rPr lang="en-US" dirty="0" smtClean="0"/>
              <a:t>Conclusion</a:t>
            </a:r>
          </a:p>
        </p:txBody>
      </p:sp>
    </p:spTree>
    <p:extLst>
      <p:ext uri="{BB962C8B-B14F-4D97-AF65-F5344CB8AC3E}">
        <p14:creationId xmlns:p14="http://schemas.microsoft.com/office/powerpoint/2010/main" val="1465187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42663" cy="6883138"/>
          </a:xfrm>
        </p:spPr>
      </p:pic>
    </p:spTree>
    <p:extLst>
      <p:ext uri="{BB962C8B-B14F-4D97-AF65-F5344CB8AC3E}">
        <p14:creationId xmlns:p14="http://schemas.microsoft.com/office/powerpoint/2010/main" val="1209141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81" cy="6856328"/>
          </a:xfrm>
          <a:prstGeom prst="rect">
            <a:avLst/>
          </a:prstGeom>
        </p:spPr>
      </p:pic>
    </p:spTree>
    <p:extLst>
      <p:ext uri="{BB962C8B-B14F-4D97-AF65-F5344CB8AC3E}">
        <p14:creationId xmlns:p14="http://schemas.microsoft.com/office/powerpoint/2010/main" val="3215333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
            <a:ext cx="12194980" cy="6856327"/>
          </a:xfrm>
          <a:prstGeom prst="rect">
            <a:avLst/>
          </a:prstGeom>
        </p:spPr>
      </p:pic>
    </p:spTree>
    <p:extLst>
      <p:ext uri="{BB962C8B-B14F-4D97-AF65-F5344CB8AC3E}">
        <p14:creationId xmlns:p14="http://schemas.microsoft.com/office/powerpoint/2010/main" val="981326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2"/>
          </a:xfrm>
          <a:prstGeom prst="rect">
            <a:avLst/>
          </a:prstGeom>
        </p:spPr>
      </p:pic>
    </p:spTree>
    <p:extLst>
      <p:ext uri="{BB962C8B-B14F-4D97-AF65-F5344CB8AC3E}">
        <p14:creationId xmlns:p14="http://schemas.microsoft.com/office/powerpoint/2010/main" val="3155787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2344270"/>
            <a:ext cx="9098818" cy="923365"/>
          </a:xfrm>
        </p:spPr>
        <p:txBody>
          <a:bodyPr>
            <a:noAutofit/>
          </a:bodyPr>
          <a:lstStyle/>
          <a:p>
            <a:r>
              <a:rPr lang="en-US" sz="5400" b="1" dirty="0" smtClean="0"/>
              <a:t>RESULT DISCUSSION</a:t>
            </a:r>
            <a:endParaRPr lang="en-US" sz="5400" b="1" dirty="0"/>
          </a:p>
        </p:txBody>
      </p:sp>
    </p:spTree>
    <p:extLst>
      <p:ext uri="{BB962C8B-B14F-4D97-AF65-F5344CB8AC3E}">
        <p14:creationId xmlns:p14="http://schemas.microsoft.com/office/powerpoint/2010/main" val="489473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2"/>
          </a:xfrm>
          <a:prstGeom prst="rect">
            <a:avLst/>
          </a:prstGeom>
        </p:spPr>
      </p:pic>
    </p:spTree>
    <p:extLst>
      <p:ext uri="{BB962C8B-B14F-4D97-AF65-F5344CB8AC3E}">
        <p14:creationId xmlns:p14="http://schemas.microsoft.com/office/powerpoint/2010/main" val="3914932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2"/>
          </a:xfrm>
          <a:prstGeom prst="rect">
            <a:avLst/>
          </a:prstGeom>
        </p:spPr>
      </p:pic>
    </p:spTree>
    <p:extLst>
      <p:ext uri="{BB962C8B-B14F-4D97-AF65-F5344CB8AC3E}">
        <p14:creationId xmlns:p14="http://schemas.microsoft.com/office/powerpoint/2010/main" val="67403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2"/>
          </a:xfrm>
          <a:prstGeom prst="rect">
            <a:avLst/>
          </a:prstGeom>
        </p:spPr>
      </p:pic>
    </p:spTree>
    <p:extLst>
      <p:ext uri="{BB962C8B-B14F-4D97-AF65-F5344CB8AC3E}">
        <p14:creationId xmlns:p14="http://schemas.microsoft.com/office/powerpoint/2010/main" val="3934285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2"/>
          </a:xfrm>
          <a:prstGeom prst="rect">
            <a:avLst/>
          </a:prstGeom>
        </p:spPr>
      </p:pic>
    </p:spTree>
    <p:extLst>
      <p:ext uri="{BB962C8B-B14F-4D97-AF65-F5344CB8AC3E}">
        <p14:creationId xmlns:p14="http://schemas.microsoft.com/office/powerpoint/2010/main" val="383278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2"/>
          </a:xfrm>
          <a:prstGeom prst="rect">
            <a:avLst/>
          </a:prstGeom>
        </p:spPr>
      </p:pic>
    </p:spTree>
    <p:extLst>
      <p:ext uri="{BB962C8B-B14F-4D97-AF65-F5344CB8AC3E}">
        <p14:creationId xmlns:p14="http://schemas.microsoft.com/office/powerpoint/2010/main" val="15245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658" y="2532529"/>
            <a:ext cx="7898086" cy="775447"/>
          </a:xfrm>
        </p:spPr>
        <p:txBody>
          <a:bodyPr>
            <a:noAutofit/>
          </a:bodyPr>
          <a:lstStyle/>
          <a:p>
            <a:r>
              <a:rPr lang="en-US" sz="6000" b="1" dirty="0" smtClean="0"/>
              <a:t>INTRODUCTION</a:t>
            </a:r>
            <a:endParaRPr lang="en-US" sz="6000" b="1" dirty="0"/>
          </a:p>
        </p:txBody>
      </p:sp>
    </p:spTree>
    <p:extLst>
      <p:ext uri="{BB962C8B-B14F-4D97-AF65-F5344CB8AC3E}">
        <p14:creationId xmlns:p14="http://schemas.microsoft.com/office/powerpoint/2010/main" val="3023013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extLst>
      <p:ext uri="{BB962C8B-B14F-4D97-AF65-F5344CB8AC3E}">
        <p14:creationId xmlns:p14="http://schemas.microsoft.com/office/powerpoint/2010/main" val="222957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
            <a:ext cx="12194980" cy="6856327"/>
          </a:xfrm>
          <a:prstGeom prst="rect">
            <a:avLst/>
          </a:prstGeom>
        </p:spPr>
      </p:pic>
    </p:spTree>
    <p:extLst>
      <p:ext uri="{BB962C8B-B14F-4D97-AF65-F5344CB8AC3E}">
        <p14:creationId xmlns:p14="http://schemas.microsoft.com/office/powerpoint/2010/main" val="3308778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2344270"/>
            <a:ext cx="9403618" cy="923365"/>
          </a:xfrm>
        </p:spPr>
        <p:txBody>
          <a:bodyPr>
            <a:noAutofit/>
          </a:bodyPr>
          <a:lstStyle/>
          <a:p>
            <a:r>
              <a:rPr lang="en-US" sz="5400" b="1" dirty="0" smtClean="0"/>
              <a:t>CONCLUSION</a:t>
            </a:r>
            <a:endParaRPr lang="en-US" sz="5400" b="1" dirty="0"/>
          </a:p>
        </p:txBody>
      </p:sp>
    </p:spTree>
    <p:extLst>
      <p:ext uri="{BB962C8B-B14F-4D97-AF65-F5344CB8AC3E}">
        <p14:creationId xmlns:p14="http://schemas.microsoft.com/office/powerpoint/2010/main" val="2832168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8222"/>
            <a:ext cx="8596668" cy="5903259"/>
          </a:xfrm>
        </p:spPr>
        <p:txBody>
          <a:bodyPr>
            <a:normAutofit/>
          </a:bodyPr>
          <a:lstStyle/>
          <a:p>
            <a:pPr marL="0" indent="0">
              <a:buNone/>
            </a:pPr>
            <a:r>
              <a:rPr lang="en-US" dirty="0"/>
              <a:t>It is said that </a:t>
            </a:r>
            <a:r>
              <a:rPr lang="en-US" i="1" dirty="0"/>
              <a:t>“You know by doing</a:t>
            </a:r>
            <a:r>
              <a:rPr lang="en-US" i="1" dirty="0" smtClean="0"/>
              <a:t>”, Even </a:t>
            </a:r>
            <a:r>
              <a:rPr lang="en-US" dirty="0"/>
              <a:t>a</a:t>
            </a:r>
            <a:r>
              <a:rPr lang="en-US" dirty="0" smtClean="0"/>
              <a:t>s </a:t>
            </a:r>
            <a:r>
              <a:rPr lang="en-US" dirty="0"/>
              <a:t>an experienced developer, I still got to master new and crucial skill sets and ideas such as using the </a:t>
            </a:r>
            <a:r>
              <a:rPr lang="en-US" dirty="0" err="1"/>
              <a:t>codeigniter</a:t>
            </a:r>
            <a:r>
              <a:rPr lang="en-US" dirty="0"/>
              <a:t> framework, </a:t>
            </a:r>
            <a:r>
              <a:rPr lang="en-US" dirty="0" err="1"/>
              <a:t>git</a:t>
            </a:r>
            <a:r>
              <a:rPr lang="en-US" dirty="0"/>
              <a:t>, and SQL functions</a:t>
            </a:r>
            <a:r>
              <a:rPr lang="en-US" dirty="0" smtClean="0"/>
              <a:t>.</a:t>
            </a:r>
          </a:p>
          <a:p>
            <a:pPr marL="0" indent="0">
              <a:buNone/>
            </a:pPr>
            <a:endParaRPr lang="en-US" dirty="0" smtClean="0"/>
          </a:p>
          <a:p>
            <a:pPr marL="0" indent="0">
              <a:buNone/>
            </a:pPr>
            <a:r>
              <a:rPr lang="en-US" dirty="0" smtClean="0"/>
              <a:t>Also important lessons learnt:</a:t>
            </a:r>
          </a:p>
          <a:p>
            <a:r>
              <a:rPr lang="en-US" dirty="0"/>
              <a:t>PRG – </a:t>
            </a:r>
            <a:r>
              <a:rPr lang="en-US" dirty="0" smtClean="0"/>
              <a:t>post/Redirect/Get</a:t>
            </a:r>
          </a:p>
          <a:p>
            <a:r>
              <a:rPr lang="en-US" dirty="0"/>
              <a:t>How to place a submit button outside a &lt;form&gt; </a:t>
            </a:r>
            <a:r>
              <a:rPr lang="en-US" dirty="0" smtClean="0"/>
              <a:t>tag</a:t>
            </a:r>
          </a:p>
          <a:p>
            <a:r>
              <a:rPr lang="en-US" dirty="0"/>
              <a:t>How to insert multiple rows into database with one insert using </a:t>
            </a:r>
            <a:r>
              <a:rPr lang="en-US" dirty="0" err="1"/>
              <a:t>mysql</a:t>
            </a:r>
            <a:r>
              <a:rPr lang="en-US" dirty="0"/>
              <a:t> </a:t>
            </a:r>
            <a:r>
              <a:rPr lang="en-US" dirty="0" smtClean="0"/>
              <a:t>syntax</a:t>
            </a:r>
          </a:p>
          <a:p>
            <a:r>
              <a:rPr lang="en-US" dirty="0"/>
              <a:t>Set initial AUTO_INCREMENT value for SQL </a:t>
            </a:r>
            <a:r>
              <a:rPr lang="en-US" dirty="0" smtClean="0"/>
              <a:t>column</a:t>
            </a:r>
          </a:p>
          <a:p>
            <a:r>
              <a:rPr lang="en-US" dirty="0"/>
              <a:t>How to use </a:t>
            </a:r>
            <a:r>
              <a:rPr lang="en-US" dirty="0" smtClean="0"/>
              <a:t>bootstrap</a:t>
            </a:r>
          </a:p>
          <a:p>
            <a:endParaRPr lang="en-US" dirty="0"/>
          </a:p>
          <a:p>
            <a:pPr marL="0" indent="0">
              <a:buNone/>
            </a:pPr>
            <a:r>
              <a:rPr lang="en-US" dirty="0" smtClean="0"/>
              <a:t>	and many more. . .</a:t>
            </a:r>
            <a:endParaRPr lang="en-US" dirty="0"/>
          </a:p>
          <a:p>
            <a:pPr marL="0" indent="0">
              <a:buNone/>
            </a:pPr>
            <a:r>
              <a:rPr lang="en-US" dirty="0" smtClean="0"/>
              <a:t>Also my problem solving skills and search engine approach has been augmented.</a:t>
            </a:r>
          </a:p>
          <a:p>
            <a:pPr marL="0" indent="0">
              <a:buNone/>
            </a:pPr>
            <a:endParaRPr lang="en-US" dirty="0"/>
          </a:p>
          <a:p>
            <a:pPr marL="0" indent="0">
              <a:buNone/>
            </a:pPr>
            <a:r>
              <a:rPr lang="en-US" dirty="0" smtClean="0"/>
              <a:t>I </a:t>
            </a:r>
            <a:r>
              <a:rPr lang="en-US" b="1" dirty="0" smtClean="0"/>
              <a:t>RECOMMEND</a:t>
            </a:r>
            <a:r>
              <a:rPr lang="en-US" dirty="0" smtClean="0"/>
              <a:t> this application to be an SPA – Single Page Application</a:t>
            </a:r>
            <a:endParaRPr lang="en-US" dirty="0"/>
          </a:p>
          <a:p>
            <a:pPr marL="0" indent="0">
              <a:buNone/>
            </a:pPr>
            <a:endParaRPr lang="en-US" dirty="0"/>
          </a:p>
        </p:txBody>
      </p:sp>
    </p:spTree>
    <p:extLst>
      <p:ext uri="{BB962C8B-B14F-4D97-AF65-F5344CB8AC3E}">
        <p14:creationId xmlns:p14="http://schemas.microsoft.com/office/powerpoint/2010/main" val="1762086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89" y="492498"/>
            <a:ext cx="7581900" cy="5686425"/>
          </a:xfrm>
          <a:prstGeom prst="rect">
            <a:avLst/>
          </a:prstGeom>
        </p:spPr>
      </p:pic>
    </p:spTree>
    <p:extLst>
      <p:ext uri="{BB962C8B-B14F-4D97-AF65-F5344CB8AC3E}">
        <p14:creationId xmlns:p14="http://schemas.microsoft.com/office/powerpoint/2010/main" val="2798316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871"/>
          </a:xfrm>
        </p:spPr>
        <p:txBody>
          <a:bodyPr/>
          <a:lstStyle/>
          <a:p>
            <a:r>
              <a:rPr lang="en-US" b="1" dirty="0" smtClean="0"/>
              <a:t>WHAT IS A WEB APPLICATION?</a:t>
            </a:r>
            <a:endParaRPr lang="en-US" b="1" dirty="0"/>
          </a:p>
        </p:txBody>
      </p:sp>
      <p:sp>
        <p:nvSpPr>
          <p:cNvPr id="3" name="Content Placeholder 2"/>
          <p:cNvSpPr>
            <a:spLocks noGrp="1"/>
          </p:cNvSpPr>
          <p:nvPr>
            <p:ph idx="1"/>
          </p:nvPr>
        </p:nvSpPr>
        <p:spPr>
          <a:xfrm>
            <a:off x="677334" y="1815353"/>
            <a:ext cx="8596668" cy="4226009"/>
          </a:xfrm>
        </p:spPr>
        <p:txBody>
          <a:bodyPr/>
          <a:lstStyle/>
          <a:p>
            <a:pPr marL="0" indent="0">
              <a:buNone/>
            </a:pPr>
            <a:r>
              <a:rPr lang="en-US" dirty="0"/>
              <a:t>A </a:t>
            </a:r>
            <a:r>
              <a:rPr lang="en-US" b="1" dirty="0"/>
              <a:t>web application</a:t>
            </a:r>
            <a:r>
              <a:rPr lang="en-US" dirty="0"/>
              <a:t> or </a:t>
            </a:r>
            <a:r>
              <a:rPr lang="en-US" b="1" dirty="0"/>
              <a:t>web-based application</a:t>
            </a:r>
            <a:r>
              <a:rPr lang="en-US" dirty="0"/>
              <a:t> or </a:t>
            </a:r>
            <a:r>
              <a:rPr lang="en-US" b="1" dirty="0"/>
              <a:t>web app</a:t>
            </a:r>
            <a:r>
              <a:rPr lang="en-US" dirty="0"/>
              <a:t> is a computer program that utilizes web browsers and web technology to perform tasks over the Internet.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962" y="2702859"/>
            <a:ext cx="5533261" cy="3959581"/>
          </a:xfrm>
          <a:prstGeom prst="rect">
            <a:avLst/>
          </a:prstGeom>
        </p:spPr>
      </p:pic>
    </p:spTree>
    <p:extLst>
      <p:ext uri="{BB962C8B-B14F-4D97-AF65-F5344CB8AC3E}">
        <p14:creationId xmlns:p14="http://schemas.microsoft.com/office/powerpoint/2010/main" val="3154788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1659"/>
          </a:xfrm>
        </p:spPr>
        <p:txBody>
          <a:bodyPr/>
          <a:lstStyle/>
          <a:p>
            <a:r>
              <a:rPr lang="en-US" b="1" dirty="0" smtClean="0"/>
              <a:t>WHAT IS A PORTAL?</a:t>
            </a:r>
            <a:endParaRPr lang="en-US" b="1" dirty="0"/>
          </a:p>
        </p:txBody>
      </p:sp>
      <p:sp>
        <p:nvSpPr>
          <p:cNvPr id="3" name="Content Placeholder 2"/>
          <p:cNvSpPr>
            <a:spLocks noGrp="1"/>
          </p:cNvSpPr>
          <p:nvPr>
            <p:ph idx="1"/>
          </p:nvPr>
        </p:nvSpPr>
        <p:spPr>
          <a:xfrm>
            <a:off x="677334" y="1331259"/>
            <a:ext cx="8596668" cy="5190565"/>
          </a:xfrm>
        </p:spPr>
        <p:txBody>
          <a:bodyPr/>
          <a:lstStyle/>
          <a:p>
            <a:pPr marL="0" indent="0">
              <a:buNone/>
            </a:pPr>
            <a:r>
              <a:rPr lang="en-US" dirty="0"/>
              <a:t>A</a:t>
            </a:r>
            <a:r>
              <a:rPr lang="en-US" dirty="0" smtClean="0"/>
              <a:t> </a:t>
            </a:r>
            <a:r>
              <a:rPr lang="en-US" b="1" dirty="0"/>
              <a:t>Portal</a:t>
            </a:r>
            <a:r>
              <a:rPr lang="en-US" dirty="0"/>
              <a:t> is a private location on the internet, accessible with a unique URL (web address) and unique username and password unlike a website that is publicly accessible</a:t>
            </a:r>
            <a:r>
              <a:rPr lang="en-US" dirty="0" smtClean="0"/>
              <a:t>.</a:t>
            </a:r>
          </a:p>
          <a:p>
            <a:pPr marL="0" indent="0">
              <a:buNone/>
            </a:pPr>
            <a:endParaRPr lang="en-US" dirty="0" smtClean="0"/>
          </a:p>
          <a:p>
            <a:pPr marL="0" indent="0">
              <a:buNone/>
            </a:pPr>
            <a:r>
              <a:rPr lang="en-US" dirty="0" smtClean="0"/>
              <a:t>It has the following features</a:t>
            </a:r>
          </a:p>
          <a:p>
            <a:pPr lvl="0"/>
            <a:r>
              <a:rPr lang="en-US" dirty="0"/>
              <a:t>Personal login is required</a:t>
            </a:r>
          </a:p>
          <a:p>
            <a:pPr lvl="0"/>
            <a:r>
              <a:rPr lang="en-US" dirty="0"/>
              <a:t>Only portal members can see the contents</a:t>
            </a:r>
          </a:p>
          <a:p>
            <a:pPr lvl="0"/>
            <a:r>
              <a:rPr lang="en-US" dirty="0"/>
              <a:t>Content is unique to user based on linked account information and group member settings/permissions</a:t>
            </a:r>
          </a:p>
          <a:p>
            <a:pPr lvl="0"/>
            <a:r>
              <a:rPr lang="en-US" dirty="0"/>
              <a:t>Secure access point for personalized information</a:t>
            </a:r>
          </a:p>
          <a:p>
            <a:pPr lvl="0"/>
            <a:r>
              <a:rPr lang="en-US" dirty="0"/>
              <a:t>Communication features with other portal members or group</a:t>
            </a:r>
          </a:p>
          <a:p>
            <a:pPr lvl="0"/>
            <a:r>
              <a:rPr lang="en-US" dirty="0"/>
              <a:t>Dynamic content changes more frequently than typical websites</a:t>
            </a:r>
          </a:p>
          <a:p>
            <a:r>
              <a:rPr lang="en-US" dirty="0"/>
              <a:t>Interactive functionalities for portal site members</a:t>
            </a:r>
          </a:p>
        </p:txBody>
      </p:sp>
    </p:spTree>
    <p:extLst>
      <p:ext uri="{BB962C8B-B14F-4D97-AF65-F5344CB8AC3E}">
        <p14:creationId xmlns:p14="http://schemas.microsoft.com/office/powerpoint/2010/main" val="2710197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9636"/>
            <a:ext cx="8596668" cy="775447"/>
          </a:xfrm>
        </p:spPr>
        <p:txBody>
          <a:bodyPr/>
          <a:lstStyle/>
          <a:p>
            <a:r>
              <a:rPr lang="en-US" b="1" dirty="0" smtClean="0"/>
              <a:t>CODEIGNITER FRAMEWORK</a:t>
            </a:r>
            <a:endParaRPr lang="en-US" b="1" dirty="0"/>
          </a:p>
        </p:txBody>
      </p:sp>
      <p:sp>
        <p:nvSpPr>
          <p:cNvPr id="3" name="Content Placeholder 2"/>
          <p:cNvSpPr>
            <a:spLocks noGrp="1"/>
          </p:cNvSpPr>
          <p:nvPr>
            <p:ph idx="1"/>
          </p:nvPr>
        </p:nvSpPr>
        <p:spPr>
          <a:xfrm>
            <a:off x="677334" y="995083"/>
            <a:ext cx="8596668" cy="5674658"/>
          </a:xfrm>
        </p:spPr>
        <p:txBody>
          <a:bodyPr/>
          <a:lstStyle/>
          <a:p>
            <a:pPr marL="0" indent="0">
              <a:buNone/>
            </a:pPr>
            <a:r>
              <a:rPr lang="en-US" dirty="0"/>
              <a:t>According to its documentation at </a:t>
            </a:r>
            <a:r>
              <a:rPr lang="en-US" u="sng" dirty="0">
                <a:hlinkClick r:id="rId2"/>
              </a:rPr>
              <a:t>https://www.codeigniter.com</a:t>
            </a:r>
            <a:r>
              <a:rPr lang="en-US" u="sng" dirty="0" smtClean="0">
                <a:hlinkClick r:id="rId2"/>
              </a:rPr>
              <a:t>/</a:t>
            </a:r>
            <a:endParaRPr lang="en-US" dirty="0"/>
          </a:p>
          <a:p>
            <a:pPr marL="0" indent="0">
              <a:buNone/>
            </a:pPr>
            <a:r>
              <a:rPr lang="en-US" i="1" dirty="0" smtClean="0"/>
              <a:t>“</a:t>
            </a:r>
            <a:r>
              <a:rPr lang="en-US" i="1" dirty="0" err="1"/>
              <a:t>CodeIgniter</a:t>
            </a:r>
            <a:r>
              <a:rPr lang="en-US" i="1" dirty="0"/>
              <a:t> is a powerful PHP framework with a very small footprint, built for developers who need a simple and elegant toolkit to create full-featured web applications</a:t>
            </a:r>
            <a:r>
              <a:rPr lang="en-US" i="1" dirty="0" smtClean="0"/>
              <a:t>.”</a:t>
            </a:r>
          </a:p>
          <a:p>
            <a:pPr marL="0" indent="0">
              <a:buNone/>
            </a:pPr>
            <a:endParaRPr lang="en-US" i="1" dirty="0"/>
          </a:p>
          <a:p>
            <a:pPr marL="0" indent="0">
              <a:buNone/>
            </a:pPr>
            <a:r>
              <a:rPr lang="en-US" sz="2400" b="1" dirty="0" smtClean="0"/>
              <a:t>Features</a:t>
            </a:r>
          </a:p>
          <a:p>
            <a:r>
              <a:rPr lang="en-US" dirty="0" smtClean="0"/>
              <a:t>Small footprint</a:t>
            </a:r>
          </a:p>
          <a:p>
            <a:r>
              <a:rPr lang="en-US" dirty="0" smtClean="0"/>
              <a:t>Exceptional performance</a:t>
            </a:r>
          </a:p>
          <a:p>
            <a:r>
              <a:rPr lang="en-US" dirty="0" smtClean="0"/>
              <a:t>Nearly zero configuration</a:t>
            </a:r>
          </a:p>
          <a:p>
            <a:r>
              <a:rPr lang="en-US" dirty="0" smtClean="0"/>
              <a:t>Clear documentation</a:t>
            </a:r>
          </a:p>
          <a:p>
            <a:r>
              <a:rPr lang="en-US" dirty="0" smtClean="0"/>
              <a:t>Very high security</a:t>
            </a:r>
          </a:p>
          <a:p>
            <a:r>
              <a:rPr lang="en-US" dirty="0" smtClean="0"/>
              <a:t>Simple solutions over complexity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153" y="3392021"/>
            <a:ext cx="4314825" cy="2171700"/>
          </a:xfrm>
          <a:prstGeom prst="rect">
            <a:avLst/>
          </a:prstGeom>
        </p:spPr>
      </p:pic>
    </p:spTree>
    <p:extLst>
      <p:ext uri="{BB962C8B-B14F-4D97-AF65-F5344CB8AC3E}">
        <p14:creationId xmlns:p14="http://schemas.microsoft.com/office/powerpoint/2010/main" val="1011238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5459" y="2693715"/>
            <a:ext cx="9876237" cy="95406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smtClean="0"/>
              <a:t>LITERATURE REVIEW</a:t>
            </a:r>
            <a:endParaRPr lang="en-US" sz="6000" b="1" dirty="0"/>
          </a:p>
        </p:txBody>
      </p:sp>
    </p:spTree>
    <p:extLst>
      <p:ext uri="{BB962C8B-B14F-4D97-AF65-F5344CB8AC3E}">
        <p14:creationId xmlns:p14="http://schemas.microsoft.com/office/powerpoint/2010/main" val="2425223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p:nvPr>
            <p:extLst>
              <p:ext uri="{D42A27DB-BD31-4B8C-83A1-F6EECF244321}">
                <p14:modId xmlns:p14="http://schemas.microsoft.com/office/powerpoint/2010/main" val="1255431143"/>
              </p:ext>
            </p:extLst>
          </p:nvPr>
        </p:nvGraphicFramePr>
        <p:xfrm>
          <a:off x="181728" y="595920"/>
          <a:ext cx="10352160" cy="5134320"/>
        </p:xfrm>
        <a:graphic>
          <a:graphicData uri="http://schemas.openxmlformats.org/drawingml/2006/table">
            <a:tbl>
              <a:tblPr/>
              <a:tblGrid>
                <a:gridCol w="1456920">
                  <a:extLst>
                    <a:ext uri="{9D8B030D-6E8A-4147-A177-3AD203B41FA5}">
                      <a16:colId xmlns:a16="http://schemas.microsoft.com/office/drawing/2014/main" val="20000"/>
                    </a:ext>
                  </a:extLst>
                </a:gridCol>
                <a:gridCol w="1393560">
                  <a:extLst>
                    <a:ext uri="{9D8B030D-6E8A-4147-A177-3AD203B41FA5}">
                      <a16:colId xmlns:a16="http://schemas.microsoft.com/office/drawing/2014/main" val="20001"/>
                    </a:ext>
                  </a:extLst>
                </a:gridCol>
                <a:gridCol w="2116800">
                  <a:extLst>
                    <a:ext uri="{9D8B030D-6E8A-4147-A177-3AD203B41FA5}">
                      <a16:colId xmlns:a16="http://schemas.microsoft.com/office/drawing/2014/main" val="20002"/>
                    </a:ext>
                  </a:extLst>
                </a:gridCol>
                <a:gridCol w="2827440">
                  <a:extLst>
                    <a:ext uri="{9D8B030D-6E8A-4147-A177-3AD203B41FA5}">
                      <a16:colId xmlns:a16="http://schemas.microsoft.com/office/drawing/2014/main" val="20003"/>
                    </a:ext>
                  </a:extLst>
                </a:gridCol>
                <a:gridCol w="2557440">
                  <a:extLst>
                    <a:ext uri="{9D8B030D-6E8A-4147-A177-3AD203B41FA5}">
                      <a16:colId xmlns:a16="http://schemas.microsoft.com/office/drawing/2014/main" val="20004"/>
                    </a:ext>
                  </a:extLst>
                </a:gridCol>
              </a:tblGrid>
              <a:tr h="924480">
                <a:tc>
                  <a:txBody>
                    <a:bodyPr/>
                    <a:lstStyle/>
                    <a:p>
                      <a:pPr algn="ctr">
                        <a:lnSpc>
                          <a:spcPct val="100000"/>
                        </a:lnSpc>
                      </a:pPr>
                      <a:r>
                        <a:rPr lang="en-US" sz="1600" b="1" strike="noStrike" spc="-1">
                          <a:solidFill>
                            <a:srgbClr val="FFFFFF"/>
                          </a:solidFill>
                          <a:latin typeface="Century Gothic"/>
                        </a:rPr>
                        <a:t>TOPIC</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25200">
                      <a:solidFill>
                        <a:srgbClr val="DE32DE"/>
                      </a:solidFill>
                    </a:lnB>
                    <a:noFill/>
                  </a:tcPr>
                </a:tc>
                <a:tc>
                  <a:txBody>
                    <a:bodyPr/>
                    <a:lstStyle/>
                    <a:p>
                      <a:pPr algn="ctr">
                        <a:lnSpc>
                          <a:spcPct val="100000"/>
                        </a:lnSpc>
                      </a:pPr>
                      <a:r>
                        <a:rPr lang="en-US" sz="1600" b="1" strike="noStrike" spc="-1">
                          <a:solidFill>
                            <a:srgbClr val="FFFFFF"/>
                          </a:solidFill>
                          <a:latin typeface="Century Gothic"/>
                        </a:rPr>
                        <a:t>AUTHOR</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25200">
                      <a:solidFill>
                        <a:srgbClr val="DE32DE"/>
                      </a:solidFill>
                    </a:lnB>
                    <a:noFill/>
                  </a:tcPr>
                </a:tc>
                <a:tc>
                  <a:txBody>
                    <a:bodyPr/>
                    <a:lstStyle/>
                    <a:p>
                      <a:pPr algn="ctr">
                        <a:lnSpc>
                          <a:spcPct val="100000"/>
                        </a:lnSpc>
                      </a:pPr>
                      <a:r>
                        <a:rPr lang="en-US" sz="1600" b="1" strike="noStrike" spc="-1">
                          <a:solidFill>
                            <a:srgbClr val="FFFFFF"/>
                          </a:solidFill>
                          <a:latin typeface="Century Gothic"/>
                        </a:rPr>
                        <a:t>SOURCE </a:t>
                      </a:r>
                      <a:endParaRPr lang="en-US" sz="1600" b="0" strike="noStrike" spc="-1">
                        <a:latin typeface="Arial"/>
                      </a:endParaRPr>
                    </a:p>
                    <a:p>
                      <a:pPr algn="ctr">
                        <a:lnSpc>
                          <a:spcPct val="100000"/>
                        </a:lnSpc>
                      </a:pPr>
                      <a:r>
                        <a:rPr lang="en-US" sz="1600" b="1" strike="noStrike" spc="-1">
                          <a:solidFill>
                            <a:srgbClr val="FFFFFF"/>
                          </a:solidFill>
                          <a:latin typeface="Century Gothic"/>
                        </a:rPr>
                        <a:t>AND </a:t>
                      </a:r>
                      <a:endParaRPr lang="en-US" sz="1600" b="0" strike="noStrike" spc="-1">
                        <a:latin typeface="Arial"/>
                      </a:endParaRPr>
                    </a:p>
                    <a:p>
                      <a:pPr algn="ctr">
                        <a:lnSpc>
                          <a:spcPct val="100000"/>
                        </a:lnSpc>
                      </a:pPr>
                      <a:r>
                        <a:rPr lang="en-US" sz="1600" b="1" strike="noStrike" spc="-1">
                          <a:solidFill>
                            <a:srgbClr val="FFFFFF"/>
                          </a:solidFill>
                          <a:latin typeface="Century Gothic"/>
                        </a:rPr>
                        <a:t>YEAR</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25200">
                      <a:solidFill>
                        <a:srgbClr val="DE32DE"/>
                      </a:solidFill>
                    </a:lnB>
                    <a:noFill/>
                  </a:tcPr>
                </a:tc>
                <a:tc>
                  <a:txBody>
                    <a:bodyPr/>
                    <a:lstStyle/>
                    <a:p>
                      <a:pPr algn="ctr">
                        <a:lnSpc>
                          <a:spcPct val="100000"/>
                        </a:lnSpc>
                      </a:pPr>
                      <a:r>
                        <a:rPr lang="en-US" sz="1600" b="1" strike="noStrike" spc="-1">
                          <a:solidFill>
                            <a:srgbClr val="FFFFFF"/>
                          </a:solidFill>
                          <a:latin typeface="Century Gothic"/>
                        </a:rPr>
                        <a:t>CONTRIBUTION</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25200">
                      <a:solidFill>
                        <a:srgbClr val="DE32DE"/>
                      </a:solidFill>
                    </a:lnB>
                    <a:noFill/>
                  </a:tcPr>
                </a:tc>
                <a:tc>
                  <a:txBody>
                    <a:bodyPr/>
                    <a:lstStyle/>
                    <a:p>
                      <a:pPr algn="ctr">
                        <a:lnSpc>
                          <a:spcPct val="100000"/>
                        </a:lnSpc>
                      </a:pPr>
                      <a:r>
                        <a:rPr lang="en-US" sz="1600" b="1" strike="noStrike" spc="-1">
                          <a:solidFill>
                            <a:srgbClr val="FFFFFF"/>
                          </a:solidFill>
                          <a:latin typeface="Century Gothic"/>
                        </a:rPr>
                        <a:t>LIMITATION</a:t>
                      </a:r>
                      <a:endParaRPr lang="en-US" sz="1600" b="0" strike="noStrike" spc="-1">
                        <a:latin typeface="Arial"/>
                      </a:endParaRPr>
                    </a:p>
                    <a:p>
                      <a:pPr algn="ctr">
                        <a:lnSpc>
                          <a:spcPct val="100000"/>
                        </a:lnSpc>
                      </a:pPr>
                      <a:r>
                        <a:rPr lang="en-US" sz="1600" b="1" strike="noStrike" spc="-1">
                          <a:solidFill>
                            <a:srgbClr val="FFFFFF"/>
                          </a:solidFill>
                          <a:latin typeface="Century Gothic"/>
                        </a:rPr>
                        <a:t>OBSERVED</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25200">
                      <a:solidFill>
                        <a:srgbClr val="DE32DE"/>
                      </a:solidFill>
                    </a:lnB>
                    <a:noFill/>
                  </a:tcPr>
                </a:tc>
                <a:extLst>
                  <a:ext uri="{0D108BD9-81ED-4DB2-BD59-A6C34878D82A}">
                    <a16:rowId xmlns:a16="http://schemas.microsoft.com/office/drawing/2014/main" val="10000"/>
                  </a:ext>
                </a:extLst>
              </a:tr>
              <a:tr h="1240920">
                <a:tc>
                  <a:txBody>
                    <a:bodyPr/>
                    <a:lstStyle/>
                    <a:p>
                      <a:pPr algn="ctr">
                        <a:lnSpc>
                          <a:spcPct val="100000"/>
                        </a:lnSpc>
                      </a:pPr>
                      <a:r>
                        <a:rPr lang="en-US" sz="1600" b="1" strike="noStrike" spc="-1">
                          <a:solidFill>
                            <a:srgbClr val="FFFFFF"/>
                          </a:solidFill>
                          <a:latin typeface="Century Gothic"/>
                        </a:rPr>
                        <a:t>AOCOED</a:t>
                      </a:r>
                      <a:r>
                        <a:rPr lang="en-US" sz="1600" b="0" strike="noStrike" spc="-1">
                          <a:solidFill>
                            <a:srgbClr val="FFFFFF"/>
                          </a:solidFill>
                          <a:latin typeface="Century Gothic"/>
                        </a:rPr>
                        <a:t> </a:t>
                      </a:r>
                      <a:r>
                        <a:rPr lang="en-US" sz="1600" b="1" strike="noStrike" spc="-1">
                          <a:solidFill>
                            <a:srgbClr val="FFFFFF"/>
                          </a:solidFill>
                          <a:latin typeface="Century Gothic"/>
                        </a:rPr>
                        <a:t>portal</a:t>
                      </a:r>
                      <a:endParaRPr lang="en-US" sz="1600" b="0" strike="noStrike" spc="-1">
                        <a:latin typeface="Arial"/>
                      </a:endParaRPr>
                    </a:p>
                    <a:p>
                      <a:pPr algn="ctr">
                        <a:lnSpc>
                          <a:spcPct val="100000"/>
                        </a:lnSpc>
                      </a:pPr>
                      <a:endParaRPr lang="en-US" sz="1600" b="0" strike="noStrike" spc="-1">
                        <a:latin typeface="Arial"/>
                      </a:endParaRPr>
                    </a:p>
                  </a:txBody>
                  <a:tcPr>
                    <a:lnL w="12240">
                      <a:solidFill>
                        <a:srgbClr val="DE32DE"/>
                      </a:solidFill>
                    </a:lnL>
                    <a:lnR w="12240">
                      <a:solidFill>
                        <a:srgbClr val="DE32DE"/>
                      </a:solidFill>
                    </a:lnR>
                    <a:lnT w="25200" cap="flat" cmpd="sng" algn="ctr">
                      <a:solidFill>
                        <a:srgbClr val="DE32DE"/>
                      </a:solidFill>
                      <a:prstDash val="solid"/>
                      <a:round/>
                      <a:headEnd type="none" w="med" len="med"/>
                      <a:tailEnd type="none" w="med" len="med"/>
                    </a:lnT>
                    <a:lnB w="12240">
                      <a:solidFill>
                        <a:srgbClr val="DE32DE"/>
                      </a:solidFill>
                    </a:lnB>
                    <a:solidFill>
                      <a:srgbClr val="DE32DE">
                        <a:alpha val="20000"/>
                      </a:srgbClr>
                    </a:solidFill>
                  </a:tcPr>
                </a:tc>
                <a:tc>
                  <a:txBody>
                    <a:bodyPr/>
                    <a:lstStyle/>
                    <a:p>
                      <a:pPr marL="285840" indent="-284760" algn="ctr">
                        <a:lnSpc>
                          <a:spcPct val="100000"/>
                        </a:lnSpc>
                        <a:buClr>
                          <a:srgbClr val="FFFFFF"/>
                        </a:buClr>
                        <a:buFont typeface="Arial"/>
                        <a:buChar char="•"/>
                      </a:pPr>
                      <a:r>
                        <a:rPr lang="en-US" sz="1600" b="0" strike="noStrike" spc="-1">
                          <a:solidFill>
                            <a:srgbClr val="FFFFFF"/>
                          </a:solidFill>
                          <a:latin typeface="Century Gothic"/>
                        </a:rPr>
                        <a:t>Flex Systems</a:t>
                      </a:r>
                      <a:endParaRPr lang="en-US" sz="1600" b="0" strike="noStrike" spc="-1">
                        <a:latin typeface="Arial"/>
                      </a:endParaRPr>
                    </a:p>
                  </a:txBody>
                  <a:tcPr>
                    <a:lnL w="12240">
                      <a:solidFill>
                        <a:srgbClr val="DE32DE"/>
                      </a:solidFill>
                    </a:lnL>
                    <a:lnR w="12240">
                      <a:solidFill>
                        <a:srgbClr val="DE32DE"/>
                      </a:solidFill>
                    </a:lnR>
                    <a:lnT w="25200" cap="flat" cmpd="sng" algn="ctr">
                      <a:solidFill>
                        <a:srgbClr val="DE32DE"/>
                      </a:solidFill>
                      <a:prstDash val="solid"/>
                      <a:round/>
                      <a:headEnd type="none" w="med" len="med"/>
                      <a:tailEnd type="none" w="med" len="med"/>
                    </a:lnT>
                    <a:lnB w="12240">
                      <a:solidFill>
                        <a:srgbClr val="DE32DE"/>
                      </a:solidFill>
                    </a:lnB>
                    <a:solidFill>
                      <a:srgbClr val="DE32DE">
                        <a:alpha val="20000"/>
                      </a:srgbClr>
                    </a:solidFill>
                  </a:tcPr>
                </a:tc>
                <a:tc>
                  <a:txBody>
                    <a:bodyPr/>
                    <a:lstStyle/>
                    <a:p>
                      <a:pPr algn="ctr">
                        <a:lnSpc>
                          <a:spcPct val="100000"/>
                        </a:lnSpc>
                      </a:pPr>
                      <a:r>
                        <a:rPr lang="en-US" sz="1600" b="0" strike="noStrike" spc="-1" dirty="0">
                          <a:solidFill>
                            <a:srgbClr val="FFFFFF"/>
                          </a:solidFill>
                          <a:latin typeface="Century Gothic"/>
                        </a:rPr>
                        <a:t>Flex systems tutor.</a:t>
                      </a:r>
                      <a:endParaRPr lang="en-US" sz="1600" b="0" strike="noStrike" spc="-1" dirty="0">
                        <a:latin typeface="Arial"/>
                      </a:endParaRPr>
                    </a:p>
                    <a:p>
                      <a:pPr algn="ctr">
                        <a:lnSpc>
                          <a:spcPct val="100000"/>
                        </a:lnSpc>
                      </a:pPr>
                      <a:r>
                        <a:rPr lang="en-US" sz="1600" b="0" strike="noStrike" spc="-1" dirty="0">
                          <a:solidFill>
                            <a:srgbClr val="FFFFFF"/>
                          </a:solidFill>
                          <a:latin typeface="Century Gothic"/>
                        </a:rPr>
                        <a:t>(2011)</a:t>
                      </a:r>
                      <a:endParaRPr lang="en-US" sz="1600" b="0" strike="noStrike" spc="-1" dirty="0">
                        <a:latin typeface="Arial"/>
                      </a:endParaRPr>
                    </a:p>
                  </a:txBody>
                  <a:tcPr>
                    <a:lnL w="12240">
                      <a:solidFill>
                        <a:srgbClr val="DE32DE"/>
                      </a:solidFill>
                    </a:lnL>
                    <a:lnR w="12240">
                      <a:solidFill>
                        <a:srgbClr val="DE32DE"/>
                      </a:solidFill>
                    </a:lnR>
                    <a:lnT w="25200" cap="flat" cmpd="sng" algn="ctr">
                      <a:solidFill>
                        <a:srgbClr val="DE32DE"/>
                      </a:solidFill>
                      <a:prstDash val="solid"/>
                      <a:round/>
                      <a:headEnd type="none" w="med" len="med"/>
                      <a:tailEnd type="none" w="med" len="med"/>
                    </a:lnT>
                    <a:lnB w="12240">
                      <a:solidFill>
                        <a:srgbClr val="DE32DE"/>
                      </a:solidFill>
                    </a:lnB>
                    <a:solidFill>
                      <a:srgbClr val="DE32DE">
                        <a:alpha val="20000"/>
                      </a:srgbClr>
                    </a:solidFill>
                  </a:tcPr>
                </a:tc>
                <a:tc>
                  <a:txBody>
                    <a:bodyPr/>
                    <a:lstStyle/>
                    <a:p>
                      <a:pPr marL="285840" indent="-284760" algn="ctr">
                        <a:lnSpc>
                          <a:spcPct val="100000"/>
                        </a:lnSpc>
                        <a:buClr>
                          <a:srgbClr val="FFFFFF"/>
                        </a:buClr>
                        <a:buFont typeface="Arial"/>
                        <a:buChar char="•"/>
                      </a:pPr>
                      <a:r>
                        <a:rPr lang="en-US" sz="1600" b="0" strike="noStrike" spc="-1">
                          <a:solidFill>
                            <a:srgbClr val="FFFFFF"/>
                          </a:solidFill>
                          <a:latin typeface="Century Gothic"/>
                        </a:rPr>
                        <a:t>AOCOED portal – FlexSchool Login</a:t>
                      </a:r>
                      <a:endParaRPr lang="en-US" sz="1600" b="0" strike="noStrike" spc="-1">
                        <a:latin typeface="Arial"/>
                      </a:endParaRPr>
                    </a:p>
                  </a:txBody>
                  <a:tcPr>
                    <a:lnL w="12240">
                      <a:solidFill>
                        <a:srgbClr val="DE32DE"/>
                      </a:solidFill>
                    </a:lnL>
                    <a:lnR w="12240">
                      <a:solidFill>
                        <a:srgbClr val="DE32DE"/>
                      </a:solidFill>
                    </a:lnR>
                    <a:lnT w="25200" cap="flat" cmpd="sng" algn="ctr">
                      <a:solidFill>
                        <a:srgbClr val="DE32DE"/>
                      </a:solidFill>
                      <a:prstDash val="solid"/>
                      <a:round/>
                      <a:headEnd type="none" w="med" len="med"/>
                      <a:tailEnd type="none" w="med" len="med"/>
                    </a:lnT>
                    <a:lnB w="12240">
                      <a:solidFill>
                        <a:srgbClr val="DE32DE"/>
                      </a:solidFill>
                    </a:lnB>
                    <a:solidFill>
                      <a:srgbClr val="DE32DE">
                        <a:alpha val="20000"/>
                      </a:srgbClr>
                    </a:solidFill>
                  </a:tcPr>
                </a:tc>
                <a:tc>
                  <a:txBody>
                    <a:bodyPr/>
                    <a:lstStyle/>
                    <a:p>
                      <a:pPr marL="285840" indent="-284760" algn="ctr">
                        <a:lnSpc>
                          <a:spcPct val="100000"/>
                        </a:lnSpc>
                        <a:buClr>
                          <a:srgbClr val="FFFFFF"/>
                        </a:buClr>
                        <a:buFont typeface="Arial"/>
                        <a:buChar char="•"/>
                      </a:pPr>
                      <a:r>
                        <a:rPr lang="en-US" sz="1600" b="0" strike="noStrike" spc="-1">
                          <a:solidFill>
                            <a:srgbClr val="FFFFFF"/>
                          </a:solidFill>
                          <a:latin typeface="Century Gothic"/>
                        </a:rPr>
                        <a:t>Not smart</a:t>
                      </a:r>
                      <a:endParaRPr lang="en-US" sz="1600" b="0" strike="noStrike" spc="-1">
                        <a:latin typeface="Arial"/>
                      </a:endParaRPr>
                    </a:p>
                    <a:p>
                      <a:pPr marL="285840" indent="-284760" algn="ctr">
                        <a:lnSpc>
                          <a:spcPct val="100000"/>
                        </a:lnSpc>
                        <a:buClr>
                          <a:srgbClr val="FFFFFF"/>
                        </a:buClr>
                        <a:buFont typeface="Arial"/>
                        <a:buChar char="•"/>
                      </a:pPr>
                      <a:r>
                        <a:rPr lang="en-US" sz="1600" b="0" strike="noStrike" spc="-1">
                          <a:solidFill>
                            <a:srgbClr val="FFFFFF"/>
                          </a:solidFill>
                          <a:latin typeface="Century Gothic"/>
                        </a:rPr>
                        <a:t>Not responsive</a:t>
                      </a:r>
                      <a:endParaRPr lang="en-US" sz="1600" b="0" strike="noStrike" spc="-1">
                        <a:latin typeface="Arial"/>
                      </a:endParaRPr>
                    </a:p>
                  </a:txBody>
                  <a:tcPr>
                    <a:lnL w="12240">
                      <a:solidFill>
                        <a:srgbClr val="DE32DE"/>
                      </a:solidFill>
                    </a:lnL>
                    <a:lnR w="12240">
                      <a:solidFill>
                        <a:srgbClr val="DE32DE"/>
                      </a:solidFill>
                    </a:lnR>
                    <a:lnT w="25200" cap="flat" cmpd="sng" algn="ctr">
                      <a:solidFill>
                        <a:srgbClr val="DE32DE"/>
                      </a:solidFill>
                      <a:prstDash val="solid"/>
                      <a:round/>
                      <a:headEnd type="none" w="med" len="med"/>
                      <a:tailEnd type="none" w="med" len="med"/>
                    </a:lnT>
                    <a:lnB w="12240">
                      <a:solidFill>
                        <a:srgbClr val="DE32DE"/>
                      </a:solidFill>
                    </a:lnB>
                    <a:solidFill>
                      <a:srgbClr val="DE32DE">
                        <a:alpha val="20000"/>
                      </a:srgbClr>
                    </a:solidFill>
                  </a:tcPr>
                </a:tc>
                <a:extLst>
                  <a:ext uri="{0D108BD9-81ED-4DB2-BD59-A6C34878D82A}">
                    <a16:rowId xmlns:a16="http://schemas.microsoft.com/office/drawing/2014/main" val="10001"/>
                  </a:ext>
                </a:extLst>
              </a:tr>
              <a:tr h="1870200">
                <a:tc>
                  <a:txBody>
                    <a:bodyPr/>
                    <a:lstStyle/>
                    <a:p>
                      <a:pPr algn="ctr">
                        <a:lnSpc>
                          <a:spcPct val="100000"/>
                        </a:lnSpc>
                      </a:pPr>
                      <a:r>
                        <a:rPr lang="en-US" sz="1600" b="1" strike="noStrike" spc="-1">
                          <a:solidFill>
                            <a:srgbClr val="FFFFFF"/>
                          </a:solidFill>
                          <a:latin typeface="Century Gothic"/>
                        </a:rPr>
                        <a:t>SAFSMS</a:t>
                      </a:r>
                      <a:endParaRPr lang="en-US" sz="1600" b="1"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tc>
                  <a:txBody>
                    <a:bodyPr/>
                    <a:lstStyle/>
                    <a:p>
                      <a:pPr algn="ctr">
                        <a:lnSpc>
                          <a:spcPct val="100000"/>
                        </a:lnSpc>
                      </a:pPr>
                      <a:r>
                        <a:rPr lang="en-US" sz="1600" b="0" strike="noStrike" spc="-1">
                          <a:solidFill>
                            <a:srgbClr val="FFFFFF"/>
                          </a:solidFill>
                          <a:latin typeface="Century Gothic"/>
                        </a:rPr>
                        <a:t>Flexisaf</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tc>
                  <a:txBody>
                    <a:bodyPr/>
                    <a:lstStyle/>
                    <a:p>
                      <a:pPr algn="ctr">
                        <a:lnSpc>
                          <a:spcPct val="100000"/>
                        </a:lnSpc>
                      </a:pPr>
                      <a:r>
                        <a:rPr lang="en-US" sz="1600" b="0" strike="noStrike" spc="-1">
                          <a:solidFill>
                            <a:srgbClr val="FFFFFF"/>
                          </a:solidFill>
                          <a:latin typeface="Century Gothic"/>
                        </a:rPr>
                        <a:t>https://flexisaf.com.solutions/#schools</a:t>
                      </a:r>
                      <a:endParaRPr lang="en-US" sz="1600" b="0" strike="noStrike" spc="-1">
                        <a:latin typeface="Arial"/>
                      </a:endParaRPr>
                    </a:p>
                    <a:p>
                      <a:pPr algn="ctr">
                        <a:lnSpc>
                          <a:spcPct val="100000"/>
                        </a:lnSpc>
                      </a:pPr>
                      <a:r>
                        <a:rPr lang="en-US" sz="1600" b="0" strike="noStrike" spc="-1">
                          <a:solidFill>
                            <a:srgbClr val="FFFFFF"/>
                          </a:solidFill>
                          <a:latin typeface="Century Gothic"/>
                        </a:rPr>
                        <a:t>(2014)</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tc>
                  <a:txBody>
                    <a:bodyPr/>
                    <a:lstStyle/>
                    <a:p>
                      <a:pPr marL="285840" indent="-284760" algn="ctr">
                        <a:lnSpc>
                          <a:spcPct val="100000"/>
                        </a:lnSpc>
                        <a:buClr>
                          <a:srgbClr val="FFFFFF"/>
                        </a:buClr>
                        <a:buFont typeface="Arial"/>
                        <a:buChar char="•"/>
                      </a:pPr>
                      <a:r>
                        <a:rPr lang="en-US" sz="1600" b="0" strike="noStrike" spc="-1">
                          <a:solidFill>
                            <a:srgbClr val="FFFFFF"/>
                          </a:solidFill>
                          <a:latin typeface="Century Gothic"/>
                        </a:rPr>
                        <a:t>An all encompassing school school management software supporting from playgroups to post primary schools</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tc>
                  <a:txBody>
                    <a:bodyPr/>
                    <a:lstStyle/>
                    <a:p>
                      <a:pPr algn="ctr">
                        <a:lnSpc>
                          <a:spcPct val="100000"/>
                        </a:lnSpc>
                      </a:pPr>
                      <a:r>
                        <a:rPr lang="en-US" sz="1600" b="0" strike="noStrike" spc="-1">
                          <a:solidFill>
                            <a:srgbClr val="FFFFFF"/>
                          </a:solidFill>
                          <a:latin typeface="Century Gothic"/>
                        </a:rPr>
                        <a:t>Not simple enough, not intuitive, only opportuned and vastly versed computer users can use it well.</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extLst>
                  <a:ext uri="{0D108BD9-81ED-4DB2-BD59-A6C34878D82A}">
                    <a16:rowId xmlns:a16="http://schemas.microsoft.com/office/drawing/2014/main" val="10002"/>
                  </a:ext>
                </a:extLst>
              </a:tr>
              <a:tr h="1098720">
                <a:tc>
                  <a:txBody>
                    <a:bodyPr/>
                    <a:lstStyle/>
                    <a:p>
                      <a:pPr algn="ctr">
                        <a:lnSpc>
                          <a:spcPct val="100000"/>
                        </a:lnSpc>
                      </a:pPr>
                      <a:r>
                        <a:rPr lang="en-US" sz="1800" b="1" strike="noStrike" spc="-1">
                          <a:solidFill>
                            <a:srgbClr val="FFFFFF"/>
                          </a:solidFill>
                          <a:latin typeface="Arial"/>
                        </a:rPr>
                        <a:t>SRMS</a:t>
                      </a:r>
                      <a:endParaRPr lang="en-US" sz="1800" b="1"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tc>
                  <a:txBody>
                    <a:bodyPr/>
                    <a:lstStyle/>
                    <a:p>
                      <a:pPr algn="ctr">
                        <a:lnSpc>
                          <a:spcPct val="100000"/>
                        </a:lnSpc>
                      </a:pPr>
                      <a:r>
                        <a:rPr lang="en-US" sz="1800" b="0" strike="noStrike" spc="-1">
                          <a:solidFill>
                            <a:srgbClr val="FFFFFF"/>
                          </a:solidFill>
                          <a:latin typeface="Arial"/>
                        </a:rPr>
                        <a:t>Flexisaf</a:t>
                      </a:r>
                      <a:endParaRPr lang="en-US" sz="1800" b="0"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tc>
                  <a:txBody>
                    <a:bodyPr/>
                    <a:lstStyle/>
                    <a:p>
                      <a:pPr algn="ctr">
                        <a:lnSpc>
                          <a:spcPct val="100000"/>
                        </a:lnSpc>
                      </a:pPr>
                      <a:r>
                        <a:rPr lang="en-US" sz="1600" b="0" strike="noStrike" spc="-1">
                          <a:solidFill>
                            <a:srgbClr val="FFFFFF"/>
                          </a:solidFill>
                          <a:latin typeface="Century Gothic"/>
                        </a:rPr>
                        <a:t>https://flexisaf.com.solutions/#schools</a:t>
                      </a:r>
                      <a:endParaRPr lang="en-US" sz="1600" b="0" strike="noStrike" spc="-1">
                        <a:latin typeface="Arial"/>
                      </a:endParaRPr>
                    </a:p>
                    <a:p>
                      <a:pPr algn="ctr">
                        <a:lnSpc>
                          <a:spcPct val="100000"/>
                        </a:lnSpc>
                      </a:pPr>
                      <a:r>
                        <a:rPr lang="en-US" sz="1600" b="0" strike="noStrike" spc="-1">
                          <a:solidFill>
                            <a:srgbClr val="FFFFFF"/>
                          </a:solidFill>
                          <a:latin typeface="Century Gothic"/>
                        </a:rPr>
                        <a:t>(2014)</a:t>
                      </a:r>
                      <a:endParaRPr lang="en-US" sz="1600" b="0"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tc>
                  <a:txBody>
                    <a:bodyPr/>
                    <a:lstStyle/>
                    <a:p>
                      <a:pPr algn="ctr">
                        <a:lnSpc>
                          <a:spcPct val="100000"/>
                        </a:lnSpc>
                      </a:pPr>
                      <a:r>
                        <a:rPr lang="en-US" sz="1800" b="0" strike="noStrike" spc="-1">
                          <a:solidFill>
                            <a:srgbClr val="FFFFFF"/>
                          </a:solidFill>
                          <a:latin typeface="Arial"/>
                        </a:rPr>
                        <a:t>School Registration portal</a:t>
                      </a:r>
                      <a:endParaRPr lang="en-US" sz="1800" b="0" strike="noStrike" spc="-1">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tc>
                  <a:txBody>
                    <a:bodyPr/>
                    <a:lstStyle/>
                    <a:p>
                      <a:pPr algn="ctr">
                        <a:lnSpc>
                          <a:spcPct val="100000"/>
                        </a:lnSpc>
                      </a:pPr>
                      <a:r>
                        <a:rPr lang="en-US" sz="1800" b="0" strike="noStrike" spc="-1" dirty="0">
                          <a:solidFill>
                            <a:srgbClr val="FFFFFF"/>
                          </a:solidFill>
                          <a:latin typeface="Arial"/>
                        </a:rPr>
                        <a:t>UX is poor</a:t>
                      </a:r>
                      <a:endParaRPr lang="en-US" sz="1800" b="0" strike="noStrike" spc="-1" dirty="0">
                        <a:latin typeface="Arial"/>
                      </a:endParaRPr>
                    </a:p>
                  </a:txBody>
                  <a:tcPr>
                    <a:lnL w="12240">
                      <a:solidFill>
                        <a:srgbClr val="DE32DE"/>
                      </a:solidFill>
                    </a:lnL>
                    <a:lnR w="12240">
                      <a:solidFill>
                        <a:srgbClr val="DE32DE"/>
                      </a:solidFill>
                    </a:lnR>
                    <a:lnT w="12240">
                      <a:solidFill>
                        <a:srgbClr val="DE32DE"/>
                      </a:solidFill>
                    </a:lnT>
                    <a:lnB w="12240">
                      <a:solidFill>
                        <a:srgbClr val="DE32DE"/>
                      </a:solidFill>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981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5459" y="2693715"/>
            <a:ext cx="10534605" cy="95406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smtClean="0"/>
              <a:t>PROBLEM STATEMENT</a:t>
            </a:r>
            <a:endParaRPr lang="en-US" sz="6000" b="1" dirty="0"/>
          </a:p>
        </p:txBody>
      </p:sp>
    </p:spTree>
    <p:extLst>
      <p:ext uri="{BB962C8B-B14F-4D97-AF65-F5344CB8AC3E}">
        <p14:creationId xmlns:p14="http://schemas.microsoft.com/office/powerpoint/2010/main" val="2899861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142</TotalTime>
  <Words>706</Words>
  <Application>Microsoft Office PowerPoint</Application>
  <PresentationFormat>Widescreen</PresentationFormat>
  <Paragraphs>107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Century Gothic</vt:lpstr>
      <vt:lpstr>Times New Roman</vt:lpstr>
      <vt:lpstr>Trebuchet MS</vt:lpstr>
      <vt:lpstr>Wingdings 3</vt:lpstr>
      <vt:lpstr>Facet</vt:lpstr>
      <vt:lpstr>Project Defense  A WEB-BASED EDUCATION PORTAL APPLICATION FOR CRAWFORD UNIVERSITY USING CODEIGNITER FRAMEWORK  by  AKINLONU ENIOLA O. – 150502043 Computer Science</vt:lpstr>
      <vt:lpstr>PRESENTATION OUTLINE</vt:lpstr>
      <vt:lpstr>INTRODUCTION</vt:lpstr>
      <vt:lpstr>WHAT IS A WEB APPLICATION?</vt:lpstr>
      <vt:lpstr>WHAT IS A PORTAL?</vt:lpstr>
      <vt:lpstr>CODEIGNITER FRAMEWORK</vt:lpstr>
      <vt:lpstr>PowerPoint Presentation</vt:lpstr>
      <vt:lpstr>PowerPoint Presentation</vt:lpstr>
      <vt:lpstr>PowerPoint Presentation</vt:lpstr>
      <vt:lpstr>PowerPoint Presentation</vt:lpstr>
      <vt:lpstr>AIM AND OBJECTIVES</vt:lpstr>
      <vt:lpstr>PowerPoint Presentation</vt:lpstr>
      <vt:lpstr>SCOPE AND LIMITATION</vt:lpstr>
      <vt:lpstr>PowerPoint Presentation</vt:lpstr>
      <vt:lpstr>RESEARCH METHODOLOGY</vt:lpstr>
      <vt:lpstr>DESIGN PATTERN – MVC (Model View Controller)</vt:lpstr>
      <vt:lpstr>PROGRAMMING TOOLS</vt:lpstr>
      <vt:lpstr>DATABASE STRUCTURE</vt:lpstr>
      <vt:lpstr>SYSTEM IMPLEMENTATION INTERFACE</vt:lpstr>
      <vt:lpstr>PowerPoint Presentation</vt:lpstr>
      <vt:lpstr>PowerPoint Presentation</vt:lpstr>
      <vt:lpstr>PowerPoint Presentation</vt:lpstr>
      <vt:lpstr>PowerPoint Presentation</vt:lpstr>
      <vt:lpstr>RESULT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Mr Stephen</dc:creator>
  <cp:lastModifiedBy>Mr Stephen</cp:lastModifiedBy>
  <cp:revision>47</cp:revision>
  <dcterms:created xsi:type="dcterms:W3CDTF">2019-07-06T23:01:29Z</dcterms:created>
  <dcterms:modified xsi:type="dcterms:W3CDTF">2019-07-08T12:08:30Z</dcterms:modified>
</cp:coreProperties>
</file>