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9.xml" ContentType="application/vnd.openxmlformats-officedocument.presentationml.slide+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1D26DE35-CA8C-4F92-9FA2-C71FF209067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1227960" y="1604160"/>
            <a:ext cx="7624440" cy="3973680"/>
          </a:xfrm>
          <a:prstGeom prst="rect">
            <a:avLst/>
          </a:prstGeom>
          <a:noFill/>
          <a:ln>
            <a:noFill/>
          </a:ln>
        </p:spPr>
        <p:txBody>
          <a:bodyPr lIns="90000" rIns="90000" tIns="45000" bIns="45000">
            <a:spAutoFit/>
          </a:bodyPr>
          <a:p>
            <a:pPr algn="ctr"/>
            <a:r>
              <a:rPr b="1" lang="en-US" sz="1800" spc="-1" strike="noStrike">
                <a:latin typeface="Sansation"/>
              </a:rPr>
              <a:t>Project Proposal Presentation</a:t>
            </a:r>
            <a:endParaRPr b="0" lang="en-US" sz="1800" spc="-1" strike="noStrike">
              <a:latin typeface="Arial"/>
            </a:endParaRPr>
          </a:p>
          <a:p>
            <a:pPr algn="ctr"/>
            <a:endParaRPr b="0" lang="en-US" sz="1800" spc="-1" strike="noStrike">
              <a:latin typeface="Arial"/>
            </a:endParaRPr>
          </a:p>
          <a:p>
            <a:pPr algn="ctr"/>
            <a:r>
              <a:rPr b="0" lang="en-US" sz="1800" spc="-1" strike="noStrike">
                <a:latin typeface="Sansation"/>
              </a:rPr>
              <a:t>On</a:t>
            </a:r>
            <a:endParaRPr b="0" lang="en-US" sz="1800" spc="-1" strike="noStrike">
              <a:latin typeface="Arial"/>
            </a:endParaRPr>
          </a:p>
          <a:p>
            <a:pPr algn="ctr"/>
            <a:endParaRPr b="0" lang="en-US" sz="1800" spc="-1" strike="noStrike">
              <a:latin typeface="Arial"/>
            </a:endParaRPr>
          </a:p>
          <a:p>
            <a:pPr algn="ctr"/>
            <a:r>
              <a:rPr b="1" lang="en-US" sz="1800" spc="-1" strike="noStrike">
                <a:latin typeface="Sansation"/>
              </a:rPr>
              <a:t>A WEB-BASED EDUCATION PORTAL APPLICATION FOR CRAWFORD UNIVERSITY USING CODEIGNITER FRAMEWORK</a:t>
            </a:r>
            <a:endParaRPr b="0" lang="en-US" sz="1800" spc="-1" strike="noStrike">
              <a:latin typeface="Arial"/>
            </a:endParaRPr>
          </a:p>
          <a:p>
            <a:pPr algn="ctr"/>
            <a:endParaRPr b="0" lang="en-US" sz="1800" spc="-1" strike="noStrike">
              <a:latin typeface="Arial"/>
            </a:endParaRPr>
          </a:p>
          <a:p>
            <a:pPr algn="ctr"/>
            <a:r>
              <a:rPr b="0" lang="en-US" sz="1800" spc="-1" strike="noStrike">
                <a:latin typeface="Sansation"/>
              </a:rPr>
              <a:t>By</a:t>
            </a:r>
            <a:endParaRPr b="0" lang="en-US" sz="1800" spc="-1" strike="noStrike">
              <a:latin typeface="Arial"/>
            </a:endParaRPr>
          </a:p>
          <a:p>
            <a:pPr algn="ctr"/>
            <a:endParaRPr b="0" lang="en-US" sz="1800" spc="-1" strike="noStrike">
              <a:latin typeface="Arial"/>
            </a:endParaRPr>
          </a:p>
          <a:p>
            <a:pPr algn="ctr"/>
            <a:r>
              <a:rPr b="1" lang="en-US" sz="1800" spc="-1" strike="noStrike">
                <a:latin typeface="Sansation"/>
              </a:rPr>
              <a:t>Eniola Oluwatobi Akinlonu</a:t>
            </a:r>
            <a:endParaRPr b="0" lang="en-US" sz="1800" spc="-1" strike="noStrike">
              <a:latin typeface="Arial"/>
            </a:endParaRPr>
          </a:p>
          <a:p>
            <a:pPr algn="ctr"/>
            <a:r>
              <a:rPr b="1" lang="en-US" sz="1800" spc="-1" strike="noStrike">
                <a:latin typeface="Sansation"/>
              </a:rPr>
              <a:t>150502043</a:t>
            </a:r>
            <a:endParaRPr b="0" lang="en-US" sz="1800" spc="-1" strike="noStrike">
              <a:latin typeface="Arial"/>
            </a:endParaRPr>
          </a:p>
          <a:p>
            <a:pPr algn="ctr"/>
            <a:r>
              <a:rPr b="1" lang="en-US" sz="1800" spc="-1" strike="noStrike">
                <a:latin typeface="Sansation"/>
              </a:rPr>
              <a:t>Computer Science</a:t>
            </a:r>
            <a:endParaRPr b="0" lang="en-US" sz="1800" spc="-1" strike="noStrike">
              <a:latin typeface="Arial"/>
            </a:endParaRPr>
          </a:p>
          <a:p>
            <a:pPr algn="ctr"/>
            <a:endParaRPr b="0" lang="en-US" sz="1800" spc="-1" strike="noStrike">
              <a:latin typeface="Arial"/>
            </a:endParaRPr>
          </a:p>
          <a:p>
            <a:pPr algn="ctr"/>
            <a:r>
              <a:rPr b="1" lang="en-US" sz="1800" spc="-1" strike="noStrike">
                <a:latin typeface="Sansation"/>
              </a:rPr>
              <a:t>Supervisor: Miss. Adewale Victoria</a:t>
            </a:r>
            <a:endParaRPr b="0" lang="en-US" sz="1800" spc="-1" strike="noStrike">
              <a:latin typeface="Arial"/>
            </a:endParaRPr>
          </a:p>
        </p:txBody>
      </p:sp>
      <p:pic>
        <p:nvPicPr>
          <p:cNvPr id="42" name="" descr=""/>
          <p:cNvPicPr/>
          <p:nvPr/>
        </p:nvPicPr>
        <p:blipFill>
          <a:blip r:embed="rId1"/>
          <a:stretch/>
        </p:blipFill>
        <p:spPr>
          <a:xfrm>
            <a:off x="4545000" y="182880"/>
            <a:ext cx="990360" cy="1421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400" spc="-1" strike="noStrike">
                <a:latin typeface="Arial"/>
              </a:rPr>
              <a:t>PRESENTATION OUTLINE</a:t>
            </a:r>
            <a:endParaRPr b="0" lang="en-US" sz="4400" spc="-1" strike="noStrike">
              <a:latin typeface="Arial"/>
            </a:endParaRPr>
          </a:p>
        </p:txBody>
      </p:sp>
      <p:sp>
        <p:nvSpPr>
          <p:cNvPr id="44" name="TextShape 2"/>
          <p:cNvSpPr txBox="1"/>
          <p:nvPr/>
        </p:nvSpPr>
        <p:spPr>
          <a:xfrm>
            <a:off x="504000" y="1554480"/>
            <a:ext cx="9071640" cy="3288240"/>
          </a:xfrm>
          <a:prstGeom prst="rect">
            <a:avLst/>
          </a:prstGeom>
          <a:noFill/>
          <a:ln>
            <a:noFill/>
          </a:ln>
        </p:spPr>
        <p:txBody>
          <a:bodyPr lIns="0" rIns="0" tIns="0" bIns="0">
            <a:normAutofit fontScale="85000"/>
          </a:bodyPr>
          <a:p>
            <a:pPr marL="432000" indent="-324000">
              <a:spcBef>
                <a:spcPts val="1417"/>
              </a:spcBef>
              <a:buClr>
                <a:srgbClr val="000000"/>
              </a:buClr>
              <a:buSzPct val="45000"/>
              <a:buFont typeface="Wingdings" charset="2"/>
              <a:buChar char=""/>
            </a:pPr>
            <a:r>
              <a:rPr b="0" lang="en-US" sz="3200" spc="-1" strike="noStrike">
                <a:latin typeface="Arial"/>
              </a:rPr>
              <a:t>Introduction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Statement of the problem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Aim and objectives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Significance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Methodology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Conclusion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400" spc="-1" strike="noStrike">
                <a:latin typeface="Arial"/>
              </a:rPr>
              <a:t>INTRODUCTION</a:t>
            </a:r>
            <a:endParaRPr b="0" lang="en-US" sz="4400" spc="-1" strike="noStrike">
              <a:latin typeface="Arial"/>
            </a:endParaRPr>
          </a:p>
        </p:txBody>
      </p:sp>
      <p:sp>
        <p:nvSpPr>
          <p:cNvPr id="46" name="TextShape 2"/>
          <p:cNvSpPr txBox="1"/>
          <p:nvPr/>
        </p:nvSpPr>
        <p:spPr>
          <a:xfrm>
            <a:off x="504000" y="119232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 Web-based Education Portal Application</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pic>
        <p:nvPicPr>
          <p:cNvPr id="47" name="" descr=""/>
          <p:cNvPicPr/>
          <p:nvPr/>
        </p:nvPicPr>
        <p:blipFill>
          <a:blip r:embed="rId1"/>
          <a:stretch/>
        </p:blipFill>
        <p:spPr>
          <a:xfrm>
            <a:off x="1015560" y="2103120"/>
            <a:ext cx="7305480" cy="12855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 descr=""/>
          <p:cNvPicPr/>
          <p:nvPr/>
        </p:nvPicPr>
        <p:blipFill>
          <a:blip r:embed="rId1"/>
          <a:stretch/>
        </p:blipFill>
        <p:spPr>
          <a:xfrm>
            <a:off x="91440" y="76680"/>
            <a:ext cx="6583680" cy="3482640"/>
          </a:xfrm>
          <a:prstGeom prst="rect">
            <a:avLst/>
          </a:prstGeom>
          <a:ln>
            <a:noFill/>
          </a:ln>
        </p:spPr>
      </p:pic>
      <p:pic>
        <p:nvPicPr>
          <p:cNvPr id="49" name="" descr=""/>
          <p:cNvPicPr/>
          <p:nvPr/>
        </p:nvPicPr>
        <p:blipFill>
          <a:blip r:embed="rId2"/>
          <a:stretch/>
        </p:blipFill>
        <p:spPr>
          <a:xfrm>
            <a:off x="3151440" y="3559320"/>
            <a:ext cx="6868440" cy="2004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360" y="226080"/>
            <a:ext cx="9071640" cy="946440"/>
          </a:xfrm>
          <a:prstGeom prst="rect">
            <a:avLst/>
          </a:prstGeom>
          <a:noFill/>
          <a:ln>
            <a:noFill/>
          </a:ln>
        </p:spPr>
        <p:txBody>
          <a:bodyPr lIns="0" rIns="0" tIns="0" bIns="0" anchor="ctr">
            <a:spAutoFit/>
          </a:bodyPr>
          <a:p>
            <a:pPr algn="ctr"/>
            <a:r>
              <a:rPr b="1" lang="en-US" sz="4400" spc="-1" strike="noStrike">
                <a:latin typeface="Arial"/>
              </a:rPr>
              <a:t>STATEMENT OF THE PROBLEM</a:t>
            </a:r>
            <a:endParaRPr b="0" lang="en-US" sz="4400" spc="-1" strike="noStrike">
              <a:latin typeface="Arial"/>
            </a:endParaRPr>
          </a:p>
        </p:txBody>
      </p:sp>
      <p:sp>
        <p:nvSpPr>
          <p:cNvPr id="51" name="TextShape 2"/>
          <p:cNvSpPr txBox="1"/>
          <p:nvPr/>
        </p:nvSpPr>
        <p:spPr>
          <a:xfrm>
            <a:off x="193680" y="1326600"/>
            <a:ext cx="9692640" cy="3976920"/>
          </a:xfrm>
          <a:prstGeom prst="rect">
            <a:avLst/>
          </a:prstGeom>
          <a:noFill/>
          <a:ln>
            <a:noFill/>
          </a:ln>
        </p:spPr>
        <p:txBody>
          <a:bodyPr lIns="0" rIns="0" tIns="0" bIns="0">
            <a:normAutofit fontScale="44000"/>
          </a:bodyPr>
          <a:p>
            <a:pPr marL="432000" indent="-324000">
              <a:spcBef>
                <a:spcPts val="1417"/>
              </a:spcBef>
              <a:buClr>
                <a:srgbClr val="000000"/>
              </a:buClr>
              <a:buFont typeface="StarSymbol"/>
              <a:buAutoNum type="arabicPeriod"/>
            </a:pPr>
            <a:r>
              <a:rPr b="1" lang="en-US" sz="3200" spc="-1" strike="noStrike">
                <a:latin typeface="Arial"/>
              </a:rPr>
              <a:t>Inefficiency</a:t>
            </a:r>
            <a:r>
              <a:rPr b="0" lang="en-US" sz="3200" spc="-1" strike="noStrike">
                <a:latin typeface="Arial"/>
              </a:rPr>
              <a:t>: Slow page load and response time.</a:t>
            </a:r>
            <a:endParaRPr b="0" lang="en-US" sz="3200" spc="-1" strike="noStrike">
              <a:latin typeface="Arial"/>
            </a:endParaRPr>
          </a:p>
          <a:p>
            <a:pPr marL="432000" indent="-324000">
              <a:spcBef>
                <a:spcPts val="1417"/>
              </a:spcBef>
              <a:buClr>
                <a:srgbClr val="000000"/>
              </a:buClr>
              <a:buFont typeface="StarSymbol"/>
              <a:buAutoNum type="arabicPeriod"/>
            </a:pPr>
            <a:r>
              <a:rPr b="1" lang="en-US" sz="3200" spc="-1" strike="noStrike">
                <a:latin typeface="Arial"/>
              </a:rPr>
              <a:t>Under implemented</a:t>
            </a:r>
            <a:r>
              <a:rPr b="0" lang="en-US" sz="3200" spc="-1" strike="noStrike">
                <a:latin typeface="Arial"/>
              </a:rPr>
              <a:t>: Persistent and offensive dialog on page load that threatens satisfactory user interaction, broken links, duplicate and redundant links, unimplemented functionality, use of anachronistic technologies and defective user interface and poor user experience, no online help. User has to go to the edu-portal office to manually set a new password for his/her account.</a:t>
            </a:r>
            <a:endParaRPr b="0" lang="en-US" sz="3200" spc="-1" strike="noStrike">
              <a:latin typeface="Arial"/>
            </a:endParaRPr>
          </a:p>
          <a:p>
            <a:pPr marL="432000" indent="-324000">
              <a:spcBef>
                <a:spcPts val="1417"/>
              </a:spcBef>
              <a:buClr>
                <a:srgbClr val="000000"/>
              </a:buClr>
              <a:buFont typeface="StarSymbol"/>
              <a:buAutoNum type="arabicPeriod"/>
            </a:pPr>
            <a:r>
              <a:rPr b="1" lang="en-US" sz="3200" spc="-1" strike="noStrike">
                <a:latin typeface="Arial"/>
              </a:rPr>
              <a:t>Unreliable and insecure</a:t>
            </a:r>
            <a:r>
              <a:rPr b="0" lang="en-US" sz="3200" spc="-1" strike="noStrike">
                <a:latin typeface="Arial"/>
              </a:rPr>
              <a:t> as server breaks down and students are unable to access the portal and it has no active SSL (Secure Sockets Layer) certificate i.e it doesn’t use Https (Hypertext Transfer Protocol Secure) protocol.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400" spc="-1" strike="noStrike">
                <a:latin typeface="Arial"/>
              </a:rPr>
              <a:t>AIM AND OBJECTIVES</a:t>
            </a:r>
            <a:endParaRPr b="0" lang="en-US" sz="4400" spc="-1" strike="noStrike">
              <a:latin typeface="Arial"/>
            </a:endParaRPr>
          </a:p>
        </p:txBody>
      </p:sp>
      <p:sp>
        <p:nvSpPr>
          <p:cNvPr id="53" name="TextShape 2"/>
          <p:cNvSpPr txBox="1"/>
          <p:nvPr/>
        </p:nvSpPr>
        <p:spPr>
          <a:xfrm>
            <a:off x="467640" y="1596960"/>
            <a:ext cx="9071640" cy="3562560"/>
          </a:xfrm>
          <a:prstGeom prst="rect">
            <a:avLst/>
          </a:prstGeom>
          <a:noFill/>
          <a:ln>
            <a:noFill/>
          </a:ln>
        </p:spPr>
        <p:txBody>
          <a:bodyPr lIns="0" rIns="0" tIns="0" bIns="0">
            <a:normAutofit fontScale="21000"/>
          </a:bodyPr>
          <a:p>
            <a:pPr marL="432000" indent="-324000">
              <a:spcBef>
                <a:spcPts val="1417"/>
              </a:spcBef>
              <a:buClr>
                <a:srgbClr val="000000"/>
              </a:buClr>
              <a:buFont typeface="StarSymbol"/>
              <a:buAutoNum type="arabicPeriod"/>
            </a:pPr>
            <a:r>
              <a:rPr b="0" lang="en-US" sz="3200" spc="-1" strike="noStrike">
                <a:latin typeface="Arial"/>
              </a:rPr>
              <a:t>To create an embedded online course portal which provides a pre-assessment module that allow courses verification to the students when login on the website and result checking by students. In addition, the course portal can also automatically evaluate and showcase the report of courses of the students.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Course allocation, approval, course grading and result processing by lecturers.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Position-based user restriction, bursary approval and dispensation of clearance to qualified users, mailing, admission list management, user data management.</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To improve the privacy, user-friendliness and to enable convenient access to the different kinds of information and services mounted on the web by users, it would be desirable to set up a portal for channeling the vast information resources to the different users in an efficient and effective manner.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400" spc="-1" strike="noStrike">
                <a:latin typeface="Arial"/>
              </a:rPr>
              <a:t>SIGNIFICANCE</a:t>
            </a:r>
            <a:endParaRPr b="0" lang="en-US" sz="4400" spc="-1" strike="noStrike">
              <a:latin typeface="Arial"/>
            </a:endParaRPr>
          </a:p>
        </p:txBody>
      </p:sp>
      <p:sp>
        <p:nvSpPr>
          <p:cNvPr id="55" name="TextShape 2"/>
          <p:cNvSpPr txBox="1"/>
          <p:nvPr/>
        </p:nvSpPr>
        <p:spPr>
          <a:xfrm>
            <a:off x="504000" y="1326600"/>
            <a:ext cx="9071640" cy="3288240"/>
          </a:xfrm>
          <a:prstGeom prst="rect">
            <a:avLst/>
          </a:prstGeom>
          <a:noFill/>
          <a:ln>
            <a:noFill/>
          </a:ln>
        </p:spPr>
        <p:txBody>
          <a:bodyPr lIns="0" rIns="0" tIns="0" bIns="0">
            <a:normAutofit fontScale="85000"/>
          </a:bodyPr>
          <a:p>
            <a:r>
              <a:rPr b="0" lang="en-US" sz="3200" spc="-1" strike="noStrike">
                <a:latin typeface="Arial"/>
              </a:rPr>
              <a:t>The study will be beneficial to the following:</a:t>
            </a:r>
            <a:endParaRPr b="0" lang="en-US" sz="3200" spc="-1" strike="noStrike">
              <a:latin typeface="Arial"/>
            </a:endParaRPr>
          </a:p>
          <a:p>
            <a:endParaRPr b="0" lang="en-US" sz="3200" spc="-1" strike="noStrike">
              <a:latin typeface="Arial"/>
            </a:endParaRPr>
          </a:p>
          <a:p>
            <a:pPr marL="216000" indent="-216000">
              <a:spcBef>
                <a:spcPts val="1417"/>
              </a:spcBef>
              <a:buClr>
                <a:srgbClr val="000000"/>
              </a:buClr>
              <a:buSzPct val="45000"/>
              <a:buFont typeface="Wingdings" charset="2"/>
              <a:buChar char=""/>
            </a:pPr>
            <a:r>
              <a:rPr b="0" lang="en-US" sz="3200" spc="-1" strike="noStrike">
                <a:latin typeface="Arial"/>
              </a:rPr>
              <a:t>To the Students</a:t>
            </a:r>
            <a:endParaRPr b="0" lang="en-US" sz="3200" spc="-1" strike="noStrike">
              <a:latin typeface="Arial"/>
            </a:endParaRPr>
          </a:p>
          <a:p>
            <a:pPr marL="216000" indent="-216000">
              <a:spcBef>
                <a:spcPts val="1417"/>
              </a:spcBef>
              <a:buClr>
                <a:srgbClr val="000000"/>
              </a:buClr>
              <a:buSzPct val="45000"/>
              <a:buFont typeface="Wingdings" charset="2"/>
              <a:buChar char=""/>
            </a:pPr>
            <a:r>
              <a:rPr b="0" lang="en-US" sz="3200" spc="-1" strike="noStrike">
                <a:latin typeface="Arial"/>
              </a:rPr>
              <a:t>To the Academic officers</a:t>
            </a:r>
            <a:endParaRPr b="0" lang="en-US" sz="3200" spc="-1" strike="noStrike">
              <a:latin typeface="Arial"/>
            </a:endParaRPr>
          </a:p>
          <a:p>
            <a:pPr marL="216000" indent="-216000">
              <a:spcBef>
                <a:spcPts val="1417"/>
              </a:spcBef>
              <a:buClr>
                <a:srgbClr val="000000"/>
              </a:buClr>
              <a:buSzPct val="45000"/>
              <a:buFont typeface="Wingdings" charset="2"/>
              <a:buChar char=""/>
            </a:pPr>
            <a:r>
              <a:rPr b="0" lang="en-US" sz="3200" spc="-1" strike="noStrike">
                <a:latin typeface="Arial"/>
              </a:rPr>
              <a:t>To the Future Researchers</a:t>
            </a:r>
            <a:endParaRPr b="0" lang="en-US" sz="3200" spc="-1" strike="noStrike">
              <a:latin typeface="Arial"/>
            </a:endParaRPr>
          </a:p>
          <a:p>
            <a:pPr marL="216000" indent="-216000">
              <a:spcBef>
                <a:spcPts val="1417"/>
              </a:spcBef>
              <a:buClr>
                <a:srgbClr val="000000"/>
              </a:buClr>
              <a:buSzPct val="45000"/>
              <a:buFont typeface="Wingdings" charset="2"/>
              <a:buChar char=""/>
            </a:pPr>
            <a:r>
              <a:rPr b="0" lang="en-US" sz="3200" spc="-1" strike="noStrike">
                <a:latin typeface="Arial"/>
              </a:rPr>
              <a:t>Project Supervisors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400" spc="-1" strike="noStrike">
                <a:latin typeface="Arial"/>
              </a:rPr>
              <a:t>METHODOLOGY</a:t>
            </a:r>
            <a:endParaRPr b="0" lang="en-US" sz="4400" spc="-1" strike="noStrike">
              <a:latin typeface="Arial"/>
            </a:endParaRPr>
          </a:p>
        </p:txBody>
      </p:sp>
      <p:sp>
        <p:nvSpPr>
          <p:cNvPr id="57" name="TextShape 2"/>
          <p:cNvSpPr txBox="1"/>
          <p:nvPr/>
        </p:nvSpPr>
        <p:spPr>
          <a:xfrm>
            <a:off x="504000" y="155808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Language: PHP</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Framework: codeigniter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Architectural pattern: Model View Controller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Database: MySql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360" y="2361960"/>
            <a:ext cx="9071640" cy="946440"/>
          </a:xfrm>
          <a:prstGeom prst="rect">
            <a:avLst/>
          </a:prstGeom>
          <a:noFill/>
          <a:ln>
            <a:noFill/>
          </a:ln>
        </p:spPr>
        <p:txBody>
          <a:bodyPr lIns="0" rIns="0" tIns="0" bIns="0" anchor="ctr">
            <a:spAutoFit/>
          </a:bodyPr>
          <a:p>
            <a:pPr algn="ctr"/>
            <a:r>
              <a:rPr b="1" lang="en-US" sz="4400" spc="-1" strike="noStrike">
                <a:latin typeface="Arial"/>
              </a:rPr>
              <a:t>CONCLUSION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LibreOffice/6.2.2.2$Linux_X86_64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2019-05-07T10:24:49Z</dcterms:created>
  <dc:creator/>
  <dc:description/>
  <dc:language>en-US</dc:language>
  <cp:lastModifiedBy/>
  <dcterms:modified xsi:type="dcterms:W3CDTF">2019-05-07T13:10:11Z</dcterms:modified>
  <cp:revision>15</cp:revision>
  <dc:subject/>
  <dc:title/>
</cp:coreProperties>
</file>