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6" r:id="rId8"/>
    <p:sldId id="282" r:id="rId9"/>
    <p:sldId id="283" r:id="rId10"/>
    <p:sldId id="264" r:id="rId11"/>
    <p:sldId id="265"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BCBC8D-E564-43E1-AECC-CAC924EAB1D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82B214F-0819-4BD5-B5D4-F7964AAC9D0F}">
      <dgm:prSet/>
      <dgm:spPr/>
      <dgm:t>
        <a:bodyPr/>
        <a:lstStyle/>
        <a:p>
          <a:r>
            <a:rPr lang="en-US" dirty="0"/>
            <a:t>Goal is to provide venue information from the Foursquare location data tool to identify the most popular restaurants and their food types in Toronto. </a:t>
          </a:r>
        </a:p>
      </dgm:t>
    </dgm:pt>
    <dgm:pt modelId="{73D76873-5A2D-48AA-9A06-EB62DB5EDB4F}" type="parTrans" cxnId="{38F8C1DE-55C5-4418-A6FB-7E40F7D0AD72}">
      <dgm:prSet/>
      <dgm:spPr/>
      <dgm:t>
        <a:bodyPr/>
        <a:lstStyle/>
        <a:p>
          <a:endParaRPr lang="en-US"/>
        </a:p>
      </dgm:t>
    </dgm:pt>
    <dgm:pt modelId="{42999909-7DDB-478A-A5AE-17E60D67BBAF}" type="sibTrans" cxnId="{38F8C1DE-55C5-4418-A6FB-7E40F7D0AD72}">
      <dgm:prSet/>
      <dgm:spPr/>
      <dgm:t>
        <a:bodyPr/>
        <a:lstStyle/>
        <a:p>
          <a:endParaRPr lang="en-US"/>
        </a:p>
      </dgm:t>
    </dgm:pt>
    <dgm:pt modelId="{E40E1ACD-9FDD-4250-BEFB-DDAC37F13FB6}">
      <dgm:prSet/>
      <dgm:spPr/>
      <dgm:t>
        <a:bodyPr/>
        <a:lstStyle/>
        <a:p>
          <a:r>
            <a:rPr lang="en-US"/>
            <a:t>Stakeholders:</a:t>
          </a:r>
        </a:p>
      </dgm:t>
    </dgm:pt>
    <dgm:pt modelId="{C938C8E0-A0A4-4ABA-965E-8450F98E1E3E}" type="parTrans" cxnId="{F3467EBA-1247-44CE-BB66-642F79FED2DD}">
      <dgm:prSet/>
      <dgm:spPr/>
      <dgm:t>
        <a:bodyPr/>
        <a:lstStyle/>
        <a:p>
          <a:endParaRPr lang="en-US"/>
        </a:p>
      </dgm:t>
    </dgm:pt>
    <dgm:pt modelId="{122619A9-F9A7-4816-8604-5C90850B2B18}" type="sibTrans" cxnId="{F3467EBA-1247-44CE-BB66-642F79FED2DD}">
      <dgm:prSet/>
      <dgm:spPr/>
      <dgm:t>
        <a:bodyPr/>
        <a:lstStyle/>
        <a:p>
          <a:endParaRPr lang="en-US"/>
        </a:p>
      </dgm:t>
    </dgm:pt>
    <dgm:pt modelId="{F5C580E1-FF98-48B0-BE06-28747332D1DC}">
      <dgm:prSet/>
      <dgm:spPr/>
      <dgm:t>
        <a:bodyPr/>
        <a:lstStyle/>
        <a:p>
          <a:r>
            <a:rPr lang="en-US"/>
            <a:t>Tourists, visitors, or individuals who are new to the city.</a:t>
          </a:r>
        </a:p>
      </dgm:t>
    </dgm:pt>
    <dgm:pt modelId="{E71DAEB5-FB9B-454A-85CF-51ECB2E9E120}" type="parTrans" cxnId="{C601CD68-197A-4ADB-B250-C54753C58B94}">
      <dgm:prSet/>
      <dgm:spPr/>
      <dgm:t>
        <a:bodyPr/>
        <a:lstStyle/>
        <a:p>
          <a:endParaRPr lang="en-US"/>
        </a:p>
      </dgm:t>
    </dgm:pt>
    <dgm:pt modelId="{07FDE892-03E0-47E1-9705-92DE13E747CA}" type="sibTrans" cxnId="{C601CD68-197A-4ADB-B250-C54753C58B94}">
      <dgm:prSet/>
      <dgm:spPr/>
      <dgm:t>
        <a:bodyPr/>
        <a:lstStyle/>
        <a:p>
          <a:endParaRPr lang="en-US"/>
        </a:p>
      </dgm:t>
    </dgm:pt>
    <dgm:pt modelId="{52CA7D87-8351-4F98-A094-70EEBF51B663}">
      <dgm:prSet/>
      <dgm:spPr/>
      <dgm:t>
        <a:bodyPr/>
        <a:lstStyle/>
        <a:p>
          <a:r>
            <a:rPr lang="en-US"/>
            <a:t>Individuals considering opening a new restaurant of a specific food venue category.</a:t>
          </a:r>
        </a:p>
      </dgm:t>
    </dgm:pt>
    <dgm:pt modelId="{2C419601-B39C-4632-9758-DE2A5005207E}" type="parTrans" cxnId="{E8CEBCFC-D65F-4C3E-93E0-E7BC87C4F9BE}">
      <dgm:prSet/>
      <dgm:spPr/>
      <dgm:t>
        <a:bodyPr/>
        <a:lstStyle/>
        <a:p>
          <a:endParaRPr lang="en-US"/>
        </a:p>
      </dgm:t>
    </dgm:pt>
    <dgm:pt modelId="{2FCF1EA3-3C41-4382-93BF-DCD9C88BEBEF}" type="sibTrans" cxnId="{E8CEBCFC-D65F-4C3E-93E0-E7BC87C4F9BE}">
      <dgm:prSet/>
      <dgm:spPr/>
      <dgm:t>
        <a:bodyPr/>
        <a:lstStyle/>
        <a:p>
          <a:endParaRPr lang="en-US"/>
        </a:p>
      </dgm:t>
    </dgm:pt>
    <dgm:pt modelId="{DCC8A917-39D5-4CEB-A3FD-6F3F9E0CF726}" type="pres">
      <dgm:prSet presAssocID="{C7BCBC8D-E564-43E1-AECC-CAC924EAB1D4}" presName="linear" presStyleCnt="0">
        <dgm:presLayoutVars>
          <dgm:animLvl val="lvl"/>
          <dgm:resizeHandles val="exact"/>
        </dgm:presLayoutVars>
      </dgm:prSet>
      <dgm:spPr/>
    </dgm:pt>
    <dgm:pt modelId="{7E84C4FE-449B-495F-BFFC-E6597548327E}" type="pres">
      <dgm:prSet presAssocID="{D82B214F-0819-4BD5-B5D4-F7964AAC9D0F}" presName="parentText" presStyleLbl="node1" presStyleIdx="0" presStyleCnt="2">
        <dgm:presLayoutVars>
          <dgm:chMax val="0"/>
          <dgm:bulletEnabled val="1"/>
        </dgm:presLayoutVars>
      </dgm:prSet>
      <dgm:spPr/>
    </dgm:pt>
    <dgm:pt modelId="{C07C1E9D-6A9C-4EEE-A69E-17D8C4C0CBA2}" type="pres">
      <dgm:prSet presAssocID="{42999909-7DDB-478A-A5AE-17E60D67BBAF}" presName="spacer" presStyleCnt="0"/>
      <dgm:spPr/>
    </dgm:pt>
    <dgm:pt modelId="{44517845-1B0F-488F-BCBD-F1ED2E22E645}" type="pres">
      <dgm:prSet presAssocID="{E40E1ACD-9FDD-4250-BEFB-DDAC37F13FB6}" presName="parentText" presStyleLbl="node1" presStyleIdx="1" presStyleCnt="2">
        <dgm:presLayoutVars>
          <dgm:chMax val="0"/>
          <dgm:bulletEnabled val="1"/>
        </dgm:presLayoutVars>
      </dgm:prSet>
      <dgm:spPr/>
    </dgm:pt>
    <dgm:pt modelId="{075B4164-06A8-4C69-A6CC-681A9F029605}" type="pres">
      <dgm:prSet presAssocID="{E40E1ACD-9FDD-4250-BEFB-DDAC37F13FB6}" presName="childText" presStyleLbl="revTx" presStyleIdx="0" presStyleCnt="1">
        <dgm:presLayoutVars>
          <dgm:bulletEnabled val="1"/>
        </dgm:presLayoutVars>
      </dgm:prSet>
      <dgm:spPr/>
    </dgm:pt>
  </dgm:ptLst>
  <dgm:cxnLst>
    <dgm:cxn modelId="{9C30EB3F-2A85-43F9-A38E-2F2CF2221517}" type="presOf" srcId="{D82B214F-0819-4BD5-B5D4-F7964AAC9D0F}" destId="{7E84C4FE-449B-495F-BFFC-E6597548327E}" srcOrd="0" destOrd="0" presId="urn:microsoft.com/office/officeart/2005/8/layout/vList2"/>
    <dgm:cxn modelId="{C601CD68-197A-4ADB-B250-C54753C58B94}" srcId="{E40E1ACD-9FDD-4250-BEFB-DDAC37F13FB6}" destId="{F5C580E1-FF98-48B0-BE06-28747332D1DC}" srcOrd="0" destOrd="0" parTransId="{E71DAEB5-FB9B-454A-85CF-51ECB2E9E120}" sibTransId="{07FDE892-03E0-47E1-9705-92DE13E747CA}"/>
    <dgm:cxn modelId="{35AB3A4B-8C7D-498D-B929-720604CEF241}" type="presOf" srcId="{E40E1ACD-9FDD-4250-BEFB-DDAC37F13FB6}" destId="{44517845-1B0F-488F-BCBD-F1ED2E22E645}" srcOrd="0" destOrd="0" presId="urn:microsoft.com/office/officeart/2005/8/layout/vList2"/>
    <dgm:cxn modelId="{8C884AAE-BB20-446A-8000-24F90A411634}" type="presOf" srcId="{C7BCBC8D-E564-43E1-AECC-CAC924EAB1D4}" destId="{DCC8A917-39D5-4CEB-A3FD-6F3F9E0CF726}" srcOrd="0" destOrd="0" presId="urn:microsoft.com/office/officeart/2005/8/layout/vList2"/>
    <dgm:cxn modelId="{1000A9B6-4D37-4817-91B1-AF0F1C28FEDB}" type="presOf" srcId="{F5C580E1-FF98-48B0-BE06-28747332D1DC}" destId="{075B4164-06A8-4C69-A6CC-681A9F029605}" srcOrd="0" destOrd="0" presId="urn:microsoft.com/office/officeart/2005/8/layout/vList2"/>
    <dgm:cxn modelId="{F3467EBA-1247-44CE-BB66-642F79FED2DD}" srcId="{C7BCBC8D-E564-43E1-AECC-CAC924EAB1D4}" destId="{E40E1ACD-9FDD-4250-BEFB-DDAC37F13FB6}" srcOrd="1" destOrd="0" parTransId="{C938C8E0-A0A4-4ABA-965E-8450F98E1E3E}" sibTransId="{122619A9-F9A7-4816-8604-5C90850B2B18}"/>
    <dgm:cxn modelId="{81251AC9-1943-42C0-BBEA-EC4B65024A64}" type="presOf" srcId="{52CA7D87-8351-4F98-A094-70EEBF51B663}" destId="{075B4164-06A8-4C69-A6CC-681A9F029605}" srcOrd="0" destOrd="1" presId="urn:microsoft.com/office/officeart/2005/8/layout/vList2"/>
    <dgm:cxn modelId="{38F8C1DE-55C5-4418-A6FB-7E40F7D0AD72}" srcId="{C7BCBC8D-E564-43E1-AECC-CAC924EAB1D4}" destId="{D82B214F-0819-4BD5-B5D4-F7964AAC9D0F}" srcOrd="0" destOrd="0" parTransId="{73D76873-5A2D-48AA-9A06-EB62DB5EDB4F}" sibTransId="{42999909-7DDB-478A-A5AE-17E60D67BBAF}"/>
    <dgm:cxn modelId="{E8CEBCFC-D65F-4C3E-93E0-E7BC87C4F9BE}" srcId="{E40E1ACD-9FDD-4250-BEFB-DDAC37F13FB6}" destId="{52CA7D87-8351-4F98-A094-70EEBF51B663}" srcOrd="1" destOrd="0" parTransId="{2C419601-B39C-4632-9758-DE2A5005207E}" sibTransId="{2FCF1EA3-3C41-4382-93BF-DCD9C88BEBEF}"/>
    <dgm:cxn modelId="{9CD5A52B-7E57-4668-8F62-357382C6CD83}" type="presParOf" srcId="{DCC8A917-39D5-4CEB-A3FD-6F3F9E0CF726}" destId="{7E84C4FE-449B-495F-BFFC-E6597548327E}" srcOrd="0" destOrd="0" presId="urn:microsoft.com/office/officeart/2005/8/layout/vList2"/>
    <dgm:cxn modelId="{C16473E1-BB34-4A22-9155-F0073A0F2960}" type="presParOf" srcId="{DCC8A917-39D5-4CEB-A3FD-6F3F9E0CF726}" destId="{C07C1E9D-6A9C-4EEE-A69E-17D8C4C0CBA2}" srcOrd="1" destOrd="0" presId="urn:microsoft.com/office/officeart/2005/8/layout/vList2"/>
    <dgm:cxn modelId="{F361A4BC-0C3C-43B3-A44B-BFC7A9C039AF}" type="presParOf" srcId="{DCC8A917-39D5-4CEB-A3FD-6F3F9E0CF726}" destId="{44517845-1B0F-488F-BCBD-F1ED2E22E645}" srcOrd="2" destOrd="0" presId="urn:microsoft.com/office/officeart/2005/8/layout/vList2"/>
    <dgm:cxn modelId="{CFC651E5-2E97-44D0-BD01-FF3C1DAB62EE}" type="presParOf" srcId="{DCC8A917-39D5-4CEB-A3FD-6F3F9E0CF726}" destId="{075B4164-06A8-4C69-A6CC-681A9F029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4C4FE-449B-495F-BFFC-E6597548327E}">
      <dsp:nvSpPr>
        <dsp:cNvPr id="0" name=""/>
        <dsp:cNvSpPr/>
      </dsp:nvSpPr>
      <dsp:spPr>
        <a:xfrm>
          <a:off x="0" y="148222"/>
          <a:ext cx="6620505" cy="12647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Goal is to provide venue information from the Foursquare location data tool to identify the most popular restaurants and their food types in Toronto. </a:t>
          </a:r>
        </a:p>
      </dsp:txBody>
      <dsp:txXfrm>
        <a:off x="61741" y="209963"/>
        <a:ext cx="6497023" cy="1141288"/>
      </dsp:txXfrm>
    </dsp:sp>
    <dsp:sp modelId="{44517845-1B0F-488F-BCBD-F1ED2E22E645}">
      <dsp:nvSpPr>
        <dsp:cNvPr id="0" name=""/>
        <dsp:cNvSpPr/>
      </dsp:nvSpPr>
      <dsp:spPr>
        <a:xfrm>
          <a:off x="0" y="1479232"/>
          <a:ext cx="6620505" cy="12647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Stakeholders:</a:t>
          </a:r>
        </a:p>
      </dsp:txBody>
      <dsp:txXfrm>
        <a:off x="61741" y="1540973"/>
        <a:ext cx="6497023" cy="1141288"/>
      </dsp:txXfrm>
    </dsp:sp>
    <dsp:sp modelId="{075B4164-06A8-4C69-A6CC-681A9F029605}">
      <dsp:nvSpPr>
        <dsp:cNvPr id="0" name=""/>
        <dsp:cNvSpPr/>
      </dsp:nvSpPr>
      <dsp:spPr>
        <a:xfrm>
          <a:off x="0" y="2744002"/>
          <a:ext cx="6620505"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20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Tourists, visitors, or individuals who are new to the city.</a:t>
          </a:r>
        </a:p>
        <a:p>
          <a:pPr marL="171450" lvl="1" indent="-171450" algn="l" defTabSz="800100">
            <a:lnSpc>
              <a:spcPct val="90000"/>
            </a:lnSpc>
            <a:spcBef>
              <a:spcPct val="0"/>
            </a:spcBef>
            <a:spcAft>
              <a:spcPct val="20000"/>
            </a:spcAft>
            <a:buChar char="•"/>
          </a:pPr>
          <a:r>
            <a:rPr lang="en-US" sz="1800" kern="1200"/>
            <a:t>Individuals considering opening a new restaurant of a specific food venue category.</a:t>
          </a:r>
        </a:p>
      </dsp:txBody>
      <dsp:txXfrm>
        <a:off x="0" y="2744002"/>
        <a:ext cx="6620505" cy="8807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2E07-A4EC-4A64-A233-0776EAC8CF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E54028-AE02-4B50-83FB-B0162DDD04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C4F5B4-E22E-4B9C-8962-9E34ED487C91}"/>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5" name="Footer Placeholder 4">
            <a:extLst>
              <a:ext uri="{FF2B5EF4-FFF2-40B4-BE49-F238E27FC236}">
                <a16:creationId xmlns:a16="http://schemas.microsoft.com/office/drawing/2014/main" id="{424A5B32-89EE-48E1-BE52-685C03DD3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27C53-8FF0-4DD7-87FE-C998945B4F64}"/>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137585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3084-CF5F-4AD4-A7FE-971BF5805C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D6244D-161C-444B-858F-EB993A39B3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AB8C6-943F-43D1-BB65-2347B6C17895}"/>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5" name="Footer Placeholder 4">
            <a:extLst>
              <a:ext uri="{FF2B5EF4-FFF2-40B4-BE49-F238E27FC236}">
                <a16:creationId xmlns:a16="http://schemas.microsoft.com/office/drawing/2014/main" id="{8FA4D816-6E5C-4BE2-8CDC-0FFC2AB88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EFB86-A13A-440D-B673-FCBC5B1F4BF7}"/>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92358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80719-7A01-4033-9B24-D75851D808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7E9FDE-CC3F-467A-8E9D-81AA78EBE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F617F-C0EF-4475-9DA0-023D97B7B538}"/>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5" name="Footer Placeholder 4">
            <a:extLst>
              <a:ext uri="{FF2B5EF4-FFF2-40B4-BE49-F238E27FC236}">
                <a16:creationId xmlns:a16="http://schemas.microsoft.com/office/drawing/2014/main" id="{FED6A823-6617-4268-94A0-5591ED74E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30E8A-1133-40F7-A17F-949C289C148C}"/>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409531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032B-D8F2-4A79-B9F4-04556F8E1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F637B-34EB-47EB-88FB-12396A20E6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AAD24-60E2-4987-A438-2C2CC1C9DE36}"/>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5" name="Footer Placeholder 4">
            <a:extLst>
              <a:ext uri="{FF2B5EF4-FFF2-40B4-BE49-F238E27FC236}">
                <a16:creationId xmlns:a16="http://schemas.microsoft.com/office/drawing/2014/main" id="{307ED71D-65A4-49B3-A8F8-A48027C0A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3442C-C133-431A-A895-56AB6ED10827}"/>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320019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AD24-761A-4025-AE8C-6B68DAA739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57433D-4893-4AF4-9A93-29FDDD7A8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39D0D-AD93-475A-9FF1-C5281E37B339}"/>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5" name="Footer Placeholder 4">
            <a:extLst>
              <a:ext uri="{FF2B5EF4-FFF2-40B4-BE49-F238E27FC236}">
                <a16:creationId xmlns:a16="http://schemas.microsoft.com/office/drawing/2014/main" id="{19798F54-10C5-47A6-9A24-DB52D71EB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341E8-2A2C-4B44-A3B5-3D62E975DD71}"/>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265356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B1F5-7135-4BD2-A9AE-2D0FA4E4F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A02B1F-00B7-4B47-B4D8-C79D6C24AE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1E13B5-1810-41DC-A5E6-93EFFB8FC7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77A1CD-F08C-42E2-8915-656BDED84FA1}"/>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6" name="Footer Placeholder 5">
            <a:extLst>
              <a:ext uri="{FF2B5EF4-FFF2-40B4-BE49-F238E27FC236}">
                <a16:creationId xmlns:a16="http://schemas.microsoft.com/office/drawing/2014/main" id="{6DF4C0A1-A617-412B-AC82-AFA24C047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3048A-C25F-4A0C-A199-A640C50FA037}"/>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252476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EC51-AF09-43FF-8383-BB440DA893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448470-30DB-41BC-89FB-8C13A5224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8D612-24EB-4B9B-918A-9A6B0B5E3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E546B-4687-45C4-A109-5E985D0FD8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128DBE-837B-4021-9565-4B3D895C6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1A62F-3732-4280-BD72-C95F538886AF}"/>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8" name="Footer Placeholder 7">
            <a:extLst>
              <a:ext uri="{FF2B5EF4-FFF2-40B4-BE49-F238E27FC236}">
                <a16:creationId xmlns:a16="http://schemas.microsoft.com/office/drawing/2014/main" id="{C2EA676C-71C5-47A7-B0B9-5857BCB32E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F9F45-27DE-4117-9E0A-0097CC281168}"/>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166993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DD42-D9C9-4A00-8FE0-ADCBCB61EE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08E163-7D4A-4373-8E95-586D0D893A57}"/>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4" name="Footer Placeholder 3">
            <a:extLst>
              <a:ext uri="{FF2B5EF4-FFF2-40B4-BE49-F238E27FC236}">
                <a16:creationId xmlns:a16="http://schemas.microsoft.com/office/drawing/2014/main" id="{D538AABD-7C34-4506-BF29-128E6B9E0E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86136D-11B2-4238-8AC9-4505A8240ACD}"/>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362050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1F3C9-3503-4283-BC19-10DFC86E4391}"/>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3" name="Footer Placeholder 2">
            <a:extLst>
              <a:ext uri="{FF2B5EF4-FFF2-40B4-BE49-F238E27FC236}">
                <a16:creationId xmlns:a16="http://schemas.microsoft.com/office/drawing/2014/main" id="{40B63169-38E4-4151-8BF9-4E4021F4B5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CA1B0C-5355-478B-8B3A-8939578E5D3D}"/>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66924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82CF-5238-446A-9AE1-B4F4AA584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23F990-73FB-49EB-91D4-2B4C6E98D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BAFAB5-7C60-4580-8E16-361704687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61421-4EC7-47C6-A051-25CA6F1B1322}"/>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6" name="Footer Placeholder 5">
            <a:extLst>
              <a:ext uri="{FF2B5EF4-FFF2-40B4-BE49-F238E27FC236}">
                <a16:creationId xmlns:a16="http://schemas.microsoft.com/office/drawing/2014/main" id="{3358B0BC-6394-4543-BC08-12350B22C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37ED8-9954-4F27-9A60-7F3EECA5802B}"/>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332057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D29C-620C-4093-BB3D-8099EB7CC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D0F939-F08B-4569-A84D-C19FFCD07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5F407A-103A-458F-B46A-1A4907EDA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781E3-6A2E-4117-ACDF-01F3F411FD09}"/>
              </a:ext>
            </a:extLst>
          </p:cNvPr>
          <p:cNvSpPr>
            <a:spLocks noGrp="1"/>
          </p:cNvSpPr>
          <p:nvPr>
            <p:ph type="dt" sz="half" idx="10"/>
          </p:nvPr>
        </p:nvSpPr>
        <p:spPr/>
        <p:txBody>
          <a:bodyPr/>
          <a:lstStyle/>
          <a:p>
            <a:fld id="{03C6B12E-AB27-4BF6-9E88-FA9B9A13458A}" type="datetimeFigureOut">
              <a:rPr lang="en-US" smtClean="0"/>
              <a:t>4/20/2021</a:t>
            </a:fld>
            <a:endParaRPr lang="en-US"/>
          </a:p>
        </p:txBody>
      </p:sp>
      <p:sp>
        <p:nvSpPr>
          <p:cNvPr id="6" name="Footer Placeholder 5">
            <a:extLst>
              <a:ext uri="{FF2B5EF4-FFF2-40B4-BE49-F238E27FC236}">
                <a16:creationId xmlns:a16="http://schemas.microsoft.com/office/drawing/2014/main" id="{18646772-2B2B-485A-B2E2-567C18222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57710-EDBF-4A38-BE0E-F9095B770DB0}"/>
              </a:ext>
            </a:extLst>
          </p:cNvPr>
          <p:cNvSpPr>
            <a:spLocks noGrp="1"/>
          </p:cNvSpPr>
          <p:nvPr>
            <p:ph type="sldNum" sz="quarter" idx="12"/>
          </p:nvPr>
        </p:nvSpPr>
        <p:spPr/>
        <p:txBody>
          <a:bodyPr/>
          <a:lstStyle/>
          <a:p>
            <a:fld id="{8B4BE2EC-388B-44BE-A00A-12BF2951CB4E}" type="slidenum">
              <a:rPr lang="en-US" smtClean="0"/>
              <a:t>‹#›</a:t>
            </a:fld>
            <a:endParaRPr lang="en-US"/>
          </a:p>
        </p:txBody>
      </p:sp>
    </p:spTree>
    <p:extLst>
      <p:ext uri="{BB962C8B-B14F-4D97-AF65-F5344CB8AC3E}">
        <p14:creationId xmlns:p14="http://schemas.microsoft.com/office/powerpoint/2010/main" val="132486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29A28-A2C1-46C7-95E0-383F446A1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5794B7-0D3A-462F-AEF3-07C508B7C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FF1B1-3F7C-44B5-ADC9-12FEDC50E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6B12E-AB27-4BF6-9E88-FA9B9A13458A}" type="datetimeFigureOut">
              <a:rPr lang="en-US" smtClean="0"/>
              <a:t>4/20/2021</a:t>
            </a:fld>
            <a:endParaRPr lang="en-US"/>
          </a:p>
        </p:txBody>
      </p:sp>
      <p:sp>
        <p:nvSpPr>
          <p:cNvPr id="5" name="Footer Placeholder 4">
            <a:extLst>
              <a:ext uri="{FF2B5EF4-FFF2-40B4-BE49-F238E27FC236}">
                <a16:creationId xmlns:a16="http://schemas.microsoft.com/office/drawing/2014/main" id="{DB9B3F28-6AD5-4CFB-832E-1DBC41D2F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AF5198-EFF0-49F9-BAEE-E08961705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BE2EC-388B-44BE-A00A-12BF2951CB4E}" type="slidenum">
              <a:rPr lang="en-US" smtClean="0"/>
              <a:t>‹#›</a:t>
            </a:fld>
            <a:endParaRPr lang="en-US"/>
          </a:p>
        </p:txBody>
      </p:sp>
    </p:spTree>
    <p:extLst>
      <p:ext uri="{BB962C8B-B14F-4D97-AF65-F5344CB8AC3E}">
        <p14:creationId xmlns:p14="http://schemas.microsoft.com/office/powerpoint/2010/main" val="95123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f-courses-data.s3.us.cloud-object-storage.appdomain.cloud/IBMDeveloperSkillsNetwork-DS0701EN-SkillsNetwork/labs_v1/Geospatial_Coordinate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Financial graphs on a dark display">
            <a:extLst>
              <a:ext uri="{FF2B5EF4-FFF2-40B4-BE49-F238E27FC236}">
                <a16:creationId xmlns:a16="http://schemas.microsoft.com/office/drawing/2014/main" id="{BF650721-7190-41B4-A075-6FAB4E3EF78D}"/>
              </a:ext>
            </a:extLst>
          </p:cNvPr>
          <p:cNvPicPr>
            <a:picLocks noChangeAspect="1"/>
          </p:cNvPicPr>
          <p:nvPr/>
        </p:nvPicPr>
        <p:blipFill rotWithShape="1">
          <a:blip r:embed="rId2"/>
          <a:srcRect t="1000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47585-F641-4188-B168-15B896721752}"/>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rPr>
              <a:t>Data Science Capstone</a:t>
            </a:r>
          </a:p>
        </p:txBody>
      </p:sp>
      <p:sp>
        <p:nvSpPr>
          <p:cNvPr id="3" name="Subtitle 2">
            <a:extLst>
              <a:ext uri="{FF2B5EF4-FFF2-40B4-BE49-F238E27FC236}">
                <a16:creationId xmlns:a16="http://schemas.microsoft.com/office/drawing/2014/main" id="{D8DF7D23-D293-439D-82DB-924A92734A4B}"/>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Final Project: An analysis of the Food Venues in Toronto</a:t>
            </a:r>
          </a:p>
          <a:p>
            <a:r>
              <a:rPr lang="en-US" dirty="0">
                <a:solidFill>
                  <a:srgbClr val="FFFFFF"/>
                </a:solidFill>
              </a:rPr>
              <a:t>Amy King-Robertson 4/20/2021</a:t>
            </a:r>
          </a:p>
        </p:txBody>
      </p:sp>
    </p:spTree>
    <p:extLst>
      <p:ext uri="{BB962C8B-B14F-4D97-AF65-F5344CB8AC3E}">
        <p14:creationId xmlns:p14="http://schemas.microsoft.com/office/powerpoint/2010/main" val="4178212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B6322D-AF52-40CD-AB10-560F4A41214C}"/>
              </a:ext>
            </a:extLst>
          </p:cNvPr>
          <p:cNvSpPr>
            <a:spLocks noGrp="1"/>
          </p:cNvSpPr>
          <p:nvPr>
            <p:ph type="title"/>
          </p:nvPr>
        </p:nvSpPr>
        <p:spPr>
          <a:xfrm>
            <a:off x="457201" y="640080"/>
            <a:ext cx="3282694" cy="5613236"/>
          </a:xfrm>
        </p:spPr>
        <p:txBody>
          <a:bodyPr anchor="ctr">
            <a:normAutofit/>
          </a:bodyPr>
          <a:lstStyle/>
          <a:p>
            <a:r>
              <a:rPr lang="en-US" sz="4100" dirty="0">
                <a:solidFill>
                  <a:srgbClr val="FFFFFF"/>
                </a:solidFill>
              </a:rPr>
              <a:t>Methodology</a:t>
            </a:r>
            <a:r>
              <a:rPr lang="en-US" sz="4000" dirty="0"/>
              <a:t> </a:t>
            </a:r>
            <a:r>
              <a:rPr lang="en-US" sz="4100" dirty="0">
                <a:solidFill>
                  <a:srgbClr val="FFFFFF"/>
                </a:solidFill>
              </a:rPr>
              <a:t>: Data Setup and Cleaning, cont.</a:t>
            </a:r>
          </a:p>
        </p:txBody>
      </p:sp>
      <p:sp>
        <p:nvSpPr>
          <p:cNvPr id="3" name="Content Placeholder 2">
            <a:extLst>
              <a:ext uri="{FF2B5EF4-FFF2-40B4-BE49-F238E27FC236}">
                <a16:creationId xmlns:a16="http://schemas.microsoft.com/office/drawing/2014/main" id="{43E83C7E-8F5B-4DF5-9E25-4530054531BC}"/>
              </a:ext>
            </a:extLst>
          </p:cNvPr>
          <p:cNvSpPr>
            <a:spLocks noGrp="1"/>
          </p:cNvSpPr>
          <p:nvPr>
            <p:ph idx="1"/>
          </p:nvPr>
        </p:nvSpPr>
        <p:spPr>
          <a:xfrm>
            <a:off x="4699818" y="640081"/>
            <a:ext cx="7354530" cy="3420641"/>
          </a:xfrm>
        </p:spPr>
        <p:txBody>
          <a:bodyPr anchor="ctr">
            <a:normAutofit lnSpcReduction="10000"/>
          </a:bodyPr>
          <a:lstStyle/>
          <a:p>
            <a:r>
              <a:rPr lang="en-US" sz="1600" dirty="0"/>
              <a:t>Additional Data Cleaning:</a:t>
            </a:r>
          </a:p>
          <a:p>
            <a:pPr lvl="1"/>
            <a:r>
              <a:rPr lang="en-US" sz="1600" dirty="0"/>
              <a:t>Food venue categories removed from dataset:</a:t>
            </a:r>
          </a:p>
          <a:p>
            <a:pPr lvl="2"/>
            <a:r>
              <a:rPr lang="en-US" sz="1600" dirty="0"/>
              <a:t>Grocery Store</a:t>
            </a:r>
          </a:p>
          <a:p>
            <a:pPr lvl="2"/>
            <a:r>
              <a:rPr lang="en-US" sz="1600" dirty="0"/>
              <a:t>Restaurant (as this category was too vague for this analysis)</a:t>
            </a:r>
          </a:p>
          <a:p>
            <a:pPr lvl="2"/>
            <a:r>
              <a:rPr lang="en-US" sz="1600" dirty="0"/>
              <a:t>Food &amp; Drink Shop</a:t>
            </a:r>
          </a:p>
          <a:p>
            <a:pPr lvl="2"/>
            <a:r>
              <a:rPr lang="en-US" sz="1600" dirty="0"/>
              <a:t>Liquor Store</a:t>
            </a:r>
          </a:p>
          <a:p>
            <a:pPr lvl="2"/>
            <a:r>
              <a:rPr lang="en-US" sz="1600" dirty="0"/>
              <a:t>Butcher</a:t>
            </a:r>
          </a:p>
          <a:p>
            <a:pPr lvl="2"/>
            <a:r>
              <a:rPr lang="en-US" sz="1600" dirty="0"/>
              <a:t>Organic Grocery</a:t>
            </a:r>
          </a:p>
          <a:p>
            <a:pPr lvl="2"/>
            <a:r>
              <a:rPr lang="en-US" sz="1600" dirty="0"/>
              <a:t>Supermarket</a:t>
            </a:r>
          </a:p>
          <a:p>
            <a:pPr lvl="2"/>
            <a:r>
              <a:rPr lang="en-US" sz="1600" dirty="0"/>
              <a:t>Coffee Shop</a:t>
            </a:r>
          </a:p>
          <a:p>
            <a:pPr lvl="2"/>
            <a:endParaRPr lang="en-US" sz="1600" dirty="0"/>
          </a:p>
          <a:p>
            <a:pPr lvl="1"/>
            <a:r>
              <a:rPr lang="en-US" sz="1600" dirty="0"/>
              <a:t>Dataset reduced from 2,106 to 941 venues after data cleaning</a:t>
            </a:r>
          </a:p>
          <a:p>
            <a:pPr lvl="1"/>
            <a:endParaRPr lang="en-US" sz="1000" dirty="0"/>
          </a:p>
        </p:txBody>
      </p:sp>
      <p:pic>
        <p:nvPicPr>
          <p:cNvPr id="5" name="Picture 4">
            <a:extLst>
              <a:ext uri="{FF2B5EF4-FFF2-40B4-BE49-F238E27FC236}">
                <a16:creationId xmlns:a16="http://schemas.microsoft.com/office/drawing/2014/main" id="{57A4EA40-3F43-4D5D-88D2-703BDBA4E97B}"/>
              </a:ext>
            </a:extLst>
          </p:cNvPr>
          <p:cNvPicPr/>
          <p:nvPr/>
        </p:nvPicPr>
        <p:blipFill>
          <a:blip r:embed="rId2"/>
          <a:stretch>
            <a:fillRect/>
          </a:stretch>
        </p:blipFill>
        <p:spPr>
          <a:xfrm>
            <a:off x="4654297" y="4182416"/>
            <a:ext cx="6894236" cy="1016898"/>
          </a:xfrm>
          <a:prstGeom prst="rect">
            <a:avLst/>
          </a:prstGeom>
        </p:spPr>
      </p:pic>
    </p:spTree>
    <p:extLst>
      <p:ext uri="{BB962C8B-B14F-4D97-AF65-F5344CB8AC3E}">
        <p14:creationId xmlns:p14="http://schemas.microsoft.com/office/powerpoint/2010/main" val="125306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76C91-41A8-4A2F-8B99-3255DE06F71D}"/>
              </a:ext>
            </a:extLst>
          </p:cNvPr>
          <p:cNvSpPr>
            <a:spLocks noGrp="1"/>
          </p:cNvSpPr>
          <p:nvPr>
            <p:ph type="title"/>
          </p:nvPr>
        </p:nvSpPr>
        <p:spPr>
          <a:xfrm>
            <a:off x="648930" y="629266"/>
            <a:ext cx="3605572" cy="1676603"/>
          </a:xfrm>
        </p:spPr>
        <p:txBody>
          <a:bodyPr vert="horz" lIns="91440" tIns="45720" rIns="91440" bIns="45720" rtlCol="0" anchor="ctr">
            <a:normAutofit fontScale="90000"/>
          </a:bodyPr>
          <a:lstStyle/>
          <a:p>
            <a:r>
              <a:rPr lang="en-US" sz="4000" dirty="0"/>
              <a:t>Methodology : Data Setup and Cleaning, cont.</a:t>
            </a:r>
          </a:p>
        </p:txBody>
      </p:sp>
      <p:sp>
        <p:nvSpPr>
          <p:cNvPr id="5" name="TextBox 4">
            <a:extLst>
              <a:ext uri="{FF2B5EF4-FFF2-40B4-BE49-F238E27FC236}">
                <a16:creationId xmlns:a16="http://schemas.microsoft.com/office/drawing/2014/main" id="{1D00DC84-C1C8-4BDC-B2E8-603750DF5421}"/>
              </a:ext>
            </a:extLst>
          </p:cNvPr>
          <p:cNvSpPr txBox="1"/>
          <p:nvPr/>
        </p:nvSpPr>
        <p:spPr>
          <a:xfrm>
            <a:off x="648931" y="2438401"/>
            <a:ext cx="3605571" cy="377952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Results of the top 20 venue categories are displayed on the graph.</a:t>
            </a:r>
            <a:endParaRPr lang="en-US"/>
          </a:p>
          <a:p>
            <a:pPr marL="285750" indent="-228600">
              <a:lnSpc>
                <a:spcPct val="90000"/>
              </a:lnSpc>
              <a:spcAft>
                <a:spcPts val="600"/>
              </a:spcAft>
              <a:buFont typeface="Arial" panose="020B0604020202020204" pitchFamily="34" charset="0"/>
              <a:buChar char="•"/>
            </a:pPr>
            <a:r>
              <a:rPr lang="en-US" dirty="0"/>
              <a:t>Cafes, Pizza Places, and Italian Restaurants are found most often.</a:t>
            </a:r>
            <a:endParaRPr lang="en-US"/>
          </a:p>
        </p:txBody>
      </p:sp>
      <p:sp>
        <p:nvSpPr>
          <p:cNvPr id="12" name="Rectangle 11">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20F3F5F-6E42-46B3-9DB0-F38DE440A7A7}"/>
              </a:ext>
            </a:extLst>
          </p:cNvPr>
          <p:cNvPicPr>
            <a:picLocks noGrp="1"/>
          </p:cNvPicPr>
          <p:nvPr>
            <p:ph idx="1"/>
          </p:nvPr>
        </p:nvPicPr>
        <p:blipFill rotWithShape="1">
          <a:blip r:embed="rId2"/>
          <a:srcRect r="15242" b="-1"/>
          <a:stretch/>
        </p:blipFill>
        <p:spPr>
          <a:xfrm>
            <a:off x="5283708" y="722376"/>
            <a:ext cx="6263640" cy="5413248"/>
          </a:xfrm>
          <a:prstGeom prst="rect">
            <a:avLst/>
          </a:prstGeom>
          <a:effectLst/>
        </p:spPr>
      </p:pic>
    </p:spTree>
    <p:extLst>
      <p:ext uri="{BB962C8B-B14F-4D97-AF65-F5344CB8AC3E}">
        <p14:creationId xmlns:p14="http://schemas.microsoft.com/office/powerpoint/2010/main" val="135626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BF157A-EDB0-4BBF-9F83-067A4E3FC8B1}"/>
              </a:ext>
            </a:extLst>
          </p:cNvPr>
          <p:cNvSpPr>
            <a:spLocks noGrp="1"/>
          </p:cNvSpPr>
          <p:nvPr>
            <p:ph type="title"/>
          </p:nvPr>
        </p:nvSpPr>
        <p:spPr>
          <a:xfrm>
            <a:off x="1046746" y="586822"/>
            <a:ext cx="3560252" cy="1645920"/>
          </a:xfrm>
        </p:spPr>
        <p:txBody>
          <a:bodyPr>
            <a:normAutofit/>
          </a:bodyPr>
          <a:lstStyle/>
          <a:p>
            <a:r>
              <a:rPr lang="en-US" sz="3200" dirty="0"/>
              <a:t>Methodology : Data Setup and Cleaning, cont.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FAF68F0-584C-4B0A-9B28-E9C4546A951B}"/>
              </a:ext>
            </a:extLst>
          </p:cNvPr>
          <p:cNvSpPr>
            <a:spLocks noGrp="1"/>
          </p:cNvSpPr>
          <p:nvPr>
            <p:ph idx="1"/>
          </p:nvPr>
        </p:nvSpPr>
        <p:spPr>
          <a:xfrm>
            <a:off x="5351164" y="586822"/>
            <a:ext cx="6002636" cy="1645920"/>
          </a:xfrm>
        </p:spPr>
        <p:txBody>
          <a:bodyPr anchor="ctr">
            <a:normAutofit/>
          </a:bodyPr>
          <a:lstStyle/>
          <a:p>
            <a:r>
              <a:rPr lang="en-US" sz="1800"/>
              <a:t>One hot encoding was used to identify top frequented venues. </a:t>
            </a:r>
          </a:p>
          <a:p>
            <a:pPr marL="0" indent="0">
              <a:buNone/>
            </a:pPr>
            <a:endParaRPr lang="en-US" sz="1800"/>
          </a:p>
        </p:txBody>
      </p:sp>
      <p:pic>
        <p:nvPicPr>
          <p:cNvPr id="5" name="Picture 4">
            <a:extLst>
              <a:ext uri="{FF2B5EF4-FFF2-40B4-BE49-F238E27FC236}">
                <a16:creationId xmlns:a16="http://schemas.microsoft.com/office/drawing/2014/main" id="{7A2691EF-C043-4985-9512-01AC3D391970}"/>
              </a:ext>
            </a:extLst>
          </p:cNvPr>
          <p:cNvPicPr/>
          <p:nvPr/>
        </p:nvPicPr>
        <p:blipFill>
          <a:blip r:embed="rId2"/>
          <a:stretch>
            <a:fillRect/>
          </a:stretch>
        </p:blipFill>
        <p:spPr>
          <a:xfrm>
            <a:off x="1054262" y="2734056"/>
            <a:ext cx="10171867" cy="3483864"/>
          </a:xfrm>
          <a:prstGeom prst="rect">
            <a:avLst/>
          </a:prstGeom>
        </p:spPr>
      </p:pic>
    </p:spTree>
    <p:extLst>
      <p:ext uri="{BB962C8B-B14F-4D97-AF65-F5344CB8AC3E}">
        <p14:creationId xmlns:p14="http://schemas.microsoft.com/office/powerpoint/2010/main" val="178060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BF157A-EDB0-4BBF-9F83-067A4E3FC8B1}"/>
              </a:ext>
            </a:extLst>
          </p:cNvPr>
          <p:cNvSpPr>
            <a:spLocks noGrp="1"/>
          </p:cNvSpPr>
          <p:nvPr>
            <p:ph type="title"/>
          </p:nvPr>
        </p:nvSpPr>
        <p:spPr>
          <a:xfrm>
            <a:off x="1046746" y="641850"/>
            <a:ext cx="3611880" cy="1535865"/>
          </a:xfrm>
        </p:spPr>
        <p:txBody>
          <a:bodyPr>
            <a:normAutofit/>
          </a:bodyPr>
          <a:lstStyle/>
          <a:p>
            <a:r>
              <a:rPr lang="en-US" sz="3200" dirty="0"/>
              <a:t>Methodology : Data Setup and Cleaning, cont.</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FAF68F0-584C-4B0A-9B28-E9C4546A951B}"/>
              </a:ext>
            </a:extLst>
          </p:cNvPr>
          <p:cNvSpPr>
            <a:spLocks noGrp="1"/>
          </p:cNvSpPr>
          <p:nvPr>
            <p:ph idx="1"/>
          </p:nvPr>
        </p:nvSpPr>
        <p:spPr>
          <a:xfrm>
            <a:off x="5300640" y="641850"/>
            <a:ext cx="6053160" cy="1535865"/>
          </a:xfrm>
        </p:spPr>
        <p:txBody>
          <a:bodyPr anchor="ctr">
            <a:normAutofit/>
          </a:bodyPr>
          <a:lstStyle/>
          <a:p>
            <a:r>
              <a:rPr lang="en-US" sz="1800"/>
              <a:t>Dataframe displays a sample of the sorted rankings of the results.</a:t>
            </a:r>
          </a:p>
          <a:p>
            <a:pPr marL="0" indent="0">
              <a:buNone/>
            </a:pPr>
            <a:endParaRPr lang="en-US" sz="1800"/>
          </a:p>
        </p:txBody>
      </p:sp>
      <p:pic>
        <p:nvPicPr>
          <p:cNvPr id="6" name="Picture 5">
            <a:extLst>
              <a:ext uri="{FF2B5EF4-FFF2-40B4-BE49-F238E27FC236}">
                <a16:creationId xmlns:a16="http://schemas.microsoft.com/office/drawing/2014/main" id="{9149CE69-D82A-443F-A94E-9D281E0D3A03}"/>
              </a:ext>
            </a:extLst>
          </p:cNvPr>
          <p:cNvPicPr/>
          <p:nvPr/>
        </p:nvPicPr>
        <p:blipFill rotWithShape="1">
          <a:blip r:embed="rId2"/>
          <a:srcRect r="1" b="4714"/>
          <a:stretch/>
        </p:blipFill>
        <p:spPr>
          <a:xfrm>
            <a:off x="554416" y="2731167"/>
            <a:ext cx="11167447" cy="3484983"/>
          </a:xfrm>
          <a:prstGeom prst="rect">
            <a:avLst/>
          </a:prstGeom>
        </p:spPr>
      </p:pic>
    </p:spTree>
    <p:extLst>
      <p:ext uri="{BB962C8B-B14F-4D97-AF65-F5344CB8AC3E}">
        <p14:creationId xmlns:p14="http://schemas.microsoft.com/office/powerpoint/2010/main" val="216202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C04B-B21F-48B7-B573-5E9EA44A05D9}"/>
              </a:ext>
            </a:extLst>
          </p:cNvPr>
          <p:cNvSpPr>
            <a:spLocks noGrp="1"/>
          </p:cNvSpPr>
          <p:nvPr>
            <p:ph type="title"/>
          </p:nvPr>
        </p:nvSpPr>
        <p:spPr>
          <a:xfrm>
            <a:off x="648928" y="338328"/>
            <a:ext cx="3685032" cy="1608328"/>
          </a:xfrm>
        </p:spPr>
        <p:txBody>
          <a:bodyPr>
            <a:normAutofit/>
          </a:bodyPr>
          <a:lstStyle/>
          <a:p>
            <a:r>
              <a:rPr lang="en-US" sz="3600"/>
              <a:t>Methodology – Machine Learning</a:t>
            </a:r>
          </a:p>
        </p:txBody>
      </p:sp>
      <p:sp>
        <p:nvSpPr>
          <p:cNvPr id="3" name="Content Placeholder 2">
            <a:extLst>
              <a:ext uri="{FF2B5EF4-FFF2-40B4-BE49-F238E27FC236}">
                <a16:creationId xmlns:a16="http://schemas.microsoft.com/office/drawing/2014/main" id="{11B98FEF-AA80-4C1B-8A20-A39EAC14E929}"/>
              </a:ext>
            </a:extLst>
          </p:cNvPr>
          <p:cNvSpPr>
            <a:spLocks noGrp="1"/>
          </p:cNvSpPr>
          <p:nvPr>
            <p:ph idx="1"/>
          </p:nvPr>
        </p:nvSpPr>
        <p:spPr>
          <a:xfrm>
            <a:off x="4864100" y="338328"/>
            <a:ext cx="6675627" cy="1605083"/>
          </a:xfrm>
        </p:spPr>
        <p:txBody>
          <a:bodyPr anchor="ctr">
            <a:normAutofit/>
          </a:bodyPr>
          <a:lstStyle/>
          <a:p>
            <a:r>
              <a:rPr lang="en-US" sz="1700"/>
              <a:t>K-Means is a type of unsupervised machine learning used to identify groups or clusters in the data based on feature similarity. K-Means was used to build clusters based on the most frequented venue categories.</a:t>
            </a:r>
          </a:p>
          <a:p>
            <a:r>
              <a:rPr lang="en-US" sz="1700"/>
              <a:t>Attempts to find the best k included using the Elbow Method and the Silhouette Score.</a:t>
            </a:r>
          </a:p>
        </p:txBody>
      </p:sp>
      <p:sp>
        <p:nvSpPr>
          <p:cNvPr id="10" name="Rectangle 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524B52-7A61-443F-A0CB-6FADA014672C}"/>
              </a:ext>
            </a:extLst>
          </p:cNvPr>
          <p:cNvPicPr/>
          <p:nvPr/>
        </p:nvPicPr>
        <p:blipFill>
          <a:blip r:embed="rId2"/>
          <a:stretch>
            <a:fillRect/>
          </a:stretch>
        </p:blipFill>
        <p:spPr>
          <a:xfrm>
            <a:off x="641180" y="2858709"/>
            <a:ext cx="4974336" cy="3059216"/>
          </a:xfrm>
          <a:prstGeom prst="rect">
            <a:avLst/>
          </a:prstGeom>
        </p:spPr>
      </p:pic>
      <p:sp>
        <p:nvSpPr>
          <p:cNvPr id="14"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15F60B-13F1-44EC-9408-029ED987E723}"/>
              </a:ext>
            </a:extLst>
          </p:cNvPr>
          <p:cNvPicPr/>
          <p:nvPr/>
        </p:nvPicPr>
        <p:blipFill>
          <a:blip r:embed="rId3"/>
          <a:stretch>
            <a:fillRect/>
          </a:stretch>
        </p:blipFill>
        <p:spPr>
          <a:xfrm>
            <a:off x="6576484" y="3144733"/>
            <a:ext cx="4974336" cy="2487168"/>
          </a:xfrm>
          <a:prstGeom prst="rect">
            <a:avLst/>
          </a:prstGeom>
        </p:spPr>
      </p:pic>
    </p:spTree>
    <p:extLst>
      <p:ext uri="{BB962C8B-B14F-4D97-AF65-F5344CB8AC3E}">
        <p14:creationId xmlns:p14="http://schemas.microsoft.com/office/powerpoint/2010/main" val="116222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D3C39-4329-4943-9BF6-F17EEA2EECC4}"/>
              </a:ext>
            </a:extLst>
          </p:cNvPr>
          <p:cNvSpPr>
            <a:spLocks noGrp="1"/>
          </p:cNvSpPr>
          <p:nvPr>
            <p:ph type="title"/>
          </p:nvPr>
        </p:nvSpPr>
        <p:spPr>
          <a:xfrm>
            <a:off x="648929" y="629266"/>
            <a:ext cx="3505495" cy="1622321"/>
          </a:xfrm>
        </p:spPr>
        <p:txBody>
          <a:bodyPr>
            <a:normAutofit/>
          </a:bodyPr>
          <a:lstStyle/>
          <a:p>
            <a:r>
              <a:rPr lang="en-US" sz="3700"/>
              <a:t>Methodology – Machine Learning cont.</a:t>
            </a:r>
          </a:p>
        </p:txBody>
      </p:sp>
      <p:sp>
        <p:nvSpPr>
          <p:cNvPr id="3" name="Content Placeholder 2">
            <a:extLst>
              <a:ext uri="{FF2B5EF4-FFF2-40B4-BE49-F238E27FC236}">
                <a16:creationId xmlns:a16="http://schemas.microsoft.com/office/drawing/2014/main" id="{7BDD15C0-81FF-4F9E-B224-21008C7CA1EA}"/>
              </a:ext>
            </a:extLst>
          </p:cNvPr>
          <p:cNvSpPr>
            <a:spLocks noGrp="1"/>
          </p:cNvSpPr>
          <p:nvPr>
            <p:ph idx="1"/>
          </p:nvPr>
        </p:nvSpPr>
        <p:spPr>
          <a:xfrm>
            <a:off x="648931" y="2438400"/>
            <a:ext cx="3505494" cy="3785419"/>
          </a:xfrm>
        </p:spPr>
        <p:txBody>
          <a:bodyPr>
            <a:normAutofit/>
          </a:bodyPr>
          <a:lstStyle/>
          <a:p>
            <a:r>
              <a:rPr lang="en-US" sz="2000"/>
              <a:t>Folium used to plot the 6 Clusters identified through K-Means.</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6936C2D-8DD2-4E60-8337-C5EA6C067C6D}"/>
              </a:ext>
            </a:extLst>
          </p:cNvPr>
          <p:cNvPicPr/>
          <p:nvPr/>
        </p:nvPicPr>
        <p:blipFill>
          <a:blip r:embed="rId2"/>
          <a:stretch>
            <a:fillRect/>
          </a:stretch>
        </p:blipFill>
        <p:spPr>
          <a:xfrm>
            <a:off x="5405862" y="1568909"/>
            <a:ext cx="6019331" cy="3716936"/>
          </a:xfrm>
          <a:prstGeom prst="rect">
            <a:avLst/>
          </a:prstGeom>
          <a:effectLst/>
        </p:spPr>
      </p:pic>
    </p:spTree>
    <p:extLst>
      <p:ext uri="{BB962C8B-B14F-4D97-AF65-F5344CB8AC3E}">
        <p14:creationId xmlns:p14="http://schemas.microsoft.com/office/powerpoint/2010/main" val="342242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20865A-A624-46A3-88A2-92FFC71EF82A}"/>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Results</a:t>
            </a:r>
          </a:p>
        </p:txBody>
      </p:sp>
      <p:sp>
        <p:nvSpPr>
          <p:cNvPr id="3" name="Content Placeholder 2">
            <a:extLst>
              <a:ext uri="{FF2B5EF4-FFF2-40B4-BE49-F238E27FC236}">
                <a16:creationId xmlns:a16="http://schemas.microsoft.com/office/drawing/2014/main" id="{3B1BE3B3-F665-4AE2-A6C0-A25ADDBDE81D}"/>
              </a:ext>
            </a:extLst>
          </p:cNvPr>
          <p:cNvSpPr>
            <a:spLocks noGrp="1"/>
          </p:cNvSpPr>
          <p:nvPr>
            <p:ph idx="1"/>
          </p:nvPr>
        </p:nvSpPr>
        <p:spPr>
          <a:xfrm>
            <a:off x="4699818" y="640082"/>
            <a:ext cx="6848715" cy="2484884"/>
          </a:xfrm>
        </p:spPr>
        <p:txBody>
          <a:bodyPr anchor="ctr">
            <a:normAutofit/>
          </a:bodyPr>
          <a:lstStyle/>
          <a:p>
            <a:r>
              <a:rPr lang="en-US" sz="2000"/>
              <a:t>Cluster 0: This cluster contains a high number of Cafes, Japanese Restaurants, and Italian Restaurants identified as first and second most common venues. This cluster could be relabeled to be identified as ‘Cafes, Japanese, and Italian’ cuisine.</a:t>
            </a:r>
          </a:p>
          <a:p>
            <a:endParaRPr lang="en-US" sz="2000"/>
          </a:p>
        </p:txBody>
      </p:sp>
      <p:pic>
        <p:nvPicPr>
          <p:cNvPr id="4" name="Picture 3">
            <a:extLst>
              <a:ext uri="{FF2B5EF4-FFF2-40B4-BE49-F238E27FC236}">
                <a16:creationId xmlns:a16="http://schemas.microsoft.com/office/drawing/2014/main" id="{AA841106-9A8B-49AB-A7C7-FD50773DF39A}"/>
              </a:ext>
            </a:extLst>
          </p:cNvPr>
          <p:cNvPicPr/>
          <p:nvPr/>
        </p:nvPicPr>
        <p:blipFill>
          <a:blip r:embed="rId2"/>
          <a:stretch>
            <a:fillRect/>
          </a:stretch>
        </p:blipFill>
        <p:spPr>
          <a:xfrm>
            <a:off x="5181933" y="3446698"/>
            <a:ext cx="5838963" cy="2488335"/>
          </a:xfrm>
          <a:prstGeom prst="rect">
            <a:avLst/>
          </a:prstGeom>
        </p:spPr>
      </p:pic>
    </p:spTree>
    <p:extLst>
      <p:ext uri="{BB962C8B-B14F-4D97-AF65-F5344CB8AC3E}">
        <p14:creationId xmlns:p14="http://schemas.microsoft.com/office/powerpoint/2010/main" val="42712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20865A-A624-46A3-88A2-92FFC71EF82A}"/>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Results, cont.</a:t>
            </a:r>
          </a:p>
        </p:txBody>
      </p:sp>
      <p:sp>
        <p:nvSpPr>
          <p:cNvPr id="3" name="Content Placeholder 2">
            <a:extLst>
              <a:ext uri="{FF2B5EF4-FFF2-40B4-BE49-F238E27FC236}">
                <a16:creationId xmlns:a16="http://schemas.microsoft.com/office/drawing/2014/main" id="{3B1BE3B3-F665-4AE2-A6C0-A25ADDBDE81D}"/>
              </a:ext>
            </a:extLst>
          </p:cNvPr>
          <p:cNvSpPr>
            <a:spLocks noGrp="1"/>
          </p:cNvSpPr>
          <p:nvPr>
            <p:ph idx="1"/>
          </p:nvPr>
        </p:nvSpPr>
        <p:spPr>
          <a:xfrm>
            <a:off x="4699818" y="640082"/>
            <a:ext cx="6848715" cy="2484884"/>
          </a:xfrm>
        </p:spPr>
        <p:txBody>
          <a:bodyPr anchor="ctr">
            <a:normAutofit/>
          </a:bodyPr>
          <a:lstStyle/>
          <a:p>
            <a:r>
              <a:rPr lang="en-US" sz="2000"/>
              <a:t>Cluster 1: Pizza Places, Gastropubs, and Sandwich places were identified the strongest as first and second most common venues. This cluster could be relabeled to be identified as ‘Pizza, pub, and sandwiches’ cuisine.</a:t>
            </a:r>
          </a:p>
          <a:p>
            <a:endParaRPr lang="en-US" sz="2000"/>
          </a:p>
        </p:txBody>
      </p:sp>
      <p:pic>
        <p:nvPicPr>
          <p:cNvPr id="5" name="Picture 4">
            <a:extLst>
              <a:ext uri="{FF2B5EF4-FFF2-40B4-BE49-F238E27FC236}">
                <a16:creationId xmlns:a16="http://schemas.microsoft.com/office/drawing/2014/main" id="{7C55B254-7500-48E6-9FB7-51A347D964D5}"/>
              </a:ext>
            </a:extLst>
          </p:cNvPr>
          <p:cNvPicPr/>
          <p:nvPr/>
        </p:nvPicPr>
        <p:blipFill>
          <a:blip r:embed="rId2"/>
          <a:stretch>
            <a:fillRect/>
          </a:stretch>
        </p:blipFill>
        <p:spPr>
          <a:xfrm>
            <a:off x="4654297" y="3493663"/>
            <a:ext cx="6894236" cy="2394404"/>
          </a:xfrm>
          <a:prstGeom prst="rect">
            <a:avLst/>
          </a:prstGeom>
        </p:spPr>
      </p:pic>
    </p:spTree>
    <p:extLst>
      <p:ext uri="{BB962C8B-B14F-4D97-AF65-F5344CB8AC3E}">
        <p14:creationId xmlns:p14="http://schemas.microsoft.com/office/powerpoint/2010/main" val="4293994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20865A-A624-46A3-88A2-92FFC71EF82A}"/>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Results, cont.</a:t>
            </a:r>
          </a:p>
        </p:txBody>
      </p:sp>
      <p:sp>
        <p:nvSpPr>
          <p:cNvPr id="3" name="Content Placeholder 2">
            <a:extLst>
              <a:ext uri="{FF2B5EF4-FFF2-40B4-BE49-F238E27FC236}">
                <a16:creationId xmlns:a16="http://schemas.microsoft.com/office/drawing/2014/main" id="{3B1BE3B3-F665-4AE2-A6C0-A25ADDBDE81D}"/>
              </a:ext>
            </a:extLst>
          </p:cNvPr>
          <p:cNvSpPr>
            <a:spLocks noGrp="1"/>
          </p:cNvSpPr>
          <p:nvPr>
            <p:ph idx="1"/>
          </p:nvPr>
        </p:nvSpPr>
        <p:spPr>
          <a:xfrm>
            <a:off x="4699818" y="640082"/>
            <a:ext cx="6848715" cy="2484884"/>
          </a:xfrm>
        </p:spPr>
        <p:txBody>
          <a:bodyPr anchor="ctr">
            <a:normAutofit/>
          </a:bodyPr>
          <a:lstStyle/>
          <a:p>
            <a:r>
              <a:rPr lang="en-US" sz="2000"/>
              <a:t>Cluster 2: There were few venue categories identified in Cluster 2. The first most common venue category identified was Bakery with 4 venues and Ice Cream Shop as the second most common venue category with 3. This cluster could be relabeled as ‘Bakery and Ice Cream’.</a:t>
            </a:r>
          </a:p>
          <a:p>
            <a:endParaRPr lang="en-US" sz="2000"/>
          </a:p>
        </p:txBody>
      </p:sp>
      <p:pic>
        <p:nvPicPr>
          <p:cNvPr id="6" name="Picture 5">
            <a:extLst>
              <a:ext uri="{FF2B5EF4-FFF2-40B4-BE49-F238E27FC236}">
                <a16:creationId xmlns:a16="http://schemas.microsoft.com/office/drawing/2014/main" id="{9097FA9B-C149-4D39-9454-3D00B72C6E7C}"/>
              </a:ext>
            </a:extLst>
          </p:cNvPr>
          <p:cNvPicPr/>
          <p:nvPr/>
        </p:nvPicPr>
        <p:blipFill>
          <a:blip r:embed="rId2"/>
          <a:stretch>
            <a:fillRect/>
          </a:stretch>
        </p:blipFill>
        <p:spPr>
          <a:xfrm>
            <a:off x="4654297" y="3908670"/>
            <a:ext cx="6894236" cy="1564391"/>
          </a:xfrm>
          <a:prstGeom prst="rect">
            <a:avLst/>
          </a:prstGeom>
        </p:spPr>
      </p:pic>
    </p:spTree>
    <p:extLst>
      <p:ext uri="{BB962C8B-B14F-4D97-AF65-F5344CB8AC3E}">
        <p14:creationId xmlns:p14="http://schemas.microsoft.com/office/powerpoint/2010/main" val="95930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20865A-A624-46A3-88A2-92FFC71EF82A}"/>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Results, cont.</a:t>
            </a:r>
          </a:p>
        </p:txBody>
      </p:sp>
      <p:sp>
        <p:nvSpPr>
          <p:cNvPr id="3" name="Content Placeholder 2">
            <a:extLst>
              <a:ext uri="{FF2B5EF4-FFF2-40B4-BE49-F238E27FC236}">
                <a16:creationId xmlns:a16="http://schemas.microsoft.com/office/drawing/2014/main" id="{3B1BE3B3-F665-4AE2-A6C0-A25ADDBDE81D}"/>
              </a:ext>
            </a:extLst>
          </p:cNvPr>
          <p:cNvSpPr>
            <a:spLocks noGrp="1"/>
          </p:cNvSpPr>
          <p:nvPr>
            <p:ph idx="1"/>
          </p:nvPr>
        </p:nvSpPr>
        <p:spPr>
          <a:xfrm>
            <a:off x="4699818" y="640082"/>
            <a:ext cx="6848715" cy="2484884"/>
          </a:xfrm>
        </p:spPr>
        <p:txBody>
          <a:bodyPr anchor="ctr">
            <a:normAutofit/>
          </a:bodyPr>
          <a:lstStyle/>
          <a:p>
            <a:r>
              <a:rPr lang="en-US" sz="2000"/>
              <a:t>Cluster 3: Cluster 3 produced one result for the first most common venue category, ‘Korean BBQ Restaurant’ and one result for the second most common as  ‘Wings Joint’. This cluster could be relabeled ‘Korean BBQ and Wings’.</a:t>
            </a:r>
          </a:p>
          <a:p>
            <a:endParaRPr lang="en-US" sz="2000"/>
          </a:p>
        </p:txBody>
      </p:sp>
      <p:pic>
        <p:nvPicPr>
          <p:cNvPr id="6" name="Picture 5">
            <a:extLst>
              <a:ext uri="{FF2B5EF4-FFF2-40B4-BE49-F238E27FC236}">
                <a16:creationId xmlns:a16="http://schemas.microsoft.com/office/drawing/2014/main" id="{AED0C8F5-2E3E-43BB-A286-6899BA7915AC}"/>
              </a:ext>
            </a:extLst>
          </p:cNvPr>
          <p:cNvPicPr/>
          <p:nvPr/>
        </p:nvPicPr>
        <p:blipFill rotWithShape="1">
          <a:blip r:embed="rId2"/>
          <a:srcRect t="14608"/>
          <a:stretch/>
        </p:blipFill>
        <p:spPr bwMode="auto">
          <a:xfrm>
            <a:off x="4654297" y="3993189"/>
            <a:ext cx="6894236" cy="139535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15902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D4901B-2C51-4AE2-BC3E-FE8CB37B305C}"/>
              </a:ext>
            </a:extLst>
          </p:cNvPr>
          <p:cNvPicPr>
            <a:picLocks noChangeAspect="1"/>
          </p:cNvPicPr>
          <p:nvPr/>
        </p:nvPicPr>
        <p:blipFill rotWithShape="1">
          <a:blip r:embed="rId2"/>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A3AD4-C0F7-41C6-A5BD-9451584D89F3}"/>
              </a:ext>
            </a:extLst>
          </p:cNvPr>
          <p:cNvSpPr>
            <a:spLocks noGrp="1"/>
          </p:cNvSpPr>
          <p:nvPr>
            <p:ph type="title"/>
          </p:nvPr>
        </p:nvSpPr>
        <p:spPr>
          <a:xfrm>
            <a:off x="594804" y="640263"/>
            <a:ext cx="6619811" cy="1344975"/>
          </a:xfrm>
        </p:spPr>
        <p:txBody>
          <a:bodyPr>
            <a:normAutofit/>
          </a:bodyPr>
          <a:lstStyle/>
          <a:p>
            <a:r>
              <a:rPr lang="en-US" sz="4000"/>
              <a:t>Introduction of the Business Problem</a:t>
            </a:r>
          </a:p>
        </p:txBody>
      </p:sp>
      <p:graphicFrame>
        <p:nvGraphicFramePr>
          <p:cNvPr id="5" name="Content Placeholder 2">
            <a:extLst>
              <a:ext uri="{FF2B5EF4-FFF2-40B4-BE49-F238E27FC236}">
                <a16:creationId xmlns:a16="http://schemas.microsoft.com/office/drawing/2014/main" id="{DA1FD134-7D3C-41C8-8437-76E46F02220F}"/>
              </a:ext>
            </a:extLst>
          </p:cNvPr>
          <p:cNvGraphicFramePr>
            <a:graphicFrameLocks noGrp="1"/>
          </p:cNvGraphicFramePr>
          <p:nvPr>
            <p:ph idx="1"/>
            <p:extLst>
              <p:ext uri="{D42A27DB-BD31-4B8C-83A1-F6EECF244321}">
                <p14:modId xmlns:p14="http://schemas.microsoft.com/office/powerpoint/2010/main" val="840036428"/>
              </p:ext>
            </p:extLst>
          </p:nvPr>
        </p:nvGraphicFramePr>
        <p:xfrm>
          <a:off x="594109" y="2121763"/>
          <a:ext cx="6620505" cy="3773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229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20865A-A624-46A3-88A2-92FFC71EF82A}"/>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Results, cont.</a:t>
            </a:r>
          </a:p>
        </p:txBody>
      </p:sp>
      <p:sp>
        <p:nvSpPr>
          <p:cNvPr id="3" name="Content Placeholder 2">
            <a:extLst>
              <a:ext uri="{FF2B5EF4-FFF2-40B4-BE49-F238E27FC236}">
                <a16:creationId xmlns:a16="http://schemas.microsoft.com/office/drawing/2014/main" id="{3B1BE3B3-F665-4AE2-A6C0-A25ADDBDE81D}"/>
              </a:ext>
            </a:extLst>
          </p:cNvPr>
          <p:cNvSpPr>
            <a:spLocks noGrp="1"/>
          </p:cNvSpPr>
          <p:nvPr>
            <p:ph idx="1"/>
          </p:nvPr>
        </p:nvSpPr>
        <p:spPr>
          <a:xfrm>
            <a:off x="4699818" y="640082"/>
            <a:ext cx="6848715" cy="2484884"/>
          </a:xfrm>
        </p:spPr>
        <p:txBody>
          <a:bodyPr anchor="ctr">
            <a:normAutofit/>
          </a:bodyPr>
          <a:lstStyle/>
          <a:p>
            <a:r>
              <a:rPr lang="en-US" sz="2000"/>
              <a:t>Cluster 4: Few venue categories were identified in Cluster 4 with the first most common venue as Cafe with 5 venues and Italian Restaurant as the second most common venue category with 4. This cluster could be relabeled as ‘Café and Italian’.</a:t>
            </a:r>
          </a:p>
          <a:p>
            <a:endParaRPr lang="en-US" sz="2000"/>
          </a:p>
        </p:txBody>
      </p:sp>
      <p:pic>
        <p:nvPicPr>
          <p:cNvPr id="6" name="Picture 5">
            <a:extLst>
              <a:ext uri="{FF2B5EF4-FFF2-40B4-BE49-F238E27FC236}">
                <a16:creationId xmlns:a16="http://schemas.microsoft.com/office/drawing/2014/main" id="{00B15AEE-ACAF-4069-95F8-17F12F4AC390}"/>
              </a:ext>
            </a:extLst>
          </p:cNvPr>
          <p:cNvPicPr/>
          <p:nvPr/>
        </p:nvPicPr>
        <p:blipFill>
          <a:blip r:embed="rId2"/>
          <a:stretch>
            <a:fillRect/>
          </a:stretch>
        </p:blipFill>
        <p:spPr>
          <a:xfrm>
            <a:off x="4654297" y="3883341"/>
            <a:ext cx="6894236" cy="1615048"/>
          </a:xfrm>
          <a:prstGeom prst="rect">
            <a:avLst/>
          </a:prstGeom>
        </p:spPr>
      </p:pic>
    </p:spTree>
    <p:extLst>
      <p:ext uri="{BB962C8B-B14F-4D97-AF65-F5344CB8AC3E}">
        <p14:creationId xmlns:p14="http://schemas.microsoft.com/office/powerpoint/2010/main" val="3003835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20865A-A624-46A3-88A2-92FFC71EF82A}"/>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Results, cont.</a:t>
            </a:r>
          </a:p>
        </p:txBody>
      </p:sp>
      <p:sp>
        <p:nvSpPr>
          <p:cNvPr id="3" name="Content Placeholder 2">
            <a:extLst>
              <a:ext uri="{FF2B5EF4-FFF2-40B4-BE49-F238E27FC236}">
                <a16:creationId xmlns:a16="http://schemas.microsoft.com/office/drawing/2014/main" id="{3B1BE3B3-F665-4AE2-A6C0-A25ADDBDE81D}"/>
              </a:ext>
            </a:extLst>
          </p:cNvPr>
          <p:cNvSpPr>
            <a:spLocks noGrp="1"/>
          </p:cNvSpPr>
          <p:nvPr>
            <p:ph idx="1"/>
          </p:nvPr>
        </p:nvSpPr>
        <p:spPr>
          <a:xfrm>
            <a:off x="4699818" y="640082"/>
            <a:ext cx="6848715" cy="2484884"/>
          </a:xfrm>
        </p:spPr>
        <p:txBody>
          <a:bodyPr anchor="ctr">
            <a:normAutofit/>
          </a:bodyPr>
          <a:lstStyle/>
          <a:p>
            <a:r>
              <a:rPr lang="en-US" sz="2000"/>
              <a:t>Cluster 5: Few venue categories were identified in Cluster 5 with the first most common venue as Mediterranean with 2 venues and Fast Food with 1. Fast Food was also identified as a top second most common venue category with 2. This cluster could be relabeled as ‘Mediterranean and Fast Food.</a:t>
            </a:r>
          </a:p>
          <a:p>
            <a:endParaRPr lang="en-US" sz="2000"/>
          </a:p>
        </p:txBody>
      </p:sp>
      <p:pic>
        <p:nvPicPr>
          <p:cNvPr id="5" name="Picture 4">
            <a:extLst>
              <a:ext uri="{FF2B5EF4-FFF2-40B4-BE49-F238E27FC236}">
                <a16:creationId xmlns:a16="http://schemas.microsoft.com/office/drawing/2014/main" id="{A1CBF2FF-8AA2-45F2-BD5E-EA08A07B5926}"/>
              </a:ext>
            </a:extLst>
          </p:cNvPr>
          <p:cNvPicPr/>
          <p:nvPr/>
        </p:nvPicPr>
        <p:blipFill>
          <a:blip r:embed="rId2"/>
          <a:stretch>
            <a:fillRect/>
          </a:stretch>
        </p:blipFill>
        <p:spPr>
          <a:xfrm>
            <a:off x="4654297" y="3683661"/>
            <a:ext cx="6894236" cy="2014409"/>
          </a:xfrm>
          <a:prstGeom prst="rect">
            <a:avLst/>
          </a:prstGeom>
        </p:spPr>
      </p:pic>
    </p:spTree>
    <p:extLst>
      <p:ext uri="{BB962C8B-B14F-4D97-AF65-F5344CB8AC3E}">
        <p14:creationId xmlns:p14="http://schemas.microsoft.com/office/powerpoint/2010/main" val="210647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C83F-5F10-41A2-80E3-B629C2917465}"/>
              </a:ext>
            </a:extLst>
          </p:cNvPr>
          <p:cNvSpPr>
            <a:spLocks noGrp="1"/>
          </p:cNvSpPr>
          <p:nvPr>
            <p:ph type="title"/>
          </p:nvPr>
        </p:nvSpPr>
        <p:spPr>
          <a:xfrm>
            <a:off x="648929" y="629266"/>
            <a:ext cx="3505495" cy="1622321"/>
          </a:xfrm>
        </p:spPr>
        <p:txBody>
          <a:bodyPr>
            <a:normAutofit/>
          </a:bodyPr>
          <a:lstStyle/>
          <a:p>
            <a:r>
              <a:rPr lang="en-US" dirty="0"/>
              <a:t>Results, cont.</a:t>
            </a:r>
          </a:p>
        </p:txBody>
      </p:sp>
      <p:sp>
        <p:nvSpPr>
          <p:cNvPr id="3" name="Content Placeholder 2">
            <a:extLst>
              <a:ext uri="{FF2B5EF4-FFF2-40B4-BE49-F238E27FC236}">
                <a16:creationId xmlns:a16="http://schemas.microsoft.com/office/drawing/2014/main" id="{460F373C-EF1D-4A93-8507-2C83CD4C9703}"/>
              </a:ext>
            </a:extLst>
          </p:cNvPr>
          <p:cNvSpPr>
            <a:spLocks noGrp="1"/>
          </p:cNvSpPr>
          <p:nvPr>
            <p:ph idx="1"/>
          </p:nvPr>
        </p:nvSpPr>
        <p:spPr>
          <a:xfrm>
            <a:off x="648931" y="2438400"/>
            <a:ext cx="3505494" cy="3785419"/>
          </a:xfrm>
        </p:spPr>
        <p:txBody>
          <a:bodyPr>
            <a:normAutofit/>
          </a:bodyPr>
          <a:lstStyle/>
          <a:p>
            <a:r>
              <a:rPr lang="en-US" sz="2000"/>
              <a:t>The number of venues showed that the majority were located in the Downtown Toronto borough.</a:t>
            </a:r>
          </a:p>
          <a:p>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0D8A91-D49E-4301-98E1-4B1B94E6622E}"/>
              </a:ext>
            </a:extLst>
          </p:cNvPr>
          <p:cNvPicPr/>
          <p:nvPr/>
        </p:nvPicPr>
        <p:blipFill>
          <a:blip r:embed="rId2"/>
          <a:stretch>
            <a:fillRect/>
          </a:stretch>
        </p:blipFill>
        <p:spPr>
          <a:xfrm>
            <a:off x="5405862" y="2231035"/>
            <a:ext cx="6019331" cy="2392683"/>
          </a:xfrm>
          <a:prstGeom prst="rect">
            <a:avLst/>
          </a:prstGeom>
          <a:effectLst/>
        </p:spPr>
      </p:pic>
    </p:spTree>
    <p:extLst>
      <p:ext uri="{BB962C8B-B14F-4D97-AF65-F5344CB8AC3E}">
        <p14:creationId xmlns:p14="http://schemas.microsoft.com/office/powerpoint/2010/main" val="1846725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C83F-5F10-41A2-80E3-B629C2917465}"/>
              </a:ext>
            </a:extLst>
          </p:cNvPr>
          <p:cNvSpPr>
            <a:spLocks noGrp="1"/>
          </p:cNvSpPr>
          <p:nvPr>
            <p:ph type="title"/>
          </p:nvPr>
        </p:nvSpPr>
        <p:spPr>
          <a:xfrm>
            <a:off x="648929" y="629266"/>
            <a:ext cx="3505495" cy="1622321"/>
          </a:xfrm>
        </p:spPr>
        <p:txBody>
          <a:bodyPr>
            <a:normAutofit/>
          </a:bodyPr>
          <a:lstStyle/>
          <a:p>
            <a:r>
              <a:rPr lang="en-US"/>
              <a:t>Results, cont.</a:t>
            </a:r>
            <a:endParaRPr lang="en-US" dirty="0"/>
          </a:p>
        </p:txBody>
      </p:sp>
      <p:sp>
        <p:nvSpPr>
          <p:cNvPr id="3" name="Content Placeholder 2">
            <a:extLst>
              <a:ext uri="{FF2B5EF4-FFF2-40B4-BE49-F238E27FC236}">
                <a16:creationId xmlns:a16="http://schemas.microsoft.com/office/drawing/2014/main" id="{460F373C-EF1D-4A93-8507-2C83CD4C9703}"/>
              </a:ext>
            </a:extLst>
          </p:cNvPr>
          <p:cNvSpPr>
            <a:spLocks noGrp="1"/>
          </p:cNvSpPr>
          <p:nvPr>
            <p:ph idx="1"/>
          </p:nvPr>
        </p:nvSpPr>
        <p:spPr>
          <a:xfrm>
            <a:off x="648931" y="2438400"/>
            <a:ext cx="3505494" cy="3785419"/>
          </a:xfrm>
        </p:spPr>
        <p:txBody>
          <a:bodyPr>
            <a:normAutofit/>
          </a:bodyPr>
          <a:lstStyle/>
          <a:p>
            <a:r>
              <a:rPr lang="en-US" sz="2000"/>
              <a:t>The data was summarized to identify the number of neighborhoods within each cluster. Cluster 0 contained the most number of neighborhoods, which was expected after seeing the results of the cluster analysis for Cluster 0, which contained the majority of venues over any other cluster.</a:t>
            </a:r>
          </a:p>
          <a:p>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E795C50-34AC-4668-B533-1383B93E06F6}"/>
              </a:ext>
            </a:extLst>
          </p:cNvPr>
          <p:cNvPicPr/>
          <p:nvPr/>
        </p:nvPicPr>
        <p:blipFill>
          <a:blip r:embed="rId2"/>
          <a:stretch>
            <a:fillRect/>
          </a:stretch>
        </p:blipFill>
        <p:spPr>
          <a:xfrm>
            <a:off x="5405862" y="1930068"/>
            <a:ext cx="6019331" cy="2994617"/>
          </a:xfrm>
          <a:prstGeom prst="rect">
            <a:avLst/>
          </a:prstGeom>
          <a:effectLst/>
        </p:spPr>
      </p:pic>
    </p:spTree>
    <p:extLst>
      <p:ext uri="{BB962C8B-B14F-4D97-AF65-F5344CB8AC3E}">
        <p14:creationId xmlns:p14="http://schemas.microsoft.com/office/powerpoint/2010/main" val="3878314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C83F-5F10-41A2-80E3-B629C2917465}"/>
              </a:ext>
            </a:extLst>
          </p:cNvPr>
          <p:cNvSpPr>
            <a:spLocks noGrp="1"/>
          </p:cNvSpPr>
          <p:nvPr>
            <p:ph type="title"/>
          </p:nvPr>
        </p:nvSpPr>
        <p:spPr>
          <a:xfrm>
            <a:off x="648929" y="629266"/>
            <a:ext cx="3505495" cy="1622321"/>
          </a:xfrm>
        </p:spPr>
        <p:txBody>
          <a:bodyPr>
            <a:normAutofit/>
          </a:bodyPr>
          <a:lstStyle/>
          <a:p>
            <a:r>
              <a:rPr lang="en-US" dirty="0"/>
              <a:t>Results, cont.</a:t>
            </a:r>
          </a:p>
        </p:txBody>
      </p:sp>
      <p:sp>
        <p:nvSpPr>
          <p:cNvPr id="3" name="Content Placeholder 2">
            <a:extLst>
              <a:ext uri="{FF2B5EF4-FFF2-40B4-BE49-F238E27FC236}">
                <a16:creationId xmlns:a16="http://schemas.microsoft.com/office/drawing/2014/main" id="{460F373C-EF1D-4A93-8507-2C83CD4C9703}"/>
              </a:ext>
            </a:extLst>
          </p:cNvPr>
          <p:cNvSpPr>
            <a:spLocks noGrp="1"/>
          </p:cNvSpPr>
          <p:nvPr>
            <p:ph idx="1"/>
          </p:nvPr>
        </p:nvSpPr>
        <p:spPr>
          <a:xfrm>
            <a:off x="648931" y="2438400"/>
            <a:ext cx="3505494" cy="3785419"/>
          </a:xfrm>
        </p:spPr>
        <p:txBody>
          <a:bodyPr>
            <a:normAutofit/>
          </a:bodyPr>
          <a:lstStyle/>
          <a:p>
            <a:r>
              <a:rPr lang="en-US" sz="2000"/>
              <a:t>This graph displays the number of neighborhoods within each cluster, borough. Downtown Toronto, North York, and Scarborough in Cluster 0 had the most number of neighborhoods assigned.</a:t>
            </a:r>
          </a:p>
          <a:p>
            <a:endParaRPr lang="en-US" sz="200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5460D76-40EA-49B2-84FE-DC1A9E874F88}"/>
              </a:ext>
            </a:extLst>
          </p:cNvPr>
          <p:cNvPicPr/>
          <p:nvPr/>
        </p:nvPicPr>
        <p:blipFill>
          <a:blip r:embed="rId2"/>
          <a:stretch>
            <a:fillRect/>
          </a:stretch>
        </p:blipFill>
        <p:spPr>
          <a:xfrm>
            <a:off x="5405862" y="1546336"/>
            <a:ext cx="6019331" cy="3762081"/>
          </a:xfrm>
          <a:prstGeom prst="rect">
            <a:avLst/>
          </a:prstGeom>
          <a:effectLst/>
        </p:spPr>
      </p:pic>
    </p:spTree>
    <p:extLst>
      <p:ext uri="{BB962C8B-B14F-4D97-AF65-F5344CB8AC3E}">
        <p14:creationId xmlns:p14="http://schemas.microsoft.com/office/powerpoint/2010/main" val="2524028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DA60CF-CBAA-4AC9-A045-549D64CDC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BC478-CACB-4DCF-AD1C-D0F8CDD13E33}"/>
              </a:ext>
            </a:extLst>
          </p:cNvPr>
          <p:cNvSpPr>
            <a:spLocks noGrp="1"/>
          </p:cNvSpPr>
          <p:nvPr>
            <p:ph type="title"/>
          </p:nvPr>
        </p:nvSpPr>
        <p:spPr>
          <a:xfrm>
            <a:off x="648929" y="629266"/>
            <a:ext cx="6422849" cy="1676603"/>
          </a:xfrm>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B164CF59-54ED-4A6A-94ED-D49E1CEEC03D}"/>
              </a:ext>
            </a:extLst>
          </p:cNvPr>
          <p:cNvSpPr>
            <a:spLocks noGrp="1"/>
          </p:cNvSpPr>
          <p:nvPr>
            <p:ph idx="1"/>
          </p:nvPr>
        </p:nvSpPr>
        <p:spPr>
          <a:xfrm>
            <a:off x="648931" y="1959430"/>
            <a:ext cx="6422848" cy="4264390"/>
          </a:xfrm>
        </p:spPr>
        <p:txBody>
          <a:bodyPr>
            <a:normAutofit/>
          </a:bodyPr>
          <a:lstStyle/>
          <a:p>
            <a:r>
              <a:rPr lang="en-US" sz="1600" dirty="0"/>
              <a:t>Cafes were identified as one of the most frequented category venues, along with Pizza Places, Italian Restaurants, Sandwich Places, Japanese Restaurants, and Bakeries. This was interesting as there are very few Cafes or Japanese Restaurants in this writer’s city, which is not located in Canada. </a:t>
            </a:r>
          </a:p>
          <a:p>
            <a:r>
              <a:rPr lang="en-US" sz="1600" dirty="0"/>
              <a:t>Tourists or visitors looking for these types of venues will have many options that are highly frequented. </a:t>
            </a:r>
          </a:p>
          <a:p>
            <a:r>
              <a:rPr lang="en-US" sz="1600" dirty="0"/>
              <a:t>For those considering opening a new restaurant of one of these venue categories, further analysis would be recommended. </a:t>
            </a:r>
          </a:p>
          <a:p>
            <a:pPr lvl="1"/>
            <a:r>
              <a:rPr lang="en-US" sz="1600" dirty="0"/>
              <a:t>One could argue that these venue categories are the most successful in the Toronto area, and thus opening a new one of the same venue category could be profitable, as they are in high demand. </a:t>
            </a:r>
          </a:p>
          <a:p>
            <a:pPr lvl="1"/>
            <a:r>
              <a:rPr lang="en-US" sz="1600" dirty="0"/>
              <a:t>On the other hand, one could argue that there would be an opportunity to open a different type of venue not identified to offer consumers a new or different food category option that may not be represented as highly.  </a:t>
            </a:r>
          </a:p>
          <a:p>
            <a:endParaRPr lang="en-US" sz="1400" dirty="0"/>
          </a:p>
        </p:txBody>
      </p:sp>
      <p:sp>
        <p:nvSpPr>
          <p:cNvPr id="11" name="Rectangle 10">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7970F2-E2C5-4A78-9545-E9FCFBC96787}"/>
              </a:ext>
            </a:extLst>
          </p:cNvPr>
          <p:cNvPicPr/>
          <p:nvPr/>
        </p:nvPicPr>
        <p:blipFill rotWithShape="1">
          <a:blip r:embed="rId2"/>
          <a:srcRect r="2355" b="4"/>
          <a:stretch/>
        </p:blipFill>
        <p:spPr>
          <a:xfrm>
            <a:off x="8205634" y="722376"/>
            <a:ext cx="3337560" cy="5413248"/>
          </a:xfrm>
          <a:prstGeom prst="rect">
            <a:avLst/>
          </a:prstGeom>
          <a:effectLst/>
        </p:spPr>
      </p:pic>
    </p:spTree>
    <p:extLst>
      <p:ext uri="{BB962C8B-B14F-4D97-AF65-F5344CB8AC3E}">
        <p14:creationId xmlns:p14="http://schemas.microsoft.com/office/powerpoint/2010/main" val="3389956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C9424-117A-47D6-8075-1E9D4EF0259F}"/>
              </a:ext>
            </a:extLst>
          </p:cNvPr>
          <p:cNvSpPr>
            <a:spLocks noGrp="1"/>
          </p:cNvSpPr>
          <p:nvPr>
            <p:ph type="title"/>
          </p:nvPr>
        </p:nvSpPr>
        <p:spPr>
          <a:xfrm>
            <a:off x="1288064" y="1284731"/>
            <a:ext cx="9637776" cy="1333066"/>
          </a:xfrm>
        </p:spPr>
        <p:txBody>
          <a:bodyPr>
            <a:normAutofit/>
          </a:bodyPr>
          <a:lstStyle/>
          <a:p>
            <a:pPr algn="ctr"/>
            <a:r>
              <a:rPr lang="en-US"/>
              <a:t>Conclusion</a:t>
            </a:r>
          </a:p>
        </p:txBody>
      </p:sp>
      <p:cxnSp>
        <p:nvCxnSpPr>
          <p:cNvPr id="25"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15C66B-0B5F-4D9E-A047-02BE022821DB}"/>
              </a:ext>
            </a:extLst>
          </p:cNvPr>
          <p:cNvSpPr>
            <a:spLocks noGrp="1"/>
          </p:cNvSpPr>
          <p:nvPr>
            <p:ph idx="1"/>
          </p:nvPr>
        </p:nvSpPr>
        <p:spPr>
          <a:xfrm>
            <a:off x="1288064" y="2853879"/>
            <a:ext cx="9637776" cy="2714771"/>
          </a:xfrm>
        </p:spPr>
        <p:txBody>
          <a:bodyPr>
            <a:normAutofit/>
          </a:bodyPr>
          <a:lstStyle/>
          <a:p>
            <a:pPr marL="0" indent="0">
              <a:buNone/>
            </a:pPr>
            <a:r>
              <a:rPr lang="en-US" sz="2000"/>
              <a:t>Using a clustering algorithm such as K-Means can provide an opportunity to explain, understand, and visualize a dataset and the similarity among the different data points. In this analysis, different clusters were identified based on the most frequented food venue category in the Toronto area, using the FourSquare API. With the majority of food venues occurring in the Downtown Toronto borough, it may have been helpful to either exclude this from the analysis, or to focus solely on that borough. That would be an opportunity for improvement of this study, or an opportunity for a future analysis.</a:t>
            </a:r>
          </a:p>
          <a:p>
            <a:endParaRPr lang="en-US" sz="2000"/>
          </a:p>
        </p:txBody>
      </p:sp>
    </p:spTree>
    <p:extLst>
      <p:ext uri="{BB962C8B-B14F-4D97-AF65-F5344CB8AC3E}">
        <p14:creationId xmlns:p14="http://schemas.microsoft.com/office/powerpoint/2010/main" val="46020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491E11-C39E-4AF9-8784-AE1C59ACB2FD}"/>
              </a:ext>
            </a:extLst>
          </p:cNvPr>
          <p:cNvSpPr>
            <a:spLocks noGrp="1"/>
          </p:cNvSpPr>
          <p:nvPr>
            <p:ph type="title"/>
          </p:nvPr>
        </p:nvSpPr>
        <p:spPr>
          <a:xfrm>
            <a:off x="838200" y="609600"/>
            <a:ext cx="3739341" cy="1330839"/>
          </a:xfrm>
        </p:spPr>
        <p:txBody>
          <a:bodyPr>
            <a:normAutofit/>
          </a:bodyPr>
          <a:lstStyle/>
          <a:p>
            <a:r>
              <a:rPr lang="en-US" dirty="0"/>
              <a:t>Data Description </a:t>
            </a:r>
          </a:p>
        </p:txBody>
      </p:sp>
      <p:sp>
        <p:nvSpPr>
          <p:cNvPr id="3" name="Content Placeholder 2">
            <a:extLst>
              <a:ext uri="{FF2B5EF4-FFF2-40B4-BE49-F238E27FC236}">
                <a16:creationId xmlns:a16="http://schemas.microsoft.com/office/drawing/2014/main" id="{A799EEF3-F3A0-4226-AF7D-AA4DAD54AE3B}"/>
              </a:ext>
            </a:extLst>
          </p:cNvPr>
          <p:cNvSpPr>
            <a:spLocks noGrp="1"/>
          </p:cNvSpPr>
          <p:nvPr>
            <p:ph idx="1"/>
          </p:nvPr>
        </p:nvSpPr>
        <p:spPr>
          <a:xfrm>
            <a:off x="862366" y="2194102"/>
            <a:ext cx="3427001" cy="3908586"/>
          </a:xfrm>
        </p:spPr>
        <p:txBody>
          <a:bodyPr>
            <a:normAutofit/>
          </a:bodyPr>
          <a:lstStyle/>
          <a:p>
            <a:r>
              <a:rPr lang="en-US" sz="2000" dirty="0"/>
              <a:t>Source 1: Json file data containing Toronto postal code data from the </a:t>
            </a:r>
            <a:r>
              <a:rPr lang="en-US" sz="2000" dirty="0" err="1"/>
              <a:t>wikipedia</a:t>
            </a:r>
            <a:r>
              <a:rPr lang="en-US" sz="2000" dirty="0"/>
              <a:t> website:  </a:t>
            </a:r>
            <a:r>
              <a:rPr lang="en-US" sz="2000" u="sng" dirty="0">
                <a:hlinkClick r:id="rId2"/>
              </a:rPr>
              <a:t>https://en.wikipedia.org/wiki/List_of_postal_codes_of_Canada:_M</a:t>
            </a:r>
            <a:r>
              <a:rPr lang="en-US" sz="2000" dirty="0"/>
              <a:t>. </a:t>
            </a:r>
          </a:p>
          <a:p>
            <a:r>
              <a:rPr lang="en-US" sz="2000" dirty="0"/>
              <a:t>Sample of json data provided in the figure.</a:t>
            </a:r>
          </a:p>
        </p:txBody>
      </p:sp>
      <p:pic>
        <p:nvPicPr>
          <p:cNvPr id="4" name="Picture 3">
            <a:extLst>
              <a:ext uri="{FF2B5EF4-FFF2-40B4-BE49-F238E27FC236}">
                <a16:creationId xmlns:a16="http://schemas.microsoft.com/office/drawing/2014/main" id="{6888130C-E103-4BEA-A98A-4D0822733882}"/>
              </a:ext>
            </a:extLst>
          </p:cNvPr>
          <p:cNvPicPr/>
          <p:nvPr/>
        </p:nvPicPr>
        <p:blipFill>
          <a:blip r:embed="rId3"/>
          <a:stretch>
            <a:fillRect/>
          </a:stretch>
        </p:blipFill>
        <p:spPr>
          <a:xfrm>
            <a:off x="5445457" y="1894392"/>
            <a:ext cx="6155141" cy="3092957"/>
          </a:xfrm>
          <a:prstGeom prst="rect">
            <a:avLst/>
          </a:prstGeom>
        </p:spPr>
      </p:pic>
    </p:spTree>
    <p:extLst>
      <p:ext uri="{BB962C8B-B14F-4D97-AF65-F5344CB8AC3E}">
        <p14:creationId xmlns:p14="http://schemas.microsoft.com/office/powerpoint/2010/main" val="233327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CD2E-6FC5-4AD2-9912-74CFDB9BD599}"/>
              </a:ext>
            </a:extLst>
          </p:cNvPr>
          <p:cNvSpPr>
            <a:spLocks noGrp="1"/>
          </p:cNvSpPr>
          <p:nvPr>
            <p:ph type="title"/>
          </p:nvPr>
        </p:nvSpPr>
        <p:spPr>
          <a:xfrm>
            <a:off x="648929" y="629266"/>
            <a:ext cx="3505495" cy="1622321"/>
          </a:xfrm>
        </p:spPr>
        <p:txBody>
          <a:bodyPr>
            <a:normAutofit/>
          </a:bodyPr>
          <a:lstStyle/>
          <a:p>
            <a:r>
              <a:rPr lang="en-US" sz="3700"/>
              <a:t>Data Description, cont.</a:t>
            </a:r>
          </a:p>
        </p:txBody>
      </p:sp>
      <p:sp>
        <p:nvSpPr>
          <p:cNvPr id="3" name="Content Placeholder 2">
            <a:extLst>
              <a:ext uri="{FF2B5EF4-FFF2-40B4-BE49-F238E27FC236}">
                <a16:creationId xmlns:a16="http://schemas.microsoft.com/office/drawing/2014/main" id="{5CA8E969-23A9-4187-B910-F4E4C19955BE}"/>
              </a:ext>
            </a:extLst>
          </p:cNvPr>
          <p:cNvSpPr>
            <a:spLocks noGrp="1"/>
          </p:cNvSpPr>
          <p:nvPr>
            <p:ph idx="1"/>
          </p:nvPr>
        </p:nvSpPr>
        <p:spPr>
          <a:xfrm>
            <a:off x="648931" y="2438400"/>
            <a:ext cx="3505494" cy="3785419"/>
          </a:xfrm>
        </p:spPr>
        <p:txBody>
          <a:bodyPr>
            <a:normAutofit/>
          </a:bodyPr>
          <a:lstStyle/>
          <a:p>
            <a:r>
              <a:rPr lang="en-US" sz="2000"/>
              <a:t>Source 2: Data Science capstone course csv that was used in the Week 3 Assignment containing latitude and longitude for Toronoto postal codes. </a:t>
            </a:r>
            <a:r>
              <a:rPr lang="en-US" sz="2000" u="sng">
                <a:hlinkClick r:id="rId2"/>
              </a:rPr>
              <a:t>https://cf-courses-data.s3.us.cloud-object-storage.appdomain.cloud/IBMDeveloperSkillsNetwork-DS0701EN-SkillsNetwork/labs_v1/Geospatial_Coordinates.csv</a:t>
            </a:r>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51E8BD-93CD-46AF-92A7-D8C49D97506D}"/>
              </a:ext>
            </a:extLst>
          </p:cNvPr>
          <p:cNvPicPr/>
          <p:nvPr/>
        </p:nvPicPr>
        <p:blipFill>
          <a:blip r:embed="rId3"/>
          <a:stretch>
            <a:fillRect/>
          </a:stretch>
        </p:blipFill>
        <p:spPr>
          <a:xfrm>
            <a:off x="5405862" y="1845279"/>
            <a:ext cx="6019331" cy="3164196"/>
          </a:xfrm>
          <a:prstGeom prst="rect">
            <a:avLst/>
          </a:prstGeom>
          <a:effectLst/>
        </p:spPr>
      </p:pic>
    </p:spTree>
    <p:extLst>
      <p:ext uri="{BB962C8B-B14F-4D97-AF65-F5344CB8AC3E}">
        <p14:creationId xmlns:p14="http://schemas.microsoft.com/office/powerpoint/2010/main" val="411710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59CD2E-6FC5-4AD2-9912-74CFDB9BD599}"/>
              </a:ext>
            </a:extLst>
          </p:cNvPr>
          <p:cNvSpPr>
            <a:spLocks noGrp="1"/>
          </p:cNvSpPr>
          <p:nvPr>
            <p:ph type="title"/>
          </p:nvPr>
        </p:nvSpPr>
        <p:spPr>
          <a:xfrm>
            <a:off x="838200" y="609600"/>
            <a:ext cx="3739341" cy="1330839"/>
          </a:xfrm>
        </p:spPr>
        <p:txBody>
          <a:bodyPr>
            <a:normAutofit/>
          </a:bodyPr>
          <a:lstStyle/>
          <a:p>
            <a:r>
              <a:rPr lang="en-US" sz="3700"/>
              <a:t>Data Description, cont.</a:t>
            </a:r>
          </a:p>
        </p:txBody>
      </p:sp>
      <p:sp>
        <p:nvSpPr>
          <p:cNvPr id="8" name="Content Placeholder 7">
            <a:extLst>
              <a:ext uri="{FF2B5EF4-FFF2-40B4-BE49-F238E27FC236}">
                <a16:creationId xmlns:a16="http://schemas.microsoft.com/office/drawing/2014/main" id="{CEB4069D-994D-4DDF-92C2-08D09F43A804}"/>
              </a:ext>
            </a:extLst>
          </p:cNvPr>
          <p:cNvSpPr>
            <a:spLocks noGrp="1"/>
          </p:cNvSpPr>
          <p:nvPr>
            <p:ph idx="1"/>
          </p:nvPr>
        </p:nvSpPr>
        <p:spPr>
          <a:xfrm>
            <a:off x="862366" y="2194102"/>
            <a:ext cx="3427001" cy="3908586"/>
          </a:xfrm>
        </p:spPr>
        <p:txBody>
          <a:bodyPr>
            <a:normAutofit/>
          </a:bodyPr>
          <a:lstStyle/>
          <a:p>
            <a:r>
              <a:rPr lang="en-US" sz="2000"/>
              <a:t>Source 3: Venue information for each neighborhood obtained using the FourSquare application. </a:t>
            </a:r>
          </a:p>
          <a:p>
            <a:pPr lvl="1"/>
            <a:r>
              <a:rPr lang="en-US" sz="2000"/>
              <a:t>Information on FourSquare can be found here: </a:t>
            </a:r>
            <a:r>
              <a:rPr lang="en-US" sz="2000" u="sng">
                <a:hlinkClick r:id="rId2"/>
              </a:rPr>
              <a:t>https://foursquare.com/</a:t>
            </a:r>
            <a:r>
              <a:rPr lang="en-US" sz="2000"/>
              <a:t> or  </a:t>
            </a:r>
            <a:r>
              <a:rPr lang="en-US" sz="2000" u="sng">
                <a:hlinkClick r:id="rId3"/>
              </a:rPr>
              <a:t>https://developer.foursquare.com/</a:t>
            </a:r>
            <a:r>
              <a:rPr lang="en-US" sz="2000" u="sng"/>
              <a:t> </a:t>
            </a:r>
            <a:r>
              <a:rPr lang="en-US" sz="2000"/>
              <a:t>for developer information.</a:t>
            </a:r>
          </a:p>
          <a:p>
            <a:pPr lvl="1"/>
            <a:r>
              <a:rPr lang="en-US" sz="2000"/>
              <a:t>Json file containing longitude and latitude</a:t>
            </a:r>
          </a:p>
          <a:p>
            <a:endParaRPr lang="en-US" sz="2000"/>
          </a:p>
        </p:txBody>
      </p:sp>
      <p:pic>
        <p:nvPicPr>
          <p:cNvPr id="18" name="Picture 17">
            <a:extLst>
              <a:ext uri="{FF2B5EF4-FFF2-40B4-BE49-F238E27FC236}">
                <a16:creationId xmlns:a16="http://schemas.microsoft.com/office/drawing/2014/main" id="{FDDED3E1-C5B0-4778-8472-34A77C7FB189}"/>
              </a:ext>
            </a:extLst>
          </p:cNvPr>
          <p:cNvPicPr/>
          <p:nvPr/>
        </p:nvPicPr>
        <p:blipFill>
          <a:blip r:embed="rId4"/>
          <a:stretch>
            <a:fillRect/>
          </a:stretch>
        </p:blipFill>
        <p:spPr>
          <a:xfrm>
            <a:off x="5445457" y="1871310"/>
            <a:ext cx="6155141" cy="3139121"/>
          </a:xfrm>
          <a:prstGeom prst="rect">
            <a:avLst/>
          </a:prstGeom>
        </p:spPr>
      </p:pic>
    </p:spTree>
    <p:extLst>
      <p:ext uri="{BB962C8B-B14F-4D97-AF65-F5344CB8AC3E}">
        <p14:creationId xmlns:p14="http://schemas.microsoft.com/office/powerpoint/2010/main" val="337705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CA98-1372-4E31-A273-1132182282DF}"/>
              </a:ext>
            </a:extLst>
          </p:cNvPr>
          <p:cNvSpPr>
            <a:spLocks noGrp="1"/>
          </p:cNvSpPr>
          <p:nvPr>
            <p:ph type="title"/>
          </p:nvPr>
        </p:nvSpPr>
        <p:spPr>
          <a:xfrm>
            <a:off x="648928" y="338328"/>
            <a:ext cx="3685032" cy="1608328"/>
          </a:xfrm>
        </p:spPr>
        <p:txBody>
          <a:bodyPr>
            <a:normAutofit/>
          </a:bodyPr>
          <a:lstStyle/>
          <a:p>
            <a:r>
              <a:rPr lang="en-US" sz="3600" dirty="0"/>
              <a:t>Methodology: Data Setup and Cleaning</a:t>
            </a:r>
          </a:p>
        </p:txBody>
      </p:sp>
      <p:sp>
        <p:nvSpPr>
          <p:cNvPr id="3" name="Content Placeholder 2">
            <a:extLst>
              <a:ext uri="{FF2B5EF4-FFF2-40B4-BE49-F238E27FC236}">
                <a16:creationId xmlns:a16="http://schemas.microsoft.com/office/drawing/2014/main" id="{60C55157-E2F6-4A98-84CF-C1A968A51454}"/>
              </a:ext>
            </a:extLst>
          </p:cNvPr>
          <p:cNvSpPr>
            <a:spLocks noGrp="1"/>
          </p:cNvSpPr>
          <p:nvPr>
            <p:ph idx="1"/>
          </p:nvPr>
        </p:nvSpPr>
        <p:spPr>
          <a:xfrm>
            <a:off x="4864100" y="338328"/>
            <a:ext cx="6675627" cy="1605083"/>
          </a:xfrm>
        </p:spPr>
        <p:txBody>
          <a:bodyPr anchor="ctr">
            <a:normAutofit/>
          </a:bodyPr>
          <a:lstStyle/>
          <a:p>
            <a:r>
              <a:rPr lang="en-US" sz="2000"/>
              <a:t>Data sources one and two were merged to create one table containing postal code, Borough, neighborhood, and latitude/longitude. Sample of table on right. </a:t>
            </a:r>
          </a:p>
          <a:p>
            <a:r>
              <a:rPr lang="en-US" sz="2000"/>
              <a:t>Folium used to map the Boroughs in Toronto.</a:t>
            </a:r>
          </a:p>
        </p:txBody>
      </p:sp>
      <p:sp>
        <p:nvSpPr>
          <p:cNvPr id="23"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p&#10;&#10;Description automatically generated">
            <a:extLst>
              <a:ext uri="{FF2B5EF4-FFF2-40B4-BE49-F238E27FC236}">
                <a16:creationId xmlns:a16="http://schemas.microsoft.com/office/drawing/2014/main" id="{BAFE7EB5-904B-4D91-A9F1-F33451B0B39E}"/>
              </a:ext>
            </a:extLst>
          </p:cNvPr>
          <p:cNvPicPr/>
          <p:nvPr/>
        </p:nvPicPr>
        <p:blipFill>
          <a:blip r:embed="rId2">
            <a:extLst>
              <a:ext uri="{28A0092B-C50C-407E-A947-70E740481C1C}">
                <a14:useLocalDpi xmlns:a14="http://schemas.microsoft.com/office/drawing/2010/main" val="0"/>
              </a:ext>
            </a:extLst>
          </a:blip>
          <a:stretch>
            <a:fillRect/>
          </a:stretch>
        </p:blipFill>
        <p:spPr>
          <a:xfrm>
            <a:off x="641180" y="2864927"/>
            <a:ext cx="4974336" cy="3046780"/>
          </a:xfrm>
          <a:prstGeom prst="rect">
            <a:avLst/>
          </a:prstGeom>
        </p:spPr>
      </p:pic>
      <p:sp>
        <p:nvSpPr>
          <p:cNvPr id="2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A11560A-B129-40C8-816B-A9BF28C596BB}"/>
              </a:ext>
            </a:extLst>
          </p:cNvPr>
          <p:cNvPicPr/>
          <p:nvPr/>
        </p:nvPicPr>
        <p:blipFill>
          <a:blip r:embed="rId3"/>
          <a:stretch>
            <a:fillRect/>
          </a:stretch>
        </p:blipFill>
        <p:spPr>
          <a:xfrm>
            <a:off x="6576484" y="3262873"/>
            <a:ext cx="4974336" cy="2250887"/>
          </a:xfrm>
          <a:prstGeom prst="rect">
            <a:avLst/>
          </a:prstGeom>
        </p:spPr>
      </p:pic>
    </p:spTree>
    <p:extLst>
      <p:ext uri="{BB962C8B-B14F-4D97-AF65-F5344CB8AC3E}">
        <p14:creationId xmlns:p14="http://schemas.microsoft.com/office/powerpoint/2010/main" val="42526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3956-D639-417C-9D9F-09F9CECA2D33}"/>
              </a:ext>
            </a:extLst>
          </p:cNvPr>
          <p:cNvSpPr>
            <a:spLocks noGrp="1"/>
          </p:cNvSpPr>
          <p:nvPr>
            <p:ph type="title"/>
          </p:nvPr>
        </p:nvSpPr>
        <p:spPr>
          <a:xfrm>
            <a:off x="648929" y="629266"/>
            <a:ext cx="3505495" cy="1622321"/>
          </a:xfrm>
        </p:spPr>
        <p:txBody>
          <a:bodyPr>
            <a:normAutofit fontScale="90000"/>
          </a:bodyPr>
          <a:lstStyle/>
          <a:p>
            <a:r>
              <a:rPr lang="en-US" dirty="0"/>
              <a:t>Methodology : Data Setup and Cleaning, cont.</a:t>
            </a:r>
          </a:p>
        </p:txBody>
      </p:sp>
      <p:sp>
        <p:nvSpPr>
          <p:cNvPr id="3" name="Content Placeholder 2">
            <a:extLst>
              <a:ext uri="{FF2B5EF4-FFF2-40B4-BE49-F238E27FC236}">
                <a16:creationId xmlns:a16="http://schemas.microsoft.com/office/drawing/2014/main" id="{3FE9CB48-0B03-4230-A846-04A049A8C58F}"/>
              </a:ext>
            </a:extLst>
          </p:cNvPr>
          <p:cNvSpPr>
            <a:spLocks noGrp="1"/>
          </p:cNvSpPr>
          <p:nvPr>
            <p:ph idx="1"/>
          </p:nvPr>
        </p:nvSpPr>
        <p:spPr>
          <a:xfrm>
            <a:off x="648931" y="2438400"/>
            <a:ext cx="3505494" cy="3785419"/>
          </a:xfrm>
        </p:spPr>
        <p:txBody>
          <a:bodyPr>
            <a:normAutofit/>
          </a:bodyPr>
          <a:lstStyle/>
          <a:p>
            <a:r>
              <a:rPr lang="en-US" sz="2000"/>
              <a:t>FourSquare data used to pull all venues in Toronto based on longitude and latitude for CategoryID = 4d4b7105d754a06374d81259, identified in the FourSquare documentation as the category for Food.</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FCD2ABD-6587-4AD4-9B0B-58A0075DA8F1}"/>
              </a:ext>
            </a:extLst>
          </p:cNvPr>
          <p:cNvPicPr/>
          <p:nvPr/>
        </p:nvPicPr>
        <p:blipFill>
          <a:blip r:embed="rId2"/>
          <a:stretch>
            <a:fillRect/>
          </a:stretch>
        </p:blipFill>
        <p:spPr>
          <a:xfrm>
            <a:off x="5405862" y="2125697"/>
            <a:ext cx="6019331" cy="2603360"/>
          </a:xfrm>
          <a:prstGeom prst="rect">
            <a:avLst/>
          </a:prstGeom>
          <a:effectLst/>
        </p:spPr>
      </p:pic>
    </p:spTree>
    <p:extLst>
      <p:ext uri="{BB962C8B-B14F-4D97-AF65-F5344CB8AC3E}">
        <p14:creationId xmlns:p14="http://schemas.microsoft.com/office/powerpoint/2010/main" val="51258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6322D-AF52-40CD-AB10-560F4A41214C}"/>
              </a:ext>
            </a:extLst>
          </p:cNvPr>
          <p:cNvSpPr>
            <a:spLocks noGrp="1"/>
          </p:cNvSpPr>
          <p:nvPr>
            <p:ph type="title"/>
          </p:nvPr>
        </p:nvSpPr>
        <p:spPr>
          <a:xfrm>
            <a:off x="648930" y="629266"/>
            <a:ext cx="3605572" cy="1676603"/>
          </a:xfrm>
        </p:spPr>
        <p:txBody>
          <a:bodyPr>
            <a:normAutofit fontScale="90000"/>
          </a:bodyPr>
          <a:lstStyle/>
          <a:p>
            <a:r>
              <a:rPr lang="en-US" sz="4000" dirty="0"/>
              <a:t>Methodology : Data Setup and Cleaning, cont.</a:t>
            </a:r>
          </a:p>
        </p:txBody>
      </p:sp>
      <p:sp>
        <p:nvSpPr>
          <p:cNvPr id="3" name="Content Placeholder 2">
            <a:extLst>
              <a:ext uri="{FF2B5EF4-FFF2-40B4-BE49-F238E27FC236}">
                <a16:creationId xmlns:a16="http://schemas.microsoft.com/office/drawing/2014/main" id="{43E83C7E-8F5B-4DF5-9E25-4530054531BC}"/>
              </a:ext>
            </a:extLst>
          </p:cNvPr>
          <p:cNvSpPr>
            <a:spLocks noGrp="1"/>
          </p:cNvSpPr>
          <p:nvPr>
            <p:ph idx="1"/>
          </p:nvPr>
        </p:nvSpPr>
        <p:spPr>
          <a:xfrm>
            <a:off x="648931" y="2438401"/>
            <a:ext cx="3605571" cy="3779520"/>
          </a:xfrm>
        </p:spPr>
        <p:txBody>
          <a:bodyPr>
            <a:normAutofit/>
          </a:bodyPr>
          <a:lstStyle/>
          <a:p>
            <a:r>
              <a:rPr lang="en-US" sz="1800"/>
              <a:t>Data Results returned included categories such as Park, Hockey Arena, Distribution Center, etc. that were not food. </a:t>
            </a:r>
          </a:p>
          <a:p>
            <a:pPr lvl="1"/>
            <a:endParaRPr lang="en-US" sz="1800"/>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C630C9F-6447-4795-A783-CB02EE729B06}"/>
              </a:ext>
            </a:extLst>
          </p:cNvPr>
          <p:cNvPicPr>
            <a:picLocks noChangeAspect="1"/>
          </p:cNvPicPr>
          <p:nvPr/>
        </p:nvPicPr>
        <p:blipFill rotWithShape="1">
          <a:blip r:embed="rId2"/>
          <a:srcRect l="35411" r="16859" b="1"/>
          <a:stretch/>
        </p:blipFill>
        <p:spPr>
          <a:xfrm>
            <a:off x="5283708" y="722376"/>
            <a:ext cx="6263640" cy="5413248"/>
          </a:xfrm>
          <a:prstGeom prst="rect">
            <a:avLst/>
          </a:prstGeom>
          <a:effectLst/>
        </p:spPr>
      </p:pic>
    </p:spTree>
    <p:extLst>
      <p:ext uri="{BB962C8B-B14F-4D97-AF65-F5344CB8AC3E}">
        <p14:creationId xmlns:p14="http://schemas.microsoft.com/office/powerpoint/2010/main" val="242410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6322D-AF52-40CD-AB10-560F4A41214C}"/>
              </a:ext>
            </a:extLst>
          </p:cNvPr>
          <p:cNvSpPr>
            <a:spLocks noGrp="1"/>
          </p:cNvSpPr>
          <p:nvPr>
            <p:ph type="title"/>
          </p:nvPr>
        </p:nvSpPr>
        <p:spPr>
          <a:xfrm>
            <a:off x="594360" y="640263"/>
            <a:ext cx="3822192" cy="1344975"/>
          </a:xfrm>
        </p:spPr>
        <p:txBody>
          <a:bodyPr>
            <a:normAutofit fontScale="90000"/>
          </a:bodyPr>
          <a:lstStyle/>
          <a:p>
            <a:r>
              <a:rPr lang="en-US" sz="3600" dirty="0">
                <a:solidFill>
                  <a:schemeClr val="bg1"/>
                </a:solidFill>
              </a:rPr>
              <a:t>Methodology</a:t>
            </a:r>
            <a:r>
              <a:rPr lang="en-US" sz="3600" dirty="0"/>
              <a:t> </a:t>
            </a:r>
            <a:r>
              <a:rPr lang="en-US" sz="3600" dirty="0">
                <a:solidFill>
                  <a:schemeClr val="bg1"/>
                </a:solidFill>
              </a:rPr>
              <a:t>: Data Setup and Cleaning, cont.</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E83C7E-8F5B-4DF5-9E25-4530054531BC}"/>
              </a:ext>
            </a:extLst>
          </p:cNvPr>
          <p:cNvSpPr>
            <a:spLocks noGrp="1"/>
          </p:cNvSpPr>
          <p:nvPr>
            <p:ph idx="1"/>
          </p:nvPr>
        </p:nvSpPr>
        <p:spPr>
          <a:xfrm>
            <a:off x="593610" y="2121763"/>
            <a:ext cx="3822192" cy="3773010"/>
          </a:xfrm>
        </p:spPr>
        <p:txBody>
          <a:bodyPr>
            <a:normAutofit/>
          </a:bodyPr>
          <a:lstStyle/>
          <a:p>
            <a:r>
              <a:rPr lang="en-US" sz="2000">
                <a:solidFill>
                  <a:schemeClr val="bg1"/>
                </a:solidFill>
              </a:rPr>
              <a:t>Used the prefix string in the FourSquare Icon data to clean the data, removing all categories that did not contain the word ‘Food’. </a:t>
            </a:r>
          </a:p>
          <a:p>
            <a:pPr marL="457200" lvl="1" indent="0">
              <a:buNone/>
            </a:pPr>
            <a:endParaRPr lang="en-US" sz="2000">
              <a:solidFill>
                <a:schemeClr val="bg1"/>
              </a:solidFill>
            </a:endParaRPr>
          </a:p>
        </p:txBody>
      </p:sp>
      <p:pic>
        <p:nvPicPr>
          <p:cNvPr id="4" name="Picture 3" descr="Text&#10;&#10;Description automatically generated">
            <a:extLst>
              <a:ext uri="{FF2B5EF4-FFF2-40B4-BE49-F238E27FC236}">
                <a16:creationId xmlns:a16="http://schemas.microsoft.com/office/drawing/2014/main" id="{A447E6CC-273F-4E80-A064-15FD8B919A56}"/>
              </a:ext>
            </a:extLst>
          </p:cNvPr>
          <p:cNvPicPr/>
          <p:nvPr/>
        </p:nvPicPr>
        <p:blipFill>
          <a:blip r:embed="rId2">
            <a:extLst>
              <a:ext uri="{28A0092B-C50C-407E-A947-70E740481C1C}">
                <a14:useLocalDpi xmlns:a14="http://schemas.microsoft.com/office/drawing/2010/main" val="0"/>
              </a:ext>
            </a:extLst>
          </a:blip>
          <a:stretch>
            <a:fillRect/>
          </a:stretch>
        </p:blipFill>
        <p:spPr>
          <a:xfrm>
            <a:off x="5110716" y="539453"/>
            <a:ext cx="6596652" cy="5623645"/>
          </a:xfrm>
          <a:prstGeom prst="rect">
            <a:avLst/>
          </a:prstGeom>
        </p:spPr>
      </p:pic>
    </p:spTree>
    <p:extLst>
      <p:ext uri="{BB962C8B-B14F-4D97-AF65-F5344CB8AC3E}">
        <p14:creationId xmlns:p14="http://schemas.microsoft.com/office/powerpoint/2010/main" val="2799888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1284</Words>
  <Application>Microsoft Office PowerPoint</Application>
  <PresentationFormat>Widescreen</PresentationFormat>
  <Paragraphs>77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Data Science Capstone</vt:lpstr>
      <vt:lpstr>Introduction of the Business Problem</vt:lpstr>
      <vt:lpstr>Data Description </vt:lpstr>
      <vt:lpstr>Data Description, cont.</vt:lpstr>
      <vt:lpstr>Data Description, cont.</vt:lpstr>
      <vt:lpstr>Methodology: Data Setup and Cleaning</vt:lpstr>
      <vt:lpstr>Methodology : Data Setup and Cleaning, cont.</vt:lpstr>
      <vt:lpstr>Methodology : Data Setup and Cleaning, cont.</vt:lpstr>
      <vt:lpstr>Methodology : Data Setup and Cleaning, cont.</vt:lpstr>
      <vt:lpstr>Methodology : Data Setup and Cleaning, cont.</vt:lpstr>
      <vt:lpstr>Methodology : Data Setup and Cleaning, cont.</vt:lpstr>
      <vt:lpstr>Methodology : Data Setup and Cleaning, cont.</vt:lpstr>
      <vt:lpstr>Methodology : Data Setup and Cleaning, cont.</vt:lpstr>
      <vt:lpstr>Methodology – Machine Learning</vt:lpstr>
      <vt:lpstr>Methodology – Machine Learning cont.</vt:lpstr>
      <vt:lpstr>Results</vt:lpstr>
      <vt:lpstr>Results, cont.</vt:lpstr>
      <vt:lpstr>Results, cont.</vt:lpstr>
      <vt:lpstr>Results, cont.</vt:lpstr>
      <vt:lpstr>Results, cont.</vt:lpstr>
      <vt:lpstr>Results, cont.</vt:lpstr>
      <vt:lpstr>Results, cont.</vt:lpstr>
      <vt:lpstr>Results, cont.</vt:lpstr>
      <vt:lpstr>Results, cont.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King-Robertson</dc:creator>
  <cp:lastModifiedBy>Amy King-Robertson</cp:lastModifiedBy>
  <cp:revision>12</cp:revision>
  <dcterms:created xsi:type="dcterms:W3CDTF">2021-04-21T01:19:00Z</dcterms:created>
  <dcterms:modified xsi:type="dcterms:W3CDTF">2021-04-21T02:22:29Z</dcterms:modified>
</cp:coreProperties>
</file>