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8" r:id="rId3"/>
    <p:sldId id="265" r:id="rId4"/>
    <p:sldId id="272" r:id="rId5"/>
    <p:sldId id="273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October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5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October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76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October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1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October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3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October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5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October 11,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0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October 11,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8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October 11,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October 11,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6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October 11,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3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October 11,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10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October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20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9D89EBB-72B3-43C9-BAA0-C3D3A97AD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6BA549-E7EA-4091-94B3-7B2B3044E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1F8DF-F532-4149-A2FA-869CE8CDA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567" y="619199"/>
            <a:ext cx="9492866" cy="576000"/>
          </a:xfrm>
        </p:spPr>
        <p:txBody>
          <a:bodyPr wrap="square" anchor="t">
            <a:normAutofit/>
          </a:bodyPr>
          <a:lstStyle/>
          <a:p>
            <a:r>
              <a:rPr lang="en-US" sz="3200" dirty="0"/>
              <a:t>SURVEY OF BEST CITIES BASED ON HOTEL RECOMMENDATIONS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2E34C-B9AB-40CF-933D-D09C7774C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568" y="1265256"/>
            <a:ext cx="9492866" cy="340414"/>
          </a:xfrm>
        </p:spPr>
        <p:txBody>
          <a:bodyPr wrap="square">
            <a:normAutofit/>
          </a:bodyPr>
          <a:lstStyle/>
          <a:p>
            <a:endParaRPr lang="en-GB" sz="20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30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35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36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613F3963-915E-4812-8B39-BE6EA7CC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4524375" y="-809624"/>
            <a:ext cx="3143251" cy="12192001"/>
          </a:xfrm>
          <a:custGeom>
            <a:avLst/>
            <a:gdLst>
              <a:gd name="connsiteX0" fmla="*/ 508 w 2932134"/>
              <a:gd name="connsiteY0" fmla="*/ 4431100 h 12192000"/>
              <a:gd name="connsiteX1" fmla="*/ 137030 w 2932134"/>
              <a:gd name="connsiteY1" fmla="*/ 177371 h 12192000"/>
              <a:gd name="connsiteX2" fmla="*/ 145443 w 2932134"/>
              <a:gd name="connsiteY2" fmla="*/ 0 h 12192000"/>
              <a:gd name="connsiteX3" fmla="*/ 2932134 w 2932134"/>
              <a:gd name="connsiteY3" fmla="*/ 0 h 12192000"/>
              <a:gd name="connsiteX4" fmla="*/ 2932133 w 2932134"/>
              <a:gd name="connsiteY4" fmla="*/ 12192000 h 12192000"/>
              <a:gd name="connsiteX5" fmla="*/ 172151 w 2932134"/>
              <a:gd name="connsiteY5" fmla="*/ 12192000 h 12192000"/>
              <a:gd name="connsiteX6" fmla="*/ 169761 w 2932134"/>
              <a:gd name="connsiteY6" fmla="*/ 12180928 h 12192000"/>
              <a:gd name="connsiteX7" fmla="*/ 169761 w 2932134"/>
              <a:gd name="connsiteY7" fmla="*/ 7234593 h 12192000"/>
              <a:gd name="connsiteX8" fmla="*/ 508 w 2932134"/>
              <a:gd name="connsiteY8" fmla="*/ 44311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2134" h="12192000">
                <a:moveTo>
                  <a:pt x="508" y="4431100"/>
                </a:moveTo>
                <a:cubicBezTo>
                  <a:pt x="-7698" y="2846728"/>
                  <a:pt x="85554" y="1238574"/>
                  <a:pt x="137030" y="177371"/>
                </a:cubicBezTo>
                <a:lnTo>
                  <a:pt x="145443" y="0"/>
                </a:lnTo>
                <a:lnTo>
                  <a:pt x="2932134" y="0"/>
                </a:lnTo>
                <a:lnTo>
                  <a:pt x="2932133" y="12192000"/>
                </a:lnTo>
                <a:lnTo>
                  <a:pt x="172151" y="12192000"/>
                </a:lnTo>
                <a:lnTo>
                  <a:pt x="169761" y="12180928"/>
                </a:lnTo>
                <a:cubicBezTo>
                  <a:pt x="169761" y="11800439"/>
                  <a:pt x="169761" y="10278492"/>
                  <a:pt x="169761" y="7234593"/>
                </a:cubicBezTo>
                <a:cubicBezTo>
                  <a:pt x="50398" y="6402277"/>
                  <a:pt x="5637" y="5421334"/>
                  <a:pt x="508" y="4431100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4" name="Picture 3" descr="Low angle view of modern skyscrapers rising straight up against a dramatic sky">
            <a:extLst>
              <a:ext uri="{FF2B5EF4-FFF2-40B4-BE49-F238E27FC236}">
                <a16:creationId xmlns:a16="http://schemas.microsoft.com/office/drawing/2014/main" id="{EAFFDDC8-2D6C-43A7-904E-D808F88E47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32" b="17212"/>
          <a:stretch/>
        </p:blipFill>
        <p:spPr>
          <a:xfrm>
            <a:off x="20" y="2124079"/>
            <a:ext cx="12191980" cy="4008527"/>
          </a:xfrm>
          <a:custGeom>
            <a:avLst/>
            <a:gdLst/>
            <a:ahLst/>
            <a:cxnLst/>
            <a:rect l="l" t="t" r="r" b="b"/>
            <a:pathLst>
              <a:path w="12192000" h="4008527">
                <a:moveTo>
                  <a:pt x="4189346" y="67"/>
                </a:moveTo>
                <a:cubicBezTo>
                  <a:pt x="6609616" y="-2813"/>
                  <a:pt x="11142685" y="89351"/>
                  <a:pt x="11767395" y="89351"/>
                </a:cubicBezTo>
                <a:cubicBezTo>
                  <a:pt x="11866707" y="89351"/>
                  <a:pt x="11953607" y="89351"/>
                  <a:pt x="12029645" y="89351"/>
                </a:cubicBezTo>
                <a:lnTo>
                  <a:pt x="12192000" y="89351"/>
                </a:lnTo>
                <a:lnTo>
                  <a:pt x="12192000" y="3985854"/>
                </a:lnTo>
                <a:lnTo>
                  <a:pt x="12191997" y="3985854"/>
                </a:lnTo>
                <a:lnTo>
                  <a:pt x="12191997" y="3974419"/>
                </a:lnTo>
                <a:lnTo>
                  <a:pt x="12184243" y="3974470"/>
                </a:lnTo>
                <a:cubicBezTo>
                  <a:pt x="11170126" y="3981070"/>
                  <a:pt x="9547540" y="3991630"/>
                  <a:pt x="6951408" y="4008527"/>
                </a:cubicBezTo>
                <a:cubicBezTo>
                  <a:pt x="6951408" y="4008527"/>
                  <a:pt x="6951408" y="4008527"/>
                  <a:pt x="3941397" y="3963467"/>
                </a:cubicBezTo>
                <a:cubicBezTo>
                  <a:pt x="3941397" y="3963467"/>
                  <a:pt x="3941397" y="3963467"/>
                  <a:pt x="1332721" y="3963467"/>
                </a:cubicBezTo>
                <a:cubicBezTo>
                  <a:pt x="1232387" y="3963467"/>
                  <a:pt x="831053" y="3963467"/>
                  <a:pt x="329384" y="3963467"/>
                </a:cubicBezTo>
                <a:lnTo>
                  <a:pt x="0" y="3969926"/>
                </a:lnTo>
                <a:lnTo>
                  <a:pt x="0" y="40691"/>
                </a:lnTo>
                <a:lnTo>
                  <a:pt x="20858" y="40713"/>
                </a:lnTo>
                <a:cubicBezTo>
                  <a:pt x="1271033" y="41633"/>
                  <a:pt x="2406326" y="39179"/>
                  <a:pt x="2925316" y="19546"/>
                </a:cubicBezTo>
                <a:cubicBezTo>
                  <a:pt x="3184813" y="6458"/>
                  <a:pt x="3630821" y="732"/>
                  <a:pt x="4189346" y="6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5474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EAC4-040A-4124-BB96-5A34C1E95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469825"/>
          </a:xfrm>
        </p:spPr>
        <p:txBody>
          <a:bodyPr>
            <a:normAutofit fontScale="90000"/>
          </a:bodyPr>
          <a:lstStyle/>
          <a:p>
            <a:r>
              <a:rPr lang="en-US" dirty="0"/>
              <a:t>Score of above 8 for All-Inclusive Hotels</a:t>
            </a:r>
            <a:endParaRPr lang="en-GB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322CEB2-B9BF-4191-BB5E-DC6B50805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1" y="1415846"/>
            <a:ext cx="10076834" cy="4822954"/>
          </a:xfrm>
        </p:spPr>
      </p:pic>
    </p:spTree>
    <p:extLst>
      <p:ext uri="{BB962C8B-B14F-4D97-AF65-F5344CB8AC3E}">
        <p14:creationId xmlns:p14="http://schemas.microsoft.com/office/powerpoint/2010/main" val="2159117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9F85-BD59-4577-A532-A6BFEE8E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469825"/>
          </a:xfrm>
        </p:spPr>
        <p:txBody>
          <a:bodyPr>
            <a:normAutofit fontScale="90000"/>
          </a:bodyPr>
          <a:lstStyle/>
          <a:p>
            <a:r>
              <a:rPr lang="en-US" dirty="0"/>
              <a:t>Score below 2 for survey</a:t>
            </a:r>
            <a:endParaRPr lang="en-GB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420E186-311D-45AE-94C2-6579921EE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519084"/>
            <a:ext cx="10728322" cy="4616245"/>
          </a:xfrm>
        </p:spPr>
      </p:pic>
    </p:spTree>
    <p:extLst>
      <p:ext uri="{BB962C8B-B14F-4D97-AF65-F5344CB8AC3E}">
        <p14:creationId xmlns:p14="http://schemas.microsoft.com/office/powerpoint/2010/main" val="101055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6AE383-06A1-42D3-B1AF-CE22194F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0B90B-BED1-4715-9BFE-9622C47A2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59E66-D507-4517-95B8-DF0A7BDE2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8663"/>
            <a:ext cx="5015638" cy="2795738"/>
          </a:xfrm>
        </p:spPr>
        <p:txBody>
          <a:bodyPr>
            <a:normAutofit/>
          </a:bodyPr>
          <a:lstStyle/>
          <a:p>
            <a:r>
              <a:rPr lang="en-US" dirty="0"/>
              <a:t>SUMMARY OF DATA ANALYSIS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CDFAF-E85E-4C6C-8CBB-E043C9EBD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8"/>
            <a:ext cx="5015638" cy="229893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/>
              <a:t>DATA INDICATES THAT HOTEL USERS ARE NOT TOO KEEN ON FULL-BOARD, BUT WOULD RATHER  EAT OUT AS THEY VISIT THE TOWN.</a:t>
            </a:r>
            <a:endParaRPr lang="en-GB" sz="2600" dirty="0"/>
          </a:p>
        </p:txBody>
      </p:sp>
      <p:pic>
        <p:nvPicPr>
          <p:cNvPr id="5" name="Picture 4" descr="Graphs and plots layered on a blue digital screen">
            <a:extLst>
              <a:ext uri="{FF2B5EF4-FFF2-40B4-BE49-F238E27FC236}">
                <a16:creationId xmlns:a16="http://schemas.microsoft.com/office/drawing/2014/main" id="{9D4C666C-822B-490B-912A-896D08EAD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86" r="19350"/>
          <a:stretch/>
        </p:blipFill>
        <p:spPr>
          <a:xfrm>
            <a:off x="6288276" y="10"/>
            <a:ext cx="5903725" cy="6857990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1903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E55E-D0E8-45E7-B9A9-F8FE8DD4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313" y="344557"/>
            <a:ext cx="10728322" cy="530086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collected based on survey of over 200 hotels per country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781E0E-33CB-4320-A7C4-1500E5C5D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57429"/>
              </p:ext>
            </p:extLst>
          </p:nvPr>
        </p:nvGraphicFramePr>
        <p:xfrm>
          <a:off x="888592" y="1111348"/>
          <a:ext cx="10392591" cy="46576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1430">
                  <a:extLst>
                    <a:ext uri="{9D8B030D-6E8A-4147-A177-3AD203B41FA5}">
                      <a16:colId xmlns:a16="http://schemas.microsoft.com/office/drawing/2014/main" val="3571365001"/>
                    </a:ext>
                  </a:extLst>
                </a:gridCol>
                <a:gridCol w="1751430">
                  <a:extLst>
                    <a:ext uri="{9D8B030D-6E8A-4147-A177-3AD203B41FA5}">
                      <a16:colId xmlns:a16="http://schemas.microsoft.com/office/drawing/2014/main" val="1429791518"/>
                    </a:ext>
                  </a:extLst>
                </a:gridCol>
                <a:gridCol w="1751430">
                  <a:extLst>
                    <a:ext uri="{9D8B030D-6E8A-4147-A177-3AD203B41FA5}">
                      <a16:colId xmlns:a16="http://schemas.microsoft.com/office/drawing/2014/main" val="1276505239"/>
                    </a:ext>
                  </a:extLst>
                </a:gridCol>
                <a:gridCol w="1751430">
                  <a:extLst>
                    <a:ext uri="{9D8B030D-6E8A-4147-A177-3AD203B41FA5}">
                      <a16:colId xmlns:a16="http://schemas.microsoft.com/office/drawing/2014/main" val="67441042"/>
                    </a:ext>
                  </a:extLst>
                </a:gridCol>
                <a:gridCol w="1635441">
                  <a:extLst>
                    <a:ext uri="{9D8B030D-6E8A-4147-A177-3AD203B41FA5}">
                      <a16:colId xmlns:a16="http://schemas.microsoft.com/office/drawing/2014/main" val="1881408314"/>
                    </a:ext>
                  </a:extLst>
                </a:gridCol>
                <a:gridCol w="1751430">
                  <a:extLst>
                    <a:ext uri="{9D8B030D-6E8A-4147-A177-3AD203B41FA5}">
                      <a16:colId xmlns:a16="http://schemas.microsoft.com/office/drawing/2014/main" val="3082880186"/>
                    </a:ext>
                  </a:extLst>
                </a:gridCol>
              </a:tblGrid>
              <a:tr h="70303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>
                          <a:effectLst/>
                        </a:rPr>
                        <a:t>INDEX_COL</a:t>
                      </a:r>
                      <a:endParaRPr lang="en-GB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>
                          <a:effectLst/>
                        </a:rPr>
                        <a:t>COUNTRY</a:t>
                      </a:r>
                      <a:endParaRPr lang="en-GB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>
                          <a:effectLst/>
                        </a:rPr>
                        <a:t>FEEDBACK_10</a:t>
                      </a:r>
                      <a:endParaRPr lang="en-GB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>
                          <a:effectLst/>
                        </a:rPr>
                        <a:t>RATING_ 5</a:t>
                      </a:r>
                      <a:endParaRPr lang="en-GB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>
                          <a:effectLst/>
                        </a:rPr>
                        <a:t>WITH_BOARD_PER_20_HOTELS</a:t>
                      </a:r>
                      <a:endParaRPr lang="en-GB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>
                          <a:effectLst/>
                        </a:rPr>
                        <a:t>POPULAR_CITY </a:t>
                      </a:r>
                      <a:endParaRPr lang="en-GB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extLst>
                  <a:ext uri="{0D108BD9-81ED-4DB2-BD59-A6C34878D82A}">
                    <a16:rowId xmlns:a16="http://schemas.microsoft.com/office/drawing/2014/main" val="2317450021"/>
                  </a:ext>
                </a:extLst>
              </a:tr>
              <a:tr h="26363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fra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France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paris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extLst>
                  <a:ext uri="{0D108BD9-81ED-4DB2-BD59-A6C34878D82A}">
                    <a16:rowId xmlns:a16="http://schemas.microsoft.com/office/drawing/2014/main" val="2921238671"/>
                  </a:ext>
                </a:extLst>
              </a:tr>
              <a:tr h="26363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usa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United States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14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arizona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extLst>
                  <a:ext uri="{0D108BD9-81ED-4DB2-BD59-A6C34878D82A}">
                    <a16:rowId xmlns:a16="http://schemas.microsoft.com/office/drawing/2014/main" val="1099858004"/>
                  </a:ext>
                </a:extLst>
              </a:tr>
              <a:tr h="26363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spa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Spain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9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alhambra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extLst>
                  <a:ext uri="{0D108BD9-81ED-4DB2-BD59-A6C34878D82A}">
                    <a16:rowId xmlns:a16="http://schemas.microsoft.com/office/drawing/2014/main" val="4076467813"/>
                  </a:ext>
                </a:extLst>
              </a:tr>
              <a:tr h="26363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chi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China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9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beijing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extLst>
                  <a:ext uri="{0D108BD9-81ED-4DB2-BD59-A6C34878D82A}">
                    <a16:rowId xmlns:a16="http://schemas.microsoft.com/office/drawing/2014/main" val="629003032"/>
                  </a:ext>
                </a:extLst>
              </a:tr>
              <a:tr h="26363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ita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Italy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rome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extLst>
                  <a:ext uri="{0D108BD9-81ED-4DB2-BD59-A6C34878D82A}">
                    <a16:rowId xmlns:a16="http://schemas.microsoft.com/office/drawing/2014/main" val="1154917950"/>
                  </a:ext>
                </a:extLst>
              </a:tr>
              <a:tr h="26363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uk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United Kingdom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london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extLst>
                  <a:ext uri="{0D108BD9-81ED-4DB2-BD59-A6C34878D82A}">
                    <a16:rowId xmlns:a16="http://schemas.microsoft.com/office/drawing/2014/main" val="1610671432"/>
                  </a:ext>
                </a:extLst>
              </a:tr>
              <a:tr h="26363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ger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Germany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berlin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extLst>
                  <a:ext uri="{0D108BD9-81ED-4DB2-BD59-A6C34878D82A}">
                    <a16:rowId xmlns:a16="http://schemas.microsoft.com/office/drawing/2014/main" val="599550583"/>
                  </a:ext>
                </a:extLst>
              </a:tr>
              <a:tr h="26363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mex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Mexico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durango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extLst>
                  <a:ext uri="{0D108BD9-81ED-4DB2-BD59-A6C34878D82A}">
                    <a16:rowId xmlns:a16="http://schemas.microsoft.com/office/drawing/2014/main" val="1679360388"/>
                  </a:ext>
                </a:extLst>
              </a:tr>
              <a:tr h="26363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tha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Thailand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bangkok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extLst>
                  <a:ext uri="{0D108BD9-81ED-4DB2-BD59-A6C34878D82A}">
                    <a16:rowId xmlns:a16="http://schemas.microsoft.com/office/drawing/2014/main" val="2675197066"/>
                  </a:ext>
                </a:extLst>
              </a:tr>
              <a:tr h="26363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tur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Turkey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istanbul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extLst>
                  <a:ext uri="{0D108BD9-81ED-4DB2-BD59-A6C34878D82A}">
                    <a16:rowId xmlns:a16="http://schemas.microsoft.com/office/drawing/2014/main" val="1046234296"/>
                  </a:ext>
                </a:extLst>
              </a:tr>
              <a:tr h="26363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aus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Austria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9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hallstatt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extLst>
                  <a:ext uri="{0D108BD9-81ED-4DB2-BD59-A6C34878D82A}">
                    <a16:rowId xmlns:a16="http://schemas.microsoft.com/office/drawing/2014/main" val="2738779049"/>
                  </a:ext>
                </a:extLst>
              </a:tr>
              <a:tr h="26363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mal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Malaysia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12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mulu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extLst>
                  <a:ext uri="{0D108BD9-81ED-4DB2-BD59-A6C34878D82A}">
                    <a16:rowId xmlns:a16="http://schemas.microsoft.com/office/drawing/2014/main" val="158176459"/>
                  </a:ext>
                </a:extLst>
              </a:tr>
              <a:tr h="26363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hkg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Hong Kong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kowloon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extLst>
                  <a:ext uri="{0D108BD9-81ED-4DB2-BD59-A6C34878D82A}">
                    <a16:rowId xmlns:a16="http://schemas.microsoft.com/office/drawing/2014/main" val="680915847"/>
                  </a:ext>
                </a:extLst>
              </a:tr>
              <a:tr h="26363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gre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Greece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9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santorini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extLst>
                  <a:ext uri="{0D108BD9-81ED-4DB2-BD59-A6C34878D82A}">
                    <a16:rowId xmlns:a16="http://schemas.microsoft.com/office/drawing/2014/main" val="1299677658"/>
                  </a:ext>
                </a:extLst>
              </a:tr>
              <a:tr h="26363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rus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Russia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 err="1">
                          <a:effectLst/>
                        </a:rPr>
                        <a:t>moscow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extLst>
                  <a:ext uri="{0D108BD9-81ED-4DB2-BD59-A6C34878D82A}">
                    <a16:rowId xmlns:a16="http://schemas.microsoft.com/office/drawing/2014/main" val="168581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70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30CC-498D-403F-9447-2B8EE2AE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9" y="350360"/>
            <a:ext cx="10728322" cy="505045"/>
          </a:xfrm>
        </p:spPr>
        <p:txBody>
          <a:bodyPr>
            <a:normAutofit fontScale="90000"/>
          </a:bodyPr>
          <a:lstStyle/>
          <a:p>
            <a:r>
              <a:rPr lang="en-US" dirty="0"/>
              <a:t>Print-out for Row 3-8 using loc</a:t>
            </a:r>
            <a:endParaRPr lang="en-GB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6DBDB6A-AA72-4D84-8932-2136AE30F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40" y="1091381"/>
            <a:ext cx="10329450" cy="4896463"/>
          </a:xfrm>
        </p:spPr>
      </p:pic>
    </p:spTree>
    <p:extLst>
      <p:ext uri="{BB962C8B-B14F-4D97-AF65-F5344CB8AC3E}">
        <p14:creationId xmlns:p14="http://schemas.microsoft.com/office/powerpoint/2010/main" val="53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0CCD-EC41-45E7-A887-6851B5F3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9" y="350361"/>
            <a:ext cx="10728322" cy="416555"/>
          </a:xfrm>
        </p:spPr>
        <p:txBody>
          <a:bodyPr>
            <a:normAutofit fontScale="90000"/>
          </a:bodyPr>
          <a:lstStyle/>
          <a:p>
            <a:r>
              <a:rPr lang="en-US" dirty="0"/>
              <a:t>Print-out for Row 3-8 using </a:t>
            </a:r>
            <a:r>
              <a:rPr lang="en-US" dirty="0" err="1"/>
              <a:t>iloc</a:t>
            </a:r>
            <a:endParaRPr lang="en-GB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41B71A8-59B5-4E18-9962-4D63073E1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40" y="1061884"/>
            <a:ext cx="9488792" cy="4925961"/>
          </a:xfrm>
        </p:spPr>
      </p:pic>
    </p:spTree>
    <p:extLst>
      <p:ext uri="{BB962C8B-B14F-4D97-AF65-F5344CB8AC3E}">
        <p14:creationId xmlns:p14="http://schemas.microsoft.com/office/powerpoint/2010/main" val="82092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9026-4ABE-44C1-A592-21A88658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469825"/>
          </a:xfrm>
        </p:spPr>
        <p:txBody>
          <a:bodyPr>
            <a:normAutofit fontScale="90000"/>
          </a:bodyPr>
          <a:lstStyle/>
          <a:p>
            <a:r>
              <a:rPr lang="en-US" dirty="0"/>
              <a:t>Display of Mean Number For </a:t>
            </a:r>
            <a:r>
              <a:rPr lang="en-US" dirty="0" err="1"/>
              <a:t>All_Inclusive</a:t>
            </a:r>
            <a:r>
              <a:rPr lang="en-US" dirty="0"/>
              <a:t> Hotels</a:t>
            </a:r>
            <a:endParaRPr lang="en-GB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86DDB1A-BBF8-422A-B732-B9CD8128B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65" y="1209822"/>
            <a:ext cx="10438227" cy="5028978"/>
          </a:xfrm>
        </p:spPr>
      </p:pic>
    </p:spTree>
    <p:extLst>
      <p:ext uri="{BB962C8B-B14F-4D97-AF65-F5344CB8AC3E}">
        <p14:creationId xmlns:p14="http://schemas.microsoft.com/office/powerpoint/2010/main" val="341945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FD88-70DD-4B5F-BF1D-F683824F4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469825"/>
          </a:xfrm>
        </p:spPr>
        <p:txBody>
          <a:bodyPr>
            <a:normAutofit fontScale="90000"/>
          </a:bodyPr>
          <a:lstStyle/>
          <a:p>
            <a:r>
              <a:rPr lang="en-US" dirty="0"/>
              <a:t>Lowest scoring destination Analysis. Lowest Score = 6</a:t>
            </a:r>
            <a:endParaRPr lang="en-GB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690A948-ACE8-4356-92AB-6821D27F2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22" y="1252025"/>
            <a:ext cx="10728322" cy="4867421"/>
          </a:xfrm>
        </p:spPr>
      </p:pic>
    </p:spTree>
    <p:extLst>
      <p:ext uri="{BB962C8B-B14F-4D97-AF65-F5344CB8AC3E}">
        <p14:creationId xmlns:p14="http://schemas.microsoft.com/office/powerpoint/2010/main" val="2276802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1EE3-A9CA-4A6D-86E8-AC8D58F3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469825"/>
          </a:xfrm>
        </p:spPr>
        <p:txBody>
          <a:bodyPr>
            <a:normAutofit fontScale="90000"/>
          </a:bodyPr>
          <a:lstStyle/>
          <a:p>
            <a:r>
              <a:rPr lang="en-US" dirty="0"/>
              <a:t>Highest Scoring Destination. Score = 9.</a:t>
            </a:r>
            <a:endParaRPr lang="en-GB" dirty="0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F5DA56A4-DD5A-45B9-9E80-31A832392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98" y="1297858"/>
            <a:ext cx="10854812" cy="4763729"/>
          </a:xfrm>
        </p:spPr>
      </p:pic>
    </p:spTree>
    <p:extLst>
      <p:ext uri="{BB962C8B-B14F-4D97-AF65-F5344CB8AC3E}">
        <p14:creationId xmlns:p14="http://schemas.microsoft.com/office/powerpoint/2010/main" val="305273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FFE0-66AB-4E5B-B444-FF285F78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469825"/>
          </a:xfrm>
        </p:spPr>
        <p:txBody>
          <a:bodyPr>
            <a:normAutofit fontScale="90000"/>
          </a:bodyPr>
          <a:lstStyle/>
          <a:p>
            <a:r>
              <a:rPr lang="en-US" dirty="0"/>
              <a:t>All Inclusive hotels with score &gt; 9</a:t>
            </a:r>
            <a:endParaRPr lang="en-GB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8890624-2BDB-403E-82CA-8F29D03EF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312606"/>
            <a:ext cx="9913587" cy="4527755"/>
          </a:xfrm>
        </p:spPr>
      </p:pic>
    </p:spTree>
    <p:extLst>
      <p:ext uri="{BB962C8B-B14F-4D97-AF65-F5344CB8AC3E}">
        <p14:creationId xmlns:p14="http://schemas.microsoft.com/office/powerpoint/2010/main" val="3232727937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301B27"/>
      </a:dk2>
      <a:lt2>
        <a:srgbClr val="F0F3F3"/>
      </a:lt2>
      <a:accent1>
        <a:srgbClr val="C34D5F"/>
      </a:accent1>
      <a:accent2>
        <a:srgbClr val="B13B7E"/>
      </a:accent2>
      <a:accent3>
        <a:srgbClr val="C34DC2"/>
      </a:accent3>
      <a:accent4>
        <a:srgbClr val="813BB1"/>
      </a:accent4>
      <a:accent5>
        <a:srgbClr val="624DC3"/>
      </a:accent5>
      <a:accent6>
        <a:srgbClr val="3B57B1"/>
      </a:accent6>
      <a:hlink>
        <a:srgbClr val="7C55C6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218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Sagona Book</vt:lpstr>
      <vt:lpstr>The Hand Extrablack</vt:lpstr>
      <vt:lpstr>BlobVTI</vt:lpstr>
      <vt:lpstr>SURVEY OF BEST CITIES BASED ON HOTEL RECOMMENDATIONS</vt:lpstr>
      <vt:lpstr>SUMMARY OF DATA ANALYSIS</vt:lpstr>
      <vt:lpstr>Data collected based on survey of over 200 hotels per country</vt:lpstr>
      <vt:lpstr>Print-out for Row 3-8 using loc</vt:lpstr>
      <vt:lpstr>Print-out for Row 3-8 using iloc</vt:lpstr>
      <vt:lpstr>Display of Mean Number For All_Inclusive Hotels</vt:lpstr>
      <vt:lpstr>Lowest scoring destination Analysis. Lowest Score = 6</vt:lpstr>
      <vt:lpstr>Highest Scoring Destination. Score = 9.</vt:lpstr>
      <vt:lpstr>All Inclusive hotels with score &gt; 9</vt:lpstr>
      <vt:lpstr>Score of above 8 for All-Inclusive Hotels</vt:lpstr>
      <vt:lpstr>Score below 2 for survey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OF BEST CITIES BASED ON HOTEL RECOMMENDATIONS</dc:title>
  <dc:creator>4770</dc:creator>
  <cp:lastModifiedBy>4770</cp:lastModifiedBy>
  <cp:revision>18</cp:revision>
  <dcterms:created xsi:type="dcterms:W3CDTF">2021-10-10T07:02:54Z</dcterms:created>
  <dcterms:modified xsi:type="dcterms:W3CDTF">2021-10-11T12:57:34Z</dcterms:modified>
</cp:coreProperties>
</file>