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57" r:id="rId4"/>
    <p:sldId id="258" r:id="rId5"/>
    <p:sldId id="268" r:id="rId6"/>
    <p:sldId id="269" r:id="rId7"/>
    <p:sldId id="259" r:id="rId8"/>
    <p:sldId id="260" r:id="rId9"/>
    <p:sldId id="261" r:id="rId10"/>
    <p:sldId id="270" r:id="rId11"/>
    <p:sldId id="262" r:id="rId12"/>
    <p:sldId id="263" r:id="rId13"/>
    <p:sldId id="264" r:id="rId14"/>
    <p:sldId id="271" r:id="rId15"/>
    <p:sldId id="272" r:id="rId16"/>
    <p:sldId id="273" r:id="rId17"/>
    <p:sldId id="274" r:id="rId18"/>
    <p:sldId id="275" r:id="rId19"/>
    <p:sldId id="276" r:id="rId20"/>
    <p:sldId id="277" r:id="rId21"/>
    <p:sldId id="278" r:id="rId22"/>
    <p:sldId id="279" r:id="rId23"/>
    <p:sldId id="286"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C8D56"/>
    <a:srgbClr val="A31B9B"/>
    <a:srgbClr val="CC876C"/>
    <a:srgbClr val="9B53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88" d="100"/>
          <a:sy n="88" d="100"/>
        </p:scale>
        <p:origin x="-47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1D7961B-3BB3-4DEA-A463-9FB890743E7C}" type="datetimeFigureOut">
              <a:rPr lang="fr-FR" smtClean="0"/>
            </a:fld>
            <a:endParaRPr lang="fr-FR"/>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fr-FR"/>
              <a:t>Projet Professionnel Etudiant PPE 300</a:t>
            </a:r>
            <a:endParaRPr lang="fr-FR"/>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CE717D3-91F0-4FE0-AB34-E0C5484C2196}" type="slidenum">
              <a:rPr lang="fr-FR" smtClean="0"/>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1D7961B-3BB3-4DEA-A463-9FB890743E7C}" type="datetimeFigureOut">
              <a:rPr lang="fr-FR" smtClean="0"/>
            </a:fld>
            <a:endParaRPr lang="fr-FR"/>
          </a:p>
        </p:txBody>
      </p:sp>
      <p:sp>
        <p:nvSpPr>
          <p:cNvPr id="5" name="Footer Placeholder 4"/>
          <p:cNvSpPr>
            <a:spLocks noGrp="1"/>
          </p:cNvSpPr>
          <p:nvPr>
            <p:ph type="ftr" sz="quarter" idx="11"/>
          </p:nvPr>
        </p:nvSpPr>
        <p:spPr/>
        <p:txBody>
          <a:bodyPr/>
          <a:lstStyle/>
          <a:p>
            <a:r>
              <a:rPr lang="fr-FR"/>
              <a:t>Projet Professionnel Etudiant PPE 300</a:t>
            </a:r>
            <a:endParaRPr lang="fr-FR"/>
          </a:p>
        </p:txBody>
      </p:sp>
      <p:sp>
        <p:nvSpPr>
          <p:cNvPr id="6" name="Slide Number Placeholder 5"/>
          <p:cNvSpPr>
            <a:spLocks noGrp="1"/>
          </p:cNvSpPr>
          <p:nvPr>
            <p:ph type="sldNum" sz="quarter" idx="12"/>
          </p:nvPr>
        </p:nvSpPr>
        <p:spPr/>
        <p:txBody>
          <a:bodyPr/>
          <a:lstStyle/>
          <a:p>
            <a:fld id="{5CE717D3-91F0-4FE0-AB34-E0C5484C2196}" type="slidenum">
              <a:rPr lang="fr-FR" smtClean="0"/>
            </a:fld>
            <a:endParaRPr lang="fr-FR"/>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1D7961B-3BB3-4DEA-A463-9FB890743E7C}" type="datetimeFigureOut">
              <a:rPr lang="fr-FR" smtClean="0"/>
            </a:fld>
            <a:endParaRPr lang="fr-FR"/>
          </a:p>
        </p:txBody>
      </p:sp>
      <p:sp>
        <p:nvSpPr>
          <p:cNvPr id="5" name="Footer Placeholder 4"/>
          <p:cNvSpPr>
            <a:spLocks noGrp="1"/>
          </p:cNvSpPr>
          <p:nvPr>
            <p:ph type="ftr" sz="quarter" idx="11"/>
          </p:nvPr>
        </p:nvSpPr>
        <p:spPr/>
        <p:txBody>
          <a:bodyPr/>
          <a:lstStyle/>
          <a:p>
            <a:r>
              <a:rPr lang="fr-FR"/>
              <a:t>Projet Professionnel Etudiant PPE 300</a:t>
            </a:r>
            <a:endParaRPr lang="fr-FR"/>
          </a:p>
        </p:txBody>
      </p:sp>
      <p:sp>
        <p:nvSpPr>
          <p:cNvPr id="6" name="Slide Number Placeholder 5"/>
          <p:cNvSpPr>
            <a:spLocks noGrp="1"/>
          </p:cNvSpPr>
          <p:nvPr>
            <p:ph type="sldNum" sz="quarter" idx="12"/>
          </p:nvPr>
        </p:nvSpPr>
        <p:spPr/>
        <p:txBody>
          <a:bodyPr/>
          <a:lstStyle/>
          <a:p>
            <a:fld id="{5CE717D3-91F0-4FE0-AB34-E0C5484C2196}" type="slidenum">
              <a:rPr lang="fr-FR" smtClean="0"/>
            </a:fld>
            <a:endParaRPr lang="fr-F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1D7961B-3BB3-4DEA-A463-9FB890743E7C}" type="datetimeFigureOut">
              <a:rPr lang="fr-FR" smtClean="0"/>
            </a:fld>
            <a:endParaRPr lang="fr-FR"/>
          </a:p>
        </p:txBody>
      </p:sp>
      <p:sp>
        <p:nvSpPr>
          <p:cNvPr id="5" name="Footer Placeholder 4"/>
          <p:cNvSpPr>
            <a:spLocks noGrp="1"/>
          </p:cNvSpPr>
          <p:nvPr>
            <p:ph type="ftr" sz="quarter" idx="11"/>
          </p:nvPr>
        </p:nvSpPr>
        <p:spPr/>
        <p:txBody>
          <a:bodyPr/>
          <a:lstStyle/>
          <a:p>
            <a:r>
              <a:rPr lang="fr-FR"/>
              <a:t>Projet Professionnel Etudiant PPE 300</a:t>
            </a:r>
            <a:endParaRPr lang="fr-FR"/>
          </a:p>
        </p:txBody>
      </p:sp>
      <p:sp>
        <p:nvSpPr>
          <p:cNvPr id="6" name="Slide Number Placeholder 5"/>
          <p:cNvSpPr>
            <a:spLocks noGrp="1"/>
          </p:cNvSpPr>
          <p:nvPr>
            <p:ph type="sldNum" sz="quarter" idx="12"/>
          </p:nvPr>
        </p:nvSpPr>
        <p:spPr/>
        <p:txBody>
          <a:bodyPr/>
          <a:lstStyle/>
          <a:p>
            <a:fld id="{5CE717D3-91F0-4FE0-AB34-E0C5484C2196}" type="slidenum">
              <a:rPr lang="fr-FR" smtClean="0"/>
            </a:fld>
            <a:endParaRPr lang="fr-FR"/>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1D7961B-3BB3-4DEA-A463-9FB890743E7C}" type="datetimeFigureOut">
              <a:rPr lang="fr-FR" smtClean="0"/>
            </a:fld>
            <a:endParaRPr lang="fr-FR"/>
          </a:p>
        </p:txBody>
      </p:sp>
      <p:sp>
        <p:nvSpPr>
          <p:cNvPr id="5" name="Footer Placeholder 4"/>
          <p:cNvSpPr>
            <a:spLocks noGrp="1"/>
          </p:cNvSpPr>
          <p:nvPr>
            <p:ph type="ftr" sz="quarter" idx="11"/>
          </p:nvPr>
        </p:nvSpPr>
        <p:spPr/>
        <p:txBody>
          <a:bodyPr/>
          <a:lstStyle/>
          <a:p>
            <a:r>
              <a:rPr lang="fr-FR"/>
              <a:t>Projet Professionnel Etudiant PPE 300</a:t>
            </a:r>
            <a:endParaRPr lang="fr-FR"/>
          </a:p>
        </p:txBody>
      </p:sp>
      <p:sp>
        <p:nvSpPr>
          <p:cNvPr id="6" name="Slide Number Placeholder 5"/>
          <p:cNvSpPr>
            <a:spLocks noGrp="1"/>
          </p:cNvSpPr>
          <p:nvPr>
            <p:ph type="sldNum" sz="quarter" idx="12"/>
          </p:nvPr>
        </p:nvSpPr>
        <p:spPr/>
        <p:txBody>
          <a:bodyPr/>
          <a:lstStyle/>
          <a:p>
            <a:fld id="{5CE717D3-91F0-4FE0-AB34-E0C5484C2196}" type="slidenum">
              <a:rPr lang="fr-FR" smtClean="0"/>
            </a:fld>
            <a:endParaRPr lang="fr-F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1D7961B-3BB3-4DEA-A463-9FB890743E7C}" type="datetimeFigureOut">
              <a:rPr lang="fr-FR" smtClean="0"/>
            </a:fld>
            <a:endParaRPr lang="fr-FR"/>
          </a:p>
        </p:txBody>
      </p:sp>
      <p:sp>
        <p:nvSpPr>
          <p:cNvPr id="6" name="Footer Placeholder 5"/>
          <p:cNvSpPr>
            <a:spLocks noGrp="1"/>
          </p:cNvSpPr>
          <p:nvPr>
            <p:ph type="ftr" sz="quarter" idx="11"/>
          </p:nvPr>
        </p:nvSpPr>
        <p:spPr/>
        <p:txBody>
          <a:bodyPr/>
          <a:lstStyle/>
          <a:p>
            <a:r>
              <a:rPr lang="fr-FR"/>
              <a:t>Projet Professionnel Etudiant PPE 300</a:t>
            </a:r>
            <a:endParaRPr lang="fr-FR"/>
          </a:p>
        </p:txBody>
      </p:sp>
      <p:sp>
        <p:nvSpPr>
          <p:cNvPr id="7" name="Slide Number Placeholder 6"/>
          <p:cNvSpPr>
            <a:spLocks noGrp="1"/>
          </p:cNvSpPr>
          <p:nvPr>
            <p:ph type="sldNum" sz="quarter" idx="12"/>
          </p:nvPr>
        </p:nvSpPr>
        <p:spPr/>
        <p:txBody>
          <a:bodyPr/>
          <a:lstStyle/>
          <a:p>
            <a:fld id="{5CE717D3-91F0-4FE0-AB34-E0C5484C2196}" type="slidenum">
              <a:rPr lang="fr-FR" smtClean="0"/>
            </a:fld>
            <a:endParaRPr lang="fr-F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1D7961B-3BB3-4DEA-A463-9FB890743E7C}" type="datetimeFigureOut">
              <a:rPr lang="fr-FR" smtClean="0"/>
            </a:fld>
            <a:endParaRPr lang="fr-FR"/>
          </a:p>
        </p:txBody>
      </p:sp>
      <p:sp>
        <p:nvSpPr>
          <p:cNvPr id="8" name="Footer Placeholder 7"/>
          <p:cNvSpPr>
            <a:spLocks noGrp="1"/>
          </p:cNvSpPr>
          <p:nvPr>
            <p:ph type="ftr" sz="quarter" idx="11"/>
          </p:nvPr>
        </p:nvSpPr>
        <p:spPr/>
        <p:txBody>
          <a:bodyPr/>
          <a:lstStyle/>
          <a:p>
            <a:r>
              <a:rPr lang="fr-FR"/>
              <a:t>Projet Professionnel Etudiant PPE 300</a:t>
            </a:r>
            <a:endParaRPr lang="fr-FR"/>
          </a:p>
        </p:txBody>
      </p:sp>
      <p:sp>
        <p:nvSpPr>
          <p:cNvPr id="9" name="Slide Number Placeholder 8"/>
          <p:cNvSpPr>
            <a:spLocks noGrp="1"/>
          </p:cNvSpPr>
          <p:nvPr>
            <p:ph type="sldNum" sz="quarter" idx="12"/>
          </p:nvPr>
        </p:nvSpPr>
        <p:spPr/>
        <p:txBody>
          <a:bodyPr/>
          <a:lstStyle/>
          <a:p>
            <a:fld id="{5CE717D3-91F0-4FE0-AB34-E0C5484C2196}" type="slidenum">
              <a:rPr lang="fr-FR" smtClean="0"/>
            </a:fld>
            <a:endParaRPr lang="fr-FR"/>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D7961B-3BB3-4DEA-A463-9FB890743E7C}" type="datetimeFigureOut">
              <a:rPr lang="fr-FR" smtClean="0"/>
            </a:fld>
            <a:endParaRPr lang="fr-FR"/>
          </a:p>
        </p:txBody>
      </p:sp>
      <p:sp>
        <p:nvSpPr>
          <p:cNvPr id="4" name="Footer Placeholder 3"/>
          <p:cNvSpPr>
            <a:spLocks noGrp="1"/>
          </p:cNvSpPr>
          <p:nvPr>
            <p:ph type="ftr" sz="quarter" idx="11"/>
          </p:nvPr>
        </p:nvSpPr>
        <p:spPr/>
        <p:txBody>
          <a:bodyPr/>
          <a:lstStyle/>
          <a:p>
            <a:r>
              <a:rPr lang="fr-FR"/>
              <a:t>Projet Professionnel Etudiant PPE 300</a:t>
            </a:r>
            <a:endParaRPr lang="fr-FR"/>
          </a:p>
        </p:txBody>
      </p:sp>
      <p:sp>
        <p:nvSpPr>
          <p:cNvPr id="5" name="Slide Number Placeholder 4"/>
          <p:cNvSpPr>
            <a:spLocks noGrp="1"/>
          </p:cNvSpPr>
          <p:nvPr>
            <p:ph type="sldNum" sz="quarter" idx="12"/>
          </p:nvPr>
        </p:nvSpPr>
        <p:spPr/>
        <p:txBody>
          <a:bodyPr/>
          <a:lstStyle/>
          <a:p>
            <a:fld id="{5CE717D3-91F0-4FE0-AB34-E0C5484C2196}" type="slidenum">
              <a:rPr lang="fr-FR" smtClean="0"/>
            </a:fld>
            <a:endParaRPr lang="fr-FR"/>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D7961B-3BB3-4DEA-A463-9FB890743E7C}" type="datetimeFigureOut">
              <a:rPr lang="fr-FR" smtClean="0"/>
            </a:fld>
            <a:endParaRPr lang="fr-FR"/>
          </a:p>
        </p:txBody>
      </p:sp>
      <p:sp>
        <p:nvSpPr>
          <p:cNvPr id="3" name="Footer Placeholder 2"/>
          <p:cNvSpPr>
            <a:spLocks noGrp="1"/>
          </p:cNvSpPr>
          <p:nvPr>
            <p:ph type="ftr" sz="quarter" idx="11"/>
          </p:nvPr>
        </p:nvSpPr>
        <p:spPr/>
        <p:txBody>
          <a:bodyPr/>
          <a:lstStyle/>
          <a:p>
            <a:r>
              <a:rPr lang="fr-FR"/>
              <a:t>Projet Professionnel Etudiant PPE 300</a:t>
            </a:r>
            <a:endParaRPr lang="fr-FR"/>
          </a:p>
        </p:txBody>
      </p:sp>
      <p:sp>
        <p:nvSpPr>
          <p:cNvPr id="4" name="Slide Number Placeholder 3"/>
          <p:cNvSpPr>
            <a:spLocks noGrp="1"/>
          </p:cNvSpPr>
          <p:nvPr>
            <p:ph type="sldNum" sz="quarter" idx="12"/>
          </p:nvPr>
        </p:nvSpPr>
        <p:spPr/>
        <p:txBody>
          <a:bodyPr/>
          <a:lstStyle/>
          <a:p>
            <a:fld id="{5CE717D3-91F0-4FE0-AB34-E0C5484C2196}" type="slidenum">
              <a:rPr lang="fr-FR" smtClean="0"/>
            </a:fld>
            <a:endParaRPr lang="fr-FR"/>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1D7961B-3BB3-4DEA-A463-9FB890743E7C}" type="datetimeFigureOut">
              <a:rPr lang="fr-FR" smtClean="0"/>
            </a:fld>
            <a:endParaRPr lang="fr-FR"/>
          </a:p>
        </p:txBody>
      </p:sp>
      <p:sp>
        <p:nvSpPr>
          <p:cNvPr id="6" name="Footer Placeholder 5"/>
          <p:cNvSpPr>
            <a:spLocks noGrp="1"/>
          </p:cNvSpPr>
          <p:nvPr>
            <p:ph type="ftr" sz="quarter" idx="11"/>
          </p:nvPr>
        </p:nvSpPr>
        <p:spPr/>
        <p:txBody>
          <a:bodyPr/>
          <a:lstStyle/>
          <a:p>
            <a:r>
              <a:rPr lang="fr-FR"/>
              <a:t>Projet Professionnel Etudiant PPE 300</a:t>
            </a:r>
            <a:endParaRPr lang="fr-FR"/>
          </a:p>
        </p:txBody>
      </p:sp>
      <p:sp>
        <p:nvSpPr>
          <p:cNvPr id="7" name="Slide Number Placeholder 6"/>
          <p:cNvSpPr>
            <a:spLocks noGrp="1"/>
          </p:cNvSpPr>
          <p:nvPr>
            <p:ph type="sldNum" sz="quarter" idx="12"/>
          </p:nvPr>
        </p:nvSpPr>
        <p:spPr/>
        <p:txBody>
          <a:bodyPr/>
          <a:lstStyle/>
          <a:p>
            <a:fld id="{5CE717D3-91F0-4FE0-AB34-E0C5484C2196}" type="slidenum">
              <a:rPr lang="fr-FR" smtClean="0"/>
            </a:fld>
            <a:endParaRPr lang="fr-FR"/>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1D7961B-3BB3-4DEA-A463-9FB890743E7C}" type="datetimeFigureOut">
              <a:rPr lang="fr-FR" smtClean="0"/>
            </a:fld>
            <a:endParaRPr lang="fr-FR"/>
          </a:p>
        </p:txBody>
      </p:sp>
      <p:sp>
        <p:nvSpPr>
          <p:cNvPr id="6" name="Footer Placeholder 5"/>
          <p:cNvSpPr>
            <a:spLocks noGrp="1"/>
          </p:cNvSpPr>
          <p:nvPr>
            <p:ph type="ftr" sz="quarter" idx="11"/>
          </p:nvPr>
        </p:nvSpPr>
        <p:spPr/>
        <p:txBody>
          <a:bodyPr/>
          <a:lstStyle/>
          <a:p>
            <a:r>
              <a:rPr lang="fr-FR"/>
              <a:t>Projet Professionnel Etudiant PPE 300</a:t>
            </a:r>
            <a:endParaRPr lang="fr-FR"/>
          </a:p>
        </p:txBody>
      </p:sp>
      <p:sp>
        <p:nvSpPr>
          <p:cNvPr id="7" name="Slide Number Placeholder 6"/>
          <p:cNvSpPr>
            <a:spLocks noGrp="1"/>
          </p:cNvSpPr>
          <p:nvPr>
            <p:ph type="sldNum" sz="quarter" idx="12"/>
          </p:nvPr>
        </p:nvSpPr>
        <p:spPr/>
        <p:txBody>
          <a:bodyPr/>
          <a:lstStyle/>
          <a:p>
            <a:fld id="{5CE717D3-91F0-4FE0-AB34-E0C5484C2196}" type="slidenum">
              <a:rPr lang="fr-FR" smtClean="0"/>
            </a:fld>
            <a:endParaRPr lang="fr-FR"/>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1D7961B-3BB3-4DEA-A463-9FB890743E7C}" type="datetimeFigureOut">
              <a:rPr lang="fr-FR" smtClean="0"/>
            </a:fld>
            <a:endParaRPr lang="fr-FR"/>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fr-FR"/>
              <a:t>Projet Professionnel Etudiant PPE 300</a:t>
            </a:r>
            <a:endParaRPr lang="fr-FR"/>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5CE717D3-91F0-4FE0-AB34-E0C5484C2196}" type="slidenum">
              <a:rPr lang="fr-FR" smtClean="0"/>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a:gradFill>
                  <a:gsLst>
                    <a:gs pos="0">
                      <a:srgbClr val="14CD68"/>
                    </a:gs>
                    <a:gs pos="100000">
                      <a:srgbClr val="035C7D"/>
                    </a:gs>
                  </a:gsLst>
                  <a:lin scaled="0"/>
                </a:gradFill>
              </a:rPr>
              <a:t>CISCO ISE</a:t>
            </a:r>
            <a:endParaRPr lang="fr-FR" dirty="0">
              <a:gradFill>
                <a:gsLst>
                  <a:gs pos="0">
                    <a:srgbClr val="14CD68"/>
                  </a:gs>
                  <a:gs pos="100000">
                    <a:srgbClr val="035C7D"/>
                  </a:gs>
                </a:gsLst>
                <a:lin scaled="0"/>
              </a:gradFill>
            </a:endParaRPr>
          </a:p>
        </p:txBody>
      </p:sp>
      <p:sp>
        <p:nvSpPr>
          <p:cNvPr id="3" name="Slide Number Placeholder 2"/>
          <p:cNvSpPr>
            <a:spLocks noGrp="1"/>
          </p:cNvSpPr>
          <p:nvPr>
            <p:ph type="sldNum" sz="quarter" idx="4"/>
          </p:nvPr>
        </p:nvSpPr>
        <p:spPr/>
        <p:txBody>
          <a:bodyPr/>
          <a:p>
            <a:fld id="{5CE717D3-91F0-4FE0-AB34-E0C5484C2196}" type="slidenum">
              <a:rPr lang="fr-FR" smtClean="0"/>
            </a:fld>
            <a:endParaRPr lang="fr-FR"/>
          </a:p>
        </p:txBody>
      </p:sp>
      <p:sp>
        <p:nvSpPr>
          <p:cNvPr id="4" name="Footer Placeholder 3"/>
          <p:cNvSpPr>
            <a:spLocks noGrp="1"/>
          </p:cNvSpPr>
          <p:nvPr>
            <p:ph type="ftr" sz="quarter" idx="3"/>
          </p:nvPr>
        </p:nvSpPr>
        <p:spPr/>
        <p:txBody>
          <a:bodyPr/>
          <a:p>
            <a:r>
              <a:rPr lang="fr-FR"/>
              <a:t>Projet Professionnel Etudiant PPE 301</a:t>
            </a:r>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gradFill>
                  <a:gsLst>
                    <a:gs pos="0">
                      <a:srgbClr val="14CD68"/>
                    </a:gs>
                    <a:gs pos="100000">
                      <a:srgbClr val="035C7D"/>
                    </a:gs>
                  </a:gsLst>
                  <a:lin scaled="0"/>
                </a:gradFill>
              </a:rPr>
              <a:t> </a:t>
            </a:r>
            <a:br>
              <a:rPr lang="fr-FR" altLang="en-US" dirty="0">
                <a:gradFill>
                  <a:gsLst>
                    <a:gs pos="0">
                      <a:srgbClr val="14CD68"/>
                    </a:gs>
                    <a:gs pos="100000">
                      <a:srgbClr val="035C7D"/>
                    </a:gs>
                  </a:gsLst>
                  <a:lin scaled="0"/>
                </a:gradFill>
              </a:rPr>
            </a:br>
            <a:br>
              <a:rPr lang="fr-FR" altLang="en-US" dirty="0">
                <a:gradFill>
                  <a:gsLst>
                    <a:gs pos="0">
                      <a:srgbClr val="14CD68"/>
                    </a:gs>
                    <a:gs pos="100000">
                      <a:srgbClr val="035C7D"/>
                    </a:gs>
                  </a:gsLst>
                  <a:lin scaled="0"/>
                </a:gradFill>
              </a:rPr>
            </a:br>
            <a:r>
              <a:rPr lang="fr-FR" altLang="en-US" dirty="0">
                <a:gradFill>
                  <a:gsLst>
                    <a:gs pos="0">
                      <a:srgbClr val="14CD68"/>
                    </a:gs>
                    <a:gs pos="100000">
                      <a:srgbClr val="035C7D"/>
                    </a:gs>
                  </a:gsLst>
                  <a:lin scaled="0"/>
                </a:gradFill>
              </a:rPr>
              <a:t>Protocoles</a:t>
            </a:r>
            <a:br>
              <a:rPr lang="fr-FR" altLang="en-US" dirty="0">
                <a:gradFill>
                  <a:gsLst>
                    <a:gs pos="0">
                      <a:srgbClr val="14CD68"/>
                    </a:gs>
                    <a:gs pos="100000">
                      <a:srgbClr val="035C7D"/>
                    </a:gs>
                  </a:gsLst>
                  <a:lin scaled="0"/>
                </a:gradFill>
              </a:rPr>
            </a:br>
            <a:br>
              <a:rPr lang="fr-FR" altLang="en-US" dirty="0">
                <a:gradFill>
                  <a:gsLst>
                    <a:gs pos="0">
                      <a:srgbClr val="14CD68"/>
                    </a:gs>
                    <a:gs pos="100000">
                      <a:srgbClr val="035C7D"/>
                    </a:gs>
                  </a:gsLst>
                  <a:lin scaled="0"/>
                </a:gradFill>
              </a:rPr>
            </a:br>
            <a:endParaRPr lang="fr-FR" altLang="en-US" dirty="0">
              <a:gradFill>
                <a:gsLst>
                  <a:gs pos="0">
                    <a:srgbClr val="14CD68"/>
                  </a:gs>
                  <a:gs pos="100000">
                    <a:srgbClr val="035C7D"/>
                  </a:gs>
                </a:gsLst>
                <a:lin scaled="0"/>
              </a:gradFill>
            </a:endParaRPr>
          </a:p>
        </p:txBody>
      </p:sp>
      <p:sp>
        <p:nvSpPr>
          <p:cNvPr id="3" name="Content Placeholder 2"/>
          <p:cNvSpPr>
            <a:spLocks noGrp="1"/>
          </p:cNvSpPr>
          <p:nvPr>
            <p:ph idx="1"/>
          </p:nvPr>
        </p:nvSpPr>
        <p:spPr/>
        <p:txBody>
          <a:bodyPr/>
          <a:lstStyle/>
          <a:p>
            <a:pPr marL="0" indent="0" algn="l">
              <a:buFont typeface="Wingdings" panose="05000000000000000000" charset="0"/>
              <a:buNone/>
            </a:pPr>
            <a:r>
              <a:rPr lang="fr-FR" altLang="en-US" sz="2800">
                <a:sym typeface="+mn-ea"/>
              </a:rPr>
              <a:t>ce nom, vous serez alors redirigé vers votre contrôleur de domaine qui traitera la requête.</a:t>
            </a:r>
            <a:endParaRPr lang="fr-FR" altLang="en-US" sz="2800"/>
          </a:p>
          <a:p>
            <a:pPr marL="0" indent="0">
              <a:buFont typeface="Wingdings" panose="05000000000000000000" charset="0"/>
              <a:buNone/>
            </a:pPr>
            <a:endParaRPr lang="fr-FR" altLang="en-US" sz="3200">
              <a:sym typeface="+mn-ea"/>
            </a:endParaRPr>
          </a:p>
          <a:p>
            <a:pPr algn="ctr">
              <a:buFont typeface="Wingdings" panose="05000000000000000000" charset="0"/>
              <a:buChar char="v"/>
            </a:pPr>
            <a:r>
              <a:rPr lang="fr-FR" altLang="en-US" sz="3200" b="1">
                <a:sym typeface="+mn-ea"/>
              </a:rPr>
              <a:t>LDAP: Lightweight Directory Access Protocol</a:t>
            </a:r>
            <a:endParaRPr lang="fr-FR" altLang="en-US" sz="3200"/>
          </a:p>
          <a:p>
            <a:pPr marL="457200" lvl="1" indent="0">
              <a:buFont typeface="Wingdings" panose="05000000000000000000" charset="0"/>
              <a:buNone/>
            </a:pPr>
            <a:r>
              <a:rPr lang="fr-FR" altLang="en-US" sz="3200">
                <a:sym typeface="+mn-ea"/>
              </a:rPr>
              <a:t>	</a:t>
            </a:r>
            <a:r>
              <a:rPr lang="fr-FR" altLang="en-US">
                <a:sym typeface="+mn-ea"/>
              </a:rPr>
              <a:t>Il permet d’accéder au contenu de l’annuaire Active Directory. Pour ce faire, le client doit se conformer au RFC 377.Le partage des informations jugées dangereuses est sécurisé, à travers un condensat de mots de passe chiffrés.</a:t>
            </a:r>
            <a:endParaRPr lang="fr-FR" altLang="en-US">
              <a:sym typeface="+mn-ea"/>
            </a:endParaRPr>
          </a:p>
          <a:p>
            <a:pPr marL="457200" lvl="1" indent="0">
              <a:buFont typeface="Wingdings" panose="05000000000000000000" charset="0"/>
              <a:buNone/>
            </a:pPr>
            <a:endParaRPr lang="fr-FR" altLang="en-US" dirty="0"/>
          </a:p>
          <a:p>
            <a:pPr marL="457200" lvl="1" indent="0">
              <a:buFont typeface="Wingdings" panose="05000000000000000000" charset="0"/>
              <a:buNone/>
            </a:pPr>
            <a:endParaRPr lang="fr-FR" altLang="en-US" sz="3200" dirty="0"/>
          </a:p>
        </p:txBody>
      </p:sp>
      <p:sp>
        <p:nvSpPr>
          <p:cNvPr id="4" name="Slide Number Placeholder 3"/>
          <p:cNvSpPr>
            <a:spLocks noGrp="1"/>
          </p:cNvSpPr>
          <p:nvPr>
            <p:ph type="sldNum" sz="quarter" idx="12"/>
          </p:nvPr>
        </p:nvSpPr>
        <p:spPr/>
        <p:txBody>
          <a:bodyPr/>
          <a:p>
            <a:fld id="{5CE717D3-91F0-4FE0-AB34-E0C5484C2196}" type="slidenum">
              <a:rPr lang="fr-FR" smtClean="0"/>
            </a:fld>
            <a:endParaRPr lang="fr-FR"/>
          </a:p>
        </p:txBody>
      </p:sp>
      <p:sp>
        <p:nvSpPr>
          <p:cNvPr id="5" name="Footer Placeholder 4"/>
          <p:cNvSpPr>
            <a:spLocks noGrp="1"/>
          </p:cNvSpPr>
          <p:nvPr>
            <p:ph type="ftr" sz="quarter" idx="11"/>
          </p:nvPr>
        </p:nvSpPr>
        <p:spPr/>
        <p:txBody>
          <a:bodyPr/>
          <a:p>
            <a:r>
              <a:rPr lang="fr-FR"/>
              <a:t>Projet Professionnel Etudiant PPE 301</a:t>
            </a:r>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a:gradFill>
                  <a:gsLst>
                    <a:gs pos="0">
                      <a:srgbClr val="14CD68"/>
                    </a:gs>
                    <a:gs pos="100000">
                      <a:srgbClr val="035C7D"/>
                    </a:gs>
                  </a:gsLst>
                  <a:lin scaled="0"/>
                </a:gradFill>
              </a:rPr>
              <a:t>Protocoles</a:t>
            </a:r>
            <a:endParaRPr lang="fr-FR" altLang="en-US">
              <a:gradFill>
                <a:gsLst>
                  <a:gs pos="0">
                    <a:srgbClr val="14CD68"/>
                  </a:gs>
                  <a:gs pos="100000">
                    <a:srgbClr val="035C7D"/>
                  </a:gs>
                </a:gsLst>
                <a:lin scaled="0"/>
              </a:gradFill>
            </a:endParaRPr>
          </a:p>
        </p:txBody>
      </p:sp>
      <p:sp>
        <p:nvSpPr>
          <p:cNvPr id="3" name="Content Placeholder 2"/>
          <p:cNvSpPr>
            <a:spLocks noGrp="1"/>
          </p:cNvSpPr>
          <p:nvPr>
            <p:ph idx="1"/>
          </p:nvPr>
        </p:nvSpPr>
        <p:spPr/>
        <p:txBody>
          <a:bodyPr/>
          <a:lstStyle/>
          <a:p>
            <a:pPr lvl="1" algn="ctr">
              <a:buFont typeface="Wingdings" panose="05000000000000000000" charset="0"/>
              <a:buChar char="v"/>
            </a:pPr>
            <a:r>
              <a:rPr lang="fr-FR" altLang="en-US" sz="2800" dirty="0"/>
              <a:t> </a:t>
            </a:r>
            <a:r>
              <a:rPr lang="fr-FR" altLang="en-US" sz="3200" b="1" dirty="0">
                <a:sym typeface="+mn-ea"/>
              </a:rPr>
              <a:t> Kerberos</a:t>
            </a:r>
            <a:endParaRPr lang="fr-FR" altLang="en-US" sz="3200" b="1" dirty="0"/>
          </a:p>
          <a:p>
            <a:pPr marL="1371600" lvl="3" indent="0">
              <a:buFont typeface="Wingdings" panose="05000000000000000000" charset="0"/>
              <a:buNone/>
            </a:pPr>
            <a:r>
              <a:rPr lang="fr-FR" altLang="en-US" sz="2800" dirty="0">
                <a:sym typeface="+mn-ea"/>
              </a:rPr>
              <a:t>Il assure l’authentification de manière sécurisée avec un mécanisme de distribution de clés.</a:t>
            </a:r>
            <a:endParaRPr lang="fr-FR" altLang="en-US" sz="2800" dirty="0"/>
          </a:p>
          <a:p>
            <a:pPr lvl="1" algn="ctr">
              <a:buFont typeface="Wingdings" panose="05000000000000000000" charset="0"/>
              <a:buChar char="v"/>
            </a:pPr>
            <a:r>
              <a:rPr lang="fr-FR" altLang="en-US" dirty="0" smtClean="0"/>
              <a:t> </a:t>
            </a:r>
            <a:r>
              <a:rPr lang="fr-FR" altLang="en-US" sz="3200" b="1" dirty="0" smtClean="0"/>
              <a:t>RADIUS (Remote Authentication Dial-In User Server)</a:t>
            </a:r>
            <a:endParaRPr lang="fr-FR" altLang="en-US" sz="3200" b="1" dirty="0" smtClean="0"/>
          </a:p>
          <a:p>
            <a:pPr marL="1371600" lvl="3" indent="0">
              <a:buFont typeface="Wingdings" panose="05000000000000000000" charset="0"/>
              <a:buNone/>
            </a:pPr>
            <a:r>
              <a:rPr lang="fr-FR" altLang="en-US" sz="2800" dirty="0" smtClean="0"/>
              <a:t>Le protocole RADIUS repose principalement sur un serveur (le serveur RADIUS), relié à une base d'identification (base de données, annuaire LDAP, etc.) et un client RADIUS, appelé NAS (Network Access Server), faisant office d'intermédiaire entre </a:t>
            </a:r>
            <a:endParaRPr lang="fr-FR" altLang="en-US" sz="2800" dirty="0" smtClean="0"/>
          </a:p>
          <a:p>
            <a:pPr lvl="1">
              <a:buFont typeface="Wingdings" panose="05000000000000000000" charset="0"/>
              <a:buChar char="Ø"/>
            </a:pPr>
            <a:endParaRPr lang="fr-FR" altLang="en-US" sz="2400" dirty="0"/>
          </a:p>
        </p:txBody>
      </p:sp>
      <p:sp>
        <p:nvSpPr>
          <p:cNvPr id="4" name="Slide Number Placeholder 3"/>
          <p:cNvSpPr>
            <a:spLocks noGrp="1"/>
          </p:cNvSpPr>
          <p:nvPr>
            <p:ph type="sldNum" sz="quarter" idx="12"/>
          </p:nvPr>
        </p:nvSpPr>
        <p:spPr/>
        <p:txBody>
          <a:bodyPr/>
          <a:p>
            <a:fld id="{5CE717D3-91F0-4FE0-AB34-E0C5484C2196}" type="slidenum">
              <a:rPr lang="fr-FR" smtClean="0"/>
            </a:fld>
            <a:endParaRPr lang="fr-FR"/>
          </a:p>
        </p:txBody>
      </p:sp>
      <p:sp>
        <p:nvSpPr>
          <p:cNvPr id="5" name="Footer Placeholder 4"/>
          <p:cNvSpPr>
            <a:spLocks noGrp="1"/>
          </p:cNvSpPr>
          <p:nvPr>
            <p:ph type="ftr" sz="quarter" idx="11"/>
          </p:nvPr>
        </p:nvSpPr>
        <p:spPr/>
        <p:txBody>
          <a:bodyPr/>
          <a:p>
            <a:r>
              <a:rPr lang="fr-FR"/>
              <a:t>Projet Professionnel Etudiant PPE 301</a:t>
            </a:r>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gradFill>
                  <a:gsLst>
                    <a:gs pos="0">
                      <a:srgbClr val="14CD68"/>
                    </a:gs>
                    <a:gs pos="100000">
                      <a:srgbClr val="035C7D"/>
                    </a:gs>
                  </a:gsLst>
                  <a:lin scaled="0"/>
                </a:gradFill>
              </a:rPr>
              <a:t>Protocoles</a:t>
            </a:r>
            <a:endParaRPr lang="fr-FR">
              <a:gradFill>
                <a:gsLst>
                  <a:gs pos="0">
                    <a:srgbClr val="14CD68"/>
                  </a:gs>
                  <a:gs pos="100000">
                    <a:srgbClr val="035C7D"/>
                  </a:gs>
                </a:gsLst>
                <a:lin scaled="0"/>
              </a:gradFill>
            </a:endParaRPr>
          </a:p>
        </p:txBody>
      </p:sp>
      <p:sp>
        <p:nvSpPr>
          <p:cNvPr id="3" name="Espace réservé du contenu 2"/>
          <p:cNvSpPr>
            <a:spLocks noGrp="1"/>
          </p:cNvSpPr>
          <p:nvPr>
            <p:ph idx="1"/>
          </p:nvPr>
        </p:nvSpPr>
        <p:spPr/>
        <p:txBody>
          <a:bodyPr/>
          <a:lstStyle/>
          <a:p>
            <a:pPr marL="0" lvl="1" indent="0">
              <a:buFont typeface="Wingdings" panose="05000000000000000000" pitchFamily="2" charset="2"/>
              <a:buNone/>
            </a:pPr>
            <a:endParaRPr lang="fr-FR" altLang="en-US" dirty="0"/>
          </a:p>
          <a:p>
            <a:pPr marL="0" lvl="3" indent="0">
              <a:buNone/>
            </a:pPr>
            <a:r>
              <a:rPr lang="fr-FR" altLang="en-US" sz="2800" dirty="0" smtClean="0">
                <a:sym typeface="+mn-ea"/>
              </a:rPr>
              <a:t>l'utilisateur final et le serveur. L'ensemble des transactions entre le client RADIUS et le serveur RADIUS est chiffrée et authentifiée grâce à un secret partagé. </a:t>
            </a:r>
            <a:endParaRPr lang="fr-FR" altLang="en-US" sz="2800" dirty="0" smtClean="0"/>
          </a:p>
          <a:p>
            <a:pPr marL="0" indent="0">
              <a:buNone/>
            </a:pPr>
            <a:endParaRPr lang="fr-FR" altLang="en-US" sz="2800" dirty="0" smtClean="0"/>
          </a:p>
        </p:txBody>
      </p:sp>
      <p:sp>
        <p:nvSpPr>
          <p:cNvPr id="4" name="Slide Number Placeholder 3"/>
          <p:cNvSpPr>
            <a:spLocks noGrp="1"/>
          </p:cNvSpPr>
          <p:nvPr>
            <p:ph type="sldNum" sz="quarter" idx="12"/>
          </p:nvPr>
        </p:nvSpPr>
        <p:spPr/>
        <p:txBody>
          <a:bodyPr/>
          <a:p>
            <a:fld id="{5CE717D3-91F0-4FE0-AB34-E0C5484C2196}" type="slidenum">
              <a:rPr lang="fr-FR" smtClean="0"/>
            </a:fld>
            <a:endParaRPr lang="fr-FR"/>
          </a:p>
        </p:txBody>
      </p:sp>
      <p:sp>
        <p:nvSpPr>
          <p:cNvPr id="5" name="Footer Placeholder 4"/>
          <p:cNvSpPr>
            <a:spLocks noGrp="1"/>
          </p:cNvSpPr>
          <p:nvPr>
            <p:ph type="ftr" sz="quarter" idx="11"/>
          </p:nvPr>
        </p:nvSpPr>
        <p:spPr/>
        <p:txBody>
          <a:bodyPr/>
          <a:p>
            <a:r>
              <a:rPr lang="fr-FR"/>
              <a:t>Projet Professionnel Etudiant PPE 301</a:t>
            </a:r>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gradFill>
                  <a:gsLst>
                    <a:gs pos="0">
                      <a:srgbClr val="14CD68"/>
                    </a:gs>
                    <a:gs pos="100000">
                      <a:srgbClr val="035C7D"/>
                    </a:gs>
                  </a:gsLst>
                  <a:lin scaled="0"/>
                </a:gradFill>
              </a:rPr>
              <a:t>Protocoles</a:t>
            </a:r>
            <a:endParaRPr lang="fr-FR" altLang="en-US">
              <a:gradFill>
                <a:gsLst>
                  <a:gs pos="0">
                    <a:srgbClr val="14CD68"/>
                  </a:gs>
                  <a:gs pos="100000">
                    <a:srgbClr val="035C7D"/>
                  </a:gs>
                </a:gsLst>
                <a:lin scaled="0"/>
              </a:gradFill>
            </a:endParaRPr>
          </a:p>
        </p:txBody>
      </p:sp>
      <p:sp>
        <p:nvSpPr>
          <p:cNvPr id="3" name="Content Placeholder 2"/>
          <p:cNvSpPr>
            <a:spLocks noGrp="1"/>
          </p:cNvSpPr>
          <p:nvPr>
            <p:ph idx="1"/>
          </p:nvPr>
        </p:nvSpPr>
        <p:spPr/>
        <p:txBody>
          <a:bodyPr/>
          <a:p>
            <a:pPr marL="0" indent="0">
              <a:buNone/>
            </a:pPr>
            <a:r>
              <a:rPr lang="fr-FR" altLang="en-US"/>
              <a:t>		2.</a:t>
            </a:r>
            <a:r>
              <a:rPr lang="fr-FR" altLang="en-US" b="1"/>
              <a:t> </a:t>
            </a:r>
            <a:r>
              <a:rPr lang="fr-FR" altLang="en-US" b="1">
                <a:solidFill>
                  <a:schemeClr val="tx1"/>
                </a:solidFill>
              </a:rPr>
              <a:t>Les protocoles utilisés pour ISE</a:t>
            </a:r>
            <a:endParaRPr lang="fr-FR" altLang="en-US" b="1">
              <a:solidFill>
                <a:srgbClr val="FC8D56"/>
              </a:solidFill>
            </a:endParaRPr>
          </a:p>
          <a:p>
            <a:pPr algn="ctr">
              <a:buClr>
                <a:srgbClr val="000000"/>
              </a:buClr>
              <a:buFont typeface="Wingdings" panose="05000000000000000000" charset="0"/>
              <a:buChar char="v"/>
            </a:pPr>
            <a:r>
              <a:rPr lang="fr-FR" altLang="en-US"/>
              <a:t> </a:t>
            </a:r>
            <a:r>
              <a:rPr lang="fr-FR" altLang="en-US" b="1">
                <a:solidFill>
                  <a:schemeClr val="tx1"/>
                </a:solidFill>
              </a:rPr>
              <a:t>PAP: Password Authentication Protocol</a:t>
            </a:r>
            <a:endParaRPr lang="fr-FR" altLang="en-US" b="1">
              <a:solidFill>
                <a:schemeClr val="tx1"/>
              </a:solidFill>
            </a:endParaRPr>
          </a:p>
          <a:p>
            <a:pPr marL="914400" lvl="2" indent="0">
              <a:buFont typeface="Wingdings" panose="05000000000000000000" charset="0"/>
              <a:buNone/>
            </a:pPr>
            <a:r>
              <a:rPr lang="fr-FR" altLang="en-US" sz="2800"/>
              <a:t> PAP est un protocole d’authentification de mot de passe utilisé par les liens PPP pour valider les utilisateurs. L’authentification PAP nécessite que l’appareil appelant saisisse le nom d’utilisateur et le mot de passe. Si les informations d’identification correspondent à la base de données locale de l’appareil appelé ou à la base de données AAA distante, l’accès est autrement refusé.</a:t>
            </a:r>
            <a:endParaRPr lang="fr-FR" altLang="en-US" sz="2800"/>
          </a:p>
        </p:txBody>
      </p:sp>
      <p:sp>
        <p:nvSpPr>
          <p:cNvPr id="4" name="Footer Placeholder 3"/>
          <p:cNvSpPr>
            <a:spLocks noGrp="1"/>
          </p:cNvSpPr>
          <p:nvPr>
            <p:ph type="ftr" sz="quarter" idx="11"/>
          </p:nvPr>
        </p:nvSpPr>
        <p:spPr/>
        <p:txBody>
          <a:bodyPr/>
          <a:p>
            <a:r>
              <a:rPr lang="fr-FR"/>
              <a:t>Projet Professionnel Etudiant PPE 301</a:t>
            </a:r>
            <a:endParaRPr lang="fr-FR"/>
          </a:p>
        </p:txBody>
      </p:sp>
      <p:sp>
        <p:nvSpPr>
          <p:cNvPr id="5" name="Slide Number Placeholder 4"/>
          <p:cNvSpPr>
            <a:spLocks noGrp="1"/>
          </p:cNvSpPr>
          <p:nvPr>
            <p:ph type="sldNum" sz="quarter" idx="12"/>
          </p:nvPr>
        </p:nvSpPr>
        <p:spPr/>
        <p:txBody>
          <a:bodyPr/>
          <a:p>
            <a:fld id="{5CE717D3-91F0-4FE0-AB34-E0C5484C2196}" type="slidenum">
              <a:rPr lang="fr-FR" smtClean="0"/>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gradFill>
                  <a:gsLst>
                    <a:gs pos="0">
                      <a:srgbClr val="14CD68"/>
                    </a:gs>
                    <a:gs pos="100000">
                      <a:srgbClr val="035C7D"/>
                    </a:gs>
                  </a:gsLst>
                  <a:lin scaled="0"/>
                </a:gradFill>
              </a:rPr>
              <a:t>Protocoles</a:t>
            </a:r>
            <a:endParaRPr lang="fr-FR" altLang="en-US">
              <a:gradFill>
                <a:gsLst>
                  <a:gs pos="0">
                    <a:srgbClr val="14CD68"/>
                  </a:gs>
                  <a:gs pos="100000">
                    <a:srgbClr val="035C7D"/>
                  </a:gs>
                </a:gsLst>
                <a:lin scaled="0"/>
              </a:gradFill>
            </a:endParaRPr>
          </a:p>
        </p:txBody>
      </p:sp>
      <p:sp>
        <p:nvSpPr>
          <p:cNvPr id="3" name="Content Placeholder 2"/>
          <p:cNvSpPr>
            <a:spLocks noGrp="1"/>
          </p:cNvSpPr>
          <p:nvPr>
            <p:ph idx="1"/>
          </p:nvPr>
        </p:nvSpPr>
        <p:spPr/>
        <p:txBody>
          <a:bodyPr/>
          <a:p>
            <a:pPr algn="ctr">
              <a:buFont typeface="Wingdings" panose="05000000000000000000" charset="0"/>
              <a:buChar char="v"/>
            </a:pPr>
            <a:r>
              <a:rPr lang="fr-FR" altLang="en-US"/>
              <a:t> </a:t>
            </a:r>
            <a:r>
              <a:rPr lang="fr-FR" altLang="en-US" b="1"/>
              <a:t>CHAP: Challenge-Handshake Authentication Protocol</a:t>
            </a:r>
            <a:endParaRPr lang="fr-FR" altLang="en-US"/>
          </a:p>
          <a:p>
            <a:pPr marL="914400" lvl="2" indent="0">
              <a:buFont typeface="Wingdings" panose="05000000000000000000" charset="0"/>
              <a:buNone/>
            </a:pPr>
            <a:r>
              <a:rPr lang="fr-FR" altLang="en-US" sz="2800"/>
              <a:t>L'authentification CHAP utilise la notion de défi et de réponse, ce qui signifie que le pair (l'authentificateur) défie l'appelant (l'authentifié) de prouver son identité. Le défi comprend un nombre aléatoire et un ID unique généré par l'authentificateur. L'appelant doit utiliser l'ID, le nombre aléatoire et ses informations d'identification de sécurité CHAP pour générer la réponse adéquate (protocole de transfert) à envoyer au pair. </a:t>
            </a:r>
            <a:endParaRPr lang="fr-FR" altLang="en-US" sz="2800"/>
          </a:p>
        </p:txBody>
      </p:sp>
      <p:sp>
        <p:nvSpPr>
          <p:cNvPr id="4" name="Footer Placeholder 3"/>
          <p:cNvSpPr>
            <a:spLocks noGrp="1"/>
          </p:cNvSpPr>
          <p:nvPr>
            <p:ph type="ftr" sz="quarter" idx="11"/>
          </p:nvPr>
        </p:nvSpPr>
        <p:spPr/>
        <p:txBody>
          <a:bodyPr/>
          <a:p>
            <a:r>
              <a:rPr lang="fr-FR"/>
              <a:t>Projet Professionnel Etudiant PPE 301</a:t>
            </a:r>
            <a:endParaRPr lang="fr-FR"/>
          </a:p>
        </p:txBody>
      </p:sp>
      <p:sp>
        <p:nvSpPr>
          <p:cNvPr id="5" name="Slide Number Placeholder 4"/>
          <p:cNvSpPr>
            <a:spLocks noGrp="1"/>
          </p:cNvSpPr>
          <p:nvPr>
            <p:ph type="sldNum" sz="quarter" idx="12"/>
          </p:nvPr>
        </p:nvSpPr>
        <p:spPr/>
        <p:txBody>
          <a:bodyPr/>
          <a:p>
            <a:fld id="{5CE717D3-91F0-4FE0-AB34-E0C5484C2196}" type="slidenum">
              <a:rPr lang="fr-FR" smtClean="0"/>
            </a:fld>
            <a:endParaRPr lang="fr-F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gradFill>
                  <a:gsLst>
                    <a:gs pos="0">
                      <a:srgbClr val="14CD68"/>
                    </a:gs>
                    <a:gs pos="100000">
                      <a:srgbClr val="035C7D"/>
                    </a:gs>
                  </a:gsLst>
                  <a:lin scaled="0"/>
                </a:gradFill>
              </a:rPr>
              <a:t>Protocoles</a:t>
            </a:r>
            <a:endParaRPr lang="fr-FR" altLang="en-US">
              <a:gradFill>
                <a:gsLst>
                  <a:gs pos="0">
                    <a:srgbClr val="14CD68"/>
                  </a:gs>
                  <a:gs pos="100000">
                    <a:srgbClr val="035C7D"/>
                  </a:gs>
                </a:gsLst>
                <a:lin scaled="0"/>
              </a:gradFill>
            </a:endParaRPr>
          </a:p>
        </p:txBody>
      </p:sp>
      <p:sp>
        <p:nvSpPr>
          <p:cNvPr id="3" name="Content Placeholder 2"/>
          <p:cNvSpPr>
            <a:spLocks noGrp="1"/>
          </p:cNvSpPr>
          <p:nvPr>
            <p:ph idx="1"/>
          </p:nvPr>
        </p:nvSpPr>
        <p:spPr/>
        <p:txBody>
          <a:bodyPr/>
          <a:p>
            <a:pPr algn="ctr">
              <a:buFont typeface="Wingdings" panose="05000000000000000000" charset="0"/>
              <a:buChar char="v"/>
            </a:pPr>
            <a:r>
              <a:rPr lang="fr-FR" altLang="en-US"/>
              <a:t> </a:t>
            </a:r>
            <a:r>
              <a:rPr lang="fr-FR" altLang="en-US" b="1"/>
              <a:t>EAP: Extensible Authetication Protocol</a:t>
            </a:r>
            <a:endParaRPr lang="fr-FR" altLang="en-US" b="1"/>
          </a:p>
          <a:p>
            <a:pPr marL="914400" lvl="2" indent="0">
              <a:buFont typeface="Wingdings" panose="05000000000000000000" charset="0"/>
              <a:buNone/>
            </a:pPr>
            <a:r>
              <a:rPr lang="fr-FR" altLang="en-US" sz="2800"/>
              <a:t>Le protocole EAP (Extensible Authentication Protocol) est une infrastructure architecturale qui fournit une extensibilité pour les méthodes d’authentification pour les technologies d’accès réseau protégées couramment utilisées, telles que l’accès sans fil basé sur IEEE 802.1 X, l’accès câblé IEEE 802.1 X et les connexions protocole PPP (PPP), telles que les réseaux privés virtuels (VPN).</a:t>
            </a:r>
            <a:endParaRPr lang="fr-FR" altLang="en-US" sz="2800"/>
          </a:p>
        </p:txBody>
      </p:sp>
      <p:sp>
        <p:nvSpPr>
          <p:cNvPr id="4" name="Footer Placeholder 3"/>
          <p:cNvSpPr>
            <a:spLocks noGrp="1"/>
          </p:cNvSpPr>
          <p:nvPr>
            <p:ph type="ftr" sz="quarter" idx="11"/>
          </p:nvPr>
        </p:nvSpPr>
        <p:spPr/>
        <p:txBody>
          <a:bodyPr/>
          <a:p>
            <a:r>
              <a:rPr lang="fr-FR"/>
              <a:t>Projet Professionnel Etudiant PPE 301</a:t>
            </a:r>
            <a:endParaRPr lang="fr-FR"/>
          </a:p>
        </p:txBody>
      </p:sp>
      <p:sp>
        <p:nvSpPr>
          <p:cNvPr id="5" name="Slide Number Placeholder 4"/>
          <p:cNvSpPr>
            <a:spLocks noGrp="1"/>
          </p:cNvSpPr>
          <p:nvPr>
            <p:ph type="sldNum" sz="quarter" idx="12"/>
          </p:nvPr>
        </p:nvSpPr>
        <p:spPr/>
        <p:txBody>
          <a:bodyPr/>
          <a:p>
            <a:fld id="{5CE717D3-91F0-4FE0-AB34-E0C5484C2196}" type="slidenum">
              <a:rPr lang="fr-FR" smtClean="0"/>
            </a:fld>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gradFill>
                  <a:gsLst>
                    <a:gs pos="0">
                      <a:srgbClr val="14CD68"/>
                    </a:gs>
                    <a:gs pos="100000">
                      <a:srgbClr val="035C7D"/>
                    </a:gs>
                  </a:gsLst>
                  <a:lin scaled="0"/>
                </a:gradFill>
              </a:rPr>
              <a:t>Protocoles</a:t>
            </a:r>
            <a:endParaRPr lang="fr-FR" altLang="en-US">
              <a:gradFill>
                <a:gsLst>
                  <a:gs pos="0">
                    <a:srgbClr val="14CD68"/>
                  </a:gs>
                  <a:gs pos="100000">
                    <a:srgbClr val="035C7D"/>
                  </a:gs>
                </a:gsLst>
                <a:lin scaled="0"/>
              </a:gradFill>
            </a:endParaRPr>
          </a:p>
        </p:txBody>
      </p:sp>
      <p:sp>
        <p:nvSpPr>
          <p:cNvPr id="3" name="Content Placeholder 2"/>
          <p:cNvSpPr>
            <a:spLocks noGrp="1"/>
          </p:cNvSpPr>
          <p:nvPr>
            <p:ph idx="1"/>
          </p:nvPr>
        </p:nvSpPr>
        <p:spPr/>
        <p:txBody>
          <a:bodyPr/>
          <a:p>
            <a:pPr algn="ctr">
              <a:buFont typeface="Wingdings" panose="05000000000000000000" charset="0"/>
              <a:buChar char="v"/>
            </a:pPr>
            <a:r>
              <a:rPr lang="fr-FR" altLang="en-US"/>
              <a:t> </a:t>
            </a:r>
            <a:r>
              <a:rPr lang="fr-FR" altLang="en-US" b="1"/>
              <a:t>AAA : Authentication Autorisation and Accounting</a:t>
            </a:r>
            <a:endParaRPr lang="fr-FR" altLang="en-US"/>
          </a:p>
          <a:p>
            <a:pPr marL="914400" lvl="2" indent="0">
              <a:buFont typeface="Wingdings" panose="05000000000000000000" charset="0"/>
              <a:buNone/>
            </a:pPr>
            <a:r>
              <a:rPr lang="fr-FR" altLang="en-US" sz="2800"/>
              <a:t>C’est un protocole basé sur des échanges de messages entre un client et un serveur. </a:t>
            </a:r>
            <a:endParaRPr lang="fr-FR" altLang="en-US" sz="2800"/>
          </a:p>
          <a:p>
            <a:pPr lvl="2">
              <a:buFont typeface="Arial" panose="020B0604020202020204" pitchFamily="34" charset="0"/>
              <a:buChar char="•"/>
            </a:pPr>
            <a:r>
              <a:rPr lang="fr-FR" altLang="en-US" sz="2800" b="1"/>
              <a:t>Authentication </a:t>
            </a:r>
            <a:r>
              <a:rPr lang="fr-FR" altLang="en-US" sz="2800"/>
              <a:t>: signifie Authentification. Ce processus permet à une entité du réseau informatique de prouver son identité. </a:t>
            </a:r>
            <a:endParaRPr lang="fr-FR" altLang="en-US" sz="2800"/>
          </a:p>
          <a:p>
            <a:pPr lvl="2">
              <a:buFont typeface="Arial" panose="020B0604020202020204" pitchFamily="34" charset="0"/>
              <a:buChar char="•"/>
            </a:pPr>
            <a:r>
              <a:rPr lang="fr-FR" altLang="en-US" sz="2800" b="1"/>
              <a:t>Autorisation </a:t>
            </a:r>
            <a:r>
              <a:rPr lang="fr-FR" altLang="en-US" sz="2800"/>
              <a:t>: L'autorisation permet de déterminer ce que l'entité a le droit de faire. C'est à dire les services et les ressources auxquelles elle peut accéder.  </a:t>
            </a:r>
            <a:endParaRPr lang="fr-FR" altLang="en-US" sz="2800"/>
          </a:p>
        </p:txBody>
      </p:sp>
      <p:sp>
        <p:nvSpPr>
          <p:cNvPr id="4" name="Footer Placeholder 3"/>
          <p:cNvSpPr>
            <a:spLocks noGrp="1"/>
          </p:cNvSpPr>
          <p:nvPr>
            <p:ph type="ftr" sz="quarter" idx="11"/>
          </p:nvPr>
        </p:nvSpPr>
        <p:spPr/>
        <p:txBody>
          <a:bodyPr/>
          <a:p>
            <a:r>
              <a:rPr lang="fr-FR"/>
              <a:t>Projet Professionnel Etudiant PPE 301</a:t>
            </a:r>
            <a:endParaRPr lang="fr-FR"/>
          </a:p>
        </p:txBody>
      </p:sp>
      <p:sp>
        <p:nvSpPr>
          <p:cNvPr id="5" name="Slide Number Placeholder 4"/>
          <p:cNvSpPr>
            <a:spLocks noGrp="1"/>
          </p:cNvSpPr>
          <p:nvPr>
            <p:ph type="sldNum" sz="quarter" idx="12"/>
          </p:nvPr>
        </p:nvSpPr>
        <p:spPr/>
        <p:txBody>
          <a:bodyPr/>
          <a:p>
            <a:fld id="{5CE717D3-91F0-4FE0-AB34-E0C5484C2196}" type="slidenum">
              <a:rPr lang="fr-FR" smtClean="0"/>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gradFill>
                  <a:gsLst>
                    <a:gs pos="0">
                      <a:srgbClr val="14CD68"/>
                    </a:gs>
                    <a:gs pos="100000">
                      <a:srgbClr val="035C7D"/>
                    </a:gs>
                  </a:gsLst>
                  <a:lin scaled="0"/>
                </a:gradFill>
              </a:rPr>
              <a:t>Protocoles</a:t>
            </a:r>
            <a:endParaRPr lang="fr-FR" altLang="en-US">
              <a:gradFill>
                <a:gsLst>
                  <a:gs pos="0">
                    <a:srgbClr val="14CD68"/>
                  </a:gs>
                  <a:gs pos="100000">
                    <a:srgbClr val="035C7D"/>
                  </a:gs>
                </a:gsLst>
                <a:lin scaled="0"/>
              </a:gradFill>
            </a:endParaRPr>
          </a:p>
        </p:txBody>
      </p:sp>
      <p:sp>
        <p:nvSpPr>
          <p:cNvPr id="3" name="Content Placeholder 2"/>
          <p:cNvSpPr>
            <a:spLocks noGrp="1"/>
          </p:cNvSpPr>
          <p:nvPr>
            <p:ph idx="1"/>
          </p:nvPr>
        </p:nvSpPr>
        <p:spPr/>
        <p:txBody>
          <a:bodyPr/>
          <a:p>
            <a:pPr lvl="2"/>
            <a:r>
              <a:rPr lang="fr-FR" altLang="en-US" b="1"/>
              <a:t>Accounting </a:t>
            </a:r>
            <a:r>
              <a:rPr lang="fr-FR" altLang="en-US"/>
              <a:t>: </a:t>
            </a:r>
            <a:r>
              <a:rPr lang="en-US" sz="2800"/>
              <a:t>Authentication signifie Traçabilité. Cela consiste à collecter les informations sur l'utilisation des services et des ressources du réseau. Il peut s'agir entre autre du temps passé sur le réseau par une entité ou de la bande passante utilisée. Ainsi, Il devient possible de générer des rapports, d'effectuer des audit ou de facturer un utilisateur selon sa consommation de ressources</a:t>
            </a:r>
            <a:r>
              <a:rPr lang="en-US"/>
              <a:t>. </a:t>
            </a:r>
            <a:endParaRPr lang="en-US"/>
          </a:p>
        </p:txBody>
      </p:sp>
      <p:sp>
        <p:nvSpPr>
          <p:cNvPr id="4" name="Footer Placeholder 3"/>
          <p:cNvSpPr>
            <a:spLocks noGrp="1"/>
          </p:cNvSpPr>
          <p:nvPr>
            <p:ph type="ftr" sz="quarter" idx="11"/>
          </p:nvPr>
        </p:nvSpPr>
        <p:spPr/>
        <p:txBody>
          <a:bodyPr/>
          <a:p>
            <a:r>
              <a:rPr lang="fr-FR"/>
              <a:t>Projet Professionnel Etudiant PPE 301</a:t>
            </a:r>
            <a:endParaRPr lang="fr-FR"/>
          </a:p>
        </p:txBody>
      </p:sp>
      <p:sp>
        <p:nvSpPr>
          <p:cNvPr id="5" name="Slide Number Placeholder 4"/>
          <p:cNvSpPr>
            <a:spLocks noGrp="1"/>
          </p:cNvSpPr>
          <p:nvPr>
            <p:ph type="sldNum" sz="quarter" idx="12"/>
          </p:nvPr>
        </p:nvSpPr>
        <p:spPr/>
        <p:txBody>
          <a:bodyPr/>
          <a:p>
            <a:fld id="{5CE717D3-91F0-4FE0-AB34-E0C5484C2196}" type="slidenum">
              <a:rPr lang="fr-FR" smtClean="0"/>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gradFill>
                  <a:gsLst>
                    <a:gs pos="0">
                      <a:srgbClr val="14CD68"/>
                    </a:gs>
                    <a:gs pos="100000">
                      <a:srgbClr val="035C7D"/>
                    </a:gs>
                  </a:gsLst>
                  <a:lin scaled="0"/>
                </a:gradFill>
              </a:rPr>
              <a:t>Protocoles</a:t>
            </a:r>
            <a:endParaRPr lang="fr-FR" altLang="en-US">
              <a:gradFill>
                <a:gsLst>
                  <a:gs pos="0">
                    <a:srgbClr val="14CD68"/>
                  </a:gs>
                  <a:gs pos="100000">
                    <a:srgbClr val="035C7D"/>
                  </a:gs>
                </a:gsLst>
                <a:lin scaled="0"/>
              </a:gradFill>
            </a:endParaRPr>
          </a:p>
        </p:txBody>
      </p:sp>
      <p:sp>
        <p:nvSpPr>
          <p:cNvPr id="3" name="Content Placeholder 2"/>
          <p:cNvSpPr>
            <a:spLocks noGrp="1"/>
          </p:cNvSpPr>
          <p:nvPr>
            <p:ph idx="1"/>
          </p:nvPr>
        </p:nvSpPr>
        <p:spPr/>
        <p:txBody>
          <a:bodyPr/>
          <a:p>
            <a:pPr algn="ctr">
              <a:buFont typeface="Wingdings" panose="05000000000000000000" charset="0"/>
              <a:buChar char="v"/>
            </a:pPr>
            <a:r>
              <a:rPr lang="fr-FR" altLang="en-US"/>
              <a:t> </a:t>
            </a:r>
            <a:r>
              <a:rPr lang="fr-FR" altLang="en-US" b="1"/>
              <a:t>PEAP : Protected Extensible Authentication Protocol</a:t>
            </a:r>
            <a:endParaRPr lang="fr-FR" altLang="en-US" b="1"/>
          </a:p>
          <a:p>
            <a:pPr marL="914400" lvl="2" indent="0">
              <a:buFont typeface="Wingdings" panose="05000000000000000000" charset="0"/>
              <a:buNone/>
            </a:pPr>
            <a:r>
              <a:rPr lang="fr-FR" altLang="en-US" sz="2800"/>
              <a:t>C’est un protocole qui fournit des protections pour les canaux de communication dans une méthode EAP (Extensible Authorization Protocol) plus fondamentale.</a:t>
            </a:r>
            <a:endParaRPr lang="fr-FR" altLang="en-US" sz="2800"/>
          </a:p>
          <a:p>
            <a:pPr marL="914400" lvl="2" indent="0">
              <a:buFont typeface="Wingdings" panose="05000000000000000000" charset="0"/>
              <a:buNone/>
            </a:pPr>
            <a:r>
              <a:rPr lang="fr-FR" altLang="en-US" sz="2800"/>
              <a:t>PEAP fournit une structure de sécurité de couche de transport là où elle est nécessaire dans EAP. Il utilise à cette fin un certificat de chiffrement à clé publique. Les certificats de clé publique côté serveur authentifient les serveurs.</a:t>
            </a:r>
            <a:endParaRPr lang="fr-FR" altLang="en-US" sz="2800"/>
          </a:p>
        </p:txBody>
      </p:sp>
      <p:sp>
        <p:nvSpPr>
          <p:cNvPr id="4" name="Footer Placeholder 3"/>
          <p:cNvSpPr>
            <a:spLocks noGrp="1"/>
          </p:cNvSpPr>
          <p:nvPr>
            <p:ph type="ftr" sz="quarter" idx="11"/>
          </p:nvPr>
        </p:nvSpPr>
        <p:spPr/>
        <p:txBody>
          <a:bodyPr/>
          <a:p>
            <a:r>
              <a:rPr lang="fr-FR"/>
              <a:t>Projet Professionnel Etudiant PPE 301</a:t>
            </a:r>
            <a:endParaRPr lang="fr-FR"/>
          </a:p>
        </p:txBody>
      </p:sp>
      <p:sp>
        <p:nvSpPr>
          <p:cNvPr id="5" name="Slide Number Placeholder 4"/>
          <p:cNvSpPr>
            <a:spLocks noGrp="1"/>
          </p:cNvSpPr>
          <p:nvPr>
            <p:ph type="sldNum" sz="quarter" idx="12"/>
          </p:nvPr>
        </p:nvSpPr>
        <p:spPr/>
        <p:txBody>
          <a:bodyPr/>
          <a:p>
            <a:fld id="{5CE717D3-91F0-4FE0-AB34-E0C5484C2196}" type="slidenum">
              <a:rPr lang="fr-FR" smtClean="0"/>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gradFill>
                  <a:gsLst>
                    <a:gs pos="0">
                      <a:srgbClr val="14CD68"/>
                    </a:gs>
                    <a:gs pos="100000">
                      <a:srgbClr val="035C7D"/>
                    </a:gs>
                  </a:gsLst>
                  <a:lin scaled="0"/>
                </a:gradFill>
              </a:rPr>
              <a:t>Protocoles</a:t>
            </a:r>
            <a:endParaRPr lang="fr-FR" altLang="en-US">
              <a:gradFill>
                <a:gsLst>
                  <a:gs pos="0">
                    <a:srgbClr val="14CD68"/>
                  </a:gs>
                  <a:gs pos="100000">
                    <a:srgbClr val="035C7D"/>
                  </a:gs>
                </a:gsLst>
                <a:lin scaled="0"/>
              </a:gradFill>
            </a:endParaRPr>
          </a:p>
        </p:txBody>
      </p:sp>
      <p:sp>
        <p:nvSpPr>
          <p:cNvPr id="3" name="Content Placeholder 2"/>
          <p:cNvSpPr>
            <a:spLocks noGrp="1"/>
          </p:cNvSpPr>
          <p:nvPr>
            <p:ph idx="1"/>
          </p:nvPr>
        </p:nvSpPr>
        <p:spPr/>
        <p:txBody>
          <a:bodyPr/>
          <a:p>
            <a:pPr algn="ctr">
              <a:buFont typeface="Wingdings" panose="05000000000000000000" charset="0"/>
              <a:buChar char="v"/>
            </a:pPr>
            <a:r>
              <a:rPr lang="fr-FR" altLang="en-US" b="1"/>
              <a:t> EAP-TLS : Extensible Authentication Protocol - Transport Layer Security </a:t>
            </a:r>
            <a:endParaRPr lang="fr-FR" altLang="en-US" b="1"/>
          </a:p>
          <a:p>
            <a:pPr marL="0" indent="0">
              <a:buFont typeface="Wingdings" panose="05000000000000000000" charset="0"/>
              <a:buNone/>
            </a:pPr>
            <a:r>
              <a:rPr lang="fr-FR" altLang="en-US"/>
              <a:t>	 </a:t>
            </a:r>
            <a:r>
              <a:rPr lang="fr-FR" altLang="en-US" sz="2800"/>
              <a:t>C’est une norme ouverte IETF définie dans la RFC 	5216. Plus familièrement, EAP-TLS est le protocole 	d'authentification le plus couramment déployé sur les 	réseaux WPA2-Enterprise pour permettre l'utilisation 	de X.509 numérique. certificats d'authentification</a:t>
            </a:r>
            <a:endParaRPr lang="fr-FR" altLang="en-US" sz="2800"/>
          </a:p>
          <a:p>
            <a:pPr marL="0" indent="0">
              <a:buFont typeface="Wingdings" panose="05000000000000000000" charset="0"/>
              <a:buNone/>
            </a:pPr>
            <a:endParaRPr lang="fr-FR" altLang="en-US"/>
          </a:p>
          <a:p>
            <a:pPr marL="0" indent="0">
              <a:buFont typeface="Wingdings" panose="05000000000000000000" charset="0"/>
              <a:buNone/>
            </a:pPr>
            <a:endParaRPr lang="fr-FR" altLang="en-US"/>
          </a:p>
          <a:p>
            <a:pPr>
              <a:buFont typeface="Wingdings" panose="05000000000000000000" charset="0"/>
              <a:buChar char="v"/>
            </a:pPr>
            <a:endParaRPr lang="fr-FR" altLang="en-US"/>
          </a:p>
        </p:txBody>
      </p:sp>
      <p:sp>
        <p:nvSpPr>
          <p:cNvPr id="4" name="Footer Placeholder 3"/>
          <p:cNvSpPr>
            <a:spLocks noGrp="1"/>
          </p:cNvSpPr>
          <p:nvPr>
            <p:ph type="ftr" sz="quarter" idx="11"/>
          </p:nvPr>
        </p:nvSpPr>
        <p:spPr/>
        <p:txBody>
          <a:bodyPr/>
          <a:p>
            <a:r>
              <a:rPr lang="fr-FR"/>
              <a:t>Projet Professionnel Etudiant PPE 301</a:t>
            </a:r>
            <a:endParaRPr lang="fr-FR"/>
          </a:p>
        </p:txBody>
      </p:sp>
      <p:sp>
        <p:nvSpPr>
          <p:cNvPr id="5" name="Slide Number Placeholder 4"/>
          <p:cNvSpPr>
            <a:spLocks noGrp="1"/>
          </p:cNvSpPr>
          <p:nvPr>
            <p:ph type="sldNum" sz="quarter" idx="12"/>
          </p:nvPr>
        </p:nvSpPr>
        <p:spPr/>
        <p:txBody>
          <a:bodyPr/>
          <a:p>
            <a:fld id="{5CE717D3-91F0-4FE0-AB34-E0C5484C2196}" type="slidenum">
              <a:rPr lang="fr-FR" smtClean="0"/>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gradFill>
                  <a:gsLst>
                    <a:gs pos="0">
                      <a:srgbClr val="14CD68"/>
                    </a:gs>
                    <a:gs pos="100000">
                      <a:srgbClr val="035C7D"/>
                    </a:gs>
                  </a:gsLst>
                  <a:lin scaled="0"/>
                </a:gradFill>
              </a:rPr>
              <a:t>Membres de l’</a:t>
            </a:r>
            <a:r>
              <a:rPr lang="fr-FR" dirty="0" err="1" smtClean="0">
                <a:gradFill>
                  <a:gsLst>
                    <a:gs pos="0">
                      <a:srgbClr val="14CD68"/>
                    </a:gs>
                    <a:gs pos="100000">
                      <a:srgbClr val="035C7D"/>
                    </a:gs>
                  </a:gsLst>
                  <a:lin scaled="0"/>
                </a:gradFill>
              </a:rPr>
              <a:t>equipe</a:t>
            </a:r>
            <a:endParaRPr lang="fr-FR" dirty="0" err="1" smtClean="0">
              <a:gradFill>
                <a:gsLst>
                  <a:gs pos="0">
                    <a:srgbClr val="14CD68"/>
                  </a:gs>
                  <a:gs pos="100000">
                    <a:srgbClr val="035C7D"/>
                  </a:gs>
                </a:gsLst>
                <a:lin scaled="0"/>
              </a:gradFill>
            </a:endParaRPr>
          </a:p>
        </p:txBody>
      </p:sp>
      <p:sp>
        <p:nvSpPr>
          <p:cNvPr id="3" name="Espace réservé du contenu 2"/>
          <p:cNvSpPr>
            <a:spLocks noGrp="1"/>
          </p:cNvSpPr>
          <p:nvPr>
            <p:ph idx="1"/>
          </p:nvPr>
        </p:nvSpPr>
        <p:spPr/>
        <p:txBody>
          <a:bodyPr/>
          <a:lstStyle/>
          <a:p>
            <a:pPr>
              <a:buFont typeface="Arial" panose="020B0604020202020204" pitchFamily="34" charset="0"/>
              <a:buChar char="•"/>
            </a:pPr>
            <a:endParaRPr lang="fr-FR" dirty="0" smtClean="0"/>
          </a:p>
          <a:p>
            <a:pPr>
              <a:buFont typeface="Arial" panose="020B0604020202020204" pitchFamily="34" charset="0"/>
              <a:buChar char="•"/>
            </a:pPr>
            <a:r>
              <a:rPr lang="fr-FR" sz="2800" dirty="0" smtClean="0">
                <a:sym typeface="+mn-ea"/>
              </a:rPr>
              <a:t>Abla Mawussi Débora </a:t>
            </a:r>
            <a:r>
              <a:rPr lang="fr-FR" sz="2800" dirty="0" smtClean="0">
                <a:sym typeface="+mn-ea"/>
              </a:rPr>
              <a:t>KOGBE</a:t>
            </a:r>
            <a:endParaRPr lang="fr-FR" sz="2800" dirty="0" smtClean="0">
              <a:sym typeface="+mn-ea"/>
            </a:endParaRPr>
          </a:p>
          <a:p>
            <a:pPr>
              <a:buFont typeface="Arial" panose="020B0604020202020204" pitchFamily="34" charset="0"/>
              <a:buChar char="•"/>
            </a:pPr>
            <a:r>
              <a:rPr lang="fr-FR" sz="2800" dirty="0" smtClean="0">
                <a:sym typeface="+mn-ea"/>
              </a:rPr>
              <a:t>Amos Kokou</a:t>
            </a:r>
            <a:r>
              <a:rPr lang="en-US" altLang="fr-FR" sz="2800" dirty="0" smtClean="0">
                <a:sym typeface="+mn-ea"/>
              </a:rPr>
              <a:t> </a:t>
            </a:r>
            <a:r>
              <a:rPr lang="fr-FR" sz="2800" dirty="0" smtClean="0">
                <a:sym typeface="+mn-ea"/>
              </a:rPr>
              <a:t>KOUGBLENOU</a:t>
            </a:r>
            <a:endParaRPr lang="fr-FR" sz="2800" dirty="0" smtClean="0">
              <a:sym typeface="+mn-ea"/>
            </a:endParaRPr>
          </a:p>
          <a:p>
            <a:pPr>
              <a:buFont typeface="Arial" panose="020B0604020202020204" pitchFamily="34" charset="0"/>
              <a:buChar char="•"/>
            </a:pPr>
            <a:r>
              <a:rPr lang="en-US" altLang="fr-FR" sz="2800" dirty="0" smtClean="0"/>
              <a:t>Yawa Rita-Manuela </a:t>
            </a:r>
            <a:r>
              <a:rPr lang="en-US" altLang="fr-FR" sz="2800" dirty="0" smtClean="0">
                <a:sym typeface="+mn-ea"/>
              </a:rPr>
              <a:t>TOGBE</a:t>
            </a:r>
            <a:endParaRPr lang="fr-FR" sz="2800" dirty="0" smtClean="0"/>
          </a:p>
          <a:p>
            <a:pPr lvl="8" algn="just">
              <a:buFont typeface="Arial" panose="020B0604020202020204" pitchFamily="34" charset="0"/>
              <a:buChar char="•"/>
            </a:pPr>
            <a:endParaRPr lang="fr-FR" sz="2800" dirty="0" smtClean="0"/>
          </a:p>
          <a:p>
            <a:pPr>
              <a:buFont typeface="Arial" panose="020B0604020202020204" pitchFamily="34" charset="0"/>
              <a:buChar char="•"/>
            </a:pPr>
            <a:endParaRPr lang="fr-FR" dirty="0" smtClean="0"/>
          </a:p>
          <a:p>
            <a:pPr algn="r">
              <a:buFont typeface="Arial" panose="020B0604020202020204" pitchFamily="34" charset="0"/>
              <a:buChar char="•"/>
            </a:pPr>
            <a:endParaRPr lang="fr-FR" dirty="0" smtClean="0"/>
          </a:p>
          <a:p>
            <a:pPr algn="r">
              <a:buFont typeface="Arial" panose="020B0604020202020204" pitchFamily="34" charset="0"/>
              <a:buChar char="•"/>
            </a:pPr>
            <a:endParaRPr lang="fr-FR" dirty="0" smtClean="0"/>
          </a:p>
          <a:p>
            <a:pPr marL="0" indent="0">
              <a:buNone/>
            </a:pPr>
            <a:endParaRPr lang="fr-FR" dirty="0"/>
          </a:p>
        </p:txBody>
      </p:sp>
      <p:sp>
        <p:nvSpPr>
          <p:cNvPr id="4" name="Slide Number Placeholder 3"/>
          <p:cNvSpPr>
            <a:spLocks noGrp="1"/>
          </p:cNvSpPr>
          <p:nvPr>
            <p:ph type="sldNum" sz="quarter" idx="12"/>
          </p:nvPr>
        </p:nvSpPr>
        <p:spPr/>
        <p:txBody>
          <a:bodyPr/>
          <a:p>
            <a:fld id="{5CE717D3-91F0-4FE0-AB34-E0C5484C2196}" type="slidenum">
              <a:rPr lang="fr-FR" smtClean="0"/>
            </a:fld>
            <a:endParaRPr lang="fr-FR"/>
          </a:p>
        </p:txBody>
      </p:sp>
      <p:sp>
        <p:nvSpPr>
          <p:cNvPr id="5" name="Footer Placeholder 4"/>
          <p:cNvSpPr>
            <a:spLocks noGrp="1"/>
          </p:cNvSpPr>
          <p:nvPr>
            <p:ph type="ftr" sz="quarter" idx="11"/>
          </p:nvPr>
        </p:nvSpPr>
        <p:spPr/>
        <p:txBody>
          <a:bodyPr/>
          <a:p>
            <a:r>
              <a:rPr lang="fr-FR"/>
              <a:t>Projet Professionnel Etudiant PPE 301</a:t>
            </a:r>
            <a:endParaRPr lang="fr-F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gradFill>
                  <a:gsLst>
                    <a:gs pos="0">
                      <a:srgbClr val="14CD68"/>
                    </a:gs>
                    <a:gs pos="100000">
                      <a:srgbClr val="035C7D"/>
                    </a:gs>
                  </a:gsLst>
                  <a:lin scaled="0"/>
                </a:gradFill>
              </a:rPr>
              <a:t>Protocoles</a:t>
            </a:r>
            <a:endParaRPr lang="fr-FR" altLang="en-US">
              <a:gradFill>
                <a:gsLst>
                  <a:gs pos="0">
                    <a:srgbClr val="14CD68"/>
                  </a:gs>
                  <a:gs pos="100000">
                    <a:srgbClr val="035C7D"/>
                  </a:gs>
                </a:gsLst>
                <a:lin scaled="0"/>
              </a:gradFill>
            </a:endParaRPr>
          </a:p>
        </p:txBody>
      </p:sp>
      <p:sp>
        <p:nvSpPr>
          <p:cNvPr id="3" name="Content Placeholder 2"/>
          <p:cNvSpPr>
            <a:spLocks noGrp="1"/>
          </p:cNvSpPr>
          <p:nvPr>
            <p:ph idx="1"/>
          </p:nvPr>
        </p:nvSpPr>
        <p:spPr/>
        <p:txBody>
          <a:bodyPr/>
          <a:p>
            <a:pPr algn="ctr">
              <a:buFont typeface="Wingdings" panose="05000000000000000000" charset="0"/>
              <a:buChar char="v"/>
            </a:pPr>
            <a:r>
              <a:rPr lang="fr-FR" altLang="en-US"/>
              <a:t> </a:t>
            </a:r>
            <a:r>
              <a:rPr lang="fr-FR" altLang="en-US" b="1"/>
              <a:t>LEAP: Lightweight Extensible Authentication Protocol</a:t>
            </a:r>
            <a:endParaRPr lang="fr-FR" altLang="en-US" b="1"/>
          </a:p>
          <a:p>
            <a:pPr marL="0" indent="0">
              <a:buFont typeface="Wingdings" panose="05000000000000000000" charset="0"/>
              <a:buNone/>
            </a:pPr>
            <a:r>
              <a:rPr lang="fr-FR" altLang="en-US"/>
              <a:t>	</a:t>
            </a:r>
            <a:r>
              <a:rPr lang="fr-FR" altLang="en-US" sz="2800"/>
              <a:t>C’est un protocole déterministe de gestion de clés pour les réseaux de capteurs sans-fils. Le mécanisme de gestion de clés fourni par LEAP support le traitement interne "in-network processing" tout en limitant l'impact de sécurité d'un noeud compromis sur son voisinage immédiat dans le réseau.</a:t>
            </a:r>
            <a:endParaRPr lang="fr-FR" altLang="en-US" sz="2800"/>
          </a:p>
          <a:p>
            <a:pPr marL="0" indent="0">
              <a:buFont typeface="Wingdings" panose="05000000000000000000" charset="0"/>
              <a:buNone/>
            </a:pPr>
            <a:endParaRPr lang="fr-FR" altLang="en-US" sz="2800"/>
          </a:p>
        </p:txBody>
      </p:sp>
      <p:sp>
        <p:nvSpPr>
          <p:cNvPr id="4" name="Footer Placeholder 3"/>
          <p:cNvSpPr>
            <a:spLocks noGrp="1"/>
          </p:cNvSpPr>
          <p:nvPr>
            <p:ph type="ftr" sz="quarter" idx="11"/>
          </p:nvPr>
        </p:nvSpPr>
        <p:spPr/>
        <p:txBody>
          <a:bodyPr/>
          <a:p>
            <a:r>
              <a:rPr lang="fr-FR"/>
              <a:t>Projet Professionnel Etudiant PPE 301</a:t>
            </a:r>
            <a:endParaRPr lang="fr-FR"/>
          </a:p>
        </p:txBody>
      </p:sp>
      <p:sp>
        <p:nvSpPr>
          <p:cNvPr id="5" name="Slide Number Placeholder 4"/>
          <p:cNvSpPr>
            <a:spLocks noGrp="1"/>
          </p:cNvSpPr>
          <p:nvPr>
            <p:ph type="sldNum" sz="quarter" idx="12"/>
          </p:nvPr>
        </p:nvSpPr>
        <p:spPr/>
        <p:txBody>
          <a:bodyPr/>
          <a:p>
            <a:fld id="{5CE717D3-91F0-4FE0-AB34-E0C5484C2196}" type="slidenum">
              <a:rPr lang="fr-FR" smtClean="0"/>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gradFill>
                  <a:gsLst>
                    <a:gs pos="0">
                      <a:srgbClr val="14CD68"/>
                    </a:gs>
                    <a:gs pos="100000">
                      <a:srgbClr val="035C7D"/>
                    </a:gs>
                  </a:gsLst>
                  <a:lin scaled="0"/>
                </a:gradFill>
              </a:rPr>
              <a:t>Architecture</a:t>
            </a:r>
            <a:endParaRPr lang="fr-FR" altLang="en-US">
              <a:gradFill>
                <a:gsLst>
                  <a:gs pos="0">
                    <a:srgbClr val="14CD68"/>
                  </a:gs>
                  <a:gs pos="100000">
                    <a:srgbClr val="035C7D"/>
                  </a:gs>
                </a:gsLst>
                <a:lin scaled="0"/>
              </a:gradFill>
            </a:endParaRPr>
          </a:p>
        </p:txBody>
      </p:sp>
      <p:sp>
        <p:nvSpPr>
          <p:cNvPr id="4" name="Footer Placeholder 3"/>
          <p:cNvSpPr>
            <a:spLocks noGrp="1"/>
          </p:cNvSpPr>
          <p:nvPr>
            <p:ph type="ftr" sz="quarter" idx="11"/>
          </p:nvPr>
        </p:nvSpPr>
        <p:spPr/>
        <p:txBody>
          <a:bodyPr/>
          <a:p>
            <a:r>
              <a:rPr lang="fr-FR"/>
              <a:t>Projet Professionnel Etudiant PPE 301</a:t>
            </a:r>
            <a:endParaRPr lang="fr-FR"/>
          </a:p>
        </p:txBody>
      </p:sp>
      <p:sp>
        <p:nvSpPr>
          <p:cNvPr id="5" name="Slide Number Placeholder 4"/>
          <p:cNvSpPr>
            <a:spLocks noGrp="1"/>
          </p:cNvSpPr>
          <p:nvPr>
            <p:ph type="sldNum" sz="quarter" idx="12"/>
          </p:nvPr>
        </p:nvSpPr>
        <p:spPr/>
        <p:txBody>
          <a:bodyPr/>
          <a:p>
            <a:fld id="{5CE717D3-91F0-4FE0-AB34-E0C5484C2196}" type="slidenum">
              <a:rPr lang="fr-FR" smtClean="0"/>
            </a:fld>
            <a:endParaRPr lang="fr-FR"/>
          </a:p>
        </p:txBody>
      </p:sp>
      <p:pic>
        <p:nvPicPr>
          <p:cNvPr id="6" name="Content Placeholder 5"/>
          <p:cNvPicPr>
            <a:picLocks noChangeAspect="1"/>
          </p:cNvPicPr>
          <p:nvPr>
            <p:ph idx="1"/>
          </p:nvPr>
        </p:nvPicPr>
        <p:blipFill>
          <a:blip r:embed="rId1"/>
          <a:stretch>
            <a:fillRect/>
          </a:stretch>
        </p:blipFill>
        <p:spPr>
          <a:xfrm>
            <a:off x="1361440" y="1600200"/>
            <a:ext cx="10026650" cy="45262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3865" y="2191068"/>
            <a:ext cx="10972800" cy="1143000"/>
          </a:xfrm>
        </p:spPr>
        <p:txBody>
          <a:bodyPr/>
          <a:p>
            <a:r>
              <a:rPr lang="fr-FR" altLang="en-US"/>
              <a:t>Merci!!!</a:t>
            </a:r>
            <a:endParaRPr lang="fr-FR" altLang="en-US"/>
          </a:p>
        </p:txBody>
      </p:sp>
      <p:sp>
        <p:nvSpPr>
          <p:cNvPr id="4" name="Footer Placeholder 3"/>
          <p:cNvSpPr>
            <a:spLocks noGrp="1"/>
          </p:cNvSpPr>
          <p:nvPr>
            <p:ph type="ftr" sz="quarter" idx="11"/>
          </p:nvPr>
        </p:nvSpPr>
        <p:spPr/>
        <p:txBody>
          <a:bodyPr/>
          <a:p>
            <a:r>
              <a:rPr lang="fr-FR"/>
              <a:t>Projet Professionnel Etudiant PPE 301</a:t>
            </a:r>
            <a:endParaRPr lang="fr-FR"/>
          </a:p>
        </p:txBody>
      </p:sp>
      <p:sp>
        <p:nvSpPr>
          <p:cNvPr id="5" name="Slide Number Placeholder 4"/>
          <p:cNvSpPr>
            <a:spLocks noGrp="1"/>
          </p:cNvSpPr>
          <p:nvPr>
            <p:ph type="sldNum" sz="quarter" idx="12"/>
          </p:nvPr>
        </p:nvSpPr>
        <p:spPr/>
        <p:txBody>
          <a:bodyPr/>
          <a:p>
            <a:fld id="{5CE717D3-91F0-4FE0-AB34-E0C5484C2196}" type="slidenum">
              <a:rPr lang="fr-FR" smtClean="0"/>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gradFill>
                  <a:gsLst>
                    <a:gs pos="0">
                      <a:srgbClr val="14CD68"/>
                    </a:gs>
                    <a:gs pos="100000">
                      <a:srgbClr val="035C7D"/>
                    </a:gs>
                  </a:gsLst>
                  <a:lin scaled="0"/>
                </a:gradFill>
              </a:rPr>
              <a:t>SOMMAIRE</a:t>
            </a:r>
            <a:endParaRPr lang="fr-FR" dirty="0" smtClean="0">
              <a:gradFill>
                <a:gsLst>
                  <a:gs pos="0">
                    <a:srgbClr val="14CD68"/>
                  </a:gs>
                  <a:gs pos="100000">
                    <a:srgbClr val="035C7D"/>
                  </a:gs>
                </a:gsLst>
                <a:lin scaled="0"/>
              </a:gradFill>
            </a:endParaRPr>
          </a:p>
        </p:txBody>
      </p:sp>
      <p:sp>
        <p:nvSpPr>
          <p:cNvPr id="3" name="Espace réservé du contenu 2"/>
          <p:cNvSpPr>
            <a:spLocks noGrp="1"/>
          </p:cNvSpPr>
          <p:nvPr>
            <p:ph idx="1"/>
          </p:nvPr>
        </p:nvSpPr>
        <p:spPr/>
        <p:txBody>
          <a:bodyPr/>
          <a:lstStyle/>
          <a:p>
            <a:pPr marL="571500" indent="-571500">
              <a:buFont typeface="+mj-lt"/>
              <a:buAutoNum type="romanUcPeriod"/>
            </a:pPr>
            <a:r>
              <a:rPr lang="fr-FR" dirty="0" smtClean="0"/>
              <a:t>C’est quoi le NAC?</a:t>
            </a:r>
            <a:endParaRPr lang="fr-FR" dirty="0" smtClean="0"/>
          </a:p>
          <a:p>
            <a:pPr marL="571500" indent="-571500">
              <a:buFont typeface="+mj-lt"/>
              <a:buAutoNum type="romanUcPeriod"/>
            </a:pPr>
            <a:r>
              <a:rPr lang="fr-FR" dirty="0" smtClean="0">
                <a:sym typeface="+mn-ea"/>
              </a:rPr>
              <a:t>ISE, Définition et importance</a:t>
            </a:r>
            <a:endParaRPr lang="fr-FR" dirty="0" smtClean="0"/>
          </a:p>
          <a:p>
            <a:pPr marL="571500" indent="-571500">
              <a:buFont typeface="+mj-lt"/>
              <a:buAutoNum type="romanUcPeriod"/>
            </a:pPr>
            <a:r>
              <a:rPr lang="fr-FR" dirty="0" smtClean="0">
                <a:sym typeface="+mn-ea"/>
              </a:rPr>
              <a:t>Protocoles</a:t>
            </a:r>
            <a:endParaRPr lang="fr-FR" dirty="0" smtClean="0"/>
          </a:p>
          <a:p>
            <a:pPr marL="571500" indent="-571500">
              <a:buFont typeface="+mj-lt"/>
              <a:buAutoNum type="romanUcPeriod"/>
            </a:pPr>
            <a:r>
              <a:rPr lang="fr-FR" dirty="0" smtClean="0">
                <a:sym typeface="+mn-ea"/>
              </a:rPr>
              <a:t>Architecture</a:t>
            </a:r>
            <a:endParaRPr lang="fr-FR" dirty="0"/>
          </a:p>
        </p:txBody>
      </p:sp>
      <p:sp>
        <p:nvSpPr>
          <p:cNvPr id="4" name="Slide Number Placeholder 3"/>
          <p:cNvSpPr>
            <a:spLocks noGrp="1"/>
          </p:cNvSpPr>
          <p:nvPr>
            <p:ph type="sldNum" sz="quarter" idx="12"/>
          </p:nvPr>
        </p:nvSpPr>
        <p:spPr/>
        <p:txBody>
          <a:bodyPr/>
          <a:p>
            <a:fld id="{5CE717D3-91F0-4FE0-AB34-E0C5484C2196}" type="slidenum">
              <a:rPr lang="fr-FR" smtClean="0"/>
            </a:fld>
            <a:endParaRPr lang="fr-FR"/>
          </a:p>
        </p:txBody>
      </p:sp>
      <p:sp>
        <p:nvSpPr>
          <p:cNvPr id="5" name="Footer Placeholder 4"/>
          <p:cNvSpPr>
            <a:spLocks noGrp="1"/>
          </p:cNvSpPr>
          <p:nvPr>
            <p:ph type="ftr" sz="quarter" idx="11"/>
          </p:nvPr>
        </p:nvSpPr>
        <p:spPr/>
        <p:txBody>
          <a:bodyPr/>
          <a:p>
            <a:r>
              <a:rPr lang="fr-FR"/>
              <a:t>Projet Professionnel Etudiant PPE 301</a:t>
            </a:r>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gradFill>
                  <a:gsLst>
                    <a:gs pos="0">
                      <a:srgbClr val="14CD68"/>
                    </a:gs>
                    <a:gs pos="100000">
                      <a:srgbClr val="035C7D"/>
                    </a:gs>
                  </a:gsLst>
                  <a:lin scaled="0"/>
                </a:gradFill>
              </a:rPr>
              <a:t>C’est quoi le NAC?</a:t>
            </a:r>
            <a:endParaRPr lang="fr-FR" altLang="en-US">
              <a:gradFill>
                <a:gsLst>
                  <a:gs pos="0">
                    <a:srgbClr val="14CD68"/>
                  </a:gs>
                  <a:gs pos="100000">
                    <a:srgbClr val="035C7D"/>
                  </a:gs>
                </a:gsLst>
                <a:lin scaled="0"/>
              </a:gradFill>
            </a:endParaRPr>
          </a:p>
        </p:txBody>
      </p:sp>
      <p:sp>
        <p:nvSpPr>
          <p:cNvPr id="3" name="Content Placeholder 2"/>
          <p:cNvSpPr>
            <a:spLocks noGrp="1"/>
          </p:cNvSpPr>
          <p:nvPr>
            <p:ph idx="1"/>
          </p:nvPr>
        </p:nvSpPr>
        <p:spPr/>
        <p:txBody>
          <a:bodyPr/>
          <a:p>
            <a:pPr algn="ctr">
              <a:buFont typeface="Wingdings" panose="05000000000000000000" charset="0"/>
              <a:buChar char="v"/>
            </a:pPr>
            <a:r>
              <a:rPr lang="fr-FR" altLang="en-US" b="1"/>
              <a:t>NAC:Network Access Control</a:t>
            </a:r>
            <a:endParaRPr lang="fr-FR" altLang="en-US" sz="2800"/>
          </a:p>
          <a:p>
            <a:endParaRPr lang="fr-FR" altLang="en-US" sz="2800"/>
          </a:p>
          <a:p>
            <a:pPr marL="0" indent="0" algn="just">
              <a:buNone/>
            </a:pPr>
            <a:r>
              <a:rPr lang="fr-FR" altLang="en-US"/>
              <a:t>	</a:t>
            </a:r>
            <a:r>
              <a:rPr lang="fr-FR" altLang="en-US" sz="2800"/>
              <a:t>C’est une solution qui permet aux seuls équipements autorisés d’accéder à votre réseau tout en ayant vérifié au préalable qu’ils répondent aux critères établis pour y accéder.</a:t>
            </a:r>
            <a:endParaRPr lang="fr-FR" altLang="en-US" sz="2800"/>
          </a:p>
          <a:p>
            <a:endParaRPr lang="fr-FR" altLang="en-US"/>
          </a:p>
          <a:p>
            <a:pPr marL="0" indent="0">
              <a:buNone/>
            </a:pPr>
            <a:endParaRPr lang="fr-FR" altLang="en-US"/>
          </a:p>
        </p:txBody>
      </p:sp>
      <p:sp>
        <p:nvSpPr>
          <p:cNvPr id="4" name="Footer Placeholder 3"/>
          <p:cNvSpPr>
            <a:spLocks noGrp="1"/>
          </p:cNvSpPr>
          <p:nvPr>
            <p:ph type="ftr" sz="quarter" idx="11"/>
          </p:nvPr>
        </p:nvSpPr>
        <p:spPr/>
        <p:txBody>
          <a:bodyPr/>
          <a:p>
            <a:r>
              <a:rPr lang="fr-FR"/>
              <a:t>Projet Professionnel Etudiant PPE 301</a:t>
            </a:r>
            <a:endParaRPr lang="fr-FR"/>
          </a:p>
        </p:txBody>
      </p:sp>
      <p:sp>
        <p:nvSpPr>
          <p:cNvPr id="5" name="Slide Number Placeholder 4"/>
          <p:cNvSpPr>
            <a:spLocks noGrp="1"/>
          </p:cNvSpPr>
          <p:nvPr>
            <p:ph type="sldNum" sz="quarter" idx="12"/>
          </p:nvPr>
        </p:nvSpPr>
        <p:spPr/>
        <p:txBody>
          <a:bodyPr/>
          <a:p>
            <a:fld id="{5CE717D3-91F0-4FE0-AB34-E0C5484C2196}" type="slidenum">
              <a:rPr lang="fr-FR" smtClean="0"/>
            </a:fld>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gradFill>
                  <a:gsLst>
                    <a:gs pos="0">
                      <a:srgbClr val="14CD68"/>
                    </a:gs>
                    <a:gs pos="100000">
                      <a:srgbClr val="035C7D"/>
                    </a:gs>
                  </a:gsLst>
                  <a:lin scaled="0"/>
                </a:gradFill>
              </a:rPr>
              <a:t>C’est quoi le NAC?</a:t>
            </a:r>
            <a:endParaRPr lang="fr-FR" altLang="en-US">
              <a:gradFill>
                <a:gsLst>
                  <a:gs pos="0">
                    <a:srgbClr val="14CD68"/>
                  </a:gs>
                  <a:gs pos="100000">
                    <a:srgbClr val="035C7D"/>
                  </a:gs>
                </a:gsLst>
                <a:lin scaled="0"/>
              </a:gradFill>
            </a:endParaRPr>
          </a:p>
        </p:txBody>
      </p:sp>
      <p:sp>
        <p:nvSpPr>
          <p:cNvPr id="3" name="Content Placeholder 2"/>
          <p:cNvSpPr>
            <a:spLocks noGrp="1"/>
          </p:cNvSpPr>
          <p:nvPr>
            <p:ph idx="1"/>
          </p:nvPr>
        </p:nvSpPr>
        <p:spPr/>
        <p:txBody>
          <a:bodyPr/>
          <a:p>
            <a:pPr algn="just">
              <a:buFont typeface="Wingdings" panose="05000000000000000000" charset="0"/>
              <a:buChar char="v"/>
            </a:pPr>
            <a:r>
              <a:rPr lang="en-US" sz="2800"/>
              <a:t>Le contrôle d’accès réseau NAC occupe une place particulière dans le plan de sécurité d’un réseau parce que, à la différence du firewall qui offre une barrière de protection contre l’extérieur,  il contrôle l’intérieur du réseau. Un firewall arrête  le hacker en empêchant son accès à votre réseau d’entreprise par le réseau internet. Le NAC arrête le hacker à l’intérieur de votre réseau d’entreprise en l’empêchant de s’infiltrer par un port Ethernet ou un point d’accès sans-fil.</a:t>
            </a:r>
            <a:endParaRPr lang="en-US" sz="2800"/>
          </a:p>
        </p:txBody>
      </p:sp>
      <p:sp>
        <p:nvSpPr>
          <p:cNvPr id="4" name="Footer Placeholder 3"/>
          <p:cNvSpPr>
            <a:spLocks noGrp="1"/>
          </p:cNvSpPr>
          <p:nvPr>
            <p:ph type="ftr" sz="quarter" idx="11"/>
          </p:nvPr>
        </p:nvSpPr>
        <p:spPr/>
        <p:txBody>
          <a:bodyPr/>
          <a:p>
            <a:r>
              <a:rPr lang="fr-FR"/>
              <a:t>Projet Professionnel Etudiant PPE 301</a:t>
            </a:r>
            <a:endParaRPr lang="fr-FR"/>
          </a:p>
        </p:txBody>
      </p:sp>
      <p:sp>
        <p:nvSpPr>
          <p:cNvPr id="5" name="Slide Number Placeholder 4"/>
          <p:cNvSpPr>
            <a:spLocks noGrp="1"/>
          </p:cNvSpPr>
          <p:nvPr>
            <p:ph type="sldNum" sz="quarter" idx="12"/>
          </p:nvPr>
        </p:nvSpPr>
        <p:spPr/>
        <p:txBody>
          <a:bodyPr/>
          <a:p>
            <a:fld id="{5CE717D3-91F0-4FE0-AB34-E0C5484C2196}" type="slidenum">
              <a:rPr lang="fr-FR" smtClean="0"/>
            </a:fld>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gradFill>
                  <a:gsLst>
                    <a:gs pos="0">
                      <a:srgbClr val="14CD68"/>
                    </a:gs>
                    <a:gs pos="100000">
                      <a:srgbClr val="035C7D"/>
                    </a:gs>
                  </a:gsLst>
                  <a:lin scaled="0"/>
                </a:gradFill>
              </a:rPr>
              <a:t>ISE, Définition et importance</a:t>
            </a:r>
            <a:endParaRPr lang="fr-FR" dirty="0" smtClean="0">
              <a:gradFill>
                <a:gsLst>
                  <a:gs pos="0">
                    <a:srgbClr val="14CD68"/>
                  </a:gs>
                  <a:gs pos="100000">
                    <a:srgbClr val="035C7D"/>
                  </a:gs>
                </a:gsLst>
                <a:lin scaled="0"/>
              </a:gradFill>
            </a:endParaRPr>
          </a:p>
        </p:txBody>
      </p:sp>
      <p:sp>
        <p:nvSpPr>
          <p:cNvPr id="3" name="Espace réservé du contenu 2"/>
          <p:cNvSpPr>
            <a:spLocks noGrp="1"/>
          </p:cNvSpPr>
          <p:nvPr>
            <p:ph idx="1"/>
          </p:nvPr>
        </p:nvSpPr>
        <p:spPr/>
        <p:txBody>
          <a:bodyPr>
            <a:normAutofit fontScale="90000" lnSpcReduction="20000"/>
          </a:bodyPr>
          <a:lstStyle/>
          <a:p>
            <a:pPr marL="0" indent="0">
              <a:buNone/>
            </a:pPr>
            <a:endParaRPr lang="fr-FR" dirty="0"/>
          </a:p>
          <a:p>
            <a:pPr algn="ctr">
              <a:buFont typeface="Wingdings" panose="05000000000000000000" charset="0"/>
              <a:buChar char="v"/>
            </a:pPr>
            <a:r>
              <a:rPr lang="fr-FR" sz="3600" b="1" dirty="0"/>
              <a:t>ISE: Identity Service Engine</a:t>
            </a:r>
            <a:endParaRPr lang="fr-FR" sz="3600" b="1" dirty="0"/>
          </a:p>
          <a:p>
            <a:endParaRPr lang="fr-FR" dirty="0"/>
          </a:p>
          <a:p>
            <a:pPr marL="0" indent="0" algn="just">
              <a:buNone/>
            </a:pPr>
            <a:r>
              <a:rPr lang="fr-FR" dirty="0"/>
              <a:t>	</a:t>
            </a:r>
            <a:r>
              <a:rPr lang="fr-FR" sz="3100" dirty="0"/>
              <a:t>ISE est une solution de controde de reseau baséé sur cloud qui combine plusieurs fonctions de sécurité, notamment l'authentification, l'évaluation de la posture, l'autorisation et l'audit dans une plate-forme de politique unique.</a:t>
            </a:r>
            <a:endParaRPr lang="fr-FR" sz="3100" dirty="0"/>
          </a:p>
          <a:p>
            <a:pPr marL="0" indent="0" algn="just">
              <a:buNone/>
            </a:pPr>
            <a:r>
              <a:rPr lang="fr-FR" sz="3100" dirty="0"/>
              <a:t>	C’est la solution unique pour canaliser tous les besoins de gestion des politiques de sécurité tout en réduisant les coûts d'exploitation globaux. Avec ISE, on peut vérifier différents utilisateurs et appareils contrôlant l'accès via</a:t>
            </a:r>
            <a:endParaRPr lang="fr-FR" sz="3100" dirty="0"/>
          </a:p>
        </p:txBody>
      </p:sp>
      <p:sp>
        <p:nvSpPr>
          <p:cNvPr id="4" name="Slide Number Placeholder 3"/>
          <p:cNvSpPr>
            <a:spLocks noGrp="1"/>
          </p:cNvSpPr>
          <p:nvPr>
            <p:ph type="sldNum" sz="quarter" idx="12"/>
          </p:nvPr>
        </p:nvSpPr>
        <p:spPr/>
        <p:txBody>
          <a:bodyPr/>
          <a:p>
            <a:fld id="{5CE717D3-91F0-4FE0-AB34-E0C5484C2196}" type="slidenum">
              <a:rPr lang="fr-FR" smtClean="0"/>
            </a:fld>
            <a:endParaRPr lang="fr-FR"/>
          </a:p>
        </p:txBody>
      </p:sp>
      <p:sp>
        <p:nvSpPr>
          <p:cNvPr id="5" name="Footer Placeholder 4"/>
          <p:cNvSpPr>
            <a:spLocks noGrp="1"/>
          </p:cNvSpPr>
          <p:nvPr>
            <p:ph type="ftr" sz="quarter" idx="11"/>
          </p:nvPr>
        </p:nvSpPr>
        <p:spPr/>
        <p:txBody>
          <a:bodyPr/>
          <a:p>
            <a:r>
              <a:rPr lang="fr-FR"/>
              <a:t>Projet Professionnel Etudiant PPE 301</a:t>
            </a:r>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448945"/>
            <a:ext cx="10972800" cy="872490"/>
          </a:xfrm>
        </p:spPr>
        <p:txBody>
          <a:bodyPr/>
          <a:lstStyle/>
          <a:p>
            <a:r>
              <a:rPr lang="fr-FR" dirty="0">
                <a:gradFill>
                  <a:gsLst>
                    <a:gs pos="0">
                      <a:srgbClr val="14CD68"/>
                    </a:gs>
                    <a:gs pos="100000">
                      <a:srgbClr val="035C7D"/>
                    </a:gs>
                  </a:gsLst>
                  <a:lin scaled="0"/>
                </a:gradFill>
              </a:rPr>
              <a:t>ISE, Définition et importance</a:t>
            </a:r>
            <a:endParaRPr lang="fr-FR" dirty="0">
              <a:gradFill>
                <a:gsLst>
                  <a:gs pos="0">
                    <a:srgbClr val="14CD68"/>
                  </a:gs>
                  <a:gs pos="100000">
                    <a:srgbClr val="035C7D"/>
                  </a:gs>
                </a:gsLst>
                <a:lin scaled="0"/>
              </a:gradFill>
            </a:endParaRPr>
          </a:p>
        </p:txBody>
      </p:sp>
      <p:sp>
        <p:nvSpPr>
          <p:cNvPr id="3" name="Espace réservé du contenu 2"/>
          <p:cNvSpPr>
            <a:spLocks noGrp="1"/>
          </p:cNvSpPr>
          <p:nvPr>
            <p:ph idx="1"/>
          </p:nvPr>
        </p:nvSpPr>
        <p:spPr>
          <a:xfrm>
            <a:off x="767080" y="1479550"/>
            <a:ext cx="10656570" cy="5378450"/>
          </a:xfrm>
        </p:spPr>
        <p:txBody>
          <a:bodyPr>
            <a:normAutofit/>
          </a:bodyPr>
          <a:lstStyle/>
          <a:p>
            <a:pPr marL="0" indent="0" algn="just">
              <a:buNone/>
            </a:pPr>
            <a:r>
              <a:rPr lang="fr-FR" dirty="0"/>
              <a:t>	</a:t>
            </a:r>
            <a:r>
              <a:rPr lang="fr-FR" sz="2800" dirty="0"/>
              <a:t>La solution ISE nous permet d'offrir un accès réseau hautement sécurisé aux appareils et aux utilisateurs. Il permet une visibilité sur ce qui se passe au sein de votre réseau, comme les applications installées et en cours d'exécution, qui est connecté, et bien plus encore. </a:t>
            </a:r>
            <a:endParaRPr lang="fr-FR" sz="2800" dirty="0"/>
          </a:p>
          <a:p>
            <a:pPr marL="0" indent="0" algn="just">
              <a:buNone/>
            </a:pPr>
            <a:r>
              <a:rPr lang="fr-FR" sz="2800" dirty="0"/>
              <a:t>	ISE partage également des informations contextuelles importantes telles que les identités des appareils et des utilisateurs, les vulnérabilités et les menaces. Grâce aux solutions intégrées des partenaires technologiques de Cisco, vous pouvez identifier, limiter et modifier les menaces plus rapidement.</a:t>
            </a:r>
            <a:endParaRPr lang="fr-FR" sz="2800" dirty="0"/>
          </a:p>
          <a:p>
            <a:pPr algn="just"/>
            <a:endParaRPr lang="fr-FR" sz="2800" dirty="0"/>
          </a:p>
        </p:txBody>
      </p:sp>
      <p:sp>
        <p:nvSpPr>
          <p:cNvPr id="4" name="Slide Number Placeholder 3"/>
          <p:cNvSpPr>
            <a:spLocks noGrp="1"/>
          </p:cNvSpPr>
          <p:nvPr>
            <p:ph type="sldNum" sz="quarter" idx="12"/>
          </p:nvPr>
        </p:nvSpPr>
        <p:spPr/>
        <p:txBody>
          <a:bodyPr/>
          <a:p>
            <a:fld id="{5CE717D3-91F0-4FE0-AB34-E0C5484C2196}" type="slidenum">
              <a:rPr lang="fr-FR" smtClean="0"/>
            </a:fld>
            <a:endParaRPr lang="fr-FR"/>
          </a:p>
        </p:txBody>
      </p:sp>
      <p:sp>
        <p:nvSpPr>
          <p:cNvPr id="5" name="Footer Placeholder 4"/>
          <p:cNvSpPr>
            <a:spLocks noGrp="1"/>
          </p:cNvSpPr>
          <p:nvPr>
            <p:ph type="ftr" sz="quarter" idx="11"/>
          </p:nvPr>
        </p:nvSpPr>
        <p:spPr/>
        <p:txBody>
          <a:bodyPr/>
          <a:p>
            <a:r>
              <a:rPr lang="fr-FR"/>
              <a:t>Projet Professionnel Etudiant PPE 301</a:t>
            </a:r>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gradFill>
                  <a:gsLst>
                    <a:gs pos="0">
                      <a:srgbClr val="14CD68"/>
                    </a:gs>
                    <a:gs pos="100000">
                      <a:srgbClr val="035C7D"/>
                    </a:gs>
                  </a:gsLst>
                  <a:lin scaled="0"/>
                </a:gradFill>
              </a:rPr>
              <a:t>Protocoles</a:t>
            </a:r>
            <a:endParaRPr lang="fr-FR" dirty="0" smtClean="0">
              <a:gradFill>
                <a:gsLst>
                  <a:gs pos="0">
                    <a:srgbClr val="14CD68"/>
                  </a:gs>
                  <a:gs pos="100000">
                    <a:srgbClr val="035C7D"/>
                  </a:gs>
                </a:gsLst>
                <a:lin scaled="0"/>
              </a:gradFill>
            </a:endParaRPr>
          </a:p>
        </p:txBody>
      </p:sp>
      <p:sp>
        <p:nvSpPr>
          <p:cNvPr id="3" name="Espace réservé du contenu 2"/>
          <p:cNvSpPr>
            <a:spLocks noGrp="1"/>
          </p:cNvSpPr>
          <p:nvPr>
            <p:ph idx="1"/>
          </p:nvPr>
        </p:nvSpPr>
        <p:spPr/>
        <p:txBody>
          <a:bodyPr/>
          <a:lstStyle/>
          <a:p>
            <a:pPr marL="0" indent="0" algn="just">
              <a:buNone/>
            </a:pPr>
            <a:r>
              <a:rPr lang="fr-FR" sz="2800" dirty="0" smtClean="0"/>
              <a:t>La solution ISE utilise plusieurs protocoles pour sont implementation. il fait donc appel aux protocoles de Active Directory.</a:t>
            </a:r>
            <a:endParaRPr lang="fr-FR" sz="2800" dirty="0" smtClean="0"/>
          </a:p>
          <a:p>
            <a:pPr marL="0" indent="0" algn="just">
              <a:buNone/>
            </a:pPr>
            <a:endParaRPr lang="fr-FR" sz="2800" dirty="0" smtClean="0"/>
          </a:p>
          <a:p>
            <a:pPr marL="1428750" lvl="2" indent="-514350">
              <a:buFont typeface="Wingdings" panose="05000000000000000000" charset="0"/>
              <a:buAutoNum type="arabicPeriod"/>
            </a:pPr>
            <a:r>
              <a:rPr lang="fr-FR" sz="3200" b="1" dirty="0" smtClean="0">
                <a:solidFill>
                  <a:schemeClr val="tx1"/>
                </a:solidFill>
              </a:rPr>
              <a:t>Les protocoles de Active Directory</a:t>
            </a:r>
            <a:endParaRPr lang="fr-FR" sz="3200" b="1" dirty="0" smtClean="0">
              <a:gradFill>
                <a:gsLst>
                  <a:gs pos="0">
                    <a:srgbClr val="14CD68"/>
                  </a:gs>
                  <a:gs pos="100000">
                    <a:srgbClr val="035C7D"/>
                  </a:gs>
                </a:gsLst>
                <a:lin scaled="0"/>
              </a:gradFill>
            </a:endParaRPr>
          </a:p>
          <a:p>
            <a:pPr marL="0" indent="0">
              <a:buFont typeface="Wingdings" panose="05000000000000000000" charset="0"/>
              <a:buNone/>
            </a:pPr>
            <a:endParaRPr lang="fr-FR" dirty="0" smtClean="0"/>
          </a:p>
          <a:p>
            <a:pPr algn="ctr">
              <a:buFont typeface="Wingdings" panose="05000000000000000000" charset="0"/>
              <a:buChar char="v"/>
            </a:pPr>
            <a:r>
              <a:rPr lang="fr-FR" b="1" dirty="0" smtClean="0"/>
              <a:t>DHCP: Dynamic Host Configuration Protocol</a:t>
            </a:r>
            <a:r>
              <a:rPr lang="fr-FR" dirty="0" smtClean="0"/>
              <a:t> </a:t>
            </a:r>
            <a:endParaRPr lang="fr-FR" dirty="0" smtClean="0"/>
          </a:p>
          <a:p>
            <a:pPr marL="0" indent="0" algn="just">
              <a:buFont typeface="Wingdings" panose="05000000000000000000" charset="0"/>
              <a:buNone/>
            </a:pPr>
            <a:r>
              <a:rPr lang="fr-FR" dirty="0"/>
              <a:t>	</a:t>
            </a:r>
            <a:r>
              <a:rPr lang="fr-FR" sz="2800" dirty="0"/>
              <a:t>c’est un protocole qui est chargé d’administrer dynamiquement des adresses IP aux machines hotes.</a:t>
            </a:r>
            <a:endParaRPr lang="fr-FR" sz="2800" dirty="0"/>
          </a:p>
        </p:txBody>
      </p:sp>
      <p:sp>
        <p:nvSpPr>
          <p:cNvPr id="4" name="Slide Number Placeholder 3"/>
          <p:cNvSpPr>
            <a:spLocks noGrp="1"/>
          </p:cNvSpPr>
          <p:nvPr>
            <p:ph type="sldNum" sz="quarter" idx="12"/>
          </p:nvPr>
        </p:nvSpPr>
        <p:spPr/>
        <p:txBody>
          <a:bodyPr/>
          <a:p>
            <a:fld id="{5CE717D3-91F0-4FE0-AB34-E0C5484C2196}" type="slidenum">
              <a:rPr lang="fr-FR" smtClean="0"/>
            </a:fld>
            <a:endParaRPr lang="fr-FR"/>
          </a:p>
        </p:txBody>
      </p:sp>
      <p:sp>
        <p:nvSpPr>
          <p:cNvPr id="5" name="Footer Placeholder 4"/>
          <p:cNvSpPr>
            <a:spLocks noGrp="1"/>
          </p:cNvSpPr>
          <p:nvPr>
            <p:ph type="ftr" sz="quarter" idx="11"/>
          </p:nvPr>
        </p:nvSpPr>
        <p:spPr/>
        <p:txBody>
          <a:bodyPr/>
          <a:p>
            <a:r>
              <a:rPr lang="fr-FR"/>
              <a:t>Projet Professionnel Etudiant PPE 301</a:t>
            </a:r>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gradFill>
                  <a:gsLst>
                    <a:gs pos="0">
                      <a:srgbClr val="14CD68"/>
                    </a:gs>
                    <a:gs pos="100000">
                      <a:srgbClr val="035C7D"/>
                    </a:gs>
                  </a:gsLst>
                  <a:lin scaled="0"/>
                </a:gradFill>
              </a:rPr>
              <a:t>Protocoles</a:t>
            </a:r>
            <a:endParaRPr lang="fr-FR" altLang="en-US">
              <a:gradFill>
                <a:gsLst>
                  <a:gs pos="0">
                    <a:srgbClr val="14CD68"/>
                  </a:gs>
                  <a:gs pos="100000">
                    <a:srgbClr val="035C7D"/>
                  </a:gs>
                </a:gsLst>
                <a:lin scaled="0"/>
              </a:gradFill>
            </a:endParaRPr>
          </a:p>
        </p:txBody>
      </p:sp>
      <p:sp>
        <p:nvSpPr>
          <p:cNvPr id="3" name="Content Placeholder 2"/>
          <p:cNvSpPr>
            <a:spLocks noGrp="1"/>
          </p:cNvSpPr>
          <p:nvPr>
            <p:ph idx="1"/>
          </p:nvPr>
        </p:nvSpPr>
        <p:spPr/>
        <p:txBody>
          <a:bodyPr/>
          <a:p>
            <a:pPr algn="ctr">
              <a:buFont typeface="Wingdings" panose="05000000000000000000" charset="0"/>
              <a:buChar char="v"/>
            </a:pPr>
            <a:r>
              <a:rPr lang="fr-FR" altLang="en-US"/>
              <a:t> </a:t>
            </a:r>
            <a:r>
              <a:rPr lang="fr-FR" altLang="en-US" b="1"/>
              <a:t>DNS: Domain Name System</a:t>
            </a:r>
            <a:endParaRPr lang="fr-FR" altLang="en-US" b="1"/>
          </a:p>
          <a:p>
            <a:pPr marL="0" indent="0" algn="ctr">
              <a:buFont typeface="Wingdings" panose="05000000000000000000" charset="0"/>
              <a:buNone/>
            </a:pPr>
            <a:endParaRPr lang="fr-FR" altLang="en-US"/>
          </a:p>
          <a:p>
            <a:pPr marL="0" indent="0" algn="just">
              <a:buFont typeface="Wingdings" panose="05000000000000000000" charset="0"/>
              <a:buNone/>
            </a:pPr>
            <a:r>
              <a:rPr lang="fr-FR" altLang="en-US"/>
              <a:t>	</a:t>
            </a:r>
            <a:r>
              <a:rPr lang="fr-FR" altLang="en-US" sz="2800"/>
              <a:t>C’est un protocole qui prend en charge les resolutions de noms des adresses IP, permettant  aux postes clients de localiser les contrôleurs de domaine au sein de votre système d’information. De la même manière, lorsque l’on souhaite joindre un client au domaine, on utilise un nom comme « it-connect.local », ce qui implique une requête DNS pour savoir quelle est l’adresse IP correspondante à </a:t>
            </a:r>
            <a:endParaRPr lang="fr-FR" altLang="en-US" sz="2800"/>
          </a:p>
        </p:txBody>
      </p:sp>
      <p:sp>
        <p:nvSpPr>
          <p:cNvPr id="4" name="Footer Placeholder 3"/>
          <p:cNvSpPr>
            <a:spLocks noGrp="1"/>
          </p:cNvSpPr>
          <p:nvPr>
            <p:ph type="ftr" sz="quarter" idx="11"/>
          </p:nvPr>
        </p:nvSpPr>
        <p:spPr/>
        <p:txBody>
          <a:bodyPr/>
          <a:p>
            <a:r>
              <a:rPr lang="fr-FR"/>
              <a:t>Projet Professionnel Etudiant PPE 301</a:t>
            </a:r>
            <a:endParaRPr lang="fr-FR"/>
          </a:p>
        </p:txBody>
      </p:sp>
      <p:sp>
        <p:nvSpPr>
          <p:cNvPr id="5" name="Slide Number Placeholder 4"/>
          <p:cNvSpPr>
            <a:spLocks noGrp="1"/>
          </p:cNvSpPr>
          <p:nvPr>
            <p:ph type="sldNum" sz="quarter" idx="12"/>
          </p:nvPr>
        </p:nvSpPr>
        <p:spPr/>
        <p:txBody>
          <a:bodyPr/>
          <a:p>
            <a:fld id="{5CE717D3-91F0-4FE0-AB34-E0C5484C2196}" type="slidenum">
              <a:rPr lang="fr-FR" smtClean="0"/>
            </a:fld>
            <a:endParaRPr lang="fr-FR"/>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7988</Words>
  <Application>WPS Presentation</Application>
  <PresentationFormat>Personnalisé</PresentationFormat>
  <Paragraphs>221</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Wingdings</vt:lpstr>
      <vt:lpstr>Microsoft YaHei</vt:lpstr>
      <vt:lpstr>Arial Unicode MS</vt:lpstr>
      <vt:lpstr>Calibri</vt:lpstr>
      <vt:lpstr>Business Cooperate</vt:lpstr>
      <vt:lpstr>CISCO ISE</vt:lpstr>
      <vt:lpstr>Membres de l’equipe</vt:lpstr>
      <vt:lpstr>SOMMAIRE</vt:lpstr>
      <vt:lpstr>C’est quoi le NAC?</vt:lpstr>
      <vt:lpstr>C’est quoi le NAC?</vt:lpstr>
      <vt:lpstr>ISE, Définition et importance</vt:lpstr>
      <vt:lpstr>ISE, Définition et importance</vt:lpstr>
      <vt:lpstr>Protocoles</vt:lpstr>
      <vt:lpstr>Protocoles</vt:lpstr>
      <vt:lpstr>   Protocoles  </vt:lpstr>
      <vt:lpstr>Protocoles</vt:lpstr>
      <vt:lpstr>Protocoles</vt:lpstr>
      <vt:lpstr>Protocoles</vt:lpstr>
      <vt:lpstr>Protocoles</vt:lpstr>
      <vt:lpstr>Protocoles</vt:lpstr>
      <vt:lpstr>Protocoles</vt:lpstr>
      <vt:lpstr>Protocoles</vt:lpstr>
      <vt:lpstr>Protocoles</vt:lpstr>
      <vt:lpstr>Protocoles</vt:lpstr>
      <vt:lpstr>Protocoles</vt:lpstr>
      <vt:lpstr>Architecture</vt:lpstr>
      <vt:lpstr>Merci!!!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PERFORMANCE MONITORING SYSLOG AND SNMP</dc:title>
  <dc:creator>DEBI</dc:creator>
  <cp:lastModifiedBy>osama</cp:lastModifiedBy>
  <cp:revision>28</cp:revision>
  <dcterms:created xsi:type="dcterms:W3CDTF">2022-01-27T08:38:00Z</dcterms:created>
  <dcterms:modified xsi:type="dcterms:W3CDTF">2022-08-26T07:36:19Z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A1EFDC6A8FA04116B19D43A34DC3014C</vt:lpwstr>
  </property>
  <property fmtid="{D5CDD505-2E9C-101B-9397-08002B2CF9AE}" pid="3" name="KSOProductBuildVer">
    <vt:lpwstr>1036-11.2.0.11254</vt:lpwstr>
  </property>
</Properties>
</file>