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95" r:id="rId5"/>
    <p:sldId id="296" r:id="rId6"/>
    <p:sldId id="340" r:id="rId7"/>
    <p:sldId id="341" r:id="rId8"/>
    <p:sldId id="259" r:id="rId9"/>
    <p:sldId id="261" r:id="rId10"/>
    <p:sldId id="299" r:id="rId11"/>
    <p:sldId id="300" r:id="rId12"/>
    <p:sldId id="301" r:id="rId13"/>
    <p:sldId id="263" r:id="rId14"/>
    <p:sldId id="307" r:id="rId15"/>
    <p:sldId id="309" r:id="rId16"/>
    <p:sldId id="342" r:id="rId17"/>
    <p:sldId id="310" r:id="rId18"/>
    <p:sldId id="311" r:id="rId19"/>
    <p:sldId id="312" r:id="rId20"/>
    <p:sldId id="313" r:id="rId21"/>
    <p:sldId id="314" r:id="rId22"/>
    <p:sldId id="359" r:id="rId23"/>
    <p:sldId id="360" r:id="rId24"/>
    <p:sldId id="316" r:id="rId25"/>
    <p:sldId id="318" r:id="rId26"/>
    <p:sldId id="278" r:id="rId27"/>
  </p:sldIdLst>
  <p:sldSz cx="9144000" cy="5143500"/>
  <p:notesSz cx="6858000" cy="9144000"/>
  <p:embeddedFontLst>
    <p:embeddedFont>
      <p:font typeface="Barlow" panose="00000500000000000000"/>
      <p:regular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4"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1"/>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icon space">
  <p:cSld name="BLANK_1">
    <p:spTree>
      <p:nvGrpSpPr>
        <p:cNvPr id="78"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2"/>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
        <p:nvSpPr>
          <p:cNvPr id="82" name="Google Shape;82;p12"/>
          <p:cNvSpPr/>
          <p:nvPr/>
        </p:nvSpPr>
        <p:spPr>
          <a:xfrm>
            <a:off x="867750"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background image">
  <p:cSld name="BLANK_1_1">
    <p:spTree>
      <p:nvGrpSpPr>
        <p:cNvPr id="83"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3"/>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2645075" y="393425"/>
            <a:ext cx="8067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4"/>
          <p:cNvSpPr txBox="1"/>
          <p:nvPr>
            <p:ph type="body" idx="1"/>
          </p:nvPr>
        </p:nvSpPr>
        <p:spPr>
          <a:xfrm>
            <a:off x="3731575" y="393525"/>
            <a:ext cx="4713000" cy="4356000"/>
          </a:xfrm>
          <a:prstGeom prst="rect">
            <a:avLst/>
          </a:prstGeom>
        </p:spPr>
        <p:txBody>
          <a:bodyPr spcFirstLastPara="1" wrap="square" lIns="91425" tIns="91425" rIns="91425" bIns="91425" anchor="t" anchorCtr="0">
            <a:noAutofit/>
          </a:bodyPr>
          <a:lstStyle>
            <a:lvl1pPr marL="457200" lvl="0" indent="-457200" rtl="0">
              <a:lnSpc>
                <a:spcPct val="100000"/>
              </a:lnSpc>
              <a:spcBef>
                <a:spcPts val="600"/>
              </a:spcBef>
              <a:spcAft>
                <a:spcPts val="0"/>
              </a:spcAft>
              <a:buSzPts val="3600"/>
              <a:buChar char="▪"/>
              <a:defRPr sz="3600" b="1"/>
            </a:lvl1pPr>
            <a:lvl2pPr marL="914400" lvl="1" indent="-457200" rtl="0">
              <a:lnSpc>
                <a:spcPct val="100000"/>
              </a:lnSpc>
              <a:spcBef>
                <a:spcPts val="0"/>
              </a:spcBef>
              <a:spcAft>
                <a:spcPts val="0"/>
              </a:spcAft>
              <a:buSzPts val="3600"/>
              <a:buChar char="▫"/>
              <a:defRPr sz="3600" b="1"/>
            </a:lvl2pPr>
            <a:lvl3pPr marL="1371600" lvl="2" indent="-457200" rtl="0">
              <a:lnSpc>
                <a:spcPct val="100000"/>
              </a:lnSpc>
              <a:spcBef>
                <a:spcPts val="0"/>
              </a:spcBef>
              <a:spcAft>
                <a:spcPts val="0"/>
              </a:spcAft>
              <a:buSzPts val="3600"/>
              <a:buChar char="▫"/>
              <a:defRPr sz="3600" b="1"/>
            </a:lvl3pPr>
            <a:lvl4pPr marL="1828800" lvl="3" indent="-457200" rtl="0">
              <a:lnSpc>
                <a:spcPct val="100000"/>
              </a:lnSpc>
              <a:spcBef>
                <a:spcPts val="0"/>
              </a:spcBef>
              <a:spcAft>
                <a:spcPts val="0"/>
              </a:spcAft>
              <a:buSzPts val="3600"/>
              <a:buChar char="▫"/>
              <a:defRPr sz="3600" b="1"/>
            </a:lvl4pPr>
            <a:lvl5pPr marL="2286000" lvl="4" indent="-457200" rtl="0">
              <a:lnSpc>
                <a:spcPct val="100000"/>
              </a:lnSpc>
              <a:spcBef>
                <a:spcPts val="0"/>
              </a:spcBef>
              <a:spcAft>
                <a:spcPts val="0"/>
              </a:spcAft>
              <a:buSzPts val="3600"/>
              <a:buChar char="○"/>
              <a:defRPr sz="3600" b="1"/>
            </a:lvl5pPr>
            <a:lvl6pPr marL="2743200" lvl="5" indent="-457200" rtl="0">
              <a:lnSpc>
                <a:spcPct val="100000"/>
              </a:lnSpc>
              <a:spcBef>
                <a:spcPts val="0"/>
              </a:spcBef>
              <a:spcAft>
                <a:spcPts val="0"/>
              </a:spcAft>
              <a:buSzPts val="3600"/>
              <a:buChar char="■"/>
              <a:defRPr sz="3600" b="1"/>
            </a:lvl6pPr>
            <a:lvl7pPr marL="3200400" lvl="6" indent="-457200" rtl="0">
              <a:lnSpc>
                <a:spcPct val="100000"/>
              </a:lnSpc>
              <a:spcBef>
                <a:spcPts val="0"/>
              </a:spcBef>
              <a:spcAft>
                <a:spcPts val="0"/>
              </a:spcAft>
              <a:buSzPts val="3600"/>
              <a:buChar char="●"/>
              <a:defRPr sz="3600" b="1"/>
            </a:lvl7pPr>
            <a:lvl8pPr marL="3657600" lvl="7" indent="-457200" rtl="0">
              <a:lnSpc>
                <a:spcPct val="100000"/>
              </a:lnSpc>
              <a:spcBef>
                <a:spcPts val="0"/>
              </a:spcBef>
              <a:spcAft>
                <a:spcPts val="0"/>
              </a:spcAft>
              <a:buSzPts val="3600"/>
              <a:buChar char="○"/>
              <a:defRPr sz="3600" b="1"/>
            </a:lvl8pPr>
            <a:lvl9pPr marL="4114800" lvl="8" indent="-457200">
              <a:lnSpc>
                <a:spcPct val="100000"/>
              </a:lnSpc>
              <a:spcBef>
                <a:spcPts val="0"/>
              </a:spcBef>
              <a:spcAft>
                <a:spcPts val="0"/>
              </a:spcAft>
              <a:buSzPts val="3600"/>
              <a:buChar char="■"/>
              <a:defRPr sz="3600" b="1"/>
            </a:lvl9pPr>
          </a:lstStyle>
          <a:p/>
        </p:txBody>
      </p:sp>
      <p:sp>
        <p:nvSpPr>
          <p:cNvPr id="23" name="Google Shape;23;p4"/>
          <p:cNvSpPr txBox="1"/>
          <p:nvPr/>
        </p:nvSpPr>
        <p:spPr>
          <a:xfrm>
            <a:off x="2654717" y="337850"/>
            <a:ext cx="78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rgbClr val="FFFFFF"/>
                </a:solidFill>
              </a:rPr>
              <a:t>“</a:t>
            </a:r>
            <a:endParaRPr sz="7200" b="1">
              <a:solidFill>
                <a:srgbClr val="FFFFFF"/>
              </a:solidFill>
            </a:endParaRPr>
          </a:p>
        </p:txBody>
      </p:sp>
      <p:sp>
        <p:nvSpPr>
          <p:cNvPr id="24" name="Google Shape;24;p4"/>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5"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5"/>
          <p:cNvSpPr txBox="1"/>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0" name="Google Shape;30;p5"/>
          <p:cNvSpPr txBox="1"/>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p:txBody>
      </p:sp>
      <p:sp>
        <p:nvSpPr>
          <p:cNvPr id="31" name="Google Shape;31;p5"/>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slide">
  <p:cSld name="TITLE_AND_BODY_1">
    <p:spTree>
      <p:nvGrpSpPr>
        <p:cNvPr id="33"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6"/>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6"/>
          <p:cNvSpPr/>
          <p:nvPr/>
        </p:nvSpPr>
        <p:spPr>
          <a:xfrm>
            <a:off x="4178396" y="393525"/>
            <a:ext cx="45720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6"/>
          <p:cNvSpPr txBox="1"/>
          <p:nvPr>
            <p:ph type="title"/>
          </p:nvPr>
        </p:nvSpPr>
        <p:spPr>
          <a:xfrm>
            <a:off x="4483099" y="393475"/>
            <a:ext cx="34608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 name="Google Shape;38;p6"/>
          <p:cNvSpPr txBox="1"/>
          <p:nvPr>
            <p:ph type="body" idx="1"/>
          </p:nvPr>
        </p:nvSpPr>
        <p:spPr>
          <a:xfrm>
            <a:off x="4865550" y="1349150"/>
            <a:ext cx="3776400" cy="2938500"/>
          </a:xfrm>
          <a:prstGeom prst="rect">
            <a:avLst/>
          </a:prstGeom>
        </p:spPr>
        <p:txBody>
          <a:bodyPr spcFirstLastPara="1" wrap="square" lIns="91425" tIns="91425" rIns="91425" bIns="91425"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p:txBody>
      </p:sp>
      <p:sp>
        <p:nvSpPr>
          <p:cNvPr id="39" name="Google Shape;39;p6"/>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4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7"/>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7"/>
          <p:cNvSpPr txBox="1"/>
          <p:nvPr>
            <p:ph type="title"/>
          </p:nvPr>
        </p:nvSpPr>
        <p:spPr>
          <a:xfrm>
            <a:off x="1182200" y="393475"/>
            <a:ext cx="6739500" cy="806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6" name="Google Shape;46;p7"/>
          <p:cNvSpPr txBox="1"/>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47" name="Google Shape;47;p7"/>
          <p:cNvSpPr txBox="1"/>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p:txBody>
      </p:sp>
      <p:sp>
        <p:nvSpPr>
          <p:cNvPr id="48" name="Google Shape;48;p7"/>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50"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8"/>
          <p:cNvSpPr/>
          <p:nvPr/>
        </p:nvSpPr>
        <p:spPr>
          <a:xfrm>
            <a:off x="8750300" y="4356125"/>
            <a:ext cx="3936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txBox="1"/>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8"/>
          <p:cNvSpPr txBox="1"/>
          <p:nvPr>
            <p:ph type="body" idx="1"/>
          </p:nvPr>
        </p:nvSpPr>
        <p:spPr>
          <a:xfrm>
            <a:off x="156017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6" name="Google Shape;56;p8"/>
          <p:cNvSpPr txBox="1"/>
          <p:nvPr>
            <p:ph type="body" idx="2"/>
          </p:nvPr>
        </p:nvSpPr>
        <p:spPr>
          <a:xfrm>
            <a:off x="3996525"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7" name="Google Shape;57;p8"/>
          <p:cNvSpPr txBox="1"/>
          <p:nvPr>
            <p:ph type="body" idx="3"/>
          </p:nvPr>
        </p:nvSpPr>
        <p:spPr>
          <a:xfrm>
            <a:off x="6432874" y="1375225"/>
            <a:ext cx="2317500" cy="3374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58" name="Google Shape;58;p8"/>
          <p:cNvSpPr txBox="1"/>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0"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9"/>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9"/>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9"/>
          <p:cNvSpPr txBox="1"/>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5" name="Google Shape;65;p9"/>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7" name="Shape 67"/>
        <p:cNvGrpSpPr/>
        <p:nvPr/>
      </p:nvGrpSpPr>
      <p:grpSpPr>
        <a:xfrm>
          <a:off x="0" y="0"/>
          <a:ext cx="0" cy="0"/>
          <a:chOff x="0" y="0"/>
          <a:chExt cx="0" cy="0"/>
        </a:xfrm>
      </p:grpSpPr>
      <p:sp>
        <p:nvSpPr>
          <p:cNvPr id="68" name="Google Shape;68;p10"/>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0"/>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0"/>
          <p:cNvSpPr/>
          <p:nvPr/>
        </p:nvSpPr>
        <p:spPr>
          <a:xfrm>
            <a:off x="877500" y="4356125"/>
            <a:ext cx="7479300" cy="3936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0"/>
          <p:cNvSpPr txBox="1"/>
          <p:nvPr>
            <p:ph type="body" idx="1"/>
          </p:nvPr>
        </p:nvSpPr>
        <p:spPr>
          <a:xfrm>
            <a:off x="1182200" y="4356200"/>
            <a:ext cx="7174500" cy="393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Clr>
                <a:srgbClr val="FFFFFF"/>
              </a:buClr>
              <a:buSzPts val="1600"/>
              <a:buNone/>
              <a:defRPr sz="1600">
                <a:solidFill>
                  <a:srgbClr val="FFFFFF"/>
                </a:solidFill>
              </a:defRPr>
            </a:lvl1pPr>
          </a:lstStyle>
          <a:p/>
        </p:txBody>
      </p:sp>
      <p:sp>
        <p:nvSpPr>
          <p:cNvPr id="72" name="Google Shape;72;p10"/>
          <p:cNvSpPr txBox="1"/>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73" name="Google Shape;73;p10"/>
          <p:cNvSpPr/>
          <p:nvPr/>
        </p:nvSpPr>
        <p:spPr>
          <a:xfrm>
            <a:off x="7963200" y="4356125"/>
            <a:ext cx="393600" cy="3936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1pPr>
            <a:lvl2pPr lvl="1">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2pPr>
            <a:lvl3pPr lvl="2">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3pPr>
            <a:lvl4pPr lvl="3">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4pPr>
            <a:lvl5pPr lvl="4">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5pPr>
            <a:lvl6pPr lvl="5">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6pPr>
            <a:lvl7pPr lvl="6">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7pPr>
            <a:lvl8pPr lvl="7">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8pPr>
            <a:lvl9pPr lvl="8">
              <a:spcBef>
                <a:spcPts val="0"/>
              </a:spcBef>
              <a:spcAft>
                <a:spcPts val="0"/>
              </a:spcAft>
              <a:buClr>
                <a:schemeClr val="lt1"/>
              </a:buClr>
              <a:buSzPts val="2400"/>
              <a:buFont typeface="Barlow" panose="00000500000000000000"/>
              <a:buNone/>
              <a:defRPr sz="2400" b="1">
                <a:solidFill>
                  <a:schemeClr val="lt1"/>
                </a:solidFill>
                <a:latin typeface="Barlow" panose="00000500000000000000"/>
                <a:ea typeface="Barlow" panose="00000500000000000000"/>
                <a:cs typeface="Barlow" panose="00000500000000000000"/>
                <a:sym typeface="Barlow" panose="00000500000000000000"/>
              </a:defRPr>
            </a:lvl9pPr>
          </a:lstStyle>
          <a:p/>
        </p:txBody>
      </p:sp>
      <p:sp>
        <p:nvSpPr>
          <p:cNvPr id="7" name="Google Shape;7;p1"/>
          <p:cNvSpPr txBox="1"/>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1pPr>
            <a:lvl2pPr marL="914400" lvl="1" indent="-393700">
              <a:spcBef>
                <a:spcPts val="0"/>
              </a:spcBef>
              <a:spcAft>
                <a:spcPts val="0"/>
              </a:spcAft>
              <a:buClr>
                <a:schemeClr val="dk2"/>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2pPr>
            <a:lvl3pPr marL="1371600" lvl="2" indent="-393700">
              <a:spcBef>
                <a:spcPts val="0"/>
              </a:spcBef>
              <a:spcAft>
                <a:spcPts val="0"/>
              </a:spcAft>
              <a:buClr>
                <a:schemeClr val="dk2"/>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3pPr>
            <a:lvl4pPr marL="1828800" lvl="3"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4pPr>
            <a:lvl5pPr marL="2286000" lvl="4"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5pPr>
            <a:lvl6pPr marL="2743200" lvl="5"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6pPr>
            <a:lvl7pPr marL="3200400" lvl="6"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7pPr>
            <a:lvl8pPr marL="3657600" lvl="7"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8pPr>
            <a:lvl9pPr marL="4114800" lvl="8" indent="-393700">
              <a:spcBef>
                <a:spcPts val="0"/>
              </a:spcBef>
              <a:spcAft>
                <a:spcPts val="0"/>
              </a:spcAft>
              <a:buClr>
                <a:schemeClr val="dk1"/>
              </a:buClr>
              <a:buSzPts val="2600"/>
              <a:buFont typeface="Barlow" panose="00000500000000000000"/>
              <a:buChar char="■"/>
              <a:defRPr sz="2600">
                <a:solidFill>
                  <a:schemeClr val="dk1"/>
                </a:solidFill>
                <a:latin typeface="Barlow" panose="00000500000000000000"/>
                <a:ea typeface="Barlow" panose="00000500000000000000"/>
                <a:cs typeface="Barlow" panose="00000500000000000000"/>
                <a:sym typeface="Barlow" panose="00000500000000000000"/>
              </a:defRPr>
            </a:lvl9pPr>
          </a:lstStyle>
          <a:p/>
        </p:txBody>
      </p:sp>
      <p:sp>
        <p:nvSpPr>
          <p:cNvPr id="8" name="Google Shape;8;p1"/>
          <p:cNvSpPr txBox="1"/>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panose="00000500000000000000"/>
                <a:ea typeface="Barlow" panose="00000500000000000000"/>
                <a:cs typeface="Barlow" panose="00000500000000000000"/>
                <a:sym typeface="Barlow" panose="00000500000000000000"/>
              </a:defRPr>
            </a:lvl1pPr>
            <a:lvl2pPr lvl="1" algn="ctr">
              <a:buNone/>
              <a:defRPr sz="1200" b="1">
                <a:solidFill>
                  <a:schemeClr val="lt1"/>
                </a:solidFill>
                <a:latin typeface="Barlow" panose="00000500000000000000"/>
                <a:ea typeface="Barlow" panose="00000500000000000000"/>
                <a:cs typeface="Barlow" panose="00000500000000000000"/>
                <a:sym typeface="Barlow" panose="00000500000000000000"/>
              </a:defRPr>
            </a:lvl2pPr>
            <a:lvl3pPr lvl="2" algn="ctr">
              <a:buNone/>
              <a:defRPr sz="1200" b="1">
                <a:solidFill>
                  <a:schemeClr val="lt1"/>
                </a:solidFill>
                <a:latin typeface="Barlow" panose="00000500000000000000"/>
                <a:ea typeface="Barlow" panose="00000500000000000000"/>
                <a:cs typeface="Barlow" panose="00000500000000000000"/>
                <a:sym typeface="Barlow" panose="00000500000000000000"/>
              </a:defRPr>
            </a:lvl3pPr>
            <a:lvl4pPr lvl="3" algn="ctr">
              <a:buNone/>
              <a:defRPr sz="1200" b="1">
                <a:solidFill>
                  <a:schemeClr val="lt1"/>
                </a:solidFill>
                <a:latin typeface="Barlow" panose="00000500000000000000"/>
                <a:ea typeface="Barlow" panose="00000500000000000000"/>
                <a:cs typeface="Barlow" panose="00000500000000000000"/>
                <a:sym typeface="Barlow" panose="00000500000000000000"/>
              </a:defRPr>
            </a:lvl4pPr>
            <a:lvl5pPr lvl="4" algn="ctr">
              <a:buNone/>
              <a:defRPr sz="1200" b="1">
                <a:solidFill>
                  <a:schemeClr val="lt1"/>
                </a:solidFill>
                <a:latin typeface="Barlow" panose="00000500000000000000"/>
                <a:ea typeface="Barlow" panose="00000500000000000000"/>
                <a:cs typeface="Barlow" panose="00000500000000000000"/>
                <a:sym typeface="Barlow" panose="00000500000000000000"/>
              </a:defRPr>
            </a:lvl5pPr>
            <a:lvl6pPr lvl="5" algn="ctr">
              <a:buNone/>
              <a:defRPr sz="1200" b="1">
                <a:solidFill>
                  <a:schemeClr val="lt1"/>
                </a:solidFill>
                <a:latin typeface="Barlow" panose="00000500000000000000"/>
                <a:ea typeface="Barlow" panose="00000500000000000000"/>
                <a:cs typeface="Barlow" panose="00000500000000000000"/>
                <a:sym typeface="Barlow" panose="00000500000000000000"/>
              </a:defRPr>
            </a:lvl6pPr>
            <a:lvl7pPr lvl="6" algn="ctr">
              <a:buNone/>
              <a:defRPr sz="1200" b="1">
                <a:solidFill>
                  <a:schemeClr val="lt1"/>
                </a:solidFill>
                <a:latin typeface="Barlow" panose="00000500000000000000"/>
                <a:ea typeface="Barlow" panose="00000500000000000000"/>
                <a:cs typeface="Barlow" panose="00000500000000000000"/>
                <a:sym typeface="Barlow" panose="00000500000000000000"/>
              </a:defRPr>
            </a:lvl7pPr>
            <a:lvl8pPr lvl="7" algn="ctr">
              <a:buNone/>
              <a:defRPr sz="1200" b="1">
                <a:solidFill>
                  <a:schemeClr val="lt1"/>
                </a:solidFill>
                <a:latin typeface="Barlow" panose="00000500000000000000"/>
                <a:ea typeface="Barlow" panose="00000500000000000000"/>
                <a:cs typeface="Barlow" panose="00000500000000000000"/>
                <a:sym typeface="Barlow" panose="00000500000000000000"/>
              </a:defRPr>
            </a:lvl8pPr>
            <a:lvl9pPr lvl="8" algn="ctr">
              <a:buNone/>
              <a:defRPr sz="1200" b="1">
                <a:solidFill>
                  <a:schemeClr val="lt1"/>
                </a:solidFill>
                <a:latin typeface="Barlow" panose="00000500000000000000"/>
                <a:ea typeface="Barlow" panose="00000500000000000000"/>
                <a:cs typeface="Barlow" panose="00000500000000000000"/>
                <a:sym typeface="Barlow" panose="00000500000000000000"/>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339340" y="915670"/>
            <a:ext cx="6149340" cy="2521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a:latin typeface="Times New Roman" panose="02020603050405020304" pitchFamily="18" charset="0"/>
                <a:cs typeface="Times New Roman" panose="02020603050405020304" pitchFamily="18" charset="0"/>
              </a:rPr>
              <a:t>Network Performance With Syslog</a:t>
            </a:r>
            <a:endParaRPr lang="fr-FR" altLang="en-GB">
              <a:latin typeface="Times New Roman" panose="02020603050405020304" pitchFamily="18" charset="0"/>
              <a:cs typeface="Times New Roman" panose="02020603050405020304" pitchFamily="18" charset="0"/>
            </a:endParaRPr>
          </a:p>
        </p:txBody>
      </p:sp>
      <p:pic>
        <p:nvPicPr>
          <p:cNvPr id="111" name="Image 16" descr="Image 16"/>
          <p:cNvPicPr>
            <a:picLocks noChangeAspect="1"/>
          </p:cNvPicPr>
          <p:nvPr/>
        </p:nvPicPr>
        <p:blipFill>
          <a:blip r:embed="rId1"/>
          <a:stretch>
            <a:fillRect/>
          </a:stretch>
        </p:blipFill>
        <p:spPr>
          <a:xfrm>
            <a:off x="7281545" y="0"/>
            <a:ext cx="1793875" cy="621665"/>
          </a:xfrm>
          <a:prstGeom prst="rect">
            <a:avLst/>
          </a:prstGeom>
          <a:ln w="12700">
            <a:miter lim="400000"/>
            <a:headEnd/>
            <a:tailEnd/>
          </a:ln>
        </p:spPr>
      </p:pic>
      <p:sp>
        <p:nvSpPr>
          <p:cNvPr id="3" name="Text Box 2"/>
          <p:cNvSpPr txBox="1"/>
          <p:nvPr/>
        </p:nvSpPr>
        <p:spPr>
          <a:xfrm>
            <a:off x="0" y="3651885"/>
            <a:ext cx="3437890" cy="1168400"/>
          </a:xfrm>
          <a:prstGeom prst="rect">
            <a:avLst/>
          </a:prstGeom>
          <a:noFill/>
        </p:spPr>
        <p:txBody>
          <a:bodyPr wrap="square" rtlCol="0" anchor="t">
            <a:spAutoFit/>
          </a:bodyPr>
          <a:p>
            <a:pPr marL="0" indent="0">
              <a:buFont typeface="Wingdings" panose="05000000000000000000" charset="0"/>
              <a:buNone/>
            </a:pPr>
            <a:r>
              <a:rPr lang="fr-FR" altLang="en-US" b="1">
                <a:sym typeface="+mn-ea"/>
              </a:rPr>
              <a:t> </a:t>
            </a:r>
            <a:endParaRPr lang="fr-FR" altLang="en-US" b="1">
              <a:sym typeface="+mn-ea"/>
            </a:endParaRPr>
          </a:p>
          <a:p>
            <a:pPr marL="0" indent="0">
              <a:buFont typeface="Wingdings" panose="05000000000000000000" charset="0"/>
              <a:buNone/>
            </a:pPr>
            <a:r>
              <a:rPr lang="fr-FR" altLang="en-US" b="1">
                <a:sym typeface="+mn-ea"/>
              </a:rPr>
              <a:t> KATCHE W. Josis</a:t>
            </a:r>
            <a:endParaRPr lang="fr-FR" altLang="en-US" b="1">
              <a:sym typeface="+mn-ea"/>
            </a:endParaRPr>
          </a:p>
          <a:p>
            <a:pPr marL="0" indent="0">
              <a:buFont typeface="Wingdings" panose="05000000000000000000" charset="0"/>
              <a:buNone/>
            </a:pPr>
            <a:r>
              <a:rPr lang="fr-FR" altLang="en-US">
                <a:sym typeface="+mn-ea"/>
              </a:rPr>
              <a:t> </a:t>
            </a:r>
            <a:r>
              <a:rPr lang="fr-FR" altLang="en-US" b="1">
                <a:sym typeface="+mn-ea"/>
              </a:rPr>
              <a:t>KEZIE Essolizam</a:t>
            </a:r>
            <a:endParaRPr lang="fr-FR" altLang="en-US" b="1">
              <a:sym typeface="+mn-ea"/>
            </a:endParaRPr>
          </a:p>
          <a:p>
            <a:pPr marL="0" indent="0">
              <a:buFont typeface="Wingdings" panose="05000000000000000000" charset="0"/>
              <a:buNone/>
            </a:pPr>
            <a:r>
              <a:rPr lang="fr-FR" altLang="en-US">
                <a:sym typeface="+mn-ea"/>
              </a:rPr>
              <a:t> </a:t>
            </a:r>
            <a:r>
              <a:rPr lang="fr-FR" altLang="en-US" b="1">
                <a:sym typeface="+mn-ea"/>
              </a:rPr>
              <a:t>KOUGBLENOU K. Amos</a:t>
            </a:r>
            <a:endParaRPr lang="fr-FR" altLang="en-US"/>
          </a:p>
          <a:p>
            <a:pPr marL="0" indent="0">
              <a:buFont typeface="Wingdings" panose="05000000000000000000" charset="0"/>
              <a:buNone/>
            </a:pPr>
            <a:r>
              <a:rPr lang="fr-FR" altLang="en-US" b="1">
                <a:sym typeface="+mn-ea"/>
              </a:rPr>
              <a:t> </a:t>
            </a:r>
            <a:endParaRPr lang="en-US"/>
          </a:p>
        </p:txBody>
      </p:sp>
      <p:sp>
        <p:nvSpPr>
          <p:cNvPr id="2" name="Text Box 1"/>
          <p:cNvSpPr txBox="1"/>
          <p:nvPr/>
        </p:nvSpPr>
        <p:spPr>
          <a:xfrm>
            <a:off x="6083935" y="4587875"/>
            <a:ext cx="2842895" cy="306705"/>
          </a:xfrm>
          <a:prstGeom prst="rect">
            <a:avLst/>
          </a:prstGeom>
          <a:noFill/>
        </p:spPr>
        <p:txBody>
          <a:bodyPr wrap="none" rtlCol="0" anchor="t">
            <a:spAutoFit/>
          </a:bodyPr>
          <a:p>
            <a:pPr marL="0" lvl="8" indent="0" algn="l" rtl="0">
              <a:spcBef>
                <a:spcPts val="1000"/>
              </a:spcBef>
              <a:spcAft>
                <a:spcPts val="1000"/>
              </a:spcAft>
              <a:buNone/>
            </a:pPr>
            <a:r>
              <a:rPr lang="fr-FR" altLang="en-US" b="1">
                <a:sym typeface="+mn-ea"/>
              </a:rPr>
              <a:t>DATE-MASSE Elisée</a:t>
            </a:r>
            <a:r>
              <a:rPr lang="fr-FR" altLang="en-US">
                <a:sym typeface="+mn-ea"/>
              </a:rPr>
              <a:t>, Encadreur</a:t>
            </a:r>
            <a:endParaRPr lang="en-US"/>
          </a:p>
        </p:txBody>
      </p:sp>
    </p:spTree>
  </p:cSld>
  <p:clrMapOvr>
    <a:masterClrMapping/>
  </p:clrMapOvr>
  <p:transition>
    <p:fade thruBlk="1"/>
  </p:transition>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indefinite" fill="hold"/>
                                        <p:tgtEl>
                                          <p:spTgt spid="111"/>
                                        </p:tgtEl>
                                        <p:attrNameLst>
                                          <p:attrName>style.visibility</p:attrName>
                                        </p:attrNameLst>
                                      </p:cBhvr>
                                      <p:to>
                                        <p:strVal val="visible"/>
                                      </p:to>
                                    </p:set>
                                    <p:animEffect transition="in" filter="wipe(left)">
                                      <p:cBhvr>
                                        <p:cTn id="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bldLvl="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FONCTIONNALITE SYSLOG</a:t>
            </a:r>
            <a:endParaRPr lang="fr-FR" altLang="en-US"/>
          </a:p>
        </p:txBody>
      </p:sp>
      <p:sp>
        <p:nvSpPr>
          <p:cNvPr id="3" name="Espace réservé du texte 2"/>
          <p:cNvSpPr/>
          <p:nvPr>
            <p:ph type="body" idx="1"/>
          </p:nvPr>
        </p:nvSpPr>
        <p:spPr>
          <a:xfrm>
            <a:off x="1556385" y="1749425"/>
            <a:ext cx="7085965" cy="2146935"/>
          </a:xfrm>
        </p:spPr>
        <p:txBody>
          <a:bodyPr/>
          <a:p>
            <a:pPr marL="63500" indent="0">
              <a:buNone/>
            </a:pPr>
            <a:endParaRPr lang="fr-FR" dirty="0">
              <a:sym typeface="+mn-ea"/>
            </a:endParaRPr>
          </a:p>
          <a:p>
            <a:pPr marL="63500" indent="0">
              <a:buNone/>
            </a:pPr>
            <a:r>
              <a:rPr lang="fr-FR" sz="1800" dirty="0">
                <a:sym typeface="+mn-ea"/>
              </a:rPr>
              <a:t>La fonctionnalité d'un message Syslog correspond au type d'application générant le message Syslog. Les 24 fonctionnalités existantes sont définies par la RFC 3164 </a:t>
            </a:r>
            <a:endParaRPr lang="en-US" sz="1800" dirty="0"/>
          </a:p>
          <a:p>
            <a:pPr marL="63500" indent="0">
              <a:buNone/>
            </a:pPr>
            <a:endParaRPr lang="fr-FR" altLang="en-US" sz="18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60" name="Shape 160"/>
        <p:cNvGrpSpPr/>
        <p:nvPr/>
      </p:nvGrpSpPr>
      <p:grpSpPr>
        <a:xfrm>
          <a:off x="0" y="0"/>
          <a:ext cx="0" cy="0"/>
          <a:chOff x="0" y="0"/>
          <a:chExt cx="0" cy="0"/>
        </a:xfrm>
      </p:grpSpPr>
      <p:sp>
        <p:nvSpPr>
          <p:cNvPr id="162" name="Google Shape;162;p21"/>
          <p:cNvSpPr txBox="1"/>
          <p:nvPr>
            <p:ph type="title"/>
          </p:nvPr>
        </p:nvSpPr>
        <p:spPr>
          <a:xfrm>
            <a:off x="1187280" y="19535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a:t>SEVERITE SYSLOG</a:t>
            </a:r>
            <a:endParaRPr lang="fr-FR" altLang="en-GB"/>
          </a:p>
        </p:txBody>
      </p:sp>
      <p:sp>
        <p:nvSpPr>
          <p:cNvPr id="163" name="Google Shape;163;p21"/>
          <p:cNvSpPr txBox="1"/>
          <p:nvPr>
            <p:ph type="body" idx="2"/>
          </p:nvPr>
        </p:nvSpPr>
        <p:spPr>
          <a:xfrm>
            <a:off x="1497330" y="1331595"/>
            <a:ext cx="7252970" cy="2199005"/>
          </a:xfrm>
          <a:prstGeom prst="rect">
            <a:avLst/>
          </a:prstGeom>
        </p:spPr>
        <p:txBody>
          <a:bodyPr spcFirstLastPara="1" wrap="square" lIns="91425" tIns="91425" rIns="91425" bIns="91425" anchor="t" anchorCtr="0">
            <a:noAutofit/>
          </a:bodyPr>
          <a:lstStyle/>
          <a:p>
            <a:pPr marL="0" indent="0" algn="l">
              <a:buNone/>
            </a:pPr>
            <a:r>
              <a:rPr lang="fr-FR" sz="1800" dirty="0">
                <a:latin typeface="Times New Roman" panose="02020603050405020304" pitchFamily="18" charset="0"/>
                <a:cs typeface="Times New Roman" panose="02020603050405020304" pitchFamily="18" charset="0"/>
                <a:sym typeface="+mn-ea"/>
              </a:rPr>
              <a:t>La sévérité d'un message Syslog correspond au degré d'urgence du messageSyslog </a:t>
            </a:r>
            <a:r>
              <a:rPr lang="fr-FR" sz="1800" dirty="0" err="1">
                <a:latin typeface="Times New Roman" panose="02020603050405020304" pitchFamily="18" charset="0"/>
                <a:cs typeface="Times New Roman" panose="02020603050405020304" pitchFamily="18" charset="0"/>
                <a:sym typeface="+mn-ea"/>
              </a:rPr>
              <a:t>definit</a:t>
            </a:r>
            <a:r>
              <a:rPr lang="fr-FR" sz="1800" dirty="0">
                <a:latin typeface="Times New Roman" panose="02020603050405020304" pitchFamily="18" charset="0"/>
                <a:cs typeface="Times New Roman" panose="02020603050405020304" pitchFamily="18" charset="0"/>
                <a:sym typeface="+mn-ea"/>
              </a:rPr>
              <a:t> 8 gravité et 8 niveau de gravité :</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Emergency</a:t>
            </a:r>
            <a:r>
              <a:rPr lang="fr-FR" sz="1800" dirty="0">
                <a:latin typeface="Times New Roman" panose="02020603050405020304" pitchFamily="18" charset="0"/>
                <a:cs typeface="Times New Roman" panose="02020603050405020304" pitchFamily="18" charset="0"/>
                <a:sym typeface="+mn-ea"/>
              </a:rPr>
              <a:t>: niveau 0 , système inutilisable</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Alert</a:t>
            </a:r>
            <a:r>
              <a:rPr lang="fr-FR" sz="1800" dirty="0">
                <a:latin typeface="Times New Roman" panose="02020603050405020304" pitchFamily="18" charset="0"/>
                <a:cs typeface="Times New Roman" panose="02020603050405020304" pitchFamily="18" charset="0"/>
                <a:sym typeface="+mn-ea"/>
              </a:rPr>
              <a:t>: niveau 1 , action immédiate requise</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Critical</a:t>
            </a:r>
            <a:r>
              <a:rPr lang="fr-FR" sz="1800" dirty="0">
                <a:latin typeface="Times New Roman" panose="02020603050405020304" pitchFamily="18" charset="0"/>
                <a:cs typeface="Times New Roman" panose="02020603050405020304" pitchFamily="18" charset="0"/>
                <a:sym typeface="+mn-ea"/>
              </a:rPr>
              <a:t>: niveau 2, condition critique</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Error</a:t>
            </a:r>
            <a:r>
              <a:rPr lang="fr-FR" sz="1800" dirty="0">
                <a:latin typeface="Times New Roman" panose="02020603050405020304" pitchFamily="18" charset="0"/>
                <a:cs typeface="Times New Roman" panose="02020603050405020304" pitchFamily="18" charset="0"/>
                <a:sym typeface="+mn-ea"/>
              </a:rPr>
              <a:t>: niveau 3 , condition d’erreur</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Warning</a:t>
            </a:r>
            <a:r>
              <a:rPr lang="fr-FR" sz="1800" dirty="0">
                <a:latin typeface="Times New Roman" panose="02020603050405020304" pitchFamily="18" charset="0"/>
                <a:cs typeface="Times New Roman" panose="02020603050405020304" pitchFamily="18" charset="0"/>
                <a:sym typeface="+mn-ea"/>
              </a:rPr>
              <a:t>: niveau 4 , condition d’avertissement</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Notice</a:t>
            </a:r>
            <a:r>
              <a:rPr lang="fr-FR" sz="1800" dirty="0">
                <a:latin typeface="Times New Roman" panose="02020603050405020304" pitchFamily="18" charset="0"/>
                <a:cs typeface="Times New Roman" panose="02020603050405020304" pitchFamily="18" charset="0"/>
                <a:sym typeface="+mn-ea"/>
              </a:rPr>
              <a:t>: niveau 5 , événement normal mais important</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Informational</a:t>
            </a:r>
            <a:r>
              <a:rPr lang="fr-FR" sz="1800" dirty="0">
                <a:latin typeface="Times New Roman" panose="02020603050405020304" pitchFamily="18" charset="0"/>
                <a:cs typeface="Times New Roman" panose="02020603050405020304" pitchFamily="18" charset="0"/>
                <a:sym typeface="+mn-ea"/>
              </a:rPr>
              <a:t>: niveau 6, message informatif</a:t>
            </a:r>
            <a:endParaRPr lang="fr-FR" sz="1800" dirty="0">
              <a:latin typeface="Times New Roman" panose="02020603050405020304" pitchFamily="18" charset="0"/>
              <a:cs typeface="Times New Roman" panose="02020603050405020304" pitchFamily="18" charset="0"/>
            </a:endParaRPr>
          </a:p>
          <a:p>
            <a:pPr marL="0" indent="0" algn="l" fontAlgn="base">
              <a:buNone/>
            </a:pPr>
            <a:r>
              <a:rPr lang="fr-FR" sz="1800" dirty="0">
                <a:solidFill>
                  <a:srgbClr val="0070C0"/>
                </a:solidFill>
                <a:latin typeface="Times New Roman" panose="02020603050405020304" pitchFamily="18" charset="0"/>
                <a:cs typeface="Times New Roman" panose="02020603050405020304" pitchFamily="18" charset="0"/>
                <a:sym typeface="+mn-ea"/>
              </a:rPr>
              <a:t>Debug</a:t>
            </a:r>
            <a:r>
              <a:rPr lang="fr-FR" sz="1800" dirty="0">
                <a:latin typeface="Times New Roman" panose="02020603050405020304" pitchFamily="18" charset="0"/>
                <a:cs typeface="Times New Roman" panose="02020603050405020304" pitchFamily="18" charset="0"/>
                <a:sym typeface="+mn-ea"/>
              </a:rPr>
              <a:t>: niveau 7, message de débogage</a:t>
            </a:r>
            <a:endParaRPr lang="fr-FR" sz="1800" dirty="0">
              <a:latin typeface="Times New Roman" panose="02020603050405020304" pitchFamily="18" charset="0"/>
              <a:cs typeface="Times New Roman" panose="02020603050405020304" pitchFamily="18" charset="0"/>
            </a:endParaRPr>
          </a:p>
          <a:p>
            <a:pPr marL="0" indent="0" algn="l">
              <a:buNone/>
            </a:pPr>
            <a:endParaRPr lang="en-US" sz="1800" dirty="0"/>
          </a:p>
          <a:p>
            <a:pPr marL="0" indent="0" algn="l">
              <a:buNone/>
            </a:pPr>
            <a:endParaRPr lang="fr-FR" altLang="en-US" sz="1800"/>
          </a:p>
          <a:p>
            <a:pPr marL="0" lvl="0" indent="0" algn="l" rtl="0">
              <a:spcBef>
                <a:spcPts val="600"/>
              </a:spcBef>
              <a:spcAft>
                <a:spcPts val="0"/>
              </a:spcAft>
              <a:buNone/>
            </a:pPr>
            <a:endParaRPr lang="en-GB" sz="1800"/>
          </a:p>
        </p:txBody>
      </p:sp>
      <p:sp>
        <p:nvSpPr>
          <p:cNvPr id="164" name="Google Shape;164;p21"/>
          <p:cNvSpPr txBox="1"/>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pSp>
        <p:nvGrpSpPr>
          <p:cNvPr id="165" name="Google Shape;165;p21"/>
          <p:cNvGrpSpPr/>
          <p:nvPr/>
        </p:nvGrpSpPr>
        <p:grpSpPr>
          <a:xfrm>
            <a:off x="8247163" y="629034"/>
            <a:ext cx="205851" cy="335576"/>
            <a:chOff x="6730350" y="2315900"/>
            <a:chExt cx="257700" cy="420100"/>
          </a:xfrm>
        </p:grpSpPr>
        <p:sp>
          <p:nvSpPr>
            <p:cNvPr id="166" name="Google Shape;166;p2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TRAME SYSLOG</a:t>
            </a:r>
            <a:endParaRPr lang="fr-FR" altLang="en-US"/>
          </a:p>
        </p:txBody>
      </p:sp>
      <p:sp>
        <p:nvSpPr>
          <p:cNvPr id="3" name="Espace réservé du texte 2"/>
          <p:cNvSpPr/>
          <p:nvPr>
            <p:ph type="body" idx="1"/>
          </p:nvPr>
        </p:nvSpPr>
        <p:spPr/>
        <p:txBody>
          <a:bodyPr/>
          <a:p>
            <a:pPr marL="0" indent="0">
              <a:buNone/>
            </a:pPr>
            <a:r>
              <a:rPr lang="fr-FR" altLang="en-US">
                <a:sym typeface="+mn-ea"/>
              </a:rPr>
              <a:t>Une trame de protocole Syslog est composée de 3 parties :</a:t>
            </a:r>
            <a:endParaRPr lang="fr-FR" altLang="en-US"/>
          </a:p>
          <a:p>
            <a:pPr marL="0" indent="0">
              <a:buNone/>
            </a:pPr>
            <a:endParaRPr lang="fr-FR" altLang="en-US"/>
          </a:p>
          <a:p>
            <a:pPr marL="0" indent="0">
              <a:buNone/>
            </a:pPr>
            <a:r>
              <a:rPr lang="fr-FR" altLang="en-US">
                <a:sym typeface="+mn-ea"/>
              </a:rPr>
              <a:t>La partie</a:t>
            </a:r>
            <a:r>
              <a:rPr lang="fr-FR" altLang="en-US">
                <a:solidFill>
                  <a:srgbClr val="0070C0"/>
                </a:solidFill>
                <a:sym typeface="+mn-ea"/>
              </a:rPr>
              <a:t> </a:t>
            </a:r>
            <a:r>
              <a:rPr lang="fr-FR" altLang="en-US" b="1">
                <a:solidFill>
                  <a:srgbClr val="0070C0"/>
                </a:solidFill>
                <a:sym typeface="+mn-ea"/>
              </a:rPr>
              <a:t>PRI</a:t>
            </a:r>
            <a:r>
              <a:rPr lang="fr-FR" altLang="en-US">
                <a:sym typeface="+mn-ea"/>
              </a:rPr>
              <a:t>.</a:t>
            </a:r>
            <a:endParaRPr lang="fr-FR" altLang="en-US"/>
          </a:p>
          <a:p>
            <a:pPr marL="0" indent="0">
              <a:buNone/>
            </a:pPr>
            <a:r>
              <a:rPr lang="fr-FR" altLang="en-US">
                <a:sym typeface="+mn-ea"/>
              </a:rPr>
              <a:t>La partie </a:t>
            </a:r>
            <a:r>
              <a:rPr lang="fr-FR" altLang="en-US" b="1">
                <a:solidFill>
                  <a:srgbClr val="0070C0"/>
                </a:solidFill>
                <a:sym typeface="+mn-ea"/>
              </a:rPr>
              <a:t>HEADER</a:t>
            </a:r>
            <a:r>
              <a:rPr lang="fr-FR" altLang="en-US">
                <a:sym typeface="+mn-ea"/>
              </a:rPr>
              <a:t>.</a:t>
            </a:r>
            <a:endParaRPr lang="fr-FR" altLang="en-US"/>
          </a:p>
          <a:p>
            <a:pPr marL="0" indent="0">
              <a:buNone/>
            </a:pPr>
            <a:r>
              <a:rPr lang="fr-FR" altLang="en-US">
                <a:sym typeface="+mn-ea"/>
              </a:rPr>
              <a:t>     La partie </a:t>
            </a:r>
            <a:r>
              <a:rPr lang="fr-FR" altLang="en-US" b="1">
                <a:solidFill>
                  <a:srgbClr val="0070C0"/>
                </a:solidFill>
                <a:sym typeface="+mn-ea"/>
              </a:rPr>
              <a:t>MSG</a:t>
            </a:r>
            <a:endParaRPr lang="fr-FR" altLang="en-US"/>
          </a:p>
          <a:p>
            <a:pPr marL="63500" indent="0">
              <a:buNone/>
            </a:pPr>
            <a:endParaRPr lang="fr-FR" altLang="en-US"/>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2.2-PROTOCOLE SNMP</a:t>
            </a:r>
            <a:endParaRPr lang="fr-FR" altLang="en-US"/>
          </a:p>
        </p:txBody>
      </p:sp>
      <p:sp>
        <p:nvSpPr>
          <p:cNvPr id="3" name="Espace réservé du texte 2"/>
          <p:cNvSpPr/>
          <p:nvPr>
            <p:ph type="body" idx="1"/>
          </p:nvPr>
        </p:nvSpPr>
        <p:spPr>
          <a:xfrm>
            <a:off x="1556385" y="2046605"/>
            <a:ext cx="7085965" cy="1782445"/>
          </a:xfrm>
        </p:spPr>
        <p:txBody>
          <a:bodyPr/>
          <a:p>
            <a:pPr marL="0" indent="0">
              <a:buNone/>
            </a:pPr>
            <a:endParaRPr lang="fr-FR" altLang="en-US" sz="1600"/>
          </a:p>
          <a:p>
            <a:pPr marL="0" indent="0">
              <a:buNone/>
            </a:pPr>
            <a:r>
              <a:rPr lang="fr-FR" altLang="en-US" sz="1600">
                <a:sym typeface="+mn-ea"/>
              </a:rPr>
              <a:t>SNMP (Simple Network Management Protocol) est sans doute le protocole de supervision le plus répandu.  Il permet la création d’un système de gestion des équipements via un réseau TCP/IP. </a:t>
            </a:r>
            <a:endParaRPr lang="fr-FR" altLang="en-US" sz="1600"/>
          </a:p>
          <a:p>
            <a:pPr marL="0" indent="0">
              <a:buNone/>
            </a:pPr>
            <a:endParaRPr lang="fr-FR" altLang="en-US" sz="16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fr-FR" altLang="en-US"/>
              <a:t>FONCTIONNEMENT</a:t>
            </a:r>
            <a:endParaRPr lang="fr-FR" altLang="en-US"/>
          </a:p>
        </p:txBody>
      </p:sp>
      <p:sp>
        <p:nvSpPr>
          <p:cNvPr id="3" name="Text Placeholder 2"/>
          <p:cNvSpPr/>
          <p:nvPr>
            <p:ph type="body" idx="1"/>
          </p:nvPr>
        </p:nvSpPr>
        <p:spPr>
          <a:xfrm>
            <a:off x="1556385" y="2009140"/>
            <a:ext cx="7085965" cy="2279015"/>
          </a:xfrm>
        </p:spPr>
        <p:txBody>
          <a:bodyPr/>
          <a:p>
            <a:pPr marL="0" indent="0">
              <a:buNone/>
            </a:pPr>
            <a:r>
              <a:rPr lang="fr-FR" altLang="en-US" sz="1800">
                <a:latin typeface="Times New Roman" panose="02020603050405020304" pitchFamily="18" charset="0"/>
                <a:cs typeface="Times New Roman" panose="02020603050405020304" pitchFamily="18" charset="0"/>
                <a:sym typeface="+mn-ea"/>
              </a:rPr>
              <a:t>Le protocole SNMP est constitué d'un ensemble de requêtes, de réponses et d'alertes. La station de supervision envoie des requêtes à l'agent, lequel retourne des réponses. Lorsqu'un événement anormal intervient sur l'élément réseau, l'agent est en mesure d’envoyer une alerte à la station de supervision.</a:t>
            </a:r>
            <a:endParaRPr lang="fr-FR" altLang="en-US" sz="1800">
              <a:latin typeface="Times New Roman" panose="02020603050405020304" pitchFamily="18" charset="0"/>
              <a:cs typeface="Times New Roman" panose="02020603050405020304" pitchFamily="18" charset="0"/>
            </a:endParaRPr>
          </a:p>
          <a:p>
            <a:pPr marL="63500" indent="0">
              <a:buNone/>
            </a:pPr>
            <a:endParaRPr lang="fr-FR" altLang="en-US"/>
          </a:p>
          <a:p>
            <a:pPr marL="63500" indent="0">
              <a:buNone/>
            </a:pPr>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L’ENVIRONNEMENT SNMP</a:t>
            </a:r>
            <a:br>
              <a:rPr lang="fr-FR" altLang="en-US" b="1"/>
            </a:br>
            <a:endParaRPr lang="fr-FR" altLang="en-US"/>
          </a:p>
        </p:txBody>
      </p:sp>
      <p:sp>
        <p:nvSpPr>
          <p:cNvPr id="3" name="Espace réservé du texte 2"/>
          <p:cNvSpPr/>
          <p:nvPr>
            <p:ph type="body" idx="1"/>
          </p:nvPr>
        </p:nvSpPr>
        <p:spPr>
          <a:xfrm>
            <a:off x="1556385" y="1576705"/>
            <a:ext cx="7085965" cy="2711450"/>
          </a:xfrm>
        </p:spPr>
        <p:txBody>
          <a:bodyPr/>
          <a:p>
            <a:pPr marL="0" indent="0">
              <a:buNone/>
            </a:pPr>
            <a:r>
              <a:rPr lang="fr-FR" altLang="en-US" sz="1800">
                <a:latin typeface="Times New Roman" panose="02020603050405020304" pitchFamily="18" charset="0"/>
                <a:cs typeface="Times New Roman" panose="02020603050405020304" pitchFamily="18" charset="0"/>
                <a:sym typeface="+mn-ea"/>
              </a:rPr>
              <a:t>L’environnement SNMP est constitué de :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a:t>
            </a:r>
            <a:r>
              <a:rPr lang="fr-FR" altLang="en-US" sz="1800">
                <a:solidFill>
                  <a:srgbClr val="0070C0"/>
                </a:solidFill>
                <a:latin typeface="Times New Roman" panose="02020603050405020304" pitchFamily="18" charset="0"/>
                <a:cs typeface="Times New Roman" panose="02020603050405020304" pitchFamily="18" charset="0"/>
                <a:sym typeface="+mn-ea"/>
              </a:rPr>
              <a:t> La station de supervision ou de gestion</a:t>
            </a:r>
            <a:r>
              <a:rPr lang="fr-FR" altLang="en-US" sz="1800">
                <a:latin typeface="Times New Roman" panose="02020603050405020304" pitchFamily="18" charset="0"/>
                <a:cs typeface="Times New Roman" panose="02020603050405020304" pitchFamily="18" charset="0"/>
                <a:sym typeface="+mn-ea"/>
              </a:rPr>
              <a:t> qui va exécuter les requêtes nécessaires à la collecte des informations, et maintenir à jour une base d’information représentant le résultat de cette collecte.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 </a:t>
            </a:r>
            <a:r>
              <a:rPr lang="fr-FR" altLang="en-US" sz="1800">
                <a:solidFill>
                  <a:srgbClr val="0070C0"/>
                </a:solidFill>
                <a:latin typeface="Times New Roman" panose="02020603050405020304" pitchFamily="18" charset="0"/>
                <a:cs typeface="Times New Roman" panose="02020603050405020304" pitchFamily="18" charset="0"/>
                <a:sym typeface="+mn-ea"/>
              </a:rPr>
              <a:t>La MIB</a:t>
            </a:r>
            <a:r>
              <a:rPr lang="fr-FR" altLang="en-US" sz="1800">
                <a:latin typeface="Times New Roman" panose="02020603050405020304" pitchFamily="18" charset="0"/>
                <a:cs typeface="Times New Roman" panose="02020603050405020304" pitchFamily="18" charset="0"/>
                <a:sym typeface="+mn-ea"/>
              </a:rPr>
              <a:t> (Management Information Base) est une collection d'objets résidant dans une base d'information virtuelle. </a:t>
            </a:r>
            <a:endParaRPr lang="fr-FR" altLang="en-US" sz="1800">
              <a:latin typeface="Times New Roman" panose="02020603050405020304" pitchFamily="18" charset="0"/>
              <a:cs typeface="Times New Roman" panose="02020603050405020304" pitchFamily="18" charset="0"/>
              <a:sym typeface="+mn-ea"/>
            </a:endParaRPr>
          </a:p>
          <a:p>
            <a:pPr marL="0" indent="0">
              <a:buNone/>
            </a:pPr>
            <a:r>
              <a:rPr lang="fr-FR" altLang="en-US" sz="1800">
                <a:latin typeface="Times New Roman" panose="02020603050405020304" pitchFamily="18" charset="0"/>
                <a:cs typeface="Times New Roman" panose="02020603050405020304" pitchFamily="18" charset="0"/>
                <a:sym typeface="+mn-ea"/>
              </a:rPr>
              <a:t>• Le protocole lui-même, qui s’appuie sur TCP/IP pour son fonctionnement.</a:t>
            </a:r>
            <a:endParaRPr lang="fr-FR" altLang="en-US" sz="1800">
              <a:latin typeface="Times New Roman" panose="02020603050405020304" pitchFamily="18" charset="0"/>
              <a:cs typeface="Times New Roman" panose="02020603050405020304" pitchFamily="18" charset="0"/>
            </a:endParaRPr>
          </a:p>
          <a:p>
            <a:pPr marL="63500" indent="0">
              <a:buNone/>
            </a:pPr>
            <a:endParaRPr lang="fr-FR" altLang="en-US" sz="180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FONCTIONNEMENT DU SNMP</a:t>
            </a:r>
            <a:br>
              <a:rPr lang="fr-FR" altLang="en-US"/>
            </a:br>
            <a:endParaRPr lang="fr-FR" altLang="en-US"/>
          </a:p>
        </p:txBody>
      </p:sp>
      <p:sp>
        <p:nvSpPr>
          <p:cNvPr id="3" name="Espace réservé du texte 2"/>
          <p:cNvSpPr/>
          <p:nvPr>
            <p:ph type="body" idx="1"/>
          </p:nvPr>
        </p:nvSpPr>
        <p:spPr>
          <a:xfrm>
            <a:off x="1556385" y="1508125"/>
            <a:ext cx="7085965" cy="2780030"/>
          </a:xfrm>
        </p:spPr>
        <p:txBody>
          <a:bodyPr/>
          <a:p>
            <a:pPr marL="0" indent="0">
              <a:buNone/>
            </a:pPr>
            <a:r>
              <a:rPr lang="fr-FR" altLang="en-US" sz="1800">
                <a:solidFill>
                  <a:schemeClr val="tx1"/>
                </a:solidFill>
                <a:latin typeface="Times New Roman" panose="02020603050405020304" pitchFamily="18" charset="0"/>
                <a:cs typeface="Times New Roman" panose="02020603050405020304" pitchFamily="18" charset="0"/>
                <a:sym typeface="+mn-ea"/>
              </a:rPr>
              <a:t>Dans son fonctionnement le</a:t>
            </a:r>
            <a:r>
              <a:rPr lang="fr-FR" altLang="en-US" sz="1800">
                <a:solidFill>
                  <a:srgbClr val="0070C0"/>
                </a:solidFill>
                <a:latin typeface="Times New Roman" panose="02020603050405020304" pitchFamily="18" charset="0"/>
                <a:cs typeface="Times New Roman" panose="02020603050405020304" pitchFamily="18" charset="0"/>
                <a:sym typeface="+mn-ea"/>
              </a:rPr>
              <a:t> SNMP utilise le protocole UDP</a:t>
            </a:r>
            <a:r>
              <a:rPr lang="fr-FR" altLang="en-US" sz="1800">
                <a:latin typeface="Times New Roman" panose="02020603050405020304" pitchFamily="18" charset="0"/>
                <a:cs typeface="Times New Roman" panose="02020603050405020304" pitchFamily="18" charset="0"/>
                <a:sym typeface="+mn-ea"/>
              </a:rPr>
              <a:t> </a:t>
            </a:r>
            <a:r>
              <a:rPr lang="fr-FR" altLang="en-US" sz="1800">
                <a:solidFill>
                  <a:srgbClr val="0070C0"/>
                </a:solidFill>
                <a:latin typeface="Times New Roman" panose="02020603050405020304" pitchFamily="18" charset="0"/>
                <a:cs typeface="Times New Roman" panose="02020603050405020304" pitchFamily="18" charset="0"/>
                <a:sym typeface="+mn-ea"/>
              </a:rPr>
              <a:t>(User Datagram Protocol) sur les ports 161 et 162</a:t>
            </a:r>
            <a:r>
              <a:rPr lang="fr-FR" altLang="en-US" sz="1800">
                <a:latin typeface="Times New Roman" panose="02020603050405020304" pitchFamily="18" charset="0"/>
                <a:cs typeface="Times New Roman" panose="02020603050405020304" pitchFamily="18" charset="0"/>
                <a:sym typeface="+mn-ea"/>
              </a:rPr>
              <a:t>. Le paquet UDP est encapsulé dans un paquet IP (Internet Protocol).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solidFill>
                  <a:srgbClr val="0070C0"/>
                </a:solidFill>
                <a:latin typeface="Times New Roman" panose="02020603050405020304" pitchFamily="18" charset="0"/>
                <a:cs typeface="Times New Roman" panose="02020603050405020304" pitchFamily="18" charset="0"/>
                <a:sym typeface="+mn-ea"/>
              </a:rPr>
              <a:t>Le port 161 est utilisé par les agents </a:t>
            </a:r>
            <a:r>
              <a:rPr lang="fr-FR" altLang="en-US" sz="1800">
                <a:latin typeface="Times New Roman" panose="02020603050405020304" pitchFamily="18" charset="0"/>
                <a:cs typeface="Times New Roman" panose="02020603050405020304" pitchFamily="18" charset="0"/>
                <a:sym typeface="+mn-ea"/>
              </a:rPr>
              <a:t>présents sur les équipements afin de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recevoir et répondre aux requêtes SNMP de la station de supervision.</a:t>
            </a:r>
            <a:endParaRPr lang="fr-FR" altLang="en-US" sz="1800">
              <a:latin typeface="Times New Roman" panose="02020603050405020304" pitchFamily="18" charset="0"/>
              <a:cs typeface="Times New Roman" panose="02020603050405020304" pitchFamily="18" charset="0"/>
              <a:sym typeface="+mn-ea"/>
            </a:endParaRPr>
          </a:p>
          <a:p>
            <a:pPr marL="0" indent="0">
              <a:buNone/>
            </a:pPr>
            <a:r>
              <a:rPr lang="fr-FR" altLang="en-US" sz="1800">
                <a:solidFill>
                  <a:srgbClr val="0070C0"/>
                </a:solidFill>
                <a:latin typeface="Times New Roman" panose="02020603050405020304" pitchFamily="18" charset="0"/>
                <a:cs typeface="Times New Roman" panose="02020603050405020304" pitchFamily="18" charset="0"/>
                <a:sym typeface="+mn-ea"/>
              </a:rPr>
              <a:t> Le port 162 est utilisé par la station de supervision </a:t>
            </a:r>
            <a:r>
              <a:rPr lang="fr-FR" altLang="en-US" sz="1800">
                <a:latin typeface="Times New Roman" panose="02020603050405020304" pitchFamily="18" charset="0"/>
                <a:cs typeface="Times New Roman" panose="02020603050405020304" pitchFamily="18" charset="0"/>
                <a:sym typeface="+mn-ea"/>
              </a:rPr>
              <a:t>pour recevoir les alertes  (notifications ou traps) provenant des agents.</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600">
                <a:sym typeface="+mn-ea"/>
              </a:rPr>
              <a:t>.</a:t>
            </a:r>
            <a:endParaRPr lang="fr-FR" altLang="en-US" sz="1600"/>
          </a:p>
          <a:p>
            <a:pPr marL="63500" indent="0">
              <a:buNone/>
            </a:pPr>
            <a:endParaRPr lang="fr-FR" altLang="en-US" sz="16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LES REQUETES SNMP</a:t>
            </a:r>
            <a:endParaRPr lang="fr-FR" altLang="en-US"/>
          </a:p>
        </p:txBody>
      </p:sp>
      <p:sp>
        <p:nvSpPr>
          <p:cNvPr id="3" name="Espace réservé du texte 2"/>
          <p:cNvSpPr/>
          <p:nvPr>
            <p:ph type="body" idx="1"/>
          </p:nvPr>
        </p:nvSpPr>
        <p:spPr>
          <a:xfrm>
            <a:off x="1556385" y="1822450"/>
            <a:ext cx="7085965" cy="2299335"/>
          </a:xfrm>
        </p:spPr>
        <p:txBody>
          <a:bodyPr/>
          <a:p>
            <a:pPr marL="0" indent="0">
              <a:buNone/>
            </a:pPr>
            <a:r>
              <a:rPr lang="fr-FR" altLang="en-US" sz="1800">
                <a:sym typeface="+mn-ea"/>
              </a:rPr>
              <a:t>• </a:t>
            </a:r>
            <a:r>
              <a:rPr lang="fr-FR" altLang="en-US" sz="1800">
                <a:latin typeface="Times New Roman" panose="02020603050405020304" pitchFamily="18" charset="0"/>
                <a:cs typeface="Times New Roman" panose="02020603050405020304" pitchFamily="18" charset="0"/>
                <a:sym typeface="+mn-ea"/>
              </a:rPr>
              <a:t>La requête </a:t>
            </a:r>
            <a:r>
              <a:rPr lang="fr-FR" altLang="en-US" sz="1800">
                <a:solidFill>
                  <a:srgbClr val="0070C0"/>
                </a:solidFill>
                <a:latin typeface="Times New Roman" panose="02020603050405020304" pitchFamily="18" charset="0"/>
                <a:cs typeface="Times New Roman" panose="02020603050405020304" pitchFamily="18" charset="0"/>
                <a:sym typeface="+mn-ea"/>
              </a:rPr>
              <a:t>GetRequest </a:t>
            </a:r>
            <a:r>
              <a:rPr lang="fr-FR" altLang="en-US" sz="1800">
                <a:latin typeface="Times New Roman" panose="02020603050405020304" pitchFamily="18" charset="0"/>
                <a:cs typeface="Times New Roman" panose="02020603050405020304" pitchFamily="18" charset="0"/>
                <a:sym typeface="+mn-ea"/>
              </a:rPr>
              <a:t>qui recherche une variable sur un agent ;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 La requête </a:t>
            </a:r>
            <a:r>
              <a:rPr lang="fr-FR" altLang="en-US" sz="1800">
                <a:solidFill>
                  <a:srgbClr val="0070C0"/>
                </a:solidFill>
                <a:latin typeface="Times New Roman" panose="02020603050405020304" pitchFamily="18" charset="0"/>
                <a:cs typeface="Times New Roman" panose="02020603050405020304" pitchFamily="18" charset="0"/>
                <a:sym typeface="+mn-ea"/>
              </a:rPr>
              <a:t>GetNextRequest</a:t>
            </a:r>
            <a:r>
              <a:rPr lang="fr-FR" altLang="en-US" sz="1800">
                <a:latin typeface="Times New Roman" panose="02020603050405020304" pitchFamily="18" charset="0"/>
                <a:cs typeface="Times New Roman" panose="02020603050405020304" pitchFamily="18" charset="0"/>
                <a:sym typeface="+mn-ea"/>
              </a:rPr>
              <a:t> qui recherche la variable suivante ;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 La requête </a:t>
            </a:r>
            <a:r>
              <a:rPr lang="fr-FR" altLang="en-US" sz="1800">
                <a:solidFill>
                  <a:srgbClr val="0070C0"/>
                </a:solidFill>
                <a:latin typeface="Times New Roman" panose="02020603050405020304" pitchFamily="18" charset="0"/>
                <a:cs typeface="Times New Roman" panose="02020603050405020304" pitchFamily="18" charset="0"/>
                <a:sym typeface="+mn-ea"/>
              </a:rPr>
              <a:t>GetBulk</a:t>
            </a:r>
            <a:r>
              <a:rPr lang="fr-FR" altLang="en-US" sz="1800">
                <a:latin typeface="Times New Roman" panose="02020603050405020304" pitchFamily="18" charset="0"/>
                <a:cs typeface="Times New Roman" panose="02020603050405020304" pitchFamily="18" charset="0"/>
                <a:sym typeface="+mn-ea"/>
              </a:rPr>
              <a:t> qui recherche un ensemble de variables regroupées ; </a:t>
            </a:r>
            <a:endParaRPr lang="fr-FR" altLang="en-US" sz="1800">
              <a:latin typeface="Times New Roman" panose="02020603050405020304" pitchFamily="18" charset="0"/>
              <a:cs typeface="Times New Roman" panose="02020603050405020304" pitchFamily="18" charset="0"/>
            </a:endParaRPr>
          </a:p>
          <a:p>
            <a:pPr marL="0" indent="0">
              <a:buNone/>
            </a:pPr>
            <a:r>
              <a:rPr lang="fr-FR" altLang="en-US" sz="1800">
                <a:latin typeface="Times New Roman" panose="02020603050405020304" pitchFamily="18" charset="0"/>
                <a:cs typeface="Times New Roman" panose="02020603050405020304" pitchFamily="18" charset="0"/>
                <a:sym typeface="+mn-ea"/>
              </a:rPr>
              <a:t>• La requête </a:t>
            </a:r>
            <a:r>
              <a:rPr lang="fr-FR" altLang="en-US" sz="1800">
                <a:solidFill>
                  <a:srgbClr val="0070C0"/>
                </a:solidFill>
                <a:latin typeface="Times New Roman" panose="02020603050405020304" pitchFamily="18" charset="0"/>
                <a:cs typeface="Times New Roman" panose="02020603050405020304" pitchFamily="18" charset="0"/>
                <a:sym typeface="+mn-ea"/>
              </a:rPr>
              <a:t>SetRequest</a:t>
            </a:r>
            <a:r>
              <a:rPr lang="fr-FR" altLang="en-US" sz="1800">
                <a:latin typeface="Times New Roman" panose="02020603050405020304" pitchFamily="18" charset="0"/>
                <a:cs typeface="Times New Roman" panose="02020603050405020304" pitchFamily="18" charset="0"/>
                <a:sym typeface="+mn-ea"/>
              </a:rPr>
              <a:t> qui change la valeur d'une variable sur un agent.</a:t>
            </a:r>
            <a:endParaRPr lang="fr-FR" altLang="en-US" sz="1800">
              <a:latin typeface="Times New Roman" panose="02020603050405020304" pitchFamily="18" charset="0"/>
              <a:cs typeface="Times New Roman" panose="02020603050405020304" pitchFamily="18" charset="0"/>
            </a:endParaRPr>
          </a:p>
          <a:p>
            <a:endParaRPr lang="fr-FR" altLang="en-US" sz="180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2.3-PROTOCOLE NET FLOW</a:t>
            </a:r>
            <a:endParaRPr lang="fr-FR" altLang="en-US"/>
          </a:p>
        </p:txBody>
      </p:sp>
      <p:sp>
        <p:nvSpPr>
          <p:cNvPr id="3" name="Espace réservé du texte 2"/>
          <p:cNvSpPr/>
          <p:nvPr>
            <p:ph type="body" idx="1"/>
          </p:nvPr>
        </p:nvSpPr>
        <p:spPr>
          <a:xfrm>
            <a:off x="1547495" y="1525270"/>
            <a:ext cx="7085965" cy="1957070"/>
          </a:xfrm>
        </p:spPr>
        <p:txBody>
          <a:bodyPr/>
          <a:p>
            <a:pPr marL="0" indent="0">
              <a:buNone/>
            </a:pPr>
            <a:r>
              <a:rPr lang="fr-FR" altLang="en-US" sz="2400">
                <a:latin typeface="Times New Roman" panose="02020603050405020304" pitchFamily="18" charset="0"/>
                <a:cs typeface="Times New Roman" panose="02020603050405020304" pitchFamily="18" charset="0"/>
                <a:sym typeface="+mn-ea"/>
              </a:rPr>
              <a:t>NetFlow est une architecture de surveillance des réseaux développée par Cisco System qui collecte des informations sur les flux IP transitant par les interfaces des équipements. </a:t>
            </a:r>
            <a:endParaRPr lang="fr-FR" altLang="en-US" sz="240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COLLECTE DES DONNES NETFLOW</a:t>
            </a:r>
            <a:endParaRPr lang="fr-FR" altLang="en-US"/>
          </a:p>
        </p:txBody>
      </p:sp>
      <p:sp>
        <p:nvSpPr>
          <p:cNvPr id="3" name="Espace réservé du texte 2"/>
          <p:cNvSpPr/>
          <p:nvPr>
            <p:ph type="body" idx="1"/>
          </p:nvPr>
        </p:nvSpPr>
        <p:spPr/>
        <p:txBody>
          <a:bodyPr/>
          <a:p>
            <a:pPr marL="0" indent="0">
              <a:buNone/>
            </a:pPr>
            <a:r>
              <a:rPr lang="en-US" sz="1800">
                <a:sym typeface="+mn-ea"/>
              </a:rPr>
              <a:t>En analysant les données NetFlow, vous obtenez une vue d’ensemble du flux et du volume de trafic réseau.</a:t>
            </a:r>
            <a:endParaRPr lang="en-US" sz="1800"/>
          </a:p>
          <a:p>
            <a:pPr marL="0" indent="0">
              <a:buNone/>
            </a:pPr>
            <a:r>
              <a:rPr lang="en-US" sz="1800">
                <a:sym typeface="+mn-ea"/>
              </a:rPr>
              <a:t>La collecte et l’analyse des données NetFlow vous permettent d’identifier les utilisateurs, applications et protocoles qui consomment le plus de bande passante sur le réseau en assurant le suivi des processus, des protocoles, des</a:t>
            </a:r>
            <a:r>
              <a:rPr lang="fr-FR" altLang="en-US" sz="1800">
                <a:sym typeface="+mn-ea"/>
              </a:rPr>
              <a:t> </a:t>
            </a:r>
            <a:r>
              <a:rPr lang="en-US" sz="1800">
                <a:sym typeface="+mn-ea"/>
              </a:rPr>
              <a:t>heures du jour et du routage du trafic. </a:t>
            </a:r>
            <a:endParaRPr lang="en-US" sz="1800">
              <a:sym typeface="+mn-ea"/>
            </a:endParaRPr>
          </a:p>
          <a:p>
            <a:pPr marL="0" indent="0">
              <a:buNone/>
            </a:pPr>
            <a:endParaRPr lang="en-US" sz="1800"/>
          </a:p>
          <a:p>
            <a:pPr marL="63500" indent="0">
              <a:buNone/>
            </a:pPr>
            <a:endParaRPr lang="fr-FR" altLang="en-US" sz="1800"/>
          </a:p>
          <a:p>
            <a:pPr marL="63500" indent="0">
              <a:buNone/>
            </a:pPr>
            <a:endParaRPr lang="fr-FR" altLang="en-US" sz="18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SOMMAIRE</a:t>
            </a:r>
            <a:endParaRPr lang="fr-FR" altLang="en-US"/>
          </a:p>
        </p:txBody>
      </p:sp>
      <p:sp>
        <p:nvSpPr>
          <p:cNvPr id="3" name="Espace réservé du texte 2"/>
          <p:cNvSpPr/>
          <p:nvPr>
            <p:ph type="body" idx="1"/>
          </p:nvPr>
        </p:nvSpPr>
        <p:spPr>
          <a:xfrm>
            <a:off x="1576070" y="1367155"/>
            <a:ext cx="7087235" cy="3382645"/>
          </a:xfrm>
        </p:spPr>
        <p:txBody>
          <a:bodyPr/>
          <a:p>
            <a:pPr lvl="1">
              <a:buFont typeface="Wingdings" panose="05000000000000000000" charset="0"/>
              <a:buChar char="§"/>
            </a:pPr>
            <a:endParaRPr lang="fr-FR" altLang="en-US">
              <a:sym typeface="+mn-ea"/>
            </a:endParaRPr>
          </a:p>
          <a:p>
            <a:pPr lvl="1">
              <a:buFont typeface="Wingdings" panose="05000000000000000000" charset="0"/>
              <a:buChar char="§"/>
            </a:pPr>
            <a:r>
              <a:rPr lang="fr-FR" altLang="en-US">
                <a:sym typeface="+mn-ea"/>
              </a:rPr>
              <a:t>INTRODUCTION</a:t>
            </a:r>
            <a:endParaRPr lang="fr-FR" altLang="en-US">
              <a:sym typeface="+mn-ea"/>
            </a:endParaRPr>
          </a:p>
          <a:p>
            <a:pPr lvl="1">
              <a:buFont typeface="Wingdings" panose="05000000000000000000" charset="0"/>
              <a:buChar char="§"/>
            </a:pPr>
            <a:r>
              <a:rPr lang="fr-FR" altLang="en-US"/>
              <a:t>OBJECTIF</a:t>
            </a:r>
            <a:endParaRPr lang="fr-FR" altLang="en-US"/>
          </a:p>
          <a:p>
            <a:pPr lvl="1">
              <a:buFont typeface="Wingdings" panose="05000000000000000000" charset="0"/>
              <a:buChar char="§"/>
            </a:pPr>
            <a:r>
              <a:rPr lang="fr-FR" altLang="en-US">
                <a:sym typeface="+mn-ea"/>
              </a:rPr>
              <a:t>ARCHITECTURE</a:t>
            </a:r>
            <a:endParaRPr lang="fr-FR" altLang="en-US"/>
          </a:p>
          <a:p>
            <a:pPr lvl="1">
              <a:buFont typeface="Wingdings" panose="05000000000000000000" charset="0"/>
              <a:buChar char="§"/>
            </a:pPr>
            <a:r>
              <a:rPr lang="fr-FR" altLang="en-US">
                <a:sym typeface="+mn-ea"/>
              </a:rPr>
              <a:t>PROTOCOLES</a:t>
            </a:r>
            <a:endParaRPr lang="fr-FR" altLang="en-US">
              <a:sym typeface="+mn-ea"/>
            </a:endParaRPr>
          </a:p>
          <a:p>
            <a:pPr lvl="1">
              <a:buFont typeface="Wingdings" panose="05000000000000000000" charset="0"/>
              <a:buChar char="§"/>
            </a:pPr>
            <a:r>
              <a:rPr lang="fr-FR" altLang="en-US"/>
              <a:t>QUELQUES CONFIGURATIONS</a:t>
            </a:r>
            <a:endParaRPr lang="fr-FR" altLang="en-US"/>
          </a:p>
          <a:p>
            <a:pPr lvl="1">
              <a:buFont typeface="Wingdings" panose="05000000000000000000" charset="0"/>
              <a:buChar char="§"/>
            </a:pPr>
            <a:r>
              <a:rPr lang="fr-FR" altLang="en-US">
                <a:sym typeface="+mn-ea"/>
              </a:rPr>
              <a:t>CONCLUSION</a:t>
            </a:r>
            <a:endParaRPr lang="fr-FR" altLang="en-US"/>
          </a:p>
          <a:p>
            <a:endParaRPr lang="fr-FR" altLang="en-US"/>
          </a:p>
        </p:txBody>
      </p:sp>
      <p:sp>
        <p:nvSpPr>
          <p:cNvPr id="5" name="Espace réservé du numéro de diapositive 4"/>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fr-FR" altLang="en-US"/>
              <a:t>PROTOCOLE NTP</a:t>
            </a:r>
            <a:endParaRPr lang="fr-FR" altLang="en-US"/>
          </a:p>
        </p:txBody>
      </p:sp>
      <p:sp>
        <p:nvSpPr>
          <p:cNvPr id="3" name="Text Placeholder 2"/>
          <p:cNvSpPr/>
          <p:nvPr>
            <p:ph type="body" idx="1"/>
          </p:nvPr>
        </p:nvSpPr>
        <p:spPr>
          <a:xfrm>
            <a:off x="1556385" y="2412365"/>
            <a:ext cx="7085965" cy="1875790"/>
          </a:xfrm>
        </p:spPr>
        <p:txBody>
          <a:bodyPr/>
          <a:p>
            <a:pPr marL="63500" indent="0">
              <a:buNone/>
            </a:pPr>
            <a:r>
              <a:rPr lang="en-US" sz="1800">
                <a:latin typeface="Times New Roman" panose="02020603050405020304" pitchFamily="18" charset="0"/>
                <a:cs typeface="Times New Roman" panose="02020603050405020304" pitchFamily="18" charset="0"/>
              </a:rPr>
              <a:t>Network Time Protocol (« protocole de temps réseau ») ou NTP est un protocole qui permet de synchroniser, via un réseau informatique, l'horloge locale d'ordinateurs sur une référence d'heure. </a:t>
            </a:r>
            <a:endParaRPr lang="en-US" sz="1800">
              <a:latin typeface="Times New Roman" panose="02020603050405020304" pitchFamily="18" charset="0"/>
              <a:cs typeface="Times New Roman" panose="02020603050405020304" pitchFamily="18" charset="0"/>
            </a:endParaRPr>
          </a:p>
          <a:p>
            <a:pPr marL="63500" indent="0">
              <a:buNone/>
            </a:pPr>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fr-FR" altLang="en-US"/>
              <a:t>FONCTIONNEMENT</a:t>
            </a:r>
            <a:endParaRPr lang="fr-FR" altLang="en-US"/>
          </a:p>
        </p:txBody>
      </p:sp>
      <p:sp>
        <p:nvSpPr>
          <p:cNvPr id="3" name="Text Placeholder 2"/>
          <p:cNvSpPr/>
          <p:nvPr>
            <p:ph type="body" idx="1"/>
          </p:nvPr>
        </p:nvSpPr>
        <p:spPr>
          <a:xfrm>
            <a:off x="1619885" y="1995805"/>
            <a:ext cx="7085965" cy="1950085"/>
          </a:xfrm>
        </p:spPr>
        <p:txBody>
          <a:bodyPr/>
          <a:p>
            <a:pPr marL="63500" indent="0">
              <a:buNone/>
            </a:pPr>
            <a:r>
              <a:rPr lang="en-US" sz="1800">
                <a:latin typeface="Times New Roman" panose="02020603050405020304" pitchFamily="18" charset="0"/>
                <a:cs typeface="Times New Roman" panose="02020603050405020304" pitchFamily="18" charset="0"/>
              </a:rPr>
              <a:t>Quant au fonctionnement du Network Time Protocol, il intègre quatre modes de communication :</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800">
                <a:latin typeface="Times New Roman" panose="02020603050405020304" pitchFamily="18" charset="0"/>
                <a:cs typeface="Times New Roman" panose="02020603050405020304" pitchFamily="18" charset="0"/>
              </a:rPr>
              <a:t>Mode client / serveur </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800">
                <a:latin typeface="Times New Roman" panose="02020603050405020304" pitchFamily="18" charset="0"/>
                <a:cs typeface="Times New Roman" panose="02020603050405020304" pitchFamily="18" charset="0"/>
              </a:rPr>
              <a:t>Mode symétrique actif</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800">
                <a:latin typeface="Times New Roman" panose="02020603050405020304" pitchFamily="18" charset="0"/>
                <a:cs typeface="Times New Roman" panose="02020603050405020304" pitchFamily="18" charset="0"/>
              </a:rPr>
              <a:t>Mode symétrique passif </a:t>
            </a:r>
            <a:endParaRPr lang="en-US" sz="180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1800">
                <a:latin typeface="Times New Roman" panose="02020603050405020304" pitchFamily="18" charset="0"/>
                <a:cs typeface="Times New Roman" panose="02020603050405020304" pitchFamily="18" charset="0"/>
              </a:rPr>
              <a:t>Mode multicast</a:t>
            </a:r>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15" name="Shape 115"/>
        <p:cNvGrpSpPr/>
        <p:nvPr/>
      </p:nvGrpSpPr>
      <p:grpSpPr>
        <a:xfrm>
          <a:off x="0" y="0"/>
          <a:ext cx="0" cy="0"/>
          <a:chOff x="0" y="0"/>
          <a:chExt cx="0" cy="0"/>
        </a:xfrm>
      </p:grpSpPr>
      <p:sp>
        <p:nvSpPr>
          <p:cNvPr id="116" name="Google Shape;116;p17"/>
          <p:cNvSpPr txBox="1"/>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t>III-CONCLUSION</a:t>
            </a:r>
            <a:endParaRPr lang="fr-F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sym typeface="+mn-ea"/>
              </a:rPr>
              <a:t>IMPORTANCE DU MONITORING </a:t>
            </a:r>
            <a:endParaRPr lang="fr-FR" altLang="en-US"/>
          </a:p>
        </p:txBody>
      </p:sp>
      <p:sp>
        <p:nvSpPr>
          <p:cNvPr id="3" name="Espace réservé du texte 2"/>
          <p:cNvSpPr/>
          <p:nvPr>
            <p:ph type="body" idx="1"/>
          </p:nvPr>
        </p:nvSpPr>
        <p:spPr>
          <a:xfrm>
            <a:off x="1556385" y="1836420"/>
            <a:ext cx="7085965" cy="2451735"/>
          </a:xfrm>
        </p:spPr>
        <p:txBody>
          <a:bodyPr/>
          <a:p>
            <a:pPr marL="0" indent="0">
              <a:buNone/>
            </a:pPr>
            <a:r>
              <a:rPr lang="en-US" sz="1800">
                <a:sym typeface="+mn-ea"/>
              </a:rPr>
              <a:t>Le monitoring ou la supervision informatique permet d’analyser en temps réel l’état du système informatique et l’état du réseau informatique à des fins préventives.Il permet d’alerter en cas de dysfonctionnement des systèmes d’information et de pouvoir ainsi agir le plus rapidement possible afin d’éviter une indisponibilité des systèmes.</a:t>
            </a:r>
            <a:endParaRPr lang="en-US" sz="1800">
              <a:sym typeface="+mn-ea"/>
            </a:endParaRPr>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384" name="Shape 384"/>
        <p:cNvGrpSpPr/>
        <p:nvPr/>
      </p:nvGrpSpPr>
      <p:grpSpPr>
        <a:xfrm>
          <a:off x="0" y="0"/>
          <a:ext cx="0" cy="0"/>
          <a:chOff x="0" y="0"/>
          <a:chExt cx="0" cy="0"/>
        </a:xfrm>
      </p:grpSpPr>
      <p:sp>
        <p:nvSpPr>
          <p:cNvPr id="385" name="Google Shape;385;p36"/>
          <p:cNvSpPr txBox="1"/>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86" name="Google Shape;386;p36"/>
          <p:cNvSpPr txBox="1"/>
          <p:nvPr>
            <p:ph type="ctrTitle" idx="4294967295"/>
          </p:nvPr>
        </p:nvSpPr>
        <p:spPr>
          <a:xfrm>
            <a:off x="1504677" y="569850"/>
            <a:ext cx="7245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altLang="en-GB" sz="9600">
                <a:solidFill>
                  <a:schemeClr val="accent1"/>
                </a:solidFill>
              </a:rPr>
              <a:t>MERCI </a:t>
            </a:r>
            <a:r>
              <a:rPr lang="en-GB" sz="9600">
                <a:solidFill>
                  <a:schemeClr val="accent1"/>
                </a:solidFill>
              </a:rPr>
              <a:t>!</a:t>
            </a:r>
            <a:endParaRPr sz="9600">
              <a:solidFill>
                <a:schemeClr val="accent1"/>
              </a:solidFill>
            </a:endParaRPr>
          </a:p>
        </p:txBody>
      </p:sp>
      <p:sp>
        <p:nvSpPr>
          <p:cNvPr id="387" name="Google Shape;387;p36"/>
          <p:cNvSpPr txBox="1"/>
          <p:nvPr>
            <p:ph type="subTitle" idx="4294967295"/>
          </p:nvPr>
        </p:nvSpPr>
        <p:spPr>
          <a:xfrm>
            <a:off x="1557975" y="1777100"/>
            <a:ext cx="7192200" cy="19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altLang="en-GB" b="1"/>
              <a:t>Questions</a:t>
            </a:r>
            <a:r>
              <a:rPr lang="en-GB" b="1"/>
              <a:t>?</a:t>
            </a:r>
            <a:endParaRPr b="1"/>
          </a:p>
          <a:p>
            <a:pPr marL="0" lvl="0" indent="0" algn="l" rtl="0">
              <a:spcBef>
                <a:spcPts val="600"/>
              </a:spcBef>
              <a:spcAft>
                <a:spcPts val="0"/>
              </a:spcAft>
              <a:buClr>
                <a:schemeClr val="dk1"/>
              </a:buClr>
              <a:buSzPts val="1100"/>
              <a:buFont typeface="Arial" panose="020B0604020202020204"/>
              <a:buNone/>
            </a:pPr>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I-INTRODUCTION</a:t>
            </a:r>
            <a:endParaRPr lang="fr-FR" altLang="en-US"/>
          </a:p>
        </p:txBody>
      </p:sp>
      <p:sp>
        <p:nvSpPr>
          <p:cNvPr id="3" name="Espace réservé du texte 2"/>
          <p:cNvSpPr/>
          <p:nvPr>
            <p:ph type="body" idx="1"/>
          </p:nvPr>
        </p:nvSpPr>
        <p:spPr>
          <a:xfrm>
            <a:off x="1576070" y="2182495"/>
            <a:ext cx="7159625" cy="2960370"/>
          </a:xfrm>
        </p:spPr>
        <p:txBody>
          <a:bodyPr/>
          <a:p>
            <a:pPr marL="0" indent="0" algn="l">
              <a:buNone/>
            </a:pPr>
            <a:r>
              <a:rPr lang="fr-FR" altLang="en-US" sz="1800">
                <a:latin typeface="Times New Roman" panose="02020603050405020304" pitchFamily="18" charset="0"/>
                <a:cs typeface="Times New Roman" panose="02020603050405020304" pitchFamily="18" charset="0"/>
                <a:sym typeface="+mn-ea"/>
              </a:rPr>
              <a:t>La supervision des systèmes d’informations est devenue cruciale pour piloter avec efficacité le support, la maintenance, la sécurité et les évolutions des nombreux systèmes composant les réseaux informatiques. La complexité des réseaux augmente d’année en année dans nos entreprises et la moindre défaillance peut s’avérer très coûteuse.</a:t>
            </a:r>
            <a:endParaRPr lang="fr-FR" altLang="en-US" sz="180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fr-FR" altLang="en-US"/>
              <a:t>II-OBJECTIF</a:t>
            </a:r>
            <a:endParaRPr lang="fr-FR" altLang="en-US"/>
          </a:p>
        </p:txBody>
      </p:sp>
      <p:sp>
        <p:nvSpPr>
          <p:cNvPr id="4" name="Text Placeholder 3"/>
          <p:cNvSpPr/>
          <p:nvPr>
            <p:ph type="body" idx="2"/>
          </p:nvPr>
        </p:nvSpPr>
        <p:spPr>
          <a:xfrm>
            <a:off x="1840230" y="1726565"/>
            <a:ext cx="6910070" cy="2103755"/>
          </a:xfrm>
        </p:spPr>
        <p:txBody>
          <a:bodyPr/>
          <a:p>
            <a:pPr marL="0" indent="0" algn="l">
              <a:buNone/>
            </a:pPr>
            <a:r>
              <a:rPr lang="fr-FR" altLang="en-US" sz="1800">
                <a:latin typeface="Times New Roman" panose="02020603050405020304" pitchFamily="18" charset="0"/>
                <a:cs typeface="Times New Roman" panose="02020603050405020304" pitchFamily="18" charset="0"/>
                <a:sym typeface="+mn-ea"/>
              </a:rPr>
              <a:t>L’objectif est d’effectuer de la maintenance proactive et d’utiliser pour cela des technologies de suivi précises et en temps réel, vérifiant l’état des ressources indispensables au fonctionnement correct des applications et des processus de production.</a:t>
            </a:r>
            <a:endParaRPr lang="fr-FR" altLang="en-US" sz="1800">
              <a:latin typeface="Times New Roman" panose="02020603050405020304" pitchFamily="18" charset="0"/>
              <a:cs typeface="Times New Roman" panose="02020603050405020304" pitchFamily="18" charset="0"/>
            </a:endParaRPr>
          </a:p>
          <a:p>
            <a:pPr marL="88900" indent="0">
              <a:buNone/>
            </a:pPr>
            <a:endParaRPr lang="en-US" sz="1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fr-FR" altLang="en-US"/>
              <a:t>III-ARCHITECTURE</a:t>
            </a:r>
            <a:endParaRPr lang="fr-FR" altLang="en-US"/>
          </a:p>
        </p:txBody>
      </p:sp>
      <p:sp>
        <p:nvSpPr>
          <p:cNvPr id="4" name="Text Placeholder 3"/>
          <p:cNvSpPr/>
          <p:nvPr>
            <p:ph type="body" idx="2"/>
          </p:nvPr>
        </p:nvSpPr>
        <p:spPr>
          <a:xfrm>
            <a:off x="1624965" y="1367155"/>
            <a:ext cx="7125335" cy="3382645"/>
          </a:xfrm>
        </p:spPr>
        <p:txBody>
          <a:bodyPr/>
          <a:p>
            <a:endParaRPr lang="en-US"/>
          </a:p>
        </p:txBody>
      </p:sp>
      <p:sp>
        <p:nvSpPr>
          <p:cNvPr id="5" name="Slide Number Placeholder 4"/>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6" name="Picture 3" descr="Screenshot 2022-01-27 101054"/>
          <p:cNvPicPr>
            <a:picLocks noChangeAspect="1"/>
          </p:cNvPicPr>
          <p:nvPr/>
        </p:nvPicPr>
        <p:blipFill>
          <a:blip r:embed="rId1"/>
          <a:stretch>
            <a:fillRect/>
          </a:stretch>
        </p:blipFill>
        <p:spPr>
          <a:xfrm>
            <a:off x="1691640" y="1491615"/>
            <a:ext cx="6677660" cy="293878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15" name="Shape 115"/>
        <p:cNvGrpSpPr/>
        <p:nvPr/>
      </p:nvGrpSpPr>
      <p:grpSpPr>
        <a:xfrm>
          <a:off x="0" y="0"/>
          <a:ext cx="0" cy="0"/>
          <a:chOff x="0" y="0"/>
          <a:chExt cx="0" cy="0"/>
        </a:xfrm>
      </p:grpSpPr>
      <p:sp>
        <p:nvSpPr>
          <p:cNvPr id="116" name="Google Shape;116;p17"/>
          <p:cNvSpPr txBox="1"/>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altLang="en-GB"/>
              <a:t>IV</a:t>
            </a:r>
            <a:r>
              <a:rPr lang="en-GB"/>
              <a:t>.</a:t>
            </a:r>
            <a:r>
              <a:rPr lang="fr-FR" altLang="en-US">
                <a:sym typeface="+mn-ea"/>
              </a:rPr>
              <a:t>PROTOCOLES</a:t>
            </a:r>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30" name="Google Shape;130;p19"/>
          <p:cNvSpPr txBox="1"/>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itre 1"/>
          <p:cNvSpPr/>
          <p:nvPr>
            <p:ph type="title"/>
          </p:nvPr>
        </p:nvSpPr>
        <p:spPr/>
        <p:txBody>
          <a:bodyPr/>
          <a:p>
            <a:r>
              <a:rPr lang="fr-FR" altLang="en-US"/>
              <a:t>PROTOCOLE SYSLOG</a:t>
            </a:r>
            <a:endParaRPr lang="fr-FR" altLang="en-US"/>
          </a:p>
        </p:txBody>
      </p:sp>
      <p:pic>
        <p:nvPicPr>
          <p:cNvPr id="5" name="Espace réservé du contenu 4" descr="16115944525318_P2C2.1 Syslog"/>
          <p:cNvPicPr>
            <a:picLocks noChangeAspect="1"/>
          </p:cNvPicPr>
          <p:nvPr/>
        </p:nvPicPr>
        <p:blipFill>
          <a:blip r:embed="rId1"/>
          <a:stretch>
            <a:fillRect/>
          </a:stretch>
        </p:blipFill>
        <p:spPr>
          <a:xfrm>
            <a:off x="1562735" y="1993900"/>
            <a:ext cx="6796405" cy="2769235"/>
          </a:xfrm>
          <a:prstGeom prst="rect">
            <a:avLst/>
          </a:prstGeom>
          <a:noFill/>
          <a:ln w="9525">
            <a:noFill/>
          </a:ln>
        </p:spPr>
      </p:pic>
      <p:sp>
        <p:nvSpPr>
          <p:cNvPr id="3" name="Text Box 2"/>
          <p:cNvSpPr txBox="1"/>
          <p:nvPr/>
        </p:nvSpPr>
        <p:spPr>
          <a:xfrm>
            <a:off x="1809115" y="1275715"/>
            <a:ext cx="5892800" cy="706755"/>
          </a:xfrm>
          <a:prstGeom prst="rect">
            <a:avLst/>
          </a:prstGeom>
          <a:noFill/>
        </p:spPr>
        <p:txBody>
          <a:bodyPr wrap="square" rtlCol="0" anchor="t">
            <a:spAutoFit/>
          </a:bodyPr>
          <a:p>
            <a:r>
              <a:rPr lang="en-US" sz="2000">
                <a:latin typeface="Times New Roman" panose="02020603050405020304" pitchFamily="18" charset="0"/>
                <a:cs typeface="Times New Roman" panose="02020603050405020304" pitchFamily="18" charset="0"/>
              </a:rPr>
              <a:t>Syslog est un protocole définissant un service de journaux</a:t>
            </a:r>
            <a:r>
              <a:rPr lang="fr-FR"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d'événements d'un système informatique</a:t>
            </a:r>
            <a:r>
              <a:rPr lang="fr-FR" altLang="en-US" sz="2000">
                <a:latin typeface="Times New Roman" panose="02020603050405020304" pitchFamily="18" charset="0"/>
                <a:cs typeface="Times New Roman" panose="02020603050405020304" pitchFamily="18" charset="0"/>
              </a:rPr>
              <a:t>.</a:t>
            </a:r>
            <a:endParaRPr lang="fr-FR" altLang="en-US" sz="200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INTRODUCTION </a:t>
            </a:r>
            <a:endParaRPr lang="fr-FR" altLang="en-US"/>
          </a:p>
        </p:txBody>
      </p:sp>
      <p:sp>
        <p:nvSpPr>
          <p:cNvPr id="3" name="Espace réservé du texte 2"/>
          <p:cNvSpPr/>
          <p:nvPr>
            <p:ph type="body" idx="1"/>
          </p:nvPr>
        </p:nvSpPr>
        <p:spPr/>
        <p:txBody>
          <a:bodyPr/>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SYSLOG est l’</a:t>
            </a:r>
            <a:r>
              <a:rPr lang="fr-FR" sz="2000" dirty="0" err="1">
                <a:effectLst/>
                <a:latin typeface="Calibri" panose="020F0502020204030204" pitchFamily="34" charset="0"/>
                <a:ea typeface="Calibri" panose="020F0502020204030204" pitchFamily="34" charset="0"/>
                <a:cs typeface="Times New Roman" panose="02020603050405020304" pitchFamily="18" charset="0"/>
                <a:sym typeface="+mn-ea"/>
              </a:rPr>
              <a:t>accronyme</a:t>
            </a: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 de </a:t>
            </a:r>
            <a:r>
              <a:rPr lang="fr-FR" sz="2000" dirty="0" err="1">
                <a:effectLst/>
                <a:latin typeface="Calibri" panose="020F0502020204030204" pitchFamily="34" charset="0"/>
                <a:ea typeface="Calibri" panose="020F0502020204030204" pitchFamily="34" charset="0"/>
                <a:cs typeface="Times New Roman" panose="02020603050405020304" pitchFamily="18" charset="0"/>
                <a:sym typeface="+mn-ea"/>
              </a:rPr>
              <a:t>Sytem</a:t>
            </a: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 </a:t>
            </a:r>
            <a:r>
              <a:rPr lang="fr-FR" sz="2000" dirty="0" err="1">
                <a:effectLst/>
                <a:latin typeface="Calibri" panose="020F0502020204030204" pitchFamily="34" charset="0"/>
                <a:ea typeface="Calibri" panose="020F0502020204030204" pitchFamily="34" charset="0"/>
                <a:cs typeface="Times New Roman" panose="02020603050405020304" pitchFamily="18" charset="0"/>
                <a:sym typeface="+mn-ea"/>
              </a:rPr>
              <a:t>Logging</a:t>
            </a: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 Protocol et désigne un protocole standard qui sert à envoyer des fichiers du journal d’évènement à un serveur dédié serveur </a:t>
            </a:r>
            <a:r>
              <a:rPr lang="fr-FR" sz="2000" dirty="0" err="1">
                <a:effectLst/>
                <a:latin typeface="Calibri" panose="020F0502020204030204" pitchFamily="34" charset="0"/>
                <a:ea typeface="Calibri" panose="020F0502020204030204" pitchFamily="34" charset="0"/>
                <a:cs typeface="Times New Roman" panose="02020603050405020304" pitchFamily="18" charset="0"/>
                <a:sym typeface="+mn-ea"/>
              </a:rPr>
              <a:t>syslog</a:t>
            </a: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2000" dirty="0">
                <a:effectLst/>
                <a:latin typeface="Calibri" panose="020F0502020204030204" pitchFamily="34" charset="0"/>
                <a:ea typeface="Calibri" panose="020F0502020204030204" pitchFamily="34" charset="0"/>
                <a:cs typeface="Times New Roman" panose="02020603050405020304" pitchFamily="18" charset="0"/>
                <a:sym typeface="+mn-ea"/>
              </a:rPr>
              <a:t>C’est un protocole utilisé avant toute chose pour collecter les journaux d’évènement auprès de plusieurs machines et pour les transférer vers un emplacement central depuis lequel pourra les consulter et les examiner.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altLang="en-US" sz="20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re 1"/>
          <p:cNvSpPr/>
          <p:nvPr>
            <p:ph type="title"/>
          </p:nvPr>
        </p:nvSpPr>
        <p:spPr/>
        <p:txBody>
          <a:bodyPr/>
          <a:p>
            <a:r>
              <a:rPr lang="fr-FR" altLang="en-US"/>
              <a:t>FONCTIONNEMENT</a:t>
            </a:r>
            <a:endParaRPr lang="fr-FR" altLang="en-US"/>
          </a:p>
        </p:txBody>
      </p:sp>
      <p:sp>
        <p:nvSpPr>
          <p:cNvPr id="3" name="Espace réservé du texte 2"/>
          <p:cNvSpPr/>
          <p:nvPr>
            <p:ph type="body" idx="1"/>
          </p:nvPr>
        </p:nvSpPr>
        <p:spPr>
          <a:xfrm>
            <a:off x="1556385" y="1349375"/>
            <a:ext cx="7085965" cy="3401060"/>
          </a:xfrm>
        </p:spPr>
        <p:txBody>
          <a:bodyPr/>
          <a:p>
            <a:pPr marL="0" indent="0">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Dans son fonctionnement, le protocole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syslog</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 utilise le protocole </a:t>
            </a:r>
            <a:r>
              <a:rPr lang="fr-FR"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sym typeface="+mn-ea"/>
              </a:rPr>
              <a:t>UDP avec le port 514</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marL="0" indent="0">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 L’architecture du protocole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syslog</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 comprend trois éléments : Le périphérique, le relais et le collecteur.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tabLst>
                <a:tab pos="457200" algn="l"/>
              </a:tabLst>
            </a:pP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sym typeface="+mn-ea"/>
              </a:rPr>
              <a:t>Le périphérique</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est la machine qui génère un message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syslog</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tabLst>
                <a:tab pos="457200" algn="l"/>
              </a:tabLst>
            </a:pP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sym typeface="+mn-ea"/>
              </a:rPr>
              <a:t>Un relais</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est une machine ou une application qui reçoit des messages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syslog</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 et les transmet à une autre machine.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tabLst>
                <a:tab pos="457200" algn="l"/>
              </a:tabLst>
            </a:pP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sym typeface="+mn-ea"/>
              </a:rPr>
              <a:t>Un collecteur</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est une machine qui reçoit des messages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sym typeface="+mn-ea"/>
              </a:rPr>
              <a:t>syslog</a:t>
            </a:r>
            <a:r>
              <a:rPr lang="fr-FR" sz="1800" dirty="0">
                <a:effectLst/>
                <a:latin typeface="Times New Roman" panose="02020603050405020304" pitchFamily="18" charset="0"/>
                <a:ea typeface="Calibri" panose="020F0502020204030204" pitchFamily="34" charset="0"/>
                <a:cs typeface="Times New Roman" panose="02020603050405020304" pitchFamily="18" charset="0"/>
                <a:sym typeface="+mn-ea"/>
              </a:rPr>
              <a:t> mais et les stock.</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altLang="en-US" sz="1800"/>
          </a:p>
          <a:p>
            <a:endParaRPr lang="fr-FR" altLang="en-US" sz="1800"/>
          </a:p>
        </p:txBody>
      </p:sp>
      <p:sp>
        <p:nvSpPr>
          <p:cNvPr id="4" name="Espace réservé du numéro de diapositive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5733</Words>
  <Application>WPS Presentation</Application>
  <PresentationFormat/>
  <Paragraphs>196</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Barlow</vt:lpstr>
      <vt:lpstr>Times New Roman</vt:lpstr>
      <vt:lpstr>Wingdings</vt:lpstr>
      <vt:lpstr>Calibri</vt:lpstr>
      <vt:lpstr>Microsoft YaHei</vt:lpstr>
      <vt:lpstr>Arial Unicode MS</vt:lpstr>
      <vt:lpstr>Basset template</vt:lpstr>
      <vt:lpstr>Network Performance With Syslog</vt:lpstr>
      <vt:lpstr>SOMMAIRE</vt:lpstr>
      <vt:lpstr>I-INTRODUCTION</vt:lpstr>
      <vt:lpstr>II-OBJECTIF</vt:lpstr>
      <vt:lpstr>III-ARCHITECTURE</vt:lpstr>
      <vt:lpstr>IV.PROTOCOLES</vt:lpstr>
      <vt:lpstr>PROTOCOLE SYSLOG</vt:lpstr>
      <vt:lpstr>INTRODUCTION </vt:lpstr>
      <vt:lpstr>FONCTIONNEMENT</vt:lpstr>
      <vt:lpstr>FONCTIONNALITE SYSLOG</vt:lpstr>
      <vt:lpstr>SEVERITE SYSLOG</vt:lpstr>
      <vt:lpstr>TRAME SYSLOG</vt:lpstr>
      <vt:lpstr>2.2-PROTOCOLE SNMP</vt:lpstr>
      <vt:lpstr>FONCTIONNEMENT</vt:lpstr>
      <vt:lpstr>L’ENVIRONNEMENT SNMP </vt:lpstr>
      <vt:lpstr>FONCTIONNEMENT DU SNMP </vt:lpstr>
      <vt:lpstr>LES REQUETES SNMP</vt:lpstr>
      <vt:lpstr>2.3-PROTOCOLE NET FLOW</vt:lpstr>
      <vt:lpstr>COLLECTE DES DONNES NETFLOW</vt:lpstr>
      <vt:lpstr>PROTOCOLE NTP</vt:lpstr>
      <vt:lpstr>FONCTIONNEMENT</vt:lpstr>
      <vt:lpstr>III-CONCLUSION</vt:lpstr>
      <vt:lpstr>IMPORTANCE DU MONITORING </vt:lpstr>
      <vt:lpstr>MERCI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Performance With Syslog</dc:title>
  <dc:creator/>
  <cp:lastModifiedBy>22892</cp:lastModifiedBy>
  <cp:revision>11</cp:revision>
  <dcterms:created xsi:type="dcterms:W3CDTF">2021-12-04T05:14:00Z</dcterms:created>
  <dcterms:modified xsi:type="dcterms:W3CDTF">2022-01-31T09:32:13Z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560FDE12C53C42A88BB1C8D51F1172BC</vt:lpwstr>
  </property>
  <property fmtid="{D5CDD505-2E9C-101B-9397-08002B2CF9AE}" pid="3" name="KSOProductBuildVer">
    <vt:lpwstr>1033-11.2.0.10463</vt:lpwstr>
  </property>
</Properties>
</file>