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7"/>
  </p:notesMasterIdLst>
  <p:sldIdLst>
    <p:sldId id="261" r:id="rId2"/>
    <p:sldId id="258" r:id="rId3"/>
    <p:sldId id="257" r:id="rId4"/>
    <p:sldId id="287" r:id="rId5"/>
    <p:sldId id="286" r:id="rId6"/>
    <p:sldId id="268" r:id="rId7"/>
    <p:sldId id="288" r:id="rId8"/>
    <p:sldId id="290" r:id="rId9"/>
    <p:sldId id="291" r:id="rId10"/>
    <p:sldId id="292" r:id="rId11"/>
    <p:sldId id="293" r:id="rId12"/>
    <p:sldId id="282" r:id="rId13"/>
    <p:sldId id="295" r:id="rId14"/>
    <p:sldId id="289" r:id="rId15"/>
    <p:sldId id="297" r:id="rId16"/>
    <p:sldId id="298" r:id="rId17"/>
    <p:sldId id="299" r:id="rId18"/>
    <p:sldId id="300" r:id="rId19"/>
    <p:sldId id="301" r:id="rId20"/>
    <p:sldId id="306" r:id="rId21"/>
    <p:sldId id="302" r:id="rId22"/>
    <p:sldId id="303" r:id="rId23"/>
    <p:sldId id="304" r:id="rId24"/>
    <p:sldId id="305" r:id="rId25"/>
    <p:sldId id="276"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Nixie One" panose="020B0604020202020204" charset="0"/>
      <p:regular r:id="rId32"/>
    </p:embeddedFont>
    <p:embeddedFont>
      <p:font typeface="Muli" panose="020B0604020202020204" charset="0"/>
      <p:regular r:id="rId33"/>
      <p:bold r:id="rId34"/>
      <p:italic r:id="rId35"/>
      <p:boldItalic r:id="rId36"/>
    </p:embeddedFont>
    <p:embeddedFont>
      <p:font typeface="Helvetica Neue"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4B5A7A-9F7B-4DF9-BBE0-C771F97FA377}">
  <a:tblStyle styleId="{FA4B5A7A-9F7B-4DF9-BBE0-C771F97FA37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179959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514946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011164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044834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4" name="Shape 5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80726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4" name="Shape 5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83545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185549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4" name="Shape 5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647196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4" name="Shape 5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156437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4" name="Shape 5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605834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752771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963498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70474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750214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989753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15008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70957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7829408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6" name="Shape 5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76665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735805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21558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337165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62347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654994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73826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535884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7"/>
        <p:cNvGrpSpPr/>
        <p:nvPr/>
      </p:nvGrpSpPr>
      <p:grpSpPr>
        <a:xfrm>
          <a:off x="0" y="0"/>
          <a:ext cx="0" cy="0"/>
          <a:chOff x="0" y="0"/>
          <a:chExt cx="0" cy="0"/>
        </a:xfrm>
      </p:grpSpPr>
      <p:sp>
        <p:nvSpPr>
          <p:cNvPr id="128" name="Shape 128"/>
          <p:cNvSpPr/>
          <p:nvPr/>
        </p:nvSpPr>
        <p:spPr>
          <a:xfrm rot="10800000" flipH="1">
            <a:off x="7663675" y="3684808"/>
            <a:ext cx="1034700" cy="8958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129" name="Shape 129"/>
          <p:cNvSpPr/>
          <p:nvPr/>
        </p:nvSpPr>
        <p:spPr>
          <a:xfrm rot="5400000">
            <a:off x="499599" y="157100"/>
            <a:ext cx="1146000" cy="13233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130" name="Shape 130"/>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1" name="Shape 131"/>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2" name="Shape 132"/>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3" name="Shape 133"/>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4" name="Shape 134"/>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5" name="Shape 13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6" name="Shape 13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7" name="Shape 137"/>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 name="Shape 13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9" name="Shape 139"/>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140" name="Shape 140"/>
          <p:cNvGrpSpPr/>
          <p:nvPr/>
        </p:nvGrpSpPr>
        <p:grpSpPr>
          <a:xfrm>
            <a:off x="1729784" y="61068"/>
            <a:ext cx="351204" cy="324661"/>
            <a:chOff x="5975075" y="2327500"/>
            <a:chExt cx="420100" cy="388350"/>
          </a:xfrm>
        </p:grpSpPr>
        <p:sp>
          <p:nvSpPr>
            <p:cNvPr id="141" name="Shape 141"/>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2" name="Shape 142"/>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43" name="Shape 143"/>
          <p:cNvSpPr/>
          <p:nvPr/>
        </p:nvSpPr>
        <p:spPr>
          <a:xfrm>
            <a:off x="203100" y="1270177"/>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4" name="Shape 144"/>
          <p:cNvSpPr/>
          <p:nvPr/>
        </p:nvSpPr>
        <p:spPr>
          <a:xfrm>
            <a:off x="8772688" y="4461808"/>
            <a:ext cx="248073" cy="248058"/>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145" name="Shape 145"/>
          <p:cNvGrpSpPr/>
          <p:nvPr/>
        </p:nvGrpSpPr>
        <p:grpSpPr>
          <a:xfrm>
            <a:off x="7354067" y="3426715"/>
            <a:ext cx="455624" cy="437054"/>
            <a:chOff x="5241175" y="4959100"/>
            <a:chExt cx="539775" cy="517775"/>
          </a:xfrm>
        </p:grpSpPr>
        <p:sp>
          <p:nvSpPr>
            <p:cNvPr id="146" name="Shape 146"/>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7" name="Shape 147"/>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8" name="Shape 148"/>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9" name="Shape 149"/>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 name="Shape 150"/>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1" name="Shape 151"/>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52" name="Shape 152"/>
          <p:cNvSpPr/>
          <p:nvPr/>
        </p:nvSpPr>
        <p:spPr>
          <a:xfrm>
            <a:off x="8081326" y="3153875"/>
            <a:ext cx="299952"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153" name="Shape 153"/>
          <p:cNvGrpSpPr/>
          <p:nvPr/>
        </p:nvGrpSpPr>
        <p:grpSpPr>
          <a:xfrm>
            <a:off x="904276" y="515192"/>
            <a:ext cx="382958" cy="607111"/>
            <a:chOff x="6718575" y="2318625"/>
            <a:chExt cx="256950" cy="407375"/>
          </a:xfrm>
        </p:grpSpPr>
        <p:sp>
          <p:nvSpPr>
            <p:cNvPr id="154" name="Shape 15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 name="Shape 15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6" name="Shape 15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 name="Shape 15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 name="Shape 15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 name="Shape 15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 name="Shape 16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1" name="Shape 16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62" name="Shape 162"/>
          <p:cNvGrpSpPr/>
          <p:nvPr/>
        </p:nvGrpSpPr>
        <p:grpSpPr>
          <a:xfrm>
            <a:off x="335759" y="1840531"/>
            <a:ext cx="342882" cy="350068"/>
            <a:chOff x="3951850" y="2985350"/>
            <a:chExt cx="407950" cy="416500"/>
          </a:xfrm>
        </p:grpSpPr>
        <p:sp>
          <p:nvSpPr>
            <p:cNvPr id="163" name="Shape 163"/>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4" name="Shape 164"/>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5" name="Shape 165"/>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6" name="Shape 166"/>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08"/>
        <p:cNvGrpSpPr/>
        <p:nvPr/>
      </p:nvGrpSpPr>
      <p:grpSpPr>
        <a:xfrm>
          <a:off x="0" y="0"/>
          <a:ext cx="0" cy="0"/>
          <a:chOff x="0" y="0"/>
          <a:chExt cx="0" cy="0"/>
        </a:xfrm>
      </p:grpSpPr>
      <p:sp>
        <p:nvSpPr>
          <p:cNvPr id="209" name="Shape 209"/>
          <p:cNvSpPr/>
          <p:nvPr/>
        </p:nvSpPr>
        <p:spPr>
          <a:xfrm rot="5400000">
            <a:off x="499599" y="157100"/>
            <a:ext cx="1146000" cy="13233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210" name="Shape 210"/>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1" name="Shape 211"/>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2" name="Shape 212"/>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3" name="Shape 213"/>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4" name="Shape 214"/>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5" name="Shape 21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6" name="Shape 21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7" name="Shape 21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218" name="Shape 218"/>
          <p:cNvGrpSpPr/>
          <p:nvPr/>
        </p:nvGrpSpPr>
        <p:grpSpPr>
          <a:xfrm>
            <a:off x="1729784" y="61068"/>
            <a:ext cx="351204" cy="324661"/>
            <a:chOff x="5975075" y="2327500"/>
            <a:chExt cx="420100" cy="388350"/>
          </a:xfrm>
        </p:grpSpPr>
        <p:sp>
          <p:nvSpPr>
            <p:cNvPr id="219" name="Shape 219"/>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0" name="Shape 220"/>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221" name="Shape 221"/>
          <p:cNvSpPr/>
          <p:nvPr/>
        </p:nvSpPr>
        <p:spPr>
          <a:xfrm>
            <a:off x="203100" y="1270177"/>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222" name="Shape 222"/>
          <p:cNvGrpSpPr/>
          <p:nvPr/>
        </p:nvGrpSpPr>
        <p:grpSpPr>
          <a:xfrm>
            <a:off x="904276" y="515192"/>
            <a:ext cx="382958" cy="607111"/>
            <a:chOff x="6718575" y="2318625"/>
            <a:chExt cx="256950" cy="407375"/>
          </a:xfrm>
        </p:grpSpPr>
        <p:sp>
          <p:nvSpPr>
            <p:cNvPr id="223" name="Shape 22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4" name="Shape 22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5" name="Shape 22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6" name="Shape 22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7" name="Shape 22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8" name="Shape 22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9" name="Shape 22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0" name="Shape 230"/>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231" name="Shape 231"/>
          <p:cNvGrpSpPr/>
          <p:nvPr/>
        </p:nvGrpSpPr>
        <p:grpSpPr>
          <a:xfrm>
            <a:off x="335759" y="1840531"/>
            <a:ext cx="342882" cy="350068"/>
            <a:chOff x="3951850" y="2985350"/>
            <a:chExt cx="407950" cy="416500"/>
          </a:xfrm>
        </p:grpSpPr>
        <p:sp>
          <p:nvSpPr>
            <p:cNvPr id="232" name="Shape 232"/>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3" name="Shape 233"/>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4" name="Shape 234"/>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5" name="Shape 235"/>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6"/>
        <p:cNvGrpSpPr/>
        <p:nvPr/>
      </p:nvGrpSpPr>
      <p:grpSpPr>
        <a:xfrm>
          <a:off x="0" y="0"/>
          <a:ext cx="0" cy="0"/>
          <a:chOff x="0" y="0"/>
          <a:chExt cx="0" cy="0"/>
        </a:xfrm>
      </p:grpSpPr>
      <p:sp>
        <p:nvSpPr>
          <p:cNvPr id="237" name="Shape 237"/>
          <p:cNvSpPr/>
          <p:nvPr/>
        </p:nvSpPr>
        <p:spPr>
          <a:xfrm rot="10800000" flipH="1">
            <a:off x="7663675" y="3684808"/>
            <a:ext cx="1034700" cy="8958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238" name="Shape 238"/>
          <p:cNvSpPr/>
          <p:nvPr/>
        </p:nvSpPr>
        <p:spPr>
          <a:xfrm rot="5400000">
            <a:off x="499599" y="157100"/>
            <a:ext cx="1146000" cy="13233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239" name="Shape 239"/>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0" name="Shape 240"/>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1" name="Shape 241"/>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2" name="Shape 242"/>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3" name="Shape 243"/>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244" name="Shape 244"/>
          <p:cNvGrpSpPr/>
          <p:nvPr/>
        </p:nvGrpSpPr>
        <p:grpSpPr>
          <a:xfrm>
            <a:off x="1729784" y="61068"/>
            <a:ext cx="351204" cy="324661"/>
            <a:chOff x="5975075" y="2327500"/>
            <a:chExt cx="420100" cy="388350"/>
          </a:xfrm>
        </p:grpSpPr>
        <p:sp>
          <p:nvSpPr>
            <p:cNvPr id="245" name="Shape 245"/>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6" name="Shape 246"/>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247" name="Shape 247"/>
          <p:cNvSpPr/>
          <p:nvPr/>
        </p:nvSpPr>
        <p:spPr>
          <a:xfrm>
            <a:off x="203100" y="1270177"/>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248" name="Shape 248"/>
          <p:cNvGrpSpPr/>
          <p:nvPr/>
        </p:nvGrpSpPr>
        <p:grpSpPr>
          <a:xfrm>
            <a:off x="904276" y="515192"/>
            <a:ext cx="382958" cy="607111"/>
            <a:chOff x="6718575" y="2318625"/>
            <a:chExt cx="256950" cy="407375"/>
          </a:xfrm>
        </p:grpSpPr>
        <p:sp>
          <p:nvSpPr>
            <p:cNvPr id="249" name="Shape 249"/>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0" name="Shape 250"/>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1" name="Shape 251"/>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2" name="Shape 252"/>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3" name="Shape 253"/>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4" name="Shape 254"/>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5" name="Shape 255"/>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6" name="Shape 256"/>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257" name="Shape 257"/>
          <p:cNvGrpSpPr/>
          <p:nvPr/>
        </p:nvGrpSpPr>
        <p:grpSpPr>
          <a:xfrm>
            <a:off x="335759" y="1840531"/>
            <a:ext cx="342882" cy="350068"/>
            <a:chOff x="3951850" y="2985350"/>
            <a:chExt cx="407950" cy="416500"/>
          </a:xfrm>
        </p:grpSpPr>
        <p:sp>
          <p:nvSpPr>
            <p:cNvPr id="258" name="Shape 258"/>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9" name="Shape 259"/>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0" name="Shape 260"/>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1" name="Shape 261"/>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262" name="Shape 262"/>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3" name="Shape 263"/>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4" name="Shape 264"/>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5" name="Shape 26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6" name="Shape 266"/>
          <p:cNvSpPr/>
          <p:nvPr/>
        </p:nvSpPr>
        <p:spPr>
          <a:xfrm>
            <a:off x="8772688" y="4461808"/>
            <a:ext cx="248073" cy="248058"/>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267" name="Shape 267"/>
          <p:cNvGrpSpPr/>
          <p:nvPr/>
        </p:nvGrpSpPr>
        <p:grpSpPr>
          <a:xfrm>
            <a:off x="7354067" y="3426715"/>
            <a:ext cx="455624" cy="437054"/>
            <a:chOff x="5241175" y="4959100"/>
            <a:chExt cx="539775" cy="517775"/>
          </a:xfrm>
        </p:grpSpPr>
        <p:sp>
          <p:nvSpPr>
            <p:cNvPr id="268" name="Shape 268"/>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9" name="Shape 269"/>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0" name="Shape 270"/>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1" name="Shape 271"/>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2" name="Shape 272"/>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3" name="Shape 273"/>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274" name="Shape 274"/>
          <p:cNvSpPr/>
          <p:nvPr/>
        </p:nvSpPr>
        <p:spPr>
          <a:xfrm>
            <a:off x="8081326" y="3153875"/>
            <a:ext cx="299952"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4"/>
        <p:cNvGrpSpPr/>
        <p:nvPr/>
      </p:nvGrpSpPr>
      <p:grpSpPr>
        <a:xfrm>
          <a:off x="0" y="0"/>
          <a:ext cx="0" cy="0"/>
          <a:chOff x="0" y="0"/>
          <a:chExt cx="0" cy="0"/>
        </a:xfrm>
      </p:grpSpPr>
      <p:sp>
        <p:nvSpPr>
          <p:cNvPr id="315" name="Shape 315"/>
          <p:cNvSpPr/>
          <p:nvPr/>
        </p:nvSpPr>
        <p:spPr>
          <a:xfrm rot="10800000" flipH="1">
            <a:off x="8218352" y="4121459"/>
            <a:ext cx="685200" cy="5934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316" name="Shape 316"/>
          <p:cNvSpPr/>
          <p:nvPr/>
        </p:nvSpPr>
        <p:spPr>
          <a:xfrm rot="5400000">
            <a:off x="388487" y="105212"/>
            <a:ext cx="944100" cy="10902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317" name="Shape 317"/>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8" name="Shape 318"/>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9" name="Shape 319"/>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0" name="Shape 32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1" name="Shape 321"/>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2" name="Shape 322"/>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3" name="Shape 323"/>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4" name="Shape 324"/>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Shape 7"/>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 id="2147483656" r:id="rId4"/>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1732699" y="1735600"/>
            <a:ext cx="6465370" cy="645300"/>
          </a:xfrm>
          <a:prstGeom prst="rect">
            <a:avLst/>
          </a:prstGeom>
        </p:spPr>
        <p:txBody>
          <a:bodyPr spcFirstLastPara="1" wrap="square" lIns="91425" tIns="91425" rIns="91425" bIns="91425" anchor="b" anchorCtr="0">
            <a:noAutofit/>
          </a:bodyPr>
          <a:lstStyle/>
          <a:p>
            <a:pPr lvl="0"/>
            <a:r>
              <a:rPr lang="es-MX" dirty="0" smtClean="0"/>
              <a:t>EQUIPO </a:t>
            </a:r>
            <a:r>
              <a:rPr lang="es-MX" dirty="0"/>
              <a:t>DE TRABAJO #</a:t>
            </a:r>
            <a:r>
              <a:rPr lang="es-MX" dirty="0" smtClean="0"/>
              <a:t>11</a:t>
            </a:r>
            <a:endParaRPr lang="es-MX" dirty="0"/>
          </a:p>
        </p:txBody>
      </p:sp>
      <p:sp>
        <p:nvSpPr>
          <p:cNvPr id="362" name="Shape 362"/>
          <p:cNvSpPr txBox="1">
            <a:spLocks noGrp="1"/>
          </p:cNvSpPr>
          <p:nvPr>
            <p:ph type="body" idx="1"/>
          </p:nvPr>
        </p:nvSpPr>
        <p:spPr>
          <a:xfrm>
            <a:off x="1732700" y="2255125"/>
            <a:ext cx="5635052" cy="1659900"/>
          </a:xfrm>
          <a:prstGeom prst="rect">
            <a:avLst/>
          </a:prstGeom>
        </p:spPr>
        <p:txBody>
          <a:bodyPr spcFirstLastPara="1" wrap="square" lIns="91425" tIns="91425" rIns="91425" bIns="91425" anchor="t" anchorCtr="0">
            <a:noAutofit/>
          </a:bodyPr>
          <a:lstStyle/>
          <a:p>
            <a:pPr lvl="0"/>
            <a:r>
              <a:rPr lang="es-ES" dirty="0" smtClean="0"/>
              <a:t>Akin </a:t>
            </a:r>
            <a:r>
              <a:rPr lang="es-ES" dirty="0"/>
              <a:t>Arturo Ramírez </a:t>
            </a:r>
            <a:r>
              <a:rPr lang="es-ES" dirty="0" smtClean="0"/>
              <a:t>García </a:t>
            </a:r>
            <a:r>
              <a:rPr lang="es-ES" dirty="0"/>
              <a:t>	20121006921</a:t>
            </a:r>
          </a:p>
          <a:p>
            <a:pPr lvl="0"/>
            <a:r>
              <a:rPr lang="es-ES" dirty="0"/>
              <a:t>Dina Mariel Cabrera Rodríguez	20121016557</a:t>
            </a:r>
          </a:p>
          <a:p>
            <a:pPr lvl="0"/>
            <a:r>
              <a:rPr lang="es-ES" dirty="0"/>
              <a:t>Julio Josué Reyes </a:t>
            </a:r>
            <a:r>
              <a:rPr lang="es-ES" dirty="0" smtClean="0"/>
              <a:t>Posadas   </a:t>
            </a:r>
            <a:r>
              <a:rPr lang="es-ES" dirty="0"/>
              <a:t>	20070011465</a:t>
            </a:r>
          </a:p>
          <a:p>
            <a:pPr lvl="0"/>
            <a:r>
              <a:rPr lang="es-ES" dirty="0"/>
              <a:t>Obed Mateo Hernández Santos	20131006157</a:t>
            </a:r>
          </a:p>
          <a:p>
            <a:pPr lvl="0"/>
            <a:r>
              <a:rPr lang="es-ES" dirty="0"/>
              <a:t>Omar Enrique Andino Raudales	</a:t>
            </a:r>
            <a:r>
              <a:rPr lang="es-ES" dirty="0" smtClean="0"/>
              <a:t>20101012238</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1732699" y="640447"/>
            <a:ext cx="5571867" cy="645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Competencia</a:t>
            </a:r>
            <a:endParaRPr dirty="0"/>
          </a:p>
        </p:txBody>
      </p:sp>
      <p:sp>
        <p:nvSpPr>
          <p:cNvPr id="4" name="Shape 335"/>
          <p:cNvSpPr txBox="1"/>
          <p:nvPr/>
        </p:nvSpPr>
        <p:spPr>
          <a:xfrm>
            <a:off x="1732698" y="1387546"/>
            <a:ext cx="5784521" cy="1951078"/>
          </a:xfrm>
          <a:prstGeom prst="rect">
            <a:avLst/>
          </a:prstGeom>
          <a:noFill/>
          <a:ln>
            <a:noFill/>
          </a:ln>
        </p:spPr>
        <p:txBody>
          <a:bodyPr spcFirstLastPara="1" wrap="square" lIns="91425" tIns="91425" rIns="91425" bIns="91425" anchor="t" anchorCtr="0">
            <a:noAutofit/>
          </a:bodyPr>
          <a:lstStyle/>
          <a:p>
            <a:pPr lvl="0" algn="just">
              <a:spcBef>
                <a:spcPts val="600"/>
              </a:spcBef>
            </a:pPr>
            <a:r>
              <a:rPr lang="es-ES" sz="1800" b="1" dirty="0" smtClean="0">
                <a:solidFill>
                  <a:srgbClr val="00E1C6"/>
                </a:solidFill>
                <a:latin typeface="Muli"/>
                <a:ea typeface="Muli"/>
                <a:cs typeface="Muli"/>
                <a:sym typeface="Muli"/>
              </a:rPr>
              <a:t>Woebot</a:t>
            </a:r>
          </a:p>
          <a:p>
            <a:pPr lvl="0" algn="just">
              <a:spcBef>
                <a:spcPts val="600"/>
              </a:spcBef>
            </a:pPr>
            <a:r>
              <a:rPr lang="es-MX" sz="1600" dirty="0" smtClean="0">
                <a:solidFill>
                  <a:srgbClr val="C6DAEC"/>
                </a:solidFill>
                <a:latin typeface="Muli"/>
                <a:ea typeface="Muli"/>
                <a:cs typeface="Muli"/>
                <a:sym typeface="Muli"/>
              </a:rPr>
              <a:t>Esta </a:t>
            </a:r>
            <a:r>
              <a:rPr lang="es-MX" sz="1600" dirty="0">
                <a:solidFill>
                  <a:srgbClr val="C6DAEC"/>
                </a:solidFill>
                <a:latin typeface="Muli"/>
                <a:ea typeface="Muli"/>
                <a:cs typeface="Muli"/>
                <a:sym typeface="Muli"/>
              </a:rPr>
              <a:t>aplicación te pide que realices una lista de tus fortalezas y debilidades, guarda esta información para </a:t>
            </a:r>
            <a:r>
              <a:rPr lang="es-MX" sz="1600" dirty="0" smtClean="0">
                <a:solidFill>
                  <a:srgbClr val="C6DAEC"/>
                </a:solidFill>
                <a:latin typeface="Muli"/>
                <a:ea typeface="Muli"/>
                <a:cs typeface="Muli"/>
                <a:sym typeface="Muli"/>
              </a:rPr>
              <a:t>recordártela </a:t>
            </a:r>
            <a:r>
              <a:rPr lang="es-MX" sz="1600" dirty="0">
                <a:solidFill>
                  <a:srgbClr val="C6DAEC"/>
                </a:solidFill>
                <a:latin typeface="Muli"/>
                <a:ea typeface="Muli"/>
                <a:cs typeface="Muli"/>
                <a:sym typeface="Muli"/>
              </a:rPr>
              <a:t>y te sugiere establecer un objetivo para cada semana. Te dice cómo te sientes y cuál es el nivel de energía en que crees estar, realizando un cuadro de patrones para conocerte y darte el resultado de tu posible estado de </a:t>
            </a:r>
            <a:r>
              <a:rPr lang="es-MX" sz="1600" dirty="0" smtClean="0">
                <a:solidFill>
                  <a:srgbClr val="C6DAEC"/>
                </a:solidFill>
                <a:latin typeface="Muli"/>
                <a:ea typeface="Muli"/>
                <a:cs typeface="Muli"/>
                <a:sym typeface="Muli"/>
              </a:rPr>
              <a:t>animo.</a:t>
            </a:r>
            <a:endParaRPr sz="1200" dirty="0">
              <a:solidFill>
                <a:srgbClr val="C6DAEC"/>
              </a:solidFill>
              <a:latin typeface="Muli"/>
              <a:ea typeface="Muli"/>
              <a:cs typeface="Muli"/>
              <a:sym typeface="Muli"/>
            </a:endParaRPr>
          </a:p>
        </p:txBody>
      </p:sp>
      <p:pic>
        <p:nvPicPr>
          <p:cNvPr id="3" name="Imagen 2"/>
          <p:cNvPicPr>
            <a:picLocks noChangeAspect="1"/>
          </p:cNvPicPr>
          <p:nvPr/>
        </p:nvPicPr>
        <p:blipFill>
          <a:blip r:embed="rId3"/>
          <a:stretch>
            <a:fillRect/>
          </a:stretch>
        </p:blipFill>
        <p:spPr>
          <a:xfrm>
            <a:off x="4017791" y="3535352"/>
            <a:ext cx="2554445" cy="1432684"/>
          </a:xfrm>
          <a:prstGeom prst="rect">
            <a:avLst/>
          </a:prstGeom>
        </p:spPr>
      </p:pic>
    </p:spTree>
    <p:extLst>
      <p:ext uri="{BB962C8B-B14F-4D97-AF65-F5344CB8AC3E}">
        <p14:creationId xmlns:p14="http://schemas.microsoft.com/office/powerpoint/2010/main" val="2150085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1732699" y="640447"/>
            <a:ext cx="5571867" cy="645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Competencia</a:t>
            </a:r>
            <a:endParaRPr dirty="0"/>
          </a:p>
        </p:txBody>
      </p:sp>
      <p:sp>
        <p:nvSpPr>
          <p:cNvPr id="4" name="Shape 335"/>
          <p:cNvSpPr txBox="1"/>
          <p:nvPr/>
        </p:nvSpPr>
        <p:spPr>
          <a:xfrm>
            <a:off x="1732698" y="1387546"/>
            <a:ext cx="5784521" cy="1951078"/>
          </a:xfrm>
          <a:prstGeom prst="rect">
            <a:avLst/>
          </a:prstGeom>
          <a:noFill/>
          <a:ln>
            <a:noFill/>
          </a:ln>
        </p:spPr>
        <p:txBody>
          <a:bodyPr spcFirstLastPara="1" wrap="square" lIns="91425" tIns="91425" rIns="91425" bIns="91425" anchor="t" anchorCtr="0">
            <a:noAutofit/>
          </a:bodyPr>
          <a:lstStyle/>
          <a:p>
            <a:pPr lvl="0" algn="just">
              <a:spcBef>
                <a:spcPts val="600"/>
              </a:spcBef>
            </a:pPr>
            <a:r>
              <a:rPr lang="es-ES" sz="1800" b="1" dirty="0">
                <a:solidFill>
                  <a:srgbClr val="00E1C6"/>
                </a:solidFill>
                <a:latin typeface="Muli"/>
                <a:ea typeface="Muli"/>
                <a:cs typeface="Muli"/>
                <a:sym typeface="Muli"/>
              </a:rPr>
              <a:t>Emotion </a:t>
            </a:r>
            <a:r>
              <a:rPr lang="es-ES" sz="1800" b="1" dirty="0" smtClean="0">
                <a:solidFill>
                  <a:srgbClr val="00E1C6"/>
                </a:solidFill>
                <a:latin typeface="Muli"/>
                <a:ea typeface="Muli"/>
                <a:cs typeface="Muli"/>
                <a:sym typeface="Muli"/>
              </a:rPr>
              <a:t>Recognition.</a:t>
            </a:r>
          </a:p>
          <a:p>
            <a:pPr lvl="0" algn="just">
              <a:spcBef>
                <a:spcPts val="600"/>
              </a:spcBef>
            </a:pPr>
            <a:r>
              <a:rPr lang="es-MX" sz="1600" dirty="0" smtClean="0">
                <a:solidFill>
                  <a:srgbClr val="C6DAEC"/>
                </a:solidFill>
                <a:latin typeface="Muli"/>
                <a:ea typeface="Muli"/>
                <a:cs typeface="Muli"/>
                <a:sym typeface="Muli"/>
              </a:rPr>
              <a:t>La </a:t>
            </a:r>
            <a:r>
              <a:rPr lang="es-MX" sz="1600" dirty="0">
                <a:solidFill>
                  <a:srgbClr val="C6DAEC"/>
                </a:solidFill>
                <a:latin typeface="Muli"/>
                <a:ea typeface="Muli"/>
                <a:cs typeface="Muli"/>
                <a:sym typeface="Muli"/>
              </a:rPr>
              <a:t>aplicación parte de una </a:t>
            </a:r>
            <a:r>
              <a:rPr lang="es-MX" sz="1600" dirty="0" smtClean="0">
                <a:solidFill>
                  <a:srgbClr val="C6DAEC"/>
                </a:solidFill>
                <a:latin typeface="Muli"/>
                <a:ea typeface="Muli"/>
                <a:cs typeface="Muli"/>
                <a:sym typeface="Muli"/>
              </a:rPr>
              <a:t>imagen, </a:t>
            </a:r>
            <a:r>
              <a:rPr lang="es-MX" sz="1600" dirty="0">
                <a:solidFill>
                  <a:srgbClr val="C6DAEC"/>
                </a:solidFill>
                <a:latin typeface="Muli"/>
                <a:ea typeface="Muli"/>
                <a:cs typeface="Muli"/>
                <a:sym typeface="Muli"/>
              </a:rPr>
              <a:t>Las emociones detectadas son ira, desprecio, asco, miedo, felicidad, neutralidad, tristeza y sorpresa. Estas emociones rompen con las barreras culturales y pueden ser universalmente comunicadas a través de expresiones faciales. El software Bismart Face Detection identifica sexo y </a:t>
            </a:r>
            <a:r>
              <a:rPr lang="es-MX" sz="1600" dirty="0" smtClean="0">
                <a:solidFill>
                  <a:srgbClr val="C6DAEC"/>
                </a:solidFill>
                <a:latin typeface="Muli"/>
                <a:ea typeface="Muli"/>
                <a:cs typeface="Muli"/>
                <a:sym typeface="Muli"/>
              </a:rPr>
              <a:t>edad.</a:t>
            </a:r>
            <a:endParaRPr sz="1200" dirty="0">
              <a:solidFill>
                <a:srgbClr val="C6DAEC"/>
              </a:solidFill>
              <a:latin typeface="Muli"/>
              <a:ea typeface="Muli"/>
              <a:cs typeface="Muli"/>
              <a:sym typeface="Muli"/>
            </a:endParaRPr>
          </a:p>
        </p:txBody>
      </p:sp>
      <p:pic>
        <p:nvPicPr>
          <p:cNvPr id="2" name="Imagen 1"/>
          <p:cNvPicPr>
            <a:picLocks noChangeAspect="1"/>
          </p:cNvPicPr>
          <p:nvPr/>
        </p:nvPicPr>
        <p:blipFill>
          <a:blip r:embed="rId3"/>
          <a:stretch>
            <a:fillRect/>
          </a:stretch>
        </p:blipFill>
        <p:spPr>
          <a:xfrm>
            <a:off x="3165860" y="3440423"/>
            <a:ext cx="2705543" cy="1517181"/>
          </a:xfrm>
          <a:prstGeom prst="rect">
            <a:avLst/>
          </a:prstGeom>
        </p:spPr>
      </p:pic>
    </p:spTree>
    <p:extLst>
      <p:ext uri="{BB962C8B-B14F-4D97-AF65-F5344CB8AC3E}">
        <p14:creationId xmlns:p14="http://schemas.microsoft.com/office/powerpoint/2010/main" val="76356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idx="4294967295"/>
          </p:nvPr>
        </p:nvSpPr>
        <p:spPr>
          <a:xfrm>
            <a:off x="1602179" y="458812"/>
            <a:ext cx="6764055" cy="645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solidFill>
                  <a:srgbClr val="19BBD5"/>
                </a:solidFill>
              </a:rPr>
              <a:t>Determinacion del Precio</a:t>
            </a:r>
            <a:endParaRPr dirty="0">
              <a:solidFill>
                <a:srgbClr val="19BBD5"/>
              </a:solidFill>
            </a:endParaRPr>
          </a:p>
        </p:txBody>
      </p:sp>
      <p:sp>
        <p:nvSpPr>
          <p:cNvPr id="557" name="Shape 557"/>
          <p:cNvSpPr txBox="1">
            <a:spLocks noGrp="1"/>
          </p:cNvSpPr>
          <p:nvPr>
            <p:ph type="body" idx="4294967295"/>
          </p:nvPr>
        </p:nvSpPr>
        <p:spPr>
          <a:xfrm>
            <a:off x="1732700" y="1439953"/>
            <a:ext cx="6391797" cy="25812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600" dirty="0" smtClean="0"/>
              <a:t>El precio se determino por los diferentes factores que rigen el mercado actual de aplicaciones.</a:t>
            </a:r>
          </a:p>
          <a:p>
            <a:pPr marL="0" lvl="0" indent="0" algn="just" rtl="0">
              <a:spcBef>
                <a:spcPts val="600"/>
              </a:spcBef>
              <a:spcAft>
                <a:spcPts val="0"/>
              </a:spcAft>
              <a:buNone/>
            </a:pPr>
            <a:endParaRPr sz="1600" dirty="0"/>
          </a:p>
          <a:p>
            <a:pPr lvl="0" indent="-304800" algn="just">
              <a:lnSpc>
                <a:spcPct val="115000"/>
              </a:lnSpc>
              <a:buSzPts val="1200"/>
            </a:pPr>
            <a:r>
              <a:rPr lang="es-MX" sz="1600" dirty="0" smtClean="0"/>
              <a:t>Los </a:t>
            </a:r>
            <a:r>
              <a:rPr lang="es-MX" sz="1600" dirty="0"/>
              <a:t>precios del producto son $0 porque es una app </a:t>
            </a:r>
            <a:r>
              <a:rPr lang="es-MX" sz="1600" dirty="0" smtClean="0"/>
              <a:t>gratuita.</a:t>
            </a:r>
          </a:p>
          <a:p>
            <a:pPr lvl="0" indent="-304800" algn="just">
              <a:lnSpc>
                <a:spcPct val="115000"/>
              </a:lnSpc>
              <a:buSzPts val="1200"/>
            </a:pPr>
            <a:r>
              <a:rPr lang="es-MX" sz="1600" dirty="0" smtClean="0"/>
              <a:t>El </a:t>
            </a:r>
            <a:r>
              <a:rPr lang="es-MX" sz="1600" dirty="0"/>
              <a:t>precio con comparación </a:t>
            </a:r>
            <a:r>
              <a:rPr lang="es-MX" sz="1600" dirty="0" smtClean="0"/>
              <a:t>con la competencia está </a:t>
            </a:r>
            <a:r>
              <a:rPr lang="es-MX" sz="1600" dirty="0"/>
              <a:t>relativamente </a:t>
            </a:r>
            <a:r>
              <a:rPr lang="es-MX" sz="1600" dirty="0" smtClean="0"/>
              <a:t>parecido, </a:t>
            </a:r>
            <a:r>
              <a:rPr lang="es-MX" sz="1600" dirty="0"/>
              <a:t>porque </a:t>
            </a:r>
            <a:r>
              <a:rPr lang="es-MX" sz="1600" dirty="0" smtClean="0"/>
              <a:t>aplicaciones similares en el mercado son gratis.</a:t>
            </a:r>
          </a:p>
          <a:p>
            <a:pPr lvl="0" indent="-304800" algn="just">
              <a:lnSpc>
                <a:spcPct val="115000"/>
              </a:lnSpc>
              <a:buSzPts val="1200"/>
            </a:pPr>
            <a:r>
              <a:rPr lang="es-MX" sz="1600" dirty="0" smtClean="0"/>
              <a:t>Basándonos en el coste del producto, porque la inversión es mínima,  ya que es un proyecto en desarrollo y realizado por estudiantes.</a:t>
            </a:r>
          </a:p>
          <a:p>
            <a:pPr lvl="0" indent="-304800" algn="just">
              <a:lnSpc>
                <a:spcPct val="115000"/>
              </a:lnSpc>
              <a:buSzPts val="1200"/>
            </a:pPr>
            <a:endParaRPr lang="es-MX" sz="1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idx="4294967295"/>
          </p:nvPr>
        </p:nvSpPr>
        <p:spPr>
          <a:xfrm>
            <a:off x="1602179" y="458812"/>
            <a:ext cx="6764055" cy="645300"/>
          </a:xfrm>
          <a:prstGeom prst="rect">
            <a:avLst/>
          </a:prstGeom>
        </p:spPr>
        <p:txBody>
          <a:bodyPr spcFirstLastPara="1" wrap="square" lIns="91425" tIns="91425" rIns="91425" bIns="91425" anchor="b" anchorCtr="0">
            <a:noAutofit/>
          </a:bodyPr>
          <a:lstStyle/>
          <a:p>
            <a:pPr lvl="0"/>
            <a:r>
              <a:rPr lang="es-ES" dirty="0" smtClean="0"/>
              <a:t>Enfoque </a:t>
            </a:r>
            <a:r>
              <a:rPr lang="es-ES" dirty="0"/>
              <a:t>de </a:t>
            </a:r>
            <a:r>
              <a:rPr lang="es-ES" dirty="0" smtClean="0"/>
              <a:t>Mercadeo</a:t>
            </a:r>
            <a:endParaRPr dirty="0">
              <a:solidFill>
                <a:srgbClr val="19BBD5"/>
              </a:solidFill>
            </a:endParaRPr>
          </a:p>
        </p:txBody>
      </p:sp>
      <p:sp>
        <p:nvSpPr>
          <p:cNvPr id="557" name="Shape 557"/>
          <p:cNvSpPr txBox="1">
            <a:spLocks noGrp="1"/>
          </p:cNvSpPr>
          <p:nvPr>
            <p:ph type="body" idx="4294967295"/>
          </p:nvPr>
        </p:nvSpPr>
        <p:spPr>
          <a:xfrm>
            <a:off x="1732700" y="1439953"/>
            <a:ext cx="6391797" cy="3163578"/>
          </a:xfrm>
          <a:prstGeom prst="rect">
            <a:avLst/>
          </a:prstGeom>
        </p:spPr>
        <p:txBody>
          <a:bodyPr spcFirstLastPara="1" wrap="square" lIns="91425" tIns="91425" rIns="91425" bIns="91425" anchor="t" anchorCtr="0">
            <a:noAutofit/>
          </a:bodyPr>
          <a:lstStyle/>
          <a:p>
            <a:pPr lvl="0" indent="-304800" algn="just">
              <a:lnSpc>
                <a:spcPct val="115000"/>
              </a:lnSpc>
              <a:buSzPts val="1200"/>
            </a:pPr>
            <a:r>
              <a:rPr lang="es-MX" sz="1600" dirty="0" smtClean="0"/>
              <a:t>Tener </a:t>
            </a:r>
            <a:r>
              <a:rPr lang="es-MX" sz="1600" dirty="0"/>
              <a:t>una app que satisfagan las expectativas de todo </a:t>
            </a:r>
            <a:r>
              <a:rPr lang="es-MX" sz="1600" dirty="0" smtClean="0"/>
              <a:t>cliente.</a:t>
            </a:r>
          </a:p>
          <a:p>
            <a:pPr lvl="0" indent="-304800" algn="just">
              <a:lnSpc>
                <a:spcPct val="115000"/>
              </a:lnSpc>
              <a:buSzPts val="1200"/>
            </a:pPr>
            <a:r>
              <a:rPr lang="es-MX" sz="1600" dirty="0" smtClean="0"/>
              <a:t>Con </a:t>
            </a:r>
            <a:r>
              <a:rPr lang="es-MX" sz="1600" dirty="0"/>
              <a:t>un buen diseño que se atractivo a la vista del comprador que sea colorido y que llame la atención de todo público en el mercado </a:t>
            </a:r>
            <a:r>
              <a:rPr lang="es-MX" sz="1600" dirty="0" smtClean="0"/>
              <a:t>global.</a:t>
            </a:r>
          </a:p>
          <a:p>
            <a:pPr lvl="0" indent="-304800" algn="just">
              <a:lnSpc>
                <a:spcPct val="115000"/>
              </a:lnSpc>
              <a:buSzPts val="1200"/>
            </a:pPr>
            <a:r>
              <a:rPr lang="es-MX" sz="1600" dirty="0"/>
              <a:t>	El medio más apropiado es por las tiendas web que pueda haber en el mercado ya que allí es donde están los mejores clientes y el mayor consumismo de app a nivel </a:t>
            </a:r>
            <a:r>
              <a:rPr lang="es-MX" sz="1600" dirty="0" smtClean="0"/>
              <a:t>global.</a:t>
            </a:r>
          </a:p>
          <a:p>
            <a:pPr lvl="0" indent="-304800" algn="just">
              <a:lnSpc>
                <a:spcPct val="115000"/>
              </a:lnSpc>
              <a:buSzPts val="1200"/>
            </a:pPr>
            <a:endParaRPr lang="es-MX" sz="1200" dirty="0"/>
          </a:p>
        </p:txBody>
      </p:sp>
    </p:spTree>
    <p:extLst>
      <p:ext uri="{BB962C8B-B14F-4D97-AF65-F5344CB8AC3E}">
        <p14:creationId xmlns:p14="http://schemas.microsoft.com/office/powerpoint/2010/main" val="1950729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1795761" y="498550"/>
            <a:ext cx="5571867" cy="645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Estructura Interna de la Empresa</a:t>
            </a:r>
            <a:endParaRPr dirty="0"/>
          </a:p>
        </p:txBody>
      </p:sp>
      <p:pic>
        <p:nvPicPr>
          <p:cNvPr id="2" name="Imagen 1"/>
          <p:cNvPicPr>
            <a:picLocks noChangeAspect="1"/>
          </p:cNvPicPr>
          <p:nvPr/>
        </p:nvPicPr>
        <p:blipFill>
          <a:blip r:embed="rId3"/>
          <a:stretch>
            <a:fillRect/>
          </a:stretch>
        </p:blipFill>
        <p:spPr>
          <a:xfrm>
            <a:off x="1552658" y="1439917"/>
            <a:ext cx="5639289" cy="3849572"/>
          </a:xfrm>
          <a:prstGeom prst="rect">
            <a:avLst/>
          </a:prstGeom>
        </p:spPr>
      </p:pic>
    </p:spTree>
    <p:extLst>
      <p:ext uri="{BB962C8B-B14F-4D97-AF65-F5344CB8AC3E}">
        <p14:creationId xmlns:p14="http://schemas.microsoft.com/office/powerpoint/2010/main" val="292458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idx="4294967295"/>
          </p:nvPr>
        </p:nvSpPr>
        <p:spPr>
          <a:xfrm>
            <a:off x="1602179" y="458812"/>
            <a:ext cx="6764055" cy="645300"/>
          </a:xfrm>
          <a:prstGeom prst="rect">
            <a:avLst/>
          </a:prstGeom>
        </p:spPr>
        <p:txBody>
          <a:bodyPr spcFirstLastPara="1" wrap="square" lIns="91425" tIns="91425" rIns="91425" bIns="91425" anchor="b" anchorCtr="0">
            <a:noAutofit/>
          </a:bodyPr>
          <a:lstStyle/>
          <a:p>
            <a:pPr lvl="0"/>
            <a:r>
              <a:rPr lang="es-MX" sz="3200" dirty="0" smtClean="0"/>
              <a:t>Relaciones </a:t>
            </a:r>
            <a:r>
              <a:rPr lang="es-MX" sz="3200" dirty="0"/>
              <a:t>E</a:t>
            </a:r>
            <a:r>
              <a:rPr lang="es-MX" sz="3200" dirty="0" smtClean="0"/>
              <a:t>ntre </a:t>
            </a:r>
            <a:r>
              <a:rPr lang="es-MX" sz="3200" dirty="0"/>
              <a:t>los E</a:t>
            </a:r>
            <a:r>
              <a:rPr lang="es-MX" sz="3200" dirty="0" smtClean="0"/>
              <a:t>mpleados</a:t>
            </a:r>
            <a:endParaRPr sz="3200" dirty="0">
              <a:solidFill>
                <a:srgbClr val="19BBD5"/>
              </a:solidFill>
            </a:endParaRPr>
          </a:p>
        </p:txBody>
      </p:sp>
      <p:sp>
        <p:nvSpPr>
          <p:cNvPr id="557" name="Shape 557"/>
          <p:cNvSpPr txBox="1">
            <a:spLocks noGrp="1"/>
          </p:cNvSpPr>
          <p:nvPr>
            <p:ph type="body" idx="4294967295"/>
          </p:nvPr>
        </p:nvSpPr>
        <p:spPr>
          <a:xfrm>
            <a:off x="1732700" y="1439953"/>
            <a:ext cx="6391797" cy="3163578"/>
          </a:xfrm>
          <a:prstGeom prst="rect">
            <a:avLst/>
          </a:prstGeom>
        </p:spPr>
        <p:txBody>
          <a:bodyPr spcFirstLastPara="1" wrap="square" lIns="91425" tIns="91425" rIns="91425" bIns="91425" anchor="t" anchorCtr="0">
            <a:noAutofit/>
          </a:bodyPr>
          <a:lstStyle/>
          <a:p>
            <a:pPr lvl="0" indent="-304800" algn="just">
              <a:lnSpc>
                <a:spcPct val="115000"/>
              </a:lnSpc>
              <a:buSzPts val="1200"/>
            </a:pPr>
            <a:r>
              <a:rPr lang="es-MX" sz="1600" dirty="0" smtClean="0"/>
              <a:t>Se </a:t>
            </a:r>
            <a:r>
              <a:rPr lang="es-MX" sz="1600" dirty="0"/>
              <a:t>requiere de tener conocimiento básico en la inteligencia artificial y cognitiva en programación y desarrollo </a:t>
            </a:r>
            <a:r>
              <a:rPr lang="es-MX" sz="1600" dirty="0" smtClean="0"/>
              <a:t>web.</a:t>
            </a:r>
          </a:p>
          <a:p>
            <a:pPr lvl="0" indent="-304800" algn="just">
              <a:lnSpc>
                <a:spcPct val="115000"/>
              </a:lnSpc>
              <a:buSzPts val="1200"/>
            </a:pPr>
            <a:r>
              <a:rPr lang="es-MX" sz="1600" dirty="0" smtClean="0"/>
              <a:t>Se </a:t>
            </a:r>
            <a:r>
              <a:rPr lang="es-MX" sz="1600" dirty="0"/>
              <a:t>evaluará el desarrollo de las actividades periódicamente y con capacitaciones de la herramienta que se utilizaran en el desarrollo de la </a:t>
            </a:r>
            <a:r>
              <a:rPr lang="es-MX" sz="1600" dirty="0" smtClean="0"/>
              <a:t>aplicación.</a:t>
            </a:r>
          </a:p>
          <a:p>
            <a:pPr lvl="0" indent="-304800" algn="just">
              <a:lnSpc>
                <a:spcPct val="115000"/>
              </a:lnSpc>
              <a:buSzPts val="1200"/>
            </a:pPr>
            <a:r>
              <a:rPr lang="es-MX" sz="1600" dirty="0" smtClean="0"/>
              <a:t>Salarios </a:t>
            </a:r>
            <a:r>
              <a:rPr lang="es-MX" sz="1600" dirty="0"/>
              <a:t>y estabilidad laboral son los beneficios </a:t>
            </a:r>
            <a:r>
              <a:rPr lang="es-MX" sz="1600" dirty="0" smtClean="0"/>
              <a:t>que se pretenden alcanzar, pero </a:t>
            </a:r>
            <a:r>
              <a:rPr lang="es-MX" sz="1600" dirty="0"/>
              <a:t>en este caso no se gozara de </a:t>
            </a:r>
            <a:r>
              <a:rPr lang="es-MX" sz="1600" dirty="0" smtClean="0"/>
              <a:t>ellos.</a:t>
            </a:r>
          </a:p>
          <a:p>
            <a:pPr lvl="0" indent="-304800" algn="just">
              <a:lnSpc>
                <a:spcPct val="115000"/>
              </a:lnSpc>
              <a:buSzPts val="1200"/>
            </a:pPr>
            <a:endParaRPr lang="es-MX" sz="1200" dirty="0"/>
          </a:p>
        </p:txBody>
      </p:sp>
    </p:spTree>
    <p:extLst>
      <p:ext uri="{BB962C8B-B14F-4D97-AF65-F5344CB8AC3E}">
        <p14:creationId xmlns:p14="http://schemas.microsoft.com/office/powerpoint/2010/main" val="7660458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idx="4294967295"/>
          </p:nvPr>
        </p:nvSpPr>
        <p:spPr>
          <a:xfrm>
            <a:off x="1602179" y="458812"/>
            <a:ext cx="6764055" cy="645300"/>
          </a:xfrm>
          <a:prstGeom prst="rect">
            <a:avLst/>
          </a:prstGeom>
        </p:spPr>
        <p:txBody>
          <a:bodyPr spcFirstLastPara="1" wrap="square" lIns="91425" tIns="91425" rIns="91425" bIns="91425" anchor="b" anchorCtr="0">
            <a:noAutofit/>
          </a:bodyPr>
          <a:lstStyle/>
          <a:p>
            <a:pPr lvl="0"/>
            <a:r>
              <a:rPr lang="es-MX" sz="3200" dirty="0" smtClean="0"/>
              <a:t>Recursos </a:t>
            </a:r>
            <a:r>
              <a:rPr lang="es-MX" sz="3200" dirty="0"/>
              <a:t>D</a:t>
            </a:r>
            <a:r>
              <a:rPr lang="es-MX" sz="3200" dirty="0" smtClean="0"/>
              <a:t>isponibles </a:t>
            </a:r>
            <a:endParaRPr sz="3200" dirty="0">
              <a:solidFill>
                <a:srgbClr val="19BBD5"/>
              </a:solidFill>
            </a:endParaRPr>
          </a:p>
        </p:txBody>
      </p:sp>
      <p:graphicFrame>
        <p:nvGraphicFramePr>
          <p:cNvPr id="4" name="Shape 421"/>
          <p:cNvGraphicFramePr/>
          <p:nvPr>
            <p:extLst>
              <p:ext uri="{D42A27DB-BD31-4B8C-83A1-F6EECF244321}">
                <p14:modId xmlns:p14="http://schemas.microsoft.com/office/powerpoint/2010/main" val="588238439"/>
              </p:ext>
            </p:extLst>
          </p:nvPr>
        </p:nvGraphicFramePr>
        <p:xfrm>
          <a:off x="1602179" y="1797270"/>
          <a:ext cx="5718084" cy="2387480"/>
        </p:xfrm>
        <a:graphic>
          <a:graphicData uri="http://schemas.openxmlformats.org/drawingml/2006/table">
            <a:tbl>
              <a:tblPr>
                <a:noFill/>
                <a:tableStyleId>{FA4B5A7A-9F7B-4DF9-BBE0-C771F97FA377}</a:tableStyleId>
              </a:tblPr>
              <a:tblGrid>
                <a:gridCol w="1429521">
                  <a:extLst>
                    <a:ext uri="{9D8B030D-6E8A-4147-A177-3AD203B41FA5}">
                      <a16:colId xmlns="" xmlns:a16="http://schemas.microsoft.com/office/drawing/2014/main" val="20000"/>
                    </a:ext>
                  </a:extLst>
                </a:gridCol>
                <a:gridCol w="1429521">
                  <a:extLst>
                    <a:ext uri="{9D8B030D-6E8A-4147-A177-3AD203B41FA5}">
                      <a16:colId xmlns="" xmlns:a16="http://schemas.microsoft.com/office/drawing/2014/main" val="20001"/>
                    </a:ext>
                  </a:extLst>
                </a:gridCol>
                <a:gridCol w="1429521">
                  <a:extLst>
                    <a:ext uri="{9D8B030D-6E8A-4147-A177-3AD203B41FA5}">
                      <a16:colId xmlns="" xmlns:a16="http://schemas.microsoft.com/office/drawing/2014/main" val="20002"/>
                    </a:ext>
                  </a:extLst>
                </a:gridCol>
                <a:gridCol w="1429521">
                  <a:extLst>
                    <a:ext uri="{9D8B030D-6E8A-4147-A177-3AD203B41FA5}">
                      <a16:colId xmlns="" xmlns:a16="http://schemas.microsoft.com/office/drawing/2014/main" val="20003"/>
                    </a:ext>
                  </a:extLst>
                </a:gridCol>
              </a:tblGrid>
              <a:tr h="596870">
                <a:tc>
                  <a:txBody>
                    <a:bodyPr/>
                    <a:lstStyle/>
                    <a:p>
                      <a:pPr algn="ctr">
                        <a:lnSpc>
                          <a:spcPct val="115000"/>
                        </a:lnSpc>
                        <a:spcAft>
                          <a:spcPts val="0"/>
                        </a:spcAft>
                      </a:pPr>
                      <a:r>
                        <a:rPr lang="es-HN" sz="12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Recursos Disponible</a:t>
                      </a:r>
                      <a:endParaRPr lang="es-ES" sz="1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tcPr>
                </a:tc>
                <a:tc>
                  <a:txBody>
                    <a:bodyPr/>
                    <a:lstStyle/>
                    <a:p>
                      <a:pPr algn="ctr">
                        <a:lnSpc>
                          <a:spcPct val="115000"/>
                        </a:lnSpc>
                        <a:spcAft>
                          <a:spcPts val="0"/>
                        </a:spcAft>
                      </a:pPr>
                      <a:r>
                        <a:rPr lang="es-HN" sz="1200" b="1">
                          <a:solidFill>
                            <a:schemeClr val="bg1"/>
                          </a:solidFill>
                          <a:effectLst/>
                          <a:latin typeface="Arial" panose="020B0604020202020204" pitchFamily="34" charset="0"/>
                          <a:ea typeface="Times New Roman" panose="02020603050405020304" pitchFamily="18" charset="0"/>
                          <a:cs typeface="Arial" panose="020B0604020202020204" pitchFamily="34" charset="0"/>
                        </a:rPr>
                        <a:t>Total</a:t>
                      </a:r>
                      <a:endParaRPr lang="es-ES" sz="11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tcPr>
                </a:tc>
                <a:tc>
                  <a:txBody>
                    <a:bodyPr/>
                    <a:lstStyle/>
                    <a:p>
                      <a:pPr algn="ctr">
                        <a:lnSpc>
                          <a:spcPct val="115000"/>
                        </a:lnSpc>
                        <a:spcAft>
                          <a:spcPts val="0"/>
                        </a:spcAft>
                      </a:pPr>
                      <a:r>
                        <a:rPr lang="es-HN" sz="1200" b="1">
                          <a:solidFill>
                            <a:schemeClr val="bg1"/>
                          </a:solidFill>
                          <a:effectLst/>
                          <a:latin typeface="Arial" panose="020B0604020202020204" pitchFamily="34" charset="0"/>
                          <a:ea typeface="Times New Roman" panose="02020603050405020304" pitchFamily="18" charset="0"/>
                          <a:cs typeface="Arial" panose="020B0604020202020204" pitchFamily="34" charset="0"/>
                        </a:rPr>
                        <a:t>Ejecutado</a:t>
                      </a:r>
                      <a:endParaRPr lang="es-ES" sz="11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tcPr>
                </a:tc>
                <a:tc>
                  <a:txBody>
                    <a:bodyPr/>
                    <a:lstStyle/>
                    <a:p>
                      <a:pPr algn="ctr">
                        <a:lnSpc>
                          <a:spcPct val="115000"/>
                        </a:lnSpc>
                        <a:spcAft>
                          <a:spcPts val="0"/>
                        </a:spcAft>
                      </a:pPr>
                      <a:r>
                        <a:rPr lang="es-HN" sz="12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Periodo</a:t>
                      </a:r>
                      <a:endParaRPr lang="es-ES" sz="1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tcPr>
                </a:tc>
                <a:extLst>
                  <a:ext uri="{0D108BD9-81ED-4DB2-BD59-A6C34878D82A}">
                    <a16:rowId xmlns="" xmlns:a16="http://schemas.microsoft.com/office/drawing/2014/main" val="10000"/>
                  </a:ext>
                </a:extLst>
              </a:tr>
              <a:tr h="596870">
                <a:tc>
                  <a:txBody>
                    <a:bodyPr/>
                    <a:lstStyle/>
                    <a:p>
                      <a:pPr algn="ctr">
                        <a:lnSpc>
                          <a:spcPct val="115000"/>
                        </a:lnSpc>
                        <a:spcAft>
                          <a:spcPts val="0"/>
                        </a:spcAft>
                      </a:pPr>
                      <a:r>
                        <a:rPr lang="es-HN" sz="12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Pc portátiles</a:t>
                      </a:r>
                      <a:endParaRPr lang="es-ES" sz="1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tc>
                  <a:txBody>
                    <a:bodyPr/>
                    <a:lstStyle/>
                    <a:p>
                      <a:pPr algn="ctr">
                        <a:lnSpc>
                          <a:spcPct val="115000"/>
                        </a:lnSpc>
                        <a:spcAft>
                          <a:spcPts val="0"/>
                        </a:spcAft>
                      </a:pPr>
                      <a:r>
                        <a:rPr lang="es-HN" sz="1200">
                          <a:solidFill>
                            <a:schemeClr val="bg1"/>
                          </a:solidFill>
                          <a:effectLst/>
                          <a:latin typeface="Arial" panose="020B0604020202020204" pitchFamily="34" charset="0"/>
                          <a:ea typeface="Times New Roman" panose="02020603050405020304" pitchFamily="18" charset="0"/>
                          <a:cs typeface="Arial" panose="020B0604020202020204" pitchFamily="34" charset="0"/>
                        </a:rPr>
                        <a:t>5</a:t>
                      </a:r>
                      <a:endParaRPr lang="es-ES" sz="11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tc>
                  <a:txBody>
                    <a:bodyPr/>
                    <a:lstStyle/>
                    <a:p>
                      <a:pPr algn="ctr">
                        <a:lnSpc>
                          <a:spcPct val="115000"/>
                        </a:lnSpc>
                        <a:spcAft>
                          <a:spcPts val="0"/>
                        </a:spcAft>
                      </a:pPr>
                      <a:r>
                        <a:rPr lang="es-HN" sz="1200">
                          <a:solidFill>
                            <a:schemeClr val="bg1"/>
                          </a:solidFill>
                          <a:effectLst/>
                          <a:latin typeface="Arial" panose="020B0604020202020204" pitchFamily="34" charset="0"/>
                          <a:ea typeface="Times New Roman" panose="02020603050405020304" pitchFamily="18" charset="0"/>
                          <a:cs typeface="Arial" panose="020B0604020202020204" pitchFamily="34" charset="0"/>
                        </a:rPr>
                        <a:t>100%</a:t>
                      </a:r>
                      <a:endParaRPr lang="es-ES" sz="11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tc>
                  <a:txBody>
                    <a:bodyPr/>
                    <a:lstStyle/>
                    <a:p>
                      <a:pPr algn="ctr">
                        <a:lnSpc>
                          <a:spcPct val="115000"/>
                        </a:lnSpc>
                        <a:spcAft>
                          <a:spcPts val="0"/>
                        </a:spcAft>
                      </a:pPr>
                      <a:r>
                        <a:rPr lang="es-HN" sz="1200">
                          <a:solidFill>
                            <a:schemeClr val="bg1"/>
                          </a:solidFill>
                          <a:effectLst/>
                          <a:latin typeface="Arial" panose="020B0604020202020204" pitchFamily="34" charset="0"/>
                          <a:ea typeface="Times New Roman" panose="02020603050405020304" pitchFamily="18" charset="0"/>
                          <a:cs typeface="Arial" panose="020B0604020202020204" pitchFamily="34" charset="0"/>
                        </a:rPr>
                        <a:t>1</a:t>
                      </a:r>
                      <a:endParaRPr lang="es-ES" sz="11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extLst>
                  <a:ext uri="{0D108BD9-81ED-4DB2-BD59-A6C34878D82A}">
                    <a16:rowId xmlns="" xmlns:a16="http://schemas.microsoft.com/office/drawing/2014/main" val="10001"/>
                  </a:ext>
                </a:extLst>
              </a:tr>
              <a:tr h="596870">
                <a:tc>
                  <a:txBody>
                    <a:bodyPr/>
                    <a:lstStyle/>
                    <a:p>
                      <a:pPr algn="ctr">
                        <a:lnSpc>
                          <a:spcPct val="115000"/>
                        </a:lnSpc>
                        <a:spcAft>
                          <a:spcPts val="0"/>
                        </a:spcAft>
                      </a:pPr>
                      <a:r>
                        <a:rPr lang="es-HN" sz="1200">
                          <a:solidFill>
                            <a:schemeClr val="bg1"/>
                          </a:solidFill>
                          <a:effectLst/>
                          <a:latin typeface="Arial" panose="020B0604020202020204" pitchFamily="34" charset="0"/>
                          <a:ea typeface="Times New Roman" panose="02020603050405020304" pitchFamily="18" charset="0"/>
                          <a:cs typeface="Arial" panose="020B0604020202020204" pitchFamily="34" charset="0"/>
                        </a:rPr>
                        <a:t>Servidor en la nube</a:t>
                      </a:r>
                      <a:endParaRPr lang="es-ES" sz="11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algn="ctr">
                        <a:lnSpc>
                          <a:spcPct val="115000"/>
                        </a:lnSpc>
                        <a:spcAft>
                          <a:spcPts val="0"/>
                        </a:spcAft>
                      </a:pPr>
                      <a:r>
                        <a:rPr lang="es-HN" sz="1200">
                          <a:solidFill>
                            <a:schemeClr val="bg1"/>
                          </a:solidFill>
                          <a:effectLst/>
                          <a:latin typeface="Arial" panose="020B0604020202020204" pitchFamily="34" charset="0"/>
                          <a:ea typeface="Times New Roman" panose="02020603050405020304" pitchFamily="18" charset="0"/>
                          <a:cs typeface="Arial" panose="020B0604020202020204" pitchFamily="34" charset="0"/>
                        </a:rPr>
                        <a:t>1</a:t>
                      </a:r>
                      <a:endParaRPr lang="es-ES" sz="11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algn="ctr">
                        <a:lnSpc>
                          <a:spcPct val="115000"/>
                        </a:lnSpc>
                        <a:spcAft>
                          <a:spcPts val="0"/>
                        </a:spcAft>
                      </a:pPr>
                      <a:r>
                        <a:rPr lang="es-HN" sz="1200">
                          <a:solidFill>
                            <a:schemeClr val="bg1"/>
                          </a:solidFill>
                          <a:effectLst/>
                          <a:latin typeface="Arial" panose="020B0604020202020204" pitchFamily="34" charset="0"/>
                          <a:ea typeface="Times New Roman" panose="02020603050405020304" pitchFamily="18" charset="0"/>
                          <a:cs typeface="Arial" panose="020B0604020202020204" pitchFamily="34" charset="0"/>
                        </a:rPr>
                        <a:t>100%</a:t>
                      </a:r>
                      <a:endParaRPr lang="es-ES" sz="11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algn="ctr">
                        <a:lnSpc>
                          <a:spcPct val="115000"/>
                        </a:lnSpc>
                        <a:spcAft>
                          <a:spcPts val="0"/>
                        </a:spcAft>
                      </a:pPr>
                      <a:r>
                        <a:rPr lang="es-HN" sz="1200">
                          <a:solidFill>
                            <a:schemeClr val="bg1"/>
                          </a:solidFill>
                          <a:effectLst/>
                          <a:latin typeface="Arial" panose="020B0604020202020204" pitchFamily="34" charset="0"/>
                          <a:ea typeface="Times New Roman" panose="02020603050405020304" pitchFamily="18" charset="0"/>
                          <a:cs typeface="Arial" panose="020B0604020202020204" pitchFamily="34" charset="0"/>
                        </a:rPr>
                        <a:t>1</a:t>
                      </a:r>
                      <a:endParaRPr lang="es-ES" sz="11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extLst>
                  <a:ext uri="{0D108BD9-81ED-4DB2-BD59-A6C34878D82A}">
                    <a16:rowId xmlns="" xmlns:a16="http://schemas.microsoft.com/office/drawing/2014/main" val="10002"/>
                  </a:ext>
                </a:extLst>
              </a:tr>
              <a:tr h="596870">
                <a:tc>
                  <a:txBody>
                    <a:bodyPr/>
                    <a:lstStyle/>
                    <a:p>
                      <a:pPr algn="ctr">
                        <a:lnSpc>
                          <a:spcPct val="115000"/>
                        </a:lnSpc>
                        <a:spcAft>
                          <a:spcPts val="0"/>
                        </a:spcAft>
                      </a:pPr>
                      <a:r>
                        <a:rPr lang="es-HN" sz="1200">
                          <a:solidFill>
                            <a:schemeClr val="bg1"/>
                          </a:solidFill>
                          <a:effectLst/>
                          <a:latin typeface="Arial" panose="020B0604020202020204" pitchFamily="34" charset="0"/>
                          <a:ea typeface="Times New Roman" panose="02020603050405020304" pitchFamily="18" charset="0"/>
                          <a:cs typeface="Arial" panose="020B0604020202020204" pitchFamily="34" charset="0"/>
                        </a:rPr>
                        <a:t>Base de Dato</a:t>
                      </a:r>
                      <a:endParaRPr lang="es-ES" sz="11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solidFill>
                      <a:prstDash val="solid"/>
                      <a:round/>
                      <a:headEnd type="none" w="sm" len="sm"/>
                      <a:tailEnd type="none" w="sm" len="sm"/>
                    </a:lnB>
                    <a:solidFill>
                      <a:srgbClr val="184769"/>
                    </a:solidFill>
                  </a:tcPr>
                </a:tc>
                <a:tc>
                  <a:txBody>
                    <a:bodyPr/>
                    <a:lstStyle/>
                    <a:p>
                      <a:pPr algn="ctr">
                        <a:lnSpc>
                          <a:spcPct val="115000"/>
                        </a:lnSpc>
                        <a:spcAft>
                          <a:spcPts val="0"/>
                        </a:spcAft>
                      </a:pPr>
                      <a:r>
                        <a:rPr lang="es-HN" sz="1200">
                          <a:solidFill>
                            <a:schemeClr val="bg1"/>
                          </a:solidFill>
                          <a:effectLst/>
                          <a:latin typeface="Arial" panose="020B0604020202020204" pitchFamily="34" charset="0"/>
                          <a:ea typeface="Times New Roman" panose="02020603050405020304" pitchFamily="18" charset="0"/>
                          <a:cs typeface="Arial" panose="020B0604020202020204" pitchFamily="34" charset="0"/>
                        </a:rPr>
                        <a:t>1</a:t>
                      </a:r>
                      <a:endParaRPr lang="es-ES" sz="11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solidFill>
                      <a:prstDash val="solid"/>
                      <a:round/>
                      <a:headEnd type="none" w="sm" len="sm"/>
                      <a:tailEnd type="none" w="sm" len="sm"/>
                    </a:lnB>
                    <a:solidFill>
                      <a:srgbClr val="184769"/>
                    </a:solidFill>
                  </a:tcPr>
                </a:tc>
                <a:tc>
                  <a:txBody>
                    <a:bodyPr/>
                    <a:lstStyle/>
                    <a:p>
                      <a:pPr algn="ctr">
                        <a:lnSpc>
                          <a:spcPct val="115000"/>
                        </a:lnSpc>
                        <a:spcAft>
                          <a:spcPts val="0"/>
                        </a:spcAft>
                      </a:pPr>
                      <a:r>
                        <a:rPr lang="es-HN" sz="1200">
                          <a:solidFill>
                            <a:schemeClr val="bg1"/>
                          </a:solidFill>
                          <a:effectLst/>
                          <a:latin typeface="Arial" panose="020B0604020202020204" pitchFamily="34" charset="0"/>
                          <a:ea typeface="Times New Roman" panose="02020603050405020304" pitchFamily="18" charset="0"/>
                          <a:cs typeface="Arial" panose="020B0604020202020204" pitchFamily="34" charset="0"/>
                        </a:rPr>
                        <a:t>100%</a:t>
                      </a:r>
                      <a:endParaRPr lang="es-ES" sz="11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solidFill>
                      <a:prstDash val="solid"/>
                      <a:round/>
                      <a:headEnd type="none" w="sm" len="sm"/>
                      <a:tailEnd type="none" w="sm" len="sm"/>
                    </a:lnB>
                    <a:solidFill>
                      <a:srgbClr val="184769"/>
                    </a:solidFill>
                  </a:tcPr>
                </a:tc>
                <a:tc>
                  <a:txBody>
                    <a:bodyPr/>
                    <a:lstStyle/>
                    <a:p>
                      <a:pPr algn="ctr">
                        <a:lnSpc>
                          <a:spcPct val="115000"/>
                        </a:lnSpc>
                        <a:spcAft>
                          <a:spcPts val="0"/>
                        </a:spcAft>
                      </a:pPr>
                      <a:r>
                        <a:rPr lang="es-HN" sz="12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1</a:t>
                      </a:r>
                      <a:endParaRPr lang="es-ES" sz="1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solidFill>
                      <a:prstDash val="solid"/>
                      <a:round/>
                      <a:headEnd type="none" w="sm" len="sm"/>
                      <a:tailEnd type="none" w="sm" len="sm"/>
                    </a:lnB>
                    <a:solidFill>
                      <a:srgbClr val="184769"/>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741141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idx="4294967295"/>
          </p:nvPr>
        </p:nvSpPr>
        <p:spPr>
          <a:xfrm>
            <a:off x="1602179" y="458812"/>
            <a:ext cx="6764055" cy="645300"/>
          </a:xfrm>
          <a:prstGeom prst="rect">
            <a:avLst/>
          </a:prstGeom>
        </p:spPr>
        <p:txBody>
          <a:bodyPr spcFirstLastPara="1" wrap="square" lIns="91425" tIns="91425" rIns="91425" bIns="91425" anchor="b" anchorCtr="0">
            <a:noAutofit/>
          </a:bodyPr>
          <a:lstStyle/>
          <a:p>
            <a:pPr lvl="0"/>
            <a:r>
              <a:rPr lang="es-MX" sz="3200" dirty="0" smtClean="0"/>
              <a:t>Indicadores</a:t>
            </a:r>
            <a:endParaRPr sz="3200" dirty="0">
              <a:solidFill>
                <a:srgbClr val="19BBD5"/>
              </a:solidFill>
            </a:endParaRPr>
          </a:p>
        </p:txBody>
      </p:sp>
      <p:sp>
        <p:nvSpPr>
          <p:cNvPr id="557" name="Shape 557"/>
          <p:cNvSpPr txBox="1">
            <a:spLocks noGrp="1"/>
          </p:cNvSpPr>
          <p:nvPr>
            <p:ph type="body" idx="4294967295"/>
          </p:nvPr>
        </p:nvSpPr>
        <p:spPr>
          <a:xfrm>
            <a:off x="1732700" y="1439953"/>
            <a:ext cx="6391797" cy="3163578"/>
          </a:xfrm>
          <a:prstGeom prst="rect">
            <a:avLst/>
          </a:prstGeom>
        </p:spPr>
        <p:txBody>
          <a:bodyPr spcFirstLastPara="1" wrap="square" lIns="91425" tIns="91425" rIns="91425" bIns="91425" anchor="t" anchorCtr="0">
            <a:noAutofit/>
          </a:bodyPr>
          <a:lstStyle/>
          <a:p>
            <a:pPr lvl="0" indent="-304800" algn="just">
              <a:lnSpc>
                <a:spcPct val="150000"/>
              </a:lnSpc>
              <a:buSzPts val="1200"/>
            </a:pPr>
            <a:r>
              <a:rPr lang="es-MX" sz="1600" dirty="0" smtClean="0"/>
              <a:t>Cumplimiento </a:t>
            </a:r>
            <a:r>
              <a:rPr lang="es-MX" sz="1600" dirty="0"/>
              <a:t>del plazo de entrega</a:t>
            </a:r>
            <a:r>
              <a:rPr lang="es-MX" sz="1600" dirty="0" smtClean="0"/>
              <a:t>.</a:t>
            </a:r>
            <a:endParaRPr lang="es-MX" sz="1600" dirty="0"/>
          </a:p>
          <a:p>
            <a:pPr lvl="0" indent="-304800" algn="just">
              <a:lnSpc>
                <a:spcPct val="150000"/>
              </a:lnSpc>
              <a:buSzPts val="1200"/>
            </a:pPr>
            <a:r>
              <a:rPr lang="es-MX" sz="1600" dirty="0" smtClean="0"/>
              <a:t>Entrega </a:t>
            </a:r>
            <a:r>
              <a:rPr lang="es-MX" sz="1600" dirty="0"/>
              <a:t>completa según la definición inicial del proyecto.</a:t>
            </a:r>
          </a:p>
          <a:p>
            <a:pPr lvl="0" indent="-304800" algn="just">
              <a:lnSpc>
                <a:spcPct val="150000"/>
              </a:lnSpc>
              <a:buSzPts val="1200"/>
            </a:pPr>
            <a:r>
              <a:rPr lang="es-MX" sz="1600" dirty="0" smtClean="0"/>
              <a:t>El </a:t>
            </a:r>
            <a:r>
              <a:rPr lang="es-MX" sz="1600" dirty="0"/>
              <a:t>proyecto sirve para lo que se acordó y tiene la calidad esperada.</a:t>
            </a:r>
          </a:p>
          <a:p>
            <a:pPr lvl="0" indent="-304800" algn="just">
              <a:lnSpc>
                <a:spcPct val="150000"/>
              </a:lnSpc>
              <a:buSzPts val="1200"/>
            </a:pPr>
            <a:r>
              <a:rPr lang="es-MX" sz="1600" dirty="0" smtClean="0"/>
              <a:t>Las </a:t>
            </a:r>
            <a:r>
              <a:rPr lang="es-MX" sz="1600" dirty="0"/>
              <a:t>expectativas del proyecto se han cumplido.</a:t>
            </a:r>
          </a:p>
          <a:p>
            <a:pPr lvl="0" indent="-304800" algn="just">
              <a:lnSpc>
                <a:spcPct val="150000"/>
              </a:lnSpc>
              <a:buSzPts val="1200"/>
            </a:pPr>
            <a:r>
              <a:rPr lang="es-MX" sz="1600" dirty="0" smtClean="0"/>
              <a:t>El </a:t>
            </a:r>
            <a:r>
              <a:rPr lang="es-MX" sz="1600" dirty="0"/>
              <a:t>beneficio establecido para el proyecto se ha alcanzado.</a:t>
            </a:r>
          </a:p>
          <a:p>
            <a:pPr lvl="0" indent="-304800" algn="just">
              <a:lnSpc>
                <a:spcPct val="150000"/>
              </a:lnSpc>
              <a:buSzPts val="1200"/>
            </a:pPr>
            <a:endParaRPr lang="es-MX" dirty="0"/>
          </a:p>
        </p:txBody>
      </p:sp>
    </p:spTree>
    <p:extLst>
      <p:ext uri="{BB962C8B-B14F-4D97-AF65-F5344CB8AC3E}">
        <p14:creationId xmlns:p14="http://schemas.microsoft.com/office/powerpoint/2010/main" val="1053119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2400520" y="473296"/>
            <a:ext cx="5571867" cy="645300"/>
          </a:xfrm>
          <a:prstGeom prst="rect">
            <a:avLst/>
          </a:prstGeom>
        </p:spPr>
        <p:txBody>
          <a:bodyPr spcFirstLastPara="1" wrap="square" lIns="91425" tIns="91425" rIns="91425" bIns="91425" anchor="t" anchorCtr="0">
            <a:noAutofit/>
          </a:bodyPr>
          <a:lstStyle/>
          <a:p>
            <a:pPr lvl="0"/>
            <a:r>
              <a:rPr lang="es-ES" dirty="0" smtClean="0"/>
              <a:t>Plan Financiero</a:t>
            </a:r>
            <a:endParaRPr lang="es-ES" dirty="0"/>
          </a:p>
        </p:txBody>
      </p:sp>
      <p:sp>
        <p:nvSpPr>
          <p:cNvPr id="4" name="Shape 335"/>
          <p:cNvSpPr txBox="1"/>
          <p:nvPr/>
        </p:nvSpPr>
        <p:spPr>
          <a:xfrm>
            <a:off x="1732698" y="1387546"/>
            <a:ext cx="5784521" cy="903709"/>
          </a:xfrm>
          <a:prstGeom prst="rect">
            <a:avLst/>
          </a:prstGeom>
          <a:noFill/>
          <a:ln>
            <a:noFill/>
          </a:ln>
        </p:spPr>
        <p:txBody>
          <a:bodyPr spcFirstLastPara="1" wrap="square" lIns="91425" tIns="91425" rIns="91425" bIns="91425" anchor="t" anchorCtr="0">
            <a:noAutofit/>
          </a:bodyPr>
          <a:lstStyle/>
          <a:p>
            <a:pPr lvl="0" algn="just">
              <a:spcBef>
                <a:spcPts val="600"/>
              </a:spcBef>
            </a:pPr>
            <a:r>
              <a:rPr lang="es-ES" sz="1800" b="1" dirty="0" smtClean="0">
                <a:solidFill>
                  <a:srgbClr val="00E1C6"/>
                </a:solidFill>
                <a:latin typeface="Muli"/>
                <a:ea typeface="Muli"/>
                <a:cs typeface="Muli"/>
                <a:sym typeface="Muli"/>
              </a:rPr>
              <a:t>Requerimientos </a:t>
            </a:r>
            <a:r>
              <a:rPr lang="es-ES" sz="1800" b="1" dirty="0">
                <a:solidFill>
                  <a:srgbClr val="00E1C6"/>
                </a:solidFill>
                <a:latin typeface="Muli"/>
                <a:ea typeface="Muli"/>
                <a:cs typeface="Muli"/>
                <a:sym typeface="Muli"/>
              </a:rPr>
              <a:t>de Fondos </a:t>
            </a:r>
            <a:r>
              <a:rPr lang="es-ES" sz="1800" b="1" dirty="0" smtClean="0">
                <a:solidFill>
                  <a:srgbClr val="00E1C6"/>
                </a:solidFill>
                <a:latin typeface="Muli"/>
                <a:ea typeface="Muli"/>
                <a:cs typeface="Muli"/>
                <a:sym typeface="Muli"/>
              </a:rPr>
              <a:t>Actuales</a:t>
            </a:r>
          </a:p>
          <a:p>
            <a:pPr lvl="0" algn="just">
              <a:spcBef>
                <a:spcPts val="600"/>
              </a:spcBef>
            </a:pPr>
            <a:endParaRPr sz="1200" dirty="0">
              <a:solidFill>
                <a:srgbClr val="C6DAEC"/>
              </a:solidFill>
              <a:latin typeface="Muli"/>
              <a:ea typeface="Muli"/>
              <a:cs typeface="Muli"/>
              <a:sym typeface="Muli"/>
            </a:endParaRPr>
          </a:p>
        </p:txBody>
      </p:sp>
      <p:pic>
        <p:nvPicPr>
          <p:cNvPr id="6" name="Imagen 5"/>
          <p:cNvPicPr>
            <a:picLocks noChangeAspect="1"/>
          </p:cNvPicPr>
          <p:nvPr/>
        </p:nvPicPr>
        <p:blipFill>
          <a:blip r:embed="rId3"/>
          <a:stretch>
            <a:fillRect/>
          </a:stretch>
        </p:blipFill>
        <p:spPr>
          <a:xfrm>
            <a:off x="1720287" y="1940361"/>
            <a:ext cx="5796932" cy="2576439"/>
          </a:xfrm>
          <a:prstGeom prst="rect">
            <a:avLst/>
          </a:prstGeom>
        </p:spPr>
      </p:pic>
      <p:sp>
        <p:nvSpPr>
          <p:cNvPr id="8" name="Shape 558"/>
          <p:cNvSpPr txBox="1"/>
          <p:nvPr/>
        </p:nvSpPr>
        <p:spPr>
          <a:xfrm>
            <a:off x="1732700" y="4247850"/>
            <a:ext cx="6039900" cy="537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MX" sz="1000" dirty="0">
                <a:solidFill>
                  <a:srgbClr val="19BBD5"/>
                </a:solidFill>
                <a:latin typeface="Muli"/>
                <a:ea typeface="Muli"/>
                <a:cs typeface="Muli"/>
                <a:sym typeface="Muli"/>
              </a:rPr>
              <a:t>NOTA.</a:t>
            </a:r>
          </a:p>
          <a:p>
            <a:pPr lvl="0">
              <a:buClr>
                <a:schemeClr val="dk1"/>
              </a:buClr>
              <a:buSzPts val="1100"/>
            </a:pPr>
            <a:r>
              <a:rPr lang="es-MX" sz="1000" dirty="0">
                <a:solidFill>
                  <a:srgbClr val="19BBD5"/>
                </a:solidFill>
                <a:latin typeface="Muli"/>
                <a:ea typeface="Muli"/>
                <a:cs typeface="Muli"/>
                <a:sym typeface="Muli"/>
              </a:rPr>
              <a:t>Para cubrir estos costos se utilizarán la aportación de los estudiantes de la Universidad Nacional Autónoma de Honduras, involucrados en el equipo número 11 de la clase de perspectiva de la informática.</a:t>
            </a:r>
          </a:p>
          <a:p>
            <a:pPr marL="0" lvl="0" indent="0" rtl="0">
              <a:spcBef>
                <a:spcPts val="0"/>
              </a:spcBef>
              <a:spcAft>
                <a:spcPts val="0"/>
              </a:spcAft>
              <a:buClr>
                <a:schemeClr val="dk1"/>
              </a:buClr>
              <a:buSzPts val="1100"/>
              <a:buFont typeface="Arial"/>
              <a:buNone/>
            </a:pPr>
            <a:endParaRPr sz="1000" dirty="0">
              <a:solidFill>
                <a:srgbClr val="19BBD5"/>
              </a:solidFill>
              <a:latin typeface="Muli"/>
              <a:ea typeface="Muli"/>
              <a:cs typeface="Muli"/>
              <a:sym typeface="Muli"/>
            </a:endParaRPr>
          </a:p>
          <a:p>
            <a:pPr marL="0" lvl="0" indent="0" rtl="0">
              <a:spcBef>
                <a:spcPts val="0"/>
              </a:spcBef>
              <a:spcAft>
                <a:spcPts val="0"/>
              </a:spcAft>
              <a:buNone/>
            </a:pPr>
            <a:endParaRPr sz="1000" dirty="0">
              <a:solidFill>
                <a:srgbClr val="19BBD5"/>
              </a:solidFill>
              <a:latin typeface="Muli"/>
              <a:ea typeface="Muli"/>
              <a:cs typeface="Muli"/>
              <a:sym typeface="Muli"/>
            </a:endParaRPr>
          </a:p>
        </p:txBody>
      </p:sp>
    </p:spTree>
    <p:extLst>
      <p:ext uri="{BB962C8B-B14F-4D97-AF65-F5344CB8AC3E}">
        <p14:creationId xmlns:p14="http://schemas.microsoft.com/office/powerpoint/2010/main" val="1133145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1698245" y="1137740"/>
            <a:ext cx="6444348" cy="645300"/>
          </a:xfrm>
          <a:prstGeom prst="rect">
            <a:avLst/>
          </a:prstGeom>
        </p:spPr>
        <p:txBody>
          <a:bodyPr spcFirstLastPara="1" wrap="square" lIns="91425" tIns="91425" rIns="91425" bIns="91425" anchor="b" anchorCtr="0">
            <a:noAutofit/>
          </a:bodyPr>
          <a:lstStyle/>
          <a:p>
            <a:pPr lvl="0" algn="ctr"/>
            <a:r>
              <a:rPr lang="es-MX" sz="3600" dirty="0" smtClean="0"/>
              <a:t>Estrategias </a:t>
            </a:r>
            <a:r>
              <a:rPr lang="es-MX" sz="3600" dirty="0"/>
              <a:t>Financieras de Largo </a:t>
            </a:r>
            <a:r>
              <a:rPr lang="es-MX" sz="3600" dirty="0" smtClean="0"/>
              <a:t>Alcance</a:t>
            </a:r>
            <a:endParaRPr sz="3600" dirty="0"/>
          </a:p>
        </p:txBody>
      </p:sp>
      <p:sp>
        <p:nvSpPr>
          <p:cNvPr id="335" name="Shape 335"/>
          <p:cNvSpPr txBox="1"/>
          <p:nvPr/>
        </p:nvSpPr>
        <p:spPr>
          <a:xfrm>
            <a:off x="1698245" y="1783040"/>
            <a:ext cx="6156658" cy="3138282"/>
          </a:xfrm>
          <a:prstGeom prst="rect">
            <a:avLst/>
          </a:prstGeom>
          <a:noFill/>
          <a:ln>
            <a:noFill/>
          </a:ln>
        </p:spPr>
        <p:txBody>
          <a:bodyPr spcFirstLastPara="1" wrap="square" lIns="91425" tIns="91425" rIns="91425" bIns="91425" anchor="t" anchorCtr="0">
            <a:noAutofit/>
          </a:bodyPr>
          <a:lstStyle/>
          <a:p>
            <a:pPr lvl="0" algn="just">
              <a:spcBef>
                <a:spcPts val="600"/>
              </a:spcBef>
            </a:pPr>
            <a:r>
              <a:rPr lang="es-MX" sz="1800" dirty="0">
                <a:solidFill>
                  <a:srgbClr val="C6DAEC"/>
                </a:solidFill>
                <a:latin typeface="Muli"/>
                <a:ea typeface="Muli"/>
                <a:cs typeface="Muli"/>
                <a:sym typeface="Muli"/>
              </a:rPr>
              <a:t>Debido a que el propósito de realizar la  “APLICACIÓN HITCHBOTS”, es más para la aplicación de los conocimientos que se han adquirido con investigación y la obtención de capacitación a través de un curso que se recibió por parte del equipo, por ende no se tiene previsto el alcance financiero a largo plazo, ya que en este caso no aplica por el motivo de que esta app será de forma gratuita y no </a:t>
            </a:r>
            <a:r>
              <a:rPr lang="es-MX" sz="1800" dirty="0" smtClean="0">
                <a:solidFill>
                  <a:srgbClr val="C6DAEC"/>
                </a:solidFill>
                <a:latin typeface="Muli"/>
                <a:ea typeface="Muli"/>
                <a:cs typeface="Muli"/>
                <a:sym typeface="Muli"/>
              </a:rPr>
              <a:t>comercial.</a:t>
            </a:r>
            <a:endParaRPr lang="es-MX" sz="1800" dirty="0">
              <a:solidFill>
                <a:srgbClr val="C6DAEC"/>
              </a:solidFill>
              <a:latin typeface="Muli"/>
              <a:ea typeface="Muli"/>
              <a:cs typeface="Muli"/>
              <a:sym typeface="Muli"/>
            </a:endParaRPr>
          </a:p>
        </p:txBody>
      </p:sp>
    </p:spTree>
    <p:extLst>
      <p:ext uri="{BB962C8B-B14F-4D97-AF65-F5344CB8AC3E}">
        <p14:creationId xmlns:p14="http://schemas.microsoft.com/office/powerpoint/2010/main" val="716590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12000" dirty="0" smtClean="0"/>
              <a:t>Hola!</a:t>
            </a:r>
            <a:endParaRPr sz="12000" dirty="0"/>
          </a:p>
        </p:txBody>
      </p:sp>
      <p:sp>
        <p:nvSpPr>
          <p:cNvPr id="343" name="Shape 343"/>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buNone/>
            </a:pPr>
            <a:r>
              <a:rPr lang="en" sz="3600" b="1" dirty="0" smtClean="0"/>
              <a:t>Soy </a:t>
            </a:r>
            <a:r>
              <a:rPr lang="es-ES" sz="3600" b="1" dirty="0" smtClean="0"/>
              <a:t>HitchBots</a:t>
            </a:r>
          </a:p>
          <a:p>
            <a:pPr marL="0" lvl="0" indent="0">
              <a:buNone/>
            </a:pPr>
            <a:r>
              <a:rPr lang="en" dirty="0" smtClean="0"/>
              <a:t>Tu </a:t>
            </a:r>
            <a:r>
              <a:rPr lang="es-HN" dirty="0" smtClean="0"/>
              <a:t>solución </a:t>
            </a:r>
            <a:r>
              <a:rPr lang="en" dirty="0" smtClean="0"/>
              <a:t> de atencion inteligente!</a:t>
            </a:r>
            <a:endParaRPr dirty="0"/>
          </a:p>
        </p:txBody>
      </p:sp>
      <p:pic>
        <p:nvPicPr>
          <p:cNvPr id="3" name="Imagen 2"/>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676959" y="1138684"/>
            <a:ext cx="2076751" cy="1756592"/>
          </a:xfrm>
          <a:prstGeom prst="hexagon">
            <a:avLst>
              <a:gd name="adj" fmla="val 27772"/>
              <a:gd name="vf" fmla="val 115470"/>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2" name="AutoShape 2" descr="Resultado de imagen para imagenes del fod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pic>
        <p:nvPicPr>
          <p:cNvPr id="3" name="Imagen 2"/>
          <p:cNvPicPr>
            <a:picLocks noChangeAspect="1"/>
          </p:cNvPicPr>
          <p:nvPr/>
        </p:nvPicPr>
        <p:blipFill>
          <a:blip r:embed="rId3"/>
          <a:stretch>
            <a:fillRect/>
          </a:stretch>
        </p:blipFill>
        <p:spPr>
          <a:xfrm>
            <a:off x="2434975" y="615860"/>
            <a:ext cx="4438436" cy="3976688"/>
          </a:xfrm>
          <a:prstGeom prst="rect">
            <a:avLst/>
          </a:prstGeom>
        </p:spPr>
      </p:pic>
    </p:spTree>
    <p:extLst>
      <p:ext uri="{BB962C8B-B14F-4D97-AF65-F5344CB8AC3E}">
        <p14:creationId xmlns:p14="http://schemas.microsoft.com/office/powerpoint/2010/main" val="3719054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6" name="Shape 557"/>
          <p:cNvSpPr txBox="1">
            <a:spLocks/>
          </p:cNvSpPr>
          <p:nvPr/>
        </p:nvSpPr>
        <p:spPr>
          <a:xfrm>
            <a:off x="2547992" y="1566628"/>
            <a:ext cx="5097508" cy="24094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indent="-304800" algn="just">
              <a:lnSpc>
                <a:spcPct val="115000"/>
              </a:lnSpc>
              <a:buSzPts val="1200"/>
            </a:pPr>
            <a:r>
              <a:rPr lang="es-MX" sz="1800" dirty="0" smtClean="0"/>
              <a:t>Es </a:t>
            </a:r>
            <a:r>
              <a:rPr lang="es-MX" sz="1800" dirty="0"/>
              <a:t>un negocio innovador.</a:t>
            </a:r>
          </a:p>
          <a:p>
            <a:pPr indent="-304800" algn="just">
              <a:lnSpc>
                <a:spcPct val="115000"/>
              </a:lnSpc>
              <a:buSzPts val="1200"/>
            </a:pPr>
            <a:r>
              <a:rPr lang="es-MX" sz="1800" dirty="0" smtClean="0"/>
              <a:t>Buscar </a:t>
            </a:r>
            <a:r>
              <a:rPr lang="es-MX" sz="1800" dirty="0"/>
              <a:t>una ubicación estratégica. </a:t>
            </a:r>
          </a:p>
          <a:p>
            <a:pPr indent="-304800" algn="just">
              <a:lnSpc>
                <a:spcPct val="115000"/>
              </a:lnSpc>
              <a:buSzPts val="1200"/>
            </a:pPr>
            <a:r>
              <a:rPr lang="es-MX" sz="1800" dirty="0" smtClean="0"/>
              <a:t>Tener </a:t>
            </a:r>
            <a:r>
              <a:rPr lang="es-MX" sz="1800" dirty="0"/>
              <a:t>un enfoque a futuro de ser una empresa líder en nuestro campo. </a:t>
            </a:r>
          </a:p>
          <a:p>
            <a:pPr indent="-304800" algn="just">
              <a:lnSpc>
                <a:spcPct val="115000"/>
              </a:lnSpc>
              <a:buSzPts val="1200"/>
            </a:pPr>
            <a:r>
              <a:rPr lang="es-MX" sz="1800" dirty="0" smtClean="0"/>
              <a:t>Diseños </a:t>
            </a:r>
            <a:r>
              <a:rPr lang="es-MX" sz="1800" dirty="0"/>
              <a:t>nuevos y mejoramiento continuo</a:t>
            </a:r>
            <a:r>
              <a:rPr lang="es-MX" sz="1800" dirty="0" smtClean="0"/>
              <a:t>. </a:t>
            </a:r>
            <a:endParaRPr lang="es-MX" sz="1800" dirty="0"/>
          </a:p>
        </p:txBody>
      </p:sp>
      <p:pic>
        <p:nvPicPr>
          <p:cNvPr id="2050" name="Picture 2" descr="Resultado de imagen para imagenes del fo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966" y="2006676"/>
            <a:ext cx="1748026" cy="1529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339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6" name="Shape 557"/>
          <p:cNvSpPr txBox="1">
            <a:spLocks/>
          </p:cNvSpPr>
          <p:nvPr/>
        </p:nvSpPr>
        <p:spPr>
          <a:xfrm>
            <a:off x="2585456" y="1443996"/>
            <a:ext cx="4894131" cy="31635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indent="-304800" algn="just">
              <a:lnSpc>
                <a:spcPct val="115000"/>
              </a:lnSpc>
              <a:buSzPts val="1200"/>
            </a:pPr>
            <a:r>
              <a:rPr lang="es-MX" sz="1800" dirty="0" smtClean="0"/>
              <a:t>Existe </a:t>
            </a:r>
            <a:r>
              <a:rPr lang="es-MX" sz="1800" dirty="0"/>
              <a:t>poca competencia. </a:t>
            </a:r>
          </a:p>
          <a:p>
            <a:pPr indent="-304800" algn="just">
              <a:lnSpc>
                <a:spcPct val="115000"/>
              </a:lnSpc>
              <a:buSzPts val="1200"/>
            </a:pPr>
            <a:r>
              <a:rPr lang="es-MX" sz="1800" dirty="0" smtClean="0"/>
              <a:t>Servicios </a:t>
            </a:r>
            <a:r>
              <a:rPr lang="es-MX" sz="1800" dirty="0"/>
              <a:t>similares a menor costo.</a:t>
            </a:r>
          </a:p>
          <a:p>
            <a:pPr indent="-304800" algn="just">
              <a:lnSpc>
                <a:spcPct val="115000"/>
              </a:lnSpc>
              <a:buSzPts val="1200"/>
            </a:pPr>
            <a:r>
              <a:rPr lang="es-MX" sz="1800" dirty="0" smtClean="0"/>
              <a:t>Atraer </a:t>
            </a:r>
            <a:r>
              <a:rPr lang="es-MX" sz="1800" dirty="0"/>
              <a:t>a una gama diversa de personas, ya que es un negocio atractivo. </a:t>
            </a:r>
          </a:p>
          <a:p>
            <a:pPr indent="-304800" algn="just">
              <a:lnSpc>
                <a:spcPct val="115000"/>
              </a:lnSpc>
              <a:buSzPts val="1200"/>
            </a:pPr>
            <a:r>
              <a:rPr lang="es-MX" sz="1800" dirty="0" smtClean="0"/>
              <a:t>La </a:t>
            </a:r>
            <a:r>
              <a:rPr lang="es-MX" sz="1800" dirty="0"/>
              <a:t>tecnología para implementar ya existe</a:t>
            </a:r>
          </a:p>
          <a:p>
            <a:pPr indent="-304800" algn="just">
              <a:lnSpc>
                <a:spcPct val="115000"/>
              </a:lnSpc>
              <a:buSzPts val="1200"/>
            </a:pPr>
            <a:endParaRPr lang="es-MX" sz="1600" dirty="0"/>
          </a:p>
        </p:txBody>
      </p:sp>
      <p:pic>
        <p:nvPicPr>
          <p:cNvPr id="3074" name="Picture 2" descr="Resultado de imagen para imagenes del foda"/>
          <p:cNvPicPr>
            <a:picLocks noChangeAspect="1" noChangeArrowheads="1"/>
          </p:cNvPicPr>
          <p:nvPr/>
        </p:nvPicPr>
        <p:blipFill rotWithShape="1">
          <a:blip r:embed="rId3">
            <a:extLst>
              <a:ext uri="{28A0092B-C50C-407E-A947-70E740481C1C}">
                <a14:useLocalDpi xmlns:a14="http://schemas.microsoft.com/office/drawing/2010/main" val="0"/>
              </a:ext>
            </a:extLst>
          </a:blip>
          <a:srcRect l="8844" t="51515" r="48744"/>
          <a:stretch/>
        </p:blipFill>
        <p:spPr bwMode="auto">
          <a:xfrm>
            <a:off x="931316" y="1960832"/>
            <a:ext cx="1513933" cy="1530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8538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6" name="Shape 557"/>
          <p:cNvSpPr txBox="1">
            <a:spLocks/>
          </p:cNvSpPr>
          <p:nvPr/>
        </p:nvSpPr>
        <p:spPr>
          <a:xfrm>
            <a:off x="2558265" y="2310219"/>
            <a:ext cx="5566231" cy="12506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indent="-304800" algn="just">
              <a:lnSpc>
                <a:spcPct val="115000"/>
              </a:lnSpc>
              <a:buSzPts val="1200"/>
            </a:pPr>
            <a:r>
              <a:rPr lang="es-MX" sz="1800" dirty="0" smtClean="0"/>
              <a:t>No tener una infraestructura definida.</a:t>
            </a:r>
          </a:p>
          <a:p>
            <a:pPr indent="-304800" algn="just">
              <a:lnSpc>
                <a:spcPct val="115000"/>
              </a:lnSpc>
              <a:buSzPts val="1200"/>
            </a:pPr>
            <a:r>
              <a:rPr lang="es-MX" sz="1800" dirty="0" smtClean="0"/>
              <a:t>Poco </a:t>
            </a:r>
            <a:r>
              <a:rPr lang="es-MX" sz="1800" dirty="0"/>
              <a:t>recurso humano para trabajar</a:t>
            </a:r>
            <a:r>
              <a:rPr lang="es-MX" sz="1800" dirty="0" smtClean="0"/>
              <a:t>.</a:t>
            </a:r>
            <a:endParaRPr lang="es-MX" sz="1800" dirty="0"/>
          </a:p>
        </p:txBody>
      </p:sp>
      <p:pic>
        <p:nvPicPr>
          <p:cNvPr id="4098" name="Picture 2" descr="Resultado de imagen para imagenes del fo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137" y="2303818"/>
            <a:ext cx="1467742" cy="1257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909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6" name="Shape 557"/>
          <p:cNvSpPr txBox="1">
            <a:spLocks/>
          </p:cNvSpPr>
          <p:nvPr/>
        </p:nvSpPr>
        <p:spPr>
          <a:xfrm>
            <a:off x="2907587" y="2214206"/>
            <a:ext cx="4431796" cy="11865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indent="-304800" algn="just">
              <a:lnSpc>
                <a:spcPct val="115000"/>
              </a:lnSpc>
              <a:buSzPts val="1200"/>
            </a:pPr>
            <a:r>
              <a:rPr lang="es-MX" sz="1800" dirty="0" smtClean="0"/>
              <a:t>Posibles </a:t>
            </a:r>
            <a:r>
              <a:rPr lang="es-MX" sz="1800" dirty="0"/>
              <a:t>nuevos competidores.</a:t>
            </a:r>
          </a:p>
          <a:p>
            <a:pPr indent="-304800" algn="just">
              <a:lnSpc>
                <a:spcPct val="115000"/>
              </a:lnSpc>
              <a:buSzPts val="1200"/>
            </a:pPr>
            <a:r>
              <a:rPr lang="es-MX" sz="1800" dirty="0" smtClean="0"/>
              <a:t>Posibles </a:t>
            </a:r>
            <a:r>
              <a:rPr lang="es-MX" sz="1800" dirty="0"/>
              <a:t>fallas en el diseño.</a:t>
            </a:r>
          </a:p>
          <a:p>
            <a:pPr indent="-304800" algn="just">
              <a:lnSpc>
                <a:spcPct val="115000"/>
              </a:lnSpc>
              <a:buSzPts val="1200"/>
            </a:pPr>
            <a:endParaRPr lang="es-MX" sz="1600" dirty="0"/>
          </a:p>
        </p:txBody>
      </p:sp>
      <p:pic>
        <p:nvPicPr>
          <p:cNvPr id="5122"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128" y="2214206"/>
            <a:ext cx="1814346" cy="1306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4351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p:nvPr/>
        </p:nvSpPr>
        <p:spPr>
          <a:xfrm>
            <a:off x="5375410" y="489800"/>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0" name="Shape 510"/>
          <p:cNvSpPr/>
          <p:nvPr/>
        </p:nvSpPr>
        <p:spPr>
          <a:xfrm>
            <a:off x="5468725" y="839000"/>
            <a:ext cx="1888500" cy="33561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000">
                <a:solidFill>
                  <a:srgbClr val="C6DAEC"/>
                </a:solidFill>
                <a:latin typeface="Muli"/>
                <a:ea typeface="Muli"/>
                <a:cs typeface="Muli"/>
                <a:sym typeface="Muli"/>
              </a:rPr>
              <a:t>Place your screenshot here</a:t>
            </a:r>
            <a:endParaRPr sz="1000" dirty="0">
              <a:solidFill>
                <a:srgbClr val="C6DAEC"/>
              </a:solidFill>
              <a:latin typeface="Muli"/>
              <a:ea typeface="Muli"/>
              <a:cs typeface="Muli"/>
              <a:sym typeface="Muli"/>
            </a:endParaRPr>
          </a:p>
        </p:txBody>
      </p:sp>
      <p:sp>
        <p:nvSpPr>
          <p:cNvPr id="511" name="Shape 511"/>
          <p:cNvSpPr/>
          <p:nvPr/>
        </p:nvSpPr>
        <p:spPr>
          <a:xfrm>
            <a:off x="764399" y="480277"/>
            <a:ext cx="204520" cy="354335"/>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 name="Shape 543"/>
          <p:cNvSpPr txBox="1">
            <a:spLocks/>
          </p:cNvSpPr>
          <p:nvPr/>
        </p:nvSpPr>
        <p:spPr>
          <a:xfrm>
            <a:off x="1061216" y="1575467"/>
            <a:ext cx="45621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s-ES" sz="8000" dirty="0" smtClean="0"/>
              <a:t>Gracias!</a:t>
            </a:r>
            <a:endParaRPr lang="es-ES" sz="8000" dirty="0"/>
          </a:p>
        </p:txBody>
      </p:sp>
      <p:sp>
        <p:nvSpPr>
          <p:cNvPr id="7" name="Shape 544"/>
          <p:cNvSpPr txBox="1">
            <a:spLocks/>
          </p:cNvSpPr>
          <p:nvPr/>
        </p:nvSpPr>
        <p:spPr>
          <a:xfrm>
            <a:off x="1154531" y="2463517"/>
            <a:ext cx="4562100" cy="246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Font typeface="Muli"/>
              <a:buNone/>
            </a:pPr>
            <a:r>
              <a:rPr lang="en-US" sz="3600" b="1" dirty="0" smtClean="0"/>
              <a:t>Tienes </a:t>
            </a:r>
            <a:r>
              <a:rPr lang="en-US" sz="3600" b="1" dirty="0" err="1" smtClean="0"/>
              <a:t>alguna</a:t>
            </a:r>
            <a:r>
              <a:rPr lang="en-US" sz="3600" b="1" dirty="0" smtClean="0"/>
              <a:t> pregunta?</a:t>
            </a:r>
            <a:endParaRPr lang="en-US" dirty="0" smtClean="0"/>
          </a:p>
          <a:p>
            <a:pPr marL="0" indent="0">
              <a:buClr>
                <a:schemeClr val="dk1"/>
              </a:buClr>
              <a:buSzPts val="1100"/>
              <a:buFont typeface="Arial"/>
              <a:buNone/>
            </a:pPr>
            <a:r>
              <a:rPr lang="en-US" dirty="0" err="1" smtClean="0"/>
              <a:t>Puedes</a:t>
            </a:r>
            <a:r>
              <a:rPr lang="en-US" dirty="0" smtClean="0"/>
              <a:t> </a:t>
            </a:r>
            <a:r>
              <a:rPr lang="en-US" dirty="0" err="1" smtClean="0"/>
              <a:t>contactarnos</a:t>
            </a:r>
            <a:r>
              <a:rPr lang="en-US" dirty="0" smtClean="0"/>
              <a:t>:</a:t>
            </a:r>
          </a:p>
          <a:p>
            <a:pPr>
              <a:spcBef>
                <a:spcPts val="0"/>
              </a:spcBef>
            </a:pPr>
            <a:r>
              <a:rPr lang="en-US" dirty="0" smtClean="0"/>
              <a:t>HitchBots@gmail.com</a:t>
            </a:r>
            <a:endParaRPr lang="en-US" dirty="0"/>
          </a:p>
        </p:txBody>
      </p:sp>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l="26984" r="26519"/>
          <a:stretch/>
        </p:blipFill>
        <p:spPr>
          <a:xfrm>
            <a:off x="5468726" y="834612"/>
            <a:ext cx="1888500" cy="336048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1732700" y="973600"/>
            <a:ext cx="5792100" cy="645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t>Que son los Bots?</a:t>
            </a:r>
            <a:endParaRPr dirty="0"/>
          </a:p>
        </p:txBody>
      </p:sp>
      <p:sp>
        <p:nvSpPr>
          <p:cNvPr id="335" name="Shape 335"/>
          <p:cNvSpPr txBox="1"/>
          <p:nvPr/>
        </p:nvSpPr>
        <p:spPr>
          <a:xfrm>
            <a:off x="1732699" y="1744525"/>
            <a:ext cx="6801701" cy="2726400"/>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es-MX" sz="1600" dirty="0" smtClean="0">
                <a:solidFill>
                  <a:srgbClr val="C6DAEC"/>
                </a:solidFill>
                <a:latin typeface="Muli"/>
                <a:ea typeface="Muli"/>
                <a:cs typeface="Muli"/>
                <a:sym typeface="Muli"/>
              </a:rPr>
              <a:t>Son </a:t>
            </a:r>
            <a:r>
              <a:rPr lang="es-MX" sz="1600" dirty="0">
                <a:solidFill>
                  <a:srgbClr val="C6DAEC"/>
                </a:solidFill>
                <a:latin typeface="Muli"/>
                <a:ea typeface="Muli"/>
                <a:cs typeface="Muli"/>
                <a:sym typeface="Muli"/>
              </a:rPr>
              <a:t>programas que permiten automatizar conversaciones por chat y por voz en idiomas como español, portugués o inglés para responder preguntas, atender clientes, tomar pedidos, agendar citas, vender productos, comunicar y entretener. </a:t>
            </a:r>
            <a:endParaRPr lang="es-MX" sz="1600" dirty="0" smtClean="0">
              <a:solidFill>
                <a:srgbClr val="C6DAEC"/>
              </a:solidFill>
              <a:latin typeface="Muli"/>
              <a:ea typeface="Muli"/>
              <a:cs typeface="Muli"/>
              <a:sym typeface="Muli"/>
            </a:endParaRPr>
          </a:p>
          <a:p>
            <a:pPr marL="0" lvl="0" indent="0" algn="just" rtl="0">
              <a:spcBef>
                <a:spcPts val="600"/>
              </a:spcBef>
              <a:spcAft>
                <a:spcPts val="0"/>
              </a:spcAft>
              <a:buNone/>
            </a:pPr>
            <a:endParaRPr lang="es-MX" sz="1600" dirty="0">
              <a:solidFill>
                <a:srgbClr val="C6DAEC"/>
              </a:solidFill>
              <a:latin typeface="Muli"/>
              <a:ea typeface="Muli"/>
              <a:cs typeface="Muli"/>
              <a:sym typeface="Muli"/>
            </a:endParaRPr>
          </a:p>
          <a:p>
            <a:pPr marL="0" lvl="0" indent="0" algn="just" rtl="0">
              <a:spcBef>
                <a:spcPts val="600"/>
              </a:spcBef>
              <a:spcAft>
                <a:spcPts val="0"/>
              </a:spcAft>
              <a:buNone/>
            </a:pPr>
            <a:r>
              <a:rPr lang="es-MX" sz="1600" dirty="0" smtClean="0">
                <a:solidFill>
                  <a:srgbClr val="C6DAEC"/>
                </a:solidFill>
                <a:latin typeface="Muli"/>
                <a:ea typeface="Muli"/>
                <a:cs typeface="Muli"/>
                <a:sym typeface="Muli"/>
              </a:rPr>
              <a:t>Si </a:t>
            </a:r>
            <a:r>
              <a:rPr lang="es-MX" sz="1600" dirty="0">
                <a:solidFill>
                  <a:srgbClr val="C6DAEC"/>
                </a:solidFill>
                <a:latin typeface="Muli"/>
                <a:ea typeface="Muli"/>
                <a:cs typeface="Muli"/>
                <a:sym typeface="Muli"/>
              </a:rPr>
              <a:t>fuera necesario durante una conversación, éstas pueden transferirse a una persona o equipo de atención al </a:t>
            </a:r>
            <a:r>
              <a:rPr lang="es-MX" sz="1600" dirty="0" smtClean="0">
                <a:solidFill>
                  <a:srgbClr val="C6DAEC"/>
                </a:solidFill>
                <a:latin typeface="Muli"/>
                <a:ea typeface="Muli"/>
                <a:cs typeface="Muli"/>
                <a:sym typeface="Muli"/>
              </a:rPr>
              <a:t>cliente</a:t>
            </a:r>
            <a:endParaRPr sz="1600" dirty="0">
              <a:solidFill>
                <a:srgbClr val="C6DAEC"/>
              </a:solidFill>
              <a:latin typeface="Muli"/>
              <a:ea typeface="Muli"/>
              <a:cs typeface="Muli"/>
              <a:sym typeface="Mul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8" name="Shape 368"/>
          <p:cNvSpPr txBox="1">
            <a:spLocks noGrp="1"/>
          </p:cNvSpPr>
          <p:nvPr>
            <p:ph type="ctrTitle" idx="4294967295"/>
          </p:nvPr>
        </p:nvSpPr>
        <p:spPr>
          <a:xfrm>
            <a:off x="3784179" y="1270007"/>
            <a:ext cx="4991100" cy="1159800"/>
          </a:xfrm>
          <a:prstGeom prst="rect">
            <a:avLst/>
          </a:prstGeom>
        </p:spPr>
        <p:txBody>
          <a:bodyPr spcFirstLastPara="1" wrap="square" lIns="91425" tIns="91425" rIns="91425" bIns="91425" anchor="t" anchorCtr="0">
            <a:noAutofit/>
          </a:bodyPr>
          <a:lstStyle/>
          <a:p>
            <a:pPr lvl="0"/>
            <a:r>
              <a:rPr lang="es-ES" dirty="0" smtClean="0"/>
              <a:t>Que </a:t>
            </a:r>
            <a:r>
              <a:rPr lang="es-ES" dirty="0"/>
              <a:t>es HitchBots?</a:t>
            </a:r>
            <a:endParaRPr dirty="0"/>
          </a:p>
        </p:txBody>
      </p:sp>
      <p:sp>
        <p:nvSpPr>
          <p:cNvPr id="369" name="Shape 369"/>
          <p:cNvSpPr txBox="1">
            <a:spLocks noGrp="1"/>
          </p:cNvSpPr>
          <p:nvPr>
            <p:ph type="subTitle" idx="4294967295"/>
          </p:nvPr>
        </p:nvSpPr>
        <p:spPr>
          <a:xfrm>
            <a:off x="3921467" y="2117964"/>
            <a:ext cx="4333800" cy="784800"/>
          </a:xfrm>
          <a:prstGeom prst="rect">
            <a:avLst/>
          </a:prstGeom>
        </p:spPr>
        <p:txBody>
          <a:bodyPr spcFirstLastPara="1" wrap="square" lIns="91425" tIns="91425" rIns="91425" bIns="91425" anchor="t" anchorCtr="0">
            <a:noAutofit/>
          </a:bodyPr>
          <a:lstStyle/>
          <a:p>
            <a:pPr marL="0" lvl="0" indent="0" algn="just">
              <a:buNone/>
            </a:pPr>
            <a:r>
              <a:rPr lang="es-MX" sz="2400" dirty="0"/>
              <a:t>Soy un servicio basado en inteligencia artificial que puedo conversar e interactuar con los humanos a través de cualquier interfaz de </a:t>
            </a:r>
            <a:r>
              <a:rPr lang="es-MX" sz="2400" dirty="0" smtClean="0"/>
              <a:t>chat.</a:t>
            </a:r>
            <a:endParaRPr sz="2400" dirty="0"/>
          </a:p>
        </p:txBody>
      </p:sp>
      <p:pic>
        <p:nvPicPr>
          <p:cNvPr id="18" name="Imagen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559" y="1475778"/>
            <a:ext cx="3366188" cy="2482552"/>
          </a:xfrm>
          <a:prstGeom prst="rect">
            <a:avLst/>
          </a:prstGeom>
        </p:spPr>
      </p:pic>
      <p:pic>
        <p:nvPicPr>
          <p:cNvPr id="19" name="Imagen 18"/>
          <p:cNvPicPr>
            <a:picLocks noChangeAspect="1"/>
          </p:cNvPicPr>
          <p:nvPr/>
        </p:nvPicPr>
        <p:blipFill rotWithShape="1">
          <a:blip r:embed="rId4">
            <a:extLst>
              <a:ext uri="{28A0092B-C50C-407E-A947-70E740481C1C}">
                <a14:useLocalDpi xmlns:a14="http://schemas.microsoft.com/office/drawing/2010/main" val="0"/>
              </a:ext>
            </a:extLst>
          </a:blip>
          <a:srcRect l="27759" t="19527" r="28039" b="5206"/>
          <a:stretch/>
        </p:blipFill>
        <p:spPr>
          <a:xfrm>
            <a:off x="2785678" y="2707481"/>
            <a:ext cx="409959" cy="650081"/>
          </a:xfrm>
          <a:prstGeom prst="rect">
            <a:avLst/>
          </a:prstGeom>
        </p:spPr>
      </p:pic>
    </p:spTree>
    <p:extLst>
      <p:ext uri="{BB962C8B-B14F-4D97-AF65-F5344CB8AC3E}">
        <p14:creationId xmlns:p14="http://schemas.microsoft.com/office/powerpoint/2010/main" val="375981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1732700" y="577466"/>
            <a:ext cx="6444348" cy="645300"/>
          </a:xfrm>
          <a:prstGeom prst="rect">
            <a:avLst/>
          </a:prstGeom>
        </p:spPr>
        <p:txBody>
          <a:bodyPr spcFirstLastPara="1" wrap="square" lIns="91425" tIns="91425" rIns="91425" bIns="91425" anchor="b" anchorCtr="0">
            <a:noAutofit/>
          </a:bodyPr>
          <a:lstStyle/>
          <a:p>
            <a:pPr lvl="0"/>
            <a:r>
              <a:rPr lang="es-HN" dirty="0" smtClean="0"/>
              <a:t>Descripción del Negocio</a:t>
            </a:r>
            <a:endParaRPr dirty="0"/>
          </a:p>
        </p:txBody>
      </p:sp>
      <p:sp>
        <p:nvSpPr>
          <p:cNvPr id="335" name="Shape 335"/>
          <p:cNvSpPr txBox="1"/>
          <p:nvPr/>
        </p:nvSpPr>
        <p:spPr>
          <a:xfrm>
            <a:off x="1732700" y="1334464"/>
            <a:ext cx="6156658" cy="2726400"/>
          </a:xfrm>
          <a:prstGeom prst="rect">
            <a:avLst/>
          </a:prstGeom>
          <a:noFill/>
          <a:ln>
            <a:noFill/>
          </a:ln>
        </p:spPr>
        <p:txBody>
          <a:bodyPr spcFirstLastPara="1" wrap="square" lIns="91425" tIns="91425" rIns="91425" bIns="91425" anchor="t" anchorCtr="0">
            <a:noAutofit/>
          </a:bodyPr>
          <a:lstStyle/>
          <a:p>
            <a:pPr lvl="0" algn="just">
              <a:spcBef>
                <a:spcPts val="600"/>
              </a:spcBef>
            </a:pPr>
            <a:r>
              <a:rPr lang="es-MX" sz="2000" dirty="0" smtClean="0">
                <a:solidFill>
                  <a:srgbClr val="C6DAEC"/>
                </a:solidFill>
                <a:latin typeface="Muli"/>
                <a:ea typeface="Muli"/>
                <a:cs typeface="Muli"/>
                <a:sym typeface="Muli"/>
              </a:rPr>
              <a:t>Con </a:t>
            </a:r>
            <a:r>
              <a:rPr lang="es-MX" sz="2000" dirty="0">
                <a:solidFill>
                  <a:srgbClr val="C6DAEC"/>
                </a:solidFill>
                <a:latin typeface="Muli"/>
                <a:ea typeface="Muli"/>
                <a:cs typeface="Muli"/>
                <a:sym typeface="Muli"/>
              </a:rPr>
              <a:t>HitchBots, las empresas pueden atender a través de mensajes de manera escalable, integrarlo con equipos de atención al cliente y construir soluciones de comunicación efectivas y alta </a:t>
            </a:r>
            <a:r>
              <a:rPr lang="es-MX" sz="2000" dirty="0" smtClean="0">
                <a:solidFill>
                  <a:srgbClr val="C6DAEC"/>
                </a:solidFill>
                <a:latin typeface="Muli"/>
                <a:ea typeface="Muli"/>
                <a:cs typeface="Muli"/>
                <a:sym typeface="Muli"/>
              </a:rPr>
              <a:t>satisfacción.</a:t>
            </a:r>
          </a:p>
          <a:p>
            <a:pPr lvl="0" algn="just">
              <a:spcBef>
                <a:spcPts val="600"/>
              </a:spcBef>
            </a:pPr>
            <a:endParaRPr lang="es-MX" sz="2000" dirty="0" smtClean="0">
              <a:solidFill>
                <a:srgbClr val="C6DAEC"/>
              </a:solidFill>
              <a:latin typeface="Muli"/>
              <a:ea typeface="Muli"/>
              <a:cs typeface="Muli"/>
              <a:sym typeface="Muli"/>
            </a:endParaRPr>
          </a:p>
          <a:p>
            <a:pPr lvl="0" algn="just">
              <a:spcBef>
                <a:spcPts val="600"/>
              </a:spcBef>
            </a:pPr>
            <a:r>
              <a:rPr lang="es-MX" sz="2000" dirty="0">
                <a:solidFill>
                  <a:srgbClr val="C6DAEC"/>
                </a:solidFill>
                <a:latin typeface="Muli"/>
                <a:ea typeface="Muli"/>
                <a:cs typeface="Muli"/>
                <a:sym typeface="Muli"/>
              </a:rPr>
              <a:t>Inicialmente HitchBots está orientado a identificar el estado de ánimo de las personas.</a:t>
            </a:r>
          </a:p>
        </p:txBody>
      </p:sp>
      <p:sp>
        <p:nvSpPr>
          <p:cNvPr id="5" name="Rectángulo 4"/>
          <p:cNvSpPr/>
          <p:nvPr/>
        </p:nvSpPr>
        <p:spPr>
          <a:xfrm>
            <a:off x="2994208" y="4284260"/>
            <a:ext cx="3633642" cy="769441"/>
          </a:xfrm>
          <a:prstGeom prst="rect">
            <a:avLst/>
          </a:prstGeom>
        </p:spPr>
        <p:txBody>
          <a:bodyPr wrap="square">
            <a:spAutoFit/>
          </a:bodyPr>
          <a:lstStyle/>
          <a:p>
            <a:r>
              <a:rPr lang="en" sz="4400" dirty="0" smtClean="0">
                <a:solidFill>
                  <a:srgbClr val="C6DAEC"/>
                </a:solidFill>
                <a:latin typeface="Muli"/>
                <a:ea typeface="Muli"/>
                <a:cs typeface="Muli"/>
                <a:sym typeface="Muli"/>
              </a:rPr>
              <a:t>😂 😉 😋 😒 😭</a:t>
            </a:r>
            <a:endParaRPr lang="es-ES" sz="4400" dirty="0"/>
          </a:p>
        </p:txBody>
      </p:sp>
    </p:spTree>
    <p:extLst>
      <p:ext uri="{BB962C8B-B14F-4D97-AF65-F5344CB8AC3E}">
        <p14:creationId xmlns:p14="http://schemas.microsoft.com/office/powerpoint/2010/main" val="1283860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1732699" y="640447"/>
            <a:ext cx="5571867" cy="645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Analisis del Mercado</a:t>
            </a:r>
            <a:endParaRPr dirty="0"/>
          </a:p>
        </p:txBody>
      </p:sp>
      <p:sp>
        <p:nvSpPr>
          <p:cNvPr id="6" name="Shape 335"/>
          <p:cNvSpPr txBox="1"/>
          <p:nvPr/>
        </p:nvSpPr>
        <p:spPr>
          <a:xfrm>
            <a:off x="1732699" y="1387545"/>
            <a:ext cx="5263524" cy="1577163"/>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 sz="1600" b="1" dirty="0" smtClean="0">
                <a:solidFill>
                  <a:srgbClr val="00E1C6"/>
                </a:solidFill>
                <a:latin typeface="Muli"/>
                <a:ea typeface="Muli"/>
                <a:cs typeface="Muli"/>
                <a:sym typeface="Muli"/>
              </a:rPr>
              <a:t>PERSPECTIVA DE LA INDUSTRIA</a:t>
            </a:r>
            <a:endParaRPr sz="1600" dirty="0">
              <a:solidFill>
                <a:srgbClr val="00E1C6"/>
              </a:solidFill>
              <a:latin typeface="Muli"/>
              <a:ea typeface="Muli"/>
              <a:cs typeface="Muli"/>
              <a:sym typeface="Muli"/>
            </a:endParaRPr>
          </a:p>
          <a:p>
            <a:pPr lvl="0" algn="just">
              <a:spcBef>
                <a:spcPts val="600"/>
              </a:spcBef>
              <a:buClr>
                <a:schemeClr val="dk1"/>
              </a:buClr>
              <a:buSzPts val="1100"/>
            </a:pPr>
            <a:r>
              <a:rPr lang="es-MX" dirty="0">
                <a:solidFill>
                  <a:srgbClr val="C6DAEC"/>
                </a:solidFill>
                <a:latin typeface="Muli"/>
                <a:ea typeface="Muli"/>
                <a:cs typeface="Muli"/>
                <a:sym typeface="Muli"/>
              </a:rPr>
              <a:t>Se podría pensar que la condición económica por la que atraviesa Honduras no favorece el desarrollo de esta aplicación, pero existe gran inversión por parte de las empresas para mejorar la atención de sus clientes.</a:t>
            </a:r>
          </a:p>
          <a:p>
            <a:pPr marL="0" lvl="0" indent="0" rtl="0">
              <a:spcBef>
                <a:spcPts val="600"/>
              </a:spcBef>
              <a:spcAft>
                <a:spcPts val="0"/>
              </a:spcAft>
              <a:buNone/>
            </a:pPr>
            <a:endParaRPr sz="1100" dirty="0">
              <a:solidFill>
                <a:srgbClr val="C6DAEC"/>
              </a:solidFill>
              <a:latin typeface="Muli"/>
              <a:ea typeface="Muli"/>
              <a:cs typeface="Muli"/>
              <a:sym typeface="Muli"/>
            </a:endParaRPr>
          </a:p>
        </p:txBody>
      </p:sp>
      <p:sp>
        <p:nvSpPr>
          <p:cNvPr id="8" name="Shape 335"/>
          <p:cNvSpPr txBox="1"/>
          <p:nvPr/>
        </p:nvSpPr>
        <p:spPr>
          <a:xfrm>
            <a:off x="1732699" y="2964708"/>
            <a:ext cx="5263524" cy="1577163"/>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 sz="1600" b="1" dirty="0" smtClean="0">
                <a:solidFill>
                  <a:srgbClr val="00E1C6"/>
                </a:solidFill>
                <a:latin typeface="Muli"/>
                <a:ea typeface="Muli"/>
                <a:cs typeface="Muli"/>
                <a:sym typeface="Muli"/>
              </a:rPr>
              <a:t>SEGMENTO DEL MERCADO</a:t>
            </a:r>
          </a:p>
          <a:p>
            <a:pPr lvl="0" algn="just">
              <a:spcBef>
                <a:spcPts val="600"/>
              </a:spcBef>
            </a:pPr>
            <a:r>
              <a:rPr lang="es-MX" dirty="0" smtClean="0">
                <a:solidFill>
                  <a:srgbClr val="C6DAEC"/>
                </a:solidFill>
                <a:latin typeface="Muli"/>
                <a:ea typeface="Muli"/>
                <a:cs typeface="Muli"/>
                <a:sym typeface="Muli"/>
              </a:rPr>
              <a:t>Tras </a:t>
            </a:r>
            <a:r>
              <a:rPr lang="es-MX" dirty="0">
                <a:solidFill>
                  <a:srgbClr val="C6DAEC"/>
                </a:solidFill>
                <a:latin typeface="Muli"/>
                <a:ea typeface="Muli"/>
                <a:cs typeface="Muli"/>
                <a:sym typeface="Muli"/>
              </a:rPr>
              <a:t>varios análisis, hemos enfocado nuestro segmento del mercado en las empresas que deseen mejorar la atención de sus </a:t>
            </a:r>
            <a:r>
              <a:rPr lang="es-MX" dirty="0" smtClean="0">
                <a:solidFill>
                  <a:srgbClr val="C6DAEC"/>
                </a:solidFill>
                <a:latin typeface="Muli"/>
                <a:ea typeface="Muli"/>
                <a:cs typeface="Muli"/>
                <a:sym typeface="Muli"/>
              </a:rPr>
              <a:t>clientes.</a:t>
            </a:r>
          </a:p>
          <a:p>
            <a:pPr lvl="0" algn="just">
              <a:spcBef>
                <a:spcPts val="600"/>
              </a:spcBef>
            </a:pPr>
            <a:r>
              <a:rPr lang="es-MX" dirty="0">
                <a:solidFill>
                  <a:srgbClr val="C6DAEC"/>
                </a:solidFill>
                <a:latin typeface="Muli"/>
                <a:ea typeface="Muli"/>
                <a:cs typeface="Muli"/>
                <a:sym typeface="Muli"/>
              </a:rPr>
              <a:t>Las empresas que pueden estar interesadas en utilizar esta aplicación, son empresas, tanto grandes, como pequeñas (Bancos, </a:t>
            </a:r>
            <a:r>
              <a:rPr lang="es-MX" dirty="0" smtClean="0">
                <a:solidFill>
                  <a:srgbClr val="C6DAEC"/>
                </a:solidFill>
                <a:latin typeface="Muli"/>
                <a:ea typeface="Muli"/>
                <a:cs typeface="Muli"/>
                <a:sym typeface="Muli"/>
              </a:rPr>
              <a:t>Hoteles, negocios locales, </a:t>
            </a:r>
            <a:r>
              <a:rPr lang="es-MX" dirty="0">
                <a:solidFill>
                  <a:srgbClr val="C6DAEC"/>
                </a:solidFill>
                <a:latin typeface="Muli"/>
                <a:ea typeface="Muli"/>
                <a:cs typeface="Muli"/>
                <a:sym typeface="Muli"/>
              </a:rPr>
              <a:t>etc…).</a:t>
            </a:r>
            <a:endParaRPr dirty="0">
              <a:solidFill>
                <a:srgbClr val="C6DAEC"/>
              </a:solidFill>
              <a:latin typeface="Muli"/>
              <a:ea typeface="Muli"/>
              <a:cs typeface="Muli"/>
              <a:sym typeface="Mul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1732699" y="821200"/>
            <a:ext cx="5571867" cy="645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Analisis del Mercado</a:t>
            </a:r>
            <a:endParaRPr dirty="0"/>
          </a:p>
        </p:txBody>
      </p:sp>
      <p:pic>
        <p:nvPicPr>
          <p:cNvPr id="2" name="Imagen 1"/>
          <p:cNvPicPr>
            <a:picLocks noChangeAspect="1"/>
          </p:cNvPicPr>
          <p:nvPr/>
        </p:nvPicPr>
        <p:blipFill>
          <a:blip r:embed="rId3"/>
          <a:stretch>
            <a:fillRect/>
          </a:stretch>
        </p:blipFill>
        <p:spPr>
          <a:xfrm>
            <a:off x="1435395" y="1784207"/>
            <a:ext cx="5869171" cy="3011076"/>
          </a:xfrm>
          <a:prstGeom prst="rect">
            <a:avLst/>
          </a:prstGeom>
        </p:spPr>
      </p:pic>
    </p:spTree>
    <p:extLst>
      <p:ext uri="{BB962C8B-B14F-4D97-AF65-F5344CB8AC3E}">
        <p14:creationId xmlns:p14="http://schemas.microsoft.com/office/powerpoint/2010/main" val="3303409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2821760" y="225713"/>
            <a:ext cx="5571867" cy="645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Competencia</a:t>
            </a:r>
            <a:endParaRPr dirty="0"/>
          </a:p>
        </p:txBody>
      </p:sp>
      <p:sp>
        <p:nvSpPr>
          <p:cNvPr id="6" name="Shape 335"/>
          <p:cNvSpPr txBox="1"/>
          <p:nvPr/>
        </p:nvSpPr>
        <p:spPr>
          <a:xfrm>
            <a:off x="2040923" y="1007400"/>
            <a:ext cx="5423013" cy="2036139"/>
          </a:xfrm>
          <a:prstGeom prst="rect">
            <a:avLst/>
          </a:prstGeom>
          <a:noFill/>
          <a:ln>
            <a:noFill/>
          </a:ln>
        </p:spPr>
        <p:txBody>
          <a:bodyPr spcFirstLastPara="1" wrap="square" lIns="91425" tIns="91425" rIns="91425" bIns="91425" anchor="t" anchorCtr="0">
            <a:noAutofit/>
          </a:bodyPr>
          <a:lstStyle/>
          <a:p>
            <a:pPr lvl="0" algn="just">
              <a:spcBef>
                <a:spcPts val="600"/>
              </a:spcBef>
              <a:buClr>
                <a:schemeClr val="dk1"/>
              </a:buClr>
              <a:buSzPts val="1100"/>
            </a:pPr>
            <a:r>
              <a:rPr lang="es-MX" sz="1800" dirty="0" smtClean="0">
                <a:solidFill>
                  <a:srgbClr val="C6DAEC"/>
                </a:solidFill>
                <a:latin typeface="Muli"/>
                <a:ea typeface="Muli"/>
                <a:cs typeface="Muli"/>
                <a:sym typeface="Muli"/>
              </a:rPr>
              <a:t>Por </a:t>
            </a:r>
            <a:r>
              <a:rPr lang="es-MX" sz="1800" dirty="0">
                <a:solidFill>
                  <a:srgbClr val="C6DAEC"/>
                </a:solidFill>
                <a:latin typeface="Muli"/>
                <a:ea typeface="Muli"/>
                <a:cs typeface="Muli"/>
                <a:sym typeface="Muli"/>
              </a:rPr>
              <a:t>competencia se entenderá todo aquel producto que vaya a satisfacer la misma necesidad que cubre la </a:t>
            </a:r>
            <a:r>
              <a:rPr lang="es-MX" sz="1800" dirty="0" smtClean="0">
                <a:solidFill>
                  <a:srgbClr val="C6DAEC"/>
                </a:solidFill>
                <a:latin typeface="Muli"/>
                <a:ea typeface="Muli"/>
                <a:cs typeface="Muli"/>
                <a:sym typeface="Muli"/>
              </a:rPr>
              <a:t>empresa. </a:t>
            </a:r>
          </a:p>
          <a:p>
            <a:pPr lvl="0" algn="just">
              <a:spcBef>
                <a:spcPts val="600"/>
              </a:spcBef>
              <a:buClr>
                <a:schemeClr val="dk1"/>
              </a:buClr>
              <a:buSzPts val="1100"/>
            </a:pPr>
            <a:endParaRPr lang="es-MX" sz="1800" dirty="0" smtClean="0">
              <a:solidFill>
                <a:srgbClr val="C6DAEC"/>
              </a:solidFill>
              <a:latin typeface="Muli"/>
              <a:ea typeface="Muli"/>
              <a:cs typeface="Muli"/>
              <a:sym typeface="Muli"/>
            </a:endParaRPr>
          </a:p>
          <a:p>
            <a:pPr lvl="0" algn="just">
              <a:spcBef>
                <a:spcPts val="600"/>
              </a:spcBef>
              <a:buClr>
                <a:schemeClr val="dk1"/>
              </a:buClr>
              <a:buSzPts val="1100"/>
            </a:pPr>
            <a:r>
              <a:rPr lang="es-MX" sz="1800" dirty="0" smtClean="0">
                <a:solidFill>
                  <a:srgbClr val="C6DAEC"/>
                </a:solidFill>
                <a:latin typeface="Muli"/>
                <a:ea typeface="Muli"/>
                <a:cs typeface="Muli"/>
                <a:sym typeface="Muli"/>
              </a:rPr>
              <a:t>Se </a:t>
            </a:r>
            <a:r>
              <a:rPr lang="es-MX" sz="1800" dirty="0">
                <a:solidFill>
                  <a:srgbClr val="C6DAEC"/>
                </a:solidFill>
                <a:latin typeface="Muli"/>
                <a:ea typeface="Muli"/>
                <a:cs typeface="Muli"/>
                <a:sym typeface="Muli"/>
              </a:rPr>
              <a:t>han seleccionado algunas de las aplicaciones que pueden ayudar a las empresas a mejorar la experiencia de atención de </a:t>
            </a:r>
            <a:r>
              <a:rPr lang="es-MX" sz="1800" dirty="0" smtClean="0">
                <a:solidFill>
                  <a:srgbClr val="C6DAEC"/>
                </a:solidFill>
                <a:latin typeface="Muli"/>
                <a:ea typeface="Muli"/>
                <a:cs typeface="Muli"/>
                <a:sym typeface="Muli"/>
              </a:rPr>
              <a:t>sus clientes.</a:t>
            </a:r>
            <a:endParaRPr dirty="0">
              <a:solidFill>
                <a:srgbClr val="C6DAEC"/>
              </a:solidFill>
              <a:latin typeface="Muli"/>
              <a:ea typeface="Muli"/>
              <a:cs typeface="Muli"/>
              <a:sym typeface="Muli"/>
            </a:endParaRPr>
          </a:p>
        </p:txBody>
      </p:sp>
      <p:pic>
        <p:nvPicPr>
          <p:cNvPr id="6146" name="Picture 2" descr="Resultado de imagen para competencias de nego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1760" y="3411020"/>
            <a:ext cx="3702331" cy="1304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449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1732699" y="640447"/>
            <a:ext cx="5571867" cy="645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Competencia</a:t>
            </a:r>
            <a:endParaRPr dirty="0"/>
          </a:p>
        </p:txBody>
      </p:sp>
      <p:sp>
        <p:nvSpPr>
          <p:cNvPr id="4" name="Shape 335"/>
          <p:cNvSpPr txBox="1"/>
          <p:nvPr/>
        </p:nvSpPr>
        <p:spPr>
          <a:xfrm>
            <a:off x="1732698" y="1387545"/>
            <a:ext cx="5944009" cy="1972343"/>
          </a:xfrm>
          <a:prstGeom prst="rect">
            <a:avLst/>
          </a:prstGeom>
          <a:noFill/>
          <a:ln>
            <a:noFill/>
          </a:ln>
        </p:spPr>
        <p:txBody>
          <a:bodyPr spcFirstLastPara="1" wrap="square" lIns="91425" tIns="91425" rIns="91425" bIns="91425" anchor="t" anchorCtr="0">
            <a:noAutofit/>
          </a:bodyPr>
          <a:lstStyle/>
          <a:p>
            <a:pPr lvl="0" algn="just">
              <a:spcBef>
                <a:spcPts val="600"/>
              </a:spcBef>
            </a:pPr>
            <a:r>
              <a:rPr lang="es-ES" sz="1800" b="1" dirty="0">
                <a:solidFill>
                  <a:srgbClr val="00E1C6"/>
                </a:solidFill>
                <a:latin typeface="Muli"/>
                <a:ea typeface="Muli"/>
                <a:cs typeface="Muli"/>
                <a:sym typeface="Muli"/>
              </a:rPr>
              <a:t>Detector de </a:t>
            </a:r>
            <a:r>
              <a:rPr lang="es-ES" sz="1800" b="1" dirty="0" smtClean="0">
                <a:solidFill>
                  <a:srgbClr val="00E1C6"/>
                </a:solidFill>
                <a:latin typeface="Muli"/>
                <a:ea typeface="Muli"/>
                <a:cs typeface="Muli"/>
                <a:sym typeface="Muli"/>
              </a:rPr>
              <a:t>Humor</a:t>
            </a:r>
          </a:p>
          <a:p>
            <a:pPr lvl="0" algn="just">
              <a:spcBef>
                <a:spcPts val="600"/>
              </a:spcBef>
            </a:pPr>
            <a:r>
              <a:rPr lang="es-MX" sz="1600" dirty="0" smtClean="0">
                <a:solidFill>
                  <a:srgbClr val="C6DAEC"/>
                </a:solidFill>
                <a:latin typeface="Muli"/>
                <a:ea typeface="Muli"/>
                <a:cs typeface="Muli"/>
                <a:sym typeface="Muli"/>
              </a:rPr>
              <a:t>Llamado también Escáner </a:t>
            </a:r>
            <a:r>
              <a:rPr lang="es-MX" sz="1600" dirty="0">
                <a:solidFill>
                  <a:srgbClr val="C6DAEC"/>
                </a:solidFill>
                <a:latin typeface="Muli"/>
                <a:ea typeface="Muli"/>
                <a:cs typeface="Muli"/>
                <a:sym typeface="Muli"/>
              </a:rPr>
              <a:t>del estado de ánimo es una aplicación divertida que trata de detectar su estado de ánimo a través de pantalla táctil de su dispositivo móvil. Actúa como un sensor de estado de ánimo similar a los anillos de humor. Sólo tiene que colocar el pulgar en el sensor de dedo y dejar que el detector de estado de ánimo analice sus </a:t>
            </a:r>
            <a:r>
              <a:rPr lang="es-MX" sz="1600" dirty="0" smtClean="0">
                <a:solidFill>
                  <a:srgbClr val="C6DAEC"/>
                </a:solidFill>
                <a:latin typeface="Muli"/>
                <a:ea typeface="Muli"/>
                <a:cs typeface="Muli"/>
                <a:sym typeface="Muli"/>
              </a:rPr>
              <a:t>sentimientos.</a:t>
            </a:r>
            <a:endParaRPr sz="1200" dirty="0">
              <a:solidFill>
                <a:srgbClr val="C6DAEC"/>
              </a:solidFill>
              <a:latin typeface="Muli"/>
              <a:ea typeface="Muli"/>
              <a:cs typeface="Muli"/>
              <a:sym typeface="Muli"/>
            </a:endParaRPr>
          </a:p>
        </p:txBody>
      </p:sp>
      <p:pic>
        <p:nvPicPr>
          <p:cNvPr id="2" name="Imagen 1"/>
          <p:cNvPicPr>
            <a:picLocks noChangeAspect="1"/>
          </p:cNvPicPr>
          <p:nvPr/>
        </p:nvPicPr>
        <p:blipFill>
          <a:blip r:embed="rId3"/>
          <a:stretch>
            <a:fillRect/>
          </a:stretch>
        </p:blipFill>
        <p:spPr>
          <a:xfrm>
            <a:off x="3629401" y="3551274"/>
            <a:ext cx="1778461" cy="1467936"/>
          </a:xfrm>
          <a:prstGeom prst="rect">
            <a:avLst/>
          </a:prstGeom>
        </p:spPr>
      </p:pic>
    </p:spTree>
    <p:extLst>
      <p:ext uri="{BB962C8B-B14F-4D97-AF65-F5344CB8AC3E}">
        <p14:creationId xmlns:p14="http://schemas.microsoft.com/office/powerpoint/2010/main" val="457968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997</Words>
  <Application>Microsoft Office PowerPoint</Application>
  <PresentationFormat>Presentación en pantalla (16:9)</PresentationFormat>
  <Paragraphs>101</Paragraphs>
  <Slides>25</Slides>
  <Notes>25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Calibri</vt:lpstr>
      <vt:lpstr>Nixie One</vt:lpstr>
      <vt:lpstr>Times New Roman</vt:lpstr>
      <vt:lpstr>Arial</vt:lpstr>
      <vt:lpstr>Muli</vt:lpstr>
      <vt:lpstr>Helvetica Neue</vt:lpstr>
      <vt:lpstr>Imogen template</vt:lpstr>
      <vt:lpstr>EQUIPO DE TRABAJO #11</vt:lpstr>
      <vt:lpstr>Hola!</vt:lpstr>
      <vt:lpstr>Que son los Bots?</vt:lpstr>
      <vt:lpstr>Que es HitchBots?</vt:lpstr>
      <vt:lpstr>Descripción del Negocio</vt:lpstr>
      <vt:lpstr>Analisis del Mercado</vt:lpstr>
      <vt:lpstr>Analisis del Mercado</vt:lpstr>
      <vt:lpstr>Competencia</vt:lpstr>
      <vt:lpstr>Competencia</vt:lpstr>
      <vt:lpstr>Competencia</vt:lpstr>
      <vt:lpstr>Competencia</vt:lpstr>
      <vt:lpstr>Determinacion del Precio</vt:lpstr>
      <vt:lpstr>Enfoque de Mercadeo</vt:lpstr>
      <vt:lpstr>Estructura Interna de la Empresa</vt:lpstr>
      <vt:lpstr>Relaciones Entre los Empleados</vt:lpstr>
      <vt:lpstr>Recursos Disponibles </vt:lpstr>
      <vt:lpstr>Indicadores</vt:lpstr>
      <vt:lpstr>Plan Financiero</vt:lpstr>
      <vt:lpstr>Estrategias Financieras de Largo Alcance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JReyes</dc:creator>
  <cp:lastModifiedBy>Akin Ramirez</cp:lastModifiedBy>
  <cp:revision>49</cp:revision>
  <dcterms:modified xsi:type="dcterms:W3CDTF">2018-08-30T05:30:40Z</dcterms:modified>
</cp:coreProperties>
</file>